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421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657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699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3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739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33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331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8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9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144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0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174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252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77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80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1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467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5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8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70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280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10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233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22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252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114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339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124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760CDB-76C3-4B1C-90A7-451F1DFFCDD2}" type="datetimeFigureOut">
              <a:rPr lang="fa-IR" smtClean="0"/>
              <a:t>16/04/1438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638226-5F98-4117-B452-43AAA93D8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9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786" y="283778"/>
            <a:ext cx="9144000" cy="1145135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پاسخ به شبهات انقلاب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1965" y="5703177"/>
            <a:ext cx="3631323" cy="843456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rgbClr val="00B050"/>
                </a:solidFill>
                <a:cs typeface="B Titr" panose="00000700000000000000" pitchFamily="2" charset="-78"/>
              </a:rPr>
              <a:t>شماره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8" y="1696065"/>
            <a:ext cx="7264309" cy="34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84955" y="482050"/>
            <a:ext cx="6676102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جمهوری اسلامی و تفکیک قوا: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a-IR" b="1" dirty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fa-IR" sz="2400" b="1" dirty="0">
                <a:cs typeface="B Zar" panose="00000400000000000000" pitchFamily="2" charset="-78"/>
              </a:rPr>
              <a:t>مقوله‌ی "تفکیک قوا"، نه تنها ربطی به سکولاریسم ندارد، بلکه همیشه و در هر سازماندهی و تشکیلاتی مطرح بوده و هست. خواه نظام خانواده باشد، یا نظام اجتماع، یک کارخانه تولیدی باشد و یا یک مسابقه ورزشی و ... - اسلام غنی و عزیز نیز به طرق گوناگون در آیات و احادیث، به ضرورت نظم و سازماندهی، به ویژه در عرصه‌ی امور اجتماعی، از جمله "فضا، سیاست و حکومت"، تصریح و تأکید نموده است. مقوله‌هایی چون: نبوت، رسالت، ولایت، امامت، قضاوت، امت، سیاست، حکومت، مردم، نیروهای نظامی، نیروهای علمی ...، و تمامی احکام اجتماعی، دال بر همین تفکیک قوا، بر اساس استعدادها، قابلیت‌ها، ارزش‌ها، نیازها، شرایط، ضرورت‌ها و ... می‌باشد.  </a:t>
            </a:r>
            <a:endParaRPr lang="en-US" altLang="fa-IR" sz="2400" b="1" dirty="0">
              <a:cs typeface="B Zar" panose="00000400000000000000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fa-IR" sz="2400" b="1" dirty="0">
                <a:cs typeface="B Zar" panose="00000400000000000000" pitchFamily="2" charset="-78"/>
              </a:rPr>
              <a:t>بنابر این، هر نظامی (چه حکومتی، چه اقتصادی، چه آموزشی و ...) ناچار از سازماندهی و تفکیک قوا می‌باشد.</a:t>
            </a:r>
          </a:p>
        </p:txBody>
      </p:sp>
      <p:pic>
        <p:nvPicPr>
          <p:cNvPr id="7170" name="Picture 2" descr="http://www.modarair.com/module_file/news/14538017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8" y="152277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6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43200" y="313908"/>
            <a:ext cx="667610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نحوه تفکیک قوا درجمهوری اسلامی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a-IR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6150" name="Picture 6" descr="http://s6.picofile.com/file/8206076426/%D8%A7%D9%85%D8%AA%DB%8C%D8%A7%D8%B2%D8%A7%D8%AA_%D9%86%D8%B8%D8%A7%D9%85_%D8%AC%D9%85%D9%87%D9%88%D8%B1%DB%8C_%D8%A7%D8%B3%D9%84%D8%A7%D9%85%DB%8C_9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/>
        </p:blipFill>
        <p:spPr bwMode="auto">
          <a:xfrm>
            <a:off x="1288925" y="958641"/>
            <a:ext cx="9315163" cy="57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0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x-shobhe.com/file/Plot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26" y="313908"/>
            <a:ext cx="5796116" cy="63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5974" y="5914138"/>
            <a:ext cx="667610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b="1">
                <a:solidFill>
                  <a:srgbClr val="C00000"/>
                </a:solidFill>
                <a:cs typeface="B Zar" panose="00000400000000000000" pitchFamily="2" charset="-78"/>
              </a:rPr>
              <a:t>منبع علمی: </a:t>
            </a:r>
            <a:r>
              <a:rPr lang="fa-IR" altLang="fa-IR" b="1" dirty="0">
                <a:solidFill>
                  <a:srgbClr val="C00000"/>
                </a:solidFill>
                <a:cs typeface="B Zar" panose="00000400000000000000" pitchFamily="2" charset="-78"/>
              </a:rPr>
              <a:t>سایت ایکس شبهه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a-IR" sz="11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87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357" y="5594700"/>
            <a:ext cx="9144000" cy="801816"/>
          </a:xfrm>
        </p:spPr>
        <p:txBody>
          <a:bodyPr/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پاسخ به شبهات انقلاب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071" y="5815762"/>
            <a:ext cx="3631323" cy="843456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B050"/>
                </a:solidFill>
                <a:cs typeface="B Titr" panose="00000700000000000000" pitchFamily="2" charset="-78"/>
              </a:rPr>
              <a:t>شماره 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8071" y="2354720"/>
            <a:ext cx="8010938" cy="136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6000" b="1" dirty="0">
                <a:solidFill>
                  <a:srgbClr val="3333FF"/>
                </a:solidFill>
                <a:cs typeface="B Traffic" panose="00000400000000000000" pitchFamily="2" charset="-78"/>
              </a:rPr>
              <a:t>بسم الله الرّحمن الرّحیم</a:t>
            </a:r>
            <a:endParaRPr lang="fa-IR" sz="6000" b="1" dirty="0">
              <a:solidFill>
                <a:srgbClr val="3333FF"/>
              </a:solidFill>
              <a:cs typeface="B Traffic" panose="00000400000000000000" pitchFamily="2" charset="-78"/>
              <a:hlinkClick r:id="rId2" action="ppaction://hlinksldjump"/>
            </a:endParaRPr>
          </a:p>
          <a:p>
            <a:pPr>
              <a:lnSpc>
                <a:spcPct val="150000"/>
              </a:lnSpc>
            </a:pPr>
            <a:endParaRPr lang="fa-IR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1109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0" y="0"/>
            <a:ext cx="672352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669" y="2263558"/>
            <a:ext cx="6220530" cy="55062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3300" b="1" dirty="0">
                <a:cs typeface="B Traffic" panose="00000400000000000000" pitchFamily="2" charset="-78"/>
              </a:rPr>
              <a:t>چرا جمهوری اسلامی ایران از یک سو با غرب و سکولاریسم مخالف است، و از سوی دیگر پایه‌های نظام (تفکیک قوا) را از قوانین سکولاریسم گرفته؟؟</a:t>
            </a:r>
            <a:endParaRPr lang="fa-I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85669" y="882125"/>
            <a:ext cx="6220530" cy="127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4400" b="1" dirty="0">
                <a:solidFill>
                  <a:srgbClr val="FF0000"/>
                </a:solidFill>
                <a:cs typeface="B Traffic" panose="00000400000000000000" pitchFamily="2" charset="-78"/>
              </a:rPr>
              <a:t>پرسش</a:t>
            </a:r>
            <a:endParaRPr lang="fa-IR" dirty="0">
              <a:solidFill>
                <a:srgbClr val="FF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6291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819" y="756745"/>
            <a:ext cx="5930461" cy="5506278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sz="2400" b="1" dirty="0">
                <a:cs typeface="B Zar" panose="00000400000000000000" pitchFamily="2" charset="-78"/>
              </a:rPr>
              <a:t>سؤال از زیرساخت‌ها و چارچوب‌های یک نظام حکومتی، یک سؤال کاملاً علمی (در عرصه علوم سیاسی) می‌باشد، لذا نباید به شکل "شعاری" مطرح گردد. آنگاه که سؤال را اینگونه درهم و شعاری مطرح می‌کنند، دنبال پاسخ نیستند.</a:t>
            </a:r>
          </a:p>
          <a:p>
            <a:pPr algn="just" rtl="1">
              <a:lnSpc>
                <a:spcPct val="10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sz="2400" b="1" dirty="0">
                <a:cs typeface="B Zar" panose="00000400000000000000" pitchFamily="2" charset="-78"/>
              </a:rPr>
              <a:t>جمهوری اسلامی ایران، نه با غرب مخالف است و نه با شرق، و نه با هیچ نقطه‌ یا جهت جغرافیایی دیگر؛ بلکه با "نظام سلطه" مخالف است؛ خواه از سوی غرب باشد یا شرق. البته چون اکنون نظام سلطه بر جهان، توسط قدرت‌های "اقتصادی – سیاسی" فراماسون و صهیونیسم‌ بین‌الملل در غرب اِعمال می‌شود، در اصطلاح گفته می‌شود: «مخالفت با غرب»، یعنی: "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مخالفت با نظام استکباری سلطه</a:t>
            </a:r>
            <a:r>
              <a:rPr lang="fa-IR" sz="2400" b="1" dirty="0">
                <a:cs typeface="B Zar" panose="00000400000000000000" pitchFamily="2" charset="-78"/>
              </a:rPr>
              <a:t>".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1226789"/>
            <a:ext cx="4844354" cy="42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819" y="756745"/>
            <a:ext cx="5930461" cy="5506278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buClr>
                <a:srgbClr val="FF0000"/>
              </a:buClr>
              <a:buSzPct val="150000"/>
            </a:pPr>
            <a:r>
              <a:rPr lang="fa-IR" sz="2400" b="1" dirty="0">
                <a:cs typeface="B Zar" panose="00000400000000000000" pitchFamily="2" charset="-78"/>
              </a:rPr>
              <a:t>سکولاریسم، یک دروغ بزرگ:</a:t>
            </a:r>
          </a:p>
          <a:p>
            <a:pPr algn="just" rtl="1">
              <a:lnSpc>
                <a:spcPct val="10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sz="2400" b="1" dirty="0">
                <a:cs typeface="B Zar" panose="00000400000000000000" pitchFamily="2" charset="-78"/>
              </a:rPr>
              <a:t>شاخصه‌ی "سکولاریسم"، تفکیک قوا نمی‌باشد، بلکه «تفکیک دین از سیاست» می‌باشد که البته دروغ بسیار بزرگی است.</a:t>
            </a:r>
          </a:p>
          <a:p>
            <a:pPr algn="just" rtl="1">
              <a:lnSpc>
                <a:spcPct val="10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sz="2400" b="1" dirty="0">
                <a:cs typeface="B Zar" panose="00000400000000000000" pitchFamily="2" charset="-78"/>
              </a:rPr>
              <a:t>البته در مورد تعریف واژه سکولاریسم، که حدوداً در قرون 14 و 15 به این شکل مطرح شد و سپس شاخ و برگ پیدا کرد، تفاوت‌های بسیاری وجود دارد؛ ولی در هر حال به مقوله‌ی «حیات، دین و سیاست» مربوط می‌شود، نه الزاماً "تفکیک قوا"!</a:t>
            </a:r>
          </a:p>
          <a:p>
            <a:pPr algn="just" rtl="1">
              <a:lnSpc>
                <a:spcPct val="10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sz="2400" b="1" dirty="0">
                <a:cs typeface="B Zar" panose="00000400000000000000" pitchFamily="2" charset="-78"/>
              </a:rPr>
              <a:t>در این سه مورد نیز تعاریف اسلام، کاملاً متفاوت می‌باشد.</a:t>
            </a:r>
          </a:p>
        </p:txBody>
      </p:sp>
      <p:pic>
        <p:nvPicPr>
          <p:cNvPr id="1026" name="Picture 2" descr="http://farhangistan.com/wp-content/uploads/2016/05/-35-62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2" y="1547659"/>
            <a:ext cx="5012608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4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819" y="756745"/>
            <a:ext cx="5930461" cy="5506278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buClr>
                <a:srgbClr val="FF0000"/>
              </a:buClr>
              <a:buSzPct val="150000"/>
            </a:pPr>
            <a:r>
              <a:rPr lang="fa-IR" sz="2400" b="1" dirty="0">
                <a:cs typeface="B Zar" panose="00000400000000000000" pitchFamily="2" charset="-78"/>
              </a:rPr>
              <a:t>به عنوان مثال: علامه جعفری رحمه الله، در تعریف سیاست از دیدگاه اسلام می‌فرماید:</a:t>
            </a:r>
          </a:p>
          <a:p>
            <a:pPr marL="0" indent="0" algn="just" rtl="1">
              <a:lnSpc>
                <a:spcPct val="100000"/>
              </a:lnSpc>
              <a:buClr>
                <a:srgbClr val="FF0000"/>
              </a:buClr>
              <a:buSzPct val="150000"/>
              <a:buNone/>
            </a:pP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«سیاست عبارت است از تفسیر و توجیه حیات انسان‌ها به سوی عالی‌ترین هدف مادی و معنوی و ملکوتی حیات برای به ثمر رسیدن آن، همان مقدار دین و سیاست معقول دخالت دارد که تنفس از هوای سالم برای ادامه زندگی طبیعی».</a:t>
            </a:r>
          </a:p>
        </p:txBody>
      </p:sp>
      <p:pic>
        <p:nvPicPr>
          <p:cNvPr id="2050" name="Picture 2" descr="http://www.mashreghnews.ir/files/fa/news/1392/7/1/410361_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1" y="408021"/>
            <a:ext cx="5253317" cy="504888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chemeClr val="accent6">
                <a:lumMod val="75000"/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0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819" y="756745"/>
            <a:ext cx="5930461" cy="5506278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buClr>
                <a:srgbClr val="FF0000"/>
              </a:buClr>
              <a:buSzPct val="150000"/>
            </a:pPr>
            <a:r>
              <a:rPr lang="fa-IR" sz="2400" b="1" dirty="0">
                <a:cs typeface="B Zar" panose="00000400000000000000" pitchFamily="2" charset="-78"/>
              </a:rPr>
              <a:t>در هر حال، هر تعریفی که برای "سکولاریسم" شده باشد، یک دروغ بزرگ است، چرا که انسان و تمامی شئونش به هم پیوسته‌اند و نمی‌شود بین حیات، اعتقادات و مواضع و عملکردهای فردی و اجتماعی‌اش تفکیک نمود؛ و هم چنین انسان‌ها و جوامع به هم پیوسته‌اند. مضافاً بر این که مطلق "دین"، فطری است، بنابر این هیچ کس در این عالَم بی‌دین نیست، خواه دینش اسلام عزیز باشد و یا فراماسون، صهیونیسم و یا سایر "ایسم‌"های من درآوردی! و البته سیاست هر شخص یا حکومتی، مطابق با دیانتش می‌باشد و دیانتش نیز مطابق با سیاستش می‌باشد.</a:t>
            </a:r>
            <a:endParaRPr lang="fa-IR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" y="154857"/>
            <a:ext cx="5376458" cy="63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43897" y="604684"/>
            <a:ext cx="10444823" cy="203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00000"/>
              </a:lnSpc>
              <a:buClr>
                <a:srgbClr val="FF0000"/>
              </a:buClr>
              <a:buSzPct val="150000"/>
              <a:buNone/>
            </a:pPr>
            <a:r>
              <a:rPr lang="fa-IR" sz="2400" b="1" dirty="0">
                <a:solidFill>
                  <a:srgbClr val="3333FF"/>
                </a:solidFill>
                <a:cs typeface="B Zar" panose="00000400000000000000" pitchFamily="2" charset="-78"/>
              </a:rPr>
              <a:t>امروزه جهان غرب نیز نظریات "سکولار" را پس گرفته است، نظریه‌پردازانی چون "مایکل سَندل" به صراحت اذعان دارند که نمی‌شود دین، فرهنگ، ملیت و ... را از سیاست جدا نمود.</a:t>
            </a:r>
            <a:endParaRPr lang="fa-IR" b="1" dirty="0">
              <a:solidFill>
                <a:srgbClr val="3333FF"/>
              </a:solidFill>
              <a:cs typeface="B Zar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78477" y="2403925"/>
            <a:ext cx="6610244" cy="351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00000"/>
              </a:lnSpc>
              <a:buClr>
                <a:srgbClr val="FF0000"/>
              </a:buClr>
              <a:buSzPct val="150000"/>
              <a:buNone/>
            </a:pPr>
            <a:r>
              <a:rPr lang="fa-IR" sz="2400" b="1" dirty="0">
                <a:cs typeface="B Zar" panose="00000400000000000000" pitchFamily="2" charset="-78"/>
              </a:rPr>
              <a:t>سندل استاد دانشگاههای سوربون و هاروارد در کتاب خود </a:t>
            </a:r>
            <a:r>
              <a:rPr lang="fa-IR" sz="3100" b="1" dirty="0">
                <a:solidFill>
                  <a:srgbClr val="C00000"/>
                </a:solidFill>
                <a:cs typeface="B Zar" panose="00000400000000000000" pitchFamily="2" charset="-78"/>
              </a:rPr>
              <a:t>«لیبرالیسم و محدودیت های عدالت»</a:t>
            </a:r>
            <a:r>
              <a:rPr lang="fa-IR" sz="2400" b="1" dirty="0">
                <a:cs typeface="B Zar" panose="00000400000000000000" pitchFamily="2" charset="-78"/>
              </a:rPr>
              <a:t> معتقد است تهی کردن زندگی عمومی از گفتمان اخلاقی و دینی، پیامدهای فاجعه باری را در پی دارد، که به یک خلاء می انجامد که با اخلاق گرایی های طبیعی تنگ نظر و متعصبانه ای، پر شده است. استدلال سندل این اس ت که ترقی خواهان سیاسی که خود وی نیز یکی از آنان است، باید به جای نادیده گرفتن امور واقع، فعالانه به عمیق‌ترین </a:t>
            </a:r>
            <a:r>
              <a:rPr lang="fa-IR" sz="2400" b="1" dirty="0">
                <a:solidFill>
                  <a:srgbClr val="3333FF"/>
                </a:solidFill>
                <a:cs typeface="B Zar" panose="00000400000000000000" pitchFamily="2" charset="-78"/>
              </a:rPr>
              <a:t>باورهای</a:t>
            </a:r>
            <a:r>
              <a:rPr lang="fa-IR" sz="2400" b="1" dirty="0">
                <a:cs typeface="B Zar" panose="00000400000000000000" pitchFamily="2" charset="-78"/>
              </a:rPr>
              <a:t> مردم بپردازند.</a:t>
            </a:r>
            <a:endParaRPr lang="fa-IR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 descr="https://file.digikala.com/digikala/Image/Webstore/Product/P_105417/350/Book-Markaz-Liberalism-Va-Mahdudiyat-Haye-Edalat293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" y="1754625"/>
            <a:ext cx="4641133" cy="46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6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778476" y="1120815"/>
            <a:ext cx="6610244" cy="40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00000"/>
              </a:lnSpc>
              <a:buClr>
                <a:srgbClr val="FF0000"/>
              </a:buClr>
              <a:buSzPct val="150000"/>
              <a:buNone/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نظریه تفکیک قوا:</a:t>
            </a:r>
          </a:p>
          <a:p>
            <a:pPr marL="0" indent="0" algn="just" rtl="1">
              <a:lnSpc>
                <a:spcPct val="100000"/>
              </a:lnSpc>
              <a:buClr>
                <a:srgbClr val="FF0000"/>
              </a:buClr>
              <a:buSzPct val="150000"/>
              <a:buNone/>
            </a:pPr>
            <a:endParaRPr lang="fa-IR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Clr>
                <a:srgbClr val="FF0000"/>
              </a:buClr>
              <a:buSzPct val="150000"/>
              <a:buNone/>
            </a:pPr>
            <a:r>
              <a:rPr lang="fa-IR" sz="2400" b="1" dirty="0">
                <a:cs typeface="B Zar" panose="00000400000000000000" pitchFamily="2" charset="-78"/>
              </a:rPr>
              <a:t>نظریه "تفکیک قوا</a:t>
            </a:r>
            <a:r>
              <a:rPr lang="en-US" sz="2400" b="1" dirty="0">
                <a:cs typeface="B Zar" panose="00000400000000000000" pitchFamily="2" charset="-78"/>
              </a:rPr>
              <a:t>Separation of powers </a:t>
            </a:r>
            <a:r>
              <a:rPr lang="fa-IR" sz="2400" b="1" dirty="0">
                <a:cs typeface="B Zar" panose="00000400000000000000" pitchFamily="2" charset="-78"/>
              </a:rPr>
              <a:t> از مباحث اساسی اندیشه و فلسفه سیاسی می‌باشد که قدمت آن نیز محدود به نظریات سکولاری نوین نمی‌باشد، بلکه دست کم به دوران ارسطو بر می‌گردد که توسط اندیشمندانی چون جان لاک و منتسکیو (معروف به پدر تفکیک قوا)، سامان کامل‌تری یافت.</a:t>
            </a:r>
            <a:endParaRPr lang="fa-IR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5122" name="Picture 2" descr="http://ketabnak.com/images/covers/thumb_73537_2_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7" y="283874"/>
            <a:ext cx="3941507" cy="59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7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475</TotalTime>
  <Words>819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 Titr</vt:lpstr>
      <vt:lpstr>B Traffic</vt:lpstr>
      <vt:lpstr>B Zar</vt:lpstr>
      <vt:lpstr>Calibri</vt:lpstr>
      <vt:lpstr>Calibri Light</vt:lpstr>
      <vt:lpstr>Garamond</vt:lpstr>
      <vt:lpstr>Times New Roman</vt:lpstr>
      <vt:lpstr>Wingdings</vt:lpstr>
      <vt:lpstr>Office Theme</vt:lpstr>
      <vt:lpstr>Organic</vt:lpstr>
      <vt:lpstr>پاسخ به شبهات انقلاب اسلامی</vt:lpstr>
      <vt:lpstr>پاسخ به شبهات انقلاب اسلامی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پاسخ به شبهات انقلاب اسلامی</dc:title>
  <dc:creator>javad</dc:creator>
  <cp:lastModifiedBy>javad</cp:lastModifiedBy>
  <cp:revision>41</cp:revision>
  <dcterms:created xsi:type="dcterms:W3CDTF">2017-01-11T05:30:39Z</dcterms:created>
  <dcterms:modified xsi:type="dcterms:W3CDTF">2017-01-14T10:15:09Z</dcterms:modified>
</cp:coreProperties>
</file>