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4ECD01-D054-401B-9F7F-A14779964E98}" type="datetimeFigureOut">
              <a:rPr lang="fa-IR" smtClean="0"/>
              <a:t>1431/05/21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CBA16E1-9E65-4739-8FA3-F652B4B865BB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err="1">
                <a:cs typeface="2  Zar" pitchFamily="2" charset="-78"/>
              </a:rPr>
              <a:t>فاكتورهاي</a:t>
            </a:r>
            <a:r>
              <a:rPr lang="en-US" b="1" u="sng" dirty="0">
                <a:cs typeface="2  Zar" pitchFamily="2" charset="-78"/>
              </a:rPr>
              <a:t> </a:t>
            </a:r>
            <a:r>
              <a:rPr lang="en-US" b="1" u="sng" dirty="0" err="1">
                <a:cs typeface="2  Zar" pitchFamily="2" charset="-78"/>
              </a:rPr>
              <a:t>مهم</a:t>
            </a:r>
            <a:r>
              <a:rPr lang="en-US" b="1" u="sng" dirty="0">
                <a:cs typeface="2  Zar" pitchFamily="2" charset="-78"/>
              </a:rPr>
              <a:t> </a:t>
            </a:r>
            <a:r>
              <a:rPr lang="en-US" b="1" u="sng" dirty="0" err="1">
                <a:cs typeface="2  Zar" pitchFamily="2" charset="-78"/>
              </a:rPr>
              <a:t>فيزيكي</a:t>
            </a:r>
            <a:r>
              <a:rPr lang="en-US" b="1" u="sng" dirty="0">
                <a:cs typeface="2  Zar" pitchFamily="2" charset="-78"/>
              </a:rPr>
              <a:t> </a:t>
            </a:r>
            <a:r>
              <a:rPr lang="en-US" b="1" u="sng" dirty="0" err="1">
                <a:cs typeface="2  Zar" pitchFamily="2" charset="-78"/>
              </a:rPr>
              <a:t>در</a:t>
            </a:r>
            <a:r>
              <a:rPr lang="en-US" b="1" u="sng" dirty="0">
                <a:cs typeface="2  Zar" pitchFamily="2" charset="-78"/>
              </a:rPr>
              <a:t> </a:t>
            </a:r>
            <a:r>
              <a:rPr lang="en-US" b="1" u="sng" dirty="0" err="1">
                <a:cs typeface="2  Zar" pitchFamily="2" charset="-78"/>
              </a:rPr>
              <a:t>آبها</a:t>
            </a:r>
            <a:r>
              <a:rPr lang="en-US" dirty="0">
                <a:cs typeface="2  Zar" pitchFamily="2" charset="-78"/>
              </a:rPr>
              <a:t/>
            </a:r>
            <a:br>
              <a:rPr lang="en-US" dirty="0">
                <a:cs typeface="2  Zar" pitchFamily="2" charset="-78"/>
              </a:rPr>
            </a:br>
            <a:endParaRPr lang="fa-IR" dirty="0">
              <a:cs typeface="2  Za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a-IR" b="1" u="sng" dirty="0" smtClean="0">
                <a:cs typeface="2  Zar" pitchFamily="2" charset="-78"/>
              </a:rPr>
              <a:t>درجه </a:t>
            </a:r>
            <a:r>
              <a:rPr lang="en-US" b="1" u="sng" dirty="0" err="1" smtClean="0">
                <a:cs typeface="2  Zar" pitchFamily="2" charset="-78"/>
              </a:rPr>
              <a:t>حرارت</a:t>
            </a:r>
            <a:r>
              <a:rPr lang="fa-IR" b="1" u="sng" dirty="0" smtClean="0">
                <a:cs typeface="2  Zar" pitchFamily="2" charset="-78"/>
              </a:rPr>
              <a:t> (گرما)</a:t>
            </a:r>
            <a:endParaRPr lang="fa-IR" dirty="0">
              <a:cs typeface="2  Za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1857364"/>
            <a:ext cx="6500858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u="sng" dirty="0" err="1" smtClean="0">
                <a:cs typeface="2  Zar" pitchFamily="2" charset="-78"/>
              </a:rPr>
              <a:t>نقش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fa-IR" sz="2400" b="1" u="sng" dirty="0" smtClean="0">
                <a:cs typeface="2  Zar" pitchFamily="2" charset="-78"/>
              </a:rPr>
              <a:t>حرارت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در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محيط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هاي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آبي</a:t>
            </a:r>
            <a:r>
              <a:rPr lang="en-US" sz="2400" b="1" u="sng" dirty="0" smtClean="0">
                <a:cs typeface="2  Zar" pitchFamily="2" charset="-78"/>
              </a:rPr>
              <a:t>:</a:t>
            </a:r>
          </a:p>
          <a:p>
            <a:r>
              <a:rPr lang="fa-IR" sz="2400" b="1" u="sng" dirty="0" smtClean="0">
                <a:cs typeface="2  Zar" pitchFamily="2" charset="-78"/>
              </a:rPr>
              <a:t>خواص گرماي ويژه آب و چگالي غير نرمال آب</a:t>
            </a:r>
            <a:endParaRPr lang="en-US" sz="2400" b="1" u="sng" dirty="0" smtClean="0">
              <a:cs typeface="2  Zar" pitchFamily="2" charset="-78"/>
            </a:endParaRPr>
          </a:p>
          <a:p>
            <a:r>
              <a:rPr lang="fa-IR" sz="2400" b="1" u="sng" dirty="0" smtClean="0">
                <a:cs typeface="2  Zar" pitchFamily="2" charset="-78"/>
              </a:rPr>
              <a:t>قانون لامبرت </a:t>
            </a:r>
            <a:r>
              <a:rPr lang="en-US" sz="2400" b="1" u="sng" dirty="0" smtClean="0">
                <a:cs typeface="2  Zar" pitchFamily="2" charset="-78"/>
              </a:rPr>
              <a:t>(Lambert)</a:t>
            </a:r>
            <a:r>
              <a:rPr lang="fa-IR" sz="2400" b="1" u="sng" dirty="0" smtClean="0">
                <a:cs typeface="2  Zar" pitchFamily="2" charset="-78"/>
              </a:rPr>
              <a:t>، جذب نور توسط آب بستگي به طول مسيرعبور نور</a:t>
            </a:r>
          </a:p>
          <a:p>
            <a:r>
              <a:rPr lang="en-US" sz="2400" b="1" u="sng" dirty="0" err="1" smtClean="0">
                <a:cs typeface="2  Zar" pitchFamily="2" charset="-78"/>
              </a:rPr>
              <a:t>منبع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اصلي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گرما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در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آبها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طول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موجهاي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قرمز</a:t>
            </a:r>
            <a:r>
              <a:rPr lang="en-US" sz="2400" b="1" u="sng" dirty="0" smtClean="0">
                <a:cs typeface="2  Zar" pitchFamily="2" charset="-78"/>
              </a:rPr>
              <a:t> </a:t>
            </a:r>
            <a:r>
              <a:rPr lang="en-US" sz="2400" b="1" u="sng" dirty="0" err="1" smtClean="0">
                <a:cs typeface="2  Zar" pitchFamily="2" charset="-78"/>
              </a:rPr>
              <a:t>بلند</a:t>
            </a:r>
            <a:endParaRPr lang="en-US" sz="2400" b="1" u="sng" dirty="0" smtClean="0">
              <a:cs typeface="2  Zar" pitchFamily="2" charset="-78"/>
            </a:endParaRPr>
          </a:p>
          <a:p>
            <a:endParaRPr lang="fa-IR" sz="2400" b="1" u="sng" dirty="0" smtClean="0">
              <a:cs typeface="2  Zar" pitchFamily="2" charset="-78"/>
            </a:endParaRPr>
          </a:p>
          <a:p>
            <a:r>
              <a:rPr lang="fa-IR" sz="2400" b="1" u="sng" dirty="0">
                <a:cs typeface="2  Zar" pitchFamily="2" charset="-78"/>
              </a:rPr>
              <a:t>باداز عوامل مهم براي انتقال گرما به نواحي </a:t>
            </a:r>
            <a:r>
              <a:rPr lang="fa-IR" sz="2400" b="1" u="sng" dirty="0" smtClean="0">
                <a:cs typeface="2  Zar" pitchFamily="2" charset="-78"/>
              </a:rPr>
              <a:t>عميق‌تر</a:t>
            </a:r>
          </a:p>
          <a:p>
            <a:endParaRPr lang="en-US" sz="2400" b="1" u="sng" dirty="0">
              <a:cs typeface="2  Zar" pitchFamily="2" charset="-78"/>
            </a:endParaRPr>
          </a:p>
          <a:p>
            <a:r>
              <a:rPr lang="fa-IR" sz="2400" b="1" u="sng" dirty="0" smtClean="0">
                <a:cs typeface="2  Zar" pitchFamily="2" charset="-78"/>
              </a:rPr>
              <a:t> </a:t>
            </a:r>
          </a:p>
          <a:p>
            <a:endParaRPr lang="fa-IR" sz="2400" b="1" u="sng" dirty="0" smtClean="0">
              <a:cs typeface="2  Zar" pitchFamily="2" charset="-78"/>
            </a:endParaRPr>
          </a:p>
          <a:p>
            <a:endParaRPr lang="en-US" sz="2400" b="1" u="sng" dirty="0" smtClean="0">
              <a:cs typeface="2  Zar" pitchFamily="2" charset="-78"/>
            </a:endParaRPr>
          </a:p>
          <a:p>
            <a:endParaRPr lang="en-US" sz="2400" b="1" u="sng" dirty="0" smtClean="0">
              <a:cs typeface="2  Zar" pitchFamily="2" charset="-78"/>
            </a:endParaRPr>
          </a:p>
          <a:p>
            <a:endParaRPr lang="en-US" sz="2400" b="1" u="sng" dirty="0" smtClean="0">
              <a:cs typeface="2  Zar" pitchFamily="2" charset="-78"/>
            </a:endParaRPr>
          </a:p>
          <a:p>
            <a:endParaRPr lang="en-US" sz="2400" b="1" u="sng" dirty="0" smtClean="0">
              <a:cs typeface="2  Zar" pitchFamily="2" charset="-78"/>
            </a:endParaRPr>
          </a:p>
          <a:p>
            <a:endParaRPr lang="en-US" sz="2400" b="1" u="sng" dirty="0" smtClean="0">
              <a:cs typeface="2  Zar" pitchFamily="2" charset="-78"/>
            </a:endParaRPr>
          </a:p>
          <a:p>
            <a:endParaRPr lang="fa-IR" sz="2400" b="1" dirty="0">
              <a:cs typeface="2  Zar" pitchFamily="2" charset="-78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0515"/>
            <a:ext cx="7643866" cy="640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cs typeface="2  Zar" pitchFamily="2" charset="-78"/>
              </a:rPr>
              <a:t>شرايط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گرمايي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در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درياچه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ها</a:t>
            </a:r>
            <a:r>
              <a:rPr lang="en-US" b="1" u="sng" dirty="0" smtClean="0">
                <a:cs typeface="2  Zar" pitchFamily="2" charset="-78"/>
              </a:rPr>
              <a:t>: </a:t>
            </a:r>
            <a:endParaRPr lang="fa-IR" dirty="0">
              <a:cs typeface="2 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00165" y="2214556"/>
          <a:ext cx="6143669" cy="3928701"/>
        </p:xfrm>
        <a:graphic>
          <a:graphicData uri="http://schemas.openxmlformats.org/drawingml/2006/table">
            <a:tbl>
              <a:tblPr rtl="1"/>
              <a:tblGrid>
                <a:gridCol w="1828790"/>
                <a:gridCol w="1707314"/>
                <a:gridCol w="2607565"/>
              </a:tblGrid>
              <a:tr h="1089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  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سرعت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باد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fa-IR" sz="2000" b="1" dirty="0">
                          <a:latin typeface="Times New Roman"/>
                          <a:ea typeface="Times New Roman"/>
                          <a:cs typeface="2  Zar" pitchFamily="2" charset="-78"/>
                        </a:rPr>
                        <a:t>(متر بر ثانيه)</a:t>
                      </a:r>
                      <a:endParaRPr lang="en-US" sz="2000" b="1" dirty="0">
                        <a:latin typeface="Calibri"/>
                        <a:ea typeface="Times New Roman"/>
                        <a:cs typeface="2 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عمق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اختلاط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لايه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آبي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fa-IR" sz="2000" b="1" dirty="0">
                          <a:latin typeface="Times New Roman"/>
                          <a:ea typeface="Times New Roman"/>
                          <a:cs typeface="2  Zar" pitchFamily="2" charset="-78"/>
                        </a:rPr>
                        <a:t>(متر)</a:t>
                      </a:r>
                      <a:endParaRPr lang="en-US" sz="2000" b="1" dirty="0">
                        <a:latin typeface="Calibri"/>
                        <a:ea typeface="Times New Roman"/>
                        <a:cs typeface="2 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سرعت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جابجايي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لايه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هاي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en-US" sz="2000" b="1" dirty="0" err="1">
                          <a:latin typeface="2  Zar"/>
                          <a:ea typeface="Times New Roman"/>
                          <a:cs typeface="2  Zar" pitchFamily="2" charset="-78"/>
                        </a:rPr>
                        <a:t>آبي</a:t>
                      </a:r>
                      <a:r>
                        <a:rPr lang="en-US" sz="2000" b="1" dirty="0">
                          <a:latin typeface="2  Zar"/>
                          <a:ea typeface="Times New Roman"/>
                          <a:cs typeface="2  Zar" pitchFamily="2" charset="-78"/>
                        </a:rPr>
                        <a:t> </a:t>
                      </a:r>
                      <a:r>
                        <a:rPr lang="fa-IR" sz="2000" b="1" dirty="0">
                          <a:latin typeface="Times New Roman"/>
                          <a:ea typeface="Times New Roman"/>
                          <a:cs typeface="2  Zar" pitchFamily="2" charset="-78"/>
                        </a:rPr>
                        <a:t>(متر بر ساعت)</a:t>
                      </a:r>
                      <a:endParaRPr lang="en-US" sz="2000" b="1" dirty="0">
                        <a:latin typeface="Calibri"/>
                        <a:ea typeface="Times New Roman"/>
                        <a:cs typeface="2 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6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2  Zar"/>
                          <a:ea typeface="Times New Roman"/>
                          <a:cs typeface="Arial"/>
                        </a:rPr>
                        <a:t>2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لايه هاي سطحي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300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6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2  Zar"/>
                          <a:ea typeface="Times New Roman"/>
                          <a:cs typeface="Arial"/>
                        </a:rPr>
                        <a:t>2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2-1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240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9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2  Zar"/>
                          <a:ea typeface="Times New Roman"/>
                          <a:cs typeface="Arial"/>
                        </a:rPr>
                        <a:t>5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7-4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420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6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2  Zar"/>
                          <a:ea typeface="Times New Roman"/>
                          <a:cs typeface="Arial"/>
                        </a:rPr>
                        <a:t>10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Times New Roman"/>
                          <a:ea typeface="Times New Roman"/>
                          <a:cs typeface="2  Zar"/>
                        </a:rPr>
                        <a:t>12-6</a:t>
                      </a:r>
                      <a:endParaRPr lang="en-US" sz="20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Times New Roman"/>
                          <a:ea typeface="Times New Roman"/>
                          <a:cs typeface="2  Zar"/>
                        </a:rPr>
                        <a:t>630</a:t>
                      </a:r>
                      <a:endParaRPr lang="en-US" sz="2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8728" y="1571612"/>
            <a:ext cx="65722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 err="1">
                <a:cs typeface="2  Zar" pitchFamily="2" charset="-78"/>
              </a:rPr>
              <a:t>باد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موتور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انتقال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دهنده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گرما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در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درياچه</a:t>
            </a:r>
            <a:r>
              <a:rPr lang="en-US" sz="2400" b="1" dirty="0">
                <a:cs typeface="2  Zar" pitchFamily="2" charset="-78"/>
              </a:rPr>
              <a:t> </a:t>
            </a:r>
            <a:r>
              <a:rPr lang="en-US" sz="2400" b="1" dirty="0" err="1">
                <a:cs typeface="2  Zar" pitchFamily="2" charset="-78"/>
              </a:rPr>
              <a:t>ها</a:t>
            </a:r>
            <a:r>
              <a:rPr lang="en-US" sz="2400" b="1" dirty="0">
                <a:cs typeface="2  Zar" pitchFamily="2" charset="-78"/>
              </a:rPr>
              <a:t> </a:t>
            </a:r>
            <a:endParaRPr lang="fa-IR" sz="2400" b="1" dirty="0">
              <a:cs typeface="2  Zar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1" descr="tempera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8570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143000"/>
          </a:xfrm>
        </p:spPr>
        <p:txBody>
          <a:bodyPr>
            <a:normAutofit/>
          </a:bodyPr>
          <a:lstStyle/>
          <a:p>
            <a:pPr algn="just"/>
            <a:r>
              <a:rPr lang="en-US" b="1" u="sng" dirty="0" err="1" smtClean="0">
                <a:cs typeface="2  Zar" pitchFamily="2" charset="-78"/>
              </a:rPr>
              <a:t>وضعيت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حرارتي</a:t>
            </a:r>
            <a:r>
              <a:rPr lang="en-US" b="1" u="sng" dirty="0" smtClean="0">
                <a:cs typeface="2  Zar" pitchFamily="2" charset="-78"/>
              </a:rPr>
              <a:t> د</a:t>
            </a:r>
            <a:r>
              <a:rPr lang="fa-IR" b="1" u="sng" dirty="0" smtClean="0">
                <a:cs typeface="2  Zar" pitchFamily="2" charset="-78"/>
              </a:rPr>
              <a:t>ر</a:t>
            </a:r>
            <a:r>
              <a:rPr lang="en-US" b="1" u="sng" dirty="0" err="1" smtClean="0">
                <a:cs typeface="2  Zar" pitchFamily="2" charset="-78"/>
              </a:rPr>
              <a:t>ياچه</a:t>
            </a:r>
            <a:r>
              <a:rPr lang="en-US" b="1" u="sng" dirty="0" smtClean="0">
                <a:cs typeface="2  Zar" pitchFamily="2" charset="-78"/>
              </a:rPr>
              <a:t> </a:t>
            </a:r>
            <a:r>
              <a:rPr lang="en-US" b="1" u="sng" dirty="0" err="1" smtClean="0">
                <a:cs typeface="2  Zar" pitchFamily="2" charset="-78"/>
              </a:rPr>
              <a:t>ها</a:t>
            </a:r>
            <a:r>
              <a:rPr lang="en-US" b="1" u="sng" dirty="0" smtClean="0">
                <a:cs typeface="2  Zar" pitchFamily="2" charset="-78"/>
              </a:rPr>
              <a:t>:</a:t>
            </a:r>
            <a:endParaRPr lang="fa-IR" dirty="0">
              <a:cs typeface="2 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85946" y="1447800"/>
            <a:ext cx="7772400" cy="498159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fa-IR" dirty="0" smtClean="0"/>
              <a:t>:</a:t>
            </a:r>
            <a:r>
              <a:rPr lang="en-US" sz="2000" b="1" dirty="0" err="1" smtClean="0">
                <a:cs typeface="2  Zar" pitchFamily="2" charset="-78"/>
              </a:rPr>
              <a:t>در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اين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لايه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آب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گرم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fa-IR" sz="2000" b="1" dirty="0" smtClean="0">
                <a:cs typeface="2  Zar" pitchFamily="2" charset="-78"/>
              </a:rPr>
              <a:t>بوده</a:t>
            </a:r>
            <a:r>
              <a:rPr lang="en-US" sz="2000" b="1" dirty="0" smtClean="0">
                <a:cs typeface="2  Zar" pitchFamily="2" charset="-78"/>
              </a:rPr>
              <a:t> و </a:t>
            </a:r>
            <a:r>
              <a:rPr lang="en-US" sz="2000" b="1" dirty="0" err="1" smtClean="0">
                <a:cs typeface="2  Zar" pitchFamily="2" charset="-78"/>
              </a:rPr>
              <a:t>اختلاف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درجه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حرارت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در</a:t>
            </a:r>
            <a:r>
              <a:rPr lang="fa-IR" sz="2000" b="1" dirty="0" smtClean="0">
                <a:cs typeface="2  Zar" pitchFamily="2" charset="-78"/>
              </a:rPr>
              <a:t> ا</a:t>
            </a:r>
            <a:r>
              <a:rPr lang="en-US" sz="2000" b="1" dirty="0" err="1" smtClean="0">
                <a:cs typeface="2  Zar" pitchFamily="2" charset="-78"/>
              </a:rPr>
              <a:t>عم</a:t>
            </a:r>
            <a:r>
              <a:rPr lang="fa-IR" sz="2000" b="1" dirty="0" smtClean="0">
                <a:cs typeface="2  Zar" pitchFamily="2" charset="-78"/>
              </a:rPr>
              <a:t>ا</a:t>
            </a:r>
            <a:r>
              <a:rPr lang="en-US" sz="2000" b="1" dirty="0" smtClean="0">
                <a:cs typeface="2  Zar" pitchFamily="2" charset="-78"/>
              </a:rPr>
              <a:t>ق  </a:t>
            </a:r>
            <a:r>
              <a:rPr lang="en-US" sz="2000" b="1" dirty="0" err="1" smtClean="0">
                <a:cs typeface="2  Zar" pitchFamily="2" charset="-78"/>
              </a:rPr>
              <a:t>مختلف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fa-IR" sz="2000" b="1" dirty="0" smtClean="0">
                <a:cs typeface="2  Zar" pitchFamily="2" charset="-78"/>
              </a:rPr>
              <a:t>آن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کم</a:t>
            </a:r>
            <a:r>
              <a:rPr lang="fa-IR" sz="2000" b="1" dirty="0" smtClean="0">
                <a:cs typeface="2  Zar" pitchFamily="2" charset="-78"/>
              </a:rPr>
              <a:t> 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fa-IR" sz="2000" b="1" dirty="0" smtClean="0"/>
              <a:t>: </a:t>
            </a:r>
            <a:r>
              <a:rPr lang="en-US" sz="2000" b="1" dirty="0" err="1" smtClean="0">
                <a:cs typeface="2  Zar" pitchFamily="2" charset="-78"/>
              </a:rPr>
              <a:t>لايه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غيريکنواخت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حرارتي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fa-IR" sz="2000" b="1" dirty="0" smtClean="0">
                <a:cs typeface="2  Zar" pitchFamily="2" charset="-78"/>
              </a:rPr>
              <a:t>و لايه مقاوم حرارتي در برابر مخلوط شدن </a:t>
            </a:r>
            <a:endParaRPr lang="en-US" sz="2000" b="1" dirty="0" smtClean="0">
              <a:cs typeface="2  Zar" pitchFamily="2" charset="-78"/>
            </a:endParaRP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fa-IR" sz="2000" b="1" dirty="0" smtClean="0"/>
              <a:t>: </a:t>
            </a:r>
            <a:r>
              <a:rPr lang="en-US" sz="2000" b="1" dirty="0" err="1" smtClean="0">
                <a:cs typeface="2  Zar" pitchFamily="2" charset="-78"/>
              </a:rPr>
              <a:t>اختلاف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شديد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حرارتي</a:t>
            </a:r>
            <a:r>
              <a:rPr lang="en-US" sz="2000" b="1" dirty="0" smtClean="0">
                <a:cs typeface="2  Zar" pitchFamily="2" charset="-78"/>
              </a:rPr>
              <a:t> </a:t>
            </a:r>
            <a:r>
              <a:rPr lang="en-US" sz="2000" b="1" dirty="0" err="1" smtClean="0">
                <a:cs typeface="2  Zar" pitchFamily="2" charset="-78"/>
              </a:rPr>
              <a:t>ديده</a:t>
            </a:r>
            <a:r>
              <a:rPr lang="en-US" sz="2000" b="1" dirty="0" smtClean="0">
                <a:cs typeface="2  Zar" pitchFamily="2" charset="-78"/>
              </a:rPr>
              <a:t> ن</a:t>
            </a:r>
            <a:r>
              <a:rPr lang="fa-IR" sz="2000" b="1" dirty="0" smtClean="0">
                <a:cs typeface="2  Zar" pitchFamily="2" charset="-78"/>
              </a:rPr>
              <a:t>شده ولي درجه حرارت آب كم</a:t>
            </a:r>
            <a:endParaRPr lang="fa-IR" sz="2000" b="1" dirty="0">
              <a:cs typeface="2  Zar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u="sng" dirty="0" smtClean="0">
                <a:cs typeface="2  Zar" pitchFamily="2" charset="-78"/>
              </a:rPr>
              <a:t>وضعيت گردش و سكون درياچه </a:t>
            </a:r>
            <a:r>
              <a:rPr lang="en-US" sz="2800" b="1" u="sng" dirty="0" err="1" smtClean="0">
                <a:cs typeface="2  Zar" pitchFamily="2" charset="-78"/>
              </a:rPr>
              <a:t>ها</a:t>
            </a:r>
            <a:r>
              <a:rPr lang="en-US" sz="2800" b="1" u="sng" dirty="0" smtClean="0">
                <a:cs typeface="2  Zar" pitchFamily="2" charset="-78"/>
              </a:rPr>
              <a:t> </a:t>
            </a:r>
            <a:r>
              <a:rPr lang="en-US" sz="2800" b="1" u="sng" dirty="0" err="1" smtClean="0">
                <a:cs typeface="2  Zar" pitchFamily="2" charset="-78"/>
              </a:rPr>
              <a:t>در</a:t>
            </a:r>
            <a:r>
              <a:rPr lang="en-US" sz="2800" b="1" u="sng" dirty="0" smtClean="0">
                <a:cs typeface="2  Zar" pitchFamily="2" charset="-78"/>
              </a:rPr>
              <a:t> </a:t>
            </a:r>
            <a:r>
              <a:rPr lang="fa-IR" sz="2800" b="1" u="sng" dirty="0" smtClean="0">
                <a:cs typeface="2  Zar" pitchFamily="2" charset="-78"/>
              </a:rPr>
              <a:t>فصول مختلف سال: </a:t>
            </a:r>
            <a:endParaRPr lang="fa-IR" sz="2800" dirty="0">
              <a:cs typeface="2 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5794" y="1447800"/>
            <a:ext cx="8686800" cy="4572000"/>
          </a:xfrm>
        </p:spPr>
        <p:txBody>
          <a:bodyPr/>
          <a:lstStyle/>
          <a:p>
            <a:r>
              <a:rPr lang="fa-IR" b="1" dirty="0" smtClean="0">
                <a:cs typeface="2  Zar" pitchFamily="2" charset="-78"/>
              </a:rPr>
              <a:t>تابستان:</a:t>
            </a:r>
            <a:r>
              <a:rPr lang="fa-IR" b="1" dirty="0" smtClean="0">
                <a:cs typeface="2  Zar" pitchFamily="2" charset="-78"/>
              </a:rPr>
              <a:t>لايه بنديهاي حرارتي (</a:t>
            </a:r>
            <a:r>
              <a:rPr lang="en-US" b="1" dirty="0" smtClean="0">
                <a:cs typeface="2  Zar" pitchFamily="2" charset="-78"/>
              </a:rPr>
              <a:t>Thermal stratification</a:t>
            </a:r>
            <a:r>
              <a:rPr lang="fa-IR" b="1" dirty="0" smtClean="0">
                <a:cs typeface="2  Zar" pitchFamily="2" charset="-78"/>
              </a:rPr>
              <a:t>) در درياچه </a:t>
            </a:r>
            <a:endParaRPr lang="fa-IR" b="1" dirty="0" smtClean="0">
              <a:cs typeface="2  Zar" pitchFamily="2" charset="-78"/>
            </a:endParaRPr>
          </a:p>
          <a:p>
            <a:pPr lvl="1"/>
            <a:r>
              <a:rPr lang="fa-IR" b="1" dirty="0" smtClean="0">
                <a:cs typeface="2  Zar" pitchFamily="2" charset="-78"/>
              </a:rPr>
              <a:t>لايه ترموكلاين با مورفولوژي درياچه، آب وهوا و توپوگرافي كاملاً </a:t>
            </a:r>
            <a:r>
              <a:rPr lang="fa-IR" b="1" dirty="0" smtClean="0">
                <a:cs typeface="2  Zar" pitchFamily="2" charset="-78"/>
              </a:rPr>
              <a:t>تغيير، با </a:t>
            </a:r>
            <a:r>
              <a:rPr lang="fa-IR" b="1" dirty="0" smtClean="0">
                <a:cs typeface="2  Zar" pitchFamily="2" charset="-78"/>
              </a:rPr>
              <a:t>تغييرات فصل كاملاً متغير</a:t>
            </a:r>
            <a:endParaRPr lang="en-US" b="1" dirty="0" smtClean="0">
              <a:cs typeface="2  Zar" pitchFamily="2" charset="-78"/>
            </a:endParaRPr>
          </a:p>
          <a:p>
            <a:endParaRPr lang="fa-IR" b="1" dirty="0" smtClean="0">
              <a:cs typeface="2  Zar" pitchFamily="2" charset="-78"/>
            </a:endParaRPr>
          </a:p>
          <a:p>
            <a:endParaRPr lang="fa-IR" b="1" dirty="0">
              <a:cs typeface="2  Zar" pitchFamily="2" charset="-78"/>
            </a:endParaRPr>
          </a:p>
        </p:txBody>
      </p:sp>
      <p:pic>
        <p:nvPicPr>
          <p:cNvPr id="3073" name="Picture 1" descr="temperate stratification -- summ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003" y="2786058"/>
            <a:ext cx="518212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14338"/>
            <a:ext cx="7772400" cy="1143000"/>
          </a:xfrm>
        </p:spPr>
        <p:txBody>
          <a:bodyPr/>
          <a:lstStyle/>
          <a:p>
            <a:r>
              <a:rPr lang="fa-IR" dirty="0" smtClean="0"/>
              <a:t>ادامه....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1632" y="928670"/>
            <a:ext cx="7772400" cy="4572000"/>
          </a:xfrm>
        </p:spPr>
        <p:txBody>
          <a:bodyPr/>
          <a:lstStyle/>
          <a:p>
            <a:r>
              <a:rPr lang="fa-IR" b="1" u="sng" dirty="0" smtClean="0"/>
              <a:t>پاييز: </a:t>
            </a:r>
            <a:r>
              <a:rPr lang="en-US" sz="2400" b="1" dirty="0" err="1" smtClean="0">
                <a:cs typeface="2  Zar" pitchFamily="2" charset="-78"/>
              </a:rPr>
              <a:t>کل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توده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آبي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درياچه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همدما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شده</a:t>
            </a:r>
            <a:r>
              <a:rPr lang="en-US" sz="2400" b="1" dirty="0" smtClean="0">
                <a:cs typeface="2  Zar" pitchFamily="2" charset="-78"/>
              </a:rPr>
              <a:t> و </a:t>
            </a:r>
            <a:r>
              <a:rPr lang="en-US" sz="2400" b="1" dirty="0" err="1" smtClean="0">
                <a:cs typeface="2  Zar" pitchFamily="2" charset="-78"/>
              </a:rPr>
              <a:t>با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وزش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باد</a:t>
            </a:r>
            <a:r>
              <a:rPr lang="en-US" sz="2400" b="1" dirty="0" smtClean="0">
                <a:cs typeface="2  Zar" pitchFamily="2" charset="-78"/>
              </a:rPr>
              <a:t>، </a:t>
            </a:r>
            <a:r>
              <a:rPr lang="en-US" sz="2400" b="1" dirty="0" err="1" smtClean="0">
                <a:cs typeface="2  Zar" pitchFamily="2" charset="-78"/>
              </a:rPr>
              <a:t>تمامي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توده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ها</a:t>
            </a:r>
            <a:r>
              <a:rPr lang="fa-IR" sz="2400" b="1" dirty="0" smtClean="0">
                <a:cs typeface="2  Zar" pitchFamily="2" charset="-78"/>
              </a:rPr>
              <a:t>ي آبي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در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گردش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شرکت</a:t>
            </a:r>
            <a:r>
              <a:rPr lang="fa-IR" sz="2400" b="1" dirty="0" smtClean="0">
                <a:cs typeface="2  Zar" pitchFamily="2" charset="-78"/>
              </a:rPr>
              <a:t> </a:t>
            </a:r>
            <a:r>
              <a:rPr lang="en-US" sz="2400" b="1" dirty="0" smtClean="0"/>
              <a:t>Autumn or fall </a:t>
            </a:r>
            <a:r>
              <a:rPr lang="en-US" sz="2400" b="1" dirty="0" smtClean="0"/>
              <a:t>turnover</a:t>
            </a:r>
            <a:endParaRPr lang="fa-IR" sz="2400" b="1" dirty="0" smtClean="0">
              <a:cs typeface="2  Zar" pitchFamily="2" charset="-78"/>
            </a:endParaRPr>
          </a:p>
          <a:p>
            <a:r>
              <a:rPr lang="fa-IR" sz="2400" b="1" dirty="0" smtClean="0">
                <a:cs typeface="2  Zar" pitchFamily="2" charset="-78"/>
              </a:rPr>
              <a:t>زمان لازم براي گردشهاي پاييزي وابستگي كامل به شرايط آب و هوايي منطقه</a:t>
            </a:r>
            <a:r>
              <a:rPr lang="en-US" sz="2400" b="1" dirty="0" smtClean="0">
                <a:cs typeface="2  Zar" pitchFamily="2" charset="-78"/>
              </a:rPr>
              <a:t>،</a:t>
            </a:r>
            <a:r>
              <a:rPr lang="fa-IR" sz="2400" b="1" dirty="0" smtClean="0">
                <a:cs typeface="2  Zar" pitchFamily="2" charset="-78"/>
              </a:rPr>
              <a:t> عمق و مرفولوژي </a:t>
            </a:r>
            <a:r>
              <a:rPr lang="fa-IR" sz="2400" b="1" dirty="0" smtClean="0">
                <a:cs typeface="2  Zar" pitchFamily="2" charset="-78"/>
              </a:rPr>
              <a:t>درياچه</a:t>
            </a:r>
          </a:p>
          <a:p>
            <a:endParaRPr lang="fa-IR" sz="2400" b="1" dirty="0">
              <a:cs typeface="2  Zar" pitchFamily="2" charset="-78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2049" name="Picture 1" descr="temperate stratification -- f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8923" y="3000396"/>
            <a:ext cx="6613997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71462"/>
            <a:ext cx="7772400" cy="1143000"/>
          </a:xfrm>
        </p:spPr>
        <p:txBody>
          <a:bodyPr/>
          <a:lstStyle/>
          <a:p>
            <a:r>
              <a:rPr lang="fa-IR" dirty="0" smtClean="0"/>
              <a:t>ادامه....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 smtClean="0">
                <a:cs typeface="2  Zar" pitchFamily="2" charset="-78"/>
              </a:rPr>
              <a:t>زمستان: </a:t>
            </a:r>
            <a:r>
              <a:rPr lang="en-US" sz="2400" b="1" dirty="0" err="1" smtClean="0">
                <a:cs typeface="2  Zar" pitchFamily="2" charset="-78"/>
              </a:rPr>
              <a:t>سکون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زمستانه</a:t>
            </a:r>
            <a:r>
              <a:rPr lang="fa-IR" sz="2400" b="1" dirty="0" smtClean="0">
                <a:cs typeface="2  Zar" pitchFamily="2" charset="-78"/>
              </a:rPr>
              <a:t> (</a:t>
            </a:r>
            <a:r>
              <a:rPr lang="en-US" sz="2400" b="1" dirty="0" smtClean="0">
                <a:cs typeface="2  Zar" pitchFamily="2" charset="-78"/>
              </a:rPr>
              <a:t>stagnation Winter</a:t>
            </a:r>
            <a:r>
              <a:rPr lang="fa-IR" sz="2400" b="1" dirty="0" smtClean="0">
                <a:cs typeface="2  Zar" pitchFamily="2" charset="-78"/>
              </a:rPr>
              <a:t>) لايه </a:t>
            </a:r>
            <a:r>
              <a:rPr lang="fa-IR" sz="2400" b="1" dirty="0" smtClean="0">
                <a:cs typeface="2  Zar" pitchFamily="2" charset="-78"/>
              </a:rPr>
              <a:t>بندي معكوس </a:t>
            </a:r>
            <a:endParaRPr lang="en-US" sz="2400" b="1" dirty="0" smtClean="0">
              <a:cs typeface="2  Zar" pitchFamily="2" charset="-78"/>
            </a:endParaRPr>
          </a:p>
          <a:p>
            <a:r>
              <a:rPr lang="fa-IR" sz="2400" b="1" dirty="0" smtClean="0">
                <a:cs typeface="2  Zar" pitchFamily="2" charset="-78"/>
              </a:rPr>
              <a:t>لايه بندي حرارتي در فصل زمستان بسيار كوتاه مدت بوده و به‌علاوه ممكن است در هر درياچه‌اي در هر سال اتفاق نيفتد</a:t>
            </a:r>
            <a:endParaRPr lang="fa-IR" sz="2400" b="1" dirty="0">
              <a:cs typeface="2  Zar" pitchFamily="2" charset="-78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pSp>
        <p:nvGrpSpPr>
          <p:cNvPr id="10" name="Group 9"/>
          <p:cNvGrpSpPr/>
          <p:nvPr/>
        </p:nvGrpSpPr>
        <p:grpSpPr>
          <a:xfrm>
            <a:off x="1000100" y="4500569"/>
            <a:ext cx="7143776" cy="2214579"/>
            <a:chOff x="1285876" y="2928934"/>
            <a:chExt cx="7143776" cy="2214579"/>
          </a:xfrm>
        </p:grpSpPr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85876" y="2928934"/>
              <a:ext cx="3875512" cy="221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485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76752" y="2928935"/>
              <a:ext cx="4152900" cy="221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318" y="-214338"/>
            <a:ext cx="7772400" cy="1143000"/>
          </a:xfrm>
        </p:spPr>
        <p:txBody>
          <a:bodyPr/>
          <a:lstStyle/>
          <a:p>
            <a:r>
              <a:rPr lang="fa-IR" dirty="0" smtClean="0"/>
              <a:t>ادامه....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28756" y="1071546"/>
            <a:ext cx="7772400" cy="4572000"/>
          </a:xfrm>
        </p:spPr>
        <p:txBody>
          <a:bodyPr/>
          <a:lstStyle/>
          <a:p>
            <a:r>
              <a:rPr lang="fa-IR" b="1" u="sng" dirty="0" smtClean="0"/>
              <a:t>بهار</a:t>
            </a:r>
            <a:r>
              <a:rPr lang="fa-IR" b="1" u="sng" dirty="0" smtClean="0"/>
              <a:t>: </a:t>
            </a:r>
            <a:r>
              <a:rPr lang="fa-IR" sz="2400" b="1" dirty="0" smtClean="0">
                <a:cs typeface="2  Zar" pitchFamily="2" charset="-78"/>
              </a:rPr>
              <a:t>دگرگوني بهاره </a:t>
            </a:r>
            <a:r>
              <a:rPr lang="en-US" sz="2400" b="1" dirty="0" smtClean="0">
                <a:cs typeface="2  Zar" pitchFamily="2" charset="-78"/>
              </a:rPr>
              <a:t>(Spring overturn) </a:t>
            </a:r>
            <a:r>
              <a:rPr lang="fa-IR" sz="2400" b="1" dirty="0" smtClean="0">
                <a:cs typeface="2  Zar" pitchFamily="2" charset="-78"/>
              </a:rPr>
              <a:t> </a:t>
            </a:r>
          </a:p>
          <a:p>
            <a:r>
              <a:rPr lang="en-US" sz="2400" b="1" dirty="0" err="1" smtClean="0">
                <a:cs typeface="2  Zar" pitchFamily="2" charset="-78"/>
              </a:rPr>
              <a:t>زماني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که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کليه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لايه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ها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به</a:t>
            </a:r>
            <a:r>
              <a:rPr lang="en-US" sz="2400" b="1" dirty="0" smtClean="0">
                <a:cs typeface="2  Zar" pitchFamily="2" charset="-78"/>
              </a:rPr>
              <a:t> 4 </a:t>
            </a:r>
            <a:r>
              <a:rPr lang="en-US" sz="2400" b="1" dirty="0" err="1" smtClean="0">
                <a:cs typeface="2  Zar" pitchFamily="2" charset="-78"/>
              </a:rPr>
              <a:t>درجه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سانتيگراد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رسيدند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همدمايي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اتفاق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افتاده</a:t>
            </a:r>
            <a:r>
              <a:rPr lang="en-US" sz="2400" b="1" dirty="0" smtClean="0">
                <a:cs typeface="2  Zar" pitchFamily="2" charset="-78"/>
              </a:rPr>
              <a:t> و </a:t>
            </a:r>
            <a:r>
              <a:rPr lang="en-US" sz="2400" b="1" dirty="0" err="1" smtClean="0">
                <a:cs typeface="2  Zar" pitchFamily="2" charset="-78"/>
              </a:rPr>
              <a:t>وزش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باد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بهاري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سبب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اختلا</a:t>
            </a:r>
            <a:r>
              <a:rPr lang="fa-IR" sz="2400" b="1" dirty="0" smtClean="0">
                <a:cs typeface="2  Zar" pitchFamily="2" charset="-78"/>
              </a:rPr>
              <a:t>ط</a:t>
            </a:r>
            <a:r>
              <a:rPr lang="en-US" sz="2400" b="1" dirty="0" smtClean="0">
                <a:cs typeface="2  Zar" pitchFamily="2" charset="-78"/>
              </a:rPr>
              <a:t> </a:t>
            </a:r>
            <a:r>
              <a:rPr lang="en-US" sz="2400" b="1" dirty="0" err="1" smtClean="0">
                <a:cs typeface="2  Zar" pitchFamily="2" charset="-78"/>
              </a:rPr>
              <a:t>لايه</a:t>
            </a:r>
            <a:r>
              <a:rPr lang="fa-IR" sz="2400" b="1" dirty="0" smtClean="0">
                <a:cs typeface="2  Zar" pitchFamily="2" charset="-78"/>
              </a:rPr>
              <a:t>‌</a:t>
            </a:r>
            <a:r>
              <a:rPr lang="en-US" sz="2400" b="1" dirty="0" err="1" smtClean="0">
                <a:cs typeface="2  Zar" pitchFamily="2" charset="-78"/>
              </a:rPr>
              <a:t>ها</a:t>
            </a:r>
            <a:r>
              <a:rPr lang="en-US" sz="2400" b="1" dirty="0" smtClean="0">
                <a:cs typeface="2  Zar" pitchFamily="2" charset="-78"/>
              </a:rPr>
              <a:t> </a:t>
            </a:r>
            <a:endParaRPr lang="fa-IR" sz="2400" b="1" dirty="0" smtClean="0">
              <a:cs typeface="2  Zar" pitchFamily="2" charset="-78"/>
            </a:endParaRPr>
          </a:p>
          <a:p>
            <a:endParaRPr lang="fa-IR" sz="2400" b="1" dirty="0">
              <a:cs typeface="2  Zar" pitchFamily="2" charset="-78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21505" name="Picture 1" descr="temperate stratification -- early spr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2035" y="2857496"/>
            <a:ext cx="7088613" cy="4000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314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فاكتورهاي مهم فيزيكي در آبها </vt:lpstr>
      <vt:lpstr>درجه حرارت (گرما)</vt:lpstr>
      <vt:lpstr>Slide 3</vt:lpstr>
      <vt:lpstr>شرايط گرمايي در درياچه ها: </vt:lpstr>
      <vt:lpstr>وضعيت حرارتي درياچه ها:</vt:lpstr>
      <vt:lpstr>وضعيت گردش و سكون درياچه ها در فصول مختلف سال: </vt:lpstr>
      <vt:lpstr>ادامه....</vt:lpstr>
      <vt:lpstr>ادامه....</vt:lpstr>
      <vt:lpstr>ادامه....</vt:lpstr>
    </vt:vector>
  </TitlesOfParts>
  <Company>PARANDCO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فاكتورهاي مهم فيزيكي در آبها </dc:title>
  <dc:creator>PARAND</dc:creator>
  <cp:lastModifiedBy>PARAND</cp:lastModifiedBy>
  <cp:revision>11</cp:revision>
  <dcterms:created xsi:type="dcterms:W3CDTF">2010-05-04T04:16:52Z</dcterms:created>
  <dcterms:modified xsi:type="dcterms:W3CDTF">2010-05-04T05:14:42Z</dcterms:modified>
</cp:coreProperties>
</file>