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64" r:id="rId3"/>
    <p:sldId id="265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8" r:id="rId12"/>
    <p:sldId id="269" r:id="rId13"/>
    <p:sldId id="262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fa-IR" sz="3100" b="1" dirty="0">
                <a:cs typeface="B Nazanin" panose="00000400000000000000" pitchFamily="2" charset="-78"/>
              </a:rPr>
              <a:t>عناصر </a:t>
            </a:r>
            <a:r>
              <a:rPr lang="en-GB" sz="3100" b="1" dirty="0" smtClean="0">
                <a:cs typeface="B Nazanin" panose="00000400000000000000" pitchFamily="2" charset="-78"/>
              </a:rPr>
              <a:t>Block</a:t>
            </a:r>
            <a:endParaRPr lang="en-GB" sz="3100" b="1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یک عنصر </a:t>
            </a:r>
            <a:r>
              <a:rPr lang="en-GB" dirty="0">
                <a:cs typeface="B Nazanin" panose="00000400000000000000" pitchFamily="2" charset="-78"/>
              </a:rPr>
              <a:t>Block </a:t>
            </a:r>
            <a:r>
              <a:rPr lang="fa-IR" dirty="0">
                <a:cs typeface="B Nazanin" panose="00000400000000000000" pitchFamily="2" charset="-78"/>
              </a:rPr>
              <a:t>عنصری است که تمام طول یک سطر را اشغال می کند و قبل و بعد از آن یک سطر وجود دارد.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مثال برای عناصر </a:t>
            </a:r>
            <a:r>
              <a:rPr lang="en-GB" dirty="0">
                <a:cs typeface="B Nazanin" panose="00000400000000000000" pitchFamily="2" charset="-78"/>
              </a:rPr>
              <a:t>Block: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&lt;h1&gt;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&lt;p&gt;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&lt;div&gt;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&lt;table&gt;</a:t>
            </a:r>
          </a:p>
          <a:p>
            <a:pPr algn="r" rtl="1"/>
            <a:r>
              <a:rPr lang="fa-IR" sz="3100" b="1" dirty="0">
                <a:cs typeface="B Nazanin" panose="00000400000000000000" pitchFamily="2" charset="-78"/>
              </a:rPr>
              <a:t>عناصر </a:t>
            </a:r>
            <a:r>
              <a:rPr lang="en-GB" sz="3100" b="1" dirty="0" smtClean="0">
                <a:cs typeface="B Nazanin" panose="00000400000000000000" pitchFamily="2" charset="-78"/>
              </a:rPr>
              <a:t>Inline</a:t>
            </a:r>
            <a:endParaRPr lang="en-GB" sz="3100" b="1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یک عنصر </a:t>
            </a:r>
            <a:r>
              <a:rPr lang="en-GB" dirty="0">
                <a:cs typeface="B Nazanin" panose="00000400000000000000" pitchFamily="2" charset="-78"/>
              </a:rPr>
              <a:t>Inline </a:t>
            </a:r>
            <a:r>
              <a:rPr lang="fa-IR" dirty="0">
                <a:cs typeface="B Nazanin" panose="00000400000000000000" pitchFamily="2" charset="-78"/>
              </a:rPr>
              <a:t>تنها به اندازه ای که نیاز دارد، عرض یک سطر را اشغال می کند، و هیچ اجباری در اشغال کل یک سطر وجود ندارد.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مثال برای عناصر </a:t>
            </a:r>
            <a:r>
              <a:rPr lang="en-GB" dirty="0">
                <a:cs typeface="B Nazanin" panose="00000400000000000000" pitchFamily="2" charset="-78"/>
              </a:rPr>
              <a:t>inline: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&lt;span&gt;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&lt;a&gt;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</a:t>
            </a:r>
            <a:r>
              <a:rPr lang="en-GB" dirty="0" err="1">
                <a:cs typeface="B Nazanin" panose="00000400000000000000" pitchFamily="2" charset="-78"/>
              </a:rPr>
              <a:t>img</a:t>
            </a:r>
            <a:r>
              <a:rPr lang="en-GB" dirty="0">
                <a:cs typeface="B Nazanin" panose="00000400000000000000" pitchFamily="2" charset="-78"/>
              </a:rPr>
              <a:t>&gt;</a:t>
            </a:r>
          </a:p>
          <a:p>
            <a:pPr algn="r" rtl="1"/>
            <a:r>
              <a:rPr lang="en-GB" dirty="0">
                <a:cs typeface="B Nazanin" panose="00000400000000000000" pitchFamily="2" charset="-78"/>
              </a:rPr>
              <a:t>&lt;td&gt;</a:t>
            </a:r>
          </a:p>
          <a:p>
            <a:pPr algn="r" rtl="1"/>
            <a:endParaRPr lang="en-GB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عناصر </a:t>
            </a:r>
            <a:r>
              <a:rPr lang="en-GB" dirty="0" smtClean="0">
                <a:cs typeface="B Nazanin" panose="00000400000000000000" pitchFamily="2" charset="-78"/>
              </a:rPr>
              <a:t>block , Inline</a:t>
            </a:r>
            <a:endParaRPr lang="en-GB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5883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اگر ميخواهيد که بازديدکننده، يک يا چند گزينه را از بين چند گزينه </a:t>
            </a:r>
            <a:r>
              <a:rPr lang="fa-IR" dirty="0" smtClean="0">
                <a:cs typeface="B Nazanin" panose="00000400000000000000" pitchFamily="2" charset="-78"/>
              </a:rPr>
              <a:t>محدود انتخاب </a:t>
            </a:r>
            <a:r>
              <a:rPr lang="fa-IR" dirty="0">
                <a:cs typeface="B Nazanin" panose="00000400000000000000" pitchFamily="2" charset="-78"/>
              </a:rPr>
              <a:t>کند، خصوصیت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en-GB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را </a:t>
            </a:r>
            <a:r>
              <a:rPr lang="fa-IR" dirty="0">
                <a:cs typeface="B Nazanin" panose="00000400000000000000" pitchFamily="2" charset="-78"/>
              </a:rPr>
              <a:t>با مقدار 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checkbox</a:t>
            </a:r>
            <a:r>
              <a:rPr lang="fa-IR" dirty="0" smtClean="0">
                <a:cs typeface="B Nazanin" panose="00000400000000000000" pitchFamily="2" charset="-78"/>
              </a:rPr>
              <a:t> تنظیم کنيد:</a:t>
            </a:r>
          </a:p>
          <a:p>
            <a:pPr marL="109728" indent="0">
              <a:buNone/>
            </a:pPr>
            <a:endParaRPr lang="fa-IR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&lt;form&gt;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&lt;input type="checkbox" name="vehicle" value="Bike" /&gt; I have a bike&lt;</a:t>
            </a:r>
            <a:r>
              <a:rPr lang="en-GB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/&gt;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&lt;input type="checkbox" name="vehicle" value="Car" /&gt; I have a car 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000" dirty="0" smtClean="0">
                <a:cs typeface="B Nazanin" panose="00000400000000000000" pitchFamily="2" charset="-78"/>
              </a:rPr>
              <a:t>فیلد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GB" sz="3000" dirty="0" smtClean="0">
                <a:cs typeface="B Nazanin" panose="00000400000000000000" pitchFamily="2" charset="-78"/>
              </a:rPr>
              <a:t> </a:t>
            </a:r>
            <a:r>
              <a:rPr lang="fa-IR" sz="3000" dirty="0" smtClean="0">
                <a:cs typeface="B Nazanin" panose="00000400000000000000" pitchFamily="2" charset="-78"/>
              </a:rPr>
              <a:t> از </a:t>
            </a:r>
            <a:r>
              <a:rPr lang="fa-IR" sz="3000" dirty="0">
                <a:cs typeface="B Nazanin" panose="00000400000000000000" pitchFamily="2" charset="-78"/>
              </a:rPr>
              <a:t>نوع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Checkbox</a:t>
            </a:r>
            <a:r>
              <a:rPr lang="en-GB" sz="3000" dirty="0">
                <a:cs typeface="B Nazanin" panose="00000400000000000000" pitchFamily="2" charset="-78"/>
              </a:rPr>
              <a:t/>
            </a:r>
            <a:br>
              <a:rPr lang="en-GB" sz="3000" dirty="0">
                <a:cs typeface="B Nazanin" panose="00000400000000000000" pitchFamily="2" charset="-78"/>
              </a:rPr>
            </a:br>
            <a:endParaRPr lang="en-GB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275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در فرمها برای ارسال اطلاعات کسب شده از دکمه ای به نام ارسال يا </a:t>
            </a:r>
            <a:r>
              <a:rPr lang="en-GB" dirty="0">
                <a:cs typeface="B Nazanin" panose="00000400000000000000" pitchFamily="2" charset="-78"/>
              </a:rPr>
              <a:t>Submit </a:t>
            </a:r>
            <a:r>
              <a:rPr lang="fa-IR" dirty="0">
                <a:cs typeface="B Nazanin" panose="00000400000000000000" pitchFamily="2" charset="-78"/>
              </a:rPr>
              <a:t>استفاده مي شود و با کليک کاربر روی اين دکمه، اطلاعات درون فرم به فايلی ديگر ارسال خواهند 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en-GB" dirty="0" smtClean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برای تعيين مقصد ارسال اطلاعات بايد درون تگ </a:t>
            </a:r>
            <a:r>
              <a:rPr lang="en-GB" dirty="0" smtClean="0">
                <a:cs typeface="B Nazanin" panose="00000400000000000000" pitchFamily="2" charset="-78"/>
              </a:rPr>
              <a:t>form</a:t>
            </a:r>
            <a:r>
              <a:rPr lang="fa-IR" dirty="0" smtClean="0">
                <a:cs typeface="B Nazanin" panose="00000400000000000000" pitchFamily="2" charset="-78"/>
              </a:rPr>
              <a:t>از </a:t>
            </a:r>
            <a:r>
              <a:rPr lang="fa-IR" dirty="0">
                <a:cs typeface="B Nazanin" panose="00000400000000000000" pitchFamily="2" charset="-78"/>
              </a:rPr>
              <a:t>شناسه ای به نام </a:t>
            </a:r>
            <a:r>
              <a:rPr lang="en-GB" dirty="0">
                <a:cs typeface="B Nazanin" panose="00000400000000000000" pitchFamily="2" charset="-78"/>
              </a:rPr>
              <a:t>action </a:t>
            </a:r>
            <a:r>
              <a:rPr lang="fa-IR" dirty="0">
                <a:cs typeface="B Nazanin" panose="00000400000000000000" pitchFamily="2" charset="-78"/>
              </a:rPr>
              <a:t>استفاده کنيد. مقدار شناسه </a:t>
            </a:r>
            <a:r>
              <a:rPr lang="en-GB" dirty="0">
                <a:cs typeface="B Nazanin" panose="00000400000000000000" pitchFamily="2" charset="-78"/>
              </a:rPr>
              <a:t>action </a:t>
            </a:r>
            <a:r>
              <a:rPr lang="fa-IR" dirty="0">
                <a:cs typeface="B Nazanin" panose="00000400000000000000" pitchFamily="2" charset="-78"/>
              </a:rPr>
              <a:t>آدرس يا </a:t>
            </a:r>
            <a:r>
              <a:rPr lang="en-GB" dirty="0" err="1">
                <a:cs typeface="B Nazanin" panose="00000400000000000000" pitchFamily="2" charset="-78"/>
              </a:rPr>
              <a:t>url</a:t>
            </a:r>
            <a:r>
              <a:rPr lang="en-GB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فايلی است که به دريافت و سپس پردازش اطلاعات دريافتی خواهد پرداخت.</a:t>
            </a:r>
          </a:p>
          <a:p>
            <a:pPr algn="r" rtl="1"/>
            <a:endParaRPr lang="en-GB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فیلد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GB" sz="4400" dirty="0">
                <a:cs typeface="B Nazanin" panose="00000400000000000000" pitchFamily="2" charset="-78"/>
              </a:rPr>
              <a:t> </a:t>
            </a:r>
            <a:r>
              <a:rPr lang="fa-IR" sz="4400" dirty="0">
                <a:cs typeface="B Nazanin" panose="00000400000000000000" pitchFamily="2" charset="-78"/>
              </a:rPr>
              <a:t> از نوع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submit</a:t>
            </a:r>
            <a:r>
              <a:rPr lang="en-GB" sz="4400" dirty="0">
                <a:cs typeface="B Nazanin" panose="00000400000000000000" pitchFamily="2" charset="-78"/>
              </a:rPr>
              <a:t/>
            </a:r>
            <a:br>
              <a:rPr lang="en-GB" sz="4400" dirty="0">
                <a:cs typeface="B Nazanin" panose="00000400000000000000" pitchFamily="2" charset="-78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44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626291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 name="input" action="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html_form_action.php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method="get"&gt;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Username: &lt;input type="text" name="user" /&gt;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&lt;input type="submit" value="Submit" /&gt;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fa-IR" dirty="0"/>
              <a:t>ا</a:t>
            </a:r>
            <a:r>
              <a:rPr lang="fa-IR" dirty="0">
                <a:cs typeface="B Nazanin" panose="00000400000000000000" pitchFamily="2" charset="-78"/>
              </a:rPr>
              <a:t>گر در فیلد متنی بالا کاراکترهایی را تایپ کنید و روی دکمه </a:t>
            </a:r>
            <a:r>
              <a:rPr lang="en-GB" dirty="0" smtClean="0">
                <a:cs typeface="B Nazanin" panose="00000400000000000000" pitchFamily="2" charset="-78"/>
              </a:rPr>
              <a:t> submit </a:t>
            </a:r>
            <a:r>
              <a:rPr lang="fa-IR" dirty="0">
                <a:cs typeface="B Nazanin" panose="00000400000000000000" pitchFamily="2" charset="-78"/>
              </a:rPr>
              <a:t>کلیک کنید، مرورگر، ورودی شما را به صفحه ای به نام 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en-GB" dirty="0" err="1" smtClean="0">
                <a:cs typeface="B Nazanin" panose="00000400000000000000" pitchFamily="2" charset="-78"/>
              </a:rPr>
              <a:t>html_form_action.php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ارسال </a:t>
            </a:r>
            <a:r>
              <a:rPr lang="fa-IR" dirty="0">
                <a:cs typeface="B Nazanin" panose="00000400000000000000" pitchFamily="2" charset="-78"/>
              </a:rPr>
              <a:t>خواهد کرد.</a:t>
            </a:r>
            <a:endParaRPr lang="en-GB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96" y="4572000"/>
            <a:ext cx="509110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98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62000"/>
            <a:ext cx="6642506" cy="50921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06362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15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 action=""&gt;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&lt;select name="cars"&gt;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volvo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"&gt;Volvo&lt;/option&gt;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"&gt;Saab&lt;/option&gt;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value="fiat"&gt;Fiat&lt;/option&gt;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"&gt;Audi&lt;/option&gt;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&lt;/select&gt;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500" dirty="0">
                <a:cs typeface="B Nazanin" panose="00000400000000000000" pitchFamily="2" charset="-78"/>
              </a:rPr>
              <a:t>چگونه یک لیست کشویی یا </a:t>
            </a:r>
            <a:r>
              <a:rPr lang="en-GB" sz="2500" dirty="0">
                <a:cs typeface="B Nazanin" panose="00000400000000000000" pitchFamily="2" charset="-78"/>
              </a:rPr>
              <a:t>drop-down </a:t>
            </a:r>
            <a:r>
              <a:rPr lang="fa-IR" sz="2500" dirty="0">
                <a:cs typeface="B Nazanin" panose="00000400000000000000" pitchFamily="2" charset="-78"/>
              </a:rPr>
              <a:t>ساده ایجاد کنیم.</a:t>
            </a:r>
            <a:endParaRPr lang="en-GB" sz="25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1579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 action=""&gt;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&lt;select name="cars"&gt;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volvo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"&gt;Volvo&lt;/option&gt;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"&gt;Saab&lt;/option&gt;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value="fiat" selected="selected"&gt;Fiat&lt;/option&gt;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&lt;option value="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"&gt;Audi&lt;/option&gt;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&lt;/select&gt;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000" dirty="0">
                <a:cs typeface="B Nazanin" panose="00000400000000000000" pitchFamily="2" charset="-78"/>
              </a:rPr>
              <a:t>چگونه یک لیست کشویی با مقدار انتخاب شده از قبل ایجاد کنیم.</a:t>
            </a:r>
            <a:endParaRPr lang="en-GB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140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Nazanin" panose="00000400000000000000" pitchFamily="2" charset="-78"/>
              </a:rPr>
              <a:t>عنصر </a:t>
            </a:r>
            <a:r>
              <a:rPr lang="en-GB" dirty="0" smtClean="0">
                <a:cs typeface="B Nazanin" panose="00000400000000000000" pitchFamily="2" charset="-78"/>
              </a:rPr>
              <a:t>&lt;div&gt;</a:t>
            </a:r>
            <a:r>
              <a:rPr lang="fa-IR" dirty="0" smtClean="0">
                <a:cs typeface="B Nazanin" panose="00000400000000000000" pitchFamily="2" charset="-78"/>
              </a:rPr>
              <a:t>یک </a:t>
            </a:r>
            <a:r>
              <a:rPr lang="fa-IR" dirty="0">
                <a:cs typeface="B Nazanin" panose="00000400000000000000" pitchFamily="2" charset="-78"/>
              </a:rPr>
              <a:t>عنصر </a:t>
            </a:r>
            <a:r>
              <a:rPr lang="en-GB" dirty="0">
                <a:cs typeface="B Nazanin" panose="00000400000000000000" pitchFamily="2" charset="-78"/>
              </a:rPr>
              <a:t>block </a:t>
            </a:r>
            <a:r>
              <a:rPr lang="fa-IR" dirty="0">
                <a:cs typeface="B Nazanin" panose="00000400000000000000" pitchFamily="2" charset="-78"/>
              </a:rPr>
              <a:t>می باشد که می تواند به عنوان یک ظرف برای گروه بندی دیگر عناصر </a:t>
            </a:r>
            <a:r>
              <a:rPr lang="en-GB" dirty="0" smtClean="0">
                <a:cs typeface="B Nazanin" panose="00000400000000000000" pitchFamily="2" charset="-78"/>
              </a:rPr>
              <a:t>HTML</a:t>
            </a:r>
            <a:r>
              <a:rPr lang="fa-IR" dirty="0" smtClean="0">
                <a:cs typeface="B Nazanin" panose="00000400000000000000" pitchFamily="2" charset="-78"/>
              </a:rPr>
              <a:t>استفاده </a:t>
            </a:r>
            <a:r>
              <a:rPr lang="fa-IR" dirty="0">
                <a:cs typeface="B Nazanin" panose="00000400000000000000" pitchFamily="2" charset="-78"/>
              </a:rPr>
              <a:t>شود.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عنصر </a:t>
            </a:r>
            <a:r>
              <a:rPr lang="en-GB" dirty="0" smtClean="0">
                <a:cs typeface="B Nazanin" panose="00000400000000000000" pitchFamily="2" charset="-78"/>
              </a:rPr>
              <a:t>&lt;div&gt; </a:t>
            </a:r>
            <a:r>
              <a:rPr lang="fa-IR" dirty="0">
                <a:cs typeface="B Nazanin" panose="00000400000000000000" pitchFamily="2" charset="-78"/>
              </a:rPr>
              <a:t>معنی خاصی ندارد. 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یک </a:t>
            </a:r>
            <a:r>
              <a:rPr lang="fa-IR" dirty="0">
                <a:cs typeface="B Nazanin" panose="00000400000000000000" pitchFamily="2" charset="-78"/>
              </a:rPr>
              <a:t>عنصر </a:t>
            </a:r>
            <a:r>
              <a:rPr lang="en-GB" dirty="0" smtClean="0">
                <a:cs typeface="B Nazanin" panose="00000400000000000000" pitchFamily="2" charset="-78"/>
              </a:rPr>
              <a:t>block</a:t>
            </a:r>
            <a:r>
              <a:rPr lang="fa-IR" dirty="0" smtClean="0">
                <a:cs typeface="B Nazanin" panose="00000400000000000000" pitchFamily="2" charset="-78"/>
              </a:rPr>
              <a:t>می باشد</a:t>
            </a:r>
            <a:r>
              <a:rPr lang="en-GB" dirty="0" smtClean="0">
                <a:cs typeface="B Nazanin" panose="00000400000000000000" pitchFamily="2" charset="-78"/>
              </a:rPr>
              <a:t>.</a:t>
            </a:r>
          </a:p>
          <a:p>
            <a:pPr algn="just" rtl="1"/>
            <a:endParaRPr lang="en-GB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دیگر استفاده رایج از عنصر </a:t>
            </a:r>
            <a:r>
              <a:rPr lang="en-GB" dirty="0" smtClean="0">
                <a:cs typeface="B Nazanin" panose="00000400000000000000" pitchFamily="2" charset="-78"/>
              </a:rPr>
              <a:t>&lt;div&gt;</a:t>
            </a:r>
            <a:r>
              <a:rPr lang="en-GB" dirty="0">
                <a:cs typeface="B Nazanin" panose="00000400000000000000" pitchFamily="2" charset="-78"/>
              </a:rPr>
              <a:t> </a:t>
            </a:r>
            <a:r>
              <a:rPr lang="fa-IR" dirty="0">
                <a:cs typeface="B Nazanin" panose="00000400000000000000" pitchFamily="2" charset="-78"/>
              </a:rPr>
              <a:t>صفحه بندی سند می باشد. استفاده از جدول برای صفحه بندی دیگر قدیمی شده است. استفاده از جدول ها برای این منظور روش مناسبی نمی باشد. هدف از عنصر </a:t>
            </a:r>
            <a:r>
              <a:rPr lang="en-GB" dirty="0" smtClean="0">
                <a:cs typeface="B Nazanin" panose="00000400000000000000" pitchFamily="2" charset="-78"/>
              </a:rPr>
              <a:t>&lt;table&gt; </a:t>
            </a:r>
            <a:r>
              <a:rPr lang="fa-IR" dirty="0">
                <a:cs typeface="B Nazanin" panose="00000400000000000000" pitchFamily="2" charset="-78"/>
              </a:rPr>
              <a:t>نمایش داده ها به صورت جدولی می باشد.</a:t>
            </a:r>
          </a:p>
          <a:p>
            <a:pPr algn="just" rtl="1"/>
            <a:endParaRPr lang="en-GB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anose="00000400000000000000" pitchFamily="2" charset="-78"/>
              </a:rPr>
              <a:t>عنصر </a:t>
            </a:r>
            <a:r>
              <a:rPr lang="en-GB" dirty="0" smtClean="0">
                <a:cs typeface="B Nazanin" panose="00000400000000000000" pitchFamily="2" charset="-78"/>
              </a:rPr>
              <a:t>div</a:t>
            </a:r>
            <a:endParaRPr lang="en-GB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936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&lt;div id="container" style="width:500px"&gt;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&lt;div id="header" style="background-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:#FFA500;"&gt;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&lt;h1 style="margin-bottom:0;"&gt;Main Title of Web Page&lt;/h1&gt;&lt;/div&gt;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&lt;div id="menu" style="background-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:#FFD700;height:200px;width:100px;float:left;"&gt;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&lt;b&gt;Menu&lt;/b&gt;&lt;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HTML&lt;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CSS&lt;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JavaScript&lt;/div&gt;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&lt;div id="content" style="background-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:#EEEEEE;height:200px;width:400px;float:left;"&gt;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goes here&lt;/div&gt;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6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52600"/>
            <a:ext cx="7290145" cy="342042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6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391400" cy="533400"/>
          </a:xfrm>
        </p:spPr>
        <p:txBody>
          <a:bodyPr>
            <a:normAutofit/>
          </a:bodyPr>
          <a:lstStyle/>
          <a:p>
            <a:pPr algn="ctr" rtl="1"/>
            <a:r>
              <a:rPr lang="en-GB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cs typeface="B Nazanin" panose="00000400000000000000" pitchFamily="2" charset="-78"/>
              </a:rPr>
              <a:t>فرم های </a:t>
            </a:r>
            <a:r>
              <a:rPr lang="en-GB" sz="2700" dirty="0" smtClean="0">
                <a:cs typeface="B Nazanin" panose="00000400000000000000" pitchFamily="2" charset="-78"/>
              </a:rPr>
              <a:t>HTML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229600" cy="4114800"/>
          </a:xfrm>
        </p:spPr>
        <p:txBody>
          <a:bodyPr/>
          <a:lstStyle/>
          <a:p>
            <a:pPr algn="just" rtl="1"/>
            <a:r>
              <a:rPr lang="fa-IR" dirty="0">
                <a:cs typeface="B Nazanin" panose="00000400000000000000" pitchFamily="2" charset="-78"/>
              </a:rPr>
              <a:t>از فرم های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fa-IR" dirty="0">
                <a:cs typeface="B Nazanin" panose="00000400000000000000" pitchFamily="2" charset="-78"/>
              </a:rPr>
              <a:t>برای ارسال اطاعات به سرور استفاده می شود.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یک فرم می تواند شامل عناصر </a:t>
            </a:r>
            <a:r>
              <a:rPr lang="fa-IR" dirty="0" smtClean="0">
                <a:cs typeface="B Nazanin" panose="00000400000000000000" pitchFamily="2" charset="-78"/>
              </a:rPr>
              <a:t>ورودی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مانند فیلد های متنی، چک باکس ها، رادیو باتن ها، دکمه های ارسال، لیست های انتخاب و ... باشد.</a:t>
            </a:r>
          </a:p>
          <a:p>
            <a:pPr algn="just" rtl="1"/>
            <a:r>
              <a:rPr lang="fa-IR" dirty="0">
                <a:cs typeface="B Nazanin" panose="00000400000000000000" pitchFamily="2" charset="-78"/>
              </a:rPr>
              <a:t>از تگ 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&lt;form&gt;</a:t>
            </a:r>
            <a:r>
              <a:rPr lang="fa-IR" dirty="0" smtClean="0">
                <a:cs typeface="B Nazanin" panose="00000400000000000000" pitchFamily="2" charset="-78"/>
              </a:rPr>
              <a:t>برای </a:t>
            </a:r>
            <a:r>
              <a:rPr lang="fa-IR" dirty="0">
                <a:cs typeface="B Nazanin" panose="00000400000000000000" pitchFamily="2" charset="-78"/>
              </a:rPr>
              <a:t>ایجاد یک </a:t>
            </a:r>
            <a:r>
              <a:rPr lang="fa-IR" dirty="0" smtClean="0">
                <a:cs typeface="B Nazanin" panose="00000400000000000000" pitchFamily="2" charset="-78"/>
              </a:rPr>
              <a:t>فرم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</a:t>
            </a:r>
            <a:r>
              <a:rPr lang="en-GB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استفاده می شود</a:t>
            </a:r>
            <a:r>
              <a:rPr lang="fa-IR" dirty="0" smtClean="0">
                <a:cs typeface="B Nazanin" panose="00000400000000000000" pitchFamily="2" charset="-78"/>
              </a:rPr>
              <a:t>:</a:t>
            </a:r>
            <a:endParaRPr lang="en-GB" dirty="0" smtClean="0">
              <a:cs typeface="B Nazanin" panose="00000400000000000000" pitchFamily="2" charset="-78"/>
            </a:endParaRPr>
          </a:p>
          <a:p>
            <a:pPr algn="l" rtl="1"/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&lt;form&gt;</a:t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elements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&lt;/form&gt;</a:t>
            </a: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endParaRPr lang="en-GB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4786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864291"/>
          </a:xfrm>
        </p:spPr>
        <p:txBody>
          <a:bodyPr/>
          <a:lstStyle/>
          <a:p>
            <a:pPr marL="109728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ی</a:t>
            </a:r>
            <a:r>
              <a:rPr lang="fa-IR" dirty="0" smtClean="0">
                <a:cs typeface="B Nazanin" panose="00000400000000000000" pitchFamily="2" charset="-78"/>
              </a:rPr>
              <a:t>کی </a:t>
            </a:r>
            <a:r>
              <a:rPr lang="fa-IR" dirty="0">
                <a:cs typeface="B Nazanin" panose="00000400000000000000" pitchFamily="2" charset="-78"/>
              </a:rPr>
              <a:t>از مهمترین عناصر فرم، عنصر </a:t>
            </a:r>
            <a:r>
              <a:rPr lang="en-GB" sz="2500" dirty="0">
                <a:latin typeface="Times New Roman" panose="02020603050405020304" pitchFamily="18" charset="0"/>
                <a:cs typeface="B Nazanin" panose="00000400000000000000" pitchFamily="2" charset="-78"/>
              </a:rPr>
              <a:t>input</a:t>
            </a:r>
            <a:r>
              <a:rPr lang="en-GB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است</a:t>
            </a:r>
            <a:r>
              <a:rPr lang="fa-IR" dirty="0">
                <a:cs typeface="B Nazanin" panose="00000400000000000000" pitchFamily="2" charset="-78"/>
              </a:rPr>
              <a:t>.</a:t>
            </a:r>
          </a:p>
          <a:p>
            <a:pPr marL="109728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در اين عنصر خصوصیتی به نام </a:t>
            </a:r>
            <a:r>
              <a:rPr lang="en-GB" sz="2500" dirty="0">
                <a:latin typeface="Times New Roman" panose="02020603050405020304" pitchFamily="18" charset="0"/>
                <a:cs typeface="B Nazanin" panose="00000400000000000000" pitchFamily="2" charset="-78"/>
              </a:rPr>
              <a:t>type</a:t>
            </a:r>
            <a:r>
              <a:rPr lang="en-GB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به </a:t>
            </a:r>
            <a:r>
              <a:rPr lang="fa-IR" dirty="0">
                <a:cs typeface="B Nazanin" panose="00000400000000000000" pitchFamily="2" charset="-78"/>
              </a:rPr>
              <a:t>تعيين نوع اطلاعات ورودی اختصاص دارد و می توان آن را با یکی از مقادیر زیر تنظیم کرد</a:t>
            </a:r>
            <a:r>
              <a:rPr lang="fa-IR" dirty="0" smtClean="0">
                <a:cs typeface="B Nazanin" panose="00000400000000000000" pitchFamily="2" charset="-78"/>
              </a:rPr>
              <a:t>:</a:t>
            </a:r>
          </a:p>
          <a:p>
            <a:pPr marL="109728" indent="0" algn="r" rtl="1">
              <a:buNone/>
            </a:pPr>
            <a:endParaRPr lang="fa-IR" dirty="0">
              <a:cs typeface="B Nazanin" panose="00000400000000000000" pitchFamily="2" charset="-78"/>
            </a:endParaRPr>
          </a:p>
          <a:p>
            <a:pPr marL="109728" indent="0" rtl="1">
              <a:buNone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, checkbox , radio , password , hidden , submit , reset , button , file , image</a:t>
            </a:r>
          </a:p>
          <a:p>
            <a:pPr marL="109728" indent="0" algn="r" rtl="1">
              <a:buNone/>
            </a:pP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GB" dirty="0" smtClean="0"/>
              <a:t/>
            </a:r>
            <a:br>
              <a:rPr lang="en-GB" dirty="0" smtClean="0"/>
            </a:br>
            <a:r>
              <a:rPr lang="fa-IR" dirty="0" smtClean="0">
                <a:cs typeface="B Nazanin" panose="00000400000000000000" pitchFamily="2" charset="-78"/>
              </a:rPr>
              <a:t>فرم </a:t>
            </a:r>
            <a:r>
              <a:rPr lang="fa-IR" dirty="0">
                <a:cs typeface="B Nazanin" panose="00000400000000000000" pitchFamily="2" charset="-78"/>
              </a:rPr>
              <a:t>های </a:t>
            </a:r>
            <a:r>
              <a:rPr lang="en-GB" dirty="0">
                <a:cs typeface="B Nazanin" panose="00000400000000000000" pitchFamily="2" charset="-78"/>
              </a:rPr>
              <a:t>HTML </a:t>
            </a:r>
            <a:r>
              <a:rPr lang="fa-IR" dirty="0">
                <a:cs typeface="B Nazanin" panose="00000400000000000000" pitchFamily="2" charset="-78"/>
              </a:rPr>
              <a:t>و عناصر ورودی</a:t>
            </a:r>
            <a:r>
              <a:rPr lang="fa-IR" dirty="0"/>
              <a:t/>
            </a:r>
            <a:br>
              <a:rPr lang="fa-IR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74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500" dirty="0" smtClean="0">
                <a:cs typeface="B Nazanin" panose="00000400000000000000" pitchFamily="2" charset="-78"/>
              </a:rPr>
              <a:t>برای طراحی فرمی بصورت:</a:t>
            </a:r>
          </a:p>
          <a:p>
            <a:pPr algn="r" rtl="1"/>
            <a:endParaRPr lang="fa-IR" sz="2500" dirty="0" smtClean="0">
              <a:cs typeface="B Nazanin" panose="00000400000000000000" pitchFamily="2" charset="-78"/>
            </a:endParaRPr>
          </a:p>
          <a:p>
            <a:pPr algn="just" rtl="1"/>
            <a:r>
              <a:rPr lang="fa-IR" sz="2500" dirty="0" smtClean="0">
                <a:cs typeface="B Nazanin" panose="00000400000000000000" pitchFamily="2" charset="-78"/>
              </a:rPr>
              <a:t>اگر بخواهیم بازديدکننده</a:t>
            </a:r>
            <a:r>
              <a:rPr lang="fa-IR" sz="2500" dirty="0">
                <a:cs typeface="B Nazanin" panose="00000400000000000000" pitchFamily="2" charset="-78"/>
              </a:rPr>
              <a:t>، اطلاعاتی از قبيل متن، اعداد و ... را </a:t>
            </a:r>
            <a:r>
              <a:rPr lang="fa-IR" sz="2500" dirty="0" smtClean="0">
                <a:cs typeface="B Nazanin" panose="00000400000000000000" pitchFamily="2" charset="-78"/>
              </a:rPr>
              <a:t>وارد کند</a:t>
            </a:r>
            <a:r>
              <a:rPr lang="fa-IR" sz="2500" dirty="0">
                <a:cs typeface="B Nazanin" panose="00000400000000000000" pitchFamily="2" charset="-78"/>
              </a:rPr>
              <a:t>، خصوصیت </a:t>
            </a:r>
            <a:r>
              <a:rPr lang="en-GB" sz="2500" dirty="0">
                <a:cs typeface="B Nazanin" panose="00000400000000000000" pitchFamily="2" charset="-78"/>
              </a:rPr>
              <a:t>type </a:t>
            </a:r>
            <a:r>
              <a:rPr lang="fa-IR" sz="2500" dirty="0">
                <a:cs typeface="B Nazanin" panose="00000400000000000000" pitchFamily="2" charset="-78"/>
              </a:rPr>
              <a:t>را با مقدار 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GB" sz="2500" dirty="0" smtClean="0">
                <a:cs typeface="B Nazanin" panose="00000400000000000000" pitchFamily="2" charset="-78"/>
              </a:rPr>
              <a:t>text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GB" sz="2500" dirty="0">
                <a:cs typeface="B Nazanin" panose="00000400000000000000" pitchFamily="2" charset="-78"/>
              </a:rPr>
              <a:t> </a:t>
            </a:r>
            <a:r>
              <a:rPr lang="fa-IR" sz="2500" dirty="0">
                <a:cs typeface="B Nazanin" panose="00000400000000000000" pitchFamily="2" charset="-78"/>
              </a:rPr>
              <a:t>تنظیم </a:t>
            </a:r>
            <a:r>
              <a:rPr lang="fa-IR" sz="2500" dirty="0" smtClean="0">
                <a:cs typeface="B Nazanin" panose="00000400000000000000" pitchFamily="2" charset="-78"/>
              </a:rPr>
              <a:t>کنيد</a:t>
            </a:r>
            <a:r>
              <a:rPr lang="en-GB" sz="2500" dirty="0" smtClean="0">
                <a:cs typeface="B Nazanin" panose="00000400000000000000" pitchFamily="2" charset="-78"/>
              </a:rPr>
              <a:t>.</a:t>
            </a:r>
            <a:r>
              <a:rPr lang="fa-IR" sz="2500" dirty="0" smtClean="0">
                <a:cs typeface="B Nazanin" panose="00000400000000000000" pitchFamily="2" charset="-78"/>
              </a:rPr>
              <a:t> بصورت پیش فرض 20 کاراکتر هستند برای اینکه بزرگتر باشند خصوصیت </a:t>
            </a:r>
            <a:r>
              <a:rPr lang="en-GB" sz="2500" dirty="0" smtClean="0">
                <a:cs typeface="B Nazanin" panose="00000400000000000000" pitchFamily="2" charset="-78"/>
              </a:rPr>
              <a:t>size</a:t>
            </a:r>
            <a:r>
              <a:rPr lang="fa-IR" sz="2500" dirty="0" smtClean="0">
                <a:cs typeface="B Nazanin" panose="00000400000000000000" pitchFamily="2" charset="-78"/>
              </a:rPr>
              <a:t> را تعریف میکنیم.</a:t>
            </a:r>
          </a:p>
          <a:p>
            <a:pPr marL="109728" indent="0" algn="r" rtl="1">
              <a:buNone/>
            </a:pPr>
            <a:endParaRPr lang="fa-IR" dirty="0"/>
          </a:p>
          <a:p>
            <a:pPr marL="109728" indent="0" rtl="1">
              <a:buNone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&lt;form&gt;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&lt;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type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text“ name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name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/&gt; &lt;</a:t>
            </a:r>
            <a:r>
              <a:rPr lang="en-GB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name: &lt;input type="text" name="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name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/&gt;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effectLst/>
                <a:cs typeface="B Nazanin" panose="00000400000000000000" pitchFamily="2" charset="-78"/>
              </a:rPr>
              <a:t/>
            </a:r>
            <a:br>
              <a:rPr lang="fa-IR" dirty="0" smtClean="0">
                <a:effectLst/>
                <a:cs typeface="B Nazanin" panose="00000400000000000000" pitchFamily="2" charset="-78"/>
              </a:rPr>
            </a:br>
            <a:r>
              <a:rPr lang="fa-IR" dirty="0" smtClean="0">
                <a:effectLst/>
                <a:cs typeface="B Nazanin" panose="00000400000000000000" pitchFamily="2" charset="-78"/>
              </a:rPr>
              <a:t>فیلد </a:t>
            </a:r>
            <a:r>
              <a:rPr lang="en-GB" dirty="0">
                <a:effectLst/>
                <a:cs typeface="B Nazanin" panose="00000400000000000000" pitchFamily="2" charset="-78"/>
              </a:rPr>
              <a:t>input </a:t>
            </a:r>
            <a:r>
              <a:rPr lang="fa-IR" dirty="0">
                <a:effectLst/>
                <a:cs typeface="B Nazanin" panose="00000400000000000000" pitchFamily="2" charset="-78"/>
              </a:rPr>
              <a:t>از نوع </a:t>
            </a:r>
            <a:r>
              <a:rPr lang="en-GB" dirty="0">
                <a:effectLst/>
                <a:cs typeface="B Nazanin" panose="00000400000000000000" pitchFamily="2" charset="-78"/>
              </a:rPr>
              <a:t>Text</a:t>
            </a:r>
            <a:br>
              <a:rPr lang="en-GB" dirty="0">
                <a:effectLst/>
                <a:cs typeface="B Nazanin" panose="00000400000000000000" pitchFamily="2" charset="-78"/>
              </a:rPr>
            </a:br>
            <a:endParaRPr lang="en-GB" dirty="0">
              <a:effectLst/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98" y="1447800"/>
            <a:ext cx="4237602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62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 rtl="1">
              <a:buNone/>
            </a:pPr>
            <a:r>
              <a:rPr lang="fa-IR" sz="2500" dirty="0" smtClean="0">
                <a:cs typeface="B Nazanin" panose="00000400000000000000" pitchFamily="2" charset="-78"/>
              </a:rPr>
              <a:t>اگر بخواهیم بازديدکننده</a:t>
            </a:r>
            <a:r>
              <a:rPr lang="fa-IR" sz="2500" dirty="0">
                <a:cs typeface="B Nazanin" panose="00000400000000000000" pitchFamily="2" charset="-78"/>
              </a:rPr>
              <a:t>، کلمه عبور را وارد </a:t>
            </a:r>
            <a:r>
              <a:rPr lang="fa-IR" sz="2500" dirty="0" smtClean="0">
                <a:cs typeface="B Nazanin" panose="00000400000000000000" pitchFamily="2" charset="-78"/>
              </a:rPr>
              <a:t>کند، خصوصیت </a:t>
            </a:r>
            <a:r>
              <a:rPr lang="en-GB" sz="2500" dirty="0">
                <a:cs typeface="B Nazanin" panose="00000400000000000000" pitchFamily="2" charset="-78"/>
              </a:rPr>
              <a:t>type </a:t>
            </a:r>
            <a:r>
              <a:rPr lang="fa-IR" sz="2500" dirty="0">
                <a:cs typeface="B Nazanin" panose="00000400000000000000" pitchFamily="2" charset="-78"/>
              </a:rPr>
              <a:t>را با مقدار 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GB" sz="2500" dirty="0" smtClean="0">
                <a:cs typeface="B Nazanin" panose="00000400000000000000" pitchFamily="2" charset="-78"/>
              </a:rPr>
              <a:t>password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GB" sz="2500" dirty="0">
                <a:cs typeface="B Nazanin" panose="00000400000000000000" pitchFamily="2" charset="-78"/>
              </a:rPr>
              <a:t> </a:t>
            </a:r>
            <a:r>
              <a:rPr lang="fa-IR" sz="2500" dirty="0">
                <a:cs typeface="B Nazanin" panose="00000400000000000000" pitchFamily="2" charset="-78"/>
              </a:rPr>
              <a:t>تنظیم </a:t>
            </a:r>
            <a:r>
              <a:rPr lang="fa-IR" sz="2500" dirty="0" smtClean="0">
                <a:cs typeface="B Nazanin" panose="00000400000000000000" pitchFamily="2" charset="-78"/>
              </a:rPr>
              <a:t>کنيد:</a:t>
            </a:r>
          </a:p>
          <a:p>
            <a:pPr marL="109728" indent="0" rtl="1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&lt;form&gt;</a:t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Password: &lt;input type="password" name="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pwd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/&gt;</a:t>
            </a:r>
            <a:b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a-I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 rtl="1">
              <a:buNone/>
            </a:pPr>
            <a:endParaRPr lang="fa-IR" sz="2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توجه: </a:t>
            </a:r>
            <a:r>
              <a:rPr lang="fa-IR" sz="2400" dirty="0">
                <a:cs typeface="B Nazanin" panose="00000400000000000000" pitchFamily="2" charset="-78"/>
              </a:rPr>
              <a:t>کاراکترها در فیلد پسورد به صورت ماسک شده نمایش داده می </a:t>
            </a:r>
            <a:r>
              <a:rPr lang="fa-IR" sz="2400" dirty="0" smtClean="0">
                <a:cs typeface="B Nazanin" panose="00000400000000000000" pitchFamily="2" charset="-78"/>
              </a:rPr>
              <a:t>شوند.</a:t>
            </a:r>
            <a:endParaRPr lang="fa-IR" sz="2500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109728" indent="0" algn="r" rtl="1">
              <a:buNone/>
            </a:pPr>
            <a:endParaRPr lang="en-GB" sz="2500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en-GB" dirty="0" smtClean="0">
                <a:effectLst/>
                <a:cs typeface="B Nazanin" panose="00000400000000000000" pitchFamily="2" charset="-78"/>
              </a:rPr>
              <a:t/>
            </a:r>
            <a:br>
              <a:rPr lang="en-GB" dirty="0" smtClean="0">
                <a:effectLst/>
                <a:cs typeface="B Nazanin" panose="00000400000000000000" pitchFamily="2" charset="-78"/>
              </a:rPr>
            </a:br>
            <a:r>
              <a:rPr lang="fa-IR" dirty="0" smtClean="0">
                <a:effectLst/>
                <a:cs typeface="B Nazanin" panose="00000400000000000000" pitchFamily="2" charset="-78"/>
              </a:rPr>
              <a:t>فیلد </a:t>
            </a:r>
            <a:r>
              <a:rPr lang="en-GB" dirty="0">
                <a:effectLst/>
                <a:cs typeface="B Nazanin" panose="00000400000000000000" pitchFamily="2" charset="-78"/>
              </a:rPr>
              <a:t>input </a:t>
            </a:r>
            <a:r>
              <a:rPr lang="fa-IR" dirty="0">
                <a:effectLst/>
                <a:cs typeface="B Nazanin" panose="00000400000000000000" pitchFamily="2" charset="-78"/>
              </a:rPr>
              <a:t>از نوع </a:t>
            </a:r>
            <a:r>
              <a:rPr lang="en-GB" dirty="0">
                <a:effectLst/>
                <a:cs typeface="B Nazanin" panose="00000400000000000000" pitchFamily="2" charset="-78"/>
              </a:rPr>
              <a:t>Password</a:t>
            </a:r>
            <a:br>
              <a:rPr lang="en-GB" dirty="0">
                <a:effectLst/>
                <a:cs typeface="B Nazanin" panose="00000400000000000000" pitchFamily="2" charset="-78"/>
              </a:rPr>
            </a:br>
            <a:endParaRPr lang="en-GB" dirty="0">
              <a:effectLst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16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 rtl="1">
              <a:buNone/>
            </a:pPr>
            <a:r>
              <a:rPr lang="fa-IR" sz="2500" dirty="0">
                <a:cs typeface="B Nazanin" panose="00000400000000000000" pitchFamily="2" charset="-78"/>
              </a:rPr>
              <a:t>اگر مي خواهيد که بازديدکننده، فقط یک گزينه را از بين چند گزينه محدود انتخاب کند، خصوصیت </a:t>
            </a:r>
            <a:r>
              <a:rPr lang="en-GB" sz="2500" dirty="0">
                <a:cs typeface="B Nazanin" panose="00000400000000000000" pitchFamily="2" charset="-78"/>
              </a:rPr>
              <a:t>type </a:t>
            </a:r>
            <a:r>
              <a:rPr lang="fa-IR" sz="2500" dirty="0">
                <a:cs typeface="B Nazanin" panose="00000400000000000000" pitchFamily="2" charset="-78"/>
              </a:rPr>
              <a:t>را با مقدار 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GB" sz="2500" dirty="0" smtClean="0">
                <a:cs typeface="B Nazanin" panose="00000400000000000000" pitchFamily="2" charset="-78"/>
              </a:rPr>
              <a:t>radio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en-GB" sz="2500" dirty="0">
                <a:cs typeface="B Nazanin" panose="00000400000000000000" pitchFamily="2" charset="-78"/>
              </a:rPr>
              <a:t> </a:t>
            </a:r>
            <a:r>
              <a:rPr lang="fa-IR" sz="2500" dirty="0">
                <a:cs typeface="B Nazanin" panose="00000400000000000000" pitchFamily="2" charset="-78"/>
              </a:rPr>
              <a:t>تنظیم کنيد</a:t>
            </a:r>
            <a:r>
              <a:rPr lang="fa-IR" sz="2500" dirty="0" smtClean="0">
                <a:cs typeface="B Nazanin" panose="00000400000000000000" pitchFamily="2" charset="-78"/>
              </a:rPr>
              <a:t>:</a:t>
            </a:r>
          </a:p>
          <a:p>
            <a:pPr marL="109728" indent="0">
              <a:buNone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&lt;form&gt;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&lt;input type="radio" name="sex" value="male" /&gt; Male&lt;</a:t>
            </a:r>
            <a:r>
              <a:rPr lang="en-GB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/&gt;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&lt;input type="radio" name="sex" value="female" /&gt; Female</a:t>
            </a:r>
            <a:b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&lt;/form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fa-IR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 rtl="1">
              <a:buNone/>
            </a:pPr>
            <a:r>
              <a:rPr lang="fa-IR" sz="25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خروجی بصورت زیر:</a:t>
            </a:r>
            <a:endParaRPr lang="en-GB" sz="25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>
                <a:effectLst/>
              </a:rPr>
              <a:t>فیلد </a:t>
            </a:r>
            <a:r>
              <a:rPr lang="en-GB" dirty="0">
                <a:effectLst/>
              </a:rPr>
              <a:t>input </a:t>
            </a:r>
            <a:r>
              <a:rPr lang="fa-IR" dirty="0">
                <a:effectLst/>
              </a:rPr>
              <a:t>از نوع </a:t>
            </a:r>
            <a:r>
              <a:rPr lang="en-GB" dirty="0">
                <a:effectLst/>
              </a:rPr>
              <a:t>Radio</a:t>
            </a:r>
            <a:br>
              <a:rPr lang="en-GB" dirty="0">
                <a:effectLst/>
              </a:rPr>
            </a:br>
            <a:endParaRPr lang="en-GB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293101"/>
            <a:ext cx="1981200" cy="100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60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</TotalTime>
  <Words>504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عناصر block , Inline</vt:lpstr>
      <vt:lpstr>عنصر div</vt:lpstr>
      <vt:lpstr>PowerPoint Presentation</vt:lpstr>
      <vt:lpstr>PowerPoint Presentation</vt:lpstr>
      <vt:lpstr> فرم های HTML</vt:lpstr>
      <vt:lpstr> فرم های HTML و عناصر ورودی </vt:lpstr>
      <vt:lpstr> فیلد input از نوع Text </vt:lpstr>
      <vt:lpstr> فیلد input از نوع Password </vt:lpstr>
      <vt:lpstr>فیلد input از نوع Radio </vt:lpstr>
      <vt:lpstr>فیلدinput  از نوع Checkbox </vt:lpstr>
      <vt:lpstr>فیلدinput  از نوع submit </vt:lpstr>
      <vt:lpstr>PowerPoint Presentation</vt:lpstr>
      <vt:lpstr>PowerPoint Presentation</vt:lpstr>
      <vt:lpstr>چگونه یک لیست کشویی یا drop-down ساده ایجاد کنیم.</vt:lpstr>
      <vt:lpstr>چگونه یک لیست کشویی با مقدار انتخاب شده از قبل ایجاد کنیم.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فرم های HTML</dc:title>
  <dc:creator>Mahdieh.Ershad</dc:creator>
  <cp:lastModifiedBy>Mahdieh.Ershad</cp:lastModifiedBy>
  <cp:revision>16</cp:revision>
  <dcterms:created xsi:type="dcterms:W3CDTF">2006-08-16T00:00:00Z</dcterms:created>
  <dcterms:modified xsi:type="dcterms:W3CDTF">2015-05-04T16:44:58Z</dcterms:modified>
</cp:coreProperties>
</file>