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77" r:id="rId2"/>
    <p:sldMasterId id="2147486206" r:id="rId3"/>
    <p:sldMasterId id="2147486218" r:id="rId4"/>
    <p:sldMasterId id="2147486231" r:id="rId5"/>
  </p:sldMasterIdLst>
  <p:notesMasterIdLst>
    <p:notesMasterId r:id="rId22"/>
  </p:notesMasterIdLst>
  <p:handoutMasterIdLst>
    <p:handoutMasterId r:id="rId23"/>
  </p:handoutMasterIdLst>
  <p:sldIdLst>
    <p:sldId id="256" r:id="rId6"/>
    <p:sldId id="387" r:id="rId7"/>
    <p:sldId id="395" r:id="rId8"/>
    <p:sldId id="388" r:id="rId9"/>
    <p:sldId id="396" r:id="rId10"/>
    <p:sldId id="389" r:id="rId11"/>
    <p:sldId id="406" r:id="rId12"/>
    <p:sldId id="390" r:id="rId13"/>
    <p:sldId id="391" r:id="rId14"/>
    <p:sldId id="392" r:id="rId15"/>
    <p:sldId id="397" r:id="rId16"/>
    <p:sldId id="398" r:id="rId17"/>
    <p:sldId id="399" r:id="rId18"/>
    <p:sldId id="400" r:id="rId19"/>
    <p:sldId id="401" r:id="rId20"/>
    <p:sldId id="402" r:id="rId21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65385" autoAdjust="0"/>
    <p:restoredTop sz="87346" autoAdjust="0"/>
  </p:normalViewPr>
  <p:slideViewPr>
    <p:cSldViewPr>
      <p:cViewPr>
        <p:scale>
          <a:sx n="60" d="100"/>
          <a:sy n="60" d="100"/>
        </p:scale>
        <p:origin x="-66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9282"/>
    </p:cViewPr>
  </p:sorterViewPr>
  <p:notesViewPr>
    <p:cSldViewPr>
      <p:cViewPr varScale="1">
        <p:scale>
          <a:sx n="50" d="100"/>
          <a:sy n="50" d="100"/>
        </p:scale>
        <p:origin x="-1956" y="-11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19F1F5D-318E-42CC-BD54-C88746C38378}" type="datetimeFigureOut">
              <a:rPr lang="en-US"/>
              <a:pPr>
                <a:defRPr/>
              </a:pPr>
              <a:t>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2301855-F2B9-4091-9CC4-9C812C50E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60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2725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0F078AD-EA3B-484C-82CD-CDD78F8AAE7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022725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7EFBDBD2-8436-4D49-979C-B2D36CC553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796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a-IR" smtClean="0"/>
              <a:t>ارجاع به مطالب با ذکر منبع مجاز است.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CC93CD-60B4-4D5A-8986-AADD0C28FD75}" type="slidenum">
              <a:rPr lang="fa-IR" smtClean="0"/>
              <a:pPr eaLnBrk="1" hangingPunct="1"/>
              <a:t>1</a:t>
            </a:fld>
            <a:endParaRPr lang="fa-I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a-IR" sz="2800" smtClean="0"/>
              <a:t>روش هاي متداول و مرسوم در مطالعه نظام هاي اقتصادي عبارتند از:</a:t>
            </a:r>
          </a:p>
          <a:p>
            <a:pPr lvl="1" eaLnBrk="1" hangingPunct="1">
              <a:spcBef>
                <a:spcPct val="0"/>
              </a:spcBef>
            </a:pPr>
            <a:r>
              <a:rPr lang="fa-IR" sz="2400" smtClean="0"/>
              <a:t>روش تحليلي: در اين روش مباني فکري و پاسخ هر نظام به سوالات اساسی اقتصاد بررسی می شود. </a:t>
            </a:r>
          </a:p>
          <a:p>
            <a:pPr lvl="1" eaLnBrk="1" hangingPunct="1">
              <a:spcBef>
                <a:spcPct val="0"/>
              </a:spcBef>
            </a:pPr>
            <a:r>
              <a:rPr lang="fa-IR" sz="2400" smtClean="0"/>
              <a:t>روش تاريخي: در اين روش تحولات حیات اقتصادی بشر و عوامل موثر بر آن بررسی می شود.</a:t>
            </a:r>
          </a:p>
          <a:p>
            <a:pPr lvl="1" eaLnBrk="1" hangingPunct="1">
              <a:spcBef>
                <a:spcPct val="0"/>
              </a:spcBef>
            </a:pPr>
            <a:r>
              <a:rPr lang="fa-IR" sz="2400" smtClean="0"/>
              <a:t>روش عملکردي: در اين روش عملکرد نظام اقتصادی در مقايسه با اهداف خودش و نيز در قياس با عملکرد ساير نظام­هاي اقتصادي مورد بررسي قرار مي­گيرد. </a:t>
            </a:r>
          </a:p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C98A6A3-CDAE-4DB5-B2F6-B551EC832130}" type="slidenum">
              <a:rPr lang="fa-IR" smtClean="0"/>
              <a:pPr eaLnBrk="1" hangingPunct="1"/>
              <a:t>2</a:t>
            </a:fld>
            <a:endParaRPr lang="fa-I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3A30BE0-FFAB-4289-B5FE-FBEC16E09698}" type="slidenum">
              <a:rPr lang="fa-IR" smtClean="0"/>
              <a:pPr eaLnBrk="1" hangingPunct="1"/>
              <a:t>6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DE30-94D9-4B82-A2B1-0E433EACC9BD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8A40D-92C4-4374-AE40-32CF919DE41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285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3B452-65AB-4A39-AF9C-87EF10EA502E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EAB34-55F4-433D-8DB6-F8FD92E75D6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0762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5D40-857C-4081-9678-3725D93C8FD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E0045-FEB4-4B5D-ADB2-882BE19B2B5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770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D611-DE06-4150-9BD2-E993508A5E2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36B5-4633-4312-804C-0359C58AA57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7199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2CEC0-7BBE-45C4-A2CF-CA5CEFC3476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29EA-0F72-4084-A437-D2D0395C9BE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9516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1C291-28FE-4A8B-826B-128BA9D7AAE8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CD2D0-BD4A-456E-8E61-99A446AEC24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20995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BDB8F-C767-4174-AECF-F38691EEA15A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D9F3F-FE40-4C59-8F29-8110EE7A61A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94488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9E28B-0FFD-4CFA-B9A4-59C07DDCD208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88444-CCE4-474C-8CEA-121CF228F59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6583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E9B29-B9C8-4852-AE6D-8B12918A54C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C77C4-5013-4FBA-8338-7DF5754F70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0955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41ECB-DE9E-4108-B9A5-BD2A0B8E9FDA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94D0-5D6D-48A3-81AB-E4459B5DB75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902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183C-837E-41C9-AB5E-0B883B1A2DE4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EE72A-5A5A-43A5-BA56-08F42A53C93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363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7A96-AB40-4B83-9961-791FBCFFFAB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E78CD-0AC8-43AF-8172-6DD73E6034A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92624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B31C-75EF-4F22-A9B1-8BDD2BA67B2C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14A0C-46E2-42C5-BEAA-F01DE322CFE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047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02203-A53E-4BF8-89BF-906A2E828F7C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A122-211A-4AE4-B81F-5DFA42876D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43486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0DD94-8F82-4A27-8590-52948C7FC45F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AE404-07AB-4531-A793-F21888C7155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7098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B0405B-CEFB-42CE-BC19-49367C23BA8D}" type="datetimeFigureOut">
              <a:rPr lang="fa-IR"/>
              <a:pPr>
                <a:defRPr/>
              </a:pPr>
              <a:t>1436/04/19</a:t>
            </a:fld>
            <a:endParaRPr lang="fa-IR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z="2000">
                <a:solidFill>
                  <a:schemeClr val="tx2"/>
                </a:solidFill>
                <a:cs typeface="B Titr" pitchFamily="2" charset="-78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8BA2596-EE6E-43FA-9072-C8C6DC2182C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996189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cs typeface="B Yekan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cs typeface="B Mitra" pitchFamily="2" charset="-78"/>
              </a:defRPr>
            </a:lvl1pPr>
            <a:lvl2pPr>
              <a:defRPr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B55C0-A8DE-48EE-A761-C22A28B57AD4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3F58F-EF5E-4D94-B1A4-527543BDAE8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0339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3CAC-9596-416C-A11C-A9704BF2BFEF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290739-AC99-4F97-AF4F-36F1FC31B3E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1592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3D95B20-9F18-4653-BB78-4DFA71812DF3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7C5FCF7-39BB-4E45-AF02-39BE31B4CA1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7678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81A1B9-C47E-42B1-BFEF-863E2222A5C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4E0BEA-7116-42E4-A191-34C46C389D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193132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FE654-0EC5-4F4F-8416-AB97338C5A8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AA36B-002A-4A71-81CA-30A11DFBDA5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547353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A67E-5756-4ADF-9BC7-8DAD73F4A456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D7BFB7-5123-40E9-BEBB-AC5E6F39B9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28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451A2-62AF-4347-AD83-96EEA7061FF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AEF6-F9A0-4068-AECE-FA56BF95DF4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8980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3AC38-9CDE-496F-A350-94FC5F75AD2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71A24-A4B9-41A1-B7B4-DDF249A6A0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52028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CC5E7F-EDE5-4F13-A31B-D73C2BCDA45F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D1FFD864-C550-4F26-A446-B4440164132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7384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B731B-7832-4634-9141-118950DC520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69E03-4BCC-46B5-8EE3-4B7527434B6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653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AFC8A-38E2-4D3F-B6D6-29F7FCFA2316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F0A3-3DDC-450C-93BD-9F2E36D1411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552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8B1C6-8F6A-442E-94AC-3F88B56BDBC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6D80-7D09-472F-9792-492DB8B52C6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3487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232C6-265A-4838-A214-760139FD4EEC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9A19C-3594-4741-BB8B-FE7343C8FE6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87313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90FEE-C747-4240-9499-A2D320A238B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B98B2-2F93-49D1-99DB-B068FC74EA6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69770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994D-720C-45AD-B89F-138452B48E5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F9170-1BFC-49DD-8FAA-18C4E756FE1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67949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6FDE-EF6D-4C02-A2D9-949FC6C619C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08CA2-99E4-4641-BCAC-924ADBAF5B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867410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E20F-42E2-472C-A605-9497AE81AE2F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F9D64-BF14-4656-8EEF-4C69ADFCCF9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45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80259-8F1E-4A5D-A76F-3D22C81472D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3E6C7-FBF0-44F1-B138-6F4CF4A9633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3870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A2766-2542-44E9-B9E8-98B07642B13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E4E63-7A19-4366-BE86-177906F334C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45741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58BAD-366C-4374-B508-0E560E215F2A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DF811-7137-42DD-847A-5E9ADB08093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47003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38679-A2EF-40D5-8331-0D39613F268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03459-5096-424D-895B-8F8F5F5B78C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20442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EFE5C-E65F-4498-B49C-FC5161B2F13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6A017-0049-44B8-B201-9FA38EEBD1B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0887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7A0D1-E29B-41D0-B0D0-F5C099E06F77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4AF4-A312-447F-9A30-E8C11385EC8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7364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C945-A743-4CDF-91BE-CCF294F27B08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BE55-33F3-4684-8A0F-2A82048BF73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15313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CBBF5-004C-4821-9FBD-1B4AEE22DB22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9130B-EDD6-45C1-B268-C750823A8BA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2733313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C536C-1DD8-4AEF-BC45-1B9405E93F44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299ED-617D-44FD-A308-0F72C97A469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99973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F6E3-0AD7-4E31-881B-A0E21282C7B6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66E32-0A37-405A-B6A1-2E2E6CCE72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9716078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1E346-FEB0-4073-A41B-E9794F706201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44902-DA89-48E6-B43D-E797FA14B2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9969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E223-09B9-4603-9D29-8F92B92BA1E3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3C96-E045-4981-92C1-37F23A2B586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1304853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51AE-A12D-4576-82A5-43ADB62C96F4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2F91B-4192-476B-9BA7-73D37D741C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364998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017F5-CF77-4502-8D3B-2A1837C5260C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BEDA4-13F4-4E97-A86C-679218424CB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28329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FCBDF-7D0C-4FB4-B5EB-DBD3C9D8D943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401E-36C3-4484-B13F-D9DE6C6A43B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1117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A1AFD-0522-4E1D-9E75-2295FAA0918D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9446E-3936-4C27-8F00-E2689957ADC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7638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E2858-8EDF-413E-8B40-29DC6FDDC3AB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DD5CF-8487-48EE-AB0D-80247E648E5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59450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33B24-96F7-44A7-AEA6-4986FAB9D3A4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8E955-49B6-44E1-9F17-C2A24D3E0CD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83004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CF4E-3EE9-46FB-A094-F697794D2FC8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E22-A5B4-4897-9498-4A8594D14ED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01179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4FB5F-DD1A-48FC-BC3F-B55DAD74B8FA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52DFA-CD27-4215-95DD-6E443246A95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46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489A-974F-49D7-8964-7F2B5AE3F086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BB487-B5A6-4AFC-857F-C0740A5C3B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450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0BEB1-CD2A-46C6-9A01-36F21D9C290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8F67D-5D98-4DBE-8270-F5083CBB71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59378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7B6A-99ED-49AA-AFF0-726D506C2360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FCC77-7F8D-4F0F-A37C-290993CA92D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4632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5E12FD-FDE3-4131-B1E7-F77A6F803D17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2619FC-E54E-4E6E-AA76-98BE0B08EC7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28" r:id="rId1"/>
    <p:sldLayoutId id="2147486629" r:id="rId2"/>
    <p:sldLayoutId id="2147486630" r:id="rId3"/>
    <p:sldLayoutId id="2147486631" r:id="rId4"/>
    <p:sldLayoutId id="2147486632" r:id="rId5"/>
    <p:sldLayoutId id="2147486633" r:id="rId6"/>
    <p:sldLayoutId id="2147486634" r:id="rId7"/>
    <p:sldLayoutId id="2147486635" r:id="rId8"/>
    <p:sldLayoutId id="2147486636" r:id="rId9"/>
    <p:sldLayoutId id="2147486637" r:id="rId10"/>
    <p:sldLayoutId id="2147486638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1B8D0F4-48EC-4C6D-A6D3-D6F72334DB18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F88CDA5-29F4-4FA8-8513-0121F8FC27A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9" r:id="rId1"/>
    <p:sldLayoutId id="2147486640" r:id="rId2"/>
    <p:sldLayoutId id="2147486641" r:id="rId3"/>
    <p:sldLayoutId id="2147486642" r:id="rId4"/>
    <p:sldLayoutId id="2147486643" r:id="rId5"/>
    <p:sldLayoutId id="2147486644" r:id="rId6"/>
    <p:sldLayoutId id="2147486645" r:id="rId7"/>
    <p:sldLayoutId id="2147486646" r:id="rId8"/>
    <p:sldLayoutId id="2147486647" r:id="rId9"/>
    <p:sldLayoutId id="2147486648" r:id="rId10"/>
    <p:sldLayoutId id="2147486649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21A5E84-A5A3-4887-B1C0-EF5357EFAD09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276DB5-A89B-4F45-9F63-6B8EEC0FCE6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77" r:id="rId1"/>
    <p:sldLayoutId id="2147486650" r:id="rId2"/>
    <p:sldLayoutId id="2147486678" r:id="rId3"/>
    <p:sldLayoutId id="2147486679" r:id="rId4"/>
    <p:sldLayoutId id="2147486680" r:id="rId5"/>
    <p:sldLayoutId id="2147486651" r:id="rId6"/>
    <p:sldLayoutId id="2147486681" r:id="rId7"/>
    <p:sldLayoutId id="2147486652" r:id="rId8"/>
    <p:sldLayoutId id="2147486682" r:id="rId9"/>
    <p:sldLayoutId id="2147486653" r:id="rId10"/>
    <p:sldLayoutId id="2147486683" r:id="rId11"/>
  </p:sldLayoutIdLst>
  <p:timing>
    <p:tnLst>
      <p:par>
        <p:cTn id="1" dur="indefinite" restart="never" nodeType="tmRoot"/>
      </p:par>
    </p:tnLst>
  </p:timing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Arial" pitchFamily="34" charset="0"/>
        </a:defRPr>
      </a:lvl9pPr>
    </p:titleStyle>
    <p:bodyStyle>
      <a:lvl1pPr marL="319088" indent="-319088" algn="r" rtl="1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0" fontAlgn="base" hangingPunct="0">
        <a:spcBef>
          <a:spcPts val="400"/>
        </a:spcBef>
        <a:spcAft>
          <a:spcPct val="0"/>
        </a:spcAft>
        <a:buClr>
          <a:srgbClr val="DEAE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0" fontAlgn="base" hangingPunct="0">
        <a:spcBef>
          <a:spcPts val="400"/>
        </a:spcBef>
        <a:spcAft>
          <a:spcPct val="0"/>
        </a:spcAft>
        <a:buClr>
          <a:srgbClr val="B77BB4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6952B7-2A52-4CFC-9AAB-90EA2D4C86AF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39F618-2B23-4697-9455-99DB7F86299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54" r:id="rId1"/>
    <p:sldLayoutId id="2147486655" r:id="rId2"/>
    <p:sldLayoutId id="2147486656" r:id="rId3"/>
    <p:sldLayoutId id="2147486657" r:id="rId4"/>
    <p:sldLayoutId id="2147486658" r:id="rId5"/>
    <p:sldLayoutId id="2147486659" r:id="rId6"/>
    <p:sldLayoutId id="2147486660" r:id="rId7"/>
    <p:sldLayoutId id="2147486661" r:id="rId8"/>
    <p:sldLayoutId id="2147486662" r:id="rId9"/>
    <p:sldLayoutId id="2147486663" r:id="rId10"/>
    <p:sldLayoutId id="2147486664" r:id="rId11"/>
    <p:sldLayoutId id="2147486665" r:id="rId12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A665680-84E3-4028-9DE7-F3A7F202CABE}" type="datetimeFigureOut">
              <a:rPr lang="fa-IR"/>
              <a:pPr>
                <a:defRPr/>
              </a:pPr>
              <a:t>1436/04/19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3095A9-7502-4C74-920A-FD2428DBB74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66" r:id="rId1"/>
    <p:sldLayoutId id="2147486667" r:id="rId2"/>
    <p:sldLayoutId id="2147486668" r:id="rId3"/>
    <p:sldLayoutId id="2147486669" r:id="rId4"/>
    <p:sldLayoutId id="2147486670" r:id="rId5"/>
    <p:sldLayoutId id="2147486671" r:id="rId6"/>
    <p:sldLayoutId id="2147486672" r:id="rId7"/>
    <p:sldLayoutId id="2147486673" r:id="rId8"/>
    <p:sldLayoutId id="2147486674" r:id="rId9"/>
    <p:sldLayoutId id="2147486675" r:id="rId10"/>
    <p:sldLayoutId id="2147486676" r:id="rId11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30384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fa-IR" sz="4000" smtClean="0">
                <a:solidFill>
                  <a:srgbClr val="FF0000"/>
                </a:solidFill>
                <a:cs typeface="B Yekan" pitchFamily="2" charset="-78"/>
              </a:rPr>
              <a:t>نظام های اقتصادی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2400" smtClean="0">
                <a:solidFill>
                  <a:srgbClr val="0070C0"/>
                </a:solidFill>
                <a:cs typeface="B Yekan" pitchFamily="2" charset="-78"/>
              </a:rPr>
              <a:t>مقدمه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1800" smtClean="0">
                <a:solidFill>
                  <a:srgbClr val="250B55"/>
                </a:solidFill>
                <a:cs typeface="B Yekan" pitchFamily="2" charset="-78"/>
              </a:rPr>
              <a:t>ویرایش: بهمن 1393</a:t>
            </a:r>
          </a:p>
          <a:p>
            <a:pPr eaLnBrk="1" hangingPunct="1">
              <a:buFont typeface="Wingdings 2" pitchFamily="18" charset="2"/>
              <a:buNone/>
            </a:pPr>
            <a:endParaRPr lang="fa-IR" sz="2400" smtClean="0">
              <a:solidFill>
                <a:srgbClr val="250B55"/>
              </a:solidFill>
              <a:cs typeface="B Yekan" pitchFamily="2" charset="-78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a-IR" sz="1800" smtClean="0">
                <a:solidFill>
                  <a:srgbClr val="250B55"/>
                </a:solidFill>
                <a:cs typeface="B Yekan" pitchFamily="2" charset="-78"/>
              </a:rPr>
              <a:t>محمد جواد شريف زاده</a:t>
            </a:r>
          </a:p>
          <a:p>
            <a:pPr eaLnBrk="1" hangingPunct="1">
              <a:buFont typeface="Wingdings 2" pitchFamily="18" charset="2"/>
              <a:buNone/>
            </a:pPr>
            <a:r>
              <a:rPr lang="fa-IR" sz="1800" smtClean="0">
                <a:solidFill>
                  <a:srgbClr val="250B55"/>
                </a:solidFill>
                <a:cs typeface="B Yekan" pitchFamily="2" charset="-78"/>
              </a:rPr>
              <a:t>  استادیار دانشگاه امام صادق علیه السلام</a:t>
            </a:r>
            <a:endParaRPr lang="fa-I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پرسش های محوری: جامعه سرمایه داری</a:t>
            </a:r>
            <a:endParaRPr lang="fa-IR" smtClean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نگرش سرمایه داری به انسان چیست؟ اساساً نسبت انسان و سرمایه داری چیست؟</a:t>
            </a:r>
          </a:p>
          <a:p>
            <a:r>
              <a:rPr lang="fa-IR" smtClean="0"/>
              <a:t>در جوامع سرمایه داری نسبت اقتصاد با سایر نظامات اجتماعی (نظام سیاسی، فرهنگی و ... ) چیست؟</a:t>
            </a:r>
          </a:p>
          <a:p>
            <a:r>
              <a:rPr lang="fa-IR" smtClean="0"/>
              <a:t>جایگاه بازار در نظام سرمایه داری چیست؟ بازار در این نظام چه تفاوت هایی با بازار در نظامات اقتصادی پیشین دارد؟ </a:t>
            </a:r>
          </a:p>
          <a:p>
            <a:r>
              <a:rPr lang="fa-IR" smtClean="0"/>
              <a:t>آیا در همه جوامع بشری ارزش های سرمایه داری (اگر چه به صورت کمرنگ) جاری و ساری بوده است؟</a:t>
            </a:r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a-IR" dirty="0">
                <a:solidFill>
                  <a:srgbClr val="CA741D"/>
                </a:solidFill>
              </a:rPr>
              <a:t>پرسش های محوری: </a:t>
            </a:r>
            <a:r>
              <a:rPr lang="fa-IR" dirty="0" smtClean="0">
                <a:solidFill>
                  <a:srgbClr val="CA741D"/>
                </a:solidFill>
              </a:rPr>
              <a:t>عملکرد و آینده سرمایه </a:t>
            </a:r>
            <a:r>
              <a:rPr lang="fa-IR" dirty="0">
                <a:solidFill>
                  <a:srgbClr val="CA741D"/>
                </a:solidFill>
              </a:rPr>
              <a:t>داری</a:t>
            </a:r>
            <a:endParaRPr lang="fa-IR" dirty="0"/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ar-SA" sz="3200" smtClean="0"/>
              <a:t>مهم­ترین دستاوردها</a:t>
            </a:r>
            <a:r>
              <a:rPr lang="fa-IR" sz="3200" smtClean="0"/>
              <a:t>ی مثبت</a:t>
            </a:r>
            <a:r>
              <a:rPr lang="ar-SA" sz="3200" smtClean="0"/>
              <a:t> و </a:t>
            </a:r>
            <a:r>
              <a:rPr lang="fa-IR" sz="3200" smtClean="0"/>
              <a:t>پیامدهای منفی</a:t>
            </a:r>
            <a:r>
              <a:rPr lang="ar-SA" sz="3200" smtClean="0"/>
              <a:t> سرمایه­داری چه بوده است؟ </a:t>
            </a:r>
            <a:endParaRPr lang="fa-IR" sz="3200" smtClean="0"/>
          </a:p>
          <a:p>
            <a:r>
              <a:rPr lang="fa-IR" sz="3200" smtClean="0"/>
              <a:t>آیا (به جز سوسیالیسم) جایگزینی برای سرمایه داری وجود دارد؟ جایگزینی که بتواند فقر و شکاف های طبقاتی را کاهش دهد، محیط زیست را حفظ کند و متضمن زندگی مطلوب برای بشر باشد؟</a:t>
            </a:r>
          </a:p>
          <a:p>
            <a:r>
              <a:rPr lang="ar-SA" sz="3200" smtClean="0"/>
              <a:t>آینده سرمایه­داری چیست؟ آیا رشد سریع چین به معنای پایان سرمایه­داری یا افول آن است؟</a:t>
            </a:r>
            <a:endParaRPr lang="fa-IR" sz="3200" smtClean="0"/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پرسش های محوری: علم و سرمایه داری</a:t>
            </a:r>
            <a:endParaRPr lang="fa-IR" smtClean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سرمایه داری تا چه میزان در تئوریزه کردن خود و گفتمان سازی موفق بوده است؟</a:t>
            </a:r>
          </a:p>
          <a:p>
            <a:r>
              <a:rPr lang="fa-IR" smtClean="0"/>
              <a:t>آیا علم مدرن (اعم از علوم فیزیکی و اجتماعی) ساخته سرمایه داری و در خدمت آن است؟</a:t>
            </a:r>
          </a:p>
          <a:p>
            <a:r>
              <a:rPr lang="fa-IR" smtClean="0"/>
              <a:t>مهم ترین مختصات معرفتی و اعتقادی گفتمان های طرفدار، منتقد و معارض سرمایه داری (در جوامع غربی) چیست؟ </a:t>
            </a:r>
          </a:p>
          <a:p>
            <a:r>
              <a:rPr lang="fa-IR" smtClean="0"/>
              <a:t>آیا لیبرالیسم مدرن (لیبرالیسم چپ) می تواند نجات بخش سرمایه داری باشد؟</a:t>
            </a:r>
          </a:p>
          <a:p>
            <a:endParaRPr lang="fa-IR" smtClean="0"/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چشم انداز مباحث</a:t>
            </a:r>
            <a:endParaRPr lang="fa-IR" smtClean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انسان شناسی اقتصادی و اقتصاد در جوامع ابتدایی</a:t>
            </a:r>
          </a:p>
          <a:p>
            <a:r>
              <a:rPr lang="fa-IR" smtClean="0"/>
              <a:t>فئودالیسم و اقتصاد اروپا در قرون وسطی</a:t>
            </a:r>
          </a:p>
          <a:p>
            <a:r>
              <a:rPr lang="fa-IR" smtClean="0"/>
              <a:t>سرمایه داری به مثابه شیوه تولید: نظریه مارکس</a:t>
            </a:r>
          </a:p>
          <a:p>
            <a:r>
              <a:rPr lang="fa-IR" smtClean="0"/>
              <a:t>تفسیر مارکسیستی ظهور سرمایه داری</a:t>
            </a:r>
          </a:p>
          <a:p>
            <a:r>
              <a:rPr lang="fa-IR" smtClean="0"/>
              <a:t>دین و سرمایه داری: تفسیر وبر</a:t>
            </a:r>
          </a:p>
          <a:p>
            <a:r>
              <a:rPr lang="fa-IR" smtClean="0"/>
              <a:t>انقلاب صنعتی و بازار خود تنظیم گر</a:t>
            </a:r>
          </a:p>
          <a:p>
            <a:r>
              <a:rPr lang="fa-IR" smtClean="0"/>
              <a:t>اقتصاد بازار و جامعه سرمایه داری: نظریه پولانی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چشم انداز مباحث</a:t>
            </a:r>
            <a:endParaRPr lang="fa-IR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تمدن اسلامی در مقایسه با سرمایه داری:</a:t>
            </a:r>
          </a:p>
          <a:p>
            <a:pPr lvl="1"/>
            <a:r>
              <a:rPr lang="fa-IR" smtClean="0"/>
              <a:t>انگیزش و اخلاق اقتصادی در تمدن اسلامی</a:t>
            </a:r>
          </a:p>
          <a:p>
            <a:pPr lvl="1"/>
            <a:r>
              <a:rPr lang="fa-IR" smtClean="0"/>
              <a:t>نظام حقوقی و اعمال قراردادها در تمدن اسلامی</a:t>
            </a:r>
          </a:p>
          <a:p>
            <a:pPr lvl="1"/>
            <a:r>
              <a:rPr lang="fa-IR" smtClean="0"/>
              <a:t>تولید، فناوری و روابط کار و در تمدن اسلامی</a:t>
            </a:r>
          </a:p>
          <a:p>
            <a:pPr lvl="1"/>
            <a:r>
              <a:rPr lang="fa-IR" smtClean="0"/>
              <a:t>تجارت و بازار در تمدن اسلامی</a:t>
            </a:r>
          </a:p>
          <a:p>
            <a:pPr lvl="1"/>
            <a:r>
              <a:rPr lang="fa-IR" smtClean="0"/>
              <a:t>نهاد مالکیت و تامین اجتماعی در تمدن اسلامی</a:t>
            </a:r>
          </a:p>
          <a:p>
            <a:r>
              <a:rPr lang="fa-IR" smtClean="0"/>
              <a:t>پویایی های تمدن اسلامی از منظر ابن خلدون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چشم انداز مباحث</a:t>
            </a:r>
            <a:endParaRPr lang="fa-IR" smtClean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نظریه پردازان سرمایه داری: اقتصاد سیاسی لیبرال کلاسیک</a:t>
            </a:r>
          </a:p>
          <a:p>
            <a:r>
              <a:rPr lang="fa-IR" smtClean="0"/>
              <a:t>منتقدان سرمایه داری: اقتصاد سیاسی محافظه کار</a:t>
            </a:r>
          </a:p>
          <a:p>
            <a:r>
              <a:rPr lang="fa-IR" smtClean="0"/>
              <a:t>معارضان سرمایه داری: اقتصاد سیاسی رادیکال</a:t>
            </a:r>
          </a:p>
          <a:p>
            <a:pPr lvl="1"/>
            <a:r>
              <a:rPr lang="fa-IR" smtClean="0"/>
              <a:t>تجربه نظام های سوسیالیستی و مارکسیستی در عمل</a:t>
            </a:r>
          </a:p>
          <a:p>
            <a:r>
              <a:rPr lang="fa-IR" smtClean="0"/>
              <a:t>نظریه پردازان جدید سرمایه داری: اقتصاد سیاسی لیبرال جدید (لیبرال چپ)</a:t>
            </a:r>
          </a:p>
          <a:p>
            <a:r>
              <a:rPr lang="fa-IR" smtClean="0"/>
              <a:t>منتقدان سرمایه داری: نظریه پردازان معاصر اقتصاد اسلامی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چشم انداز مباحث</a:t>
            </a:r>
            <a:endParaRPr lang="fa-IR" smtClean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781550"/>
          </a:xfrm>
        </p:spPr>
        <p:txBody>
          <a:bodyPr/>
          <a:lstStyle/>
          <a:p>
            <a:r>
              <a:rPr lang="fa-IR" smtClean="0"/>
              <a:t>سرمایه داری، دولت و بازار</a:t>
            </a:r>
          </a:p>
          <a:p>
            <a:r>
              <a:rPr lang="fa-IR" smtClean="0"/>
              <a:t>اقتصاد سیاسی تورم و بیکاری</a:t>
            </a:r>
          </a:p>
          <a:p>
            <a:r>
              <a:rPr lang="fa-IR" smtClean="0"/>
              <a:t>اقتصاد سیاسی فقر و نابرابری</a:t>
            </a:r>
          </a:p>
          <a:p>
            <a:r>
              <a:rPr lang="fa-IR" smtClean="0"/>
              <a:t>اقتصاد سیاسی کار و صنعت</a:t>
            </a:r>
          </a:p>
          <a:p>
            <a:r>
              <a:rPr lang="fa-IR" smtClean="0"/>
              <a:t>اقتصاد سیاسی اقلیت ها و تبعیض</a:t>
            </a:r>
          </a:p>
          <a:p>
            <a:r>
              <a:rPr lang="fa-IR" smtClean="0"/>
              <a:t>فمینیسم و اقتصاد سیاسی جنسیت </a:t>
            </a:r>
          </a:p>
          <a:p>
            <a:r>
              <a:rPr lang="fa-IR" smtClean="0"/>
              <a:t>اقتصاد سیاسی آموزش و فرهنگ</a:t>
            </a:r>
          </a:p>
          <a:p>
            <a:r>
              <a:rPr lang="fa-IR" smtClean="0"/>
              <a:t>اقتصاد سیاسی تجارت بین الملل و توسعه</a:t>
            </a:r>
          </a:p>
          <a:p>
            <a:r>
              <a:rPr lang="fa-IR" smtClean="0"/>
              <a:t>اقتصاد سیاسی محیط زیست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چند نکته مقدماتی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رونق مباحث مرتبط با نظام های اقتصادی </a:t>
            </a:r>
            <a:r>
              <a:rPr lang="en-US" smtClean="0"/>
              <a:t>economic systems)</a:t>
            </a:r>
            <a:r>
              <a:rPr lang="fa-IR" smtClean="0"/>
              <a:t> یا</a:t>
            </a:r>
            <a:r>
              <a:rPr lang="en-US" smtClean="0"/>
              <a:t>(comparative economic systems  </a:t>
            </a:r>
            <a:r>
              <a:rPr lang="fa-IR" smtClean="0"/>
              <a:t> در دهه های 1960 و 1970</a:t>
            </a:r>
          </a:p>
          <a:p>
            <a:pPr lvl="1"/>
            <a:r>
              <a:rPr lang="fa-IR" smtClean="0"/>
              <a:t>ویژگی های مباحث: </a:t>
            </a:r>
          </a:p>
          <a:p>
            <a:pPr lvl="2"/>
            <a:r>
              <a:rPr lang="fa-IR" smtClean="0"/>
              <a:t>تمرکز بر سرمایه داری و سوسیالیسم از زوایای گوناگونِ تاریخی، تحلیلی و عملکردی (و عمدتاً تلفیق هر سه)</a:t>
            </a:r>
          </a:p>
          <a:p>
            <a:pPr lvl="2"/>
            <a:r>
              <a:rPr lang="fa-IR" smtClean="0"/>
              <a:t>ماهیت میان رشته ای مجادلات</a:t>
            </a:r>
          </a:p>
          <a:p>
            <a:pPr lvl="2"/>
            <a:r>
              <a:rPr lang="fa-IR" smtClean="0"/>
              <a:t>نگاه به پدیده های اقتصادی در زمینه وسیع اجتماعی (رویکرد اقتصاد سیاسی)</a:t>
            </a:r>
          </a:p>
          <a:p>
            <a:endParaRPr lang="fa-IR" smtClean="0"/>
          </a:p>
          <a:p>
            <a:pPr lvl="1"/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چند نکته مقدماتی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افول مباحث مذکور در دهه های 1980 و 1990</a:t>
            </a:r>
          </a:p>
          <a:p>
            <a:pPr lvl="1"/>
            <a:r>
              <a:rPr lang="fa-IR" smtClean="0"/>
              <a:t>دلایل: </a:t>
            </a:r>
          </a:p>
          <a:p>
            <a:pPr lvl="2"/>
            <a:r>
              <a:rPr lang="fa-IR" smtClean="0"/>
              <a:t>سقوط کمونیسم و بلوک شرق</a:t>
            </a:r>
          </a:p>
          <a:p>
            <a:pPr lvl="2"/>
            <a:r>
              <a:rPr lang="fa-IR" smtClean="0"/>
              <a:t>تجدید حیات لیبرالیسم کلاسیک (با تکیه بر اندیشه های هایک و فریدمن)</a:t>
            </a:r>
          </a:p>
          <a:p>
            <a:pPr lvl="2"/>
            <a:r>
              <a:rPr lang="fa-IR" smtClean="0"/>
              <a:t>موفقیت تاچریسم و ریگانیسم در ایجاد رونق اقتصادی</a:t>
            </a:r>
          </a:p>
          <a:p>
            <a:endParaRPr lang="fa-IR" smtClean="0"/>
          </a:p>
          <a:p>
            <a:pPr lvl="1"/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چند نکته مقدماتی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رونق مجدد نظام های اقتصادی در دهه اول قرن 21</a:t>
            </a:r>
          </a:p>
          <a:p>
            <a:pPr lvl="1"/>
            <a:r>
              <a:rPr lang="fa-IR" smtClean="0"/>
              <a:t>دلایل: </a:t>
            </a:r>
          </a:p>
          <a:p>
            <a:pPr lvl="2"/>
            <a:r>
              <a:rPr lang="fa-IR" smtClean="0"/>
              <a:t>بررسی موفقیت ها و ناکامی های اقتصادهای در حال گذار</a:t>
            </a:r>
          </a:p>
          <a:p>
            <a:pPr lvl="2"/>
            <a:r>
              <a:rPr lang="fa-IR" smtClean="0"/>
              <a:t>ظهور قدرت های اقتصادی نوظهور به ویژه چین</a:t>
            </a:r>
          </a:p>
          <a:p>
            <a:pPr lvl="1"/>
            <a:r>
              <a:rPr lang="fa-IR" smtClean="0"/>
              <a:t>ویژگی های مباحث: </a:t>
            </a:r>
          </a:p>
          <a:p>
            <a:pPr lvl="2"/>
            <a:r>
              <a:rPr lang="fa-IR" smtClean="0"/>
              <a:t>مطالعه عملکرد و شیوه سیاست گذاری در اقتصادهای مذکور</a:t>
            </a:r>
          </a:p>
          <a:p>
            <a:pPr lvl="2"/>
            <a:r>
              <a:rPr lang="fa-IR" smtClean="0"/>
              <a:t>توجه به زیرساخت های نهادی برای گذار به سرمایه داری</a:t>
            </a:r>
          </a:p>
          <a:p>
            <a:pPr lvl="2"/>
            <a:r>
              <a:rPr lang="fa-IR" smtClean="0"/>
              <a:t>قرابت روش شناسی مطالعات به سنتز اقتصاد نئوکلاسیک و نهادگرایی جدید</a:t>
            </a:r>
          </a:p>
          <a:p>
            <a:pPr lvl="1"/>
            <a:endParaRPr lang="fa-IR" smtClean="0"/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چند نکته مقدماتی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mtClean="0"/>
              <a:t>دهه دوم قرن 21: بازاندیشی درباره سرمایه داری</a:t>
            </a:r>
          </a:p>
          <a:p>
            <a:pPr lvl="1"/>
            <a:r>
              <a:rPr lang="fa-IR" smtClean="0"/>
              <a:t>دلایل: </a:t>
            </a:r>
          </a:p>
          <a:p>
            <a:pPr lvl="2"/>
            <a:r>
              <a:rPr lang="fa-IR" smtClean="0"/>
              <a:t>کسادی بزرگ </a:t>
            </a:r>
            <a:r>
              <a:rPr lang="en-US" smtClean="0"/>
              <a:t>Great Recession</a:t>
            </a:r>
            <a:r>
              <a:rPr lang="fa-IR" smtClean="0"/>
              <a:t> سال 2008 و ناکامی فلسفه سیاسی – اجتماعی لیبرالیسم کلاسیک</a:t>
            </a:r>
          </a:p>
          <a:p>
            <a:pPr lvl="2"/>
            <a:r>
              <a:rPr lang="fa-IR" smtClean="0"/>
              <a:t>تمرکز نگاه ها بر سرمایه داری مالی</a:t>
            </a:r>
          </a:p>
          <a:p>
            <a:pPr lvl="2"/>
            <a:r>
              <a:rPr lang="fa-IR" smtClean="0"/>
              <a:t>ناکامی دانش اقتصاد متعارف در پیش بینی و پیشگیری از بروز بحران </a:t>
            </a:r>
          </a:p>
          <a:p>
            <a:pPr lvl="1"/>
            <a:r>
              <a:rPr lang="fa-IR" smtClean="0"/>
              <a:t>محتوای مباحث:</a:t>
            </a:r>
          </a:p>
          <a:p>
            <a:pPr lvl="2"/>
            <a:r>
              <a:rPr lang="fa-IR" smtClean="0"/>
              <a:t>رویکرد اول: اصلاح سرمایه داری</a:t>
            </a:r>
          </a:p>
          <a:p>
            <a:pPr lvl="2"/>
            <a:r>
              <a:rPr lang="fa-IR" smtClean="0"/>
              <a:t>رویکرد دوم: بازسازی دانش اقتصاد</a:t>
            </a:r>
          </a:p>
          <a:p>
            <a:pPr lvl="2"/>
            <a:endParaRPr lang="fa-IR" smtClean="0"/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محور اصلی</a:t>
            </a:r>
            <a:r>
              <a:rPr lang="fa-IR" smtClean="0"/>
              <a:t> </a:t>
            </a:r>
            <a:r>
              <a:rPr lang="fa-IR" smtClean="0">
                <a:solidFill>
                  <a:srgbClr val="CA741D"/>
                </a:solidFill>
              </a:rPr>
              <a:t>درس حاضر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endParaRPr lang="fa-IR" sz="3200" b="1" dirty="0" smtClean="0">
              <a:solidFill>
                <a:srgbClr val="FF0000"/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endParaRPr lang="fa-IR" sz="3200" b="1" dirty="0" smtClean="0">
              <a:solidFill>
                <a:srgbClr val="FF0000"/>
              </a:solidFill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rgbClr val="FF0000"/>
                </a:solidFill>
              </a:rPr>
              <a:t>سرمایه داری 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fa-IR" sz="3200" b="1" dirty="0" smtClean="0">
                <a:solidFill>
                  <a:srgbClr val="FF0000"/>
                </a:solidFill>
              </a:rPr>
              <a:t>و نسبت آن با تمدن (تاریخی و نوین) اسلامی</a:t>
            </a:r>
          </a:p>
          <a:p>
            <a:pPr>
              <a:defRPr/>
            </a:pPr>
            <a:endParaRPr lang="fa-IR" dirty="0" smtClean="0"/>
          </a:p>
          <a:p>
            <a:pPr>
              <a:defRPr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اهمیت شناخت سرمایه داری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35938" cy="4781550"/>
          </a:xfrm>
        </p:spPr>
        <p:txBody>
          <a:bodyPr/>
          <a:lstStyle/>
          <a:p>
            <a:r>
              <a:rPr lang="fa-IR" smtClean="0"/>
              <a:t>شهید مطهری (ره): </a:t>
            </a:r>
          </a:p>
          <a:p>
            <a:pPr lvl="1"/>
            <a:r>
              <a:rPr lang="fa-IR" sz="2500" smtClean="0"/>
              <a:t>سرمايه­دارى در دنياى امروز يك پديده نو و بى‏سابقه‏اى است كه دو سه قرن از عمر آن بيشتر نمى‏گذرد، و يك پديده اقتصادى و اجتماعى نوى است كه محصول پيشرفت و ترقى تكنيك جديد است؛ از اين رو مستقلًا به عنوان يك مسئله مستحدث بايد از آن بحث شود. فقهاى عصر از مسائل بانك و بيمه و چك و سفته به عنوان مسائل مستحدث كم و بيش بحث­هايى كرده و مى‏كنند ولى توجه ندارند كه رأس و رئيس مسائل مستحدثه خود سرمايه­دارى است؛ </a:t>
            </a:r>
          </a:p>
          <a:p>
            <a:pPr lvl="1"/>
            <a:r>
              <a:rPr lang="fa-IR" sz="2500" smtClean="0"/>
              <a:t>سرمايه دارى جديد يك پديده جداگانه و مستقل و بى‏سابقه‏اى است و جداگانه و مستقلًا بايد درباره آن اجتهاد كرد. (مطهری، 1380، صص 114-113)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88913"/>
            <a:ext cx="81534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a-IR" dirty="0" smtClean="0">
                <a:solidFill>
                  <a:srgbClr val="CA741D"/>
                </a:solidFill>
              </a:rPr>
              <a:t>پرسش های محوری: ماهیت و تاریخ سرمایه داری</a:t>
            </a:r>
            <a:endParaRPr lang="fa-IR" dirty="0">
              <a:solidFill>
                <a:srgbClr val="CA741D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fa-IR" sz="2800" dirty="0" smtClean="0"/>
              <a:t>ماهیت </a:t>
            </a:r>
            <a:r>
              <a:rPr lang="ar-SA" sz="2800" dirty="0" smtClean="0"/>
              <a:t>سرمایه­داری چیست؟ </a:t>
            </a:r>
            <a:r>
              <a:rPr lang="fa-IR" sz="2800" dirty="0" smtClean="0"/>
              <a:t>چه عاملي </a:t>
            </a:r>
            <a:r>
              <a:rPr lang="ar-SA" sz="2800" dirty="0" smtClean="0"/>
              <a:t>سرمایه­داری</a:t>
            </a:r>
            <a:r>
              <a:rPr lang="fa-IR" sz="2800" dirty="0" smtClean="0"/>
              <a:t> را</a:t>
            </a:r>
            <a:r>
              <a:rPr lang="ar-SA" sz="2800" dirty="0" smtClean="0"/>
              <a:t> از نظام­های پیش از آن </a:t>
            </a:r>
            <a:r>
              <a:rPr lang="fa-IR" sz="2800" dirty="0" smtClean="0"/>
              <a:t>متمايز مي کند؟</a:t>
            </a:r>
          </a:p>
          <a:p>
            <a:pPr>
              <a:defRPr/>
            </a:pPr>
            <a:r>
              <a:rPr lang="fa-IR" sz="2800" dirty="0" smtClean="0"/>
              <a:t>آیا ظهور سرمایه داری حاصل مجموعه ای از حوادث تصادفی یا حاصل طراحی هوشمندانه بوده است؟</a:t>
            </a:r>
            <a:endParaRPr lang="en-US" sz="2800" dirty="0" smtClean="0"/>
          </a:p>
          <a:p>
            <a:pPr>
              <a:defRPr/>
            </a:pPr>
            <a:r>
              <a:rPr lang="ar-SA" sz="2800" dirty="0" smtClean="0"/>
              <a:t>حیات نظام سرمایه­داری</a:t>
            </a:r>
            <a:r>
              <a:rPr lang="fa-IR" sz="2800" dirty="0" smtClean="0"/>
              <a:t> از</a:t>
            </a:r>
            <a:r>
              <a:rPr lang="ar-SA" sz="2800" dirty="0" smtClean="0"/>
              <a:t> چه زمانی</a:t>
            </a:r>
            <a:r>
              <a:rPr lang="fa-IR" sz="2800" dirty="0" smtClean="0"/>
              <a:t> آغاز شد</a:t>
            </a:r>
            <a:r>
              <a:rPr lang="ar-SA" sz="2800" dirty="0" smtClean="0"/>
              <a:t>؟ انتقال اروپا از فئودالیسم به سرمایه­داری چگونه و </a:t>
            </a:r>
            <a:r>
              <a:rPr lang="fa-IR" sz="2800" dirty="0" smtClean="0"/>
              <a:t>در </a:t>
            </a:r>
            <a:r>
              <a:rPr lang="ar-SA" sz="2800" dirty="0" smtClean="0"/>
              <a:t>چه مراحلی انجام شد؟ </a:t>
            </a:r>
            <a:endParaRPr lang="en-US" sz="2800" dirty="0" smtClean="0"/>
          </a:p>
          <a:p>
            <a:pPr>
              <a:defRPr/>
            </a:pPr>
            <a:r>
              <a:rPr lang="ar-SA" sz="2800" dirty="0" smtClean="0"/>
              <a:t>نظام سرمایه­داری در طول حیات خود چه مراحلی را طی کرده است؟ </a:t>
            </a:r>
            <a:r>
              <a:rPr lang="fa-IR" sz="2800" dirty="0" smtClean="0"/>
              <a:t>نسبت انقلاب صنعتی و سرمایه داری چه بود؟</a:t>
            </a:r>
          </a:p>
          <a:p>
            <a:pPr>
              <a:defRPr/>
            </a:pPr>
            <a:r>
              <a:rPr lang="ar-SA" sz="2800" dirty="0" smtClean="0"/>
              <a:t>فراز و فرودهای اقتصادی </a:t>
            </a:r>
            <a:r>
              <a:rPr lang="fa-IR" sz="2800" dirty="0" smtClean="0"/>
              <a:t>فراوانی</a:t>
            </a:r>
            <a:r>
              <a:rPr lang="ar-SA" sz="2800" dirty="0" smtClean="0"/>
              <a:t> که در طول حیات </a:t>
            </a:r>
            <a:r>
              <a:rPr lang="fa-IR" sz="2800" dirty="0" smtClean="0"/>
              <a:t>آن</a:t>
            </a:r>
            <a:r>
              <a:rPr lang="ar-SA" sz="2800" dirty="0" smtClean="0"/>
              <a:t> رخ داده </a:t>
            </a:r>
            <a:r>
              <a:rPr lang="fa-IR" sz="2800" dirty="0" smtClean="0"/>
              <a:t>به چه دلیل</a:t>
            </a:r>
            <a:r>
              <a:rPr lang="ar-SA" sz="2800" dirty="0" smtClean="0"/>
              <a:t> بوده است؟ آیا این نوسانات به ماهیت سرمایه­داری ارتباط دارد؟</a:t>
            </a:r>
            <a:endParaRPr lang="fa-IR" sz="2800" dirty="0" smtClean="0"/>
          </a:p>
          <a:p>
            <a:pPr>
              <a:defRPr/>
            </a:pPr>
            <a:endParaRPr lang="en-US" sz="2800" dirty="0" smtClean="0"/>
          </a:p>
          <a:p>
            <a:pPr marL="617538" lvl="1" indent="-342900">
              <a:buFont typeface="+mj-lt"/>
              <a:buAutoNum type="arabicPeriod"/>
              <a:defRPr/>
            </a:pPr>
            <a:endParaRPr lang="fa-IR" sz="1800" dirty="0" smtClean="0"/>
          </a:p>
          <a:p>
            <a:pPr marL="457200" indent="-457200">
              <a:buFont typeface="+mj-lt"/>
              <a:buAutoNum type="arabicPeriod"/>
              <a:defRPr/>
            </a:pPr>
            <a:endParaRPr lang="fa-I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fa-IR" smtClean="0">
                <a:solidFill>
                  <a:srgbClr val="CA741D"/>
                </a:solidFill>
              </a:rPr>
              <a:t>پرسش های محوری: دین و سرمایه داری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fa-IR" sz="3200" smtClean="0"/>
              <a:t>نظام اخلاقی و انگیزشی حاکم بر سرمایه داری چیست؟</a:t>
            </a:r>
          </a:p>
          <a:p>
            <a:r>
              <a:rPr lang="fa-IR" sz="3200" smtClean="0"/>
              <a:t>نسبت دین و سرمایه داری چیست؟ نقش دین (به ویژه یهودیت و مسیحیت) در ظهور سرمایه داری چه بوده است؟</a:t>
            </a:r>
          </a:p>
          <a:p>
            <a:r>
              <a:rPr lang="fa-IR" sz="3200" smtClean="0"/>
              <a:t>آیا سرمایه داری نظامی سکولار است؟ نسبت آن با یهود و مسیحیت چیست؟</a:t>
            </a:r>
          </a:p>
          <a:p>
            <a:r>
              <a:rPr lang="ar-SA" sz="3200" smtClean="0"/>
              <a:t>نسبت اسلام و سرمایه­داری چیست؟ </a:t>
            </a:r>
            <a:r>
              <a:rPr lang="fa-IR" sz="3200" smtClean="0"/>
              <a:t>آیا اسلام توان همزیستی با سرمایه داری را دارد؟ یا شاهد برخوردهای جدی تر تمدن اسلامی و غربی خواهیم بود؟</a:t>
            </a:r>
          </a:p>
          <a:p>
            <a:r>
              <a:rPr lang="fa-IR" sz="3200" smtClean="0"/>
              <a:t>نقاط افتراق و اشتراک اقتصادی تمدن (تاریخی) اسلامی با سرمایه داری چیست؟ </a:t>
            </a:r>
          </a:p>
          <a:p>
            <a:endParaRPr lang="fa-IR" smtClean="0"/>
          </a:p>
          <a:p>
            <a:endParaRPr lang="fa-I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edia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14417</TotalTime>
  <Words>1183</Words>
  <Application>Microsoft Office PowerPoint</Application>
  <PresentationFormat>On-screen Show (4:3)</PresentationFormat>
  <Paragraphs>113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Custom Design</vt:lpstr>
      <vt:lpstr>1_Custom Design</vt:lpstr>
      <vt:lpstr>Median</vt:lpstr>
      <vt:lpstr>2_Custom Design</vt:lpstr>
      <vt:lpstr>3_Custom Design</vt:lpstr>
      <vt:lpstr>PowerPoint Presentation</vt:lpstr>
      <vt:lpstr>چند نکته مقدماتی</vt:lpstr>
      <vt:lpstr>چند نکته مقدماتی</vt:lpstr>
      <vt:lpstr>چند نکته مقدماتی</vt:lpstr>
      <vt:lpstr>چند نکته مقدماتی</vt:lpstr>
      <vt:lpstr>محور اصلی درس حاضر</vt:lpstr>
      <vt:lpstr>اهمیت شناخت سرمایه داری</vt:lpstr>
      <vt:lpstr>پرسش های محوری: ماهیت و تاریخ سرمایه داری</vt:lpstr>
      <vt:lpstr>پرسش های محوری: دین و سرمایه داری</vt:lpstr>
      <vt:lpstr>پرسش های محوری: جامعه سرمایه داری</vt:lpstr>
      <vt:lpstr>پرسش های محوری: عملکرد و آینده سرمایه داری</vt:lpstr>
      <vt:lpstr>پرسش های محوری: علم و سرمایه داری</vt:lpstr>
      <vt:lpstr>چشم انداز مباحث</vt:lpstr>
      <vt:lpstr>چشم انداز مباحث</vt:lpstr>
      <vt:lpstr>چشم انداز مباحث</vt:lpstr>
      <vt:lpstr>چشم انداز مباحث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724</cp:revision>
  <dcterms:created xsi:type="dcterms:W3CDTF">2009-01-13T09:50:30Z</dcterms:created>
  <dcterms:modified xsi:type="dcterms:W3CDTF">2015-02-08T10:09:12Z</dcterms:modified>
</cp:coreProperties>
</file>