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67" r:id="rId14"/>
    <p:sldId id="271" r:id="rId15"/>
    <p:sldId id="268" r:id="rId16"/>
    <p:sldId id="269" r:id="rId17"/>
    <p:sldId id="270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8077200" cy="617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86800" cy="4343400"/>
          </a:xfr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دستور غذایی بیمار توسط پزشک انجام می شود.  </a:t>
            </a:r>
          </a:p>
          <a:p>
            <a:pPr rtl="1"/>
            <a:endParaRPr lang="fa-IR" dirty="0" smtClean="0">
              <a:solidFill>
                <a:schemeClr val="tx1"/>
              </a:solidFill>
              <a:cs typeface="B Nazanin" pitchFamily="2" charset="-78"/>
            </a:endParaRP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توسط پرستار در پرونده و کاردکس بخش و برگه </a:t>
            </a:r>
            <a:r>
              <a:rPr lang="en-US" dirty="0" smtClean="0">
                <a:solidFill>
                  <a:schemeClr val="tx1"/>
                </a:solidFill>
                <a:cs typeface="B Nazanin" pitchFamily="2" charset="-78"/>
              </a:rPr>
              <a:t>diet sheet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 ثبت.</a:t>
            </a:r>
          </a:p>
          <a:p>
            <a:pPr rtl="1"/>
            <a:endParaRPr lang="fa-IR" dirty="0" smtClean="0">
              <a:solidFill>
                <a:schemeClr val="tx1"/>
              </a:solidFill>
              <a:cs typeface="B Nazanin" pitchFamily="2" charset="-78"/>
            </a:endParaRP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توسط برگه دستور غذایی بیمار به مدیر بخش غذا منتقل می شود. </a:t>
            </a:r>
          </a:p>
          <a:p>
            <a:pPr rtl="1"/>
            <a:endParaRPr lang="fa-IR" dirty="0" smtClean="0">
              <a:solidFill>
                <a:schemeClr val="tx1"/>
              </a:solidFill>
              <a:cs typeface="B Nazanin" pitchFamily="2" charset="-78"/>
            </a:endParaRP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مدیر بخش غذا بر اساس سفارش های غذایی، برنامه ریزی و طراحی لیست غذایی را انجام می دهد</a:t>
            </a:r>
          </a:p>
          <a:p>
            <a:pPr rtl="1"/>
            <a:endParaRPr lang="fa-IR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4191000" y="152400"/>
            <a:ext cx="3276600" cy="12192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  <a:cs typeface="B Nazanin" pitchFamily="2" charset="-78"/>
              </a:rPr>
              <a:t>سفارش غذا</a:t>
            </a:r>
            <a:endParaRPr lang="fa-IR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0"/>
            <a:ext cx="7772400" cy="1470025"/>
          </a:xfrm>
          <a:solidFill>
            <a:schemeClr val="tx2"/>
          </a:solidFill>
        </p:spPr>
        <p:txBody>
          <a:bodyPr>
            <a:normAutofit/>
          </a:bodyPr>
          <a:lstStyle/>
          <a:p>
            <a:pPr rtl="1"/>
            <a:r>
              <a:rPr lang="fa-IR" sz="3200" b="1" dirty="0" smtClean="0">
                <a:solidFill>
                  <a:schemeClr val="bg1"/>
                </a:solidFill>
                <a:cs typeface="B Nazanin" pitchFamily="2" charset="-78"/>
              </a:rPr>
              <a:t>خرید مواد غذایی </a:t>
            </a:r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بر اساس لیست خرید صورت می گیرد</a:t>
            </a:r>
            <a:endParaRPr lang="fa-IR" sz="3200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/>
          <a:p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بر اساس برنامه غذایی هفتگی که توسط کارشناس تغذیه تهیه و براورد هزینه شده و به امضاء ریاست یا مدیریت بیمارستان رسیده است انجام می گیرد</a:t>
            </a:r>
            <a:endParaRPr lang="fa-IR" dirty="0"/>
          </a:p>
        </p:txBody>
      </p:sp>
      <p:sp>
        <p:nvSpPr>
          <p:cNvPr id="4" name="Oval 3"/>
          <p:cNvSpPr/>
          <p:nvPr/>
        </p:nvSpPr>
        <p:spPr>
          <a:xfrm>
            <a:off x="2971800" y="990600"/>
            <a:ext cx="4724400" cy="14478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3200" b="1" dirty="0" smtClean="0">
                <a:solidFill>
                  <a:schemeClr val="bg1"/>
                </a:solidFill>
                <a:cs typeface="B Nazanin" pitchFamily="2" charset="-78"/>
              </a:rPr>
              <a:t>تهیه لیست مواد اولیه : </a:t>
            </a:r>
            <a:endParaRPr lang="fa-I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6705600" cy="4114800"/>
          </a:xfr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خرید مواد اولیه: 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1) توسط پیمانکار انجام می شود 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2) بر اساس قرارداد منعقد شده  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3) برحسب نیاز آشپزخانه و با برنامه زمانی مشخص 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4) نوع و کیفیت مواد قبل از ورود به یخچال یا آشپزخانه باید توسط کارشناس تغذیه و توسط کارشناس بهداشت مورد تایید واقع شود</a:t>
            </a:r>
            <a:endParaRPr lang="fa-IR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rtl="1"/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انتقال مواد غذایی اولیه به آشپزخانه</a:t>
            </a:r>
            <a:endParaRPr lang="fa-IR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1981200"/>
          </a:xfrm>
        </p:spPr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</a:rPr>
              <a:t>نحوه انتقال مواد به بیمارستان و انبار یا یخچال و نوع وسیله نقلیه باید توسط کارشناس بهداشت محیط کنترل و تایید شود</a:t>
            </a:r>
            <a:endParaRPr lang="fa-IR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352800" y="1905000"/>
            <a:ext cx="5791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4572000"/>
            <a:ext cx="57912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fa-IR" sz="3600" dirty="0" smtClean="0">
                <a:cs typeface="B Nazanin" pitchFamily="2" charset="-78"/>
              </a:rPr>
              <a:t>همخوانی لیست مواد تهیه شده با لیست سفارش باید توسط کارشناس تغذیه چک شود</a:t>
            </a:r>
            <a:endParaRPr lang="fa-IR" sz="36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391400" cy="1752600"/>
          </a:xfrm>
        </p:spPr>
        <p:txBody>
          <a:bodyPr>
            <a:normAutofit/>
          </a:bodyPr>
          <a:lstStyle/>
          <a:p>
            <a:pPr rtl="1"/>
            <a:r>
              <a:rPr lang="fa-IR" sz="3600" dirty="0" smtClean="0">
                <a:solidFill>
                  <a:schemeClr val="tx1"/>
                </a:solidFill>
                <a:cs typeface="B Nazanin" pitchFamily="2" charset="-78"/>
              </a:rPr>
              <a:t>رسید خرید مواد غذایی باید بایگانی شود و در دفتر مخصوص خرید ثبت گردد</a:t>
            </a:r>
            <a:endParaRPr lang="fa-IR" sz="3600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0" y="3276600"/>
            <a:ext cx="65532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  <a:solidFill>
            <a:schemeClr val="tx2"/>
          </a:solidFill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تجهیزات محل دریافت مواد اولیه باید توسط پیمانکار تامین و توسط کارشناس تغذیه کنترل شود</a:t>
            </a:r>
            <a:endParaRPr lang="fa-IR" sz="3200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3200400"/>
          </a:xfrm>
          <a:ln w="76200"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ترازوی باسکولی 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ترازو برای مقادیر کم 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ترالی چرخ دار جهت حمل و نقل مواد غذایی 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ترمومتر برای کنترل محصولات یخچالی و فریز شده در زمان ورود به آشپزخانه</a:t>
            </a:r>
            <a:endParaRPr lang="fa-IR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itchFamily="2" charset="-78"/>
              </a:rPr>
              <a:t>مواد خریداری شده و منتقل شده به آشپزخانه باید دارای برچسب مناسب باشند. 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038600"/>
            <a:ext cx="6781800" cy="152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مواد در زمان انتقال باید دارای دمای مناسب در محدوده تعیین شده باشند</a:t>
            </a:r>
            <a:endParaRPr lang="fa-IR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solidFill>
                  <a:schemeClr val="bg1"/>
                </a:solidFill>
                <a:cs typeface="B Nazanin" pitchFamily="2" charset="-78"/>
              </a:rPr>
              <a:t>مواد غذایی باید فاقد هر گونه علامت فساد یا کهنگی یا آلودگی دیگر باشد</a:t>
            </a:r>
            <a:endParaRPr lang="fa-IR" sz="3200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467600" cy="1371600"/>
          </a:xfrm>
        </p:spPr>
        <p:txBody>
          <a:bodyPr/>
          <a:lstStyle/>
          <a:p>
            <a:r>
              <a:rPr lang="fa-IR" dirty="0" smtClean="0">
                <a:solidFill>
                  <a:schemeClr val="bg1"/>
                </a:solidFill>
                <a:cs typeface="B Nazanin" pitchFamily="2" charset="-78"/>
              </a:rPr>
              <a:t>انتقال و نگهداری مواد غذایی مختلف مانند انواع گوشت، سبزیجات، تخم مرغ و... باید به طور کاملا جداگانه باشد. </a:t>
            </a:r>
            <a:endParaRPr lang="fa-IR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76200">
            <a:solidFill>
              <a:schemeClr val="accent2"/>
            </a:solidFill>
          </a:ln>
        </p:spPr>
        <p:txBody>
          <a:bodyPr/>
          <a:lstStyle/>
          <a:p>
            <a:pPr rtl="1"/>
            <a:r>
              <a:rPr lang="fa-IR" b="1" dirty="0" smtClean="0">
                <a:cs typeface="B Nazanin" pitchFamily="2" charset="-78"/>
              </a:rPr>
              <a:t>طراحی لیست (منو) غذایی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200" b="1" dirty="0" smtClean="0">
                <a:cs typeface="B Nazanin" pitchFamily="2" charset="-78"/>
              </a:rPr>
              <a:t>در صورتیکه مواد غذایی فاقد شرایط فوق لذکر باشد باید مرجوع شود. </a:t>
            </a:r>
            <a:endParaRPr lang="fa-IR" sz="3200" b="1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1447800"/>
            <a:ext cx="9144000" cy="762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4038600"/>
            <a:ext cx="464820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rtl="1"/>
            <a:r>
              <a:rPr lang="fa-IR" b="1" dirty="0" smtClean="0">
                <a:cs typeface="B Nazanin" pitchFamily="2" charset="-78"/>
              </a:rPr>
              <a:t>انبارسازی و نگهداری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990600"/>
            <a:ext cx="4724400" cy="1470025"/>
          </a:xfrm>
          <a:ln w="762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itchFamily="2" charset="-78"/>
              </a:rPr>
              <a:t>تهیه لیست غذای عادی و لیست غذای درمانی به تفکیک 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0"/>
            <a:ext cx="5638800" cy="1295400"/>
          </a:xfrm>
          <a:ln w="76200">
            <a:solidFill>
              <a:schemeClr val="accent3"/>
            </a:solidFill>
          </a:ln>
        </p:spPr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تهیه لیست غذایی با هماهنگی و مشورت با مشاور تغذیه، پرستار بخش و پزشک معالج</a:t>
            </a:r>
            <a:endParaRPr lang="fa-IR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362200"/>
            <a:ext cx="5257800" cy="1470025"/>
          </a:xfrm>
          <a:ln w="762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rtl="1"/>
            <a:r>
              <a:rPr lang="en-US" sz="4000" b="1" dirty="0" smtClean="0">
                <a:cs typeface="B Nazanin" pitchFamily="2" charset="-78"/>
              </a:rPr>
              <a:t> </a:t>
            </a:r>
            <a:r>
              <a:rPr lang="fa-IR" sz="4000" b="1" dirty="0" smtClean="0">
                <a:cs typeface="B Nazanin" pitchFamily="2" charset="-78"/>
              </a:rPr>
              <a:t>تداخل دارو غذا ؟ </a:t>
            </a:r>
            <a:endParaRPr lang="fa-IR" sz="4000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itchFamily="2" charset="-78"/>
              </a:rPr>
              <a:t>قبل از طراحی لیست غذایی باید زیر ساخت های لازم فراهم گردد ؛ 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534400" cy="3733800"/>
          </a:xfrm>
          <a:ln w="38100">
            <a:solidFill>
              <a:srgbClr val="FF0000"/>
            </a:solidFill>
          </a:ln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آنالیز تغذیه ای برای رژیم غذایی معمولی و سایر رژیم ها </a:t>
            </a:r>
          </a:p>
          <a:p>
            <a:pPr algn="r"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آشنایی کامل با راهنماها و پروتکل های استاندارد های مرتبط ابلاغ شده از سوی وزارت بهداشت یا دانشگاه </a:t>
            </a:r>
          </a:p>
          <a:p>
            <a:pPr algn="r"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قابلیت اجرای برنامه های طراحی شده برای تهیه غذا در حجم بالا  </a:t>
            </a:r>
          </a:p>
          <a:p>
            <a:pPr algn="r"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آگاهی از پیچیدگی ها و تنوع غذای بیماران و کارکنان بیمارستان که خود تحت تاثیر فرهنگ و عادات غذایی آنان است. </a:t>
            </a:r>
            <a:endParaRPr lang="fa-IR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76200">
            <a:solidFill>
              <a:schemeClr val="accent4">
                <a:lumMod val="75000"/>
              </a:schemeClr>
            </a:solidFill>
          </a:ln>
        </p:spPr>
        <p:txBody>
          <a:bodyPr/>
          <a:lstStyle/>
          <a:p>
            <a:pPr rtl="1"/>
            <a:r>
              <a:rPr lang="fa-IR" dirty="0" smtClean="0">
                <a:cs typeface="B Nazanin" pitchFamily="2" charset="-78"/>
              </a:rPr>
              <a:t>در زمان تهیه لیست غذایی موارد زیر باید مد نظر کارشناس تغذیه باشد؛ 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914400"/>
            <a:ext cx="6705600" cy="1470025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itchFamily="2" charset="-78"/>
              </a:rPr>
              <a:t>نیازهای تغذیه ای و تامین کالری گروه هدف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4648200"/>
            <a:ext cx="2667000" cy="147002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600" dirty="0" smtClean="0">
                <a:latin typeface="+mj-lt"/>
                <a:ea typeface="+mj-ea"/>
                <a:cs typeface="B Nazanin" pitchFamily="2" charset="-78"/>
              </a:rPr>
              <a:t>تعداد بیماران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2133600"/>
            <a:ext cx="7391400" cy="147002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سیستم</a:t>
            </a:r>
            <a:r>
              <a:rPr kumimoji="0" lang="fa-I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 تولید غذا، مهارت کارکنان و تجهیزات غذا</a:t>
            </a: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524000"/>
            <a:ext cx="54102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itchFamily="2" charset="-78"/>
              </a:rPr>
              <a:t>ساختار و زمان بندی وعده ها</a:t>
            </a:r>
            <a:endParaRPr lang="fa-IR" sz="3200" dirty="0"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00200" y="2819400"/>
            <a:ext cx="6019800" cy="14700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تشخیص</a:t>
            </a:r>
            <a:r>
              <a:rPr kumimoji="0" lang="fa-IR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 بیماران پرخطر و آسیب پذیر تر</a:t>
            </a:r>
            <a:endParaRPr kumimoji="0" lang="fa-IR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4114800"/>
            <a:ext cx="4648200" cy="14700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latin typeface="+mj-lt"/>
                <a:ea typeface="+mj-ea"/>
                <a:cs typeface="B Nazanin" pitchFamily="2" charset="-78"/>
              </a:rPr>
              <a:t>بودجه موجود</a:t>
            </a:r>
            <a:endParaRPr kumimoji="0" lang="fa-IR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8077200" cy="1470025"/>
          </a:xfrm>
          <a:ln w="762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rtl="1"/>
            <a:r>
              <a:rPr lang="fa-IR" sz="3600" dirty="0" smtClean="0">
                <a:cs typeface="B Nazanin" pitchFamily="2" charset="-78"/>
              </a:rPr>
              <a:t>در طراحی لیست غذایی باید ویژگی های زیر رعایت شود؛ </a:t>
            </a:r>
            <a:endParaRPr lang="fa-IR" sz="36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534400" cy="2743200"/>
          </a:xfrm>
          <a:ln w="76200">
            <a:solidFill>
              <a:srgbClr val="92D050"/>
            </a:solidFill>
          </a:ln>
        </p:spPr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بر اساس دستور پزشک و فرم های ارزیابی تغذیه تنظیم شده باشد 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دستور غذایی در پرونده بیمار درج و میزان تحمل بیمار ثبت و توسط پرستار به کارشناس تغذیه اعلام گردد </a:t>
            </a:r>
          </a:p>
          <a:p>
            <a:pPr rtl="1"/>
            <a:endParaRPr lang="fa-IR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533</Words>
  <Application>Microsoft Office PowerPoint</Application>
  <PresentationFormat>On-screen Show (4:3)</PresentationFormat>
  <Paragraphs>51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B Nazanin</vt:lpstr>
      <vt:lpstr>Calibri</vt:lpstr>
      <vt:lpstr>Office Theme</vt:lpstr>
      <vt:lpstr>PowerPoint Presentation</vt:lpstr>
      <vt:lpstr>طراحی لیست (منو) غذایی</vt:lpstr>
      <vt:lpstr>تهیه لیست غذای عادی و لیست غذای درمانی به تفکیک </vt:lpstr>
      <vt:lpstr> تداخل دارو غذا ؟ </vt:lpstr>
      <vt:lpstr>قبل از طراحی لیست غذایی باید زیر ساخت های لازم فراهم گردد ؛ </vt:lpstr>
      <vt:lpstr>در زمان تهیه لیست غذایی موارد زیر باید مد نظر کارشناس تغذیه باشد؛ </vt:lpstr>
      <vt:lpstr>نیازهای تغذیه ای و تامین کالری گروه هدف</vt:lpstr>
      <vt:lpstr>ساختار و زمان بندی وعده ها</vt:lpstr>
      <vt:lpstr>در طراحی لیست غذایی باید ویژگی های زیر رعایت شود؛ </vt:lpstr>
      <vt:lpstr>PowerPoint Presentation</vt:lpstr>
      <vt:lpstr>خرید مواد غذایی بر اساس لیست خرید صورت می گیرد</vt:lpstr>
      <vt:lpstr>PowerPoint Presentation</vt:lpstr>
      <vt:lpstr>PowerPoint Presentation</vt:lpstr>
      <vt:lpstr>انتقال مواد غذایی اولیه به آشپزخانه</vt:lpstr>
      <vt:lpstr>PowerPoint Presentation</vt:lpstr>
      <vt:lpstr>همخوانی لیست مواد تهیه شده با لیست سفارش باید توسط کارشناس تغذیه چک شود</vt:lpstr>
      <vt:lpstr>تجهیزات محل دریافت مواد اولیه باید توسط پیمانکار تامین و توسط کارشناس تغذیه کنترل شود</vt:lpstr>
      <vt:lpstr>مواد خریداری شده و منتقل شده به آشپزخانه باید دارای برچسب مناسب باشند. </vt:lpstr>
      <vt:lpstr>مواد غذایی باید فاقد هر گونه علامت فساد یا کهنگی یا آلودگی دیگر باشد</vt:lpstr>
      <vt:lpstr>در صورتیکه مواد غذایی فاقد شرایط فوق لذکر باشد باید مرجوع شود. </vt:lpstr>
      <vt:lpstr>انبارسازی و نگهداری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Fatemeh</dc:creator>
  <cp:lastModifiedBy>Fatemeh ghafouri</cp:lastModifiedBy>
  <cp:revision>15</cp:revision>
  <dcterms:created xsi:type="dcterms:W3CDTF">2006-08-16T00:00:00Z</dcterms:created>
  <dcterms:modified xsi:type="dcterms:W3CDTF">2016-09-18T05:28:31Z</dcterms:modified>
</cp:coreProperties>
</file>