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56" r:id="rId3"/>
    <p:sldId id="257" r:id="rId4"/>
    <p:sldId id="310" r:id="rId5"/>
    <p:sldId id="258" r:id="rId6"/>
    <p:sldId id="260" r:id="rId7"/>
    <p:sldId id="259" r:id="rId8"/>
    <p:sldId id="261" r:id="rId9"/>
    <p:sldId id="309" r:id="rId10"/>
    <p:sldId id="262" r:id="rId11"/>
    <p:sldId id="263" r:id="rId12"/>
    <p:sldId id="264" r:id="rId13"/>
    <p:sldId id="287" r:id="rId14"/>
    <p:sldId id="265" r:id="rId15"/>
    <p:sldId id="266" r:id="rId16"/>
    <p:sldId id="267" r:id="rId17"/>
    <p:sldId id="268" r:id="rId18"/>
    <p:sldId id="300" r:id="rId19"/>
    <p:sldId id="269" r:id="rId20"/>
    <p:sldId id="270" r:id="rId21"/>
    <p:sldId id="271" r:id="rId22"/>
    <p:sldId id="272" r:id="rId23"/>
    <p:sldId id="301" r:id="rId24"/>
    <p:sldId id="273" r:id="rId25"/>
    <p:sldId id="274" r:id="rId26"/>
    <p:sldId id="275" r:id="rId27"/>
    <p:sldId id="276" r:id="rId28"/>
    <p:sldId id="277" r:id="rId29"/>
    <p:sldId id="302" r:id="rId30"/>
    <p:sldId id="278" r:id="rId31"/>
    <p:sldId id="279" r:id="rId32"/>
    <p:sldId id="280" r:id="rId33"/>
    <p:sldId id="281" r:id="rId34"/>
    <p:sldId id="303" r:id="rId35"/>
    <p:sldId id="282" r:id="rId36"/>
    <p:sldId id="283" r:id="rId37"/>
    <p:sldId id="284" r:id="rId38"/>
    <p:sldId id="285" r:id="rId39"/>
    <p:sldId id="286" r:id="rId40"/>
    <p:sldId id="304" r:id="rId41"/>
    <p:sldId id="311" r:id="rId42"/>
    <p:sldId id="312" r:id="rId43"/>
    <p:sldId id="314" r:id="rId44"/>
    <p:sldId id="313" r:id="rId45"/>
    <p:sldId id="306" r:id="rId46"/>
    <p:sldId id="315" r:id="rId47"/>
    <p:sldId id="316" r:id="rId48"/>
    <p:sldId id="317" r:id="rId49"/>
    <p:sldId id="318" r:id="rId50"/>
    <p:sldId id="319" r:id="rId51"/>
    <p:sldId id="320" r:id="rId52"/>
    <p:sldId id="307" r:id="rId53"/>
    <p:sldId id="321" r:id="rId54"/>
    <p:sldId id="322" r:id="rId55"/>
    <p:sldId id="323" r:id="rId56"/>
    <p:sldId id="324" r:id="rId57"/>
    <p:sldId id="308" r:id="rId58"/>
    <p:sldId id="325" r:id="rId59"/>
    <p:sldId id="326" r:id="rId60"/>
    <p:sldId id="327" r:id="rId61"/>
    <p:sldId id="328" r:id="rId62"/>
    <p:sldId id="329" r:id="rId63"/>
    <p:sldId id="33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38" autoAdjust="0"/>
  </p:normalViewPr>
  <p:slideViewPr>
    <p:cSldViewPr>
      <p:cViewPr varScale="1">
        <p:scale>
          <a:sx n="82" d="100"/>
          <a:sy n="82" d="100"/>
        </p:scale>
        <p:origin x="-1758" y="-96"/>
      </p:cViewPr>
      <p:guideLst>
        <p:guide orient="horz" pos="2160"/>
        <p:guide pos="2880"/>
      </p:guideLst>
    </p:cSldViewPr>
  </p:slideViewPr>
  <p:outlineViewPr>
    <p:cViewPr>
      <p:scale>
        <a:sx n="33" d="100"/>
        <a:sy n="33" d="100"/>
      </p:scale>
      <p:origin x="0" y="1565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315111-BDFD-4787-8775-FD2B32ABA10C}" type="datetimeFigureOut">
              <a:rPr lang="en-US" smtClean="0"/>
              <a:pPr/>
              <a:t>2014/07/16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C76A72-DFA5-4FF4-9755-1E59A7773BF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C76A72-DFA5-4FF4-9755-1E59A7773BF6}"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2014/07/16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2014/07/16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2014/07/16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Autofit/>
          </a:bodyPr>
          <a:lstStyle/>
          <a:p>
            <a:r>
              <a:rPr lang="fa-IR" sz="16600" dirty="0" smtClean="0">
                <a:latin typeface="IranNastaliq" pitchFamily="18" charset="0"/>
                <a:cs typeface="IranNastaliq" pitchFamily="18" charset="0"/>
              </a:rPr>
              <a:t>بسم اللّه الرحمن الرحیم</a:t>
            </a:r>
            <a:endParaRPr lang="en-US" sz="16600" dirty="0">
              <a:latin typeface="IranNastaliq" pitchFamily="18" charset="0"/>
              <a:cs typeface="IranNastaliq"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
                                        </p:tgtEl>
                                        <p:attrNameLst>
                                          <p:attrName>style.color</p:attrName>
                                        </p:attrNameLst>
                                      </p:cBhvr>
                                      <p:to>
                                        <p:clrVal>
                                          <a:srgbClr val="96AF19"/>
                                        </p:clrVal>
                                      </p:to>
                                    </p:set>
                                    <p:set>
                                      <p:cBhvr>
                                        <p:cTn id="7" dur="500" autoRev="1" fill="hold"/>
                                        <p:tgtEl>
                                          <p:spTgt spid="2"/>
                                        </p:tgtEl>
                                        <p:attrNameLst>
                                          <p:attrName>fillcolor</p:attrName>
                                        </p:attrNameLst>
                                      </p:cBhvr>
                                      <p:to>
                                        <p:clrVal>
                                          <a:srgbClr val="96AF19"/>
                                        </p:clrVal>
                                      </p:to>
                                    </p:set>
                                    <p:set>
                                      <p:cBhvr>
                                        <p:cTn id="8" dur="500" autoRev="1"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722313" y="2514601"/>
            <a:ext cx="7772400" cy="1892300"/>
          </a:xfrm>
        </p:spPr>
        <p:txBody>
          <a:bodyPr>
            <a:noAutofit/>
          </a:bodyPr>
          <a:lstStyle/>
          <a:p>
            <a:pPr algn="just" rtl="1"/>
            <a:r>
              <a:rPr lang="fa-IR" sz="3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«اگر مدیریت جهادی یا همان کار و تلاش با نیت الهی و مبتنی بر علم و درایت حاکم باشد، مشکلات کشور در شرایط کنونی فشارهای خباثت‌آمیز قدرتهای جهانی و در شرایط دیگر، قابل حل است و کشور حرکت رو به جلو را ادامه خواهد داد.»</a:t>
            </a:r>
          </a:p>
        </p:txBody>
      </p:sp>
      <p:sp>
        <p:nvSpPr>
          <p:cNvPr id="4" name="Folded Corner 3"/>
          <p:cNvSpPr/>
          <p:nvPr/>
        </p:nvSpPr>
        <p:spPr>
          <a:xfrm rot="801453">
            <a:off x="7350419" y="312982"/>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cs typeface="2  Lotus" pitchFamily="2" charset="-78"/>
              </a:rPr>
              <a:t>اهمیت مدیریت جهادی</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شهردار و اعضای شورای اسلامی شهر تهران ـ 92/10/23</a:t>
            </a:r>
            <a:endParaRPr lang="en-US" sz="12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33400"/>
            <a:ext cx="3657600" cy="4572000"/>
          </a:xfrm>
        </p:spPr>
        <p:txBody>
          <a:bodyPr>
            <a:normAutofit/>
          </a:bodyPr>
          <a:lstStyle/>
          <a:p>
            <a:pPr algn="justLow" rtl="1"/>
            <a:r>
              <a:rPr lang="fa-IR" sz="3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«عامل مهم مدیریت جهادی عبارت است از خودباوری و اعتماد به نفس و اعتماد به کمک الهی.»</a:t>
            </a:r>
          </a:p>
          <a:p>
            <a:pPr algn="r" rtl="1"/>
            <a:endParaRPr lang="en-US" dirty="0">
              <a:cs typeface="2  Lotus" pitchFamily="2" charset="-78"/>
            </a:endParaRPr>
          </a:p>
        </p:txBody>
      </p:sp>
      <p:sp>
        <p:nvSpPr>
          <p:cNvPr id="4" name="Folded Corner 3"/>
          <p:cNvSpPr/>
          <p:nvPr/>
        </p:nvSpPr>
        <p:spPr>
          <a:xfrm rot="801453">
            <a:off x="7350417" y="312982"/>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عوامل مدیریت جهادی</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 دیدار با کارگران در گروه صنعتی مپنا ـ 93/2/10</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724400" y="381000"/>
            <a:ext cx="4114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3600" b="1" dirty="0" smtClean="0">
                <a:ln>
                  <a:solidFill>
                    <a:schemeClr val="tx1"/>
                  </a:solidFill>
                </a:ln>
                <a:effectLst>
                  <a:outerShdw blurRad="38100" dist="38100" dir="2700000" algn="tl">
                    <a:srgbClr val="000000">
                      <a:alpha val="43137"/>
                    </a:srgbClr>
                  </a:outerShdw>
                </a:effectLst>
                <a:cs typeface="2  Lotus" pitchFamily="2" charset="-78"/>
              </a:rPr>
              <a:t>شاخص های کار جهادی</a:t>
            </a:r>
            <a:endParaRPr lang="en-US" sz="3600" b="1" dirty="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209800"/>
            <a:ext cx="7772400" cy="1739900"/>
          </a:xfrm>
        </p:spPr>
        <p:txBody>
          <a:bodyPr>
            <a:normAutofit/>
          </a:bodyPr>
          <a:lstStyle/>
          <a:p>
            <a:pPr algn="ctr"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«...باید حرکتی که می‌شود، هم علمی باشد، هم پرقدرت باشد، هم با برنامه باشد و هم مجاهدانه باشد.»</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1</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شهردار و اعضای شورای اسلامی شهر تهران ـ 92/10/23</a:t>
            </a:r>
            <a:endParaRPr lang="en-US" sz="1200" b="1" dirty="0" smtClean="0">
              <a:ln>
                <a:solidFill>
                  <a:sysClr val="windowText" lastClr="000000"/>
                </a:solidFill>
              </a:ln>
              <a:solidFill>
                <a:sysClr val="windowText" lastClr="000000"/>
              </a:solidFill>
              <a:cs typeface="2  Lotus" pitchFamily="2" charset="-78"/>
            </a:endParaRPr>
          </a:p>
        </p:txBody>
      </p:sp>
      <p:sp>
        <p:nvSpPr>
          <p:cNvPr id="6" name="Oval 5"/>
          <p:cNvSpPr/>
          <p:nvPr/>
        </p:nvSpPr>
        <p:spPr>
          <a:xfrm>
            <a:off x="7162800" y="3429000"/>
            <a:ext cx="14478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علمی </a:t>
            </a:r>
            <a:endParaRPr lang="en-US" dirty="0"/>
          </a:p>
        </p:txBody>
      </p:sp>
      <p:sp>
        <p:nvSpPr>
          <p:cNvPr id="7" name="Oval 6"/>
          <p:cNvSpPr/>
          <p:nvPr/>
        </p:nvSpPr>
        <p:spPr>
          <a:xfrm>
            <a:off x="2514600" y="5029200"/>
            <a:ext cx="14478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مجاهدانه </a:t>
            </a:r>
            <a:endParaRPr lang="en-US" dirty="0"/>
          </a:p>
        </p:txBody>
      </p:sp>
      <p:sp>
        <p:nvSpPr>
          <p:cNvPr id="8" name="Oval 7"/>
          <p:cNvSpPr/>
          <p:nvPr/>
        </p:nvSpPr>
        <p:spPr>
          <a:xfrm>
            <a:off x="4114800" y="4495800"/>
            <a:ext cx="14478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با برنامه </a:t>
            </a:r>
            <a:endParaRPr lang="en-US" dirty="0"/>
          </a:p>
        </p:txBody>
      </p:sp>
      <p:sp>
        <p:nvSpPr>
          <p:cNvPr id="9" name="Oval 8"/>
          <p:cNvSpPr/>
          <p:nvPr/>
        </p:nvSpPr>
        <p:spPr>
          <a:xfrm>
            <a:off x="5638800" y="3962400"/>
            <a:ext cx="14478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پرقدرت </a:t>
            </a:r>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80">
                                          <p:stCondLst>
                                            <p:cond delay="0"/>
                                          </p:stCondLst>
                                        </p:cTn>
                                        <p:tgtEl>
                                          <p:spTgt spid="9"/>
                                        </p:tgtEl>
                                      </p:cBhvr>
                                    </p:animEffect>
                                    <p:anim calcmode="lin" valueType="num">
                                      <p:cBhvr>
                                        <p:cTn id="4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gtEl>
                                      </p:cBhvr>
                                      <p:to x="100000" y="60000"/>
                                    </p:animScale>
                                    <p:animScale>
                                      <p:cBhvr>
                                        <p:cTn id="47" dur="166" decel="50000">
                                          <p:stCondLst>
                                            <p:cond delay="67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80">
                                          <p:stCondLst>
                                            <p:cond delay="0"/>
                                          </p:stCondLst>
                                        </p:cTn>
                                        <p:tgtEl>
                                          <p:spTgt spid="8"/>
                                        </p:tgtEl>
                                      </p:cBhvr>
                                    </p:animEffect>
                                    <p:anim calcmode="lin" valueType="num">
                                      <p:cBhvr>
                                        <p:cTn id="5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gtEl>
                                      </p:cBhvr>
                                      <p:to x="100000" y="60000"/>
                                    </p:animScale>
                                    <p:animScale>
                                      <p:cBhvr>
                                        <p:cTn id="65" dur="166" decel="50000">
                                          <p:stCondLst>
                                            <p:cond delay="676"/>
                                          </p:stCondLst>
                                        </p:cTn>
                                        <p:tgtEl>
                                          <p:spTgt spid="8"/>
                                        </p:tgtEl>
                                      </p:cBhvr>
                                      <p:to x="100000" y="100000"/>
                                    </p:animScale>
                                    <p:animScale>
                                      <p:cBhvr>
                                        <p:cTn id="66" dur="26">
                                          <p:stCondLst>
                                            <p:cond delay="1312"/>
                                          </p:stCondLst>
                                        </p:cTn>
                                        <p:tgtEl>
                                          <p:spTgt spid="8"/>
                                        </p:tgtEl>
                                      </p:cBhvr>
                                      <p:to x="100000" y="80000"/>
                                    </p:animScale>
                                    <p:animScale>
                                      <p:cBhvr>
                                        <p:cTn id="67" dur="166" decel="50000">
                                          <p:stCondLst>
                                            <p:cond delay="1338"/>
                                          </p:stCondLst>
                                        </p:cTn>
                                        <p:tgtEl>
                                          <p:spTgt spid="8"/>
                                        </p:tgtEl>
                                      </p:cBhvr>
                                      <p:to x="100000" y="100000"/>
                                    </p:animScale>
                                    <p:animScale>
                                      <p:cBhvr>
                                        <p:cTn id="68" dur="26">
                                          <p:stCondLst>
                                            <p:cond delay="1642"/>
                                          </p:stCondLst>
                                        </p:cTn>
                                        <p:tgtEl>
                                          <p:spTgt spid="8"/>
                                        </p:tgtEl>
                                      </p:cBhvr>
                                      <p:to x="100000" y="90000"/>
                                    </p:animScale>
                                    <p:animScale>
                                      <p:cBhvr>
                                        <p:cTn id="69" dur="166" decel="50000">
                                          <p:stCondLst>
                                            <p:cond delay="1668"/>
                                          </p:stCondLst>
                                        </p:cTn>
                                        <p:tgtEl>
                                          <p:spTgt spid="8"/>
                                        </p:tgtEl>
                                      </p:cBhvr>
                                      <p:to x="100000" y="100000"/>
                                    </p:animScale>
                                    <p:animScale>
                                      <p:cBhvr>
                                        <p:cTn id="70" dur="26">
                                          <p:stCondLst>
                                            <p:cond delay="1808"/>
                                          </p:stCondLst>
                                        </p:cTn>
                                        <p:tgtEl>
                                          <p:spTgt spid="8"/>
                                        </p:tgtEl>
                                      </p:cBhvr>
                                      <p:to x="100000" y="95000"/>
                                    </p:animScale>
                                    <p:animScale>
                                      <p:cBhvr>
                                        <p:cTn id="71" dur="166" decel="50000">
                                          <p:stCondLst>
                                            <p:cond delay="1834"/>
                                          </p:stCondLst>
                                        </p:cTn>
                                        <p:tgtEl>
                                          <p:spTgt spid="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down)">
                                      <p:cBhvr>
                                        <p:cTn id="76" dur="580">
                                          <p:stCondLst>
                                            <p:cond delay="0"/>
                                          </p:stCondLst>
                                        </p:cTn>
                                        <p:tgtEl>
                                          <p:spTgt spid="7"/>
                                        </p:tgtEl>
                                      </p:cBhvr>
                                    </p:animEffect>
                                    <p:anim calcmode="lin" valueType="num">
                                      <p:cBhvr>
                                        <p:cTn id="7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2" dur="26">
                                          <p:stCondLst>
                                            <p:cond delay="650"/>
                                          </p:stCondLst>
                                        </p:cTn>
                                        <p:tgtEl>
                                          <p:spTgt spid="7"/>
                                        </p:tgtEl>
                                      </p:cBhvr>
                                      <p:to x="100000" y="60000"/>
                                    </p:animScale>
                                    <p:animScale>
                                      <p:cBhvr>
                                        <p:cTn id="83" dur="166" decel="50000">
                                          <p:stCondLst>
                                            <p:cond delay="676"/>
                                          </p:stCondLst>
                                        </p:cTn>
                                        <p:tgtEl>
                                          <p:spTgt spid="7"/>
                                        </p:tgtEl>
                                      </p:cBhvr>
                                      <p:to x="100000" y="100000"/>
                                    </p:animScale>
                                    <p:animScale>
                                      <p:cBhvr>
                                        <p:cTn id="84" dur="26">
                                          <p:stCondLst>
                                            <p:cond delay="1312"/>
                                          </p:stCondLst>
                                        </p:cTn>
                                        <p:tgtEl>
                                          <p:spTgt spid="7"/>
                                        </p:tgtEl>
                                      </p:cBhvr>
                                      <p:to x="100000" y="80000"/>
                                    </p:animScale>
                                    <p:animScale>
                                      <p:cBhvr>
                                        <p:cTn id="85" dur="166" decel="50000">
                                          <p:stCondLst>
                                            <p:cond delay="1338"/>
                                          </p:stCondLst>
                                        </p:cTn>
                                        <p:tgtEl>
                                          <p:spTgt spid="7"/>
                                        </p:tgtEl>
                                      </p:cBhvr>
                                      <p:to x="100000" y="100000"/>
                                    </p:animScale>
                                    <p:animScale>
                                      <p:cBhvr>
                                        <p:cTn id="86" dur="26">
                                          <p:stCondLst>
                                            <p:cond delay="1642"/>
                                          </p:stCondLst>
                                        </p:cTn>
                                        <p:tgtEl>
                                          <p:spTgt spid="7"/>
                                        </p:tgtEl>
                                      </p:cBhvr>
                                      <p:to x="100000" y="90000"/>
                                    </p:animScale>
                                    <p:animScale>
                                      <p:cBhvr>
                                        <p:cTn id="87" dur="166" decel="50000">
                                          <p:stCondLst>
                                            <p:cond delay="1668"/>
                                          </p:stCondLst>
                                        </p:cTn>
                                        <p:tgtEl>
                                          <p:spTgt spid="7"/>
                                        </p:tgtEl>
                                      </p:cBhvr>
                                      <p:to x="100000" y="100000"/>
                                    </p:animScale>
                                    <p:animScale>
                                      <p:cBhvr>
                                        <p:cTn id="88" dur="26">
                                          <p:stCondLst>
                                            <p:cond delay="1808"/>
                                          </p:stCondLst>
                                        </p:cTn>
                                        <p:tgtEl>
                                          <p:spTgt spid="7"/>
                                        </p:tgtEl>
                                      </p:cBhvr>
                                      <p:to x="100000" y="95000"/>
                                    </p:animScale>
                                    <p:animScale>
                                      <p:cBhvr>
                                        <p:cTn id="89" dur="166" decel="50000">
                                          <p:stCondLst>
                                            <p:cond delay="1834"/>
                                          </p:stCondLst>
                                        </p:cTn>
                                        <p:tgtEl>
                                          <p:spTgt spid="7"/>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grpId="0" nodeType="click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0">
                                          <p:val>
                                            <p:fltVal val="0"/>
                                          </p:val>
                                        </p:tav>
                                        <p:tav tm="100000">
                                          <p:val>
                                            <p:strVal val="#ppt_w"/>
                                          </p:val>
                                        </p:tav>
                                      </p:tavLst>
                                    </p:anim>
                                    <p:anim calcmode="lin" valueType="num">
                                      <p:cBhvr>
                                        <p:cTn id="95" dur="500" fill="hold"/>
                                        <p:tgtEl>
                                          <p:spTgt spid="5"/>
                                        </p:tgtEl>
                                        <p:attrNameLst>
                                          <p:attrName>ppt_h</p:attrName>
                                        </p:attrNameLst>
                                      </p:cBhvr>
                                      <p:tavLst>
                                        <p:tav tm="0">
                                          <p:val>
                                            <p:fltVal val="0"/>
                                          </p:val>
                                        </p:tav>
                                        <p:tav tm="100000">
                                          <p:val>
                                            <p:strVal val="#ppt_h"/>
                                          </p:val>
                                        </p:tav>
                                      </p:tavLst>
                                    </p:anim>
                                    <p:animEffect transition="in" filter="fade">
                                      <p:cBhvr>
                                        <p:cTn id="9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609600"/>
            <a:ext cx="6629399" cy="2133600"/>
          </a:xfrm>
        </p:spPr>
        <p:txBody>
          <a:bodyPr>
            <a:noAutofit/>
          </a:bodyPr>
          <a:lstStyle/>
          <a:p>
            <a:pPr algn="just" rtl="1"/>
            <a:r>
              <a:rPr lang="fa-IR" sz="28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«در زمینه‌ی خدمت، کار را باید جهادی کرد؛</a:t>
            </a:r>
            <a:r>
              <a:rPr lang="fa-IR" sz="2800" b="1" dirty="0" smtClean="0"/>
              <a:t> </a:t>
            </a:r>
            <a:r>
              <a:rPr lang="fa-IR" sz="28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جهادی به معنای بی‌قانونی نیست...کار جهادی یعنی از موانع عبور کردن،‌موانع کوچک را بزرگ ندیدن، آرمانها را فراموش نکردن، جهت را فراموش نکردن، شوق به کار؛ این کار جهادی است. »</a:t>
            </a:r>
            <a:endParaRPr lang="en-US" sz="28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2</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دیدار با رئیس جمهور و اعضای هیئت دولت – 92/6/6</a:t>
            </a:r>
            <a:endParaRPr lang="en-US" sz="28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6" name="Rounded Rectangle 5"/>
          <p:cNvSpPr/>
          <p:nvPr/>
        </p:nvSpPr>
        <p:spPr>
          <a:xfrm>
            <a:off x="5562600" y="29718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قانون مندی</a:t>
            </a:r>
            <a:endParaRPr lang="en-US"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8" name="Rounded Rectangle 7"/>
          <p:cNvSpPr/>
          <p:nvPr/>
        </p:nvSpPr>
        <p:spPr>
          <a:xfrm>
            <a:off x="457200" y="48768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اشتیاق به کار</a:t>
            </a:r>
            <a:endParaRPr lang="en-US"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9" name="Rounded Rectangle 8"/>
          <p:cNvSpPr/>
          <p:nvPr/>
        </p:nvSpPr>
        <p:spPr>
          <a:xfrm>
            <a:off x="2895600" y="48768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بزرگ ندیدن موانع کوچک</a:t>
            </a:r>
            <a:endParaRPr lang="en-US"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10" name="Rounded Rectangle 9"/>
          <p:cNvSpPr/>
          <p:nvPr/>
        </p:nvSpPr>
        <p:spPr>
          <a:xfrm>
            <a:off x="3124200" y="29718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توجه به آرمانها</a:t>
            </a:r>
            <a:endParaRPr lang="en-US"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11" name="Rounded Rectangle 10"/>
          <p:cNvSpPr/>
          <p:nvPr/>
        </p:nvSpPr>
        <p:spPr>
          <a:xfrm>
            <a:off x="4343400" y="39624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عبور از موانع</a:t>
            </a:r>
            <a:endParaRPr lang="en-US"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12" name="Rounded Rectangle 11"/>
          <p:cNvSpPr/>
          <p:nvPr/>
        </p:nvSpPr>
        <p:spPr>
          <a:xfrm>
            <a:off x="1752600" y="3886200"/>
            <a:ext cx="1295400" cy="838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جهت داشتن</a:t>
            </a:r>
            <a:endParaRPr lang="en-US"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Scale>
                                      <p:cBhvr>
                                        <p:cTn id="2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1"/>
                                        </p:tgtEl>
                                        <p:attrNameLst>
                                          <p:attrName>ppt_x</p:attrName>
                                          <p:attrName>ppt_y</p:attrName>
                                        </p:attrNameLst>
                                      </p:cBhvr>
                                    </p:animMotion>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Scale>
                                      <p:cBhvr>
                                        <p:cTn id="3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9"/>
                                        </p:tgtEl>
                                        <p:attrNameLst>
                                          <p:attrName>ppt_x</p:attrName>
                                          <p:attrName>ppt_y</p:attrName>
                                        </p:attrNameLst>
                                      </p:cBhvr>
                                    </p:animMotion>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Scale>
                                      <p:cBhvr>
                                        <p:cTn id="4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0"/>
                                        </p:tgtEl>
                                        <p:attrNameLst>
                                          <p:attrName>ppt_x</p:attrName>
                                          <p:attrName>ppt_y</p:attrName>
                                        </p:attrNameLst>
                                      </p:cBhvr>
                                    </p:animMotion>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Scale>
                                      <p:cBhvr>
                                        <p:cTn id="49"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12"/>
                                        </p:tgtEl>
                                        <p:attrNameLst>
                                          <p:attrName>ppt_x</p:attrName>
                                          <p:attrName>ppt_y</p:attrName>
                                        </p:attrNameLst>
                                      </p:cBhvr>
                                    </p:animMotion>
                                    <p:animEffect transition="in" filter="fade">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Scale>
                                      <p:cBhvr>
                                        <p:cTn id="5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8"/>
                                        </p:tgtEl>
                                        <p:attrNameLst>
                                          <p:attrName>ppt_x</p:attrName>
                                          <p:attrName>ppt_y</p:attrName>
                                        </p:attrNameLst>
                                      </p:cBhvr>
                                    </p:animMotion>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60500"/>
            <a:ext cx="7772400" cy="2273300"/>
          </a:xfrm>
        </p:spPr>
        <p:txBody>
          <a:bodyPr>
            <a:noAutofit/>
          </a:bodyPr>
          <a:lstStyle/>
          <a:p>
            <a:pPr algn="just" rtl="1"/>
            <a:r>
              <a:rPr lang="fa-IR" sz="2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«..اگر ما توانستیم آرمان‌گرایی را با واقع‌بینی و واقع‌گرایی همراه کنیم، ترجمه‌ی عملیاتی‌اش می‌شود اینکه ما تدبیر را با مجاهدت ترکیب کنیم؛ هم مجاهدت کنیم و مجاهدانه حرکت کنیم، هم این حرکت مجاهدانه در یک چهارچوب تدبیر شده‌ای قرار بگیرد؛ که این،‌ آگاهی عمومی،‌آگاهی دست‌اندرکاران، همراهی دلها و زبانها در همه‌ی عرصه‌ها را می‌طلبد.»</a:t>
            </a: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3</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دیدار با کارگزاران نظام ـ 91/5/3</a:t>
            </a:r>
            <a:endParaRPr lang="en-US"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7" name="Rounded Rectangle 6"/>
          <p:cNvSpPr/>
          <p:nvPr/>
        </p:nvSpPr>
        <p:spPr>
          <a:xfrm>
            <a:off x="5791200" y="3962400"/>
            <a:ext cx="1295400" cy="76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1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آرمان‌گرایی همرا با واقع‌بینی </a:t>
            </a:r>
            <a:endParaRPr lang="en-US" sz="1600" dirty="0"/>
          </a:p>
        </p:txBody>
      </p:sp>
      <p:sp>
        <p:nvSpPr>
          <p:cNvPr id="8" name="Rounded Rectangle 7"/>
          <p:cNvSpPr/>
          <p:nvPr/>
        </p:nvSpPr>
        <p:spPr>
          <a:xfrm>
            <a:off x="4038600" y="4419600"/>
            <a:ext cx="1295400" cy="76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تدبیر با مجاهدت </a:t>
            </a:r>
            <a:endParaRPr lang="en-US" sz="2000" dirty="0"/>
          </a:p>
        </p:txBody>
      </p:sp>
      <p:sp>
        <p:nvSpPr>
          <p:cNvPr id="9" name="Rounded Rectangle 8"/>
          <p:cNvSpPr/>
          <p:nvPr/>
        </p:nvSpPr>
        <p:spPr>
          <a:xfrm>
            <a:off x="2209800" y="4724400"/>
            <a:ext cx="1295400" cy="76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آگاهی عمومی</a:t>
            </a:r>
            <a:endParaRPr lang="en-US" dirty="0"/>
          </a:p>
        </p:txBody>
      </p:sp>
      <p:sp>
        <p:nvSpPr>
          <p:cNvPr id="10" name="Rounded Rectangle 9"/>
          <p:cNvSpPr/>
          <p:nvPr/>
        </p:nvSpPr>
        <p:spPr>
          <a:xfrm>
            <a:off x="457200" y="5105400"/>
            <a:ext cx="1295400" cy="76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همراهی دلها و زبان</a:t>
            </a:r>
            <a:endParaRPr lang="en-US" sz="2000" dirty="0"/>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grpId="0" nodeType="click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1"/>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1"/>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0" presetClass="entr" presetSubtype="0" fill="hold" grpId="0" nodeType="click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1"/>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1"/>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676400"/>
            <a:ext cx="7772400" cy="1676400"/>
          </a:xfrm>
        </p:spPr>
        <p:txBody>
          <a:bodyPr>
            <a:noAutofit/>
          </a:bodyPr>
          <a:lstStyle/>
          <a:p>
            <a:pPr algn="just" rtl="1"/>
            <a:r>
              <a:rPr lang="fa-IR" sz="28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«...تلاش مجاهدت‌آمیز و تلاش سخت؛ یعنی به کارگیری عقل، علم، تخصص و تجربه و به کار بردن همه‌ی ظرفیت دستگاه تحت مدیریت برای رسیدن به آرمانهای نظام اسلامی،‌ رفتار دینی است. »</a:t>
            </a: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4</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 دیدار با زائرین و مجاورین حرم مطهر رضوی ـ 83/1/2</a:t>
            </a:r>
            <a:endParaRPr lang="en-US"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6" name="Oval 5"/>
          <p:cNvSpPr/>
          <p:nvPr/>
        </p:nvSpPr>
        <p:spPr>
          <a:xfrm>
            <a:off x="6629400" y="3733800"/>
            <a:ext cx="22098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تلاش مجاهدت‌آمیز </a:t>
            </a:r>
            <a:endParaRPr lang="en-US" dirty="0"/>
          </a:p>
        </p:txBody>
      </p:sp>
      <p:sp>
        <p:nvSpPr>
          <p:cNvPr id="7" name="Oval 6"/>
          <p:cNvSpPr/>
          <p:nvPr/>
        </p:nvSpPr>
        <p:spPr>
          <a:xfrm>
            <a:off x="4572000" y="4267200"/>
            <a:ext cx="22098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تلاش سخت</a:t>
            </a:r>
            <a:endParaRPr lang="en-US" dirty="0"/>
          </a:p>
        </p:txBody>
      </p:sp>
      <p:sp>
        <p:nvSpPr>
          <p:cNvPr id="8" name="Oval 7"/>
          <p:cNvSpPr/>
          <p:nvPr/>
        </p:nvSpPr>
        <p:spPr>
          <a:xfrm>
            <a:off x="2362200" y="4648200"/>
            <a:ext cx="22098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sz="1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کارگیری عقل، علم، تخصص و تجربه</a:t>
            </a:r>
            <a:endParaRPr lang="en-US" sz="1600" dirty="0"/>
          </a:p>
        </p:txBody>
      </p:sp>
      <p:sp>
        <p:nvSpPr>
          <p:cNvPr id="9" name="Oval 8"/>
          <p:cNvSpPr/>
          <p:nvPr/>
        </p:nvSpPr>
        <p:spPr>
          <a:xfrm>
            <a:off x="152400" y="5105400"/>
            <a:ext cx="2209800" cy="685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به کار بردن همه‌ی ظرفیت </a:t>
            </a:r>
            <a:endParaRPr lang="en-US"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43400" y="381000"/>
            <a:ext cx="4648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3200" b="1" dirty="0" smtClean="0">
                <a:ln>
                  <a:solidFill>
                    <a:schemeClr val="tx1"/>
                  </a:solidFill>
                </a:ln>
                <a:effectLst>
                  <a:outerShdw blurRad="38100" dist="38100" dir="2700000" algn="tl">
                    <a:srgbClr val="000000">
                      <a:alpha val="43137"/>
                    </a:srgbClr>
                  </a:outerShdw>
                </a:effectLst>
                <a:cs typeface="2  Lotus" pitchFamily="2" charset="-78"/>
              </a:rPr>
              <a:t>پرهیز از افراط و تفریط در کارها</a:t>
            </a:r>
            <a:endParaRPr lang="en-US" sz="32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Autofit/>
          </a:bodyPr>
          <a:lstStyle/>
          <a:p>
            <a:pPr algn="justLow" rtl="1"/>
            <a:r>
              <a:rPr lang="fa-IR" sz="3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«نبادا حرکت انقلابی جوری باشد که بتوانند تهمت افراطی‌گری به او بزنند. از افراط و تفریط بایستی پرهیز کرد.»</a:t>
            </a:r>
            <a:endParaRPr lang="en-US" sz="3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5</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دیدار با طلاب،فضلا و اساتید حوزه علمیه قم – 89/7/29</a:t>
            </a:r>
            <a:endParaRPr lang="en-US" sz="1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6" name="Rectangular Callout 5"/>
          <p:cNvSpPr/>
          <p:nvPr/>
        </p:nvSpPr>
        <p:spPr>
          <a:xfrm>
            <a:off x="1524000" y="1447800"/>
            <a:ext cx="3429000" cy="990600"/>
          </a:xfrm>
          <a:prstGeom prst="wedgeRectCallout">
            <a:avLst>
              <a:gd name="adj1" fmla="val -14419"/>
              <a:gd name="adj2" fmla="val 77690"/>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2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پرهیز از افراط و تفریط در کارها</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3"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362200"/>
            <a:ext cx="7772400" cy="2362199"/>
          </a:xfrm>
        </p:spPr>
        <p:txBody>
          <a:bodyPr>
            <a:normAutofit fontScale="77500" lnSpcReduction="20000"/>
          </a:bodyPr>
          <a:lstStyle/>
          <a:p>
            <a:pPr algn="justLow" rtl="1"/>
            <a:r>
              <a:rPr lang="fa-IR" sz="4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 آن کسانی که به یک نحوی یک نوع مرجعیتی در افکار مردم دارند...اگر آنها کمی افراطی‌گری کنند،‌دامنه‌ی این افراطی‌گری در بدنه‌ی مردم به جاهای بسیار حساس و خطرناکی خواهد رسید که گاهی خود آنها دیگر نمی‌توانند آن را جمع کنند...افراط وقتی در جامعه به وجود‌ آمد، هر حرکت افراطی به افراطی‌گری دیگران دامن می‌زند.»</a:t>
            </a:r>
          </a:p>
          <a:p>
            <a:pPr algn="justLow"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6</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 خطبه نماز جمعه – 88/3/29</a:t>
            </a:r>
            <a:endParaRPr lang="en-US" sz="1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6" name="Rectangular Callout 5"/>
          <p:cNvSpPr/>
          <p:nvPr/>
        </p:nvSpPr>
        <p:spPr>
          <a:xfrm>
            <a:off x="457200" y="609600"/>
            <a:ext cx="3657600" cy="990600"/>
          </a:xfrm>
          <a:prstGeom prst="wedgeRectCallout">
            <a:avLst>
              <a:gd name="adj1" fmla="val -14419"/>
              <a:gd name="adj2" fmla="val 77690"/>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fa-IR" sz="2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پرهیز از افراطی گری توسط نخبگان</a:t>
            </a: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slide(fromBottom)">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600200" y="457200"/>
            <a:ext cx="7162800" cy="2514600"/>
          </a:xfrm>
        </p:spPr>
        <p:txBody>
          <a:bodyPr>
            <a:noAutofit/>
          </a:bodyPr>
          <a:lstStyle/>
          <a:p>
            <a:pPr algn="r" rtl="1"/>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مدیریت جهادی و </a:t>
            </a:r>
            <a:b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b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جهاد فرهنگی</a:t>
            </a:r>
            <a:b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b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b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b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از نگاه مقام معظم رهبری</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3581400"/>
            <a:ext cx="7772400" cy="1500187"/>
          </a:xfrm>
        </p:spPr>
        <p:txBody>
          <a:bodyPr>
            <a:noAutofit/>
          </a:bodyPr>
          <a:lstStyle/>
          <a:p>
            <a:pPr algn="justLow" rtl="1"/>
            <a:r>
              <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«من </a:t>
            </a:r>
            <a:r>
              <a:rPr lang="fa-IR" sz="3200" b="1" smtClean="0">
                <a:ln>
                  <a:solidFill>
                    <a:schemeClr val="tx1"/>
                  </a:solidFill>
                </a:ln>
                <a:solidFill>
                  <a:schemeClr val="tx1"/>
                </a:solidFill>
                <a:effectLst>
                  <a:outerShdw blurRad="38100" dist="38100" dir="2700000" algn="tl">
                    <a:srgbClr val="000000">
                      <a:alpha val="43137"/>
                    </a:srgbClr>
                  </a:outerShdw>
                </a:effectLst>
                <a:cs typeface="2  Lotus" pitchFamily="2" charset="-78"/>
              </a:rPr>
              <a:t>با افراط کاری </a:t>
            </a:r>
            <a:r>
              <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و زیاده‌رویهای گوناگون در هر جهتی، موافق نیستم. با اعتدال،‌ با روش منطقی و صحیح مسائل را دنبال کنید و بدانید که خواست و پیگیری شما اثر دارد.»</a:t>
            </a: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7</a:t>
            </a:r>
          </a:p>
        </p:txBody>
      </p:sp>
      <p:sp>
        <p:nvSpPr>
          <p:cNvPr id="5" name="Flowchart: Predefined Process 4"/>
          <p:cNvSpPr/>
          <p:nvPr/>
        </p:nvSpPr>
        <p:spPr>
          <a:xfrm>
            <a:off x="152400" y="6096000"/>
            <a:ext cx="28956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دیدار با دانشجویان نخبه و نفرات برتر کنکور و فعالان تشکلهای فرهنگی سیاسی دانشگاه ها – 86/7/17</a:t>
            </a:r>
            <a:endParaRPr lang="en-US" sz="12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6" name="Rectangular Callout 5"/>
          <p:cNvSpPr/>
          <p:nvPr/>
        </p:nvSpPr>
        <p:spPr>
          <a:xfrm>
            <a:off x="457200" y="609600"/>
            <a:ext cx="4114800" cy="990600"/>
          </a:xfrm>
          <a:prstGeom prst="wedgeRectCallout">
            <a:avLst>
              <a:gd name="adj1" fmla="val -14419"/>
              <a:gd name="adj2" fmla="val 77690"/>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20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اعتدال و روش منطقی به جای افراط و تفریط</a:t>
            </a: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3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286000"/>
            <a:ext cx="7772400" cy="2578100"/>
          </a:xfrm>
        </p:spPr>
        <p:txBody>
          <a:bodyPr>
            <a:noAutofit/>
          </a:bodyPr>
          <a:lstStyle/>
          <a:p>
            <a:pPr algn="just" rtl="1"/>
            <a:r>
              <a:rPr lang="fa-IR" sz="36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«وسط، یعنی میانه‌ی افراط و تفریط،؛ نه در آن افراط وجود داشته باشد، نه تفریط. حق هم درست همین است؛ هیچ‌گاه نه در جهت افراط است، نه در جهت تفریط. «اوسطها فی‌الحق» یعنی به طور کامل در آن رعایتِ حق بشود.»</a:t>
            </a: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8</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دیدار با اعضای هیئت دولت – 84/7/17</a:t>
            </a:r>
            <a:endParaRPr lang="en-US"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Rectangular Callout 5"/>
          <p:cNvSpPr/>
          <p:nvPr/>
        </p:nvSpPr>
        <p:spPr>
          <a:xfrm>
            <a:off x="457200" y="609600"/>
            <a:ext cx="4114800" cy="990600"/>
          </a:xfrm>
          <a:prstGeom prst="wedgeRectCallout">
            <a:avLst>
              <a:gd name="adj1" fmla="val -14419"/>
              <a:gd name="adj2" fmla="val 77690"/>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انتخاب وسط درمان افراط و تفریط</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3"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43400" y="381000"/>
            <a:ext cx="4648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200" b="1" dirty="0" smtClean="0">
                <a:ln>
                  <a:solidFill>
                    <a:schemeClr val="tx1"/>
                  </a:solidFill>
                </a:ln>
                <a:effectLst>
                  <a:outerShdw blurRad="38100" dist="38100" dir="2700000" algn="tl">
                    <a:srgbClr val="000000">
                      <a:alpha val="43137"/>
                    </a:srgbClr>
                  </a:outerShdw>
                </a:effectLst>
                <a:cs typeface="2  Lotus" pitchFamily="2" charset="-78"/>
              </a:rPr>
              <a:t>مغلوب نشدن در مواجه با شرایط دشوار و تنگناها</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657600"/>
            <a:ext cx="7772400" cy="2044700"/>
          </a:xfrm>
        </p:spPr>
        <p:txBody>
          <a:bodyPr>
            <a:normAutofit/>
          </a:bodyPr>
          <a:lstStyle/>
          <a:p>
            <a:pPr algn="just" rtl="1"/>
            <a:r>
              <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«من واقعاً باید تشکر کنم از مسئولین کشور که در مقابله‌ی با دشمن حرفِ صحیح می‌زنند؛ عدم انفعال ملت ایران را و عدم انفعال انقلاب را به زبان صریح بیان می‌کنند.»</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9</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 دیدار با اعضای مجلس خبرگان ـ 92/12/15</a:t>
            </a:r>
            <a:endParaRPr lang="en-US"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Rectangular Callout 5"/>
          <p:cNvSpPr/>
          <p:nvPr/>
        </p:nvSpPr>
        <p:spPr>
          <a:xfrm>
            <a:off x="457200" y="609600"/>
            <a:ext cx="4114800" cy="990600"/>
          </a:xfrm>
          <a:prstGeom prst="wedgeRectCallout">
            <a:avLst>
              <a:gd name="adj1" fmla="val -14419"/>
              <a:gd name="adj2" fmla="val 77690"/>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مغلوب نشدن در مواجه با شرایط دشوار و تنگناها</a:t>
            </a:r>
          </a:p>
        </p:txBody>
      </p:sp>
      <p:sp>
        <p:nvSpPr>
          <p:cNvPr id="8" name="Cloud Callout 7"/>
          <p:cNvSpPr/>
          <p:nvPr/>
        </p:nvSpPr>
        <p:spPr>
          <a:xfrm>
            <a:off x="6178873" y="1975828"/>
            <a:ext cx="2615976" cy="1371600"/>
          </a:xfrm>
          <a:prstGeom prst="cloudCallout">
            <a:avLst>
              <a:gd name="adj1" fmla="val -44544"/>
              <a:gd name="adj2" fmla="val 68617"/>
            </a:avLst>
          </a:prstGeom>
        </p:spPr>
        <p:style>
          <a:lnRef idx="1">
            <a:schemeClr val="accent2"/>
          </a:lnRef>
          <a:fillRef idx="2">
            <a:schemeClr val="accent2"/>
          </a:fillRef>
          <a:effectRef idx="1">
            <a:schemeClr val="accent2"/>
          </a:effectRef>
          <a:fontRef idx="minor">
            <a:schemeClr val="dk1"/>
          </a:fontRef>
        </p:style>
        <p:txBody>
          <a:bodyPr rtlCol="0" anchor="ctr"/>
          <a:lstStyle/>
          <a:p>
            <a:pPr algn="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وظیفه مسئولین:</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Bottom)">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slide(fromBottom)">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81000"/>
            <a:ext cx="5867400" cy="3505200"/>
          </a:xfrm>
        </p:spPr>
        <p:txBody>
          <a:bodyPr>
            <a:normAutofit/>
          </a:bodyPr>
          <a:lstStyle/>
          <a:p>
            <a:pPr algn="justLow"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امام صادق(ع) </a:t>
            </a:r>
          </a:p>
          <a:p>
            <a:pPr algn="justLow"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«المؤمن صبور فی‌الشدائد، وقور فی‌الزّلازل، قنوع بما اوتی لا یعظم علیه المصائب...»</a:t>
            </a:r>
            <a:endParaRPr lang="en-US"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a:p>
            <a:pPr algn="justLow"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«مؤمن در سختیها صبور و در مقابل اضطرابها باوقار است، بدانچه به او داده شده قانع است و گرفتاریها نزد او بزرگ نیست.»</a:t>
            </a:r>
            <a:r>
              <a:rPr lang="en-US"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 </a:t>
            </a:r>
            <a:endPar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a:p>
            <a:pPr algn="justLow" rtl="1"/>
            <a:endParaRPr lang="fa-IR" dirty="0" smtClean="0">
              <a:ln>
                <a:solidFill>
                  <a:schemeClr val="bg1"/>
                </a:solidFill>
              </a:ln>
              <a:solidFill>
                <a:schemeClr val="bg1"/>
              </a:solidFill>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10</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بحارالانوار، ج82، ص 133</a:t>
            </a:r>
            <a:endParaRPr lang="en-US"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Explosion 1 5"/>
          <p:cNvSpPr/>
          <p:nvPr/>
        </p:nvSpPr>
        <p:spPr>
          <a:xfrm>
            <a:off x="7239000" y="3657600"/>
            <a:ext cx="1676400" cy="1905000"/>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7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صبر</a:t>
            </a:r>
            <a:endParaRPr lang="en-US" sz="27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7" name="Explosion 1 6"/>
          <p:cNvSpPr/>
          <p:nvPr/>
        </p:nvSpPr>
        <p:spPr>
          <a:xfrm>
            <a:off x="5181600" y="4572000"/>
            <a:ext cx="1676400" cy="1905000"/>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7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وقار</a:t>
            </a:r>
            <a:endParaRPr lang="en-US" sz="27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8" name="Explosion 1 7"/>
          <p:cNvSpPr/>
          <p:nvPr/>
        </p:nvSpPr>
        <p:spPr>
          <a:xfrm>
            <a:off x="2971800" y="3581400"/>
            <a:ext cx="1676400" cy="1905000"/>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27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قناعت</a:t>
            </a:r>
            <a:endParaRPr lang="en-US" dirty="0"/>
          </a:p>
        </p:txBody>
      </p:sp>
      <p:sp>
        <p:nvSpPr>
          <p:cNvPr id="9" name="Explosion 1 8"/>
          <p:cNvSpPr/>
          <p:nvPr/>
        </p:nvSpPr>
        <p:spPr>
          <a:xfrm>
            <a:off x="457200" y="4114800"/>
            <a:ext cx="1828800" cy="1981200"/>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کوچک دانستن گرفتاریها</a:t>
            </a:r>
            <a:endParaRPr lang="en-US"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7"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7"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Scale>
                                      <p:cBhvr>
                                        <p:cTn id="2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gtEl>
                                        <p:attrNameLst>
                                          <p:attrName>ppt_x</p:attrName>
                                          <p:attrName>ppt_y</p:attrName>
                                        </p:attrNameLst>
                                      </p:cBhvr>
                                    </p:animMotion>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Scale>
                                      <p:cBhvr>
                                        <p:cTn id="3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7"/>
                                        </p:tgtEl>
                                        <p:attrNameLst>
                                          <p:attrName>ppt_x</p:attrName>
                                          <p:attrName>ppt_y</p:attrName>
                                        </p:attrNameLst>
                                      </p:cBhvr>
                                    </p:animMotion>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Scale>
                                      <p:cBhvr>
                                        <p:cTn id="4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
                                        </p:tgtEl>
                                        <p:attrNameLst>
                                          <p:attrName>ppt_x</p:attrName>
                                          <p:attrName>ppt_y</p:attrName>
                                        </p:attrNameLst>
                                      </p:cBhvr>
                                    </p:animMotion>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Scale>
                                      <p:cBhvr>
                                        <p:cTn id="4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9"/>
                                        </p:tgtEl>
                                        <p:attrNameLst>
                                          <p:attrName>ppt_x</p:attrName>
                                          <p:attrName>ppt_y</p:attrName>
                                        </p:attrNameLst>
                                      </p:cBhvr>
                                    </p:animMotion>
                                    <p:animEffect transition="in" filter="fade">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362200"/>
            <a:ext cx="7772400" cy="2895599"/>
          </a:xfrm>
        </p:spPr>
        <p:txBody>
          <a:bodyPr>
            <a:normAutofit fontScale="92500"/>
          </a:bodyPr>
          <a:lstStyle/>
          <a:p>
            <a:pPr algn="just" rtl="1"/>
            <a:endPar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just" rtl="1"/>
            <a:r>
              <a:rPr lang="fa-IR" sz="38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«...وقتی انسان فهمید حق کدام است، باطل کدام است، با شجاعت بیشتری حرکت می‌کند: «و من یتق‌الله یجعل له مخرجا»؛ انسان را از تنگناها خارج می‌کند و برای او فَرَج و گریزگاه به وجود می‌آورد.»</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11</a:t>
            </a:r>
          </a:p>
        </p:txBody>
      </p:sp>
      <p:sp>
        <p:nvSpPr>
          <p:cNvPr id="5" name="Flowchart: Predefined Process 4"/>
          <p:cNvSpPr/>
          <p:nvPr/>
        </p:nvSpPr>
        <p:spPr>
          <a:xfrm>
            <a:off x="152400" y="6096000"/>
            <a:ext cx="26670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sz="1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دیدار با رئیس جمهور و اعضای هیئت دولت – 78/6/2</a:t>
            </a:r>
            <a:endParaRPr lang="en-US" sz="1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7" name="Round Diagonal Corner Rectangle 6"/>
          <p:cNvSpPr/>
          <p:nvPr/>
        </p:nvSpPr>
        <p:spPr>
          <a:xfrm>
            <a:off x="2819400" y="685800"/>
            <a:ext cx="2514600" cy="10668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تقوا گریزگاه تنگناها</a:t>
            </a: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slide(fromBottom)">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371600"/>
            <a:ext cx="7772400" cy="3505199"/>
          </a:xfrm>
        </p:spPr>
        <p:txBody>
          <a:bodyPr>
            <a:normAutofit fontScale="70000" lnSpcReduction="20000"/>
          </a:bodyPr>
          <a:lstStyle/>
          <a:p>
            <a:pPr algn="just"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«یکی این که کار و تلاش کنیم. دوم این که این کار را با رشادت و شجاعت انجام دهیم. سوم این که جهت‌گیری‌اش را خدا قرار دهیم. اگر این سه خصوصیت باشد، مطمئنم این موفقیتهایی که شما در ظرف این دو سال به دست آورده‌اید، به مراتب بیشتر خواهد شد. بحمدالله موفقیتها کم هم نیست. چون شما با مردم حرف کم می‌زنید، شاید خیلی از آنها موفقیتهایتان را در بخشهای مختلف ندانند؛ لیکن ما و کسانی که دستشان در کار است، می‌دانند که شما کارهای خوب و مفید فراوانی انجام داده‌اید. بنابراین، با وجود آن سه خصوصیت، موفقیتهای شما روزبه  روز بیشتر خواهد شد و در قبال آن مجموعه انسانی که با این سه خصوصیت حرکت می‌کنند، یقیناً هیچ مشکلی تاب مقاومت نخواهد داشت. همه تنگناها و مشکلات ـ مشکلات انسانی، مشکلات سیاسی و مشکلات مالی ـ برطرف خواهد شد؛ این وعده الهی است.»</a:t>
            </a:r>
          </a:p>
          <a:p>
            <a:pPr algn="r" rtl="1"/>
            <a:endParaRPr lang="en-US" sz="35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12</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دیدار با رئیس‌جمهور و اعضای هیئت دولت ـ 78/6/2</a:t>
            </a:r>
            <a:endParaRPr lang="en-US" sz="1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Round Diagonal Corner Rectangle 5"/>
          <p:cNvSpPr/>
          <p:nvPr/>
        </p:nvSpPr>
        <p:spPr>
          <a:xfrm>
            <a:off x="2209800" y="228600"/>
            <a:ext cx="3886200" cy="1066800"/>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روشهای خروج از شدائد و تنگناها</a:t>
            </a:r>
          </a:p>
        </p:txBody>
      </p:sp>
      <p:sp>
        <p:nvSpPr>
          <p:cNvPr id="7" name="Oval 6"/>
          <p:cNvSpPr/>
          <p:nvPr/>
        </p:nvSpPr>
        <p:spPr>
          <a:xfrm>
            <a:off x="6477000" y="4800600"/>
            <a:ext cx="1752600" cy="1676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کار و تلاش</a:t>
            </a:r>
            <a:endParaRPr lang="en-US"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8" name="Oval 7"/>
          <p:cNvSpPr/>
          <p:nvPr/>
        </p:nvSpPr>
        <p:spPr>
          <a:xfrm>
            <a:off x="4648200" y="4800600"/>
            <a:ext cx="1752600" cy="1676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رشادت و شجاعت</a:t>
            </a:r>
            <a:endParaRPr lang="en-US"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9" name="Oval 8"/>
          <p:cNvSpPr/>
          <p:nvPr/>
        </p:nvSpPr>
        <p:spPr>
          <a:xfrm>
            <a:off x="2819400" y="4800600"/>
            <a:ext cx="1752600" cy="1676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جهت گیری به سوی خدا</a:t>
            </a:r>
            <a:endParaRPr lang="en-US" sz="2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edge">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3" dur="1000" fill="hold"/>
                                        <p:tgtEl>
                                          <p:spTgt spid="9"/>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819400"/>
            <a:ext cx="7772400" cy="2971800"/>
          </a:xfrm>
        </p:spPr>
        <p:txBody>
          <a:bodyPr>
            <a:normAutofit fontScale="92500" lnSpcReduction="10000"/>
          </a:bodyPr>
          <a:lstStyle/>
          <a:p>
            <a:pPr algn="justLow" rtl="1"/>
            <a:r>
              <a:rPr lang="fa-IR" sz="35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«...انفعال در مقابل دشمن، غلط‌ترین کار و بزرگترین اشتباه است. دشمن را از لحاظ دشمنی، باید به حساب آورد؛ یعنی در مقابل او، او را حقیر نشمرد و در برابرش آماده بود و دفاع کرد؛ اما از دشمن نباید حساب برد، نباید تحت تأثیر قرار گرفت و نباید در مقابلش منفعل شد. دشمن می‌خواهد جوامع را منفعل کند.»</a:t>
            </a:r>
            <a:endParaRPr lang="en-US" sz="35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r" rtl="1"/>
            <a:endParaRPr lang="en-US" dirty="0" smtClean="0"/>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کار جهادی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13</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 دیدار با طلاب خارجی حوزه علمیه قم ـ 89/8/3</a:t>
            </a:r>
            <a:endParaRPr lang="en-US"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Round Diagonal Corner Rectangle 5"/>
          <p:cNvSpPr/>
          <p:nvPr/>
        </p:nvSpPr>
        <p:spPr>
          <a:xfrm>
            <a:off x="2971800" y="685800"/>
            <a:ext cx="2514600" cy="10668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پرهیز از انفعال</a:t>
            </a: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slide(fromBottom)">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495800" y="381000"/>
            <a:ext cx="4267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600" b="1" dirty="0" smtClean="0">
                <a:ln>
                  <a:solidFill>
                    <a:schemeClr val="tx1"/>
                  </a:solidFill>
                </a:ln>
                <a:effectLst>
                  <a:outerShdw blurRad="38100" dist="38100" dir="2700000" algn="tl">
                    <a:srgbClr val="000000">
                      <a:alpha val="43137"/>
                    </a:srgbClr>
                  </a:outerShdw>
                </a:effectLst>
                <a:cs typeface="2  Lotus" pitchFamily="2" charset="-78"/>
              </a:rPr>
              <a:t>رخنه های فرهنگی</a:t>
            </a:r>
            <a:endParaRPr lang="en-US" sz="36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3429000"/>
            <a:ext cx="7772400" cy="2578100"/>
          </a:xfrm>
        </p:spPr>
        <p:txBody>
          <a:bodyPr>
            <a:normAutofit/>
          </a:bodyPr>
          <a:lstStyle/>
          <a:p>
            <a:pPr algn="justLow" rtl="1"/>
            <a:r>
              <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«در جنگ روانی و آنچه كه امروز به او جنگ نرم گفته مي‌شود در دنيا، دشمن به سراغ سنگرهای معنوی می‌آيد كه آنها را منهدم كند؛ به سراغ ايمانها، معرفتها، عزمها، پايه‌ها و اركان اساسی يك نظام و يك كشور؛ دشمن به سراغ اينها می‌آيد كه اينها را منهدم بكند.»</a:t>
            </a:r>
          </a:p>
          <a:p>
            <a:pPr algn="r" rtl="1"/>
            <a:endParaRPr lang="fa-IR" b="1" dirty="0" smtClean="0"/>
          </a:p>
          <a:p>
            <a:pPr algn="r" rtl="1"/>
            <a:endParaRPr lang="fa-IR" dirty="0" smtClean="0"/>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جهاد فرهنگی</a:t>
            </a:r>
          </a:p>
          <a:p>
            <a:pPr algn="ctr" rtl="1"/>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1</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دیدار با اعضای مجلس خبرگان رهبری ـ 88/7/2</a:t>
            </a:r>
            <a:endParaRPr lang="en-US"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7" name="Snip Diagonal Corner Rectangle 6"/>
          <p:cNvSpPr/>
          <p:nvPr/>
        </p:nvSpPr>
        <p:spPr>
          <a:xfrm>
            <a:off x="3048000" y="762000"/>
            <a:ext cx="3276600" cy="914400"/>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fa-IR" sz="24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شناسایی رخنه های فرهنگی و ترمیم و مقاوم سازی آن</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edg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267200" y="381000"/>
            <a:ext cx="4648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600" b="1" dirty="0" smtClean="0">
                <a:ln>
                  <a:solidFill>
                    <a:schemeClr val="tx1"/>
                  </a:solidFill>
                </a:ln>
                <a:effectLst>
                  <a:outerShdw blurRad="38100" dist="38100" dir="2700000" algn="tl">
                    <a:srgbClr val="000000">
                      <a:alpha val="43137"/>
                    </a:srgbClr>
                  </a:outerShdw>
                </a:effectLst>
                <a:cs typeface="2  Lotus" pitchFamily="2" charset="-78"/>
              </a:rPr>
              <a:t>اهمیت فرهنگ و کار فرهنگی</a:t>
            </a:r>
            <a:endParaRPr lang="en-US" sz="36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981200"/>
            <a:ext cx="7772400" cy="4038600"/>
          </a:xfrm>
        </p:spPr>
        <p:txBody>
          <a:bodyPr>
            <a:noAutofit/>
          </a:bodyPr>
          <a:lstStyle/>
          <a:p>
            <a:pPr lvl="0" algn="justLow" rtl="1"/>
            <a:r>
              <a:rPr lang="fa-IR" sz="2800" b="1" dirty="0" smtClean="0">
                <a:ln>
                  <a:solidFill>
                    <a:schemeClr val="bg1"/>
                  </a:solidFill>
                </a:ln>
                <a:solidFill>
                  <a:schemeClr val="bg1"/>
                </a:solidFill>
                <a:effectLst>
                  <a:outerShdw blurRad="38100" dist="38100" dir="2700000" algn="tl">
                    <a:srgbClr val="000000">
                      <a:alpha val="43137"/>
                    </a:srgbClr>
                  </a:outerShdw>
                </a:effectLst>
                <a:cs typeface="2  Kamran" pitchFamily="2" charset="-78"/>
              </a:rPr>
              <a:t>1. تبلیغات گوناگون دشمن برای سست و بی‌تفاوت نمودن جوان نسبت به حقایق مقدس اسلامی و مسلّمات و پایه‌ها و ستونهای اصلی اعتقادات</a:t>
            </a:r>
            <a:endParaRPr lang="en-US" sz="2800" b="1" dirty="0" smtClean="0">
              <a:ln>
                <a:solidFill>
                  <a:schemeClr val="bg1"/>
                </a:solidFill>
              </a:ln>
              <a:solidFill>
                <a:schemeClr val="bg1"/>
              </a:solidFill>
              <a:effectLst>
                <a:outerShdw blurRad="38100" dist="38100" dir="2700000" algn="tl">
                  <a:srgbClr val="000000">
                    <a:alpha val="43137"/>
                  </a:srgbClr>
                </a:outerShdw>
              </a:effectLst>
              <a:cs typeface="2  Kamran" pitchFamily="2" charset="-78"/>
            </a:endParaRPr>
          </a:p>
          <a:p>
            <a:pPr lvl="0" algn="justLow" rtl="1"/>
            <a:r>
              <a:rPr lang="fa-IR" sz="2800" b="1" dirty="0" smtClean="0">
                <a:ln>
                  <a:solidFill>
                    <a:schemeClr val="bg1"/>
                  </a:solidFill>
                </a:ln>
                <a:solidFill>
                  <a:schemeClr val="bg1"/>
                </a:solidFill>
                <a:effectLst>
                  <a:outerShdw blurRad="38100" dist="38100" dir="2700000" algn="tl">
                    <a:srgbClr val="000000">
                      <a:alpha val="43137"/>
                    </a:srgbClr>
                  </a:outerShdw>
                </a:effectLst>
                <a:cs typeface="2  Kamran" pitchFamily="2" charset="-78"/>
              </a:rPr>
              <a:t>                                     2. عدم تبیین و دفاع صحیح از این حقایق و اصول</a:t>
            </a:r>
            <a:endParaRPr lang="en-US" sz="2800" b="1" dirty="0" smtClean="0">
              <a:ln>
                <a:solidFill>
                  <a:schemeClr val="bg1"/>
                </a:solidFill>
              </a:ln>
              <a:solidFill>
                <a:schemeClr val="bg1"/>
              </a:solidFill>
              <a:effectLst>
                <a:outerShdw blurRad="38100" dist="38100" dir="2700000" algn="tl">
                  <a:srgbClr val="000000">
                    <a:alpha val="43137"/>
                  </a:srgbClr>
                </a:outerShdw>
              </a:effectLst>
              <a:cs typeface="2  Kamran" pitchFamily="2" charset="-78"/>
            </a:endParaRPr>
          </a:p>
          <a:p>
            <a:pPr algn="justLow" rtl="1"/>
            <a:endParaRPr lang="fa-IR" sz="24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a:p>
            <a:pPr algn="justLow" rtl="1"/>
            <a:endParaRPr lang="fa-IR" sz="24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a:p>
            <a:pPr algn="justLow" rtl="1"/>
            <a:r>
              <a:rPr lang="fa-IR" sz="24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«بيشترين چيزى كه روى ذهن جوان اثر مى‌كند، دو عامل است: يكى تبليغات گوناگون دشمن است؛ تبليغاتى كه جوان را نسبت به حقايق مقدس اسلامى و حقايقى كه در انقلاب به عنوان مسلّمات و پايه‌ها و ستونهاى اصلى اعتقاد شناخته شده، سست و بى‌تفاوت كند. و عامل دوم، عدم تبيين و دفاع صحيح از اين حقايق و اصول است. »</a:t>
            </a: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a:p>
            <a:pPr algn="ctr"/>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شاخص های جهاد فرهنگی</a:t>
            </a:r>
          </a:p>
          <a:p>
            <a:pPr algn="ctr"/>
            <a:r>
              <a:rPr lang="fa-IR"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2</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دیدار با ائمه جمعه سراسر کشور – 70/6/25</a:t>
            </a:r>
            <a:endParaRPr lang="en-US" sz="16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endParaRPr>
          </a:p>
        </p:txBody>
      </p:sp>
      <p:sp>
        <p:nvSpPr>
          <p:cNvPr id="6" name="Snip Diagonal Corner Rectangle 5"/>
          <p:cNvSpPr/>
          <p:nvPr/>
        </p:nvSpPr>
        <p:spPr>
          <a:xfrm>
            <a:off x="2971800" y="762000"/>
            <a:ext cx="3276600" cy="914400"/>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rtl="1"/>
            <a:r>
              <a:rPr lang="fa-IR" sz="3200" b="1" dirty="0" smtClean="0">
                <a:ln>
                  <a:solidFill>
                    <a:schemeClr val="tx1"/>
                  </a:solidFill>
                </a:ln>
                <a:solidFill>
                  <a:schemeClr val="tx1"/>
                </a:solidFill>
                <a:effectLst>
                  <a:outerShdw blurRad="38100" dist="38100" dir="2700000" algn="tl">
                    <a:srgbClr val="000000">
                      <a:alpha val="43137"/>
                    </a:srgbClr>
                  </a:outerShdw>
                </a:effectLst>
                <a:cs typeface="2  Lotus" pitchFamily="2" charset="-78"/>
              </a:rPr>
              <a:t>دو رخنه مهم</a:t>
            </a:r>
          </a:p>
        </p:txBody>
      </p:sp>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slide(fromBottom)">
                                      <p:cBhvr>
                                        <p:cTn id="20" dur="500"/>
                                        <p:tgtEl>
                                          <p:spTgt spid="3">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slide(fromBottom)">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edge">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7000"/>
            <a:lum/>
          </a:blip>
          <a:srcRect/>
          <a:stretch>
            <a:fillRect l="-11000" r="-1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57400"/>
            <a:ext cx="7772400" cy="4572000"/>
          </a:xfrm>
        </p:spPr>
        <p:txBody>
          <a:bodyPr>
            <a:noAutofit/>
          </a:bodyPr>
          <a:lstStyle/>
          <a:p>
            <a:pPr lvl="0" algn="r" rtl="1"/>
            <a:r>
              <a:rPr lang="fa-IR" sz="2400" b="1" dirty="0" smtClean="0">
                <a:ln>
                  <a:solidFill>
                    <a:schemeClr val="bg1"/>
                  </a:solidFill>
                </a:ln>
                <a:solidFill>
                  <a:schemeClr val="bg1"/>
                </a:solidFill>
                <a:cs typeface="2  Lotus" pitchFamily="2" charset="-78"/>
              </a:rPr>
              <a:t>1. </a:t>
            </a:r>
            <a:r>
              <a:rPr lang="fa-IR" sz="2400" b="1" i="1" dirty="0" smtClean="0">
                <a:ln>
                  <a:solidFill>
                    <a:schemeClr val="bg1"/>
                  </a:solidFill>
                </a:ln>
                <a:solidFill>
                  <a:schemeClr val="bg1"/>
                </a:solidFill>
                <a:cs typeface="2  Lotus" pitchFamily="2" charset="-78"/>
              </a:rPr>
              <a:t>مبارزه با اسلام ناب محمدی و روحیه اسلام‌خواهی </a:t>
            </a:r>
            <a:r>
              <a:rPr lang="fa-IR" sz="2400" b="1" dirty="0" smtClean="0">
                <a:ln>
                  <a:solidFill>
                    <a:schemeClr val="bg1"/>
                  </a:solidFill>
                </a:ln>
                <a:solidFill>
                  <a:schemeClr val="bg1"/>
                </a:solidFill>
                <a:cs typeface="2  Lotus" pitchFamily="2" charset="-78"/>
              </a:rPr>
              <a:t>(77/9/23و71/5/7و69/3/10)</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2. </a:t>
            </a:r>
            <a:r>
              <a:rPr lang="fa-IR" sz="2400" b="1" i="1" dirty="0" smtClean="0">
                <a:ln>
                  <a:solidFill>
                    <a:schemeClr val="bg1"/>
                  </a:solidFill>
                </a:ln>
                <a:solidFill>
                  <a:schemeClr val="bg1"/>
                </a:solidFill>
                <a:cs typeface="2  Lotus" pitchFamily="2" charset="-78"/>
              </a:rPr>
              <a:t>از بین بردن الگوی بیداری </a:t>
            </a:r>
            <a:r>
              <a:rPr lang="fa-IR" sz="2400" b="1" dirty="0" smtClean="0">
                <a:ln>
                  <a:solidFill>
                    <a:schemeClr val="bg1"/>
                  </a:solidFill>
                </a:ln>
                <a:solidFill>
                  <a:schemeClr val="bg1"/>
                </a:solidFill>
                <a:cs typeface="2  Lotus" pitchFamily="2" charset="-78"/>
              </a:rPr>
              <a:t>(77/9/23)</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3. </a:t>
            </a:r>
            <a:r>
              <a:rPr lang="fa-IR" sz="2400" b="1" i="1" dirty="0" smtClean="0">
                <a:ln>
                  <a:solidFill>
                    <a:schemeClr val="bg1"/>
                  </a:solidFill>
                </a:ln>
                <a:solidFill>
                  <a:schemeClr val="bg1"/>
                </a:solidFill>
                <a:cs typeface="2  Lotus" pitchFamily="2" charset="-78"/>
              </a:rPr>
              <a:t>خواص جامعه </a:t>
            </a:r>
            <a:r>
              <a:rPr lang="fa-IR" sz="2400" b="1" dirty="0" smtClean="0">
                <a:ln>
                  <a:solidFill>
                    <a:schemeClr val="bg1"/>
                  </a:solidFill>
                </a:ln>
                <a:solidFill>
                  <a:schemeClr val="bg1"/>
                </a:solidFill>
                <a:cs typeface="2  Lotus" pitchFamily="2" charset="-78"/>
              </a:rPr>
              <a:t>(88/7/2)</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4. </a:t>
            </a:r>
            <a:r>
              <a:rPr lang="fa-IR" sz="2400" b="1" i="1" dirty="0" smtClean="0">
                <a:ln>
                  <a:solidFill>
                    <a:schemeClr val="bg1"/>
                  </a:solidFill>
                </a:ln>
                <a:solidFill>
                  <a:schemeClr val="bg1"/>
                </a:solidFill>
                <a:cs typeface="2  Lotus" pitchFamily="2" charset="-78"/>
              </a:rPr>
              <a:t>ارزش‌های انقلاب</a:t>
            </a:r>
            <a:r>
              <a:rPr lang="fa-IR" sz="2400" b="1" dirty="0" smtClean="0">
                <a:ln>
                  <a:solidFill>
                    <a:schemeClr val="bg1"/>
                  </a:solidFill>
                </a:ln>
                <a:solidFill>
                  <a:schemeClr val="bg1"/>
                </a:solidFill>
                <a:cs typeface="2  Lotus" pitchFamily="2" charset="-78"/>
              </a:rPr>
              <a:t> (76/10/3)</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5. </a:t>
            </a:r>
            <a:r>
              <a:rPr lang="fa-IR" sz="2400" b="1" i="1" dirty="0" smtClean="0">
                <a:ln>
                  <a:solidFill>
                    <a:schemeClr val="bg1"/>
                  </a:solidFill>
                </a:ln>
                <a:solidFill>
                  <a:schemeClr val="bg1"/>
                </a:solidFill>
                <a:cs typeface="2  Lotus" pitchFamily="2" charset="-78"/>
              </a:rPr>
              <a:t>رهبری</a:t>
            </a:r>
            <a:r>
              <a:rPr lang="fa-IR" sz="2400" b="1" dirty="0" smtClean="0">
                <a:ln>
                  <a:solidFill>
                    <a:schemeClr val="bg1"/>
                  </a:solidFill>
                </a:ln>
                <a:solidFill>
                  <a:schemeClr val="bg1"/>
                </a:solidFill>
                <a:cs typeface="2  Lotus" pitchFamily="2" charset="-78"/>
              </a:rPr>
              <a:t> (71/11/18)</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6. </a:t>
            </a:r>
            <a:r>
              <a:rPr lang="fa-IR" sz="2400" b="1" i="1" dirty="0" smtClean="0">
                <a:ln>
                  <a:solidFill>
                    <a:schemeClr val="bg1"/>
                  </a:solidFill>
                </a:ln>
                <a:solidFill>
                  <a:schemeClr val="bg1"/>
                </a:solidFill>
                <a:cs typeface="2  Lotus" pitchFamily="2" charset="-78"/>
              </a:rPr>
              <a:t>ترویج تفکر غلط جدایی دین از سیاست </a:t>
            </a:r>
            <a:r>
              <a:rPr lang="fa-IR" sz="2400" b="1" dirty="0" smtClean="0">
                <a:ln>
                  <a:solidFill>
                    <a:schemeClr val="bg1"/>
                  </a:solidFill>
                </a:ln>
                <a:solidFill>
                  <a:schemeClr val="bg1"/>
                </a:solidFill>
                <a:cs typeface="2  Lotus" pitchFamily="2" charset="-78"/>
              </a:rPr>
              <a:t>(76/2/13)</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7. </a:t>
            </a:r>
            <a:r>
              <a:rPr lang="fa-IR" sz="2400" b="1" i="1" dirty="0" smtClean="0">
                <a:ln>
                  <a:solidFill>
                    <a:schemeClr val="bg1"/>
                  </a:solidFill>
                </a:ln>
                <a:solidFill>
                  <a:schemeClr val="bg1"/>
                </a:solidFill>
                <a:cs typeface="2  Lotus" pitchFamily="2" charset="-78"/>
              </a:rPr>
              <a:t>روحانیت</a:t>
            </a:r>
            <a:r>
              <a:rPr lang="fa-IR" sz="2400" b="1" dirty="0" smtClean="0">
                <a:ln>
                  <a:solidFill>
                    <a:schemeClr val="bg1"/>
                  </a:solidFill>
                </a:ln>
                <a:solidFill>
                  <a:schemeClr val="bg1"/>
                </a:solidFill>
                <a:cs typeface="2  Lotus" pitchFamily="2" charset="-78"/>
              </a:rPr>
              <a:t> (70/9/20و71/11/18)</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8. </a:t>
            </a:r>
            <a:r>
              <a:rPr lang="fa-IR" sz="2400" b="1" i="1" dirty="0" smtClean="0">
                <a:ln>
                  <a:solidFill>
                    <a:schemeClr val="bg1"/>
                  </a:solidFill>
                </a:ln>
                <a:solidFill>
                  <a:schemeClr val="bg1"/>
                </a:solidFill>
                <a:cs typeface="2  Lotus" pitchFamily="2" charset="-78"/>
              </a:rPr>
              <a:t>جوانان</a:t>
            </a:r>
            <a:r>
              <a:rPr lang="fa-IR" sz="2400" b="1" dirty="0" smtClean="0">
                <a:ln>
                  <a:solidFill>
                    <a:schemeClr val="bg1"/>
                  </a:solidFill>
                </a:ln>
                <a:solidFill>
                  <a:schemeClr val="bg1"/>
                </a:solidFill>
                <a:cs typeface="2  Lotus" pitchFamily="2" charset="-78"/>
              </a:rPr>
              <a:t> (71/11/18)</a:t>
            </a:r>
            <a:endParaRPr lang="en-US" sz="2400" b="1" dirty="0" smtClean="0">
              <a:ln>
                <a:solidFill>
                  <a:schemeClr val="bg1"/>
                </a:solidFill>
              </a:ln>
              <a:solidFill>
                <a:schemeClr val="bg1"/>
              </a:solidFill>
              <a:cs typeface="2  Lotus" pitchFamily="2" charset="-78"/>
            </a:endParaRPr>
          </a:p>
          <a:p>
            <a:pPr lvl="0" algn="r" rtl="1"/>
            <a:r>
              <a:rPr lang="fa-IR" sz="2400" b="1" dirty="0" smtClean="0">
                <a:ln>
                  <a:solidFill>
                    <a:schemeClr val="bg1"/>
                  </a:solidFill>
                </a:ln>
                <a:solidFill>
                  <a:schemeClr val="bg1"/>
                </a:solidFill>
                <a:cs typeface="2  Lotus" pitchFamily="2" charset="-78"/>
              </a:rPr>
              <a:t>9. </a:t>
            </a:r>
            <a:r>
              <a:rPr lang="fa-IR" sz="2400" b="1" i="1" dirty="0" smtClean="0">
                <a:ln>
                  <a:solidFill>
                    <a:schemeClr val="bg1"/>
                  </a:solidFill>
                </a:ln>
                <a:solidFill>
                  <a:schemeClr val="bg1"/>
                </a:solidFill>
                <a:cs typeface="2  Lotus" pitchFamily="2" charset="-78"/>
              </a:rPr>
              <a:t>جدا کردن مردم از نظام </a:t>
            </a:r>
            <a:r>
              <a:rPr lang="fa-IR" sz="2400" b="1" dirty="0" smtClean="0">
                <a:ln>
                  <a:solidFill>
                    <a:schemeClr val="bg1"/>
                  </a:solidFill>
                </a:ln>
                <a:solidFill>
                  <a:schemeClr val="bg1"/>
                </a:solidFill>
                <a:cs typeface="2  Lotus" pitchFamily="2" charset="-78"/>
              </a:rPr>
              <a:t>(89/6/25)</a:t>
            </a:r>
            <a:endParaRPr lang="en-US" sz="2400" b="1" dirty="0" smtClean="0">
              <a:ln>
                <a:solidFill>
                  <a:schemeClr val="bg1"/>
                </a:solidFill>
              </a:ln>
              <a:solidFill>
                <a:schemeClr val="bg1"/>
              </a:solidFill>
              <a:cs typeface="2  Lotus" pitchFamily="2" charset="-78"/>
            </a:endParaRPr>
          </a:p>
          <a:p>
            <a:pPr algn="r" rtl="1"/>
            <a:endParaRPr lang="fa-IR" sz="2800" dirty="0" smtClean="0">
              <a:ln>
                <a:solidFill>
                  <a:schemeClr val="bg1"/>
                </a:solidFill>
              </a:ln>
              <a:solidFill>
                <a:schemeClr val="bg1"/>
              </a:solidFill>
            </a:endParaRPr>
          </a:p>
        </p:txBody>
      </p:sp>
      <p:sp>
        <p:nvSpPr>
          <p:cNvPr id="4" name="Folded Corner 3"/>
          <p:cNvSpPr/>
          <p:nvPr/>
        </p:nvSpPr>
        <p:spPr>
          <a:xfrm rot="801453">
            <a:off x="7350417" y="312982"/>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b="1" dirty="0" smtClean="0">
                <a:ln>
                  <a:solidFill>
                    <a:sysClr val="windowText" lastClr="000000"/>
                  </a:solidFill>
                </a:ln>
                <a:solidFill>
                  <a:sysClr val="windowText" lastClr="000000"/>
                </a:solidFill>
                <a:cs typeface="2  Lotus" pitchFamily="2" charset="-78"/>
              </a:rPr>
              <a:t>شاخص های جهاد فرهنگی</a:t>
            </a:r>
          </a:p>
          <a:p>
            <a:pPr algn="ctr" rtl="1"/>
            <a:r>
              <a:rPr lang="fa-IR" b="1" dirty="0" smtClean="0">
                <a:ln>
                  <a:solidFill>
                    <a:sysClr val="windowText" lastClr="000000"/>
                  </a:solidFill>
                </a:ln>
                <a:solidFill>
                  <a:sysClr val="windowText" lastClr="000000"/>
                </a:solidFill>
                <a:cs typeface="2  Lotus" pitchFamily="2" charset="-78"/>
              </a:rPr>
              <a:t>3</a:t>
            </a:r>
          </a:p>
        </p:txBody>
      </p:sp>
      <p:sp>
        <p:nvSpPr>
          <p:cNvPr id="6" name="Snip Diagonal Corner Rectangle 5"/>
          <p:cNvSpPr/>
          <p:nvPr/>
        </p:nvSpPr>
        <p:spPr>
          <a:xfrm>
            <a:off x="2819400" y="228600"/>
            <a:ext cx="3276600" cy="914400"/>
          </a:xfrm>
          <a:prstGeom prst="snip2DiagRect">
            <a:avLst/>
          </a:prstGeom>
        </p:spPr>
        <p:style>
          <a:lnRef idx="2">
            <a:schemeClr val="dk1"/>
          </a:lnRef>
          <a:fillRef idx="1002">
            <a:schemeClr val="lt2"/>
          </a:fillRef>
          <a:effectRef idx="0">
            <a:schemeClr val="dk1"/>
          </a:effectRef>
          <a:fontRef idx="minor">
            <a:schemeClr val="dk1"/>
          </a:fontRef>
        </p:style>
        <p:txBody>
          <a:bodyPr rtlCol="0" anchor="ctr"/>
          <a:lstStyle/>
          <a:p>
            <a:pPr algn="ctr" rtl="1"/>
            <a:r>
              <a:rPr lang="fa-IR" sz="2800" b="1" dirty="0" smtClean="0">
                <a:ln>
                  <a:solidFill>
                    <a:sysClr val="windowText" lastClr="000000"/>
                  </a:solidFill>
                </a:ln>
                <a:solidFill>
                  <a:sysClr val="windowText" lastClr="000000"/>
                </a:solidFill>
                <a:cs typeface="2  Lotus" pitchFamily="2" charset="-78"/>
              </a:rPr>
              <a:t>اهداف دشمنان از تهاجم فرهنگی</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to="" calcmode="lin" valueType="num">
                                      <p:cBhvr>
                                        <p:cTn id="20" dur="1" fill="hold"/>
                                        <p:tgtEl>
                                          <p:spTgt spid="3">
                                            <p:txEl>
                                              <p:pRg st="0" end="0"/>
                                            </p:txEl>
                                          </p:spTgt>
                                        </p:tgtEl>
                                        <p:attrNameLst>
                                          <p:attrName/>
                                        </p:attrNameLst>
                                      </p:cBhvr>
                                    </p:anim>
                                  </p:childTnLst>
                                </p:cTn>
                              </p:par>
                              <p:par>
                                <p:cTn id="21" presetID="24"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to="" calcmode="lin" valueType="num">
                                      <p:cBhvr>
                                        <p:cTn id="23" dur="1" fill="hold"/>
                                        <p:tgtEl>
                                          <p:spTgt spid="3">
                                            <p:txEl>
                                              <p:pRg st="1" end="1"/>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to="" calcmode="lin" valueType="num">
                                      <p:cBhvr>
                                        <p:cTn id="26" dur="1" fill="hold"/>
                                        <p:tgtEl>
                                          <p:spTgt spid="3">
                                            <p:txEl>
                                              <p:pRg st="2" end="2"/>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to="" calcmode="lin" valueType="num">
                                      <p:cBhvr>
                                        <p:cTn id="29" dur="1" fill="hold"/>
                                        <p:tgtEl>
                                          <p:spTgt spid="3">
                                            <p:txEl>
                                              <p:pRg st="3" end="3"/>
                                            </p:txEl>
                                          </p:spTgt>
                                        </p:tgtEl>
                                        <p:attrNameLst>
                                          <p:attrName/>
                                        </p:attrNameLst>
                                      </p:cBhvr>
                                    </p:anim>
                                  </p:childTnLst>
                                </p:cTn>
                              </p:par>
                              <p:par>
                                <p:cTn id="30" presetID="24"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to="" calcmode="lin" valueType="num">
                                      <p:cBhvr>
                                        <p:cTn id="35" dur="1" fill="hold"/>
                                        <p:tgtEl>
                                          <p:spTgt spid="3">
                                            <p:txEl>
                                              <p:pRg st="5" end="5"/>
                                            </p:txEl>
                                          </p:spTgt>
                                        </p:tgtEl>
                                        <p:attrNameLst>
                                          <p:attrName/>
                                        </p:attrNameLst>
                                      </p:cBhvr>
                                    </p:anim>
                                  </p:childTnLst>
                                </p:cTn>
                              </p:par>
                              <p:par>
                                <p:cTn id="36" presetID="24"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to="" calcmode="lin" valueType="num">
                                      <p:cBhvr>
                                        <p:cTn id="38" dur="1" fill="hold"/>
                                        <p:tgtEl>
                                          <p:spTgt spid="3">
                                            <p:txEl>
                                              <p:pRg st="6" end="6"/>
                                            </p:txEl>
                                          </p:spTgt>
                                        </p:tgtEl>
                                        <p:attrNameLst>
                                          <p:attrName/>
                                        </p:attrNameLst>
                                      </p:cBhvr>
                                    </p:anim>
                                  </p:childTnLst>
                                </p:cTn>
                              </p:par>
                              <p:par>
                                <p:cTn id="39" presetID="24"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to="" calcmode="lin" valueType="num">
                                      <p:cBhvr>
                                        <p:cTn id="41" dur="1" fill="hold"/>
                                        <p:tgtEl>
                                          <p:spTgt spid="3">
                                            <p:txEl>
                                              <p:pRg st="7" end="7"/>
                                            </p:txEl>
                                          </p:spTgt>
                                        </p:tgtEl>
                                        <p:attrNameLst>
                                          <p:attrName/>
                                        </p:attrNameLst>
                                      </p:cBhvr>
                                    </p:anim>
                                  </p:childTnLst>
                                </p:cTn>
                              </p:par>
                              <p:par>
                                <p:cTn id="42" presetID="24"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to="" calcmode="lin" valueType="num">
                                      <p:cBhvr>
                                        <p:cTn id="44"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t="-51000" b="-5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438400"/>
            <a:ext cx="7772400" cy="4419600"/>
          </a:xfrm>
        </p:spPr>
        <p:txBody>
          <a:bodyPr>
            <a:normAutofit lnSpcReduction="10000"/>
          </a:bodyPr>
          <a:lstStyle/>
          <a:p>
            <a:pPr lvl="0" algn="r" rtl="1"/>
            <a:r>
              <a:rPr lang="fa-IR" sz="1900" b="1" dirty="0" smtClean="0">
                <a:ln>
                  <a:solidFill>
                    <a:schemeClr val="bg1"/>
                  </a:solidFill>
                </a:ln>
                <a:solidFill>
                  <a:schemeClr val="bg1"/>
                </a:solidFill>
                <a:cs typeface="2  Lotus" pitchFamily="2" charset="-78"/>
              </a:rPr>
              <a:t>1.جدایی جوان از ایمان و تمدن(71/5/21)</a:t>
            </a:r>
            <a:endParaRPr lang="en-US" sz="1900" b="1" dirty="0" smtClean="0">
              <a:ln>
                <a:solidFill>
                  <a:schemeClr val="bg1"/>
                </a:solidFill>
              </a:ln>
              <a:solidFill>
                <a:schemeClr val="bg1"/>
              </a:solidFill>
              <a:cs typeface="2  Lotus" pitchFamily="2" charset="-78"/>
            </a:endParaRPr>
          </a:p>
          <a:p>
            <a:pPr lvl="0" algn="r" rtl="1"/>
            <a:r>
              <a:rPr lang="fa-IR" sz="1900" b="1" dirty="0" smtClean="0">
                <a:ln>
                  <a:solidFill>
                    <a:schemeClr val="bg1"/>
                  </a:solidFill>
                </a:ln>
                <a:solidFill>
                  <a:schemeClr val="bg1"/>
                </a:solidFill>
                <a:cs typeface="2  Lotus" pitchFamily="2" charset="-78"/>
              </a:rPr>
              <a:t>2. ترویج دنیاطلبی(73/10/15)</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3. تحقیر جریان انقلابی(71/5/21)</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4. تضعیف وحدت ملی(88/9/4و69/4/20)</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5. تضعیف انسجام اسلامی(84/4/14)</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6. نفاق و دورویی(70/3/14)</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7. شایعه‌پراکنی(73/7/20)</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8. منصرف کردن ذهن مردم از دشمنی دشمن(88/7/2)</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9. شبهه افکنی(73/3/17)</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10. ارائه الگوهای جعلی(83/5/17)</a:t>
            </a:r>
            <a:endParaRPr lang="en-US" sz="1900" b="1" dirty="0" smtClean="0">
              <a:ln>
                <a:solidFill>
                  <a:schemeClr val="bg1"/>
                </a:solidFill>
              </a:ln>
              <a:solidFill>
                <a:schemeClr val="bg1"/>
              </a:solidFill>
              <a:cs typeface="2  Lotus" pitchFamily="2" charset="-78"/>
            </a:endParaRPr>
          </a:p>
          <a:p>
            <a:pPr lvl="0" algn="r" rtl="1"/>
            <a:r>
              <a:rPr lang="fa-IR" sz="1900" b="1" dirty="0" smtClean="0">
                <a:ln>
                  <a:solidFill>
                    <a:schemeClr val="bg1"/>
                  </a:solidFill>
                </a:ln>
                <a:solidFill>
                  <a:schemeClr val="bg1"/>
                </a:solidFill>
                <a:cs typeface="2  Lotus" pitchFamily="2" charset="-78"/>
              </a:rPr>
              <a:t>11. ایجاد یأس و ابهام نسبت به آینده(76/10/3و88/7/2)</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12. القای ناکارآمدی نظام اسلامی(69/9/5)</a:t>
            </a:r>
            <a:endParaRPr lang="en-US" sz="1900" b="1" dirty="0" smtClean="0">
              <a:ln>
                <a:solidFill>
                  <a:schemeClr val="bg1"/>
                </a:solidFill>
              </a:ln>
              <a:solidFill>
                <a:schemeClr val="bg1"/>
              </a:solidFill>
              <a:cs typeface="2  Lotus" pitchFamily="2" charset="-78"/>
            </a:endParaRPr>
          </a:p>
          <a:p>
            <a:pPr algn="r" rtl="1"/>
            <a:r>
              <a:rPr lang="fa-IR" sz="1900" b="1" dirty="0" smtClean="0">
                <a:ln>
                  <a:solidFill>
                    <a:schemeClr val="bg1"/>
                  </a:solidFill>
                </a:ln>
                <a:solidFill>
                  <a:schemeClr val="bg1"/>
                </a:solidFill>
                <a:cs typeface="2  Lotus" pitchFamily="2" charset="-78"/>
              </a:rPr>
              <a:t>13. تهمت بازگشت از آرمان‌های انقلاب(79/12/9و71/3/14)</a:t>
            </a:r>
            <a:endParaRPr lang="en-US" sz="1900" b="1" dirty="0" smtClean="0">
              <a:ln>
                <a:solidFill>
                  <a:schemeClr val="bg1"/>
                </a:solidFill>
              </a:ln>
              <a:solidFill>
                <a:schemeClr val="bg1"/>
              </a:solidFill>
              <a:cs typeface="2  Lotus" pitchFamily="2" charset="-78"/>
            </a:endParaRPr>
          </a:p>
          <a:p>
            <a:pPr algn="r" rtl="1"/>
            <a:endParaRPr lang="fa-IR" dirty="0" smtClean="0">
              <a:ln>
                <a:solidFill>
                  <a:schemeClr val="bg1"/>
                </a:solidFill>
              </a:ln>
              <a:solidFill>
                <a:schemeClr val="bg1"/>
              </a:solidFill>
            </a:endParaRPr>
          </a:p>
          <a:p>
            <a:pPr algn="r" rtl="1"/>
            <a:endParaRPr lang="en-US" dirty="0">
              <a:ln>
                <a:solidFill>
                  <a:schemeClr val="bg1"/>
                </a:solidFill>
              </a:ln>
              <a:solidFill>
                <a:schemeClr val="bg1"/>
              </a:solidFill>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b="1" dirty="0" smtClean="0">
                <a:ln>
                  <a:solidFill>
                    <a:sysClr val="windowText" lastClr="000000"/>
                  </a:solidFill>
                </a:ln>
                <a:solidFill>
                  <a:sysClr val="windowText" lastClr="000000"/>
                </a:solidFill>
                <a:cs typeface="2  Lotus" pitchFamily="2" charset="-78"/>
              </a:rPr>
              <a:t>شاخص های جهاد فرهنگی</a:t>
            </a:r>
          </a:p>
          <a:p>
            <a:pPr algn="ctr" rtl="1"/>
            <a:r>
              <a:rPr lang="fa-IR" b="1" dirty="0" smtClean="0">
                <a:ln>
                  <a:solidFill>
                    <a:sysClr val="windowText" lastClr="000000"/>
                  </a:solidFill>
                </a:ln>
                <a:solidFill>
                  <a:sysClr val="windowText" lastClr="000000"/>
                </a:solidFill>
                <a:cs typeface="2  Lotus" pitchFamily="2" charset="-78"/>
              </a:rPr>
              <a:t>4</a:t>
            </a:r>
          </a:p>
        </p:txBody>
      </p:sp>
      <p:sp>
        <p:nvSpPr>
          <p:cNvPr id="6" name="Snip Diagonal Corner Rectangle 5"/>
          <p:cNvSpPr/>
          <p:nvPr/>
        </p:nvSpPr>
        <p:spPr>
          <a:xfrm>
            <a:off x="2667000" y="304800"/>
            <a:ext cx="3505200" cy="914400"/>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2400" b="1" dirty="0" smtClean="0">
                <a:ln>
                  <a:solidFill>
                    <a:sysClr val="windowText" lastClr="000000"/>
                  </a:solidFill>
                </a:ln>
                <a:solidFill>
                  <a:sysClr val="windowText" lastClr="000000"/>
                </a:solidFill>
                <a:cs typeface="2  Lotus" pitchFamily="2" charset="-78"/>
              </a:rPr>
              <a:t>ابزارهای دشمن برای تهاجم فرهنگی</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circle(in)">
                                      <p:cBhvr>
                                        <p:cTn id="20" dur="2000"/>
                                        <p:tgtEl>
                                          <p:spTgt spid="3">
                                            <p:txEl>
                                              <p:pRg st="0" end="0"/>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circle(in)">
                                      <p:cBhvr>
                                        <p:cTn id="38" dur="2000"/>
                                        <p:tgtEl>
                                          <p:spTgt spid="3">
                                            <p:txEl>
                                              <p:pRg st="6" end="6"/>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circle(in)">
                                      <p:cBhvr>
                                        <p:cTn id="41" dur="2000"/>
                                        <p:tgtEl>
                                          <p:spTgt spid="3">
                                            <p:txEl>
                                              <p:pRg st="7" end="7"/>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circle(in)">
                                      <p:cBhvr>
                                        <p:cTn id="44" dur="2000"/>
                                        <p:tgtEl>
                                          <p:spTgt spid="3">
                                            <p:txEl>
                                              <p:pRg st="8" end="8"/>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circle(in)">
                                      <p:cBhvr>
                                        <p:cTn id="47" dur="2000"/>
                                        <p:tgtEl>
                                          <p:spTgt spid="3">
                                            <p:txEl>
                                              <p:pRg st="9" end="9"/>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circle(in)">
                                      <p:cBhvr>
                                        <p:cTn id="50" dur="2000"/>
                                        <p:tgtEl>
                                          <p:spTgt spid="3">
                                            <p:txEl>
                                              <p:pRg st="10" end="10"/>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circle(in)">
                                      <p:cBhvr>
                                        <p:cTn id="53" dur="2000"/>
                                        <p:tgtEl>
                                          <p:spTgt spid="3">
                                            <p:txEl>
                                              <p:pRg st="11" end="11"/>
                                            </p:txEl>
                                          </p:spTgt>
                                        </p:tgtEl>
                                      </p:cBhvr>
                                    </p:animEffect>
                                  </p:childTnLst>
                                </p:cTn>
                              </p:par>
                              <p:par>
                                <p:cTn id="54" presetID="6" presetClass="entr" presetSubtype="16" fill="hold"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circle(in)">
                                      <p:cBhvr>
                                        <p:cTn id="56"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419600" y="381000"/>
            <a:ext cx="4495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2800" b="1" dirty="0" smtClean="0">
                <a:ln>
                  <a:solidFill>
                    <a:schemeClr val="tx1"/>
                  </a:solidFill>
                </a:ln>
                <a:effectLst>
                  <a:outerShdw blurRad="38100" dist="38100" dir="2700000" algn="tl">
                    <a:srgbClr val="000000">
                      <a:alpha val="43137"/>
                    </a:srgbClr>
                  </a:outerShdw>
                </a:effectLst>
                <a:cs typeface="2  Lotus" pitchFamily="2" charset="-78"/>
              </a:rPr>
              <a:t>وظیفه حکومت در مسائل فرهنگی</a:t>
            </a:r>
            <a:endParaRPr lang="en-US" sz="28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ctr"/>
            <a:r>
              <a:rPr lang="fa-IR" sz="2800" b="1" dirty="0" smtClean="0">
                <a:ln>
                  <a:solidFill>
                    <a:sysClr val="windowText" lastClr="000000"/>
                  </a:solidFill>
                </a:ln>
                <a:solidFill>
                  <a:sysClr val="windowText" lastClr="000000"/>
                </a:solidFill>
                <a:cs typeface="2  Lotus" pitchFamily="2" charset="-78"/>
              </a:rPr>
              <a:t>«آن که می‌تواند تأثیر بگذارد و به سمت مثبت یا به سمت منفی تغییر بدهد، همین قطب‌های اثرگذارند، که علما هستند و نخبگان هستند و روشنفکران هستند و حکّام هستند.»</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b="1" dirty="0" smtClean="0">
                <a:ln>
                  <a:solidFill>
                    <a:sysClr val="windowText" lastClr="000000"/>
                  </a:solidFill>
                </a:ln>
                <a:solidFill>
                  <a:sysClr val="windowText" lastClr="000000"/>
                </a:solidFill>
                <a:cs typeface="2  Lotus" pitchFamily="2" charset="-78"/>
              </a:rPr>
              <a:t>تاثیر گذاران بر فرهنگ</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sz="1400" b="1" dirty="0" smtClean="0">
                <a:ln>
                  <a:solidFill>
                    <a:sysClr val="windowText" lastClr="000000"/>
                  </a:solidFill>
                </a:ln>
                <a:solidFill>
                  <a:sysClr val="windowText" lastClr="000000"/>
                </a:solidFill>
                <a:cs typeface="2  Lotus" pitchFamily="2" charset="-78"/>
              </a:rPr>
              <a:t>دیدار اعضای شورای عالی انقلاب فرهنگی ـ 90/3/23</a:t>
            </a:r>
            <a:endParaRPr lang="en-US" sz="1400" b="1" dirty="0" smtClean="0">
              <a:ln>
                <a:solidFill>
                  <a:sysClr val="windowText" lastClr="000000"/>
                </a:solidFill>
              </a:ln>
              <a:solidFill>
                <a:sysClr val="windowText" lastClr="000000"/>
              </a:solidFill>
              <a:cs typeface="2  Lotus" pitchFamily="2" charset="-78"/>
            </a:endParaRPr>
          </a:p>
        </p:txBody>
      </p:sp>
      <p:sp>
        <p:nvSpPr>
          <p:cNvPr id="6" name="Isosceles Triangle 5"/>
          <p:cNvSpPr/>
          <p:nvPr/>
        </p:nvSpPr>
        <p:spPr>
          <a:xfrm>
            <a:off x="3657600" y="533400"/>
            <a:ext cx="1828800" cy="1524000"/>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2800" b="1" dirty="0" smtClean="0">
                <a:ln>
                  <a:solidFill>
                    <a:sysClr val="windowText" lastClr="000000"/>
                  </a:solidFill>
                </a:ln>
                <a:solidFill>
                  <a:sysClr val="windowText" lastClr="000000"/>
                </a:solidFill>
                <a:cs typeface="2  Lotus" pitchFamily="2" charset="-78"/>
              </a:rPr>
              <a:t>حکام</a:t>
            </a:r>
            <a:endParaRPr lang="en-US" sz="2800" b="1" dirty="0" smtClean="0">
              <a:ln>
                <a:solidFill>
                  <a:sysClr val="windowText" lastClr="000000"/>
                </a:solidFill>
              </a:ln>
              <a:solidFill>
                <a:sysClr val="windowText" lastClr="000000"/>
              </a:solidFill>
              <a:cs typeface="2  Lotus" pitchFamily="2" charset="-78"/>
            </a:endParaRPr>
          </a:p>
        </p:txBody>
      </p:sp>
      <p:sp>
        <p:nvSpPr>
          <p:cNvPr id="7" name="Isosceles Triangle 6"/>
          <p:cNvSpPr/>
          <p:nvPr/>
        </p:nvSpPr>
        <p:spPr>
          <a:xfrm>
            <a:off x="6629400" y="4114800"/>
            <a:ext cx="1752600" cy="1600200"/>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2800" b="1" dirty="0" smtClean="0">
                <a:ln>
                  <a:solidFill>
                    <a:sysClr val="windowText" lastClr="000000"/>
                  </a:solidFill>
                </a:ln>
                <a:solidFill>
                  <a:sysClr val="windowText" lastClr="000000"/>
                </a:solidFill>
                <a:cs typeface="2  Lotus" pitchFamily="2" charset="-78"/>
              </a:rPr>
              <a:t>علما</a:t>
            </a:r>
            <a:endParaRPr lang="en-US" sz="2800" b="1" dirty="0" smtClean="0">
              <a:ln>
                <a:solidFill>
                  <a:sysClr val="windowText" lastClr="000000"/>
                </a:solidFill>
              </a:ln>
              <a:solidFill>
                <a:sysClr val="windowText" lastClr="000000"/>
              </a:solidFill>
              <a:cs typeface="2  Lotus" pitchFamily="2" charset="-78"/>
            </a:endParaRPr>
          </a:p>
        </p:txBody>
      </p:sp>
      <p:sp>
        <p:nvSpPr>
          <p:cNvPr id="8" name="Isosceles Triangle 7"/>
          <p:cNvSpPr/>
          <p:nvPr/>
        </p:nvSpPr>
        <p:spPr>
          <a:xfrm>
            <a:off x="533400" y="4038600"/>
            <a:ext cx="1981200" cy="1676400"/>
          </a:xfrm>
          <a:prstGeom prst="triangle">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2800" b="1" dirty="0" smtClean="0">
                <a:ln>
                  <a:solidFill>
                    <a:sysClr val="windowText" lastClr="000000"/>
                  </a:solidFill>
                </a:ln>
                <a:solidFill>
                  <a:sysClr val="windowText" lastClr="000000"/>
                </a:solidFill>
                <a:cs typeface="2  Lotus" pitchFamily="2" charset="-78"/>
              </a:rPr>
              <a:t>نخبگان</a:t>
            </a:r>
            <a:endParaRPr lang="en-US" sz="2800" b="1" dirty="0" smtClean="0">
              <a:ln>
                <a:solidFill>
                  <a:sysClr val="windowText" lastClr="000000"/>
                </a:solidFill>
              </a:ln>
              <a:solidFill>
                <a:sysClr val="windowText" lastClr="000000"/>
              </a:solidFill>
              <a:cs typeface="2  Lotus" pitchFamily="2" charset="-78"/>
            </a:endParaRPr>
          </a:p>
        </p:txBody>
      </p:sp>
      <p:sp>
        <p:nvSpPr>
          <p:cNvPr id="9" name="Isosceles Triangle 8"/>
          <p:cNvSpPr/>
          <p:nvPr/>
        </p:nvSpPr>
        <p:spPr>
          <a:xfrm>
            <a:off x="3505200" y="4114800"/>
            <a:ext cx="2209800" cy="1600200"/>
          </a:xfrm>
          <a:prstGeom prst="triangle">
            <a:avLst>
              <a:gd name="adj" fmla="val 533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2000" b="1" dirty="0" smtClean="0">
                <a:ln>
                  <a:solidFill>
                    <a:sysClr val="windowText" lastClr="000000"/>
                  </a:solidFill>
                </a:ln>
                <a:solidFill>
                  <a:sysClr val="windowText" lastClr="000000"/>
                </a:solidFill>
                <a:cs typeface="2  Lotus" pitchFamily="2" charset="-78"/>
              </a:rPr>
              <a:t>روشنفکران</a:t>
            </a:r>
            <a:endParaRPr lang="en-US" sz="28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plus(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to="" calcmode="lin" valueType="num">
                                      <p:cBhvr>
                                        <p:cTn id="39"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362200"/>
            <a:ext cx="7772400" cy="2349500"/>
          </a:xfrm>
        </p:spPr>
        <p:txBody>
          <a:bodyPr>
            <a:normAutofit/>
          </a:bodyPr>
          <a:lstStyle/>
          <a:p>
            <a:pPr algn="justLow" rtl="1"/>
            <a:r>
              <a:rPr lang="fa-IR" sz="3200" b="1" dirty="0" smtClean="0">
                <a:ln>
                  <a:solidFill>
                    <a:schemeClr val="bg1"/>
                  </a:solidFill>
                </a:ln>
                <a:solidFill>
                  <a:schemeClr val="bg1"/>
                </a:solidFill>
                <a:cs typeface="2  Lotus" pitchFamily="2" charset="-78"/>
              </a:rPr>
              <a:t>«این جزو وظایف دولت اسلامی است که در این آشفته بازار احتمالی،‌یا حتی غیرآشفته بازار، در بازار عرضه‌ی فرهنگ و عقیده و اخلاق، نگذارد عائله‌ی او ـ یعنی ملت ـ دچار گمراهی بشوند.»</a:t>
            </a:r>
          </a:p>
          <a:p>
            <a:pPr algn="r" rtl="1"/>
            <a:endParaRPr lang="fa-IR" sz="2400" dirty="0" smtClean="0"/>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 دیدار با اعضای شورای عالی انقلاب فرهنگی ـ 75/9/20</a:t>
            </a:r>
            <a:endParaRPr lang="en-US" sz="1400" b="1" dirty="0" smtClean="0">
              <a:ln>
                <a:solidFill>
                  <a:sysClr val="windowText" lastClr="000000"/>
                </a:solidFill>
              </a:ln>
              <a:solidFill>
                <a:sysClr val="windowText" lastClr="000000"/>
              </a:solidFill>
              <a:cs typeface="2  Lotus" pitchFamily="2" charset="-78"/>
            </a:endParaRPr>
          </a:p>
        </p:txBody>
      </p:sp>
      <p:sp>
        <p:nvSpPr>
          <p:cNvPr id="6" name="Rectangle 5"/>
          <p:cNvSpPr/>
          <p:nvPr/>
        </p:nvSpPr>
        <p:spPr>
          <a:xfrm>
            <a:off x="2667000" y="457200"/>
            <a:ext cx="3962400" cy="1219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rtl="1"/>
            <a:r>
              <a:rPr lang="fa-IR" sz="3200" b="1" dirty="0" smtClean="0">
                <a:ln>
                  <a:solidFill>
                    <a:sysClr val="windowText" lastClr="000000"/>
                  </a:solidFill>
                </a:ln>
                <a:solidFill>
                  <a:sysClr val="windowText" lastClr="000000"/>
                </a:solidFill>
                <a:cs typeface="2  Lotus" pitchFamily="2" charset="-78"/>
              </a:rPr>
              <a:t>مقابله با گمراهی ملت،وظیفه حکومت اسلامی است.</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lide(fromBottom)">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971800"/>
            <a:ext cx="7772400" cy="2895600"/>
          </a:xfrm>
        </p:spPr>
        <p:txBody>
          <a:bodyPr>
            <a:noAutofit/>
          </a:bodyPr>
          <a:lstStyle/>
          <a:p>
            <a:pPr marL="457200" indent="-457200" algn="justLow" rtl="1"/>
            <a:r>
              <a:rPr lang="fa-IR" sz="2400" b="1" dirty="0" smtClean="0">
                <a:ln>
                  <a:solidFill>
                    <a:sysClr val="windowText" lastClr="000000"/>
                  </a:solidFill>
                </a:ln>
                <a:solidFill>
                  <a:sysClr val="windowText" lastClr="000000"/>
                </a:solidFill>
                <a:cs typeface="2  Lotus" pitchFamily="2" charset="-78"/>
              </a:rPr>
              <a:t>1. </a:t>
            </a:r>
            <a:r>
              <a:rPr lang="fa-IR" sz="2400" b="1" u="sng" dirty="0" smtClean="0">
                <a:ln>
                  <a:solidFill>
                    <a:sysClr val="windowText" lastClr="000000"/>
                  </a:solidFill>
                </a:ln>
                <a:solidFill>
                  <a:sysClr val="windowText" lastClr="000000"/>
                </a:solidFill>
                <a:cs typeface="2  Lotus" pitchFamily="2" charset="-78"/>
              </a:rPr>
              <a:t>در عرصه‌ی تصمیم‌های کلان کشور است</a:t>
            </a:r>
            <a:r>
              <a:rPr lang="fa-IR" sz="2400" b="1" dirty="0" smtClean="0">
                <a:ln>
                  <a:solidFill>
                    <a:sysClr val="windowText" lastClr="000000"/>
                  </a:solidFill>
                </a:ln>
                <a:solidFill>
                  <a:sysClr val="windowText" lastClr="000000"/>
                </a:solidFill>
                <a:cs typeface="2  Lotus" pitchFamily="2" charset="-78"/>
              </a:rPr>
              <a:t>؛ یعنی فرهنگ به عنوان جهت‌دهنده ی به تصمیم‌های کلان کشورـ حتی تصمیم‌های اقتصادی، سیاسی، مدیریتی و یا درتولید ـ نقش دارد.</a:t>
            </a:r>
          </a:p>
          <a:p>
            <a:pPr marL="457200" indent="-457200" algn="justLow" rtl="1"/>
            <a:r>
              <a:rPr lang="fa-IR" sz="2400" b="1" dirty="0" smtClean="0">
                <a:ln>
                  <a:solidFill>
                    <a:sysClr val="windowText" lastClr="000000"/>
                  </a:solidFill>
                </a:ln>
                <a:solidFill>
                  <a:sysClr val="windowText" lastClr="000000"/>
                </a:solidFill>
                <a:cs typeface="2  Lotus" pitchFamily="2" charset="-78"/>
              </a:rPr>
              <a:t>2. </a:t>
            </a:r>
            <a:r>
              <a:rPr lang="fa-IR" sz="2400" b="1" u="sng" dirty="0" smtClean="0">
                <a:ln>
                  <a:solidFill>
                    <a:sysClr val="windowText" lastClr="000000"/>
                  </a:solidFill>
                </a:ln>
                <a:solidFill>
                  <a:sysClr val="windowText" lastClr="000000"/>
                </a:solidFill>
                <a:cs typeface="2  Lotus" pitchFamily="2" charset="-78"/>
              </a:rPr>
              <a:t>فرهنگ بعنوان شکل‌دهنده‌ی به ذهن و رفتار عمومی جامعه است. </a:t>
            </a:r>
            <a:r>
              <a:rPr lang="fa-IR" sz="2400" b="1" dirty="0" smtClean="0">
                <a:ln>
                  <a:solidFill>
                    <a:sysClr val="windowText" lastClr="000000"/>
                  </a:solidFill>
                </a:ln>
                <a:solidFill>
                  <a:sysClr val="windowText" lastClr="000000"/>
                </a:solidFill>
                <a:cs typeface="2  Lotus" pitchFamily="2" charset="-78"/>
              </a:rPr>
              <a:t>حرکت جامعه براساس فرهنگ آن جامعه ا ست.</a:t>
            </a:r>
          </a:p>
          <a:p>
            <a:pPr marL="457200" indent="-457200" algn="justLow" rtl="1"/>
            <a:r>
              <a:rPr lang="fa-IR" sz="2400" b="1" dirty="0" smtClean="0">
                <a:ln>
                  <a:solidFill>
                    <a:sysClr val="windowText" lastClr="000000"/>
                  </a:solidFill>
                </a:ln>
                <a:solidFill>
                  <a:sysClr val="windowText" lastClr="000000"/>
                </a:solidFill>
                <a:cs typeface="2  Lotus" pitchFamily="2" charset="-78"/>
              </a:rPr>
              <a:t>3. </a:t>
            </a:r>
            <a:r>
              <a:rPr lang="fa-IR" sz="2400" b="1" u="sng" dirty="0" smtClean="0">
                <a:ln>
                  <a:solidFill>
                    <a:sysClr val="windowText" lastClr="000000"/>
                  </a:solidFill>
                </a:ln>
                <a:solidFill>
                  <a:sysClr val="windowText" lastClr="000000"/>
                </a:solidFill>
                <a:cs typeface="2  Lotus" pitchFamily="2" charset="-78"/>
              </a:rPr>
              <a:t>فرهنگ به عنوان سیاست‌های کلان آموزشی و علمی دستگاههای موظف دولت است</a:t>
            </a:r>
            <a:r>
              <a:rPr lang="fa-IR" sz="2400" b="1" dirty="0" smtClean="0">
                <a:ln>
                  <a:solidFill>
                    <a:sysClr val="windowText" lastClr="000000"/>
                  </a:solidFill>
                </a:ln>
                <a:solidFill>
                  <a:sysClr val="windowText" lastClr="000000"/>
                </a:solidFill>
                <a:cs typeface="2  Lotus" pitchFamily="2" charset="-78"/>
              </a:rPr>
              <a:t>، یعنی آموزش و پرورش و آموزش عالی و بهداشت و درمان، دستگاههای موظف دولت بالاخره باید سیاست‌های کلان آموزشی و علمی‌شان را از مرکزی بگیرند.</a:t>
            </a:r>
          </a:p>
          <a:p>
            <a:pPr marL="457200" indent="-457200" algn="justLow" rtl="1"/>
            <a:endParaRPr lang="en-US" sz="2400" dirty="0"/>
          </a:p>
        </p:txBody>
      </p:sp>
      <p:sp>
        <p:nvSpPr>
          <p:cNvPr id="5" name="Flowchart: Predefined Process 4"/>
          <p:cNvSpPr/>
          <p:nvPr/>
        </p:nvSpPr>
        <p:spPr>
          <a:xfrm>
            <a:off x="152400" y="6096000"/>
            <a:ext cx="28194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marL="457200" indent="-457200" algn="r" rtl="1"/>
            <a:r>
              <a:rPr lang="fa-IR" sz="1400" b="1" dirty="0" smtClean="0">
                <a:ln>
                  <a:solidFill>
                    <a:sysClr val="windowText" lastClr="000000"/>
                  </a:solidFill>
                </a:ln>
                <a:solidFill>
                  <a:sysClr val="windowText" lastClr="000000"/>
                </a:solidFill>
                <a:cs typeface="2  Lotus" pitchFamily="2" charset="-78"/>
              </a:rPr>
              <a:t>دیدار با اعضای شورای عالی</a:t>
            </a:r>
            <a:r>
              <a:rPr lang="en-US" sz="1400" b="1" dirty="0" smtClean="0">
                <a:ln>
                  <a:solidFill>
                    <a:sysClr val="windowText" lastClr="000000"/>
                  </a:solidFill>
                </a:ln>
                <a:solidFill>
                  <a:sysClr val="windowText" lastClr="000000"/>
                </a:solidFill>
                <a:cs typeface="2  Lotus" pitchFamily="2" charset="-78"/>
              </a:rPr>
              <a:t> </a:t>
            </a:r>
            <a:r>
              <a:rPr lang="fa-IR" sz="1400" b="1" dirty="0" smtClean="0">
                <a:ln>
                  <a:solidFill>
                    <a:sysClr val="windowText" lastClr="000000"/>
                  </a:solidFill>
                </a:ln>
                <a:solidFill>
                  <a:sysClr val="windowText" lastClr="000000"/>
                </a:solidFill>
                <a:cs typeface="2  Lotus" pitchFamily="2" charset="-78"/>
              </a:rPr>
              <a:t>انقلاب فرهنگی ـ 75/9/20و74/11/4</a:t>
            </a:r>
            <a:endParaRPr lang="en-US" sz="1400" b="1" dirty="0" smtClean="0">
              <a:ln>
                <a:solidFill>
                  <a:sysClr val="windowText" lastClr="000000"/>
                </a:solidFill>
              </a:ln>
              <a:solidFill>
                <a:sysClr val="windowText" lastClr="000000"/>
              </a:solidFill>
              <a:cs typeface="2  Lotus" pitchFamily="2" charset="-78"/>
            </a:endParaRPr>
          </a:p>
        </p:txBody>
      </p:sp>
      <p:sp>
        <p:nvSpPr>
          <p:cNvPr id="6" name="Rectangle 5"/>
          <p:cNvSpPr/>
          <p:nvPr/>
        </p:nvSpPr>
        <p:spPr>
          <a:xfrm>
            <a:off x="2590800" y="228600"/>
            <a:ext cx="3962400" cy="1219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1"/>
            <a:r>
              <a:rPr lang="fa-IR" sz="3200" b="1" dirty="0" smtClean="0">
                <a:ln>
                  <a:solidFill>
                    <a:sysClr val="windowText" lastClr="000000"/>
                  </a:solidFill>
                </a:ln>
                <a:solidFill>
                  <a:sysClr val="windowText" lastClr="000000"/>
                </a:solidFill>
                <a:cs typeface="2  Lotus" pitchFamily="2" charset="-78"/>
              </a:rPr>
              <a:t>رابطه فرهنگ و حکومت اسلامی</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lide(fromBottom)">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slide(fromBottom)">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slide(fromBottom)">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subTitle" idx="1"/>
          </p:nvPr>
        </p:nvSpPr>
        <p:spPr>
          <a:xfrm>
            <a:off x="0" y="2133600"/>
            <a:ext cx="8839200" cy="3505200"/>
          </a:xfrm>
        </p:spPr>
        <p:txBody>
          <a:bodyPr>
            <a:noAutofit/>
          </a:bodyPr>
          <a:lstStyle/>
          <a:p>
            <a:pPr algn="r" rtl="1"/>
            <a:r>
              <a:rPr lang="fa-IR" sz="2800" b="1" dirty="0" smtClean="0">
                <a:ln>
                  <a:solidFill>
                    <a:schemeClr val="bg1"/>
                  </a:solidFill>
                </a:ln>
                <a:solidFill>
                  <a:schemeClr val="bg1"/>
                </a:solidFill>
                <a:cs typeface="2  Lotus" pitchFamily="2" charset="-78"/>
              </a:rPr>
              <a:t>1. نقش هدایت‌کننده نسبت به همه دستگاههای مسئول در زمینه‌های فرهنگی کشور(75/9/20)</a:t>
            </a:r>
            <a:endParaRPr lang="en-US" sz="2800" b="1" dirty="0" smtClean="0">
              <a:ln>
                <a:solidFill>
                  <a:schemeClr val="bg1"/>
                </a:solidFill>
              </a:ln>
              <a:solidFill>
                <a:schemeClr val="bg1"/>
              </a:solidFill>
              <a:cs typeface="2  Lotus" pitchFamily="2" charset="-78"/>
            </a:endParaRPr>
          </a:p>
          <a:p>
            <a:pPr algn="r" rtl="1"/>
            <a:r>
              <a:rPr lang="fa-IR" sz="2800" b="1" dirty="0" smtClean="0">
                <a:ln>
                  <a:solidFill>
                    <a:schemeClr val="bg1"/>
                  </a:solidFill>
                </a:ln>
                <a:solidFill>
                  <a:schemeClr val="bg1"/>
                </a:solidFill>
                <a:cs typeface="2  Lotus" pitchFamily="2" charset="-78"/>
              </a:rPr>
              <a:t>2. استفاده از ابزارهای فرهنگی در علاج کارهای دشمن(79/9/19و75/9/20)</a:t>
            </a:r>
            <a:endParaRPr lang="en-US" sz="2800" b="1" dirty="0" smtClean="0">
              <a:ln>
                <a:solidFill>
                  <a:schemeClr val="bg1"/>
                </a:solidFill>
              </a:ln>
              <a:solidFill>
                <a:schemeClr val="bg1"/>
              </a:solidFill>
              <a:cs typeface="2  Lotus" pitchFamily="2" charset="-78"/>
            </a:endParaRPr>
          </a:p>
          <a:p>
            <a:pPr lvl="0" algn="r" rtl="1"/>
            <a:r>
              <a:rPr lang="fa-IR" sz="2800" b="1" dirty="0" smtClean="0">
                <a:ln>
                  <a:solidFill>
                    <a:schemeClr val="bg1"/>
                  </a:solidFill>
                </a:ln>
                <a:solidFill>
                  <a:schemeClr val="bg1"/>
                </a:solidFill>
                <a:cs typeface="2  Lotus" pitchFamily="2" charset="-78"/>
              </a:rPr>
              <a:t>3. سمت و سوی واحد دادن به فعالیت‌ها(86/9/17)</a:t>
            </a:r>
            <a:endParaRPr lang="en-US" sz="2800" b="1" dirty="0" smtClean="0">
              <a:ln>
                <a:solidFill>
                  <a:schemeClr val="bg1"/>
                </a:solidFill>
              </a:ln>
              <a:solidFill>
                <a:schemeClr val="bg1"/>
              </a:solidFill>
              <a:cs typeface="2  Lotus" pitchFamily="2" charset="-78"/>
            </a:endParaRPr>
          </a:p>
          <a:p>
            <a:pPr algn="r" rtl="1"/>
            <a:r>
              <a:rPr lang="fa-IR" sz="2800" b="1" dirty="0" smtClean="0">
                <a:ln>
                  <a:solidFill>
                    <a:schemeClr val="bg1"/>
                  </a:solidFill>
                </a:ln>
                <a:solidFill>
                  <a:schemeClr val="bg1"/>
                </a:solidFill>
                <a:cs typeface="2  Lotus" pitchFamily="2" charset="-78"/>
              </a:rPr>
              <a:t>4. توجه به مشکلات بلندمدت جامعه و نه کوتاه مدت(75/9/20)</a:t>
            </a:r>
            <a:endParaRPr lang="en-US" sz="2800" b="1" dirty="0" smtClean="0">
              <a:ln>
                <a:solidFill>
                  <a:schemeClr val="bg1"/>
                </a:solidFill>
              </a:ln>
              <a:solidFill>
                <a:schemeClr val="bg1"/>
              </a:solidFill>
              <a:cs typeface="2  Lotus" pitchFamily="2" charset="-78"/>
            </a:endParaRPr>
          </a:p>
          <a:p>
            <a:pPr lvl="0" algn="r" rtl="1"/>
            <a:r>
              <a:rPr lang="fa-IR" sz="2800" b="1" dirty="0" smtClean="0">
                <a:ln>
                  <a:solidFill>
                    <a:schemeClr val="bg1"/>
                  </a:solidFill>
                </a:ln>
                <a:solidFill>
                  <a:schemeClr val="bg1"/>
                </a:solidFill>
                <a:cs typeface="2  Lotus" pitchFamily="2" charset="-78"/>
              </a:rPr>
              <a:t>5. بحث و تصمیم‌گیری برای خلقیات روحی جامعه و ملت(74/11/4)</a:t>
            </a:r>
            <a:endParaRPr lang="en-US" sz="2800" b="1" dirty="0" smtClean="0">
              <a:ln>
                <a:solidFill>
                  <a:schemeClr val="bg1"/>
                </a:solidFill>
              </a:ln>
              <a:solidFill>
                <a:schemeClr val="bg1"/>
              </a:solidFill>
              <a:cs typeface="2  Lotus" pitchFamily="2" charset="-78"/>
            </a:endParaRPr>
          </a:p>
          <a:p>
            <a:pPr algn="r" rtl="1"/>
            <a:r>
              <a:rPr lang="fa-IR" sz="2800" b="1" dirty="0" smtClean="0">
                <a:ln>
                  <a:solidFill>
                    <a:schemeClr val="bg1"/>
                  </a:solidFill>
                </a:ln>
                <a:solidFill>
                  <a:schemeClr val="bg1"/>
                </a:solidFill>
                <a:cs typeface="2  Lotus" pitchFamily="2" charset="-78"/>
              </a:rPr>
              <a:t>6. تعیین حد و حدود وظایف دولت در مسئله فرهنگ(76/9/19)</a:t>
            </a:r>
            <a:endParaRPr lang="en-US" sz="2800" b="1" dirty="0" smtClean="0">
              <a:ln>
                <a:solidFill>
                  <a:schemeClr val="bg1"/>
                </a:solidFill>
              </a:ln>
              <a:solidFill>
                <a:schemeClr val="bg1"/>
              </a:solidFill>
              <a:cs typeface="2  Lotus" pitchFamily="2" charset="-78"/>
            </a:endParaRPr>
          </a:p>
          <a:p>
            <a:pPr algn="r" rtl="1"/>
            <a:r>
              <a:rPr lang="fa-IR" sz="2800" b="1" dirty="0" smtClean="0">
                <a:ln>
                  <a:solidFill>
                    <a:schemeClr val="bg1"/>
                  </a:solidFill>
                </a:ln>
                <a:solidFill>
                  <a:schemeClr val="bg1"/>
                </a:solidFill>
                <a:cs typeface="2  Lotus" pitchFamily="2" charset="-78"/>
              </a:rPr>
              <a:t>7. مهندسی فرهنگی کشور(83/10/8)</a:t>
            </a:r>
            <a:endParaRPr lang="en-US" sz="2800" b="1" dirty="0" smtClean="0">
              <a:ln>
                <a:solidFill>
                  <a:schemeClr val="bg1"/>
                </a:solidFill>
              </a:ln>
              <a:solidFill>
                <a:schemeClr val="bg1"/>
              </a:solidFill>
              <a:cs typeface="2  Lotus" pitchFamily="2" charset="-78"/>
            </a:endParaRPr>
          </a:p>
          <a:p>
            <a:pPr algn="r"/>
            <a:endParaRPr lang="fa-IR" sz="4000" dirty="0" smtClean="0">
              <a:ln>
                <a:solidFill>
                  <a:schemeClr val="bg1"/>
                </a:solidFill>
              </a:ln>
              <a:solidFill>
                <a:schemeClr val="bg1"/>
              </a:solidFill>
            </a:endParaRPr>
          </a:p>
          <a:p>
            <a:pPr algn="r"/>
            <a:endParaRPr lang="fa-IR" sz="4000" dirty="0" smtClean="0">
              <a:ln>
                <a:solidFill>
                  <a:schemeClr val="bg1"/>
                </a:solidFill>
              </a:ln>
              <a:solidFill>
                <a:schemeClr val="bg1"/>
              </a:solidFill>
            </a:endParaRPr>
          </a:p>
          <a:p>
            <a:pPr algn="r"/>
            <a:endParaRPr lang="en-US" sz="4000" dirty="0">
              <a:ln>
                <a:solidFill>
                  <a:schemeClr val="bg1"/>
                </a:solidFill>
              </a:ln>
              <a:solidFill>
                <a:schemeClr val="bg1"/>
              </a:solidFill>
            </a:endParaRPr>
          </a:p>
        </p:txBody>
      </p:sp>
      <p:sp>
        <p:nvSpPr>
          <p:cNvPr id="6" name="Rectangle 5"/>
          <p:cNvSpPr/>
          <p:nvPr/>
        </p:nvSpPr>
        <p:spPr>
          <a:xfrm>
            <a:off x="2667000" y="533400"/>
            <a:ext cx="3962400" cy="1219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3200" b="1" dirty="0" smtClean="0">
                <a:ln>
                  <a:solidFill>
                    <a:sysClr val="windowText" lastClr="000000"/>
                  </a:solidFill>
                </a:ln>
                <a:solidFill>
                  <a:sysClr val="windowText" lastClr="000000"/>
                </a:solidFill>
                <a:cs typeface="2  Lotus" pitchFamily="2" charset="-78"/>
              </a:rPr>
              <a:t>وظایف شورای عالی انقلاب فرهنگی</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9000"/>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676400"/>
            <a:ext cx="7772400" cy="3187700"/>
          </a:xfrm>
        </p:spPr>
        <p:txBody>
          <a:bodyPr>
            <a:normAutofit/>
          </a:bodyPr>
          <a:lstStyle/>
          <a:p>
            <a:pPr algn="justLow" rtl="1"/>
            <a:r>
              <a:rPr lang="fa-IR" sz="2800" dirty="0" smtClean="0">
                <a:ln w="18415" cmpd="sng">
                  <a:solidFill>
                    <a:schemeClr val="bg1"/>
                  </a:solidFill>
                  <a:prstDash val="solid"/>
                </a:ln>
                <a:solidFill>
                  <a:schemeClr val="bg1"/>
                </a:solidFill>
                <a:effectLst>
                  <a:outerShdw blurRad="63500" dir="3600000" algn="tl" rotWithShape="0">
                    <a:srgbClr val="000000">
                      <a:alpha val="70000"/>
                    </a:srgbClr>
                  </a:outerShdw>
                </a:effectLst>
                <a:cs typeface="2  Lotus" pitchFamily="2" charset="-78"/>
              </a:rPr>
              <a:t>«مهندسی کنیم یعنی چه؟ یعنی ببینیم واقعاً آن هندسه‌ی موجود حاکم بر هویت فرهنگی و جریانات فرهنگی ما، هندسه‌ی صحیحی است یا هندسه‌ی معیوبی است؟...هندسه‌ی موجود فرهنگی ما هندسه صحیحی نیست. هندسه معیوبی است.»</a:t>
            </a:r>
          </a:p>
          <a:p>
            <a:pPr algn="r" rtl="1"/>
            <a:endPar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r" rtl="1"/>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000" b="1" dirty="0" smtClean="0">
                <a:ln>
                  <a:solidFill>
                    <a:sysClr val="windowText" lastClr="000000"/>
                  </a:solidFill>
                </a:ln>
                <a:solidFill>
                  <a:sysClr val="windowText" lastClr="000000"/>
                </a:solidFill>
                <a:cs typeface="2  Lotus" pitchFamily="2" charset="-78"/>
              </a:rPr>
              <a:t>تعریف مهندسی فرهنگی</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اعضای شورای عالی انقلاب فرهنگی ـ 86/9/17</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plus(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419600" y="381000"/>
            <a:ext cx="4495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600" b="1" dirty="0" smtClean="0">
                <a:ln>
                  <a:solidFill>
                    <a:schemeClr val="tx1"/>
                  </a:solidFill>
                </a:ln>
                <a:effectLst>
                  <a:outerShdw blurRad="38100" dist="38100" dir="2700000" algn="tl">
                    <a:srgbClr val="000000">
                      <a:alpha val="43137"/>
                    </a:srgbClr>
                  </a:outerShdw>
                </a:effectLst>
                <a:cs typeface="2  Lotus" pitchFamily="2" charset="-78"/>
              </a:rPr>
              <a:t>آرمانها  و مصلحت ها</a:t>
            </a:r>
            <a:endParaRPr lang="en-US" sz="36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a:xfrm>
            <a:off x="685800" y="1752600"/>
            <a:ext cx="7772400" cy="2654300"/>
          </a:xfrm>
        </p:spPr>
        <p:txBody>
          <a:bodyPr>
            <a:normAutofit/>
          </a:bodyPr>
          <a:lstStyle/>
          <a:p>
            <a:pPr algn="r" rtl="1"/>
            <a:endParaRPr lang="fa-IR" b="1" dirty="0" smtClean="0">
              <a:ln>
                <a:solidFill>
                  <a:sysClr val="windowText" lastClr="000000"/>
                </a:solidFill>
              </a:ln>
              <a:solidFill>
                <a:sysClr val="windowText" lastClr="000000"/>
              </a:solidFill>
              <a:cs typeface="2  Lotus" pitchFamily="2" charset="-78"/>
            </a:endParaRPr>
          </a:p>
          <a:p>
            <a:pPr algn="r" rtl="1"/>
            <a:endParaRPr lang="fa-IR" b="1" dirty="0" smtClean="0">
              <a:ln>
                <a:solidFill>
                  <a:sysClr val="windowText" lastClr="000000"/>
                </a:solidFill>
              </a:ln>
              <a:solidFill>
                <a:sysClr val="windowText" lastClr="000000"/>
              </a:solidFill>
              <a:cs typeface="2  Lotus" pitchFamily="2" charset="-78"/>
            </a:endParaRPr>
          </a:p>
          <a:p>
            <a:pPr algn="ctr" rtl="1"/>
            <a:r>
              <a:rPr lang="fa-IR" sz="44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«ذهنیت‌های حاکم بر وجود انسان که رفتارهای او را به سمتی هدایت می‌کند.»</a:t>
            </a:r>
          </a:p>
          <a:p>
            <a:pPr algn="r" rtl="1"/>
            <a:endParaRPr lang="fa-IR" b="1" dirty="0" smtClean="0">
              <a:ln>
                <a:solidFill>
                  <a:sysClr val="windowText" lastClr="000000"/>
                </a:solidFill>
              </a:ln>
              <a:solidFill>
                <a:sysClr val="windowText" lastClr="000000"/>
              </a:solidFill>
              <a:cs typeface="2  Lotus" pitchFamily="2" charset="-78"/>
            </a:endParaRPr>
          </a:p>
        </p:txBody>
      </p:sp>
      <p:sp>
        <p:nvSpPr>
          <p:cNvPr id="7" name="Folded Corner 6"/>
          <p:cNvSpPr/>
          <p:nvPr/>
        </p:nvSpPr>
        <p:spPr>
          <a:xfrm rot="801453">
            <a:off x="7350417" y="312983"/>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cs typeface="2  Lotus" pitchFamily="2" charset="-78"/>
              </a:rPr>
              <a:t>تعریف فرهنگ</a:t>
            </a:r>
            <a:endParaRPr lang="en-US" dirty="0"/>
          </a:p>
        </p:txBody>
      </p:sp>
      <p:sp>
        <p:nvSpPr>
          <p:cNvPr id="8" name="Flowchart: Predefined Process 7"/>
          <p:cNvSpPr/>
          <p:nvPr/>
        </p:nvSpPr>
        <p:spPr>
          <a:xfrm>
            <a:off x="152400" y="6096000"/>
            <a:ext cx="26670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اعضای شورای عالی انقلاب فرهنگی ـ 78/9/23</a:t>
            </a:r>
            <a:endParaRPr lang="en-US" sz="12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6" dur="500" fill="hold"/>
                                        <p:tgtEl>
                                          <p:spTgt spid="5">
                                            <p:txEl>
                                              <p:pRg st="2" end="2"/>
                                            </p:txEl>
                                          </p:spTgt>
                                        </p:tgtEl>
                                        <p:attrNameLst>
                                          <p:attrName>style.rotation</p:attrName>
                                        </p:attrNameLst>
                                      </p:cBhvr>
                                      <p:tavLst>
                                        <p:tav tm="0">
                                          <p:val>
                                            <p:fltVal val="360"/>
                                          </p:val>
                                        </p:tav>
                                        <p:tav tm="100000">
                                          <p:val>
                                            <p:fltVal val="0"/>
                                          </p:val>
                                        </p:tav>
                                      </p:tavLst>
                                    </p:anim>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l="-2000" r="-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2906713"/>
            <a:ext cx="8494713" cy="3417887"/>
          </a:xfrm>
        </p:spPr>
        <p:txBody>
          <a:bodyPr>
            <a:noAutofit/>
          </a:bodyPr>
          <a:lstStyle/>
          <a:p>
            <a:pPr algn="r" rtl="1"/>
            <a:r>
              <a:rPr lang="fa-IR" sz="3600" dirty="0" smtClean="0">
                <a:ln w="18415" cmpd="sng">
                  <a:solidFill>
                    <a:schemeClr val="tx1"/>
                  </a:solidFill>
                  <a:prstDash val="solid"/>
                </a:ln>
                <a:solidFill>
                  <a:schemeClr val="tx1"/>
                </a:solidFill>
                <a:cs typeface="2  Lotus" pitchFamily="2" charset="-78"/>
              </a:rPr>
              <a:t>ما دنبال آرمانهای بلند هستیم؛</a:t>
            </a:r>
          </a:p>
          <a:p>
            <a:pPr algn="r" rtl="1"/>
            <a:r>
              <a:rPr lang="fa-IR" sz="3600" dirty="0" smtClean="0">
                <a:ln w="18415" cmpd="sng">
                  <a:solidFill>
                    <a:schemeClr val="tx1"/>
                  </a:solidFill>
                  <a:prstDash val="solid"/>
                </a:ln>
                <a:solidFill>
                  <a:schemeClr val="tx1"/>
                </a:solidFill>
                <a:cs typeface="2  Lotus" pitchFamily="2" charset="-78"/>
              </a:rPr>
              <a:t>            دنبال تشکیل </a:t>
            </a:r>
            <a:r>
              <a:rPr lang="fa-IR" sz="3600" b="1" i="1" dirty="0" smtClean="0">
                <a:ln w="18415" cmpd="sng">
                  <a:solidFill>
                    <a:schemeClr val="bg1"/>
                  </a:solidFill>
                  <a:prstDash val="solid"/>
                </a:ln>
                <a:solidFill>
                  <a:schemeClr val="bg1"/>
                </a:solidFill>
                <a:cs typeface="2  Lotus" pitchFamily="2" charset="-78"/>
              </a:rPr>
              <a:t>جامعه</a:t>
            </a:r>
            <a:r>
              <a:rPr lang="fa-IR" sz="3600" dirty="0" smtClean="0">
                <a:ln w="18415" cmpd="sng">
                  <a:solidFill>
                    <a:schemeClr val="tx1"/>
                  </a:solidFill>
                  <a:prstDash val="solid"/>
                </a:ln>
                <a:solidFill>
                  <a:schemeClr val="tx1"/>
                </a:solidFill>
                <a:cs typeface="2  Lotus" pitchFamily="2" charset="-78"/>
              </a:rPr>
              <a:t> اسلامی ، </a:t>
            </a:r>
          </a:p>
          <a:p>
            <a:pPr algn="r" rtl="1"/>
            <a:r>
              <a:rPr lang="fa-IR" sz="3600" dirty="0" smtClean="0">
                <a:ln w="18415" cmpd="sng">
                  <a:solidFill>
                    <a:schemeClr val="tx1"/>
                  </a:solidFill>
                  <a:prstDash val="solid"/>
                </a:ln>
                <a:solidFill>
                  <a:schemeClr val="tx1"/>
                </a:solidFill>
                <a:cs typeface="2  Lotus" pitchFamily="2" charset="-78"/>
              </a:rPr>
              <a:t>                                   </a:t>
            </a:r>
            <a:r>
              <a:rPr lang="fa-IR" sz="3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نظام</a:t>
            </a:r>
            <a:r>
              <a:rPr lang="fa-IR" sz="3600" dirty="0" smtClean="0">
                <a:ln w="18415" cmpd="sng">
                  <a:solidFill>
                    <a:schemeClr val="tx1"/>
                  </a:solidFill>
                  <a:prstDash val="solid"/>
                </a:ln>
                <a:solidFill>
                  <a:schemeClr val="tx1"/>
                </a:solidFill>
                <a:cs typeface="2  Lotus" pitchFamily="2" charset="-78"/>
              </a:rPr>
              <a:t> اسلامی ، </a:t>
            </a:r>
          </a:p>
          <a:p>
            <a:pPr algn="r" rtl="1"/>
            <a:r>
              <a:rPr lang="fa-IR" sz="3600" dirty="0" smtClean="0">
                <a:ln w="18415" cmpd="sng">
                  <a:solidFill>
                    <a:schemeClr val="tx1"/>
                  </a:solidFill>
                  <a:prstDash val="solid"/>
                </a:ln>
                <a:solidFill>
                  <a:schemeClr val="tx1"/>
                </a:solidFill>
                <a:cs typeface="2  Lotus" pitchFamily="2" charset="-78"/>
              </a:rPr>
              <a:t>                                          </a:t>
            </a:r>
            <a:r>
              <a:rPr lang="fa-IR" sz="3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کشور</a:t>
            </a: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3600" dirty="0" smtClean="0">
                <a:ln w="18415" cmpd="sng">
                  <a:solidFill>
                    <a:schemeClr val="tx1"/>
                  </a:solidFill>
                  <a:prstDash val="solid"/>
                </a:ln>
                <a:solidFill>
                  <a:schemeClr val="tx1"/>
                </a:solidFill>
                <a:cs typeface="2  Lotus" pitchFamily="2" charset="-78"/>
              </a:rPr>
              <a:t>اسلامی ، </a:t>
            </a:r>
          </a:p>
          <a:p>
            <a:pPr algn="r" rtl="1"/>
            <a:r>
              <a:rPr lang="fa-IR" sz="3600" dirty="0" smtClean="0">
                <a:ln w="18415" cmpd="sng">
                  <a:solidFill>
                    <a:schemeClr val="tx1"/>
                  </a:solidFill>
                  <a:prstDash val="solid"/>
                </a:ln>
                <a:solidFill>
                  <a:schemeClr val="tx1"/>
                </a:solidFill>
                <a:cs typeface="2  Lotus" pitchFamily="2" charset="-78"/>
              </a:rPr>
              <a:t>                                                 </a:t>
            </a:r>
            <a:r>
              <a:rPr lang="fa-IR" sz="3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امت</a:t>
            </a: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3600" dirty="0" smtClean="0">
                <a:ln w="18415" cmpd="sng">
                  <a:solidFill>
                    <a:schemeClr val="tx1"/>
                  </a:solidFill>
                  <a:prstDash val="solid"/>
                </a:ln>
                <a:solidFill>
                  <a:schemeClr val="tx1"/>
                </a:solidFill>
                <a:cs typeface="2  Lotus" pitchFamily="2" charset="-78"/>
              </a:rPr>
              <a:t>اسلامی و </a:t>
            </a:r>
          </a:p>
          <a:p>
            <a:pPr algn="r" rtl="1"/>
            <a:r>
              <a:rPr lang="fa-IR" sz="3600" dirty="0" smtClean="0">
                <a:ln w="18415" cmpd="sng">
                  <a:solidFill>
                    <a:schemeClr val="tx1"/>
                  </a:solidFill>
                  <a:prstDash val="solid"/>
                </a:ln>
                <a:solidFill>
                  <a:schemeClr val="tx1"/>
                </a:solidFill>
                <a:cs typeface="2  Lotus" pitchFamily="2" charset="-78"/>
              </a:rPr>
              <a:t>   </a:t>
            </a:r>
            <a:r>
              <a:rPr lang="fa-IR" sz="3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تحقق بخشیدن به آرزوهای بزرگ</a:t>
            </a:r>
            <a:r>
              <a:rPr lang="fa-IR" sz="3600" b="1" i="1" dirty="0" smtClean="0">
                <a:ln w="18415" cmpd="sng">
                  <a:solidFill>
                    <a:schemeClr val="tx1"/>
                  </a:solidFill>
                  <a:prstDash val="solid"/>
                </a:ln>
                <a:solidFill>
                  <a:schemeClr val="tx1"/>
                </a:solidFill>
                <a:cs typeface="2  Lotus" pitchFamily="2" charset="-78"/>
              </a:rPr>
              <a:t> </a:t>
            </a:r>
            <a:r>
              <a:rPr lang="fa-IR" sz="3600" dirty="0" smtClean="0">
                <a:ln w="18415" cmpd="sng">
                  <a:solidFill>
                    <a:schemeClr val="tx1"/>
                  </a:solidFill>
                  <a:prstDash val="solid"/>
                </a:ln>
                <a:solidFill>
                  <a:schemeClr val="tx1"/>
                </a:solidFill>
                <a:cs typeface="2  Lotus" pitchFamily="2" charset="-78"/>
              </a:rPr>
              <a:t>پیامبران و صدیقان و                  شهیدان هستیم.</a:t>
            </a:r>
            <a:endParaRPr lang="en-US" sz="3600" dirty="0" smtClean="0">
              <a:ln w="18415" cmpd="sng">
                <a:solidFill>
                  <a:schemeClr val="tx1"/>
                </a:solidFill>
                <a:prstDash val="solid"/>
              </a:ln>
              <a:solidFill>
                <a:schemeClr val="tx1"/>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000" b="1" dirty="0" smtClean="0">
                <a:ln>
                  <a:solidFill>
                    <a:sysClr val="windowText" lastClr="000000"/>
                  </a:solidFill>
                </a:ln>
                <a:solidFill>
                  <a:sysClr val="windowText" lastClr="000000"/>
                </a:solidFill>
                <a:cs typeface="2  Lotus" pitchFamily="2" charset="-78"/>
              </a:rPr>
              <a:t>نقش حاکمیت در فرهنگ</a:t>
            </a:r>
          </a:p>
          <a:p>
            <a:pPr algn="ctr" rtl="1"/>
            <a:r>
              <a:rPr lang="fa-IR" sz="2000" b="1" dirty="0" smtClean="0">
                <a:ln>
                  <a:solidFill>
                    <a:sysClr val="windowText" lastClr="000000"/>
                  </a:solidFill>
                </a:ln>
                <a:solidFill>
                  <a:sysClr val="windowText" lastClr="000000"/>
                </a:solidFill>
                <a:cs typeface="2  Lotus" pitchFamily="2" charset="-78"/>
              </a:rPr>
              <a:t>1</a:t>
            </a:r>
          </a:p>
        </p:txBody>
      </p:sp>
      <p:sp>
        <p:nvSpPr>
          <p:cNvPr id="5" name="Rounded Rectangle 4"/>
          <p:cNvSpPr/>
          <p:nvPr/>
        </p:nvSpPr>
        <p:spPr>
          <a:xfrm>
            <a:off x="3429000" y="381000"/>
            <a:ext cx="2286000" cy="1295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3200" b="1" dirty="0" smtClean="0">
                <a:ln>
                  <a:solidFill>
                    <a:sysClr val="windowText" lastClr="000000"/>
                  </a:solidFill>
                </a:ln>
                <a:solidFill>
                  <a:sysClr val="windowText" lastClr="000000"/>
                </a:solidFill>
                <a:cs typeface="2  Lotus" pitchFamily="2" charset="-78"/>
              </a:rPr>
              <a:t>ترسیم آرمان ها</a:t>
            </a:r>
            <a:endParaRPr lang="en-US" sz="3200" b="1" dirty="0" smtClean="0">
              <a:ln>
                <a:solidFill>
                  <a:sysClr val="windowText" lastClr="000000"/>
                </a:solidFill>
              </a:ln>
              <a:solidFill>
                <a:sysClr val="windowText" lastClr="000000"/>
              </a:solidFill>
              <a:cs typeface="2  Lotus" pitchFamily="2" charset="-78"/>
            </a:endParaRPr>
          </a:p>
        </p:txBody>
      </p:sp>
      <p:sp>
        <p:nvSpPr>
          <p:cNvPr id="6" name="Flowchart: Predefined Process 5"/>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مسئولان نظام – 93/4/16</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3">
                                            <p:txEl>
                                              <p:pRg st="4" end="4"/>
                                            </p:txEl>
                                          </p:spTgt>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edge">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0"/>
            <a:ext cx="8382000" cy="1500187"/>
          </a:xfrm>
        </p:spPr>
        <p:txBody>
          <a:bodyPr>
            <a:noAutofit/>
          </a:bodyPr>
          <a:lstStyle/>
          <a:p>
            <a:pPr algn="ctr" rtl="1"/>
            <a:r>
              <a:rPr lang="fa-IR" sz="4000" b="1" dirty="0" smtClean="0">
                <a:ln>
                  <a:solidFill>
                    <a:sysClr val="windowText" lastClr="000000"/>
                  </a:solidFill>
                </a:ln>
                <a:solidFill>
                  <a:sysClr val="windowText" lastClr="000000"/>
                </a:solidFill>
                <a:cs typeface="2  Lotus" pitchFamily="2" charset="-78"/>
              </a:rPr>
              <a:t>«خود مصلحت اندیشی یکی از حقایقی است که باید به آن توجه داشت؛این جزو مسلّمات و واضحات اسلام است.»</a:t>
            </a:r>
            <a:endParaRPr lang="en-US" sz="4000" b="1" dirty="0" smtClean="0">
              <a:ln>
                <a:solidFill>
                  <a:sysClr val="windowText" lastClr="000000"/>
                </a:solidFill>
              </a:ln>
              <a:solidFill>
                <a:sysClr val="windowText" lastClr="000000"/>
              </a:solidFill>
              <a:cs typeface="2  Lotus" pitchFamily="2" charset="-78"/>
            </a:endParaRPr>
          </a:p>
        </p:txBody>
      </p:sp>
      <p:sp>
        <p:nvSpPr>
          <p:cNvPr id="4" name="Rounded Rectangle 3"/>
          <p:cNvSpPr/>
          <p:nvPr/>
        </p:nvSpPr>
        <p:spPr>
          <a:xfrm>
            <a:off x="3505200" y="381000"/>
            <a:ext cx="2286000" cy="1295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3200" b="1" dirty="0" smtClean="0">
                <a:ln>
                  <a:solidFill>
                    <a:sysClr val="windowText" lastClr="000000"/>
                  </a:solidFill>
                </a:ln>
                <a:solidFill>
                  <a:sysClr val="windowText" lastClr="000000"/>
                </a:solidFill>
                <a:cs typeface="2  Lotus" pitchFamily="2" charset="-78"/>
              </a:rPr>
              <a:t>توجه به مصلحت ها</a:t>
            </a:r>
            <a:endParaRPr lang="en-US" sz="3200" b="1" dirty="0" smtClean="0">
              <a:ln>
                <a:solidFill>
                  <a:sysClr val="windowText" lastClr="000000"/>
                </a:solidFill>
              </a:ln>
              <a:solidFill>
                <a:sysClr val="windowText" lastClr="000000"/>
              </a:solidFill>
              <a:cs typeface="2  Lotus" pitchFamily="2" charset="-78"/>
            </a:endParaRPr>
          </a:p>
        </p:txBody>
      </p:sp>
      <p:sp>
        <p:nvSpPr>
          <p:cNvPr id="5" name="Folded Corner 4"/>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000" b="1" dirty="0" smtClean="0">
                <a:ln>
                  <a:solidFill>
                    <a:sysClr val="windowText" lastClr="000000"/>
                  </a:solidFill>
                </a:ln>
                <a:solidFill>
                  <a:sysClr val="windowText" lastClr="000000"/>
                </a:solidFill>
                <a:cs typeface="2  Lotus" pitchFamily="2" charset="-78"/>
              </a:rPr>
              <a:t>نقش حاکمیت در فرهنگ</a:t>
            </a:r>
          </a:p>
          <a:p>
            <a:pPr algn="ctr" rtl="1"/>
            <a:r>
              <a:rPr lang="fa-IR" sz="2000" b="1" dirty="0" smtClean="0">
                <a:ln>
                  <a:solidFill>
                    <a:sysClr val="windowText" lastClr="000000"/>
                  </a:solidFill>
                </a:ln>
                <a:solidFill>
                  <a:sysClr val="windowText" lastClr="000000"/>
                </a:solidFill>
                <a:cs typeface="2  Lotus" pitchFamily="2" charset="-78"/>
              </a:rPr>
              <a:t>2</a:t>
            </a:r>
          </a:p>
        </p:txBody>
      </p:sp>
      <p:sp>
        <p:nvSpPr>
          <p:cNvPr id="6" name="Flowchart: Predefined Process 5"/>
          <p:cNvSpPr/>
          <p:nvPr/>
        </p:nvSpPr>
        <p:spPr>
          <a:xfrm>
            <a:off x="152400" y="61722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دانشجویان و نخبگان ملی – 88/6/4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edg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7000"/>
            <a:lum/>
          </a:blip>
          <a:srcRect/>
          <a:stretch>
            <a:fillRect l="-9000" r="-20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048000"/>
            <a:ext cx="8763000" cy="2667000"/>
          </a:xfrm>
        </p:spPr>
        <p:txBody>
          <a:bodyPr>
            <a:noAutofit/>
          </a:bodyPr>
          <a:lstStyle/>
          <a:p>
            <a:pPr algn="r" rtl="1"/>
            <a:r>
              <a:rPr lang="fa-IR" sz="4400" b="1" dirty="0" smtClean="0">
                <a:ln>
                  <a:solidFill>
                    <a:sysClr val="windowText" lastClr="000000"/>
                  </a:solidFill>
                </a:ln>
                <a:solidFill>
                  <a:sysClr val="windowText" lastClr="000000"/>
                </a:solidFill>
                <a:cs typeface="2  Lotus" pitchFamily="2" charset="-78"/>
              </a:rPr>
              <a:t>«آرمانگرایی یعنی </a:t>
            </a:r>
          </a:p>
          <a:p>
            <a:pPr algn="r" rtl="1"/>
            <a:r>
              <a:rPr lang="fa-IR" sz="4400" b="1" dirty="0" smtClean="0">
                <a:ln>
                  <a:solidFill>
                    <a:sysClr val="windowText" lastClr="000000"/>
                  </a:solidFill>
                </a:ln>
                <a:solidFill>
                  <a:sysClr val="windowText" lastClr="000000"/>
                </a:solidFill>
                <a:cs typeface="2  Lotus" pitchFamily="2" charset="-78"/>
              </a:rPr>
              <a:t>    پایبندی به ارزشها و </a:t>
            </a:r>
          </a:p>
          <a:p>
            <a:pPr algn="r" rtl="1"/>
            <a:r>
              <a:rPr lang="fa-IR" sz="4400" b="1" dirty="0" smtClean="0">
                <a:ln>
                  <a:solidFill>
                    <a:sysClr val="windowText" lastClr="000000"/>
                  </a:solidFill>
                </a:ln>
                <a:solidFill>
                  <a:sysClr val="windowText" lastClr="000000"/>
                </a:solidFill>
                <a:cs typeface="2  Lotus" pitchFamily="2" charset="-78"/>
              </a:rPr>
              <a:t>              اصول و آرمانها و</a:t>
            </a:r>
          </a:p>
          <a:p>
            <a:pPr algn="ctr" rtl="1"/>
            <a:r>
              <a:rPr lang="fa-IR" sz="4400" b="1" dirty="0" smtClean="0">
                <a:ln>
                  <a:solidFill>
                    <a:sysClr val="windowText" lastClr="000000"/>
                  </a:solidFill>
                </a:ln>
                <a:solidFill>
                  <a:sysClr val="windowText" lastClr="000000"/>
                </a:solidFill>
                <a:cs typeface="2  Lotus" pitchFamily="2" charset="-78"/>
              </a:rPr>
              <a:t>     تاثیر گذاری و تاثیرناپذیری از جهت                                            مخالف و جبهه مخالف.»  </a:t>
            </a:r>
            <a:endParaRPr lang="en-US" sz="4400" b="1" dirty="0" smtClean="0">
              <a:ln>
                <a:solidFill>
                  <a:sysClr val="windowText" lastClr="000000"/>
                </a:solidFill>
              </a:ln>
              <a:solidFill>
                <a:sysClr val="windowText" lastClr="000000"/>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مفهوم آرمانگرایی</a:t>
            </a:r>
          </a:p>
          <a:p>
            <a:pPr algn="ctr" rtl="1"/>
            <a:endParaRPr lang="fa-IR" sz="2000"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دانشجویان – 91/5/16</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7"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edg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l="-4000" r="-1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048000"/>
            <a:ext cx="7772400" cy="1500187"/>
          </a:xfrm>
        </p:spPr>
        <p:txBody>
          <a:bodyPr>
            <a:noAutofit/>
          </a:bodyPr>
          <a:lstStyle/>
          <a:p>
            <a:pPr algn="justLow" rtl="1"/>
            <a:r>
              <a:rPr lang="fa-IR" sz="3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«اگر شما جوانان نگاه به قله های آرمانی را کنار بگذارید،برآیند غلطی بوجود خواهد آمد.برآنید آرمانگرایی شما و </a:t>
            </a:r>
            <a:r>
              <a:rPr lang="fa-IR" sz="3600" b="1"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چالش مسئولان با </a:t>
            </a:r>
            <a:r>
              <a:rPr lang="fa-IR" sz="3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rPr>
              <a:t>مصلحت ها، برآیند معتدل و مطلوبی خواهد شد.»</a:t>
            </a:r>
            <a:endParaRPr lang="en-US" sz="3600" b="1" dirty="0" smtClean="0">
              <a:ln>
                <a:solidFill>
                  <a:sysClr val="windowText" lastClr="000000"/>
                </a:solidFill>
              </a:ln>
              <a:solidFill>
                <a:sysClr val="windowText" lastClr="000000"/>
              </a:solidFill>
              <a:effectLst>
                <a:outerShdw blurRad="38100" dist="38100" dir="2700000" algn="tl">
                  <a:srgbClr val="000000">
                    <a:alpha val="43137"/>
                  </a:srgbClr>
                </a:outerShdw>
              </a:effectLst>
              <a:cs typeface="2  Lotus" pitchFamily="2" charset="-78"/>
            </a:endParaRPr>
          </a:p>
        </p:txBody>
      </p:sp>
      <p:sp>
        <p:nvSpPr>
          <p:cNvPr id="5" name="Folded Corner 4"/>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برآیند آرمانها و مصلحت ها</a:t>
            </a:r>
          </a:p>
          <a:p>
            <a:pPr algn="ctr" rtl="1"/>
            <a:endParaRPr lang="fa-IR" sz="2000" b="1" dirty="0" smtClean="0">
              <a:ln>
                <a:solidFill>
                  <a:sysClr val="windowText" lastClr="000000"/>
                </a:solidFill>
              </a:ln>
              <a:solidFill>
                <a:sysClr val="windowText" lastClr="000000"/>
              </a:solidFill>
              <a:cs typeface="2  Lotus" pitchFamily="2" charset="-78"/>
            </a:endParaRPr>
          </a:p>
        </p:txBody>
      </p:sp>
      <p:sp>
        <p:nvSpPr>
          <p:cNvPr id="6" name="Flowchart: Predefined Process 5"/>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اعضای تشکلها،کانونها،نشریات و نخبگان دانشجویی – 82/8/15</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to="" calcmode="lin" valueType="num">
                                      <p:cBhvr>
                                        <p:cTn id="14" dur="1" fill="hold"/>
                                        <p:tgtEl>
                                          <p:spTgt spid="3">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43400" y="381000"/>
            <a:ext cx="45720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200" b="1" dirty="0" smtClean="0">
                <a:ln>
                  <a:solidFill>
                    <a:schemeClr val="tx1"/>
                  </a:solidFill>
                </a:ln>
                <a:effectLst>
                  <a:outerShdw blurRad="38100" dist="38100" dir="2700000" algn="tl">
                    <a:srgbClr val="000000">
                      <a:alpha val="43137"/>
                    </a:srgbClr>
                  </a:outerShdw>
                </a:effectLst>
                <a:cs typeface="2  Lotus" pitchFamily="2" charset="-78"/>
              </a:rPr>
              <a:t>ضرورت نقد و نقد پذیری و رعایت انصاف</a:t>
            </a:r>
            <a:endParaRPr lang="en-US" sz="32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l="-4000" r="-4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4114800"/>
            <a:ext cx="7772400" cy="1500187"/>
          </a:xfrm>
        </p:spPr>
        <p:txBody>
          <a:bodyPr>
            <a:noAutofit/>
          </a:bodyPr>
          <a:lstStyle/>
          <a:p>
            <a:pPr algn="just" rtl="1"/>
            <a:r>
              <a:rPr lang="fa-IR" sz="3600" b="1" dirty="0" smtClean="0">
                <a:ln w="18415" cmpd="sng">
                  <a:solidFill>
                    <a:schemeClr val="tx1"/>
                  </a:solidFill>
                  <a:prstDash val="solid"/>
                </a:ln>
                <a:solidFill>
                  <a:schemeClr val="tx1"/>
                </a:solidFill>
                <a:cs typeface="2  Lotus" pitchFamily="2" charset="-78"/>
              </a:rPr>
              <a:t>«...نقد، یعنی عیارسنجی؛ یعنی یک چیز خوب را آدم ببیند که خوب است، یک چیز بد را ببیند که بد است. اگر این شد، آن وقت نقاط خوب را که دید، با نقاط بد جمع‌بندی می‌کند، آن‌گاه از جمع بندی باید دید چه حاصل می‌شود.»</a:t>
            </a:r>
            <a:endParaRPr lang="en-US" sz="3600" b="1" dirty="0" smtClean="0">
              <a:ln w="18415" cmpd="sng">
                <a:solidFill>
                  <a:schemeClr val="tx1"/>
                </a:solidFill>
                <a:prstDash val="solid"/>
              </a:ln>
              <a:solidFill>
                <a:schemeClr val="tx1"/>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ضرورت نقد و نقد پذیری</a:t>
            </a:r>
          </a:p>
          <a:p>
            <a:pPr algn="ctr" rtl="1"/>
            <a:endParaRPr lang="fa-IR" sz="2000" b="1" dirty="0" smtClean="0">
              <a:ln>
                <a:solidFill>
                  <a:sysClr val="windowText" lastClr="000000"/>
                </a:solidFill>
              </a:ln>
              <a:solidFill>
                <a:sysClr val="windowText" lastClr="000000"/>
              </a:solidFill>
              <a:cs typeface="2  Lotus" pitchFamily="2" charset="-78"/>
            </a:endParaRPr>
          </a:p>
        </p:txBody>
      </p:sp>
      <p:sp>
        <p:nvSpPr>
          <p:cNvPr id="5" name="Oval 4"/>
          <p:cNvSpPr/>
          <p:nvPr/>
        </p:nvSpPr>
        <p:spPr>
          <a:xfrm>
            <a:off x="3429000" y="533400"/>
            <a:ext cx="2514600" cy="14478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sz="2400" b="1" dirty="0" smtClean="0">
                <a:ln>
                  <a:solidFill>
                    <a:sysClr val="windowText" lastClr="000000"/>
                  </a:solidFill>
                </a:ln>
                <a:solidFill>
                  <a:sysClr val="windowText" lastClr="000000"/>
                </a:solidFill>
                <a:cs typeface="2  Lotus" pitchFamily="2" charset="-78"/>
              </a:rPr>
              <a:t>مفهوم نقد:</a:t>
            </a:r>
            <a:endParaRPr lang="en-US" sz="2400" b="1" dirty="0" smtClean="0">
              <a:ln>
                <a:solidFill>
                  <a:sysClr val="windowText" lastClr="000000"/>
                </a:solidFill>
              </a:ln>
              <a:solidFill>
                <a:sysClr val="windowText" lastClr="000000"/>
              </a:solidFill>
              <a:cs typeface="2  Lotus" pitchFamily="2" charset="-78"/>
            </a:endParaRPr>
          </a:p>
        </p:txBody>
      </p:sp>
      <p:sp>
        <p:nvSpPr>
          <p:cNvPr id="6" name="Flowchart: Predefined Process 5"/>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 بیانات در جلسه پرسش و پاسخ مدیران مسئول و سردبیران نشریات ـ 77/7/15</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slide(fromBottom)">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752600"/>
            <a:ext cx="7772400" cy="1500187"/>
          </a:xfrm>
        </p:spPr>
        <p:txBody>
          <a:bodyPr>
            <a:normAutofit/>
          </a:bodyPr>
          <a:lstStyle/>
          <a:p>
            <a:pPr algn="just" rtl="1"/>
            <a:r>
              <a:rPr lang="fa-IR" sz="2800" b="1" dirty="0" smtClean="0">
                <a:ln>
                  <a:solidFill>
                    <a:sysClr val="windowText" lastClr="000000"/>
                  </a:solidFill>
                </a:ln>
                <a:solidFill>
                  <a:sysClr val="windowText" lastClr="000000"/>
                </a:solidFill>
                <a:cs typeface="2  Lotus" pitchFamily="2" charset="-78"/>
              </a:rPr>
              <a:t>«بنابراین نقد مستمر، نظارت مستمر و متعادل بر اوضاع کشور، بر مدیریتها، جزو کارهای بسیار لازم است؛ البته باید با عقلانیت و با مدارا همراه باشد، بدون افراط، بدون پرخاشگری؛ اما نگاه نقادانه.»</a:t>
            </a:r>
            <a:endParaRPr lang="en-US" sz="2800" b="1" dirty="0" smtClean="0">
              <a:ln>
                <a:solidFill>
                  <a:sysClr val="windowText" lastClr="000000"/>
                </a:solidFill>
              </a:ln>
              <a:solidFill>
                <a:sysClr val="windowText" lastClr="000000"/>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ضرورت و ویژگی های نقد</a:t>
            </a:r>
            <a:endParaRPr lang="fa-IR" sz="2000"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دانشجویان – 91/5/16</a:t>
            </a:r>
            <a:endParaRPr lang="en-US" sz="1400" b="1" dirty="0" smtClean="0">
              <a:ln>
                <a:solidFill>
                  <a:sysClr val="windowText" lastClr="000000"/>
                </a:solidFill>
              </a:ln>
              <a:solidFill>
                <a:sysClr val="windowText" lastClr="000000"/>
              </a:solidFill>
              <a:cs typeface="2  Lotus" pitchFamily="2" charset="-78"/>
            </a:endParaRPr>
          </a:p>
        </p:txBody>
      </p:sp>
      <p:sp>
        <p:nvSpPr>
          <p:cNvPr id="6" name="Parallelogram 5"/>
          <p:cNvSpPr/>
          <p:nvPr/>
        </p:nvSpPr>
        <p:spPr>
          <a:xfrm>
            <a:off x="7239000" y="3810000"/>
            <a:ext cx="1295400" cy="762000"/>
          </a:xfrm>
          <a:prstGeom prst="parallelogra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sz="2400" b="1" dirty="0" smtClean="0">
                <a:ln>
                  <a:solidFill>
                    <a:sysClr val="windowText" lastClr="000000"/>
                  </a:solidFill>
                </a:ln>
                <a:solidFill>
                  <a:sysClr val="windowText" lastClr="000000"/>
                </a:solidFill>
                <a:cs typeface="2  Lotus" pitchFamily="2" charset="-78"/>
              </a:rPr>
              <a:t>مستمر</a:t>
            </a:r>
            <a:endParaRPr lang="en-US" sz="2400" b="1" dirty="0" smtClean="0">
              <a:ln>
                <a:solidFill>
                  <a:sysClr val="windowText" lastClr="000000"/>
                </a:solidFill>
              </a:ln>
              <a:solidFill>
                <a:sysClr val="windowText" lastClr="000000"/>
              </a:solidFill>
              <a:cs typeface="2  Lotus" pitchFamily="2" charset="-78"/>
            </a:endParaRPr>
          </a:p>
        </p:txBody>
      </p:sp>
      <p:sp>
        <p:nvSpPr>
          <p:cNvPr id="7" name="Parallelogram 6"/>
          <p:cNvSpPr/>
          <p:nvPr/>
        </p:nvSpPr>
        <p:spPr>
          <a:xfrm>
            <a:off x="5715000" y="4114800"/>
            <a:ext cx="1295400" cy="762000"/>
          </a:xfrm>
          <a:prstGeom prst="parallelogram">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cs typeface="2  Lotus" pitchFamily="2" charset="-78"/>
              </a:rPr>
              <a:t>متعادل </a:t>
            </a:r>
            <a:endParaRPr lang="en-US" dirty="0"/>
          </a:p>
        </p:txBody>
      </p:sp>
      <p:sp>
        <p:nvSpPr>
          <p:cNvPr id="8" name="Parallelogram 7"/>
          <p:cNvSpPr/>
          <p:nvPr/>
        </p:nvSpPr>
        <p:spPr>
          <a:xfrm>
            <a:off x="4114800" y="4495800"/>
            <a:ext cx="1295400" cy="762000"/>
          </a:xfrm>
          <a:prstGeom prst="parallelogra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cs typeface="2  Lotus" pitchFamily="2" charset="-78"/>
              </a:rPr>
              <a:t>عقلانی</a:t>
            </a:r>
            <a:endParaRPr lang="en-US" dirty="0"/>
          </a:p>
        </p:txBody>
      </p:sp>
      <p:sp>
        <p:nvSpPr>
          <p:cNvPr id="9" name="Parallelogram 8"/>
          <p:cNvSpPr/>
          <p:nvPr/>
        </p:nvSpPr>
        <p:spPr>
          <a:xfrm>
            <a:off x="2590800" y="4800600"/>
            <a:ext cx="1295400" cy="762000"/>
          </a:xfrm>
          <a:prstGeom prst="parallelogram">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cs typeface="2  Lotus" pitchFamily="2" charset="-78"/>
              </a:rPr>
              <a:t>همراه با مدارا </a:t>
            </a:r>
            <a:endParaRPr lang="en-US" dirty="0"/>
          </a:p>
        </p:txBody>
      </p:sp>
      <p:sp>
        <p:nvSpPr>
          <p:cNvPr id="10" name="Parallelogram 9"/>
          <p:cNvSpPr/>
          <p:nvPr/>
        </p:nvSpPr>
        <p:spPr>
          <a:xfrm>
            <a:off x="1066800" y="5105400"/>
            <a:ext cx="1295400" cy="762000"/>
          </a:xfrm>
          <a:prstGeom prst="parallelogram">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a-IR" b="1" dirty="0" smtClean="0">
                <a:ln>
                  <a:solidFill>
                    <a:sysClr val="windowText" lastClr="000000"/>
                  </a:solidFill>
                </a:ln>
                <a:solidFill>
                  <a:sysClr val="windowText" lastClr="000000"/>
                </a:solidFill>
                <a:cs typeface="2  Lotus" pitchFamily="2" charset="-78"/>
              </a:rPr>
              <a:t>بدون </a:t>
            </a:r>
            <a:r>
              <a:rPr lang="fa-IR" sz="1600" b="1" dirty="0" smtClean="0">
                <a:ln>
                  <a:solidFill>
                    <a:sysClr val="windowText" lastClr="000000"/>
                  </a:solidFill>
                </a:ln>
                <a:solidFill>
                  <a:sysClr val="windowText" lastClr="000000"/>
                </a:solidFill>
                <a:cs typeface="2  Lotus" pitchFamily="2" charset="-78"/>
              </a:rPr>
              <a:t>پرخاشگری</a:t>
            </a:r>
            <a:endParaRPr lang="en-US" dirty="0"/>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strips(downLeft)">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downLeft)">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slide(fromBottom)">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2767013"/>
            <a:ext cx="7772400" cy="1500187"/>
          </a:xfrm>
        </p:spPr>
        <p:txBody>
          <a:bodyPr>
            <a:noAutofit/>
          </a:bodyPr>
          <a:lstStyle/>
          <a:p>
            <a:pPr algn="ctr" rtl="1"/>
            <a:r>
              <a:rPr lang="fa-IR" sz="4400" b="1" dirty="0" smtClean="0">
                <a:ln>
                  <a:solidFill>
                    <a:sysClr val="windowText" lastClr="000000"/>
                  </a:solidFill>
                </a:ln>
                <a:solidFill>
                  <a:sysClr val="windowText" lastClr="000000"/>
                </a:solidFill>
                <a:cs typeface="2  Lotus" pitchFamily="2" charset="-78"/>
              </a:rPr>
              <a:t>«برای شنیدن نقد، سینه‌‌‌‌‌‌ی گشاده و روی باز و گوش شنوا داشته باشید. هیچ ضرر نمیکنید از اینکه از شما انتقاد کنند.»</a:t>
            </a:r>
            <a:endParaRPr lang="en-US" sz="4400" b="1" dirty="0" smtClean="0">
              <a:ln>
                <a:solidFill>
                  <a:sysClr val="windowText" lastClr="000000"/>
                </a:solidFill>
              </a:ln>
              <a:solidFill>
                <a:sysClr val="windowText" lastClr="000000"/>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sz="2000" b="1" dirty="0" smtClean="0">
              <a:ln>
                <a:solidFill>
                  <a:sysClr val="windowText" lastClr="000000"/>
                </a:solidFill>
              </a:ln>
              <a:solidFill>
                <a:sysClr val="windowText" lastClr="000000"/>
              </a:solidFill>
              <a:cs typeface="2  Lotus" pitchFamily="2" charset="-78"/>
            </a:endParaRPr>
          </a:p>
          <a:p>
            <a:pPr algn="ctr" rtl="1"/>
            <a:endParaRPr lang="fa-IR" sz="2000" b="1" dirty="0" smtClean="0">
              <a:ln>
                <a:solidFill>
                  <a:sysClr val="windowText" lastClr="000000"/>
                </a:solidFill>
              </a:ln>
              <a:solidFill>
                <a:sysClr val="windowText" lastClr="000000"/>
              </a:solidFill>
              <a:cs typeface="2  Lotus" pitchFamily="2" charset="-78"/>
            </a:endParaRPr>
          </a:p>
          <a:p>
            <a:pPr algn="ctr" rtl="1"/>
            <a:r>
              <a:rPr lang="fa-IR" sz="2800" b="1" dirty="0" smtClean="0">
                <a:ln>
                  <a:solidFill>
                    <a:sysClr val="windowText" lastClr="000000"/>
                  </a:solidFill>
                </a:ln>
                <a:solidFill>
                  <a:sysClr val="windowText" lastClr="000000"/>
                </a:solidFill>
                <a:cs typeface="2  Lotus" pitchFamily="2" charset="-78"/>
              </a:rPr>
              <a:t>نحوه نقد پذیری</a:t>
            </a:r>
          </a:p>
          <a:p>
            <a:pPr algn="ctr" rtl="1"/>
            <a:endParaRPr lang="fa-IR" sz="2000"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اعضای هیئت دولت – 88/6/16</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048000"/>
            <a:ext cx="7772400" cy="2667000"/>
          </a:xfrm>
        </p:spPr>
        <p:txBody>
          <a:bodyPr>
            <a:normAutofit fontScale="92500" lnSpcReduction="10000"/>
          </a:bodyPr>
          <a:lstStyle/>
          <a:p>
            <a:pPr algn="r" rtl="1"/>
            <a:r>
              <a:rPr lang="fa-IR" sz="2600" b="1" dirty="0" smtClean="0">
                <a:ln>
                  <a:solidFill>
                    <a:sysClr val="windowText" lastClr="000000"/>
                  </a:solidFill>
                </a:ln>
                <a:solidFill>
                  <a:sysClr val="windowText" lastClr="000000"/>
                </a:solidFill>
                <a:cs typeface="2  Lotus" pitchFamily="2" charset="-78"/>
              </a:rPr>
              <a:t>امام خمینی رحمه الله:</a:t>
            </a:r>
            <a:endParaRPr lang="en-US" sz="2600" b="1" dirty="0" smtClean="0">
              <a:ln>
                <a:solidFill>
                  <a:sysClr val="windowText" lastClr="000000"/>
                </a:solidFill>
              </a:ln>
              <a:solidFill>
                <a:sysClr val="windowText" lastClr="000000"/>
              </a:solidFill>
              <a:cs typeface="2  Lotus" pitchFamily="2" charset="-78"/>
            </a:endParaRPr>
          </a:p>
          <a:p>
            <a:pPr algn="justLow" rtl="1"/>
            <a:r>
              <a:rPr lang="fa-IR" sz="3000" b="1" dirty="0" smtClean="0">
                <a:ln>
                  <a:solidFill>
                    <a:sysClr val="windowText" lastClr="000000"/>
                  </a:solidFill>
                </a:ln>
                <a:solidFill>
                  <a:sysClr val="windowText" lastClr="000000"/>
                </a:solidFill>
                <a:cs typeface="2  Lotus" pitchFamily="2" charset="-78"/>
              </a:rPr>
              <a:t>«در انتقادها مواظب باشید با حیثیت و آبروی کسی بازی نکنید و کسی را از موقعیت و مسئولیتی که دارد؛ فرو نیفکنید. انتقاد آزاد است، به اندازه‌ای که نخواهند کسی را خفیف کنند یا یک گروهی را خفیف کنند و از صحنه خارج کنند. انتقادات برای اصلاح امور لازم است.»</a:t>
            </a:r>
            <a:endParaRPr lang="en-US" sz="3000" b="1" dirty="0" smtClean="0">
              <a:ln>
                <a:solidFill>
                  <a:sysClr val="windowText" lastClr="000000"/>
                </a:solidFill>
              </a:ln>
              <a:solidFill>
                <a:sysClr val="windowText" lastClr="000000"/>
              </a:solidFill>
              <a:cs typeface="2  Lotus" pitchFamily="2" charset="-78"/>
            </a:endParaRPr>
          </a:p>
          <a:p>
            <a:pPr algn="r" rtl="1"/>
            <a:endParaRPr lang="en-US" sz="2400"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رعایت حدود در نقد</a:t>
            </a: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خاطرات و مبارزات حجه الاسلام فلسفی،مرکز اسناد انقلاب اسلامی – ص230</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3886200"/>
            <a:ext cx="7772400" cy="1500187"/>
          </a:xfrm>
        </p:spPr>
        <p:txBody>
          <a:bodyPr>
            <a:noAutofit/>
          </a:bodyPr>
          <a:lstStyle/>
          <a:p>
            <a:pPr algn="justLow" rtl="1"/>
            <a:r>
              <a:rPr lang="fa-IR" sz="3600" b="1" dirty="0" smtClean="0">
                <a:ln>
                  <a:solidFill>
                    <a:sysClr val="windowText" lastClr="000000"/>
                  </a:solidFill>
                </a:ln>
                <a:solidFill>
                  <a:sysClr val="windowText" lastClr="000000"/>
                </a:solidFill>
                <a:cs typeface="2  Lotus" pitchFamily="2" charset="-78"/>
              </a:rPr>
              <a:t>«...نقد را با عیبجوئی و با عصبانیت و با بهانه‌گیری نباید اشتباه کرد؛ اما نقادی باید کرد. در عین حال نقدپذیر هم باید بود. دیگران هم اگر از ما به عنوان دانشجو، به عنوان تشکل دانشجوئی نقد کردند، بپذیریم؛ یعنی تحمل کنیم؛</a:t>
            </a:r>
          </a:p>
          <a:p>
            <a:pPr algn="ctr" rtl="1"/>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بپذیریم به معنای تحمل کردن است</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a:t>
            </a: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sz="2000" b="1" dirty="0" smtClean="0">
                <a:ln>
                  <a:solidFill>
                    <a:sysClr val="windowText" lastClr="000000"/>
                  </a:solidFill>
                </a:ln>
                <a:solidFill>
                  <a:sysClr val="windowText" lastClr="000000"/>
                </a:solidFill>
                <a:cs typeface="2  Lotus" pitchFamily="2" charset="-78"/>
              </a:rPr>
              <a:t>تفاوت نقد با عیبجویی و بهانه گیری</a:t>
            </a: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دانشجویان دانشگاه فردوسی مشهد – 86/2/25</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lide(fromBottom)">
                                      <p:cBhvr>
                                        <p:cTn id="14" dur="500"/>
                                        <p:tgtEl>
                                          <p:spTgt spid="3">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Folded Corner 3"/>
          <p:cNvSpPr/>
          <p:nvPr/>
        </p:nvSpPr>
        <p:spPr>
          <a:xfrm rot="801453">
            <a:off x="7350417" y="312982"/>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cs typeface="2  Lotus" pitchFamily="2" charset="-78"/>
              </a:rPr>
              <a:t>توصیف فرهنگ </a:t>
            </a:r>
            <a:endParaRPr lang="en-US" dirty="0"/>
          </a:p>
        </p:txBody>
      </p:sp>
      <p:sp>
        <p:nvSpPr>
          <p:cNvPr id="3" name="Text Placeholder 2"/>
          <p:cNvSpPr>
            <a:spLocks noGrp="1"/>
          </p:cNvSpPr>
          <p:nvPr>
            <p:ph type="body" idx="1"/>
          </p:nvPr>
        </p:nvSpPr>
        <p:spPr>
          <a:xfrm>
            <a:off x="722313" y="1752601"/>
            <a:ext cx="7772400" cy="2654300"/>
          </a:xfrm>
        </p:spPr>
        <p:txBody>
          <a:bodyPr>
            <a:normAutofit/>
          </a:bodyPr>
          <a:lstStyle/>
          <a:p>
            <a:pPr algn="just" rtl="1"/>
            <a:r>
              <a:rPr lang="fa-IR" sz="3600" b="1" dirty="0" smtClean="0">
                <a:ln>
                  <a:solidFill>
                    <a:sysClr val="windowText" lastClr="000000"/>
                  </a:solidFill>
                </a:ln>
                <a:solidFill>
                  <a:sysClr val="windowText" lastClr="000000"/>
                </a:solidFill>
                <a:cs typeface="2  Lotus" pitchFamily="2" charset="-78"/>
              </a:rPr>
              <a:t>«فرهنگ مثل هواست که انسان وقتی که این هوا را استنشاق کرد، با هوایی که استنشاق کرده و با آن جانی که گرفته، می‌تواند دو قدم بردارد و جلو برود.»</a:t>
            </a:r>
          </a:p>
        </p:txBody>
      </p:sp>
      <p:sp>
        <p:nvSpPr>
          <p:cNvPr id="5" name="Flowchart: Predefined Process 4"/>
          <p:cNvSpPr/>
          <p:nvPr/>
        </p:nvSpPr>
        <p:spPr>
          <a:xfrm>
            <a:off x="152400" y="6019800"/>
            <a:ext cx="2819400" cy="6858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a-IR" sz="1200" b="1" dirty="0" smtClean="0">
              <a:ln>
                <a:solidFill>
                  <a:sysClr val="windowText" lastClr="000000"/>
                </a:solidFill>
              </a:ln>
              <a:solidFill>
                <a:sysClr val="windowText" lastClr="000000"/>
              </a:solidFill>
              <a:cs typeface="2  Lotus" pitchFamily="2" charset="-78"/>
            </a:endParaRPr>
          </a:p>
          <a:p>
            <a:pPr algn="ctr"/>
            <a:r>
              <a:rPr lang="fa-IR" sz="1200" b="1" dirty="0" smtClean="0">
                <a:ln>
                  <a:solidFill>
                    <a:sysClr val="windowText" lastClr="000000"/>
                  </a:solidFill>
                </a:ln>
                <a:solidFill>
                  <a:sysClr val="windowText" lastClr="000000"/>
                </a:solidFill>
                <a:cs typeface="2  Lotus" pitchFamily="2" charset="-78"/>
              </a:rPr>
              <a:t> دیدار با اعضای شورای عالی انقلاب فرهنگی- 86/6/4</a:t>
            </a:r>
            <a:endParaRPr lang="en-US" sz="1200" b="1" dirty="0" smtClean="0">
              <a:ln>
                <a:solidFill>
                  <a:sysClr val="windowText" lastClr="000000"/>
                </a:solidFill>
              </a:ln>
              <a:solidFill>
                <a:sysClr val="windowText" lastClr="000000"/>
              </a:solidFill>
              <a:cs typeface="2  Lotus" pitchFamily="2" charset="-78"/>
            </a:endParaRPr>
          </a:p>
          <a:p>
            <a:pPr algn="ctr"/>
            <a:endParaRPr lang="en-US"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457200"/>
            <a:ext cx="5257800" cy="5029199"/>
          </a:xfrm>
        </p:spPr>
        <p:txBody>
          <a:bodyPr>
            <a:noAutofit/>
          </a:bodyPr>
          <a:lstStyle/>
          <a:p>
            <a:pPr algn="justLow" rtl="1"/>
            <a:r>
              <a:rPr lang="fa-IR" sz="3600" b="1" dirty="0" smtClean="0">
                <a:ln>
                  <a:solidFill>
                    <a:sysClr val="windowText" lastClr="000000"/>
                  </a:solidFill>
                </a:ln>
                <a:solidFill>
                  <a:sysClr val="windowText" lastClr="000000"/>
                </a:solidFill>
                <a:cs typeface="2  Lotus" pitchFamily="2" charset="-78"/>
              </a:rPr>
              <a:t>«معتقدیم که نقد منصفانه و پاسخگویی منصفانه به نقد، به تقویت دستگاه و نظام کمک می‌کند، لیکن این نباید با مناقشات و گفتگوها و بگومگوهای لفظی اشتباه شود.»</a:t>
            </a:r>
            <a:endParaRPr lang="en-US" sz="3600" b="1" dirty="0" smtClean="0">
              <a:ln>
                <a:solidFill>
                  <a:sysClr val="windowText" lastClr="000000"/>
                </a:solidFill>
              </a:ln>
              <a:solidFill>
                <a:sysClr val="windowText" lastClr="000000"/>
              </a:solidFill>
              <a:cs typeface="2  Lotus" pitchFamily="2" charset="-78"/>
            </a:endParaRPr>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rtl="1"/>
            <a:r>
              <a:rPr lang="fa-IR" sz="2400" b="1" dirty="0" smtClean="0">
                <a:ln>
                  <a:solidFill>
                    <a:sysClr val="windowText" lastClr="000000"/>
                  </a:solidFill>
                </a:ln>
                <a:solidFill>
                  <a:sysClr val="windowText" lastClr="000000"/>
                </a:solidFill>
                <a:cs typeface="2  Lotus" pitchFamily="2" charset="-78"/>
              </a:rPr>
              <a:t>آثار و فواید نقد و نقدپذیری</a:t>
            </a: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رئیس جمهور و اعضای هیئت دولت – 83/6/4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419600" y="381000"/>
            <a:ext cx="4495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200" b="1" dirty="0" smtClean="0">
                <a:ln>
                  <a:solidFill>
                    <a:schemeClr val="tx1"/>
                  </a:solidFill>
                </a:ln>
                <a:effectLst>
                  <a:outerShdw blurRad="38100" dist="38100" dir="2700000" algn="tl">
                    <a:srgbClr val="000000">
                      <a:alpha val="43137"/>
                    </a:srgbClr>
                  </a:outerShdw>
                </a:effectLst>
                <a:cs typeface="2  Lotus" pitchFamily="2" charset="-78"/>
              </a:rPr>
              <a:t>پرهیز از ستمگری و ستم پذیری</a:t>
            </a:r>
            <a:endParaRPr lang="en-US" sz="32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590800"/>
            <a:ext cx="7772400" cy="2438399"/>
          </a:xfrm>
        </p:spPr>
        <p:txBody>
          <a:bodyPr>
            <a:normAutofit/>
          </a:bodyPr>
          <a:lstStyle/>
          <a:p>
            <a:pPr algn="just" rtl="1"/>
            <a:r>
              <a:rPr lang="fa-IR" sz="32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«متون خدشه‌ناپذیر اسلامی صریحاً دستور می‌دهد «لا تظلمون و لا تظلمون» نه ظلم کنید و نه مظلوم شوید. و می‌آموزند که ستمگری و ستم‌پذیری در یک ردیفند و ستمگر و ستم‌پذیر، شرکای جرم یکدیگرند.</a:t>
            </a:r>
            <a:r>
              <a:rPr lang="en-US" sz="32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a:t>
            </a:r>
            <a:r>
              <a:rPr lang="fa-IR" sz="32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a:t>
            </a:r>
            <a:endParaRPr lang="en-US" sz="32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endParaRPr lang="en-US" dirty="0"/>
          </a:p>
        </p:txBody>
      </p:sp>
      <p:sp>
        <p:nvSpPr>
          <p:cNvPr id="5" name="Folded Corner 4"/>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پرهیز از ستمگری و ستم پذیری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6" name="Flowchart: Predefined Process 5"/>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بیانات در هشتمین اجلاس سران جنبش عدم تعهد – 65/6/14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Autofit/>
          </a:bodyPr>
          <a:lstStyle/>
          <a:p>
            <a:pPr algn="justLow" rtl="1"/>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«اگر نظام سلطه در زمانهای گذشته به صورت لشکرکشی، برده‌کُشی امپراتورها تجلی می‌کرد، امروز به شکل شبکه‌ی بسیار پیچیده‌ی جهانی در مظاهر و حوزه‌های بسیار متعدد حیات ملتها را ظاهر شده است.»</a:t>
            </a:r>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انواع ظلم در گذشته و حال</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بیانات در هشتمین اجلاس سران جنبش عدم تعهد – 65/6/14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2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828800"/>
            <a:ext cx="7772400" cy="1828800"/>
          </a:xfrm>
        </p:spPr>
        <p:txBody>
          <a:bodyPr>
            <a:noAutofit/>
          </a:bodyPr>
          <a:lstStyle/>
          <a:p>
            <a:pPr algn="justLow"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«...ضعف اراده در رهبران، ترس از رویارویی صریح با استکبار، تکیه بر کمک همین قدرتها، باور نداشتن قدرت مردم و تکیه نکردن به آنان... اینهایند مایه‌های اصلی انفعال و ضعف کشورهای جهان سوم و کمک اصلی به توسعه‌ی قدرت استکبار.»</a:t>
            </a:r>
            <a:endParaRPr lang="en-US"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زمینه های ستم پذیری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بیانات در هشتمین اجلاس سران جنبش عدم تعهد – 65/6/14</a:t>
            </a:r>
            <a:endParaRPr lang="en-US" sz="1400" b="1" dirty="0" smtClean="0">
              <a:ln>
                <a:solidFill>
                  <a:sysClr val="windowText" lastClr="000000"/>
                </a:solidFill>
              </a:ln>
              <a:solidFill>
                <a:sysClr val="windowText" lastClr="000000"/>
              </a:solidFill>
              <a:cs typeface="2  Lotus" pitchFamily="2" charset="-78"/>
            </a:endParaRPr>
          </a:p>
        </p:txBody>
      </p:sp>
      <p:sp>
        <p:nvSpPr>
          <p:cNvPr id="6" name="Left Arrow Callout 5"/>
          <p:cNvSpPr/>
          <p:nvPr/>
        </p:nvSpPr>
        <p:spPr>
          <a:xfrm>
            <a:off x="6858000" y="3733800"/>
            <a:ext cx="1676400" cy="1828800"/>
          </a:xfrm>
          <a:prstGeom prst="lef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2800" b="1" dirty="0" smtClean="0">
                <a:ln>
                  <a:solidFill>
                    <a:schemeClr val="tx1"/>
                  </a:solidFill>
                </a:ln>
                <a:effectLst>
                  <a:outerShdw blurRad="38100" dist="38100" dir="2700000" algn="tl">
                    <a:srgbClr val="000000">
                      <a:alpha val="43137"/>
                    </a:srgbClr>
                  </a:outerShdw>
                </a:effectLst>
                <a:cs typeface="2  Lotus" pitchFamily="2" charset="-78"/>
              </a:rPr>
              <a:t>ضعف در اراده رهبران</a:t>
            </a:r>
            <a:endParaRPr lang="en-US" sz="2800" dirty="0"/>
          </a:p>
        </p:txBody>
      </p:sp>
      <p:sp>
        <p:nvSpPr>
          <p:cNvPr id="8" name="Left Arrow Callout 7"/>
          <p:cNvSpPr/>
          <p:nvPr/>
        </p:nvSpPr>
        <p:spPr>
          <a:xfrm>
            <a:off x="1828800" y="3733800"/>
            <a:ext cx="1676400" cy="1828800"/>
          </a:xfrm>
          <a:prstGeom prst="lef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باور نداشتن قدرت مردم</a:t>
            </a:r>
            <a:endParaRPr lang="en-US" sz="2400" dirty="0"/>
          </a:p>
        </p:txBody>
      </p:sp>
      <p:sp>
        <p:nvSpPr>
          <p:cNvPr id="9" name="Left Arrow Callout 8"/>
          <p:cNvSpPr/>
          <p:nvPr/>
        </p:nvSpPr>
        <p:spPr>
          <a:xfrm>
            <a:off x="3505200" y="3733800"/>
            <a:ext cx="1676400" cy="1828800"/>
          </a:xfrm>
          <a:prstGeom prst="leftArrow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تکیه بر کمک همین قدرتها</a:t>
            </a:r>
            <a:endParaRPr lang="en-US" sz="2400" dirty="0"/>
          </a:p>
        </p:txBody>
      </p:sp>
      <p:sp>
        <p:nvSpPr>
          <p:cNvPr id="10" name="Left Arrow Callout 9"/>
          <p:cNvSpPr/>
          <p:nvPr/>
        </p:nvSpPr>
        <p:spPr>
          <a:xfrm>
            <a:off x="5181600" y="3733800"/>
            <a:ext cx="1676400" cy="1828800"/>
          </a:xfrm>
          <a:prstGeom prst="lef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000" b="1" dirty="0" smtClean="0">
                <a:ln>
                  <a:solidFill>
                    <a:schemeClr val="tx1"/>
                  </a:solidFill>
                </a:ln>
                <a:effectLst>
                  <a:outerShdw blurRad="38100" dist="38100" dir="2700000" algn="tl">
                    <a:srgbClr val="000000">
                      <a:alpha val="43137"/>
                    </a:srgbClr>
                  </a:outerShdw>
                </a:effectLst>
                <a:cs typeface="2  Lotus" pitchFamily="2" charset="-78"/>
              </a:rPr>
              <a:t>ترس از رویارویی صریح با استکبار</a:t>
            </a:r>
            <a:endParaRPr lang="en-US" sz="2000" dirty="0"/>
          </a:p>
        </p:txBody>
      </p:sp>
      <p:sp>
        <p:nvSpPr>
          <p:cNvPr id="11" name="Flowchart: Process 10"/>
          <p:cNvSpPr/>
          <p:nvPr/>
        </p:nvSpPr>
        <p:spPr>
          <a:xfrm>
            <a:off x="762000" y="3733800"/>
            <a:ext cx="1066800" cy="1828800"/>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rtl="1"/>
            <a:r>
              <a:rPr lang="fa-IR" sz="2400" b="1" dirty="0" smtClean="0">
                <a:ln>
                  <a:solidFill>
                    <a:schemeClr val="tx1"/>
                  </a:solidFill>
                </a:ln>
                <a:effectLst>
                  <a:outerShdw blurRad="38100" dist="38100" dir="2700000" algn="tl">
                    <a:srgbClr val="000000">
                      <a:alpha val="43137"/>
                    </a:srgbClr>
                  </a:outerShdw>
                </a:effectLst>
                <a:cs typeface="2  Lotus" pitchFamily="2" charset="-78"/>
              </a:rPr>
              <a:t>تکیه نکردن به قدرت مردم</a:t>
            </a:r>
            <a:endParaRPr lang="en-US" sz="2400" dirty="0"/>
          </a:p>
        </p:txBody>
      </p:sp>
    </p:spTree>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lide(fromBottom)">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to="" calcmode="lin" valueType="num">
                                      <p:cBhvr>
                                        <p:cTn id="19" dur="1" fill="hold"/>
                                        <p:tgtEl>
                                          <p:spTgt spid="6"/>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lide(fromBottom)">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lide(fromBottom)">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Bottom)">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slide(fromBottom)">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edge">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447800"/>
            <a:ext cx="8915400" cy="4267201"/>
          </a:xfrm>
        </p:spPr>
        <p:txBody>
          <a:bodyPr>
            <a:noAutofit/>
          </a:bodyPr>
          <a:lstStyle/>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«فرهنگ سلطه، ملتهای ضعیف را ذلت‌پذیر و معتاد به ستم ساخته است. باید از درون ذاتشان آنان را درمان کرد.</a:t>
            </a:r>
          </a:p>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باید باوری عمیق به کرامت و قدرت انسان به خدا،</a:t>
            </a:r>
          </a:p>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به ارزشهای انسانی راستین،</a:t>
            </a:r>
          </a:p>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به پوچی قدرتهای طاغوتی،</a:t>
            </a:r>
          </a:p>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در انسانها دمید و آنان را با این سلاح کندی‌ناپذیر، مسلح کرد.»</a:t>
            </a:r>
            <a:endParaRPr lang="en-US"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درمان ستم و ستم پذیری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بیانات در هشتمین اجلاس سران جنبش عدم تعهد – 65/6/14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ircle(i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edge">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43400" y="381000"/>
            <a:ext cx="45720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200" b="1" dirty="0" smtClean="0">
                <a:ln>
                  <a:solidFill>
                    <a:schemeClr val="tx1"/>
                  </a:solidFill>
                </a:ln>
                <a:effectLst>
                  <a:outerShdw blurRad="38100" dist="38100" dir="2700000" algn="tl">
                    <a:srgbClr val="000000">
                      <a:alpha val="43137"/>
                    </a:srgbClr>
                  </a:outerShdw>
                </a:effectLst>
                <a:cs typeface="2  Lotus" pitchFamily="2" charset="-78"/>
              </a:rPr>
              <a:t>توجه به خود سازی و توکل به خدا و امید به وعده های الهی</a:t>
            </a:r>
            <a:endParaRPr lang="en-US" sz="32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1000"/>
            <a:lum/>
          </a:blip>
          <a:srcRect/>
          <a:stretch>
            <a:fillRect l="-27000" r="-2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752600"/>
            <a:ext cx="3697287" cy="3886200"/>
          </a:xfrm>
        </p:spPr>
        <p:txBody>
          <a:bodyPr>
            <a:noAutofit/>
          </a:bodyPr>
          <a:lstStyle/>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امام خمینی(قدس سره):</a:t>
            </a:r>
          </a:p>
          <a:p>
            <a:pPr algn="r" rtl="1"/>
            <a:r>
              <a:rPr lang="fa-IR"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سازندگیهای روحی مقدم بر همه سازندگیهاست...انسان تا خودش را نسازد نمی‌تواند دیگران را بسازد و تا دیگران ساخته نشوند، نمی‌شود که کشور ساخته بشود. </a:t>
            </a:r>
            <a:endParaRPr lang="en-US"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endParaRPr lang="en-US" sz="28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ضرورت خودسازی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صحیفه امام،ج11،ص180</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lide(fromBottom)">
                                      <p:cBhvr>
                                        <p:cTn id="14" dur="500"/>
                                        <p:tgtEl>
                                          <p:spTgt spid="3">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838201"/>
            <a:ext cx="5373687" cy="4572000"/>
          </a:xfrm>
        </p:spPr>
        <p:txBody>
          <a:bodyPr>
            <a:noAutofit/>
          </a:bodyPr>
          <a:lstStyle/>
          <a:p>
            <a:pPr algn="justLow" rtl="1"/>
            <a:r>
              <a:rPr lang="fa-IR" sz="3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امام خمینی(ره):</a:t>
            </a:r>
          </a:p>
          <a:p>
            <a:pPr algn="justLow" rtl="1"/>
            <a:r>
              <a:rPr lang="fa-IR" sz="3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«رمز پیروزی شما برادرها و جوانهای عزیز یکی اتکال به خدای تبارک و تعالی، اعتماد به رحمت خدا، به عنایات خدای تبارک و تعالی که این در رأس همه امور است.»</a:t>
            </a:r>
            <a:endParaRPr lang="en-US" sz="3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239000" y="457200"/>
            <a:ext cx="1524000"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رمز پیروزی:</a:t>
            </a: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توکل به خدا</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صحیفه امام،ج17،ص412</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500"/>
                                        <p:tgtEl>
                                          <p:spTgt spid="3">
                                            <p:txEl>
                                              <p:pRg st="0" end="0"/>
                                            </p:txEl>
                                          </p:spTgt>
                                        </p:tgtEl>
                                      </p:cBhvr>
                                    </p:animEffect>
                                  </p:childTnLst>
                                </p:cTn>
                              </p:par>
                              <p:par>
                                <p:cTn id="15" presetID="16" presetClass="entr" presetSubtype="2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3452813"/>
            <a:ext cx="7772400" cy="1500187"/>
          </a:xfrm>
        </p:spPr>
        <p:txBody>
          <a:bodyPr>
            <a:noAutofit/>
          </a:bodyPr>
          <a:lstStyle/>
          <a:p>
            <a:pPr algn="ctr" rtl="1"/>
            <a:r>
              <a:rPr lang="fa-IR" sz="60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«توکل هم یعنی کار را انجام دادن و نتیجه را از خدا خواستن.»</a:t>
            </a:r>
            <a:endParaRPr lang="en-US" sz="60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p:txBody>
      </p:sp>
      <p:sp>
        <p:nvSpPr>
          <p:cNvPr id="4" name="Folded Corner 3"/>
          <p:cNvSpPr/>
          <p:nvPr/>
        </p:nvSpPr>
        <p:spPr>
          <a:xfrm rot="801453">
            <a:off x="7125418" y="443899"/>
            <a:ext cx="1639139"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800" b="1" dirty="0" smtClean="0">
                <a:ln>
                  <a:solidFill>
                    <a:schemeClr val="tx1"/>
                  </a:solidFill>
                </a:ln>
                <a:effectLst>
                  <a:outerShdw blurRad="38100" dist="38100" dir="2700000" algn="tl">
                    <a:srgbClr val="000000">
                      <a:alpha val="43137"/>
                    </a:srgbClr>
                  </a:outerShdw>
                </a:effectLst>
                <a:cs typeface="2  Lotus" pitchFamily="2" charset="-78"/>
              </a:rPr>
              <a:t>مفهوم توکل</a:t>
            </a:r>
            <a:endParaRPr lang="en-US" sz="28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مسئولان نظام – 92/4/30</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286000"/>
            <a:ext cx="7772400" cy="3187700"/>
          </a:xfrm>
        </p:spPr>
        <p:txBody>
          <a:bodyPr/>
          <a:lstStyle/>
          <a:p>
            <a:pPr algn="just" rtl="1"/>
            <a:r>
              <a:rPr lang="fa-IR"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«فرهنگ خیلی اهمیت دارد. اگر ما دنبال استقلال هستیم،‌باید به فرهنگ مراجعه کنیم و روی فرهنگ کار کنیم. اگر دنبال خودکفایی و رفاه عمومی مردم هستیم، اگر به دنبال تدّین مردم و یک تمدن بزرگ اسلامی هستیم ـ که باید باشیم و البته هستیم ـ باید بر روی مسئله فرهنگ تأمل و تلاش و توجه و سرمایه‌گذاری ویژه‌ای بکنیم.»</a:t>
            </a:r>
            <a:endParaRPr lang="en-US" sz="32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endParaRPr>
          </a:p>
          <a:p>
            <a:pPr algn="r" rtl="1"/>
            <a:endParaRPr lang="en-US" dirty="0"/>
          </a:p>
        </p:txBody>
      </p:sp>
      <p:sp>
        <p:nvSpPr>
          <p:cNvPr id="4" name="Folded Corner 3"/>
          <p:cNvSpPr/>
          <p:nvPr/>
        </p:nvSpPr>
        <p:spPr>
          <a:xfrm rot="801453">
            <a:off x="7350419" y="312981"/>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cs typeface="2  Lotus" pitchFamily="2" charset="-78"/>
              </a:rPr>
              <a:t>اهمیت فرهنگ</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اعضای شورای عالی انقلاب فرهنگی ـ 75/9/20</a:t>
            </a:r>
            <a:endParaRPr lang="en-US" sz="12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514600"/>
            <a:ext cx="7772400" cy="2122487"/>
          </a:xfrm>
        </p:spPr>
        <p:txBody>
          <a:bodyPr>
            <a:noAutofit/>
          </a:bodyPr>
          <a:lstStyle/>
          <a:p>
            <a:pPr algn="r" rtl="1"/>
            <a:r>
              <a:rPr lang="fa-IR" sz="3200" b="1" dirty="0" smtClean="0">
                <a:ln>
                  <a:solidFill>
                    <a:schemeClr val="tx1"/>
                  </a:solidFill>
                </a:ln>
                <a:solidFill>
                  <a:schemeClr val="dk1"/>
                </a:solidFill>
                <a:cs typeface="2  Lotus" pitchFamily="2" charset="-78"/>
              </a:rPr>
              <a:t>«یکی از چیزهایی که من بر روی آن تکیه می‌کنم در این زمینه‌ی اعتقاد و نگاه قلبی و گرایش قلبی،</a:t>
            </a:r>
          </a:p>
          <a:p>
            <a:pPr algn="r" rtl="1"/>
            <a:r>
              <a:rPr lang="fa-IR" sz="3200" b="1" dirty="0" smtClean="0">
                <a:ln>
                  <a:solidFill>
                    <a:schemeClr val="tx1"/>
                  </a:solidFill>
                </a:ln>
                <a:solidFill>
                  <a:schemeClr val="dk1"/>
                </a:solidFill>
                <a:cs typeface="2  Lotus" pitchFamily="2" charset="-78"/>
              </a:rPr>
              <a:t>                 مسئله‌ی اعتماد به خدای متعال است، </a:t>
            </a:r>
          </a:p>
          <a:p>
            <a:pPr algn="r" rtl="1"/>
            <a:r>
              <a:rPr lang="fa-IR" sz="3200" b="1" dirty="0" smtClean="0">
                <a:ln>
                  <a:solidFill>
                    <a:schemeClr val="tx1"/>
                  </a:solidFill>
                </a:ln>
                <a:solidFill>
                  <a:schemeClr val="dk1"/>
                </a:solidFill>
                <a:cs typeface="2  Lotus" pitchFamily="2" charset="-78"/>
              </a:rPr>
              <a:t>                                اعتماد به وعده‌های الهی است.»</a:t>
            </a:r>
            <a:endParaRPr lang="en-US" sz="3200" b="1" dirty="0" smtClean="0">
              <a:ln>
                <a:solidFill>
                  <a:schemeClr val="tx1"/>
                </a:solidFill>
              </a:ln>
              <a:solidFill>
                <a:schemeClr val="dk1"/>
              </a:solidFill>
              <a:cs typeface="2  Lotus" pitchFamily="2" charset="-78"/>
            </a:endParaRPr>
          </a:p>
        </p:txBody>
      </p:sp>
      <p:sp>
        <p:nvSpPr>
          <p:cNvPr id="4" name="Folded Corner 3"/>
          <p:cNvSpPr/>
          <p:nvPr/>
        </p:nvSpPr>
        <p:spPr>
          <a:xfrm rot="801453">
            <a:off x="7125418" y="443899"/>
            <a:ext cx="1639139"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تاکید بر اعتماد به وعده های الهی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دیدار با اعضای هیئت دولت – 92/6/6</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trips(down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752600"/>
            <a:ext cx="8610599" cy="4114800"/>
          </a:xfrm>
        </p:spPr>
        <p:txBody>
          <a:bodyPr>
            <a:normAutofit fontScale="85000" lnSpcReduction="10000"/>
          </a:bodyPr>
          <a:lstStyle/>
          <a:p>
            <a:pPr algn="r" rtl="1"/>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«وقتی انسان هدفش رضای خدا بود، به وعده‌های الهی هم اعتماد و اطمینان داشت، آن وقت دیگر </a:t>
            </a:r>
            <a:endParaRPr lang="en-US"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r>
              <a:rPr lang="fa-IR" sz="4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یأس</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معنا ندارد، </a:t>
            </a:r>
            <a:endParaRPr lang="en-US"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r>
              <a:rPr lang="en-US" sz="4600" b="1" i="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a:t>
            </a:r>
            <a:r>
              <a:rPr lang="fa-IR" sz="4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ترس</a:t>
            </a:r>
            <a:r>
              <a:rPr lang="fa-IR" sz="4600" b="1" i="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 </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معنا ندارد</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a:t>
            </a:r>
            <a:endParaRPr lang="en-US"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r>
              <a:rPr lang="fa-IR" sz="4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en-US" sz="4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4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غفلت</a:t>
            </a:r>
            <a:r>
              <a:rPr lang="fa-IR" sz="4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معنا ندارد</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a:t>
            </a:r>
            <a:endParaRPr lang="en-US"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r>
              <a:rPr lang="fa-IR" sz="4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en-US" sz="4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4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غرور</a:t>
            </a:r>
            <a:r>
              <a:rPr lang="fa-IR" sz="4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2  Lotus" pitchFamily="2" charset="-78"/>
              </a:rPr>
              <a:t> </a:t>
            </a:r>
            <a:r>
              <a:rPr lang="fa-IR"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rPr>
              <a:t>معنا ندارد.»</a:t>
            </a:r>
            <a:endParaRPr lang="en-US" sz="4600" b="1" dirty="0" smtClean="0">
              <a:ln>
                <a:solidFill>
                  <a:schemeClr val="tx1"/>
                </a:solidFill>
              </a:ln>
              <a:solidFill>
                <a:schemeClr val="dk1"/>
              </a:solidFill>
              <a:effectLst>
                <a:outerShdw blurRad="38100" dist="38100" dir="2700000" algn="tl">
                  <a:srgbClr val="000000">
                    <a:alpha val="43137"/>
                  </a:srgbClr>
                </a:outerShdw>
              </a:effectLst>
              <a:cs typeface="2  Lotus" pitchFamily="2" charset="-78"/>
            </a:endParaRPr>
          </a:p>
          <a:p>
            <a:pPr algn="r" rtl="1"/>
            <a:endParaRPr lang="en-US" dirty="0"/>
          </a:p>
        </p:txBody>
      </p:sp>
      <p:sp>
        <p:nvSpPr>
          <p:cNvPr id="4" name="Folded Corner 3"/>
          <p:cNvSpPr/>
          <p:nvPr/>
        </p:nvSpPr>
        <p:spPr>
          <a:xfrm rot="801453">
            <a:off x="7125418" y="443899"/>
            <a:ext cx="1639139" cy="1143000"/>
          </a:xfrm>
          <a:prstGeom prst="foldedCorner">
            <a:avLst>
              <a:gd name="adj" fmla="val 17616"/>
            </a:avLst>
          </a:prstGeom>
        </p:spPr>
        <p:style>
          <a:lnRef idx="2">
            <a:schemeClr val="dk1"/>
          </a:lnRef>
          <a:fillRef idx="1">
            <a:schemeClr val="lt1"/>
          </a:fillRef>
          <a:effectRef idx="0">
            <a:schemeClr val="dk1"/>
          </a:effectRef>
          <a:fontRef idx="minor">
            <a:schemeClr val="dk1"/>
          </a:fontRef>
        </p:style>
        <p:txBody>
          <a:bodyPr rtlCol="0" anchor="ctr"/>
          <a:lstStyle/>
          <a:p>
            <a:pPr algn="ctr" rtl="1"/>
            <a:endParaRPr lang="fa-IR" b="1" dirty="0" smtClean="0">
              <a:ln>
                <a:solidFill>
                  <a:sysClr val="windowText" lastClr="000000"/>
                </a:solidFill>
              </a:ln>
              <a:solidFill>
                <a:sysClr val="windowText" lastClr="000000"/>
              </a:solidFill>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a:p>
            <a:pPr algn="ctr"/>
            <a:r>
              <a:rPr lang="fa-IR" sz="2400" b="1" dirty="0" smtClean="0">
                <a:ln>
                  <a:solidFill>
                    <a:schemeClr val="tx1"/>
                  </a:solidFill>
                </a:ln>
                <a:effectLst>
                  <a:outerShdw blurRad="38100" dist="38100" dir="2700000" algn="tl">
                    <a:srgbClr val="000000">
                      <a:alpha val="43137"/>
                    </a:srgbClr>
                  </a:outerShdw>
                </a:effectLst>
                <a:cs typeface="2  Lotus" pitchFamily="2" charset="-78"/>
              </a:rPr>
              <a:t>آثار اعتماد به وعده های الهی</a:t>
            </a:r>
            <a:endParaRPr lang="en-US" sz="2400" b="1" dirty="0" smtClean="0">
              <a:ln>
                <a:solidFill>
                  <a:schemeClr val="tx1"/>
                </a:solidFill>
              </a:ln>
              <a:effectLst>
                <a:outerShdw blurRad="38100" dist="38100" dir="2700000" algn="tl">
                  <a:srgbClr val="000000">
                    <a:alpha val="43137"/>
                  </a:srgbClr>
                </a:outerShdw>
              </a:effectLst>
              <a:cs typeface="2  Lotus" pitchFamily="2" charset="-78"/>
            </a:endParaRPr>
          </a:p>
          <a:p>
            <a:pPr algn="ctr" rtl="1"/>
            <a:endParaRPr lang="fa-IR" b="1" dirty="0" smtClean="0">
              <a:ln>
                <a:solidFill>
                  <a:sysClr val="windowText" lastClr="000000"/>
                </a:solidFill>
              </a:ln>
              <a:solidFill>
                <a:sysClr val="windowText" lastClr="000000"/>
              </a:solidFill>
              <a:cs typeface="2  Lotus" pitchFamily="2" charset="-78"/>
            </a:endParaRP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400" b="1" dirty="0" smtClean="0">
                <a:ln>
                  <a:solidFill>
                    <a:sysClr val="windowText" lastClr="000000"/>
                  </a:solidFill>
                </a:ln>
                <a:solidFill>
                  <a:sysClr val="windowText" lastClr="000000"/>
                </a:solidFill>
                <a:cs typeface="2  Lotus" pitchFamily="2" charset="-78"/>
              </a:rPr>
              <a:t>خطبه نماز جمعه در حرم امام خمینی(ره( – 89/3/14</a:t>
            </a:r>
            <a:endParaRPr lang="en-US" sz="14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4)">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4)">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4)">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heel(4)">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heel(4)">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953000" cy="4373562"/>
          </a:xfrm>
        </p:spPr>
        <p:txBody>
          <a:bodyPr>
            <a:normAutofit/>
          </a:bodyPr>
          <a:lstStyle/>
          <a:p>
            <a:r>
              <a:rPr lang="fa-IR"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ranNastaliq" pitchFamily="18" charset="0"/>
                <a:cs typeface="IranNastaliq" pitchFamily="18" charset="0"/>
              </a:rPr>
              <a:t>اللّهم عجّل لولیّک الفرج</a:t>
            </a:r>
            <a:br>
              <a:rPr lang="fa-IR" sz="9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ranNastaliq" pitchFamily="18" charset="0"/>
                <a:cs typeface="IranNastaliq" pitchFamily="18" charset="0"/>
              </a:rPr>
            </a:br>
            <a:endParaRPr lang="en-US" sz="9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ranNastaliq" pitchFamily="18" charset="0"/>
              <a:cs typeface="IranNastaliq" pitchFamily="18" charset="0"/>
            </a:endParaRPr>
          </a:p>
        </p:txBody>
      </p:sp>
    </p:spTree>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1524001"/>
            <a:ext cx="7772400" cy="2882900"/>
          </a:xfrm>
        </p:spPr>
        <p:txBody>
          <a:bodyPr/>
          <a:lstStyle/>
          <a:p>
            <a:pPr algn="ctr" rtl="1"/>
            <a:r>
              <a:rPr lang="fa-IR" sz="36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«به نظر من علاج مشکلات این کشور را چیز دیگری جز اصلاح فرهنگی نمی‌تواند بکند. »</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cs typeface="2  Lotus" pitchFamily="2" charset="-78"/>
              </a:rPr>
              <a:t>ضرورت پرداختن به فرهنگ</a:t>
            </a:r>
          </a:p>
        </p:txBody>
      </p:sp>
      <p:sp>
        <p:nvSpPr>
          <p:cNvPr id="5" name="Flowchart: Predefined Process 4"/>
          <p:cNvSpPr/>
          <p:nvPr/>
        </p:nvSpPr>
        <p:spPr>
          <a:xfrm>
            <a:off x="152400" y="6096000"/>
            <a:ext cx="25908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اعضای شورای عالی انقلاب فرهنگی ـ 75/9/20</a:t>
            </a:r>
            <a:endParaRPr lang="en-US" sz="12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4" name="Rounded Rectangle 3"/>
          <p:cNvSpPr/>
          <p:nvPr/>
        </p:nvSpPr>
        <p:spPr>
          <a:xfrm>
            <a:off x="4267200" y="381000"/>
            <a:ext cx="4648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1"/>
            <a:r>
              <a:rPr lang="fa-IR" sz="3600" b="1" dirty="0" smtClean="0">
                <a:ln>
                  <a:solidFill>
                    <a:schemeClr val="tx1"/>
                  </a:solidFill>
                </a:ln>
                <a:effectLst>
                  <a:outerShdw blurRad="38100" dist="38100" dir="2700000" algn="tl">
                    <a:srgbClr val="000000">
                      <a:alpha val="43137"/>
                    </a:srgbClr>
                  </a:outerShdw>
                </a:effectLst>
                <a:cs typeface="2  Lotus" pitchFamily="2" charset="-78"/>
              </a:rPr>
              <a:t>شاخص های مدیریت جهادی</a:t>
            </a:r>
            <a:endParaRPr lang="en-US" sz="3600" b="1" dirty="0" smtClean="0">
              <a:ln>
                <a:solidFill>
                  <a:schemeClr val="tx1"/>
                </a:solidFill>
              </a:ln>
              <a:effectLst>
                <a:outerShdw blurRad="38100" dist="38100" dir="2700000" algn="tl">
                  <a:srgbClr val="000000">
                    <a:alpha val="43137"/>
                  </a:srgbClr>
                </a:outerShdw>
              </a:effectLst>
              <a:cs typeface="2  Lotus" pitchFamily="2" charset="-78"/>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143000"/>
            <a:ext cx="7772400" cy="3263901"/>
          </a:xfrm>
        </p:spPr>
        <p:txBody>
          <a:bodyPr/>
          <a:lstStyle/>
          <a:p>
            <a:pPr algn="ctr" rtl="1"/>
            <a:r>
              <a:rPr lang="fa-IR" sz="3600" b="1" dirty="0" smtClean="0">
                <a:ln>
                  <a:solidFill>
                    <a:schemeClr val="bg1"/>
                  </a:solidFill>
                </a:ln>
                <a:solidFill>
                  <a:schemeClr val="bg1"/>
                </a:solidFill>
                <a:effectLst>
                  <a:outerShdw blurRad="38100" dist="38100" dir="2700000" algn="tl">
                    <a:srgbClr val="000000">
                      <a:alpha val="43137"/>
                    </a:srgbClr>
                  </a:outerShdw>
                </a:effectLst>
                <a:cs typeface="2  Lotus" pitchFamily="2" charset="-78"/>
              </a:rPr>
              <a:t>« اصلاح فرهنگ عمومی، از همه کارها مهمتر است؛ چون این کار، محور همه کارهای دیگر است. »</a:t>
            </a:r>
          </a:p>
          <a:p>
            <a:pPr algn="r" rtl="1"/>
            <a:endParaRPr lang="en-US" dirty="0"/>
          </a:p>
        </p:txBody>
      </p:sp>
      <p:sp>
        <p:nvSpPr>
          <p:cNvPr id="4" name="Folded Corner 3"/>
          <p:cNvSpPr/>
          <p:nvPr/>
        </p:nvSpPr>
        <p:spPr>
          <a:xfrm rot="801453">
            <a:off x="7239000" y="457200"/>
            <a:ext cx="1524000" cy="1143000"/>
          </a:xfrm>
          <a:prstGeom prst="foldedCorner">
            <a:avLst>
              <a:gd name="adj" fmla="val 25781"/>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b="1" dirty="0" smtClean="0">
                <a:ln>
                  <a:solidFill>
                    <a:sysClr val="windowText" lastClr="000000"/>
                  </a:solidFill>
                </a:ln>
                <a:solidFill>
                  <a:sysClr val="windowText" lastClr="000000"/>
                </a:solidFill>
                <a:cs typeface="2  Lotus" pitchFamily="2" charset="-78"/>
              </a:rPr>
              <a:t>اهمیت اصلاح فرهنگ عمومی</a:t>
            </a:r>
          </a:p>
        </p:txBody>
      </p:sp>
      <p:sp>
        <p:nvSpPr>
          <p:cNvPr id="5" name="Flowchart: Predefined Process 4"/>
          <p:cNvSpPr/>
          <p:nvPr/>
        </p:nvSpPr>
        <p:spPr>
          <a:xfrm>
            <a:off x="152400" y="6096000"/>
            <a:ext cx="3124200" cy="609600"/>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fa-IR" sz="1200" b="1" dirty="0" smtClean="0">
                <a:ln>
                  <a:solidFill>
                    <a:sysClr val="windowText" lastClr="000000"/>
                  </a:solidFill>
                </a:ln>
                <a:solidFill>
                  <a:sysClr val="windowText" lastClr="000000"/>
                </a:solidFill>
                <a:cs typeface="2  Lotus" pitchFamily="2" charset="-78"/>
              </a:rPr>
              <a:t>دیدار با وزیر و مسئولان «وزارت ارشاد» و «اعضای» شوراهای فرهنگ عمومی کشور ـ 74/4/19</a:t>
            </a:r>
            <a:endParaRPr lang="en-US" sz="1200" b="1" dirty="0" smtClean="0">
              <a:ln>
                <a:solidFill>
                  <a:sysClr val="windowText" lastClr="000000"/>
                </a:solidFill>
              </a:ln>
              <a:solidFill>
                <a:sysClr val="windowText" lastClr="000000"/>
              </a:solidFill>
              <a:cs typeface="2  Lotus" pitchFamily="2" charset="-78"/>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655</TotalTime>
  <Words>3143</Words>
  <Application>Microsoft Office PowerPoint</Application>
  <PresentationFormat>On-screen Show (4:3)</PresentationFormat>
  <Paragraphs>347</Paragraphs>
  <Slides>62</Slides>
  <Notes>1</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Office Theme</vt:lpstr>
      <vt:lpstr>1_Office Theme</vt:lpstr>
      <vt:lpstr>بسم اللّه الرحمن الرحیم</vt:lpstr>
      <vt:lpstr>مدیریت جهادی و                       جهاد فرهنگی                   از نگاه مقام معظم رهبری</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اللّهم عجّل لولیّک الفرج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Marziyeh ezati</dc:creator>
  <cp:lastModifiedBy>ezati</cp:lastModifiedBy>
  <cp:revision>231</cp:revision>
  <dcterms:created xsi:type="dcterms:W3CDTF">2006-08-16T00:00:00Z</dcterms:created>
  <dcterms:modified xsi:type="dcterms:W3CDTF">2014-07-16T10:49:22Z</dcterms:modified>
</cp:coreProperties>
</file>