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3/22/2016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3/22/2016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fa.wikipedia.org/wiki/%D8%AC%D8%BA%D8%B1%D8%A7%D9%81%DB%8C%D8%A7%DB%8C_%D8%A7%DB%8C%D8%B1%D8%A7%D9%8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fa.wikipedia.org/wiki/%D8%B9%D9%84%D9%85_%DA%A9%D8%B4%D8%A7%D9%88%D8%B1%D8%B2%DB%8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fa.wikipedia.org/wiki/%DA%A9%D8%B4%D8%A7%D9%88%D8%B1%D8%B2%DB%8C_%D8%AF%D8%B1_%D8%A7%DB%8C%D8%B1%D8%A7%D9%86#cite_note-1"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fa.wikipedia.org/wiki/%DA%A9%D8%B4%D8%A7%D9%88%D8%B1%D8%B2%DB%8C_%D8%AF%D8%B1_%D8%A7%DB%8C%D8%B1%D8%A7%D9%86#cite_note-8" TargetMode="External"/><Relationship Id="rId13" Type="http://schemas.openxmlformats.org/officeDocument/2006/relationships/hyperlink" Target="https://fa.wikipedia.org/wiki/%DA%A9%D8%B4%D8%A7%D9%88%D8%B1%D8%B2%DB%8C_%D8%AF%D8%B1_%D8%A7%DB%8C%D8%B1%D8%A7%D9%86#cite_note-13" TargetMode="External"/><Relationship Id="rId3" Type="http://schemas.openxmlformats.org/officeDocument/2006/relationships/hyperlink" Target="https://fa.wikipedia.org/wiki/%DA%A9%D8%B4%D8%A7%D9%88%D8%B1%D8%B2%DB%8C_%D8%AF%D8%B1_%D8%A7%DB%8C%D8%B1%D8%A7%D9%86#cite_note-3" TargetMode="External"/><Relationship Id="rId7" Type="http://schemas.openxmlformats.org/officeDocument/2006/relationships/hyperlink" Target="https://fa.wikipedia.org/wiki/%DA%A9%D8%B4%D8%A7%D9%88%D8%B1%D8%B2%DB%8C_%D8%AF%D8%B1_%D8%A7%DB%8C%D8%B1%D8%A7%D9%86#cite_note-7" TargetMode="External"/><Relationship Id="rId12" Type="http://schemas.openxmlformats.org/officeDocument/2006/relationships/hyperlink" Target="https://fa.wikipedia.org/wiki/%DA%A9%D8%B4%D8%A7%D9%88%D8%B1%D8%B2%DB%8C_%D8%AF%D8%B1_%D8%A7%DB%8C%D8%B1%D8%A7%D9%86#cite_note-12" TargetMode="External"/><Relationship Id="rId2" Type="http://schemas.openxmlformats.org/officeDocument/2006/relationships/hyperlink" Target="https://fa.wikipedia.org/wiki/%DA%A9%D8%B4%D8%A7%D9%88%D8%B1%D8%B2%DB%8C_%D8%AF%D8%B1_%D8%A7%DB%8C%D8%B1%D8%A7%D9%86#cite_note-2" TargetMode="External"/><Relationship Id="rId1" Type="http://schemas.openxmlformats.org/officeDocument/2006/relationships/slideLayout" Target="../slideLayouts/slideLayout2.xml"/><Relationship Id="rId6" Type="http://schemas.openxmlformats.org/officeDocument/2006/relationships/hyperlink" Target="https://fa.wikipedia.org/wiki/%DA%A9%D8%B4%D8%A7%D9%88%D8%B1%D8%B2%DB%8C_%D8%AF%D8%B1_%D8%A7%DB%8C%D8%B1%D8%A7%D9%86#cite_note-6" TargetMode="External"/><Relationship Id="rId11" Type="http://schemas.openxmlformats.org/officeDocument/2006/relationships/hyperlink" Target="https://fa.wikipedia.org/wiki/%DA%A9%D8%B4%D8%A7%D9%88%D8%B1%D8%B2%DB%8C_%D8%AF%D8%B1_%D8%A7%DB%8C%D8%B1%D8%A7%D9%86#cite_note-11" TargetMode="External"/><Relationship Id="rId5" Type="http://schemas.openxmlformats.org/officeDocument/2006/relationships/hyperlink" Target="https://fa.wikipedia.org/wiki/%DA%A9%D8%B4%D8%A7%D9%88%D8%B1%D8%B2%DB%8C_%D8%AF%D8%B1_%D8%A7%DB%8C%D8%B1%D8%A7%D9%86#cite_note-5" TargetMode="External"/><Relationship Id="rId10" Type="http://schemas.openxmlformats.org/officeDocument/2006/relationships/hyperlink" Target="https://fa.wikipedia.org/wiki/%DA%A9%D8%B4%D8%A7%D9%88%D8%B1%D8%B2%DB%8C_%D8%AF%D8%B1_%D8%A7%DB%8C%D8%B1%D8%A7%D9%86#cite_note-10" TargetMode="External"/><Relationship Id="rId4" Type="http://schemas.openxmlformats.org/officeDocument/2006/relationships/hyperlink" Target="https://fa.wikipedia.org/wiki/%DA%A9%D8%B4%D8%A7%D9%88%D8%B1%D8%B2%DB%8C_%D8%AF%D8%B1_%D8%A7%DB%8C%D8%B1%D8%A7%D9%86#cite_note-4" TargetMode="External"/><Relationship Id="rId9" Type="http://schemas.openxmlformats.org/officeDocument/2006/relationships/hyperlink" Target="https://fa.wikipedia.org/wiki/%DA%A9%D8%B4%D8%A7%D9%88%D8%B1%D8%B2%DB%8C_%D8%AF%D8%B1_%D8%A7%DB%8C%D8%B1%D8%A7%D9%86#cite_note-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fa.wikipedia.org/wiki/%D8%B2%DB%8C%D8%AA%D9%88%D9%86" TargetMode="External"/><Relationship Id="rId2" Type="http://schemas.openxmlformats.org/officeDocument/2006/relationships/hyperlink" Target="https://fa.wikipedia.org/wiki/%DB%8C%D9%88%D9%86%D8%A7%D9%8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fa.wikipedia.org/wiki/%D8%AF%D8%A7%D9%85%D9%BE%D8%B1%D9%88%D8%B1%DB%8C" TargetMode="External"/><Relationship Id="rId3" Type="http://schemas.openxmlformats.org/officeDocument/2006/relationships/hyperlink" Target="https://fa.wikipedia.org/wiki/%D8%A7%D8%B1%D8%AF%D8%B4%DB%8C%D8%B1_%D8%A8%D8%A7%D8%A8%DA%A9%D8%A7%D9%86" TargetMode="External"/><Relationship Id="rId7" Type="http://schemas.openxmlformats.org/officeDocument/2006/relationships/hyperlink" Target="https://fa.wikipedia.org/wiki/%D8%A8%D8%A7%D8%BA%D8%A8%D8%A7%D9%86%DB%8C" TargetMode="External"/><Relationship Id="rId2" Type="http://schemas.openxmlformats.org/officeDocument/2006/relationships/hyperlink" Target="https://fa.wikipedia.org/wiki/%D8%A7%D8%B3%DA%A9%D9%86%D8%AF%D8%B1" TargetMode="External"/><Relationship Id="rId1" Type="http://schemas.openxmlformats.org/officeDocument/2006/relationships/slideLayout" Target="../slideLayouts/slideLayout2.xml"/><Relationship Id="rId6" Type="http://schemas.openxmlformats.org/officeDocument/2006/relationships/hyperlink" Target="https://fa.wikipedia.org/wiki/%DA%A9%D8%B4%D8%A7%D9%88%D8%B1%D8%B2%DB%8C" TargetMode="External"/><Relationship Id="rId5" Type="http://schemas.openxmlformats.org/officeDocument/2006/relationships/hyperlink" Target="https://fa.wikipedia.org/wiki/%D9%82%D9%86%D8%A7%D8%AA" TargetMode="External"/><Relationship Id="rId4" Type="http://schemas.openxmlformats.org/officeDocument/2006/relationships/hyperlink" Target="https://fa.wikipedia.org/wiki/%D8%B3%D8%A7%D8%B3%D8%A7%D9%86%DB%8C%D8%A7%D9%8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fa.wikipedia.org/wiki/%D8%A8%D9%86%DB%8C_%D8%A7%D9%85%DB%8C%D9%87" TargetMode="External"/><Relationship Id="rId2" Type="http://schemas.openxmlformats.org/officeDocument/2006/relationships/hyperlink" Target="https://fa.wikipedia.org/wiki/%D9%85%D8%BA%D9%88%D9%84" TargetMode="External"/><Relationship Id="rId1" Type="http://schemas.openxmlformats.org/officeDocument/2006/relationships/slideLayout" Target="../slideLayouts/slideLayout2.xml"/><Relationship Id="rId5" Type="http://schemas.openxmlformats.org/officeDocument/2006/relationships/hyperlink" Target="https://fa.wikipedia.org/wiki/%DA%A9%D8%B4%D8%A7%D9%88%D8%B1%D8%B2%DB%8C_%D8%AF%D8%B1_%D8%A7%DB%8C%D8%B1%D8%A7%D9%86#cite_note-14" TargetMode="External"/><Relationship Id="rId4" Type="http://schemas.openxmlformats.org/officeDocument/2006/relationships/hyperlink" Target="https://fa.wikipedia.org/wiki/%D8%A8%D9%86%DB%8C_%D8%B9%D8%A8%D8%A7%D8%B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a.wikipedia.org/wiki/%DA%A9%D8%B4%D8%A7%D9%88%D8%B1%D8%B2%DB%8C_%D8%AF%D8%B1_%D8%A7%DB%8C%D8%B1%D8%A7%D9%86#cite_note-1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5"/>
          </a:lnRef>
          <a:fillRef idx="2">
            <a:schemeClr val="accent5"/>
          </a:fillRef>
          <a:effectRef idx="1">
            <a:schemeClr val="accent5"/>
          </a:effectRef>
          <a:fontRef idx="minor">
            <a:schemeClr val="dk1"/>
          </a:fontRef>
        </p:style>
        <p:txBody>
          <a:bodyPr/>
          <a:lstStyle/>
          <a:p>
            <a:r>
              <a:rPr lang="fa-IR" dirty="0" smtClean="0"/>
              <a:t>کشاورزی</a:t>
            </a:r>
            <a:endParaRPr lang="en-US" dirty="0"/>
          </a:p>
        </p:txBody>
      </p:sp>
      <p:sp>
        <p:nvSpPr>
          <p:cNvPr id="3" name="Subtitle 2"/>
          <p:cNvSpPr>
            <a:spLocks noGrp="1"/>
          </p:cNvSpPr>
          <p:nvPr>
            <p:ph type="subTitle" idx="1"/>
          </p:nvPr>
        </p:nvSpPr>
        <p:spPr>
          <a:xfrm>
            <a:off x="533400" y="3276600"/>
            <a:ext cx="7854696" cy="1752600"/>
          </a:xfrm>
        </p:spPr>
        <p:style>
          <a:lnRef idx="1">
            <a:schemeClr val="accent4"/>
          </a:lnRef>
          <a:fillRef idx="2">
            <a:schemeClr val="accent4"/>
          </a:fillRef>
          <a:effectRef idx="1">
            <a:schemeClr val="accent4"/>
          </a:effectRef>
          <a:fontRef idx="minor">
            <a:schemeClr val="dk1"/>
          </a:fontRef>
        </p:style>
        <p:txBody>
          <a:bodyPr/>
          <a:lstStyle/>
          <a:p>
            <a:r>
              <a:rPr lang="fa-IR" dirty="0" smtClean="0">
                <a:solidFill>
                  <a:schemeClr val="bg1"/>
                </a:solidFill>
              </a:rPr>
              <a:t>درمورد مطالعات اجتماعی</a:t>
            </a:r>
            <a:endParaRPr lang="en-US" dirty="0">
              <a:solidFill>
                <a:schemeClr val="bg1"/>
              </a:solidFill>
            </a:endParaRPr>
          </a:p>
        </p:txBody>
      </p:sp>
    </p:spTree>
    <p:extLst>
      <p:ext uri="{BB962C8B-B14F-4D97-AF65-F5344CB8AC3E}">
        <p14:creationId xmlns:p14="http://schemas.microsoft.com/office/powerpoint/2010/main" xmlns="" val="1635311118"/>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fa-IR" b="1" dirty="0"/>
              <a:t>آبیاری و زمین‌های تحت کشت</a:t>
            </a:r>
            <a:br>
              <a:rPr lang="fa-IR" b="1" dirty="0"/>
            </a:br>
            <a:r>
              <a:rPr lang="fa-IR" dirty="0"/>
              <a:t>با وجود اینکه ایران کشور وسیعی است، رویهم‌رفته خاک ایران برای کشاورزی در ابعاد بزرگ آنچنان مناسب نیست. تنها ۱۲٪ از مساحت ایران یعنی کمتر از ۲۰۰ هزار کیلومتر مربع تحت عملیات کشاورزی می‌باشد.</a:t>
            </a:r>
            <a:br>
              <a:rPr lang="fa-IR" dirty="0"/>
            </a:br>
            <a:endParaRPr lang="en-US" dirty="0"/>
          </a:p>
        </p:txBody>
      </p:sp>
    </p:spTree>
    <p:extLst>
      <p:ext uri="{BB962C8B-B14F-4D97-AF65-F5344CB8AC3E}">
        <p14:creationId xmlns:p14="http://schemas.microsoft.com/office/powerpoint/2010/main" xmlns="" val="1742367310"/>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fa-IR" dirty="0"/>
              <a:t>هنوز ۶۳٪ زمین‌های با ظرفیت کشت و زرع دست نخورده هستند. در ایران از ۵۰٪ تا ۶۰٪ ظرفیت و استعداد زمین‌هایی که تحت عملیات کشاورزی است (۱۸۵ هزار کیلومتر مربع) استفاده می‌گردد. در ایران هم زمین‌های نیاز به آبیاری و هم زمین‌های باران-سیر وجود دارد. زمین های زیر کشت ایران در حدود شانزده میلیون هکتار برآورد میشود و از این زمینها حدود نیمی از آن کشت آبی و نیمی دیگر به صورت دیم کشت میشود.</a:t>
            </a:r>
            <a:endParaRPr lang="en-US" dirty="0"/>
          </a:p>
        </p:txBody>
      </p:sp>
    </p:spTree>
    <p:extLst>
      <p:ext uri="{BB962C8B-B14F-4D97-AF65-F5344CB8AC3E}">
        <p14:creationId xmlns:p14="http://schemas.microsoft.com/office/powerpoint/2010/main" xmlns="" val="1970857941"/>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4039049618"/>
              </p:ext>
            </p:extLst>
          </p:nvPr>
        </p:nvGraphicFramePr>
        <p:xfrm>
          <a:off x="457200" y="0"/>
          <a:ext cx="8229600" cy="6857999"/>
        </p:xfrm>
        <a:graphic>
          <a:graphicData uri="http://schemas.openxmlformats.org/drawingml/2006/table">
            <a:tbl>
              <a:tblPr/>
              <a:tblGrid>
                <a:gridCol w="914400"/>
                <a:gridCol w="914400"/>
                <a:gridCol w="914400"/>
                <a:gridCol w="914400"/>
                <a:gridCol w="914400"/>
                <a:gridCol w="914400"/>
                <a:gridCol w="914400"/>
                <a:gridCol w="914400"/>
                <a:gridCol w="914400"/>
              </a:tblGrid>
              <a:tr h="884903">
                <a:tc gridSpan="9">
                  <a:txBody>
                    <a:bodyPr/>
                    <a:lstStyle/>
                    <a:p>
                      <a:r>
                        <a:rPr lang="fa-IR" sz="4000" dirty="0"/>
                        <a:t>بارش و تولید محصولات کشاورزی[۱۶]</a:t>
                      </a: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48580">
                <a:tc>
                  <a:txBody>
                    <a:bodyPr/>
                    <a:lstStyle/>
                    <a:p>
                      <a:endParaRPr lang="en-US" sz="2800"/>
                    </a:p>
                  </a:txBody>
                  <a:tcPr anchor="ctr">
                    <a:lnL>
                      <a:noFill/>
                    </a:lnL>
                    <a:lnR>
                      <a:noFill/>
                    </a:lnR>
                    <a:lnB>
                      <a:noFill/>
                    </a:lnB>
                  </a:tcPr>
                </a:tc>
                <a:tc>
                  <a:txBody>
                    <a:bodyPr/>
                    <a:lstStyle/>
                    <a:p>
                      <a:r>
                        <a:rPr lang="fa-IR" sz="2800"/>
                        <a:t>مارس ۲۰۰۱</a:t>
                      </a:r>
                    </a:p>
                  </a:txBody>
                  <a:tcPr anchor="ctr">
                    <a:lnL>
                      <a:noFill/>
                    </a:lnL>
                    <a:lnR>
                      <a:noFill/>
                    </a:lnR>
                    <a:lnT>
                      <a:noFill/>
                    </a:lnT>
                    <a:lnB>
                      <a:noFill/>
                    </a:lnB>
                  </a:tcPr>
                </a:tc>
                <a:tc>
                  <a:txBody>
                    <a:bodyPr/>
                    <a:lstStyle/>
                    <a:p>
                      <a:r>
                        <a:rPr lang="fa-IR" sz="2800"/>
                        <a:t>مارس ۲۰۰۳</a:t>
                      </a:r>
                    </a:p>
                  </a:txBody>
                  <a:tcPr anchor="ctr">
                    <a:lnL>
                      <a:noFill/>
                    </a:lnL>
                    <a:lnR>
                      <a:noFill/>
                    </a:lnR>
                    <a:lnT>
                      <a:noFill/>
                    </a:lnT>
                    <a:lnB>
                      <a:noFill/>
                    </a:lnB>
                  </a:tcPr>
                </a:tc>
                <a:tc>
                  <a:txBody>
                    <a:bodyPr/>
                    <a:lstStyle/>
                    <a:p>
                      <a:r>
                        <a:rPr lang="fa-IR" sz="2800"/>
                        <a:t>مارس ۲۰۰۵</a:t>
                      </a:r>
                    </a:p>
                  </a:txBody>
                  <a:tcPr anchor="ctr">
                    <a:lnL>
                      <a:noFill/>
                    </a:lnL>
                    <a:lnR>
                      <a:noFill/>
                    </a:lnR>
                    <a:lnT>
                      <a:noFill/>
                    </a:lnT>
                    <a:lnB>
                      <a:noFill/>
                    </a:lnB>
                  </a:tcPr>
                </a:tc>
                <a:tc>
                  <a:txBody>
                    <a:bodyPr/>
                    <a:lstStyle/>
                    <a:p>
                      <a:r>
                        <a:rPr lang="fa-IR" sz="2800"/>
                        <a:t>مارس ۲۰۰۷</a:t>
                      </a:r>
                    </a:p>
                  </a:txBody>
                  <a:tcPr anchor="ctr">
                    <a:lnL>
                      <a:noFill/>
                    </a:lnL>
                    <a:lnR>
                      <a:noFill/>
                    </a:lnR>
                    <a:lnT>
                      <a:noFill/>
                    </a:lnT>
                    <a:lnB>
                      <a:noFill/>
                    </a:lnB>
                  </a:tcPr>
                </a:tc>
                <a:tc>
                  <a:txBody>
                    <a:bodyPr/>
                    <a:lstStyle/>
                    <a:p>
                      <a:r>
                        <a:rPr lang="fa-IR" sz="2800"/>
                        <a:t>مارس ۲۰۰۸</a:t>
                      </a:r>
                    </a:p>
                  </a:txBody>
                  <a:tcPr anchor="ctr">
                    <a:lnL>
                      <a:noFill/>
                    </a:lnL>
                    <a:lnR>
                      <a:noFill/>
                    </a:lnR>
                    <a:lnT>
                      <a:noFill/>
                    </a:lnT>
                    <a:lnB>
                      <a:noFill/>
                    </a:lnB>
                  </a:tcPr>
                </a:tc>
                <a:tc>
                  <a:txBody>
                    <a:bodyPr/>
                    <a:lstStyle/>
                    <a:p>
                      <a:r>
                        <a:rPr lang="fa-IR" sz="2800"/>
                        <a:t>مارس ۲۰۰۹</a:t>
                      </a:r>
                    </a:p>
                  </a:txBody>
                  <a:tcPr anchor="ctr">
                    <a:lnL>
                      <a:noFill/>
                    </a:lnL>
                    <a:lnR>
                      <a:noFill/>
                    </a:lnR>
                    <a:lnT>
                      <a:noFill/>
                    </a:lnT>
                    <a:lnB>
                      <a:noFill/>
                    </a:lnB>
                  </a:tcPr>
                </a:tc>
                <a:tc>
                  <a:txBody>
                    <a:bodyPr/>
                    <a:lstStyle/>
                    <a:p>
                      <a:r>
                        <a:rPr lang="fa-IR" sz="2800"/>
                        <a:t>مارس ۲۰۱۰</a:t>
                      </a:r>
                    </a:p>
                  </a:txBody>
                  <a:tcPr anchor="ctr">
                    <a:lnL>
                      <a:noFill/>
                    </a:lnL>
                    <a:lnR>
                      <a:noFill/>
                    </a:lnR>
                    <a:lnT>
                      <a:noFill/>
                    </a:lnT>
                    <a:lnB>
                      <a:noFill/>
                    </a:lnB>
                  </a:tcPr>
                </a:tc>
                <a:tc>
                  <a:txBody>
                    <a:bodyPr/>
                    <a:lstStyle/>
                    <a:p>
                      <a:r>
                        <a:rPr lang="fa-IR" sz="2800" dirty="0"/>
                        <a:t>مارس ۲۰۱۱</a:t>
                      </a:r>
                    </a:p>
                  </a:txBody>
                  <a:tcPr anchor="ctr">
                    <a:lnL>
                      <a:noFill/>
                    </a:lnL>
                    <a:lnR>
                      <a:noFill/>
                    </a:lnR>
                    <a:lnT>
                      <a:noFill/>
                    </a:lnT>
                    <a:lnB>
                      <a:noFill/>
                    </a:lnB>
                  </a:tcPr>
                </a:tc>
              </a:tr>
              <a:tr h="2212258">
                <a:tc>
                  <a:txBody>
                    <a:bodyPr/>
                    <a:lstStyle/>
                    <a:p>
                      <a:r>
                        <a:rPr lang="fa-IR" sz="2800"/>
                        <a:t>تولید (میلیون تن)</a:t>
                      </a:r>
                    </a:p>
                  </a:txBody>
                  <a:tcPr anchor="ctr">
                    <a:lnL>
                      <a:noFill/>
                    </a:lnL>
                    <a:lnR>
                      <a:noFill/>
                    </a:lnR>
                    <a:lnT>
                      <a:noFill/>
                    </a:lnT>
                    <a:lnB>
                      <a:noFill/>
                    </a:lnB>
                  </a:tcPr>
                </a:tc>
                <a:tc>
                  <a:txBody>
                    <a:bodyPr/>
                    <a:lstStyle/>
                    <a:p>
                      <a:r>
                        <a:rPr lang="fa-IR" sz="2800"/>
                        <a:t>۶۵</a:t>
                      </a:r>
                    </a:p>
                  </a:txBody>
                  <a:tcPr anchor="ctr">
                    <a:lnL>
                      <a:noFill/>
                    </a:lnL>
                    <a:lnR>
                      <a:noFill/>
                    </a:lnR>
                    <a:lnT>
                      <a:noFill/>
                    </a:lnT>
                    <a:lnB>
                      <a:noFill/>
                    </a:lnB>
                  </a:tcPr>
                </a:tc>
                <a:tc>
                  <a:txBody>
                    <a:bodyPr/>
                    <a:lstStyle/>
                    <a:p>
                      <a:r>
                        <a:rPr lang="fa-IR" sz="2800"/>
                        <a:t>۸۰</a:t>
                      </a:r>
                    </a:p>
                  </a:txBody>
                  <a:tcPr anchor="ctr">
                    <a:lnL>
                      <a:noFill/>
                    </a:lnL>
                    <a:lnR>
                      <a:noFill/>
                    </a:lnR>
                    <a:lnT>
                      <a:noFill/>
                    </a:lnT>
                    <a:lnB>
                      <a:noFill/>
                    </a:lnB>
                  </a:tcPr>
                </a:tc>
                <a:tc>
                  <a:txBody>
                    <a:bodyPr/>
                    <a:lstStyle/>
                    <a:p>
                      <a:r>
                        <a:rPr lang="fa-IR" sz="2800"/>
                        <a:t>۸۷</a:t>
                      </a:r>
                    </a:p>
                  </a:txBody>
                  <a:tcPr anchor="ctr">
                    <a:lnL>
                      <a:noFill/>
                    </a:lnL>
                    <a:lnR>
                      <a:noFill/>
                    </a:lnR>
                    <a:lnT>
                      <a:noFill/>
                    </a:lnT>
                    <a:lnB>
                      <a:noFill/>
                    </a:lnB>
                  </a:tcPr>
                </a:tc>
                <a:tc>
                  <a:txBody>
                    <a:bodyPr/>
                    <a:lstStyle/>
                    <a:p>
                      <a:r>
                        <a:rPr lang="fa-IR" sz="2800"/>
                        <a:t>۹۷</a:t>
                      </a:r>
                    </a:p>
                  </a:txBody>
                  <a:tcPr anchor="ctr">
                    <a:lnL>
                      <a:noFill/>
                    </a:lnL>
                    <a:lnR>
                      <a:noFill/>
                    </a:lnR>
                    <a:lnT>
                      <a:noFill/>
                    </a:lnT>
                    <a:lnB>
                      <a:noFill/>
                    </a:lnB>
                  </a:tcPr>
                </a:tc>
                <a:tc>
                  <a:txBody>
                    <a:bodyPr/>
                    <a:lstStyle/>
                    <a:p>
                      <a:r>
                        <a:rPr lang="fa-IR" sz="2800"/>
                        <a:t>۹۲</a:t>
                      </a:r>
                    </a:p>
                  </a:txBody>
                  <a:tcPr anchor="ctr">
                    <a:lnL>
                      <a:noFill/>
                    </a:lnL>
                    <a:lnR>
                      <a:noFill/>
                    </a:lnR>
                    <a:lnT>
                      <a:noFill/>
                    </a:lnT>
                    <a:lnB>
                      <a:noFill/>
                    </a:lnB>
                  </a:tcPr>
                </a:tc>
                <a:tc>
                  <a:txBody>
                    <a:bodyPr/>
                    <a:lstStyle/>
                    <a:p>
                      <a:r>
                        <a:rPr lang="fa-IR" sz="2800"/>
                        <a:t>۷۰</a:t>
                      </a:r>
                    </a:p>
                  </a:txBody>
                  <a:tcPr anchor="ctr">
                    <a:lnL>
                      <a:noFill/>
                    </a:lnL>
                    <a:lnR>
                      <a:noFill/>
                    </a:lnR>
                    <a:lnT>
                      <a:noFill/>
                    </a:lnT>
                    <a:lnB>
                      <a:noFill/>
                    </a:lnB>
                  </a:tcPr>
                </a:tc>
                <a:tc>
                  <a:txBody>
                    <a:bodyPr/>
                    <a:lstStyle/>
                    <a:p>
                      <a:r>
                        <a:rPr lang="fa-IR" sz="2800"/>
                        <a:t>۹۱</a:t>
                      </a:r>
                    </a:p>
                  </a:txBody>
                  <a:tcPr anchor="ctr">
                    <a:lnL>
                      <a:noFill/>
                    </a:lnL>
                    <a:lnR>
                      <a:noFill/>
                    </a:lnR>
                    <a:lnT>
                      <a:noFill/>
                    </a:lnT>
                    <a:lnB>
                      <a:noFill/>
                    </a:lnB>
                  </a:tcPr>
                </a:tc>
                <a:tc>
                  <a:txBody>
                    <a:bodyPr/>
                    <a:lstStyle/>
                    <a:p>
                      <a:r>
                        <a:rPr lang="fa-IR" sz="2800" dirty="0"/>
                        <a:t>۹۹</a:t>
                      </a:r>
                    </a:p>
                  </a:txBody>
                  <a:tcPr anchor="ctr">
                    <a:lnL>
                      <a:noFill/>
                    </a:lnL>
                    <a:lnR>
                      <a:noFill/>
                    </a:lnR>
                    <a:lnT>
                      <a:noFill/>
                    </a:lnT>
                    <a:lnB>
                      <a:noFill/>
                    </a:lnB>
                  </a:tcPr>
                </a:tc>
              </a:tr>
              <a:tr h="2212258">
                <a:tc>
                  <a:txBody>
                    <a:bodyPr/>
                    <a:lstStyle/>
                    <a:p>
                      <a:r>
                        <a:rPr lang="fa-IR" sz="2800">
                          <a:hlinkClick r:id="rId2" tooltip="جغرافیای ایران"/>
                        </a:rPr>
                        <a:t>بارش</a:t>
                      </a:r>
                      <a:r>
                        <a:rPr lang="fa-IR" sz="2800"/>
                        <a:t> (میلی متر)</a:t>
                      </a:r>
                    </a:p>
                  </a:txBody>
                  <a:tcPr anchor="ctr">
                    <a:lnL>
                      <a:noFill/>
                    </a:lnL>
                    <a:lnR>
                      <a:noFill/>
                    </a:lnR>
                    <a:lnT>
                      <a:noFill/>
                    </a:lnT>
                    <a:lnB>
                      <a:noFill/>
                    </a:lnB>
                  </a:tcPr>
                </a:tc>
                <a:tc>
                  <a:txBody>
                    <a:bodyPr/>
                    <a:lstStyle/>
                    <a:p>
                      <a:r>
                        <a:rPr lang="fa-IR" sz="2800"/>
                        <a:t>۵۲</a:t>
                      </a:r>
                    </a:p>
                  </a:txBody>
                  <a:tcPr anchor="ctr">
                    <a:lnL>
                      <a:noFill/>
                    </a:lnL>
                    <a:lnR>
                      <a:noFill/>
                    </a:lnR>
                    <a:lnT>
                      <a:noFill/>
                    </a:lnT>
                    <a:lnB>
                      <a:noFill/>
                    </a:lnB>
                  </a:tcPr>
                </a:tc>
                <a:tc>
                  <a:txBody>
                    <a:bodyPr/>
                    <a:lstStyle/>
                    <a:p>
                      <a:r>
                        <a:rPr lang="fa-IR" sz="2800"/>
                        <a:t>۷۰</a:t>
                      </a:r>
                    </a:p>
                  </a:txBody>
                  <a:tcPr anchor="ctr">
                    <a:lnL>
                      <a:noFill/>
                    </a:lnL>
                    <a:lnR>
                      <a:noFill/>
                    </a:lnR>
                    <a:lnT>
                      <a:noFill/>
                    </a:lnT>
                    <a:lnB>
                      <a:noFill/>
                    </a:lnB>
                  </a:tcPr>
                </a:tc>
                <a:tc>
                  <a:txBody>
                    <a:bodyPr/>
                    <a:lstStyle/>
                    <a:p>
                      <a:r>
                        <a:rPr lang="fa-IR" sz="2800" dirty="0"/>
                        <a:t>۶۹</a:t>
                      </a:r>
                    </a:p>
                  </a:txBody>
                  <a:tcPr anchor="ctr">
                    <a:lnL>
                      <a:noFill/>
                    </a:lnL>
                    <a:lnR>
                      <a:noFill/>
                    </a:lnR>
                    <a:lnT>
                      <a:noFill/>
                    </a:lnT>
                    <a:lnB>
                      <a:noFill/>
                    </a:lnB>
                  </a:tcPr>
                </a:tc>
                <a:tc>
                  <a:txBody>
                    <a:bodyPr/>
                    <a:lstStyle/>
                    <a:p>
                      <a:r>
                        <a:rPr lang="fa-IR" sz="2800"/>
                        <a:t>۶۲</a:t>
                      </a:r>
                    </a:p>
                  </a:txBody>
                  <a:tcPr anchor="ctr">
                    <a:lnL>
                      <a:noFill/>
                    </a:lnL>
                    <a:lnR>
                      <a:noFill/>
                    </a:lnR>
                    <a:lnT>
                      <a:noFill/>
                    </a:lnT>
                    <a:lnB>
                      <a:noFill/>
                    </a:lnB>
                  </a:tcPr>
                </a:tc>
                <a:tc>
                  <a:txBody>
                    <a:bodyPr/>
                    <a:lstStyle/>
                    <a:p>
                      <a:r>
                        <a:rPr lang="fa-IR" sz="2800"/>
                        <a:t>۷۵</a:t>
                      </a:r>
                    </a:p>
                  </a:txBody>
                  <a:tcPr anchor="ctr">
                    <a:lnL>
                      <a:noFill/>
                    </a:lnL>
                    <a:lnR>
                      <a:noFill/>
                    </a:lnR>
                    <a:lnT>
                      <a:noFill/>
                    </a:lnT>
                    <a:lnB>
                      <a:noFill/>
                    </a:lnB>
                  </a:tcPr>
                </a:tc>
                <a:tc>
                  <a:txBody>
                    <a:bodyPr/>
                    <a:lstStyle/>
                    <a:p>
                      <a:r>
                        <a:rPr lang="fa-IR" sz="2800"/>
                        <a:t>۵۱</a:t>
                      </a:r>
                    </a:p>
                  </a:txBody>
                  <a:tcPr anchor="ctr">
                    <a:lnL>
                      <a:noFill/>
                    </a:lnL>
                    <a:lnR>
                      <a:noFill/>
                    </a:lnR>
                    <a:lnT>
                      <a:noFill/>
                    </a:lnT>
                    <a:lnB>
                      <a:noFill/>
                    </a:lnB>
                  </a:tcPr>
                </a:tc>
                <a:tc>
                  <a:txBody>
                    <a:bodyPr/>
                    <a:lstStyle/>
                    <a:p>
                      <a:r>
                        <a:rPr lang="fa-IR" sz="2800"/>
                        <a:t>۶۱</a:t>
                      </a:r>
                    </a:p>
                  </a:txBody>
                  <a:tcPr anchor="ctr">
                    <a:lnL>
                      <a:noFill/>
                    </a:lnL>
                    <a:lnR>
                      <a:noFill/>
                    </a:lnR>
                    <a:lnT>
                      <a:noFill/>
                    </a:lnT>
                    <a:lnB>
                      <a:noFill/>
                    </a:lnB>
                  </a:tcPr>
                </a:tc>
                <a:tc>
                  <a:txBody>
                    <a:bodyPr/>
                    <a:lstStyle/>
                    <a:p>
                      <a:r>
                        <a:rPr lang="fa-IR" sz="2800" dirty="0"/>
                        <a:t>۶۹</a:t>
                      </a:r>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xmlns="" val="2799993955"/>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Autofit/>
          </a:bodyPr>
          <a:lstStyle/>
          <a:p>
            <a:pPr rtl="1">
              <a:lnSpc>
                <a:spcPct val="150000"/>
              </a:lnSpc>
            </a:pPr>
            <a:r>
              <a:rPr lang="ar-SA" sz="2800" dirty="0">
                <a:latin typeface="Tahoma"/>
              </a:rPr>
              <a:t>گر از ما تعریف واژه  کشاورزی را بپرسند اولین تعریفی که به ذهن ما می رسد این است: </a:t>
            </a:r>
            <a:r>
              <a:rPr lang="ar-SA" sz="2800" dirty="0">
                <a:solidFill>
                  <a:srgbClr val="FF0000"/>
                </a:solidFill>
                <a:latin typeface="Tahoma"/>
              </a:rPr>
              <a:t>پرورش گیاهان مفید</a:t>
            </a:r>
            <a:r>
              <a:rPr lang="ar-SA" sz="2800" dirty="0">
                <a:latin typeface="Tahoma"/>
              </a:rPr>
              <a:t>.</a:t>
            </a:r>
            <a:r>
              <a:rPr lang="ar-SA" sz="2800" dirty="0"/>
              <a:t/>
            </a:r>
            <a:br>
              <a:rPr lang="ar-SA" sz="2800" dirty="0"/>
            </a:br>
            <a:r>
              <a:rPr lang="ar-SA" sz="2800" dirty="0"/>
              <a:t/>
            </a:r>
            <a:br>
              <a:rPr lang="ar-SA" sz="2800" dirty="0"/>
            </a:br>
            <a:r>
              <a:rPr lang="ar-SA" sz="2800" dirty="0"/>
              <a:t/>
            </a:r>
            <a:br>
              <a:rPr lang="ar-SA" sz="2800" dirty="0"/>
            </a:br>
            <a:r>
              <a:rPr lang="ar-SA" sz="2800" dirty="0">
                <a:latin typeface="Tahoma"/>
              </a:rPr>
              <a:t>اما کشاورزی یک مفهوم عام تر است  و شامل تولید مواد غذایی و کالا از راه زراعت و جنگل داری و دامداری است. کشاورزی همان چیزی است که به ظهور تمدن منجر شد. مطالعهٔ کشاورزی به نام </a:t>
            </a:r>
            <a:r>
              <a:rPr lang="ar-SA" sz="2800" dirty="0">
                <a:latin typeface="Tahoma"/>
                <a:hlinkClick r:id="rId2" tooltip="علم کشاورزی"/>
              </a:rPr>
              <a:t>علم کشاورزی</a:t>
            </a:r>
            <a:r>
              <a:rPr lang="ar-SA" sz="2800" dirty="0">
                <a:latin typeface="Tahoma"/>
              </a:rPr>
              <a:t> شناخته می‌شود. </a:t>
            </a:r>
            <a:r>
              <a:rPr lang="ar-SA" sz="2800" dirty="0"/>
              <a:t/>
            </a:r>
            <a:br>
              <a:rPr lang="ar-SA" sz="2800" dirty="0"/>
            </a:br>
            <a:r>
              <a:rPr lang="ar-SA" sz="2800" dirty="0">
                <a:latin typeface="Tahoma"/>
              </a:rPr>
              <a:t>کشاورزی شامل طیف وسیعی از تخصص‌ها و فنون، از جمله راه‌هایی برای گسترش زمین‌های مناسب برای زراعت گیاه، حفر کانال‌ها و فرم‌های مختلف آبیاری می‌باشد</a:t>
            </a:r>
            <a:r>
              <a:rPr lang="ar-SA" sz="2800" dirty="0"/>
              <a:t/>
            </a:r>
            <a:br>
              <a:rPr lang="ar-SA" sz="2800" dirty="0"/>
            </a:br>
            <a:endParaRPr lang="en-US" sz="2800" dirty="0"/>
          </a:p>
        </p:txBody>
      </p:sp>
    </p:spTree>
    <p:extLst>
      <p:ext uri="{BB962C8B-B14F-4D97-AF65-F5344CB8AC3E}">
        <p14:creationId xmlns:p14="http://schemas.microsoft.com/office/powerpoint/2010/main" xmlns="" val="2218442668"/>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706562"/>
          </a:xfrm>
        </p:spPr>
        <p:txBody>
          <a:bodyPr>
            <a:normAutofit fontScale="90000"/>
          </a:bodyPr>
          <a:lstStyle/>
          <a:p>
            <a:r>
              <a:rPr lang="ar-SA" dirty="0">
                <a:solidFill>
                  <a:srgbClr val="FF6600"/>
                </a:solidFill>
                <a:latin typeface="Tahoma"/>
              </a:rPr>
              <a:t>زراعت</a:t>
            </a:r>
            <a:r>
              <a:rPr lang="ar-SA" dirty="0">
                <a:latin typeface="Tahoma"/>
              </a:rPr>
              <a:t>:کشت و پرورش گیاهانی مانند گندم و چو که بعد از کاشت دانه ,حداکثر تا یک سال محصول می دهند</a:t>
            </a:r>
            <a:endParaRPr lang="en-US" dirty="0"/>
          </a:p>
        </p:txBody>
      </p:sp>
      <p:sp>
        <p:nvSpPr>
          <p:cNvPr id="4" name="TextBox 3"/>
          <p:cNvSpPr txBox="1"/>
          <p:nvPr/>
        </p:nvSpPr>
        <p:spPr>
          <a:xfrm>
            <a:off x="1447800" y="1905000"/>
            <a:ext cx="7086600" cy="1909305"/>
          </a:xfrm>
          <a:prstGeom prst="rect">
            <a:avLst/>
          </a:prstGeom>
          <a:noFill/>
        </p:spPr>
        <p:txBody>
          <a:bodyPr wrap="square" rtlCol="0">
            <a:spAutoFit/>
          </a:bodyPr>
          <a:lstStyle/>
          <a:p>
            <a:pPr rtl="1">
              <a:lnSpc>
                <a:spcPct val="200000"/>
              </a:lnSpc>
            </a:pPr>
            <a:r>
              <a:rPr lang="ar-SA" sz="3200" dirty="0">
                <a:solidFill>
                  <a:srgbClr val="FF6600"/>
                </a:solidFill>
                <a:latin typeface="Tahoma"/>
              </a:rPr>
              <a:t>باغداری</a:t>
            </a:r>
            <a:r>
              <a:rPr lang="ar-SA" sz="3200" dirty="0">
                <a:latin typeface="Tahoma"/>
              </a:rPr>
              <a:t>:کشت و پرورش نهال و درختان که بعد از گذشت یک یا چند سال محصول می دهند</a:t>
            </a:r>
            <a:endParaRPr lang="ar-SA" sz="3200" dirty="0">
              <a:effectLst/>
            </a:endParaRPr>
          </a:p>
        </p:txBody>
      </p:sp>
      <p:sp>
        <p:nvSpPr>
          <p:cNvPr id="5" name="TextBox 4"/>
          <p:cNvSpPr txBox="1"/>
          <p:nvPr/>
        </p:nvSpPr>
        <p:spPr>
          <a:xfrm>
            <a:off x="914400" y="4724400"/>
            <a:ext cx="6553200" cy="2062103"/>
          </a:xfrm>
          <a:prstGeom prst="rect">
            <a:avLst/>
          </a:prstGeom>
          <a:noFill/>
        </p:spPr>
        <p:txBody>
          <a:bodyPr wrap="square" rtlCol="0">
            <a:spAutoFit/>
          </a:bodyPr>
          <a:lstStyle/>
          <a:p>
            <a:r>
              <a:rPr lang="fa-IR" sz="3200" dirty="0">
                <a:solidFill>
                  <a:srgbClr val="FF6600"/>
                </a:solidFill>
                <a:latin typeface="Tahoma"/>
              </a:rPr>
              <a:t>د</a:t>
            </a:r>
            <a:r>
              <a:rPr lang="ar-SA" sz="3200" dirty="0" smtClean="0">
                <a:solidFill>
                  <a:srgbClr val="FF6600"/>
                </a:solidFill>
                <a:latin typeface="Tahoma"/>
              </a:rPr>
              <a:t>امداری</a:t>
            </a:r>
            <a:r>
              <a:rPr lang="ar-SA" sz="3200" dirty="0" smtClean="0">
                <a:latin typeface="Tahoma"/>
              </a:rPr>
              <a:t> </a:t>
            </a:r>
            <a:r>
              <a:rPr lang="ar-SA" sz="3200" dirty="0">
                <a:latin typeface="Tahoma"/>
              </a:rPr>
              <a:t>:حیواناتی مانند اسب، شتر، گاو، گوسفند و سگ را برای استفاده از گوشتشان و یا محصولات دامی (مانند شیر، پشم و …) پرورش می‌دهند</a:t>
            </a:r>
            <a:r>
              <a:rPr lang="ar-SA" dirty="0">
                <a:latin typeface="Tahoma"/>
              </a:rPr>
              <a:t>.</a:t>
            </a:r>
            <a:endParaRPr lang="en-US" dirty="0"/>
          </a:p>
        </p:txBody>
      </p:sp>
    </p:spTree>
    <p:extLst>
      <p:ext uri="{BB962C8B-B14F-4D97-AF65-F5344CB8AC3E}">
        <p14:creationId xmlns:p14="http://schemas.microsoft.com/office/powerpoint/2010/main" xmlns="" val="1208793639"/>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44762"/>
          </a:xfrm>
        </p:spPr>
        <p:txBody>
          <a:bodyPr/>
          <a:lstStyle/>
          <a:p>
            <a:r>
              <a:rPr lang="fa-IR" dirty="0" smtClean="0">
                <a:latin typeface="arial,helvetica,sans-serif"/>
              </a:rPr>
              <a:t>1چند </a:t>
            </a:r>
            <a:r>
              <a:rPr lang="fa-IR" dirty="0">
                <a:latin typeface="arial,helvetica,sans-serif"/>
              </a:rPr>
              <a:t>محصول جالیزی را نام ببرید؟</a:t>
            </a:r>
            <a:endParaRPr lang="en-US" dirty="0"/>
          </a:p>
        </p:txBody>
      </p:sp>
      <p:sp>
        <p:nvSpPr>
          <p:cNvPr id="4" name="Rectangle 3"/>
          <p:cNvSpPr/>
          <p:nvPr/>
        </p:nvSpPr>
        <p:spPr>
          <a:xfrm>
            <a:off x="609600" y="2866231"/>
            <a:ext cx="8229600" cy="707886"/>
          </a:xfrm>
          <a:prstGeom prst="rect">
            <a:avLst/>
          </a:prstGeom>
        </p:spPr>
        <p:txBody>
          <a:bodyPr wrap="square">
            <a:spAutoFit/>
          </a:bodyPr>
          <a:lstStyle/>
          <a:p>
            <a:r>
              <a:rPr lang="fa-IR" sz="4000" dirty="0" smtClean="0">
                <a:latin typeface="arial,helvetica,sans-serif"/>
              </a:rPr>
              <a:t>2یکی </a:t>
            </a:r>
            <a:r>
              <a:rPr lang="fa-IR" sz="4000" dirty="0">
                <a:latin typeface="arial,helvetica,sans-serif"/>
              </a:rPr>
              <a:t>از روش های نو در کشاورزی را بنویسید</a:t>
            </a:r>
            <a:r>
              <a:rPr lang="fa-IR" dirty="0">
                <a:latin typeface="arial,helvetica,sans-serif"/>
              </a:rPr>
              <a:t>؟</a:t>
            </a:r>
            <a:endParaRPr lang="en-US" dirty="0"/>
          </a:p>
        </p:txBody>
      </p:sp>
      <p:sp>
        <p:nvSpPr>
          <p:cNvPr id="5" name="Rectangle 4"/>
          <p:cNvSpPr/>
          <p:nvPr/>
        </p:nvSpPr>
        <p:spPr>
          <a:xfrm>
            <a:off x="2280773" y="5029200"/>
            <a:ext cx="4572000" cy="1938992"/>
          </a:xfrm>
          <a:prstGeom prst="rect">
            <a:avLst/>
          </a:prstGeom>
        </p:spPr>
        <p:txBody>
          <a:bodyPr>
            <a:spAutoFit/>
          </a:bodyPr>
          <a:lstStyle/>
          <a:p>
            <a:r>
              <a:rPr lang="fa-IR" dirty="0" smtClean="0">
                <a:latin typeface="arial,helvetica,sans-serif"/>
              </a:rPr>
              <a:t>3-</a:t>
            </a:r>
            <a:r>
              <a:rPr lang="fa-IR" sz="4000" dirty="0" smtClean="0">
                <a:latin typeface="arial,helvetica,sans-serif"/>
              </a:rPr>
              <a:t>چرا </a:t>
            </a:r>
            <a:r>
              <a:rPr lang="fa-IR" sz="4000" dirty="0">
                <a:latin typeface="arial,helvetica,sans-serif"/>
              </a:rPr>
              <a:t>ما میتوانیم در گلخانه هر محصولی را در هر فصلی کشت کنیم؟</a:t>
            </a:r>
            <a:endParaRPr lang="en-US" sz="4000" dirty="0"/>
          </a:p>
        </p:txBody>
      </p:sp>
    </p:spTree>
    <p:extLst>
      <p:ext uri="{BB962C8B-B14F-4D97-AF65-F5344CB8AC3E}">
        <p14:creationId xmlns:p14="http://schemas.microsoft.com/office/powerpoint/2010/main" xmlns="" val="1555750014"/>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latin typeface="arial,helvetica,sans-serif"/>
              </a:rPr>
              <a:t>4کشت </a:t>
            </a:r>
            <a:r>
              <a:rPr lang="fa-IR" dirty="0">
                <a:latin typeface="arial,helvetica,sans-serif"/>
              </a:rPr>
              <a:t>گلخانه ای در مقایسه با سایر کشت ها از نظر صرفه جویی در چه مصرفی بهتر است؟</a:t>
            </a:r>
            <a:endParaRPr lang="en-US" dirty="0"/>
          </a:p>
        </p:txBody>
      </p:sp>
      <p:sp>
        <p:nvSpPr>
          <p:cNvPr id="4" name="Rectangle 3"/>
          <p:cNvSpPr/>
          <p:nvPr/>
        </p:nvSpPr>
        <p:spPr>
          <a:xfrm>
            <a:off x="3038929" y="3244334"/>
            <a:ext cx="6098144" cy="707886"/>
          </a:xfrm>
          <a:prstGeom prst="rect">
            <a:avLst/>
          </a:prstGeom>
        </p:spPr>
        <p:txBody>
          <a:bodyPr wrap="none">
            <a:spAutoFit/>
          </a:bodyPr>
          <a:lstStyle/>
          <a:p>
            <a:r>
              <a:rPr lang="fa-IR" sz="4000" dirty="0" smtClean="0">
                <a:latin typeface="arial,helvetica,sans-serif"/>
              </a:rPr>
              <a:t>5در </a:t>
            </a:r>
            <a:r>
              <a:rPr lang="fa-IR" sz="4000" dirty="0">
                <a:latin typeface="arial,helvetica,sans-serif"/>
              </a:rPr>
              <a:t>گلخانه چه چیزی کشت میکنند؟</a:t>
            </a:r>
            <a:endParaRPr lang="en-US" sz="4000" dirty="0"/>
          </a:p>
        </p:txBody>
      </p:sp>
    </p:spTree>
    <p:extLst>
      <p:ext uri="{BB962C8B-B14F-4D97-AF65-F5344CB8AC3E}">
        <p14:creationId xmlns:p14="http://schemas.microsoft.com/office/powerpoint/2010/main" xmlns="" val="2637494406"/>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fa-IR" dirty="0" smtClean="0">
                <a:latin typeface="arial,helvetica,sans-serif"/>
              </a:rPr>
              <a:t>6سه </a:t>
            </a:r>
            <a:r>
              <a:rPr lang="fa-IR" dirty="0">
                <a:latin typeface="arial,helvetica,sans-serif"/>
              </a:rPr>
              <a:t>گروه از مهم ترین گیاهان زراعی را </a:t>
            </a:r>
            <a:r>
              <a:rPr lang="fa-IR" dirty="0" smtClean="0">
                <a:latin typeface="arial,helvetica,sans-serif"/>
              </a:rPr>
              <a:t>بنویسید؟</a:t>
            </a:r>
            <a:endParaRPr lang="en-US" dirty="0"/>
          </a:p>
        </p:txBody>
      </p:sp>
      <p:sp>
        <p:nvSpPr>
          <p:cNvPr id="4" name="Rectangle 3"/>
          <p:cNvSpPr/>
          <p:nvPr/>
        </p:nvSpPr>
        <p:spPr>
          <a:xfrm>
            <a:off x="246903" y="3044279"/>
            <a:ext cx="9201558" cy="769441"/>
          </a:xfrm>
          <a:prstGeom prst="rect">
            <a:avLst/>
          </a:prstGeom>
        </p:spPr>
        <p:txBody>
          <a:bodyPr wrap="none">
            <a:spAutoFit/>
          </a:bodyPr>
          <a:lstStyle/>
          <a:p>
            <a:r>
              <a:rPr lang="fa-IR" sz="4400" dirty="0" smtClean="0">
                <a:latin typeface="arial,helvetica,sans-serif"/>
              </a:rPr>
              <a:t>7گندم </a:t>
            </a:r>
            <a:r>
              <a:rPr lang="fa-IR" sz="4400" dirty="0">
                <a:latin typeface="arial,helvetica,sans-serif"/>
              </a:rPr>
              <a:t>به چند شکل کشت میشود؟ان ها را بنویسید.</a:t>
            </a:r>
            <a:endParaRPr lang="en-US" sz="4400" dirty="0"/>
          </a:p>
        </p:txBody>
      </p:sp>
    </p:spTree>
    <p:extLst>
      <p:ext uri="{BB962C8B-B14F-4D97-AF65-F5344CB8AC3E}">
        <p14:creationId xmlns:p14="http://schemas.microsoft.com/office/powerpoint/2010/main" xmlns="" val="527723483"/>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 y="0"/>
            <a:ext cx="9144001" cy="6858000"/>
          </a:xfrm>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xmlns="" val="3814420681"/>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143000"/>
          </a:xfrm>
        </p:spPr>
        <p:style>
          <a:lnRef idx="1">
            <a:schemeClr val="dk1"/>
          </a:lnRef>
          <a:fillRef idx="3">
            <a:schemeClr val="dk1"/>
          </a:fillRef>
          <a:effectRef idx="2">
            <a:schemeClr val="dk1"/>
          </a:effectRef>
          <a:fontRef idx="minor">
            <a:schemeClr val="lt1"/>
          </a:fontRef>
        </p:style>
        <p:txBody>
          <a:bodyPr/>
          <a:lstStyle/>
          <a:p>
            <a:r>
              <a:rPr lang="fa-IR" dirty="0" smtClean="0"/>
              <a:t>کشت چای در شمال</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1778000"/>
            <a:ext cx="7620000" cy="5080000"/>
          </a:xfrm>
        </p:spPr>
      </p:pic>
    </p:spTree>
    <p:extLst>
      <p:ext uri="{BB962C8B-B14F-4D97-AF65-F5344CB8AC3E}">
        <p14:creationId xmlns:p14="http://schemas.microsoft.com/office/powerpoint/2010/main" xmlns="" val="3229137118"/>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0">
            <a:schemeClr val="accent3"/>
          </a:lnRef>
          <a:fillRef idx="3">
            <a:schemeClr val="accent3"/>
          </a:fillRef>
          <a:effectRef idx="3">
            <a:schemeClr val="accent3"/>
          </a:effectRef>
          <a:fontRef idx="minor">
            <a:schemeClr val="lt1"/>
          </a:fontRef>
        </p:style>
        <p:txBody>
          <a:bodyPr>
            <a:normAutofit/>
          </a:bodyPr>
          <a:lstStyle/>
          <a:p>
            <a:r>
              <a:rPr lang="fa-IR" dirty="0"/>
              <a:t>ایران نخستین کشور دنیاست که در آن کشاورزی و زراعت آغاز گردیده‌است.</a:t>
            </a:r>
            <a:r>
              <a:rPr lang="fa-IR" baseline="30000" dirty="0">
                <a:hlinkClick r:id="rId2"/>
              </a:rPr>
              <a:t>[۱]</a:t>
            </a:r>
            <a:r>
              <a:rPr lang="fa-IR" dirty="0"/>
              <a:t> تقریباً یک سوم زمین‌های ایران قابلیت کشاورزی را دارند اما به دلیل خاک نامرغوب و نامناسب بودن توزیع آب در بیشتر نواحی، در اکثریت زمین‌های قابل کشت در ایران کشت و زرعی انجام نمی‌شود.</a:t>
            </a:r>
            <a:endParaRPr lang="en-US" dirty="0"/>
          </a:p>
        </p:txBody>
      </p:sp>
    </p:spTree>
    <p:extLst>
      <p:ext uri="{BB962C8B-B14F-4D97-AF65-F5344CB8AC3E}">
        <p14:creationId xmlns:p14="http://schemas.microsoft.com/office/powerpoint/2010/main" xmlns="" val="1894888423"/>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8229600" cy="1143000"/>
          </a:xfrm>
        </p:spPr>
        <p:txBody>
          <a:bodyPr/>
          <a:lstStyle/>
          <a:p>
            <a:r>
              <a:rPr lang="fa-IR" dirty="0" smtClean="0"/>
              <a:t>یک راه خلا قانه برای آبیاری</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08857" y="1406236"/>
            <a:ext cx="9252857" cy="5486400"/>
          </a:xfrm>
        </p:spPr>
      </p:pic>
    </p:spTree>
    <p:extLst>
      <p:ext uri="{BB962C8B-B14F-4D97-AF65-F5344CB8AC3E}">
        <p14:creationId xmlns:p14="http://schemas.microsoft.com/office/powerpoint/2010/main" xmlns="" val="4223972104"/>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6248400" y="1828800"/>
            <a:ext cx="1752600" cy="1569660"/>
          </a:xfrm>
          <a:prstGeom prst="rect">
            <a:avLst/>
          </a:prstGeom>
          <a:noFill/>
        </p:spPr>
        <p:txBody>
          <a:bodyPr wrap="square" rtlCol="0">
            <a:spAutoFit/>
          </a:bodyPr>
          <a:lstStyle/>
          <a:p>
            <a:r>
              <a:rPr lang="en-US" sz="2400" dirty="0" smtClean="0"/>
              <a:t>Thank</a:t>
            </a:r>
          </a:p>
          <a:p>
            <a:r>
              <a:rPr lang="en-US" sz="2400" dirty="0" smtClean="0"/>
              <a:t>You</a:t>
            </a:r>
          </a:p>
          <a:p>
            <a:r>
              <a:rPr lang="en-US" sz="2400" dirty="0" smtClean="0"/>
              <a:t>Dear</a:t>
            </a:r>
          </a:p>
          <a:p>
            <a:r>
              <a:rPr lang="en-US" sz="2400" dirty="0" smtClean="0"/>
              <a:t>friends</a:t>
            </a:r>
            <a:endParaRPr lang="en-US" sz="2400" dirty="0"/>
          </a:p>
        </p:txBody>
      </p:sp>
    </p:spTree>
    <p:extLst>
      <p:ext uri="{BB962C8B-B14F-4D97-AF65-F5344CB8AC3E}">
        <p14:creationId xmlns:p14="http://schemas.microsoft.com/office/powerpoint/2010/main" xmlns="" val="1996722095"/>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14148"/>
            <a:ext cx="9144000" cy="6872148"/>
          </a:xfrm>
        </p:spPr>
      </p:pic>
    </p:spTree>
    <p:extLst>
      <p:ext uri="{BB962C8B-B14F-4D97-AF65-F5344CB8AC3E}">
        <p14:creationId xmlns:p14="http://schemas.microsoft.com/office/powerpoint/2010/main" xmlns="" val="384682836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3">
            <a:schemeClr val="accent6"/>
          </a:fillRef>
          <a:effectRef idx="2">
            <a:schemeClr val="accent6"/>
          </a:effectRef>
          <a:fontRef idx="minor">
            <a:schemeClr val="lt1"/>
          </a:fontRef>
        </p:style>
        <p:txBody>
          <a:bodyPr>
            <a:normAutofit/>
          </a:bodyPr>
          <a:lstStyle/>
          <a:p>
            <a:r>
              <a:rPr lang="fa-IR" dirty="0"/>
              <a:t>فقط ۱۲٪ از وسعت ایران تحت عملیات کشاورزی می‌باشند (شامل باغات، تاکستان‌ها و زمین‌های قابل کشتکاری) اما کمتر از یک سوم از زمین‌های قابل کشتکاری تحت آبیاری بوده و مابقی تحت کشاورزی خشک می‌باشند. شمال و شمال‌غرب ایران دارای خاک حاصلخیز هستند.</a:t>
            </a:r>
            <a:endParaRPr lang="en-US" dirty="0"/>
          </a:p>
        </p:txBody>
      </p:sp>
    </p:spTree>
    <p:extLst>
      <p:ext uri="{BB962C8B-B14F-4D97-AF65-F5344CB8AC3E}">
        <p14:creationId xmlns:p14="http://schemas.microsoft.com/office/powerpoint/2010/main" xmlns="" val="296451810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9144000" cy="5867400"/>
          </a:xfrm>
        </p:spPr>
        <p:style>
          <a:lnRef idx="0">
            <a:scrgbClr r="0" g="0" b="0"/>
          </a:lnRef>
          <a:fillRef idx="1003">
            <a:schemeClr val="dk1"/>
          </a:fillRef>
          <a:effectRef idx="0">
            <a:scrgbClr r="0" g="0" b="0"/>
          </a:effectRef>
          <a:fontRef idx="major"/>
        </p:style>
        <p:txBody>
          <a:bodyPr>
            <a:normAutofit fontScale="90000"/>
          </a:bodyPr>
          <a:lstStyle/>
          <a:p>
            <a:r>
              <a:rPr lang="fa-IR" dirty="0" smtClean="0">
                <a:solidFill>
                  <a:schemeClr val="bg1"/>
                </a:solidFill>
              </a:rPr>
              <a:t>ایران </a:t>
            </a:r>
            <a:r>
              <a:rPr lang="fa-IR" dirty="0">
                <a:solidFill>
                  <a:schemeClr val="bg1"/>
                </a:solidFill>
              </a:rPr>
              <a:t>در زمینه کشاورزی و باغداری، در خصوص برخی تولیدات دارای رتبه‌های بالایی است. بنا بر آمار سال ۲۰۰۷، این کشور در تولید خیار در جهان دارای مقام دوم،</a:t>
            </a:r>
            <a:r>
              <a:rPr lang="fa-IR" baseline="30000" dirty="0">
                <a:solidFill>
                  <a:schemeClr val="bg1"/>
                </a:solidFill>
                <a:hlinkClick r:id="rId2"/>
              </a:rPr>
              <a:t>[۲]</a:t>
            </a:r>
            <a:r>
              <a:rPr lang="fa-IR" dirty="0">
                <a:solidFill>
                  <a:schemeClr val="bg1"/>
                </a:solidFill>
              </a:rPr>
              <a:t> بادام مقام چهارم،</a:t>
            </a:r>
            <a:r>
              <a:rPr lang="fa-IR" baseline="30000" dirty="0">
                <a:solidFill>
                  <a:schemeClr val="bg1"/>
                </a:solidFill>
                <a:hlinkClick r:id="rId3"/>
              </a:rPr>
              <a:t>[۳]</a:t>
            </a:r>
            <a:r>
              <a:rPr lang="fa-IR" dirty="0">
                <a:solidFill>
                  <a:schemeClr val="bg1"/>
                </a:solidFill>
              </a:rPr>
              <a:t> سیب مقام پنجم</a:t>
            </a:r>
            <a:r>
              <a:rPr lang="fa-IR" baseline="30000" dirty="0">
                <a:solidFill>
                  <a:schemeClr val="bg1"/>
                </a:solidFill>
                <a:hlinkClick r:id="rId4"/>
              </a:rPr>
              <a:t>[۴]</a:t>
            </a:r>
            <a:r>
              <a:rPr lang="fa-IR" dirty="0">
                <a:solidFill>
                  <a:schemeClr val="bg1"/>
                </a:solidFill>
              </a:rPr>
              <a:t> گیلاس سوم،</a:t>
            </a:r>
            <a:r>
              <a:rPr lang="fa-IR" baseline="30000" dirty="0">
                <a:solidFill>
                  <a:schemeClr val="bg1"/>
                </a:solidFill>
                <a:hlinkClick r:id="rId5"/>
              </a:rPr>
              <a:t>[۵]</a:t>
            </a:r>
            <a:r>
              <a:rPr lang="fa-IR" dirty="0">
                <a:solidFill>
                  <a:schemeClr val="bg1"/>
                </a:solidFill>
              </a:rPr>
              <a:t> انجیر مقام سوم،</a:t>
            </a:r>
            <a:r>
              <a:rPr lang="fa-IR" baseline="30000" dirty="0">
                <a:solidFill>
                  <a:schemeClr val="bg1"/>
                </a:solidFill>
                <a:hlinkClick r:id="rId6"/>
              </a:rPr>
              <a:t>[۶]</a:t>
            </a:r>
            <a:r>
              <a:rPr lang="fa-IR" dirty="0">
                <a:solidFill>
                  <a:schemeClr val="bg1"/>
                </a:solidFill>
              </a:rPr>
              <a:t> پسته مقام اول،</a:t>
            </a:r>
            <a:r>
              <a:rPr lang="fa-IR" baseline="30000" dirty="0">
                <a:solidFill>
                  <a:schemeClr val="bg1"/>
                </a:solidFill>
                <a:hlinkClick r:id="rId7"/>
              </a:rPr>
              <a:t>[۷]</a:t>
            </a:r>
            <a:r>
              <a:rPr lang="fa-IR" dirty="0">
                <a:solidFill>
                  <a:schemeClr val="bg1"/>
                </a:solidFill>
              </a:rPr>
              <a:t> طالبی مقام چهارم،</a:t>
            </a:r>
            <a:r>
              <a:rPr lang="fa-IR" baseline="30000" dirty="0">
                <a:solidFill>
                  <a:schemeClr val="bg1"/>
                </a:solidFill>
                <a:hlinkClick r:id="rId8"/>
              </a:rPr>
              <a:t>[۸]</a:t>
            </a:r>
            <a:r>
              <a:rPr lang="fa-IR" dirty="0">
                <a:solidFill>
                  <a:schemeClr val="bg1"/>
                </a:solidFill>
              </a:rPr>
              <a:t> گردو مقام چهارم،</a:t>
            </a:r>
            <a:r>
              <a:rPr lang="fa-IR" baseline="30000" dirty="0">
                <a:solidFill>
                  <a:schemeClr val="bg1"/>
                </a:solidFill>
                <a:hlinkClick r:id="rId9"/>
              </a:rPr>
              <a:t>[۹]</a:t>
            </a:r>
            <a:r>
              <a:rPr lang="fa-IR" dirty="0">
                <a:solidFill>
                  <a:schemeClr val="bg1"/>
                </a:solidFill>
              </a:rPr>
              <a:t> زردآلو مقام دوم،</a:t>
            </a:r>
            <a:r>
              <a:rPr lang="fa-IR" baseline="30000" dirty="0">
                <a:solidFill>
                  <a:schemeClr val="bg1"/>
                </a:solidFill>
                <a:hlinkClick r:id="rId10"/>
              </a:rPr>
              <a:t>[۱۰]</a:t>
            </a:r>
            <a:r>
              <a:rPr lang="fa-IR" dirty="0">
                <a:solidFill>
                  <a:schemeClr val="bg1"/>
                </a:solidFill>
              </a:rPr>
              <a:t> خرما مقام دوم،</a:t>
            </a:r>
            <a:r>
              <a:rPr lang="fa-IR" baseline="30000" dirty="0">
                <a:solidFill>
                  <a:schemeClr val="bg1"/>
                </a:solidFill>
                <a:hlinkClick r:id="rId11"/>
              </a:rPr>
              <a:t>[۱۱]</a:t>
            </a:r>
            <a:r>
              <a:rPr lang="fa-IR" dirty="0">
                <a:solidFill>
                  <a:schemeClr val="bg1"/>
                </a:solidFill>
              </a:rPr>
              <a:t> نخود مقام چهارم،</a:t>
            </a:r>
            <a:r>
              <a:rPr lang="fa-IR" baseline="30000" dirty="0">
                <a:solidFill>
                  <a:schemeClr val="bg1"/>
                </a:solidFill>
                <a:hlinkClick r:id="rId12"/>
              </a:rPr>
              <a:t>[۱۲]</a:t>
            </a:r>
            <a:r>
              <a:rPr lang="fa-IR" dirty="0">
                <a:solidFill>
                  <a:schemeClr val="bg1"/>
                </a:solidFill>
              </a:rPr>
              <a:t> هندوانه مقام پنجم،</a:t>
            </a:r>
            <a:r>
              <a:rPr lang="fa-IR" baseline="30000" dirty="0">
                <a:solidFill>
                  <a:schemeClr val="bg1"/>
                </a:solidFill>
                <a:hlinkClick r:id="rId13"/>
              </a:rPr>
              <a:t>[۱۳]</a:t>
            </a:r>
            <a:r>
              <a:rPr lang="fa-IR" dirty="0">
                <a:solidFill>
                  <a:schemeClr val="bg1"/>
                </a:solidFill>
              </a:rPr>
              <a:t> می‌باشد</a:t>
            </a:r>
            <a:r>
              <a:rPr lang="fa-IR" dirty="0"/>
              <a:t>.</a:t>
            </a:r>
            <a:endParaRPr lang="en-US" dirty="0"/>
          </a:p>
        </p:txBody>
      </p:sp>
    </p:spTree>
    <p:extLst>
      <p:ext uri="{BB962C8B-B14F-4D97-AF65-F5344CB8AC3E}">
        <p14:creationId xmlns:p14="http://schemas.microsoft.com/office/powerpoint/2010/main" xmlns="" val="1872674139"/>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36638"/>
            <a:ext cx="9144000" cy="5821362"/>
          </a:xfrm>
        </p:spPr>
        <p:txBody>
          <a:bodyPr>
            <a:normAutofit/>
          </a:bodyPr>
          <a:lstStyle/>
          <a:p>
            <a:r>
              <a:rPr lang="fa-IR" dirty="0"/>
              <a:t>ایران نخستین کشور دنیاست که در آن کشاورزی و زراعت آغاز گردیده‌است و انسان اولیه برای اولین بار در فلات ایران به کشت و آبیاری و پرورش دام مشغول شده‌است. در قرن اول پیش از میلاد ایرانی‌ها همه درختان میوه‌ای که در </a:t>
            </a:r>
            <a:r>
              <a:rPr lang="fa-IR" dirty="0">
                <a:hlinkClick r:id="rId2" tooltip="یونان"/>
              </a:rPr>
              <a:t>یونان</a:t>
            </a:r>
            <a:r>
              <a:rPr lang="fa-IR" dirty="0"/>
              <a:t> کشت می‌شده (به استثنای </a:t>
            </a:r>
            <a:r>
              <a:rPr lang="fa-IR" dirty="0">
                <a:hlinkClick r:id="rId3" tooltip="زیتون"/>
              </a:rPr>
              <a:t>زیتون</a:t>
            </a:r>
            <a:r>
              <a:rPr lang="fa-IR" dirty="0"/>
              <a:t>) کشت می‌کرده‌اند. </a:t>
            </a:r>
            <a:endParaRPr lang="en-US" dirty="0"/>
          </a:p>
        </p:txBody>
      </p:sp>
    </p:spTree>
    <p:extLst>
      <p:ext uri="{BB962C8B-B14F-4D97-AF65-F5344CB8AC3E}">
        <p14:creationId xmlns:p14="http://schemas.microsoft.com/office/powerpoint/2010/main" xmlns="" val="180951698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0"/>
            <a:ext cx="9144000" cy="5715000"/>
          </a:xfrm>
        </p:spPr>
        <p:txBody>
          <a:bodyPr>
            <a:normAutofit/>
          </a:bodyPr>
          <a:lstStyle/>
          <a:p>
            <a:r>
              <a:rPr lang="fa-IR" dirty="0"/>
              <a:t>با هجوم </a:t>
            </a:r>
            <a:r>
              <a:rPr lang="fa-IR" dirty="0">
                <a:hlinkClick r:id="rId2" tooltip="اسکندر"/>
              </a:rPr>
              <a:t>اسکندر</a:t>
            </a:r>
            <a:r>
              <a:rPr lang="fa-IR" dirty="0"/>
              <a:t> کشاورزی ایران رو به زوال گذاشت و بسیاری از مزارع از بین رفت و این وضع تا زمان به حکومت رسیدن </a:t>
            </a:r>
            <a:r>
              <a:rPr lang="fa-IR" dirty="0">
                <a:hlinkClick r:id="rId3" tooltip="اردشیر بابکان"/>
              </a:rPr>
              <a:t>اردشیر بابکان</a:t>
            </a:r>
            <a:r>
              <a:rPr lang="fa-IR" dirty="0"/>
              <a:t> ادامه یافت. </a:t>
            </a:r>
            <a:r>
              <a:rPr lang="fa-IR" dirty="0">
                <a:hlinkClick r:id="rId4" tooltip="ساسانیان"/>
              </a:rPr>
              <a:t>ساسانیان</a:t>
            </a:r>
            <a:r>
              <a:rPr lang="fa-IR" dirty="0"/>
              <a:t> به بازسازی </a:t>
            </a:r>
            <a:r>
              <a:rPr lang="fa-IR" dirty="0">
                <a:hlinkClick r:id="rId5" tooltip="قنات"/>
              </a:rPr>
              <a:t>قنات‌ها</a:t>
            </a:r>
            <a:r>
              <a:rPr lang="fa-IR" dirty="0"/>
              <a:t> و تشویق و گسترش </a:t>
            </a:r>
            <a:r>
              <a:rPr lang="fa-IR" dirty="0">
                <a:hlinkClick r:id="rId6" tooltip="کشاورزی"/>
              </a:rPr>
              <a:t>کشاورزی</a:t>
            </a:r>
            <a:r>
              <a:rPr lang="fa-IR" dirty="0"/>
              <a:t>، </a:t>
            </a:r>
            <a:r>
              <a:rPr lang="fa-IR" dirty="0">
                <a:hlinkClick r:id="rId7" tooltip="باغبانی"/>
              </a:rPr>
              <a:t>باغبانی</a:t>
            </a:r>
            <a:r>
              <a:rPr lang="fa-IR" dirty="0"/>
              <a:t> و </a:t>
            </a:r>
            <a:r>
              <a:rPr lang="fa-IR" dirty="0">
                <a:hlinkClick r:id="rId8" tooltip="دامپروری"/>
              </a:rPr>
              <a:t>دامپروری</a:t>
            </a:r>
            <a:r>
              <a:rPr lang="fa-IR" dirty="0"/>
              <a:t> پرداختند.</a:t>
            </a:r>
            <a:endParaRPr lang="en-US" dirty="0"/>
          </a:p>
        </p:txBody>
      </p:sp>
    </p:spTree>
    <p:extLst>
      <p:ext uri="{BB962C8B-B14F-4D97-AF65-F5344CB8AC3E}">
        <p14:creationId xmlns:p14="http://schemas.microsoft.com/office/powerpoint/2010/main" xmlns="" val="1269702770"/>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5638800"/>
          </a:xfrm>
        </p:spPr>
        <p:txBody>
          <a:bodyPr>
            <a:normAutofit fontScale="90000"/>
          </a:bodyPr>
          <a:lstStyle/>
          <a:p>
            <a:r>
              <a:rPr lang="fa-IR" dirty="0"/>
              <a:t>پس از ساسانیان تا حمله </a:t>
            </a:r>
            <a:r>
              <a:rPr lang="fa-IR" dirty="0">
                <a:hlinkClick r:id="rId2" tooltip="مغول"/>
              </a:rPr>
              <a:t>مغول</a:t>
            </a:r>
            <a:r>
              <a:rPr lang="fa-IR" dirty="0"/>
              <a:t>، کشاورزی ایران به تناوب دچار رکود (در زمان </a:t>
            </a:r>
            <a:r>
              <a:rPr lang="fa-IR" dirty="0">
                <a:hlinkClick r:id="rId3" tooltip="بنی امیه"/>
              </a:rPr>
              <a:t>بنی امیه</a:t>
            </a:r>
            <a:r>
              <a:rPr lang="fa-IR" dirty="0"/>
              <a:t>) و پیشرفت (در زمان </a:t>
            </a:r>
            <a:r>
              <a:rPr lang="fa-IR" dirty="0">
                <a:hlinkClick r:id="rId4" tooltip="بنی عباس"/>
              </a:rPr>
              <a:t>بنی عباس</a:t>
            </a:r>
            <a:r>
              <a:rPr lang="fa-IR" dirty="0"/>
              <a:t> و حکومتهای محلی) گردید.</a:t>
            </a:r>
            <a:br>
              <a:rPr lang="fa-IR" dirty="0"/>
            </a:br>
            <a:r>
              <a:rPr lang="fa-IR" dirty="0"/>
              <a:t>دانشمندان این سرزمین در خلال مطالعه درباره ویژگی دارویی گیاهان به امور کاملاً فنی نیز می‌پرداختند و دستگاه‌هایی برای بهره برداری از آب تهیه دیدند که از آن جمله می‌توان چرخ چاه خودکار را نام برد.</a:t>
            </a:r>
            <a:r>
              <a:rPr lang="fa-IR" baseline="30000" dirty="0">
                <a:hlinkClick r:id="rId5"/>
              </a:rPr>
              <a:t>[۱۴]</a:t>
            </a:r>
            <a:r>
              <a:rPr lang="fa-IR" dirty="0"/>
              <a:t/>
            </a:r>
            <a:br>
              <a:rPr lang="fa-IR" dirty="0"/>
            </a:br>
            <a:endParaRPr lang="en-US" dirty="0"/>
          </a:p>
        </p:txBody>
      </p:sp>
    </p:spTree>
    <p:extLst>
      <p:ext uri="{BB962C8B-B14F-4D97-AF65-F5344CB8AC3E}">
        <p14:creationId xmlns:p14="http://schemas.microsoft.com/office/powerpoint/2010/main" xmlns="" val="217995086"/>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fa-IR" b="1" dirty="0"/>
              <a:t>رتبه‌های تولید محصولات کشاورزی</a:t>
            </a:r>
            <a:r>
              <a:rPr lang="fa-IR" sz="3100" b="1" dirty="0"/>
              <a:t/>
            </a:r>
            <a:br>
              <a:rPr lang="fa-IR" sz="3100" b="1" dirty="0"/>
            </a:br>
            <a:r>
              <a:rPr lang="fa-IR" sz="3100" dirty="0"/>
              <a:t>رتبه جهانی</a:t>
            </a:r>
            <a:br>
              <a:rPr lang="fa-IR" sz="3100" dirty="0"/>
            </a:br>
            <a:r>
              <a:rPr lang="fa-IR" sz="3100" dirty="0"/>
              <a:t>رتبه ۱ در تولید: زعفران، پسته، خاویار، زرشک، میوه توتی انار</a:t>
            </a:r>
            <a:br>
              <a:rPr lang="fa-IR" sz="3100" dirty="0"/>
            </a:br>
            <a:r>
              <a:rPr lang="fa-IR" sz="3100" dirty="0"/>
              <a:t>رتبه ۲ در تولید: زرد الو، خرما</a:t>
            </a:r>
            <a:br>
              <a:rPr lang="fa-IR" sz="3100" dirty="0"/>
            </a:br>
            <a:r>
              <a:rPr lang="fa-IR" sz="3100" dirty="0"/>
              <a:t>رتبه ۳ در تولید: هندوانه، گیلاس، طالبی، سیب، خیار</a:t>
            </a:r>
            <a:br>
              <a:rPr lang="fa-IR" sz="3100" dirty="0"/>
            </a:br>
            <a:r>
              <a:rPr lang="fa-IR" sz="3100" dirty="0"/>
              <a:t>رتبه ۴ در تولید: گوسفند، میوه جات، به، پشم، بادام، گردو</a:t>
            </a:r>
            <a:br>
              <a:rPr lang="fa-IR" sz="3100" dirty="0"/>
            </a:br>
            <a:r>
              <a:rPr lang="fa-IR" sz="3100" dirty="0"/>
              <a:t>رتبه ۵ در تولید: سبزیجات، رازیانه، نخود</a:t>
            </a:r>
            <a:br>
              <a:rPr lang="fa-IR" sz="3100" dirty="0"/>
            </a:br>
            <a:r>
              <a:rPr lang="fa-IR" sz="3100" dirty="0"/>
              <a:t>رتبه ۶ در تولید: آجیل، شیر گاو، گوجه فرنگی</a:t>
            </a:r>
            <a:br>
              <a:rPr lang="fa-IR" sz="3100" dirty="0"/>
            </a:br>
            <a:r>
              <a:rPr lang="fa-IR" sz="3100" dirty="0"/>
              <a:t>رتبه ۷ در تولید: انگور، پیاز، آلبالو، کیوی، شیر گوسفند</a:t>
            </a:r>
            <a:br>
              <a:rPr lang="fa-IR" sz="3100" dirty="0"/>
            </a:br>
            <a:r>
              <a:rPr lang="fa-IR" sz="3100" dirty="0"/>
              <a:t>رتبه ۸ در تولید: ادویه جات، هلو، نارنگی، لیمو (زرد و سبز)، پرتقال، شیر بز، کدو، کدو تنبل، خرچه (میوه‌ای که در آذربایجان غربی می‌روید) رتبه ۹ در تولید: عدس</a:t>
            </a:r>
            <a:br>
              <a:rPr lang="fa-IR" sz="3100" dirty="0"/>
            </a:br>
            <a:r>
              <a:rPr lang="fa-IR" sz="3100" dirty="0"/>
              <a:t>رتبه ۱۰ خرمالو، چای، عسل</a:t>
            </a:r>
            <a:br>
              <a:rPr lang="fa-IR" sz="3100" dirty="0"/>
            </a:br>
            <a:endParaRPr lang="en-US" sz="3100" dirty="0"/>
          </a:p>
        </p:txBody>
      </p:sp>
    </p:spTree>
    <p:extLst>
      <p:ext uri="{BB962C8B-B14F-4D97-AF65-F5344CB8AC3E}">
        <p14:creationId xmlns:p14="http://schemas.microsoft.com/office/powerpoint/2010/main" xmlns="" val="288214275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fa-IR" b="1" dirty="0"/>
              <a:t>بیشترین تولیدات بر اساس وزن در سال ۱۳۹۰</a:t>
            </a:r>
            <a:br>
              <a:rPr lang="fa-IR" b="1" dirty="0"/>
            </a:br>
            <a:r>
              <a:rPr lang="fa-IR" dirty="0"/>
              <a:t>گندم ۱۴ میلیون تن</a:t>
            </a:r>
            <a:br>
              <a:rPr lang="fa-IR" dirty="0"/>
            </a:br>
            <a:r>
              <a:rPr lang="fa-IR" dirty="0"/>
              <a:t>گوجه فرنگی ۶٫۸ میلیون تن</a:t>
            </a:r>
            <a:br>
              <a:rPr lang="fa-IR" dirty="0"/>
            </a:br>
            <a:r>
              <a:rPr lang="fa-IR" dirty="0"/>
              <a:t>شیر گاو ۶٫۳ میلیون تن</a:t>
            </a:r>
            <a:r>
              <a:rPr lang="fa-IR" baseline="30000" dirty="0">
                <a:hlinkClick r:id="rId2"/>
              </a:rPr>
              <a:t>[۱۵]</a:t>
            </a:r>
            <a:r>
              <a:rPr lang="fa-IR" dirty="0"/>
              <a:t/>
            </a:r>
            <a:br>
              <a:rPr lang="fa-IR" dirty="0"/>
            </a:br>
            <a:endParaRPr lang="en-US" dirty="0"/>
          </a:p>
        </p:txBody>
      </p:sp>
    </p:spTree>
    <p:extLst>
      <p:ext uri="{BB962C8B-B14F-4D97-AF65-F5344CB8AC3E}">
        <p14:creationId xmlns:p14="http://schemas.microsoft.com/office/powerpoint/2010/main" xmlns="" val="358837830"/>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TotalTime>
  <Words>649</Words>
  <Application>Microsoft Office PowerPoint</Application>
  <PresentationFormat>On-screen Show (4:3)</PresentationFormat>
  <Paragraphs>56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کشاورزی</vt:lpstr>
      <vt:lpstr>ایران نخستین کشور دنیاست که در آن کشاورزی و زراعت آغاز گردیده‌است.[۱] تقریباً یک سوم زمین‌های ایران قابلیت کشاورزی را دارند اما به دلیل خاک نامرغوب و نامناسب بودن توزیع آب در بیشتر نواحی، در اکثریت زمین‌های قابل کشت در ایران کشت و زرعی انجام نمی‌شود.</vt:lpstr>
      <vt:lpstr>فقط ۱۲٪ از وسعت ایران تحت عملیات کشاورزی می‌باشند (شامل باغات، تاکستان‌ها و زمین‌های قابل کشتکاری) اما کمتر از یک سوم از زمین‌های قابل کشتکاری تحت آبیاری بوده و مابقی تحت کشاورزی خشک می‌باشند. شمال و شمال‌غرب ایران دارای خاک حاصلخیز هستند.</vt:lpstr>
      <vt:lpstr>ایران در زمینه کشاورزی و باغداری، در خصوص برخی تولیدات دارای رتبه‌های بالایی است. بنا بر آمار سال ۲۰۰۷، این کشور در تولید خیار در جهان دارای مقام دوم،[۲] بادام مقام چهارم،[۳] سیب مقام پنجم[۴] گیلاس سوم،[۵] انجیر مقام سوم،[۶] پسته مقام اول،[۷] طالبی مقام چهارم،[۸] گردو مقام چهارم،[۹] زردآلو مقام دوم،[۱۰] خرما مقام دوم،[۱۱] نخود مقام چهارم،[۱۲] هندوانه مقام پنجم،[۱۳] می‌باشد.</vt:lpstr>
      <vt:lpstr>ایران نخستین کشور دنیاست که در آن کشاورزی و زراعت آغاز گردیده‌است و انسان اولیه برای اولین بار در فلات ایران به کشت و آبیاری و پرورش دام مشغول شده‌است. در قرن اول پیش از میلاد ایرانی‌ها همه درختان میوه‌ای که در یونان کشت می‌شده (به استثنای زیتون) کشت می‌کرده‌اند. </vt:lpstr>
      <vt:lpstr>با هجوم اسکندر کشاورزی ایران رو به زوال گذاشت و بسیاری از مزارع از بین رفت و این وضع تا زمان به حکومت رسیدن اردشیر بابکان ادامه یافت. ساسانیان به بازسازی قنات‌ها و تشویق و گسترش کشاورزی، باغبانی و دامپروری پرداختند.</vt:lpstr>
      <vt:lpstr>پس از ساسانیان تا حمله مغول، کشاورزی ایران به تناوب دچار رکود (در زمان بنی امیه) و پیشرفت (در زمان بنی عباس و حکومتهای محلی) گردید. دانشمندان این سرزمین در خلال مطالعه درباره ویژگی دارویی گیاهان به امور کاملاً فنی نیز می‌پرداختند و دستگاه‌هایی برای بهره برداری از آب تهیه دیدند که از آن جمله می‌توان چرخ چاه خودکار را نام برد.[۱۴] </vt:lpstr>
      <vt:lpstr>رتبه‌های تولید محصولات کشاورزی رتبه جهانی رتبه ۱ در تولید: زعفران، پسته، خاویار، زرشک، میوه توتی انار رتبه ۲ در تولید: زرد الو، خرما رتبه ۳ در تولید: هندوانه، گیلاس، طالبی، سیب، خیار رتبه ۴ در تولید: گوسفند، میوه جات، به، پشم، بادام، گردو رتبه ۵ در تولید: سبزیجات، رازیانه، نخود رتبه ۶ در تولید: آجیل، شیر گاو، گوجه فرنگی رتبه ۷ در تولید: انگور، پیاز، آلبالو، کیوی، شیر گوسفند رتبه ۸ در تولید: ادویه جات، هلو، نارنگی، لیمو (زرد و سبز)، پرتقال، شیر بز، کدو، کدو تنبل، خرچه (میوه‌ای که در آذربایجان غربی می‌روید) رتبه ۹ در تولید: عدس رتبه ۱۰ خرمالو، چای، عسل </vt:lpstr>
      <vt:lpstr>بیشترین تولیدات بر اساس وزن در سال ۱۳۹۰ گندم ۱۴ میلیون تن گوجه فرنگی ۶٫۸ میلیون تن شیر گاو ۶٫۳ میلیون تن[۱۵] </vt:lpstr>
      <vt:lpstr>آبیاری و زمین‌های تحت کشت با وجود اینکه ایران کشور وسیعی است، رویهم‌رفته خاک ایران برای کشاورزی در ابعاد بزرگ آنچنان مناسب نیست. تنها ۱۲٪ از مساحت ایران یعنی کمتر از ۲۰۰ هزار کیلومتر مربع تحت عملیات کشاورزی می‌باشد. </vt:lpstr>
      <vt:lpstr>هنوز ۶۳٪ زمین‌های با ظرفیت کشت و زرع دست نخورده هستند. در ایران از ۵۰٪ تا ۶۰٪ ظرفیت و استعداد زمین‌هایی که تحت عملیات کشاورزی است (۱۸۵ هزار کیلومتر مربع) استفاده می‌گردد. در ایران هم زمین‌های نیاز به آبیاری و هم زمین‌های باران-سیر وجود دارد. زمین های زیر کشت ایران در حدود شانزده میلیون هکتار برآورد میشود و از این زمینها حدود نیمی از آن کشت آبی و نیمی دیگر به صورت دیم کشت میشود.</vt:lpstr>
      <vt:lpstr>Slide 12</vt:lpstr>
      <vt:lpstr>گر از ما تعریف واژه  کشاورزی را بپرسند اولین تعریفی که به ذهن ما می رسد این است: پرورش گیاهان مفید.   اما کشاورزی یک مفهوم عام تر است  و شامل تولید مواد غذایی و کالا از راه زراعت و جنگل داری و دامداری است. کشاورزی همان چیزی است که به ظهور تمدن منجر شد. مطالعهٔ کشاورزی به نام علم کشاورزی شناخته می‌شود.  کشاورزی شامل طیف وسیعی از تخصص‌ها و فنون، از جمله راه‌هایی برای گسترش زمین‌های مناسب برای زراعت گیاه، حفر کانال‌ها و فرم‌های مختلف آبیاری می‌باشد </vt:lpstr>
      <vt:lpstr>زراعت:کشت و پرورش گیاهانی مانند گندم و چو که بعد از کاشت دانه ,حداکثر تا یک سال محصول می دهند</vt:lpstr>
      <vt:lpstr>1چند محصول جالیزی را نام ببرید؟</vt:lpstr>
      <vt:lpstr>4کشت گلخانه ای در مقایسه با سایر کشت ها از نظر صرفه جویی در چه مصرفی بهتر است؟</vt:lpstr>
      <vt:lpstr>6سه گروه از مهم ترین گیاهان زراعی را بنویسید؟</vt:lpstr>
      <vt:lpstr>Slide 18</vt:lpstr>
      <vt:lpstr>کشت چای در شمال</vt:lpstr>
      <vt:lpstr>یک راه خلا قانه برای آبیاری</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sazgar</dc:creator>
  <cp:lastModifiedBy>aftab</cp:lastModifiedBy>
  <cp:revision>7</cp:revision>
  <dcterms:created xsi:type="dcterms:W3CDTF">2006-08-16T00:00:00Z</dcterms:created>
  <dcterms:modified xsi:type="dcterms:W3CDTF">2016-03-21T21:55:28Z</dcterms:modified>
</cp:coreProperties>
</file>