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 id="2147483840" r:id="rId2"/>
  </p:sldMasterIdLst>
  <p:sldIdLst>
    <p:sldId id="258" r:id="rId3"/>
    <p:sldId id="281" r:id="rId4"/>
    <p:sldId id="260" r:id="rId5"/>
    <p:sldId id="261" r:id="rId6"/>
    <p:sldId id="276" r:id="rId7"/>
    <p:sldId id="262" r:id="rId8"/>
    <p:sldId id="279" r:id="rId9"/>
    <p:sldId id="263" r:id="rId10"/>
    <p:sldId id="278" r:id="rId11"/>
    <p:sldId id="264" r:id="rId12"/>
    <p:sldId id="280" r:id="rId13"/>
    <p:sldId id="265" r:id="rId14"/>
    <p:sldId id="266" r:id="rId15"/>
    <p:sldId id="267" r:id="rId16"/>
    <p:sldId id="268" r:id="rId17"/>
    <p:sldId id="269" r:id="rId18"/>
    <p:sldId id="270" r:id="rId19"/>
    <p:sldId id="271" r:id="rId20"/>
    <p:sldId id="272" r:id="rId21"/>
    <p:sldId id="273" r:id="rId22"/>
    <p:sldId id="274"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21737D6D-753E-475C-A7A9-A4DEFAA9481B}">
          <p14:sldIdLst>
            <p14:sldId id="258"/>
          </p14:sldIdLst>
        </p14:section>
        <p14:section name="Untitled Section" id="{1129B3FD-E2AD-4DEE-B587-58B03CE17A8F}">
          <p14:sldIdLst>
            <p14:sldId id="281"/>
            <p14:sldId id="260"/>
            <p14:sldId id="261"/>
            <p14:sldId id="276"/>
            <p14:sldId id="262"/>
            <p14:sldId id="279"/>
            <p14:sldId id="263"/>
            <p14:sldId id="278"/>
            <p14:sldId id="264"/>
            <p14:sldId id="280"/>
            <p14:sldId id="265"/>
            <p14:sldId id="266"/>
            <p14:sldId id="267"/>
            <p14:sldId id="268"/>
            <p14:sldId id="269"/>
            <p14:sldId id="270"/>
            <p14:sldId id="271"/>
            <p14:sldId id="272"/>
            <p14:sldId id="273"/>
            <p14:sldId id="274"/>
            <p14:sldId id="275"/>
          </p14:sldIdLst>
        </p14:section>
        <p14:section name="Untitled Section" id="{83CC6A96-AE13-46A5-A8A9-F0778442869C}">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CC6600"/>
    <a:srgbClr val="800000"/>
    <a:srgbClr val="FFFF99"/>
    <a:srgbClr val="FF99CC"/>
    <a:srgbClr val="FF3399"/>
    <a:srgbClr val="993366"/>
    <a:srgbClr val="CC0099"/>
    <a:srgbClr val="D60093"/>
    <a:srgbClr val="80008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62"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1B01D8-34D0-408B-B7EA-EC991D4EA115}" type="doc">
      <dgm:prSet loTypeId="urn:microsoft.com/office/officeart/2005/8/layout/chevron2" loCatId="list" qsTypeId="urn:microsoft.com/office/officeart/2005/8/quickstyle/3d2" qsCatId="3D" csTypeId="urn:microsoft.com/office/officeart/2005/8/colors/accent1_2" csCatId="accent1" phldr="1"/>
      <dgm:spPr/>
      <dgm:t>
        <a:bodyPr/>
        <a:lstStyle/>
        <a:p>
          <a:endParaRPr lang="en-US"/>
        </a:p>
      </dgm:t>
    </dgm:pt>
    <dgm:pt modelId="{86EC6C65-A488-4DDF-8C73-9AB23EBE0E54}">
      <dgm:prSet phldrT="[Text]"/>
      <dgm:spPr>
        <a:solidFill>
          <a:srgbClr val="FF9933"/>
        </a:solidFill>
      </dgm:spPr>
      <dgm:t>
        <a:bodyPr/>
        <a:lstStyle/>
        <a:p>
          <a:r>
            <a:rPr lang="fa-IR" dirty="0" smtClean="0"/>
            <a:t>استاد</a:t>
          </a:r>
          <a:endParaRPr lang="en-US" dirty="0"/>
        </a:p>
      </dgm:t>
    </dgm:pt>
    <dgm:pt modelId="{C4476D40-EF26-444B-8631-9EF94590CAE8}" type="parTrans" cxnId="{1DCF7657-2B87-45D2-8641-C58DDC3A6804}">
      <dgm:prSet/>
      <dgm:spPr/>
      <dgm:t>
        <a:bodyPr/>
        <a:lstStyle/>
        <a:p>
          <a:endParaRPr lang="en-US"/>
        </a:p>
      </dgm:t>
    </dgm:pt>
    <dgm:pt modelId="{0846495B-A854-4551-82E6-172D0C565900}" type="sibTrans" cxnId="{1DCF7657-2B87-45D2-8641-C58DDC3A6804}">
      <dgm:prSet/>
      <dgm:spPr/>
      <dgm:t>
        <a:bodyPr/>
        <a:lstStyle/>
        <a:p>
          <a:endParaRPr lang="en-US"/>
        </a:p>
      </dgm:t>
    </dgm:pt>
    <dgm:pt modelId="{907D1148-3842-4EF1-BFF3-680D56E8959E}">
      <dgm:prSet phldrT="[Text]">
        <dgm:style>
          <a:lnRef idx="1">
            <a:schemeClr val="accent5"/>
          </a:lnRef>
          <a:fillRef idx="2">
            <a:schemeClr val="accent5"/>
          </a:fillRef>
          <a:effectRef idx="1">
            <a:schemeClr val="accent5"/>
          </a:effectRef>
          <a:fontRef idx="minor">
            <a:schemeClr val="dk1"/>
          </a:fontRef>
        </dgm:style>
      </dgm:prSet>
      <dgm:spPr>
        <a:solidFill>
          <a:srgbClr val="FFCC00"/>
        </a:solidFill>
        <a:effectLst>
          <a:glow rad="139700">
            <a:schemeClr val="accent2">
              <a:satMod val="175000"/>
              <a:alpha val="40000"/>
            </a:schemeClr>
          </a:glow>
        </a:effectLst>
      </dgm:spPr>
      <dgm:t>
        <a:bodyPr/>
        <a:lstStyle/>
        <a:p>
          <a:pPr algn="ctr"/>
          <a:r>
            <a:rPr lang="fa-IR" dirty="0" smtClean="0"/>
            <a:t>جناب آقای دکتر عطاالله محمدی</a:t>
          </a:r>
          <a:endParaRPr lang="en-US" dirty="0"/>
        </a:p>
      </dgm:t>
    </dgm:pt>
    <dgm:pt modelId="{E8082DD7-4CBA-4A18-9965-BA23CB89C483}" type="parTrans" cxnId="{FCF7D787-949E-4DF6-9AEB-0B9612C588E3}">
      <dgm:prSet/>
      <dgm:spPr/>
      <dgm:t>
        <a:bodyPr/>
        <a:lstStyle/>
        <a:p>
          <a:endParaRPr lang="en-US"/>
        </a:p>
      </dgm:t>
    </dgm:pt>
    <dgm:pt modelId="{84C970EF-6A51-4562-AC98-5928FF8EF3C8}" type="sibTrans" cxnId="{FCF7D787-949E-4DF6-9AEB-0B9612C588E3}">
      <dgm:prSet/>
      <dgm:spPr/>
      <dgm:t>
        <a:bodyPr/>
        <a:lstStyle/>
        <a:p>
          <a:endParaRPr lang="en-US"/>
        </a:p>
      </dgm:t>
    </dgm:pt>
    <dgm:pt modelId="{8DAD583A-E4C9-4041-949A-9F0EFAA3F0EC}">
      <dgm:prSet phldrT="[Text]">
        <dgm:style>
          <a:lnRef idx="1">
            <a:schemeClr val="accent5"/>
          </a:lnRef>
          <a:fillRef idx="2">
            <a:schemeClr val="accent5"/>
          </a:fillRef>
          <a:effectRef idx="1">
            <a:schemeClr val="accent5"/>
          </a:effectRef>
          <a:fontRef idx="minor">
            <a:schemeClr val="dk1"/>
          </a:fontRef>
        </dgm:style>
      </dgm:prSet>
      <dgm:spPr>
        <a:solidFill>
          <a:srgbClr val="FFCC00"/>
        </a:solidFill>
        <a:effectLst>
          <a:glow rad="139700">
            <a:schemeClr val="accent2">
              <a:satMod val="175000"/>
              <a:alpha val="40000"/>
            </a:schemeClr>
          </a:glow>
        </a:effectLst>
      </dgm:spPr>
      <dgm:t>
        <a:bodyPr/>
        <a:lstStyle/>
        <a:p>
          <a:pPr algn="l"/>
          <a:endParaRPr lang="en-US" dirty="0"/>
        </a:p>
      </dgm:t>
    </dgm:pt>
    <dgm:pt modelId="{EC4F0E7E-F12E-4658-BC72-4B63616E6BE0}" type="parTrans" cxnId="{66399947-1B55-4473-AC13-2B47AE883B01}">
      <dgm:prSet/>
      <dgm:spPr/>
      <dgm:t>
        <a:bodyPr/>
        <a:lstStyle/>
        <a:p>
          <a:endParaRPr lang="en-US"/>
        </a:p>
      </dgm:t>
    </dgm:pt>
    <dgm:pt modelId="{3AD48D84-B52C-41EC-BD72-46E7FDC1F4BE}" type="sibTrans" cxnId="{66399947-1B55-4473-AC13-2B47AE883B01}">
      <dgm:prSet/>
      <dgm:spPr/>
      <dgm:t>
        <a:bodyPr/>
        <a:lstStyle/>
        <a:p>
          <a:endParaRPr lang="en-US"/>
        </a:p>
      </dgm:t>
    </dgm:pt>
    <dgm:pt modelId="{3CD8E448-4B87-4000-9006-A94C99FE4360}">
      <dgm:prSet phldrT="[Text]"/>
      <dgm:spPr>
        <a:solidFill>
          <a:srgbClr val="FF9933"/>
        </a:solidFill>
      </dgm:spPr>
      <dgm:t>
        <a:bodyPr/>
        <a:lstStyle/>
        <a:p>
          <a:r>
            <a:rPr lang="fa-IR" dirty="0" smtClean="0"/>
            <a:t>دانشجو</a:t>
          </a:r>
          <a:endParaRPr lang="en-US" dirty="0"/>
        </a:p>
      </dgm:t>
    </dgm:pt>
    <dgm:pt modelId="{79F04AC1-53BC-4363-8A34-7C8DBA8604F5}" type="parTrans" cxnId="{0084E40A-1571-4535-AE17-E5B597F47D93}">
      <dgm:prSet/>
      <dgm:spPr/>
      <dgm:t>
        <a:bodyPr/>
        <a:lstStyle/>
        <a:p>
          <a:endParaRPr lang="en-US"/>
        </a:p>
      </dgm:t>
    </dgm:pt>
    <dgm:pt modelId="{BFBBB25C-70EA-41C2-95F4-E489054EA34E}" type="sibTrans" cxnId="{0084E40A-1571-4535-AE17-E5B597F47D93}">
      <dgm:prSet/>
      <dgm:spPr/>
      <dgm:t>
        <a:bodyPr/>
        <a:lstStyle/>
        <a:p>
          <a:endParaRPr lang="en-US"/>
        </a:p>
      </dgm:t>
    </dgm:pt>
    <dgm:pt modelId="{F81BC9B3-72BF-4F66-98B1-0887A984315A}">
      <dgm:prSet phldrT="[Text]">
        <dgm:style>
          <a:lnRef idx="0">
            <a:schemeClr val="accent5"/>
          </a:lnRef>
          <a:fillRef idx="3">
            <a:schemeClr val="accent5"/>
          </a:fillRef>
          <a:effectRef idx="3">
            <a:schemeClr val="accent5"/>
          </a:effectRef>
          <a:fontRef idx="minor">
            <a:schemeClr val="lt1"/>
          </a:fontRef>
        </dgm:style>
      </dgm:prSet>
      <dgm:spPr>
        <a:solidFill>
          <a:srgbClr val="FFCC00"/>
        </a:solidFill>
        <a:ln>
          <a:noFill/>
        </a:ln>
        <a:effectLst/>
        <a:scene3d>
          <a:camera prst="orthographicFront">
            <a:rot lat="0" lon="0" rev="0"/>
          </a:camera>
          <a:lightRig rig="glow" dir="t">
            <a:rot lat="0" lon="0" rev="14100000"/>
          </a:lightRig>
        </a:scene3d>
        <a:sp3d prstMaterial="softEdge">
          <a:bevelT w="127000" prst="artDeco"/>
        </a:sp3d>
      </dgm:spPr>
      <dgm:t>
        <a:bodyPr/>
        <a:lstStyle/>
        <a:p>
          <a:pPr algn="ctr"/>
          <a:r>
            <a:rPr lang="fa-IR" dirty="0" smtClean="0"/>
            <a:t>شیوا نعمتی</a:t>
          </a:r>
          <a:endParaRPr lang="en-US" dirty="0"/>
        </a:p>
      </dgm:t>
    </dgm:pt>
    <dgm:pt modelId="{4AA40B48-A456-422B-80ED-E60882229765}" type="parTrans" cxnId="{72C53D03-A27B-4B03-BC6F-8EC7E208B4A6}">
      <dgm:prSet/>
      <dgm:spPr/>
      <dgm:t>
        <a:bodyPr/>
        <a:lstStyle/>
        <a:p>
          <a:endParaRPr lang="en-US"/>
        </a:p>
      </dgm:t>
    </dgm:pt>
    <dgm:pt modelId="{1E494070-D8D5-478B-A295-96A5D11CF35D}" type="sibTrans" cxnId="{72C53D03-A27B-4B03-BC6F-8EC7E208B4A6}">
      <dgm:prSet/>
      <dgm:spPr/>
      <dgm:t>
        <a:bodyPr/>
        <a:lstStyle/>
        <a:p>
          <a:endParaRPr lang="en-US"/>
        </a:p>
      </dgm:t>
    </dgm:pt>
    <dgm:pt modelId="{70BB013A-CC9A-4C3A-89DD-E48D39A1A3B1}">
      <dgm:prSet phldrT="[Text]"/>
      <dgm:spPr>
        <a:solidFill>
          <a:srgbClr val="FF9933"/>
        </a:solidFill>
      </dgm:spPr>
      <dgm:t>
        <a:bodyPr/>
        <a:lstStyle/>
        <a:p>
          <a:r>
            <a:rPr lang="fa-IR" dirty="0" smtClean="0"/>
            <a:t>دانشجو</a:t>
          </a:r>
          <a:endParaRPr lang="en-US" dirty="0"/>
        </a:p>
      </dgm:t>
    </dgm:pt>
    <dgm:pt modelId="{7F800A21-606E-4698-9F54-2EEC8202693D}" type="parTrans" cxnId="{0F4ADA78-B4CA-41A0-9D14-E47128F22761}">
      <dgm:prSet/>
      <dgm:spPr/>
      <dgm:t>
        <a:bodyPr/>
        <a:lstStyle/>
        <a:p>
          <a:endParaRPr lang="en-US"/>
        </a:p>
      </dgm:t>
    </dgm:pt>
    <dgm:pt modelId="{7C6AFBCE-E0CC-4F43-94F0-3FE85249853D}" type="sibTrans" cxnId="{0F4ADA78-B4CA-41A0-9D14-E47128F22761}">
      <dgm:prSet/>
      <dgm:spPr/>
      <dgm:t>
        <a:bodyPr/>
        <a:lstStyle/>
        <a:p>
          <a:endParaRPr lang="en-US"/>
        </a:p>
      </dgm:t>
    </dgm:pt>
    <dgm:pt modelId="{D0BEB400-EB2B-4DB5-88D4-5119713843AC}">
      <dgm:prSet phldrT="[Text]">
        <dgm:style>
          <a:lnRef idx="0">
            <a:schemeClr val="accent5"/>
          </a:lnRef>
          <a:fillRef idx="3">
            <a:schemeClr val="accent5"/>
          </a:fillRef>
          <a:effectRef idx="3">
            <a:schemeClr val="accent5"/>
          </a:effectRef>
          <a:fontRef idx="minor">
            <a:schemeClr val="lt1"/>
          </a:fontRef>
        </dgm:style>
      </dgm:prSet>
      <dgm:spPr>
        <a:solidFill>
          <a:srgbClr val="FFCC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lgn="ctr"/>
          <a:r>
            <a:rPr lang="fa-IR" dirty="0" smtClean="0"/>
            <a:t>پریا پیری پور</a:t>
          </a:r>
          <a:endParaRPr lang="en-US" dirty="0"/>
        </a:p>
      </dgm:t>
    </dgm:pt>
    <dgm:pt modelId="{E5C14721-7FA6-4992-AD44-B070285319A6}" type="parTrans" cxnId="{F4E65D7D-65B4-402D-939C-488E1F166B52}">
      <dgm:prSet/>
      <dgm:spPr/>
      <dgm:t>
        <a:bodyPr/>
        <a:lstStyle/>
        <a:p>
          <a:endParaRPr lang="en-US"/>
        </a:p>
      </dgm:t>
    </dgm:pt>
    <dgm:pt modelId="{8398BB8B-BBC6-4A66-A857-A75C2EF3B745}" type="sibTrans" cxnId="{F4E65D7D-65B4-402D-939C-488E1F166B52}">
      <dgm:prSet/>
      <dgm:spPr/>
      <dgm:t>
        <a:bodyPr/>
        <a:lstStyle/>
        <a:p>
          <a:endParaRPr lang="en-US"/>
        </a:p>
      </dgm:t>
    </dgm:pt>
    <dgm:pt modelId="{F220ECDE-E05A-4D0C-BF7D-B0285D1822DA}" type="pres">
      <dgm:prSet presAssocID="{751B01D8-34D0-408B-B7EA-EC991D4EA115}" presName="linearFlow" presStyleCnt="0">
        <dgm:presLayoutVars>
          <dgm:dir val="rev"/>
          <dgm:animLvl val="lvl"/>
          <dgm:resizeHandles val="exact"/>
        </dgm:presLayoutVars>
      </dgm:prSet>
      <dgm:spPr/>
      <dgm:t>
        <a:bodyPr/>
        <a:lstStyle/>
        <a:p>
          <a:endParaRPr lang="en-US"/>
        </a:p>
      </dgm:t>
    </dgm:pt>
    <dgm:pt modelId="{8ABB8CCF-14FB-4FC8-BFD7-910814320341}" type="pres">
      <dgm:prSet presAssocID="{86EC6C65-A488-4DDF-8C73-9AB23EBE0E54}" presName="composite" presStyleCnt="0"/>
      <dgm:spPr/>
    </dgm:pt>
    <dgm:pt modelId="{479C7114-353F-4E3D-8EDB-7CB6560F4F76}" type="pres">
      <dgm:prSet presAssocID="{86EC6C65-A488-4DDF-8C73-9AB23EBE0E54}" presName="parentText" presStyleLbl="alignNode1" presStyleIdx="0" presStyleCnt="3">
        <dgm:presLayoutVars>
          <dgm:chMax val="1"/>
          <dgm:bulletEnabled val="1"/>
        </dgm:presLayoutVars>
      </dgm:prSet>
      <dgm:spPr/>
      <dgm:t>
        <a:bodyPr/>
        <a:lstStyle/>
        <a:p>
          <a:endParaRPr lang="en-US"/>
        </a:p>
      </dgm:t>
    </dgm:pt>
    <dgm:pt modelId="{49D3534F-E301-413F-BCEA-0362D7D9AD0A}" type="pres">
      <dgm:prSet presAssocID="{86EC6C65-A488-4DDF-8C73-9AB23EBE0E54}" presName="descendantText" presStyleLbl="alignAcc1" presStyleIdx="0" presStyleCnt="3" custScaleX="95260" custScaleY="131640" custLinFactNeighborX="-376" custLinFactNeighborY="26469">
        <dgm:presLayoutVars>
          <dgm:bulletEnabled val="1"/>
        </dgm:presLayoutVars>
      </dgm:prSet>
      <dgm:spPr/>
      <dgm:t>
        <a:bodyPr/>
        <a:lstStyle/>
        <a:p>
          <a:endParaRPr lang="en-US"/>
        </a:p>
      </dgm:t>
    </dgm:pt>
    <dgm:pt modelId="{4587505F-22A7-4D51-B6BC-961F6FB00198}" type="pres">
      <dgm:prSet presAssocID="{0846495B-A854-4551-82E6-172D0C565900}" presName="sp" presStyleCnt="0"/>
      <dgm:spPr/>
    </dgm:pt>
    <dgm:pt modelId="{B438B5D2-FC3E-400B-84EA-73B2F9089D64}" type="pres">
      <dgm:prSet presAssocID="{3CD8E448-4B87-4000-9006-A94C99FE4360}" presName="composite" presStyleCnt="0"/>
      <dgm:spPr/>
    </dgm:pt>
    <dgm:pt modelId="{2681265C-9547-49B1-9624-213152D58F3D}" type="pres">
      <dgm:prSet presAssocID="{3CD8E448-4B87-4000-9006-A94C99FE4360}" presName="parentText" presStyleLbl="alignNode1" presStyleIdx="1" presStyleCnt="3" custScaleX="127360" custScaleY="179576" custLinFactNeighborX="39879" custLinFactNeighborY="1633">
        <dgm:presLayoutVars>
          <dgm:chMax val="1"/>
          <dgm:bulletEnabled val="1"/>
        </dgm:presLayoutVars>
      </dgm:prSet>
      <dgm:spPr/>
      <dgm:t>
        <a:bodyPr/>
        <a:lstStyle/>
        <a:p>
          <a:endParaRPr lang="en-US"/>
        </a:p>
      </dgm:t>
    </dgm:pt>
    <dgm:pt modelId="{13911F9F-008D-4033-937B-CE60C2469C0D}" type="pres">
      <dgm:prSet presAssocID="{3CD8E448-4B87-4000-9006-A94C99FE4360}" presName="descendantText" presStyleLbl="alignAcc1" presStyleIdx="1" presStyleCnt="3" custScaleX="96009" custScaleY="134059" custLinFactY="100336" custLinFactNeighborX="1873" custLinFactNeighborY="200000">
        <dgm:presLayoutVars>
          <dgm:bulletEnabled val="1"/>
        </dgm:presLayoutVars>
      </dgm:prSet>
      <dgm:spPr/>
      <dgm:t>
        <a:bodyPr/>
        <a:lstStyle/>
        <a:p>
          <a:endParaRPr lang="en-US"/>
        </a:p>
      </dgm:t>
    </dgm:pt>
    <dgm:pt modelId="{D28AA078-D3EA-41B1-9D7B-5764275642A3}" type="pres">
      <dgm:prSet presAssocID="{BFBBB25C-70EA-41C2-95F4-E489054EA34E}" presName="sp" presStyleCnt="0"/>
      <dgm:spPr/>
    </dgm:pt>
    <dgm:pt modelId="{8C7A1624-FBDF-4746-A3A6-01E87C278BF2}" type="pres">
      <dgm:prSet presAssocID="{70BB013A-CC9A-4C3A-89DD-E48D39A1A3B1}" presName="composite" presStyleCnt="0"/>
      <dgm:spPr/>
    </dgm:pt>
    <dgm:pt modelId="{9F29995F-F5F0-48BF-A6DB-38CD1C1BE77E}" type="pres">
      <dgm:prSet presAssocID="{70BB013A-CC9A-4C3A-89DD-E48D39A1A3B1}" presName="parentText" presStyleLbl="alignNode1" presStyleIdx="2" presStyleCnt="3" custScaleX="114554" custScaleY="163051" custLinFactNeighborX="31525" custLinFactNeighborY="5406">
        <dgm:presLayoutVars>
          <dgm:chMax val="1"/>
          <dgm:bulletEnabled val="1"/>
        </dgm:presLayoutVars>
      </dgm:prSet>
      <dgm:spPr/>
      <dgm:t>
        <a:bodyPr/>
        <a:lstStyle/>
        <a:p>
          <a:endParaRPr lang="en-US"/>
        </a:p>
      </dgm:t>
    </dgm:pt>
    <dgm:pt modelId="{27B21F9F-6F96-4F93-B403-CEBD5C03E045}" type="pres">
      <dgm:prSet presAssocID="{70BB013A-CC9A-4C3A-89DD-E48D39A1A3B1}" presName="descendantText" presStyleLbl="alignAcc1" presStyleIdx="2" presStyleCnt="3" custScaleX="95382" custScaleY="134060" custLinFactY="-100000" custLinFactNeighborX="-376" custLinFactNeighborY="-106894">
        <dgm:presLayoutVars>
          <dgm:bulletEnabled val="1"/>
        </dgm:presLayoutVars>
      </dgm:prSet>
      <dgm:spPr/>
      <dgm:t>
        <a:bodyPr/>
        <a:lstStyle/>
        <a:p>
          <a:endParaRPr lang="en-US"/>
        </a:p>
      </dgm:t>
    </dgm:pt>
  </dgm:ptLst>
  <dgm:cxnLst>
    <dgm:cxn modelId="{F4E65D7D-65B4-402D-939C-488E1F166B52}" srcId="{70BB013A-CC9A-4C3A-89DD-E48D39A1A3B1}" destId="{D0BEB400-EB2B-4DB5-88D4-5119713843AC}" srcOrd="0" destOrd="0" parTransId="{E5C14721-7FA6-4992-AD44-B070285319A6}" sibTransId="{8398BB8B-BBC6-4A66-A857-A75C2EF3B745}"/>
    <dgm:cxn modelId="{72C53D03-A27B-4B03-BC6F-8EC7E208B4A6}" srcId="{3CD8E448-4B87-4000-9006-A94C99FE4360}" destId="{F81BC9B3-72BF-4F66-98B1-0887A984315A}" srcOrd="0" destOrd="0" parTransId="{4AA40B48-A456-422B-80ED-E60882229765}" sibTransId="{1E494070-D8D5-478B-A295-96A5D11CF35D}"/>
    <dgm:cxn modelId="{66399947-1B55-4473-AC13-2B47AE883B01}" srcId="{86EC6C65-A488-4DDF-8C73-9AB23EBE0E54}" destId="{8DAD583A-E4C9-4041-949A-9F0EFAA3F0EC}" srcOrd="1" destOrd="0" parTransId="{EC4F0E7E-F12E-4658-BC72-4B63616E6BE0}" sibTransId="{3AD48D84-B52C-41EC-BD72-46E7FDC1F4BE}"/>
    <dgm:cxn modelId="{1DCF7657-2B87-45D2-8641-C58DDC3A6804}" srcId="{751B01D8-34D0-408B-B7EA-EC991D4EA115}" destId="{86EC6C65-A488-4DDF-8C73-9AB23EBE0E54}" srcOrd="0" destOrd="0" parTransId="{C4476D40-EF26-444B-8631-9EF94590CAE8}" sibTransId="{0846495B-A854-4551-82E6-172D0C565900}"/>
    <dgm:cxn modelId="{0F4ADA78-B4CA-41A0-9D14-E47128F22761}" srcId="{751B01D8-34D0-408B-B7EA-EC991D4EA115}" destId="{70BB013A-CC9A-4C3A-89DD-E48D39A1A3B1}" srcOrd="2" destOrd="0" parTransId="{7F800A21-606E-4698-9F54-2EEC8202693D}" sibTransId="{7C6AFBCE-E0CC-4F43-94F0-3FE85249853D}"/>
    <dgm:cxn modelId="{00BAFE35-288D-40C6-B254-5843294FB091}" type="presOf" srcId="{D0BEB400-EB2B-4DB5-88D4-5119713843AC}" destId="{27B21F9F-6F96-4F93-B403-CEBD5C03E045}" srcOrd="0" destOrd="0" presId="urn:microsoft.com/office/officeart/2005/8/layout/chevron2"/>
    <dgm:cxn modelId="{A88948BA-9FD4-474F-BA68-E87842123E26}" type="presOf" srcId="{8DAD583A-E4C9-4041-949A-9F0EFAA3F0EC}" destId="{49D3534F-E301-413F-BCEA-0362D7D9AD0A}" srcOrd="0" destOrd="1" presId="urn:microsoft.com/office/officeart/2005/8/layout/chevron2"/>
    <dgm:cxn modelId="{FCF7D787-949E-4DF6-9AEB-0B9612C588E3}" srcId="{86EC6C65-A488-4DDF-8C73-9AB23EBE0E54}" destId="{907D1148-3842-4EF1-BFF3-680D56E8959E}" srcOrd="0" destOrd="0" parTransId="{E8082DD7-4CBA-4A18-9965-BA23CB89C483}" sibTransId="{84C970EF-6A51-4562-AC98-5928FF8EF3C8}"/>
    <dgm:cxn modelId="{BF533FB1-9CF1-4C87-96B2-AEB0A78C9DE5}" type="presOf" srcId="{70BB013A-CC9A-4C3A-89DD-E48D39A1A3B1}" destId="{9F29995F-F5F0-48BF-A6DB-38CD1C1BE77E}" srcOrd="0" destOrd="0" presId="urn:microsoft.com/office/officeart/2005/8/layout/chevron2"/>
    <dgm:cxn modelId="{4C958D40-2053-4757-83B4-F228711F272A}" type="presOf" srcId="{3CD8E448-4B87-4000-9006-A94C99FE4360}" destId="{2681265C-9547-49B1-9624-213152D58F3D}" srcOrd="0" destOrd="0" presId="urn:microsoft.com/office/officeart/2005/8/layout/chevron2"/>
    <dgm:cxn modelId="{054F0C4F-24CA-4C39-836B-27F0700EBDC3}" type="presOf" srcId="{F81BC9B3-72BF-4F66-98B1-0887A984315A}" destId="{13911F9F-008D-4033-937B-CE60C2469C0D}" srcOrd="0" destOrd="0" presId="urn:microsoft.com/office/officeart/2005/8/layout/chevron2"/>
    <dgm:cxn modelId="{0084E40A-1571-4535-AE17-E5B597F47D93}" srcId="{751B01D8-34D0-408B-B7EA-EC991D4EA115}" destId="{3CD8E448-4B87-4000-9006-A94C99FE4360}" srcOrd="1" destOrd="0" parTransId="{79F04AC1-53BC-4363-8A34-7C8DBA8604F5}" sibTransId="{BFBBB25C-70EA-41C2-95F4-E489054EA34E}"/>
    <dgm:cxn modelId="{DB109C32-50B4-40F2-AA48-C59FDAE0A303}" type="presOf" srcId="{907D1148-3842-4EF1-BFF3-680D56E8959E}" destId="{49D3534F-E301-413F-BCEA-0362D7D9AD0A}" srcOrd="0" destOrd="0" presId="urn:microsoft.com/office/officeart/2005/8/layout/chevron2"/>
    <dgm:cxn modelId="{09F7169C-5354-4B90-BF6C-78CC7216FCE5}" type="presOf" srcId="{751B01D8-34D0-408B-B7EA-EC991D4EA115}" destId="{F220ECDE-E05A-4D0C-BF7D-B0285D1822DA}" srcOrd="0" destOrd="0" presId="urn:microsoft.com/office/officeart/2005/8/layout/chevron2"/>
    <dgm:cxn modelId="{9353628C-4375-43F5-819C-0079EB05C17F}" type="presOf" srcId="{86EC6C65-A488-4DDF-8C73-9AB23EBE0E54}" destId="{479C7114-353F-4E3D-8EDB-7CB6560F4F76}" srcOrd="0" destOrd="0" presId="urn:microsoft.com/office/officeart/2005/8/layout/chevron2"/>
    <dgm:cxn modelId="{7AD8E412-C61E-4972-A19E-ECFDF85F7A35}" type="presParOf" srcId="{F220ECDE-E05A-4D0C-BF7D-B0285D1822DA}" destId="{8ABB8CCF-14FB-4FC8-BFD7-910814320341}" srcOrd="0" destOrd="0" presId="urn:microsoft.com/office/officeart/2005/8/layout/chevron2"/>
    <dgm:cxn modelId="{6B915EC2-F0C7-40CF-AF7D-F69D01018362}" type="presParOf" srcId="{8ABB8CCF-14FB-4FC8-BFD7-910814320341}" destId="{479C7114-353F-4E3D-8EDB-7CB6560F4F76}" srcOrd="0" destOrd="0" presId="urn:microsoft.com/office/officeart/2005/8/layout/chevron2"/>
    <dgm:cxn modelId="{B5BCD930-EB06-4524-8B27-0C8B21DE9441}" type="presParOf" srcId="{8ABB8CCF-14FB-4FC8-BFD7-910814320341}" destId="{49D3534F-E301-413F-BCEA-0362D7D9AD0A}" srcOrd="1" destOrd="0" presId="urn:microsoft.com/office/officeart/2005/8/layout/chevron2"/>
    <dgm:cxn modelId="{97526CEE-EEBB-453F-A8A1-7D31C305C003}" type="presParOf" srcId="{F220ECDE-E05A-4D0C-BF7D-B0285D1822DA}" destId="{4587505F-22A7-4D51-B6BC-961F6FB00198}" srcOrd="1" destOrd="0" presId="urn:microsoft.com/office/officeart/2005/8/layout/chevron2"/>
    <dgm:cxn modelId="{B8CE7282-1736-4840-84AD-6EA3435AA642}" type="presParOf" srcId="{F220ECDE-E05A-4D0C-BF7D-B0285D1822DA}" destId="{B438B5D2-FC3E-400B-84EA-73B2F9089D64}" srcOrd="2" destOrd="0" presId="urn:microsoft.com/office/officeart/2005/8/layout/chevron2"/>
    <dgm:cxn modelId="{F60BDE85-AD37-4C49-ABAF-9446629A57E4}" type="presParOf" srcId="{B438B5D2-FC3E-400B-84EA-73B2F9089D64}" destId="{2681265C-9547-49B1-9624-213152D58F3D}" srcOrd="0" destOrd="0" presId="urn:microsoft.com/office/officeart/2005/8/layout/chevron2"/>
    <dgm:cxn modelId="{055DB462-4B8A-4D5B-83AA-3D6E511ECC18}" type="presParOf" srcId="{B438B5D2-FC3E-400B-84EA-73B2F9089D64}" destId="{13911F9F-008D-4033-937B-CE60C2469C0D}" srcOrd="1" destOrd="0" presId="urn:microsoft.com/office/officeart/2005/8/layout/chevron2"/>
    <dgm:cxn modelId="{24EF3628-A01B-408E-B0C2-066C78CE5929}" type="presParOf" srcId="{F220ECDE-E05A-4D0C-BF7D-B0285D1822DA}" destId="{D28AA078-D3EA-41B1-9D7B-5764275642A3}" srcOrd="3" destOrd="0" presId="urn:microsoft.com/office/officeart/2005/8/layout/chevron2"/>
    <dgm:cxn modelId="{40A7E1E4-4D39-40F1-8DF9-9F5C83D942BE}" type="presParOf" srcId="{F220ECDE-E05A-4D0C-BF7D-B0285D1822DA}" destId="{8C7A1624-FBDF-4746-A3A6-01E87C278BF2}" srcOrd="4" destOrd="0" presId="urn:microsoft.com/office/officeart/2005/8/layout/chevron2"/>
    <dgm:cxn modelId="{D321391F-1BF2-4354-8087-7AD58282BF85}" type="presParOf" srcId="{8C7A1624-FBDF-4746-A3A6-01E87C278BF2}" destId="{9F29995F-F5F0-48BF-A6DB-38CD1C1BE77E}" srcOrd="0" destOrd="0" presId="urn:microsoft.com/office/officeart/2005/8/layout/chevron2"/>
    <dgm:cxn modelId="{8C91883B-BC9B-4F47-ACB8-D30FB289F4B7}" type="presParOf" srcId="{8C7A1624-FBDF-4746-A3A6-01E87C278BF2}" destId="{27B21F9F-6F96-4F93-B403-CEBD5C03E045}"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9813DB-4081-4444-904B-9B23195562CD}" type="doc">
      <dgm:prSet loTypeId="urn:microsoft.com/office/officeart/2005/8/layout/hierarchy1" loCatId="hierarchy" qsTypeId="urn:microsoft.com/office/officeart/2005/8/quickstyle/simple1" qsCatId="simple" csTypeId="urn:microsoft.com/office/officeart/2005/8/colors/accent2_1" csCatId="accent2"/>
      <dgm:spPr/>
      <dgm:t>
        <a:bodyPr/>
        <a:lstStyle/>
        <a:p>
          <a:endParaRPr lang="en-US"/>
        </a:p>
      </dgm:t>
    </dgm:pt>
    <dgm:pt modelId="{F30BEC49-3AFC-49F4-8284-37C7B6FCE202}">
      <dgm:prSet/>
      <dgm:spPr/>
      <dgm:t>
        <a:bodyPr/>
        <a:lstStyle/>
        <a:p>
          <a:pPr rtl="0"/>
          <a:r>
            <a:rPr lang="fa-IR" b="1" dirty="0" smtClean="0"/>
            <a:t>مقدمه</a:t>
          </a:r>
          <a:br>
            <a:rPr lang="fa-IR" b="1" dirty="0" smtClean="0"/>
          </a:br>
          <a:r>
            <a:rPr lang="fa-IR" b="1" dirty="0" smtClean="0"/>
            <a:t/>
          </a:r>
          <a:br>
            <a:rPr lang="fa-IR" b="1" dirty="0" smtClean="0"/>
          </a:br>
          <a:r>
            <a:rPr lang="fa-IR" b="1" dirty="0" smtClean="0"/>
            <a:t>تفاوت های اساسی استانداردها در حسابداری:</a:t>
          </a:r>
          <a:br>
            <a:rPr lang="fa-IR" b="1" dirty="0" smtClean="0"/>
          </a:br>
          <a:r>
            <a:rPr lang="fa-IR" b="1" dirty="0" smtClean="0"/>
            <a:t/>
          </a:r>
          <a:br>
            <a:rPr lang="fa-IR" b="1" dirty="0" smtClean="0"/>
          </a:br>
          <a:r>
            <a:rPr lang="fa-IR" b="1" dirty="0" smtClean="0"/>
            <a:t>1. تفاوت های محیطی</a:t>
          </a:r>
          <a:br>
            <a:rPr lang="fa-IR" b="1" dirty="0" smtClean="0"/>
          </a:br>
          <a:r>
            <a:rPr lang="fa-IR" b="1" dirty="0" smtClean="0"/>
            <a:t/>
          </a:r>
          <a:br>
            <a:rPr lang="fa-IR" b="1" dirty="0" smtClean="0"/>
          </a:br>
          <a:r>
            <a:rPr lang="fa-IR" b="1" dirty="0" smtClean="0"/>
            <a:t>2. تفاوت های منابع درآمد</a:t>
          </a:r>
          <a:br>
            <a:rPr lang="fa-IR" b="1" dirty="0" smtClean="0"/>
          </a:br>
          <a:r>
            <a:rPr lang="fa-IR" b="1" dirty="0" smtClean="0"/>
            <a:t/>
          </a:r>
          <a:br>
            <a:rPr lang="fa-IR" b="1" dirty="0" smtClean="0"/>
          </a:br>
          <a:r>
            <a:rPr lang="fa-IR" b="1" dirty="0" smtClean="0"/>
            <a:t>3. تفاوت های تداوم فعالیت</a:t>
          </a:r>
          <a:br>
            <a:rPr lang="fa-IR" b="1" dirty="0" smtClean="0"/>
          </a:br>
          <a:r>
            <a:rPr lang="fa-IR" b="1" dirty="0" smtClean="0"/>
            <a:t/>
          </a:r>
          <a:br>
            <a:rPr lang="fa-IR" b="1" dirty="0" smtClean="0"/>
          </a:br>
          <a:r>
            <a:rPr lang="fa-IR" b="1" dirty="0" smtClean="0"/>
            <a:t> 4. تفاوت های دارایی های سرمایه ای</a:t>
          </a:r>
          <a:br>
            <a:rPr lang="fa-IR" b="1" dirty="0" smtClean="0"/>
          </a:br>
          <a:r>
            <a:rPr lang="fa-IR" b="1" dirty="0" smtClean="0"/>
            <a:t/>
          </a:r>
          <a:br>
            <a:rPr lang="fa-IR" b="1" dirty="0" smtClean="0"/>
          </a:br>
          <a:r>
            <a:rPr lang="fa-IR" b="1" dirty="0" smtClean="0"/>
            <a:t>5. تفاوت های صورت های مالی</a:t>
          </a:r>
          <a:br>
            <a:rPr lang="fa-IR" b="1" dirty="0" smtClean="0"/>
          </a:br>
          <a:r>
            <a:rPr lang="fa-IR" b="1" dirty="0" smtClean="0"/>
            <a:t/>
          </a:r>
          <a:br>
            <a:rPr lang="fa-IR" b="1" dirty="0" smtClean="0"/>
          </a:br>
          <a:r>
            <a:rPr lang="fa-IR" b="1" dirty="0" smtClean="0"/>
            <a:t>6. تفاوت در ثبت و گزارشگری</a:t>
          </a:r>
          <a:br>
            <a:rPr lang="fa-IR" b="1" dirty="0" smtClean="0"/>
          </a:br>
          <a:r>
            <a:rPr lang="fa-IR" b="1" dirty="0" smtClean="0"/>
            <a:t/>
          </a:r>
          <a:br>
            <a:rPr lang="fa-IR" b="1" dirty="0" smtClean="0"/>
          </a:br>
          <a:r>
            <a:rPr lang="fa-IR" b="1" dirty="0" smtClean="0"/>
            <a:t>7. نتیجه گیری</a:t>
          </a:r>
          <a:endParaRPr lang="en-US" b="1" dirty="0"/>
        </a:p>
      </dgm:t>
    </dgm:pt>
    <dgm:pt modelId="{E2997BE7-05A7-496F-BE76-7135ACAB99E2}" type="parTrans" cxnId="{31DB8F9D-6CA3-4FA8-BAA4-F03CE14D5BF3}">
      <dgm:prSet/>
      <dgm:spPr/>
      <dgm:t>
        <a:bodyPr/>
        <a:lstStyle/>
        <a:p>
          <a:endParaRPr lang="en-US"/>
        </a:p>
      </dgm:t>
    </dgm:pt>
    <dgm:pt modelId="{53AF53DD-2906-49DA-852D-6C12C54A0FE8}" type="sibTrans" cxnId="{31DB8F9D-6CA3-4FA8-BAA4-F03CE14D5BF3}">
      <dgm:prSet/>
      <dgm:spPr/>
      <dgm:t>
        <a:bodyPr/>
        <a:lstStyle/>
        <a:p>
          <a:endParaRPr lang="en-US"/>
        </a:p>
      </dgm:t>
    </dgm:pt>
    <dgm:pt modelId="{DD2FE046-0ADE-4BE6-9502-9D031815FD13}" type="pres">
      <dgm:prSet presAssocID="{309813DB-4081-4444-904B-9B23195562CD}" presName="hierChild1" presStyleCnt="0">
        <dgm:presLayoutVars>
          <dgm:chPref val="1"/>
          <dgm:dir/>
          <dgm:animOne val="branch"/>
          <dgm:animLvl val="lvl"/>
          <dgm:resizeHandles/>
        </dgm:presLayoutVars>
      </dgm:prSet>
      <dgm:spPr/>
      <dgm:t>
        <a:bodyPr/>
        <a:lstStyle/>
        <a:p>
          <a:endParaRPr lang="en-US"/>
        </a:p>
      </dgm:t>
    </dgm:pt>
    <dgm:pt modelId="{C087303F-D69D-415E-A6B5-8D294C3F7405}" type="pres">
      <dgm:prSet presAssocID="{F30BEC49-3AFC-49F4-8284-37C7B6FCE202}" presName="hierRoot1" presStyleCnt="0"/>
      <dgm:spPr/>
    </dgm:pt>
    <dgm:pt modelId="{5AB31311-2F79-46A8-B00E-417D138BA05F}" type="pres">
      <dgm:prSet presAssocID="{F30BEC49-3AFC-49F4-8284-37C7B6FCE202}" presName="composite" presStyleCnt="0"/>
      <dgm:spPr/>
    </dgm:pt>
    <dgm:pt modelId="{0C77E43F-6572-4E56-9B4E-A2BD4DE2899C}" type="pres">
      <dgm:prSet presAssocID="{F30BEC49-3AFC-49F4-8284-37C7B6FCE202}" presName="background" presStyleLbl="node0" presStyleIdx="0" presStyleCnt="1"/>
      <dgm:spPr/>
    </dgm:pt>
    <dgm:pt modelId="{0B60DE2E-E043-4D3F-85D6-7C3AA8E0A745}" type="pres">
      <dgm:prSet presAssocID="{F30BEC49-3AFC-49F4-8284-37C7B6FCE202}" presName="text" presStyleLbl="fgAcc0" presStyleIdx="0" presStyleCnt="1">
        <dgm:presLayoutVars>
          <dgm:chPref val="3"/>
        </dgm:presLayoutVars>
      </dgm:prSet>
      <dgm:spPr/>
      <dgm:t>
        <a:bodyPr/>
        <a:lstStyle/>
        <a:p>
          <a:endParaRPr lang="en-US"/>
        </a:p>
      </dgm:t>
    </dgm:pt>
    <dgm:pt modelId="{BC837740-1DD4-449D-88F2-9167662BD278}" type="pres">
      <dgm:prSet presAssocID="{F30BEC49-3AFC-49F4-8284-37C7B6FCE202}" presName="hierChild2" presStyleCnt="0"/>
      <dgm:spPr/>
    </dgm:pt>
  </dgm:ptLst>
  <dgm:cxnLst>
    <dgm:cxn modelId="{CBF964BF-55EC-46FB-A5DA-F36F5B7F7CE5}" type="presOf" srcId="{309813DB-4081-4444-904B-9B23195562CD}" destId="{DD2FE046-0ADE-4BE6-9502-9D031815FD13}" srcOrd="0" destOrd="0" presId="urn:microsoft.com/office/officeart/2005/8/layout/hierarchy1"/>
    <dgm:cxn modelId="{547032EE-479E-4882-985A-B88F5A2BEE87}" type="presOf" srcId="{F30BEC49-3AFC-49F4-8284-37C7B6FCE202}" destId="{0B60DE2E-E043-4D3F-85D6-7C3AA8E0A745}" srcOrd="0" destOrd="0" presId="urn:microsoft.com/office/officeart/2005/8/layout/hierarchy1"/>
    <dgm:cxn modelId="{31DB8F9D-6CA3-4FA8-BAA4-F03CE14D5BF3}" srcId="{309813DB-4081-4444-904B-9B23195562CD}" destId="{F30BEC49-3AFC-49F4-8284-37C7B6FCE202}" srcOrd="0" destOrd="0" parTransId="{E2997BE7-05A7-496F-BE76-7135ACAB99E2}" sibTransId="{53AF53DD-2906-49DA-852D-6C12C54A0FE8}"/>
    <dgm:cxn modelId="{736F233E-BC76-45A6-AB78-7743D98038FB}" type="presParOf" srcId="{DD2FE046-0ADE-4BE6-9502-9D031815FD13}" destId="{C087303F-D69D-415E-A6B5-8D294C3F7405}" srcOrd="0" destOrd="0" presId="urn:microsoft.com/office/officeart/2005/8/layout/hierarchy1"/>
    <dgm:cxn modelId="{C2C6A725-B369-4240-B998-6BE6ED22564B}" type="presParOf" srcId="{C087303F-D69D-415E-A6B5-8D294C3F7405}" destId="{5AB31311-2F79-46A8-B00E-417D138BA05F}" srcOrd="0" destOrd="0" presId="urn:microsoft.com/office/officeart/2005/8/layout/hierarchy1"/>
    <dgm:cxn modelId="{72A5FC56-C18D-415F-8DE5-E3990782D0BA}" type="presParOf" srcId="{5AB31311-2F79-46A8-B00E-417D138BA05F}" destId="{0C77E43F-6572-4E56-9B4E-A2BD4DE2899C}" srcOrd="0" destOrd="0" presId="urn:microsoft.com/office/officeart/2005/8/layout/hierarchy1"/>
    <dgm:cxn modelId="{76BE9751-954B-4A94-91E6-B59C332F34EE}" type="presParOf" srcId="{5AB31311-2F79-46A8-B00E-417D138BA05F}" destId="{0B60DE2E-E043-4D3F-85D6-7C3AA8E0A745}" srcOrd="1" destOrd="0" presId="urn:microsoft.com/office/officeart/2005/8/layout/hierarchy1"/>
    <dgm:cxn modelId="{EF75730F-4265-40AB-9FBE-979DCC58FBB6}" type="presParOf" srcId="{C087303F-D69D-415E-A6B5-8D294C3F7405}" destId="{BC837740-1DD4-449D-88F2-9167662BD278}"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B3F650B-5603-43CE-B8F3-2EAA2B98F401}" type="doc">
      <dgm:prSet loTypeId="urn:microsoft.com/office/officeart/2005/8/layout/list1" loCatId="list" qsTypeId="urn:microsoft.com/office/officeart/2005/8/quickstyle/3d1" qsCatId="3D" csTypeId="urn:microsoft.com/office/officeart/2005/8/colors/accent1_2" csCatId="accent1" phldr="1"/>
      <dgm:spPr/>
      <dgm:t>
        <a:bodyPr/>
        <a:lstStyle/>
        <a:p>
          <a:endParaRPr lang="en-US"/>
        </a:p>
      </dgm:t>
    </dgm:pt>
    <dgm:pt modelId="{040BFCFB-C979-45E5-890C-7423DD840613}">
      <dgm:prSet/>
      <dgm:spPr>
        <a:solidFill>
          <a:srgbClr val="FF9933"/>
        </a:solidFill>
      </dgm:spPr>
      <dgm:t>
        <a:bodyPr/>
        <a:lstStyle/>
        <a:p>
          <a:pPr algn="r" rtl="0"/>
          <a:r>
            <a:rPr lang="fa-IR" dirty="0" smtClean="0"/>
            <a:t>مقدمه:</a:t>
          </a:r>
          <a:endParaRPr lang="en-US" dirty="0"/>
        </a:p>
      </dgm:t>
    </dgm:pt>
    <dgm:pt modelId="{CBD65808-EEA6-405C-9B62-4E37C2EE5CF8}" type="parTrans" cxnId="{DB322F08-9763-4654-8E0A-3BEE098491EF}">
      <dgm:prSet/>
      <dgm:spPr/>
      <dgm:t>
        <a:bodyPr/>
        <a:lstStyle/>
        <a:p>
          <a:endParaRPr lang="en-US"/>
        </a:p>
      </dgm:t>
    </dgm:pt>
    <dgm:pt modelId="{F5EF4F4C-DDBC-4C44-8009-ED4BE0D4EDAA}" type="sibTrans" cxnId="{DB322F08-9763-4654-8E0A-3BEE098491EF}">
      <dgm:prSet/>
      <dgm:spPr/>
      <dgm:t>
        <a:bodyPr/>
        <a:lstStyle/>
        <a:p>
          <a:endParaRPr lang="en-US"/>
        </a:p>
      </dgm:t>
    </dgm:pt>
    <dgm:pt modelId="{E637EE2E-CD48-42D4-BFDB-1338E3C39DC3}" type="pres">
      <dgm:prSet presAssocID="{FB3F650B-5603-43CE-B8F3-2EAA2B98F401}" presName="linear" presStyleCnt="0">
        <dgm:presLayoutVars>
          <dgm:dir/>
          <dgm:animLvl val="lvl"/>
          <dgm:resizeHandles val="exact"/>
        </dgm:presLayoutVars>
      </dgm:prSet>
      <dgm:spPr/>
      <dgm:t>
        <a:bodyPr/>
        <a:lstStyle/>
        <a:p>
          <a:endParaRPr lang="en-US"/>
        </a:p>
      </dgm:t>
    </dgm:pt>
    <dgm:pt modelId="{E0F50B2A-471D-41CB-9C82-070B3941A9F2}" type="pres">
      <dgm:prSet presAssocID="{040BFCFB-C979-45E5-890C-7423DD840613}" presName="parentLin" presStyleCnt="0"/>
      <dgm:spPr/>
    </dgm:pt>
    <dgm:pt modelId="{FB094FB6-7F1B-44D4-8122-EAE543C2D0AC}" type="pres">
      <dgm:prSet presAssocID="{040BFCFB-C979-45E5-890C-7423DD840613}" presName="parentLeftMargin" presStyleLbl="node1" presStyleIdx="0" presStyleCnt="1"/>
      <dgm:spPr/>
      <dgm:t>
        <a:bodyPr/>
        <a:lstStyle/>
        <a:p>
          <a:endParaRPr lang="en-US"/>
        </a:p>
      </dgm:t>
    </dgm:pt>
    <dgm:pt modelId="{E1C192D5-F555-4452-8407-14A6E72D98B9}" type="pres">
      <dgm:prSet presAssocID="{040BFCFB-C979-45E5-890C-7423DD840613}" presName="parentText" presStyleLbl="node1" presStyleIdx="0" presStyleCnt="1" custScaleX="117375">
        <dgm:presLayoutVars>
          <dgm:chMax val="0"/>
          <dgm:bulletEnabled val="1"/>
        </dgm:presLayoutVars>
      </dgm:prSet>
      <dgm:spPr/>
      <dgm:t>
        <a:bodyPr/>
        <a:lstStyle/>
        <a:p>
          <a:endParaRPr lang="en-US"/>
        </a:p>
      </dgm:t>
    </dgm:pt>
    <dgm:pt modelId="{D9B1D541-5840-4E62-8095-9A64E43253E4}" type="pres">
      <dgm:prSet presAssocID="{040BFCFB-C979-45E5-890C-7423DD840613}" presName="negativeSpace" presStyleCnt="0"/>
      <dgm:spPr/>
    </dgm:pt>
    <dgm:pt modelId="{04BD0391-5737-4A97-BDAC-E5C499DEBEFD}" type="pres">
      <dgm:prSet presAssocID="{040BFCFB-C979-45E5-890C-7423DD840613}" presName="childText" presStyleLbl="conFgAcc1" presStyleIdx="0" presStyleCnt="1">
        <dgm:presLayoutVars>
          <dgm:bulletEnabled val="1"/>
        </dgm:presLayoutVars>
      </dgm:prSet>
      <dgm:spPr/>
    </dgm:pt>
  </dgm:ptLst>
  <dgm:cxnLst>
    <dgm:cxn modelId="{C6AA4FB2-9A70-4858-9AD4-A352C0417827}" type="presOf" srcId="{040BFCFB-C979-45E5-890C-7423DD840613}" destId="{FB094FB6-7F1B-44D4-8122-EAE543C2D0AC}" srcOrd="0" destOrd="0" presId="urn:microsoft.com/office/officeart/2005/8/layout/list1"/>
    <dgm:cxn modelId="{E0241929-C345-4F5B-9494-1AB7D9A13D83}" type="presOf" srcId="{040BFCFB-C979-45E5-890C-7423DD840613}" destId="{E1C192D5-F555-4452-8407-14A6E72D98B9}" srcOrd="1" destOrd="0" presId="urn:microsoft.com/office/officeart/2005/8/layout/list1"/>
    <dgm:cxn modelId="{DB322F08-9763-4654-8E0A-3BEE098491EF}" srcId="{FB3F650B-5603-43CE-B8F3-2EAA2B98F401}" destId="{040BFCFB-C979-45E5-890C-7423DD840613}" srcOrd="0" destOrd="0" parTransId="{CBD65808-EEA6-405C-9B62-4E37C2EE5CF8}" sibTransId="{F5EF4F4C-DDBC-4C44-8009-ED4BE0D4EDAA}"/>
    <dgm:cxn modelId="{8344654B-9E91-44A4-874C-FA362A3A0EB2}" type="presOf" srcId="{FB3F650B-5603-43CE-B8F3-2EAA2B98F401}" destId="{E637EE2E-CD48-42D4-BFDB-1338E3C39DC3}" srcOrd="0" destOrd="0" presId="urn:microsoft.com/office/officeart/2005/8/layout/list1"/>
    <dgm:cxn modelId="{0B59CC2D-46F7-4502-994D-47650D41D18A}" type="presParOf" srcId="{E637EE2E-CD48-42D4-BFDB-1338E3C39DC3}" destId="{E0F50B2A-471D-41CB-9C82-070B3941A9F2}" srcOrd="0" destOrd="0" presId="urn:microsoft.com/office/officeart/2005/8/layout/list1"/>
    <dgm:cxn modelId="{E6BD97C8-6ADC-49A0-80A4-97546F5ABF73}" type="presParOf" srcId="{E0F50B2A-471D-41CB-9C82-070B3941A9F2}" destId="{FB094FB6-7F1B-44D4-8122-EAE543C2D0AC}" srcOrd="0" destOrd="0" presId="urn:microsoft.com/office/officeart/2005/8/layout/list1"/>
    <dgm:cxn modelId="{2DA0002F-CEB3-4538-9CEB-BB7D84427DBE}" type="presParOf" srcId="{E0F50B2A-471D-41CB-9C82-070B3941A9F2}" destId="{E1C192D5-F555-4452-8407-14A6E72D98B9}" srcOrd="1" destOrd="0" presId="urn:microsoft.com/office/officeart/2005/8/layout/list1"/>
    <dgm:cxn modelId="{FC0FE169-FE46-4944-9C38-587FAF4D842A}" type="presParOf" srcId="{E637EE2E-CD48-42D4-BFDB-1338E3C39DC3}" destId="{D9B1D541-5840-4E62-8095-9A64E43253E4}" srcOrd="1" destOrd="0" presId="urn:microsoft.com/office/officeart/2005/8/layout/list1"/>
    <dgm:cxn modelId="{7A29186B-E86A-4787-A5E8-AA72BA4C672C}" type="presParOf" srcId="{E637EE2E-CD48-42D4-BFDB-1338E3C39DC3}" destId="{04BD0391-5737-4A97-BDAC-E5C499DEBEFD}" srcOrd="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65085AE-16E7-4C16-BB69-612045974A0C}"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en-US"/>
        </a:p>
      </dgm:t>
    </dgm:pt>
    <dgm:pt modelId="{A372B11E-FD0E-468B-AB79-DAFFF9EA80F7}">
      <dgm:prSet>
        <dgm:style>
          <a:lnRef idx="0">
            <a:schemeClr val="accent5"/>
          </a:lnRef>
          <a:fillRef idx="3">
            <a:schemeClr val="accent5"/>
          </a:fillRef>
          <a:effectRef idx="3">
            <a:schemeClr val="accent5"/>
          </a:effectRef>
          <a:fontRef idx="minor">
            <a:schemeClr val="lt1"/>
          </a:fontRef>
        </dgm:style>
      </dgm:prSet>
      <dgm:spPr>
        <a:noFill/>
        <a:ln>
          <a:noFill/>
        </a:ln>
        <a:effectLst>
          <a:outerShdw blurRad="190500" dist="228600" dir="2700000" algn="ctr">
            <a:srgbClr val="000000">
              <a:alpha val="30000"/>
            </a:srgbClr>
          </a:outerShdw>
        </a:effectLst>
        <a:scene3d>
          <a:camera prst="orthographicFront">
            <a:rot lat="0" lon="0" rev="0"/>
          </a:camera>
          <a:lightRig rig="glow" dir="t">
            <a:rot lat="6000000" lon="6000000" rev="4800000"/>
          </a:lightRig>
        </a:scene3d>
        <a:sp3d prstMaterial="matte">
          <a:bevelT w="127000" h="63500"/>
        </a:sp3d>
      </dgm:spPr>
      <dgm:t>
        <a:bodyPr anchor="t"/>
        <a:lstStyle/>
        <a:p>
          <a:pPr algn="r" rtl="0"/>
          <a:r>
            <a:rPr lang="fa-IR" dirty="0" smtClean="0">
              <a:solidFill>
                <a:srgbClr val="996633"/>
              </a:solidFill>
            </a:rPr>
            <a:t>1</a:t>
          </a:r>
          <a:r>
            <a:rPr lang="fa-IR" b="1" dirty="0" smtClean="0">
              <a:solidFill>
                <a:srgbClr val="996633"/>
              </a:solidFill>
            </a:rPr>
            <a:t>. تفاوت های محیطی:</a:t>
          </a:r>
          <a:endParaRPr lang="en-US" b="1" dirty="0">
            <a:solidFill>
              <a:srgbClr val="996633"/>
            </a:solidFill>
          </a:endParaRPr>
        </a:p>
      </dgm:t>
    </dgm:pt>
    <dgm:pt modelId="{9D82EB67-D8BC-4D99-BAB2-12648C1B69B6}" type="parTrans" cxnId="{9E16948A-E881-4F27-943C-D41F4BE6869B}">
      <dgm:prSet/>
      <dgm:spPr/>
      <dgm:t>
        <a:bodyPr/>
        <a:lstStyle/>
        <a:p>
          <a:pPr algn="l" rtl="0"/>
          <a:endParaRPr lang="en-US"/>
        </a:p>
      </dgm:t>
    </dgm:pt>
    <dgm:pt modelId="{2A993FD9-5BD6-48BE-A756-5D931A2D398B}" type="sibTrans" cxnId="{9E16948A-E881-4F27-943C-D41F4BE6869B}">
      <dgm:prSet/>
      <dgm:spPr/>
      <dgm:t>
        <a:bodyPr/>
        <a:lstStyle/>
        <a:p>
          <a:pPr algn="l" rtl="0"/>
          <a:endParaRPr lang="en-US"/>
        </a:p>
      </dgm:t>
    </dgm:pt>
    <dgm:pt modelId="{BD0A80EB-8D51-4BA3-A109-8FA3E580A659}" type="pres">
      <dgm:prSet presAssocID="{565085AE-16E7-4C16-BB69-612045974A0C}" presName="Name0" presStyleCnt="0">
        <dgm:presLayoutVars>
          <dgm:chMax/>
          <dgm:chPref/>
          <dgm:dir/>
        </dgm:presLayoutVars>
      </dgm:prSet>
      <dgm:spPr/>
      <dgm:t>
        <a:bodyPr/>
        <a:lstStyle/>
        <a:p>
          <a:endParaRPr lang="en-US"/>
        </a:p>
      </dgm:t>
    </dgm:pt>
    <dgm:pt modelId="{C23AFD76-2BB0-46BD-A8A6-7A5BAE6A746C}" type="pres">
      <dgm:prSet presAssocID="{A372B11E-FD0E-468B-AB79-DAFFF9EA80F7}" presName="parenttextcomposite" presStyleCnt="0"/>
      <dgm:spPr/>
    </dgm:pt>
    <dgm:pt modelId="{A49B8AD3-D73F-4EF4-BB9F-34C9B3011B6A}" type="pres">
      <dgm:prSet presAssocID="{A372B11E-FD0E-468B-AB79-DAFFF9EA80F7}" presName="parenttext" presStyleLbl="revTx" presStyleIdx="0" presStyleCnt="1" custScaleX="160305" custScaleY="166830">
        <dgm:presLayoutVars>
          <dgm:chMax/>
          <dgm:chPref val="2"/>
          <dgm:bulletEnabled val="1"/>
        </dgm:presLayoutVars>
      </dgm:prSet>
      <dgm:spPr/>
      <dgm:t>
        <a:bodyPr/>
        <a:lstStyle/>
        <a:p>
          <a:endParaRPr lang="en-US"/>
        </a:p>
      </dgm:t>
    </dgm:pt>
    <dgm:pt modelId="{5CD60CDA-22F0-4190-9F03-8746BFAB2FC3}" type="pres">
      <dgm:prSet presAssocID="{A372B11E-FD0E-468B-AB79-DAFFF9EA80F7}" presName="parallelogramComposite" presStyleCnt="0"/>
      <dgm:spPr/>
    </dgm:pt>
    <dgm:pt modelId="{F3BE437F-88BA-478F-BF27-8204FE4A5D44}" type="pres">
      <dgm:prSet presAssocID="{A372B11E-FD0E-468B-AB79-DAFFF9EA80F7}" presName="parallelogram1" presStyleLbl="alignNode1" presStyleIdx="0" presStyleCnt="7"/>
      <dgm:spPr>
        <a:solidFill>
          <a:srgbClr val="FFC000"/>
        </a:solidFill>
      </dgm:spPr>
      <dgm:t>
        <a:bodyPr/>
        <a:lstStyle/>
        <a:p>
          <a:endParaRPr lang="en-US"/>
        </a:p>
      </dgm:t>
    </dgm:pt>
    <dgm:pt modelId="{D9C4247E-D096-488C-BB3C-5107C6740098}" type="pres">
      <dgm:prSet presAssocID="{A372B11E-FD0E-468B-AB79-DAFFF9EA80F7}" presName="parallelogram2" presStyleLbl="alignNode1" presStyleIdx="1" presStyleCnt="7" custLinFactNeighborX="6484" custLinFactNeighborY="23106"/>
      <dgm:spPr>
        <a:solidFill>
          <a:srgbClr val="800080"/>
        </a:solidFill>
      </dgm:spPr>
      <dgm:t>
        <a:bodyPr/>
        <a:lstStyle/>
        <a:p>
          <a:endParaRPr lang="en-US"/>
        </a:p>
      </dgm:t>
    </dgm:pt>
    <dgm:pt modelId="{91DEB094-925D-42E3-BE35-2B8445FA47CF}" type="pres">
      <dgm:prSet presAssocID="{A372B11E-FD0E-468B-AB79-DAFFF9EA80F7}" presName="parallelogram3" presStyleLbl="alignNode1" presStyleIdx="2" presStyleCnt="7" custLinFactNeighborX="28403" custLinFactNeighborY="23105"/>
      <dgm:spPr>
        <a:solidFill>
          <a:srgbClr val="3366FF"/>
        </a:solidFill>
      </dgm:spPr>
      <dgm:t>
        <a:bodyPr/>
        <a:lstStyle/>
        <a:p>
          <a:endParaRPr lang="en-US"/>
        </a:p>
      </dgm:t>
    </dgm:pt>
    <dgm:pt modelId="{8CD674F4-DFB5-4B62-AE7F-375C8049CB6D}" type="pres">
      <dgm:prSet presAssocID="{A372B11E-FD0E-468B-AB79-DAFFF9EA80F7}" presName="parallelogram4" presStyleLbl="alignNode1" presStyleIdx="3" presStyleCnt="7" custLinFactNeighborX="57837" custLinFactNeighborY="23105"/>
      <dgm:spPr>
        <a:solidFill>
          <a:schemeClr val="accent2">
            <a:lumMod val="60000"/>
            <a:lumOff val="40000"/>
          </a:schemeClr>
        </a:solidFill>
      </dgm:spPr>
      <dgm:t>
        <a:bodyPr/>
        <a:lstStyle/>
        <a:p>
          <a:endParaRPr lang="en-US"/>
        </a:p>
      </dgm:t>
    </dgm:pt>
    <dgm:pt modelId="{554FA6E6-E7D8-4316-B131-9A2F6566CB46}" type="pres">
      <dgm:prSet presAssocID="{A372B11E-FD0E-468B-AB79-DAFFF9EA80F7}" presName="parallelogram5" presStyleLbl="alignNode1" presStyleIdx="4" presStyleCnt="7" custLinFactNeighborX="79756" custLinFactNeighborY="23106"/>
      <dgm:spPr>
        <a:solidFill>
          <a:srgbClr val="66FF33"/>
        </a:solidFill>
      </dgm:spPr>
      <dgm:t>
        <a:bodyPr/>
        <a:lstStyle/>
        <a:p>
          <a:endParaRPr lang="en-US"/>
        </a:p>
      </dgm:t>
    </dgm:pt>
    <dgm:pt modelId="{92C7F099-EDA1-4ACF-8B11-408564253D50}" type="pres">
      <dgm:prSet presAssocID="{A372B11E-FD0E-468B-AB79-DAFFF9EA80F7}" presName="parallelogram6" presStyleLbl="alignNode1" presStyleIdx="5" presStyleCnt="7" custLinFactNeighborX="94160" custLinFactNeighborY="23106"/>
      <dgm:spPr>
        <a:solidFill>
          <a:srgbClr val="FF6699"/>
        </a:solidFill>
      </dgm:spPr>
      <dgm:t>
        <a:bodyPr/>
        <a:lstStyle/>
        <a:p>
          <a:endParaRPr lang="en-US"/>
        </a:p>
      </dgm:t>
    </dgm:pt>
    <dgm:pt modelId="{30D03E98-D563-4D7F-8E37-279D9A9C77B5}" type="pres">
      <dgm:prSet presAssocID="{A372B11E-FD0E-468B-AB79-DAFFF9EA80F7}" presName="parallelogram7" presStyleLbl="alignNode1" presStyleIdx="6" presStyleCnt="7" custLinFactX="1049" custLinFactNeighborX="100000" custLinFactNeighborY="23105"/>
      <dgm:spPr>
        <a:solidFill>
          <a:srgbClr val="FFFF00"/>
        </a:solidFill>
      </dgm:spPr>
      <dgm:t>
        <a:bodyPr/>
        <a:lstStyle/>
        <a:p>
          <a:endParaRPr lang="en-US"/>
        </a:p>
      </dgm:t>
    </dgm:pt>
  </dgm:ptLst>
  <dgm:cxnLst>
    <dgm:cxn modelId="{D1F2D287-6F01-4520-82F6-A3125F7FEA91}" type="presOf" srcId="{565085AE-16E7-4C16-BB69-612045974A0C}" destId="{BD0A80EB-8D51-4BA3-A109-8FA3E580A659}" srcOrd="0" destOrd="0" presId="urn:microsoft.com/office/officeart/2008/layout/VerticalAccentList"/>
    <dgm:cxn modelId="{9E16948A-E881-4F27-943C-D41F4BE6869B}" srcId="{565085AE-16E7-4C16-BB69-612045974A0C}" destId="{A372B11E-FD0E-468B-AB79-DAFFF9EA80F7}" srcOrd="0" destOrd="0" parTransId="{9D82EB67-D8BC-4D99-BAB2-12648C1B69B6}" sibTransId="{2A993FD9-5BD6-48BE-A756-5D931A2D398B}"/>
    <dgm:cxn modelId="{826C774D-AB9B-4ECB-B814-984ED1D30BD7}" type="presOf" srcId="{A372B11E-FD0E-468B-AB79-DAFFF9EA80F7}" destId="{A49B8AD3-D73F-4EF4-BB9F-34C9B3011B6A}" srcOrd="0" destOrd="0" presId="urn:microsoft.com/office/officeart/2008/layout/VerticalAccentList"/>
    <dgm:cxn modelId="{7DE3F04E-5AF5-47DE-8DB5-B4884ABEAF1C}" type="presParOf" srcId="{BD0A80EB-8D51-4BA3-A109-8FA3E580A659}" destId="{C23AFD76-2BB0-46BD-A8A6-7A5BAE6A746C}" srcOrd="0" destOrd="0" presId="urn:microsoft.com/office/officeart/2008/layout/VerticalAccentList"/>
    <dgm:cxn modelId="{922A599C-D148-465E-940F-A51D40BF3C6D}" type="presParOf" srcId="{C23AFD76-2BB0-46BD-A8A6-7A5BAE6A746C}" destId="{A49B8AD3-D73F-4EF4-BB9F-34C9B3011B6A}" srcOrd="0" destOrd="0" presId="urn:microsoft.com/office/officeart/2008/layout/VerticalAccentList"/>
    <dgm:cxn modelId="{508FD5A9-2F1C-4168-A433-02E86939C819}" type="presParOf" srcId="{BD0A80EB-8D51-4BA3-A109-8FA3E580A659}" destId="{5CD60CDA-22F0-4190-9F03-8746BFAB2FC3}" srcOrd="1" destOrd="0" presId="urn:microsoft.com/office/officeart/2008/layout/VerticalAccentList"/>
    <dgm:cxn modelId="{6800D025-2782-433B-803C-55E0C012086A}" type="presParOf" srcId="{5CD60CDA-22F0-4190-9F03-8746BFAB2FC3}" destId="{F3BE437F-88BA-478F-BF27-8204FE4A5D44}" srcOrd="0" destOrd="0" presId="urn:microsoft.com/office/officeart/2008/layout/VerticalAccentList"/>
    <dgm:cxn modelId="{7D5D66A7-5EF5-4EFE-B493-C202BC084307}" type="presParOf" srcId="{5CD60CDA-22F0-4190-9F03-8746BFAB2FC3}" destId="{D9C4247E-D096-488C-BB3C-5107C6740098}" srcOrd="1" destOrd="0" presId="urn:microsoft.com/office/officeart/2008/layout/VerticalAccentList"/>
    <dgm:cxn modelId="{5FACFF25-0E69-4EDA-8E9E-C9F7F8337CC6}" type="presParOf" srcId="{5CD60CDA-22F0-4190-9F03-8746BFAB2FC3}" destId="{91DEB094-925D-42E3-BE35-2B8445FA47CF}" srcOrd="2" destOrd="0" presId="urn:microsoft.com/office/officeart/2008/layout/VerticalAccentList"/>
    <dgm:cxn modelId="{4AB85C50-A1D9-445B-A052-D81984C06683}" type="presParOf" srcId="{5CD60CDA-22F0-4190-9F03-8746BFAB2FC3}" destId="{8CD674F4-DFB5-4B62-AE7F-375C8049CB6D}" srcOrd="3" destOrd="0" presId="urn:microsoft.com/office/officeart/2008/layout/VerticalAccentList"/>
    <dgm:cxn modelId="{2151F921-456F-4561-9294-E6314C5A7FDF}" type="presParOf" srcId="{5CD60CDA-22F0-4190-9F03-8746BFAB2FC3}" destId="{554FA6E6-E7D8-4316-B131-9A2F6566CB46}" srcOrd="4" destOrd="0" presId="urn:microsoft.com/office/officeart/2008/layout/VerticalAccentList"/>
    <dgm:cxn modelId="{3586DD73-B14D-4AFC-835B-617E2A92C88C}" type="presParOf" srcId="{5CD60CDA-22F0-4190-9F03-8746BFAB2FC3}" destId="{92C7F099-EDA1-4ACF-8B11-408564253D50}" srcOrd="5" destOrd="0" presId="urn:microsoft.com/office/officeart/2008/layout/VerticalAccentList"/>
    <dgm:cxn modelId="{F67BAC1B-6491-482C-8023-86C7806F2171}" type="presParOf" srcId="{5CD60CDA-22F0-4190-9F03-8746BFAB2FC3}" destId="{30D03E98-D563-4D7F-8E37-279D9A9C77B5}" srcOrd="6" destOrd="0" presId="urn:microsoft.com/office/officeart/2008/layout/VerticalAccent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06267CD-6CCF-45E0-B413-4B59370D4C24}" type="doc">
      <dgm:prSet loTypeId="urn:microsoft.com/office/officeart/2005/8/layout/pyramid2" loCatId="pyramid" qsTypeId="urn:microsoft.com/office/officeart/2005/8/quickstyle/simple1" qsCatId="simple" csTypeId="urn:microsoft.com/office/officeart/2005/8/colors/accent1_2" csCatId="accent1" phldr="1"/>
      <dgm:spPr/>
    </dgm:pt>
    <dgm:pt modelId="{6A0E2E43-A26A-4C95-B323-A50A75539F57}">
      <dgm:prSet phldrT="[Text]" phldr="1" custT="1"/>
      <dgm:spPr/>
      <dgm:t>
        <a:bodyPr/>
        <a:lstStyle/>
        <a:p>
          <a:endParaRPr lang="en-US" sz="1800" dirty="0"/>
        </a:p>
      </dgm:t>
    </dgm:pt>
    <dgm:pt modelId="{B0A7B45E-923A-4BB3-B5C2-20013AD9898A}" type="parTrans" cxnId="{3E561B72-2857-464C-AD80-59EDFF4232A9}">
      <dgm:prSet/>
      <dgm:spPr/>
      <dgm:t>
        <a:bodyPr/>
        <a:lstStyle/>
        <a:p>
          <a:endParaRPr lang="en-US"/>
        </a:p>
      </dgm:t>
    </dgm:pt>
    <dgm:pt modelId="{EBE8250B-57C7-46F1-ABD6-9D55BEF5CBD5}" type="sibTrans" cxnId="{3E561B72-2857-464C-AD80-59EDFF4232A9}">
      <dgm:prSet/>
      <dgm:spPr/>
      <dgm:t>
        <a:bodyPr/>
        <a:lstStyle/>
        <a:p>
          <a:endParaRPr lang="en-US"/>
        </a:p>
      </dgm:t>
    </dgm:pt>
    <dgm:pt modelId="{DCC09D61-675E-4E86-BCB9-3D0F9012A113}">
      <dgm:prSet phldrT="[Text]" phldr="1"/>
      <dgm:spPr/>
      <dgm:t>
        <a:bodyPr/>
        <a:lstStyle/>
        <a:p>
          <a:endParaRPr lang="en-US" dirty="0"/>
        </a:p>
      </dgm:t>
    </dgm:pt>
    <dgm:pt modelId="{0DE408C0-E76C-4B94-85BD-FEA68650B75D}" type="parTrans" cxnId="{1F659D6C-62D9-4327-88B7-42FB93D22495}">
      <dgm:prSet/>
      <dgm:spPr/>
      <dgm:t>
        <a:bodyPr/>
        <a:lstStyle/>
        <a:p>
          <a:endParaRPr lang="en-US"/>
        </a:p>
      </dgm:t>
    </dgm:pt>
    <dgm:pt modelId="{9034E4F7-7D58-46AE-B642-EDC8D93DC695}" type="sibTrans" cxnId="{1F659D6C-62D9-4327-88B7-42FB93D22495}">
      <dgm:prSet/>
      <dgm:spPr/>
      <dgm:t>
        <a:bodyPr/>
        <a:lstStyle/>
        <a:p>
          <a:endParaRPr lang="en-US"/>
        </a:p>
      </dgm:t>
    </dgm:pt>
    <dgm:pt modelId="{00D01DF9-E0CA-47B2-A6EB-6B410FF37806}">
      <dgm:prSet phldrT="[Text]" phldr="1"/>
      <dgm:spPr/>
      <dgm:t>
        <a:bodyPr/>
        <a:lstStyle/>
        <a:p>
          <a:endParaRPr lang="en-US"/>
        </a:p>
      </dgm:t>
    </dgm:pt>
    <dgm:pt modelId="{C923E6E0-F14D-4CE3-9685-99B0429CFC50}" type="parTrans" cxnId="{45873A71-C751-4F5C-A379-621D2C590A98}">
      <dgm:prSet/>
      <dgm:spPr/>
      <dgm:t>
        <a:bodyPr/>
        <a:lstStyle/>
        <a:p>
          <a:endParaRPr lang="en-US"/>
        </a:p>
      </dgm:t>
    </dgm:pt>
    <dgm:pt modelId="{DAB62E37-FEF5-40CC-B4E7-449C9F0DC31B}" type="sibTrans" cxnId="{45873A71-C751-4F5C-A379-621D2C590A98}">
      <dgm:prSet/>
      <dgm:spPr/>
      <dgm:t>
        <a:bodyPr/>
        <a:lstStyle/>
        <a:p>
          <a:endParaRPr lang="en-US"/>
        </a:p>
      </dgm:t>
    </dgm:pt>
    <dgm:pt modelId="{7FB51C7F-45C3-4DE9-B0EC-E8138EDF40E6}">
      <dgm:prSet custT="1"/>
      <dgm:spPr/>
      <dgm:t>
        <a:bodyPr/>
        <a:lstStyle/>
        <a:p>
          <a:r>
            <a:rPr lang="fa-IR" sz="1800" dirty="0" smtClean="0"/>
            <a:t>1</a:t>
          </a:r>
          <a:r>
            <a:rPr lang="fa-IR" sz="2000" dirty="0" smtClean="0"/>
            <a:t>.اندازه گیری و شناخت انواع خاص درآمدها برای نمونه:مالیات ها و امتیازها</a:t>
          </a:r>
          <a:endParaRPr lang="en-US" sz="2000" dirty="0"/>
        </a:p>
      </dgm:t>
    </dgm:pt>
    <dgm:pt modelId="{DECDB6EB-5C1C-454C-891C-D5DEA6A34408}" type="parTrans" cxnId="{8FCFE88C-2648-4C92-80C8-2CA043E7342A}">
      <dgm:prSet/>
      <dgm:spPr/>
      <dgm:t>
        <a:bodyPr/>
        <a:lstStyle/>
        <a:p>
          <a:endParaRPr lang="en-US"/>
        </a:p>
      </dgm:t>
    </dgm:pt>
    <dgm:pt modelId="{1A1A9B44-7EDB-4E39-B8E6-0425F87C1301}" type="sibTrans" cxnId="{8FCFE88C-2648-4C92-80C8-2CA043E7342A}">
      <dgm:prSet/>
      <dgm:spPr/>
      <dgm:t>
        <a:bodyPr/>
        <a:lstStyle/>
        <a:p>
          <a:endParaRPr lang="en-US"/>
        </a:p>
      </dgm:t>
    </dgm:pt>
    <dgm:pt modelId="{6945098B-455C-4BB6-8944-5D0B1714B867}">
      <dgm:prSet custT="1"/>
      <dgm:spPr/>
      <dgm:t>
        <a:bodyPr/>
        <a:lstStyle/>
        <a:p>
          <a:r>
            <a:rPr lang="fa-IR" sz="2000" dirty="0" smtClean="0"/>
            <a:t>2.مروری بر اینکه دارایی های سرمایه ایی خدماتی را به شهروندان ارائه میکنند و درکسب وجوه نقد آتی نقش ندارند</a:t>
          </a:r>
          <a:endParaRPr lang="en-US" sz="2000" dirty="0"/>
        </a:p>
      </dgm:t>
    </dgm:pt>
    <dgm:pt modelId="{172F368D-F6F1-4906-8949-ABF3E204F031}" type="parTrans" cxnId="{3548C511-79EE-4735-8E9D-1927332A5B82}">
      <dgm:prSet/>
      <dgm:spPr/>
      <dgm:t>
        <a:bodyPr/>
        <a:lstStyle/>
        <a:p>
          <a:endParaRPr lang="en-US"/>
        </a:p>
      </dgm:t>
    </dgm:pt>
    <dgm:pt modelId="{BE7B07B3-181B-478D-9A23-429684351CA3}" type="sibTrans" cxnId="{3548C511-79EE-4735-8E9D-1927332A5B82}">
      <dgm:prSet/>
      <dgm:spPr/>
      <dgm:t>
        <a:bodyPr/>
        <a:lstStyle/>
        <a:p>
          <a:endParaRPr lang="en-US"/>
        </a:p>
      </dgm:t>
    </dgm:pt>
    <dgm:pt modelId="{89F57E70-82EB-4C4D-8C5E-ECEBAE9917ED}">
      <dgm:prSet custT="1"/>
      <dgm:spPr/>
      <dgm:t>
        <a:bodyPr/>
        <a:lstStyle/>
        <a:p>
          <a:r>
            <a:rPr lang="fa-IR" sz="2000" dirty="0" smtClean="0"/>
            <a:t>3.استفاده از حسابداری حسابهای مستقل و گزارشگری بودجه ای در برآوردن نیازهای پاسخگویی عمومی</a:t>
          </a:r>
          <a:endParaRPr lang="en-US" sz="2000" dirty="0"/>
        </a:p>
      </dgm:t>
    </dgm:pt>
    <dgm:pt modelId="{498AED61-D551-42AE-894B-17EE8BE40FBC}" type="parTrans" cxnId="{5A705C3E-DAED-4906-B85F-466CB47BB6AD}">
      <dgm:prSet/>
      <dgm:spPr/>
      <dgm:t>
        <a:bodyPr/>
        <a:lstStyle/>
        <a:p>
          <a:endParaRPr lang="en-US"/>
        </a:p>
      </dgm:t>
    </dgm:pt>
    <dgm:pt modelId="{E03B4ACD-A104-4B97-A7C0-E93CB8CF4DF7}" type="sibTrans" cxnId="{5A705C3E-DAED-4906-B85F-466CB47BB6AD}">
      <dgm:prSet/>
      <dgm:spPr/>
      <dgm:t>
        <a:bodyPr/>
        <a:lstStyle/>
        <a:p>
          <a:endParaRPr lang="en-US"/>
        </a:p>
      </dgm:t>
    </dgm:pt>
    <dgm:pt modelId="{F566F532-E079-4594-A92A-019D8C7AC2CF}" type="pres">
      <dgm:prSet presAssocID="{306267CD-6CCF-45E0-B413-4B59370D4C24}" presName="compositeShape" presStyleCnt="0">
        <dgm:presLayoutVars>
          <dgm:dir val="rev"/>
          <dgm:resizeHandles/>
        </dgm:presLayoutVars>
      </dgm:prSet>
      <dgm:spPr/>
    </dgm:pt>
    <dgm:pt modelId="{6167CD8F-D49A-4D75-B013-DB889C5C4F2C}" type="pres">
      <dgm:prSet presAssocID="{306267CD-6CCF-45E0-B413-4B59370D4C24}" presName="pyramid" presStyleLbl="node1" presStyleIdx="0" presStyleCnt="1" custLinFactNeighborX="30151" custLinFactNeighborY="-4278"/>
      <dgm:spPr>
        <a:solidFill>
          <a:srgbClr val="66FF66"/>
        </a:solidFill>
      </dgm:spPr>
    </dgm:pt>
    <dgm:pt modelId="{7D50E09B-DDF2-4EB1-B9DD-E22122E7194E}" type="pres">
      <dgm:prSet presAssocID="{306267CD-6CCF-45E0-B413-4B59370D4C24}" presName="theList" presStyleCnt="0"/>
      <dgm:spPr/>
    </dgm:pt>
    <dgm:pt modelId="{27CF073A-F41B-4420-86FA-20427925CA06}" type="pres">
      <dgm:prSet presAssocID="{6A0E2E43-A26A-4C95-B323-A50A75539F57}" presName="aNode" presStyleLbl="fgAcc1" presStyleIdx="0" presStyleCnt="6" custScaleX="252747">
        <dgm:presLayoutVars>
          <dgm:bulletEnabled val="1"/>
        </dgm:presLayoutVars>
      </dgm:prSet>
      <dgm:spPr/>
      <dgm:t>
        <a:bodyPr/>
        <a:lstStyle/>
        <a:p>
          <a:endParaRPr lang="en-US"/>
        </a:p>
      </dgm:t>
    </dgm:pt>
    <dgm:pt modelId="{A11AB636-517E-419A-8913-625DC5CD8038}" type="pres">
      <dgm:prSet presAssocID="{6A0E2E43-A26A-4C95-B323-A50A75539F57}" presName="aSpace" presStyleCnt="0"/>
      <dgm:spPr/>
    </dgm:pt>
    <dgm:pt modelId="{78E68505-EAF0-49BF-B4E3-FCE7E9309FB7}" type="pres">
      <dgm:prSet presAssocID="{7FB51C7F-45C3-4DE9-B0EC-E8138EDF40E6}" presName="aNode" presStyleLbl="fgAcc1" presStyleIdx="1" presStyleCnt="6" custScaleX="272099" custLinFactY="-99022" custLinFactNeighborX="0" custLinFactNeighborY="-100000">
        <dgm:presLayoutVars>
          <dgm:bulletEnabled val="1"/>
        </dgm:presLayoutVars>
      </dgm:prSet>
      <dgm:spPr/>
      <dgm:t>
        <a:bodyPr/>
        <a:lstStyle/>
        <a:p>
          <a:endParaRPr lang="en-US"/>
        </a:p>
      </dgm:t>
    </dgm:pt>
    <dgm:pt modelId="{95F4E8C3-8F04-497B-8C68-1FB51741D817}" type="pres">
      <dgm:prSet presAssocID="{7FB51C7F-45C3-4DE9-B0EC-E8138EDF40E6}" presName="aSpace" presStyleCnt="0"/>
      <dgm:spPr/>
    </dgm:pt>
    <dgm:pt modelId="{8B44D01A-BE6F-4138-A847-05F8DC575997}" type="pres">
      <dgm:prSet presAssocID="{DCC09D61-675E-4E86-BCB9-3D0F9012A113}" presName="aNode" presStyleLbl="fgAcc1" presStyleIdx="2" presStyleCnt="6" custScaleX="262246">
        <dgm:presLayoutVars>
          <dgm:bulletEnabled val="1"/>
        </dgm:presLayoutVars>
      </dgm:prSet>
      <dgm:spPr/>
      <dgm:t>
        <a:bodyPr/>
        <a:lstStyle/>
        <a:p>
          <a:endParaRPr lang="en-US"/>
        </a:p>
      </dgm:t>
    </dgm:pt>
    <dgm:pt modelId="{CD95BF87-FA8D-491C-8E43-1CD2FEE7EFE9}" type="pres">
      <dgm:prSet presAssocID="{DCC09D61-675E-4E86-BCB9-3D0F9012A113}" presName="aSpace" presStyleCnt="0"/>
      <dgm:spPr/>
    </dgm:pt>
    <dgm:pt modelId="{7014825A-8A6D-4E16-8537-595D0AAF3F0A}" type="pres">
      <dgm:prSet presAssocID="{6945098B-455C-4BB6-8944-5D0B1714B867}" presName="aNode" presStyleLbl="fgAcc1" presStyleIdx="3" presStyleCnt="6" custScaleX="266883" custLinFactY="-94900" custLinFactNeighborX="0" custLinFactNeighborY="-100000">
        <dgm:presLayoutVars>
          <dgm:bulletEnabled val="1"/>
        </dgm:presLayoutVars>
      </dgm:prSet>
      <dgm:spPr/>
      <dgm:t>
        <a:bodyPr/>
        <a:lstStyle/>
        <a:p>
          <a:endParaRPr lang="en-US"/>
        </a:p>
      </dgm:t>
    </dgm:pt>
    <dgm:pt modelId="{FAD96668-B5BF-4BD6-8B79-695129453A7E}" type="pres">
      <dgm:prSet presAssocID="{6945098B-455C-4BB6-8944-5D0B1714B867}" presName="aSpace" presStyleCnt="0"/>
      <dgm:spPr/>
    </dgm:pt>
    <dgm:pt modelId="{16F05CA7-E0C2-4B00-BBD8-09A4DDD201A8}" type="pres">
      <dgm:prSet presAssocID="{00D01DF9-E0CA-47B2-A6EB-6B410FF37806}" presName="aNode" presStyleLbl="fgAcc1" presStyleIdx="4" presStyleCnt="6" custScaleX="270246">
        <dgm:presLayoutVars>
          <dgm:bulletEnabled val="1"/>
        </dgm:presLayoutVars>
      </dgm:prSet>
      <dgm:spPr/>
      <dgm:t>
        <a:bodyPr/>
        <a:lstStyle/>
        <a:p>
          <a:endParaRPr lang="en-US"/>
        </a:p>
      </dgm:t>
    </dgm:pt>
    <dgm:pt modelId="{4C5551B5-1609-48AC-B279-0D4F51BFAB73}" type="pres">
      <dgm:prSet presAssocID="{00D01DF9-E0CA-47B2-A6EB-6B410FF37806}" presName="aSpace" presStyleCnt="0"/>
      <dgm:spPr/>
    </dgm:pt>
    <dgm:pt modelId="{57C6D0C2-5F29-4FB3-8E18-EF5ACF4FD244}" type="pres">
      <dgm:prSet presAssocID="{89F57E70-82EB-4C4D-8C5E-ECEBAE9917ED}" presName="aNode" presStyleLbl="fgAcc1" presStyleIdx="5" presStyleCnt="6" custScaleX="269697" custLinFactY="-100000" custLinFactNeighborY="-140794">
        <dgm:presLayoutVars>
          <dgm:bulletEnabled val="1"/>
        </dgm:presLayoutVars>
      </dgm:prSet>
      <dgm:spPr/>
      <dgm:t>
        <a:bodyPr/>
        <a:lstStyle/>
        <a:p>
          <a:endParaRPr lang="en-US"/>
        </a:p>
      </dgm:t>
    </dgm:pt>
    <dgm:pt modelId="{00EB705B-9052-4820-8A0D-26E38D03995A}" type="pres">
      <dgm:prSet presAssocID="{89F57E70-82EB-4C4D-8C5E-ECEBAE9917ED}" presName="aSpace" presStyleCnt="0"/>
      <dgm:spPr/>
    </dgm:pt>
  </dgm:ptLst>
  <dgm:cxnLst>
    <dgm:cxn modelId="{1F659D6C-62D9-4327-88B7-42FB93D22495}" srcId="{306267CD-6CCF-45E0-B413-4B59370D4C24}" destId="{DCC09D61-675E-4E86-BCB9-3D0F9012A113}" srcOrd="2" destOrd="0" parTransId="{0DE408C0-E76C-4B94-85BD-FEA68650B75D}" sibTransId="{9034E4F7-7D58-46AE-B642-EDC8D93DC695}"/>
    <dgm:cxn modelId="{5A705C3E-DAED-4906-B85F-466CB47BB6AD}" srcId="{306267CD-6CCF-45E0-B413-4B59370D4C24}" destId="{89F57E70-82EB-4C4D-8C5E-ECEBAE9917ED}" srcOrd="5" destOrd="0" parTransId="{498AED61-D551-42AE-894B-17EE8BE40FBC}" sibTransId="{E03B4ACD-A104-4B97-A7C0-E93CB8CF4DF7}"/>
    <dgm:cxn modelId="{8FCFE88C-2648-4C92-80C8-2CA043E7342A}" srcId="{306267CD-6CCF-45E0-B413-4B59370D4C24}" destId="{7FB51C7F-45C3-4DE9-B0EC-E8138EDF40E6}" srcOrd="1" destOrd="0" parTransId="{DECDB6EB-5C1C-454C-891C-D5DEA6A34408}" sibTransId="{1A1A9B44-7EDB-4E39-B8E6-0425F87C1301}"/>
    <dgm:cxn modelId="{300D68EC-3E63-4335-BD95-5A40CAA29ABF}" type="presOf" srcId="{306267CD-6CCF-45E0-B413-4B59370D4C24}" destId="{F566F532-E079-4594-A92A-019D8C7AC2CF}" srcOrd="0" destOrd="0" presId="urn:microsoft.com/office/officeart/2005/8/layout/pyramid2"/>
    <dgm:cxn modelId="{93A225F2-60F9-49C7-9276-E051E50D54ED}" type="presOf" srcId="{6A0E2E43-A26A-4C95-B323-A50A75539F57}" destId="{27CF073A-F41B-4420-86FA-20427925CA06}" srcOrd="0" destOrd="0" presId="urn:microsoft.com/office/officeart/2005/8/layout/pyramid2"/>
    <dgm:cxn modelId="{45873A71-C751-4F5C-A379-621D2C590A98}" srcId="{306267CD-6CCF-45E0-B413-4B59370D4C24}" destId="{00D01DF9-E0CA-47B2-A6EB-6B410FF37806}" srcOrd="4" destOrd="0" parTransId="{C923E6E0-F14D-4CE3-9685-99B0429CFC50}" sibTransId="{DAB62E37-FEF5-40CC-B4E7-449C9F0DC31B}"/>
    <dgm:cxn modelId="{1F06ADB8-5F39-4FA3-A507-1F6BA8BE686D}" type="presOf" srcId="{89F57E70-82EB-4C4D-8C5E-ECEBAE9917ED}" destId="{57C6D0C2-5F29-4FB3-8E18-EF5ACF4FD244}" srcOrd="0" destOrd="0" presId="urn:microsoft.com/office/officeart/2005/8/layout/pyramid2"/>
    <dgm:cxn modelId="{D8953178-A64E-4F24-AB5C-F67E4FD2DE13}" type="presOf" srcId="{7FB51C7F-45C3-4DE9-B0EC-E8138EDF40E6}" destId="{78E68505-EAF0-49BF-B4E3-FCE7E9309FB7}" srcOrd="0" destOrd="0" presId="urn:microsoft.com/office/officeart/2005/8/layout/pyramid2"/>
    <dgm:cxn modelId="{5517B0C9-4201-4F3F-ABA0-53B2E5280ED2}" type="presOf" srcId="{DCC09D61-675E-4E86-BCB9-3D0F9012A113}" destId="{8B44D01A-BE6F-4138-A847-05F8DC575997}" srcOrd="0" destOrd="0" presId="urn:microsoft.com/office/officeart/2005/8/layout/pyramid2"/>
    <dgm:cxn modelId="{3548C511-79EE-4735-8E9D-1927332A5B82}" srcId="{306267CD-6CCF-45E0-B413-4B59370D4C24}" destId="{6945098B-455C-4BB6-8944-5D0B1714B867}" srcOrd="3" destOrd="0" parTransId="{172F368D-F6F1-4906-8949-ABF3E204F031}" sibTransId="{BE7B07B3-181B-478D-9A23-429684351CA3}"/>
    <dgm:cxn modelId="{3DACC7E5-7279-489E-AED2-6A40613A5595}" type="presOf" srcId="{6945098B-455C-4BB6-8944-5D0B1714B867}" destId="{7014825A-8A6D-4E16-8537-595D0AAF3F0A}" srcOrd="0" destOrd="0" presId="urn:microsoft.com/office/officeart/2005/8/layout/pyramid2"/>
    <dgm:cxn modelId="{BD49070C-FCE9-4E1E-BA44-A9F51449CF98}" type="presOf" srcId="{00D01DF9-E0CA-47B2-A6EB-6B410FF37806}" destId="{16F05CA7-E0C2-4B00-BBD8-09A4DDD201A8}" srcOrd="0" destOrd="0" presId="urn:microsoft.com/office/officeart/2005/8/layout/pyramid2"/>
    <dgm:cxn modelId="{3E561B72-2857-464C-AD80-59EDFF4232A9}" srcId="{306267CD-6CCF-45E0-B413-4B59370D4C24}" destId="{6A0E2E43-A26A-4C95-B323-A50A75539F57}" srcOrd="0" destOrd="0" parTransId="{B0A7B45E-923A-4BB3-B5C2-20013AD9898A}" sibTransId="{EBE8250B-57C7-46F1-ABD6-9D55BEF5CBD5}"/>
    <dgm:cxn modelId="{E61273B8-6BD1-48FF-9A75-1D8DBD74EF36}" type="presParOf" srcId="{F566F532-E079-4594-A92A-019D8C7AC2CF}" destId="{6167CD8F-D49A-4D75-B013-DB889C5C4F2C}" srcOrd="0" destOrd="0" presId="urn:microsoft.com/office/officeart/2005/8/layout/pyramid2"/>
    <dgm:cxn modelId="{3C7352C5-DF40-4579-BBDA-59A01B0183E5}" type="presParOf" srcId="{F566F532-E079-4594-A92A-019D8C7AC2CF}" destId="{7D50E09B-DDF2-4EB1-B9DD-E22122E7194E}" srcOrd="1" destOrd="0" presId="urn:microsoft.com/office/officeart/2005/8/layout/pyramid2"/>
    <dgm:cxn modelId="{907DD0C2-4B74-4305-943C-8BF86D3EE3F7}" type="presParOf" srcId="{7D50E09B-DDF2-4EB1-B9DD-E22122E7194E}" destId="{27CF073A-F41B-4420-86FA-20427925CA06}" srcOrd="0" destOrd="0" presId="urn:microsoft.com/office/officeart/2005/8/layout/pyramid2"/>
    <dgm:cxn modelId="{58765E00-38D4-4FD4-BACC-82ACC3C931EC}" type="presParOf" srcId="{7D50E09B-DDF2-4EB1-B9DD-E22122E7194E}" destId="{A11AB636-517E-419A-8913-625DC5CD8038}" srcOrd="1" destOrd="0" presId="urn:microsoft.com/office/officeart/2005/8/layout/pyramid2"/>
    <dgm:cxn modelId="{3AAB95D6-FFDF-43C7-AFD4-B71639B522AA}" type="presParOf" srcId="{7D50E09B-DDF2-4EB1-B9DD-E22122E7194E}" destId="{78E68505-EAF0-49BF-B4E3-FCE7E9309FB7}" srcOrd="2" destOrd="0" presId="urn:microsoft.com/office/officeart/2005/8/layout/pyramid2"/>
    <dgm:cxn modelId="{207B93B5-96C6-44EC-933F-96A9D896BDCF}" type="presParOf" srcId="{7D50E09B-DDF2-4EB1-B9DD-E22122E7194E}" destId="{95F4E8C3-8F04-497B-8C68-1FB51741D817}" srcOrd="3" destOrd="0" presId="urn:microsoft.com/office/officeart/2005/8/layout/pyramid2"/>
    <dgm:cxn modelId="{7EED4865-F60A-4D7F-8C4B-581D9560A936}" type="presParOf" srcId="{7D50E09B-DDF2-4EB1-B9DD-E22122E7194E}" destId="{8B44D01A-BE6F-4138-A847-05F8DC575997}" srcOrd="4" destOrd="0" presId="urn:microsoft.com/office/officeart/2005/8/layout/pyramid2"/>
    <dgm:cxn modelId="{AB30472E-86C7-402D-B713-EDB4B88264E1}" type="presParOf" srcId="{7D50E09B-DDF2-4EB1-B9DD-E22122E7194E}" destId="{CD95BF87-FA8D-491C-8E43-1CD2FEE7EFE9}" srcOrd="5" destOrd="0" presId="urn:microsoft.com/office/officeart/2005/8/layout/pyramid2"/>
    <dgm:cxn modelId="{CE80050E-4CA5-4034-8B76-6916989BB913}" type="presParOf" srcId="{7D50E09B-DDF2-4EB1-B9DD-E22122E7194E}" destId="{7014825A-8A6D-4E16-8537-595D0AAF3F0A}" srcOrd="6" destOrd="0" presId="urn:microsoft.com/office/officeart/2005/8/layout/pyramid2"/>
    <dgm:cxn modelId="{F4CD9C4C-D728-442D-9C95-EF95FA017072}" type="presParOf" srcId="{7D50E09B-DDF2-4EB1-B9DD-E22122E7194E}" destId="{FAD96668-B5BF-4BD6-8B79-695129453A7E}" srcOrd="7" destOrd="0" presId="urn:microsoft.com/office/officeart/2005/8/layout/pyramid2"/>
    <dgm:cxn modelId="{ECDDE562-8DD2-4DB6-BB42-F395BA581465}" type="presParOf" srcId="{7D50E09B-DDF2-4EB1-B9DD-E22122E7194E}" destId="{16F05CA7-E0C2-4B00-BBD8-09A4DDD201A8}" srcOrd="8" destOrd="0" presId="urn:microsoft.com/office/officeart/2005/8/layout/pyramid2"/>
    <dgm:cxn modelId="{975C33DF-45CC-4DF2-AD16-EF28543331C0}" type="presParOf" srcId="{7D50E09B-DDF2-4EB1-B9DD-E22122E7194E}" destId="{4C5551B5-1609-48AC-B279-0D4F51BFAB73}" srcOrd="9" destOrd="0" presId="urn:microsoft.com/office/officeart/2005/8/layout/pyramid2"/>
    <dgm:cxn modelId="{F84B7DAD-34CD-40B1-B165-FBF424F19F28}" type="presParOf" srcId="{7D50E09B-DDF2-4EB1-B9DD-E22122E7194E}" destId="{57C6D0C2-5F29-4FB3-8E18-EF5ACF4FD244}" srcOrd="10" destOrd="0" presId="urn:microsoft.com/office/officeart/2005/8/layout/pyramid2"/>
    <dgm:cxn modelId="{EE62FFCB-6264-44CC-A4D2-060B209DB087}" type="presParOf" srcId="{7D50E09B-DDF2-4EB1-B9DD-E22122E7194E}" destId="{00EB705B-9052-4820-8A0D-26E38D03995A}" srcOrd="11"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26C78EC-0A05-4DA3-BB86-D50B268FCB11}" type="doc">
      <dgm:prSet loTypeId="urn:microsoft.com/office/officeart/2005/8/layout/pyramid2" loCatId="pyramid" qsTypeId="urn:microsoft.com/office/officeart/2005/8/quickstyle/simple1" qsCatId="simple" csTypeId="urn:microsoft.com/office/officeart/2005/8/colors/accent1_2" csCatId="accent1" phldr="1"/>
      <dgm:spPr/>
    </dgm:pt>
    <dgm:pt modelId="{FED36245-5B93-48BA-AE66-394334120929}">
      <dgm:prSet phldrT="[Text]" phldr="1" custT="1"/>
      <dgm:spPr/>
      <dgm:t>
        <a:bodyPr/>
        <a:lstStyle/>
        <a:p>
          <a:endParaRPr lang="en-US" sz="2000" dirty="0"/>
        </a:p>
      </dgm:t>
    </dgm:pt>
    <dgm:pt modelId="{048CEB42-F69B-4E3A-A89E-02B43DA94F85}" type="parTrans" cxnId="{73DF4861-A2CE-4185-8540-64290B557F3A}">
      <dgm:prSet/>
      <dgm:spPr/>
      <dgm:t>
        <a:bodyPr/>
        <a:lstStyle/>
        <a:p>
          <a:endParaRPr lang="en-US"/>
        </a:p>
      </dgm:t>
    </dgm:pt>
    <dgm:pt modelId="{E649E802-46CF-4CC8-B29D-2EFE0ADCE2BA}" type="sibTrans" cxnId="{73DF4861-A2CE-4185-8540-64290B557F3A}">
      <dgm:prSet/>
      <dgm:spPr/>
      <dgm:t>
        <a:bodyPr/>
        <a:lstStyle/>
        <a:p>
          <a:endParaRPr lang="en-US"/>
        </a:p>
      </dgm:t>
    </dgm:pt>
    <dgm:pt modelId="{88BE2FF7-F4ED-4EAD-875A-4700ABE3330F}">
      <dgm:prSet phldrT="[Text]" phldr="1"/>
      <dgm:spPr/>
      <dgm:t>
        <a:bodyPr/>
        <a:lstStyle/>
        <a:p>
          <a:endParaRPr lang="en-US" dirty="0"/>
        </a:p>
      </dgm:t>
    </dgm:pt>
    <dgm:pt modelId="{A41ECB7E-1D8C-4E05-97A2-CBE74D98E9BE}" type="parTrans" cxnId="{6604F001-E9C1-41F1-AF8C-084BF9313F71}">
      <dgm:prSet/>
      <dgm:spPr/>
      <dgm:t>
        <a:bodyPr/>
        <a:lstStyle/>
        <a:p>
          <a:endParaRPr lang="en-US"/>
        </a:p>
      </dgm:t>
    </dgm:pt>
    <dgm:pt modelId="{0F4C09B0-A87C-4BD4-A3DC-0534A68D5F41}" type="sibTrans" cxnId="{6604F001-E9C1-41F1-AF8C-084BF9313F71}">
      <dgm:prSet/>
      <dgm:spPr/>
      <dgm:t>
        <a:bodyPr/>
        <a:lstStyle/>
        <a:p>
          <a:endParaRPr lang="en-US"/>
        </a:p>
      </dgm:t>
    </dgm:pt>
    <dgm:pt modelId="{141A0D84-2459-423B-9B1A-B30CA0249A30}">
      <dgm:prSet custT="1"/>
      <dgm:spPr/>
      <dgm:t>
        <a:bodyPr/>
        <a:lstStyle/>
        <a:p>
          <a:r>
            <a:rPr lang="fa-IR" sz="2000" dirty="0" smtClean="0"/>
            <a:t>4.استفاده از تعریف اصول پاسخگویی به جای کنترل مالکی در واحد گزارشگری مالی</a:t>
          </a:r>
          <a:br>
            <a:rPr lang="fa-IR" sz="2000" dirty="0" smtClean="0"/>
          </a:br>
          <a:endParaRPr lang="en-US" sz="2000" dirty="0"/>
        </a:p>
      </dgm:t>
    </dgm:pt>
    <dgm:pt modelId="{10E0E61B-1413-416C-8BA1-0ABA0FEBE139}" type="parTrans" cxnId="{5772BF85-E8EA-4F57-A5A2-97D75BA01810}">
      <dgm:prSet/>
      <dgm:spPr/>
      <dgm:t>
        <a:bodyPr/>
        <a:lstStyle/>
        <a:p>
          <a:endParaRPr lang="en-US"/>
        </a:p>
      </dgm:t>
    </dgm:pt>
    <dgm:pt modelId="{FFA55AEB-2F05-4DA5-8DEC-912DC345C840}" type="sibTrans" cxnId="{5772BF85-E8EA-4F57-A5A2-97D75BA01810}">
      <dgm:prSet/>
      <dgm:spPr/>
      <dgm:t>
        <a:bodyPr/>
        <a:lstStyle/>
        <a:p>
          <a:endParaRPr lang="en-US"/>
        </a:p>
      </dgm:t>
    </dgm:pt>
    <dgm:pt modelId="{59C954D6-60A0-4DF2-A39B-25867431F295}">
      <dgm:prSet/>
      <dgm:spPr/>
      <dgm:t>
        <a:bodyPr/>
        <a:lstStyle/>
        <a:p>
          <a:r>
            <a:rPr lang="fa-IR" dirty="0" smtClean="0"/>
            <a:t>5.تخصیص حقوق بازنشستگی و سایر مزایای آتی کارکنان به عنوان هزینه خدمات به دوره های قابل اجرا به صورت مساوی</a:t>
          </a:r>
          <a:endParaRPr lang="en-US" dirty="0"/>
        </a:p>
      </dgm:t>
    </dgm:pt>
    <dgm:pt modelId="{BA06DC0D-038E-4B47-AF6F-976662004817}" type="parTrans" cxnId="{6C835697-0B66-46C3-97AB-728DAF11A182}">
      <dgm:prSet/>
      <dgm:spPr/>
      <dgm:t>
        <a:bodyPr/>
        <a:lstStyle/>
        <a:p>
          <a:endParaRPr lang="en-US"/>
        </a:p>
      </dgm:t>
    </dgm:pt>
    <dgm:pt modelId="{47075A83-E894-4129-81C3-5E3DB357CF51}" type="sibTrans" cxnId="{6C835697-0B66-46C3-97AB-728DAF11A182}">
      <dgm:prSet/>
      <dgm:spPr/>
      <dgm:t>
        <a:bodyPr/>
        <a:lstStyle/>
        <a:p>
          <a:endParaRPr lang="en-US"/>
        </a:p>
      </dgm:t>
    </dgm:pt>
    <dgm:pt modelId="{A647E030-E79D-4956-984B-7252569FC6A8}" type="pres">
      <dgm:prSet presAssocID="{626C78EC-0A05-4DA3-BB86-D50B268FCB11}" presName="compositeShape" presStyleCnt="0">
        <dgm:presLayoutVars>
          <dgm:dir val="rev"/>
          <dgm:resizeHandles/>
        </dgm:presLayoutVars>
      </dgm:prSet>
      <dgm:spPr/>
    </dgm:pt>
    <dgm:pt modelId="{F64F98D4-CD7F-41A9-B24F-60F1D80AE17D}" type="pres">
      <dgm:prSet presAssocID="{626C78EC-0A05-4DA3-BB86-D50B268FCB11}" presName="pyramid" presStyleLbl="node1" presStyleIdx="0" presStyleCnt="1" custLinFactNeighborX="41607" custLinFactNeighborY="-3571"/>
      <dgm:spPr>
        <a:solidFill>
          <a:srgbClr val="66FF66"/>
        </a:solidFill>
      </dgm:spPr>
    </dgm:pt>
    <dgm:pt modelId="{1541189F-2F16-468C-BF69-B11816BBC7DA}" type="pres">
      <dgm:prSet presAssocID="{626C78EC-0A05-4DA3-BB86-D50B268FCB11}" presName="theList" presStyleCnt="0"/>
      <dgm:spPr/>
    </dgm:pt>
    <dgm:pt modelId="{E70A0149-EA84-4BA3-BFCB-51988A304EEB}" type="pres">
      <dgm:prSet presAssocID="{FED36245-5B93-48BA-AE66-394334120929}" presName="aNode" presStyleLbl="fgAcc1" presStyleIdx="0" presStyleCnt="4">
        <dgm:presLayoutVars>
          <dgm:bulletEnabled val="1"/>
        </dgm:presLayoutVars>
      </dgm:prSet>
      <dgm:spPr/>
      <dgm:t>
        <a:bodyPr/>
        <a:lstStyle/>
        <a:p>
          <a:endParaRPr lang="en-US"/>
        </a:p>
      </dgm:t>
    </dgm:pt>
    <dgm:pt modelId="{CC868307-2E67-46B6-A1A4-57D438AE08FF}" type="pres">
      <dgm:prSet presAssocID="{FED36245-5B93-48BA-AE66-394334120929}" presName="aSpace" presStyleCnt="0"/>
      <dgm:spPr/>
    </dgm:pt>
    <dgm:pt modelId="{319873A4-0D68-4992-9655-F1C2A5854112}" type="pres">
      <dgm:prSet presAssocID="{141A0D84-2459-423B-9B1A-B30CA0249A30}" presName="aNode" presStyleLbl="fgAcc1" presStyleIdx="1" presStyleCnt="4" custScaleX="269728" custLinFactY="-100000" custLinFactNeighborX="372" custLinFactNeighborY="-114959">
        <dgm:presLayoutVars>
          <dgm:bulletEnabled val="1"/>
        </dgm:presLayoutVars>
      </dgm:prSet>
      <dgm:spPr/>
      <dgm:t>
        <a:bodyPr/>
        <a:lstStyle/>
        <a:p>
          <a:endParaRPr lang="en-US"/>
        </a:p>
      </dgm:t>
    </dgm:pt>
    <dgm:pt modelId="{CB8E5C3E-74D3-46E3-B041-6AD6C7E8AD2A}" type="pres">
      <dgm:prSet presAssocID="{141A0D84-2459-423B-9B1A-B30CA0249A30}" presName="aSpace" presStyleCnt="0"/>
      <dgm:spPr/>
    </dgm:pt>
    <dgm:pt modelId="{EE361F94-7DBF-4764-9810-43C9095331F2}" type="pres">
      <dgm:prSet presAssocID="{88BE2FF7-F4ED-4EAD-875A-4700ABE3330F}" presName="aNode" presStyleLbl="fgAcc1" presStyleIdx="2" presStyleCnt="4">
        <dgm:presLayoutVars>
          <dgm:bulletEnabled val="1"/>
        </dgm:presLayoutVars>
      </dgm:prSet>
      <dgm:spPr/>
      <dgm:t>
        <a:bodyPr/>
        <a:lstStyle/>
        <a:p>
          <a:endParaRPr lang="en-US"/>
        </a:p>
      </dgm:t>
    </dgm:pt>
    <dgm:pt modelId="{2C01F767-BAF0-46C9-9F61-6EC2C5EEDE91}" type="pres">
      <dgm:prSet presAssocID="{88BE2FF7-F4ED-4EAD-875A-4700ABE3330F}" presName="aSpace" presStyleCnt="0"/>
      <dgm:spPr/>
    </dgm:pt>
    <dgm:pt modelId="{02AFF335-4F79-4FCB-8A76-728A96E2FF24}" type="pres">
      <dgm:prSet presAssocID="{59C954D6-60A0-4DF2-A39B-25867431F295}" presName="aNode" presStyleLbl="fgAcc1" presStyleIdx="3" presStyleCnt="4" custScaleX="275434" custLinFactY="-100000" custLinFactNeighborX="372" custLinFactNeighborY="-100000">
        <dgm:presLayoutVars>
          <dgm:bulletEnabled val="1"/>
        </dgm:presLayoutVars>
      </dgm:prSet>
      <dgm:spPr/>
      <dgm:t>
        <a:bodyPr/>
        <a:lstStyle/>
        <a:p>
          <a:endParaRPr lang="en-US"/>
        </a:p>
      </dgm:t>
    </dgm:pt>
    <dgm:pt modelId="{BB4E329C-F50E-4AAE-987A-AAFFCA69B507}" type="pres">
      <dgm:prSet presAssocID="{59C954D6-60A0-4DF2-A39B-25867431F295}" presName="aSpace" presStyleCnt="0"/>
      <dgm:spPr/>
    </dgm:pt>
  </dgm:ptLst>
  <dgm:cxnLst>
    <dgm:cxn modelId="{866A157E-994B-4969-B047-564A5A86BF53}" type="presOf" srcId="{59C954D6-60A0-4DF2-A39B-25867431F295}" destId="{02AFF335-4F79-4FCB-8A76-728A96E2FF24}" srcOrd="0" destOrd="0" presId="urn:microsoft.com/office/officeart/2005/8/layout/pyramid2"/>
    <dgm:cxn modelId="{B94EC7DB-DFCD-4B14-8B09-E627A4E4DB38}" type="presOf" srcId="{FED36245-5B93-48BA-AE66-394334120929}" destId="{E70A0149-EA84-4BA3-BFCB-51988A304EEB}" srcOrd="0" destOrd="0" presId="urn:microsoft.com/office/officeart/2005/8/layout/pyramid2"/>
    <dgm:cxn modelId="{834B70DF-1648-4D66-90CC-B45FCDA3ED8A}" type="presOf" srcId="{88BE2FF7-F4ED-4EAD-875A-4700ABE3330F}" destId="{EE361F94-7DBF-4764-9810-43C9095331F2}" srcOrd="0" destOrd="0" presId="urn:microsoft.com/office/officeart/2005/8/layout/pyramid2"/>
    <dgm:cxn modelId="{5772BF85-E8EA-4F57-A5A2-97D75BA01810}" srcId="{626C78EC-0A05-4DA3-BB86-D50B268FCB11}" destId="{141A0D84-2459-423B-9B1A-B30CA0249A30}" srcOrd="1" destOrd="0" parTransId="{10E0E61B-1413-416C-8BA1-0ABA0FEBE139}" sibTransId="{FFA55AEB-2F05-4DA5-8DEC-912DC345C840}"/>
    <dgm:cxn modelId="{6604F001-E9C1-41F1-AF8C-084BF9313F71}" srcId="{626C78EC-0A05-4DA3-BB86-D50B268FCB11}" destId="{88BE2FF7-F4ED-4EAD-875A-4700ABE3330F}" srcOrd="2" destOrd="0" parTransId="{A41ECB7E-1D8C-4E05-97A2-CBE74D98E9BE}" sibTransId="{0F4C09B0-A87C-4BD4-A3DC-0534A68D5F41}"/>
    <dgm:cxn modelId="{466CE8CF-85FF-4B5A-92EB-7BE7B3D36A1F}" type="presOf" srcId="{141A0D84-2459-423B-9B1A-B30CA0249A30}" destId="{319873A4-0D68-4992-9655-F1C2A5854112}" srcOrd="0" destOrd="0" presId="urn:microsoft.com/office/officeart/2005/8/layout/pyramid2"/>
    <dgm:cxn modelId="{D089D630-3D64-4A7D-8B51-A75C7F25B2E0}" type="presOf" srcId="{626C78EC-0A05-4DA3-BB86-D50B268FCB11}" destId="{A647E030-E79D-4956-984B-7252569FC6A8}" srcOrd="0" destOrd="0" presId="urn:microsoft.com/office/officeart/2005/8/layout/pyramid2"/>
    <dgm:cxn modelId="{6C835697-0B66-46C3-97AB-728DAF11A182}" srcId="{626C78EC-0A05-4DA3-BB86-D50B268FCB11}" destId="{59C954D6-60A0-4DF2-A39B-25867431F295}" srcOrd="3" destOrd="0" parTransId="{BA06DC0D-038E-4B47-AF6F-976662004817}" sibTransId="{47075A83-E894-4129-81C3-5E3DB357CF51}"/>
    <dgm:cxn modelId="{73DF4861-A2CE-4185-8540-64290B557F3A}" srcId="{626C78EC-0A05-4DA3-BB86-D50B268FCB11}" destId="{FED36245-5B93-48BA-AE66-394334120929}" srcOrd="0" destOrd="0" parTransId="{048CEB42-F69B-4E3A-A89E-02B43DA94F85}" sibTransId="{E649E802-46CF-4CC8-B29D-2EFE0ADCE2BA}"/>
    <dgm:cxn modelId="{131E2B18-CAF6-4917-8F4D-81304D21E3DC}" type="presParOf" srcId="{A647E030-E79D-4956-984B-7252569FC6A8}" destId="{F64F98D4-CD7F-41A9-B24F-60F1D80AE17D}" srcOrd="0" destOrd="0" presId="urn:microsoft.com/office/officeart/2005/8/layout/pyramid2"/>
    <dgm:cxn modelId="{DE45157E-F8B7-4243-8E36-8E03817C5D20}" type="presParOf" srcId="{A647E030-E79D-4956-984B-7252569FC6A8}" destId="{1541189F-2F16-468C-BF69-B11816BBC7DA}" srcOrd="1" destOrd="0" presId="urn:microsoft.com/office/officeart/2005/8/layout/pyramid2"/>
    <dgm:cxn modelId="{7F59C85D-4757-4496-A746-8DC84AA874E3}" type="presParOf" srcId="{1541189F-2F16-468C-BF69-B11816BBC7DA}" destId="{E70A0149-EA84-4BA3-BFCB-51988A304EEB}" srcOrd="0" destOrd="0" presId="urn:microsoft.com/office/officeart/2005/8/layout/pyramid2"/>
    <dgm:cxn modelId="{2ADBC40F-6C34-4203-8205-2F9215E609D8}" type="presParOf" srcId="{1541189F-2F16-468C-BF69-B11816BBC7DA}" destId="{CC868307-2E67-46B6-A1A4-57D438AE08FF}" srcOrd="1" destOrd="0" presId="urn:microsoft.com/office/officeart/2005/8/layout/pyramid2"/>
    <dgm:cxn modelId="{4899DE2F-227A-485F-89D2-93BA600B91E9}" type="presParOf" srcId="{1541189F-2F16-468C-BF69-B11816BBC7DA}" destId="{319873A4-0D68-4992-9655-F1C2A5854112}" srcOrd="2" destOrd="0" presId="urn:microsoft.com/office/officeart/2005/8/layout/pyramid2"/>
    <dgm:cxn modelId="{AE3D2278-2B9E-48CF-B98B-712203F044DB}" type="presParOf" srcId="{1541189F-2F16-468C-BF69-B11816BBC7DA}" destId="{CB8E5C3E-74D3-46E3-B041-6AD6C7E8AD2A}" srcOrd="3" destOrd="0" presId="urn:microsoft.com/office/officeart/2005/8/layout/pyramid2"/>
    <dgm:cxn modelId="{CCFDAC07-A62F-4B84-9576-368255935EB3}" type="presParOf" srcId="{1541189F-2F16-468C-BF69-B11816BBC7DA}" destId="{EE361F94-7DBF-4764-9810-43C9095331F2}" srcOrd="4" destOrd="0" presId="urn:microsoft.com/office/officeart/2005/8/layout/pyramid2"/>
    <dgm:cxn modelId="{4065BB25-7716-447C-859D-836DE33AB370}" type="presParOf" srcId="{1541189F-2F16-468C-BF69-B11816BBC7DA}" destId="{2C01F767-BAF0-46C9-9F61-6EC2C5EEDE91}" srcOrd="5" destOrd="0" presId="urn:microsoft.com/office/officeart/2005/8/layout/pyramid2"/>
    <dgm:cxn modelId="{5E36D615-2FDA-4645-AF52-FC623D7FA780}" type="presParOf" srcId="{1541189F-2F16-468C-BF69-B11816BBC7DA}" destId="{02AFF335-4F79-4FCB-8A76-728A96E2FF24}" srcOrd="6" destOrd="0" presId="urn:microsoft.com/office/officeart/2005/8/layout/pyramid2"/>
    <dgm:cxn modelId="{5A646CA5-7042-48EC-A77C-5120DAC9CC4E}" type="presParOf" srcId="{1541189F-2F16-468C-BF69-B11816BBC7DA}" destId="{BB4E329C-F50E-4AAE-987A-AAFFCA69B507}" srcOrd="7"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79C7114-353F-4E3D-8EDB-7CB6560F4F76}">
      <dsp:nvSpPr>
        <dsp:cNvPr id="0" name=""/>
        <dsp:cNvSpPr/>
      </dsp:nvSpPr>
      <dsp:spPr>
        <a:xfrm rot="5400000">
          <a:off x="6508585" y="223459"/>
          <a:ext cx="879667" cy="615767"/>
        </a:xfrm>
        <a:prstGeom prst="chevron">
          <a:avLst/>
        </a:prstGeom>
        <a:solidFill>
          <a:srgbClr val="FF9933"/>
        </a:solidFill>
        <a:ln>
          <a:noFill/>
        </a:ln>
        <a:effectLst>
          <a:glow rad="70000">
            <a:schemeClr val="accent1">
              <a:hueOff val="0"/>
              <a:satOff val="0"/>
              <a:lumOff val="0"/>
              <a:alphaOff val="0"/>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t>استاد</a:t>
          </a:r>
          <a:endParaRPr lang="en-US" sz="1600" kern="1200" dirty="0"/>
        </a:p>
      </dsp:txBody>
      <dsp:txXfrm rot="5400000">
        <a:off x="6508585" y="223459"/>
        <a:ext cx="879667" cy="615767"/>
      </dsp:txXfrm>
    </dsp:sp>
    <dsp:sp modelId="{49D3534F-E301-413F-BCEA-0362D7D9AD0A}">
      <dsp:nvSpPr>
        <dsp:cNvPr id="0" name=""/>
        <dsp:cNvSpPr/>
      </dsp:nvSpPr>
      <dsp:spPr>
        <a:xfrm rot="16200000">
          <a:off x="2850894" y="-2698487"/>
          <a:ext cx="752696" cy="6454467"/>
        </a:xfrm>
        <a:prstGeom prst="round2SameRect">
          <a:avLst/>
        </a:prstGeom>
        <a:solidFill>
          <a:srgbClr val="FFCC00"/>
        </a:solidFill>
        <a:ln w="9525" cap="flat" cmpd="sng" algn="ctr">
          <a:solidFill>
            <a:schemeClr val="accent5">
              <a:shade val="60000"/>
              <a:satMod val="300000"/>
            </a:schemeClr>
          </a:solidFill>
          <a:prstDash val="solid"/>
        </a:ln>
        <a:effectLst>
          <a:glow rad="139700">
            <a:schemeClr val="accent2">
              <a:satMod val="175000"/>
              <a:alpha val="40000"/>
            </a:schemeClr>
          </a:glow>
        </a:effectLst>
        <a:scene3d>
          <a:camera prst="orthographicFront"/>
          <a:lightRig rig="threePt" dir="t">
            <a:rot lat="0" lon="0" rev="7500000"/>
          </a:lightRig>
        </a:scene3d>
        <a:sp3d extrusionH="190500"/>
      </dsp:spPr>
      <dsp:style>
        <a:lnRef idx="1">
          <a:schemeClr val="accent5"/>
        </a:lnRef>
        <a:fillRef idx="2">
          <a:schemeClr val="accent5"/>
        </a:fillRef>
        <a:effectRef idx="1">
          <a:schemeClr val="accent5"/>
        </a:effectRef>
        <a:fontRef idx="minor">
          <a:schemeClr val="dk1"/>
        </a:fontRef>
      </dsp:style>
      <dsp:txBody>
        <a:bodyPr spcFirstLastPara="0" vert="horz" wrap="square" lIns="13335" tIns="13335" rIns="149352" bIns="13335" numCol="1" spcCol="1270" anchor="ctr" anchorCtr="0">
          <a:noAutofit/>
        </a:bodyPr>
        <a:lstStyle/>
        <a:p>
          <a:pPr marL="228600" lvl="1" indent="-228600" algn="ctr" defTabSz="933450">
            <a:lnSpc>
              <a:spcPct val="90000"/>
            </a:lnSpc>
            <a:spcBef>
              <a:spcPct val="0"/>
            </a:spcBef>
            <a:spcAft>
              <a:spcPct val="15000"/>
            </a:spcAft>
            <a:buChar char="••"/>
          </a:pPr>
          <a:r>
            <a:rPr lang="fa-IR" sz="2100" kern="1200" dirty="0" smtClean="0"/>
            <a:t>جناب آقای دکتر عطاالله محمدی</a:t>
          </a:r>
          <a:endParaRPr lang="en-US" sz="2100" kern="1200" dirty="0"/>
        </a:p>
        <a:p>
          <a:pPr marL="228600" lvl="1" indent="-228600" algn="l" defTabSz="933450">
            <a:lnSpc>
              <a:spcPct val="90000"/>
            </a:lnSpc>
            <a:spcBef>
              <a:spcPct val="0"/>
            </a:spcBef>
            <a:spcAft>
              <a:spcPct val="15000"/>
            </a:spcAft>
            <a:buChar char="••"/>
          </a:pPr>
          <a:endParaRPr lang="en-US" sz="2100" kern="1200" dirty="0"/>
        </a:p>
      </dsp:txBody>
      <dsp:txXfrm rot="16200000">
        <a:off x="2850894" y="-2698487"/>
        <a:ext cx="752696" cy="6454467"/>
      </dsp:txXfrm>
    </dsp:sp>
    <dsp:sp modelId="{2681265C-9547-49B1-9624-213152D58F3D}">
      <dsp:nvSpPr>
        <dsp:cNvPr id="0" name=""/>
        <dsp:cNvSpPr/>
      </dsp:nvSpPr>
      <dsp:spPr>
        <a:xfrm rot="5400000">
          <a:off x="6209443" y="1257053"/>
          <a:ext cx="1579671" cy="784240"/>
        </a:xfrm>
        <a:prstGeom prst="chevron">
          <a:avLst/>
        </a:prstGeom>
        <a:solidFill>
          <a:srgbClr val="FF9933"/>
        </a:solidFill>
        <a:ln>
          <a:noFill/>
        </a:ln>
        <a:effectLst>
          <a:glow rad="70000">
            <a:schemeClr val="accent1">
              <a:hueOff val="0"/>
              <a:satOff val="0"/>
              <a:lumOff val="0"/>
              <a:alphaOff val="0"/>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t>دانشجو</a:t>
          </a:r>
          <a:endParaRPr lang="en-US" sz="1600" kern="1200" dirty="0"/>
        </a:p>
      </dsp:txBody>
      <dsp:txXfrm rot="5400000">
        <a:off x="6209443" y="1257053"/>
        <a:ext cx="1579671" cy="784240"/>
      </dsp:txXfrm>
    </dsp:sp>
    <dsp:sp modelId="{13911F9F-008D-4033-937B-CE60C2469C0D}">
      <dsp:nvSpPr>
        <dsp:cNvPr id="0" name=""/>
        <dsp:cNvSpPr/>
      </dsp:nvSpPr>
      <dsp:spPr>
        <a:xfrm rot="16200000">
          <a:off x="3021737" y="-54469"/>
          <a:ext cx="766527" cy="6505217"/>
        </a:xfrm>
        <a:prstGeom prst="round2SameRect">
          <a:avLst/>
        </a:prstGeom>
        <a:solidFill>
          <a:srgbClr val="FFCC00"/>
        </a:solidFill>
        <a:ln>
          <a:noFill/>
        </a:ln>
        <a:effectLst/>
        <a:scene3d>
          <a:camera prst="orthographicFront">
            <a:rot lat="0" lon="0" rev="0"/>
          </a:camera>
          <a:lightRig rig="glow" dir="t">
            <a:rot lat="0" lon="0" rev="14100000"/>
          </a:lightRig>
        </a:scene3d>
        <a:sp3d prstMaterial="softEdge">
          <a:bevelT w="127000" prst="artDeco"/>
        </a:sp3d>
      </dsp:spPr>
      <dsp:style>
        <a:lnRef idx="0">
          <a:schemeClr val="accent5"/>
        </a:lnRef>
        <a:fillRef idx="3">
          <a:schemeClr val="accent5"/>
        </a:fillRef>
        <a:effectRef idx="3">
          <a:schemeClr val="accent5"/>
        </a:effectRef>
        <a:fontRef idx="minor">
          <a:schemeClr val="lt1"/>
        </a:fontRef>
      </dsp:style>
      <dsp:txBody>
        <a:bodyPr spcFirstLastPara="0" vert="horz" wrap="square" lIns="13335" tIns="13335" rIns="149352" bIns="13335" numCol="1" spcCol="1270" anchor="ctr" anchorCtr="0">
          <a:noAutofit/>
        </a:bodyPr>
        <a:lstStyle/>
        <a:p>
          <a:pPr marL="228600" lvl="1" indent="-228600" algn="ctr" defTabSz="933450">
            <a:lnSpc>
              <a:spcPct val="90000"/>
            </a:lnSpc>
            <a:spcBef>
              <a:spcPct val="0"/>
            </a:spcBef>
            <a:spcAft>
              <a:spcPct val="15000"/>
            </a:spcAft>
            <a:buChar char="••"/>
          </a:pPr>
          <a:r>
            <a:rPr lang="fa-IR" sz="2100" kern="1200" dirty="0" smtClean="0"/>
            <a:t>شیوا نعمتی</a:t>
          </a:r>
          <a:endParaRPr lang="en-US" sz="2100" kern="1200" dirty="0"/>
        </a:p>
      </dsp:txBody>
      <dsp:txXfrm rot="16200000">
        <a:off x="3021737" y="-54469"/>
        <a:ext cx="766527" cy="6505217"/>
      </dsp:txXfrm>
    </dsp:sp>
    <dsp:sp modelId="{9F29995F-F5F0-48BF-A6DB-38CD1C1BE77E}">
      <dsp:nvSpPr>
        <dsp:cNvPr id="0" name=""/>
        <dsp:cNvSpPr/>
      </dsp:nvSpPr>
      <dsp:spPr>
        <a:xfrm rot="5400000">
          <a:off x="6321553" y="2663953"/>
          <a:ext cx="1434306" cy="705385"/>
        </a:xfrm>
        <a:prstGeom prst="chevron">
          <a:avLst/>
        </a:prstGeom>
        <a:solidFill>
          <a:srgbClr val="FF9933"/>
        </a:solidFill>
        <a:ln>
          <a:noFill/>
        </a:ln>
        <a:effectLst>
          <a:glow rad="70000">
            <a:schemeClr val="accent1">
              <a:hueOff val="0"/>
              <a:satOff val="0"/>
              <a:lumOff val="0"/>
              <a:alphaOff val="0"/>
              <a:tint val="30000"/>
              <a:shade val="95000"/>
              <a:satMod val="300000"/>
              <a:alpha val="50000"/>
            </a:schemeClr>
          </a:glo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fa-IR" sz="1600" kern="1200" dirty="0" smtClean="0"/>
            <a:t>دانشجو</a:t>
          </a:r>
          <a:endParaRPr lang="en-US" sz="1600" kern="1200" dirty="0"/>
        </a:p>
      </dsp:txBody>
      <dsp:txXfrm rot="5400000">
        <a:off x="6321553" y="2663953"/>
        <a:ext cx="1434306" cy="705385"/>
      </dsp:txXfrm>
    </dsp:sp>
    <dsp:sp modelId="{27B21F9F-6F96-4F93-B403-CEBD5C03E045}">
      <dsp:nvSpPr>
        <dsp:cNvPr id="0" name=""/>
        <dsp:cNvSpPr/>
      </dsp:nvSpPr>
      <dsp:spPr>
        <a:xfrm rot="16200000">
          <a:off x="2848109" y="-1552701"/>
          <a:ext cx="766533" cy="6462734"/>
        </a:xfrm>
        <a:prstGeom prst="round2SameRect">
          <a:avLst/>
        </a:prstGeom>
        <a:solidFill>
          <a:srgbClr val="FFCC00"/>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hemeClr val="accent5"/>
        </a:lnRef>
        <a:fillRef idx="3">
          <a:schemeClr val="accent5"/>
        </a:fillRef>
        <a:effectRef idx="3">
          <a:schemeClr val="accent5"/>
        </a:effectRef>
        <a:fontRef idx="minor">
          <a:schemeClr val="lt1"/>
        </a:fontRef>
      </dsp:style>
      <dsp:txBody>
        <a:bodyPr spcFirstLastPara="0" vert="horz" wrap="square" lIns="13335" tIns="13335" rIns="149352" bIns="13335" numCol="1" spcCol="1270" anchor="ctr" anchorCtr="0">
          <a:noAutofit/>
        </a:bodyPr>
        <a:lstStyle/>
        <a:p>
          <a:pPr marL="228600" lvl="1" indent="-228600" algn="ctr" defTabSz="933450">
            <a:lnSpc>
              <a:spcPct val="90000"/>
            </a:lnSpc>
            <a:spcBef>
              <a:spcPct val="0"/>
            </a:spcBef>
            <a:spcAft>
              <a:spcPct val="15000"/>
            </a:spcAft>
            <a:buChar char="••"/>
          </a:pPr>
          <a:r>
            <a:rPr lang="fa-IR" sz="2100" kern="1200" dirty="0" smtClean="0"/>
            <a:t>پریا پیری پور</a:t>
          </a:r>
          <a:endParaRPr lang="en-US" sz="2100" kern="1200" dirty="0"/>
        </a:p>
      </dsp:txBody>
      <dsp:txXfrm rot="16200000">
        <a:off x="2848109" y="-1552701"/>
        <a:ext cx="766533" cy="646273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C77E43F-6572-4E56-9B4E-A2BD4DE2899C}">
      <dsp:nvSpPr>
        <dsp:cNvPr id="0" name=""/>
        <dsp:cNvSpPr/>
      </dsp:nvSpPr>
      <dsp:spPr>
        <a:xfrm>
          <a:off x="0" y="267404"/>
          <a:ext cx="7612380" cy="4833861"/>
        </a:xfrm>
        <a:prstGeom prst="roundRect">
          <a:avLst>
            <a:gd name="adj" fmla="val 10000"/>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60DE2E-E043-4D3F-85D6-7C3AA8E0A745}">
      <dsp:nvSpPr>
        <dsp:cNvPr id="0" name=""/>
        <dsp:cNvSpPr/>
      </dsp:nvSpPr>
      <dsp:spPr>
        <a:xfrm>
          <a:off x="845820" y="1070933"/>
          <a:ext cx="7612380" cy="4833861"/>
        </a:xfrm>
        <a:prstGeom prst="roundRect">
          <a:avLst>
            <a:gd name="adj" fmla="val 10000"/>
          </a:avLst>
        </a:prstGeom>
        <a:solidFill>
          <a:schemeClr val="accent2">
            <a:alpha val="90000"/>
            <a:tint val="4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fa-IR" sz="1800" b="1" kern="1200" dirty="0" smtClean="0"/>
            <a:t>مقدمه</a:t>
          </a:r>
          <a:br>
            <a:rPr lang="fa-IR" sz="1800" b="1" kern="1200" dirty="0" smtClean="0"/>
          </a:br>
          <a:r>
            <a:rPr lang="fa-IR" sz="1800" b="1" kern="1200" dirty="0" smtClean="0"/>
            <a:t/>
          </a:r>
          <a:br>
            <a:rPr lang="fa-IR" sz="1800" b="1" kern="1200" dirty="0" smtClean="0"/>
          </a:br>
          <a:r>
            <a:rPr lang="fa-IR" sz="1800" b="1" kern="1200" dirty="0" smtClean="0"/>
            <a:t>تفاوت های اساسی استانداردها در حسابداری:</a:t>
          </a:r>
          <a:br>
            <a:rPr lang="fa-IR" sz="1800" b="1" kern="1200" dirty="0" smtClean="0"/>
          </a:br>
          <a:r>
            <a:rPr lang="fa-IR" sz="1800" b="1" kern="1200" dirty="0" smtClean="0"/>
            <a:t/>
          </a:r>
          <a:br>
            <a:rPr lang="fa-IR" sz="1800" b="1" kern="1200" dirty="0" smtClean="0"/>
          </a:br>
          <a:r>
            <a:rPr lang="fa-IR" sz="1800" b="1" kern="1200" dirty="0" smtClean="0"/>
            <a:t>1. تفاوت های محیطی</a:t>
          </a:r>
          <a:br>
            <a:rPr lang="fa-IR" sz="1800" b="1" kern="1200" dirty="0" smtClean="0"/>
          </a:br>
          <a:r>
            <a:rPr lang="fa-IR" sz="1800" b="1" kern="1200" dirty="0" smtClean="0"/>
            <a:t/>
          </a:r>
          <a:br>
            <a:rPr lang="fa-IR" sz="1800" b="1" kern="1200" dirty="0" smtClean="0"/>
          </a:br>
          <a:r>
            <a:rPr lang="fa-IR" sz="1800" b="1" kern="1200" dirty="0" smtClean="0"/>
            <a:t>2. تفاوت های منابع درآمد</a:t>
          </a:r>
          <a:br>
            <a:rPr lang="fa-IR" sz="1800" b="1" kern="1200" dirty="0" smtClean="0"/>
          </a:br>
          <a:r>
            <a:rPr lang="fa-IR" sz="1800" b="1" kern="1200" dirty="0" smtClean="0"/>
            <a:t/>
          </a:r>
          <a:br>
            <a:rPr lang="fa-IR" sz="1800" b="1" kern="1200" dirty="0" smtClean="0"/>
          </a:br>
          <a:r>
            <a:rPr lang="fa-IR" sz="1800" b="1" kern="1200" dirty="0" smtClean="0"/>
            <a:t>3. تفاوت های تداوم فعالیت</a:t>
          </a:r>
          <a:br>
            <a:rPr lang="fa-IR" sz="1800" b="1" kern="1200" dirty="0" smtClean="0"/>
          </a:br>
          <a:r>
            <a:rPr lang="fa-IR" sz="1800" b="1" kern="1200" dirty="0" smtClean="0"/>
            <a:t/>
          </a:r>
          <a:br>
            <a:rPr lang="fa-IR" sz="1800" b="1" kern="1200" dirty="0" smtClean="0"/>
          </a:br>
          <a:r>
            <a:rPr lang="fa-IR" sz="1800" b="1" kern="1200" dirty="0" smtClean="0"/>
            <a:t> 4. تفاوت های دارایی های سرمایه ای</a:t>
          </a:r>
          <a:br>
            <a:rPr lang="fa-IR" sz="1800" b="1" kern="1200" dirty="0" smtClean="0"/>
          </a:br>
          <a:r>
            <a:rPr lang="fa-IR" sz="1800" b="1" kern="1200" dirty="0" smtClean="0"/>
            <a:t/>
          </a:r>
          <a:br>
            <a:rPr lang="fa-IR" sz="1800" b="1" kern="1200" dirty="0" smtClean="0"/>
          </a:br>
          <a:r>
            <a:rPr lang="fa-IR" sz="1800" b="1" kern="1200" dirty="0" smtClean="0"/>
            <a:t>5. تفاوت های صورت های مالی</a:t>
          </a:r>
          <a:br>
            <a:rPr lang="fa-IR" sz="1800" b="1" kern="1200" dirty="0" smtClean="0"/>
          </a:br>
          <a:r>
            <a:rPr lang="fa-IR" sz="1800" b="1" kern="1200" dirty="0" smtClean="0"/>
            <a:t/>
          </a:r>
          <a:br>
            <a:rPr lang="fa-IR" sz="1800" b="1" kern="1200" dirty="0" smtClean="0"/>
          </a:br>
          <a:r>
            <a:rPr lang="fa-IR" sz="1800" b="1" kern="1200" dirty="0" smtClean="0"/>
            <a:t>6. تفاوت در ثبت و گزارشگری</a:t>
          </a:r>
          <a:br>
            <a:rPr lang="fa-IR" sz="1800" b="1" kern="1200" dirty="0" smtClean="0"/>
          </a:br>
          <a:r>
            <a:rPr lang="fa-IR" sz="1800" b="1" kern="1200" dirty="0" smtClean="0"/>
            <a:t/>
          </a:r>
          <a:br>
            <a:rPr lang="fa-IR" sz="1800" b="1" kern="1200" dirty="0" smtClean="0"/>
          </a:br>
          <a:r>
            <a:rPr lang="fa-IR" sz="1800" b="1" kern="1200" dirty="0" smtClean="0"/>
            <a:t>7. نتیجه گیری</a:t>
          </a:r>
          <a:endParaRPr lang="en-US" sz="1800" b="1" kern="1200" dirty="0"/>
        </a:p>
      </dsp:txBody>
      <dsp:txXfrm>
        <a:off x="845820" y="1070933"/>
        <a:ext cx="7612380" cy="483386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4BD0391-5737-4A97-BDAC-E5C499DEBEFD}">
      <dsp:nvSpPr>
        <dsp:cNvPr id="0" name=""/>
        <dsp:cNvSpPr/>
      </dsp:nvSpPr>
      <dsp:spPr>
        <a:xfrm>
          <a:off x="0" y="342360"/>
          <a:ext cx="8458200" cy="5544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glow rad="70000">
            <a:schemeClr val="lt1">
              <a:alpha val="90000"/>
              <a:hueOff val="0"/>
              <a:satOff val="0"/>
              <a:lumOff val="0"/>
              <a:alphaOff val="0"/>
              <a:tint val="30000"/>
              <a:shade val="95000"/>
              <a:satMod val="300000"/>
              <a:alpha val="50000"/>
            </a:schemeClr>
          </a:glo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E1C192D5-F555-4452-8407-14A6E72D98B9}">
      <dsp:nvSpPr>
        <dsp:cNvPr id="0" name=""/>
        <dsp:cNvSpPr/>
      </dsp:nvSpPr>
      <dsp:spPr>
        <a:xfrm>
          <a:off x="422497" y="17639"/>
          <a:ext cx="6942681" cy="649440"/>
        </a:xfrm>
        <a:prstGeom prst="roundRect">
          <a:avLst/>
        </a:prstGeom>
        <a:solidFill>
          <a:srgbClr val="FF9933"/>
        </a:solidFill>
        <a:ln>
          <a:noFill/>
        </a:ln>
        <a:effectLst>
          <a:glow rad="70000">
            <a:schemeClr val="accent1">
              <a:hueOff val="0"/>
              <a:satOff val="0"/>
              <a:lumOff val="0"/>
              <a:alphaOff val="0"/>
              <a:tint val="30000"/>
              <a:shade val="95000"/>
              <a:satMod val="300000"/>
              <a:alpha val="50000"/>
            </a:schemeClr>
          </a:glo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3790" tIns="0" rIns="223790" bIns="0" numCol="1" spcCol="1270" anchor="ctr" anchorCtr="0">
          <a:noAutofit/>
        </a:bodyPr>
        <a:lstStyle/>
        <a:p>
          <a:pPr lvl="0" algn="r" defTabSz="977900" rtl="0">
            <a:lnSpc>
              <a:spcPct val="90000"/>
            </a:lnSpc>
            <a:spcBef>
              <a:spcPct val="0"/>
            </a:spcBef>
            <a:spcAft>
              <a:spcPct val="35000"/>
            </a:spcAft>
          </a:pPr>
          <a:r>
            <a:rPr lang="fa-IR" sz="2200" kern="1200" dirty="0" smtClean="0"/>
            <a:t>مقدمه:</a:t>
          </a:r>
          <a:endParaRPr lang="en-US" sz="2200" kern="1200" dirty="0"/>
        </a:p>
      </dsp:txBody>
      <dsp:txXfrm>
        <a:off x="422497" y="17639"/>
        <a:ext cx="6942681" cy="64944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49B8AD3-D73F-4EF4-BB9F-34C9B3011B6A}">
      <dsp:nvSpPr>
        <dsp:cNvPr id="0" name=""/>
        <dsp:cNvSpPr/>
      </dsp:nvSpPr>
      <dsp:spPr>
        <a:xfrm>
          <a:off x="152406" y="222"/>
          <a:ext cx="8153387" cy="771387"/>
        </a:xfrm>
        <a:prstGeom prst="rect">
          <a:avLst/>
        </a:prstGeom>
        <a:noFill/>
        <a:ln>
          <a:noFill/>
        </a:ln>
        <a:effectLst>
          <a:outerShdw blurRad="190500" dist="228600" dir="2700000" algn="ctr" rotWithShape="0">
            <a:srgbClr val="000000">
              <a:alpha val="30000"/>
            </a:srgbClr>
          </a:outerShdw>
        </a:effectLst>
        <a:scene3d>
          <a:camera prst="orthographicFront">
            <a:rot lat="0" lon="0" rev="0"/>
          </a:camera>
          <a:lightRig rig="glow" dir="t">
            <a:rot lat="6000000" lon="6000000" rev="4800000"/>
          </a:lightRig>
        </a:scene3d>
        <a:sp3d prstMaterial="matte">
          <a:bevelT w="127000" h="63500"/>
        </a:sp3d>
      </dsp:spPr>
      <dsp:style>
        <a:lnRef idx="0">
          <a:schemeClr val="accent5"/>
        </a:lnRef>
        <a:fillRef idx="3">
          <a:schemeClr val="accent5"/>
        </a:fillRef>
        <a:effectRef idx="3">
          <a:schemeClr val="accent5"/>
        </a:effectRef>
        <a:fontRef idx="minor">
          <a:schemeClr val="lt1"/>
        </a:fontRef>
      </dsp:style>
      <dsp:txBody>
        <a:bodyPr spcFirstLastPara="0" vert="horz" wrap="square" lIns="129540" tIns="129540" rIns="129540" bIns="129540" numCol="1" spcCol="1270" anchor="t" anchorCtr="0">
          <a:noAutofit/>
        </a:bodyPr>
        <a:lstStyle/>
        <a:p>
          <a:pPr lvl="0" algn="r" defTabSz="1511300" rtl="0">
            <a:lnSpc>
              <a:spcPct val="90000"/>
            </a:lnSpc>
            <a:spcBef>
              <a:spcPct val="0"/>
            </a:spcBef>
            <a:spcAft>
              <a:spcPct val="35000"/>
            </a:spcAft>
          </a:pPr>
          <a:r>
            <a:rPr lang="fa-IR" sz="3400" kern="1200" dirty="0" smtClean="0">
              <a:solidFill>
                <a:srgbClr val="996633"/>
              </a:solidFill>
            </a:rPr>
            <a:t>1</a:t>
          </a:r>
          <a:r>
            <a:rPr lang="fa-IR" sz="3400" b="1" kern="1200" dirty="0" smtClean="0">
              <a:solidFill>
                <a:srgbClr val="996633"/>
              </a:solidFill>
            </a:rPr>
            <a:t>. تفاوت های محیطی:</a:t>
          </a:r>
          <a:endParaRPr lang="en-US" sz="3400" b="1" kern="1200" dirty="0">
            <a:solidFill>
              <a:srgbClr val="996633"/>
            </a:solidFill>
          </a:endParaRPr>
        </a:p>
      </dsp:txBody>
      <dsp:txXfrm>
        <a:off x="152406" y="222"/>
        <a:ext cx="8153387" cy="771387"/>
      </dsp:txXfrm>
    </dsp:sp>
    <dsp:sp modelId="{F3BE437F-88BA-478F-BF27-8204FE4A5D44}">
      <dsp:nvSpPr>
        <dsp:cNvPr id="0" name=""/>
        <dsp:cNvSpPr/>
      </dsp:nvSpPr>
      <dsp:spPr>
        <a:xfrm>
          <a:off x="152406" y="771610"/>
          <a:ext cx="855401" cy="142566"/>
        </a:xfrm>
        <a:prstGeom prst="parallelogram">
          <a:avLst>
            <a:gd name="adj" fmla="val 140840"/>
          </a:avLst>
        </a:prstGeom>
        <a:solidFill>
          <a:srgbClr val="FFC000"/>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C4247E-D096-488C-BB3C-5107C6740098}">
      <dsp:nvSpPr>
        <dsp:cNvPr id="0" name=""/>
        <dsp:cNvSpPr/>
      </dsp:nvSpPr>
      <dsp:spPr>
        <a:xfrm>
          <a:off x="1113170" y="771833"/>
          <a:ext cx="855401" cy="142566"/>
        </a:xfrm>
        <a:prstGeom prst="parallelogram">
          <a:avLst>
            <a:gd name="adj" fmla="val 140840"/>
          </a:avLst>
        </a:prstGeom>
        <a:solidFill>
          <a:srgbClr val="800080"/>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DEB094-925D-42E3-BE35-2B8445FA47CF}">
      <dsp:nvSpPr>
        <dsp:cNvPr id="0" name=""/>
        <dsp:cNvSpPr/>
      </dsp:nvSpPr>
      <dsp:spPr>
        <a:xfrm>
          <a:off x="2205966" y="771833"/>
          <a:ext cx="855401" cy="142566"/>
        </a:xfrm>
        <a:prstGeom prst="parallelogram">
          <a:avLst>
            <a:gd name="adj" fmla="val 140840"/>
          </a:avLst>
        </a:prstGeom>
        <a:solidFill>
          <a:srgbClr val="3366FF"/>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D674F4-DFB5-4B62-AE7F-375C8049CB6D}">
      <dsp:nvSpPr>
        <dsp:cNvPr id="0" name=""/>
        <dsp:cNvSpPr/>
      </dsp:nvSpPr>
      <dsp:spPr>
        <a:xfrm>
          <a:off x="3363044" y="771833"/>
          <a:ext cx="855401" cy="142566"/>
        </a:xfrm>
        <a:prstGeom prst="parallelogram">
          <a:avLst>
            <a:gd name="adj" fmla="val 140840"/>
          </a:avLst>
        </a:prstGeom>
        <a:solidFill>
          <a:schemeClr val="accent2">
            <a:lumMod val="60000"/>
            <a:lumOff val="4000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4FA6E6-E7D8-4316-B131-9A2F6566CB46}">
      <dsp:nvSpPr>
        <dsp:cNvPr id="0" name=""/>
        <dsp:cNvSpPr/>
      </dsp:nvSpPr>
      <dsp:spPr>
        <a:xfrm>
          <a:off x="4455840" y="771833"/>
          <a:ext cx="855401" cy="142566"/>
        </a:xfrm>
        <a:prstGeom prst="parallelogram">
          <a:avLst>
            <a:gd name="adj" fmla="val 140840"/>
          </a:avLst>
        </a:prstGeom>
        <a:solidFill>
          <a:srgbClr val="66FF33"/>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C7F099-EDA1-4ACF-8B11-408564253D50}">
      <dsp:nvSpPr>
        <dsp:cNvPr id="0" name=""/>
        <dsp:cNvSpPr/>
      </dsp:nvSpPr>
      <dsp:spPr>
        <a:xfrm>
          <a:off x="5484352" y="771833"/>
          <a:ext cx="855401" cy="142566"/>
        </a:xfrm>
        <a:prstGeom prst="parallelogram">
          <a:avLst>
            <a:gd name="adj" fmla="val 140840"/>
          </a:avLst>
        </a:prstGeom>
        <a:solidFill>
          <a:srgbClr val="FF6699"/>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D03E98-D563-4D7F-8E37-279D9A9C77B5}">
      <dsp:nvSpPr>
        <dsp:cNvPr id="0" name=""/>
        <dsp:cNvSpPr/>
      </dsp:nvSpPr>
      <dsp:spPr>
        <a:xfrm>
          <a:off x="6448581" y="771833"/>
          <a:ext cx="855401" cy="142566"/>
        </a:xfrm>
        <a:prstGeom prst="parallelogram">
          <a:avLst>
            <a:gd name="adj" fmla="val 140840"/>
          </a:avLst>
        </a:prstGeom>
        <a:solidFill>
          <a:srgbClr val="FFFF00"/>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CB9A661E-B410-40B3-BA1E-FA64B1679C52}" type="datetimeFigureOut">
              <a:rPr lang="en-US" smtClean="0"/>
              <a:pPr/>
              <a:t>3/8/2014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45831-34C2-4C55-B6F9-D1B7397118A4}"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9A661E-B410-40B3-BA1E-FA64B1679C52}" type="datetimeFigureOut">
              <a:rPr lang="en-US" smtClean="0"/>
              <a:pPr/>
              <a:t>3/8/2014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45831-34C2-4C55-B6F9-D1B7397118A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9A661E-B410-40B3-BA1E-FA64B1679C52}" type="datetimeFigureOut">
              <a:rPr lang="en-US" smtClean="0"/>
              <a:pPr/>
              <a:t>3/8/2014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45831-34C2-4C55-B6F9-D1B7397118A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B9A661E-B410-40B3-BA1E-FA64B1679C52}" type="datetimeFigureOut">
              <a:rPr lang="en-US" smtClean="0"/>
              <a:pPr/>
              <a:t>3/8/2014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EF45831-34C2-4C55-B6F9-D1B7397118A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9A661E-B410-40B3-BA1E-FA64B1679C52}" type="datetimeFigureOut">
              <a:rPr lang="en-US" smtClean="0"/>
              <a:pPr/>
              <a:t>3/8/2014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45831-34C2-4C55-B6F9-D1B7397118A4}"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B9A661E-B410-40B3-BA1E-FA64B1679C52}" type="datetimeFigureOut">
              <a:rPr lang="en-US" smtClean="0"/>
              <a:pPr/>
              <a:t>3/8/2014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45831-34C2-4C55-B6F9-D1B7397118A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9A661E-B410-40B3-BA1E-FA64B1679C52}" type="datetimeFigureOut">
              <a:rPr lang="en-US" smtClean="0"/>
              <a:pPr/>
              <a:t>3/8/2014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F45831-34C2-4C55-B6F9-D1B7397118A4}"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B9A661E-B410-40B3-BA1E-FA64B1679C52}" type="datetimeFigureOut">
              <a:rPr lang="en-US" smtClean="0"/>
              <a:pPr/>
              <a:t>3/8/2014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F45831-34C2-4C55-B6F9-D1B7397118A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B9A661E-B410-40B3-BA1E-FA64B1679C52}" type="datetimeFigureOut">
              <a:rPr lang="en-US" smtClean="0"/>
              <a:pPr/>
              <a:t>3/8/2014</a:t>
            </a:fld>
            <a:endParaRPr lang="en-US"/>
          </a:p>
        </p:txBody>
      </p:sp>
      <p:sp>
        <p:nvSpPr>
          <p:cNvPr id="8" name="Slide Number Placeholder 7"/>
          <p:cNvSpPr>
            <a:spLocks noGrp="1"/>
          </p:cNvSpPr>
          <p:nvPr>
            <p:ph type="sldNum" sz="quarter" idx="11"/>
          </p:nvPr>
        </p:nvSpPr>
        <p:spPr/>
        <p:txBody>
          <a:bodyPr/>
          <a:lstStyle/>
          <a:p>
            <a:fld id="{DEF45831-34C2-4C55-B6F9-D1B7397118A4}"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9A661E-B410-40B3-BA1E-FA64B1679C52}" type="datetimeFigureOut">
              <a:rPr lang="en-US" smtClean="0"/>
              <a:pPr/>
              <a:t>3/8/2014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F45831-34C2-4C55-B6F9-D1B7397118A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9A661E-B410-40B3-BA1E-FA64B1679C52}" type="datetimeFigureOut">
              <a:rPr lang="en-US" smtClean="0"/>
              <a:pPr/>
              <a:t>3/8/2014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DEF45831-34C2-4C55-B6F9-D1B7397118A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CB9A661E-B410-40B3-BA1E-FA64B1679C52}" type="datetimeFigureOut">
              <a:rPr lang="en-US" smtClean="0"/>
              <a:pPr/>
              <a:t>3/8/2014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45831-34C2-4C55-B6F9-D1B7397118A4}" type="slidenum">
              <a:rPr lang="en-US" smtClean="0"/>
              <a:pPr/>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CB9A661E-B410-40B3-BA1E-FA64B1679C52}" type="datetimeFigureOut">
              <a:rPr lang="en-US" smtClean="0"/>
              <a:pPr/>
              <a:t>3/8/2014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F45831-34C2-4C55-B6F9-D1B7397118A4}"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9A661E-B410-40B3-BA1E-FA64B1679C52}" type="datetimeFigureOut">
              <a:rPr lang="en-US" smtClean="0"/>
              <a:pPr/>
              <a:t>3/8/2014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45831-34C2-4C55-B6F9-D1B7397118A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9A661E-B410-40B3-BA1E-FA64B1679C52}" type="datetimeFigureOut">
              <a:rPr lang="en-US" smtClean="0"/>
              <a:pPr/>
              <a:t>3/8/2014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45831-34C2-4C55-B6F9-D1B7397118A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9A661E-B410-40B3-BA1E-FA64B1679C52}" type="datetimeFigureOut">
              <a:rPr lang="en-US" smtClean="0"/>
              <a:pPr/>
              <a:t>3/8/2014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F45831-34C2-4C55-B6F9-D1B7397118A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CB9A661E-B410-40B3-BA1E-FA64B1679C52}" type="datetimeFigureOut">
              <a:rPr lang="en-US" smtClean="0"/>
              <a:pPr/>
              <a:t>3/8/2014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F45831-34C2-4C55-B6F9-D1B7397118A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B9A661E-B410-40B3-BA1E-FA64B1679C52}" type="datetimeFigureOut">
              <a:rPr lang="en-US" smtClean="0"/>
              <a:pPr/>
              <a:t>3/8/2014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F45831-34C2-4C55-B6F9-D1B7397118A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B9A661E-B410-40B3-BA1E-FA64B1679C52}" type="datetimeFigureOut">
              <a:rPr lang="en-US" smtClean="0"/>
              <a:pPr/>
              <a:t>3/8/2014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F45831-34C2-4C55-B6F9-D1B7397118A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9A661E-B410-40B3-BA1E-FA64B1679C52}" type="datetimeFigureOut">
              <a:rPr lang="en-US" smtClean="0"/>
              <a:pPr/>
              <a:t>3/8/2014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F45831-34C2-4C55-B6F9-D1B7397118A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A661E-B410-40B3-BA1E-FA64B1679C52}" type="datetimeFigureOut">
              <a:rPr lang="en-US" smtClean="0"/>
              <a:pPr/>
              <a:t>3/8/2014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F45831-34C2-4C55-B6F9-D1B7397118A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9A661E-B410-40B3-BA1E-FA64B1679C52}" type="datetimeFigureOut">
              <a:rPr lang="en-US" smtClean="0"/>
              <a:pPr/>
              <a:t>3/8/2014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F45831-34C2-4C55-B6F9-D1B7397118A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4"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CB9A661E-B410-40B3-BA1E-FA64B1679C52}" type="datetimeFigureOut">
              <a:rPr lang="en-US" smtClean="0"/>
              <a:pPr/>
              <a:t>3/8/2014</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DEF45831-34C2-4C55-B6F9-D1B7397118A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B9A661E-B410-40B3-BA1E-FA64B1679C52}" type="datetimeFigureOut">
              <a:rPr lang="en-US" smtClean="0"/>
              <a:pPr/>
              <a:t>3/8/2014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EF45831-34C2-4C55-B6F9-D1B7397118A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524000"/>
            <a:ext cx="7162800" cy="4495800"/>
          </a:xfrm>
        </p:spPr>
        <p:txBody>
          <a:bodyPr anchor="ctr">
            <a:normAutofit/>
          </a:bodyPr>
          <a:lstStyle/>
          <a:p>
            <a:pPr algn="ctr">
              <a:lnSpc>
                <a:spcPct val="200000"/>
              </a:lnSpc>
            </a:pPr>
            <a:r>
              <a:rPr lang="fa-IR" sz="9600" b="1" dirty="0" smtClean="0">
                <a:latin typeface="Aldhabi" panose="01000000000000000000" pitchFamily="2" charset="-78"/>
                <a:cs typeface="Aldhabi" panose="01000000000000000000" pitchFamily="2" charset="-78"/>
              </a:rPr>
              <a:t>بسم الله الرحمن الرحیم</a:t>
            </a:r>
          </a:p>
          <a:p>
            <a:endParaRPr lang="en-US" sz="9600" b="1" dirty="0">
              <a:latin typeface="Estrangelo Edessa" panose="03080600000000000000" pitchFamily="66" charset="0"/>
              <a:cs typeface="Estrangelo Edessa" panose="03080600000000000000" pitchFamily="66" charset="0"/>
            </a:endParaRPr>
          </a:p>
        </p:txBody>
      </p:sp>
    </p:spTree>
    <p:extLst>
      <p:ext uri="{BB962C8B-B14F-4D97-AF65-F5344CB8AC3E}">
        <p14:creationId xmlns:p14="http://schemas.microsoft.com/office/powerpoint/2010/main" xmlns="" val="355917670"/>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76400"/>
            <a:ext cx="8458200" cy="4223657"/>
          </a:xfrm>
        </p:spPr>
        <p:txBody>
          <a:bodyPr anchor="ctr">
            <a:normAutofit/>
          </a:bodyPr>
          <a:lstStyle/>
          <a:p>
            <a:pPr algn="r">
              <a:lnSpc>
                <a:spcPct val="200000"/>
              </a:lnSpc>
            </a:pPr>
            <a:r>
              <a:rPr lang="fa-IR" sz="2000" dirty="0" smtClean="0">
                <a:ln w="5000" cmpd="sng">
                  <a:noFill/>
                  <a:prstDash val="solid"/>
                </a:ln>
                <a:solidFill>
                  <a:srgbClr val="666699"/>
                </a:solidFill>
              </a:rPr>
              <a:t>به دلیل قدرت مداوم و وصول مالیات و به دلیل نیاز مستمر به خدمات عمومی دولت ها به ندرت منحل میشوند.واحدهای تجاری زمانی منحل میشوند که نتوانند برای دوره بلندمدت محصولات و خدمات خود را به قیمتی بالاتر از بهای تمام شده آنها بفروشند به علاوه واحد تجاری زمانی تصفیه میگردد که به واسطه واحد دیگری خریداری شود</a:t>
            </a:r>
            <a:r>
              <a:rPr lang="fa-IR" sz="2000" b="0" dirty="0" smtClean="0">
                <a:solidFill>
                  <a:srgbClr val="00B050"/>
                </a:solidFill>
              </a:rPr>
              <a:t/>
            </a:r>
            <a:br>
              <a:rPr lang="fa-IR" sz="2000" b="0" dirty="0" smtClean="0">
                <a:solidFill>
                  <a:srgbClr val="00B050"/>
                </a:solidFill>
              </a:rPr>
            </a:br>
            <a:endParaRPr lang="en-US" sz="2000" b="0" dirty="0">
              <a:solidFill>
                <a:srgbClr val="00B050"/>
              </a:solidFill>
            </a:endParaRPr>
          </a:p>
        </p:txBody>
      </p:sp>
      <p:sp>
        <p:nvSpPr>
          <p:cNvPr id="7" name="Oval 6"/>
          <p:cNvSpPr/>
          <p:nvPr/>
        </p:nvSpPr>
        <p:spPr>
          <a:xfrm>
            <a:off x="914400" y="304800"/>
            <a:ext cx="8001000" cy="1219200"/>
          </a:xfrm>
          <a:prstGeom prst="ellipse">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b="1" dirty="0" smtClean="0">
                <a:solidFill>
                  <a:srgbClr val="7B0765"/>
                </a:solidFill>
              </a:rPr>
              <a:t>3</a:t>
            </a:r>
            <a:r>
              <a:rPr lang="fa-IR" sz="2800" b="1" dirty="0" smtClean="0">
                <a:solidFill>
                  <a:srgbClr val="7B0765"/>
                </a:solidFill>
              </a:rPr>
              <a:t>. تفاوت </a:t>
            </a:r>
            <a:r>
              <a:rPr lang="fa-IR" sz="2800" b="1" dirty="0">
                <a:solidFill>
                  <a:srgbClr val="7B0765"/>
                </a:solidFill>
              </a:rPr>
              <a:t>تداوم فعالیت </a:t>
            </a:r>
            <a:r>
              <a:rPr lang="fa-IR" dirty="0" smtClean="0">
                <a:solidFill>
                  <a:srgbClr val="7B0765"/>
                </a:solidFill>
              </a:rPr>
              <a:t>:</a:t>
            </a:r>
            <a:endParaRPr lang="en-US" dirty="0">
              <a:solidFill>
                <a:srgbClr val="7B0765"/>
              </a:solidFill>
            </a:endParaRPr>
          </a:p>
        </p:txBody>
      </p:sp>
    </p:spTree>
    <p:extLst>
      <p:ext uri="{BB962C8B-B14F-4D97-AF65-F5344CB8AC3E}">
        <p14:creationId xmlns:p14="http://schemas.microsoft.com/office/powerpoint/2010/main" xmlns="" val="274563820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57201"/>
            <a:ext cx="8458200" cy="5618586"/>
          </a:xfrm>
        </p:spPr>
        <p:txBody>
          <a:bodyPr anchor="ctr">
            <a:normAutofit/>
          </a:bodyPr>
          <a:lstStyle/>
          <a:p>
            <a:pPr algn="r">
              <a:lnSpc>
                <a:spcPct val="200000"/>
              </a:lnSpc>
            </a:pPr>
            <a:r>
              <a:rPr lang="fa-IR" sz="2000" dirty="0">
                <a:ln w="5000" cmpd="sng">
                  <a:noFill/>
                  <a:prstDash val="solid"/>
                </a:ln>
                <a:solidFill>
                  <a:srgbClr val="666699"/>
                </a:solidFill>
              </a:rPr>
              <a:t>صورت های مالی واحدهای تجاری معمولا با فرض تداوم فعالیت تهیه میشوند به این معنی که دارایی ها و بدهی ها به ارزش های انحلال نشان داده نمیشوند</a:t>
            </a:r>
            <a:br>
              <a:rPr lang="fa-IR" sz="2000" dirty="0">
                <a:ln w="5000" cmpd="sng">
                  <a:noFill/>
                  <a:prstDash val="solid"/>
                </a:ln>
                <a:solidFill>
                  <a:srgbClr val="666699"/>
                </a:solidFill>
              </a:rPr>
            </a:br>
            <a:r>
              <a:rPr lang="fa-IR" sz="2000" dirty="0">
                <a:ln w="5000" cmpd="sng">
                  <a:noFill/>
                  <a:prstDash val="solid"/>
                </a:ln>
                <a:solidFill>
                  <a:srgbClr val="666699"/>
                </a:solidFill>
              </a:rPr>
              <a:t>اما در صورت های مالی دولت برای تداوم فعالیت در آینده معمولا با شک و تردید مواجه نیست. مهم در آن سطح خدمات ارائه شده و قدرت تامیین سطوح آتی نیازهاست</a:t>
            </a:r>
            <a:endParaRPr lang="en-US" sz="2000" dirty="0">
              <a:ln w="5000" cmpd="sng">
                <a:noFill/>
                <a:prstDash val="solid"/>
              </a:ln>
              <a:solidFill>
                <a:srgbClr val="666699"/>
              </a:solidFill>
            </a:endParaRPr>
          </a:p>
        </p:txBody>
      </p:sp>
    </p:spTree>
    <p:extLst>
      <p:ext uri="{BB962C8B-B14F-4D97-AF65-F5344CB8AC3E}">
        <p14:creationId xmlns:p14="http://schemas.microsoft.com/office/powerpoint/2010/main" xmlns="" val="293234355"/>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19200"/>
            <a:ext cx="8458200" cy="5410199"/>
          </a:xfrm>
        </p:spPr>
        <p:txBody>
          <a:bodyPr anchor="ctr">
            <a:normAutofit fontScale="90000"/>
          </a:bodyPr>
          <a:lstStyle/>
          <a:p>
            <a:pPr algn="r">
              <a:lnSpc>
                <a:spcPct val="200000"/>
              </a:lnSpc>
            </a:pPr>
            <a:r>
              <a:rPr lang="fa-IR" sz="2000" b="0" dirty="0" smtClean="0">
                <a:ln w="5000" cmpd="sng">
                  <a:noFill/>
                  <a:prstDash val="solid"/>
                </a:ln>
                <a:solidFill>
                  <a:srgbClr val="FFFF66"/>
                </a:solidFill>
                <a:effectLst>
                  <a:outerShdw blurRad="50800" dist="38100" dir="5400000" algn="t" rotWithShape="0">
                    <a:srgbClr val="92D050">
                      <a:alpha val="50000"/>
                    </a:srgbClr>
                  </a:outerShdw>
                </a:effectLst>
              </a:rPr>
              <a:t>دولت ها سرمایه ای ترین دارایی ها را تحصیل میکنند و این به خاطر قدرت آنها در ارائه خدمات به شهروندان است در حالی که واحدهای تجاری دارایی های سرمایه ای را با هدف استفاده جهت کسب جریان های نقدی آتی کسب میکنند.</a:t>
            </a:r>
            <a:br>
              <a:rPr lang="fa-IR" sz="2000" b="0" dirty="0" smtClean="0">
                <a:ln w="5000" cmpd="sng">
                  <a:noFill/>
                  <a:prstDash val="solid"/>
                </a:ln>
                <a:solidFill>
                  <a:srgbClr val="FFFF66"/>
                </a:solidFill>
                <a:effectLst>
                  <a:outerShdw blurRad="50800" dist="38100" dir="5400000" algn="t" rotWithShape="0">
                    <a:srgbClr val="92D050">
                      <a:alpha val="50000"/>
                    </a:srgbClr>
                  </a:outerShdw>
                </a:effectLst>
              </a:rPr>
            </a:br>
            <a:r>
              <a:rPr lang="fa-IR" sz="2000" b="0" dirty="0" smtClean="0">
                <a:ln w="5000" cmpd="sng">
                  <a:noFill/>
                  <a:prstDash val="solid"/>
                </a:ln>
                <a:solidFill>
                  <a:srgbClr val="FFFF66"/>
                </a:solidFill>
                <a:effectLst>
                  <a:outerShdw blurRad="50800" dist="38100" dir="5400000" algn="t" rotWithShape="0">
                    <a:srgbClr val="92D050">
                      <a:alpha val="50000"/>
                    </a:srgbClr>
                  </a:outerShdw>
                </a:effectLst>
              </a:rPr>
              <a:t>در نتیجه حسابداری و گزارشگری مالی برای کاهش ارزش دارایی های سرمایه ای روشی را برای ارزیابی و اندازه گیری کاهش ارزش دارایی های سرمایه ای  توصیف میکند و دلیل آن اینست که هدف دولت ارائه خدمات میباشد. برعکس واحد تجاری کاهش ارزش دارایی های سرمایه ای را به وسیله ارزیابی جریان های نقدی آتی مورد انتظار ارائه شده بواسطه دارایی اندازه گیری میکنند و دلیل آن اینست که هدف واحد تجاری ایجاد ارزش است</a:t>
            </a:r>
            <a:endParaRPr lang="en-US" sz="2000" b="0" dirty="0">
              <a:ln w="5000" cmpd="sng">
                <a:noFill/>
                <a:prstDash val="solid"/>
              </a:ln>
              <a:solidFill>
                <a:srgbClr val="FFFF66"/>
              </a:solidFill>
              <a:effectLst>
                <a:outerShdw blurRad="50800" dist="38100" dir="5400000" algn="t" rotWithShape="0">
                  <a:srgbClr val="92D050">
                    <a:alpha val="50000"/>
                  </a:srgbClr>
                </a:outerShdw>
              </a:effectLst>
            </a:endParaRPr>
          </a:p>
        </p:txBody>
      </p:sp>
      <p:sp>
        <p:nvSpPr>
          <p:cNvPr id="4" name="Flowchart: Multidocument 3"/>
          <p:cNvSpPr/>
          <p:nvPr/>
        </p:nvSpPr>
        <p:spPr>
          <a:xfrm>
            <a:off x="457200" y="97971"/>
            <a:ext cx="8610600" cy="968829"/>
          </a:xfrm>
          <a:prstGeom prst="flowChartMultidocument">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b="1" dirty="0" smtClean="0"/>
              <a:t>4. تفاوت دارایی های سرمایه ای</a:t>
            </a:r>
            <a:endParaRPr lang="en-US" sz="2400" b="1" dirty="0"/>
          </a:p>
        </p:txBody>
      </p:sp>
    </p:spTree>
    <p:extLst>
      <p:ext uri="{BB962C8B-B14F-4D97-AF65-F5344CB8AC3E}">
        <p14:creationId xmlns:p14="http://schemas.microsoft.com/office/powerpoint/2010/main" xmlns="" val="1939994771"/>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600200"/>
            <a:ext cx="8458200" cy="4572000"/>
          </a:xfrm>
        </p:spPr>
        <p:txBody>
          <a:bodyPr>
            <a:normAutofit/>
          </a:bodyPr>
          <a:lstStyle/>
          <a:p>
            <a:pPr algn="r">
              <a:lnSpc>
                <a:spcPct val="200000"/>
              </a:lnSpc>
            </a:pPr>
            <a:r>
              <a:rPr lang="fa-IR" sz="2000" dirty="0" smtClean="0">
                <a:ln w="5000" cmpd="sng">
                  <a:noFill/>
                  <a:prstDash val="solid"/>
                </a:ln>
                <a:solidFill>
                  <a:srgbClr val="996600"/>
                </a:solidFill>
              </a:rPr>
              <a:t>در حسابداری بازرگانی برای ارزیابی عملکرد و ارزیابی بازده و سرمایه گذاری از   صورت های مالی اساسی در قالب ترازنامه-صورت سود و زیان-صورت سود و زیان جامع-صورت سود و زیان وجوه نقد و یادداشت های توصیفی استفاده می شود.</a:t>
            </a:r>
            <a:br>
              <a:rPr lang="fa-IR" sz="2000" dirty="0" smtClean="0">
                <a:ln w="5000" cmpd="sng">
                  <a:noFill/>
                  <a:prstDash val="solid"/>
                </a:ln>
                <a:solidFill>
                  <a:srgbClr val="996600"/>
                </a:solidFill>
              </a:rPr>
            </a:br>
            <a:r>
              <a:rPr lang="fa-IR" sz="2000" dirty="0" smtClean="0">
                <a:ln w="5000" cmpd="sng">
                  <a:noFill/>
                  <a:prstDash val="solid"/>
                </a:ln>
                <a:solidFill>
                  <a:srgbClr val="996600"/>
                </a:solidFill>
              </a:rPr>
              <a:t>در صورتی که در حسابداری دولتی دلیل این که هدف ارائه خدمات افزایش رفاه اجتماعی و ایجاد امنیت بوده از صورت های مالی خاص که میزان رسیدنبه این اهداف را نشان دهد استفاده میشود</a:t>
            </a:r>
            <a:endParaRPr lang="en-US" sz="2000" dirty="0">
              <a:ln w="5000" cmpd="sng">
                <a:noFill/>
                <a:prstDash val="solid"/>
              </a:ln>
              <a:solidFill>
                <a:srgbClr val="996600"/>
              </a:solidFill>
            </a:endParaRPr>
          </a:p>
        </p:txBody>
      </p:sp>
      <p:sp>
        <p:nvSpPr>
          <p:cNvPr id="5" name="Wave 4"/>
          <p:cNvSpPr/>
          <p:nvPr/>
        </p:nvSpPr>
        <p:spPr>
          <a:xfrm>
            <a:off x="533400" y="0"/>
            <a:ext cx="8458200" cy="1600200"/>
          </a:xfrm>
          <a:prstGeom prst="wav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b="1" dirty="0" smtClean="0">
                <a:solidFill>
                  <a:srgbClr val="993300"/>
                </a:solidFill>
              </a:rPr>
              <a:t>5. تفاوت صورت های مالی </a:t>
            </a:r>
            <a:r>
              <a:rPr lang="fa-IR" sz="2400" dirty="0" smtClean="0">
                <a:solidFill>
                  <a:srgbClr val="993300"/>
                </a:solidFill>
              </a:rPr>
              <a:t>:</a:t>
            </a:r>
            <a:endParaRPr lang="en-US" sz="2400" dirty="0">
              <a:solidFill>
                <a:srgbClr val="993300"/>
              </a:solidFill>
            </a:endParaRPr>
          </a:p>
        </p:txBody>
      </p:sp>
    </p:spTree>
    <p:extLst>
      <p:ext uri="{BB962C8B-B14F-4D97-AF65-F5344CB8AC3E}">
        <p14:creationId xmlns:p14="http://schemas.microsoft.com/office/powerpoint/2010/main" xmlns="" val="2120241193"/>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85800"/>
            <a:ext cx="8458200" cy="4932786"/>
          </a:xfrm>
        </p:spPr>
        <p:txBody>
          <a:bodyPr>
            <a:normAutofit/>
          </a:bodyPr>
          <a:lstStyle/>
          <a:p>
            <a:pPr algn="r">
              <a:lnSpc>
                <a:spcPct val="200000"/>
              </a:lnSpc>
            </a:pPr>
            <a:r>
              <a:rPr lang="fa-IR" sz="2000" dirty="0" smtClean="0">
                <a:ln w="5000" cmpd="sng">
                  <a:noFill/>
                  <a:prstDash val="solid"/>
                </a:ln>
                <a:solidFill>
                  <a:srgbClr val="996600"/>
                </a:solidFill>
              </a:rPr>
              <a:t>صورت های مالی مربوط به حسابداری دولتی عبارت است از : ترازنامه هر یک از حسابهای مستقل و ترازنامه ترکیبی از کلیه حسابهای مستقل صورت حساب درآمد و هزینه و تغییرات در مازاد برای هر یک از حسابها و نیز صورت ترکیبی آن ها.</a:t>
            </a:r>
            <a:br>
              <a:rPr lang="fa-IR" sz="2000" dirty="0" smtClean="0">
                <a:ln w="5000" cmpd="sng">
                  <a:noFill/>
                  <a:prstDash val="solid"/>
                </a:ln>
                <a:solidFill>
                  <a:srgbClr val="996600"/>
                </a:solidFill>
              </a:rPr>
            </a:br>
            <a:r>
              <a:rPr lang="fa-IR" sz="2000" dirty="0" smtClean="0">
                <a:ln w="5000" cmpd="sng">
                  <a:noFill/>
                  <a:prstDash val="solid"/>
                </a:ln>
                <a:solidFill>
                  <a:srgbClr val="996600"/>
                </a:solidFill>
              </a:rPr>
              <a:t>صورت مقایسه درآمد های شناسایی شده با درآمد های پیش بینی شده و هزینه های انجام شده با اعتبارات مصوب و یادداشت های توصیفی</a:t>
            </a:r>
            <a:endParaRPr lang="en-US" sz="2000" dirty="0">
              <a:ln w="5000" cmpd="sng">
                <a:noFill/>
                <a:prstDash val="solid"/>
              </a:ln>
              <a:solidFill>
                <a:srgbClr val="996600"/>
              </a:solidFill>
            </a:endParaRPr>
          </a:p>
        </p:txBody>
      </p:sp>
    </p:spTree>
    <p:extLst>
      <p:ext uri="{BB962C8B-B14F-4D97-AF65-F5344CB8AC3E}">
        <p14:creationId xmlns:p14="http://schemas.microsoft.com/office/powerpoint/2010/main" xmlns="" val="3387711911"/>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95400"/>
            <a:ext cx="8458200" cy="4572000"/>
          </a:xfrm>
        </p:spPr>
        <p:txBody>
          <a:bodyPr>
            <a:normAutofit/>
          </a:bodyPr>
          <a:lstStyle/>
          <a:p>
            <a:pPr algn="r">
              <a:lnSpc>
                <a:spcPct val="200000"/>
              </a:lnSpc>
            </a:pPr>
            <a:r>
              <a:rPr lang="fa-IR" sz="2000" dirty="0" smtClean="0">
                <a:ln w="5000" cmpd="sng">
                  <a:noFill/>
                  <a:prstDash val="solid"/>
                </a:ln>
                <a:solidFill>
                  <a:srgbClr val="66FF66"/>
                </a:solidFill>
              </a:rPr>
              <a:t>در سیستم حسابداری بازرگانی با خرید یک داریی سرمایه ای آن دارایی در ترازنامه به بهای تمام شده گزارش می شود </a:t>
            </a:r>
            <a:br>
              <a:rPr lang="fa-IR" sz="2000" dirty="0" smtClean="0">
                <a:ln w="5000" cmpd="sng">
                  <a:noFill/>
                  <a:prstDash val="solid"/>
                </a:ln>
                <a:solidFill>
                  <a:srgbClr val="66FF66"/>
                </a:solidFill>
              </a:rPr>
            </a:br>
            <a:r>
              <a:rPr lang="fa-IR" sz="2000" dirty="0" smtClean="0">
                <a:ln w="5000" cmpd="sng">
                  <a:noFill/>
                  <a:prstDash val="solid"/>
                </a:ln>
                <a:solidFill>
                  <a:srgbClr val="66FF66"/>
                </a:solidFill>
              </a:rPr>
              <a:t>در صورتی که در حسابدرای دولتی با خرید یک دارایی مستقیما به حساب هزینه منظور می شود</a:t>
            </a:r>
            <a:endParaRPr lang="en-US" sz="2000" dirty="0">
              <a:ln w="5000" cmpd="sng">
                <a:noFill/>
                <a:prstDash val="solid"/>
              </a:ln>
              <a:solidFill>
                <a:srgbClr val="66FF66"/>
              </a:solidFill>
            </a:endParaRPr>
          </a:p>
        </p:txBody>
      </p:sp>
      <p:sp>
        <p:nvSpPr>
          <p:cNvPr id="3" name="Subtitle 2"/>
          <p:cNvSpPr>
            <a:spLocks noGrp="1"/>
          </p:cNvSpPr>
          <p:nvPr>
            <p:ph type="subTitle" idx="1"/>
          </p:nvPr>
        </p:nvSpPr>
        <p:spPr>
          <a:xfrm>
            <a:off x="76200" y="152400"/>
            <a:ext cx="9067799" cy="990600"/>
          </a:xfrm>
          <a:solidFill>
            <a:schemeClr val="accent5">
              <a:lumMod val="60000"/>
              <a:lumOff val="40000"/>
            </a:schemeClr>
          </a:solidFill>
          <a:ln>
            <a:noFill/>
          </a:ln>
          <a:effectLst>
            <a:glow rad="139700">
              <a:schemeClr val="accent2">
                <a:satMod val="175000"/>
                <a:alpha val="40000"/>
              </a:schemeClr>
            </a:glow>
          </a:effectLst>
          <a:scene3d>
            <a:camera prst="orthographicFront">
              <a:rot lat="0" lon="0" rev="0"/>
            </a:camera>
            <a:lightRig rig="contrasting" dir="t">
              <a:rot lat="6000000" lon="6000000" rev="7800000"/>
            </a:lightRig>
          </a:scene3d>
          <a:sp3d>
            <a:bevelT w="139700" h="139700"/>
          </a:sp3d>
        </p:spPr>
        <p:style>
          <a:lnRef idx="0">
            <a:schemeClr val="accent5"/>
          </a:lnRef>
          <a:fillRef idx="3">
            <a:schemeClr val="accent5"/>
          </a:fillRef>
          <a:effectRef idx="3">
            <a:schemeClr val="accent5"/>
          </a:effectRef>
          <a:fontRef idx="minor">
            <a:schemeClr val="lt1"/>
          </a:fontRef>
        </p:style>
        <p:txBody>
          <a:bodyPr anchor="t"/>
          <a:lstStyle/>
          <a:p>
            <a:pPr algn="r"/>
            <a:r>
              <a:rPr lang="fa-IR" sz="2400" b="1" dirty="0" smtClean="0">
                <a:solidFill>
                  <a:srgbClr val="FFFF00"/>
                </a:solidFill>
              </a:rPr>
              <a:t>6.تفاوت در ثبت و گزارشگری مالی:</a:t>
            </a:r>
            <a:endParaRPr lang="en-US" sz="2400" b="1" dirty="0">
              <a:solidFill>
                <a:srgbClr val="FFFF00"/>
              </a:solidFill>
            </a:endParaRPr>
          </a:p>
        </p:txBody>
      </p:sp>
    </p:spTree>
    <p:extLst>
      <p:ext uri="{BB962C8B-B14F-4D97-AF65-F5344CB8AC3E}">
        <p14:creationId xmlns:p14="http://schemas.microsoft.com/office/powerpoint/2010/main" xmlns="" val="2034430553"/>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8458200" cy="5791200"/>
          </a:xfrm>
        </p:spPr>
        <p:txBody>
          <a:bodyPr>
            <a:normAutofit/>
          </a:bodyPr>
          <a:lstStyle/>
          <a:p>
            <a:pPr algn="r">
              <a:lnSpc>
                <a:spcPct val="200000"/>
              </a:lnSpc>
            </a:pPr>
            <a:r>
              <a:rPr lang="fa-IR" sz="2200" dirty="0" smtClean="0">
                <a:ln w="5000" cmpd="sng">
                  <a:noFill/>
                  <a:prstDash val="solid"/>
                </a:ln>
                <a:solidFill>
                  <a:srgbClr val="66FF66"/>
                </a:solidFill>
              </a:rPr>
              <a:t>پاسخ گویی مالی برای فعالیت های دولتی به وسیله تهییه صورت های مالی بدست می آید که به اندازه گیری جریانهای منابع مالی جاری تاکیید کند و با استفاده از مبنای تعهدی تعدیل شده حسابداری تهیه شده باشد این نوع اندازه گیری بر کنترل و پاسخ گویی در مورد کسب و خرج پول های عمومی تاکید می کند</a:t>
            </a:r>
            <a:br>
              <a:rPr lang="fa-IR" sz="2200" dirty="0" smtClean="0">
                <a:ln w="5000" cmpd="sng">
                  <a:noFill/>
                  <a:prstDash val="solid"/>
                </a:ln>
                <a:solidFill>
                  <a:srgbClr val="66FF66"/>
                </a:solidFill>
              </a:rPr>
            </a:br>
            <a:endParaRPr lang="en-US" sz="2200" dirty="0">
              <a:ln w="5000" cmpd="sng">
                <a:noFill/>
                <a:prstDash val="solid"/>
              </a:ln>
              <a:solidFill>
                <a:srgbClr val="66FF66"/>
              </a:solidFill>
            </a:endParaRPr>
          </a:p>
        </p:txBody>
      </p:sp>
    </p:spTree>
    <p:extLst>
      <p:ext uri="{BB962C8B-B14F-4D97-AF65-F5344CB8AC3E}">
        <p14:creationId xmlns:p14="http://schemas.microsoft.com/office/powerpoint/2010/main" xmlns="" val="2012660021"/>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1"/>
            <a:ext cx="8610600" cy="5389986"/>
          </a:xfrm>
        </p:spPr>
        <p:txBody>
          <a:bodyPr>
            <a:normAutofit/>
          </a:bodyPr>
          <a:lstStyle/>
          <a:p>
            <a:pPr algn="r"/>
            <a:endParaRPr lang="en-US" sz="2000" dirty="0"/>
          </a:p>
        </p:txBody>
      </p:sp>
      <p:sp>
        <p:nvSpPr>
          <p:cNvPr id="4" name="Rectangle 3"/>
          <p:cNvSpPr/>
          <p:nvPr/>
        </p:nvSpPr>
        <p:spPr>
          <a:xfrm>
            <a:off x="990600" y="685800"/>
            <a:ext cx="8001000" cy="3170099"/>
          </a:xfrm>
          <a:prstGeom prst="rect">
            <a:avLst/>
          </a:prstGeom>
        </p:spPr>
        <p:txBody>
          <a:bodyPr wrap="square">
            <a:spAutoFit/>
          </a:bodyPr>
          <a:lstStyle/>
          <a:p>
            <a:pPr algn="r">
              <a:lnSpc>
                <a:spcPct val="200000"/>
              </a:lnSpc>
            </a:pPr>
            <a:r>
              <a:rPr lang="fa-IR" sz="2000" b="1" dirty="0" smtClean="0">
                <a:solidFill>
                  <a:srgbClr val="66FF66"/>
                </a:solidFill>
              </a:rPr>
              <a:t>اما </a:t>
            </a:r>
            <a:r>
              <a:rPr lang="fa-IR" sz="2000" b="1" dirty="0">
                <a:solidFill>
                  <a:srgbClr val="66FF66"/>
                </a:solidFill>
              </a:rPr>
              <a:t>گزارشگری مالی در رابطه با حسابهای دولتیبه ذینفعان اجازه می دهد تا بررسی کنند که آیا منابع کافی(منظور وجه نقد و سایر دارایی های نقدی)برای تامیین مالی فعالیت های دوره جاری کافیست یا خیر.این ارزیابی مخصوصا برای کسانی مفید است که </a:t>
            </a:r>
            <a:r>
              <a:rPr lang="fa-IR" sz="2000" b="1" dirty="0" smtClean="0">
                <a:solidFill>
                  <a:srgbClr val="66FF66"/>
                </a:solidFill>
              </a:rPr>
              <a:t>مالیات پرداخت </a:t>
            </a:r>
            <a:r>
              <a:rPr lang="fa-IR" sz="2000" b="1" dirty="0">
                <a:solidFill>
                  <a:srgbClr val="66FF66"/>
                </a:solidFill>
              </a:rPr>
              <a:t>و خدمات دریافت میکنند</a:t>
            </a:r>
            <a:endParaRPr lang="en-US" sz="2000" b="1" dirty="0">
              <a:solidFill>
                <a:srgbClr val="66FF66"/>
              </a:solidFill>
            </a:endParaRPr>
          </a:p>
        </p:txBody>
      </p:sp>
    </p:spTree>
    <p:extLst>
      <p:ext uri="{BB962C8B-B14F-4D97-AF65-F5344CB8AC3E}">
        <p14:creationId xmlns:p14="http://schemas.microsoft.com/office/powerpoint/2010/main" xmlns="" val="1436203429"/>
      </p:ext>
    </p:extLst>
  </p:cSld>
  <p:clrMapOvr>
    <a:masterClrMapping/>
  </p:clrMapOvr>
  <p:transition spd="slow">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xmlns="" val="1167025721"/>
              </p:ext>
            </p:extLst>
          </p:nvPr>
        </p:nvGraphicFramePr>
        <p:xfrm>
          <a:off x="364671" y="1905000"/>
          <a:ext cx="84582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rved Up Ribbon 3"/>
          <p:cNvSpPr/>
          <p:nvPr/>
        </p:nvSpPr>
        <p:spPr>
          <a:xfrm>
            <a:off x="185056" y="-10886"/>
            <a:ext cx="8958943" cy="1763486"/>
          </a:xfrm>
          <a:prstGeom prst="ellipseRibbon2">
            <a:avLst>
              <a:gd name="adj1" fmla="val 16342"/>
              <a:gd name="adj2" fmla="val 50000"/>
              <a:gd name="adj3" fmla="val 12500"/>
            </a:avLst>
          </a:prstGeom>
          <a:solidFill>
            <a:srgbClr val="66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b="1" dirty="0">
                <a:solidFill>
                  <a:schemeClr val="bg1"/>
                </a:solidFill>
              </a:rPr>
              <a:t>مهمترین استانداردهای هیات استانداردهای حسابدرای دولتی که تفاوت گزارشگری مالی تجاری و دولتی را نشان میدهند:</a:t>
            </a:r>
          </a:p>
        </p:txBody>
      </p:sp>
    </p:spTree>
    <p:extLst>
      <p:ext uri="{BB962C8B-B14F-4D97-AF65-F5344CB8AC3E}">
        <p14:creationId xmlns:p14="http://schemas.microsoft.com/office/powerpoint/2010/main" xmlns="" val="2439508720"/>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xmlns="" val="4166205977"/>
              </p:ext>
            </p:extLst>
          </p:nvPr>
        </p:nvGraphicFramePr>
        <p:xfrm>
          <a:off x="457200" y="914400"/>
          <a:ext cx="84582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5601922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xmlns="" val="2900030404"/>
              </p:ext>
            </p:extLst>
          </p:nvPr>
        </p:nvGraphicFramePr>
        <p:xfrm>
          <a:off x="1066800" y="2667000"/>
          <a:ext cx="7391400" cy="373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6"/>
          <p:cNvSpPr>
            <a:spLocks noGrp="1"/>
          </p:cNvSpPr>
          <p:nvPr>
            <p:ph type="title"/>
          </p:nvPr>
        </p:nvSpPr>
        <p:spPr>
          <a:xfrm>
            <a:off x="990600" y="533400"/>
            <a:ext cx="7470648" cy="11430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2"/>
          </a:lnRef>
          <a:fillRef idx="3">
            <a:schemeClr val="accent2"/>
          </a:fillRef>
          <a:effectRef idx="2">
            <a:schemeClr val="accent2"/>
          </a:effectRef>
          <a:fontRef idx="minor">
            <a:schemeClr val="lt1"/>
          </a:fontRef>
        </p:style>
        <p:txBody>
          <a:bodyPr anchor="ctr">
            <a:normAutofit/>
          </a:bodyPr>
          <a:lstStyle/>
          <a:p>
            <a:pPr algn="ctr"/>
            <a:r>
              <a:rPr lang="fa-IR" sz="2000" dirty="0" smtClean="0"/>
              <a:t>چرا گزارشگری مالی  و گزارشگری حسابداری دولتی با هم متفاوتند</a:t>
            </a:r>
            <a:br>
              <a:rPr lang="fa-IR" sz="2000" dirty="0" smtClean="0"/>
            </a:br>
            <a:r>
              <a:rPr lang="fa-IR" sz="2000" dirty="0" smtClean="0"/>
              <a:t>و باید باشند</a:t>
            </a:r>
            <a:endParaRPr lang="en-US" sz="2000" dirty="0"/>
          </a:p>
        </p:txBody>
      </p:sp>
    </p:spTree>
    <p:extLst>
      <p:ext uri="{BB962C8B-B14F-4D97-AF65-F5344CB8AC3E}">
        <p14:creationId xmlns:p14="http://schemas.microsoft.com/office/powerpoint/2010/main" xmlns="" val="3923207066"/>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981200"/>
            <a:ext cx="8458200" cy="3810000"/>
          </a:xfrm>
        </p:spPr>
        <p:txBody>
          <a:bodyPr>
            <a:normAutofit/>
          </a:bodyPr>
          <a:lstStyle/>
          <a:p>
            <a:pPr algn="r">
              <a:lnSpc>
                <a:spcPct val="200000"/>
              </a:lnSpc>
            </a:pPr>
            <a:r>
              <a:rPr lang="fa-IR" sz="2000" dirty="0" smtClean="0">
                <a:ln w="5000" cmpd="sng">
                  <a:noFill/>
                  <a:prstDash val="solid"/>
                </a:ln>
                <a:solidFill>
                  <a:schemeClr val="accent2">
                    <a:lumMod val="60000"/>
                    <a:lumOff val="40000"/>
                  </a:schemeClr>
                </a:solidFill>
              </a:rPr>
              <a:t>دولت ها اساسا از جنبه های مختلف با واحد های تجاری فرق دارند آنه اهداف فرآیند کسب درآمد ذینعان تعهدات بودجه ای و عمر متفاوتی دارند. این تفاوت ها نیاز به استانداردهای حسابدرای و گزارشگری مالی متفاوتی را ایجاد میکند تا بتوان اطلاعاتی را فراهم کرد که نیاز ذینفعان برای ارزیابی پاسخگویی دولت و تصمیم گیری سیاسی اجتماعی و اقتصادیرا برآورده سازد.</a:t>
            </a:r>
            <a:endParaRPr lang="en-US" sz="2000" dirty="0">
              <a:ln w="5000" cmpd="sng">
                <a:noFill/>
                <a:prstDash val="solid"/>
              </a:ln>
              <a:solidFill>
                <a:schemeClr val="accent2">
                  <a:lumMod val="60000"/>
                  <a:lumOff val="40000"/>
                </a:schemeClr>
              </a:solidFill>
            </a:endParaRPr>
          </a:p>
        </p:txBody>
      </p:sp>
      <p:sp>
        <p:nvSpPr>
          <p:cNvPr id="4" name="Horizontal Scroll 3"/>
          <p:cNvSpPr/>
          <p:nvPr/>
        </p:nvSpPr>
        <p:spPr>
          <a:xfrm>
            <a:off x="762000" y="56242"/>
            <a:ext cx="8077200" cy="1620157"/>
          </a:xfrm>
          <a:prstGeom prst="horizontalScroll">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b="1" dirty="0">
                <a:solidFill>
                  <a:srgbClr val="CC9900"/>
                </a:solidFill>
              </a:rPr>
              <a:t>نتیجه گیری</a:t>
            </a:r>
          </a:p>
        </p:txBody>
      </p:sp>
    </p:spTree>
    <p:extLst>
      <p:ext uri="{BB962C8B-B14F-4D97-AF65-F5344CB8AC3E}">
        <p14:creationId xmlns:p14="http://schemas.microsoft.com/office/powerpoint/2010/main" xmlns="" val="877389910"/>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838201"/>
            <a:ext cx="8458200" cy="5237586"/>
          </a:xfrm>
        </p:spPr>
        <p:txBody>
          <a:bodyPr>
            <a:normAutofit/>
          </a:bodyPr>
          <a:lstStyle/>
          <a:p>
            <a:pPr algn="r">
              <a:lnSpc>
                <a:spcPct val="200000"/>
              </a:lnSpc>
            </a:pPr>
            <a:r>
              <a:rPr lang="fa-IR" sz="2000" dirty="0" smtClean="0">
                <a:ln w="5000" cmpd="sng">
                  <a:noFill/>
                  <a:prstDash val="solid"/>
                </a:ln>
                <a:solidFill>
                  <a:schemeClr val="accent2">
                    <a:lumMod val="60000"/>
                    <a:lumOff val="40000"/>
                  </a:schemeClr>
                </a:solidFill>
              </a:rPr>
              <a:t>اگر چه دولت های محلی و ایالتی در ایالات متحده حدود 100سال است که استاندارد های جداگانه ای دارند گاهی این سوال مطرح می شود که چرا دولت ها نمیتوانند به سادگی استاندارد های تدین شده برای واحد های تجاری بکار ببرند.استاندارد های گزارشگری مالی و حسابداری جداگانه برای دولت ها ضروریست زیرا نیازهای استفاده کنندگان از گزارشگری مالی دولتها و واحدها تجاری متفاوت است</a:t>
            </a:r>
            <a:endParaRPr lang="en-US" sz="2000" dirty="0">
              <a:ln w="5000" cmpd="sng">
                <a:noFill/>
                <a:prstDash val="solid"/>
              </a:ln>
              <a:solidFill>
                <a:schemeClr val="accent2">
                  <a:lumMod val="60000"/>
                  <a:lumOff val="40000"/>
                </a:schemeClr>
              </a:solidFill>
            </a:endParaRPr>
          </a:p>
        </p:txBody>
      </p:sp>
    </p:spTree>
    <p:extLst>
      <p:ext uri="{BB962C8B-B14F-4D97-AF65-F5344CB8AC3E}">
        <p14:creationId xmlns:p14="http://schemas.microsoft.com/office/powerpoint/2010/main" xmlns="" val="3147495786"/>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57200"/>
            <a:ext cx="8458200" cy="5618586"/>
          </a:xfrm>
        </p:spPr>
        <p:txBody>
          <a:bodyPr>
            <a:normAutofit/>
          </a:bodyPr>
          <a:lstStyle/>
          <a:p>
            <a:pPr algn="r">
              <a:lnSpc>
                <a:spcPct val="200000"/>
              </a:lnSpc>
            </a:pPr>
            <a:r>
              <a:rPr lang="fa-IR" sz="2000" dirty="0" smtClean="0">
                <a:ln w="5000" cmpd="sng">
                  <a:noFill/>
                  <a:prstDash val="solid"/>
                </a:ln>
                <a:solidFill>
                  <a:schemeClr val="accent2">
                    <a:lumMod val="60000"/>
                    <a:lumOff val="40000"/>
                  </a:schemeClr>
                </a:solidFill>
              </a:rPr>
              <a:t>نیازهای استفاده کنندگان گزارشهای مالی دولتی به گزارشهای مختلفی در </a:t>
            </a:r>
            <a:br>
              <a:rPr lang="fa-IR" sz="2000" dirty="0" smtClean="0">
                <a:ln w="5000" cmpd="sng">
                  <a:noFill/>
                  <a:prstDash val="solid"/>
                </a:ln>
                <a:solidFill>
                  <a:schemeClr val="accent2">
                    <a:lumMod val="60000"/>
                    <a:lumOff val="40000"/>
                  </a:schemeClr>
                </a:solidFill>
              </a:rPr>
            </a:br>
            <a:r>
              <a:rPr lang="fa-IR" sz="2000" dirty="0" smtClean="0">
                <a:ln w="5000" cmpd="sng">
                  <a:noFill/>
                  <a:prstDash val="solid"/>
                </a:ln>
                <a:solidFill>
                  <a:schemeClr val="accent2">
                    <a:lumMod val="60000"/>
                    <a:lumOff val="40000"/>
                  </a:schemeClr>
                </a:solidFill>
              </a:rPr>
              <a:t>استانداردهای حسابداری و چهارچوب مفهومی آن منعکس میشود .</a:t>
            </a:r>
            <a:br>
              <a:rPr lang="fa-IR" sz="2000" dirty="0" smtClean="0">
                <a:ln w="5000" cmpd="sng">
                  <a:noFill/>
                  <a:prstDash val="solid"/>
                </a:ln>
                <a:solidFill>
                  <a:schemeClr val="accent2">
                    <a:lumMod val="60000"/>
                    <a:lumOff val="40000"/>
                  </a:schemeClr>
                </a:solidFill>
              </a:rPr>
            </a:br>
            <a:r>
              <a:rPr lang="fa-IR" sz="2000" dirty="0" smtClean="0">
                <a:ln w="5000" cmpd="sng">
                  <a:noFill/>
                  <a:prstDash val="solid"/>
                </a:ln>
                <a:solidFill>
                  <a:schemeClr val="accent2">
                    <a:lumMod val="60000"/>
                    <a:lumOff val="40000"/>
                  </a:schemeClr>
                </a:solidFill>
              </a:rPr>
              <a:t>در نتیجه اهداف گزارشگری مالی هیئت استانداردهای حسابداری دولتی پاسخگویی عمومی را ارزیابی میکند تا مبانی برای تعیین تدوین سایر اهداف گزارشگری مالی باشد.</a:t>
            </a:r>
            <a:endParaRPr lang="en-US" sz="2000" dirty="0">
              <a:ln w="5000" cmpd="sng">
                <a:noFill/>
                <a:prstDash val="solid"/>
              </a:ln>
              <a:solidFill>
                <a:schemeClr val="accent2">
                  <a:lumMod val="60000"/>
                  <a:lumOff val="40000"/>
                </a:schemeClr>
              </a:solidFill>
            </a:endParaRPr>
          </a:p>
        </p:txBody>
      </p:sp>
    </p:spTree>
    <p:extLst>
      <p:ext uri="{BB962C8B-B14F-4D97-AF65-F5344CB8AC3E}">
        <p14:creationId xmlns:p14="http://schemas.microsoft.com/office/powerpoint/2010/main" xmlns="" val="974360679"/>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xmlns="" val="297774743"/>
              </p:ext>
            </p:extLst>
          </p:nvPr>
        </p:nvGraphicFramePr>
        <p:xfrm>
          <a:off x="457200" y="457200"/>
          <a:ext cx="84582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7310805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447800"/>
            <a:ext cx="8458200" cy="4876800"/>
          </a:xfrm>
        </p:spPr>
        <p:txBody>
          <a:bodyPr>
            <a:normAutofit/>
          </a:bodyPr>
          <a:lstStyle/>
          <a:p>
            <a:pPr algn="r">
              <a:lnSpc>
                <a:spcPct val="200000"/>
              </a:lnSpc>
            </a:pPr>
            <a:r>
              <a:rPr lang="fa-IR" sz="2200" dirty="0" smtClean="0">
                <a:ln w="5000" cmpd="sng">
                  <a:noFill/>
                  <a:prstDash val="solid"/>
                </a:ln>
                <a:solidFill>
                  <a:srgbClr val="996633"/>
                </a:solidFill>
              </a:rPr>
              <a:t>در هرزمان این سوال مطرح می شود که چرا برای اهداف عمومی دولت های محلی و ایالتی نمی توانند به سادگی همان مجوعه استانداردهای حسابداری  رامورد استفاده قرار دهند که واحد های تجاری بکار می برند.واحدهای تجاری واحدهای بخش خصوصی هستند که هدف از سازماندهی آن ها کسب سود است</a:t>
            </a:r>
            <a:endParaRPr lang="en-US" sz="2200" dirty="0">
              <a:ln w="5000" cmpd="sng">
                <a:noFill/>
                <a:prstDash val="solid"/>
              </a:ln>
              <a:solidFill>
                <a:srgbClr val="996633"/>
              </a:solidFill>
            </a:endParaRPr>
          </a:p>
        </p:txBody>
      </p:sp>
      <p:graphicFrame>
        <p:nvGraphicFramePr>
          <p:cNvPr id="4" name="Diagram 3"/>
          <p:cNvGraphicFramePr/>
          <p:nvPr>
            <p:extLst>
              <p:ext uri="{D42A27DB-BD31-4B8C-83A1-F6EECF244321}">
                <p14:modId xmlns:p14="http://schemas.microsoft.com/office/powerpoint/2010/main" xmlns="" val="3139438504"/>
              </p:ext>
            </p:extLst>
          </p:nvPr>
        </p:nvGraphicFramePr>
        <p:xfrm>
          <a:off x="533400" y="152400"/>
          <a:ext cx="84582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027079836"/>
      </p:ext>
    </p:extLst>
  </p:cSld>
  <p:clrMapOvr>
    <a:masterClrMapping/>
  </p:clrMapOvr>
  <p:transition spd="slow">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457201"/>
            <a:ext cx="8458200" cy="5618586"/>
          </a:xfrm>
        </p:spPr>
        <p:txBody>
          <a:bodyPr>
            <a:normAutofit/>
          </a:bodyPr>
          <a:lstStyle/>
          <a:p>
            <a:pPr algn="r">
              <a:lnSpc>
                <a:spcPct val="200000"/>
              </a:lnSpc>
            </a:pPr>
            <a:r>
              <a:rPr lang="fa-IR" sz="2000" dirty="0">
                <a:ln w="5000" cmpd="sng">
                  <a:noFill/>
                  <a:prstDash val="solid"/>
                </a:ln>
                <a:solidFill>
                  <a:srgbClr val="996633"/>
                </a:solidFill>
              </a:rPr>
              <a:t>در حالی که سازمانهای دولتی بنا به ضرورت های اجتماعی و قانونی تاسیس میشوند و سود نمی تواند انگیزه ای برای تشکیل آنها </a:t>
            </a:r>
            <a:r>
              <a:rPr lang="fa-IR" sz="2000" dirty="0" smtClean="0">
                <a:ln w="5000" cmpd="sng">
                  <a:noFill/>
                  <a:prstDash val="solid"/>
                </a:ln>
                <a:solidFill>
                  <a:srgbClr val="996633"/>
                </a:solidFill>
              </a:rPr>
              <a:t>باشد.هدف از گزارشگری مالی در این در سازمان ها:دولت </a:t>
            </a:r>
            <a:r>
              <a:rPr lang="fa-IR" sz="2000" dirty="0">
                <a:ln w="5000" cmpd="sng">
                  <a:noFill/>
                  <a:prstDash val="solid"/>
                </a:ln>
                <a:solidFill>
                  <a:srgbClr val="996633"/>
                </a:solidFill>
              </a:rPr>
              <a:t>ها با منعکس کردن نیاز ذینفعان خود شامل شهروندان و نمایندگان انتخابی آنها در گزارشگری مالی بر پاسخ گویی تاکید میکنند درمقابل واحدهای تجاری اطلاعات جهت اتخاذ تصمیم های اقتصادی مهمترین عامل در شکل دادن اهداف گزارشگری مالی و حسابداری محسوب میشود</a:t>
            </a:r>
            <a:endParaRPr lang="en-US" sz="2000" dirty="0">
              <a:ln w="5000" cmpd="sng">
                <a:noFill/>
                <a:prstDash val="solid"/>
              </a:ln>
              <a:solidFill>
                <a:srgbClr val="996633"/>
              </a:solidFill>
            </a:endParaRPr>
          </a:p>
        </p:txBody>
      </p:sp>
    </p:spTree>
    <p:extLst>
      <p:ext uri="{BB962C8B-B14F-4D97-AF65-F5344CB8AC3E}">
        <p14:creationId xmlns:p14="http://schemas.microsoft.com/office/powerpoint/2010/main" xmlns="" val="390753809"/>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447800"/>
            <a:ext cx="8458200" cy="4191000"/>
          </a:xfrm>
        </p:spPr>
        <p:txBody>
          <a:bodyPr>
            <a:normAutofit fontScale="90000"/>
          </a:bodyPr>
          <a:lstStyle/>
          <a:p>
            <a:pPr algn="r">
              <a:lnSpc>
                <a:spcPct val="200000"/>
              </a:lnSpc>
            </a:pPr>
            <a:r>
              <a:rPr lang="fa-IR" sz="2000" dirty="0" smtClean="0">
                <a:ln w="5000" cmpd="sng">
                  <a:noFill/>
                  <a:prstDash val="solid"/>
                </a:ln>
                <a:solidFill>
                  <a:srgbClr val="FFFF99"/>
                </a:solidFill>
              </a:rPr>
              <a:t>نیازهای متفاوت استفاده کنندگان گزارشهای مالی دولتی و واحدهای تجاری منعکس کننده محیط های متفاوتیست که سازمان ها در آن فعالیت میکنند بعضی از تفاوت های محیطی عبارت است از:اهداف سازمانی که هدف دولت حفظ یا افزایش ثروت شهروندان از طریق ارائه خدمات عمومی مطابق با اهداف </a:t>
            </a:r>
            <a:br>
              <a:rPr lang="fa-IR" sz="2000" dirty="0" smtClean="0">
                <a:ln w="5000" cmpd="sng">
                  <a:noFill/>
                  <a:prstDash val="solid"/>
                </a:ln>
                <a:solidFill>
                  <a:srgbClr val="FFFF99"/>
                </a:solidFill>
              </a:rPr>
            </a:br>
            <a:r>
              <a:rPr lang="fa-IR" sz="2000" dirty="0" smtClean="0">
                <a:ln w="5000" cmpd="sng">
                  <a:noFill/>
                  <a:prstDash val="solid"/>
                </a:ln>
                <a:solidFill>
                  <a:srgbClr val="FFFF99"/>
                </a:solidFill>
              </a:rPr>
              <a:t>عمومی ست.</a:t>
            </a:r>
            <a:br>
              <a:rPr lang="fa-IR" sz="2000" dirty="0" smtClean="0">
                <a:ln w="5000" cmpd="sng">
                  <a:noFill/>
                  <a:prstDash val="solid"/>
                </a:ln>
                <a:solidFill>
                  <a:srgbClr val="FFFF99"/>
                </a:solidFill>
              </a:rPr>
            </a:br>
            <a:r>
              <a:rPr lang="fa-IR" sz="2000" dirty="0" smtClean="0">
                <a:ln w="5000" cmpd="sng">
                  <a:noFill/>
                  <a:prstDash val="solid"/>
                </a:ln>
                <a:solidFill>
                  <a:srgbClr val="FFFF99"/>
                </a:solidFill>
              </a:rPr>
              <a:t>معیارهای برجسته عملکرد واحد تجاری یعنی سود خالص و درآمد هرسهم  در محیط دولتی بی معنیست.در مقابل دولت ها علاوه بر ارائه کالا و خدمات به </a:t>
            </a:r>
            <a:endParaRPr lang="en-US" sz="2000" dirty="0">
              <a:ln w="5000" cmpd="sng">
                <a:noFill/>
                <a:prstDash val="solid"/>
              </a:ln>
              <a:solidFill>
                <a:srgbClr val="FFFF99"/>
              </a:solidFill>
            </a:endParaRPr>
          </a:p>
        </p:txBody>
      </p:sp>
      <p:graphicFrame>
        <p:nvGraphicFramePr>
          <p:cNvPr id="4" name="Diagram 3"/>
          <p:cNvGraphicFramePr/>
          <p:nvPr>
            <p:extLst>
              <p:ext uri="{D42A27DB-BD31-4B8C-83A1-F6EECF244321}">
                <p14:modId xmlns:p14="http://schemas.microsoft.com/office/powerpoint/2010/main" xmlns="" val="3794752974"/>
              </p:ext>
            </p:extLst>
          </p:nvPr>
        </p:nvGraphicFramePr>
        <p:xfrm>
          <a:off x="533400" y="152400"/>
          <a:ext cx="84582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744134744"/>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09601"/>
            <a:ext cx="8458200" cy="5466186"/>
          </a:xfrm>
        </p:spPr>
        <p:txBody>
          <a:bodyPr anchor="t">
            <a:normAutofit/>
          </a:bodyPr>
          <a:lstStyle/>
          <a:p>
            <a:pPr algn="r">
              <a:lnSpc>
                <a:spcPct val="200000"/>
              </a:lnSpc>
            </a:pPr>
            <a:r>
              <a:rPr lang="fa-IR" sz="2000" dirty="0" smtClean="0">
                <a:ln w="5000" cmpd="sng">
                  <a:noFill/>
                  <a:prstDash val="solid"/>
                </a:ln>
                <a:solidFill>
                  <a:srgbClr val="FFFF99"/>
                </a:solidFill>
              </a:rPr>
              <a:t> افراد شهروندان و سایر ذینفعان اطلاعات مورد نیاز را فراهم میکنند که آنهارا در ارزیابی دولت نسبت به دستیابی بهاهداف خود یاری دهد واحدهای تجاری برعکس دولت ها بر ایجادثروت تاکیید دارند و فقط با سهامدارانی در ارتباط متقابل هستند که در کسب بازده سرمایه گذاری برای آنها میکوشند.</a:t>
            </a:r>
            <a:br>
              <a:rPr lang="fa-IR" sz="2000" dirty="0" smtClean="0">
                <a:ln w="5000" cmpd="sng">
                  <a:noFill/>
                  <a:prstDash val="solid"/>
                </a:ln>
                <a:solidFill>
                  <a:srgbClr val="FFFF99"/>
                </a:solidFill>
              </a:rPr>
            </a:br>
            <a:r>
              <a:rPr lang="fa-IR" sz="2000" dirty="0" smtClean="0">
                <a:ln w="5000" cmpd="sng">
                  <a:noFill/>
                  <a:prstDash val="solid"/>
                </a:ln>
                <a:solidFill>
                  <a:srgbClr val="FFFF99"/>
                </a:solidFill>
              </a:rPr>
              <a:t>به صورت تاریخی تاکیید اولیه گزارشگری بردرآمدها و اجزای آنان بوده است و تکیه کمتری بر معیارهای غیر مالی عملکرد شده است</a:t>
            </a:r>
            <a:r>
              <a:rPr lang="fa-IR" sz="2000" b="0" dirty="0" smtClean="0">
                <a:ln w="5000" cmpd="sng">
                  <a:noFill/>
                  <a:prstDash val="solid"/>
                </a:ln>
                <a:solidFill>
                  <a:srgbClr val="FFFF99"/>
                </a:solidFill>
              </a:rPr>
              <a:t>.</a:t>
            </a:r>
            <a:endParaRPr lang="en-US" sz="2000" b="0" dirty="0">
              <a:ln w="5000" cmpd="sng">
                <a:noFill/>
                <a:prstDash val="solid"/>
              </a:ln>
              <a:solidFill>
                <a:srgbClr val="FFFF99"/>
              </a:solidFill>
            </a:endParaRPr>
          </a:p>
        </p:txBody>
      </p:sp>
    </p:spTree>
    <p:extLst>
      <p:ext uri="{BB962C8B-B14F-4D97-AF65-F5344CB8AC3E}">
        <p14:creationId xmlns:p14="http://schemas.microsoft.com/office/powerpoint/2010/main" xmlns="" val="242097339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057400"/>
            <a:ext cx="8458200" cy="4071257"/>
          </a:xfrm>
        </p:spPr>
        <p:txBody>
          <a:bodyPr>
            <a:normAutofit/>
          </a:bodyPr>
          <a:lstStyle/>
          <a:p>
            <a:pPr algn="r">
              <a:lnSpc>
                <a:spcPct val="200000"/>
              </a:lnSpc>
            </a:pPr>
            <a:r>
              <a:rPr lang="fa-IR" sz="2000" dirty="0" smtClean="0">
                <a:ln w="5000" cmpd="sng">
                  <a:noFill/>
                  <a:prstDash val="solid"/>
                </a:ln>
                <a:solidFill>
                  <a:srgbClr val="CC6600"/>
                </a:solidFill>
              </a:rPr>
              <a:t>منبع اصلی درآمد دولت وضعیت مالیات است که یک رویداد مالی اجباری قانونی  بین شهروندان و واحدهای تجاری با دولت هایشان است.و منبع اصلی درآمد واحد تجاری رویدادهای مالی اختیاری مربوط به تبادل بین خریداران و فروشندگان مایل و آگاه است.رویدادهای مالی مربوط به مالیاتها نیازمند حسابداری خاص می باشند از آن جا که ارزیابی و وصول مالیاتها از جمله رویدادهای مالی نیستند که در آن ارزشهای یکسانی به</a:t>
            </a:r>
            <a:endParaRPr lang="en-US" sz="2000" dirty="0">
              <a:ln w="5000" cmpd="sng">
                <a:noFill/>
                <a:prstDash val="solid"/>
              </a:ln>
              <a:solidFill>
                <a:srgbClr val="CC6600"/>
              </a:solidFill>
            </a:endParaRPr>
          </a:p>
        </p:txBody>
      </p:sp>
      <p:sp>
        <p:nvSpPr>
          <p:cNvPr id="6" name="Up Ribbon 5"/>
          <p:cNvSpPr/>
          <p:nvPr/>
        </p:nvSpPr>
        <p:spPr>
          <a:xfrm>
            <a:off x="228600" y="152400"/>
            <a:ext cx="8915400" cy="1371600"/>
          </a:xfrm>
          <a:prstGeom prst="ribbon2">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rgbClr val="800000"/>
                </a:solidFill>
              </a:rPr>
              <a:t>2</a:t>
            </a:r>
            <a:r>
              <a:rPr lang="fa-IR" sz="2000" b="1" dirty="0" smtClean="0">
                <a:solidFill>
                  <a:srgbClr val="800000"/>
                </a:solidFill>
              </a:rPr>
              <a:t>. </a:t>
            </a:r>
            <a:r>
              <a:rPr lang="fa-IR" sz="2000" b="1" dirty="0">
                <a:solidFill>
                  <a:srgbClr val="800000"/>
                </a:solidFill>
              </a:rPr>
              <a:t>تفاوت های منابع درآمد :</a:t>
            </a:r>
            <a:endParaRPr lang="en-US" sz="2000" b="1" dirty="0">
              <a:solidFill>
                <a:srgbClr val="800000"/>
              </a:solidFill>
            </a:endParaRPr>
          </a:p>
        </p:txBody>
      </p:sp>
    </p:spTree>
    <p:extLst>
      <p:ext uri="{BB962C8B-B14F-4D97-AF65-F5344CB8AC3E}">
        <p14:creationId xmlns:p14="http://schemas.microsoft.com/office/powerpoint/2010/main" xmlns="" val="3640362504"/>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8200"/>
            <a:ext cx="8458200" cy="5313786"/>
          </a:xfrm>
        </p:spPr>
        <p:txBody>
          <a:bodyPr>
            <a:normAutofit/>
          </a:bodyPr>
          <a:lstStyle/>
          <a:p>
            <a:pPr algn="r">
              <a:lnSpc>
                <a:spcPct val="200000"/>
              </a:lnSpc>
            </a:pPr>
            <a:r>
              <a:rPr lang="fa-IR" sz="2000" dirty="0">
                <a:ln w="5000" cmpd="sng">
                  <a:noFill/>
                  <a:prstDash val="solid"/>
                </a:ln>
                <a:solidFill>
                  <a:srgbClr val="CC6600"/>
                </a:solidFill>
              </a:rPr>
              <a:t>طور منصفانه مبادله شود و فرآیند وصول آن متفاوت است از فرآیند درآمدی که بیشتر معاملات واحدهای تجاری آن را طی میکنند. لذا نیازمند حسابداری خاصی میباشند.برای مثال:دولت مالیات بر اموال را در دوره ای قبل از </a:t>
            </a:r>
            <a:r>
              <a:rPr lang="fa-IR" sz="2000" dirty="0" smtClean="0">
                <a:ln w="5000" cmpd="sng">
                  <a:noFill/>
                  <a:prstDash val="solid"/>
                </a:ln>
                <a:solidFill>
                  <a:srgbClr val="CC6600"/>
                </a:solidFill>
              </a:rPr>
              <a:t>دوره ای وصول </a:t>
            </a:r>
            <a:r>
              <a:rPr lang="fa-IR" sz="2000" dirty="0">
                <a:ln w="5000" cmpd="sng">
                  <a:noFill/>
                  <a:prstDash val="solid"/>
                </a:ln>
                <a:solidFill>
                  <a:srgbClr val="CC6600"/>
                </a:solidFill>
              </a:rPr>
              <a:t>میکنند که این مبالغ را به صورت قانونی بکار میبرند سوالی که مطرح میشود آیا دولت باید این مبالغ مالیاتی را به عنوان درآمد سالی ثبت میکند که آنها را وصول میکند یا سالی که آنهارا تخصیص یا بکار برده؟</a:t>
            </a:r>
            <a:br>
              <a:rPr lang="fa-IR" sz="2000" dirty="0">
                <a:ln w="5000" cmpd="sng">
                  <a:noFill/>
                  <a:prstDash val="solid"/>
                </a:ln>
                <a:solidFill>
                  <a:srgbClr val="CC6600"/>
                </a:solidFill>
              </a:rPr>
            </a:br>
            <a:r>
              <a:rPr lang="fa-IR" sz="2000" dirty="0">
                <a:ln w="5000" cmpd="sng">
                  <a:noFill/>
                  <a:prstDash val="solid"/>
                </a:ln>
                <a:solidFill>
                  <a:srgbClr val="CC6600"/>
                </a:solidFill>
              </a:rPr>
              <a:t>مالیات بر اموال باید به عنوان درآمد دوره تخصیص گزارش شود</a:t>
            </a:r>
            <a:endParaRPr lang="en-US" sz="2000" dirty="0">
              <a:ln w="5000" cmpd="sng">
                <a:noFill/>
                <a:prstDash val="solid"/>
              </a:ln>
              <a:solidFill>
                <a:srgbClr val="CC6600"/>
              </a:solidFill>
            </a:endParaRPr>
          </a:p>
        </p:txBody>
      </p:sp>
    </p:spTree>
    <p:extLst>
      <p:ext uri="{BB962C8B-B14F-4D97-AF65-F5344CB8AC3E}">
        <p14:creationId xmlns:p14="http://schemas.microsoft.com/office/powerpoint/2010/main" xmlns="" val="297572752"/>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831</TotalTime>
  <Words>1022</Words>
  <Application>Microsoft Office PowerPoint</Application>
  <PresentationFormat>On-screen Show (4:3)</PresentationFormat>
  <Paragraphs>40</Paragraphs>
  <Slides>22</Slides>
  <Notes>0</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Horizon</vt:lpstr>
      <vt:lpstr>Technic</vt:lpstr>
      <vt:lpstr>Slide 1</vt:lpstr>
      <vt:lpstr>چرا گزارشگری مالی  و گزارشگری حسابداری دولتی با هم متفاوتند و باید باشند</vt:lpstr>
      <vt:lpstr>Slide 3</vt:lpstr>
      <vt:lpstr>در هرزمان این سوال مطرح می شود که چرا برای اهداف عمومی دولت های محلی و ایالتی نمی توانند به سادگی همان مجوعه استانداردهای حسابداری  رامورد استفاده قرار دهند که واحد های تجاری بکار می برند.واحدهای تجاری واحدهای بخش خصوصی هستند که هدف از سازماندهی آن ها کسب سود است</vt:lpstr>
      <vt:lpstr>در حالی که سازمانهای دولتی بنا به ضرورت های اجتماعی و قانونی تاسیس میشوند و سود نمی تواند انگیزه ای برای تشکیل آنها باشد.هدف از گزارشگری مالی در این در سازمان ها:دولت ها با منعکس کردن نیاز ذینفعان خود شامل شهروندان و نمایندگان انتخابی آنها در گزارشگری مالی بر پاسخ گویی تاکید میکنند درمقابل واحدهای تجاری اطلاعات جهت اتخاذ تصمیم های اقتصادی مهمترین عامل در شکل دادن اهداف گزارشگری مالی و حسابداری محسوب میشود</vt:lpstr>
      <vt:lpstr>نیازهای متفاوت استفاده کنندگان گزارشهای مالی دولتی و واحدهای تجاری منعکس کننده محیط های متفاوتیست که سازمان ها در آن فعالیت میکنند بعضی از تفاوت های محیطی عبارت است از:اهداف سازمانی که هدف دولت حفظ یا افزایش ثروت شهروندان از طریق ارائه خدمات عمومی مطابق با اهداف  عمومی ست. معیارهای برجسته عملکرد واحد تجاری یعنی سود خالص و درآمد هرسهم  در محیط دولتی بی معنیست.در مقابل دولت ها علاوه بر ارائه کالا و خدمات به </vt:lpstr>
      <vt:lpstr> افراد شهروندان و سایر ذینفعان اطلاعات مورد نیاز را فراهم میکنند که آنهارا در ارزیابی دولت نسبت به دستیابی بهاهداف خود یاری دهد واحدهای تجاری برعکس دولت ها بر ایجادثروت تاکیید دارند و فقط با سهامدارانی در ارتباط متقابل هستند که در کسب بازده سرمایه گذاری برای آنها میکوشند. به صورت تاریخی تاکیید اولیه گزارشگری بردرآمدها و اجزای آنان بوده است و تکیه کمتری بر معیارهای غیر مالی عملکرد شده است.</vt:lpstr>
      <vt:lpstr>منبع اصلی درآمد دولت وضعیت مالیات است که یک رویداد مالی اجباری قانونی  بین شهروندان و واحدهای تجاری با دولت هایشان است.و منبع اصلی درآمد واحد تجاری رویدادهای مالی اختیاری مربوط به تبادل بین خریداران و فروشندگان مایل و آگاه است.رویدادهای مالی مربوط به مالیاتها نیازمند حسابداری خاص می باشند از آن جا که ارزیابی و وصول مالیاتها از جمله رویدادهای مالی نیستند که در آن ارزشهای یکسانی به</vt:lpstr>
      <vt:lpstr>طور منصفانه مبادله شود و فرآیند وصول آن متفاوت است از فرآیند درآمدی که بیشتر معاملات واحدهای تجاری آن را طی میکنند. لذا نیازمند حسابداری خاصی میباشند.برای مثال:دولت مالیات بر اموال را در دوره ای قبل از دوره ای وصول میکنند که این مبالغ را به صورت قانونی بکار میبرند سوالی که مطرح میشود آیا دولت باید این مبالغ مالیاتی را به عنوان درآمد سالی ثبت میکند که آنها را وصول میکند یا سالی که آنهارا تخصیص یا بکار برده؟ مالیات بر اموال باید به عنوان درآمد دوره تخصیص گزارش شود</vt:lpstr>
      <vt:lpstr>به دلیل قدرت مداوم و وصول مالیات و به دلیل نیاز مستمر به خدمات عمومی دولت ها به ندرت منحل میشوند.واحدهای تجاری زمانی منحل میشوند که نتوانند برای دوره بلندمدت محصولات و خدمات خود را به قیمتی بالاتر از بهای تمام شده آنها بفروشند به علاوه واحد تجاری زمانی تصفیه میگردد که به واسطه واحد دیگری خریداری شود </vt:lpstr>
      <vt:lpstr>صورت های مالی واحدهای تجاری معمولا با فرض تداوم فعالیت تهیه میشوند به این معنی که دارایی ها و بدهی ها به ارزش های انحلال نشان داده نمیشوند اما در صورت های مالی دولت برای تداوم فعالیت در آینده معمولا با شک و تردید مواجه نیست. مهم در آن سطح خدمات ارائه شده و قدرت تامیین سطوح آتی نیازهاست</vt:lpstr>
      <vt:lpstr>دولت ها سرمایه ای ترین دارایی ها را تحصیل میکنند و این به خاطر قدرت آنها در ارائه خدمات به شهروندان است در حالی که واحدهای تجاری دارایی های سرمایه ای را با هدف استفاده جهت کسب جریان های نقدی آتی کسب میکنند. در نتیجه حسابداری و گزارشگری مالی برای کاهش ارزش دارایی های سرمایه ای روشی را برای ارزیابی و اندازه گیری کاهش ارزش دارایی های سرمایه ای  توصیف میکند و دلیل آن اینست که هدف دولت ارائه خدمات میباشد. برعکس واحد تجاری کاهش ارزش دارایی های سرمایه ای را به وسیله ارزیابی جریان های نقدی آتی مورد انتظار ارائه شده بواسطه دارایی اندازه گیری میکنند و دلیل آن اینست که هدف واحد تجاری ایجاد ارزش است</vt:lpstr>
      <vt:lpstr>در حسابداری بازرگانی برای ارزیابی عملکرد و ارزیابی بازده و سرمایه گذاری از   صورت های مالی اساسی در قالب ترازنامه-صورت سود و زیان-صورت سود و زیان جامع-صورت سود و زیان وجوه نقد و یادداشت های توصیفی استفاده می شود. در صورتی که در حسابداری دولتی دلیل این که هدف ارائه خدمات افزایش رفاه اجتماعی و ایجاد امنیت بوده از صورت های مالی خاص که میزان رسیدنبه این اهداف را نشان دهد استفاده میشود</vt:lpstr>
      <vt:lpstr>صورت های مالی مربوط به حسابداری دولتی عبارت است از : ترازنامه هر یک از حسابهای مستقل و ترازنامه ترکیبی از کلیه حسابهای مستقل صورت حساب درآمد و هزینه و تغییرات در مازاد برای هر یک از حسابها و نیز صورت ترکیبی آن ها. صورت مقایسه درآمد های شناسایی شده با درآمد های پیش بینی شده و هزینه های انجام شده با اعتبارات مصوب و یادداشت های توصیفی</vt:lpstr>
      <vt:lpstr>در سیستم حسابداری بازرگانی با خرید یک داریی سرمایه ای آن دارایی در ترازنامه به بهای تمام شده گزارش می شود  در صورتی که در حسابدرای دولتی با خرید یک دارایی مستقیما به حساب هزینه منظور می شود</vt:lpstr>
      <vt:lpstr>پاسخ گویی مالی برای فعالیت های دولتی به وسیله تهییه صورت های مالی بدست می آید که به اندازه گیری جریانهای منابع مالی جاری تاکیید کند و با استفاده از مبنای تعهدی تعدیل شده حسابداری تهیه شده باشد این نوع اندازه گیری بر کنترل و پاسخ گویی در مورد کسب و خرج پول های عمومی تاکید می کند </vt:lpstr>
      <vt:lpstr>Slide 17</vt:lpstr>
      <vt:lpstr>Slide 18</vt:lpstr>
      <vt:lpstr>Slide 19</vt:lpstr>
      <vt:lpstr>دولت ها اساسا از جنبه های مختلف با واحد های تجاری فرق دارند آنه اهداف فرآیند کسب درآمد ذینعان تعهدات بودجه ای و عمر متفاوتی دارند. این تفاوت ها نیاز به استانداردهای حسابدرای و گزارشگری مالی متفاوتی را ایجاد میکند تا بتوان اطلاعاتی را فراهم کرد که نیاز ذینفعان برای ارزیابی پاسخگویی دولت و تصمیم گیری سیاسی اجتماعی و اقتصادیرا برآورده سازد.</vt:lpstr>
      <vt:lpstr>اگر چه دولت های محلی و ایالتی در ایالات متحده حدود 100سال است که استاندارد های جداگانه ای دارند گاهی این سوال مطرح می شود که چرا دولت ها نمیتوانند به سادگی استاندارد های تدین شده برای واحد های تجاری بکار ببرند.استاندارد های گزارشگری مالی و حسابداری جداگانه برای دولت ها ضروریست زیرا نیازهای استفاده کنندگان از گزارشگری مالی دولتها و واحدها تجاری متفاوت است</vt:lpstr>
      <vt:lpstr>نیازهای استفاده کنندگان گزارشهای مالی دولتی به گزارشهای مختلفی در  استانداردهای حسابداری و چهارچوب مفهومی آن منعکس میشود . در نتیجه اهداف گزارشگری مالی هیئت استانداردهای حسابداری دولتی پاسخگویی عمومی را ارزیابی میکند تا مبانی برای تعیین تدوین سایر اهداف گزارشگری مالی باشد.</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Administrator</cp:lastModifiedBy>
  <cp:revision>91</cp:revision>
  <dcterms:created xsi:type="dcterms:W3CDTF">2014-02-27T18:44:10Z</dcterms:created>
  <dcterms:modified xsi:type="dcterms:W3CDTF">2014-03-08T05:10:59Z</dcterms:modified>
</cp:coreProperties>
</file>