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75" r:id="rId11"/>
    <p:sldId id="266" r:id="rId12"/>
    <p:sldId id="267" r:id="rId13"/>
    <p:sldId id="268" r:id="rId14"/>
    <p:sldId id="270" r:id="rId15"/>
    <p:sldId id="269" r:id="rId16"/>
    <p:sldId id="273" r:id="rId17"/>
    <p:sldId id="276" r:id="rId18"/>
    <p:sldId id="277" r:id="rId19"/>
    <p:sldId id="272" r:id="rId20"/>
    <p:sldId id="279" r:id="rId21"/>
    <p:sldId id="274" r:id="rId22"/>
    <p:sldId id="278" r:id="rId23"/>
    <p:sldId id="280" r:id="rId24"/>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3333CC"/>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a-I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401E0E2F-AFE9-4AAD-A5E8-5EAC5B30A105}" type="slidenum">
              <a:rPr lang="ar-SA" altLang="en-US"/>
              <a:pPr/>
              <a:t>‹#›</a:t>
            </a:fld>
            <a:endParaRPr lang="en-US" altLang="en-US"/>
          </a:p>
        </p:txBody>
      </p:sp>
    </p:spTree>
    <p:extLst>
      <p:ext uri="{BB962C8B-B14F-4D97-AF65-F5344CB8AC3E}">
        <p14:creationId xmlns:p14="http://schemas.microsoft.com/office/powerpoint/2010/main" val="1066630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1F79FE2F-A98D-4708-B47B-4499DFB360BD}" type="slidenum">
              <a:rPr lang="ar-SA" altLang="en-US"/>
              <a:pPr/>
              <a:t>‹#›</a:t>
            </a:fld>
            <a:endParaRPr lang="en-US" altLang="en-US"/>
          </a:p>
        </p:txBody>
      </p:sp>
    </p:spTree>
    <p:extLst>
      <p:ext uri="{BB962C8B-B14F-4D97-AF65-F5344CB8AC3E}">
        <p14:creationId xmlns:p14="http://schemas.microsoft.com/office/powerpoint/2010/main" val="3897996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C1DF9F3F-03D8-4A80-9790-9CCB2D38EE47}" type="slidenum">
              <a:rPr lang="ar-SA" altLang="en-US"/>
              <a:pPr/>
              <a:t>‹#›</a:t>
            </a:fld>
            <a:endParaRPr lang="en-US" altLang="en-US"/>
          </a:p>
        </p:txBody>
      </p:sp>
    </p:spTree>
    <p:extLst>
      <p:ext uri="{BB962C8B-B14F-4D97-AF65-F5344CB8AC3E}">
        <p14:creationId xmlns:p14="http://schemas.microsoft.com/office/powerpoint/2010/main" val="3436087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7558502-9243-4289-B646-1AF4B3CC142E}" type="slidenum">
              <a:rPr lang="ar-SA" altLang="en-US"/>
              <a:pPr/>
              <a:t>‹#›</a:t>
            </a:fld>
            <a:endParaRPr lang="en-US" altLang="en-US"/>
          </a:p>
        </p:txBody>
      </p:sp>
    </p:spTree>
    <p:extLst>
      <p:ext uri="{BB962C8B-B14F-4D97-AF65-F5344CB8AC3E}">
        <p14:creationId xmlns:p14="http://schemas.microsoft.com/office/powerpoint/2010/main" val="1866873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F53F9D4D-1194-4A7A-A585-E91A9CAD4FB4}" type="slidenum">
              <a:rPr lang="ar-SA" altLang="en-US"/>
              <a:pPr/>
              <a:t>‹#›</a:t>
            </a:fld>
            <a:endParaRPr lang="en-US" altLang="en-US"/>
          </a:p>
        </p:txBody>
      </p:sp>
    </p:spTree>
    <p:extLst>
      <p:ext uri="{BB962C8B-B14F-4D97-AF65-F5344CB8AC3E}">
        <p14:creationId xmlns:p14="http://schemas.microsoft.com/office/powerpoint/2010/main" val="2503658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40732189-DA40-4D70-994B-665D48044631}" type="slidenum">
              <a:rPr lang="ar-SA" altLang="en-US"/>
              <a:pPr/>
              <a:t>‹#›</a:t>
            </a:fld>
            <a:endParaRPr lang="en-US" altLang="en-US"/>
          </a:p>
        </p:txBody>
      </p:sp>
    </p:spTree>
    <p:extLst>
      <p:ext uri="{BB962C8B-B14F-4D97-AF65-F5344CB8AC3E}">
        <p14:creationId xmlns:p14="http://schemas.microsoft.com/office/powerpoint/2010/main" val="1786822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C86FD018-396B-4E46-BFFC-EF601CB3CEBC}" type="slidenum">
              <a:rPr lang="ar-SA" altLang="en-US"/>
              <a:pPr/>
              <a:t>‹#›</a:t>
            </a:fld>
            <a:endParaRPr lang="en-US" altLang="en-US"/>
          </a:p>
        </p:txBody>
      </p:sp>
    </p:spTree>
    <p:extLst>
      <p:ext uri="{BB962C8B-B14F-4D97-AF65-F5344CB8AC3E}">
        <p14:creationId xmlns:p14="http://schemas.microsoft.com/office/powerpoint/2010/main" val="321874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EA3BEB04-8B3E-4AF6-B5D1-C202DCF4A944}" type="slidenum">
              <a:rPr lang="ar-SA" altLang="en-US"/>
              <a:pPr/>
              <a:t>‹#›</a:t>
            </a:fld>
            <a:endParaRPr lang="en-US" altLang="en-US"/>
          </a:p>
        </p:txBody>
      </p:sp>
    </p:spTree>
    <p:extLst>
      <p:ext uri="{BB962C8B-B14F-4D97-AF65-F5344CB8AC3E}">
        <p14:creationId xmlns:p14="http://schemas.microsoft.com/office/powerpoint/2010/main" val="244883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1D73ACDB-FCA9-42D4-9681-E0D7C2543B5D}" type="slidenum">
              <a:rPr lang="ar-SA" altLang="en-US"/>
              <a:pPr/>
              <a:t>‹#›</a:t>
            </a:fld>
            <a:endParaRPr lang="en-US" altLang="en-US"/>
          </a:p>
        </p:txBody>
      </p:sp>
    </p:spTree>
    <p:extLst>
      <p:ext uri="{BB962C8B-B14F-4D97-AF65-F5344CB8AC3E}">
        <p14:creationId xmlns:p14="http://schemas.microsoft.com/office/powerpoint/2010/main" val="2901042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D8A389D4-C08D-4239-A158-EC3BD99B4A54}" type="slidenum">
              <a:rPr lang="ar-SA" altLang="en-US"/>
              <a:pPr/>
              <a:t>‹#›</a:t>
            </a:fld>
            <a:endParaRPr lang="en-US" altLang="en-US"/>
          </a:p>
        </p:txBody>
      </p:sp>
    </p:spTree>
    <p:extLst>
      <p:ext uri="{BB962C8B-B14F-4D97-AF65-F5344CB8AC3E}">
        <p14:creationId xmlns:p14="http://schemas.microsoft.com/office/powerpoint/2010/main" val="2357697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E30B8CFB-8523-4F6E-BFAA-6787C23053EC}" type="slidenum">
              <a:rPr lang="ar-SA" altLang="en-US"/>
              <a:pPr/>
              <a:t>‹#›</a:t>
            </a:fld>
            <a:endParaRPr lang="en-US" altLang="en-US"/>
          </a:p>
        </p:txBody>
      </p:sp>
    </p:spTree>
    <p:extLst>
      <p:ext uri="{BB962C8B-B14F-4D97-AF65-F5344CB8AC3E}">
        <p14:creationId xmlns:p14="http://schemas.microsoft.com/office/powerpoint/2010/main" val="2329966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fld id="{9E25F5D3-CD92-4651-8229-25E41FCB33B0}" type="slidenum">
              <a:rPr lang="ar-SA"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pitchFamily="34" charset="0"/>
          <a:cs typeface="Arial" pitchFamily="34" charset="0"/>
        </a:defRPr>
      </a:lvl2pPr>
      <a:lvl3pPr algn="ctr" rtl="1" eaLnBrk="0" fontAlgn="base" hangingPunct="0">
        <a:spcBef>
          <a:spcPct val="0"/>
        </a:spcBef>
        <a:spcAft>
          <a:spcPct val="0"/>
        </a:spcAft>
        <a:defRPr sz="4400">
          <a:solidFill>
            <a:schemeClr val="tx2"/>
          </a:solidFill>
          <a:latin typeface="Arial" pitchFamily="34" charset="0"/>
          <a:cs typeface="Arial" pitchFamily="34" charset="0"/>
        </a:defRPr>
      </a:lvl3pPr>
      <a:lvl4pPr algn="ctr" rtl="1" eaLnBrk="0" fontAlgn="base" hangingPunct="0">
        <a:spcBef>
          <a:spcPct val="0"/>
        </a:spcBef>
        <a:spcAft>
          <a:spcPct val="0"/>
        </a:spcAft>
        <a:defRPr sz="4400">
          <a:solidFill>
            <a:schemeClr val="tx2"/>
          </a:solidFill>
          <a:latin typeface="Arial" pitchFamily="34" charset="0"/>
          <a:cs typeface="Arial" pitchFamily="34" charset="0"/>
        </a:defRPr>
      </a:lvl4pPr>
      <a:lvl5pPr algn="ctr" rtl="1"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1" fontAlgn="base">
        <a:spcBef>
          <a:spcPct val="0"/>
        </a:spcBef>
        <a:spcAft>
          <a:spcPct val="0"/>
        </a:spcAft>
        <a:defRPr sz="4400">
          <a:solidFill>
            <a:schemeClr val="tx2"/>
          </a:solidFill>
          <a:latin typeface="Arial" pitchFamily="34" charset="0"/>
          <a:cs typeface="Arial" pitchFamily="34" charset="0"/>
        </a:defRPr>
      </a:lvl6pPr>
      <a:lvl7pPr marL="914400" algn="ctr" rtl="1" fontAlgn="base">
        <a:spcBef>
          <a:spcPct val="0"/>
        </a:spcBef>
        <a:spcAft>
          <a:spcPct val="0"/>
        </a:spcAft>
        <a:defRPr sz="4400">
          <a:solidFill>
            <a:schemeClr val="tx2"/>
          </a:solidFill>
          <a:latin typeface="Arial" pitchFamily="34" charset="0"/>
          <a:cs typeface="Arial" pitchFamily="34" charset="0"/>
        </a:defRPr>
      </a:lvl7pPr>
      <a:lvl8pPr marL="1371600" algn="ctr" rtl="1" fontAlgn="base">
        <a:spcBef>
          <a:spcPct val="0"/>
        </a:spcBef>
        <a:spcAft>
          <a:spcPct val="0"/>
        </a:spcAft>
        <a:defRPr sz="4400">
          <a:solidFill>
            <a:schemeClr val="tx2"/>
          </a:solidFill>
          <a:latin typeface="Arial" pitchFamily="34" charset="0"/>
          <a:cs typeface="Arial" pitchFamily="34" charset="0"/>
        </a:defRPr>
      </a:lvl8pPr>
      <a:lvl9pPr marL="1828800" algn="ctr" rtl="1"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fa.wikipedia.org/wiki/%D9%81%D9%84%D8%B3%D9%81%D9%87" TargetMode="External"/><Relationship Id="rId2" Type="http://schemas.openxmlformats.org/officeDocument/2006/relationships/hyperlink" Target="http://fa.wikipedia.org/wiki/%D8%B2%D8%A8%D8%A7%D9%86_%D8%A7%D9%86%DA%AF%D9%84%DB%8C%D8%B3%DB%8C"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endParaRPr lang="fa-IR" altLang="en-US" smtClean="0"/>
          </a:p>
        </p:txBody>
      </p:sp>
      <p:sp>
        <p:nvSpPr>
          <p:cNvPr id="3075" name="Rectangle 3"/>
          <p:cNvSpPr>
            <a:spLocks noGrp="1" noChangeArrowheads="1"/>
          </p:cNvSpPr>
          <p:nvPr>
            <p:ph type="body" idx="1"/>
          </p:nvPr>
        </p:nvSpPr>
        <p:spPr/>
        <p:txBody>
          <a:bodyPr/>
          <a:lstStyle/>
          <a:p>
            <a:pPr eaLnBrk="1" hangingPunct="1">
              <a:lnSpc>
                <a:spcPct val="90000"/>
              </a:lnSpc>
            </a:pPr>
            <a:r>
              <a:rPr lang="ar-SA" altLang="en-US" sz="2800" smtClean="0">
                <a:solidFill>
                  <a:srgbClr val="FF0066"/>
                </a:solidFill>
                <a:cs typeface="B Titr" panose="00000700000000000000" pitchFamily="2" charset="-78"/>
              </a:rPr>
              <a:t>تعريف داستان </a:t>
            </a:r>
            <a:endParaRPr lang="en-US" altLang="en-US" sz="2800" smtClean="0">
              <a:solidFill>
                <a:srgbClr val="FF0066"/>
              </a:solidFill>
              <a:cs typeface="B Titr" panose="00000700000000000000" pitchFamily="2" charset="-78"/>
            </a:endParaRPr>
          </a:p>
          <a:p>
            <a:pPr eaLnBrk="1" hangingPunct="1">
              <a:lnSpc>
                <a:spcPct val="90000"/>
              </a:lnSpc>
            </a:pPr>
            <a:r>
              <a:rPr lang="ar-SA" altLang="en-US" sz="2800" smtClean="0">
                <a:cs typeface="B Mitra" panose="00000400000000000000" pitchFamily="2" charset="-78"/>
              </a:rPr>
              <a:t>داستان از قديمي ترين قالب هاي هنري است كه پيشينه ي بسيار كهني دارد و انسان ها آن را به صورت هاي گوناگون براي يكديگر نقل و بازگو كرده اند. از زماني كه انسان هاي غارنشين پس از يك روز تلاش و كوشش و شكار حيوانات، شبانه درون غارها كنار آتش مي نشستند و ماجراها و اتفاقات روزانه و چگونگي شكار حيوانات وحشي را براي يكديگر بازگو مي كردند و به انتظار پايان ماجراها و حرف هاي يكديگر گوش فرا مي دادند، تا امروز، با همه ي پيشرفتي كه در زمينه هاي مختلف زندگي حاصل شده است و نويسندگان بسياري با خلق آثار متنوعي پا به عرصه ي ادبيات داستاني نهاده اند؛ همواره انسان نيازمند خواندن و شنيدن داستان و انواع گوناگون آن بوده است.</a:t>
            </a:r>
            <a:br>
              <a:rPr lang="ar-SA" altLang="en-US" sz="2800" smtClean="0">
                <a:cs typeface="B Mitra" panose="00000400000000000000" pitchFamily="2" charset="-78"/>
              </a:rPr>
            </a:br>
            <a:endParaRPr lang="en-US" altLang="en-US" sz="2800" smtClean="0">
              <a:cs typeface="B Mitra" panose="00000400000000000000" pitchFamily="2"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endParaRPr lang="fa-IR" altLang="en-US" smtClean="0"/>
          </a:p>
        </p:txBody>
      </p:sp>
      <p:sp>
        <p:nvSpPr>
          <p:cNvPr id="12291" name="Rectangle 3"/>
          <p:cNvSpPr>
            <a:spLocks noGrp="1" noChangeArrowheads="1"/>
          </p:cNvSpPr>
          <p:nvPr>
            <p:ph type="body" idx="1"/>
          </p:nvPr>
        </p:nvSpPr>
        <p:spPr/>
        <p:txBody>
          <a:bodyPr/>
          <a:lstStyle/>
          <a:p>
            <a:pPr eaLnBrk="1" hangingPunct="1">
              <a:buFontTx/>
              <a:buNone/>
            </a:pPr>
            <a:r>
              <a:rPr lang="ar-SA" altLang="en-US" sz="2400" smtClean="0">
                <a:solidFill>
                  <a:schemeClr val="hlink"/>
                </a:solidFill>
                <a:cs typeface="B Yagut" panose="00000400000000000000" pitchFamily="2" charset="-78"/>
              </a:rPr>
              <a:t>گروهبان که از خواهر و مادر بچه بازجویی می</a:t>
            </a:r>
            <a:r>
              <a:rPr lang="ar-SA" altLang="en-US" sz="2400" smtClean="0">
                <a:solidFill>
                  <a:schemeClr val="hlink"/>
                </a:solidFill>
              </a:rPr>
              <a:t>‌</a:t>
            </a:r>
            <a:r>
              <a:rPr lang="ar-SA" altLang="en-US" sz="2400" smtClean="0">
                <a:solidFill>
                  <a:schemeClr val="hlink"/>
                </a:solidFill>
                <a:cs typeface="B Yagut" panose="00000400000000000000" pitchFamily="2" charset="-78"/>
              </a:rPr>
              <a:t>کرد، سروان دست بچه را گرفت و با خود به اتاق دیگر برد.</a:t>
            </a:r>
          </a:p>
          <a:p>
            <a:pPr eaLnBrk="1" hangingPunct="1">
              <a:buFontTx/>
              <a:buNone/>
            </a:pPr>
            <a:r>
              <a:rPr lang="ar-SA" altLang="en-US" sz="2400" smtClean="0">
                <a:solidFill>
                  <a:schemeClr val="hlink"/>
                </a:solidFill>
                <a:cs typeface="B Yagut" panose="00000400000000000000" pitchFamily="2" charset="-78"/>
              </a:rPr>
              <a:t>گفت: بابات کجاست؟</a:t>
            </a:r>
          </a:p>
          <a:p>
            <a:pPr eaLnBrk="1" hangingPunct="1">
              <a:buFontTx/>
              <a:buNone/>
            </a:pPr>
            <a:r>
              <a:rPr lang="ar-SA" altLang="en-US" sz="2400" smtClean="0">
                <a:solidFill>
                  <a:schemeClr val="hlink"/>
                </a:solidFill>
                <a:cs typeface="B Yagut" panose="00000400000000000000" pitchFamily="2" charset="-78"/>
              </a:rPr>
              <a:t>بچه زیرلب گفت: رفته آسمان.</a:t>
            </a:r>
          </a:p>
          <a:p>
            <a:pPr eaLnBrk="1" hangingPunct="1">
              <a:buFontTx/>
              <a:buNone/>
            </a:pPr>
            <a:r>
              <a:rPr lang="ar-SA" altLang="en-US" sz="2400" smtClean="0">
                <a:solidFill>
                  <a:schemeClr val="hlink"/>
                </a:solidFill>
                <a:cs typeface="B Yagut" panose="00000400000000000000" pitchFamily="2" charset="-78"/>
              </a:rPr>
              <a:t>سروان با تعجب پرسید: چی؟ مرده؟</a:t>
            </a:r>
          </a:p>
          <a:p>
            <a:pPr eaLnBrk="1" hangingPunct="1">
              <a:buFontTx/>
              <a:buNone/>
            </a:pPr>
            <a:r>
              <a:rPr lang="ar-SA" altLang="en-US" sz="2400" smtClean="0">
                <a:solidFill>
                  <a:schemeClr val="hlink"/>
                </a:solidFill>
                <a:cs typeface="B Yagut" panose="00000400000000000000" pitchFamily="2" charset="-78"/>
              </a:rPr>
              <a:t>بچه گفت: نه. هر شب از آسمان پایین می</a:t>
            </a:r>
            <a:r>
              <a:rPr lang="ar-SA" altLang="en-US" sz="2400" smtClean="0">
                <a:solidFill>
                  <a:schemeClr val="hlink"/>
                </a:solidFill>
              </a:rPr>
              <a:t>‌</a:t>
            </a:r>
            <a:r>
              <a:rPr lang="ar-SA" altLang="en-US" sz="2400" smtClean="0">
                <a:solidFill>
                  <a:schemeClr val="hlink"/>
                </a:solidFill>
                <a:cs typeface="B Yagut" panose="00000400000000000000" pitchFamily="2" charset="-78"/>
              </a:rPr>
              <a:t>آید، با ما شام می</a:t>
            </a:r>
            <a:r>
              <a:rPr lang="ar-SA" altLang="en-US" sz="2400" smtClean="0">
                <a:solidFill>
                  <a:schemeClr val="hlink"/>
                </a:solidFill>
              </a:rPr>
              <a:t>‌</a:t>
            </a:r>
            <a:r>
              <a:rPr lang="ar-SA" altLang="en-US" sz="2400" smtClean="0">
                <a:solidFill>
                  <a:schemeClr val="hlink"/>
                </a:solidFill>
                <a:cs typeface="B Yagut" panose="00000400000000000000" pitchFamily="2" charset="-78"/>
              </a:rPr>
              <a:t>خورد.</a:t>
            </a:r>
          </a:p>
          <a:p>
            <a:pPr eaLnBrk="1" hangingPunct="1">
              <a:buFontTx/>
              <a:buNone/>
            </a:pPr>
            <a:r>
              <a:rPr lang="ar-SA" altLang="en-US" sz="2400" smtClean="0">
                <a:solidFill>
                  <a:schemeClr val="hlink"/>
                </a:solidFill>
                <a:cs typeface="B Yagut" panose="00000400000000000000" pitchFamily="2" charset="-78"/>
              </a:rPr>
              <a:t>سروان چشم گرداند و درِِ کوچکی را در سقف دید.</a:t>
            </a:r>
            <a:endParaRPr lang="en-US" altLang="en-US" sz="2400" smtClean="0">
              <a:solidFill>
                <a:schemeClr val="hlink"/>
              </a:solidFill>
              <a:cs typeface="B Yagut" panose="00000400000000000000" pitchFamily="2"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endParaRPr lang="fa-IR" altLang="en-US" smtClean="0"/>
          </a:p>
        </p:txBody>
      </p:sp>
      <p:sp>
        <p:nvSpPr>
          <p:cNvPr id="13315" name="Rectangle 3"/>
          <p:cNvSpPr>
            <a:spLocks noGrp="1" noChangeArrowheads="1"/>
          </p:cNvSpPr>
          <p:nvPr>
            <p:ph type="body" idx="1"/>
          </p:nvPr>
        </p:nvSpPr>
        <p:spPr/>
        <p:txBody>
          <a:bodyPr/>
          <a:lstStyle/>
          <a:p>
            <a:pPr eaLnBrk="1" hangingPunct="1">
              <a:lnSpc>
                <a:spcPct val="90000"/>
              </a:lnSpc>
            </a:pPr>
            <a:r>
              <a:rPr lang="ar-SA" altLang="en-US" sz="2800" smtClean="0">
                <a:solidFill>
                  <a:srgbClr val="FF0066"/>
                </a:solidFill>
                <a:cs typeface="B Titr" panose="00000700000000000000" pitchFamily="2" charset="-78"/>
              </a:rPr>
              <a:t>داستان بلند</a:t>
            </a:r>
            <a:r>
              <a:rPr lang="ar-SA" altLang="en-US" sz="2800" smtClean="0"/>
              <a:t/>
            </a:r>
            <a:br>
              <a:rPr lang="ar-SA" altLang="en-US" sz="2800" smtClean="0"/>
            </a:br>
            <a:r>
              <a:rPr lang="ar-SA" altLang="en-US" sz="2600" smtClean="0">
                <a:cs typeface="B Mitra" panose="00000400000000000000" pitchFamily="2" charset="-78"/>
              </a:rPr>
              <a:t>داستان بلند، داستاني است كه </a:t>
            </a:r>
            <a:r>
              <a:rPr lang="ar-SA" altLang="en-US" sz="2600" smtClean="0">
                <a:solidFill>
                  <a:srgbClr val="FF9900"/>
                </a:solidFill>
                <a:cs typeface="B Mitra" panose="00000400000000000000" pitchFamily="2" charset="-78"/>
              </a:rPr>
              <a:t>گسترش يافته تر</a:t>
            </a:r>
            <a:r>
              <a:rPr lang="ar-SA" altLang="en-US" sz="2600" smtClean="0">
                <a:cs typeface="B Mitra" panose="00000400000000000000" pitchFamily="2" charset="-78"/>
              </a:rPr>
              <a:t> از داستان كوتاه و محدودتر از رمان است. </a:t>
            </a:r>
            <a:br>
              <a:rPr lang="ar-SA" altLang="en-US" sz="2600" smtClean="0">
                <a:cs typeface="B Mitra" panose="00000400000000000000" pitchFamily="2" charset="-78"/>
              </a:rPr>
            </a:br>
            <a:r>
              <a:rPr lang="ar-SA" altLang="en-US" sz="2600" smtClean="0">
                <a:solidFill>
                  <a:srgbClr val="FF9900"/>
                </a:solidFill>
                <a:cs typeface="B Mitra" panose="00000400000000000000" pitchFamily="2" charset="-78"/>
              </a:rPr>
              <a:t>شخصيت</a:t>
            </a:r>
            <a:r>
              <a:rPr lang="ar-SA" altLang="en-US" sz="2600" smtClean="0">
                <a:cs typeface="B Mitra" panose="00000400000000000000" pitchFamily="2" charset="-78"/>
              </a:rPr>
              <a:t> ها درداستان بلند پابه پاي حوادث پيش مي روند و تمام </a:t>
            </a:r>
            <a:r>
              <a:rPr lang="ar-SA" altLang="en-US" sz="2600" smtClean="0">
                <a:solidFill>
                  <a:srgbClr val="FF9900"/>
                </a:solidFill>
                <a:cs typeface="B Mitra" panose="00000400000000000000" pitchFamily="2" charset="-78"/>
              </a:rPr>
              <a:t>عناصر</a:t>
            </a:r>
            <a:r>
              <a:rPr lang="ar-SA" altLang="en-US" sz="2600" smtClean="0">
                <a:cs typeface="B Mitra" panose="00000400000000000000" pitchFamily="2" charset="-78"/>
              </a:rPr>
              <a:t> داستاني كه در </a:t>
            </a:r>
            <a:r>
              <a:rPr lang="ar-SA" altLang="en-US" sz="2600" smtClean="0">
                <a:solidFill>
                  <a:srgbClr val="FF9900"/>
                </a:solidFill>
                <a:cs typeface="B Mitra" panose="00000400000000000000" pitchFamily="2" charset="-78"/>
              </a:rPr>
              <a:t>رمان</a:t>
            </a:r>
            <a:r>
              <a:rPr lang="ar-SA" altLang="en-US" sz="2600" smtClean="0">
                <a:cs typeface="B Mitra" panose="00000400000000000000" pitchFamily="2" charset="-78"/>
              </a:rPr>
              <a:t> وجود دارد، در </a:t>
            </a:r>
            <a:r>
              <a:rPr lang="ar-SA" altLang="en-US" sz="2600" smtClean="0">
                <a:solidFill>
                  <a:srgbClr val="FF9900"/>
                </a:solidFill>
                <a:cs typeface="B Mitra" panose="00000400000000000000" pitchFamily="2" charset="-78"/>
              </a:rPr>
              <a:t>داستان بلند</a:t>
            </a:r>
            <a:r>
              <a:rPr lang="ar-SA" altLang="en-US" sz="2600" smtClean="0">
                <a:cs typeface="B Mitra" panose="00000400000000000000" pitchFamily="2" charset="-78"/>
              </a:rPr>
              <a:t> نيز حضور دارند. حجم نوشتاري آن، معمولاً از </a:t>
            </a:r>
            <a:r>
              <a:rPr lang="ar-SA" altLang="en-US" sz="2600" smtClean="0">
                <a:solidFill>
                  <a:srgbClr val="FF9900"/>
                </a:solidFill>
                <a:cs typeface="B Mitra" panose="00000400000000000000" pitchFamily="2" charset="-78"/>
              </a:rPr>
              <a:t>پانزده هزار تا سي هزار</a:t>
            </a:r>
            <a:r>
              <a:rPr lang="ar-SA" altLang="en-US" sz="2600" smtClean="0">
                <a:cs typeface="B Mitra" panose="00000400000000000000" pitchFamily="2" charset="-78"/>
              </a:rPr>
              <a:t> كلمه تشكيل مي شود. </a:t>
            </a:r>
            <a:endParaRPr lang="en-US" altLang="en-US" sz="2600" smtClean="0">
              <a:cs typeface="B Mitra" panose="00000400000000000000" pitchFamily="2" charset="-78"/>
            </a:endParaRPr>
          </a:p>
          <a:p>
            <a:pPr eaLnBrk="1" hangingPunct="1">
              <a:lnSpc>
                <a:spcPct val="90000"/>
              </a:lnSpc>
            </a:pPr>
            <a:r>
              <a:rPr lang="ar-SA" altLang="en-US" sz="2600" smtClean="0">
                <a:cs typeface="B Mitra" panose="00000400000000000000" pitchFamily="2" charset="-78"/>
              </a:rPr>
              <a:t>داستاني است </a:t>
            </a:r>
            <a:r>
              <a:rPr lang="ar-SA" altLang="en-US" sz="2600" smtClean="0">
                <a:solidFill>
                  <a:srgbClr val="FF9900"/>
                </a:solidFill>
                <a:cs typeface="B Mitra" panose="00000400000000000000" pitchFamily="2" charset="-78"/>
              </a:rPr>
              <a:t>روايت گونه به نثر</a:t>
            </a:r>
            <a:r>
              <a:rPr lang="ar-SA" altLang="en-US" sz="2600" smtClean="0">
                <a:cs typeface="B Mitra" panose="00000400000000000000" pitchFamily="2" charset="-78"/>
              </a:rPr>
              <a:t> كه پيرامون موضوع و حادثه اي خاص كه « </a:t>
            </a:r>
            <a:r>
              <a:rPr lang="ar-SA" altLang="en-US" sz="2600" smtClean="0">
                <a:solidFill>
                  <a:srgbClr val="FF9900"/>
                </a:solidFill>
                <a:cs typeface="B Mitra" panose="00000400000000000000" pitchFamily="2" charset="-78"/>
              </a:rPr>
              <a:t>ريشه در واقعيت اجتماعي</a:t>
            </a:r>
            <a:r>
              <a:rPr lang="ar-SA" altLang="en-US" sz="2600" smtClean="0">
                <a:cs typeface="B Mitra" panose="00000400000000000000" pitchFamily="2" charset="-78"/>
              </a:rPr>
              <a:t>» دارد نوشته مي شود.</a:t>
            </a:r>
            <a:br>
              <a:rPr lang="ar-SA" altLang="en-US" sz="2600" smtClean="0">
                <a:cs typeface="B Mitra" panose="00000400000000000000" pitchFamily="2" charset="-78"/>
              </a:rPr>
            </a:br>
            <a:r>
              <a:rPr lang="ar-SA" altLang="en-US" sz="2600" smtClean="0">
                <a:cs typeface="B Mitra" panose="00000400000000000000" pitchFamily="2" charset="-78"/>
              </a:rPr>
              <a:t>جمال ميرصادقي :</a:t>
            </a:r>
            <a:r>
              <a:rPr lang="en-US" altLang="en-US" sz="2600" smtClean="0">
                <a:cs typeface="B Mitra" panose="00000400000000000000" pitchFamily="2" charset="-78"/>
              </a:rPr>
              <a:t> </a:t>
            </a:r>
            <a:r>
              <a:rPr lang="ar-SA" altLang="en-US" sz="2600" smtClean="0">
                <a:cs typeface="B Mitra" panose="00000400000000000000" pitchFamily="2" charset="-78"/>
              </a:rPr>
              <a:t>« داستان بلند، داستاني است كه از نظر كمي ازداستان كوتاه بلندتر و از رمان كوتاه تر است و از نظر كيفي نيز با آن ها مطابقت ندارد.»</a:t>
            </a:r>
            <a:br>
              <a:rPr lang="ar-SA" altLang="en-US" sz="2600" smtClean="0">
                <a:cs typeface="B Mitra" panose="00000400000000000000" pitchFamily="2" charset="-78"/>
              </a:rPr>
            </a:br>
            <a:endParaRPr lang="en-US" altLang="en-US" sz="2600" smtClean="0">
              <a:cs typeface="B Mitra" panose="00000400000000000000"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endParaRPr lang="fa-IR" altLang="en-US" smtClean="0"/>
          </a:p>
        </p:txBody>
      </p:sp>
      <p:sp>
        <p:nvSpPr>
          <p:cNvPr id="14339" name="Rectangle 3"/>
          <p:cNvSpPr>
            <a:spLocks noGrp="1" noChangeArrowheads="1"/>
          </p:cNvSpPr>
          <p:nvPr>
            <p:ph type="body" idx="1"/>
          </p:nvPr>
        </p:nvSpPr>
        <p:spPr/>
        <p:txBody>
          <a:bodyPr/>
          <a:lstStyle/>
          <a:p>
            <a:pPr eaLnBrk="1" hangingPunct="1"/>
            <a:r>
              <a:rPr lang="ar-SA" altLang="en-US" sz="2600" smtClean="0">
                <a:solidFill>
                  <a:srgbClr val="FF0066"/>
                </a:solidFill>
                <a:cs typeface="B Titr" panose="00000700000000000000" pitchFamily="2" charset="-78"/>
              </a:rPr>
              <a:t>- رمان</a:t>
            </a:r>
            <a:br>
              <a:rPr lang="ar-SA" altLang="en-US" sz="2600" smtClean="0">
                <a:solidFill>
                  <a:srgbClr val="FF0066"/>
                </a:solidFill>
                <a:cs typeface="B Titr" panose="00000700000000000000" pitchFamily="2" charset="-78"/>
              </a:rPr>
            </a:br>
            <a:r>
              <a:rPr lang="ar-SA" altLang="en-US" sz="2800" smtClean="0">
                <a:cs typeface="B Mitra" panose="00000400000000000000" pitchFamily="2" charset="-78"/>
              </a:rPr>
              <a:t>« رمان ( </a:t>
            </a:r>
            <a:r>
              <a:rPr lang="en-US" altLang="en-US" sz="2000" smtClean="0">
                <a:cs typeface="B Mitra" panose="00000400000000000000" pitchFamily="2" charset="-78"/>
              </a:rPr>
              <a:t>Roman</a:t>
            </a:r>
            <a:r>
              <a:rPr lang="ar-SA" altLang="en-US" sz="2800" smtClean="0">
                <a:cs typeface="B Mitra" panose="00000400000000000000" pitchFamily="2" charset="-78"/>
              </a:rPr>
              <a:t>) از </a:t>
            </a:r>
            <a:r>
              <a:rPr lang="ar-SA" altLang="en-US" sz="2800" smtClean="0">
                <a:solidFill>
                  <a:srgbClr val="FF9900"/>
                </a:solidFill>
                <a:cs typeface="B Mitra" panose="00000400000000000000" pitchFamily="2" charset="-78"/>
              </a:rPr>
              <a:t>رمانس</a:t>
            </a:r>
            <a:r>
              <a:rPr lang="ar-SA" altLang="en-US" sz="2800" smtClean="0">
                <a:cs typeface="B Mitra" panose="00000400000000000000" pitchFamily="2" charset="-78"/>
              </a:rPr>
              <a:t> ( </a:t>
            </a:r>
            <a:r>
              <a:rPr lang="en-US" altLang="en-US" sz="2000" smtClean="0">
                <a:cs typeface="B Mitra" panose="00000400000000000000" pitchFamily="2" charset="-78"/>
              </a:rPr>
              <a:t>Romance</a:t>
            </a:r>
            <a:r>
              <a:rPr lang="ar-SA" altLang="en-US" sz="2800" smtClean="0">
                <a:cs typeface="B Mitra" panose="00000400000000000000" pitchFamily="2" charset="-78"/>
              </a:rPr>
              <a:t>) قرون وسطي مشتق شده است، البته در انگليسي به جاي « رمان» واژه ي ديگري را به كار مي برند: ( </a:t>
            </a:r>
            <a:r>
              <a:rPr lang="en-US" altLang="en-US" sz="2000" smtClean="0">
                <a:cs typeface="B Mitra" panose="00000400000000000000" pitchFamily="2" charset="-78"/>
              </a:rPr>
              <a:t>Novel</a:t>
            </a:r>
            <a:r>
              <a:rPr lang="ar-SA" altLang="en-US" sz="2800" smtClean="0">
                <a:cs typeface="B Mitra" panose="00000400000000000000" pitchFamily="2" charset="-78"/>
              </a:rPr>
              <a:t>)، كه برگرفته از واژه ي ايتاليايي « نوولا»</a:t>
            </a:r>
            <a:r>
              <a:rPr lang="en-US" altLang="en-US" sz="2800" smtClean="0">
                <a:cs typeface="B Mitra" panose="00000400000000000000" pitchFamily="2" charset="-78"/>
              </a:rPr>
              <a:t> </a:t>
            </a:r>
            <a:r>
              <a:rPr lang="ar-SA" altLang="en-US" sz="2800" smtClean="0">
                <a:cs typeface="B Mitra" panose="00000400000000000000" pitchFamily="2" charset="-78"/>
              </a:rPr>
              <a:t>( </a:t>
            </a:r>
            <a:r>
              <a:rPr lang="en-US" altLang="en-US" sz="2000" smtClean="0">
                <a:cs typeface="B Mitra" panose="00000400000000000000" pitchFamily="2" charset="-78"/>
              </a:rPr>
              <a:t>Novella</a:t>
            </a:r>
            <a:r>
              <a:rPr lang="ar-SA" altLang="en-US" sz="2800" smtClean="0">
                <a:cs typeface="B Mitra" panose="00000400000000000000" pitchFamily="2" charset="-78"/>
              </a:rPr>
              <a:t>)، به معني چيز كوچك و تازه است و بر قصه اي كوتاه و منثور اطلاق مي شده است.»</a:t>
            </a:r>
            <a:br>
              <a:rPr lang="ar-SA" altLang="en-US" sz="2800" smtClean="0">
                <a:cs typeface="B Mitra" panose="00000400000000000000" pitchFamily="2" charset="-78"/>
              </a:rPr>
            </a:br>
            <a:endParaRPr lang="en-US" altLang="en-US" sz="2800" smtClean="0">
              <a:cs typeface="B Mitra" panose="00000400000000000000" pitchFamily="2"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endParaRPr lang="fa-IR" altLang="en-US" smtClean="0"/>
          </a:p>
        </p:txBody>
      </p:sp>
      <p:sp>
        <p:nvSpPr>
          <p:cNvPr id="15363" name="Rectangle 3"/>
          <p:cNvSpPr>
            <a:spLocks noGrp="1" noChangeArrowheads="1"/>
          </p:cNvSpPr>
          <p:nvPr>
            <p:ph type="body" idx="1"/>
          </p:nvPr>
        </p:nvSpPr>
        <p:spPr/>
        <p:txBody>
          <a:bodyPr/>
          <a:lstStyle/>
          <a:p>
            <a:pPr eaLnBrk="1" hangingPunct="1">
              <a:lnSpc>
                <a:spcPct val="80000"/>
              </a:lnSpc>
            </a:pPr>
            <a:r>
              <a:rPr lang="ar-SA" altLang="en-US" sz="2000" b="1" smtClean="0">
                <a:solidFill>
                  <a:srgbClr val="3333CC"/>
                </a:solidFill>
                <a:cs typeface="B Mitra" panose="00000400000000000000" pitchFamily="2" charset="-78"/>
              </a:rPr>
              <a:t>آنتوني برجس</a:t>
            </a:r>
            <a:r>
              <a:rPr lang="ar-SA" altLang="en-US" sz="2000" smtClean="0">
                <a:cs typeface="B Mitra" panose="00000400000000000000" pitchFamily="2" charset="-78"/>
              </a:rPr>
              <a:t>، اديب و نقاد معاصر انگليسي، مي گويد:</a:t>
            </a:r>
            <a:br>
              <a:rPr lang="ar-SA" altLang="en-US" sz="2000" smtClean="0">
                <a:cs typeface="B Mitra" panose="00000400000000000000" pitchFamily="2" charset="-78"/>
              </a:rPr>
            </a:br>
            <a:r>
              <a:rPr lang="ar-SA" altLang="en-US" sz="2000" smtClean="0">
                <a:cs typeface="B Mitra" panose="00000400000000000000" pitchFamily="2" charset="-78"/>
              </a:rPr>
              <a:t>« رمان قالب ادبي بس نيرومندي است كه قادر است تا اعماق دنياي واقعي نفوذ كند و درآن دگرگوني هاي فراوان پديد بياورد... رمان قالب ادبي بس مؤثري است كه حتي آن ها هم كه درخط ادبيات نيستند بهتراست آن را جدي بگيرند.»</a:t>
            </a:r>
            <a:br>
              <a:rPr lang="ar-SA" altLang="en-US" sz="2000" smtClean="0">
                <a:cs typeface="B Mitra" panose="00000400000000000000" pitchFamily="2" charset="-78"/>
              </a:rPr>
            </a:br>
            <a:r>
              <a:rPr lang="ar-SA" altLang="en-US" sz="2000" b="1" smtClean="0">
                <a:solidFill>
                  <a:srgbClr val="3333CC"/>
                </a:solidFill>
                <a:cs typeface="B Mitra" panose="00000400000000000000" pitchFamily="2" charset="-78"/>
              </a:rPr>
              <a:t>ويليام هـزليت</a:t>
            </a:r>
            <a:r>
              <a:rPr lang="ar-SA" altLang="en-US" sz="2000" smtClean="0">
                <a:cs typeface="B Mitra" panose="00000400000000000000" pitchFamily="2" charset="-78"/>
              </a:rPr>
              <a:t>، ( </a:t>
            </a:r>
            <a:r>
              <a:rPr lang="en-US" altLang="en-US" sz="1600" smtClean="0">
                <a:cs typeface="B Mitra" panose="00000400000000000000" pitchFamily="2" charset="-78"/>
              </a:rPr>
              <a:t>William Hazlit</a:t>
            </a:r>
            <a:r>
              <a:rPr lang="ar-SA" altLang="en-US" sz="2000" smtClean="0">
                <a:cs typeface="B Mitra" panose="00000400000000000000" pitchFamily="2" charset="-78"/>
              </a:rPr>
              <a:t>) منتقد و نويسنده ي انگليسي، « رمان» را چنين تعريف كرده است:</a:t>
            </a:r>
            <a:br>
              <a:rPr lang="ar-SA" altLang="en-US" sz="2000" smtClean="0">
                <a:cs typeface="B Mitra" panose="00000400000000000000" pitchFamily="2" charset="-78"/>
              </a:rPr>
            </a:br>
            <a:r>
              <a:rPr lang="ar-SA" altLang="en-US" sz="2000" smtClean="0">
                <a:cs typeface="B Mitra" panose="00000400000000000000" pitchFamily="2" charset="-78"/>
              </a:rPr>
              <a:t>« رمان، داستاني است كه براساس </a:t>
            </a:r>
            <a:r>
              <a:rPr lang="ar-SA" altLang="en-US" sz="2000" smtClean="0">
                <a:solidFill>
                  <a:srgbClr val="FF9900"/>
                </a:solidFill>
                <a:cs typeface="B Mitra" panose="00000400000000000000" pitchFamily="2" charset="-78"/>
              </a:rPr>
              <a:t>تقليدي نزديك به واقعيت</a:t>
            </a:r>
            <a:r>
              <a:rPr lang="ar-SA" altLang="en-US" sz="2000" smtClean="0">
                <a:cs typeface="B Mitra" panose="00000400000000000000" pitchFamily="2" charset="-78"/>
              </a:rPr>
              <a:t>، از آدمي و عادات و </a:t>
            </a:r>
            <a:r>
              <a:rPr lang="ar-SA" altLang="en-US" sz="2000" smtClean="0">
                <a:solidFill>
                  <a:srgbClr val="FF9900"/>
                </a:solidFill>
                <a:cs typeface="B Mitra" panose="00000400000000000000" pitchFamily="2" charset="-78"/>
              </a:rPr>
              <a:t>حالات بشري</a:t>
            </a:r>
            <a:r>
              <a:rPr lang="ar-SA" altLang="en-US" sz="2000" smtClean="0">
                <a:cs typeface="B Mitra" panose="00000400000000000000" pitchFamily="2" charset="-78"/>
              </a:rPr>
              <a:t> نوشته شده باشد و به نحوي از انحا </a:t>
            </a:r>
            <a:r>
              <a:rPr lang="ar-SA" altLang="en-US" sz="2000" smtClean="0">
                <a:solidFill>
                  <a:srgbClr val="FF9900"/>
                </a:solidFill>
                <a:cs typeface="B Mitra" panose="00000400000000000000" pitchFamily="2" charset="-78"/>
              </a:rPr>
              <a:t>شالوده ي جامعه</a:t>
            </a:r>
            <a:r>
              <a:rPr lang="ar-SA" altLang="en-US" sz="2000" smtClean="0">
                <a:cs typeface="B Mitra" panose="00000400000000000000" pitchFamily="2" charset="-78"/>
              </a:rPr>
              <a:t> را درخود تصوير و منعكس كند.»</a:t>
            </a:r>
            <a:br>
              <a:rPr lang="ar-SA" altLang="en-US" sz="2000" smtClean="0">
                <a:cs typeface="B Mitra" panose="00000400000000000000" pitchFamily="2" charset="-78"/>
              </a:rPr>
            </a:br>
            <a:r>
              <a:rPr lang="ar-SA" altLang="en-US" sz="2000" b="1" smtClean="0">
                <a:solidFill>
                  <a:srgbClr val="3333CC"/>
                </a:solidFill>
                <a:cs typeface="B Mitra" panose="00000400000000000000" pitchFamily="2" charset="-78"/>
              </a:rPr>
              <a:t>اي. ام . فورستر</a:t>
            </a:r>
            <a:r>
              <a:rPr lang="ar-SA" altLang="en-US" sz="2000" smtClean="0">
                <a:cs typeface="B Mitra" panose="00000400000000000000" pitchFamily="2" charset="-78"/>
              </a:rPr>
              <a:t> در كتاب « جنبه هاي رمان» با توجه به </a:t>
            </a:r>
            <a:r>
              <a:rPr lang="ar-SA" altLang="en-US" sz="2000" smtClean="0">
                <a:solidFill>
                  <a:srgbClr val="FF9900"/>
                </a:solidFill>
                <a:cs typeface="B Mitra" panose="00000400000000000000" pitchFamily="2" charset="-78"/>
              </a:rPr>
              <a:t>حجم و وسعت</a:t>
            </a:r>
            <a:r>
              <a:rPr lang="ar-SA" altLang="en-US" sz="2000" smtClean="0">
                <a:cs typeface="B Mitra" panose="00000400000000000000" pitchFamily="2" charset="-78"/>
              </a:rPr>
              <a:t> رمان مي گويد:</a:t>
            </a:r>
            <a:br>
              <a:rPr lang="ar-SA" altLang="en-US" sz="2000" smtClean="0">
                <a:cs typeface="B Mitra" panose="00000400000000000000" pitchFamily="2" charset="-78"/>
              </a:rPr>
            </a:br>
            <a:r>
              <a:rPr lang="ar-SA" altLang="en-US" sz="2000" smtClean="0">
                <a:cs typeface="B Mitra" panose="00000400000000000000" pitchFamily="2" charset="-78"/>
              </a:rPr>
              <a:t>« رمان داستاني است به نثر، با وسعتي معين، كه اين حد يا وسعت </a:t>
            </a:r>
            <a:r>
              <a:rPr lang="ar-SA" altLang="en-US" sz="2000" smtClean="0">
                <a:solidFill>
                  <a:srgbClr val="FF9900"/>
                </a:solidFill>
                <a:cs typeface="B Mitra" panose="00000400000000000000" pitchFamily="2" charset="-78"/>
              </a:rPr>
              <a:t>نبايد كمتر از پنجاه هزار</a:t>
            </a:r>
            <a:r>
              <a:rPr lang="ar-SA" altLang="en-US" sz="2000" smtClean="0">
                <a:cs typeface="B Mitra" panose="00000400000000000000" pitchFamily="2" charset="-78"/>
              </a:rPr>
              <a:t> كلمه باشد.»</a:t>
            </a:r>
            <a:endParaRPr lang="en-US" altLang="en-US" sz="2000" smtClean="0">
              <a:cs typeface="B Mitra" panose="00000400000000000000" pitchFamily="2" charset="-78"/>
            </a:endParaRPr>
          </a:p>
          <a:p>
            <a:pPr eaLnBrk="1" hangingPunct="1">
              <a:lnSpc>
                <a:spcPct val="80000"/>
              </a:lnSpc>
            </a:pPr>
            <a:r>
              <a:rPr lang="ar-SA" altLang="en-US" sz="2000" b="1" smtClean="0">
                <a:solidFill>
                  <a:srgbClr val="3333CC"/>
                </a:solidFill>
                <a:cs typeface="B Mitra" panose="00000400000000000000" pitchFamily="2" charset="-78"/>
              </a:rPr>
              <a:t>هاري شا</a:t>
            </a:r>
            <a:r>
              <a:rPr lang="ar-SA" altLang="en-US" sz="2000" smtClean="0">
                <a:cs typeface="B Mitra" panose="00000400000000000000" pitchFamily="2" charset="-78"/>
              </a:rPr>
              <a:t> در فرهنگ « اصطلاحات ادبي»، رمان را چنين تعريف مي كند:</a:t>
            </a:r>
            <a:br>
              <a:rPr lang="ar-SA" altLang="en-US" sz="2000" smtClean="0">
                <a:cs typeface="B Mitra" panose="00000400000000000000" pitchFamily="2" charset="-78"/>
              </a:rPr>
            </a:br>
            <a:r>
              <a:rPr lang="ar-SA" altLang="en-US" sz="2000" smtClean="0">
                <a:cs typeface="B Mitra" panose="00000400000000000000" pitchFamily="2" charset="-78"/>
              </a:rPr>
              <a:t>« روايت منثور داستاني طولاني كه شخصيت ها و حضورشان را در سازمان بندي مرتبي از وقايع و صحنه ها تصوير كند. اثري داستاني كه كم تر از سي تا چهل هزار كلمه داشته باشد، غالباً به عنوان قصه، داستان كوتاه، داستان بلند و ناولت محسوب مي شود. اما " رمان" </a:t>
            </a:r>
            <a:r>
              <a:rPr lang="ar-SA" altLang="en-US" sz="2000" smtClean="0">
                <a:solidFill>
                  <a:srgbClr val="FF9900"/>
                </a:solidFill>
                <a:cs typeface="B Mitra" panose="00000400000000000000" pitchFamily="2" charset="-78"/>
              </a:rPr>
              <a:t>حداكثري براي طول و</a:t>
            </a:r>
            <a:r>
              <a:rPr lang="en-US" altLang="en-US" sz="2000" smtClean="0">
                <a:solidFill>
                  <a:srgbClr val="FF9900"/>
                </a:solidFill>
                <a:cs typeface="B Mitra" panose="00000400000000000000" pitchFamily="2" charset="-78"/>
              </a:rPr>
              <a:t> </a:t>
            </a:r>
            <a:r>
              <a:rPr lang="ar-SA" altLang="en-US" sz="2000" smtClean="0">
                <a:solidFill>
                  <a:srgbClr val="FF9900"/>
                </a:solidFill>
                <a:cs typeface="B Mitra" panose="00000400000000000000" pitchFamily="2" charset="-78"/>
              </a:rPr>
              <a:t>اندازه ي واقعي خود ندارد</a:t>
            </a:r>
            <a:r>
              <a:rPr lang="ar-SA" altLang="en-US" sz="2000" smtClean="0">
                <a:cs typeface="B Mitra" panose="00000400000000000000" pitchFamily="2" charset="-78"/>
              </a:rPr>
              <a:t>. هر رمان، شرح و نقلي است از زندگي، هر رمان متضمن </a:t>
            </a:r>
            <a:r>
              <a:rPr lang="ar-SA" altLang="en-US" sz="2000" smtClean="0">
                <a:solidFill>
                  <a:srgbClr val="FF9900"/>
                </a:solidFill>
                <a:cs typeface="B Mitra" panose="00000400000000000000" pitchFamily="2" charset="-78"/>
              </a:rPr>
              <a:t>كشمكش، شخصيت ها، عمل، صحنه ها، پيرنگ و درون مايه</a:t>
            </a:r>
            <a:r>
              <a:rPr lang="ar-SA" altLang="en-US" sz="2000" smtClean="0">
                <a:cs typeface="B Mitra" panose="00000400000000000000" pitchFamily="2" charset="-78"/>
              </a:rPr>
              <a:t> است.»</a:t>
            </a:r>
            <a:br>
              <a:rPr lang="ar-SA" altLang="en-US" sz="2000" smtClean="0">
                <a:cs typeface="B Mitra" panose="00000400000000000000" pitchFamily="2" charset="-78"/>
              </a:rPr>
            </a:br>
            <a:endParaRPr lang="en-US" altLang="en-US" sz="2000" smtClean="0">
              <a:cs typeface="B Mitra" panose="00000400000000000000" pitchFamily="2" charset="-7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endParaRPr lang="fa-IR" altLang="en-US" smtClean="0"/>
          </a:p>
        </p:txBody>
      </p:sp>
      <p:sp>
        <p:nvSpPr>
          <p:cNvPr id="16387" name="Rectangle 3"/>
          <p:cNvSpPr>
            <a:spLocks noGrp="1" noChangeArrowheads="1"/>
          </p:cNvSpPr>
          <p:nvPr>
            <p:ph type="body" idx="1"/>
          </p:nvPr>
        </p:nvSpPr>
        <p:spPr/>
        <p:txBody>
          <a:bodyPr/>
          <a:lstStyle/>
          <a:p>
            <a:pPr eaLnBrk="1" hangingPunct="1">
              <a:lnSpc>
                <a:spcPct val="80000"/>
              </a:lnSpc>
            </a:pPr>
            <a:r>
              <a:rPr lang="ar-SA" altLang="en-US" sz="2000" smtClean="0">
                <a:cs typeface="B Mitra" panose="00000400000000000000" pitchFamily="2" charset="-78"/>
              </a:rPr>
              <a:t>پس </a:t>
            </a:r>
            <a:r>
              <a:rPr lang="ar-SA" altLang="en-US" sz="2000" smtClean="0">
                <a:solidFill>
                  <a:srgbClr val="3333CC"/>
                </a:solidFill>
                <a:cs typeface="B Titr" panose="00000700000000000000" pitchFamily="2" charset="-78"/>
              </a:rPr>
              <a:t>رمان</a:t>
            </a:r>
            <a:r>
              <a:rPr lang="ar-SA" altLang="en-US" sz="2000" smtClean="0">
                <a:cs typeface="B Mitra" panose="00000400000000000000" pitchFamily="2" charset="-78"/>
              </a:rPr>
              <a:t>، شامل آثار متنوع و گوناگوني مي باشد كه </a:t>
            </a:r>
            <a:r>
              <a:rPr lang="ar-SA" altLang="en-US" sz="2000" smtClean="0">
                <a:solidFill>
                  <a:srgbClr val="FF9900"/>
                </a:solidFill>
                <a:cs typeface="B Mitra" panose="00000400000000000000" pitchFamily="2" charset="-78"/>
              </a:rPr>
              <a:t>وجه مشترك</a:t>
            </a:r>
            <a:r>
              <a:rPr lang="ar-SA" altLang="en-US" sz="2000" smtClean="0">
                <a:cs typeface="B Mitra" panose="00000400000000000000" pitchFamily="2" charset="-78"/>
              </a:rPr>
              <a:t> آن ها: </a:t>
            </a:r>
            <a:endParaRPr lang="en-US" altLang="en-US" sz="2000" smtClean="0">
              <a:cs typeface="B Mitra" panose="00000400000000000000" pitchFamily="2" charset="-78"/>
            </a:endParaRPr>
          </a:p>
          <a:p>
            <a:pPr eaLnBrk="1" hangingPunct="1">
              <a:lnSpc>
                <a:spcPct val="80000"/>
              </a:lnSpc>
            </a:pPr>
            <a:r>
              <a:rPr lang="ar-SA" altLang="en-US" sz="2000" smtClean="0">
                <a:cs typeface="B Mitra" panose="00000400000000000000" pitchFamily="2" charset="-78"/>
              </a:rPr>
              <a:t>« منثور» و « داستاني» و« طولاني بودن» آن هاست كه به « ارايه ي تصويري از زندگي و رفتارهاي واقعي» مي پردازند.</a:t>
            </a:r>
            <a:br>
              <a:rPr lang="ar-SA" altLang="en-US" sz="2000" smtClean="0">
                <a:cs typeface="B Mitra" panose="00000400000000000000" pitchFamily="2" charset="-78"/>
              </a:rPr>
            </a:br>
            <a:r>
              <a:rPr lang="ar-SA" altLang="en-US" sz="2000" smtClean="0">
                <a:cs typeface="B Mitra" panose="00000400000000000000" pitchFamily="2" charset="-78"/>
              </a:rPr>
              <a:t>« رمان نويس با نگارش " رمان" به خلق جهاني مي پردازد كه زبان و كلمات، ساختار آن را تشكيل مي دهد. </a:t>
            </a:r>
            <a:r>
              <a:rPr lang="ar-SA" altLang="en-US" sz="2000" smtClean="0">
                <a:solidFill>
                  <a:srgbClr val="FF9900"/>
                </a:solidFill>
                <a:cs typeface="B Mitra" panose="00000400000000000000" pitchFamily="2" charset="-78"/>
              </a:rPr>
              <a:t>قوانين، آداب و رسوم، اصول اخلاق، رفتار و قراردادهاي اجتماعي</a:t>
            </a:r>
            <a:r>
              <a:rPr lang="ar-SA" altLang="en-US" sz="2000" smtClean="0">
                <a:cs typeface="B Mitra" panose="00000400000000000000" pitchFamily="2" charset="-78"/>
              </a:rPr>
              <a:t> نيز ساخته و پرداخته ي نگارنده ي رمان است. اين امور مي تواند با </a:t>
            </a:r>
            <a:r>
              <a:rPr lang="ar-SA" altLang="en-US" sz="2000" smtClean="0">
                <a:solidFill>
                  <a:srgbClr val="FF9900"/>
                </a:solidFill>
                <a:cs typeface="B Mitra" panose="00000400000000000000" pitchFamily="2" charset="-78"/>
              </a:rPr>
              <a:t>دنياي واقعي، منطبق، يا دور از ذهن و غيرواقعي</a:t>
            </a:r>
            <a:r>
              <a:rPr lang="ar-SA" altLang="en-US" sz="2000" smtClean="0">
                <a:cs typeface="B Mitra" panose="00000400000000000000" pitchFamily="2" charset="-78"/>
              </a:rPr>
              <a:t> باشد. نويسنده مجاز است با ذوق و سليقه ي خود به اشخاص خاصي اجازه دهد برخي را تنبيه و عده اي را تشويق كند، گروهي را مرعوب و دسته اي را مسرور سازد.»</a:t>
            </a:r>
            <a:br>
              <a:rPr lang="ar-SA" altLang="en-US" sz="2000" smtClean="0">
                <a:cs typeface="B Mitra" panose="00000400000000000000" pitchFamily="2" charset="-78"/>
              </a:rPr>
            </a:br>
            <a:endParaRPr lang="en-US" altLang="en-US" sz="2000" smtClean="0">
              <a:cs typeface="B Mitra" panose="00000400000000000000" pitchFamily="2" charset="-78"/>
            </a:endParaRPr>
          </a:p>
          <a:p>
            <a:pPr eaLnBrk="1" hangingPunct="1">
              <a:lnSpc>
                <a:spcPct val="80000"/>
              </a:lnSpc>
            </a:pPr>
            <a:r>
              <a:rPr lang="ar-SA" altLang="en-US" sz="2000" b="1" smtClean="0">
                <a:solidFill>
                  <a:srgbClr val="FF9900"/>
                </a:solidFill>
                <a:cs typeface="B Mitra" panose="00000400000000000000" pitchFamily="2" charset="-78"/>
              </a:rPr>
              <a:t>رمان</a:t>
            </a:r>
            <a:r>
              <a:rPr lang="ar-SA" altLang="en-US" sz="2000" b="1" smtClean="0">
                <a:solidFill>
                  <a:srgbClr val="3333CC"/>
                </a:solidFill>
                <a:cs typeface="B Mitra" panose="00000400000000000000" pitchFamily="2" charset="-78"/>
              </a:rPr>
              <a:t> داستاني است متكي بر واقعيت و واقع گرايي كه حاصل تجربيات و تخيل زندگي فرد مي باشد. رمان با بهره گيري از عناصر روايت و بازنمايي حوادث به تشريح و كاوش در جامعه و ابعاد مختلف وجودي انسان و زندگي اش مي پردازد. و رمان آيينه ي تمام نمايي است كه به وسيله ي آن مي توان جزييات، اتفاقات و تجربيات روزمره ي انسان را شرح داد، و نيز مي توان چنين پنداشت:« تصويري از روزگاري است كه رمان در آن نوشته شده است. رمان گزارشي است آشنا از چيزهايي كه هر روز جلوي چشمان ما روي مي دهد.»</a:t>
            </a:r>
            <a:br>
              <a:rPr lang="ar-SA" altLang="en-US" sz="2000" b="1" smtClean="0">
                <a:solidFill>
                  <a:srgbClr val="3333CC"/>
                </a:solidFill>
                <a:cs typeface="B Mitra" panose="00000400000000000000" pitchFamily="2" charset="-78"/>
              </a:rPr>
            </a:br>
            <a:endParaRPr lang="en-US" altLang="en-US" sz="2000" b="1" smtClean="0">
              <a:solidFill>
                <a:srgbClr val="3333CC"/>
              </a:solidFill>
              <a:cs typeface="B Mitra" panose="00000400000000000000" pitchFamily="2"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endParaRPr lang="fa-IR" altLang="en-US" smtClean="0"/>
          </a:p>
        </p:txBody>
      </p:sp>
      <p:sp>
        <p:nvSpPr>
          <p:cNvPr id="17411" name="Rectangle 3"/>
          <p:cNvSpPr>
            <a:spLocks noGrp="1" noChangeArrowheads="1"/>
          </p:cNvSpPr>
          <p:nvPr>
            <p:ph type="body" idx="1"/>
          </p:nvPr>
        </p:nvSpPr>
        <p:spPr/>
        <p:txBody>
          <a:bodyPr/>
          <a:lstStyle/>
          <a:p>
            <a:pPr eaLnBrk="1" hangingPunct="1"/>
            <a:r>
              <a:rPr lang="ar-SA" altLang="en-US" sz="2000" b="1" smtClean="0">
                <a:solidFill>
                  <a:srgbClr val="3333CC"/>
                </a:solidFill>
                <a:cs typeface="B Mitra" panose="00000400000000000000" pitchFamily="2" charset="-78"/>
              </a:rPr>
              <a:t>ناصرايراني</a:t>
            </a:r>
            <a:r>
              <a:rPr lang="ar-SA" altLang="en-US" sz="2000" smtClean="0">
                <a:cs typeface="B Mitra" panose="00000400000000000000" pitchFamily="2" charset="-78"/>
              </a:rPr>
              <a:t> « رمان آيينه اي است تمام نما، تمام نمايي او به نشان دادن واقعيت هاي موجود اجتماعي و به نشان دادن روابط متقابل انساني در ابعاد و زواياي گوناگون آن محدود نمي شود، بلكه آرمان ها و ارزش هاي آن جامعه را هم نشان مي دهد؛ علاوه بر اين ها، با تصوير كردن اين واقعيت كه </a:t>
            </a:r>
            <a:r>
              <a:rPr lang="ar-SA" altLang="en-US" sz="2000" smtClean="0">
                <a:solidFill>
                  <a:srgbClr val="FF9900"/>
                </a:solidFill>
                <a:cs typeface="B Mitra" panose="00000400000000000000" pitchFamily="2" charset="-78"/>
              </a:rPr>
              <a:t>كدام آرمان ها و ارزش ها مرده است و كدام آرمان ها و ارزش هايي زنده، كه آن ها مي تواند جامعه را به حركت در آورد</a:t>
            </a:r>
            <a:r>
              <a:rPr lang="ar-SA" altLang="en-US" sz="2000" smtClean="0">
                <a:cs typeface="B Mitra" panose="00000400000000000000" pitchFamily="2" charset="-78"/>
              </a:rPr>
              <a:t>.»</a:t>
            </a:r>
            <a:br>
              <a:rPr lang="ar-SA" altLang="en-US" sz="2000" smtClean="0">
                <a:cs typeface="B Mitra" panose="00000400000000000000" pitchFamily="2" charset="-78"/>
              </a:rPr>
            </a:br>
            <a:r>
              <a:rPr lang="ar-SA" altLang="en-US" sz="2000" smtClean="0">
                <a:cs typeface="B Mitra" panose="00000400000000000000" pitchFamily="2" charset="-78"/>
              </a:rPr>
              <a:t>« رمان گنجينه اي است كه همه چيز بشر را در خود حفظ مي كند زبان، فرهنگ، آداب و رسوم، اخلاق، طرز زندگي و معيشت و هر رويداد و بوده اي از اين قبيل،</a:t>
            </a:r>
            <a:endParaRPr lang="en-US" altLang="en-US" sz="2000" smtClean="0">
              <a:cs typeface="B Mitra" panose="00000400000000000000" pitchFamily="2" charset="-78"/>
            </a:endParaRPr>
          </a:p>
          <a:p>
            <a:pPr algn="ctr" eaLnBrk="1" hangingPunct="1"/>
            <a:r>
              <a:rPr lang="ar-SA" altLang="en-US" sz="2000" smtClean="0">
                <a:cs typeface="B Mitra" panose="00000400000000000000" pitchFamily="2" charset="-78"/>
              </a:rPr>
              <a:t> </a:t>
            </a:r>
            <a:r>
              <a:rPr lang="ar-SA" altLang="en-US" sz="2000" b="1" smtClean="0">
                <a:solidFill>
                  <a:srgbClr val="3333CC"/>
                </a:solidFill>
                <a:cs typeface="B Mitra" panose="00000400000000000000" pitchFamily="2" charset="-78"/>
              </a:rPr>
              <a:t>رمان مطمئن ترين امانت دار دنياست</a:t>
            </a:r>
            <a:r>
              <a:rPr lang="ar-SA" altLang="en-US" sz="2000" smtClean="0">
                <a:cs typeface="B Mitra" panose="00000400000000000000" pitchFamily="2" charset="-78"/>
              </a:rPr>
              <a:t>.»</a:t>
            </a:r>
            <a:endParaRPr lang="en-US" altLang="en-US" sz="2000" smtClean="0">
              <a:cs typeface="B Mitra" panose="00000400000000000000" pitchFamily="2" charset="-78"/>
            </a:endParaRPr>
          </a:p>
          <a:p>
            <a:pPr algn="ctr" eaLnBrk="1" hangingPunct="1"/>
            <a:endParaRPr lang="en-US" altLang="en-US" sz="2000" smtClean="0">
              <a:cs typeface="B Mitra" panose="00000400000000000000" pitchFamily="2" charset="-78"/>
            </a:endParaRPr>
          </a:p>
          <a:p>
            <a:pPr algn="ctr" eaLnBrk="1" hangingPunct="1"/>
            <a:r>
              <a:rPr lang="ar-SA" altLang="en-US" sz="2000" smtClean="0">
                <a:solidFill>
                  <a:srgbClr val="3333CC"/>
                </a:solidFill>
                <a:cs typeface="B Titr" panose="00000700000000000000" pitchFamily="2" charset="-78"/>
              </a:rPr>
              <a:t>« رمان، گسترده ترين شكل داستان با فضاهاي متنوع،</a:t>
            </a:r>
            <a:endParaRPr lang="en-US" altLang="en-US" sz="2000" smtClean="0">
              <a:solidFill>
                <a:srgbClr val="3333CC"/>
              </a:solidFill>
              <a:cs typeface="B Titr" panose="00000700000000000000" pitchFamily="2" charset="-78"/>
            </a:endParaRPr>
          </a:p>
          <a:p>
            <a:pPr algn="ctr" eaLnBrk="1" hangingPunct="1"/>
            <a:r>
              <a:rPr lang="ar-SA" altLang="en-US" sz="2000" smtClean="0">
                <a:solidFill>
                  <a:srgbClr val="3333CC"/>
                </a:solidFill>
                <a:cs typeface="B Titr" panose="00000700000000000000" pitchFamily="2" charset="-78"/>
              </a:rPr>
              <a:t> حوادث درهم تنيده ي گوناگون و شخصيت هاي متعدد است.» </a:t>
            </a:r>
            <a:endParaRPr lang="en-US" altLang="en-US" sz="2000" smtClean="0">
              <a:solidFill>
                <a:srgbClr val="3333CC"/>
              </a:solidFill>
              <a:cs typeface="B Titr" panose="00000700000000000000" pitchFamily="2" charset="-78"/>
            </a:endParaRPr>
          </a:p>
          <a:p>
            <a:pPr algn="ctr" eaLnBrk="1" hangingPunct="1">
              <a:buFontTx/>
              <a:buNone/>
            </a:pPr>
            <a:r>
              <a:rPr lang="ar-SA" altLang="en-US" sz="2000" smtClean="0">
                <a:cs typeface="B Mitra" panose="00000400000000000000" pitchFamily="2" charset="-78"/>
              </a:rPr>
              <a:t/>
            </a:r>
            <a:br>
              <a:rPr lang="ar-SA" altLang="en-US" sz="2000" smtClean="0">
                <a:cs typeface="B Mitra" panose="00000400000000000000" pitchFamily="2" charset="-78"/>
              </a:rPr>
            </a:br>
            <a:endParaRPr lang="en-US" altLang="en-US" sz="2000" smtClean="0">
              <a:cs typeface="B Mitra" panose="00000400000000000000" pitchFamily="2" charset="-7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endParaRPr lang="fa-IR" altLang="en-US" smtClean="0"/>
          </a:p>
        </p:txBody>
      </p:sp>
      <p:sp>
        <p:nvSpPr>
          <p:cNvPr id="18435" name="Rectangle 3"/>
          <p:cNvSpPr>
            <a:spLocks noGrp="1" noChangeArrowheads="1"/>
          </p:cNvSpPr>
          <p:nvPr>
            <p:ph type="body" idx="1"/>
          </p:nvPr>
        </p:nvSpPr>
        <p:spPr/>
        <p:txBody>
          <a:bodyPr/>
          <a:lstStyle/>
          <a:p>
            <a:pPr eaLnBrk="1" hangingPunct="1"/>
            <a:r>
              <a:rPr lang="ar-SA" altLang="en-US" sz="3000" b="1" smtClean="0">
                <a:solidFill>
                  <a:srgbClr val="FF0066"/>
                </a:solidFill>
                <a:cs typeface="B Titr" panose="00000700000000000000" pitchFamily="2" charset="-78"/>
              </a:rPr>
              <a:t>انواع رمان:</a:t>
            </a:r>
            <a:r>
              <a:rPr lang="ar-SA" altLang="en-US" sz="3000" b="1" smtClean="0">
                <a:cs typeface="B Mitra" panose="00000400000000000000" pitchFamily="2" charset="-78"/>
              </a:rPr>
              <a:t/>
            </a:r>
            <a:br>
              <a:rPr lang="ar-SA" altLang="en-US" sz="3000" b="1" smtClean="0">
                <a:cs typeface="B Mitra" panose="00000400000000000000" pitchFamily="2" charset="-78"/>
              </a:rPr>
            </a:br>
            <a:endParaRPr lang="en-US" altLang="en-US" sz="3000" b="1" smtClean="0">
              <a:cs typeface="B Mitra" panose="00000400000000000000" pitchFamily="2" charset="-78"/>
            </a:endParaRPr>
          </a:p>
          <a:p>
            <a:pPr eaLnBrk="1" hangingPunct="1"/>
            <a:r>
              <a:rPr lang="ar-SA" altLang="en-US" sz="2400" b="1" smtClean="0">
                <a:cs typeface="B Mitra" panose="00000400000000000000" pitchFamily="2" charset="-78"/>
              </a:rPr>
              <a:t>انواع رمان از نظر </a:t>
            </a:r>
            <a:r>
              <a:rPr lang="ar-SA" altLang="en-US" sz="2400" b="1" smtClean="0">
                <a:solidFill>
                  <a:srgbClr val="3333CC"/>
                </a:solidFill>
                <a:cs typeface="B Mitra" panose="00000400000000000000" pitchFamily="2" charset="-78"/>
              </a:rPr>
              <a:t>ساخت</a:t>
            </a:r>
            <a:r>
              <a:rPr lang="ar-SA" altLang="en-US" sz="2400" b="1" smtClean="0">
                <a:cs typeface="B Mitra" panose="00000400000000000000" pitchFamily="2" charset="-78"/>
              </a:rPr>
              <a:t/>
            </a:r>
            <a:br>
              <a:rPr lang="ar-SA" altLang="en-US" sz="2400" b="1" smtClean="0">
                <a:cs typeface="B Mitra" panose="00000400000000000000" pitchFamily="2" charset="-78"/>
              </a:rPr>
            </a:br>
            <a:r>
              <a:rPr lang="ar-SA" altLang="en-US" sz="2400" b="1" smtClean="0">
                <a:cs typeface="B Mitra" panose="00000400000000000000" pitchFamily="2" charset="-78"/>
              </a:rPr>
              <a:t>انواع رمان از نظر </a:t>
            </a:r>
            <a:r>
              <a:rPr lang="ar-SA" altLang="en-US" sz="2400" b="1" smtClean="0">
                <a:solidFill>
                  <a:srgbClr val="3333CC"/>
                </a:solidFill>
                <a:cs typeface="B Mitra" panose="00000400000000000000" pitchFamily="2" charset="-78"/>
              </a:rPr>
              <a:t>موضوع</a:t>
            </a:r>
            <a:r>
              <a:rPr lang="ar-SA" altLang="en-US" sz="2400" b="1" smtClean="0">
                <a:cs typeface="B Mitra" panose="00000400000000000000" pitchFamily="2" charset="-78"/>
              </a:rPr>
              <a:t/>
            </a:r>
            <a:br>
              <a:rPr lang="ar-SA" altLang="en-US" sz="2400" b="1" smtClean="0">
                <a:cs typeface="B Mitra" panose="00000400000000000000" pitchFamily="2" charset="-78"/>
              </a:rPr>
            </a:br>
            <a:r>
              <a:rPr lang="ar-SA" altLang="en-US" sz="2400" b="1" smtClean="0">
                <a:cs typeface="B Mitra" panose="00000400000000000000" pitchFamily="2" charset="-78"/>
              </a:rPr>
              <a:t>انواع رمان از نظر </a:t>
            </a:r>
            <a:r>
              <a:rPr lang="ar-SA" altLang="en-US" sz="2400" b="1" smtClean="0">
                <a:solidFill>
                  <a:srgbClr val="3333CC"/>
                </a:solidFill>
                <a:cs typeface="B Mitra" panose="00000400000000000000" pitchFamily="2" charset="-78"/>
              </a:rPr>
              <a:t>پلات</a:t>
            </a:r>
            <a:r>
              <a:rPr lang="ar-SA" altLang="en-US" sz="2400" b="1" smtClean="0">
                <a:cs typeface="B Mitra" panose="00000400000000000000" pitchFamily="2" charset="-78"/>
              </a:rPr>
              <a:t/>
            </a:r>
            <a:br>
              <a:rPr lang="ar-SA" altLang="en-US" sz="2400" b="1" smtClean="0">
                <a:cs typeface="B Mitra" panose="00000400000000000000" pitchFamily="2" charset="-78"/>
              </a:rPr>
            </a:br>
            <a:r>
              <a:rPr lang="ar-SA" altLang="en-US" sz="4800" b="1" smtClean="0">
                <a:cs typeface="B Mitra" panose="00000400000000000000" pitchFamily="2" charset="-78"/>
              </a:rPr>
              <a:t/>
            </a:r>
            <a:br>
              <a:rPr lang="ar-SA" altLang="en-US" sz="4800" b="1" smtClean="0">
                <a:cs typeface="B Mitra" panose="00000400000000000000" pitchFamily="2" charset="-78"/>
              </a:rPr>
            </a:br>
            <a:endParaRPr lang="en-US" altLang="en-US" sz="4800" b="1" smtClean="0">
              <a:cs typeface="B Mitra" panose="00000400000000000000" pitchFamily="2" charset="-7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endParaRPr lang="fa-IR" altLang="en-US" smtClean="0"/>
          </a:p>
        </p:txBody>
      </p:sp>
      <p:sp>
        <p:nvSpPr>
          <p:cNvPr id="19459" name="Rectangle 3"/>
          <p:cNvSpPr>
            <a:spLocks noGrp="1" noChangeArrowheads="1"/>
          </p:cNvSpPr>
          <p:nvPr>
            <p:ph type="body" idx="1"/>
          </p:nvPr>
        </p:nvSpPr>
        <p:spPr/>
        <p:txBody>
          <a:bodyPr/>
          <a:lstStyle/>
          <a:p>
            <a:pPr eaLnBrk="1" hangingPunct="1">
              <a:lnSpc>
                <a:spcPct val="90000"/>
              </a:lnSpc>
            </a:pPr>
            <a:r>
              <a:rPr lang="ar-SA" altLang="en-US" sz="3000" b="1" smtClean="0">
                <a:solidFill>
                  <a:srgbClr val="3333CC"/>
                </a:solidFill>
                <a:cs typeface="B Titr" panose="00000700000000000000" pitchFamily="2" charset="-78"/>
              </a:rPr>
              <a:t>انواع رمان از نظر ساخت:</a:t>
            </a:r>
            <a:r>
              <a:rPr lang="ar-SA" altLang="en-US" sz="4400" b="1" smtClean="0">
                <a:cs typeface="B Mitra" panose="00000400000000000000" pitchFamily="2" charset="-78"/>
              </a:rPr>
              <a:t/>
            </a:r>
            <a:br>
              <a:rPr lang="ar-SA" altLang="en-US" sz="4400" b="1" smtClean="0">
                <a:cs typeface="B Mitra" panose="00000400000000000000" pitchFamily="2" charset="-78"/>
              </a:rPr>
            </a:br>
            <a:r>
              <a:rPr lang="ar-SA" altLang="en-US" sz="2000" smtClean="0">
                <a:cs typeface="B Mitra" panose="00000400000000000000" pitchFamily="2" charset="-78"/>
              </a:rPr>
              <a:t>رمان را به لحاظ ساختمان و مایه های سبکی به چهار نوع،تقسیم کرده اند:</a:t>
            </a:r>
            <a:br>
              <a:rPr lang="ar-SA" altLang="en-US" sz="2000" smtClean="0">
                <a:cs typeface="B Mitra" panose="00000400000000000000" pitchFamily="2" charset="-78"/>
              </a:rPr>
            </a:br>
            <a:r>
              <a:rPr lang="ar-SA" altLang="en-US" sz="2000" b="1" smtClean="0">
                <a:solidFill>
                  <a:srgbClr val="FF9900"/>
                </a:solidFill>
                <a:cs typeface="B Mitra" panose="00000400000000000000" pitchFamily="2" charset="-78"/>
              </a:rPr>
              <a:t>رمان حوادث:</a:t>
            </a:r>
            <a:br>
              <a:rPr lang="ar-SA" altLang="en-US" sz="2000" b="1" smtClean="0">
                <a:solidFill>
                  <a:srgbClr val="FF9900"/>
                </a:solidFill>
                <a:cs typeface="B Mitra" panose="00000400000000000000" pitchFamily="2" charset="-78"/>
              </a:rPr>
            </a:br>
            <a:r>
              <a:rPr lang="ar-SA" altLang="en-US" sz="2000" smtClean="0">
                <a:cs typeface="B Mitra" panose="00000400000000000000" pitchFamily="2" charset="-78"/>
              </a:rPr>
              <a:t>رمانی است که در آن تکیه ی اصلی بر حوادثی است که در طی رمان مدام اتفاق می افتد و رمان فی الواقع چیزی نیست جز مجموعه ای از حوادث و ماجراهای پی در پی و مختلف.مثل رمان روبنسون کرزوئه اثر دانیل دفئو که مجموعه ای از حوادث گوناگونی است که برای قهرمانان داستان اتفاق می افتد.رمان حوادث،حد فاصل رمان با رمانس است،زیرا در رمانس هم مثلن امیر ارسلان رومی،خواننده با حوادث متعدد (منتهی محیرالعقول) سرگرم است.</a:t>
            </a:r>
            <a:br>
              <a:rPr lang="ar-SA" altLang="en-US" sz="2000" smtClean="0">
                <a:cs typeface="B Mitra" panose="00000400000000000000" pitchFamily="2" charset="-78"/>
              </a:rPr>
            </a:br>
            <a:r>
              <a:rPr lang="ar-SA" altLang="en-US" sz="2000" b="1" smtClean="0">
                <a:solidFill>
                  <a:srgbClr val="FF9900"/>
                </a:solidFill>
                <a:cs typeface="B Mitra" panose="00000400000000000000" pitchFamily="2" charset="-78"/>
              </a:rPr>
              <a:t>رمان شخصیت:</a:t>
            </a:r>
            <a:br>
              <a:rPr lang="ar-SA" altLang="en-US" sz="2000" b="1" smtClean="0">
                <a:solidFill>
                  <a:srgbClr val="FF9900"/>
                </a:solidFill>
                <a:cs typeface="B Mitra" panose="00000400000000000000" pitchFamily="2" charset="-78"/>
              </a:rPr>
            </a:br>
            <a:r>
              <a:rPr lang="ar-SA" altLang="en-US" sz="2000" smtClean="0">
                <a:cs typeface="B Mitra" panose="00000400000000000000" pitchFamily="2" charset="-78"/>
              </a:rPr>
              <a:t>رمان جدید برخلاف رمان های قدیم که معمولن رمان حوادث بوده اند،رمان شخصیت هستند.در رمان حوادث،تکیه بر عواملی است که قهرمان داستان انجام می دهد،اما در رمان شخصیت تکیه بر انگیزه ی انجام اعمال است.بدین ترتیب در رمان های حوادث مثل سمک عیار و غالب داستانواره های قدیم ایرانی می توان پرسید:بعد چه شد؟( (</a:t>
            </a:r>
            <a:r>
              <a:rPr lang="en-US" altLang="en-US" sz="2000" smtClean="0">
                <a:cs typeface="B Mitra" panose="00000400000000000000" pitchFamily="2" charset="-78"/>
              </a:rPr>
              <a:t>AND THEN</a:t>
            </a:r>
            <a:r>
              <a:rPr lang="ar-SA" altLang="en-US" sz="2000" smtClean="0">
                <a:cs typeface="B Mitra" panose="00000400000000000000" pitchFamily="2" charset="-78"/>
              </a:rPr>
              <a:t> اما در رمان شخصیت باید پرسید:چرا چنین شد؟(</a:t>
            </a:r>
            <a:r>
              <a:rPr lang="en-US" altLang="en-US" sz="2000" smtClean="0">
                <a:cs typeface="B Mitra" panose="00000400000000000000" pitchFamily="2" charset="-78"/>
              </a:rPr>
              <a:t>WHY</a:t>
            </a:r>
            <a:r>
              <a:rPr lang="ar-SA" altLang="en-US" sz="2000" smtClean="0">
                <a:cs typeface="B Mitra" panose="00000400000000000000" pitchFamily="2" charset="-78"/>
              </a:rPr>
              <a:t>) مثلن در بوف کور توالی حوادث آن قدر اهمیت ندارد که انگیزه ی اعمال و این چراهایی است که در آن بحث انگیز است.</a:t>
            </a:r>
            <a:br>
              <a:rPr lang="ar-SA" altLang="en-US" sz="2000" smtClean="0">
                <a:cs typeface="B Mitra" panose="00000400000000000000" pitchFamily="2" charset="-78"/>
              </a:rPr>
            </a:br>
            <a:endParaRPr lang="en-US" altLang="en-US" sz="200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endParaRPr lang="fa-IR" altLang="en-US" smtClean="0"/>
          </a:p>
        </p:txBody>
      </p:sp>
      <p:sp>
        <p:nvSpPr>
          <p:cNvPr id="20483" name="Rectangle 3"/>
          <p:cNvSpPr>
            <a:spLocks noGrp="1" noChangeArrowheads="1"/>
          </p:cNvSpPr>
          <p:nvPr>
            <p:ph type="body" idx="1"/>
          </p:nvPr>
        </p:nvSpPr>
        <p:spPr/>
        <p:txBody>
          <a:bodyPr/>
          <a:lstStyle/>
          <a:p>
            <a:pPr eaLnBrk="1" hangingPunct="1">
              <a:lnSpc>
                <a:spcPct val="80000"/>
              </a:lnSpc>
            </a:pPr>
            <a:r>
              <a:rPr lang="ar-SA" altLang="en-US" sz="2000" b="1" smtClean="0">
                <a:solidFill>
                  <a:srgbClr val="FF9900"/>
                </a:solidFill>
                <a:cs typeface="B Mitra" panose="00000400000000000000" pitchFamily="2" charset="-78"/>
              </a:rPr>
              <a:t>رمان نامه ای:</a:t>
            </a:r>
            <a:r>
              <a:rPr lang="ar-SA" altLang="en-US" sz="2000" b="1" smtClean="0">
                <a:cs typeface="B Mitra" panose="00000400000000000000" pitchFamily="2" charset="-78"/>
              </a:rPr>
              <a:t/>
            </a:r>
            <a:br>
              <a:rPr lang="ar-SA" altLang="en-US" sz="2000" b="1" smtClean="0">
                <a:cs typeface="B Mitra" panose="00000400000000000000" pitchFamily="2" charset="-78"/>
              </a:rPr>
            </a:br>
            <a:r>
              <a:rPr lang="ar-SA" altLang="en-US" sz="2000" smtClean="0">
                <a:cs typeface="B Mitra" panose="00000400000000000000" pitchFamily="2" charset="-78"/>
              </a:rPr>
              <a:t>که در ساخت رمان بر مبنای نامه هایی است که بین دو قهرمان اثر رد و بدل می شود.یا خواننده از طریق نامه هایی که در رمان آمده است وارد فضای داستان می شود مثل «نامه های یک زن ناشناس» اثر استفان تسوایک یا «نامه های ورتر» اثر گوته.در رمان واره های منظم ادبیات فارسی هم گاهی از نامه نگاری بین عاشق و معشوق استفاده شده است.</a:t>
            </a:r>
            <a:br>
              <a:rPr lang="ar-SA" altLang="en-US" sz="2000" smtClean="0">
                <a:cs typeface="B Mitra" panose="00000400000000000000" pitchFamily="2" charset="-78"/>
              </a:rPr>
            </a:br>
            <a:r>
              <a:rPr lang="ar-SA" altLang="en-US" sz="2000" b="1" smtClean="0">
                <a:solidFill>
                  <a:srgbClr val="FF9900"/>
                </a:solidFill>
                <a:cs typeface="B Mitra" panose="00000400000000000000" pitchFamily="2" charset="-78"/>
              </a:rPr>
              <a:t>رمان اندیشه:</a:t>
            </a:r>
            <a:r>
              <a:rPr lang="ar-SA" altLang="en-US" sz="2000" smtClean="0">
                <a:cs typeface="B Mitra" panose="00000400000000000000" pitchFamily="2" charset="-78"/>
              </a:rPr>
              <a:t/>
            </a:r>
            <a:br>
              <a:rPr lang="ar-SA" altLang="en-US" sz="2000" smtClean="0">
                <a:cs typeface="B Mitra" panose="00000400000000000000" pitchFamily="2" charset="-78"/>
              </a:rPr>
            </a:br>
            <a:r>
              <a:rPr lang="ar-SA" altLang="en-US" sz="2000" smtClean="0">
                <a:cs typeface="B Mitra" panose="00000400000000000000" pitchFamily="2" charset="-78"/>
              </a:rPr>
              <a:t>رمانی است که مبنای آن بر ایده ها و مشرب های از پیش معلوم قالبی است،برخی از آثار جورج اورل(مزرعه حیوانات) و هاکسلی هم از این دست است.در پایان این بخش بی فایده نیست که به آراء هنری جیمز داستان نویس و منتقد اِمریکایی در باب «رمان شخصیت» و «رمان حوادث» اشاره ای به عمل آید.</a:t>
            </a:r>
            <a:br>
              <a:rPr lang="ar-SA" altLang="en-US" sz="2000" smtClean="0">
                <a:cs typeface="B Mitra" panose="00000400000000000000" pitchFamily="2" charset="-78"/>
              </a:rPr>
            </a:br>
            <a:r>
              <a:rPr lang="ar-SA" altLang="en-US" sz="2000" smtClean="0">
                <a:cs typeface="B Mitra" panose="00000400000000000000" pitchFamily="2" charset="-78"/>
              </a:rPr>
              <a:t>جیمز،تمایز بین این دو نوع رمان را اصولی نمی داند و می گوید از دید نویسنده چنین تمایزی نمی تواند وجود داشته باشد و او این نظر را در مورد تمایز بین رمان و رمانس که همان داستان های عاشقانه پُرماجرا می باشد نیز ابراز می دارد.به نظر هِنری در رمان،حادثه و شخصیت به هم گره خورده اند.شخصیت چیزی جز حادثه نیست و حادثه دلیل بر وجود شخصیت است.بدین ترتیب به عقیده ی او فرق بین رمان حوادث و شخصیت و حتی رمان و رمانس برساخته ی منتقدان ادبی است.</a:t>
            </a:r>
            <a:endParaRPr lang="en-US" altLang="en-US" sz="2000" smtClean="0">
              <a:cs typeface="B Mitra" panose="00000400000000000000" pitchFamily="2" charset="-78"/>
            </a:endParaRPr>
          </a:p>
          <a:p>
            <a:pPr eaLnBrk="1" hangingPunct="1">
              <a:lnSpc>
                <a:spcPct val="80000"/>
              </a:lnSpc>
            </a:pPr>
            <a:endParaRPr lang="en-US" altLang="en-US" sz="2000" smtClean="0">
              <a:cs typeface="B Mitra" panose="00000400000000000000" pitchFamily="2" charset="-78"/>
            </a:endParaRPr>
          </a:p>
          <a:p>
            <a:pPr eaLnBrk="1" hangingPunct="1">
              <a:lnSpc>
                <a:spcPct val="80000"/>
              </a:lnSpc>
            </a:pPr>
            <a:endParaRPr lang="en-US" altLang="en-US" sz="2000" smtClean="0">
              <a:cs typeface="B Mitra" panose="00000400000000000000" pitchFamily="2" charset="-7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endParaRPr lang="fa-IR" altLang="en-US" smtClean="0"/>
          </a:p>
        </p:txBody>
      </p:sp>
      <p:sp>
        <p:nvSpPr>
          <p:cNvPr id="21507" name="Rectangle 3"/>
          <p:cNvSpPr>
            <a:spLocks noGrp="1" noChangeArrowheads="1"/>
          </p:cNvSpPr>
          <p:nvPr>
            <p:ph type="body" idx="1"/>
          </p:nvPr>
        </p:nvSpPr>
        <p:spPr/>
        <p:txBody>
          <a:bodyPr/>
          <a:lstStyle/>
          <a:p>
            <a:pPr eaLnBrk="1" hangingPunct="1">
              <a:lnSpc>
                <a:spcPct val="80000"/>
              </a:lnSpc>
            </a:pPr>
            <a:r>
              <a:rPr lang="fa-IR" altLang="en-US" sz="3000" smtClean="0">
                <a:cs typeface="B Titr" panose="00000700000000000000" pitchFamily="2" charset="-78"/>
              </a:rPr>
              <a:t>1- </a:t>
            </a:r>
            <a:r>
              <a:rPr lang="ar-SA" altLang="en-US" sz="3000" smtClean="0">
                <a:cs typeface="B Titr" panose="00000700000000000000" pitchFamily="2" charset="-78"/>
              </a:rPr>
              <a:t>رمان اجتماعی</a:t>
            </a:r>
          </a:p>
          <a:p>
            <a:pPr eaLnBrk="1" hangingPunct="1">
              <a:lnSpc>
                <a:spcPct val="80000"/>
              </a:lnSpc>
            </a:pPr>
            <a:r>
              <a:rPr lang="fa-IR" altLang="en-US" sz="3000" smtClean="0">
                <a:cs typeface="B Titr" panose="00000700000000000000" pitchFamily="2" charset="-78"/>
              </a:rPr>
              <a:t>۲-</a:t>
            </a:r>
            <a:r>
              <a:rPr lang="ar-SA" altLang="en-US" sz="3000" smtClean="0">
                <a:cs typeface="B Titr" panose="00000700000000000000" pitchFamily="2" charset="-78"/>
              </a:rPr>
              <a:t>    رمان احساساتی یا پرسوز و گداز</a:t>
            </a:r>
          </a:p>
          <a:p>
            <a:pPr eaLnBrk="1" hangingPunct="1">
              <a:lnSpc>
                <a:spcPct val="80000"/>
              </a:lnSpc>
            </a:pPr>
            <a:r>
              <a:rPr lang="fa-IR" altLang="en-US" sz="3000" smtClean="0">
                <a:cs typeface="B Titr" panose="00000700000000000000" pitchFamily="2" charset="-78"/>
              </a:rPr>
              <a:t>۳-</a:t>
            </a:r>
            <a:r>
              <a:rPr lang="ar-SA" altLang="en-US" sz="3000" smtClean="0">
                <a:cs typeface="B Titr" panose="00000700000000000000" pitchFamily="2" charset="-78"/>
              </a:rPr>
              <a:t>    رمان پلیسی</a:t>
            </a:r>
          </a:p>
          <a:p>
            <a:pPr eaLnBrk="1" hangingPunct="1">
              <a:lnSpc>
                <a:spcPct val="80000"/>
              </a:lnSpc>
            </a:pPr>
            <a:r>
              <a:rPr lang="fa-IR" altLang="en-US" sz="3000" smtClean="0">
                <a:cs typeface="B Titr" panose="00000700000000000000" pitchFamily="2" charset="-78"/>
              </a:rPr>
              <a:t>۴-</a:t>
            </a:r>
            <a:r>
              <a:rPr lang="ar-SA" altLang="en-US" sz="3000" smtClean="0">
                <a:cs typeface="B Titr" panose="00000700000000000000" pitchFamily="2" charset="-78"/>
              </a:rPr>
              <a:t>    رمان پیکارسک</a:t>
            </a:r>
          </a:p>
          <a:p>
            <a:pPr eaLnBrk="1" hangingPunct="1">
              <a:lnSpc>
                <a:spcPct val="80000"/>
              </a:lnSpc>
            </a:pPr>
            <a:r>
              <a:rPr lang="fa-IR" altLang="en-US" sz="3000" smtClean="0">
                <a:cs typeface="B Titr" panose="00000700000000000000" pitchFamily="2" charset="-78"/>
              </a:rPr>
              <a:t>۵-</a:t>
            </a:r>
            <a:r>
              <a:rPr lang="ar-SA" altLang="en-US" sz="3000" smtClean="0">
                <a:cs typeface="B Titr" panose="00000700000000000000" pitchFamily="2" charset="-78"/>
              </a:rPr>
              <a:t>    رمان تاریخی</a:t>
            </a:r>
          </a:p>
          <a:p>
            <a:pPr eaLnBrk="1" hangingPunct="1">
              <a:lnSpc>
                <a:spcPct val="80000"/>
              </a:lnSpc>
            </a:pPr>
            <a:r>
              <a:rPr lang="fa-IR" altLang="en-US" sz="3000" smtClean="0">
                <a:cs typeface="B Titr" panose="00000700000000000000" pitchFamily="2" charset="-78"/>
              </a:rPr>
              <a:t>۶-</a:t>
            </a:r>
            <a:r>
              <a:rPr lang="ar-SA" altLang="en-US" sz="3000" smtClean="0">
                <a:cs typeface="B Titr" panose="00000700000000000000" pitchFamily="2" charset="-78"/>
              </a:rPr>
              <a:t>     رمان تجربی</a:t>
            </a:r>
          </a:p>
          <a:p>
            <a:pPr eaLnBrk="1" hangingPunct="1">
              <a:lnSpc>
                <a:spcPct val="80000"/>
              </a:lnSpc>
            </a:pPr>
            <a:r>
              <a:rPr lang="ar-SA" altLang="en-US" sz="3000" smtClean="0">
                <a:cs typeface="B Titr" panose="00000700000000000000" pitchFamily="2" charset="-78"/>
              </a:rPr>
              <a:t>7-    رمان رشد و کمال</a:t>
            </a:r>
          </a:p>
          <a:p>
            <a:pPr eaLnBrk="1" hangingPunct="1">
              <a:lnSpc>
                <a:spcPct val="80000"/>
              </a:lnSpc>
            </a:pPr>
            <a:r>
              <a:rPr lang="fa-IR" altLang="en-US" sz="3000" smtClean="0">
                <a:cs typeface="B Titr" panose="00000700000000000000" pitchFamily="2" charset="-78"/>
              </a:rPr>
              <a:t>۸-</a:t>
            </a:r>
            <a:r>
              <a:rPr lang="ar-SA" altLang="en-US" sz="3000" smtClean="0">
                <a:cs typeface="B Titr" panose="00000700000000000000" pitchFamily="2" charset="-78"/>
              </a:rPr>
              <a:t>    رمان روان‌کاوانه یا جریان سیال ذهن</a:t>
            </a:r>
          </a:p>
          <a:p>
            <a:pPr eaLnBrk="1" hangingPunct="1">
              <a:lnSpc>
                <a:spcPct val="80000"/>
              </a:lnSpc>
            </a:pPr>
            <a:r>
              <a:rPr lang="fa-IR" altLang="en-US" sz="3000" smtClean="0">
                <a:cs typeface="B Titr" panose="00000700000000000000" pitchFamily="2" charset="-78"/>
              </a:rPr>
              <a:t>۹-</a:t>
            </a:r>
            <a:r>
              <a:rPr lang="ar-SA" altLang="en-US" sz="3000" smtClean="0">
                <a:cs typeface="B Titr" panose="00000700000000000000" pitchFamily="2" charset="-78"/>
              </a:rPr>
              <a:t>    رمان حادثه</a:t>
            </a:r>
          </a:p>
          <a:p>
            <a:pPr eaLnBrk="1" hangingPunct="1">
              <a:lnSpc>
                <a:spcPct val="80000"/>
              </a:lnSpc>
            </a:pPr>
            <a:r>
              <a:rPr lang="fa-IR" altLang="en-US" sz="3000" smtClean="0">
                <a:cs typeface="B Titr" panose="00000700000000000000" pitchFamily="2" charset="-78"/>
              </a:rPr>
              <a:t>۱۰-</a:t>
            </a:r>
            <a:r>
              <a:rPr lang="ar-SA" altLang="en-US" sz="3000" smtClean="0">
                <a:cs typeface="B Titr" panose="00000700000000000000" pitchFamily="2" charset="-78"/>
              </a:rPr>
              <a:t>  رمان روانی</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endParaRPr lang="fa-IR" altLang="en-US" smtClean="0"/>
          </a:p>
        </p:txBody>
      </p:sp>
      <p:sp>
        <p:nvSpPr>
          <p:cNvPr id="4099" name="Rectangle 3"/>
          <p:cNvSpPr>
            <a:spLocks noGrp="1" noChangeArrowheads="1"/>
          </p:cNvSpPr>
          <p:nvPr>
            <p:ph type="body" idx="1"/>
          </p:nvPr>
        </p:nvSpPr>
        <p:spPr/>
        <p:txBody>
          <a:bodyPr/>
          <a:lstStyle/>
          <a:p>
            <a:pPr eaLnBrk="1" hangingPunct="1"/>
            <a:r>
              <a:rPr lang="ar-SA" altLang="en-US" sz="2800" smtClean="0">
                <a:cs typeface="B Mitra" panose="00000400000000000000" pitchFamily="2" charset="-78"/>
              </a:rPr>
              <a:t>« </a:t>
            </a:r>
            <a:r>
              <a:rPr lang="ar-SA" altLang="en-US" sz="2800" smtClean="0">
                <a:solidFill>
                  <a:srgbClr val="3333CC"/>
                </a:solidFill>
                <a:cs typeface="B Titr" panose="00000700000000000000" pitchFamily="2" charset="-78"/>
              </a:rPr>
              <a:t>داستان يا نوول</a:t>
            </a:r>
            <a:r>
              <a:rPr lang="ar-SA" altLang="en-US" sz="2800" smtClean="0">
                <a:cs typeface="B Mitra" panose="00000400000000000000" pitchFamily="2" charset="-78"/>
              </a:rPr>
              <a:t> (</a:t>
            </a:r>
            <a:r>
              <a:rPr lang="en-US" altLang="en-US" sz="2800" smtClean="0">
                <a:cs typeface="B Mitra" panose="00000400000000000000" pitchFamily="2" charset="-78"/>
              </a:rPr>
              <a:t>Novel</a:t>
            </a:r>
            <a:r>
              <a:rPr lang="ar-SA" altLang="en-US" sz="2800" smtClean="0">
                <a:cs typeface="B Mitra" panose="00000400000000000000" pitchFamily="2" charset="-78"/>
              </a:rPr>
              <a:t>) اثري است </a:t>
            </a:r>
            <a:r>
              <a:rPr lang="ar-SA" altLang="en-US" sz="2800" smtClean="0">
                <a:solidFill>
                  <a:srgbClr val="FF9900"/>
                </a:solidFill>
                <a:cs typeface="B Mitra" panose="00000400000000000000" pitchFamily="2" charset="-78"/>
              </a:rPr>
              <a:t>روايي</a:t>
            </a:r>
            <a:r>
              <a:rPr lang="ar-SA" altLang="en-US" sz="2800" smtClean="0">
                <a:cs typeface="B Mitra" panose="00000400000000000000" pitchFamily="2" charset="-78"/>
              </a:rPr>
              <a:t> به </a:t>
            </a:r>
            <a:r>
              <a:rPr lang="ar-SA" altLang="en-US" sz="2800" smtClean="0">
                <a:solidFill>
                  <a:srgbClr val="FF9900"/>
                </a:solidFill>
                <a:cs typeface="B Mitra" panose="00000400000000000000" pitchFamily="2" charset="-78"/>
              </a:rPr>
              <a:t>نثر </a:t>
            </a:r>
            <a:r>
              <a:rPr lang="ar-SA" altLang="en-US" sz="2800" smtClean="0">
                <a:cs typeface="B Mitra" panose="00000400000000000000" pitchFamily="2" charset="-78"/>
              </a:rPr>
              <a:t>كه مبتني بر </a:t>
            </a:r>
            <a:r>
              <a:rPr lang="ar-SA" altLang="en-US" sz="2800" smtClean="0">
                <a:solidFill>
                  <a:srgbClr val="FF9900"/>
                </a:solidFill>
                <a:cs typeface="B Mitra" panose="00000400000000000000" pitchFamily="2" charset="-78"/>
              </a:rPr>
              <a:t>جعل و خيال</a:t>
            </a:r>
            <a:r>
              <a:rPr lang="ar-SA" altLang="en-US" sz="2800" smtClean="0">
                <a:cs typeface="B Mitra" panose="00000400000000000000" pitchFamily="2" charset="-78"/>
              </a:rPr>
              <a:t> (</a:t>
            </a:r>
            <a:r>
              <a:rPr lang="en-US" altLang="en-US" sz="2800" smtClean="0">
                <a:cs typeface="B Mitra" panose="00000400000000000000" pitchFamily="2" charset="-78"/>
              </a:rPr>
              <a:t>Fiction</a:t>
            </a:r>
            <a:r>
              <a:rPr lang="ar-SA" altLang="en-US" sz="2800" smtClean="0">
                <a:cs typeface="B Mitra" panose="00000400000000000000" pitchFamily="2" charset="-78"/>
              </a:rPr>
              <a:t>) باشد. اگر طولاني باشد به آن رمان و اگر كوتاه باشد به آن داستان كوتاه (</a:t>
            </a:r>
            <a:r>
              <a:rPr lang="en-US" altLang="en-US" sz="2800" smtClean="0">
                <a:cs typeface="B Mitra" panose="00000400000000000000" pitchFamily="2" charset="-78"/>
              </a:rPr>
              <a:t>Short story</a:t>
            </a:r>
            <a:r>
              <a:rPr lang="ar-SA" altLang="en-US" sz="2800" smtClean="0">
                <a:cs typeface="B Mitra" panose="00000400000000000000" pitchFamily="2" charset="-78"/>
              </a:rPr>
              <a:t>) مي گويند.» </a:t>
            </a:r>
            <a:endParaRPr lang="en-US" altLang="en-US" sz="2800" smtClean="0">
              <a:cs typeface="B Mitra" panose="00000400000000000000" pitchFamily="2" charset="-78"/>
            </a:endParaRPr>
          </a:p>
          <a:p>
            <a:pPr eaLnBrk="1" hangingPunct="1"/>
            <a:r>
              <a:rPr lang="ar-SA" altLang="en-US" sz="2800" smtClean="0">
                <a:cs typeface="B Mitra" panose="00000400000000000000" pitchFamily="2" charset="-78"/>
              </a:rPr>
              <a:t>ناصر ايراني</a:t>
            </a:r>
            <a:r>
              <a:rPr lang="en-US" altLang="en-US" sz="2800" smtClean="0">
                <a:cs typeface="B Mitra" panose="00000400000000000000" pitchFamily="2" charset="-78"/>
              </a:rPr>
              <a:t>:</a:t>
            </a:r>
            <a:r>
              <a:rPr lang="ar-SA" altLang="en-US" sz="2800" smtClean="0">
                <a:cs typeface="B Mitra" panose="00000400000000000000" pitchFamily="2" charset="-78"/>
              </a:rPr>
              <a:t/>
            </a:r>
            <a:br>
              <a:rPr lang="ar-SA" altLang="en-US" sz="2800" smtClean="0">
                <a:cs typeface="B Mitra" panose="00000400000000000000" pitchFamily="2" charset="-78"/>
              </a:rPr>
            </a:br>
            <a:r>
              <a:rPr lang="ar-SA" altLang="en-US" sz="2800" smtClean="0">
                <a:cs typeface="B Mitra" panose="00000400000000000000" pitchFamily="2" charset="-78"/>
              </a:rPr>
              <a:t>« اصطلاح داستان در محدوده هنر داستان نويسي يك معني عام دارد و يك معني خاص. در معني خاص شامل رمان و داستان كوتاه مي شود و در معني عام به هر " اثر هنري منثور" گفته مي شود.» </a:t>
            </a:r>
            <a:endParaRPr lang="en-US" altLang="en-US" sz="2800" smtClean="0">
              <a:cs typeface="B Mitra" panose="00000400000000000000" pitchFamily="2" charset="-78"/>
            </a:endParaRPr>
          </a:p>
          <a:p>
            <a:pPr eaLnBrk="1" hangingPunct="1"/>
            <a:endParaRPr lang="en-US" altLang="en-US" sz="2800" smtClean="0">
              <a:cs typeface="B Mitra" panose="00000400000000000000" pitchFamily="2" charset="-7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endParaRPr lang="fa-IR" altLang="en-US" smtClean="0"/>
          </a:p>
        </p:txBody>
      </p:sp>
      <p:sp>
        <p:nvSpPr>
          <p:cNvPr id="22531" name="Content Placeholder 2"/>
          <p:cNvSpPr>
            <a:spLocks noGrp="1"/>
          </p:cNvSpPr>
          <p:nvPr>
            <p:ph idx="1"/>
          </p:nvPr>
        </p:nvSpPr>
        <p:spPr/>
        <p:txBody>
          <a:bodyPr/>
          <a:lstStyle/>
          <a:p>
            <a:pPr eaLnBrk="1" hangingPunct="1">
              <a:lnSpc>
                <a:spcPct val="80000"/>
              </a:lnSpc>
            </a:pPr>
            <a:r>
              <a:rPr lang="fa-IR" altLang="en-US" sz="2000" smtClean="0">
                <a:cs typeface="B Titr" panose="00000700000000000000" pitchFamily="2" charset="-78"/>
              </a:rPr>
              <a:t>۱۱-</a:t>
            </a:r>
            <a:r>
              <a:rPr lang="ar-SA" altLang="en-US" sz="2000" smtClean="0">
                <a:cs typeface="B Titr" panose="00000700000000000000" pitchFamily="2" charset="-78"/>
              </a:rPr>
              <a:t>   رمان رفتار و رسوم اجتماعی</a:t>
            </a:r>
          </a:p>
          <a:p>
            <a:pPr eaLnBrk="1" hangingPunct="1">
              <a:lnSpc>
                <a:spcPct val="80000"/>
              </a:lnSpc>
            </a:pPr>
            <a:r>
              <a:rPr lang="fa-IR" altLang="en-US" sz="2000" smtClean="0">
                <a:cs typeface="B Titr" panose="00000700000000000000" pitchFamily="2" charset="-78"/>
              </a:rPr>
              <a:t>۱۲-</a:t>
            </a:r>
            <a:r>
              <a:rPr lang="ar-SA" altLang="en-US" sz="2000" smtClean="0">
                <a:cs typeface="B Titr" panose="00000700000000000000" pitchFamily="2" charset="-78"/>
              </a:rPr>
              <a:t>   رمان روستایی</a:t>
            </a:r>
          </a:p>
          <a:p>
            <a:pPr eaLnBrk="1" hangingPunct="1">
              <a:lnSpc>
                <a:spcPct val="80000"/>
              </a:lnSpc>
            </a:pPr>
            <a:r>
              <a:rPr lang="fa-IR" altLang="en-US" sz="2000" smtClean="0">
                <a:cs typeface="B Titr" panose="00000700000000000000" pitchFamily="2" charset="-78"/>
              </a:rPr>
              <a:t>۱۳-</a:t>
            </a:r>
            <a:r>
              <a:rPr lang="ar-SA" altLang="en-US" sz="2000" smtClean="0">
                <a:cs typeface="B Titr" panose="00000700000000000000" pitchFamily="2" charset="-78"/>
              </a:rPr>
              <a:t>   رمان شخصیت</a:t>
            </a:r>
          </a:p>
          <a:p>
            <a:pPr eaLnBrk="1" hangingPunct="1">
              <a:lnSpc>
                <a:spcPct val="80000"/>
              </a:lnSpc>
            </a:pPr>
            <a:r>
              <a:rPr lang="fa-IR" altLang="en-US" sz="2000" smtClean="0">
                <a:cs typeface="B Titr" panose="00000700000000000000" pitchFamily="2" charset="-78"/>
              </a:rPr>
              <a:t>۱۴-</a:t>
            </a:r>
            <a:r>
              <a:rPr lang="ar-SA" altLang="en-US" sz="2000" smtClean="0">
                <a:cs typeface="B Titr" panose="00000700000000000000" pitchFamily="2" charset="-78"/>
              </a:rPr>
              <a:t>   رمان زمین</a:t>
            </a:r>
          </a:p>
          <a:p>
            <a:pPr eaLnBrk="1" hangingPunct="1">
              <a:lnSpc>
                <a:spcPct val="80000"/>
              </a:lnSpc>
            </a:pPr>
            <a:r>
              <a:rPr lang="fa-IR" altLang="en-US" sz="2000" smtClean="0">
                <a:cs typeface="B Titr" panose="00000700000000000000" pitchFamily="2" charset="-78"/>
              </a:rPr>
              <a:t>۱۵-</a:t>
            </a:r>
            <a:r>
              <a:rPr lang="ar-SA" altLang="en-US" sz="2000" smtClean="0">
                <a:cs typeface="B Titr" panose="00000700000000000000" pitchFamily="2" charset="-78"/>
              </a:rPr>
              <a:t>   رمان ضد رمان</a:t>
            </a:r>
          </a:p>
          <a:p>
            <a:pPr eaLnBrk="1" hangingPunct="1">
              <a:lnSpc>
                <a:spcPct val="80000"/>
              </a:lnSpc>
            </a:pPr>
            <a:r>
              <a:rPr lang="fa-IR" altLang="en-US" sz="2000" smtClean="0">
                <a:cs typeface="B Titr" panose="00000700000000000000" pitchFamily="2" charset="-78"/>
              </a:rPr>
              <a:t>۱۶-</a:t>
            </a:r>
            <a:r>
              <a:rPr lang="ar-SA" altLang="en-US" sz="2000" smtClean="0">
                <a:cs typeface="B Titr" panose="00000700000000000000" pitchFamily="2" charset="-78"/>
              </a:rPr>
              <a:t>   رمان دلهره‌آور یا گوتیک</a:t>
            </a:r>
          </a:p>
          <a:p>
            <a:pPr eaLnBrk="1" hangingPunct="1">
              <a:lnSpc>
                <a:spcPct val="80000"/>
              </a:lnSpc>
            </a:pPr>
            <a:r>
              <a:rPr lang="fa-IR" altLang="en-US" sz="2000" smtClean="0">
                <a:cs typeface="B Titr" panose="00000700000000000000" pitchFamily="2" charset="-78"/>
              </a:rPr>
              <a:t>۱۷-</a:t>
            </a:r>
            <a:r>
              <a:rPr lang="ar-SA" altLang="en-US" sz="2000" smtClean="0">
                <a:cs typeface="B Titr" panose="00000700000000000000" pitchFamily="2" charset="-78"/>
              </a:rPr>
              <a:t>   رمان کلیددار</a:t>
            </a:r>
          </a:p>
          <a:p>
            <a:pPr eaLnBrk="1" hangingPunct="1">
              <a:lnSpc>
                <a:spcPct val="80000"/>
              </a:lnSpc>
            </a:pPr>
            <a:r>
              <a:rPr lang="fa-IR" altLang="en-US" sz="2000" smtClean="0">
                <a:cs typeface="B Titr" panose="00000700000000000000" pitchFamily="2" charset="-78"/>
              </a:rPr>
              <a:t>۱۸-</a:t>
            </a:r>
            <a:r>
              <a:rPr lang="ar-SA" altLang="en-US" sz="2000" smtClean="0">
                <a:cs typeface="B Titr" panose="00000700000000000000" pitchFamily="2" charset="-78"/>
              </a:rPr>
              <a:t>   رمان تبلیغی</a:t>
            </a:r>
          </a:p>
          <a:p>
            <a:pPr eaLnBrk="1" hangingPunct="1">
              <a:lnSpc>
                <a:spcPct val="80000"/>
              </a:lnSpc>
            </a:pPr>
            <a:r>
              <a:rPr lang="fa-IR" altLang="en-US" sz="2000" smtClean="0">
                <a:cs typeface="B Titr" panose="00000700000000000000" pitchFamily="2" charset="-78"/>
              </a:rPr>
              <a:t>۱۹-</a:t>
            </a:r>
            <a:r>
              <a:rPr lang="ar-SA" altLang="en-US" sz="2000" smtClean="0">
                <a:cs typeface="B Titr" panose="00000700000000000000" pitchFamily="2" charset="-78"/>
              </a:rPr>
              <a:t>   رمان عاشقانه پرماجرا</a:t>
            </a:r>
          </a:p>
          <a:p>
            <a:pPr eaLnBrk="1" hangingPunct="1">
              <a:lnSpc>
                <a:spcPct val="80000"/>
              </a:lnSpc>
            </a:pPr>
            <a:r>
              <a:rPr lang="fa-IR" altLang="en-US" sz="2000" smtClean="0">
                <a:cs typeface="B Titr" panose="00000700000000000000" pitchFamily="2" charset="-78"/>
              </a:rPr>
              <a:t>۲۰-</a:t>
            </a:r>
            <a:r>
              <a:rPr lang="ar-SA" altLang="en-US" sz="2000" smtClean="0">
                <a:cs typeface="B Titr" panose="00000700000000000000" pitchFamily="2" charset="-78"/>
              </a:rPr>
              <a:t>   رمان مستند</a:t>
            </a:r>
          </a:p>
          <a:p>
            <a:pPr eaLnBrk="1" hangingPunct="1">
              <a:lnSpc>
                <a:spcPct val="80000"/>
              </a:lnSpc>
            </a:pPr>
            <a:r>
              <a:rPr lang="fa-IR" altLang="en-US" sz="2000" smtClean="0">
                <a:cs typeface="B Titr" panose="00000700000000000000" pitchFamily="2" charset="-78"/>
              </a:rPr>
              <a:t>۲۱-</a:t>
            </a:r>
            <a:r>
              <a:rPr lang="ar-SA" altLang="en-US" sz="2000" smtClean="0">
                <a:cs typeface="B Titr" panose="00000700000000000000" pitchFamily="2" charset="-78"/>
              </a:rPr>
              <a:t>   رمان مکاتبه‌ای</a:t>
            </a:r>
          </a:p>
          <a:p>
            <a:pPr eaLnBrk="1" hangingPunct="1">
              <a:lnSpc>
                <a:spcPct val="80000"/>
              </a:lnSpc>
            </a:pPr>
            <a:r>
              <a:rPr lang="fa-IR" altLang="en-US" sz="2000" smtClean="0">
                <a:cs typeface="B Titr" panose="00000700000000000000" pitchFamily="2" charset="-78"/>
              </a:rPr>
              <a:t>۲۲-</a:t>
            </a:r>
            <a:r>
              <a:rPr lang="ar-SA" altLang="en-US" sz="2000" smtClean="0">
                <a:cs typeface="B Titr" panose="00000700000000000000" pitchFamily="2" charset="-78"/>
              </a:rPr>
              <a:t>   رمان محلی</a:t>
            </a:r>
          </a:p>
          <a:p>
            <a:pPr eaLnBrk="1" hangingPunct="1">
              <a:lnSpc>
                <a:spcPct val="80000"/>
              </a:lnSpc>
            </a:pPr>
            <a:r>
              <a:rPr lang="fa-IR" altLang="en-US" sz="2000" smtClean="0">
                <a:cs typeface="B Titr" panose="00000700000000000000" pitchFamily="2" charset="-78"/>
              </a:rPr>
              <a:t>۲۳-</a:t>
            </a:r>
            <a:r>
              <a:rPr lang="ar-SA" altLang="en-US" sz="2000" smtClean="0">
                <a:cs typeface="B Titr" panose="00000700000000000000" pitchFamily="2" charset="-78"/>
              </a:rPr>
              <a:t>   رمان نو</a:t>
            </a:r>
            <a:endParaRPr lang="en-US" altLang="en-US" sz="2000" smtClean="0">
              <a:cs typeface="B Titr" panose="00000700000000000000" pitchFamily="2" charset="-78"/>
            </a:endParaRPr>
          </a:p>
          <a:p>
            <a:pPr eaLnBrk="1" hangingPunct="1"/>
            <a:endParaRPr lang="fa-IR" altLang="en-US" sz="200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endParaRPr lang="fa-IR" altLang="en-US" smtClean="0"/>
          </a:p>
        </p:txBody>
      </p:sp>
      <p:sp>
        <p:nvSpPr>
          <p:cNvPr id="23555" name="Rectangle 3"/>
          <p:cNvSpPr>
            <a:spLocks noGrp="1" noChangeArrowheads="1"/>
          </p:cNvSpPr>
          <p:nvPr>
            <p:ph type="body" idx="1"/>
          </p:nvPr>
        </p:nvSpPr>
        <p:spPr>
          <a:xfrm>
            <a:off x="642938" y="1500188"/>
            <a:ext cx="8229600" cy="4525962"/>
          </a:xfrm>
        </p:spPr>
        <p:txBody>
          <a:bodyPr/>
          <a:lstStyle/>
          <a:p>
            <a:pPr eaLnBrk="1" hangingPunct="1">
              <a:lnSpc>
                <a:spcPct val="80000"/>
              </a:lnSpc>
            </a:pPr>
            <a:r>
              <a:rPr lang="fa-IR" altLang="en-US" sz="1200" smtClean="0">
                <a:cs typeface="B Titr" panose="00000700000000000000" pitchFamily="2" charset="-78"/>
              </a:rPr>
              <a:t>1</a:t>
            </a:r>
            <a:r>
              <a:rPr lang="fa-IR" altLang="en-US" sz="2000" smtClean="0">
                <a:cs typeface="B Titr" panose="00000700000000000000" pitchFamily="2" charset="-78"/>
              </a:rPr>
              <a:t>- رمان گوتیک: (سحر و جادو) مانند فرانکشتاین و یا دراکولا</a:t>
            </a:r>
          </a:p>
          <a:p>
            <a:pPr eaLnBrk="1" hangingPunct="1">
              <a:lnSpc>
                <a:spcPct val="80000"/>
              </a:lnSpc>
            </a:pPr>
            <a:r>
              <a:rPr lang="fa-IR" altLang="en-US" sz="2000" b="1" smtClean="0">
                <a:cs typeface="B Titr" panose="00000700000000000000" pitchFamily="2" charset="-78"/>
              </a:rPr>
              <a:t>2- رمان تاریخی:</a:t>
            </a:r>
            <a:r>
              <a:rPr lang="fa-IR" altLang="en-US" sz="2000" smtClean="0">
                <a:cs typeface="B Titr" panose="00000700000000000000" pitchFamily="2" charset="-78"/>
              </a:rPr>
              <a:t> سه تفنگ دار (الکساندر دوما) و جنگ و صلح (تولستوی)</a:t>
            </a:r>
            <a:endParaRPr lang="fa-IR" altLang="en-US" sz="2000" b="1" smtClean="0">
              <a:cs typeface="B Titr" panose="00000700000000000000" pitchFamily="2" charset="-78"/>
            </a:endParaRPr>
          </a:p>
          <a:p>
            <a:pPr eaLnBrk="1" hangingPunct="1">
              <a:lnSpc>
                <a:spcPct val="80000"/>
              </a:lnSpc>
            </a:pPr>
            <a:r>
              <a:rPr lang="fa-IR" altLang="en-US" sz="2000" b="1" smtClean="0">
                <a:cs typeface="B Titr" panose="00000700000000000000" pitchFamily="2" charset="-78"/>
              </a:rPr>
              <a:t>3- رمان </a:t>
            </a:r>
            <a:r>
              <a:rPr lang="fa-IR" altLang="en-US" sz="2000" smtClean="0">
                <a:cs typeface="B Titr" panose="00000700000000000000" pitchFamily="2" charset="-78"/>
              </a:rPr>
              <a:t>رسالتی</a:t>
            </a:r>
            <a:r>
              <a:rPr lang="fa-IR" altLang="en-US" sz="2000" b="1" smtClean="0">
                <a:cs typeface="B Titr" panose="00000700000000000000" pitchFamily="2" charset="-78"/>
              </a:rPr>
              <a:t>:</a:t>
            </a:r>
            <a:r>
              <a:rPr lang="fa-IR" altLang="en-US" sz="2000" smtClean="0">
                <a:cs typeface="B Titr" panose="00000700000000000000" pitchFamily="2" charset="-78"/>
              </a:rPr>
              <a:t> کلبه ی عمو توم (هربرت بیچراستو) و چشمهایش (بزرگ علوی)</a:t>
            </a:r>
            <a:endParaRPr lang="fa-IR" altLang="en-US" sz="2000" b="1" smtClean="0">
              <a:cs typeface="B Titr" panose="00000700000000000000" pitchFamily="2" charset="-78"/>
            </a:endParaRPr>
          </a:p>
          <a:p>
            <a:pPr eaLnBrk="1" hangingPunct="1">
              <a:lnSpc>
                <a:spcPct val="80000"/>
              </a:lnSpc>
            </a:pPr>
            <a:r>
              <a:rPr lang="fa-IR" altLang="en-US" sz="2000" b="1" smtClean="0">
                <a:cs typeface="B Titr" panose="00000700000000000000" pitchFamily="2" charset="-78"/>
              </a:rPr>
              <a:t>4- رمان اجتماعی:</a:t>
            </a:r>
            <a:r>
              <a:rPr lang="fa-IR" altLang="en-US" sz="2000" smtClean="0">
                <a:cs typeface="B Titr" panose="00000700000000000000" pitchFamily="2" charset="-78"/>
              </a:rPr>
              <a:t> خوشه های خشم (جان اشتاین بک) و مادر (ماکسیم گورکی)</a:t>
            </a:r>
            <a:endParaRPr lang="fa-IR" altLang="en-US" sz="2000" b="1" smtClean="0">
              <a:cs typeface="B Titr" panose="00000700000000000000" pitchFamily="2" charset="-78"/>
            </a:endParaRPr>
          </a:p>
          <a:p>
            <a:pPr eaLnBrk="1" hangingPunct="1">
              <a:lnSpc>
                <a:spcPct val="80000"/>
              </a:lnSpc>
            </a:pPr>
            <a:r>
              <a:rPr lang="fa-IR" altLang="en-US" sz="2000" b="1" smtClean="0">
                <a:cs typeface="B Titr" panose="00000700000000000000" pitchFamily="2" charset="-78"/>
              </a:rPr>
              <a:t>5- رمان تبلیغی:</a:t>
            </a:r>
            <a:r>
              <a:rPr lang="fa-IR" altLang="en-US" sz="2000" smtClean="0">
                <a:cs typeface="B Titr" panose="00000700000000000000" pitchFamily="2" charset="-78"/>
              </a:rPr>
              <a:t> چگونه فولاد آب دیده شد (نیکلای استروفسکی) و گارد جوان (الکساندر فادیف)</a:t>
            </a:r>
            <a:endParaRPr lang="fa-IR" altLang="en-US" sz="2000" b="1" smtClean="0">
              <a:cs typeface="B Titr" panose="00000700000000000000" pitchFamily="2" charset="-78"/>
            </a:endParaRPr>
          </a:p>
          <a:p>
            <a:pPr eaLnBrk="1" hangingPunct="1">
              <a:lnSpc>
                <a:spcPct val="80000"/>
              </a:lnSpc>
            </a:pPr>
            <a:r>
              <a:rPr lang="fa-IR" altLang="en-US" sz="2000" b="1" smtClean="0">
                <a:cs typeface="B Titr" panose="00000700000000000000" pitchFamily="2" charset="-78"/>
              </a:rPr>
              <a:t>6- رمان سیاسی:</a:t>
            </a:r>
            <a:r>
              <a:rPr lang="fa-IR" altLang="en-US" sz="2000" smtClean="0">
                <a:cs typeface="B Titr" panose="00000700000000000000" pitchFamily="2" charset="-78"/>
              </a:rPr>
              <a:t> سه گانه ی کلمبیا (جان دوس یادوس)</a:t>
            </a:r>
            <a:endParaRPr lang="fa-IR" altLang="en-US" sz="2000" b="1" smtClean="0">
              <a:cs typeface="B Titr" panose="00000700000000000000" pitchFamily="2" charset="-78"/>
            </a:endParaRPr>
          </a:p>
          <a:p>
            <a:pPr eaLnBrk="1" hangingPunct="1">
              <a:lnSpc>
                <a:spcPct val="80000"/>
              </a:lnSpc>
            </a:pPr>
            <a:r>
              <a:rPr lang="fa-IR" altLang="en-US" sz="2000" b="1" smtClean="0">
                <a:cs typeface="B Titr" panose="00000700000000000000" pitchFamily="2" charset="-78"/>
              </a:rPr>
              <a:t>7- رمان سیال ذهن:</a:t>
            </a:r>
            <a:r>
              <a:rPr lang="fa-IR" altLang="en-US" sz="2000" smtClean="0">
                <a:cs typeface="B Titr" panose="00000700000000000000" pitchFamily="2" charset="-78"/>
              </a:rPr>
              <a:t> خشم و هیاهو (ویلیام فاکنر) و شازده احتجاب (هوشنگ گلشیری)</a:t>
            </a:r>
            <a:endParaRPr lang="fa-IR" altLang="en-US" sz="2000" b="1" smtClean="0">
              <a:cs typeface="B Titr" panose="00000700000000000000" pitchFamily="2" charset="-78"/>
            </a:endParaRPr>
          </a:p>
          <a:p>
            <a:pPr eaLnBrk="1" hangingPunct="1">
              <a:lnSpc>
                <a:spcPct val="80000"/>
              </a:lnSpc>
            </a:pPr>
            <a:r>
              <a:rPr lang="fa-IR" altLang="en-US" sz="2000" b="1" smtClean="0">
                <a:cs typeface="B Titr" panose="00000700000000000000" pitchFamily="2" charset="-78"/>
              </a:rPr>
              <a:t>8- رمان علمی:</a:t>
            </a:r>
            <a:r>
              <a:rPr lang="fa-IR" altLang="en-US" sz="2000" smtClean="0">
                <a:cs typeface="B Titr" panose="00000700000000000000" pitchFamily="2" charset="-78"/>
              </a:rPr>
              <a:t> سفر به مرکز زمین (ژول ورن)</a:t>
            </a:r>
            <a:endParaRPr lang="fa-IR" altLang="en-US" sz="2000" b="1" smtClean="0">
              <a:cs typeface="B Titr" panose="00000700000000000000" pitchFamily="2" charset="-78"/>
            </a:endParaRPr>
          </a:p>
          <a:p>
            <a:pPr eaLnBrk="1" hangingPunct="1">
              <a:lnSpc>
                <a:spcPct val="80000"/>
              </a:lnSpc>
            </a:pPr>
            <a:r>
              <a:rPr lang="fa-IR" altLang="en-US" sz="2000" b="1" smtClean="0">
                <a:cs typeface="B Titr" panose="00000700000000000000" pitchFamily="2" charset="-78"/>
              </a:rPr>
              <a:t>9- رمان وهمناک:</a:t>
            </a:r>
            <a:r>
              <a:rPr lang="fa-IR" altLang="en-US" sz="2000" smtClean="0">
                <a:cs typeface="B Titr" panose="00000700000000000000" pitchFamily="2" charset="-78"/>
              </a:rPr>
              <a:t> قلب رازگون (ادگار آلن پو)</a:t>
            </a:r>
            <a:endParaRPr lang="fa-IR" altLang="en-US" sz="2000" b="1" smtClean="0">
              <a:cs typeface="B Titr" panose="00000700000000000000" pitchFamily="2" charset="-78"/>
            </a:endParaRPr>
          </a:p>
          <a:p>
            <a:pPr eaLnBrk="1" hangingPunct="1">
              <a:lnSpc>
                <a:spcPct val="80000"/>
              </a:lnSpc>
            </a:pPr>
            <a:r>
              <a:rPr lang="fa-IR" altLang="en-US" sz="2000" b="1" smtClean="0">
                <a:cs typeface="B Titr" panose="00000700000000000000" pitchFamily="2" charset="-78"/>
              </a:rPr>
              <a:t>10- رمان عملی:</a:t>
            </a:r>
            <a:r>
              <a:rPr lang="fa-IR" altLang="en-US" sz="2000" smtClean="0">
                <a:cs typeface="B Titr" panose="00000700000000000000" pitchFamily="2" charset="-78"/>
              </a:rPr>
              <a:t> جزیره ی گنج (لویی استیونسون) و ایدانهو (والتر اسکات)</a:t>
            </a:r>
            <a:endParaRPr lang="fa-IR" altLang="en-US" sz="2000" b="1" smtClean="0">
              <a:cs typeface="B Titr" panose="00000700000000000000" pitchFamily="2" charset="-7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endParaRPr lang="fa-IR" altLang="en-US" smtClean="0"/>
          </a:p>
        </p:txBody>
      </p:sp>
      <p:sp>
        <p:nvSpPr>
          <p:cNvPr id="24579" name="Content Placeholder 2"/>
          <p:cNvSpPr>
            <a:spLocks noGrp="1"/>
          </p:cNvSpPr>
          <p:nvPr>
            <p:ph idx="1"/>
          </p:nvPr>
        </p:nvSpPr>
        <p:spPr/>
        <p:txBody>
          <a:bodyPr/>
          <a:lstStyle/>
          <a:p>
            <a:pPr eaLnBrk="1" hangingPunct="1">
              <a:lnSpc>
                <a:spcPct val="80000"/>
              </a:lnSpc>
            </a:pPr>
            <a:r>
              <a:rPr lang="fa-IR" altLang="en-US" sz="2000" b="1" smtClean="0">
                <a:cs typeface="B Titr" panose="00000700000000000000" pitchFamily="2" charset="-78"/>
              </a:rPr>
              <a:t>11- رمان پلیسی، جنایی:</a:t>
            </a:r>
            <a:r>
              <a:rPr lang="fa-IR" altLang="en-US" sz="2000" smtClean="0">
                <a:cs typeface="B Titr" panose="00000700000000000000" pitchFamily="2" charset="-78"/>
              </a:rPr>
              <a:t> رمان های شرلوک هلمز (سر آرتور کانندویل) و رمان های آگاتا کریستی</a:t>
            </a:r>
            <a:endParaRPr lang="fa-IR" altLang="en-US" sz="2000" b="1" smtClean="0">
              <a:cs typeface="B Titr" panose="00000700000000000000" pitchFamily="2" charset="-78"/>
            </a:endParaRPr>
          </a:p>
          <a:p>
            <a:pPr eaLnBrk="1" hangingPunct="1">
              <a:lnSpc>
                <a:spcPct val="80000"/>
              </a:lnSpc>
            </a:pPr>
            <a:r>
              <a:rPr lang="fa-IR" altLang="en-US" sz="2000" b="1" smtClean="0">
                <a:cs typeface="B Titr" panose="00000700000000000000" pitchFamily="2" charset="-78"/>
              </a:rPr>
              <a:t>12- رمان شخصیت گون:</a:t>
            </a:r>
            <a:r>
              <a:rPr lang="fa-IR" altLang="en-US" sz="2000" smtClean="0">
                <a:cs typeface="B Titr" panose="00000700000000000000" pitchFamily="2" charset="-78"/>
              </a:rPr>
              <a:t> بازار خود فروشی (ویلیام تاکر) و اکثر داستانهای چارلز دیکنز</a:t>
            </a:r>
            <a:endParaRPr lang="fa-IR" altLang="en-US" sz="2000" b="1" smtClean="0">
              <a:cs typeface="B Titr" panose="00000700000000000000" pitchFamily="2" charset="-78"/>
            </a:endParaRPr>
          </a:p>
          <a:p>
            <a:pPr eaLnBrk="1" hangingPunct="1">
              <a:lnSpc>
                <a:spcPct val="80000"/>
              </a:lnSpc>
            </a:pPr>
            <a:r>
              <a:rPr lang="fa-IR" altLang="en-US" sz="2000" b="1" smtClean="0">
                <a:cs typeface="B Titr" panose="00000700000000000000" pitchFamily="2" charset="-78"/>
              </a:rPr>
              <a:t>13- رمان دراماتیک (نمایشی):</a:t>
            </a:r>
            <a:r>
              <a:rPr lang="fa-IR" altLang="en-US" sz="2000" smtClean="0">
                <a:cs typeface="B Titr" panose="00000700000000000000" pitchFamily="2" charset="-78"/>
              </a:rPr>
              <a:t> کلاف ابریشم (روح انگیز شریفیان)</a:t>
            </a:r>
            <a:endParaRPr lang="fa-IR" altLang="en-US" sz="2000" b="1" smtClean="0">
              <a:cs typeface="B Titr" panose="00000700000000000000" pitchFamily="2" charset="-78"/>
            </a:endParaRPr>
          </a:p>
          <a:p>
            <a:pPr eaLnBrk="1" hangingPunct="1">
              <a:lnSpc>
                <a:spcPct val="80000"/>
              </a:lnSpc>
            </a:pPr>
            <a:r>
              <a:rPr lang="fa-IR" altLang="en-US" sz="2000" b="1" smtClean="0">
                <a:cs typeface="B Titr" panose="00000700000000000000" pitchFamily="2" charset="-78"/>
              </a:rPr>
              <a:t>14- رمان رشد و کمال:</a:t>
            </a:r>
            <a:r>
              <a:rPr lang="fa-IR" altLang="en-US" sz="2000" smtClean="0">
                <a:cs typeface="B Titr" panose="00000700000000000000" pitchFamily="2" charset="-78"/>
              </a:rPr>
              <a:t> دیوید کاپریلد (چارلز دیکنز)، درازای شب (جمال میر صادقی)</a:t>
            </a:r>
            <a:endParaRPr lang="fa-IR" altLang="en-US" sz="2000" b="1" smtClean="0">
              <a:cs typeface="B Titr" panose="00000700000000000000" pitchFamily="2" charset="-78"/>
            </a:endParaRPr>
          </a:p>
          <a:p>
            <a:pPr eaLnBrk="1" hangingPunct="1">
              <a:lnSpc>
                <a:spcPct val="80000"/>
              </a:lnSpc>
            </a:pPr>
            <a:r>
              <a:rPr lang="fa-IR" altLang="en-US" sz="2000" b="1" smtClean="0">
                <a:cs typeface="B Titr" panose="00000700000000000000" pitchFamily="2" charset="-78"/>
              </a:rPr>
              <a:t>15- رمان کلید دار:</a:t>
            </a:r>
            <a:r>
              <a:rPr lang="fa-IR" altLang="en-US" sz="2000" smtClean="0">
                <a:cs typeface="B Titr" panose="00000700000000000000" pitchFamily="2" charset="-78"/>
              </a:rPr>
              <a:t> خورشید باز هم می دمد (ارنست همینگوی)، نمیه راه بهشت (سعید نفیسی)</a:t>
            </a:r>
            <a:endParaRPr lang="fa-IR" altLang="en-US" sz="2000" b="1" smtClean="0">
              <a:cs typeface="B Titr" panose="00000700000000000000" pitchFamily="2" charset="-78"/>
            </a:endParaRPr>
          </a:p>
          <a:p>
            <a:pPr eaLnBrk="1" hangingPunct="1">
              <a:lnSpc>
                <a:spcPct val="80000"/>
              </a:lnSpc>
            </a:pPr>
            <a:r>
              <a:rPr lang="fa-IR" altLang="en-US" sz="2000" b="1" smtClean="0">
                <a:cs typeface="B Titr" panose="00000700000000000000" pitchFamily="2" charset="-78"/>
              </a:rPr>
              <a:t>16- رمان احساسات گرا:</a:t>
            </a:r>
            <a:r>
              <a:rPr lang="fa-IR" altLang="en-US" sz="2000" smtClean="0">
                <a:cs typeface="B Titr" panose="00000700000000000000" pitchFamily="2" charset="-78"/>
              </a:rPr>
              <a:t> پاملا (ریچاردسون)، هما (حجازی)، من هم گریه کردم (جهانگیر جلیلی)</a:t>
            </a:r>
            <a:endParaRPr lang="fa-IR" altLang="en-US" sz="2000" b="1" smtClean="0">
              <a:cs typeface="B Titr" panose="00000700000000000000" pitchFamily="2" charset="-78"/>
            </a:endParaRPr>
          </a:p>
          <a:p>
            <a:pPr eaLnBrk="1" hangingPunct="1">
              <a:lnSpc>
                <a:spcPct val="80000"/>
              </a:lnSpc>
            </a:pPr>
            <a:r>
              <a:rPr lang="fa-IR" altLang="en-US" sz="2000" b="1" smtClean="0">
                <a:cs typeface="B Titr" panose="00000700000000000000" pitchFamily="2" charset="-78"/>
              </a:rPr>
              <a:t>17- رمان رمانتیک:</a:t>
            </a:r>
            <a:r>
              <a:rPr lang="fa-IR" altLang="en-US" sz="2000" smtClean="0">
                <a:cs typeface="B Titr" panose="00000700000000000000" pitchFamily="2" charset="-78"/>
              </a:rPr>
              <a:t> اکثر رمان ها همینگوی و والتر اسکات، پریچهر (حجازی)</a:t>
            </a:r>
            <a:endParaRPr lang="fa-IR" altLang="en-US" sz="2000" b="1" smtClean="0">
              <a:cs typeface="B Titr" panose="00000700000000000000" pitchFamily="2" charset="-78"/>
            </a:endParaRPr>
          </a:p>
          <a:p>
            <a:pPr eaLnBrk="1" hangingPunct="1">
              <a:lnSpc>
                <a:spcPct val="80000"/>
              </a:lnSpc>
            </a:pPr>
            <a:r>
              <a:rPr lang="fa-IR" altLang="en-US" sz="2000" b="1" smtClean="0">
                <a:cs typeface="B Titr" panose="00000700000000000000" pitchFamily="2" charset="-78"/>
              </a:rPr>
              <a:t>18- رمان اعتراضی:</a:t>
            </a:r>
            <a:r>
              <a:rPr lang="fa-IR" altLang="en-US" sz="2000" smtClean="0">
                <a:cs typeface="B Titr" panose="00000700000000000000" pitchFamily="2" charset="-78"/>
              </a:rPr>
              <a:t> مول فلاند (دانیل دفو)، سقوط (آلبرت کامو)</a:t>
            </a:r>
            <a:endParaRPr lang="fa-IR" altLang="en-US" sz="2000" b="1" smtClean="0">
              <a:cs typeface="B Titr" panose="00000700000000000000" pitchFamily="2" charset="-78"/>
            </a:endParaRPr>
          </a:p>
          <a:p>
            <a:pPr eaLnBrk="1" hangingPunct="1">
              <a:lnSpc>
                <a:spcPct val="80000"/>
              </a:lnSpc>
            </a:pPr>
            <a:r>
              <a:rPr lang="fa-IR" altLang="en-US" sz="2000" b="1" smtClean="0">
                <a:cs typeface="B Titr" panose="00000700000000000000" pitchFamily="2" charset="-78"/>
              </a:rPr>
              <a:t>19- رمان خاطره گون:</a:t>
            </a:r>
            <a:r>
              <a:rPr lang="fa-IR" altLang="en-US" sz="2000" smtClean="0">
                <a:cs typeface="B Titr" panose="00000700000000000000" pitchFamily="2" charset="-78"/>
              </a:rPr>
              <a:t> رابینسون کروزو (دانیل دافو)</a:t>
            </a:r>
            <a:endParaRPr lang="fa-IR" altLang="en-US" sz="2000" b="1" smtClean="0">
              <a:cs typeface="B Titr" panose="00000700000000000000" pitchFamily="2" charset="-78"/>
            </a:endParaRPr>
          </a:p>
          <a:p>
            <a:pPr eaLnBrk="1" hangingPunct="1">
              <a:lnSpc>
                <a:spcPct val="80000"/>
              </a:lnSpc>
            </a:pPr>
            <a:r>
              <a:rPr lang="fa-IR" altLang="en-US" sz="2000" b="1" smtClean="0">
                <a:cs typeface="B Titr" panose="00000700000000000000" pitchFamily="2" charset="-78"/>
              </a:rPr>
              <a:t>20- رمان زمین گون:</a:t>
            </a:r>
            <a:r>
              <a:rPr lang="fa-IR" altLang="en-US" sz="2000" smtClean="0">
                <a:cs typeface="B Titr" panose="00000700000000000000" pitchFamily="2" charset="-78"/>
              </a:rPr>
              <a:t> رنگین کمان (دی.اچ لارنس)، خاک خوب (پرل باک)</a:t>
            </a:r>
            <a:endParaRPr lang="fa-IR" altLang="en-US" sz="2000" b="1" smtClean="0">
              <a:cs typeface="B Titr" panose="00000700000000000000" pitchFamily="2" charset="-78"/>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endParaRPr lang="fa-IR" altLang="en-US" smtClean="0"/>
          </a:p>
        </p:txBody>
      </p:sp>
      <p:sp>
        <p:nvSpPr>
          <p:cNvPr id="25603" name="Content Placeholder 2"/>
          <p:cNvSpPr>
            <a:spLocks noGrp="1"/>
          </p:cNvSpPr>
          <p:nvPr>
            <p:ph idx="1"/>
          </p:nvPr>
        </p:nvSpPr>
        <p:spPr/>
        <p:txBody>
          <a:bodyPr/>
          <a:lstStyle/>
          <a:p>
            <a:pPr eaLnBrk="1" hangingPunct="1">
              <a:lnSpc>
                <a:spcPct val="80000"/>
              </a:lnSpc>
            </a:pPr>
            <a:r>
              <a:rPr lang="fa-IR" altLang="en-US" sz="1600" b="1" smtClean="0">
                <a:cs typeface="B Titr" panose="00000700000000000000" pitchFamily="2" charset="-78"/>
              </a:rPr>
              <a:t>21- رمان آداب و رسوم:</a:t>
            </a:r>
            <a:r>
              <a:rPr lang="fa-IR" altLang="en-US" sz="1600" smtClean="0">
                <a:cs typeface="B Titr" panose="00000700000000000000" pitchFamily="2" charset="-78"/>
              </a:rPr>
              <a:t> غرور و تعصب (جین آستین)</a:t>
            </a:r>
            <a:endParaRPr lang="fa-IR" altLang="en-US" sz="1600" b="1" smtClean="0">
              <a:cs typeface="B Titr" panose="00000700000000000000" pitchFamily="2" charset="-78"/>
            </a:endParaRPr>
          </a:p>
          <a:p>
            <a:pPr eaLnBrk="1" hangingPunct="1">
              <a:lnSpc>
                <a:spcPct val="80000"/>
              </a:lnSpc>
            </a:pPr>
            <a:r>
              <a:rPr lang="fa-IR" altLang="en-US" sz="1600" b="1" smtClean="0">
                <a:cs typeface="B Titr" panose="00000700000000000000" pitchFamily="2" charset="-78"/>
              </a:rPr>
              <a:t>22- رمان ناحیه ای:</a:t>
            </a:r>
            <a:r>
              <a:rPr lang="fa-IR" altLang="en-US" sz="1600" smtClean="0">
                <a:cs typeface="B Titr" panose="00000700000000000000" pitchFamily="2" charset="-78"/>
              </a:rPr>
              <a:t> آثار نویسندگانی چون فاکنر، تاماس هاردی، صادق چوبک، دولت آبادی</a:t>
            </a:r>
            <a:endParaRPr lang="fa-IR" altLang="en-US" sz="1600" b="1" smtClean="0">
              <a:cs typeface="B Titr" panose="00000700000000000000" pitchFamily="2" charset="-78"/>
            </a:endParaRPr>
          </a:p>
          <a:p>
            <a:pPr eaLnBrk="1" hangingPunct="1">
              <a:lnSpc>
                <a:spcPct val="80000"/>
              </a:lnSpc>
            </a:pPr>
            <a:r>
              <a:rPr lang="fa-IR" altLang="en-US" sz="1600" b="1" smtClean="0">
                <a:cs typeface="B Titr" panose="00000700000000000000" pitchFamily="2" charset="-78"/>
              </a:rPr>
              <a:t>23- رمان محلی:</a:t>
            </a:r>
            <a:r>
              <a:rPr lang="fa-IR" altLang="en-US" sz="1600" smtClean="0">
                <a:cs typeface="B Titr" panose="00000700000000000000" pitchFamily="2" charset="-78"/>
              </a:rPr>
              <a:t> اغلب رمانهای امیل زولا، مارک تواین و داستان کوتاه های احمد محمود</a:t>
            </a:r>
            <a:endParaRPr lang="fa-IR" altLang="en-US" sz="1600" b="1" smtClean="0">
              <a:cs typeface="B Titr" panose="00000700000000000000" pitchFamily="2" charset="-78"/>
            </a:endParaRPr>
          </a:p>
          <a:p>
            <a:pPr eaLnBrk="1" hangingPunct="1">
              <a:lnSpc>
                <a:spcPct val="80000"/>
              </a:lnSpc>
            </a:pPr>
            <a:r>
              <a:rPr lang="fa-IR" altLang="en-US" sz="1600" b="1" smtClean="0">
                <a:cs typeface="B Titr" panose="00000700000000000000" pitchFamily="2" charset="-78"/>
              </a:rPr>
              <a:t>24- رمان غنایی:</a:t>
            </a:r>
            <a:r>
              <a:rPr lang="fa-IR" altLang="en-US" sz="1600" smtClean="0">
                <a:cs typeface="B Titr" panose="00000700000000000000" pitchFamily="2" charset="-78"/>
              </a:rPr>
              <a:t> بوف کور (صادق هدایت)</a:t>
            </a:r>
            <a:endParaRPr lang="fa-IR" altLang="en-US" sz="1600" b="1" smtClean="0">
              <a:cs typeface="B Titr" panose="00000700000000000000" pitchFamily="2" charset="-78"/>
            </a:endParaRPr>
          </a:p>
          <a:p>
            <a:pPr eaLnBrk="1" hangingPunct="1">
              <a:lnSpc>
                <a:spcPct val="80000"/>
              </a:lnSpc>
            </a:pPr>
            <a:r>
              <a:rPr lang="fa-IR" altLang="en-US" sz="1600" b="1" smtClean="0">
                <a:cs typeface="B Titr" panose="00000700000000000000" pitchFamily="2" charset="-78"/>
              </a:rPr>
              <a:t>25- رمان مستند گون:</a:t>
            </a:r>
            <a:r>
              <a:rPr lang="fa-IR" altLang="en-US" sz="1600" smtClean="0">
                <a:cs typeface="B Titr" panose="00000700000000000000" pitchFamily="2" charset="-78"/>
              </a:rPr>
              <a:t> تراژدی آمریکایی (تئودور درایزر)، آمریکایی آرام (گراهام آلن)</a:t>
            </a:r>
            <a:endParaRPr lang="fa-IR" altLang="en-US" sz="1600" b="1" smtClean="0">
              <a:cs typeface="B Titr" panose="00000700000000000000" pitchFamily="2" charset="-78"/>
            </a:endParaRPr>
          </a:p>
          <a:p>
            <a:pPr eaLnBrk="1" hangingPunct="1">
              <a:lnSpc>
                <a:spcPct val="80000"/>
              </a:lnSpc>
            </a:pPr>
            <a:r>
              <a:rPr lang="fa-IR" altLang="en-US" sz="1600" b="1" smtClean="0">
                <a:cs typeface="B Titr" panose="00000700000000000000" pitchFamily="2" charset="-78"/>
              </a:rPr>
              <a:t>26- رمانهای غیر تخیلی:</a:t>
            </a:r>
            <a:r>
              <a:rPr lang="fa-IR" altLang="en-US" sz="1600" smtClean="0">
                <a:cs typeface="B Titr" panose="00000700000000000000" pitchFamily="2" charset="-78"/>
              </a:rPr>
              <a:t> سرباز های شب (نورمن میلر)، تنگسیر (صادق چوبک)</a:t>
            </a:r>
            <a:endParaRPr lang="fa-IR" altLang="en-US" sz="1600" b="1" smtClean="0">
              <a:cs typeface="B Titr" panose="00000700000000000000" pitchFamily="2" charset="-78"/>
            </a:endParaRPr>
          </a:p>
          <a:p>
            <a:pPr eaLnBrk="1" hangingPunct="1">
              <a:lnSpc>
                <a:spcPct val="80000"/>
              </a:lnSpc>
            </a:pPr>
            <a:r>
              <a:rPr lang="fa-IR" altLang="en-US" sz="1600" b="1" smtClean="0">
                <a:cs typeface="B Titr" panose="00000700000000000000" pitchFamily="2" charset="-78"/>
              </a:rPr>
              <a:t>27- رمان رود وار (رود-رمان):</a:t>
            </a:r>
            <a:r>
              <a:rPr lang="fa-IR" altLang="en-US" sz="1600" smtClean="0">
                <a:cs typeface="B Titr" panose="00000700000000000000" pitchFamily="2" charset="-78"/>
              </a:rPr>
              <a:t> ژرمینال (امیل زولا)، همسایه ها و اغلب آثار احمد محمود</a:t>
            </a:r>
            <a:endParaRPr lang="fa-IR" altLang="en-US" sz="1600" b="1" smtClean="0">
              <a:cs typeface="B Titr" panose="00000700000000000000" pitchFamily="2" charset="-78"/>
            </a:endParaRPr>
          </a:p>
          <a:p>
            <a:pPr eaLnBrk="1" hangingPunct="1">
              <a:lnSpc>
                <a:spcPct val="80000"/>
              </a:lnSpc>
            </a:pPr>
            <a:r>
              <a:rPr lang="fa-IR" altLang="en-US" sz="1600" b="1" smtClean="0">
                <a:cs typeface="B Titr" panose="00000700000000000000" pitchFamily="2" charset="-78"/>
              </a:rPr>
              <a:t>28- رمان خطی:</a:t>
            </a:r>
            <a:r>
              <a:rPr lang="fa-IR" altLang="en-US" sz="1600" smtClean="0">
                <a:cs typeface="B Titr" panose="00000700000000000000" pitchFamily="2" charset="-78"/>
              </a:rPr>
              <a:t> بابا گوریو (استاندال)، کلیدر (محمود دولت آبادی)، شوهر آهو خانم (افغانی)</a:t>
            </a:r>
            <a:endParaRPr lang="fa-IR" altLang="en-US" sz="1600" b="1" smtClean="0">
              <a:cs typeface="B Titr" panose="00000700000000000000" pitchFamily="2" charset="-78"/>
            </a:endParaRPr>
          </a:p>
          <a:p>
            <a:pPr eaLnBrk="1" hangingPunct="1">
              <a:lnSpc>
                <a:spcPct val="80000"/>
              </a:lnSpc>
            </a:pPr>
            <a:r>
              <a:rPr lang="fa-IR" altLang="en-US" sz="1600" b="1" smtClean="0">
                <a:cs typeface="B Titr" panose="00000700000000000000" pitchFamily="2" charset="-78"/>
              </a:rPr>
              <a:t>29- رمان انعکاسی:</a:t>
            </a:r>
            <a:r>
              <a:rPr lang="fa-IR" altLang="en-US" sz="1600" smtClean="0">
                <a:cs typeface="B Titr" panose="00000700000000000000" pitchFamily="2" charset="-78"/>
              </a:rPr>
              <a:t> آثار نویسندگانی چون: جیمز جویس، ساموئل بکت، آلن روب گری یه</a:t>
            </a:r>
            <a:endParaRPr lang="fa-IR" altLang="en-US" sz="1600" b="1" smtClean="0">
              <a:cs typeface="B Titr" panose="00000700000000000000" pitchFamily="2" charset="-78"/>
            </a:endParaRPr>
          </a:p>
          <a:p>
            <a:pPr eaLnBrk="1" hangingPunct="1">
              <a:lnSpc>
                <a:spcPct val="80000"/>
              </a:lnSpc>
            </a:pPr>
            <a:r>
              <a:rPr lang="fa-IR" altLang="en-US" sz="1600" b="1" smtClean="0">
                <a:cs typeface="B Titr" panose="00000700000000000000" pitchFamily="2" charset="-78"/>
              </a:rPr>
              <a:t>٣٠- رمان نو:</a:t>
            </a:r>
            <a:r>
              <a:rPr lang="fa-IR" altLang="en-US" sz="1600" smtClean="0">
                <a:cs typeface="B Titr" panose="00000700000000000000" pitchFamily="2" charset="-78"/>
              </a:rPr>
              <a:t> آثار نویسندگان فرانسوی مانند: رب گری یه، ساروت، مارگارت دوراس، کلود سیمون</a:t>
            </a:r>
            <a:endParaRPr lang="fa-IR" altLang="en-US" sz="1600" b="1" smtClean="0">
              <a:cs typeface="B Titr" panose="00000700000000000000" pitchFamily="2" charset="-78"/>
            </a:endParaRPr>
          </a:p>
          <a:p>
            <a:pPr eaLnBrk="1" hangingPunct="1">
              <a:lnSpc>
                <a:spcPct val="80000"/>
              </a:lnSpc>
            </a:pPr>
            <a:r>
              <a:rPr lang="fa-IR" altLang="en-US" sz="1600" b="1" smtClean="0">
                <a:cs typeface="B Titr" panose="00000700000000000000" pitchFamily="2" charset="-78"/>
              </a:rPr>
              <a:t>٣١- رمان ضد رمان:</a:t>
            </a:r>
            <a:r>
              <a:rPr lang="fa-IR" altLang="en-US" sz="1600" smtClean="0">
                <a:cs typeface="B Titr" panose="00000700000000000000" pitchFamily="2" charset="-78"/>
              </a:rPr>
              <a:t> افلاک (ناتالی ساروت)، مربع (مارگاریت دوراس)، مهمانی عصرانه (کلود سیمون)</a:t>
            </a:r>
            <a:endParaRPr lang="fa-IR" altLang="en-US" sz="1600" b="1" smtClean="0">
              <a:cs typeface="B Titr" panose="00000700000000000000" pitchFamily="2" charset="-78"/>
            </a:endParaRPr>
          </a:p>
          <a:p>
            <a:pPr eaLnBrk="1" hangingPunct="1">
              <a:lnSpc>
                <a:spcPct val="80000"/>
              </a:lnSpc>
            </a:pPr>
            <a:r>
              <a:rPr lang="fa-IR" altLang="en-US" sz="1600" b="1" smtClean="0">
                <a:cs typeface="B Titr" panose="00000700000000000000" pitchFamily="2" charset="-78"/>
              </a:rPr>
              <a:t>٣٢- رمان چند آوایی:</a:t>
            </a:r>
            <a:r>
              <a:rPr lang="fa-IR" altLang="en-US" sz="1600" smtClean="0">
                <a:cs typeface="B Titr" panose="00000700000000000000" pitchFamily="2" charset="-78"/>
              </a:rPr>
              <a:t> بادها خبر از تغییر فصل می دهند (میر صادقی)، زنان بدون مردان (شهر نوش پارسی پور)، رگتایم (ال دکتروف)، تسخیر شدگان (داستایوفسکی)</a:t>
            </a:r>
            <a:endParaRPr lang="fa-IR" altLang="en-US" sz="1600" b="1" smtClean="0">
              <a:cs typeface="B Titr" panose="00000700000000000000" pitchFamily="2" charset="-78"/>
            </a:endParaRPr>
          </a:p>
          <a:p>
            <a:pPr eaLnBrk="1" hangingPunct="1">
              <a:lnSpc>
                <a:spcPct val="80000"/>
              </a:lnSpc>
            </a:pPr>
            <a:r>
              <a:rPr lang="fa-IR" altLang="en-US" sz="1600" b="1" smtClean="0">
                <a:cs typeface="B Titr" panose="00000700000000000000" pitchFamily="2" charset="-78"/>
              </a:rPr>
              <a:t>٣٣- رمان واقعگرایی جادویی (رئالیسم جادویی</a:t>
            </a:r>
            <a:r>
              <a:rPr lang="fa-IR" altLang="en-US" sz="1600" smtClean="0">
                <a:cs typeface="B Titr" panose="00000700000000000000" pitchFamily="2" charset="-78"/>
              </a:rPr>
              <a:t>): صد سال تنهایی (گابریل گارسیا مارکز)، آثار نویسندگانی چون: بروخس، ایتالو کالوینو، ستودیاس، کنترگراس، جان فولز</a:t>
            </a:r>
            <a:endParaRPr lang="en-US" altLang="en-US" sz="1600" smtClean="0">
              <a:cs typeface="B Titr" panose="00000700000000000000" pitchFamily="2" charset="-78"/>
            </a:endParaRPr>
          </a:p>
          <a:p>
            <a:pPr eaLnBrk="1" hangingPunct="1"/>
            <a:endParaRPr lang="fa-IR" altLang="en-US" sz="1600" smtClean="0"/>
          </a:p>
          <a:p>
            <a:pPr eaLnBrk="1" hangingPunct="1"/>
            <a:endParaRPr lang="fa-IR" altLang="en-US" sz="16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endParaRPr lang="fa-IR" altLang="en-US" smtClean="0"/>
          </a:p>
        </p:txBody>
      </p:sp>
      <p:sp>
        <p:nvSpPr>
          <p:cNvPr id="5123" name="Rectangle 3"/>
          <p:cNvSpPr>
            <a:spLocks noGrp="1" noChangeArrowheads="1"/>
          </p:cNvSpPr>
          <p:nvPr>
            <p:ph type="body" idx="1"/>
          </p:nvPr>
        </p:nvSpPr>
        <p:spPr/>
        <p:txBody>
          <a:bodyPr/>
          <a:lstStyle/>
          <a:p>
            <a:pPr eaLnBrk="1" hangingPunct="1">
              <a:lnSpc>
                <a:spcPct val="80000"/>
              </a:lnSpc>
              <a:defRPr/>
            </a:pPr>
            <a:r>
              <a:rPr lang="ar-SA" u="sng" smtClean="0">
                <a:solidFill>
                  <a:srgbClr val="3333CC"/>
                </a:solidFill>
                <a:effectLst>
                  <a:outerShdw blurRad="38100" dist="38100" dir="2700000" algn="tl">
                    <a:srgbClr val="C0C0C0"/>
                  </a:outerShdw>
                </a:effectLst>
                <a:cs typeface="B Mitra" pitchFamily="2" charset="-78"/>
              </a:rPr>
              <a:t>ارسطو</a:t>
            </a:r>
            <a:r>
              <a:rPr lang="ar-SA" smtClean="0">
                <a:cs typeface="B Mitra" pitchFamily="2" charset="-78"/>
              </a:rPr>
              <a:t> در « هنر شاعري» ( بوطيقا) مي گويد:</a:t>
            </a:r>
            <a:br>
              <a:rPr lang="ar-SA" smtClean="0">
                <a:cs typeface="B Mitra" pitchFamily="2" charset="-78"/>
              </a:rPr>
            </a:br>
            <a:r>
              <a:rPr lang="ar-SA" smtClean="0">
                <a:cs typeface="B Mitra" pitchFamily="2" charset="-78"/>
              </a:rPr>
              <a:t>« داستان از سه قسمت تشكيل شده است: </a:t>
            </a:r>
            <a:r>
              <a:rPr lang="ar-SA" smtClean="0">
                <a:solidFill>
                  <a:srgbClr val="FF9900"/>
                </a:solidFill>
                <a:cs typeface="B Mitra" pitchFamily="2" charset="-78"/>
              </a:rPr>
              <a:t>آغاز، ميانه و پايان</a:t>
            </a:r>
            <a:r>
              <a:rPr lang="ar-SA" smtClean="0">
                <a:cs typeface="B Mitra" pitchFamily="2" charset="-78"/>
              </a:rPr>
              <a:t>.»</a:t>
            </a:r>
            <a:endParaRPr lang="en-US" smtClean="0">
              <a:cs typeface="B Mitra" pitchFamily="2" charset="-78"/>
            </a:endParaRPr>
          </a:p>
          <a:p>
            <a:pPr eaLnBrk="1" hangingPunct="1">
              <a:lnSpc>
                <a:spcPct val="80000"/>
              </a:lnSpc>
              <a:defRPr/>
            </a:pPr>
            <a:r>
              <a:rPr lang="ar-SA" u="sng" smtClean="0">
                <a:solidFill>
                  <a:srgbClr val="3333CC"/>
                </a:solidFill>
                <a:effectLst>
                  <a:outerShdw blurRad="38100" dist="38100" dir="2700000" algn="tl">
                    <a:srgbClr val="C0C0C0"/>
                  </a:outerShdw>
                </a:effectLst>
                <a:cs typeface="B Mitra" pitchFamily="2" charset="-78"/>
              </a:rPr>
              <a:t>فراي</a:t>
            </a:r>
            <a:r>
              <a:rPr lang="ar-SA" smtClean="0">
                <a:cs typeface="B Mitra" pitchFamily="2" charset="-78"/>
              </a:rPr>
              <a:t>، داستان را به چهاردسته تقسيم مي كند:</a:t>
            </a:r>
            <a:br>
              <a:rPr lang="ar-SA" smtClean="0">
                <a:cs typeface="B Mitra" pitchFamily="2" charset="-78"/>
              </a:rPr>
            </a:br>
            <a:r>
              <a:rPr lang="ar-SA" smtClean="0">
                <a:cs typeface="B Mitra" pitchFamily="2" charset="-78"/>
              </a:rPr>
              <a:t>1- </a:t>
            </a:r>
            <a:r>
              <a:rPr lang="ar-SA" smtClean="0">
                <a:solidFill>
                  <a:srgbClr val="FF9900"/>
                </a:solidFill>
                <a:cs typeface="B Mitra" pitchFamily="2" charset="-78"/>
              </a:rPr>
              <a:t>داستان واقع گرا</a:t>
            </a:r>
            <a:r>
              <a:rPr lang="ar-SA" smtClean="0">
                <a:cs typeface="B Mitra" pitchFamily="2" charset="-78"/>
              </a:rPr>
              <a:t> </a:t>
            </a:r>
            <a:r>
              <a:rPr lang="ar-SA" sz="1600" smtClean="0">
                <a:cs typeface="B Mitra" pitchFamily="2" charset="-78"/>
              </a:rPr>
              <a:t>( </a:t>
            </a:r>
            <a:r>
              <a:rPr lang="en-US" sz="2400" smtClean="0">
                <a:cs typeface="B Mitra" pitchFamily="2" charset="-78"/>
              </a:rPr>
              <a:t>Novel of manners</a:t>
            </a:r>
            <a:r>
              <a:rPr lang="ar-SA" smtClean="0">
                <a:cs typeface="B Mitra" pitchFamily="2" charset="-78"/>
              </a:rPr>
              <a:t>)</a:t>
            </a:r>
            <a:br>
              <a:rPr lang="ar-SA" smtClean="0">
                <a:cs typeface="B Mitra" pitchFamily="2" charset="-78"/>
              </a:rPr>
            </a:br>
            <a:r>
              <a:rPr lang="ar-SA" smtClean="0">
                <a:cs typeface="B Mitra" pitchFamily="2" charset="-78"/>
              </a:rPr>
              <a:t>2- </a:t>
            </a:r>
            <a:r>
              <a:rPr lang="ar-SA" smtClean="0">
                <a:solidFill>
                  <a:srgbClr val="FF9900"/>
                </a:solidFill>
                <a:cs typeface="B Mitra" pitchFamily="2" charset="-78"/>
              </a:rPr>
              <a:t>رمان منثور</a:t>
            </a:r>
            <a:r>
              <a:rPr lang="ar-SA" smtClean="0">
                <a:cs typeface="B Mitra" pitchFamily="2" charset="-78"/>
              </a:rPr>
              <a:t> ( </a:t>
            </a:r>
            <a:r>
              <a:rPr lang="en-US" sz="2400" smtClean="0">
                <a:cs typeface="B Mitra" pitchFamily="2" charset="-78"/>
              </a:rPr>
              <a:t>Prose romance</a:t>
            </a:r>
            <a:r>
              <a:rPr lang="ar-SA" smtClean="0">
                <a:cs typeface="B Mitra" pitchFamily="2" charset="-78"/>
              </a:rPr>
              <a:t>)</a:t>
            </a:r>
            <a:br>
              <a:rPr lang="ar-SA" smtClean="0">
                <a:cs typeface="B Mitra" pitchFamily="2" charset="-78"/>
              </a:rPr>
            </a:br>
            <a:r>
              <a:rPr lang="ar-SA" smtClean="0">
                <a:cs typeface="B Mitra" pitchFamily="2" charset="-78"/>
              </a:rPr>
              <a:t>3- </a:t>
            </a:r>
            <a:r>
              <a:rPr lang="ar-SA" smtClean="0">
                <a:solidFill>
                  <a:srgbClr val="FF9900"/>
                </a:solidFill>
                <a:cs typeface="B Mitra" pitchFamily="2" charset="-78"/>
              </a:rPr>
              <a:t>اعترافـات</a:t>
            </a:r>
            <a:r>
              <a:rPr lang="ar-SA" smtClean="0">
                <a:cs typeface="B Mitra" pitchFamily="2" charset="-78"/>
              </a:rPr>
              <a:t> ( </a:t>
            </a:r>
            <a:r>
              <a:rPr lang="en-US" sz="2400" smtClean="0">
                <a:cs typeface="B Mitra" pitchFamily="2" charset="-78"/>
              </a:rPr>
              <a:t>Confession</a:t>
            </a:r>
            <a:r>
              <a:rPr lang="ar-SA" smtClean="0">
                <a:cs typeface="B Mitra" pitchFamily="2" charset="-78"/>
              </a:rPr>
              <a:t>) يـا نگـارش شرح حال خود ( </a:t>
            </a:r>
            <a:r>
              <a:rPr lang="en-US" sz="2400" smtClean="0">
                <a:cs typeface="B Mitra" pitchFamily="2" charset="-78"/>
              </a:rPr>
              <a:t>Autobiography</a:t>
            </a:r>
            <a:r>
              <a:rPr lang="ar-SA" smtClean="0">
                <a:cs typeface="B Mitra" pitchFamily="2" charset="-78"/>
              </a:rPr>
              <a:t>)</a:t>
            </a:r>
            <a:br>
              <a:rPr lang="ar-SA" smtClean="0">
                <a:cs typeface="B Mitra" pitchFamily="2" charset="-78"/>
              </a:rPr>
            </a:br>
            <a:r>
              <a:rPr lang="ar-SA" smtClean="0">
                <a:cs typeface="B Mitra" pitchFamily="2" charset="-78"/>
              </a:rPr>
              <a:t>4- </a:t>
            </a:r>
            <a:r>
              <a:rPr lang="ar-SA" smtClean="0">
                <a:solidFill>
                  <a:srgbClr val="FF9900"/>
                </a:solidFill>
                <a:cs typeface="B Mitra" pitchFamily="2" charset="-78"/>
              </a:rPr>
              <a:t>تشريح</a:t>
            </a:r>
            <a:r>
              <a:rPr lang="ar-SA" smtClean="0">
                <a:cs typeface="B Mitra" pitchFamily="2" charset="-78"/>
              </a:rPr>
              <a:t> ( </a:t>
            </a:r>
            <a:r>
              <a:rPr lang="en-US" sz="2400" smtClean="0">
                <a:cs typeface="B Mitra" pitchFamily="2" charset="-78"/>
              </a:rPr>
              <a:t>Anatomy</a:t>
            </a:r>
            <a:r>
              <a:rPr lang="ar-SA" smtClean="0">
                <a:cs typeface="B Mitra" pitchFamily="2" charset="-78"/>
              </a:rPr>
              <a:t>)، برگرفته از نام كتاب « روبرت برتون»، موسوم به « تشريح ماليخوليا»</a:t>
            </a:r>
            <a:r>
              <a:rPr lang="en-US" smtClean="0">
                <a:cs typeface="B Mitra" pitchFamily="2" charset="-78"/>
              </a:rPr>
              <a:t> </a:t>
            </a:r>
            <a:r>
              <a:rPr lang="ar-SA" smtClean="0">
                <a:cs typeface="B Mitra" pitchFamily="2" charset="-78"/>
              </a:rPr>
              <a:t> </a:t>
            </a:r>
            <a:r>
              <a:rPr lang="en-US" sz="2400" smtClean="0">
                <a:cs typeface="B Mitra" pitchFamily="2" charset="-78"/>
              </a:rPr>
              <a:t>Anatomy of melancholy</a:t>
            </a:r>
            <a:r>
              <a:rPr lang="ar-SA" smtClean="0">
                <a:cs typeface="B Mitra" pitchFamily="2" charset="-78"/>
              </a:rPr>
              <a:t>).»</a:t>
            </a:r>
            <a:br>
              <a:rPr lang="ar-SA" smtClean="0">
                <a:cs typeface="B Mitra" pitchFamily="2" charset="-78"/>
              </a:rPr>
            </a:br>
            <a:r>
              <a:rPr lang="ar-SA" smtClean="0">
                <a:cs typeface="B Mitra" pitchFamily="2" charset="-78"/>
              </a:rPr>
              <a:t/>
            </a:r>
            <a:br>
              <a:rPr lang="ar-SA" smtClean="0">
                <a:cs typeface="B Mitra" pitchFamily="2" charset="-78"/>
              </a:rPr>
            </a:br>
            <a:endParaRPr lang="en-US" smtClean="0">
              <a:cs typeface="B Mitra"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endParaRPr lang="fa-IR" altLang="en-US" smtClean="0"/>
          </a:p>
        </p:txBody>
      </p:sp>
      <p:sp>
        <p:nvSpPr>
          <p:cNvPr id="6147" name="Rectangle 3"/>
          <p:cNvSpPr>
            <a:spLocks noGrp="1" noChangeArrowheads="1"/>
          </p:cNvSpPr>
          <p:nvPr>
            <p:ph type="body" idx="1"/>
          </p:nvPr>
        </p:nvSpPr>
        <p:spPr/>
        <p:txBody>
          <a:bodyPr/>
          <a:lstStyle/>
          <a:p>
            <a:pPr eaLnBrk="1" hangingPunct="1">
              <a:lnSpc>
                <a:spcPct val="90000"/>
              </a:lnSpc>
            </a:pPr>
            <a:r>
              <a:rPr lang="ar-SA" altLang="en-US" smtClean="0">
                <a:solidFill>
                  <a:srgbClr val="3333CC"/>
                </a:solidFill>
                <a:cs typeface="B Mitra" panose="00000400000000000000" pitchFamily="2" charset="-78"/>
              </a:rPr>
              <a:t>رضا براهني</a:t>
            </a:r>
            <a:r>
              <a:rPr lang="ar-SA" altLang="en-US" smtClean="0">
                <a:cs typeface="B Mitra" panose="00000400000000000000" pitchFamily="2" charset="-78"/>
              </a:rPr>
              <a:t> در كتاب « قصه نويسي» مي گويد:</a:t>
            </a:r>
            <a:br>
              <a:rPr lang="ar-SA" altLang="en-US" smtClean="0">
                <a:cs typeface="B Mitra" panose="00000400000000000000" pitchFamily="2" charset="-78"/>
              </a:rPr>
            </a:br>
            <a:r>
              <a:rPr lang="ar-SA" altLang="en-US" smtClean="0">
                <a:cs typeface="B Mitra" panose="00000400000000000000" pitchFamily="2" charset="-78"/>
              </a:rPr>
              <a:t>« </a:t>
            </a:r>
            <a:r>
              <a:rPr lang="ar-SA" altLang="en-US" smtClean="0">
                <a:solidFill>
                  <a:srgbClr val="FF9900"/>
                </a:solidFill>
                <a:cs typeface="B Mitra" panose="00000400000000000000" pitchFamily="2" charset="-78"/>
              </a:rPr>
              <a:t>داستان نوشته اي است كه درآن ماجراهاي زندگي به صورت حوادث مسلسل گفته مي شود</a:t>
            </a:r>
            <a:r>
              <a:rPr lang="ar-SA" altLang="en-US" smtClean="0">
                <a:cs typeface="B Mitra" panose="00000400000000000000" pitchFamily="2" charset="-78"/>
              </a:rPr>
              <a:t>.»</a:t>
            </a:r>
            <a:br>
              <a:rPr lang="ar-SA" altLang="en-US" smtClean="0">
                <a:cs typeface="B Mitra" panose="00000400000000000000" pitchFamily="2" charset="-78"/>
              </a:rPr>
            </a:br>
            <a:r>
              <a:rPr lang="ar-SA" altLang="en-US" smtClean="0">
                <a:cs typeface="B Mitra" panose="00000400000000000000" pitchFamily="2" charset="-78"/>
              </a:rPr>
              <a:t>ادواردمورگان فورستر در كتاب « جنبه هاي رمان» داستان را چنين تعريف مي كند:</a:t>
            </a:r>
            <a:br>
              <a:rPr lang="ar-SA" altLang="en-US" smtClean="0">
                <a:cs typeface="B Mitra" panose="00000400000000000000" pitchFamily="2" charset="-78"/>
              </a:rPr>
            </a:br>
            <a:r>
              <a:rPr lang="ar-SA" altLang="en-US" smtClean="0">
                <a:cs typeface="B Mitra" panose="00000400000000000000" pitchFamily="2" charset="-78"/>
              </a:rPr>
              <a:t>« داستان </a:t>
            </a:r>
            <a:r>
              <a:rPr lang="ar-SA" altLang="en-US" smtClean="0">
                <a:solidFill>
                  <a:srgbClr val="FF9900"/>
                </a:solidFill>
                <a:cs typeface="B Mitra" panose="00000400000000000000" pitchFamily="2" charset="-78"/>
              </a:rPr>
              <a:t>نقل وقايع</a:t>
            </a:r>
            <a:r>
              <a:rPr lang="ar-SA" altLang="en-US" smtClean="0">
                <a:cs typeface="B Mitra" panose="00000400000000000000" pitchFamily="2" charset="-78"/>
              </a:rPr>
              <a:t> است به </a:t>
            </a:r>
            <a:r>
              <a:rPr lang="ar-SA" altLang="en-US" smtClean="0">
                <a:solidFill>
                  <a:srgbClr val="FF9900"/>
                </a:solidFill>
                <a:cs typeface="B Mitra" panose="00000400000000000000" pitchFamily="2" charset="-78"/>
              </a:rPr>
              <a:t>ترتيب توالي زمان</a:t>
            </a:r>
            <a:r>
              <a:rPr lang="ar-SA" altLang="en-US" smtClean="0">
                <a:cs typeface="B Mitra" panose="00000400000000000000" pitchFamily="2" charset="-78"/>
              </a:rPr>
              <a:t>. براي مثال، ناهار پس از چاشت و سه شنبه پس از دوشنبه و تباهي پس از مرگ مي آيد و برهمين منوال، داستاني كه واقعاً داستان باشد بايد واجـد يك ويژگي باشد: شنونده را برآن دارد كه بخواهد بداند بعد چه خواهد شد.»</a:t>
            </a:r>
            <a:br>
              <a:rPr lang="ar-SA" altLang="en-US" smtClean="0">
                <a:cs typeface="B Mitra" panose="00000400000000000000" pitchFamily="2" charset="-78"/>
              </a:rPr>
            </a:br>
            <a:endParaRPr lang="en-US" altLang="en-US" smtClean="0">
              <a:cs typeface="B Mitra" panose="00000400000000000000" pitchFamily="2"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endParaRPr lang="fa-IR" altLang="en-US" smtClean="0"/>
          </a:p>
        </p:txBody>
      </p:sp>
      <p:sp>
        <p:nvSpPr>
          <p:cNvPr id="7171" name="Rectangle 3"/>
          <p:cNvSpPr>
            <a:spLocks noGrp="1" noChangeArrowheads="1"/>
          </p:cNvSpPr>
          <p:nvPr>
            <p:ph type="body" idx="1"/>
          </p:nvPr>
        </p:nvSpPr>
        <p:spPr/>
        <p:txBody>
          <a:bodyPr/>
          <a:lstStyle/>
          <a:p>
            <a:pPr eaLnBrk="1" hangingPunct="1">
              <a:lnSpc>
                <a:spcPct val="80000"/>
              </a:lnSpc>
            </a:pPr>
            <a:r>
              <a:rPr lang="ar-SA" altLang="en-US" sz="3000" smtClean="0">
                <a:solidFill>
                  <a:srgbClr val="3333CC"/>
                </a:solidFill>
                <a:cs typeface="B Mitra" panose="00000400000000000000" pitchFamily="2" charset="-78"/>
              </a:rPr>
              <a:t>حسين رسول زاده</a:t>
            </a:r>
            <a:r>
              <a:rPr lang="ar-SA" altLang="en-US" sz="3000" smtClean="0">
                <a:cs typeface="B Mitra" panose="00000400000000000000" pitchFamily="2" charset="-78"/>
              </a:rPr>
              <a:t>، داستان را چنين مي توان تعريف كرد:</a:t>
            </a:r>
            <a:br>
              <a:rPr lang="ar-SA" altLang="en-US" sz="3000" smtClean="0">
                <a:cs typeface="B Mitra" panose="00000400000000000000" pitchFamily="2" charset="-78"/>
              </a:rPr>
            </a:br>
            <a:r>
              <a:rPr lang="ar-SA" altLang="en-US" sz="3000" smtClean="0">
                <a:cs typeface="B Mitra" panose="00000400000000000000" pitchFamily="2" charset="-78"/>
              </a:rPr>
              <a:t>« داستان </a:t>
            </a:r>
            <a:r>
              <a:rPr lang="ar-SA" altLang="en-US" sz="3000" smtClean="0">
                <a:solidFill>
                  <a:srgbClr val="FF9900"/>
                </a:solidFill>
                <a:cs typeface="B Mitra" panose="00000400000000000000" pitchFamily="2" charset="-78"/>
              </a:rPr>
              <a:t>ابزار</a:t>
            </a:r>
            <a:r>
              <a:rPr lang="ar-SA" altLang="en-US" sz="3000" smtClean="0">
                <a:cs typeface="B Mitra" panose="00000400000000000000" pitchFamily="2" charset="-78"/>
              </a:rPr>
              <a:t> نيست، بلكه هدف آفرينش هاي زيباشناختي در عرصه ي فرم و تكنيك است. رمان وسيله نيست، نه فقط به اين دليل كه ادبيات در مرتبتي والاتر از ابزار گونگي قرار دارد بلكه عمدتاً بدان سبب كه اساساً نمي تواند همچون ابزاري به كار گرفته شود.»</a:t>
            </a:r>
            <a:br>
              <a:rPr lang="ar-SA" altLang="en-US" sz="3000" smtClean="0">
                <a:cs typeface="B Mitra" panose="00000400000000000000" pitchFamily="2" charset="-78"/>
              </a:rPr>
            </a:br>
            <a:endParaRPr lang="en-US" altLang="en-US" sz="3000" smtClean="0">
              <a:cs typeface="B Mitra" panose="00000400000000000000" pitchFamily="2" charset="-78"/>
            </a:endParaRPr>
          </a:p>
          <a:p>
            <a:pPr eaLnBrk="1" hangingPunct="1">
              <a:lnSpc>
                <a:spcPct val="80000"/>
              </a:lnSpc>
            </a:pPr>
            <a:r>
              <a:rPr lang="ar-SA" altLang="en-US" sz="3000" smtClean="0">
                <a:solidFill>
                  <a:srgbClr val="3333CC"/>
                </a:solidFill>
                <a:cs typeface="B Mitra" panose="00000400000000000000" pitchFamily="2" charset="-78"/>
              </a:rPr>
              <a:t>جمال ميرصادقي</a:t>
            </a:r>
            <a:r>
              <a:rPr lang="ar-SA" altLang="en-US" sz="3000" smtClean="0">
                <a:cs typeface="B Mitra" panose="00000400000000000000" pitchFamily="2" charset="-78"/>
              </a:rPr>
              <a:t> :« داستان </a:t>
            </a:r>
            <a:r>
              <a:rPr lang="ar-SA" altLang="en-US" sz="3000" smtClean="0">
                <a:solidFill>
                  <a:srgbClr val="FF9900"/>
                </a:solidFill>
                <a:cs typeface="B Mitra" panose="00000400000000000000" pitchFamily="2" charset="-78"/>
              </a:rPr>
              <a:t>تصويري است عيني</a:t>
            </a:r>
            <a:r>
              <a:rPr lang="ar-SA" altLang="en-US" sz="3000" smtClean="0">
                <a:cs typeface="B Mitra" panose="00000400000000000000" pitchFamily="2" charset="-78"/>
              </a:rPr>
              <a:t> از چشم انداز و برداشت نويسنده از زندگي.»</a:t>
            </a:r>
            <a:endParaRPr lang="en-US" altLang="en-US" sz="3000" smtClean="0">
              <a:cs typeface="B Mitra" panose="00000400000000000000" pitchFamily="2" charset="-78"/>
            </a:endParaRPr>
          </a:p>
          <a:p>
            <a:pPr eaLnBrk="1" hangingPunct="1">
              <a:lnSpc>
                <a:spcPct val="80000"/>
              </a:lnSpc>
            </a:pPr>
            <a:r>
              <a:rPr lang="ar-SA" altLang="en-US" sz="3000" smtClean="0">
                <a:cs typeface="B Mitra" panose="00000400000000000000" pitchFamily="2" charset="-78"/>
              </a:rPr>
              <a:t>« داستان( </a:t>
            </a:r>
            <a:r>
              <a:rPr lang="en-US" altLang="en-US" sz="3000" smtClean="0">
                <a:cs typeface="B Mitra" panose="00000400000000000000" pitchFamily="2" charset="-78"/>
              </a:rPr>
              <a:t>Story</a:t>
            </a:r>
            <a:r>
              <a:rPr lang="ar-SA" altLang="en-US" sz="3000" smtClean="0">
                <a:cs typeface="B Mitra" panose="00000400000000000000" pitchFamily="2" charset="-78"/>
              </a:rPr>
              <a:t>)، به مفهوم عام آن نقل ( مكتوب يا شفاهي، واقعي يا خيالي) عملي است برحسب توالي زمان؛ يا به عبارت ديگر، داستان، توالي حوادث واقعي و تاريخي يا ساختگي و ابداعي است. بنابراين تسخير عمل به وسيله ي تخيل را ارايه مي دهد.</a:t>
            </a:r>
            <a:br>
              <a:rPr lang="ar-SA" altLang="en-US" sz="3000" smtClean="0">
                <a:cs typeface="B Mitra" panose="00000400000000000000" pitchFamily="2" charset="-78"/>
              </a:rPr>
            </a:br>
            <a:endParaRPr lang="en-US" altLang="en-US" sz="3000" smtClean="0">
              <a:cs typeface="B Mitra" panose="00000400000000000000" pitchFamily="2"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endParaRPr lang="fa-IR" altLang="en-US" smtClean="0"/>
          </a:p>
        </p:txBody>
      </p:sp>
      <p:sp>
        <p:nvSpPr>
          <p:cNvPr id="8195" name="Rectangle 3"/>
          <p:cNvSpPr>
            <a:spLocks noGrp="1" noChangeArrowheads="1"/>
          </p:cNvSpPr>
          <p:nvPr>
            <p:ph type="body" idx="1"/>
          </p:nvPr>
        </p:nvSpPr>
        <p:spPr/>
        <p:txBody>
          <a:bodyPr/>
          <a:lstStyle/>
          <a:p>
            <a:pPr eaLnBrk="1" hangingPunct="1">
              <a:lnSpc>
                <a:spcPct val="90000"/>
              </a:lnSpc>
            </a:pPr>
            <a:r>
              <a:rPr lang="ar-SA" altLang="en-US" sz="2400" smtClean="0">
                <a:solidFill>
                  <a:srgbClr val="FF0066"/>
                </a:solidFill>
                <a:cs typeface="B Titr" panose="00000700000000000000" pitchFamily="2" charset="-78"/>
              </a:rPr>
              <a:t>ويژگي هاي كلي و بارز داستان شامل اين موارد است:</a:t>
            </a:r>
            <a:br>
              <a:rPr lang="ar-SA" altLang="en-US" sz="2400" smtClean="0">
                <a:solidFill>
                  <a:srgbClr val="FF0066"/>
                </a:solidFill>
                <a:cs typeface="B Titr" panose="00000700000000000000" pitchFamily="2" charset="-78"/>
              </a:rPr>
            </a:br>
            <a:endParaRPr lang="en-US" altLang="en-US" sz="2400" smtClean="0">
              <a:solidFill>
                <a:srgbClr val="FF0066"/>
              </a:solidFill>
              <a:cs typeface="B Titr" panose="00000700000000000000" pitchFamily="2" charset="-78"/>
            </a:endParaRPr>
          </a:p>
          <a:p>
            <a:pPr eaLnBrk="1" hangingPunct="1">
              <a:lnSpc>
                <a:spcPct val="90000"/>
              </a:lnSpc>
            </a:pPr>
            <a:r>
              <a:rPr lang="ar-SA" altLang="en-US" sz="2400" smtClean="0">
                <a:solidFill>
                  <a:srgbClr val="3333CC"/>
                </a:solidFill>
                <a:cs typeface="B Titr" panose="00000700000000000000" pitchFamily="2" charset="-78"/>
              </a:rPr>
              <a:t>1- به </a:t>
            </a:r>
            <a:r>
              <a:rPr lang="ar-SA" altLang="en-US" sz="2400" smtClean="0">
                <a:solidFill>
                  <a:srgbClr val="FF9900"/>
                </a:solidFill>
                <a:cs typeface="B Titr" panose="00000700000000000000" pitchFamily="2" charset="-78"/>
              </a:rPr>
              <a:t>نثر</a:t>
            </a:r>
            <a:r>
              <a:rPr lang="ar-SA" altLang="en-US" sz="2400" smtClean="0">
                <a:solidFill>
                  <a:srgbClr val="3333CC"/>
                </a:solidFill>
                <a:cs typeface="B Titr" panose="00000700000000000000" pitchFamily="2" charset="-78"/>
              </a:rPr>
              <a:t> است</a:t>
            </a:r>
            <a:endParaRPr lang="fa-IR" altLang="en-US" sz="2400" smtClean="0">
              <a:solidFill>
                <a:srgbClr val="3333CC"/>
              </a:solidFill>
              <a:cs typeface="B Titr" panose="00000700000000000000" pitchFamily="2" charset="-78"/>
            </a:endParaRPr>
          </a:p>
          <a:p>
            <a:pPr eaLnBrk="1" hangingPunct="1">
              <a:lnSpc>
                <a:spcPct val="90000"/>
              </a:lnSpc>
              <a:buFontTx/>
              <a:buNone/>
            </a:pPr>
            <a:r>
              <a:rPr lang="ar-SA" altLang="en-US" sz="2400" smtClean="0">
                <a:solidFill>
                  <a:srgbClr val="3333CC"/>
                </a:solidFill>
                <a:cs typeface="B Titr" panose="00000700000000000000" pitchFamily="2" charset="-78"/>
              </a:rPr>
              <a:t/>
            </a:r>
            <a:br>
              <a:rPr lang="ar-SA" altLang="en-US" sz="2400" smtClean="0">
                <a:solidFill>
                  <a:srgbClr val="3333CC"/>
                </a:solidFill>
                <a:cs typeface="B Titr" panose="00000700000000000000" pitchFamily="2" charset="-78"/>
              </a:rPr>
            </a:br>
            <a:r>
              <a:rPr lang="ar-SA" altLang="en-US" sz="2400" smtClean="0">
                <a:solidFill>
                  <a:srgbClr val="3333CC"/>
                </a:solidFill>
                <a:cs typeface="B Titr" panose="00000700000000000000" pitchFamily="2" charset="-78"/>
              </a:rPr>
              <a:t>2- در آن </a:t>
            </a:r>
            <a:r>
              <a:rPr lang="ar-SA" altLang="en-US" sz="2400" smtClean="0">
                <a:solidFill>
                  <a:srgbClr val="FF9900"/>
                </a:solidFill>
                <a:cs typeface="B Titr" panose="00000700000000000000" pitchFamily="2" charset="-78"/>
              </a:rPr>
              <a:t>تخيل</a:t>
            </a:r>
            <a:r>
              <a:rPr lang="ar-SA" altLang="en-US" sz="2400" smtClean="0">
                <a:solidFill>
                  <a:srgbClr val="3333CC"/>
                </a:solidFill>
                <a:cs typeface="B Titr" panose="00000700000000000000" pitchFamily="2" charset="-78"/>
              </a:rPr>
              <a:t> به كار رفته است</a:t>
            </a:r>
            <a:endParaRPr lang="fa-IR" altLang="en-US" sz="2400" smtClean="0">
              <a:solidFill>
                <a:srgbClr val="3333CC"/>
              </a:solidFill>
              <a:cs typeface="B Titr" panose="00000700000000000000" pitchFamily="2" charset="-78"/>
            </a:endParaRPr>
          </a:p>
          <a:p>
            <a:pPr eaLnBrk="1" hangingPunct="1">
              <a:lnSpc>
                <a:spcPct val="90000"/>
              </a:lnSpc>
              <a:buFontTx/>
              <a:buNone/>
            </a:pPr>
            <a:r>
              <a:rPr lang="ar-SA" altLang="en-US" sz="2400" smtClean="0">
                <a:solidFill>
                  <a:srgbClr val="3333CC"/>
                </a:solidFill>
                <a:cs typeface="B Titr" panose="00000700000000000000" pitchFamily="2" charset="-78"/>
              </a:rPr>
              <a:t/>
            </a:r>
            <a:br>
              <a:rPr lang="ar-SA" altLang="en-US" sz="2400" smtClean="0">
                <a:solidFill>
                  <a:srgbClr val="3333CC"/>
                </a:solidFill>
                <a:cs typeface="B Titr" panose="00000700000000000000" pitchFamily="2" charset="-78"/>
              </a:rPr>
            </a:br>
            <a:r>
              <a:rPr lang="ar-SA" altLang="en-US" sz="2400" smtClean="0">
                <a:solidFill>
                  <a:srgbClr val="3333CC"/>
                </a:solidFill>
                <a:cs typeface="B Titr" panose="00000700000000000000" pitchFamily="2" charset="-78"/>
              </a:rPr>
              <a:t>3- </a:t>
            </a:r>
            <a:r>
              <a:rPr lang="ar-SA" altLang="en-US" sz="2400" smtClean="0">
                <a:solidFill>
                  <a:srgbClr val="FF9900"/>
                </a:solidFill>
                <a:cs typeface="B Titr" panose="00000700000000000000" pitchFamily="2" charset="-78"/>
              </a:rPr>
              <a:t>حادثه</a:t>
            </a:r>
            <a:r>
              <a:rPr lang="ar-SA" altLang="en-US" sz="2400" smtClean="0">
                <a:solidFill>
                  <a:srgbClr val="3333CC"/>
                </a:solidFill>
                <a:cs typeface="B Titr" panose="00000700000000000000" pitchFamily="2" charset="-78"/>
              </a:rPr>
              <a:t> اي را نقل مي كند</a:t>
            </a:r>
            <a:endParaRPr lang="fa-IR" altLang="en-US" sz="2400" smtClean="0">
              <a:solidFill>
                <a:srgbClr val="3333CC"/>
              </a:solidFill>
              <a:cs typeface="B Titr" panose="00000700000000000000" pitchFamily="2" charset="-78"/>
            </a:endParaRPr>
          </a:p>
          <a:p>
            <a:pPr eaLnBrk="1" hangingPunct="1">
              <a:lnSpc>
                <a:spcPct val="90000"/>
              </a:lnSpc>
              <a:buFontTx/>
              <a:buNone/>
            </a:pPr>
            <a:r>
              <a:rPr lang="ar-SA" altLang="en-US" sz="2400" smtClean="0">
                <a:solidFill>
                  <a:srgbClr val="3333CC"/>
                </a:solidFill>
                <a:cs typeface="B Titr" panose="00000700000000000000" pitchFamily="2" charset="-78"/>
              </a:rPr>
              <a:t/>
            </a:r>
            <a:br>
              <a:rPr lang="ar-SA" altLang="en-US" sz="2400" smtClean="0">
                <a:solidFill>
                  <a:srgbClr val="3333CC"/>
                </a:solidFill>
                <a:cs typeface="B Titr" panose="00000700000000000000" pitchFamily="2" charset="-78"/>
              </a:rPr>
            </a:br>
            <a:r>
              <a:rPr lang="ar-SA" altLang="en-US" sz="2400" smtClean="0">
                <a:solidFill>
                  <a:srgbClr val="3333CC"/>
                </a:solidFill>
                <a:cs typeface="B Titr" panose="00000700000000000000" pitchFamily="2" charset="-78"/>
              </a:rPr>
              <a:t>4- ساختار داستان بر رابطه ي </a:t>
            </a:r>
            <a:r>
              <a:rPr lang="ar-SA" altLang="en-US" sz="2400" smtClean="0">
                <a:solidFill>
                  <a:srgbClr val="FF9900"/>
                </a:solidFill>
                <a:cs typeface="B Titr" panose="00000700000000000000" pitchFamily="2" charset="-78"/>
              </a:rPr>
              <a:t>علت و معلول</a:t>
            </a:r>
            <a:r>
              <a:rPr lang="ar-SA" altLang="en-US" sz="2400" smtClean="0">
                <a:solidFill>
                  <a:srgbClr val="3333CC"/>
                </a:solidFill>
                <a:cs typeface="B Titr" panose="00000700000000000000" pitchFamily="2" charset="-78"/>
              </a:rPr>
              <a:t> استوار است</a:t>
            </a:r>
            <a:endParaRPr lang="fa-IR" altLang="en-US" sz="2400" smtClean="0">
              <a:solidFill>
                <a:srgbClr val="3333CC"/>
              </a:solidFill>
              <a:cs typeface="B Titr" panose="00000700000000000000" pitchFamily="2" charset="-78"/>
            </a:endParaRPr>
          </a:p>
          <a:p>
            <a:pPr eaLnBrk="1" hangingPunct="1">
              <a:lnSpc>
                <a:spcPct val="90000"/>
              </a:lnSpc>
              <a:buFontTx/>
              <a:buNone/>
            </a:pPr>
            <a:r>
              <a:rPr lang="ar-SA" altLang="en-US" sz="2400" smtClean="0">
                <a:solidFill>
                  <a:srgbClr val="3333CC"/>
                </a:solidFill>
                <a:cs typeface="B Titr" panose="00000700000000000000" pitchFamily="2" charset="-78"/>
              </a:rPr>
              <a:t/>
            </a:r>
            <a:br>
              <a:rPr lang="ar-SA" altLang="en-US" sz="2400" smtClean="0">
                <a:solidFill>
                  <a:srgbClr val="3333CC"/>
                </a:solidFill>
                <a:cs typeface="B Titr" panose="00000700000000000000" pitchFamily="2" charset="-78"/>
              </a:rPr>
            </a:br>
            <a:r>
              <a:rPr lang="ar-SA" altLang="en-US" sz="2400" smtClean="0">
                <a:solidFill>
                  <a:srgbClr val="3333CC"/>
                </a:solidFill>
                <a:cs typeface="B Titr" panose="00000700000000000000" pitchFamily="2" charset="-78"/>
              </a:rPr>
              <a:t>5- </a:t>
            </a:r>
            <a:r>
              <a:rPr lang="ar-SA" altLang="en-US" sz="2400" smtClean="0">
                <a:solidFill>
                  <a:srgbClr val="FF9900"/>
                </a:solidFill>
                <a:cs typeface="B Titr" panose="00000700000000000000" pitchFamily="2" charset="-78"/>
              </a:rPr>
              <a:t>حجم</a:t>
            </a:r>
            <a:r>
              <a:rPr lang="ar-SA" altLang="en-US" sz="2400" smtClean="0">
                <a:solidFill>
                  <a:srgbClr val="3333CC"/>
                </a:solidFill>
                <a:cs typeface="B Titr" panose="00000700000000000000" pitchFamily="2" charset="-78"/>
              </a:rPr>
              <a:t> آن </a:t>
            </a:r>
            <a:r>
              <a:rPr lang="ar-SA" altLang="en-US" sz="2400" smtClean="0">
                <a:solidFill>
                  <a:srgbClr val="FF9900"/>
                </a:solidFill>
                <a:cs typeface="B Titr" panose="00000700000000000000" pitchFamily="2" charset="-78"/>
              </a:rPr>
              <a:t>مشخص</a:t>
            </a:r>
            <a:r>
              <a:rPr lang="ar-SA" altLang="en-US" sz="2400" smtClean="0">
                <a:solidFill>
                  <a:srgbClr val="3333CC"/>
                </a:solidFill>
                <a:cs typeface="B Titr" panose="00000700000000000000" pitchFamily="2" charset="-78"/>
              </a:rPr>
              <a:t> است.</a:t>
            </a:r>
            <a:br>
              <a:rPr lang="ar-SA" altLang="en-US" sz="2400" smtClean="0">
                <a:solidFill>
                  <a:srgbClr val="3333CC"/>
                </a:solidFill>
                <a:cs typeface="B Titr" panose="00000700000000000000" pitchFamily="2" charset="-78"/>
              </a:rPr>
            </a:br>
            <a:endParaRPr lang="en-US" altLang="en-US" sz="2400" smtClean="0">
              <a:solidFill>
                <a:srgbClr val="3333CC"/>
              </a:solidFill>
              <a:cs typeface="B Titr" panose="00000700000000000000"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endParaRPr lang="fa-IR" altLang="en-US" smtClean="0"/>
          </a:p>
        </p:txBody>
      </p:sp>
      <p:sp>
        <p:nvSpPr>
          <p:cNvPr id="9219" name="Rectangle 3"/>
          <p:cNvSpPr>
            <a:spLocks noGrp="1" noChangeArrowheads="1"/>
          </p:cNvSpPr>
          <p:nvPr>
            <p:ph type="body" idx="1"/>
          </p:nvPr>
        </p:nvSpPr>
        <p:spPr>
          <a:xfrm>
            <a:off x="457200" y="1600200"/>
            <a:ext cx="8229600" cy="4708525"/>
          </a:xfrm>
        </p:spPr>
        <p:txBody>
          <a:bodyPr/>
          <a:lstStyle/>
          <a:p>
            <a:pPr eaLnBrk="1" hangingPunct="1">
              <a:lnSpc>
                <a:spcPct val="80000"/>
              </a:lnSpc>
            </a:pPr>
            <a:r>
              <a:rPr lang="ar-SA" altLang="en-US" sz="2600" smtClean="0">
                <a:solidFill>
                  <a:srgbClr val="FF0066"/>
                </a:solidFill>
                <a:cs typeface="B Titr" panose="00000700000000000000" pitchFamily="2" charset="-78"/>
              </a:rPr>
              <a:t>انواع داستان</a:t>
            </a:r>
            <a:r>
              <a:rPr lang="ar-SA" altLang="en-US" sz="2600" smtClean="0">
                <a:cs typeface="B Mitra" panose="00000400000000000000" pitchFamily="2" charset="-78"/>
              </a:rPr>
              <a:t> </a:t>
            </a:r>
            <a:endParaRPr lang="en-US" altLang="en-US" sz="2600" smtClean="0">
              <a:cs typeface="B Mitra" panose="00000400000000000000" pitchFamily="2" charset="-78"/>
            </a:endParaRPr>
          </a:p>
          <a:p>
            <a:pPr eaLnBrk="1" hangingPunct="1">
              <a:lnSpc>
                <a:spcPct val="80000"/>
              </a:lnSpc>
            </a:pPr>
            <a:r>
              <a:rPr lang="ar-SA" altLang="en-US" sz="2600" smtClean="0">
                <a:cs typeface="B Mitra" panose="00000400000000000000" pitchFamily="2" charset="-78"/>
              </a:rPr>
              <a:t>- </a:t>
            </a:r>
            <a:r>
              <a:rPr lang="ar-SA" altLang="en-US" sz="2600" smtClean="0">
                <a:solidFill>
                  <a:srgbClr val="3333CC"/>
                </a:solidFill>
                <a:cs typeface="B Titr" panose="00000700000000000000" pitchFamily="2" charset="-78"/>
              </a:rPr>
              <a:t>داستان كوتاه</a:t>
            </a:r>
            <a:r>
              <a:rPr lang="ar-SA" altLang="en-US" sz="2600" smtClean="0">
                <a:cs typeface="B Mitra" panose="00000400000000000000" pitchFamily="2" charset="-78"/>
              </a:rPr>
              <a:t/>
            </a:r>
            <a:br>
              <a:rPr lang="ar-SA" altLang="en-US" sz="2600" smtClean="0">
                <a:cs typeface="B Mitra" panose="00000400000000000000" pitchFamily="2" charset="-78"/>
              </a:rPr>
            </a:br>
            <a:r>
              <a:rPr lang="ar-SA" altLang="en-US" sz="2600" smtClean="0">
                <a:cs typeface="B Mitra" panose="00000400000000000000" pitchFamily="2" charset="-78"/>
              </a:rPr>
              <a:t>داستان كوتاه ترجمه اي است از "</a:t>
            </a:r>
            <a:r>
              <a:rPr lang="en-US" altLang="en-US" sz="2000" smtClean="0">
                <a:solidFill>
                  <a:srgbClr val="FF9900"/>
                </a:solidFill>
                <a:cs typeface="B Mitra" panose="00000400000000000000" pitchFamily="2" charset="-78"/>
              </a:rPr>
              <a:t>Short story</a:t>
            </a:r>
            <a:r>
              <a:rPr lang="ar-SA" altLang="en-US" sz="2600" smtClean="0">
                <a:cs typeface="B Mitra" panose="00000400000000000000" pitchFamily="2" charset="-78"/>
              </a:rPr>
              <a:t>"، اصطلاح انگليسي و مترادف و هم معني با « </a:t>
            </a:r>
            <a:r>
              <a:rPr lang="ar-SA" altLang="en-US" sz="2600" smtClean="0">
                <a:solidFill>
                  <a:srgbClr val="FF9900"/>
                </a:solidFill>
                <a:cs typeface="B Mitra" panose="00000400000000000000" pitchFamily="2" charset="-78"/>
              </a:rPr>
              <a:t>نوول</a:t>
            </a:r>
            <a:r>
              <a:rPr lang="ar-SA" altLang="en-US" sz="2600" smtClean="0">
                <a:cs typeface="B Mitra" panose="00000400000000000000" pitchFamily="2" charset="-78"/>
              </a:rPr>
              <a:t>» ( </a:t>
            </a:r>
            <a:r>
              <a:rPr lang="en-US" altLang="en-US" sz="2000" smtClean="0">
                <a:cs typeface="B Mitra" panose="00000400000000000000" pitchFamily="2" charset="-78"/>
              </a:rPr>
              <a:t>Nouvelle</a:t>
            </a:r>
            <a:r>
              <a:rPr lang="ar-SA" altLang="en-US" sz="2600" smtClean="0">
                <a:cs typeface="B Mitra" panose="00000400000000000000" pitchFamily="2" charset="-78"/>
              </a:rPr>
              <a:t>) اصطلاح فرانسوي.</a:t>
            </a:r>
            <a:br>
              <a:rPr lang="ar-SA" altLang="en-US" sz="2600" smtClean="0">
                <a:cs typeface="B Mitra" panose="00000400000000000000" pitchFamily="2" charset="-78"/>
              </a:rPr>
            </a:br>
            <a:r>
              <a:rPr lang="ar-SA" altLang="en-US" sz="2600" smtClean="0">
                <a:cs typeface="B Mitra" panose="00000400000000000000" pitchFamily="2" charset="-78"/>
              </a:rPr>
              <a:t>در تعريف داستان كوتاه نوشته اند، داستاني است كه :</a:t>
            </a:r>
            <a:br>
              <a:rPr lang="ar-SA" altLang="en-US" sz="2600" smtClean="0">
                <a:cs typeface="B Mitra" panose="00000400000000000000" pitchFamily="2" charset="-78"/>
              </a:rPr>
            </a:br>
            <a:r>
              <a:rPr lang="ar-SA" altLang="en-US" sz="3000" smtClean="0">
                <a:solidFill>
                  <a:srgbClr val="3333CC"/>
                </a:solidFill>
                <a:cs typeface="B Mitra" panose="00000400000000000000" pitchFamily="2" charset="-78"/>
              </a:rPr>
              <a:t>1- طرح منظم و مشخصي دارد.</a:t>
            </a:r>
            <a:br>
              <a:rPr lang="ar-SA" altLang="en-US" sz="3000" smtClean="0">
                <a:solidFill>
                  <a:srgbClr val="3333CC"/>
                </a:solidFill>
                <a:cs typeface="B Mitra" panose="00000400000000000000" pitchFamily="2" charset="-78"/>
              </a:rPr>
            </a:br>
            <a:r>
              <a:rPr lang="ar-SA" altLang="en-US" sz="3000" smtClean="0">
                <a:solidFill>
                  <a:srgbClr val="3333CC"/>
                </a:solidFill>
                <a:cs typeface="B Mitra" panose="00000400000000000000" pitchFamily="2" charset="-78"/>
              </a:rPr>
              <a:t>2- يك شخصيت اصلي دارد.</a:t>
            </a:r>
            <a:br>
              <a:rPr lang="ar-SA" altLang="en-US" sz="3000" smtClean="0">
                <a:solidFill>
                  <a:srgbClr val="3333CC"/>
                </a:solidFill>
                <a:cs typeface="B Mitra" panose="00000400000000000000" pitchFamily="2" charset="-78"/>
              </a:rPr>
            </a:br>
            <a:r>
              <a:rPr lang="ar-SA" altLang="en-US" sz="3000" smtClean="0">
                <a:solidFill>
                  <a:srgbClr val="3333CC"/>
                </a:solidFill>
                <a:cs typeface="B Mitra" panose="00000400000000000000" pitchFamily="2" charset="-78"/>
              </a:rPr>
              <a:t>3- اين شخصيت، در يك واقعه ي اصلي ارايه مي شود.</a:t>
            </a:r>
            <a:br>
              <a:rPr lang="ar-SA" altLang="en-US" sz="3000" smtClean="0">
                <a:solidFill>
                  <a:srgbClr val="3333CC"/>
                </a:solidFill>
                <a:cs typeface="B Mitra" panose="00000400000000000000" pitchFamily="2" charset="-78"/>
              </a:rPr>
            </a:br>
            <a:r>
              <a:rPr lang="ar-SA" altLang="en-US" sz="3000" smtClean="0">
                <a:solidFill>
                  <a:srgbClr val="3333CC"/>
                </a:solidFill>
                <a:cs typeface="B Mitra" panose="00000400000000000000" pitchFamily="2" charset="-78"/>
              </a:rPr>
              <a:t>4- به صورت « كلي» كه همه ي اجزاء آن با هم پيوند متقابل دارند، شكل مي بندد.</a:t>
            </a:r>
            <a:br>
              <a:rPr lang="ar-SA" altLang="en-US" sz="3000" smtClean="0">
                <a:solidFill>
                  <a:srgbClr val="3333CC"/>
                </a:solidFill>
                <a:cs typeface="B Mitra" panose="00000400000000000000" pitchFamily="2" charset="-78"/>
              </a:rPr>
            </a:br>
            <a:r>
              <a:rPr lang="ar-SA" altLang="en-US" sz="3000" smtClean="0">
                <a:solidFill>
                  <a:srgbClr val="3333CC"/>
                </a:solidFill>
                <a:cs typeface="B Mitra" panose="00000400000000000000" pitchFamily="2" charset="-78"/>
              </a:rPr>
              <a:t>5- تأثير واحدي را القا مي كند.</a:t>
            </a:r>
            <a:br>
              <a:rPr lang="ar-SA" altLang="en-US" sz="3000" smtClean="0">
                <a:solidFill>
                  <a:srgbClr val="3333CC"/>
                </a:solidFill>
                <a:cs typeface="B Mitra" panose="00000400000000000000" pitchFamily="2" charset="-78"/>
              </a:rPr>
            </a:br>
            <a:r>
              <a:rPr lang="ar-SA" altLang="en-US" sz="3000" smtClean="0">
                <a:solidFill>
                  <a:srgbClr val="3333CC"/>
                </a:solidFill>
                <a:cs typeface="B Mitra" panose="00000400000000000000" pitchFamily="2" charset="-78"/>
              </a:rPr>
              <a:t>6- كوتاه است.</a:t>
            </a:r>
            <a:br>
              <a:rPr lang="ar-SA" altLang="en-US" sz="3000" smtClean="0">
                <a:solidFill>
                  <a:srgbClr val="3333CC"/>
                </a:solidFill>
                <a:cs typeface="B Mitra" panose="00000400000000000000" pitchFamily="2" charset="-78"/>
              </a:rPr>
            </a:br>
            <a:endParaRPr lang="en-US" altLang="en-US" sz="3000" smtClean="0">
              <a:solidFill>
                <a:srgbClr val="3333CC"/>
              </a:solidFill>
              <a:cs typeface="B Mitra" panose="00000400000000000000"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endParaRPr lang="fa-IR" altLang="en-US" smtClean="0"/>
          </a:p>
        </p:txBody>
      </p:sp>
      <p:sp>
        <p:nvSpPr>
          <p:cNvPr id="10243" name="Rectangle 3"/>
          <p:cNvSpPr>
            <a:spLocks noGrp="1" noChangeArrowheads="1"/>
          </p:cNvSpPr>
          <p:nvPr>
            <p:ph type="body" idx="1"/>
          </p:nvPr>
        </p:nvSpPr>
        <p:spPr/>
        <p:txBody>
          <a:bodyPr/>
          <a:lstStyle/>
          <a:p>
            <a:pPr eaLnBrk="1" hangingPunct="1"/>
            <a:r>
              <a:rPr lang="ar-SA" altLang="en-US" sz="2600" b="1" smtClean="0">
                <a:solidFill>
                  <a:srgbClr val="3333CC"/>
                </a:solidFill>
                <a:cs typeface="B Mitra" panose="00000400000000000000" pitchFamily="2" charset="-78"/>
              </a:rPr>
              <a:t>ادگار آلن پو </a:t>
            </a:r>
            <a:r>
              <a:rPr lang="ar-SA" altLang="en-US" sz="2600" smtClean="0">
                <a:cs typeface="B Mitra" panose="00000400000000000000" pitchFamily="2" charset="-78"/>
              </a:rPr>
              <a:t>داستان كوتاه را چنين تعريف كرده است:</a:t>
            </a:r>
            <a:endParaRPr lang="en-US" altLang="en-US" sz="2600" smtClean="0">
              <a:cs typeface="B Mitra" panose="00000400000000000000" pitchFamily="2" charset="-78"/>
            </a:endParaRPr>
          </a:p>
          <a:p>
            <a:pPr eaLnBrk="1" hangingPunct="1">
              <a:buFontTx/>
              <a:buNone/>
            </a:pPr>
            <a:r>
              <a:rPr lang="ar-SA" altLang="en-US" sz="2600" smtClean="0">
                <a:cs typeface="B Mitra" panose="00000400000000000000" pitchFamily="2" charset="-78"/>
              </a:rPr>
              <a:t/>
            </a:r>
            <a:br>
              <a:rPr lang="ar-SA" altLang="en-US" sz="2600" smtClean="0">
                <a:cs typeface="B Mitra" panose="00000400000000000000" pitchFamily="2" charset="-78"/>
              </a:rPr>
            </a:br>
            <a:r>
              <a:rPr lang="ar-SA" altLang="en-US" sz="2600" smtClean="0">
                <a:cs typeface="B Mitra" panose="00000400000000000000" pitchFamily="2" charset="-78"/>
              </a:rPr>
              <a:t>« </a:t>
            </a:r>
            <a:r>
              <a:rPr lang="ar-SA" altLang="en-US" sz="3000" smtClean="0">
                <a:cs typeface="B Mitra" panose="00000400000000000000" pitchFamily="2" charset="-78"/>
              </a:rPr>
              <a:t>نويسنده بايد بكوشد تا خواننده را تحت </a:t>
            </a:r>
            <a:r>
              <a:rPr lang="ar-SA" altLang="en-US" sz="3000" smtClean="0">
                <a:solidFill>
                  <a:srgbClr val="FF9900"/>
                </a:solidFill>
                <a:cs typeface="B Mitra" panose="00000400000000000000" pitchFamily="2" charset="-78"/>
              </a:rPr>
              <a:t>اثر واحدي</a:t>
            </a:r>
            <a:r>
              <a:rPr lang="ar-SA" altLang="en-US" sz="3000" smtClean="0">
                <a:cs typeface="B Mitra" panose="00000400000000000000" pitchFamily="2" charset="-78"/>
              </a:rPr>
              <a:t> كه اثـرات ديگر مادون آن باشد، قرار دهد. چنين اثري را تنها داستاني مي تواند داشته باشد كه خواننده </a:t>
            </a:r>
            <a:r>
              <a:rPr lang="ar-SA" altLang="en-US" sz="3000" smtClean="0">
                <a:solidFill>
                  <a:srgbClr val="FF9900"/>
                </a:solidFill>
                <a:cs typeface="B Mitra" panose="00000400000000000000" pitchFamily="2" charset="-78"/>
              </a:rPr>
              <a:t>دريك نشست</a:t>
            </a:r>
            <a:r>
              <a:rPr lang="ar-SA" altLang="en-US" sz="3000" smtClean="0">
                <a:cs typeface="B Mitra" panose="00000400000000000000" pitchFamily="2" charset="-78"/>
              </a:rPr>
              <a:t> كه بيش از دو ساعت نباشد، تمام آن را </a:t>
            </a:r>
            <a:r>
              <a:rPr lang="ar-SA" altLang="en-US" sz="3000" smtClean="0">
                <a:solidFill>
                  <a:srgbClr val="FF9900"/>
                </a:solidFill>
                <a:cs typeface="B Mitra" panose="00000400000000000000" pitchFamily="2" charset="-78"/>
              </a:rPr>
              <a:t>بخواند</a:t>
            </a:r>
            <a:r>
              <a:rPr lang="ar-SA" altLang="en-US" sz="3000" smtClean="0">
                <a:cs typeface="B Mitra" panose="00000400000000000000" pitchFamily="2" charset="-78"/>
              </a:rPr>
              <a:t>.»</a:t>
            </a:r>
            <a:r>
              <a:rPr lang="en-US" altLang="en-US" sz="3000" smtClean="0">
                <a:cs typeface="B Mitra" panose="00000400000000000000" pitchFamily="2" charset="-78"/>
              </a:rPr>
              <a:t> </a:t>
            </a:r>
          </a:p>
          <a:p>
            <a:pPr eaLnBrk="1" hangingPunct="1"/>
            <a:r>
              <a:rPr lang="ar-SA" altLang="en-US" sz="2600" b="1" smtClean="0">
                <a:solidFill>
                  <a:srgbClr val="3333CC"/>
                </a:solidFill>
                <a:cs typeface="B Mitra" panose="00000400000000000000" pitchFamily="2" charset="-78"/>
              </a:rPr>
              <a:t>سامرست موام</a:t>
            </a:r>
            <a:r>
              <a:rPr lang="ar-SA" altLang="en-US" sz="3000" smtClean="0">
                <a:cs typeface="B Mitra" panose="00000400000000000000" pitchFamily="2" charset="-78"/>
              </a:rPr>
              <a:t> بر اين باور است كه:« داستان كوتاه، </a:t>
            </a:r>
            <a:r>
              <a:rPr lang="ar-SA" altLang="en-US" sz="3000" smtClean="0">
                <a:solidFill>
                  <a:srgbClr val="FF9900"/>
                </a:solidFill>
                <a:cs typeface="B Mitra" panose="00000400000000000000" pitchFamily="2" charset="-78"/>
              </a:rPr>
              <a:t>قطعه حكايتي</a:t>
            </a:r>
            <a:r>
              <a:rPr lang="ar-SA" altLang="en-US" sz="3000" smtClean="0">
                <a:cs typeface="B Mitra" panose="00000400000000000000" pitchFamily="2" charset="-78"/>
              </a:rPr>
              <a:t> است كه بسته به بلندي و كوتاهي حكايت، روي هم رفته مي توان آن را بين </a:t>
            </a:r>
            <a:r>
              <a:rPr lang="ar-SA" altLang="en-US" sz="3000" smtClean="0">
                <a:solidFill>
                  <a:srgbClr val="FF9900"/>
                </a:solidFill>
                <a:cs typeface="B Mitra" panose="00000400000000000000" pitchFamily="2" charset="-78"/>
              </a:rPr>
              <a:t>ده دقيقه تا يك ساعت</a:t>
            </a:r>
            <a:r>
              <a:rPr lang="ar-SA" altLang="en-US" sz="3000" smtClean="0">
                <a:cs typeface="B Mitra" panose="00000400000000000000" pitchFamily="2" charset="-78"/>
              </a:rPr>
              <a:t> خواند.»</a:t>
            </a:r>
            <a:r>
              <a:rPr lang="ar-SA" altLang="en-US" sz="3000" smtClean="0"/>
              <a:t/>
            </a:r>
            <a:br>
              <a:rPr lang="ar-SA" altLang="en-US" sz="3000" smtClean="0"/>
            </a:br>
            <a:endParaRPr lang="en-US" altLang="en-US" sz="30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endParaRPr lang="fa-IR" altLang="en-US" smtClean="0"/>
          </a:p>
        </p:txBody>
      </p:sp>
      <p:sp>
        <p:nvSpPr>
          <p:cNvPr id="11267" name="Rectangle 3"/>
          <p:cNvSpPr>
            <a:spLocks noGrp="1" noChangeArrowheads="1"/>
          </p:cNvSpPr>
          <p:nvPr>
            <p:ph type="body" idx="1"/>
          </p:nvPr>
        </p:nvSpPr>
        <p:spPr/>
        <p:txBody>
          <a:bodyPr/>
          <a:lstStyle/>
          <a:p>
            <a:pPr eaLnBrk="1" hangingPunct="1">
              <a:lnSpc>
                <a:spcPct val="80000"/>
              </a:lnSpc>
            </a:pPr>
            <a:r>
              <a:rPr lang="ar-SA" altLang="en-US" sz="2200" smtClean="0">
                <a:solidFill>
                  <a:srgbClr val="FF0066"/>
                </a:solidFill>
                <a:cs typeface="B Titr" panose="00000700000000000000" pitchFamily="2" charset="-78"/>
              </a:rPr>
              <a:t>داستانك</a:t>
            </a:r>
            <a:endParaRPr lang="en-US" altLang="en-US" sz="2200" smtClean="0">
              <a:solidFill>
                <a:srgbClr val="FF0066"/>
              </a:solidFill>
              <a:cs typeface="B Titr" panose="00000700000000000000" pitchFamily="2" charset="-78"/>
            </a:endParaRPr>
          </a:p>
          <a:p>
            <a:pPr eaLnBrk="1" hangingPunct="1">
              <a:lnSpc>
                <a:spcPct val="80000"/>
              </a:lnSpc>
            </a:pPr>
            <a:r>
              <a:rPr lang="ar-SA" altLang="en-US" sz="2200" smtClean="0">
                <a:cs typeface="B Mitra" panose="00000400000000000000" pitchFamily="2" charset="-78"/>
              </a:rPr>
              <a:t/>
            </a:r>
            <a:br>
              <a:rPr lang="ar-SA" altLang="en-US" sz="2200" smtClean="0">
                <a:cs typeface="B Mitra" panose="00000400000000000000" pitchFamily="2" charset="-78"/>
              </a:rPr>
            </a:br>
            <a:r>
              <a:rPr lang="ar-SA" altLang="en-US" sz="2200" b="1" smtClean="0">
                <a:solidFill>
                  <a:srgbClr val="FF9900"/>
                </a:solidFill>
                <a:cs typeface="B Mitra" panose="00000400000000000000" pitchFamily="2" charset="-78"/>
              </a:rPr>
              <a:t>اُ. هنري</a:t>
            </a:r>
            <a:r>
              <a:rPr lang="ar-SA" altLang="en-US" sz="2200" smtClean="0">
                <a:cs typeface="B Mitra" panose="00000400000000000000" pitchFamily="2" charset="-78"/>
              </a:rPr>
              <a:t> در تعريف داستان </a:t>
            </a:r>
            <a:r>
              <a:rPr lang="ar-SA" altLang="en-US" sz="2200" smtClean="0">
                <a:solidFill>
                  <a:srgbClr val="3333CC"/>
                </a:solidFill>
                <a:cs typeface="B Mitra" panose="00000400000000000000" pitchFamily="2" charset="-78"/>
              </a:rPr>
              <a:t>كوتاه كوتاه</a:t>
            </a:r>
            <a:r>
              <a:rPr lang="ar-SA" altLang="en-US" sz="2200" smtClean="0">
                <a:cs typeface="B Mitra" panose="00000400000000000000" pitchFamily="2" charset="-78"/>
              </a:rPr>
              <a:t> – داستانك- مي گويد:</a:t>
            </a:r>
            <a:br>
              <a:rPr lang="ar-SA" altLang="en-US" sz="2200" smtClean="0">
                <a:cs typeface="B Mitra" panose="00000400000000000000" pitchFamily="2" charset="-78"/>
              </a:rPr>
            </a:br>
            <a:r>
              <a:rPr lang="ar-SA" altLang="en-US" sz="2200" smtClean="0">
                <a:cs typeface="B Mitra" panose="00000400000000000000" pitchFamily="2" charset="-78"/>
              </a:rPr>
              <a:t>« يك داستان </a:t>
            </a:r>
            <a:r>
              <a:rPr lang="ar-SA" altLang="en-US" sz="2200" smtClean="0">
                <a:solidFill>
                  <a:srgbClr val="FF9900"/>
                </a:solidFill>
                <a:cs typeface="B Mitra" panose="00000400000000000000" pitchFamily="2" charset="-78"/>
              </a:rPr>
              <a:t>مينياتوري</a:t>
            </a:r>
            <a:r>
              <a:rPr lang="ar-SA" altLang="en-US" sz="2200" smtClean="0">
                <a:cs typeface="B Mitra" panose="00000400000000000000" pitchFamily="2" charset="-78"/>
              </a:rPr>
              <a:t> كه يك كل كامل است. و </a:t>
            </a:r>
            <a:r>
              <a:rPr lang="ar-SA" altLang="en-US" sz="2200" smtClean="0">
                <a:solidFill>
                  <a:srgbClr val="FF9900"/>
                </a:solidFill>
                <a:cs typeface="B Mitra" panose="00000400000000000000" pitchFamily="2" charset="-78"/>
              </a:rPr>
              <a:t>دركمتر از دو هزار كلمه</a:t>
            </a:r>
            <a:r>
              <a:rPr lang="ar-SA" altLang="en-US" sz="2200" smtClean="0">
                <a:cs typeface="B Mitra" panose="00000400000000000000" pitchFamily="2" charset="-78"/>
              </a:rPr>
              <a:t> و يا كمتر سعي دارد كه بر يك وضعيت و مردم درگير درآن وضعيت روشنايي درخشان آشكاركننده اي بيفكند. </a:t>
            </a:r>
            <a:endParaRPr lang="en-US" altLang="en-US" sz="2200" smtClean="0">
              <a:cs typeface="B Mitra" panose="00000400000000000000" pitchFamily="2" charset="-78"/>
            </a:endParaRPr>
          </a:p>
          <a:p>
            <a:pPr eaLnBrk="1" hangingPunct="1">
              <a:lnSpc>
                <a:spcPct val="80000"/>
              </a:lnSpc>
            </a:pPr>
            <a:r>
              <a:rPr lang="ar-SA" altLang="en-US" sz="2200" smtClean="0">
                <a:cs typeface="B Mitra" panose="00000400000000000000" pitchFamily="2" charset="-78"/>
              </a:rPr>
              <a:t>پايان داستان كوتاه همچون يك حلقه به آغاز آن باز مي گردد. داستان كوتاه كوتاه بايد </a:t>
            </a:r>
            <a:r>
              <a:rPr lang="ar-SA" altLang="en-US" sz="2200" smtClean="0">
                <a:solidFill>
                  <a:srgbClr val="FF9900"/>
                </a:solidFill>
                <a:cs typeface="B Mitra" panose="00000400000000000000" pitchFamily="2" charset="-78"/>
              </a:rPr>
              <a:t>فشرده</a:t>
            </a:r>
            <a:r>
              <a:rPr lang="ar-SA" altLang="en-US" sz="2200" smtClean="0">
                <a:cs typeface="B Mitra" panose="00000400000000000000" pitchFamily="2" charset="-78"/>
              </a:rPr>
              <a:t> باشد و يك دوره ي كوتاه زمان درهم فرو رفته را دربر گيرد.</a:t>
            </a:r>
            <a:endParaRPr lang="en-US" altLang="en-US" sz="2200" smtClean="0">
              <a:cs typeface="B Mitra" panose="00000400000000000000" pitchFamily="2" charset="-78"/>
            </a:endParaRPr>
          </a:p>
          <a:p>
            <a:pPr eaLnBrk="1" hangingPunct="1">
              <a:lnSpc>
                <a:spcPct val="80000"/>
              </a:lnSpc>
            </a:pPr>
            <a:r>
              <a:rPr lang="ar-SA" altLang="en-US" sz="2200" smtClean="0">
                <a:cs typeface="B Mitra" panose="00000400000000000000" pitchFamily="2" charset="-78"/>
              </a:rPr>
              <a:t> از </a:t>
            </a:r>
            <a:r>
              <a:rPr lang="ar-SA" altLang="en-US" sz="2200" smtClean="0">
                <a:solidFill>
                  <a:srgbClr val="FF9900"/>
                </a:solidFill>
                <a:cs typeface="B Mitra" panose="00000400000000000000" pitchFamily="2" charset="-78"/>
              </a:rPr>
              <a:t>حداقل</a:t>
            </a:r>
            <a:r>
              <a:rPr lang="ar-SA" altLang="en-US" sz="2200" smtClean="0">
                <a:cs typeface="B Mitra" panose="00000400000000000000" pitchFamily="2" charset="-78"/>
              </a:rPr>
              <a:t> تعداد ممكن و </a:t>
            </a:r>
            <a:r>
              <a:rPr lang="ar-SA" altLang="en-US" sz="2200" smtClean="0">
                <a:solidFill>
                  <a:srgbClr val="FF9900"/>
                </a:solidFill>
                <a:cs typeface="B Mitra" panose="00000400000000000000" pitchFamily="2" charset="-78"/>
              </a:rPr>
              <a:t>شخصيت</a:t>
            </a:r>
            <a:r>
              <a:rPr lang="ar-SA" altLang="en-US" sz="2200" smtClean="0">
                <a:cs typeface="B Mitra" panose="00000400000000000000" pitchFamily="2" charset="-78"/>
              </a:rPr>
              <a:t> هاي داستاني استفاده كند و </a:t>
            </a:r>
            <a:r>
              <a:rPr lang="ar-SA" altLang="en-US" sz="2200" smtClean="0">
                <a:solidFill>
                  <a:srgbClr val="FF9900"/>
                </a:solidFill>
                <a:cs typeface="B Mitra" panose="00000400000000000000" pitchFamily="2" charset="-78"/>
              </a:rPr>
              <a:t>هركلمه</a:t>
            </a:r>
            <a:r>
              <a:rPr lang="ar-SA" altLang="en-US" sz="2200" smtClean="0">
                <a:cs typeface="B Mitra" panose="00000400000000000000" pitchFamily="2" charset="-78"/>
              </a:rPr>
              <a:t> اي ازآن بايد براي </a:t>
            </a:r>
            <a:r>
              <a:rPr lang="ar-SA" altLang="en-US" sz="2200" smtClean="0">
                <a:solidFill>
                  <a:srgbClr val="FF9900"/>
                </a:solidFill>
                <a:cs typeface="B Mitra" panose="00000400000000000000" pitchFamily="2" charset="-78"/>
              </a:rPr>
              <a:t>هدفي</a:t>
            </a:r>
            <a:r>
              <a:rPr lang="ar-SA" altLang="en-US" sz="2200" smtClean="0">
                <a:cs typeface="B Mitra" panose="00000400000000000000" pitchFamily="2" charset="-78"/>
              </a:rPr>
              <a:t> آورده شده باشد.»</a:t>
            </a:r>
            <a:br>
              <a:rPr lang="ar-SA" altLang="en-US" sz="2200" smtClean="0">
                <a:cs typeface="B Mitra" panose="00000400000000000000" pitchFamily="2" charset="-78"/>
              </a:rPr>
            </a:br>
            <a:r>
              <a:rPr lang="ar-SA" altLang="en-US" sz="2200" smtClean="0">
                <a:cs typeface="B Mitra" panose="00000400000000000000" pitchFamily="2" charset="-78"/>
              </a:rPr>
              <a:t>« داستان كوتاه ممكن است خيلي كوتاه باشد</a:t>
            </a:r>
            <a:r>
              <a:rPr lang="en-US" altLang="en-US" sz="2200" smtClean="0">
                <a:cs typeface="B Mitra" panose="00000400000000000000" pitchFamily="2" charset="-78"/>
              </a:rPr>
              <a:t> </a:t>
            </a:r>
            <a:r>
              <a:rPr lang="ar-SA" altLang="en-US" sz="2200" smtClean="0">
                <a:cs typeface="B Mitra" panose="00000400000000000000" pitchFamily="2" charset="-78"/>
              </a:rPr>
              <a:t>(حدود 500 تا 1500 كلمه) كه دراين صورت به آن داستان كوتاه كوتاه/ داستانك/ داستان خيلي كوتاه ( </a:t>
            </a:r>
            <a:r>
              <a:rPr lang="en-US" altLang="en-US" sz="1800" smtClean="0">
                <a:cs typeface="B Mitra" panose="00000400000000000000" pitchFamily="2" charset="-78"/>
              </a:rPr>
              <a:t>Short short story</a:t>
            </a:r>
            <a:r>
              <a:rPr lang="ar-SA" altLang="en-US" sz="2200" smtClean="0">
                <a:cs typeface="B Mitra" panose="00000400000000000000" pitchFamily="2" charset="-78"/>
              </a:rPr>
              <a:t>) مي گويند و مي توان آن را لطيفه ي ( </a:t>
            </a:r>
            <a:r>
              <a:rPr lang="en-US" altLang="en-US" sz="1800" smtClean="0">
                <a:cs typeface="B Mitra" panose="00000400000000000000" pitchFamily="2" charset="-78"/>
              </a:rPr>
              <a:t>Anecdote</a:t>
            </a:r>
            <a:r>
              <a:rPr lang="ar-SA" altLang="en-US" sz="2200" smtClean="0">
                <a:cs typeface="B Mitra" panose="00000400000000000000" pitchFamily="2" charset="-78"/>
              </a:rPr>
              <a:t>) گسترش يافته اي تلقي كرد.» </a:t>
            </a:r>
            <a:endParaRPr lang="en-US" altLang="en-US" sz="2200" smtClean="0">
              <a:cs typeface="B Mitra" panose="00000400000000000000" pitchFamily="2" charset="-78"/>
            </a:endParaRPr>
          </a:p>
          <a:p>
            <a:pPr eaLnBrk="1" hangingPunct="1">
              <a:lnSpc>
                <a:spcPct val="80000"/>
              </a:lnSpc>
            </a:pPr>
            <a:r>
              <a:rPr lang="ar-SA" altLang="en-US" sz="1800" b="1" smtClean="0">
                <a:solidFill>
                  <a:srgbClr val="3333CC"/>
                </a:solidFill>
                <a:cs typeface="B Titr" panose="00000700000000000000" pitchFamily="2" charset="-78"/>
              </a:rPr>
              <a:t>ساده</a:t>
            </a:r>
            <a:r>
              <a:rPr lang="ar-SA" altLang="en-US" sz="1800" b="1" smtClean="0">
                <a:solidFill>
                  <a:srgbClr val="3333CC"/>
                </a:solidFill>
              </a:rPr>
              <a:t>‌</a:t>
            </a:r>
            <a:r>
              <a:rPr lang="ar-SA" altLang="en-US" sz="1800" b="1" smtClean="0">
                <a:solidFill>
                  <a:srgbClr val="3333CC"/>
                </a:solidFill>
                <a:cs typeface="B Titr" panose="00000700000000000000" pitchFamily="2" charset="-78"/>
              </a:rPr>
              <a:t>گرایی</a:t>
            </a:r>
            <a:r>
              <a:rPr lang="ar-SA" altLang="en-US" sz="1800" smtClean="0">
                <a:solidFill>
                  <a:srgbClr val="3333CC"/>
                </a:solidFill>
                <a:cs typeface="B Titr" panose="00000700000000000000" pitchFamily="2" charset="-78"/>
              </a:rPr>
              <a:t> یا </a:t>
            </a:r>
            <a:r>
              <a:rPr lang="ar-SA" altLang="en-US" sz="1800" b="1" smtClean="0">
                <a:solidFill>
                  <a:srgbClr val="3333CC"/>
                </a:solidFill>
                <a:cs typeface="B Titr" panose="00000700000000000000" pitchFamily="2" charset="-78"/>
              </a:rPr>
              <a:t>مینیمالیسم</a:t>
            </a:r>
            <a:r>
              <a:rPr lang="ar-SA" altLang="en-US" sz="1800" smtClean="0"/>
              <a:t> </a:t>
            </a:r>
            <a:r>
              <a:rPr lang="ar-SA" altLang="en-US" sz="2200" smtClean="0">
                <a:cs typeface="B Mitra" panose="00000400000000000000" pitchFamily="2" charset="-78"/>
              </a:rPr>
              <a:t>(به </a:t>
            </a:r>
            <a:r>
              <a:rPr lang="ar-SA" altLang="en-US" sz="2200" smtClean="0">
                <a:cs typeface="B Mitra" panose="00000400000000000000" pitchFamily="2" charset="-78"/>
                <a:hlinkClick r:id="rId2" tooltip="زبان انگلیسی"/>
              </a:rPr>
              <a:t>انگلیسی</a:t>
            </a:r>
            <a:r>
              <a:rPr lang="ar-SA" altLang="en-US" sz="2200" smtClean="0">
                <a:cs typeface="B Mitra" panose="00000400000000000000" pitchFamily="2" charset="-78"/>
              </a:rPr>
              <a:t>: </a:t>
            </a:r>
            <a:r>
              <a:rPr lang="fa-IR" altLang="en-US" sz="2200" smtClean="0">
                <a:cs typeface="B Mitra" panose="00000400000000000000" pitchFamily="2" charset="-78"/>
              </a:rPr>
              <a:t>Minimalism</a:t>
            </a:r>
            <a:r>
              <a:rPr lang="ar-SA" altLang="en-US" sz="2200" smtClean="0">
                <a:cs typeface="B Mitra" panose="00000400000000000000" pitchFamily="2" charset="-78"/>
              </a:rPr>
              <a:t>) یک مکتب هنری است که اساس آثار و بیان خود را بر پایه سادگی بیان و روش</a:t>
            </a:r>
            <a:r>
              <a:rPr lang="ar-SA" altLang="en-US" sz="2200" smtClean="0"/>
              <a:t>‌</a:t>
            </a:r>
            <a:r>
              <a:rPr lang="ar-SA" altLang="en-US" sz="2200" smtClean="0">
                <a:cs typeface="B Mitra" panose="00000400000000000000" pitchFamily="2" charset="-78"/>
              </a:rPr>
              <a:t>های ساده و خالی از پیچیدگی معمول </a:t>
            </a:r>
            <a:r>
              <a:rPr lang="ar-SA" altLang="en-US" sz="2200" smtClean="0">
                <a:cs typeface="B Mitra" panose="00000400000000000000" pitchFamily="2" charset="-78"/>
                <a:hlinkClick r:id="rId3" tooltip="فلسفه"/>
              </a:rPr>
              <a:t>فلسفی</a:t>
            </a:r>
            <a:r>
              <a:rPr lang="ar-SA" altLang="en-US" sz="2200" smtClean="0">
                <a:cs typeface="B Mitra" panose="00000400000000000000" pitchFamily="2" charset="-78"/>
              </a:rPr>
              <a:t> و یا شبه فلسفی بنیان گذاشته</a:t>
            </a:r>
            <a:r>
              <a:rPr lang="ar-SA" altLang="en-US" sz="2200" smtClean="0"/>
              <a:t>‌</a:t>
            </a:r>
            <a:r>
              <a:rPr lang="ar-SA" altLang="en-US" sz="2200" smtClean="0">
                <a:cs typeface="B Mitra" panose="00000400000000000000" pitchFamily="2" charset="-78"/>
              </a:rPr>
              <a:t>است.</a:t>
            </a:r>
            <a:endParaRPr lang="en-US" altLang="en-US" sz="2200" smtClean="0">
              <a:cs typeface="B Mitra" panose="00000400000000000000" pitchFamily="2" charset="-78"/>
            </a:endParaRPr>
          </a:p>
          <a:p>
            <a:pPr eaLnBrk="1" hangingPunct="1">
              <a:lnSpc>
                <a:spcPct val="80000"/>
              </a:lnSpc>
            </a:pPr>
            <a:endParaRPr lang="en-US" altLang="en-US" sz="2200" smtClean="0">
              <a:cs typeface="B Mitra" panose="00000400000000000000" pitchFamily="2" charset="-78"/>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369</TotalTime>
  <Words>1071</Words>
  <Application>Microsoft Office PowerPoint</Application>
  <PresentationFormat>On-screen Show (4:3)</PresentationFormat>
  <Paragraphs>106</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B Titr</vt:lpstr>
      <vt:lpstr>B Mitra</vt:lpstr>
      <vt:lpstr>B Yagut</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داستان و رمان</dc:title>
  <dc:creator>irpowerpoint</dc:creator>
  <cp:lastModifiedBy>hamidazimi</cp:lastModifiedBy>
  <cp:revision>23</cp:revision>
  <dcterms:created xsi:type="dcterms:W3CDTF">2011-05-22T05:33:48Z</dcterms:created>
  <dcterms:modified xsi:type="dcterms:W3CDTF">2016-11-24T16:05:15Z</dcterms:modified>
</cp:coreProperties>
</file>