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 autoAdjust="0"/>
    <p:restoredTop sz="94702" autoAdjust="0"/>
  </p:normalViewPr>
  <p:slideViewPr>
    <p:cSldViewPr>
      <p:cViewPr varScale="1">
        <p:scale>
          <a:sx n="75" d="100"/>
          <a:sy n="75" d="100"/>
        </p:scale>
        <p:origin x="-10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DB53-B3E0-4BD6-89AF-C383C23A1239}" type="datetimeFigureOut">
              <a:rPr lang="fa-IR" smtClean="0"/>
              <a:t>05/05/1436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3A7F-30AE-4002-B456-63C92E77DD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34349030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DB53-B3E0-4BD6-89AF-C383C23A1239}" type="datetimeFigureOut">
              <a:rPr lang="fa-IR" smtClean="0"/>
              <a:t>05/05/1436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3A7F-30AE-4002-B456-63C92E77DD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73875283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DB53-B3E0-4BD6-89AF-C383C23A1239}" type="datetimeFigureOut">
              <a:rPr lang="fa-IR" smtClean="0"/>
              <a:t>05/05/1436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3A7F-30AE-4002-B456-63C92E77DD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07127299"/>
      </p:ext>
    </p:extLst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DB53-B3E0-4BD6-89AF-C383C23A1239}" type="datetimeFigureOut">
              <a:rPr lang="fa-IR" smtClean="0"/>
              <a:t>05/05/1436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3A7F-30AE-4002-B456-63C92E77DD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33698532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DB53-B3E0-4BD6-89AF-C383C23A1239}" type="datetimeFigureOut">
              <a:rPr lang="fa-IR" smtClean="0"/>
              <a:t>05/05/1436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3A7F-30AE-4002-B456-63C92E77DD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840663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DB53-B3E0-4BD6-89AF-C383C23A1239}" type="datetimeFigureOut">
              <a:rPr lang="fa-IR" smtClean="0"/>
              <a:t>05/05/1436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3A7F-30AE-4002-B456-63C92E77DD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0682741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DB53-B3E0-4BD6-89AF-C383C23A1239}" type="datetimeFigureOut">
              <a:rPr lang="fa-IR" smtClean="0"/>
              <a:t>05/05/1436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3A7F-30AE-4002-B456-63C92E77DD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6259130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DB53-B3E0-4BD6-89AF-C383C23A1239}" type="datetimeFigureOut">
              <a:rPr lang="fa-IR" smtClean="0"/>
              <a:t>05/05/1436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3A7F-30AE-4002-B456-63C92E77DD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75196920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DB53-B3E0-4BD6-89AF-C383C23A1239}" type="datetimeFigureOut">
              <a:rPr lang="fa-IR" smtClean="0"/>
              <a:t>05/05/1436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3A7F-30AE-4002-B456-63C92E77DD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68393605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DB53-B3E0-4BD6-89AF-C383C23A1239}" type="datetimeFigureOut">
              <a:rPr lang="fa-IR" smtClean="0"/>
              <a:t>05/05/1436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3A7F-30AE-4002-B456-63C92E77DD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08041110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DB53-B3E0-4BD6-89AF-C383C23A1239}" type="datetimeFigureOut">
              <a:rPr lang="fa-IR" smtClean="0"/>
              <a:t>05/05/1436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3A7F-30AE-4002-B456-63C92E77DD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93036195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DB53-B3E0-4BD6-89AF-C383C23A1239}" type="datetimeFigureOut">
              <a:rPr lang="fa-IR" smtClean="0"/>
              <a:t>05/05/1436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3A7F-30AE-4002-B456-63C92E77DD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80102945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9000" r="-1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6DB53-B3E0-4BD6-89AF-C383C23A1239}" type="datetimeFigureOut">
              <a:rPr lang="fa-IR" smtClean="0"/>
              <a:t>05/05/1436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93A7F-30AE-4002-B456-63C92E77DD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12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randomBar dir="vert"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baseline="0" smtClean="0">
                <a:solidFill>
                  <a:srgbClr val="1F497D"/>
                </a:solidFill>
                <a:cs typeface="B Homa"/>
              </a:rPr>
              <a:t>بسم الله الرحمن الرحیم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1" i="0" u="none" strike="noStrike" baseline="0" smtClean="0">
                <a:solidFill>
                  <a:srgbClr val="C00000"/>
                </a:solidFill>
                <a:cs typeface="B Koodak"/>
              </a:rPr>
              <a:t>درس بيست و هفتم کتاب آموزش عقائد استاد مصباح</a:t>
            </a:r>
          </a:p>
          <a:p>
            <a:pPr marR="0" lvl="0" rtl="1"/>
            <a:r>
              <a:rPr lang="fa-IR" b="1" i="0" u="none" strike="noStrike" baseline="0" smtClean="0">
                <a:solidFill>
                  <a:srgbClr val="C00000"/>
                </a:solidFill>
                <a:cs typeface="B Koodak"/>
              </a:rPr>
              <a:t>معجزه </a:t>
            </a:r>
          </a:p>
          <a:p>
            <a:pPr marR="0" lvl="1" rtl="1"/>
            <a:r>
              <a:rPr lang="fa-IR" b="1" i="0" u="none" strike="noStrike" baseline="0" smtClean="0">
                <a:cs typeface="B Badr"/>
              </a:rPr>
              <a:t>ـ راههاى اثبات نبوّت</a:t>
            </a:r>
          </a:p>
          <a:p>
            <a:pPr marR="0" lvl="1" rtl="1"/>
            <a:r>
              <a:rPr lang="fa-IR" b="1" i="0" u="none" strike="noStrike" baseline="0" smtClean="0">
                <a:cs typeface="B Badr"/>
              </a:rPr>
              <a:t>ـ تعريف معجزه</a:t>
            </a:r>
          </a:p>
          <a:p>
            <a:pPr marR="0" lvl="1" rtl="1"/>
            <a:r>
              <a:rPr lang="fa-IR" b="1" i="0" u="none" strike="noStrike" baseline="0" smtClean="0">
                <a:cs typeface="B Badr"/>
              </a:rPr>
              <a:t>شامل: ـ امور خارق العاده</a:t>
            </a:r>
          </a:p>
          <a:p>
            <a:pPr marR="0" lvl="1" rtl="1"/>
            <a:r>
              <a:rPr lang="fa-IR" b="1" i="0" u="none" strike="noStrike" baseline="0" smtClean="0">
                <a:cs typeface="B Badr"/>
              </a:rPr>
              <a:t>ـ خارق العاده هاى الهى</a:t>
            </a:r>
          </a:p>
          <a:p>
            <a:pPr marR="0" lvl="1" rtl="1"/>
            <a:r>
              <a:rPr lang="fa-IR" b="1" i="0" u="none" strike="noStrike" baseline="0" smtClean="0">
                <a:cs typeface="B Badr"/>
              </a:rPr>
              <a:t>ـ ويژگى معجزات انبياء</a:t>
            </a:r>
          </a:p>
        </p:txBody>
      </p:sp>
    </p:spTree>
    <p:extLst>
      <p:ext uri="{BB962C8B-B14F-4D97-AF65-F5344CB8AC3E}">
        <p14:creationId xmlns:p14="http://schemas.microsoft.com/office/powerpoint/2010/main" val="361911347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baseline="0" smtClean="0">
                <a:solidFill>
                  <a:srgbClr val="1F497D"/>
                </a:solidFill>
                <a:cs typeface="B Homa"/>
              </a:rPr>
              <a:t>معجزه نشانه ی صدق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457200" marR="0" lvl="1" indent="0" algn="just" rtl="1">
              <a:buNone/>
            </a:pPr>
            <a:r>
              <a:rPr lang="fa-IR" b="1" i="0" u="none" strike="noStrike" baseline="0" smtClean="0">
                <a:cs typeface="B Badr"/>
              </a:rPr>
              <a:t>معجزات پيامبران، </a:t>
            </a:r>
            <a:r>
              <a:rPr lang="fa-IR" b="1" i="0" u="sng" strike="noStrike" baseline="0" smtClean="0">
                <a:cs typeface="B Badr"/>
              </a:rPr>
              <a:t>نشانه صدق ادّعاى ايشان است</a:t>
            </a:r>
            <a:r>
              <a:rPr lang="fa-IR" b="1" i="0" u="none" strike="noStrike" baseline="0" smtClean="0">
                <a:cs typeface="B Badr"/>
              </a:rPr>
              <a:t> و از اينروى، هنگامى كه امر خارق العاده‌اى باصطلاح خاصّ كلامى «معجزه» ناميده مى‌شود كه علاوه بر استناد به اذن خاص الهى، بعنوان دليلى بر پيامبرى پيامبران پديد آيد. و با اندكى تعميم در مفهوم آن، شامل امور خارق العاده‌اى نيز مى‌شود كه بعنوان </a:t>
            </a:r>
            <a:r>
              <a:rPr lang="fa-IR" b="1" i="0" u="sng" strike="noStrike" baseline="0" smtClean="0">
                <a:cs typeface="B Badr"/>
              </a:rPr>
              <a:t>دليل بر صدق ادّعاى امامت</a:t>
            </a:r>
            <a:r>
              <a:rPr lang="fa-IR" b="1" i="0" u="none" strike="noStrike" baseline="0" smtClean="0">
                <a:cs typeface="B Badr"/>
              </a:rPr>
              <a:t>، انجام يابد. و بدين ترتيب، اصطلاح «كرامت» اختصاص مى‌يابد به ساير خارق العاده هاى الهى كه از اولياء خدا صادر مى‌شود در برابر خوارق عادتى كه مستند به نيروهاى نفسانى و شيطانى است مانند سحر و كهانت و اعمال مرتاضان، اينگونه اعمال، هم قابل تعليم و تعلّم است و هم بوسيله نيروى قويترى مغلوب مى‌گردد و معمولا الهى نبودنِ آنها را مى‌توان از راه فساد عقايد و اخلاقِ صاحبانشان نيز شناخت.</a:t>
            </a:r>
          </a:p>
        </p:txBody>
      </p:sp>
    </p:spTree>
    <p:extLst>
      <p:ext uri="{BB962C8B-B14F-4D97-AF65-F5344CB8AC3E}">
        <p14:creationId xmlns:p14="http://schemas.microsoft.com/office/powerpoint/2010/main" val="20264377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1"/>
            <a:r>
              <a:rPr lang="fa-IR" b="1" i="0" u="none" strike="noStrike" baseline="0" smtClean="0">
                <a:solidFill>
                  <a:srgbClr val="1F497D"/>
                </a:solidFill>
                <a:cs typeface="B Homa"/>
              </a:rPr>
              <a:t>نکته: آیا معجزه صحت محتوای رسالت را نیز تأیید می کند؟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just" rtl="1">
              <a:buNone/>
            </a:pPr>
            <a:r>
              <a:rPr lang="fa-IR" b="1" i="0" u="none" strike="noStrike" baseline="0" smtClean="0">
                <a:cs typeface="B Badr"/>
              </a:rPr>
              <a:t>آنچه را معجزات انبياء (عليهم السلام) مستقيماً اثبات مى‌كند صدق ايشان در ادّعاى نبوّت است و اما صحّت محتواى رسالت، و لزوم اطاعت از فرمانهايى كه ابلاغ مى‌كنند مع الواسطه و بطور غيرمستقيم، ثابت مى‌شود. و به ديگر سخن: نبوّت انبياء (عليهم السلام) با دليل عقلى، و اعتبار محتواى پيامهايشان با دليل تعبّدى، اثبات مى‌گردد.</a:t>
            </a:r>
          </a:p>
        </p:txBody>
      </p:sp>
    </p:spTree>
    <p:extLst>
      <p:ext uri="{BB962C8B-B14F-4D97-AF65-F5344CB8AC3E}">
        <p14:creationId xmlns:p14="http://schemas.microsoft.com/office/powerpoint/2010/main" val="20879775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endParaRPr lang="fa-IR" b="1" i="0" u="none" strike="noStrike" baseline="0" smtClean="0">
              <a:solidFill>
                <a:srgbClr val="1F497D"/>
              </a:solidFill>
              <a:cs typeface="B Hom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algn="ctr" rtl="1"/>
            <a:r>
              <a:rPr lang="fa-IR" sz="6600" b="1" i="0" u="none" strike="noStrike" baseline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Koodak"/>
              </a:rPr>
              <a:t>الحمدلله رب العالمین</a:t>
            </a:r>
            <a:endParaRPr lang="en-US" sz="6600" b="1" i="0" u="none" strike="noStrike" baseline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B Koodak"/>
            </a:endParaRPr>
          </a:p>
        </p:txBody>
      </p:sp>
    </p:spTree>
    <p:extLst>
      <p:ext uri="{BB962C8B-B14F-4D97-AF65-F5344CB8AC3E}">
        <p14:creationId xmlns:p14="http://schemas.microsoft.com/office/powerpoint/2010/main" val="259354181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baseline="0" smtClean="0">
                <a:solidFill>
                  <a:srgbClr val="1F497D"/>
                </a:solidFill>
                <a:cs typeface="B Homa"/>
              </a:rPr>
              <a:t>راههاى اثبات نبوّت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457200" marR="0" lvl="1" indent="0" algn="just" rtl="1">
              <a:buNone/>
            </a:pPr>
            <a:r>
              <a:rPr lang="fa-IR" b="1" i="0" u="none" strike="noStrike" baseline="0" smtClean="0">
                <a:cs typeface="B Badr"/>
              </a:rPr>
              <a:t>سومين مسأله بنيادى در بخش نبوّت اين است كه صدق ادعاى پيامبران راستين و كذب مدعيان دروغين را چگونه مى‌توان براى ديگران اثبات كرد؟</a:t>
            </a:r>
          </a:p>
          <a:p>
            <a:pPr marL="0" marR="0" lvl="0" indent="0" algn="just" rtl="1">
              <a:buNone/>
            </a:pPr>
            <a:r>
              <a:rPr lang="fa-IR" b="1" i="0" u="none" strike="noStrike" baseline="0" smtClean="0">
                <a:solidFill>
                  <a:srgbClr val="C00000"/>
                </a:solidFill>
                <a:cs typeface="B Koodak"/>
              </a:rPr>
              <a:t>افراد که ادعای نبوت کنند بر سه گروهند:</a:t>
            </a:r>
          </a:p>
          <a:p>
            <a:pPr marL="457200" marR="0" lvl="1" indent="0" algn="just" rtl="1">
              <a:buNone/>
            </a:pPr>
            <a:r>
              <a:rPr lang="fa-IR" b="1" i="0" u="none" strike="noStrike" baseline="0" smtClean="0">
                <a:cs typeface="B Badr"/>
              </a:rPr>
              <a:t>الف: آلوده اند و سخنان مخالف عقل و فطرت است: رد می شوند.</a:t>
            </a:r>
          </a:p>
          <a:p>
            <a:pPr marL="457200" marR="0" lvl="1" indent="0" algn="just" rtl="1">
              <a:buNone/>
            </a:pPr>
            <a:r>
              <a:rPr lang="fa-IR" b="1" i="0" u="none" strike="noStrike" baseline="0" smtClean="0">
                <a:cs typeface="B Badr"/>
              </a:rPr>
              <a:t>ب: قبلا نسبت به آنها و صداقت و پاکی شان آشنائی وجود دارد. اطرافیان آنها دعوتشان را می پذیرند.</a:t>
            </a:r>
          </a:p>
          <a:p>
            <a:pPr marL="457200" marR="0" lvl="1" indent="0" algn="just" rtl="1">
              <a:buNone/>
            </a:pPr>
            <a:r>
              <a:rPr lang="fa-IR" b="1" i="0" u="none" strike="noStrike" baseline="0" smtClean="0">
                <a:cs typeface="B Badr"/>
              </a:rPr>
              <a:t>ج: قرینه ای اطمینان بخش برای قبول یا رد آنها نباشد: در صورتى كه مردمى قرائن اطمينان بخشى در دست نداشتند و بشارت و تأييدى هم از ديگر پيامبران به ايشان نرسيده بود طبعاً نياز به راه ديگرى براى اثبات نبوّت خواهند داشت. و خداى متعال بر حسب حكمت بالغه‌اش اين راه را گشوده و معجزاتى به پيامبران داده است كه نشانه هايى بر صدق ادّعاى ايشان باشد و از اينروى، آنها را «آيات»1 (= نشانه ها) ناميده است.</a:t>
            </a:r>
          </a:p>
        </p:txBody>
      </p:sp>
    </p:spTree>
    <p:extLst>
      <p:ext uri="{BB962C8B-B14F-4D97-AF65-F5344CB8AC3E}">
        <p14:creationId xmlns:p14="http://schemas.microsoft.com/office/powerpoint/2010/main" val="197046672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baseline="0" smtClean="0">
                <a:solidFill>
                  <a:srgbClr val="1F497D"/>
                </a:solidFill>
                <a:cs typeface="B Homa"/>
              </a:rPr>
              <a:t>نتیجه: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just" rtl="1">
              <a:buNone/>
            </a:pPr>
            <a:r>
              <a:rPr lang="fa-IR" b="1" i="0" u="none" strike="noStrike" baseline="0" smtClean="0">
                <a:solidFill>
                  <a:srgbClr val="C00000"/>
                </a:solidFill>
                <a:cs typeface="B Koodak"/>
              </a:rPr>
              <a:t> صدق ادّعاى پيامبر راستين را از سه راه مى‌توان ثابت كرد:</a:t>
            </a:r>
          </a:p>
          <a:p>
            <a:pPr marL="457200" marR="0" lvl="1" indent="0" algn="just" rtl="1">
              <a:buNone/>
            </a:pPr>
            <a:r>
              <a:rPr lang="fa-IR" b="1" i="0" u="none" strike="noStrike" baseline="0" smtClean="0">
                <a:cs typeface="B Badr"/>
              </a:rPr>
              <a:t>1- از راه قرائن اطمينان بخش، مانند راستى و درستى و عدم انحراف از مسير حق و عدالت در طول زندگى.</a:t>
            </a:r>
            <a:r>
              <a:rPr lang="fa-IR" b="1" i="0" u="none" strike="noStrike" baseline="0" smtClean="0">
                <a:latin typeface="Times New Roman"/>
                <a:cs typeface="B Badr"/>
              </a:rPr>
              <a:t> (این راه مختص کسانی است که از قبل او را می شناسند)</a:t>
            </a:r>
          </a:p>
          <a:p>
            <a:pPr marL="457200" marR="0" lvl="1" indent="0" algn="just" rtl="1">
              <a:buNone/>
            </a:pPr>
            <a:r>
              <a:rPr lang="fa-IR" b="1" i="0" u="none" strike="noStrike" baseline="0" smtClean="0">
                <a:cs typeface="B Badr"/>
              </a:rPr>
              <a:t>2- معرفى پيامبر پيشين يا معاصر. (اين راه هم اختصاص به مردمى دارد كه پيامبر ديگرى را شناخته و از بشارت و تأييد وى اطلاع يافته باشند و طبعاً درباره نخستين پيامبر هم موردى نخواهد داشت).</a:t>
            </a:r>
          </a:p>
          <a:p>
            <a:pPr marL="457200" marR="0" lvl="1" indent="0" algn="just" rtl="1">
              <a:buNone/>
            </a:pPr>
            <a:r>
              <a:rPr lang="fa-IR" b="1" i="0" u="none" strike="noStrike" baseline="0" smtClean="0">
                <a:cs typeface="B Badr"/>
              </a:rPr>
              <a:t>3- از راه ارائه معجزه كه مى‌تواند كارآيى گسترده و همگانى داشته باشد. </a:t>
            </a:r>
          </a:p>
        </p:txBody>
      </p:sp>
    </p:spTree>
    <p:extLst>
      <p:ext uri="{BB962C8B-B14F-4D97-AF65-F5344CB8AC3E}">
        <p14:creationId xmlns:p14="http://schemas.microsoft.com/office/powerpoint/2010/main" val="121907161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baseline="0" smtClean="0">
                <a:solidFill>
                  <a:srgbClr val="1F497D"/>
                </a:solidFill>
                <a:cs typeface="B Homa"/>
              </a:rPr>
              <a:t>تعريف معجزه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algn="just" rtl="1"/>
            <a:r>
              <a:rPr lang="fa-IR" b="1" i="0" u="none" strike="noStrike" baseline="0" smtClean="0">
                <a:solidFill>
                  <a:srgbClr val="C00000"/>
                </a:solidFill>
                <a:cs typeface="B Koodak"/>
              </a:rPr>
              <a:t>معجزه عبارتست از: امر خارق العاده‌اى كه با اراده خداى متعال از شخص مدّعى نبوت، ظاهر شود و نشانه صدق ادّعاى وى باشد.</a:t>
            </a:r>
          </a:p>
        </p:txBody>
      </p:sp>
    </p:spTree>
    <p:extLst>
      <p:ext uri="{BB962C8B-B14F-4D97-AF65-F5344CB8AC3E}">
        <p14:creationId xmlns:p14="http://schemas.microsoft.com/office/powerpoint/2010/main" val="10854048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endParaRPr lang="fa-IR" b="1" i="0" u="none" strike="noStrike" baseline="0" smtClean="0">
              <a:solidFill>
                <a:srgbClr val="1F497D"/>
              </a:solidFill>
              <a:cs typeface="B Hom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just" rtl="1">
              <a:buNone/>
            </a:pPr>
            <a:r>
              <a:rPr lang="fa-IR" b="1" i="0" u="none" strike="noStrike" baseline="0" smtClean="0">
                <a:cs typeface="B Badr"/>
              </a:rPr>
              <a:t>اين تعريف، مشتمل بر سه مطلب است که هر کدام باید توضیح داده شوند:</a:t>
            </a:r>
          </a:p>
          <a:p>
            <a:pPr marL="457200" marR="0" lvl="1" indent="0" algn="just" rtl="1">
              <a:buNone/>
            </a:pPr>
            <a:r>
              <a:rPr lang="fa-IR" b="1" i="0" u="none" strike="noStrike" baseline="0" smtClean="0">
                <a:cs typeface="B Badr"/>
              </a:rPr>
              <a:t>الف- پديده هاى خارق العاده‌اى وجود دارد كه از راه اسباب و علل عادى و متعارف، پديد نمى‌آيد. </a:t>
            </a:r>
          </a:p>
          <a:p>
            <a:pPr marL="457200" lvl="1" indent="0" algn="just">
              <a:buNone/>
            </a:pPr>
            <a:r>
              <a:rPr lang="fa-IR" b="1" i="0" u="none" strike="noStrike" baseline="0" smtClean="0">
                <a:cs typeface="B Badr"/>
              </a:rPr>
              <a:t>ب- برخى از اين امور خارق العاده، با اراده الهى و با اذن خاص خداى متعال، از پيامبران، ظهور مى‌كند.</a:t>
            </a:r>
          </a:p>
          <a:p>
            <a:pPr marL="457200" marR="0" lvl="1" indent="0" algn="just" rtl="1">
              <a:buNone/>
            </a:pPr>
            <a:r>
              <a:rPr lang="fa-IR" b="1" i="0" u="none" strike="noStrike" baseline="0" smtClean="0">
                <a:cs typeface="B Badr"/>
              </a:rPr>
              <a:t>ج- چنين امر خارق العاده‌اى مى‌تواند نشانه صدق ادّعاى پيامبر باشد و در اين صورت، اصطلاحاً «معجزه» ناميده مى‌شود.</a:t>
            </a:r>
          </a:p>
        </p:txBody>
      </p:sp>
    </p:spTree>
    <p:extLst>
      <p:ext uri="{BB962C8B-B14F-4D97-AF65-F5344CB8AC3E}">
        <p14:creationId xmlns:p14="http://schemas.microsoft.com/office/powerpoint/2010/main" val="369833319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baseline="0" smtClean="0">
                <a:solidFill>
                  <a:srgbClr val="1F497D"/>
                </a:solidFill>
                <a:cs typeface="B Homa"/>
              </a:rPr>
              <a:t>امور خارق العاده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marR="0" lvl="0" indent="0" algn="just" rtl="1">
              <a:buNone/>
            </a:pPr>
            <a:r>
              <a:rPr lang="fa-IR" b="1" i="0" u="none" strike="noStrike" baseline="0" smtClean="0">
                <a:solidFill>
                  <a:srgbClr val="C00000"/>
                </a:solidFill>
                <a:cs typeface="B Koodak"/>
              </a:rPr>
              <a:t>پديده هايى كه در اين جهان، پديد مى‌آيد بر دو دسته اند:</a:t>
            </a:r>
          </a:p>
          <a:p>
            <a:pPr marL="457200" marR="0" lvl="1" indent="0" algn="just" rtl="1">
              <a:buNone/>
            </a:pPr>
            <a:r>
              <a:rPr lang="fa-IR" b="1" i="0" u="none" strike="noStrike" baseline="0" smtClean="0">
                <a:cs typeface="B Badr"/>
              </a:rPr>
              <a:t>الف: غالباً از راه اسباب و عللى است كه با آزمايشهاى گوناگون، قابل شناخت مى‌باشد مانند اكثريت قريب به اتفاق پديده هاى فيزيكى و شيميايى و زيستى و روانى. </a:t>
            </a:r>
          </a:p>
          <a:p>
            <a:pPr marL="457200" marR="0" lvl="1" indent="0" algn="just" rtl="1">
              <a:buNone/>
            </a:pPr>
            <a:r>
              <a:rPr lang="fa-IR" b="1" i="0" u="none" strike="noStrike" baseline="0" smtClean="0">
                <a:cs typeface="B Badr"/>
              </a:rPr>
              <a:t>ب: ولى در موارد نادرى، پاره‌اى از اين پديده ها بگونه ديگرى تحقق مى‌يابد و مى‌توان كليّه اسباب و علل آنها را بوسيله آزمايشهاى حسى شناخت و شواهدى يافت مى‌شود كه در پيدايش اينگونه پديده ها نوع ديگرى از عوامل، مؤثر است مانند كارهاى شگفت انگيزى كه مرتاضان، انجام مى‌دهند و متخصصان علوم مختلف، گواهى مى‌دهند كه اين كارها براساس قوانين علوم مادى و تجربى، انجام نمى‌يابد. </a:t>
            </a:r>
          </a:p>
          <a:p>
            <a:pPr marL="457200" marR="0" lvl="1" indent="0" algn="just" rtl="1">
              <a:buNone/>
            </a:pPr>
            <a:r>
              <a:rPr lang="fa-IR" b="1" i="0" u="none" strike="noStrike" baseline="0" smtClean="0">
                <a:cs typeface="B Badr"/>
              </a:rPr>
              <a:t>چنين امورى را «خارق العاده» مى‌نامند.</a:t>
            </a:r>
          </a:p>
        </p:txBody>
      </p:sp>
    </p:spTree>
    <p:extLst>
      <p:ext uri="{BB962C8B-B14F-4D97-AF65-F5344CB8AC3E}">
        <p14:creationId xmlns:p14="http://schemas.microsoft.com/office/powerpoint/2010/main" val="359988119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baseline="0" smtClean="0">
                <a:solidFill>
                  <a:srgbClr val="1F497D"/>
                </a:solidFill>
                <a:cs typeface="B Homa"/>
              </a:rPr>
              <a:t>خارق العاده هاى الهى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457200" marR="0" lvl="1" indent="0" algn="just" rtl="1">
              <a:buNone/>
            </a:pPr>
            <a:r>
              <a:rPr lang="fa-IR" b="1" i="0" u="none" strike="noStrike" baseline="0" smtClean="0">
                <a:cs typeface="B Badr"/>
              </a:rPr>
              <a:t>امور خارق العاده را مى‌توان به دو بخش كلى، تقسيم كرد: </a:t>
            </a:r>
          </a:p>
          <a:p>
            <a:pPr marL="457200" marR="0" lvl="1" indent="0" algn="just" rtl="1">
              <a:buNone/>
            </a:pPr>
            <a:r>
              <a:rPr lang="fa-IR" b="1" i="0" u="none" strike="noStrike" baseline="0" smtClean="0">
                <a:cs typeface="B Badr"/>
              </a:rPr>
              <a:t>الف: امورى كه هر چند اسباب و علل عادى ندارد، اما اسباب غيرعادى آنها كم و بيش در اختيار بشر قرار مى‌گيرد و مى‌توان با آموزشها و تمرينهاى ويژه‌اى به آنها دست يافت مانند كارهاى مرتاضان. </a:t>
            </a:r>
          </a:p>
          <a:p>
            <a:pPr marL="457200" marR="0" lvl="1" indent="0" algn="just" rtl="1">
              <a:buNone/>
            </a:pPr>
            <a:r>
              <a:rPr lang="fa-IR" b="1" i="0" u="none" strike="noStrike" baseline="0" smtClean="0">
                <a:cs typeface="B Badr"/>
              </a:rPr>
              <a:t>ب: كارهاى خارق العاده‌اى است كه تحقق آنها مربوط به اذن خاص الهى مى‌باشد. و اختيار آنها بدست افرادى كه ارتباط با خداى متعال ندارند سپرده نمى‌شود و از اينروى داراى دو ويژگى اساسى است. </a:t>
            </a:r>
          </a:p>
          <a:p>
            <a:pPr marL="457200" marR="0" lvl="1" indent="0" algn="just" rtl="1">
              <a:buNone/>
            </a:pPr>
            <a:r>
              <a:rPr lang="fa-IR" b="1" i="0" u="none" strike="noStrike" baseline="0" smtClean="0">
                <a:cs typeface="B Badr"/>
              </a:rPr>
              <a:t>اولا قابل تعليم و تعلّم نيست، و ثانياً تحت تأثير نيروى قويترى قرار نمى‌گيرد و مغلوب عاملِ ديگرى واقع نمى‌شود. اينگونه خوارق عادت، مخصوص بندگان برگزيده خداست و هرگز در دام گمراهان و هوسبازان نمى‌افتد.</a:t>
            </a:r>
          </a:p>
        </p:txBody>
      </p:sp>
    </p:spTree>
    <p:extLst>
      <p:ext uri="{BB962C8B-B14F-4D97-AF65-F5344CB8AC3E}">
        <p14:creationId xmlns:p14="http://schemas.microsoft.com/office/powerpoint/2010/main" val="12335465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baseline="0" smtClean="0">
                <a:solidFill>
                  <a:srgbClr val="1F497D"/>
                </a:solidFill>
                <a:cs typeface="B Homa"/>
              </a:rPr>
              <a:t>نکته: کرامت و الهام چیست؟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457200" marR="0" lvl="1" indent="0" algn="just" rtl="1">
              <a:buNone/>
            </a:pPr>
            <a:r>
              <a:rPr lang="fa-IR" b="1" i="0" u="none" strike="noStrike" baseline="0" smtClean="0">
                <a:cs typeface="B Badr"/>
              </a:rPr>
              <a:t>امور خارق العاده ای که به اذن خداوند در اختیار برخی بندگان خاص قرار می گیرد، اختصاص به پيامبران ندارد بلكه گاهى ساير اولياء خدا هم از آنها برخوردار مى‌شوند و از اينروى، باصطلاح كلامى، همه آنها را «معجزه» نمى‌خوانند و معمولا چنين كارهايى كه از غير پيامبران سرمى زند بنام «كرامت» موسوم مى‌گردد چنانكه علمهاى غيرعادى الهى هم منحصر به «وحى نبوّت» نيست و هنگامى كه چنين علمهايى به ديگران داده شود بنام «الهام» و «تحديث» و مانند آنها ناميده مى‌شود.</a:t>
            </a:r>
          </a:p>
          <a:p>
            <a:pPr marL="0" marR="0" lvl="0" indent="0" algn="just" rtl="1">
              <a:buNone/>
            </a:pPr>
            <a:r>
              <a:rPr lang="fa-IR" b="1" i="0" u="none" strike="noStrike" baseline="0" smtClean="0">
                <a:solidFill>
                  <a:srgbClr val="C00000"/>
                </a:solidFill>
                <a:cs typeface="B Koodak"/>
              </a:rPr>
              <a:t>نکته: راه بازشناسی خوارق عادت «الهی و غیر الهی»</a:t>
            </a:r>
          </a:p>
          <a:p>
            <a:pPr marL="457200" marR="0" lvl="1" indent="0" algn="just" rtl="1">
              <a:buNone/>
            </a:pPr>
            <a:r>
              <a:rPr lang="fa-IR" b="1" i="0" u="none" strike="noStrike" baseline="0" smtClean="0">
                <a:cs typeface="B Badr"/>
              </a:rPr>
              <a:t>ضمناً راه بازشناسى اين دو نوع از خوارق عادت «الهى و غيرالهى» نيز معلوم شد يعنى اگر انجام دادن امر خارق العاده‌اى قابل تعليم و تعلّم باشد يا فاعل ديگرى بتواند جلو ايجاد يا ادامه آنرا بگيرد و اثرش را خنثى سازد از قبيل خوارق عادت الهى نخواهد بود. چنانكه تبهكارى و فساد عقايد و اخلاق شخص را مى‌توان نشانه ديگرى بر عدم ارتباط وى با خداى متعال، و شيطانى يا نفسانى بودن كارهايش بحساب آورد.</a:t>
            </a:r>
          </a:p>
        </p:txBody>
      </p:sp>
    </p:spTree>
    <p:extLst>
      <p:ext uri="{BB962C8B-B14F-4D97-AF65-F5344CB8AC3E}">
        <p14:creationId xmlns:p14="http://schemas.microsoft.com/office/powerpoint/2010/main" val="298510688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1"/>
            <a:r>
              <a:rPr lang="fa-IR" b="1" i="0" u="none" strike="noStrike" baseline="0" smtClean="0">
                <a:solidFill>
                  <a:srgbClr val="1F497D"/>
                </a:solidFill>
                <a:cs typeface="B Homa"/>
              </a:rPr>
              <a:t>نکته: فاعل معجزه خداوند است یا بندگان؟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just" rtl="1">
              <a:buNone/>
            </a:pPr>
            <a:r>
              <a:rPr lang="fa-IR" b="1" i="0" u="none" strike="noStrike" baseline="0" smtClean="0">
                <a:cs typeface="B Badr"/>
              </a:rPr>
              <a:t>فاعل كارهاى خارق العاده الهى را مى‌توان خداى متعال دانست (علاوه بر فاعليتى كه نسبت به همه مخلوقات و از جمله پديده هاى عادى دارد) از اين نظر كه تحقق آنها منوط به اذن خاص وى مى‌باشد، و مى‌توان آنها را به وسايطى مانند فرشتگان يا پيامبران، نسبت داد به لحاظ نقشى كه بعنوان واسطه يا فاعل قريب دارند چنانكه در قرآن كريم، احياء مردگان و شفاء بيماران و خلق طير، به حضرت عيسى (عليه السلام) نسبت داده شده است و بين اين دو نسبت، تعارض و تضادى وجود ندارد زيرا فاعليّت الهى در طول فاعليّت بندگان است.</a:t>
            </a:r>
          </a:p>
        </p:txBody>
      </p:sp>
    </p:spTree>
    <p:extLst>
      <p:ext uri="{BB962C8B-B14F-4D97-AF65-F5344CB8AC3E}">
        <p14:creationId xmlns:p14="http://schemas.microsoft.com/office/powerpoint/2010/main" val="16295006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درس">
      <a:majorFont>
        <a:latin typeface="Calibri"/>
        <a:ea typeface=""/>
        <a:cs typeface="B Homa"/>
      </a:majorFont>
      <a:minorFont>
        <a:latin typeface="Calibri"/>
        <a:ea typeface=""/>
        <a:cs typeface="B Traff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1219</Words>
  <Application>Microsoft Office PowerPoint</Application>
  <PresentationFormat>On-screen Show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بسم الله الرحمن الرحیم</vt:lpstr>
      <vt:lpstr>راههاى اثبات نبوّت </vt:lpstr>
      <vt:lpstr>نتیجه:</vt:lpstr>
      <vt:lpstr>تعريف معجزه</vt:lpstr>
      <vt:lpstr>PowerPoint Presentation</vt:lpstr>
      <vt:lpstr>امور خارق العاده</vt:lpstr>
      <vt:lpstr>خارق العاده هاى الهى</vt:lpstr>
      <vt:lpstr>نکته: کرامت و الهام چیست؟</vt:lpstr>
      <vt:lpstr>نکته: فاعل معجزه خداوند است یا بندگان؟</vt:lpstr>
      <vt:lpstr>معجزه نشانه ی صدق </vt:lpstr>
      <vt:lpstr>نکته: آیا معجزه صحت محتوای رسالت را نیز تأیید می کند؟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bahar</dc:creator>
  <cp:lastModifiedBy>bahar</cp:lastModifiedBy>
  <cp:revision>6</cp:revision>
  <dcterms:created xsi:type="dcterms:W3CDTF">2015-02-23T03:31:16Z</dcterms:created>
  <dcterms:modified xsi:type="dcterms:W3CDTF">2015-02-23T03:45:19Z</dcterms:modified>
</cp:coreProperties>
</file>