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53"/>
  </p:notesMasterIdLst>
  <p:sldIdLst>
    <p:sldId id="256" r:id="rId2"/>
    <p:sldId id="326"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270" r:id="rId22"/>
    <p:sldId id="305" r:id="rId23"/>
    <p:sldId id="272" r:id="rId24"/>
    <p:sldId id="282" r:id="rId25"/>
    <p:sldId id="311" r:id="rId26"/>
    <p:sldId id="307" r:id="rId27"/>
    <p:sldId id="324" r:id="rId28"/>
    <p:sldId id="308" r:id="rId29"/>
    <p:sldId id="313" r:id="rId30"/>
    <p:sldId id="310" r:id="rId31"/>
    <p:sldId id="292" r:id="rId32"/>
    <p:sldId id="293" r:id="rId33"/>
    <p:sldId id="294" r:id="rId34"/>
    <p:sldId id="295" r:id="rId35"/>
    <p:sldId id="314" r:id="rId36"/>
    <p:sldId id="296" r:id="rId37"/>
    <p:sldId id="297" r:id="rId38"/>
    <p:sldId id="298" r:id="rId39"/>
    <p:sldId id="317" r:id="rId40"/>
    <p:sldId id="304" r:id="rId41"/>
    <p:sldId id="278" r:id="rId42"/>
    <p:sldId id="279" r:id="rId43"/>
    <p:sldId id="318" r:id="rId44"/>
    <p:sldId id="271" r:id="rId45"/>
    <p:sldId id="319" r:id="rId46"/>
    <p:sldId id="320" r:id="rId47"/>
    <p:sldId id="321" r:id="rId48"/>
    <p:sldId id="322" r:id="rId49"/>
    <p:sldId id="323" r:id="rId50"/>
    <p:sldId id="325" r:id="rId51"/>
    <p:sldId id="34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D0EAF26-185A-4924-A963-C769C02A2D1C}">
          <p14:sldIdLst>
            <p14:sldId id="256"/>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Lst>
        </p14:section>
        <p14:section name="Untitled Section" id="{AEDD6938-C660-4CC4-A4BE-B83B6F8C91E0}">
          <p14:sldIdLst>
            <p14:sldId id="270"/>
            <p14:sldId id="305"/>
            <p14:sldId id="272"/>
            <p14:sldId id="282"/>
            <p14:sldId id="311"/>
            <p14:sldId id="307"/>
            <p14:sldId id="324"/>
            <p14:sldId id="308"/>
            <p14:sldId id="313"/>
            <p14:sldId id="310"/>
            <p14:sldId id="292"/>
            <p14:sldId id="293"/>
            <p14:sldId id="294"/>
            <p14:sldId id="295"/>
            <p14:sldId id="314"/>
            <p14:sldId id="296"/>
            <p14:sldId id="297"/>
            <p14:sldId id="298"/>
            <p14:sldId id="317"/>
            <p14:sldId id="304"/>
            <p14:sldId id="278"/>
            <p14:sldId id="279"/>
            <p14:sldId id="318"/>
            <p14:sldId id="271"/>
            <p14:sldId id="319"/>
            <p14:sldId id="320"/>
            <p14:sldId id="321"/>
            <p14:sldId id="322"/>
            <p14:sldId id="323"/>
            <p14:sldId id="325"/>
            <p14:sldId id="3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T www.Win2Farsi.com" initials="Mw" lastIdx="1" clrIdx="0">
    <p:extLst>
      <p:ext uri="{19B8F6BF-5375-455C-9EA6-DF929625EA0E}">
        <p15:presenceInfo xmlns:p15="http://schemas.microsoft.com/office/powerpoint/2012/main" userId="MRT www.Win2Farsi.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FF25"/>
    <a:srgbClr val="067054"/>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4434" autoAdjust="0"/>
  </p:normalViewPr>
  <p:slideViewPr>
    <p:cSldViewPr snapToGrid="0">
      <p:cViewPr varScale="1">
        <p:scale>
          <a:sx n="72" d="100"/>
          <a:sy n="72" d="100"/>
        </p:scale>
        <p:origin x="72" y="120"/>
      </p:cViewPr>
      <p:guideLst/>
    </p:cSldViewPr>
  </p:slideViewPr>
  <p:outlineViewPr>
    <p:cViewPr>
      <p:scale>
        <a:sx n="33" d="100"/>
        <a:sy n="33" d="100"/>
      </p:scale>
      <p:origin x="0" y="-23544"/>
    </p:cViewPr>
  </p:outlineViewPr>
  <p:notesTextViewPr>
    <p:cViewPr>
      <p:scale>
        <a:sx n="1" d="1"/>
        <a:sy n="1" d="1"/>
      </p:scale>
      <p:origin x="0" y="0"/>
    </p:cViewPr>
  </p:notesTextViewPr>
  <p:sorterViewPr>
    <p:cViewPr>
      <p:scale>
        <a:sx n="100" d="100"/>
        <a:sy n="100" d="100"/>
      </p:scale>
      <p:origin x="0" y="-82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DBEBD-DE6B-4E74-BA1C-CA38B0123F15}" type="datetimeFigureOut">
              <a:rPr lang="en-GB" smtClean="0"/>
              <a:t>17/04/2016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BD51F-175B-457D-A30A-8B6400890F4B}" type="slidenum">
              <a:rPr lang="en-GB" smtClean="0"/>
              <a:t>‹#›</a:t>
            </a:fld>
            <a:endParaRPr lang="en-GB"/>
          </a:p>
        </p:txBody>
      </p:sp>
    </p:spTree>
    <p:extLst>
      <p:ext uri="{BB962C8B-B14F-4D97-AF65-F5344CB8AC3E}">
        <p14:creationId xmlns:p14="http://schemas.microsoft.com/office/powerpoint/2010/main" val="421196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7186F-9C4E-4196-B0D7-268EB7ACC549}" type="slidenum">
              <a:rPr lang="en-US" smtClean="0"/>
              <a:t>5</a:t>
            </a:fld>
            <a:endParaRPr lang="en-US"/>
          </a:p>
        </p:txBody>
      </p:sp>
    </p:spTree>
    <p:extLst>
      <p:ext uri="{BB962C8B-B14F-4D97-AF65-F5344CB8AC3E}">
        <p14:creationId xmlns:p14="http://schemas.microsoft.com/office/powerpoint/2010/main" val="2528590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8620" y="3694611"/>
            <a:ext cx="10994760" cy="1374345"/>
          </a:xfrm>
          <a:effectLst/>
        </p:spPr>
        <p:txBody>
          <a:bodyPr>
            <a:normAutofit/>
          </a:bodyPr>
          <a:lstStyle>
            <a:lvl1pPr algn="r">
              <a:defRPr sz="3600">
                <a:solidFill>
                  <a:srgbClr val="2597FF"/>
                </a:solidFill>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98620" y="5221660"/>
            <a:ext cx="10994760" cy="610820"/>
          </a:xfrm>
        </p:spPr>
        <p:txBody>
          <a:bodyPr>
            <a:normAutofit/>
          </a:bodyPr>
          <a:lstStyle>
            <a:lvl1pPr marL="0" indent="0" algn="r">
              <a:buNone/>
              <a:defRPr sz="28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8941162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6141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963738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421183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2228" y="1138425"/>
            <a:ext cx="10791152" cy="610820"/>
          </a:xfrm>
        </p:spPr>
        <p:txBody>
          <a:bodyPr>
            <a:normAutofit/>
          </a:bodyPr>
          <a:lstStyle>
            <a:lvl1pPr algn="r">
              <a:defRPr sz="3600">
                <a:solidFill>
                  <a:srgbClr val="2597FF"/>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802227" y="1901951"/>
            <a:ext cx="10791153" cy="4428445"/>
          </a:xfrm>
        </p:spPr>
        <p:txBody>
          <a:bodyPr/>
          <a:lstStyle>
            <a:lvl1pPr algn="l">
              <a:defRPr sz="2800">
                <a:solidFill>
                  <a:schemeClr val="tx2">
                    <a:lumMod val="75000"/>
                  </a:schemeClr>
                </a:solidFill>
              </a:defRPr>
            </a:lvl1pPr>
            <a:lvl2pPr algn="l">
              <a:defRPr>
                <a:solidFill>
                  <a:schemeClr val="tx2">
                    <a:lumMod val="75000"/>
                  </a:schemeClr>
                </a:solidFill>
              </a:defRPr>
            </a:lvl2pPr>
            <a:lvl3pPr algn="l">
              <a:defRPr>
                <a:solidFill>
                  <a:schemeClr val="tx2">
                    <a:lumMod val="75000"/>
                  </a:schemeClr>
                </a:solidFill>
              </a:defRPr>
            </a:lvl3pPr>
            <a:lvl4pPr algn="l">
              <a:defRPr>
                <a:solidFill>
                  <a:schemeClr val="tx2">
                    <a:lumMod val="75000"/>
                  </a:schemeClr>
                </a:solidFill>
              </a:defRPr>
            </a:lvl4pPr>
            <a:lvl5pPr algn="l">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6C91A1-FFCD-48A6-B8D0-A569641783B7}" type="datetimeFigureOut">
              <a:rPr lang="en-GB" smtClean="0"/>
              <a:t>17/04/2016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77F00B-1E5B-446B-83FF-9363FD5B3138}" type="slidenum">
              <a:rPr lang="en-GB" smtClean="0"/>
              <a:t>‹#›</a:t>
            </a:fld>
            <a:endParaRPr lang="en-GB" dirty="0"/>
          </a:p>
        </p:txBody>
      </p:sp>
    </p:spTree>
    <p:extLst>
      <p:ext uri="{BB962C8B-B14F-4D97-AF65-F5344CB8AC3E}">
        <p14:creationId xmlns:p14="http://schemas.microsoft.com/office/powerpoint/2010/main" val="4142326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6919" y="374901"/>
            <a:ext cx="8551480" cy="763525"/>
          </a:xfrm>
        </p:spPr>
        <p:txBody>
          <a:bodyPr>
            <a:normAutofit/>
          </a:bodyPr>
          <a:lstStyle>
            <a:lvl1pPr algn="l">
              <a:defRPr sz="3600">
                <a:solidFill>
                  <a:srgbClr val="2597FF"/>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976919" y="1291130"/>
            <a:ext cx="8551480" cy="4733855"/>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607688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56489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3015"/>
            <a:ext cx="109728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47076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985721"/>
            <a:ext cx="10972800" cy="684885"/>
          </a:xfrm>
        </p:spPr>
        <p:txBody>
          <a:bodyPr>
            <a:normAutofit/>
          </a:bodyPr>
          <a:lstStyle>
            <a:lvl1pPr algn="r">
              <a:defRPr sz="3600">
                <a:solidFill>
                  <a:srgbClr val="2597FF"/>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315" y="1768287"/>
            <a:ext cx="5497380" cy="571629"/>
          </a:xfrm>
        </p:spPr>
        <p:txBody>
          <a:bodyPr anchor="b"/>
          <a:lstStyle>
            <a:lvl1pPr marL="0" indent="0" algn="l">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315" y="2379107"/>
            <a:ext cx="5497380" cy="3493173"/>
          </a:xfrm>
        </p:spPr>
        <p:txBody>
          <a:bodyPr/>
          <a:lstStyle>
            <a:lvl1pPr algn="l">
              <a:defRPr sz="2400">
                <a:solidFill>
                  <a:schemeClr val="tx2">
                    <a:lumMod val="75000"/>
                  </a:schemeClr>
                </a:solidFill>
              </a:defRPr>
            </a:lvl1pPr>
            <a:lvl2pPr algn="l">
              <a:defRPr sz="2000">
                <a:solidFill>
                  <a:schemeClr val="tx2">
                    <a:lumMod val="75000"/>
                  </a:schemeClr>
                </a:solidFill>
              </a:defRPr>
            </a:lvl2pPr>
            <a:lvl3pPr algn="l">
              <a:defRPr sz="1800">
                <a:solidFill>
                  <a:schemeClr val="tx2">
                    <a:lumMod val="75000"/>
                  </a:schemeClr>
                </a:solidFill>
              </a:defRPr>
            </a:lvl3pPr>
            <a:lvl4pPr algn="l">
              <a:defRPr sz="1600">
                <a:solidFill>
                  <a:schemeClr val="tx2">
                    <a:lumMod val="75000"/>
                  </a:schemeClr>
                </a:solidFill>
              </a:defRPr>
            </a:lvl4pPr>
            <a:lvl5pPr algn="l">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06696" y="1768287"/>
            <a:ext cx="5475421" cy="571630"/>
          </a:xfrm>
        </p:spPr>
        <p:txBody>
          <a:bodyPr anchor="b"/>
          <a:lstStyle>
            <a:lvl1pPr marL="0" indent="0" algn="l">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06695" y="2379107"/>
            <a:ext cx="5475421" cy="3493173"/>
          </a:xfrm>
        </p:spPr>
        <p:txBody>
          <a:bodyPr/>
          <a:lstStyle>
            <a:lvl1pPr algn="l">
              <a:defRPr sz="2400">
                <a:solidFill>
                  <a:schemeClr val="tx2">
                    <a:lumMod val="75000"/>
                  </a:schemeClr>
                </a:solidFill>
              </a:defRPr>
            </a:lvl1pPr>
            <a:lvl2pPr algn="l">
              <a:defRPr sz="2000">
                <a:solidFill>
                  <a:schemeClr val="tx2">
                    <a:lumMod val="75000"/>
                  </a:schemeClr>
                </a:solidFill>
              </a:defRPr>
            </a:lvl2pPr>
            <a:lvl3pPr algn="l">
              <a:defRPr sz="1800">
                <a:solidFill>
                  <a:schemeClr val="tx2">
                    <a:lumMod val="75000"/>
                  </a:schemeClr>
                </a:solidFill>
              </a:defRPr>
            </a:lvl3pPr>
            <a:lvl4pPr algn="l">
              <a:defRPr sz="1600">
                <a:solidFill>
                  <a:schemeClr val="tx2">
                    <a:lumMod val="75000"/>
                  </a:schemeClr>
                </a:solidFill>
              </a:defRPr>
            </a:lvl4pPr>
            <a:lvl5pPr algn="l">
              <a:defRPr sz="1600">
                <a:solidFill>
                  <a:schemeClr val="tx2">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6213062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48863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445037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269201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4/17/2016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637372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a.wikipedia.org/w/index.php?title=%D8%B1%D8%B3%D8%A7%D9%86%D9%87_%D8%AC%D9%88%DB%8C%D8%A8%D8%A7%D8%B1%DB%8C&amp;action=edit&amp;redlink=1" TargetMode="External"/><Relationship Id="rId2" Type="http://schemas.openxmlformats.org/officeDocument/2006/relationships/hyperlink" Target="https://fa.wikipedia.org/w/index.php?title=%D9%BE%D8%AE%D8%B4_%D8%B2%D9%86%D8%AF%D9%87&amp;action=edit&amp;redlink=1" TargetMode="External"/><Relationship Id="rId1" Type="http://schemas.openxmlformats.org/officeDocument/2006/relationships/slideLayout" Target="../slideLayouts/slideLayout2.xml"/><Relationship Id="rId4" Type="http://schemas.openxmlformats.org/officeDocument/2006/relationships/hyperlink" Target="https://fa.wikipedia.org/w/index.php?title=%D9%BE%D8%B1%D9%88%D8%AA%DA%A9%D9%84_%D8%B3%D8%A7%D8%AF%D9%87_%D8%A7%D9%86%D8%AA%D9%82%D8%A7%D9%84_%D9%81%D8%A7%DB%8C%D9%84&amp;action=edit&amp;redlink=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tp://ftp.microsoft.com1.&#1585;&#1575;&#1740;&#1711;&#1575;&#160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iranserver.com/" TargetMode="External"/><Relationship Id="rId3" Type="http://schemas.openxmlformats.org/officeDocument/2006/relationships/hyperlink" Target="http://www.iranhost.com/" TargetMode="External"/><Relationship Id="rId7" Type="http://schemas.openxmlformats.org/officeDocument/2006/relationships/hyperlink" Target="http://www.aryanic.com/" TargetMode="External"/><Relationship Id="rId12" Type="http://schemas.openxmlformats.org/officeDocument/2006/relationships/hyperlink" Target="http://www./########.com/" TargetMode="External"/><Relationship Id="rId2" Type="http://schemas.openxmlformats.org/officeDocument/2006/relationships/hyperlink" Target="http://www.webhosting.info/webhosts/tophosts/Country/IR" TargetMode="External"/><Relationship Id="rId1" Type="http://schemas.openxmlformats.org/officeDocument/2006/relationships/slideLayout" Target="../slideLayouts/slideLayout2.xml"/><Relationship Id="rId6" Type="http://schemas.openxmlformats.org/officeDocument/2006/relationships/hyperlink" Target="http://www.bertina.ir/" TargetMode="External"/><Relationship Id="rId11" Type="http://schemas.openxmlformats.org/officeDocument/2006/relationships/hyperlink" Target="http://www.karait.com/spkarahost/default.aspx?page=Document&amp;app=Documents&amp;docId=11719" TargetMode="External"/><Relationship Id="rId5" Type="http://schemas.openxmlformats.org/officeDocument/2006/relationships/hyperlink" Target="http://www.radcom.ir/" TargetMode="External"/><Relationship Id="rId10" Type="http://schemas.openxmlformats.org/officeDocument/2006/relationships/hyperlink" Target="http://www.pouyasazan.org/" TargetMode="External"/><Relationship Id="rId4" Type="http://schemas.openxmlformats.org/officeDocument/2006/relationships/hyperlink" Target="http://www.parsdata.com/" TargetMode="External"/><Relationship Id="rId9" Type="http://schemas.openxmlformats.org/officeDocument/2006/relationships/hyperlink" Target="http://www.hostiran.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rvserver.com/wp-content/uploads/2014/11/linux-host.png" TargetMode="External"/><Relationship Id="rId2" Type="http://schemas.openxmlformats.org/officeDocument/2006/relationships/hyperlink" Target="http://sarvserver.com/%d9%87%d8%a7%d8%b3%d8%aa-%d9%84%db%8c%d9%86%d9%88%da%a9%d8%b3/"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name2@mail2.com" TargetMode="External"/><Relationship Id="rId2" Type="http://schemas.openxmlformats.org/officeDocument/2006/relationships/hyperlink" Target="mailto:name1@mail1.com" TargetMode="External"/><Relationship Id="rId1" Type="http://schemas.openxmlformats.org/officeDocument/2006/relationships/slideLayout" Target="../slideLayouts/slideLayout2.xml"/><Relationship Id="rId4" Type="http://schemas.openxmlformats.org/officeDocument/2006/relationships/hyperlink" Target="mailto:name1@mail1.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s://fa.wikipedia.org/wiki/%D9%81%DB%8C%D8%B3%E2%80%8C%D8%A8%D9%88%DA%A9"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hotmail.com/"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nsi.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ietf.org/" TargetMode="External"/><Relationship Id="rId5" Type="http://schemas.openxmlformats.org/officeDocument/2006/relationships/hyperlink" Target="http://www.iso.org/" TargetMode="External"/><Relationship Id="rId4" Type="http://schemas.openxmlformats.org/officeDocument/2006/relationships/hyperlink" Target="http://www.ieee.org/"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iscohome.ir/wp-content/uploads/2013/12/internet-protocols.p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پروتکل های وب و ایمیل</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1789724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TCP</a:t>
            </a:r>
            <a:br>
              <a:rPr lang="en-US" dirty="0" smtClean="0"/>
            </a:br>
            <a:endParaRPr lang="en-GB" dirty="0"/>
          </a:p>
        </p:txBody>
      </p:sp>
      <p:sp>
        <p:nvSpPr>
          <p:cNvPr id="3" name="Content Placeholder 2"/>
          <p:cNvSpPr>
            <a:spLocks noGrp="1"/>
          </p:cNvSpPr>
          <p:nvPr>
            <p:ph idx="1"/>
          </p:nvPr>
        </p:nvSpPr>
        <p:spPr/>
        <p:txBody>
          <a:bodyPr>
            <a:normAutofit fontScale="92500" lnSpcReduction="10000"/>
          </a:bodyPr>
          <a:lstStyle/>
          <a:p>
            <a:pPr marL="0" indent="0" algn="r">
              <a:buNone/>
            </a:pPr>
            <a:r>
              <a:rPr lang="fa-IR" dirty="0" smtClean="0"/>
              <a:t>1.وظیفه:اطمینان از صحت ارسال اطلاعات</a:t>
            </a:r>
          </a:p>
          <a:p>
            <a:pPr marL="0" indent="0" algn="r">
              <a:buNone/>
            </a:pPr>
            <a:r>
              <a:rPr lang="en-US" dirty="0" smtClean="0"/>
              <a:t>COENECTION OREGNTED</a:t>
            </a:r>
            <a:r>
              <a:rPr lang="fa-IR" dirty="0" smtClean="0"/>
              <a:t>.</a:t>
            </a:r>
            <a:r>
              <a:rPr lang="en-US" dirty="0" smtClean="0"/>
              <a:t>2</a:t>
            </a:r>
            <a:endParaRPr lang="fa-IR" dirty="0" smtClean="0"/>
          </a:p>
          <a:p>
            <a:pPr marL="0" indent="0" algn="r">
              <a:buNone/>
            </a:pPr>
            <a:r>
              <a:rPr lang="fa-IR" dirty="0"/>
              <a:t>علت این امر ایجاد یک ارتباط مجازی بین کامپیوترهای فرستنده و گیرنده بعد از ارسال اطلاعات است.این پروتکل توانایی بازبینی بسته‌هاو کنترل خطا را دارد</a:t>
            </a:r>
            <a:br>
              <a:rPr lang="fa-IR" dirty="0"/>
            </a:br>
            <a:r>
              <a:rPr lang="fa-IR" dirty="0" smtClean="0"/>
              <a:t>3. قابل اطمینان</a:t>
            </a:r>
          </a:p>
          <a:p>
            <a:pPr marL="0" indent="0" algn="r">
              <a:buNone/>
            </a:pPr>
            <a:r>
              <a:rPr lang="fa-IR" dirty="0"/>
              <a:t>دلیل:ارسال اطلاعات و کسب آگاهی لازم از گیرنده اطلاعات به منظور اطمینان از صحت ارسال توسط فرستنده </a:t>
            </a:r>
            <a:r>
              <a:rPr lang="fa-IR" dirty="0" smtClean="0"/>
              <a:t>است.واگر فرستاده نشود باردیگر ارسال میشود. </a:t>
            </a:r>
            <a:r>
              <a:rPr lang="fa-IR" dirty="0"/>
              <a:t/>
            </a:r>
            <a:br>
              <a:rPr lang="fa-IR" dirty="0"/>
            </a:br>
            <a:r>
              <a:rPr lang="fa-IR" dirty="0"/>
              <a:t/>
            </a:r>
            <a:br>
              <a:rPr lang="fa-IR" dirty="0"/>
            </a:br>
            <a:endParaRPr lang="fa-IR" dirty="0"/>
          </a:p>
          <a:p>
            <a:pPr marL="0" indent="0" algn="r">
              <a:buNone/>
            </a:pPr>
            <a:r>
              <a:rPr lang="fa-IR" dirty="0"/>
              <a:t/>
            </a:r>
            <a:br>
              <a:rPr lang="fa-IR" dirty="0"/>
            </a:br>
            <a:endParaRPr lang="fa-IR" dirty="0"/>
          </a:p>
          <a:p>
            <a:pPr marL="0" indent="0" algn="r">
              <a:buNone/>
            </a:pPr>
            <a:endParaRPr lang="en-GB" dirty="0"/>
          </a:p>
        </p:txBody>
      </p:sp>
    </p:spTree>
    <p:extLst>
      <p:ext uri="{BB962C8B-B14F-4D97-AF65-F5344CB8AC3E}">
        <p14:creationId xmlns:p14="http://schemas.microsoft.com/office/powerpoint/2010/main" val="1086408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UDP</a:t>
            </a:r>
            <a:endParaRPr lang="en-GB" dirty="0"/>
          </a:p>
        </p:txBody>
      </p:sp>
      <p:sp>
        <p:nvSpPr>
          <p:cNvPr id="3" name="Content Placeholder 2"/>
          <p:cNvSpPr>
            <a:spLocks noGrp="1"/>
          </p:cNvSpPr>
          <p:nvPr>
            <p:ph idx="1"/>
          </p:nvPr>
        </p:nvSpPr>
        <p:spPr/>
        <p:txBody>
          <a:bodyPr>
            <a:normAutofit/>
          </a:bodyPr>
          <a:lstStyle/>
          <a:p>
            <a:pPr marL="0" indent="0" algn="r">
              <a:buNone/>
            </a:pPr>
            <a:r>
              <a:rPr lang="fa-IR" sz="2400" dirty="0" smtClean="0"/>
              <a:t>1.برای کاهش سرریز</a:t>
            </a:r>
            <a:endParaRPr lang="en-US" sz="2400" dirty="0" smtClean="0"/>
          </a:p>
          <a:p>
            <a:pPr marL="0" indent="0" algn="r">
              <a:buNone/>
            </a:pPr>
            <a:r>
              <a:rPr lang="en-US" sz="2400" dirty="0" err="1" smtClean="0"/>
              <a:t>Conection</a:t>
            </a:r>
            <a:r>
              <a:rPr lang="en-US" sz="2400" dirty="0" smtClean="0"/>
              <a:t> less.2</a:t>
            </a:r>
          </a:p>
          <a:p>
            <a:pPr marL="0" indent="0" algn="r">
              <a:buNone/>
            </a:pPr>
            <a:r>
              <a:rPr lang="en-US" sz="2400" dirty="0" smtClean="0"/>
              <a:t>TCP</a:t>
            </a:r>
            <a:r>
              <a:rPr lang="fa-IR" sz="2400" dirty="0" smtClean="0"/>
              <a:t>3</a:t>
            </a:r>
            <a:r>
              <a:rPr lang="fa-IR" sz="2400" dirty="0"/>
              <a:t>. سرعت بیشتر نسبت </a:t>
            </a:r>
            <a:r>
              <a:rPr lang="fa-IR" sz="2400" dirty="0" smtClean="0"/>
              <a:t>به</a:t>
            </a:r>
            <a:endParaRPr lang="en-US" sz="2400" dirty="0" smtClean="0"/>
          </a:p>
          <a:p>
            <a:pPr marL="0" indent="0" algn="r">
              <a:buNone/>
            </a:pPr>
            <a:r>
              <a:rPr lang="fa-IR" sz="2400" dirty="0" smtClean="0"/>
              <a:t>4. اطمینان کم وکاربردش جایی است که نیاز به اطمینان کمتر داریم</a:t>
            </a:r>
          </a:p>
          <a:p>
            <a:pPr marL="0" indent="0" algn="r">
              <a:buNone/>
            </a:pPr>
            <a:r>
              <a:rPr lang="fa-IR" sz="2400" dirty="0" smtClean="0"/>
              <a:t>)</a:t>
            </a:r>
            <a:r>
              <a:rPr lang="en-US" sz="2400" dirty="0" smtClean="0"/>
              <a:t>Streaming </a:t>
            </a:r>
            <a:r>
              <a:rPr lang="en-US" sz="2400" dirty="0"/>
              <a:t>Media</a:t>
            </a:r>
            <a:r>
              <a:rPr lang="en-US" sz="2400" dirty="0" smtClean="0"/>
              <a:t>)  </a:t>
            </a:r>
            <a:r>
              <a:rPr lang="fa-IR" sz="2400" dirty="0"/>
              <a:t>برنامه‌هایی که از </a:t>
            </a:r>
            <a:r>
              <a:rPr lang="fa-IR" sz="2400" dirty="0">
                <a:hlinkClick r:id="rId2" tooltip="پخش زنده (صفحه وجود ندارد)"/>
              </a:rPr>
              <a:t>پخش زنده</a:t>
            </a:r>
            <a:r>
              <a:rPr lang="fa-IR" sz="2400" dirty="0"/>
              <a:t> یا </a:t>
            </a:r>
            <a:r>
              <a:rPr lang="fa-IR" sz="2400" dirty="0">
                <a:solidFill>
                  <a:schemeClr val="tx1"/>
                </a:solidFill>
                <a:hlinkClick r:id="rId3" tooltip="رسانه جویباری (صفحه وجود ندارد)"/>
              </a:rPr>
              <a:t>رسانه جویباری</a:t>
            </a:r>
            <a:r>
              <a:rPr lang="en-US" sz="2400" dirty="0" smtClean="0">
                <a:solidFill>
                  <a:schemeClr val="tx1"/>
                </a:solidFill>
              </a:rPr>
              <a:t>;DNS</a:t>
            </a:r>
            <a:r>
              <a:rPr lang="fa-IR" sz="2400" dirty="0">
                <a:solidFill>
                  <a:schemeClr val="tx1"/>
                </a:solidFill>
              </a:rPr>
              <a:t>برنامه هایی شامل </a:t>
            </a:r>
            <a:endParaRPr lang="fa-IR" sz="2400" dirty="0">
              <a:solidFill>
                <a:srgbClr val="FF0000"/>
              </a:solidFill>
            </a:endParaRPr>
          </a:p>
          <a:p>
            <a:pPr marL="0" indent="0" algn="r">
              <a:buNone/>
            </a:pPr>
            <a:r>
              <a:rPr lang="en-US" sz="2400" dirty="0" smtClean="0">
                <a:solidFill>
                  <a:schemeClr val="tx1"/>
                </a:solidFill>
              </a:rPr>
              <a:t>   (</a:t>
            </a:r>
            <a:r>
              <a:rPr lang="en-US" sz="2400" dirty="0" smtClean="0"/>
              <a:t>TFTP </a:t>
            </a:r>
            <a:r>
              <a:rPr lang="fa-IR" sz="2400" dirty="0"/>
              <a:t>یا </a:t>
            </a:r>
            <a:r>
              <a:rPr lang="en-US" sz="2400" dirty="0"/>
              <a:t>Trivial File Transfer </a:t>
            </a:r>
            <a:r>
              <a:rPr lang="en-US" sz="2400" dirty="0" smtClean="0"/>
              <a:t>Protocol)</a:t>
            </a:r>
            <a:r>
              <a:rPr lang="fa-IR" sz="2400" dirty="0">
                <a:hlinkClick r:id="rId4" tooltip="پروتکل ساده انتقال فایل (صفحه وجود ندارد)"/>
              </a:rPr>
              <a:t> پروتکل ساده انتقال فایل</a:t>
            </a:r>
            <a:endParaRPr lang="fa-IR" sz="2400" dirty="0" smtClean="0">
              <a:solidFill>
                <a:schemeClr val="tx1"/>
              </a:solidFill>
            </a:endParaRPr>
          </a:p>
        </p:txBody>
      </p:sp>
    </p:spTree>
    <p:extLst>
      <p:ext uri="{BB962C8B-B14F-4D97-AF65-F5344CB8AC3E}">
        <p14:creationId xmlns:p14="http://schemas.microsoft.com/office/powerpoint/2010/main" val="2637600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a:t>
            </a:r>
            <a:r>
              <a:rPr lang="en-US" dirty="0"/>
              <a:t>opher</a:t>
            </a:r>
            <a:endParaRPr lang="en-GB" dirty="0"/>
          </a:p>
        </p:txBody>
      </p:sp>
      <p:sp>
        <p:nvSpPr>
          <p:cNvPr id="3" name="Content Placeholder 2"/>
          <p:cNvSpPr>
            <a:spLocks noGrp="1"/>
          </p:cNvSpPr>
          <p:nvPr>
            <p:ph idx="1"/>
          </p:nvPr>
        </p:nvSpPr>
        <p:spPr/>
        <p:txBody>
          <a:bodyPr>
            <a:normAutofit/>
          </a:bodyPr>
          <a:lstStyle/>
          <a:p>
            <a:pPr marL="0" indent="0" algn="r">
              <a:buNone/>
            </a:pPr>
            <a:r>
              <a:rPr lang="fa-IR" sz="2400" dirty="0"/>
              <a:t>پروتکلی هست برای در اختیار قرار گذاشتن اطلاعات با استفاده از سیستمی از منوها، صفحات یا اتصالاتی </a:t>
            </a:r>
            <a:r>
              <a:rPr lang="fa-IR" sz="2400" dirty="0" smtClean="0"/>
              <a:t>به </a:t>
            </a:r>
            <a:r>
              <a:rPr lang="fa-IR" sz="2400" dirty="0" smtClean="0">
                <a:solidFill>
                  <a:srgbClr val="FF0000"/>
                </a:solidFill>
              </a:rPr>
              <a:t>تلنت</a:t>
            </a:r>
            <a:r>
              <a:rPr lang="fa-IR" sz="2400" dirty="0" smtClean="0">
                <a:solidFill>
                  <a:schemeClr val="tx1"/>
                </a:solidFill>
              </a:rPr>
              <a:t> است.</a:t>
            </a:r>
          </a:p>
          <a:p>
            <a:pPr marL="0" indent="0" algn="r">
              <a:buNone/>
            </a:pPr>
            <a:r>
              <a:rPr lang="fa-IR" sz="2400" dirty="0"/>
              <a:t>اين پروتکل از نوع قديمی </a:t>
            </a:r>
            <a:r>
              <a:rPr lang="fa-IR" sz="2400" dirty="0" smtClean="0"/>
              <a:t>پروتکل </a:t>
            </a:r>
            <a:r>
              <a:rPr lang="fa-IR" sz="2400" dirty="0" smtClean="0">
                <a:solidFill>
                  <a:srgbClr val="FF0000"/>
                </a:solidFill>
              </a:rPr>
              <a:t>اچ تی تی پی </a:t>
            </a:r>
            <a:r>
              <a:rPr lang="fa-IR" sz="2400" dirty="0" smtClean="0">
                <a:solidFill>
                  <a:schemeClr val="tx1"/>
                </a:solidFill>
              </a:rPr>
              <a:t>است.</a:t>
            </a:r>
            <a:r>
              <a:rPr lang="fa-IR" sz="2400" dirty="0"/>
              <a:t> و در اين نوع پروتکل کامپيوتر ميزبان می تواند به کامپيوتر سرور ارتباط بر قرار کرده و تبادل اطلاعات کند.يكي از قديمي ترين خدمات اينترنت به شمار مي رود.اين سيستم قبل از آمدن وب به عنوان يكي از سرويس دهنده هاي منابع اطلاعاتي به شمار مي رفت.در گوفر مي توانستيد اطلاعات مورد نظر خود را جست و جو و آنها را بازيابي كنيد. اما امروزه از آن استفاده زياد نمي شود و مهم نيز به نظر نمي رسد.با اين حال برخي از سيستمهاي گوفر دنيا هنوز سيستم خود را نگه داشته اند و برخي آن را توسعه داده اند.</a:t>
            </a:r>
            <a:endParaRPr lang="en-GB" sz="2400" dirty="0">
              <a:solidFill>
                <a:srgbClr val="FF0000"/>
              </a:solidFill>
            </a:endParaRPr>
          </a:p>
        </p:txBody>
      </p:sp>
    </p:spTree>
    <p:extLst>
      <p:ext uri="{BB962C8B-B14F-4D97-AF65-F5344CB8AC3E}">
        <p14:creationId xmlns:p14="http://schemas.microsoft.com/office/powerpoint/2010/main" val="2907566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FTP</a:t>
            </a:r>
            <a:endParaRPr lang="en-US" dirty="0"/>
          </a:p>
        </p:txBody>
      </p:sp>
      <p:sp>
        <p:nvSpPr>
          <p:cNvPr id="3" name="Content Placeholder 2"/>
          <p:cNvSpPr>
            <a:spLocks noGrp="1"/>
          </p:cNvSpPr>
          <p:nvPr>
            <p:ph idx="1"/>
          </p:nvPr>
        </p:nvSpPr>
        <p:spPr/>
        <p:txBody>
          <a:bodyPr/>
          <a:lstStyle/>
          <a:p>
            <a:pPr marL="0" indent="0" algn="r">
              <a:buNone/>
            </a:pPr>
            <a:r>
              <a:rPr lang="fa-IR" dirty="0" smtClean="0"/>
              <a:t>این امکان را میدهد که اطلاعاتتان را به شبکه ارسال یا حذف کنید</a:t>
            </a:r>
          </a:p>
          <a:p>
            <a:pPr marL="0" indent="0" algn="r">
              <a:buNone/>
            </a:pPr>
            <a:r>
              <a:rPr lang="fa-IR" dirty="0" smtClean="0"/>
              <a:t>پروتکل انتقال فایل</a:t>
            </a:r>
          </a:p>
          <a:p>
            <a:pPr marL="0" indent="0" algn="r">
              <a:buNone/>
            </a:pPr>
            <a:r>
              <a:rPr lang="en-US" dirty="0" smtClean="0"/>
              <a:t>TCP,IP</a:t>
            </a:r>
            <a:r>
              <a:rPr lang="fa-IR" dirty="0"/>
              <a:t> یکی از قراداد های بین </a:t>
            </a:r>
            <a:endParaRPr lang="en-US" dirty="0" smtClean="0"/>
          </a:p>
          <a:p>
            <a:pPr marL="0" indent="0" algn="r">
              <a:buNone/>
            </a:pPr>
            <a:r>
              <a:rPr lang="fa-IR" dirty="0" smtClean="0"/>
              <a:t>دارای </a:t>
            </a:r>
            <a:r>
              <a:rPr lang="fa-IR" dirty="0"/>
              <a:t>دو نوع است </a:t>
            </a:r>
            <a:r>
              <a:rPr lang="fa-IR" dirty="0" smtClean="0"/>
              <a:t>:</a:t>
            </a:r>
          </a:p>
          <a:p>
            <a:pPr marL="0" indent="0" algn="r">
              <a:buNone/>
            </a:pPr>
            <a:r>
              <a:rPr lang="en-US" dirty="0">
                <a:hlinkClick r:id="rId2"/>
              </a:rPr>
              <a:t>ftp://</a:t>
            </a:r>
            <a:r>
              <a:rPr lang="en-US" dirty="0" smtClean="0">
                <a:hlinkClick r:id="rId2"/>
              </a:rPr>
              <a:t>ftp.microsoft.com</a:t>
            </a:r>
            <a:r>
              <a:rPr lang="fa-IR" dirty="0" smtClean="0">
                <a:hlinkClick r:id="rId2"/>
              </a:rPr>
              <a:t>1.رایگان</a:t>
            </a:r>
            <a:r>
              <a:rPr lang="fa-IR" dirty="0" smtClean="0"/>
              <a:t> که در وب است مانند:</a:t>
            </a:r>
          </a:p>
          <a:p>
            <a:pPr marL="0" indent="0" algn="r">
              <a:buNone/>
            </a:pPr>
            <a:r>
              <a:rPr lang="fa-IR" dirty="0"/>
              <a:t>2. فقط مدیر سایت اجازه استفاده از آن را دارد</a:t>
            </a:r>
            <a:r>
              <a:rPr lang="fa-IR" dirty="0" smtClean="0"/>
              <a:t>.</a:t>
            </a:r>
            <a:endParaRPr lang="en-US" dirty="0" smtClean="0"/>
          </a:p>
          <a:p>
            <a:pPr marL="0" indent="0" algn="r">
              <a:buNone/>
            </a:pPr>
            <a:r>
              <a:rPr lang="en-US" smtClean="0"/>
              <a:t>GHOST COMMANDER FILE MANAGER</a:t>
            </a:r>
            <a:endParaRPr lang="fa-IR" dirty="0"/>
          </a:p>
        </p:txBody>
      </p:sp>
    </p:spTree>
    <p:extLst>
      <p:ext uri="{BB962C8B-B14F-4D97-AF65-F5344CB8AC3E}">
        <p14:creationId xmlns:p14="http://schemas.microsoft.com/office/powerpoint/2010/main" val="3743153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News</a:t>
            </a:r>
            <a:endParaRPr lang="en-US" dirty="0"/>
          </a:p>
        </p:txBody>
      </p:sp>
      <p:sp>
        <p:nvSpPr>
          <p:cNvPr id="3" name="Content Placeholder 2"/>
          <p:cNvSpPr>
            <a:spLocks noGrp="1"/>
          </p:cNvSpPr>
          <p:nvPr>
            <p:ph idx="1"/>
          </p:nvPr>
        </p:nvSpPr>
        <p:spPr/>
        <p:txBody>
          <a:bodyPr>
            <a:normAutofit/>
          </a:bodyPr>
          <a:lstStyle/>
          <a:p>
            <a:pPr marL="0" indent="0" algn="r">
              <a:buNone/>
            </a:pPr>
            <a:r>
              <a:rPr lang="fa-IR" sz="2400" dirty="0" smtClean="0"/>
              <a:t>برای ارسال پیام هایی که به سایت های خبری ارسال میشود </a:t>
            </a:r>
            <a:br>
              <a:rPr lang="fa-IR" sz="2400" dirty="0" smtClean="0"/>
            </a:br>
            <a:r>
              <a:rPr lang="en-US" sz="2400" dirty="0" smtClean="0"/>
              <a:t>UseNet</a:t>
            </a:r>
            <a:r>
              <a:rPr lang="fa-IR" sz="2400" dirty="0" smtClean="0"/>
              <a:t> یکی از سیتم های رایج</a:t>
            </a:r>
            <a:endParaRPr lang="en-US" sz="2400" dirty="0" smtClean="0"/>
          </a:p>
          <a:p>
            <a:pPr marL="0" indent="0" algn="r">
              <a:buNone/>
            </a:pPr>
            <a:r>
              <a:rPr lang="fa-IR" sz="2400" dirty="0"/>
              <a:t>که برای نشاندهندن آگهی وخبر در ایمیل ها و چت روم ها استفاده </a:t>
            </a:r>
            <a:r>
              <a:rPr lang="fa-IR" sz="2400" dirty="0" smtClean="0"/>
              <a:t>میشود</a:t>
            </a:r>
            <a:endParaRPr lang="en-US" sz="2400" dirty="0" smtClean="0"/>
          </a:p>
          <a:p>
            <a:pPr marL="0" indent="0" algn="r">
              <a:buNone/>
            </a:pPr>
            <a:r>
              <a:rPr lang="fa-IR" sz="2400" dirty="0" smtClean="0"/>
              <a:t>:</a:t>
            </a:r>
            <a:r>
              <a:rPr lang="fa-IR" sz="2400" dirty="0"/>
              <a:t>مجموعه گروههای خبری در </a:t>
            </a:r>
            <a:r>
              <a:rPr lang="fa-IR" sz="2400" dirty="0" smtClean="0"/>
              <a:t>دنیاست در واقع یک قانون ویک سیستم </a:t>
            </a:r>
            <a:r>
              <a:rPr lang="en-US" sz="2400" dirty="0" smtClean="0"/>
              <a:t> Usenet</a:t>
            </a:r>
            <a:endParaRPr lang="fa-IR" sz="2400" dirty="0" smtClean="0"/>
          </a:p>
          <a:p>
            <a:pPr marL="0" indent="0" algn="r">
              <a:buNone/>
            </a:pPr>
            <a:r>
              <a:rPr lang="fa-IR" sz="2400" dirty="0" smtClean="0"/>
              <a:t>ذخیره سازی سازماندهی پیامها واطلاعات بر روی رایانه سرویس دهنده خبری ست.</a:t>
            </a:r>
          </a:p>
          <a:p>
            <a:pPr marL="0" indent="0" algn="r">
              <a:buNone/>
            </a:pPr>
            <a:r>
              <a:rPr lang="fa-IR" sz="2400" dirty="0" smtClean="0"/>
              <a:t>درواقع یوزنت همان پست الکترونیکی با این تفاوت که پیامی به کاربران ارسال نمیشود </a:t>
            </a:r>
          </a:p>
          <a:p>
            <a:pPr marL="0" indent="0" algn="r">
              <a:buNone/>
            </a:pPr>
            <a:r>
              <a:rPr lang="fa-IR" sz="2400" dirty="0" smtClean="0"/>
              <a:t>یوزنت همان گروههای خبری در اینترنت .</a:t>
            </a:r>
          </a:p>
          <a:p>
            <a:pPr marL="0" indent="0" algn="r">
              <a:buNone/>
            </a:pPr>
            <a:r>
              <a:rPr lang="fa-IR" sz="2400" dirty="0" smtClean="0"/>
              <a:t>12000گروه </a:t>
            </a:r>
            <a:r>
              <a:rPr lang="fa-IR" sz="2400" smtClean="0"/>
              <a:t>های خبرهای سیاسی فرهنگی و... </a:t>
            </a:r>
            <a:r>
              <a:rPr lang="fa-IR" sz="2400" dirty="0" smtClean="0"/>
              <a:t>در دنیا وجود دارد.</a:t>
            </a:r>
            <a:endParaRPr lang="en-US" sz="2400" dirty="0"/>
          </a:p>
          <a:p>
            <a:pPr marL="0" indent="0" algn="r">
              <a:buNone/>
            </a:pPr>
            <a:r>
              <a:rPr lang="fa-IR" sz="2400" dirty="0" smtClean="0"/>
              <a:t/>
            </a:r>
            <a:br>
              <a:rPr lang="fa-IR" sz="2400" dirty="0" smtClean="0"/>
            </a:br>
            <a:endParaRPr lang="fa-IR" sz="2400" dirty="0" smtClean="0"/>
          </a:p>
          <a:p>
            <a:pPr marL="0" indent="0" algn="r">
              <a:buNone/>
            </a:pPr>
            <a:endParaRPr lang="fa-IR" sz="2400" dirty="0"/>
          </a:p>
        </p:txBody>
      </p:sp>
    </p:spTree>
    <p:extLst>
      <p:ext uri="{BB962C8B-B14F-4D97-AF65-F5344CB8AC3E}">
        <p14:creationId xmlns:p14="http://schemas.microsoft.com/office/powerpoint/2010/main" val="381702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t>
            </a:r>
            <a:r>
              <a:rPr lang="en-US" dirty="0"/>
              <a:t>elnet</a:t>
            </a:r>
          </a:p>
        </p:txBody>
      </p:sp>
      <p:sp>
        <p:nvSpPr>
          <p:cNvPr id="3" name="Content Placeholder 2"/>
          <p:cNvSpPr>
            <a:spLocks noGrp="1"/>
          </p:cNvSpPr>
          <p:nvPr>
            <p:ph idx="1"/>
          </p:nvPr>
        </p:nvSpPr>
        <p:spPr/>
        <p:txBody>
          <a:bodyPr/>
          <a:lstStyle/>
          <a:p>
            <a:pPr marL="0" indent="0" algn="r">
              <a:buNone/>
            </a:pPr>
            <a:r>
              <a:rPr lang="en-US" dirty="0"/>
              <a:t>log </a:t>
            </a:r>
            <a:r>
              <a:rPr lang="en-US" dirty="0" smtClean="0"/>
              <a:t>in</a:t>
            </a:r>
            <a:r>
              <a:rPr lang="fa-IR" dirty="0"/>
              <a:t> با استفاده از این پروتکل شما قادر به</a:t>
            </a:r>
            <a:br>
              <a:rPr lang="fa-IR" dirty="0"/>
            </a:br>
            <a:r>
              <a:rPr lang="fa-IR" dirty="0"/>
              <a:t>به سیستم دیگری هستید و می توانید فایلی را در کامپیوتری دیگر به اجرا برسانید. یک پروتکل سرویس دهنده و سرویس گیرنده‌است و براساس انتقال ارتباطی عمل می‌کند.با استفاده از این سرویس شما می توانید اطلاعات مورد نظر خود را در سایتهای دولتی و … مشاهده نمایید</a:t>
            </a:r>
            <a:r>
              <a:rPr lang="fa-IR" dirty="0" smtClean="0"/>
              <a:t>.</a:t>
            </a:r>
          </a:p>
          <a:p>
            <a:pPr marL="0" indent="0" algn="r">
              <a:buNone/>
            </a:pPr>
            <a:r>
              <a:rPr lang="fa-IR" dirty="0" smtClean="0"/>
              <a:t>ازاین نوع پروتکل استفاده میشود</a:t>
            </a:r>
            <a:r>
              <a:rPr lang="en-US" dirty="0" err="1" smtClean="0"/>
              <a:t>Tcpdump</a:t>
            </a:r>
            <a:r>
              <a:rPr lang="en-US" dirty="0" smtClean="0"/>
              <a:t> </a:t>
            </a:r>
            <a:r>
              <a:rPr lang="fa-IR" dirty="0"/>
              <a:t>و </a:t>
            </a:r>
            <a:r>
              <a:rPr lang="en-US" dirty="0" err="1" smtClean="0"/>
              <a:t>Wireshark</a:t>
            </a:r>
            <a:r>
              <a:rPr lang="fa-IR" dirty="0" smtClean="0"/>
              <a:t>برنامه های کمکی مانند</a:t>
            </a:r>
            <a:r>
              <a:rPr lang="fa-IR" dirty="0"/>
              <a:t/>
            </a:r>
            <a:br>
              <a:rPr lang="fa-IR" dirty="0"/>
            </a:br>
            <a:r>
              <a:rPr lang="fa-IR" dirty="0"/>
              <a:t/>
            </a:r>
            <a:br>
              <a:rPr lang="fa-IR" dirty="0"/>
            </a:br>
            <a:endParaRPr lang="fa-IR" dirty="0"/>
          </a:p>
          <a:p>
            <a:pPr marL="0" indent="0" algn="r">
              <a:buNone/>
            </a:pPr>
            <a:endParaRPr lang="en-US" dirty="0"/>
          </a:p>
        </p:txBody>
      </p:sp>
    </p:spTree>
    <p:extLst>
      <p:ext uri="{BB962C8B-B14F-4D97-AF65-F5344CB8AC3E}">
        <p14:creationId xmlns:p14="http://schemas.microsoft.com/office/powerpoint/2010/main" val="3484576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NNTP</a:t>
            </a:r>
            <a:endParaRPr lang="en-US" dirty="0"/>
          </a:p>
        </p:txBody>
      </p:sp>
      <p:sp>
        <p:nvSpPr>
          <p:cNvPr id="3" name="Content Placeholder 2"/>
          <p:cNvSpPr>
            <a:spLocks noGrp="1"/>
          </p:cNvSpPr>
          <p:nvPr>
            <p:ph idx="1"/>
          </p:nvPr>
        </p:nvSpPr>
        <p:spPr/>
        <p:txBody>
          <a:bodyPr>
            <a:normAutofit/>
          </a:bodyPr>
          <a:lstStyle/>
          <a:p>
            <a:pPr marL="0" indent="0" algn="r">
              <a:buNone/>
            </a:pPr>
            <a:r>
              <a:rPr lang="fa-IR" sz="2000" dirty="0"/>
              <a:t>این پروتکل ها برای مدیریت پیغام های ارسالی در گروه های خبری خصوصی وعمومی مورد استفاده واقع می شوند. سرویس </a:t>
            </a:r>
            <a:r>
              <a:rPr lang="fa-IR" sz="2000" dirty="0" smtClean="0"/>
              <a:t>دهنده  </a:t>
            </a:r>
            <a:r>
              <a:rPr lang="fa-IR" sz="2000" dirty="0" smtClean="0">
                <a:solidFill>
                  <a:srgbClr val="FF0000"/>
                </a:solidFill>
              </a:rPr>
              <a:t>ان ان تی پی </a:t>
            </a:r>
            <a:r>
              <a:rPr lang="fa-IR" sz="2000" dirty="0"/>
              <a:t>می بایست سرویس های لازم را جهت ذخیره پیام های ارسالی ودریافتی ومدیریت آنها ، در سرور خود نصب </a:t>
            </a:r>
            <a:r>
              <a:rPr lang="fa-IR" sz="2000" dirty="0" smtClean="0"/>
              <a:t>         </a:t>
            </a:r>
            <a:r>
              <a:rPr lang="en-US" sz="2000" dirty="0" err="1" smtClean="0"/>
              <a:t>NewsReade</a:t>
            </a:r>
            <a:r>
              <a:rPr lang="en-US" sz="2000" dirty="0" smtClean="0"/>
              <a:t> </a:t>
            </a:r>
            <a:r>
              <a:rPr lang="fa-IR" sz="2000" dirty="0" smtClean="0"/>
              <a:t>کنند. کاربران نیز برای استفاده از این سرویس از برنامه های مخصوصی که اصطلاحا</a:t>
            </a:r>
            <a:endParaRPr lang="en-US" sz="2000" dirty="0" smtClean="0"/>
          </a:p>
          <a:p>
            <a:pPr marL="0" indent="0" algn="r">
              <a:buNone/>
            </a:pPr>
            <a:r>
              <a:rPr lang="fa-IR" sz="2000" dirty="0" smtClean="0"/>
              <a:t>گفته </a:t>
            </a:r>
            <a:r>
              <a:rPr lang="fa-IR" sz="2000" dirty="0"/>
              <a:t>می شود برای ارسال ومشاهده پیام ها ،  استفاده </a:t>
            </a:r>
            <a:r>
              <a:rPr lang="fa-IR" sz="2000" dirty="0" smtClean="0"/>
              <a:t>نماایند.</a:t>
            </a:r>
            <a:endParaRPr lang="fa-IR" sz="2000" dirty="0"/>
          </a:p>
          <a:p>
            <a:pPr marL="0" indent="0" algn="r">
              <a:buNone/>
            </a:pPr>
            <a:endParaRPr lang="fa-IR" sz="2000" b="1" dirty="0" smtClean="0">
              <a:solidFill>
                <a:srgbClr val="FF0000"/>
              </a:solidFill>
            </a:endParaRPr>
          </a:p>
          <a:p>
            <a:pPr marL="0" indent="0" algn="r">
              <a:buNone/>
            </a:pPr>
            <a:endParaRPr lang="fa-IR" sz="2000" b="1" dirty="0">
              <a:solidFill>
                <a:srgbClr val="FF0000"/>
              </a:solidFill>
            </a:endParaRPr>
          </a:p>
        </p:txBody>
      </p:sp>
    </p:spTree>
    <p:extLst>
      <p:ext uri="{BB962C8B-B14F-4D97-AF65-F5344CB8AC3E}">
        <p14:creationId xmlns:p14="http://schemas.microsoft.com/office/powerpoint/2010/main" val="337237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SSL</a:t>
            </a:r>
            <a:endParaRPr lang="en-US" dirty="0"/>
          </a:p>
        </p:txBody>
      </p:sp>
      <p:sp>
        <p:nvSpPr>
          <p:cNvPr id="3" name="Content Placeholder 2"/>
          <p:cNvSpPr>
            <a:spLocks noGrp="1"/>
          </p:cNvSpPr>
          <p:nvPr>
            <p:ph idx="1"/>
          </p:nvPr>
        </p:nvSpPr>
        <p:spPr>
          <a:xfrm>
            <a:off x="802227" y="1749245"/>
            <a:ext cx="10791153" cy="4581151"/>
          </a:xfrm>
        </p:spPr>
        <p:txBody>
          <a:bodyPr>
            <a:normAutofit/>
          </a:bodyPr>
          <a:lstStyle/>
          <a:p>
            <a:pPr marL="0" indent="0" algn="r">
              <a:buNone/>
            </a:pPr>
            <a:r>
              <a:rPr lang="fa-IR" sz="1800" dirty="0" smtClean="0"/>
              <a:t>  یکی </a:t>
            </a:r>
            <a:r>
              <a:rPr lang="fa-IR" sz="1800" dirty="0"/>
              <a:t>از پروتکل های انتقال داده ها در وب می باشد. </a:t>
            </a:r>
            <a:r>
              <a:rPr lang="fa-IR" sz="1800" dirty="0" smtClean="0"/>
              <a:t>این پروتکل  </a:t>
            </a:r>
            <a:r>
              <a:rPr lang="en-US" sz="1800" dirty="0" smtClean="0"/>
              <a:t>SSL </a:t>
            </a:r>
            <a:r>
              <a:rPr lang="fa-IR" sz="1800" dirty="0" smtClean="0"/>
              <a:t>  می </a:t>
            </a:r>
            <a:r>
              <a:rPr lang="fa-IR" sz="1800" dirty="0"/>
              <a:t>باشد </a:t>
            </a:r>
            <a:r>
              <a:rPr lang="fa-IR" sz="1800" dirty="0" smtClean="0"/>
              <a:t> </a:t>
            </a:r>
            <a:r>
              <a:rPr lang="en-US" sz="1800" dirty="0" smtClean="0"/>
              <a:t>Secure </a:t>
            </a:r>
            <a:r>
              <a:rPr lang="en-US" sz="1800" dirty="0"/>
              <a:t>Socket </a:t>
            </a:r>
            <a:r>
              <a:rPr lang="en-US" sz="1800" dirty="0" smtClean="0"/>
              <a:t>Layer </a:t>
            </a:r>
            <a:r>
              <a:rPr lang="fa-IR" sz="1800" dirty="0" smtClean="0"/>
              <a:t>مخفف کلمه</a:t>
            </a:r>
          </a:p>
          <a:p>
            <a:pPr marL="0" indent="0" algn="r">
              <a:buNone/>
            </a:pPr>
            <a:r>
              <a:rPr lang="fa-IR" sz="1800" dirty="0" smtClean="0"/>
              <a:t> و </a:t>
            </a:r>
            <a:r>
              <a:rPr lang="fa-IR" sz="1800" dirty="0"/>
              <a:t>به هدف انتقال داده ها به صورت امن بین دو نقطه در اینترنت طراحی و مطرح شد. </a:t>
            </a:r>
            <a:r>
              <a:rPr lang="en-US" sz="1800" dirty="0" smtClean="0"/>
              <a:t>Netscape</a:t>
            </a:r>
            <a:r>
              <a:rPr lang="fa-IR" sz="1800" dirty="0" smtClean="0"/>
              <a:t> اولین </a:t>
            </a:r>
            <a:r>
              <a:rPr lang="fa-IR" sz="1800" dirty="0"/>
              <a:t>بار توسط </a:t>
            </a:r>
            <a:r>
              <a:rPr lang="fa-IR" sz="1800" dirty="0" smtClean="0"/>
              <a:t>شرکت</a:t>
            </a:r>
          </a:p>
          <a:p>
            <a:pPr marL="0" indent="0" algn="r">
              <a:buNone/>
            </a:pPr>
            <a:r>
              <a:rPr lang="fa-IR" sz="1800" dirty="0" smtClean="0"/>
              <a:t> </a:t>
            </a:r>
            <a:r>
              <a:rPr lang="fa-IR" sz="1800" dirty="0"/>
              <a:t>نیز آن را حمایت می کند</a:t>
            </a:r>
            <a:r>
              <a:rPr lang="fa-IR" sz="1800" dirty="0" smtClean="0"/>
              <a:t>. </a:t>
            </a:r>
            <a:r>
              <a:rPr lang="en-US" sz="1800" dirty="0" smtClean="0"/>
              <a:t>IE</a:t>
            </a:r>
            <a:r>
              <a:rPr lang="fa-IR" sz="1800" dirty="0" smtClean="0"/>
              <a:t> در </a:t>
            </a:r>
            <a:r>
              <a:rPr lang="fa-IR" sz="1800" dirty="0"/>
              <a:t>حال حاضر سایر مرورگرهای وب </a:t>
            </a:r>
            <a:r>
              <a:rPr lang="fa-IR" sz="1800" dirty="0" smtClean="0"/>
              <a:t>نظیر</a:t>
            </a:r>
          </a:p>
          <a:p>
            <a:pPr marL="0" indent="0" algn="r">
              <a:buNone/>
            </a:pPr>
            <a:r>
              <a:rPr lang="fa-IR" sz="1800" dirty="0"/>
              <a:t>مخصوص داده خواهد شد</a:t>
            </a:r>
            <a:r>
              <a:rPr lang="en-US" sz="1800" dirty="0"/>
              <a:t> </a:t>
            </a:r>
            <a:r>
              <a:rPr lang="en-US" sz="1800" dirty="0" smtClean="0"/>
              <a:t>SSL</a:t>
            </a:r>
            <a:r>
              <a:rPr lang="fa-IR" sz="1800" dirty="0" smtClean="0"/>
              <a:t> با </a:t>
            </a:r>
            <a:r>
              <a:rPr lang="fa-IR" sz="1800" dirty="0"/>
              <a:t>ثبت نام در شرکت هایی معتبر و پرداخت وجهی بصورت ماهیانه به شما حق استفاده </a:t>
            </a:r>
            <a:r>
              <a:rPr lang="fa-IR" sz="1800" dirty="0" smtClean="0"/>
              <a:t>از</a:t>
            </a:r>
          </a:p>
          <a:p>
            <a:pPr marL="0" indent="0" algn="r">
              <a:buNone/>
            </a:pPr>
            <a:r>
              <a:rPr lang="fa-IR" sz="1800" dirty="0"/>
              <a:t>) میان مرورگر شخصی و وب سایت استفاده می شود. </a:t>
            </a:r>
            <a:r>
              <a:rPr lang="en-US" sz="1800" dirty="0" smtClean="0"/>
              <a:t>Private </a:t>
            </a:r>
            <a:r>
              <a:rPr lang="en-US" sz="1800" dirty="0"/>
              <a:t>Key</a:t>
            </a:r>
            <a:r>
              <a:rPr lang="en-US" sz="1800" dirty="0" smtClean="0"/>
              <a:t>)</a:t>
            </a:r>
            <a:r>
              <a:rPr lang="fa-IR" sz="1800" dirty="0"/>
              <a:t> در این روش از کلیدهای خصوصی یا اصطلاحا</a:t>
            </a:r>
            <a:endParaRPr lang="fa-IR" sz="1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39" y="4039820"/>
            <a:ext cx="2855374" cy="2378298"/>
          </a:xfrm>
          <a:prstGeom prst="rect">
            <a:avLst/>
          </a:prstGeom>
        </p:spPr>
      </p:pic>
    </p:spTree>
    <p:extLst>
      <p:ext uri="{BB962C8B-B14F-4D97-AF65-F5344CB8AC3E}">
        <p14:creationId xmlns:p14="http://schemas.microsoft.com/office/powerpoint/2010/main" val="1088707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IPsec</a:t>
            </a:r>
            <a:endParaRPr lang="en-US" dirty="0"/>
          </a:p>
        </p:txBody>
      </p:sp>
      <p:sp>
        <p:nvSpPr>
          <p:cNvPr id="3" name="Content Placeholder 2"/>
          <p:cNvSpPr>
            <a:spLocks noGrp="1"/>
          </p:cNvSpPr>
          <p:nvPr>
            <p:ph idx="1"/>
          </p:nvPr>
        </p:nvSpPr>
        <p:spPr/>
        <p:txBody>
          <a:bodyPr>
            <a:normAutofit/>
          </a:bodyPr>
          <a:lstStyle/>
          <a:p>
            <a:pPr marL="0" indent="0" algn="r">
              <a:buNone/>
            </a:pPr>
            <a:r>
              <a:rPr lang="fa-IR" sz="1800" dirty="0" smtClean="0"/>
              <a:t>یکی از پروتکل های امنیتی شبکه می باشد. با فعال کردن این پروتکل توسط مدیر شبکه پکیج های اطلاعاتی آماده برای ارسال در مبدأ مسیر </a:t>
            </a:r>
            <a:r>
              <a:rPr lang="fa-IR" sz="1800" dirty="0"/>
              <a:t>، بسته بندی شده و در مقصد رمزگشایی می </a:t>
            </a:r>
            <a:r>
              <a:rPr lang="fa-IR" sz="1800" dirty="0" smtClean="0"/>
              <a:t>شود.  </a:t>
            </a:r>
            <a:r>
              <a:rPr lang="en-US" sz="1800" dirty="0" err="1" smtClean="0"/>
              <a:t>IPSec</a:t>
            </a:r>
            <a:r>
              <a:rPr lang="fa-IR" sz="1800" dirty="0" smtClean="0"/>
              <a:t> </a:t>
            </a:r>
            <a:r>
              <a:rPr lang="en-US" sz="1800" dirty="0" smtClean="0"/>
              <a:t> </a:t>
            </a:r>
            <a:r>
              <a:rPr lang="fa-IR" sz="1800" dirty="0" smtClean="0"/>
              <a:t>رمزگذاری </a:t>
            </a:r>
            <a:r>
              <a:rPr lang="fa-IR" sz="1800" dirty="0"/>
              <a:t>شده وتا زمان رسیدن آن به مقصد به صورت بسته</a:t>
            </a:r>
            <a:r>
              <a:rPr lang="en-US" sz="1800" dirty="0" smtClean="0"/>
              <a:t>PKC</a:t>
            </a:r>
            <a:r>
              <a:rPr lang="fa-IR" sz="1800" dirty="0" smtClean="0"/>
              <a:t>توسط کلید عمومی یا</a:t>
            </a:r>
          </a:p>
          <a:p>
            <a:pPr marL="0" indent="0" algn="r">
              <a:buNone/>
            </a:pPr>
            <a:r>
              <a:rPr lang="fa-IR" sz="1800" dirty="0"/>
              <a:t>استفاده از این سیستم امنیتی باعث کاهش سرعت در امر نقل و انتقال داده ها می شود که این زمان صرف رمزگذاری و رمزگشایی می شود. با </a:t>
            </a:r>
            <a:r>
              <a:rPr lang="en-US" sz="1800" dirty="0" smtClean="0"/>
              <a:t>    </a:t>
            </a:r>
            <a:r>
              <a:rPr lang="fa-IR" sz="1800" dirty="0" smtClean="0"/>
              <a:t>در </a:t>
            </a:r>
            <a:r>
              <a:rPr lang="fa-IR" sz="1800" dirty="0"/>
              <a:t>ویندوز تعریف </a:t>
            </a:r>
            <a:r>
              <a:rPr lang="fa-IR" sz="1800" dirty="0" smtClean="0"/>
              <a:t>کنند </a:t>
            </a:r>
            <a:r>
              <a:rPr lang="en-US" sz="1800" dirty="0" smtClean="0"/>
              <a:t>(policy)</a:t>
            </a:r>
            <a:r>
              <a:rPr lang="fa-IR" sz="1800" dirty="0" smtClean="0"/>
              <a:t>توجه </a:t>
            </a:r>
            <a:r>
              <a:rPr lang="fa-IR" sz="1800" dirty="0"/>
              <a:t>به پیشرفت نسخه های سروری ماکروسافت ویندوزمدیران شبکه می توانند </a:t>
            </a:r>
            <a:r>
              <a:rPr lang="fa-IR" sz="1800" dirty="0" smtClean="0"/>
              <a:t>سیاست هایی</a:t>
            </a:r>
            <a:endParaRPr lang="en-US" sz="1800" dirty="0" smtClean="0"/>
          </a:p>
          <a:p>
            <a:pPr marL="0" indent="0" algn="r">
              <a:buNone/>
            </a:pPr>
            <a:r>
              <a:rPr lang="fa-IR" sz="1800" dirty="0"/>
              <a:t>که جز در موارد نادر از این سیستم امنیتی استفاده </a:t>
            </a:r>
            <a:r>
              <a:rPr lang="fa-IR" sz="1800" dirty="0" smtClean="0"/>
              <a:t>نشود</a:t>
            </a:r>
            <a:endParaRPr lang="en-US" sz="1800" dirty="0" smtClean="0"/>
          </a:p>
          <a:p>
            <a:pPr marL="0" indent="0" algn="r">
              <a:buNone/>
            </a:pPr>
            <a:r>
              <a:rPr lang="en-US" sz="1800" dirty="0" err="1" smtClean="0"/>
              <a:t>msc</a:t>
            </a:r>
            <a:r>
              <a:rPr lang="fa-IR" sz="1800" dirty="0" smtClean="0"/>
              <a:t> مبدا و مقصد که نیتاز به آشنایی با ویندوز شبکه و</a:t>
            </a:r>
            <a:r>
              <a:rPr lang="en-US" sz="1800" dirty="0" smtClean="0"/>
              <a:t>IP </a:t>
            </a:r>
            <a:r>
              <a:rPr lang="fa-IR" sz="1800" dirty="0" smtClean="0"/>
              <a:t>مثلا فیلتر کردن </a:t>
            </a:r>
            <a:endParaRPr lang="en-US" sz="1800" dirty="0"/>
          </a:p>
        </p:txBody>
      </p:sp>
    </p:spTree>
    <p:extLst>
      <p:ext uri="{BB962C8B-B14F-4D97-AF65-F5344CB8AC3E}">
        <p14:creationId xmlns:p14="http://schemas.microsoft.com/office/powerpoint/2010/main" val="2597260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a:t>
            </a:r>
            <a:endParaRPr lang="en-US" dirty="0"/>
          </a:p>
        </p:txBody>
      </p:sp>
      <p:sp>
        <p:nvSpPr>
          <p:cNvPr id="3" name="Content Placeholder 2"/>
          <p:cNvSpPr>
            <a:spLocks noGrp="1"/>
          </p:cNvSpPr>
          <p:nvPr>
            <p:ph idx="1"/>
          </p:nvPr>
        </p:nvSpPr>
        <p:spPr>
          <a:xfrm>
            <a:off x="0" y="1749245"/>
            <a:ext cx="12192000" cy="5038352"/>
          </a:xfrm>
        </p:spPr>
        <p:txBody>
          <a:bodyPr>
            <a:normAutofit/>
          </a:bodyPr>
          <a:lstStyle/>
          <a:p>
            <a:pPr marL="0" indent="0" algn="r">
              <a:buNone/>
            </a:pPr>
            <a:r>
              <a:rPr lang="fa-IR" sz="2000" dirty="0" smtClean="0"/>
              <a:t>1.پروتکل لایه کاربرد</a:t>
            </a:r>
          </a:p>
          <a:p>
            <a:pPr marL="0" indent="0" algn="r">
              <a:buNone/>
            </a:pPr>
            <a:r>
              <a:rPr lang="fa-IR" sz="2000" dirty="0" smtClean="0"/>
              <a:t>2.برای سیستم های توزیع شده</a:t>
            </a:r>
          </a:p>
          <a:p>
            <a:pPr marL="0" indent="0" algn="r">
              <a:buNone/>
            </a:pPr>
            <a:r>
              <a:rPr lang="fa-IR" sz="2000" dirty="0" smtClean="0"/>
              <a:t>3.آخرین بروز رسانی مربوط به سال 1999</a:t>
            </a:r>
          </a:p>
          <a:p>
            <a:pPr marL="0" indent="0" algn="r">
              <a:buNone/>
            </a:pPr>
            <a:r>
              <a:rPr lang="en-US" sz="2000" dirty="0" smtClean="0"/>
              <a:t>  W3C</a:t>
            </a:r>
            <a:r>
              <a:rPr lang="fa-IR" sz="2000" dirty="0" smtClean="0"/>
              <a:t> و     </a:t>
            </a:r>
            <a:r>
              <a:rPr lang="en-US" sz="2000" dirty="0" smtClean="0"/>
              <a:t>IETF  </a:t>
            </a:r>
            <a:r>
              <a:rPr lang="fa-IR" sz="2000" dirty="0" smtClean="0"/>
              <a:t>4. گسترش این پروتکل برعهده ی</a:t>
            </a:r>
            <a:endParaRPr lang="en-US" sz="2000" dirty="0" smtClean="0"/>
          </a:p>
          <a:p>
            <a:pPr marL="0" indent="0" algn="r">
              <a:buNone/>
            </a:pPr>
            <a:r>
              <a:rPr lang="fa-IR" sz="2000" dirty="0" smtClean="0"/>
              <a:t> نوشت</a:t>
            </a:r>
            <a:r>
              <a:rPr lang="en-US" sz="2000" dirty="0" smtClean="0"/>
              <a:t>Html</a:t>
            </a:r>
            <a:r>
              <a:rPr lang="fa-IR" sz="2000" dirty="0" smtClean="0"/>
              <a:t>5.تیم برنزلی اولین بار پروتکل ابر متن را به زبان </a:t>
            </a:r>
          </a:p>
          <a:p>
            <a:pPr marL="0" indent="0" algn="r">
              <a:buNone/>
            </a:pPr>
            <a:r>
              <a:rPr lang="fa-IR" sz="2000" dirty="0"/>
              <a:t> در سال ۱۹۹۶ به صورت رسمی معرفی شد </a:t>
            </a:r>
            <a:r>
              <a:rPr lang="en-US" sz="2000" dirty="0" smtClean="0"/>
              <a:t>«</a:t>
            </a:r>
            <a:r>
              <a:rPr lang="en-US" sz="2000" dirty="0"/>
              <a:t>HTTP/1.0</a:t>
            </a:r>
            <a:r>
              <a:rPr lang="en-US" sz="2000" dirty="0" smtClean="0"/>
              <a:t>» </a:t>
            </a:r>
            <a:r>
              <a:rPr lang="fa-IR" sz="2000" dirty="0" smtClean="0"/>
              <a:t>6.دیود راگت در سال 1995خواست گسترش دهدنسخه 1.0تحت عنوان</a:t>
            </a:r>
          </a:p>
          <a:p>
            <a:pPr marL="0" indent="0" algn="r">
              <a:buNone/>
            </a:pPr>
            <a:r>
              <a:rPr lang="fa-IR" sz="2000" dirty="0" smtClean="0"/>
              <a:t> بود.</a:t>
            </a:r>
            <a:r>
              <a:rPr lang="en-US" sz="2000" dirty="0" smtClean="0"/>
              <a:t>GET</a:t>
            </a:r>
            <a:r>
              <a:rPr lang="fa-IR" sz="2000" dirty="0" smtClean="0"/>
              <a:t>7. در نسخه اولیه روش درخواست بصورت</a:t>
            </a:r>
          </a:p>
          <a:p>
            <a:pPr marL="0" indent="0" algn="r">
              <a:buNone/>
            </a:pPr>
            <a:r>
              <a:rPr lang="fa-IR" sz="2000" dirty="0" smtClean="0"/>
              <a:t>8. روش های درخواست متفاوت دارد</a:t>
            </a:r>
            <a:endParaRPr lang="en-US" sz="2000" dirty="0"/>
          </a:p>
          <a:p>
            <a:pPr marL="0" indent="0" algn="r">
              <a:buNone/>
            </a:pPr>
            <a:r>
              <a:rPr lang="en-US" sz="2000" dirty="0" smtClean="0"/>
              <a:t>GET,HEAD, POST,</a:t>
            </a:r>
            <a:endParaRPr lang="fa-IR" sz="2000" dirty="0" smtClean="0"/>
          </a:p>
          <a:p>
            <a:pPr marL="0" indent="0" algn="r">
              <a:buNone/>
            </a:pPr>
            <a:r>
              <a:rPr lang="fa-IR" sz="2000" dirty="0" smtClean="0"/>
              <a:t>درخواست نمایش منبع و هیچ تاثیری روی منبع ندارد.</a:t>
            </a:r>
            <a:r>
              <a:rPr lang="en-US" sz="2000" dirty="0" smtClean="0"/>
              <a:t>:GET</a:t>
            </a:r>
            <a:endParaRPr lang="en-US" sz="2000" dirty="0"/>
          </a:p>
        </p:txBody>
      </p:sp>
      <p:pic>
        <p:nvPicPr>
          <p:cNvPr id="5" name="Picture 4"/>
          <p:cNvPicPr>
            <a:picLocks noChangeAspect="1"/>
          </p:cNvPicPr>
          <p:nvPr/>
        </p:nvPicPr>
        <p:blipFill>
          <a:blip r:embed="rId2"/>
          <a:stretch>
            <a:fillRect/>
          </a:stretch>
        </p:blipFill>
        <p:spPr>
          <a:xfrm>
            <a:off x="430801" y="1907720"/>
            <a:ext cx="2534467" cy="1689645"/>
          </a:xfrm>
          <a:prstGeom prst="rect">
            <a:avLst/>
          </a:prstGeom>
        </p:spPr>
      </p:pic>
    </p:spTree>
    <p:extLst>
      <p:ext uri="{BB962C8B-B14F-4D97-AF65-F5344CB8AC3E}">
        <p14:creationId xmlns:p14="http://schemas.microsoft.com/office/powerpoint/2010/main" val="1403118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t>تعریف پروتکل</a:t>
            </a:r>
            <a:r>
              <a:rPr lang="fa-IR" dirty="0" smtClean="0"/>
              <a:t/>
            </a:r>
            <a:br>
              <a:rPr lang="fa-IR" dirty="0" smtClean="0"/>
            </a:br>
            <a:endParaRPr lang="en-GB" dirty="0"/>
          </a:p>
        </p:txBody>
      </p:sp>
      <p:sp>
        <p:nvSpPr>
          <p:cNvPr id="3" name="Content Placeholder 2"/>
          <p:cNvSpPr>
            <a:spLocks noGrp="1"/>
          </p:cNvSpPr>
          <p:nvPr>
            <p:ph idx="1"/>
          </p:nvPr>
        </p:nvSpPr>
        <p:spPr>
          <a:xfrm>
            <a:off x="802227" y="1901951"/>
            <a:ext cx="10791153" cy="4956049"/>
          </a:xfrm>
        </p:spPr>
        <p:txBody>
          <a:bodyPr>
            <a:normAutofit lnSpcReduction="10000"/>
          </a:bodyPr>
          <a:lstStyle/>
          <a:p>
            <a:pPr algn="r" rtl="1"/>
            <a:r>
              <a:rPr lang="fa-IR" dirty="0" smtClean="0"/>
              <a:t>پروتکل مجموعه ی قوانینی نرم افزاری است که رعایت آن ها باعث بهره برداری از امکانات سخت افزاری و برقراری </a:t>
            </a:r>
            <a:r>
              <a:rPr lang="fa-IR" dirty="0" smtClean="0">
                <a:solidFill>
                  <a:srgbClr val="FFC000"/>
                </a:solidFill>
              </a:rPr>
              <a:t>سرویس</a:t>
            </a:r>
            <a:r>
              <a:rPr lang="fa-IR" dirty="0" smtClean="0"/>
              <a:t> در شبکه می شود .</a:t>
            </a:r>
          </a:p>
          <a:p>
            <a:pPr marL="0" indent="0" algn="r" rtl="1">
              <a:buNone/>
            </a:pPr>
            <a:r>
              <a:rPr lang="fa-IR" dirty="0" smtClean="0"/>
              <a:t> </a:t>
            </a:r>
          </a:p>
          <a:p>
            <a:pPr algn="r" rtl="1"/>
            <a:r>
              <a:rPr lang="fa-IR" dirty="0" smtClean="0"/>
              <a:t>پروتکل يکی از عناصر مهم در ايجاد زير ساخت منطقی در يک شبکه کامپيوتری محسوب می گردد.</a:t>
            </a:r>
          </a:p>
          <a:p>
            <a:pPr algn="r" rtl="1"/>
            <a:endParaRPr lang="fa-IR" dirty="0" smtClean="0"/>
          </a:p>
          <a:p>
            <a:pPr algn="r" rtl="1"/>
            <a:r>
              <a:rPr lang="fa-IR" dirty="0" smtClean="0"/>
              <a:t>کامپيوترهای موجود در شبکه بر اساس پروتکل تعريف شده قادر به ايجاد ارتباط با يکديگر خواهند بود. </a:t>
            </a:r>
          </a:p>
          <a:p>
            <a:pPr marL="0" indent="0" algn="r" rtl="1">
              <a:buNone/>
            </a:pPr>
            <a:endParaRPr lang="fa-IR" dirty="0" smtClean="0"/>
          </a:p>
          <a:p>
            <a:pPr algn="r" rtl="1"/>
            <a:r>
              <a:rPr lang="fa-IR" dirty="0" smtClean="0"/>
              <a:t>پروتکل مشتمل بر مجموعه ای از قوانين و يا شامل مجموعه ای از </a:t>
            </a:r>
            <a:r>
              <a:rPr lang="fa-IR" dirty="0" smtClean="0">
                <a:solidFill>
                  <a:srgbClr val="FF0000"/>
                </a:solidFill>
                <a:effectLst>
                  <a:outerShdw blurRad="38100" dist="38100" dir="2700000" algn="tl">
                    <a:srgbClr val="000000">
                      <a:alpha val="43137"/>
                    </a:srgbClr>
                  </a:outerShdw>
                </a:effectLst>
              </a:rPr>
              <a:t>روتين های استاندارد </a:t>
            </a:r>
            <a:r>
              <a:rPr lang="fa-IR" dirty="0" smtClean="0"/>
              <a:t>بوده که عناصر موجود در شبکه از آنان برای ارسال اطلاعات استفاده می کنند.</a:t>
            </a:r>
          </a:p>
          <a:p>
            <a:pPr algn="r"/>
            <a:endParaRPr lang="en-GB" dirty="0"/>
          </a:p>
        </p:txBody>
      </p:sp>
      <p:sp>
        <p:nvSpPr>
          <p:cNvPr id="8" name="Rounded Rectangular Callout 7"/>
          <p:cNvSpPr/>
          <p:nvPr/>
        </p:nvSpPr>
        <p:spPr>
          <a:xfrm>
            <a:off x="410060" y="3631473"/>
            <a:ext cx="3482671" cy="1866421"/>
          </a:xfrm>
          <a:prstGeom prst="wedgeRoundRectCallou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u="sng" dirty="0"/>
              <a:t> </a:t>
            </a:r>
            <a:r>
              <a:rPr lang="fa-IR" sz="2400" b="1" i="1" u="sng" dirty="0">
                <a:solidFill>
                  <a:schemeClr val="bg1"/>
                </a:solidFill>
              </a:rPr>
              <a:t>استاندارد هاي شبکه باعث بکار افتادن اجزاي شبکه در کنار هم میشوند. </a:t>
            </a:r>
            <a:endParaRPr lang="en-GB" sz="2400" b="1" i="1" u="sng" dirty="0">
              <a:solidFill>
                <a:schemeClr val="bg1"/>
              </a:solidFill>
            </a:endParaRPr>
          </a:p>
        </p:txBody>
      </p:sp>
    </p:spTree>
    <p:extLst>
      <p:ext uri="{BB962C8B-B14F-4D97-AF65-F5344CB8AC3E}">
        <p14:creationId xmlns:p14="http://schemas.microsoft.com/office/powerpoint/2010/main" val="2962755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80">
                                          <p:stCondLst>
                                            <p:cond delay="0"/>
                                          </p:stCondLst>
                                        </p:cTn>
                                        <p:tgtEl>
                                          <p:spTgt spid="8"/>
                                        </p:tgtEl>
                                      </p:cBhvr>
                                    </p:animEffect>
                                    <p:anim calcmode="lin" valueType="num">
                                      <p:cBhvr>
                                        <p:cTn id="3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0" dur="26">
                                          <p:stCondLst>
                                            <p:cond delay="650"/>
                                          </p:stCondLst>
                                        </p:cTn>
                                        <p:tgtEl>
                                          <p:spTgt spid="8"/>
                                        </p:tgtEl>
                                      </p:cBhvr>
                                      <p:to x="100000" y="60000"/>
                                    </p:animScale>
                                    <p:animScale>
                                      <p:cBhvr>
                                        <p:cTn id="41" dur="166" decel="50000">
                                          <p:stCondLst>
                                            <p:cond delay="676"/>
                                          </p:stCondLst>
                                        </p:cTn>
                                        <p:tgtEl>
                                          <p:spTgt spid="8"/>
                                        </p:tgtEl>
                                      </p:cBhvr>
                                      <p:to x="100000" y="100000"/>
                                    </p:animScale>
                                    <p:animScale>
                                      <p:cBhvr>
                                        <p:cTn id="42" dur="26">
                                          <p:stCondLst>
                                            <p:cond delay="1312"/>
                                          </p:stCondLst>
                                        </p:cTn>
                                        <p:tgtEl>
                                          <p:spTgt spid="8"/>
                                        </p:tgtEl>
                                      </p:cBhvr>
                                      <p:to x="100000" y="80000"/>
                                    </p:animScale>
                                    <p:animScale>
                                      <p:cBhvr>
                                        <p:cTn id="43" dur="166" decel="50000">
                                          <p:stCondLst>
                                            <p:cond delay="1338"/>
                                          </p:stCondLst>
                                        </p:cTn>
                                        <p:tgtEl>
                                          <p:spTgt spid="8"/>
                                        </p:tgtEl>
                                      </p:cBhvr>
                                      <p:to x="100000" y="100000"/>
                                    </p:animScale>
                                    <p:animScale>
                                      <p:cBhvr>
                                        <p:cTn id="44" dur="26">
                                          <p:stCondLst>
                                            <p:cond delay="1642"/>
                                          </p:stCondLst>
                                        </p:cTn>
                                        <p:tgtEl>
                                          <p:spTgt spid="8"/>
                                        </p:tgtEl>
                                      </p:cBhvr>
                                      <p:to x="100000" y="90000"/>
                                    </p:animScale>
                                    <p:animScale>
                                      <p:cBhvr>
                                        <p:cTn id="45" dur="166" decel="50000">
                                          <p:stCondLst>
                                            <p:cond delay="1668"/>
                                          </p:stCondLst>
                                        </p:cTn>
                                        <p:tgtEl>
                                          <p:spTgt spid="8"/>
                                        </p:tgtEl>
                                      </p:cBhvr>
                                      <p:to x="100000" y="100000"/>
                                    </p:animScale>
                                    <p:animScale>
                                      <p:cBhvr>
                                        <p:cTn id="46" dur="26">
                                          <p:stCondLst>
                                            <p:cond delay="1808"/>
                                          </p:stCondLst>
                                        </p:cTn>
                                        <p:tgtEl>
                                          <p:spTgt spid="8"/>
                                        </p:tgtEl>
                                      </p:cBhvr>
                                      <p:to x="100000" y="95000"/>
                                    </p:animScale>
                                    <p:animScale>
                                      <p:cBhvr>
                                        <p:cTn id="4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http</a:t>
            </a:r>
            <a:endParaRPr lang="en-US" sz="2000" dirty="0"/>
          </a:p>
        </p:txBody>
      </p:sp>
      <p:sp>
        <p:nvSpPr>
          <p:cNvPr id="3" name="Content Placeholder 2"/>
          <p:cNvSpPr>
            <a:spLocks noGrp="1"/>
          </p:cNvSpPr>
          <p:nvPr>
            <p:ph idx="1"/>
          </p:nvPr>
        </p:nvSpPr>
        <p:spPr/>
        <p:txBody>
          <a:bodyPr>
            <a:normAutofit/>
          </a:bodyPr>
          <a:lstStyle/>
          <a:p>
            <a:pPr marL="0" indent="0" algn="r">
              <a:buNone/>
            </a:pPr>
            <a:r>
              <a:rPr lang="fa-IR" sz="2000" dirty="0"/>
              <a:t>این پروتکل از معروفترین پروتکل ها بوده و ما را قادر می سازد تا فرمت های مختلف متنی صوتی ، تصویری را به راحتی مبادله کنیم برای این امر باید روی وب سرورها ، سرویس های لازم را نصب کنند و کلاینت ها نیز از مرورگر وب استفاده </a:t>
            </a:r>
            <a:r>
              <a:rPr lang="fa-IR" sz="2000" dirty="0" smtClean="0"/>
              <a:t>نمایند.</a:t>
            </a:r>
            <a:endParaRPr lang="en-US" sz="2000" dirty="0" smtClean="0"/>
          </a:p>
          <a:p>
            <a:pPr marL="0" indent="0" algn="r">
              <a:buNone/>
            </a:pPr>
            <a:r>
              <a:rPr lang="fa-IR" sz="2000" dirty="0" smtClean="0"/>
              <a:t>وظیفه </a:t>
            </a:r>
            <a:r>
              <a:rPr lang="fa-IR" sz="2000" dirty="0"/>
              <a:t>وب سرور و مرورگر وب را هنگام دریافت هر فرمانی مشخص می کند </a:t>
            </a:r>
            <a:r>
              <a:rPr lang="en-US" sz="2000" dirty="0" smtClean="0"/>
              <a:t>HTTP</a:t>
            </a:r>
            <a:endParaRPr lang="fa-IR" sz="2000" dirty="0" smtClean="0"/>
          </a:p>
          <a:p>
            <a:pPr marL="0" indent="0" algn="r">
              <a:buNone/>
            </a:pPr>
            <a:r>
              <a:rPr lang="fa-IR" sz="2000" dirty="0" smtClean="0"/>
              <a:t> و بدون در نظر گرفتن دستورات قبل و بعد اجرا می شود.پس دستورات متنوعی را نمیتوان در آن انجام داد.</a:t>
            </a:r>
            <a:r>
              <a:rPr lang="en-US" sz="2000" dirty="0" smtClean="0"/>
              <a:t>static </a:t>
            </a:r>
            <a:r>
              <a:rPr lang="fa-IR" sz="2000" dirty="0" smtClean="0"/>
              <a:t>یک پروتکل</a:t>
            </a:r>
          </a:p>
          <a:p>
            <a:pPr marL="0" indent="0" algn="r">
              <a:buNone/>
            </a:pPr>
            <a:r>
              <a:rPr lang="fa-IR" sz="2000" dirty="0" smtClean="0"/>
              <a:t> استفاده باید شود</a:t>
            </a:r>
            <a:r>
              <a:rPr lang="en-US" sz="2000" dirty="0" err="1" smtClean="0"/>
              <a:t>Java,active</a:t>
            </a:r>
            <a:r>
              <a:rPr lang="en-US" sz="2000" dirty="0" smtClean="0"/>
              <a:t> </a:t>
            </a:r>
            <a:r>
              <a:rPr lang="en-US" sz="2000" dirty="0" err="1" smtClean="0"/>
              <a:t>x,java</a:t>
            </a:r>
            <a:r>
              <a:rPr lang="en-US" sz="2000" dirty="0" smtClean="0"/>
              <a:t> script</a:t>
            </a:r>
            <a:r>
              <a:rPr lang="fa-IR" sz="2000" dirty="0" smtClean="0"/>
              <a:t>صفحات وب از تکنیک هایی نظیر </a:t>
            </a:r>
            <a:r>
              <a:rPr lang="en-US" sz="2000" dirty="0" smtClean="0"/>
              <a:t>dynamic </a:t>
            </a:r>
            <a:r>
              <a:rPr lang="fa-IR" sz="2000" dirty="0" smtClean="0"/>
              <a:t>برای</a:t>
            </a:r>
            <a:endParaRPr lang="en-US" sz="2000" dirty="0"/>
          </a:p>
        </p:txBody>
      </p:sp>
    </p:spTree>
    <p:extLst>
      <p:ext uri="{BB962C8B-B14F-4D97-AF65-F5344CB8AC3E}">
        <p14:creationId xmlns:p14="http://schemas.microsoft.com/office/powerpoint/2010/main" val="166527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28" y="495693"/>
            <a:ext cx="10791152" cy="985378"/>
          </a:xfrm>
        </p:spPr>
        <p:txBody>
          <a:bodyPr>
            <a:noAutofit/>
          </a:bodyPr>
          <a:lstStyle/>
          <a:p>
            <a:r>
              <a:rPr lang="fa-IR" sz="5400" dirty="0" smtClean="0"/>
              <a:t>پروتکل ایمیل</a:t>
            </a:r>
            <a:endParaRPr lang="en-GB" sz="5400" dirty="0"/>
          </a:p>
        </p:txBody>
      </p:sp>
      <p:sp>
        <p:nvSpPr>
          <p:cNvPr id="3" name="Content Placeholder 2"/>
          <p:cNvSpPr>
            <a:spLocks noGrp="1"/>
          </p:cNvSpPr>
          <p:nvPr>
            <p:ph idx="1"/>
          </p:nvPr>
        </p:nvSpPr>
        <p:spPr/>
        <p:txBody>
          <a:bodyPr/>
          <a:lstStyle/>
          <a:p>
            <a:pPr algn="r" rtl="1"/>
            <a:r>
              <a:rPr lang="fa-IR" dirty="0"/>
              <a:t>این روزها ما حجم انبوهی از ایمیل های مختلف را ارسال می کنیم؛ در محل کار، خانه، با موبایل هایمان… اما آیا با اصطلاحات رایج ایمیل آشنایی دارید؟ </a:t>
            </a:r>
            <a:endParaRPr lang="fa-IR" dirty="0" smtClean="0"/>
          </a:p>
          <a:p>
            <a:pPr marL="0" indent="0" algn="r" rtl="1">
              <a:buNone/>
            </a:pPr>
            <a:r>
              <a:rPr lang="fa-IR" dirty="0"/>
              <a:t/>
            </a:r>
            <a:br>
              <a:rPr lang="fa-IR" dirty="0"/>
            </a:br>
            <a:r>
              <a:rPr lang="fa-IR" dirty="0"/>
              <a:t/>
            </a:r>
            <a:br>
              <a:rPr lang="fa-IR" dirty="0"/>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8208"/>
            <a:ext cx="12033918" cy="1615929"/>
          </a:xfrm>
          <a:prstGeom prst="rect">
            <a:avLst/>
          </a:prstGeom>
        </p:spPr>
      </p:pic>
    </p:spTree>
    <p:extLst>
      <p:ext uri="{BB962C8B-B14F-4D97-AF65-F5344CB8AC3E}">
        <p14:creationId xmlns:p14="http://schemas.microsoft.com/office/powerpoint/2010/main" val="3562171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231" y="481603"/>
            <a:ext cx="10791152" cy="610820"/>
          </a:xfrm>
        </p:spPr>
        <p:txBody>
          <a:bodyPr>
            <a:normAutofit fontScale="90000"/>
          </a:bodyPr>
          <a:lstStyle/>
          <a:p>
            <a:r>
              <a:rPr lang="fa-IR" dirty="0" smtClean="0"/>
              <a:t>ایمیل چیست ؟! </a:t>
            </a:r>
            <a:endParaRPr lang="en-GB" dirty="0">
              <a:solidFill>
                <a:srgbClr val="FF0000"/>
              </a:solidFill>
            </a:endParaRPr>
          </a:p>
        </p:txBody>
      </p:sp>
      <p:sp>
        <p:nvSpPr>
          <p:cNvPr id="3" name="Content Placeholder 2"/>
          <p:cNvSpPr>
            <a:spLocks noGrp="1"/>
          </p:cNvSpPr>
          <p:nvPr>
            <p:ph idx="1"/>
          </p:nvPr>
        </p:nvSpPr>
        <p:spPr>
          <a:xfrm>
            <a:off x="1" y="1622738"/>
            <a:ext cx="12192000" cy="5235261"/>
          </a:xfrm>
        </p:spPr>
        <p:txBody>
          <a:bodyPr/>
          <a:lstStyle/>
          <a:p>
            <a:pPr algn="r" rtl="1" fontAlgn="base"/>
            <a:r>
              <a:rPr lang="fa-IR" dirty="0" smtClean="0"/>
              <a:t>ایمیل </a:t>
            </a:r>
            <a:r>
              <a:rPr lang="fa-IR" dirty="0"/>
              <a:t>سال‌هاست که به </a:t>
            </a:r>
            <a:r>
              <a:rPr lang="fa-IR" sz="2580" dirty="0"/>
              <a:t>یکی</a:t>
            </a:r>
            <a:r>
              <a:rPr lang="fa-IR" dirty="0"/>
              <a:t> از پرکاربردترین ابزار ارتباطی تبدیل شده </a:t>
            </a:r>
            <a:r>
              <a:rPr lang="fa-IR" dirty="0" smtClean="0"/>
              <a:t>چون ارسال آن راحت است.</a:t>
            </a:r>
            <a:endParaRPr lang="fa-IR" dirty="0"/>
          </a:p>
          <a:p>
            <a:pPr algn="r" rtl="1" fontAlgn="base"/>
            <a:r>
              <a:rPr lang="en-US" dirty="0" smtClean="0"/>
              <a:t>EMAIL</a:t>
            </a:r>
          </a:p>
          <a:p>
            <a:pPr algn="r" rtl="1" fontAlgn="base"/>
            <a:endParaRPr lang="en-US" dirty="0" smtClean="0"/>
          </a:p>
          <a:p>
            <a:pPr algn="r" rtl="1" fontAlgn="base"/>
            <a:endParaRPr lang="en-US" dirty="0"/>
          </a:p>
          <a:p>
            <a:pPr algn="r" rtl="1" fontAlgn="base"/>
            <a:r>
              <a:rPr lang="fa-IR" dirty="0"/>
              <a:t>اولین ایمیل فرستاده شده </a:t>
            </a:r>
            <a:r>
              <a:rPr lang="fa-IR" dirty="0" smtClean="0"/>
              <a:t>دراینترنت </a:t>
            </a:r>
            <a:r>
              <a:rPr lang="fa-IR" dirty="0"/>
              <a:t>به سال 1971 </a:t>
            </a:r>
            <a:r>
              <a:rPr lang="fa-IR" dirty="0" smtClean="0"/>
              <a:t>برگردد توسط «</a:t>
            </a:r>
            <a:r>
              <a:rPr lang="fa-IR" dirty="0"/>
              <a:t>روی تاملینسون» </a:t>
            </a:r>
            <a:r>
              <a:rPr lang="en-GB" dirty="0" smtClean="0"/>
              <a:t>Roy </a:t>
            </a:r>
            <a:r>
              <a:rPr lang="en-GB" dirty="0" err="1" smtClean="0"/>
              <a:t>Tomli</a:t>
            </a:r>
            <a:r>
              <a:rPr lang="en-GB" dirty="0" smtClean="0"/>
              <a:t> son</a:t>
            </a:r>
            <a:endParaRPr lang="en-GB" dirty="0"/>
          </a:p>
        </p:txBody>
      </p:sp>
      <p:cxnSp>
        <p:nvCxnSpPr>
          <p:cNvPr id="10" name="Straight Arrow Connector 9"/>
          <p:cNvCxnSpPr/>
          <p:nvPr/>
        </p:nvCxnSpPr>
        <p:spPr>
          <a:xfrm flipH="1">
            <a:off x="9724669" y="2425193"/>
            <a:ext cx="9144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39069" y="2425193"/>
            <a:ext cx="0" cy="60955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9724669" y="3034748"/>
            <a:ext cx="914400" cy="13252"/>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59760" y="2186609"/>
            <a:ext cx="2164908" cy="461665"/>
          </a:xfrm>
          <a:prstGeom prst="rect">
            <a:avLst/>
          </a:prstGeom>
          <a:noFill/>
        </p:spPr>
        <p:txBody>
          <a:bodyPr wrap="square" rtlCol="0">
            <a:spAutoFit/>
          </a:bodyPr>
          <a:lstStyle/>
          <a:p>
            <a:pPr algn="r"/>
            <a:r>
              <a:rPr lang="en-GB" sz="2400" dirty="0" smtClean="0">
                <a:solidFill>
                  <a:srgbClr val="FF0000"/>
                </a:solidFill>
              </a:rPr>
              <a:t>E</a:t>
            </a:r>
            <a:r>
              <a:rPr lang="en-GB" sz="2400" dirty="0" smtClean="0"/>
              <a:t>lectronic</a:t>
            </a:r>
            <a:endParaRPr lang="en-GB" sz="2400" dirty="0"/>
          </a:p>
        </p:txBody>
      </p:sp>
      <p:sp>
        <p:nvSpPr>
          <p:cNvPr id="20" name="TextBox 19"/>
          <p:cNvSpPr txBox="1"/>
          <p:nvPr/>
        </p:nvSpPr>
        <p:spPr>
          <a:xfrm>
            <a:off x="8357268" y="2769704"/>
            <a:ext cx="1367400" cy="461665"/>
          </a:xfrm>
          <a:prstGeom prst="rect">
            <a:avLst/>
          </a:prstGeom>
          <a:noFill/>
        </p:spPr>
        <p:txBody>
          <a:bodyPr wrap="square" rtlCol="0">
            <a:spAutoFit/>
          </a:bodyPr>
          <a:lstStyle/>
          <a:p>
            <a:pPr algn="r"/>
            <a:r>
              <a:rPr lang="en-GB" sz="2400" dirty="0" smtClean="0">
                <a:solidFill>
                  <a:srgbClr val="FF0000"/>
                </a:solidFill>
              </a:rPr>
              <a:t>M</a:t>
            </a:r>
            <a:r>
              <a:rPr lang="en-GB" sz="2400" dirty="0" smtClean="0"/>
              <a:t>ail</a:t>
            </a:r>
            <a:endParaRPr lang="en-GB" sz="2400" dirty="0"/>
          </a:p>
        </p:txBody>
      </p:sp>
      <p:pic>
        <p:nvPicPr>
          <p:cNvPr id="1026" name="Picture 2" descr="Ray-tomlin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319252"/>
            <a:ext cx="5077494" cy="25387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54580" y="4643379"/>
            <a:ext cx="6937421" cy="1015663"/>
          </a:xfrm>
          <a:prstGeom prst="rect">
            <a:avLst/>
          </a:prstGeom>
          <a:noFill/>
        </p:spPr>
        <p:txBody>
          <a:bodyPr wrap="square" rtlCol="0">
            <a:spAutoFit/>
          </a:bodyPr>
          <a:lstStyle/>
          <a:p>
            <a:pPr marL="285750" indent="-285750" algn="r" rtl="1">
              <a:buFont typeface="Wingdings" panose="05000000000000000000" pitchFamily="2" charset="2"/>
              <a:buChar char="ü"/>
            </a:pPr>
            <a:r>
              <a:rPr lang="fa-IR" sz="2000" dirty="0" smtClean="0">
                <a:solidFill>
                  <a:srgbClr val="7030A0"/>
                </a:solidFill>
              </a:rPr>
              <a:t> </a:t>
            </a:r>
            <a:r>
              <a:rPr lang="fa-IR" sz="2000" dirty="0">
                <a:solidFill>
                  <a:srgbClr val="7030A0"/>
                </a:solidFill>
              </a:rPr>
              <a:t>برنامه انتقال فایل به نام </a:t>
            </a:r>
            <a:r>
              <a:rPr lang="en-GB" sz="2000" dirty="0">
                <a:solidFill>
                  <a:srgbClr val="7030A0"/>
                </a:solidFill>
              </a:rPr>
              <a:t>CPYNET </a:t>
            </a:r>
            <a:r>
              <a:rPr lang="fa-IR" sz="2000" dirty="0" smtClean="0">
                <a:solidFill>
                  <a:srgbClr val="7030A0"/>
                </a:solidFill>
              </a:rPr>
              <a:t> برای </a:t>
            </a:r>
            <a:r>
              <a:rPr lang="fa-IR" sz="2000" dirty="0">
                <a:solidFill>
                  <a:srgbClr val="7030A0"/>
                </a:solidFill>
              </a:rPr>
              <a:t>انتقال فایل ها از طریق </a:t>
            </a:r>
            <a:r>
              <a:rPr lang="en-GB" sz="2000" dirty="0" smtClean="0">
                <a:solidFill>
                  <a:srgbClr val="7030A0"/>
                </a:solidFill>
              </a:rPr>
              <a:t>ARPANET</a:t>
            </a:r>
            <a:endParaRPr lang="fa-IR" sz="2000" dirty="0" smtClean="0">
              <a:solidFill>
                <a:srgbClr val="7030A0"/>
              </a:solidFill>
            </a:endParaRPr>
          </a:p>
          <a:p>
            <a:pPr marL="285750" indent="-285750" algn="r" rtl="1">
              <a:buFont typeface="Wingdings" panose="05000000000000000000" pitchFamily="2" charset="2"/>
              <a:buChar char="ü"/>
            </a:pPr>
            <a:r>
              <a:rPr lang="en-GB" sz="2000" dirty="0">
                <a:solidFill>
                  <a:srgbClr val="7030A0"/>
                </a:solidFill>
              </a:rPr>
              <a:t>SNDMSG</a:t>
            </a:r>
            <a:endParaRPr lang="fa-IR" sz="2000" dirty="0">
              <a:solidFill>
                <a:srgbClr val="7030A0"/>
              </a:solidFill>
            </a:endParaRPr>
          </a:p>
          <a:p>
            <a:pPr marL="285750" indent="-285750" algn="r" rtl="1">
              <a:buFont typeface="Wingdings" panose="05000000000000000000" pitchFamily="2" charset="2"/>
              <a:buChar char="ü"/>
            </a:pPr>
            <a:endParaRPr lang="en-GB" sz="2000" dirty="0">
              <a:solidFill>
                <a:srgbClr val="7030A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4588" y="469220"/>
            <a:ext cx="1752759" cy="895026"/>
          </a:xfrm>
          <a:prstGeom prst="rect">
            <a:avLst/>
          </a:prstGeom>
        </p:spPr>
      </p:pic>
    </p:spTree>
    <p:extLst>
      <p:ext uri="{BB962C8B-B14F-4D97-AF65-F5344CB8AC3E}">
        <p14:creationId xmlns:p14="http://schemas.microsoft.com/office/powerpoint/2010/main" val="2368786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848" y="-167425"/>
            <a:ext cx="10791152" cy="1749245"/>
          </a:xfrm>
        </p:spPr>
        <p:txBody>
          <a:bodyPr>
            <a:normAutofit/>
          </a:bodyPr>
          <a:lstStyle/>
          <a:p>
            <a:r>
              <a:rPr lang="fa-IR" dirty="0"/>
              <a:t>وب میل و کلاینت های ایمیلی</a:t>
            </a:r>
            <a:br>
              <a:rPr lang="fa-IR" dirty="0"/>
            </a:br>
            <a:endParaRPr lang="en-GB" dirty="0"/>
          </a:p>
        </p:txBody>
      </p:sp>
      <p:sp>
        <p:nvSpPr>
          <p:cNvPr id="3" name="Content Placeholder 2"/>
          <p:cNvSpPr>
            <a:spLocks noGrp="1"/>
          </p:cNvSpPr>
          <p:nvPr>
            <p:ph idx="1"/>
          </p:nvPr>
        </p:nvSpPr>
        <p:spPr>
          <a:xfrm>
            <a:off x="1" y="978794"/>
            <a:ext cx="12192000" cy="6310648"/>
          </a:xfrm>
        </p:spPr>
        <p:txBody>
          <a:bodyPr>
            <a:normAutofit/>
          </a:bodyPr>
          <a:lstStyle/>
          <a:p>
            <a:pPr algn="r" rtl="1"/>
            <a:r>
              <a:rPr lang="fa-IR" dirty="0" smtClean="0"/>
              <a:t>وب میل(</a:t>
            </a:r>
            <a:r>
              <a:rPr lang="en-GB" dirty="0" err="1" smtClean="0"/>
              <a:t>WebMail</a:t>
            </a:r>
            <a:r>
              <a:rPr lang="fa-IR" dirty="0" smtClean="0"/>
              <a:t>) چیست؟</a:t>
            </a:r>
          </a:p>
          <a:p>
            <a:pPr marL="514350" indent="-514350" algn="r" rtl="1">
              <a:buFont typeface="+mj-lt"/>
              <a:buAutoNum type="arabicPeriod"/>
            </a:pPr>
            <a:r>
              <a:rPr lang="en-GB" dirty="0" err="1"/>
              <a:t>WebMail</a:t>
            </a:r>
            <a:r>
              <a:rPr lang="en-GB" dirty="0"/>
              <a:t> </a:t>
            </a:r>
            <a:r>
              <a:rPr lang="fa-IR" dirty="0"/>
              <a:t>ها حساب های کاربری ایمیل تحت وب هستند</a:t>
            </a:r>
            <a:r>
              <a:rPr lang="fa-IR" dirty="0" smtClean="0"/>
              <a:t>.</a:t>
            </a:r>
          </a:p>
          <a:p>
            <a:pPr marL="514350" indent="-514350" algn="r" rtl="1">
              <a:buFont typeface="+mj-lt"/>
              <a:buAutoNum type="arabicPeriod"/>
            </a:pPr>
            <a:r>
              <a:rPr lang="fa-IR" dirty="0"/>
              <a:t>وب میل </a:t>
            </a:r>
            <a:r>
              <a:rPr lang="fa-IR" dirty="0" smtClean="0"/>
              <a:t>به صورت </a:t>
            </a:r>
            <a:r>
              <a:rPr lang="fa-IR" dirty="0">
                <a:solidFill>
                  <a:srgbClr val="FF0000"/>
                </a:solidFill>
              </a:rPr>
              <a:t>رایگان</a:t>
            </a:r>
            <a:r>
              <a:rPr lang="fa-IR" dirty="0"/>
              <a:t> بر روی وب سایت ها ایجاد می </a:t>
            </a:r>
            <a:r>
              <a:rPr lang="fa-IR" dirty="0" smtClean="0"/>
              <a:t>شود.</a:t>
            </a:r>
          </a:p>
          <a:p>
            <a:pPr marL="514350" indent="-514350" algn="r" rtl="1">
              <a:buFont typeface="+mj-lt"/>
              <a:buAutoNum type="arabicPeriod"/>
            </a:pPr>
            <a:r>
              <a:rPr lang="fa-IR" dirty="0"/>
              <a:t>شرط لازم </a:t>
            </a:r>
            <a:r>
              <a:rPr lang="fa-IR" dirty="0" smtClean="0"/>
              <a:t>و کافی خدمات وب  میل                  اتصال </a:t>
            </a:r>
            <a:r>
              <a:rPr lang="fa-IR" dirty="0"/>
              <a:t>به اینترنت می باشد </a:t>
            </a:r>
            <a:r>
              <a:rPr lang="fa-IR" dirty="0" smtClean="0"/>
              <a:t>.</a:t>
            </a:r>
          </a:p>
          <a:p>
            <a:pPr marL="514350" indent="-514350" algn="r" rtl="1">
              <a:buFont typeface="+mj-lt"/>
              <a:buAutoNum type="arabicPeriod"/>
            </a:pPr>
            <a:r>
              <a:rPr lang="fa-IR" dirty="0"/>
              <a:t>امکانات ارسال، دریافت و مشاهده آن ها در تاریخچه ایمیل ها از امکانات پیشفرض هر وب میلی می باشد </a:t>
            </a:r>
            <a:r>
              <a:rPr lang="fa-IR" dirty="0" smtClean="0"/>
              <a:t>.</a:t>
            </a:r>
          </a:p>
          <a:p>
            <a:pPr marL="514350" indent="-514350" algn="r" rtl="1">
              <a:buFont typeface="+mj-lt"/>
              <a:buAutoNum type="arabicPeriod"/>
            </a:pPr>
            <a:r>
              <a:rPr lang="fa-IR" dirty="0" smtClean="0"/>
              <a:t>اما </a:t>
            </a:r>
            <a:r>
              <a:rPr lang="fa-IR" dirty="0"/>
              <a:t>رابط کاربری و امکانات پیشرفته ارسال و دریافت، زیبایی و سهولت کاربری و... هر سیستمی به میزبان آن خدمات </a:t>
            </a:r>
            <a:r>
              <a:rPr lang="en-GB" dirty="0"/>
              <a:t>Webmail </a:t>
            </a:r>
            <a:r>
              <a:rPr lang="fa-IR" dirty="0"/>
              <a:t>بستگی </a:t>
            </a:r>
            <a:r>
              <a:rPr lang="fa-IR" dirty="0" smtClean="0"/>
              <a:t>دارد.</a:t>
            </a:r>
          </a:p>
          <a:p>
            <a:pPr marL="514350" indent="-514350" algn="r" rtl="1">
              <a:buFont typeface="+mj-lt"/>
              <a:buAutoNum type="arabicPeriod"/>
            </a:pPr>
            <a:r>
              <a:rPr lang="fa-IR" dirty="0" smtClean="0"/>
              <a:t>تنها </a:t>
            </a:r>
            <a:r>
              <a:rPr lang="fa-IR" dirty="0"/>
              <a:t>از طریق یک مرورگر و با دراختیار داشتن اتصال به اینترنت قابل دسترسی است و </a:t>
            </a:r>
            <a:r>
              <a:rPr lang="fa-IR" dirty="0" smtClean="0"/>
              <a:t>به  اپلیکیشن </a:t>
            </a:r>
            <a:r>
              <a:rPr lang="fa-IR" dirty="0"/>
              <a:t>خاصی برای دانلود نیاز </a:t>
            </a:r>
            <a:r>
              <a:rPr lang="fa-IR" dirty="0" smtClean="0"/>
              <a:t>ندارد.</a:t>
            </a:r>
          </a:p>
          <a:p>
            <a:pPr marL="514350" indent="-514350" algn="r" rtl="1">
              <a:buFont typeface="+mj-lt"/>
              <a:buAutoNum type="arabicPeriod"/>
            </a:pPr>
            <a:r>
              <a:rPr lang="fa-IR" dirty="0" smtClean="0"/>
              <a:t>کل </a:t>
            </a:r>
            <a:r>
              <a:rPr lang="fa-IR" dirty="0"/>
              <a:t>فرایند ارسال و دریافت ایمیل از طریق کامپیوترهای ریموت (سرورها و دستگاه هایی که از طریق اینترنت به آنها متصل می شوید) انجام می گیرد.</a:t>
            </a:r>
            <a:br>
              <a:rPr lang="fa-IR" dirty="0"/>
            </a:br>
            <a:endParaRPr lang="fa-IR" dirty="0" smtClean="0"/>
          </a:p>
        </p:txBody>
      </p:sp>
      <p:sp>
        <p:nvSpPr>
          <p:cNvPr id="4" name="Left Arrow 3"/>
          <p:cNvSpPr/>
          <p:nvPr/>
        </p:nvSpPr>
        <p:spPr>
          <a:xfrm flipV="1">
            <a:off x="6096001" y="2586371"/>
            <a:ext cx="1262130" cy="46363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   </a:t>
            </a:r>
            <a:endParaRPr lang="en-GB" dirty="0"/>
          </a:p>
        </p:txBody>
      </p:sp>
    </p:spTree>
    <p:extLst>
      <p:ext uri="{BB962C8B-B14F-4D97-AF65-F5344CB8AC3E}">
        <p14:creationId xmlns:p14="http://schemas.microsoft.com/office/powerpoint/2010/main" val="3865120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2" y="211146"/>
            <a:ext cx="10791152" cy="610820"/>
          </a:xfrm>
        </p:spPr>
        <p:txBody>
          <a:bodyPr>
            <a:normAutofit fontScale="90000"/>
          </a:bodyPr>
          <a:lstStyle/>
          <a:p>
            <a:endParaRPr lang="en-GB"/>
          </a:p>
        </p:txBody>
      </p:sp>
      <p:sp>
        <p:nvSpPr>
          <p:cNvPr id="3" name="Content Placeholder 2"/>
          <p:cNvSpPr>
            <a:spLocks noGrp="1"/>
          </p:cNvSpPr>
          <p:nvPr>
            <p:ph idx="1"/>
          </p:nvPr>
        </p:nvSpPr>
        <p:spPr>
          <a:xfrm>
            <a:off x="72308" y="1081825"/>
            <a:ext cx="12192000" cy="5776175"/>
          </a:xfrm>
        </p:spPr>
        <p:txBody>
          <a:bodyPr/>
          <a:lstStyle/>
          <a:p>
            <a:pPr algn="r" rtl="1">
              <a:buFont typeface="Wingdings" panose="05000000000000000000" pitchFamily="2" charset="2"/>
              <a:buChar char="Ø"/>
            </a:pPr>
            <a:r>
              <a:rPr lang="fa-IR" dirty="0">
                <a:solidFill>
                  <a:srgbClr val="00B050"/>
                </a:solidFill>
              </a:rPr>
              <a:t>به طور مثال </a:t>
            </a:r>
            <a:r>
              <a:rPr lang="fa-IR" dirty="0"/>
              <a:t>هنگامی که از سرویس دهنده های پیشرو این خدمات مانند گوگل بهره می برید، رابط کاربری ایمیل شما، نرم افزار تحت وب اختصاصی گوگل رابط کاربری شما خواهد بود و </a:t>
            </a:r>
            <a:r>
              <a:rPr lang="fa-IR" dirty="0" smtClean="0"/>
              <a:t>امکانات گوگل </a:t>
            </a:r>
            <a:r>
              <a:rPr lang="fa-IR" dirty="0"/>
              <a:t>در اختیار شما قرار خواهد گرفت </a:t>
            </a:r>
            <a:endParaRPr lang="fa-IR" dirty="0" smtClean="0"/>
          </a:p>
          <a:p>
            <a:pPr algn="r" rtl="1">
              <a:buFont typeface="Wingdings" panose="05000000000000000000" pitchFamily="2" charset="2"/>
              <a:buChar char="Ø"/>
            </a:pPr>
            <a:r>
              <a:rPr lang="fa-IR" dirty="0" smtClean="0"/>
              <a:t>هنگامی </a:t>
            </a:r>
            <a:r>
              <a:rPr lang="fa-IR" dirty="0"/>
              <a:t>که وب میل شما تحت دامنه و یا وب سایت اصلی خودتان ایجاد گشته است رابط کاربری شما نرم افزارهای تحت وبی می باشد که توسط میزبان خدمات هاستینگ شما آماده سازی و راه اندازی شده است که برای مثال برای سایت هایی که در هاست لینوکس با کنترل پنل سی پنل میزبانی می شوند کنترل پنل های </a:t>
            </a:r>
            <a:r>
              <a:rPr lang="en-GB" dirty="0" err="1"/>
              <a:t>Hord</a:t>
            </a:r>
            <a:r>
              <a:rPr lang="en-GB" dirty="0"/>
              <a:t>، </a:t>
            </a:r>
            <a:r>
              <a:rPr lang="en-GB" dirty="0" err="1"/>
              <a:t>RoundCube</a:t>
            </a:r>
            <a:r>
              <a:rPr lang="en-GB" dirty="0"/>
              <a:t> </a:t>
            </a:r>
            <a:r>
              <a:rPr lang="en-GB" dirty="0" smtClean="0"/>
              <a:t>,</a:t>
            </a:r>
            <a:r>
              <a:rPr lang="fa-IR" dirty="0"/>
              <a:t> </a:t>
            </a:r>
            <a:r>
              <a:rPr lang="fa-IR" dirty="0" smtClean="0"/>
              <a:t>و... رابط </a:t>
            </a:r>
            <a:r>
              <a:rPr lang="fa-IR" dirty="0"/>
              <a:t>کاربری شما خواهند بود</a:t>
            </a:r>
            <a:r>
              <a:rPr lang="fa-IR" dirty="0" smtClean="0"/>
              <a:t>.</a:t>
            </a:r>
          </a:p>
          <a:p>
            <a:pPr algn="r" rtl="1">
              <a:buFont typeface="Wingdings" panose="05000000000000000000" pitchFamily="2" charset="2"/>
              <a:buChar char="Ø"/>
            </a:pPr>
            <a:r>
              <a:rPr lang="fa-IR" sz="3200" dirty="0">
                <a:solidFill>
                  <a:srgbClr val="FF0000"/>
                </a:solidFill>
              </a:rPr>
              <a:t>تفاوت</a:t>
            </a:r>
            <a:r>
              <a:rPr lang="fa-IR" dirty="0"/>
              <a:t>:ایمیل های گوگل، یاهو، مایکروسافت و... توسط این کمپانی ها ارائه و میزبانی می گردند که البته به مراتب به دلیل پشتیبانی و فناوری قوی این سازمان ها، وب میل این کمپانی ها از امکانات و ویژگی های بسیار بالایی بهره می برد</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56" y="0"/>
            <a:ext cx="10663706" cy="7234914"/>
          </a:xfrm>
          <a:prstGeom prst="rect">
            <a:avLst/>
          </a:prstGeom>
        </p:spPr>
      </p:pic>
    </p:spTree>
    <p:extLst>
      <p:ext uri="{BB962C8B-B14F-4D97-AF65-F5344CB8AC3E}">
        <p14:creationId xmlns:p14="http://schemas.microsoft.com/office/powerpoint/2010/main" val="4242199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dirty="0"/>
          </a:p>
        </p:txBody>
      </p:sp>
      <p:sp>
        <p:nvSpPr>
          <p:cNvPr id="3" name="Content Placeholder 2"/>
          <p:cNvSpPr>
            <a:spLocks noGrp="1"/>
          </p:cNvSpPr>
          <p:nvPr>
            <p:ph idx="1"/>
          </p:nvPr>
        </p:nvSpPr>
        <p:spPr/>
        <p:txBody>
          <a:bodyPr>
            <a:normAutofit lnSpcReduction="10000"/>
          </a:bodyPr>
          <a:lstStyle/>
          <a:p>
            <a:pPr marL="0" indent="0" algn="r" rtl="1">
              <a:buNone/>
            </a:pPr>
            <a:r>
              <a:rPr lang="fa-IR" dirty="0"/>
              <a:t>عموماً برای هر کاربری خاصی از هر شرکت با دامنه فرضی </a:t>
            </a:r>
            <a:r>
              <a:rPr lang="en-GB" dirty="0"/>
              <a:t>domain.com </a:t>
            </a:r>
            <a:r>
              <a:rPr lang="fa-IR" dirty="0"/>
              <a:t>رایانامه های با کاربری متفاوت بدین صورت ساخته می شوند</a:t>
            </a:r>
            <a:r>
              <a:rPr lang="fa-IR" dirty="0" smtClean="0"/>
              <a:t>:</a:t>
            </a:r>
          </a:p>
          <a:p>
            <a:pPr marL="0" indent="0" algn="r" rtl="1">
              <a:buNone/>
            </a:pPr>
            <a:r>
              <a:rPr lang="fa-IR" dirty="0"/>
              <a:t>- ایمیل ارتباط با شخص مدیر سایت یا روابط عمومی سایت: </a:t>
            </a:r>
            <a:r>
              <a:rPr lang="en-GB" dirty="0"/>
              <a:t>info@domain.com</a:t>
            </a:r>
          </a:p>
          <a:p>
            <a:pPr marL="0" indent="0" algn="r" rtl="1">
              <a:buNone/>
            </a:pPr>
            <a:r>
              <a:rPr lang="en-GB" dirty="0"/>
              <a:t>- </a:t>
            </a:r>
            <a:r>
              <a:rPr lang="fa-IR" dirty="0"/>
              <a:t>ایمیل واحد پشتیبانی شرکت: </a:t>
            </a:r>
            <a:r>
              <a:rPr lang="en-GB" dirty="0" smtClean="0"/>
              <a:t>support@domain.com</a:t>
            </a:r>
            <a:endParaRPr lang="en-GB" dirty="0"/>
          </a:p>
          <a:p>
            <a:pPr marL="0" indent="0" algn="r" rtl="1">
              <a:buNone/>
            </a:pPr>
            <a:r>
              <a:rPr lang="en-GB" dirty="0"/>
              <a:t>- </a:t>
            </a:r>
            <a:r>
              <a:rPr lang="fa-IR" dirty="0"/>
              <a:t>ایمیل واحد فروش شرکت: </a:t>
            </a:r>
            <a:r>
              <a:rPr lang="en-GB" dirty="0"/>
              <a:t>sales@domain.com</a:t>
            </a:r>
          </a:p>
          <a:p>
            <a:pPr marL="0" indent="0" algn="r" rtl="1">
              <a:buNone/>
            </a:pPr>
            <a:r>
              <a:rPr lang="en-GB" dirty="0"/>
              <a:t>- </a:t>
            </a:r>
            <a:r>
              <a:rPr lang="fa-IR" dirty="0"/>
              <a:t>ایمیل واحد امور مالی شرکت: </a:t>
            </a:r>
            <a:r>
              <a:rPr lang="en-GB" dirty="0"/>
              <a:t>billing@domain.com</a:t>
            </a:r>
          </a:p>
          <a:p>
            <a:pPr algn="r" rtl="1">
              <a:buFontTx/>
              <a:buChar char="-"/>
            </a:pPr>
            <a:r>
              <a:rPr lang="fa-IR" dirty="0" smtClean="0"/>
              <a:t>ایمیل </a:t>
            </a:r>
            <a:r>
              <a:rPr lang="fa-IR" dirty="0"/>
              <a:t>های اشخاص و کارمندان به صورت (</a:t>
            </a:r>
            <a:r>
              <a:rPr lang="en-GB" dirty="0"/>
              <a:t>domain.com@</a:t>
            </a:r>
            <a:r>
              <a:rPr lang="fa-IR" dirty="0"/>
              <a:t>نام خانوادگی.حرف اول نام)  ساخته می شود</a:t>
            </a:r>
            <a:r>
              <a:rPr lang="fa-IR" dirty="0" smtClean="0"/>
              <a:t>.</a:t>
            </a:r>
          </a:p>
          <a:p>
            <a:pPr algn="r" rtl="1">
              <a:buFontTx/>
              <a:buChar char="-"/>
            </a:pPr>
            <a:r>
              <a:rPr lang="fa-IR" dirty="0" smtClean="0"/>
              <a:t> البته </a:t>
            </a:r>
            <a:r>
              <a:rPr lang="fa-IR" dirty="0"/>
              <a:t>ایمیل های نام برده صرفاً یک توافق عمومی و رواج اجتماعی می </a:t>
            </a:r>
            <a:r>
              <a:rPr lang="fa-IR" dirty="0" smtClean="0"/>
              <a:t>باشد.</a:t>
            </a:r>
            <a:endParaRPr lang="fa-IR" dirty="0"/>
          </a:p>
          <a:p>
            <a:pPr algn="r" rtl="1"/>
            <a:endParaRPr lang="en-GB" dirty="0"/>
          </a:p>
        </p:txBody>
      </p:sp>
    </p:spTree>
    <p:extLst>
      <p:ext uri="{BB962C8B-B14F-4D97-AF65-F5344CB8AC3E}">
        <p14:creationId xmlns:p14="http://schemas.microsoft.com/office/powerpoint/2010/main" val="3407955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321" y="288419"/>
            <a:ext cx="10791152" cy="610820"/>
          </a:xfrm>
        </p:spPr>
        <p:txBody>
          <a:bodyPr>
            <a:normAutofit fontScale="90000"/>
          </a:bodyPr>
          <a:lstStyle/>
          <a:p>
            <a:r>
              <a:rPr lang="fa-IR" dirty="0"/>
              <a:t>خدمات هاستینگ</a:t>
            </a:r>
            <a:endParaRPr lang="en-GB" dirty="0"/>
          </a:p>
        </p:txBody>
      </p:sp>
      <p:sp>
        <p:nvSpPr>
          <p:cNvPr id="3" name="Content Placeholder 2"/>
          <p:cNvSpPr>
            <a:spLocks noGrp="1"/>
          </p:cNvSpPr>
          <p:nvPr>
            <p:ph idx="1"/>
          </p:nvPr>
        </p:nvSpPr>
        <p:spPr>
          <a:xfrm>
            <a:off x="373487" y="1365160"/>
            <a:ext cx="11423561" cy="5492839"/>
          </a:xfrm>
        </p:spPr>
        <p:txBody>
          <a:bodyPr>
            <a:normAutofit fontScale="77500" lnSpcReduction="20000"/>
          </a:bodyPr>
          <a:lstStyle/>
          <a:p>
            <a:pPr algn="r" rtl="1">
              <a:buFont typeface="Wingdings" panose="05000000000000000000" pitchFamily="2" charset="2"/>
              <a:buChar char="q"/>
            </a:pPr>
            <a:r>
              <a:rPr lang="fa-IR" dirty="0"/>
              <a:t>میزبانی وب مفهومی است که وقتی می خواهید وب سایتتان بر روی اینترنت برای همه قابل دیدن باشد به آن نیاز دارید که وب </a:t>
            </a:r>
            <a:r>
              <a:rPr lang="fa-IR" dirty="0" smtClean="0"/>
              <a:t>سایت </a:t>
            </a:r>
            <a:r>
              <a:rPr lang="fa-IR" dirty="0"/>
              <a:t>شما باید روی یک سرور میزبان قرار گیرد. </a:t>
            </a:r>
          </a:p>
          <a:p>
            <a:pPr marL="0" indent="0" algn="r" rtl="1">
              <a:buFont typeface="Wingdings" panose="05000000000000000000" pitchFamily="2" charset="2"/>
              <a:buNone/>
            </a:pPr>
            <a:endParaRPr lang="fa-IR" dirty="0"/>
          </a:p>
          <a:p>
            <a:pPr algn="r" rtl="1">
              <a:buFont typeface="Wingdings" panose="05000000000000000000" pitchFamily="2" charset="2"/>
              <a:buChar char="q"/>
            </a:pPr>
            <a:r>
              <a:rPr lang="fa-IR" dirty="0"/>
              <a:t>راه حل             کامپیوتر خودتان را به صورت یک سرور راه اندازی کنید !!!</a:t>
            </a:r>
          </a:p>
          <a:p>
            <a:pPr algn="r" rtl="1">
              <a:buFont typeface="Wingdings" panose="05000000000000000000" pitchFamily="2" charset="2"/>
              <a:buChar char="q"/>
            </a:pPr>
            <a:endParaRPr lang="fa-IR" dirty="0"/>
          </a:p>
          <a:p>
            <a:pPr marL="0" indent="0" algn="r" rtl="1">
              <a:buFont typeface="Wingdings" panose="05000000000000000000" pitchFamily="2" charset="2"/>
              <a:buNone/>
            </a:pPr>
            <a:r>
              <a:rPr lang="fa-IR" dirty="0"/>
              <a:t>اما اگر قصدتان جلب ترافیک یا "بازدید کننده" زیاد برای سایت تان است ، این کار زیاد عاقلانه به نظر نمی رسد. </a:t>
            </a:r>
            <a:endParaRPr lang="fa-IR" dirty="0" smtClean="0"/>
          </a:p>
          <a:p>
            <a:pPr marL="0" indent="0" algn="r" rtl="1">
              <a:buFont typeface="Wingdings" panose="05000000000000000000" pitchFamily="2" charset="2"/>
              <a:buNone/>
            </a:pPr>
            <a:r>
              <a:rPr lang="fa-IR" dirty="0" smtClean="0"/>
              <a:t>چون</a:t>
            </a:r>
            <a:r>
              <a:rPr lang="fa-IR" dirty="0"/>
              <a:t>:</a:t>
            </a:r>
          </a:p>
          <a:p>
            <a:pPr marL="514350" indent="-514350" algn="r" rtl="1">
              <a:buFont typeface="+mj-lt"/>
              <a:buAutoNum type="arabicParenR"/>
            </a:pPr>
            <a:r>
              <a:rPr lang="fa-IR" dirty="0" smtClean="0"/>
              <a:t>این </a:t>
            </a:r>
            <a:r>
              <a:rPr lang="fa-IR" dirty="0"/>
              <a:t>که وب سایت شما در اینترنت در دسترس باشد لازم است کامپیوتر تان همیشه روشن و به اینترنت متصل باشد ، به محض خاموش شدن کامپیوتر دیگر کسی امکان مشاهده سایت شما را ندارد.</a:t>
            </a:r>
          </a:p>
          <a:p>
            <a:pPr marL="514350" indent="-514350" algn="r" rtl="1">
              <a:buFont typeface="+mj-lt"/>
              <a:buAutoNum type="arabicParenR"/>
            </a:pPr>
            <a:endParaRPr lang="fa-IR" dirty="0"/>
          </a:p>
          <a:p>
            <a:pPr marL="514350" indent="-514350" algn="r" rtl="1">
              <a:buFont typeface="+mj-lt"/>
              <a:buAutoNum type="arabicParenR"/>
            </a:pPr>
            <a:r>
              <a:rPr lang="fa-IR" dirty="0" smtClean="0"/>
              <a:t>اگر </a:t>
            </a:r>
            <a:r>
              <a:rPr lang="fa-IR" dirty="0"/>
              <a:t>با نرم افزار های راه اندازی سرور آشنا نباشید ، این کار می تواند پیچیده باشد. در نتیجه اصلاح  اشکالات و خرابی های احتمالی سرور تان - اصطلاحا وقت و انرژی زیادی می خواهد.</a:t>
            </a:r>
          </a:p>
          <a:p>
            <a:pPr marL="514350" indent="-514350" algn="r" rtl="1">
              <a:buFont typeface="+mj-lt"/>
              <a:buAutoNum type="arabicParenR"/>
            </a:pPr>
            <a:endParaRPr lang="fa-IR" dirty="0"/>
          </a:p>
          <a:p>
            <a:pPr marL="514350" indent="-514350" algn="r" rtl="1">
              <a:buFont typeface="+mj-lt"/>
              <a:buAutoNum type="arabicParenR"/>
            </a:pPr>
            <a:r>
              <a:rPr lang="fa-IR" dirty="0" smtClean="0"/>
              <a:t>سرعت </a:t>
            </a:r>
            <a:r>
              <a:rPr lang="fa-IR" dirty="0"/>
              <a:t>اتصال منزل یا دفتر کارتان به اینترنت به احتمال زیاد برای میزبانی سایت تان کافی نیست ، مخصوصا اگر تعداد بینندگان سایت شما زیاد باشد. در بهترین حالت شما از طریق یک مودم کابلی ، یا شاید یک ارتباط که در مورد دفاتر کار کوچک بسیار نادر است به اینترنت متصل شده اید. که هر دو ناکافی اند‍.</a:t>
            </a:r>
          </a:p>
          <a:p>
            <a:endParaRPr lang="en-GB" dirty="0"/>
          </a:p>
        </p:txBody>
      </p:sp>
      <p:sp>
        <p:nvSpPr>
          <p:cNvPr id="4" name="Striped Right Arrow 3"/>
          <p:cNvSpPr/>
          <p:nvPr/>
        </p:nvSpPr>
        <p:spPr>
          <a:xfrm rot="10800000">
            <a:off x="9839458" y="2267114"/>
            <a:ext cx="759854" cy="502276"/>
          </a:xfrm>
          <a:prstGeom prst="stripedRightArrow">
            <a:avLst/>
          </a:prstGeom>
          <a:solidFill>
            <a:srgbClr val="FF0000"/>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Multiply 4"/>
          <p:cNvSpPr/>
          <p:nvPr/>
        </p:nvSpPr>
        <p:spPr>
          <a:xfrm>
            <a:off x="5859888" y="1848549"/>
            <a:ext cx="2562896" cy="13394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6809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anim calcmode="lin" valueType="num">
                                      <p:cBhvr>
                                        <p:cTn id="8"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500"/>
                                        <p:tgtEl>
                                          <p:spTgt spid="3">
                                            <p:txEl>
                                              <p:pRg st="2" end="2"/>
                                            </p:txEl>
                                          </p:spTgt>
                                        </p:tgtEl>
                                      </p:cBhvr>
                                    </p:animEffect>
                                    <p:anim calcmode="lin" valueType="num">
                                      <p:cBhvr>
                                        <p:cTn id="1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500"/>
                                        <p:tgtEl>
                                          <p:spTgt spid="3">
                                            <p:txEl>
                                              <p:pRg st="4" end="4"/>
                                            </p:txEl>
                                          </p:spTgt>
                                        </p:tgtEl>
                                      </p:cBhvr>
                                    </p:animEffect>
                                    <p:anim calcmode="lin" valueType="num">
                                      <p:cBhvr>
                                        <p:cTn id="28"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2"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50"/>
                                        <p:tgtEl>
                                          <p:spTgt spid="5"/>
                                        </p:tgtEl>
                                      </p:cBhvr>
                                    </p:animEffect>
                                    <p:anim calcmode="lin" valueType="num">
                                      <p:cBhvr>
                                        <p:cTn id="35" dur="250" fill="hold"/>
                                        <p:tgtEl>
                                          <p:spTgt spid="5"/>
                                        </p:tgtEl>
                                        <p:attrNameLst>
                                          <p:attrName>ppt_x</p:attrName>
                                        </p:attrNameLst>
                                      </p:cBhvr>
                                      <p:tavLst>
                                        <p:tav tm="0">
                                          <p:val>
                                            <p:strVal val="#ppt_x"/>
                                          </p:val>
                                        </p:tav>
                                        <p:tav tm="100000">
                                          <p:val>
                                            <p:strVal val="#ppt_x"/>
                                          </p:val>
                                        </p:tav>
                                      </p:tavLst>
                                    </p:anim>
                                    <p:anim calcmode="lin" valueType="num">
                                      <p:cBhvr>
                                        <p:cTn id="36"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nodePh="1">
                                  <p:stCondLst>
                                    <p:cond delay="0"/>
                                  </p:stCondLst>
                                  <p:endCondLst>
                                    <p:cond evt="begin" delay="0">
                                      <p:tn val="39"/>
                                    </p:cond>
                                  </p:endCondLst>
                                  <p:childTnLst>
                                    <p:animEffect transition="out" filter="fade">
                                      <p:cBhvr>
                                        <p:cTn id="40" dur="250" tmFilter="0, 0; .2, .5; .8, .5; 1, 0"/>
                                        <p:tgtEl>
                                          <p:spTgt spid="5">
                                            <p:txEl>
                                              <p:charRg st="4294967295" end="4294967295"/>
                                            </p:txEl>
                                          </p:spTgt>
                                        </p:tgtEl>
                                      </p:cBhvr>
                                    </p:animEffect>
                                    <p:animScale>
                                      <p:cBhvr>
                                        <p:cTn id="41" dur="125" autoRev="1" fill="hold"/>
                                        <p:tgtEl>
                                          <p:spTgt spid="5">
                                            <p:txEl>
                                              <p:charRg st="4294967295" end="4294967295"/>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7" presetClass="emph" presetSubtype="0" fill="remove" grpId="1" nodeType="clickEffect">
                                  <p:stCondLst>
                                    <p:cond delay="0"/>
                                  </p:stCondLst>
                                  <p:childTnLst>
                                    <p:animClr clrSpc="rgb" dir="cw">
                                      <p:cBhvr override="childStyle">
                                        <p:cTn id="45" dur="125" autoRev="1" fill="remove"/>
                                        <p:tgtEl>
                                          <p:spTgt spid="5"/>
                                        </p:tgtEl>
                                        <p:attrNameLst>
                                          <p:attrName>style.color</p:attrName>
                                        </p:attrNameLst>
                                      </p:cBhvr>
                                      <p:to>
                                        <a:schemeClr val="bg1"/>
                                      </p:to>
                                    </p:animClr>
                                    <p:animClr clrSpc="rgb" dir="cw">
                                      <p:cBhvr>
                                        <p:cTn id="46" dur="125" autoRev="1" fill="remove"/>
                                        <p:tgtEl>
                                          <p:spTgt spid="5"/>
                                        </p:tgtEl>
                                        <p:attrNameLst>
                                          <p:attrName>fillcolor</p:attrName>
                                        </p:attrNameLst>
                                      </p:cBhvr>
                                      <p:to>
                                        <a:schemeClr val="bg1"/>
                                      </p:to>
                                    </p:animClr>
                                    <p:set>
                                      <p:cBhvr>
                                        <p:cTn id="47" dur="125" autoRev="1" fill="remove"/>
                                        <p:tgtEl>
                                          <p:spTgt spid="5"/>
                                        </p:tgtEl>
                                        <p:attrNameLst>
                                          <p:attrName>fill.type</p:attrName>
                                        </p:attrNameLst>
                                      </p:cBhvr>
                                      <p:to>
                                        <p:strVal val="solid"/>
                                      </p:to>
                                    </p:set>
                                    <p:set>
                                      <p:cBhvr>
                                        <p:cTn id="48" dur="125" autoRev="1" fill="remove"/>
                                        <p:tgtEl>
                                          <p:spTgt spid="5"/>
                                        </p:tgtEl>
                                        <p:attrNameLst>
                                          <p:attrName>fill.on</p:attrName>
                                        </p:attrNameLst>
                                      </p:cBhvr>
                                      <p:to>
                                        <p:strVal val="true"/>
                                      </p:to>
                                    </p:set>
                                  </p:childTnLst>
                                </p:cTn>
                              </p:par>
                            </p:childTnLst>
                          </p:cTn>
                        </p:par>
                        <p:par>
                          <p:cTn id="49" fill="hold">
                            <p:stCondLst>
                              <p:cond delay="250"/>
                            </p:stCondLst>
                            <p:childTnLst>
                              <p:par>
                                <p:cTn id="50" presetID="42" presetClass="entr" presetSubtype="0" fill="hold" nodeType="after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500"/>
                                        <p:tgtEl>
                                          <p:spTgt spid="3">
                                            <p:txEl>
                                              <p:pRg st="5" end="5"/>
                                            </p:txEl>
                                          </p:spTgt>
                                        </p:tgtEl>
                                      </p:cBhvr>
                                    </p:animEffect>
                                    <p:anim calcmode="lin" valueType="num">
                                      <p:cBhvr>
                                        <p:cTn id="53" dur="1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1500"/>
                                        <p:tgtEl>
                                          <p:spTgt spid="3">
                                            <p:txEl>
                                              <p:pRg st="6" end="6"/>
                                            </p:txEl>
                                          </p:spTgt>
                                        </p:tgtEl>
                                      </p:cBhvr>
                                    </p:animEffect>
                                    <p:anim calcmode="lin" valueType="num">
                                      <p:cBhvr>
                                        <p:cTn id="59" dur="1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0" dur="1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61" fill="hold">
                            <p:stCondLst>
                              <p:cond delay="3250"/>
                            </p:stCondLst>
                            <p:childTnLst>
                              <p:par>
                                <p:cTn id="62" presetID="42" presetClass="entr" presetSubtype="0" fill="hold" nodeType="after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fade">
                                      <p:cBhvr>
                                        <p:cTn id="64" dur="1500"/>
                                        <p:tgtEl>
                                          <p:spTgt spid="3">
                                            <p:txEl>
                                              <p:pRg st="8" end="8"/>
                                            </p:txEl>
                                          </p:spTgt>
                                        </p:tgtEl>
                                      </p:cBhvr>
                                    </p:animEffect>
                                    <p:anim calcmode="lin" valueType="num">
                                      <p:cBhvr>
                                        <p:cTn id="65" dur="1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6" dur="1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7" fill="hold">
                            <p:stCondLst>
                              <p:cond delay="4750"/>
                            </p:stCondLst>
                            <p:childTnLst>
                              <p:par>
                                <p:cTn id="68" presetID="42" presetClass="entr" presetSubtype="0" fill="hold" nodeType="after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500"/>
                                        <p:tgtEl>
                                          <p:spTgt spid="3">
                                            <p:txEl>
                                              <p:pRg st="10" end="10"/>
                                            </p:txEl>
                                          </p:spTgt>
                                        </p:tgtEl>
                                      </p:cBhvr>
                                    </p:animEffect>
                                    <p:anim calcmode="lin" valueType="num">
                                      <p:cBhvr>
                                        <p:cTn id="71" dur="1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utoUpdateAnimBg="0"/>
      <p:bldP spid="5" grpId="1" animBg="1"/>
      <p:bldP spid="5"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28" y="249783"/>
            <a:ext cx="10791152" cy="610820"/>
          </a:xfrm>
        </p:spPr>
        <p:txBody>
          <a:bodyPr>
            <a:normAutofit fontScale="90000"/>
          </a:bodyPr>
          <a:lstStyle/>
          <a:p>
            <a:endParaRPr lang="en-GB" dirty="0"/>
          </a:p>
        </p:txBody>
      </p:sp>
      <p:sp>
        <p:nvSpPr>
          <p:cNvPr id="3" name="Content Placeholder 2"/>
          <p:cNvSpPr>
            <a:spLocks noGrp="1"/>
          </p:cNvSpPr>
          <p:nvPr>
            <p:ph idx="1"/>
          </p:nvPr>
        </p:nvSpPr>
        <p:spPr>
          <a:xfrm>
            <a:off x="1" y="1120462"/>
            <a:ext cx="12192000" cy="5737538"/>
          </a:xfrm>
        </p:spPr>
        <p:txBody>
          <a:bodyPr>
            <a:normAutofit fontScale="92500" lnSpcReduction="10000"/>
          </a:bodyPr>
          <a:lstStyle/>
          <a:p>
            <a:pPr algn="r" rtl="1">
              <a:buFont typeface="Wingdings" panose="05000000000000000000" pitchFamily="2" charset="2"/>
              <a:buChar char="ü"/>
            </a:pPr>
            <a:r>
              <a:rPr lang="fa-IR" dirty="0" smtClean="0"/>
              <a:t>به </a:t>
            </a:r>
            <a:r>
              <a:rPr lang="fa-IR" dirty="0"/>
              <a:t>همین دلایل تمام شرکت ها ، ارگان ها و حتی افراد شخصی که نیاز به وب سایت دارند برای میزبانی سایت شان به سراغ شرکت های ارائه دهنده خدمات میزبانی </a:t>
            </a:r>
            <a:r>
              <a:rPr lang="fa-IR" dirty="0" smtClean="0"/>
              <a:t>میروند.</a:t>
            </a:r>
          </a:p>
          <a:p>
            <a:pPr algn="r" rtl="1">
              <a:buFont typeface="Wingdings" panose="05000000000000000000" pitchFamily="2" charset="2"/>
              <a:buChar char="ü"/>
            </a:pPr>
            <a:endParaRPr lang="fa-IR" dirty="0"/>
          </a:p>
          <a:p>
            <a:pPr algn="r" rtl="1">
              <a:buFont typeface="Wingdings" panose="05000000000000000000" pitchFamily="2" charset="2"/>
              <a:buChar char="ü"/>
            </a:pPr>
            <a:r>
              <a:rPr lang="fa-IR" dirty="0" smtClean="0"/>
              <a:t> شرکتهای خدماتی میزبان </a:t>
            </a:r>
            <a:r>
              <a:rPr lang="fa-IR" dirty="0"/>
              <a:t>در معروف </a:t>
            </a:r>
            <a:r>
              <a:rPr lang="fa-IR" dirty="0" smtClean="0"/>
              <a:t>ترین ومجهزترین  </a:t>
            </a:r>
            <a:r>
              <a:rPr lang="en-GB" dirty="0" err="1" smtClean="0"/>
              <a:t>Datacenter</a:t>
            </a:r>
            <a:r>
              <a:rPr lang="fa-IR" dirty="0"/>
              <a:t>های دنیا قرار دارد جایی که به صورت ۲۴ ساعته برق به سرور ها متصل است و اینترنت قطعی ندارد و برای مواقع اضطراری تمهیداتی اندیشیده شده است. </a:t>
            </a:r>
            <a:endParaRPr lang="fa-IR" dirty="0" smtClean="0"/>
          </a:p>
          <a:p>
            <a:pPr algn="r" rtl="1">
              <a:buFont typeface="Wingdings" panose="05000000000000000000" pitchFamily="2" charset="2"/>
              <a:buChar char="ü"/>
            </a:pPr>
            <a:endParaRPr lang="fa-IR" dirty="0" smtClean="0"/>
          </a:p>
          <a:p>
            <a:pPr algn="r" rtl="1">
              <a:buFont typeface="Wingdings" panose="05000000000000000000" pitchFamily="2" charset="2"/>
              <a:buChar char="q"/>
            </a:pPr>
            <a:r>
              <a:rPr lang="fa-IR" b="1" dirty="0" smtClean="0">
                <a:solidFill>
                  <a:srgbClr val="C00000"/>
                </a:solidFill>
              </a:rPr>
              <a:t>تفاوت سرویس  مشترک و اختصاصی :</a:t>
            </a:r>
          </a:p>
          <a:p>
            <a:pPr algn="r" rtl="1">
              <a:buFont typeface="Courier New" panose="02070309020205020404" pitchFamily="49" charset="0"/>
              <a:buChar char="o"/>
            </a:pPr>
            <a:r>
              <a:rPr lang="fa-IR" dirty="0" smtClean="0"/>
              <a:t>هزینه</a:t>
            </a:r>
          </a:p>
          <a:p>
            <a:pPr algn="r" rtl="1">
              <a:buFont typeface="Courier New" panose="02070309020205020404" pitchFamily="49" charset="0"/>
              <a:buChar char="o"/>
            </a:pPr>
            <a:r>
              <a:rPr lang="fa-IR" dirty="0" smtClean="0"/>
              <a:t>امنیت</a:t>
            </a:r>
          </a:p>
          <a:p>
            <a:pPr algn="r" rtl="1">
              <a:buFont typeface="Courier New" panose="02070309020205020404" pitchFamily="49" charset="0"/>
              <a:buChar char="o"/>
            </a:pPr>
            <a:r>
              <a:rPr lang="fa-IR" dirty="0" smtClean="0"/>
              <a:t>پایداری</a:t>
            </a:r>
          </a:p>
          <a:p>
            <a:pPr algn="r" rtl="1">
              <a:buFont typeface="Courier New" panose="02070309020205020404" pitchFamily="49" charset="0"/>
              <a:buChar char="o"/>
            </a:pPr>
            <a:r>
              <a:rPr lang="fa-IR" dirty="0" smtClean="0"/>
              <a:t>حجم اطلاعات</a:t>
            </a:r>
          </a:p>
          <a:p>
            <a:pPr algn="r" rtl="1">
              <a:buFont typeface="Courier New" panose="02070309020205020404" pitchFamily="49" charset="0"/>
              <a:buChar char="o"/>
            </a:pPr>
            <a:r>
              <a:rPr lang="fa-IR" dirty="0" smtClean="0"/>
              <a:t>سرعت</a:t>
            </a:r>
          </a:p>
          <a:p>
            <a:pPr marL="0" indent="0" algn="r" rtl="1">
              <a:buNone/>
            </a:pPr>
            <a:endParaRPr lang="fa-IR" dirty="0"/>
          </a:p>
          <a:p>
            <a:pPr algn="r" rtl="1"/>
            <a:endParaRPr lang="en-GB" dirty="0"/>
          </a:p>
        </p:txBody>
      </p:sp>
    </p:spTree>
    <p:extLst>
      <p:ext uri="{BB962C8B-B14F-4D97-AF65-F5344CB8AC3E}">
        <p14:creationId xmlns:p14="http://schemas.microsoft.com/office/powerpoint/2010/main" val="716714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5" name="Rectangle 4"/>
          <p:cNvSpPr/>
          <p:nvPr/>
        </p:nvSpPr>
        <p:spPr>
          <a:xfrm>
            <a:off x="544649" y="1901951"/>
            <a:ext cx="11162247" cy="1938992"/>
          </a:xfrm>
          <a:prstGeom prst="rect">
            <a:avLst/>
          </a:prstGeom>
        </p:spPr>
        <p:txBody>
          <a:bodyPr wrap="square">
            <a:spAutoFit/>
          </a:bodyPr>
          <a:lstStyle/>
          <a:p>
            <a:pPr marL="285750" indent="-285750" algn="r" rtl="1">
              <a:buFont typeface="Wingdings" panose="05000000000000000000" pitchFamily="2" charset="2"/>
              <a:buChar char="q"/>
            </a:pPr>
            <a:r>
              <a:rPr lang="fa-IR" sz="2400" dirty="0">
                <a:solidFill>
                  <a:schemeClr val="tx2">
                    <a:lumMod val="75000"/>
                  </a:schemeClr>
                </a:solidFill>
              </a:rPr>
              <a:t>وقتی که یک اکانت میزبانی وب از هاست مورد نظر خود خریداری می کنید ، به بخشی از یکی از سرور های هاست دسترسی پیدا خواهید کرد. شما یک نام کاربری و یک رمز دریافت کرده که با کمک آن می توانید به اکانت میزبانی خود متصل شوید. وقتی اتصال برقرار شد شما فایل هایتان را به سرور هاست آپ لود می کنید و ... وب سایت شما به همین سادگی برای میلیون ها بازدید </a:t>
            </a:r>
            <a:r>
              <a:rPr lang="fa-IR" sz="2400" dirty="0" smtClean="0">
                <a:solidFill>
                  <a:schemeClr val="tx2">
                    <a:lumMod val="75000"/>
                  </a:schemeClr>
                </a:solidFill>
              </a:rPr>
              <a:t>کننده </a:t>
            </a:r>
            <a:r>
              <a:rPr lang="fa-IR" sz="2400" dirty="0">
                <a:solidFill>
                  <a:schemeClr val="tx2">
                    <a:lumMod val="75000"/>
                  </a:schemeClr>
                </a:solidFill>
              </a:rPr>
              <a:t>قابل دسترسی است</a:t>
            </a:r>
            <a:r>
              <a:rPr lang="fa-IR" sz="2400" dirty="0" smtClean="0">
                <a:solidFill>
                  <a:schemeClr val="tx2">
                    <a:lumMod val="75000"/>
                  </a:schemeClr>
                </a:solidFill>
              </a:rPr>
              <a:t>!</a:t>
            </a:r>
          </a:p>
          <a:p>
            <a:pPr marL="285750" indent="-285750" algn="r" rtl="1">
              <a:buFont typeface="Wingdings" panose="05000000000000000000" pitchFamily="2" charset="2"/>
              <a:buChar char="q"/>
            </a:pPr>
            <a:endParaRPr lang="fa-IR" sz="2400" dirty="0">
              <a:solidFill>
                <a:schemeClr val="tx2">
                  <a:lumMod val="75000"/>
                </a:schemeClr>
              </a:solidFill>
            </a:endParaRPr>
          </a:p>
        </p:txBody>
      </p:sp>
      <p:pic>
        <p:nvPicPr>
          <p:cNvPr id="2050" name="Picture 2" descr="http://inten.asia/wp-content/uploads/2015/10/web-hosting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6808" y="3840943"/>
            <a:ext cx="7316118" cy="243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56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715" y="468724"/>
            <a:ext cx="10791152" cy="610820"/>
          </a:xfrm>
        </p:spPr>
        <p:txBody>
          <a:bodyPr>
            <a:normAutofit fontScale="90000"/>
          </a:bodyPr>
          <a:lstStyle/>
          <a:p>
            <a:r>
              <a:rPr lang="fa-IR" dirty="0" smtClean="0"/>
              <a:t>لیست برترین هاست های ایران</a:t>
            </a:r>
            <a:endParaRPr lang="en-GB" dirty="0"/>
          </a:p>
        </p:txBody>
      </p:sp>
      <p:sp>
        <p:nvSpPr>
          <p:cNvPr id="3" name="Content Placeholder 2"/>
          <p:cNvSpPr>
            <a:spLocks noGrp="1"/>
          </p:cNvSpPr>
          <p:nvPr>
            <p:ph idx="1"/>
          </p:nvPr>
        </p:nvSpPr>
        <p:spPr>
          <a:xfrm>
            <a:off x="1" y="1378039"/>
            <a:ext cx="12192000" cy="5479961"/>
          </a:xfrm>
        </p:spPr>
        <p:txBody>
          <a:bodyPr>
            <a:noAutofit/>
          </a:bodyPr>
          <a:lstStyle/>
          <a:p>
            <a:pPr marL="0" indent="0" algn="r" rtl="1">
              <a:buNone/>
            </a:pPr>
            <a:r>
              <a:rPr lang="fa-IR" sz="2000" dirty="0"/>
              <a:t>در لینک </a:t>
            </a:r>
            <a:r>
              <a:rPr lang="en-GB" sz="2000" dirty="0">
                <a:hlinkClick r:id="rId2" tooltip="Web Hosting Iran"/>
              </a:rPr>
              <a:t>www.webhosting.info/webhosts/tophosts/Country/IR</a:t>
            </a:r>
            <a:r>
              <a:rPr lang="en-GB" sz="2000" dirty="0"/>
              <a:t> </a:t>
            </a:r>
            <a:r>
              <a:rPr lang="fa-IR" sz="2000" dirty="0" smtClean="0"/>
              <a:t>  رتبه </a:t>
            </a:r>
            <a:r>
              <a:rPr lang="fa-IR" sz="2000" dirty="0"/>
              <a:t>بندی سایت های ایران فقط بر اساس تعداد دامنه های میزبانی شده است و تمام ، اصلا بر اساس کیفیت سرور و پشتیبانی و … </a:t>
            </a:r>
            <a:r>
              <a:rPr lang="fa-IR" sz="2000" dirty="0" smtClean="0"/>
              <a:t>نیست..</a:t>
            </a:r>
          </a:p>
          <a:p>
            <a:pPr marL="0" indent="0" algn="r" rtl="1">
              <a:buNone/>
            </a:pPr>
            <a:r>
              <a:rPr lang="fa-IR" sz="2400" b="1" dirty="0" smtClean="0">
                <a:solidFill>
                  <a:schemeClr val="bg2">
                    <a:lumMod val="10000"/>
                  </a:schemeClr>
                </a:solidFill>
              </a:rPr>
              <a:t>بهترین هاست های ایران:</a:t>
            </a:r>
            <a:endParaRPr lang="fa-IR" sz="2400" b="1" dirty="0">
              <a:solidFill>
                <a:schemeClr val="bg2">
                  <a:lumMod val="10000"/>
                </a:schemeClr>
              </a:solidFill>
            </a:endParaRPr>
          </a:p>
          <a:p>
            <a:pPr marL="0" indent="0" algn="r" rtl="1">
              <a:buNone/>
            </a:pPr>
            <a:r>
              <a:rPr lang="fa-IR" sz="2000" dirty="0" smtClean="0"/>
              <a:t>1) </a:t>
            </a:r>
            <a:r>
              <a:rPr lang="fa-IR" sz="2000" dirty="0">
                <a:hlinkClick r:id="rId3"/>
              </a:rPr>
              <a:t>ایران </a:t>
            </a:r>
            <a:r>
              <a:rPr lang="fa-IR" sz="2000" dirty="0" smtClean="0">
                <a:hlinkClick r:id="rId3"/>
              </a:rPr>
              <a:t>هاست</a:t>
            </a:r>
            <a:r>
              <a:rPr lang="fa-IR" sz="2000" dirty="0"/>
              <a:t/>
            </a:r>
            <a:br>
              <a:rPr lang="fa-IR" sz="2000" dirty="0"/>
            </a:br>
            <a:r>
              <a:rPr lang="fa-IR" sz="2000" dirty="0"/>
              <a:t>2 ) </a:t>
            </a:r>
            <a:r>
              <a:rPr lang="fa-IR" sz="2000" dirty="0">
                <a:hlinkClick r:id="rId4"/>
              </a:rPr>
              <a:t>پارس دیتا</a:t>
            </a:r>
            <a:r>
              <a:rPr lang="fa-IR" sz="2000" dirty="0"/>
              <a:t/>
            </a:r>
            <a:br>
              <a:rPr lang="fa-IR" sz="2000" dirty="0"/>
            </a:br>
            <a:r>
              <a:rPr lang="fa-IR" sz="2000" dirty="0" smtClean="0"/>
              <a:t>3) </a:t>
            </a:r>
            <a:r>
              <a:rPr lang="fa-IR" sz="2000" dirty="0" smtClean="0">
                <a:hlinkClick r:id="rId5"/>
              </a:rPr>
              <a:t>رادکام</a:t>
            </a:r>
            <a:r>
              <a:rPr lang="fa-IR" sz="2000" dirty="0"/>
              <a:t/>
            </a:r>
            <a:br>
              <a:rPr lang="fa-IR" sz="2000" dirty="0"/>
            </a:br>
            <a:r>
              <a:rPr lang="fa-IR" sz="2000" dirty="0"/>
              <a:t>4) </a:t>
            </a:r>
            <a:r>
              <a:rPr lang="fa-IR" sz="2000" dirty="0" smtClean="0">
                <a:hlinkClick r:id="rId6"/>
              </a:rPr>
              <a:t>برتینا</a:t>
            </a:r>
            <a:r>
              <a:rPr lang="fa-IR" sz="2000" dirty="0"/>
              <a:t/>
            </a:r>
            <a:br>
              <a:rPr lang="fa-IR" sz="2000" dirty="0"/>
            </a:br>
            <a:r>
              <a:rPr lang="fa-IR" sz="2000" dirty="0"/>
              <a:t>5) </a:t>
            </a:r>
            <a:r>
              <a:rPr lang="fa-IR" sz="2000" dirty="0" smtClean="0">
                <a:hlinkClick r:id="rId7"/>
              </a:rPr>
              <a:t>آریانیک</a:t>
            </a:r>
            <a:r>
              <a:rPr lang="fa-IR" sz="2000" dirty="0"/>
              <a:t/>
            </a:r>
            <a:br>
              <a:rPr lang="fa-IR" sz="2000" dirty="0"/>
            </a:br>
            <a:r>
              <a:rPr lang="fa-IR" sz="2000" dirty="0"/>
              <a:t>6) </a:t>
            </a:r>
            <a:r>
              <a:rPr lang="fa-IR" sz="2000" dirty="0">
                <a:hlinkClick r:id="rId8"/>
              </a:rPr>
              <a:t>ایران </a:t>
            </a:r>
            <a:r>
              <a:rPr lang="fa-IR" sz="2000" dirty="0" smtClean="0">
                <a:hlinkClick r:id="rId8"/>
              </a:rPr>
              <a:t>سرور</a:t>
            </a:r>
            <a:r>
              <a:rPr lang="fa-IR" sz="2000" dirty="0"/>
              <a:t/>
            </a:r>
            <a:br>
              <a:rPr lang="fa-IR" sz="2000" dirty="0"/>
            </a:br>
            <a:r>
              <a:rPr lang="fa-IR" sz="2000" dirty="0"/>
              <a:t>7) </a:t>
            </a:r>
            <a:r>
              <a:rPr lang="fa-IR" sz="2000" dirty="0">
                <a:hlinkClick r:id="rId9"/>
              </a:rPr>
              <a:t>هاست </a:t>
            </a:r>
            <a:r>
              <a:rPr lang="fa-IR" sz="2000" dirty="0" smtClean="0">
                <a:hlinkClick r:id="rId9"/>
              </a:rPr>
              <a:t>ایران</a:t>
            </a:r>
            <a:r>
              <a:rPr lang="fa-IR" sz="2000" dirty="0"/>
              <a:t/>
            </a:r>
            <a:br>
              <a:rPr lang="fa-IR" sz="2000" dirty="0"/>
            </a:br>
            <a:r>
              <a:rPr lang="fa-IR" sz="2000" dirty="0"/>
              <a:t>8) </a:t>
            </a:r>
            <a:r>
              <a:rPr lang="fa-IR" sz="2000" dirty="0" smtClean="0">
                <a:hlinkClick r:id="rId10"/>
              </a:rPr>
              <a:t>پویاسازان</a:t>
            </a:r>
            <a:r>
              <a:rPr lang="fa-IR" sz="2000" dirty="0"/>
              <a:t/>
            </a:r>
            <a:br>
              <a:rPr lang="fa-IR" sz="2000" dirty="0"/>
            </a:br>
            <a:r>
              <a:rPr lang="fa-IR" sz="2000" dirty="0"/>
              <a:t>9) </a:t>
            </a:r>
            <a:r>
              <a:rPr lang="fa-IR" sz="2000" dirty="0" smtClean="0">
                <a:hlinkClick r:id="rId11"/>
              </a:rPr>
              <a:t>فراکارانت</a:t>
            </a:r>
            <a:r>
              <a:rPr lang="fa-IR" sz="2000" dirty="0"/>
              <a:t/>
            </a:r>
            <a:br>
              <a:rPr lang="fa-IR" sz="2000" dirty="0"/>
            </a:br>
            <a:r>
              <a:rPr lang="fa-IR" sz="2000" dirty="0"/>
              <a:t>10) </a:t>
            </a:r>
            <a:r>
              <a:rPr lang="fa-IR" sz="2000" dirty="0">
                <a:hlinkClick r:id="rId12"/>
              </a:rPr>
              <a:t>نت افراز</a:t>
            </a:r>
            <a:r>
              <a:rPr lang="fa-IR" sz="2000" dirty="0"/>
              <a:t/>
            </a:r>
            <a:br>
              <a:rPr lang="fa-IR" sz="2000" dirty="0"/>
            </a:br>
            <a:endParaRPr lang="en-GB" sz="2000" dirty="0"/>
          </a:p>
        </p:txBody>
      </p:sp>
    </p:spTree>
    <p:extLst>
      <p:ext uri="{BB962C8B-B14F-4D97-AF65-F5344CB8AC3E}">
        <p14:creationId xmlns:p14="http://schemas.microsoft.com/office/powerpoint/2010/main" val="94129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dirty="0"/>
          </a:p>
        </p:txBody>
      </p:sp>
      <p:sp>
        <p:nvSpPr>
          <p:cNvPr id="3" name="Content Placeholder 2"/>
          <p:cNvSpPr>
            <a:spLocks noGrp="1"/>
          </p:cNvSpPr>
          <p:nvPr>
            <p:ph idx="1"/>
          </p:nvPr>
        </p:nvSpPr>
        <p:spPr/>
        <p:txBody>
          <a:bodyPr>
            <a:normAutofit/>
          </a:bodyPr>
          <a:lstStyle/>
          <a:p>
            <a:pPr algn="r" rtl="1"/>
            <a:r>
              <a:rPr lang="fa-IR" dirty="0"/>
              <a:t>پروتکل ها در انواع مختلفی وجود دارند. در پایین ترین سطح، پروتکل ها دقیقاً تعریف میکنند که چه نوع سیگنال های الکتریکی مولد 1 و چه نوع آنها مولد 0 میباشند</a:t>
            </a:r>
            <a:r>
              <a:rPr lang="fa-IR" dirty="0" smtClean="0"/>
              <a:t>.</a:t>
            </a:r>
          </a:p>
          <a:p>
            <a:pPr algn="r" rtl="1"/>
            <a:endParaRPr lang="fa-IR" dirty="0"/>
          </a:p>
          <a:p>
            <a:pPr algn="r" rtl="1"/>
            <a:r>
              <a:rPr lang="fa-IR" dirty="0" smtClean="0"/>
              <a:t> </a:t>
            </a:r>
            <a:r>
              <a:rPr lang="fa-IR" dirty="0"/>
              <a:t>در بالاترین سطح، پروتکل این امکان را به کاربر کامپیوتر میدهد تا پیغامی را از طریق پست الکترونیکی به دوست خود در آن </a:t>
            </a:r>
            <a:r>
              <a:rPr lang="fa-IR" dirty="0" smtClean="0"/>
              <a:t>سوی </a:t>
            </a:r>
            <a:r>
              <a:rPr lang="fa-IR" dirty="0"/>
              <a:t>دنیا ارسال کند</a:t>
            </a:r>
            <a:r>
              <a:rPr lang="fa-IR" dirty="0" smtClean="0"/>
              <a:t>.</a:t>
            </a:r>
          </a:p>
          <a:p>
            <a:pPr algn="r" rtl="1"/>
            <a:endParaRPr lang="en-GB" dirty="0"/>
          </a:p>
        </p:txBody>
      </p:sp>
    </p:spTree>
    <p:extLst>
      <p:ext uri="{BB962C8B-B14F-4D97-AF65-F5344CB8AC3E}">
        <p14:creationId xmlns:p14="http://schemas.microsoft.com/office/powerpoint/2010/main" val="3555257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536" y="340905"/>
            <a:ext cx="10791152" cy="610820"/>
          </a:xfrm>
        </p:spPr>
        <p:txBody>
          <a:bodyPr>
            <a:normAutofit fontScale="90000"/>
          </a:bodyPr>
          <a:lstStyle/>
          <a:p>
            <a:r>
              <a:rPr lang="fa-IR" dirty="0" smtClean="0"/>
              <a:t>تفاوت هاست ایرانی و خارجی</a:t>
            </a:r>
            <a:endParaRPr lang="en-GB" dirty="0"/>
          </a:p>
        </p:txBody>
      </p:sp>
      <p:sp>
        <p:nvSpPr>
          <p:cNvPr id="3" name="Content Placeholder 2"/>
          <p:cNvSpPr>
            <a:spLocks noGrp="1"/>
          </p:cNvSpPr>
          <p:nvPr>
            <p:ph idx="1"/>
          </p:nvPr>
        </p:nvSpPr>
        <p:spPr>
          <a:xfrm>
            <a:off x="90152" y="1313645"/>
            <a:ext cx="12101848" cy="5544355"/>
          </a:xfrm>
        </p:spPr>
        <p:txBody>
          <a:bodyPr>
            <a:normAutofit lnSpcReduction="10000"/>
          </a:bodyPr>
          <a:lstStyle/>
          <a:p>
            <a:pPr algn="r" rtl="1">
              <a:buFont typeface="Wingdings" panose="05000000000000000000" pitchFamily="2" charset="2"/>
              <a:buChar char="ü"/>
            </a:pPr>
            <a:r>
              <a:rPr lang="fa-IR" sz="2000" dirty="0"/>
              <a:t>درصورتیکه سایت خودرا با یکی از زبان های برنامه نویسی مثل :</a:t>
            </a:r>
            <a:r>
              <a:rPr lang="en-GB" sz="2000" dirty="0"/>
              <a:t>Perl-PHP-Python-JAVA-</a:t>
            </a:r>
            <a:r>
              <a:rPr lang="en-GB" sz="2000" dirty="0" err="1"/>
              <a:t>Rubby</a:t>
            </a:r>
            <a:r>
              <a:rPr lang="en-GB" sz="2000" dirty="0"/>
              <a:t> </a:t>
            </a:r>
            <a:r>
              <a:rPr lang="fa-IR" sz="2000" dirty="0"/>
              <a:t>طراحی نمودید یا می خواهید طراحی بنمایید از </a:t>
            </a:r>
            <a:r>
              <a:rPr lang="fa-IR" sz="2000" dirty="0">
                <a:hlinkClick r:id="rId2" tooltip="هاست لینوکس"/>
              </a:rPr>
              <a:t>هاست های لینوکس</a:t>
            </a:r>
            <a:r>
              <a:rPr lang="fa-IR" sz="2000" dirty="0"/>
              <a:t> استفاده نمایید.</a:t>
            </a:r>
          </a:p>
          <a:p>
            <a:pPr algn="r" rtl="1">
              <a:buFont typeface="Wingdings" panose="05000000000000000000" pitchFamily="2" charset="2"/>
              <a:buChar char="q"/>
            </a:pPr>
            <a:r>
              <a:rPr lang="fa-IR" sz="2000" b="1" i="1" dirty="0">
                <a:solidFill>
                  <a:srgbClr val="067054"/>
                </a:solidFill>
              </a:rPr>
              <a:t>سرویس های خارج از ایران مزایای زیر را نسبت به سرویس های داخل ایران دارا می باشند :</a:t>
            </a:r>
          </a:p>
          <a:p>
            <a:pPr algn="r" rtl="1"/>
            <a:r>
              <a:rPr lang="fa-IR" sz="2000" dirty="0"/>
              <a:t> پهنای باند و ترافیک بسیار ارزانتر و بیشتر بروی هاست های ارائه شده در این سرورها</a:t>
            </a:r>
          </a:p>
          <a:p>
            <a:pPr algn="r" rtl="1"/>
            <a:r>
              <a:rPr lang="fa-IR" sz="2000" dirty="0"/>
              <a:t> سرعت بالای مشاهده سایت ها برای تمامی کاربران در جهان</a:t>
            </a:r>
          </a:p>
          <a:p>
            <a:pPr algn="r" rtl="1"/>
            <a:r>
              <a:rPr lang="fa-IR" sz="2000" dirty="0"/>
              <a:t> مناسب برای رتبه بندی های جهانی و تبلیغات </a:t>
            </a:r>
            <a:r>
              <a:rPr lang="en-GB" sz="2000" dirty="0"/>
              <a:t>Google </a:t>
            </a:r>
            <a:r>
              <a:rPr lang="en-GB" sz="2000" dirty="0" smtClean="0"/>
              <a:t>,</a:t>
            </a:r>
            <a:r>
              <a:rPr lang="en-GB" sz="2000" dirty="0"/>
              <a:t>Alexa</a:t>
            </a:r>
          </a:p>
          <a:p>
            <a:pPr algn="r" rtl="1"/>
            <a:r>
              <a:rPr lang="fa-IR" sz="2000" dirty="0" smtClean="0"/>
              <a:t>کنترل </a:t>
            </a:r>
            <a:r>
              <a:rPr lang="fa-IR" sz="2000" dirty="0"/>
              <a:t>پانل قدرتمند </a:t>
            </a:r>
            <a:r>
              <a:rPr lang="en-GB" sz="2000" dirty="0" err="1"/>
              <a:t>cPanel</a:t>
            </a:r>
            <a:r>
              <a:rPr lang="en-GB" sz="2000" dirty="0"/>
              <a:t> 11.x </a:t>
            </a:r>
            <a:r>
              <a:rPr lang="fa-IR" sz="2000" dirty="0"/>
              <a:t>برای هاست لینوکس</a:t>
            </a:r>
          </a:p>
          <a:p>
            <a:pPr algn="r" rtl="1"/>
            <a:r>
              <a:rPr lang="fa-IR" sz="2000" dirty="0"/>
              <a:t>آنتی ویروس قدرتمند </a:t>
            </a:r>
            <a:endParaRPr lang="fa-IR" sz="2000" dirty="0" smtClean="0"/>
          </a:p>
          <a:p>
            <a:pPr algn="r" rtl="1"/>
            <a:r>
              <a:rPr lang="fa-IR" sz="2000" dirty="0" smtClean="0"/>
              <a:t>قابلیت </a:t>
            </a:r>
            <a:r>
              <a:rPr lang="fa-IR" sz="2000" dirty="0"/>
              <a:t>انتخاب نسخه </a:t>
            </a:r>
            <a:r>
              <a:rPr lang="en-GB" sz="2000" dirty="0"/>
              <a:t>PHP </a:t>
            </a:r>
            <a:r>
              <a:rPr lang="fa-IR" sz="2000" dirty="0"/>
              <a:t>نسخه های 5.2 </a:t>
            </a:r>
            <a:r>
              <a:rPr lang="fa-IR" sz="2000" dirty="0" smtClean="0"/>
              <a:t>- </a:t>
            </a:r>
            <a:r>
              <a:rPr lang="fa-IR" sz="2000" dirty="0"/>
              <a:t>5.3 - 5.4- 5.5- </a:t>
            </a:r>
            <a:r>
              <a:rPr lang="fa-IR" sz="2000" dirty="0" smtClean="0"/>
              <a:t>5.6</a:t>
            </a:r>
          </a:p>
          <a:p>
            <a:pPr algn="r" rtl="1">
              <a:buFont typeface="Wingdings" panose="05000000000000000000" pitchFamily="2" charset="2"/>
              <a:buChar char="q"/>
            </a:pPr>
            <a:r>
              <a:rPr lang="fa-IR" sz="2000" b="1" i="1" dirty="0" smtClean="0">
                <a:solidFill>
                  <a:srgbClr val="067054"/>
                </a:solidFill>
              </a:rPr>
              <a:t>مزیت هاست ایرانی نسبت به هاست خارجی:</a:t>
            </a:r>
          </a:p>
          <a:p>
            <a:pPr algn="r" rtl="1"/>
            <a:r>
              <a:rPr lang="fa-IR" sz="2000" dirty="0"/>
              <a:t>عدم امکان تحریم: به دلیل میزبانی سایت ها در داخل کشور  امکان قطع دسترسی به دلیل تحریم توسط شرکت های ارائه دهنده خدمات خارجی موثر </a:t>
            </a:r>
            <a:r>
              <a:rPr lang="fa-IR" sz="2000" dirty="0" smtClean="0"/>
              <a:t>نیست</a:t>
            </a:r>
          </a:p>
          <a:p>
            <a:pPr algn="r" rtl="1"/>
            <a:r>
              <a:rPr lang="fa-IR" sz="2000" dirty="0"/>
              <a:t>دسترسی به سایت ها با سرعت بالا هنگام مشاهده از بستر اینترنت ایران: وجود فاصله فیزیکی  کمتر بین سرور ایران  و کاربرانی که از داخل ایران سایت ها را لود می </a:t>
            </a:r>
            <a:r>
              <a:rPr lang="fa-IR" sz="2000" dirty="0" smtClean="0"/>
              <a:t>کنند</a:t>
            </a:r>
          </a:p>
          <a:p>
            <a:pPr algn="r" rtl="1"/>
            <a:r>
              <a:rPr lang="fa-IR" sz="2000" dirty="0" smtClean="0"/>
              <a:t>به دلیل اختلالات اینترنت ایران :عدم </a:t>
            </a:r>
            <a:r>
              <a:rPr lang="fa-IR" sz="2000" dirty="0"/>
              <a:t>دسترسی یا کندی دسترسی  به سایت هایی که روی سرور های خارجی میزبانی می </a:t>
            </a:r>
            <a:r>
              <a:rPr lang="fa-IR" sz="2000" dirty="0" smtClean="0"/>
              <a:t>شوند توسط کاربران داخل کشور</a:t>
            </a:r>
            <a:endParaRPr lang="fa-IR" sz="2000" dirty="0"/>
          </a:p>
          <a:p>
            <a:pPr algn="r"/>
            <a:endParaRPr lang="en-GB" sz="2000" dirty="0"/>
          </a:p>
        </p:txBody>
      </p:sp>
      <p:sp>
        <p:nvSpPr>
          <p:cNvPr id="4" name="Rectangle 1"/>
          <p:cNvSpPr>
            <a:spLocks noChangeArrowheads="1"/>
          </p:cNvSpPr>
          <p:nvPr/>
        </p:nvSpPr>
        <p:spPr bwMode="auto">
          <a:xfrm>
            <a:off x="0" y="106786"/>
            <a:ext cx="65" cy="2436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8887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000" b="0" i="0" u="none" strike="noStrike" cap="none" normalizeH="0" baseline="0" dirty="0" smtClean="0">
              <a:ln>
                <a:noFill/>
              </a:ln>
              <a:solidFill>
                <a:srgbClr val="333333"/>
              </a:solidFill>
              <a:effectLst/>
              <a:latin typeface="Yekan"/>
              <a:cs typeface="Arial" panose="020B0604020202020204" pitchFamily="34" charset="0"/>
            </a:endParaRPr>
          </a:p>
        </p:txBody>
      </p:sp>
      <p:pic>
        <p:nvPicPr>
          <p:cNvPr id="4098" name="Picture 2" descr="http://sarvserver.com/wp-content/uploads/2014/11/linux-host-300x219.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99847"/>
            <a:ext cx="285750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791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594" y="728583"/>
            <a:ext cx="10791152" cy="610820"/>
          </a:xfrm>
        </p:spPr>
        <p:txBody>
          <a:bodyPr>
            <a:normAutofit fontScale="90000"/>
          </a:bodyPr>
          <a:lstStyle/>
          <a:p>
            <a:r>
              <a:rPr lang="fa-IR" dirty="0"/>
              <a:t>کلاینت های ایمیلی ؟</a:t>
            </a:r>
            <a:br>
              <a:rPr lang="fa-IR" dirty="0"/>
            </a:br>
            <a:endParaRPr lang="en-GB" dirty="0"/>
          </a:p>
        </p:txBody>
      </p:sp>
      <p:sp>
        <p:nvSpPr>
          <p:cNvPr id="3" name="Content Placeholder 2"/>
          <p:cNvSpPr>
            <a:spLocks noGrp="1"/>
          </p:cNvSpPr>
          <p:nvPr>
            <p:ph idx="1"/>
          </p:nvPr>
        </p:nvSpPr>
        <p:spPr>
          <a:xfrm>
            <a:off x="1" y="1339403"/>
            <a:ext cx="12192000" cy="4990993"/>
          </a:xfrm>
        </p:spPr>
        <p:txBody>
          <a:bodyPr>
            <a:normAutofit fontScale="92500" lnSpcReduction="20000"/>
          </a:bodyPr>
          <a:lstStyle/>
          <a:p>
            <a:pPr algn="r" rtl="1">
              <a:buFont typeface="Wingdings" panose="05000000000000000000" pitchFamily="2" charset="2"/>
              <a:buChar char="ü"/>
            </a:pPr>
            <a:r>
              <a:rPr lang="fa-IR" dirty="0" smtClean="0">
                <a:solidFill>
                  <a:srgbClr val="660066"/>
                </a:solidFill>
              </a:rPr>
              <a:t>تعریف</a:t>
            </a:r>
            <a:r>
              <a:rPr lang="fa-IR" dirty="0" smtClean="0"/>
              <a:t> : </a:t>
            </a:r>
            <a:r>
              <a:rPr lang="fa-IR" sz="2400" dirty="0" smtClean="0"/>
              <a:t>نوعی </a:t>
            </a:r>
            <a:r>
              <a:rPr lang="fa-IR" sz="2400" dirty="0"/>
              <a:t>برنامه کامپیوتری است که برای دسترسی و مدیریت ایمیل کاربر مورد استفاده قرار می گیرد</a:t>
            </a:r>
            <a:r>
              <a:rPr lang="fa-IR" sz="2400" dirty="0" smtClean="0"/>
              <a:t>.</a:t>
            </a:r>
          </a:p>
          <a:p>
            <a:pPr algn="r" rtl="1">
              <a:buFont typeface="Wingdings" panose="05000000000000000000" pitchFamily="2" charset="2"/>
              <a:buChar char="ü"/>
            </a:pPr>
            <a:endParaRPr lang="fa-IR" sz="2400" dirty="0" smtClean="0"/>
          </a:p>
          <a:p>
            <a:pPr algn="r" rtl="1">
              <a:buFont typeface="Wingdings" panose="05000000000000000000" pitchFamily="2" charset="2"/>
              <a:buChar char="ü"/>
            </a:pPr>
            <a:r>
              <a:rPr lang="fa-IR" sz="2400" dirty="0" smtClean="0"/>
              <a:t>از </a:t>
            </a:r>
            <a:r>
              <a:rPr lang="fa-IR" sz="2400" dirty="0"/>
              <a:t>پروتکل هاي ايميل پشتيباني </a:t>
            </a:r>
            <a:r>
              <a:rPr lang="fa-IR" sz="2400" dirty="0" smtClean="0"/>
              <a:t>میکند.</a:t>
            </a:r>
          </a:p>
          <a:p>
            <a:pPr algn="r" rtl="1">
              <a:buFont typeface="Wingdings" panose="05000000000000000000" pitchFamily="2" charset="2"/>
              <a:buChar char="ü"/>
            </a:pPr>
            <a:endParaRPr lang="fa-IR" sz="2400" dirty="0" smtClean="0"/>
          </a:p>
          <a:p>
            <a:pPr algn="r" rtl="1">
              <a:buFont typeface="Wingdings" panose="05000000000000000000" pitchFamily="2" charset="2"/>
              <a:buChar char="ü"/>
            </a:pPr>
            <a:r>
              <a:rPr lang="fa-IR" sz="2400" dirty="0"/>
              <a:t>استفاده از کلاینت ایمیل بدین معنا است که به‌جای استفاده از رابط کاربری خود سرویس یا همان وب‌میل، از کلاینت ایمیل برای ارتباط با سرور مورد استفاده قرار می‌گیرد. </a:t>
            </a:r>
            <a:br>
              <a:rPr lang="fa-IR" sz="2400" dirty="0"/>
            </a:br>
            <a:r>
              <a:rPr lang="fa-IR" sz="2400" dirty="0"/>
              <a:t/>
            </a:r>
            <a:br>
              <a:rPr lang="fa-IR" sz="2400" dirty="0"/>
            </a:br>
            <a:endParaRPr lang="fa-IR" sz="2400" dirty="0"/>
          </a:p>
          <a:p>
            <a:pPr algn="r" rtl="1">
              <a:buFont typeface="Wingdings" panose="05000000000000000000" pitchFamily="2" charset="2"/>
              <a:buChar char="ü"/>
            </a:pPr>
            <a:r>
              <a:rPr lang="fa-IR" sz="2400" dirty="0" smtClean="0"/>
              <a:t>کلاینتهای </a:t>
            </a:r>
            <a:r>
              <a:rPr lang="fa-IR" sz="2400" dirty="0"/>
              <a:t>ایمیلی برنامه هایی هستند که روی سیستم های لوکال نصب می شوند (یعنی کامپیوتر کاربر یا سیستم های اداری) و برای تعامل با سرورهای ایمیلی ریموت، مورد استفاده قرار می گیرند تا کار دانلود و ارسال ایمیل به دریافت کننده مورد نظر شما را انجام دهند.</a:t>
            </a:r>
          </a:p>
          <a:p>
            <a:pPr algn="r" rtl="1">
              <a:buFont typeface="Wingdings" panose="05000000000000000000" pitchFamily="2" charset="2"/>
              <a:buChar char="ü"/>
            </a:pPr>
            <a:endParaRPr lang="en-US" sz="2400" dirty="0" smtClean="0"/>
          </a:p>
          <a:p>
            <a:pPr algn="r" rtl="1">
              <a:buFont typeface="Wingdings" panose="05000000000000000000" pitchFamily="2" charset="2"/>
              <a:buChar char="ü"/>
            </a:pPr>
            <a:r>
              <a:rPr lang="fa-IR" sz="2400" dirty="0">
                <a:solidFill>
                  <a:srgbClr val="FF0000"/>
                </a:solidFill>
              </a:rPr>
              <a:t>با این حال بسیاری از ارائه کنندگان وب میل این امکان را به کاربران می دهند که همراه با سرویس آنها از کلاینت های ایمیلی نیز استفاده کنند و اینجاست که احتمالا درک مسأله </a:t>
            </a:r>
            <a:r>
              <a:rPr lang="fa-IR" sz="2400" dirty="0" smtClean="0">
                <a:solidFill>
                  <a:srgbClr val="FF0000"/>
                </a:solidFill>
              </a:rPr>
              <a:t>کمی دشوار </a:t>
            </a:r>
            <a:r>
              <a:rPr lang="fa-IR" sz="2400" dirty="0">
                <a:solidFill>
                  <a:srgbClr val="FF0000"/>
                </a:solidFill>
              </a:rPr>
              <a:t>خواهد شد. </a:t>
            </a:r>
            <a:r>
              <a:rPr lang="fa-IR" sz="2400" dirty="0"/>
              <a:t/>
            </a:r>
            <a:br>
              <a:rPr lang="fa-IR" sz="2400" dirty="0"/>
            </a:br>
            <a:endParaRPr lang="fa-IR" sz="2400" dirty="0"/>
          </a:p>
        </p:txBody>
      </p:sp>
    </p:spTree>
    <p:extLst>
      <p:ext uri="{BB962C8B-B14F-4D97-AF65-F5344CB8AC3E}">
        <p14:creationId xmlns:p14="http://schemas.microsoft.com/office/powerpoint/2010/main" val="195788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28" y="425003"/>
            <a:ext cx="10544059" cy="721217"/>
          </a:xfrm>
        </p:spPr>
        <p:txBody>
          <a:bodyPr>
            <a:normAutofit/>
          </a:bodyPr>
          <a:lstStyle/>
          <a:p>
            <a:endParaRPr lang="en-GB" dirty="0"/>
          </a:p>
        </p:txBody>
      </p:sp>
      <p:sp>
        <p:nvSpPr>
          <p:cNvPr id="3" name="Content Placeholder 2"/>
          <p:cNvSpPr>
            <a:spLocks noGrp="1"/>
          </p:cNvSpPr>
          <p:nvPr>
            <p:ph idx="1"/>
          </p:nvPr>
        </p:nvSpPr>
        <p:spPr>
          <a:xfrm>
            <a:off x="0" y="1519707"/>
            <a:ext cx="12192000" cy="5338293"/>
          </a:xfrm>
        </p:spPr>
        <p:txBody>
          <a:bodyPr>
            <a:normAutofit/>
          </a:bodyPr>
          <a:lstStyle/>
          <a:p>
            <a:pPr algn="r" rtl="1"/>
            <a:r>
              <a:rPr lang="fa-IR" dirty="0"/>
              <a:t>اما ممکن است کار کردن با ظاهر جدید جی میل را دوست نداشته باشیم و تصمیم بگیریم که یکی از کلاینت های ایمیلی نظیر تاندربرد که یک برنامه رایگان هست را برای این منظور انتخاب نماییم. در این صورت به جای استفاده از یک کلاینت مبتنی بر وب </a:t>
            </a:r>
            <a:r>
              <a:rPr lang="fa-IR" dirty="0" smtClean="0"/>
              <a:t>(رابط </a:t>
            </a:r>
            <a:r>
              <a:rPr lang="fa-IR" dirty="0"/>
              <a:t>کاربری جی میل) برای تعامل با سرورهای جی میل (یا همان بک اند میل سرور) برنامه مجزایی را روی کامپیوتر خود نصب کنیم (در این مثال تاندربرد) و از آن برای اتصال به بک اند میل سرور استفاده نماییم.</a:t>
            </a:r>
            <a:br>
              <a:rPr lang="fa-IR" dirty="0"/>
            </a:br>
            <a:endParaRPr lang="en-GB" dirty="0"/>
          </a:p>
        </p:txBody>
      </p:sp>
      <p:pic>
        <p:nvPicPr>
          <p:cNvPr id="1026" name="Picture 2" descr="Thunderbird%2038.0 نرم افزار مدیریت حرفه ای ایمیل ها Mozilla Thunderbird 3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902" y="4286249"/>
            <a:ext cx="428625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219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563" y="103033"/>
            <a:ext cx="10801637" cy="824248"/>
          </a:xfrm>
        </p:spPr>
        <p:txBody>
          <a:bodyPr>
            <a:normAutofit/>
          </a:bodyPr>
          <a:lstStyle/>
          <a:p>
            <a:r>
              <a:rPr lang="en-GB" b="1" dirty="0" smtClean="0"/>
              <a:t>Thunderbird</a:t>
            </a:r>
            <a:r>
              <a:rPr lang="en-GB" dirty="0"/>
              <a:t> </a:t>
            </a:r>
          </a:p>
        </p:txBody>
      </p:sp>
      <p:sp>
        <p:nvSpPr>
          <p:cNvPr id="3" name="Content Placeholder 2"/>
          <p:cNvSpPr>
            <a:spLocks noGrp="1"/>
          </p:cNvSpPr>
          <p:nvPr>
            <p:ph idx="1"/>
          </p:nvPr>
        </p:nvSpPr>
        <p:spPr>
          <a:xfrm>
            <a:off x="0" y="1287890"/>
            <a:ext cx="12192000" cy="6188296"/>
          </a:xfrm>
        </p:spPr>
        <p:txBody>
          <a:bodyPr>
            <a:noAutofit/>
          </a:bodyPr>
          <a:lstStyle/>
          <a:p>
            <a:pPr algn="r" rtl="1"/>
            <a:r>
              <a:rPr lang="fa-IR" sz="2100" dirty="0">
                <a:latin typeface="AngsanaUPC" panose="02020603050405020304" pitchFamily="18" charset="-34"/>
              </a:rPr>
              <a:t> این نرم افزار به شما امکان می دهد همه ی نامه های الکترونیک خود را روی هارد رایانه ‌ ذخیره کنید و در صورت قطع بودن اینترنت بتوانید از آن ها بهره ببرید.</a:t>
            </a:r>
          </a:p>
          <a:p>
            <a:pPr algn="r" rtl="1"/>
            <a:r>
              <a:rPr lang="fa-IR" sz="2100" dirty="0">
                <a:latin typeface="AngsanaUPC" panose="02020603050405020304" pitchFamily="18" charset="-34"/>
              </a:rPr>
              <a:t>دارای رابط گرافیكی ساده و </a:t>
            </a:r>
            <a:r>
              <a:rPr lang="fa-IR" sz="2100" dirty="0" smtClean="0">
                <a:latin typeface="AngsanaUPC" panose="02020603050405020304" pitchFamily="18" charset="-34"/>
              </a:rPr>
              <a:t>قدرتمند</a:t>
            </a:r>
            <a:r>
              <a:rPr lang="en-US" sz="2100" dirty="0" smtClean="0">
                <a:latin typeface="AngsanaUPC" panose="02020603050405020304" pitchFamily="18" charset="-34"/>
                <a:cs typeface="AngsanaUPC" panose="02020603050405020304" pitchFamily="18" charset="-34"/>
              </a:rPr>
              <a:t>.</a:t>
            </a:r>
          </a:p>
          <a:p>
            <a:pPr algn="r" rtl="1"/>
            <a:r>
              <a:rPr lang="fa-IR" sz="2100" dirty="0" smtClean="0">
                <a:latin typeface="AngsanaUPC" panose="02020603050405020304" pitchFamily="18" charset="-34"/>
              </a:rPr>
              <a:t>انتقال </a:t>
            </a:r>
            <a:r>
              <a:rPr lang="fa-IR" sz="2100" dirty="0">
                <a:latin typeface="AngsanaUPC" panose="02020603050405020304" pitchFamily="18" charset="-34"/>
              </a:rPr>
              <a:t>كامل، دفترچه آدرس و نامه‌های الكترونیكی كاربر به </a:t>
            </a:r>
            <a:r>
              <a:rPr lang="fa-IR" sz="2100" dirty="0" smtClean="0">
                <a:latin typeface="AngsanaUPC" panose="02020603050405020304" pitchFamily="18" charset="-34"/>
              </a:rPr>
              <a:t>برنامه</a:t>
            </a:r>
            <a:r>
              <a:rPr lang="en-US" sz="2100" dirty="0" smtClean="0">
                <a:latin typeface="AngsanaUPC" panose="02020603050405020304" pitchFamily="18" charset="-34"/>
                <a:cs typeface="AngsanaUPC" panose="02020603050405020304" pitchFamily="18" charset="-34"/>
              </a:rPr>
              <a:t>.</a:t>
            </a:r>
          </a:p>
          <a:p>
            <a:pPr algn="r" rtl="1"/>
            <a:r>
              <a:rPr lang="fa-IR" sz="2100" dirty="0" smtClean="0">
                <a:latin typeface="AngsanaUPC" panose="02020603050405020304" pitchFamily="18" charset="-34"/>
              </a:rPr>
              <a:t>پشتیبانی از‌</a:t>
            </a:r>
            <a:r>
              <a:rPr lang="en-US" sz="2100" dirty="0" smtClean="0">
                <a:latin typeface="AngsanaUPC" panose="02020603050405020304" pitchFamily="18" charset="-34"/>
              </a:rPr>
              <a:t> </a:t>
            </a:r>
            <a:r>
              <a:rPr lang="en-GB" sz="2400" dirty="0" smtClean="0">
                <a:latin typeface="AngsanaUPC" panose="02020603050405020304" pitchFamily="18" charset="-34"/>
                <a:cs typeface="AngsanaUPC" panose="02020603050405020304" pitchFamily="18" charset="-34"/>
              </a:rPr>
              <a:t>RSS</a:t>
            </a:r>
            <a:r>
              <a:rPr lang="en-GB" sz="2100" dirty="0" smtClean="0">
                <a:latin typeface="AngsanaUPC" panose="02020603050405020304" pitchFamily="18" charset="-34"/>
                <a:cs typeface="AngsanaUPC" panose="02020603050405020304" pitchFamily="18" charset="-34"/>
              </a:rPr>
              <a:t>  </a:t>
            </a:r>
            <a:r>
              <a:rPr lang="fa-IR" sz="2100" dirty="0" smtClean="0">
                <a:latin typeface="AngsanaUPC" panose="02020603050405020304" pitchFamily="18" charset="-34"/>
              </a:rPr>
              <a:t>و‌ </a:t>
            </a:r>
            <a:r>
              <a:rPr lang="en-US" sz="2100" dirty="0" smtClean="0">
                <a:latin typeface="AngsanaUPC" panose="02020603050405020304" pitchFamily="18" charset="-34"/>
              </a:rPr>
              <a:t> </a:t>
            </a:r>
            <a:r>
              <a:rPr lang="en-GB" sz="2400" dirty="0" smtClean="0">
                <a:latin typeface="AngsanaUPC" panose="02020603050405020304" pitchFamily="18" charset="-34"/>
                <a:cs typeface="AngsanaUPC" panose="02020603050405020304" pitchFamily="18" charset="-34"/>
              </a:rPr>
              <a:t>Newsgroup</a:t>
            </a:r>
            <a:r>
              <a:rPr lang="fa-IR" sz="2100" dirty="0" smtClean="0">
                <a:latin typeface="AngsanaUPC" panose="02020603050405020304" pitchFamily="18" charset="-34"/>
              </a:rPr>
              <a:t>با </a:t>
            </a:r>
            <a:r>
              <a:rPr lang="fa-IR" sz="2100" dirty="0">
                <a:latin typeface="AngsanaUPC" panose="02020603050405020304" pitchFamily="18" charset="-34"/>
              </a:rPr>
              <a:t>استفاده از </a:t>
            </a:r>
            <a:r>
              <a:rPr lang="en-US" sz="2100" dirty="0" smtClean="0">
                <a:latin typeface="AngsanaUPC" panose="02020603050405020304" pitchFamily="18" charset="-34"/>
              </a:rPr>
              <a:t> </a:t>
            </a:r>
            <a:r>
              <a:rPr lang="en-GB" sz="2400" dirty="0" smtClean="0">
                <a:latin typeface="AngsanaUPC" panose="02020603050405020304" pitchFamily="18" charset="-34"/>
                <a:cs typeface="AngsanaUPC" panose="02020603050405020304" pitchFamily="18" charset="-34"/>
              </a:rPr>
              <a:t>RSS</a:t>
            </a:r>
            <a:r>
              <a:rPr lang="en-GB" sz="2100" dirty="0" smtClean="0">
                <a:latin typeface="AngsanaUPC" panose="02020603050405020304" pitchFamily="18" charset="-34"/>
                <a:cs typeface="AngsanaUPC" panose="02020603050405020304" pitchFamily="18" charset="-34"/>
              </a:rPr>
              <a:t> </a:t>
            </a:r>
            <a:r>
              <a:rPr lang="fa-IR" sz="2100" dirty="0">
                <a:latin typeface="AngsanaUPC" panose="02020603050405020304" pitchFamily="18" charset="-34"/>
              </a:rPr>
              <a:t>این برنامه می تواند تازه‌های هر سایت مانند اخبار یا آخرین نوشته های ارسال شده را بدون جستجوی تك تك در هر سایت مرور كنید. زبان </a:t>
            </a:r>
            <a:r>
              <a:rPr lang="en-US" sz="2100" dirty="0" smtClean="0">
                <a:latin typeface="AngsanaUPC" panose="02020603050405020304" pitchFamily="18" charset="-34"/>
              </a:rPr>
              <a:t> </a:t>
            </a:r>
            <a:r>
              <a:rPr lang="en-GB" sz="2400" dirty="0" smtClean="0">
                <a:latin typeface="AngsanaUPC" panose="02020603050405020304" pitchFamily="18" charset="-34"/>
                <a:cs typeface="AngsanaUPC" panose="02020603050405020304" pitchFamily="18" charset="-34"/>
              </a:rPr>
              <a:t>RSS </a:t>
            </a:r>
            <a:r>
              <a:rPr lang="fa-IR" sz="2100" dirty="0">
                <a:latin typeface="AngsanaUPC" panose="02020603050405020304" pitchFamily="18" charset="-34"/>
              </a:rPr>
              <a:t>برای كسانی كه روزانه مطالب جدید چندین وب سایت را دنبال می‌كنند و زمان زیادی را باید صرف مرور تازه‌های هر سایت نمایند بسیار مناسب است</a:t>
            </a:r>
            <a:r>
              <a:rPr lang="fa-IR" sz="2100" dirty="0" smtClean="0">
                <a:latin typeface="AngsanaUPC" panose="02020603050405020304" pitchFamily="18" charset="-34"/>
              </a:rPr>
              <a:t>.</a:t>
            </a:r>
            <a:endParaRPr lang="en-GB" sz="2100" dirty="0">
              <a:latin typeface="AngsanaUPC" panose="02020603050405020304" pitchFamily="18" charset="-34"/>
              <a:cs typeface="AngsanaUPC" panose="02020603050405020304" pitchFamily="18" charset="-34"/>
            </a:endParaRPr>
          </a:p>
          <a:p>
            <a:pPr algn="r" rtl="1"/>
            <a:r>
              <a:rPr lang="fa-IR" sz="2100" dirty="0" smtClean="0">
                <a:latin typeface="AngsanaUPC" panose="02020603050405020304" pitchFamily="18" charset="-34"/>
              </a:rPr>
              <a:t>پشتیبانی </a:t>
            </a:r>
            <a:r>
              <a:rPr lang="fa-IR" sz="2100" dirty="0">
                <a:latin typeface="AngsanaUPC" panose="02020603050405020304" pitchFamily="18" charset="-34"/>
              </a:rPr>
              <a:t>از امكاناتی همچون امضای‌ دیجیتال و رمزنگاری داده‌ها در ارسال و دریافت </a:t>
            </a:r>
            <a:r>
              <a:rPr lang="fa-IR" sz="2100" dirty="0" smtClean="0">
                <a:latin typeface="AngsanaUPC" panose="02020603050405020304" pitchFamily="18" charset="-34"/>
              </a:rPr>
              <a:t>نامه‌ها</a:t>
            </a:r>
            <a:endParaRPr lang="en-US" sz="2100" dirty="0" smtClean="0">
              <a:latin typeface="AngsanaUPC" panose="02020603050405020304" pitchFamily="18" charset="-34"/>
              <a:cs typeface="AngsanaUPC" panose="02020603050405020304" pitchFamily="18" charset="-34"/>
            </a:endParaRPr>
          </a:p>
          <a:p>
            <a:pPr algn="r" rtl="1"/>
            <a:r>
              <a:rPr lang="fa-IR" sz="2100" dirty="0" smtClean="0">
                <a:latin typeface="AngsanaUPC" panose="02020603050405020304" pitchFamily="18" charset="-34"/>
              </a:rPr>
              <a:t>پشتیبانی </a:t>
            </a:r>
            <a:r>
              <a:rPr lang="fa-IR" sz="2100" dirty="0">
                <a:latin typeface="AngsanaUPC" panose="02020603050405020304" pitchFamily="18" charset="-34"/>
              </a:rPr>
              <a:t>كامل زبان فارسی</a:t>
            </a:r>
            <a:r>
              <a:rPr lang="en-US" sz="2100" dirty="0">
                <a:latin typeface="AngsanaUPC" panose="02020603050405020304" pitchFamily="18" charset="-34"/>
                <a:cs typeface="AngsanaUPC" panose="02020603050405020304" pitchFamily="18" charset="-34"/>
              </a:rPr>
              <a:t>, </a:t>
            </a:r>
            <a:r>
              <a:rPr lang="fa-IR" sz="2100" dirty="0" smtClean="0">
                <a:latin typeface="AngsanaUPC" panose="02020603050405020304" pitchFamily="18" charset="-34"/>
              </a:rPr>
              <a:t>قادر </a:t>
            </a:r>
            <a:r>
              <a:rPr lang="fa-IR" sz="2100" dirty="0">
                <a:latin typeface="AngsanaUPC" panose="02020603050405020304" pitchFamily="18" charset="-34"/>
              </a:rPr>
              <a:t>به نمایش نامه ها و متون فارسی می باشد</a:t>
            </a:r>
            <a:r>
              <a:rPr lang="fa-IR" sz="2100" dirty="0" smtClean="0">
                <a:latin typeface="AngsanaUPC" panose="02020603050405020304" pitchFamily="18" charset="-34"/>
              </a:rPr>
              <a:t>!</a:t>
            </a:r>
            <a:endParaRPr lang="en-US" sz="2100" dirty="0" smtClean="0">
              <a:latin typeface="AngsanaUPC" panose="02020603050405020304" pitchFamily="18" charset="-34"/>
              <a:cs typeface="AngsanaUPC" panose="02020603050405020304" pitchFamily="18" charset="-34"/>
            </a:endParaRPr>
          </a:p>
          <a:p>
            <a:pPr algn="r" rtl="1"/>
            <a:r>
              <a:rPr lang="fa-IR" sz="2100" dirty="0" smtClean="0">
                <a:latin typeface="AngsanaUPC" panose="02020603050405020304" pitchFamily="18" charset="-34"/>
              </a:rPr>
              <a:t>قابلیت </a:t>
            </a:r>
            <a:r>
              <a:rPr lang="fa-IR" sz="2100" dirty="0">
                <a:latin typeface="AngsanaUPC" panose="02020603050405020304" pitchFamily="18" charset="-34"/>
              </a:rPr>
              <a:t>سوییچ نمودن سریع بین حساب های كاربری مختلف در </a:t>
            </a:r>
            <a:r>
              <a:rPr lang="fa-IR" sz="2100" dirty="0" smtClean="0">
                <a:latin typeface="AngsanaUPC" panose="02020603050405020304" pitchFamily="18" charset="-34"/>
              </a:rPr>
              <a:t>برنامه</a:t>
            </a:r>
            <a:endParaRPr lang="en-US" sz="2100" dirty="0" smtClean="0">
              <a:latin typeface="AngsanaUPC" panose="02020603050405020304" pitchFamily="18" charset="-34"/>
              <a:cs typeface="AngsanaUPC" panose="02020603050405020304" pitchFamily="18" charset="-34"/>
            </a:endParaRPr>
          </a:p>
          <a:p>
            <a:pPr algn="r" rtl="1"/>
            <a:r>
              <a:rPr lang="fa-IR" sz="2100" dirty="0" smtClean="0">
                <a:latin typeface="AngsanaUPC" panose="02020603050405020304" pitchFamily="18" charset="-34"/>
              </a:rPr>
              <a:t>نامه </a:t>
            </a:r>
            <a:r>
              <a:rPr lang="fa-IR" sz="2100" dirty="0">
                <a:latin typeface="AngsanaUPC" panose="02020603050405020304" pitchFamily="18" charset="-34"/>
              </a:rPr>
              <a:t>های مدیریت آفلاین پست الکترونیک تنها می توانند ایمیل هایی را دریافت کنند که به صورت سرویس </a:t>
            </a:r>
            <a:r>
              <a:rPr lang="en-US" sz="2100" dirty="0" smtClean="0">
                <a:latin typeface="AngsanaUPC" panose="02020603050405020304" pitchFamily="18" charset="-34"/>
              </a:rPr>
              <a:t> </a:t>
            </a:r>
            <a:r>
              <a:rPr lang="en-GB" sz="2400" dirty="0" smtClean="0">
                <a:latin typeface="AngsanaUPC" panose="02020603050405020304" pitchFamily="18" charset="-34"/>
                <a:cs typeface="AngsanaUPC" panose="02020603050405020304" pitchFamily="18" charset="-34"/>
              </a:rPr>
              <a:t>IMAP</a:t>
            </a:r>
            <a:r>
              <a:rPr lang="fa-IR" sz="2100" dirty="0" smtClean="0">
                <a:latin typeface="AngsanaUPC" panose="02020603050405020304" pitchFamily="18" charset="-34"/>
              </a:rPr>
              <a:t>یا</a:t>
            </a:r>
            <a:r>
              <a:rPr lang="en-US" sz="2100" dirty="0" smtClean="0">
                <a:latin typeface="AngsanaUPC" panose="02020603050405020304" pitchFamily="18" charset="-34"/>
              </a:rPr>
              <a:t> </a:t>
            </a:r>
            <a:r>
              <a:rPr lang="en-GB" sz="2400" dirty="0" smtClean="0">
                <a:latin typeface="AngsanaUPC" panose="02020603050405020304" pitchFamily="18" charset="-34"/>
                <a:cs typeface="AngsanaUPC" panose="02020603050405020304" pitchFamily="18" charset="-34"/>
              </a:rPr>
              <a:t>POP</a:t>
            </a:r>
            <a:r>
              <a:rPr lang="en-GB" sz="2100" dirty="0" smtClean="0">
                <a:latin typeface="AngsanaUPC" panose="02020603050405020304" pitchFamily="18" charset="-34"/>
                <a:cs typeface="AngsanaUPC" panose="02020603050405020304" pitchFamily="18" charset="-34"/>
              </a:rPr>
              <a:t> </a:t>
            </a:r>
            <a:r>
              <a:rPr lang="fa-IR" sz="2100" dirty="0">
                <a:latin typeface="AngsanaUPC" panose="02020603050405020304" pitchFamily="18" charset="-34"/>
              </a:rPr>
              <a:t>در دسترس باشند.</a:t>
            </a:r>
          </a:p>
          <a:p>
            <a:pPr algn="r" rtl="1"/>
            <a:r>
              <a:rPr lang="fa-IR" sz="2100" dirty="0">
                <a:latin typeface="AngsanaUPC" panose="02020603050405020304" pitchFamily="18" charset="-34"/>
              </a:rPr>
              <a:t>  رایگان است و امنیت بالایی دارد</a:t>
            </a:r>
          </a:p>
          <a:p>
            <a:pPr algn="r" rtl="1"/>
            <a:r>
              <a:rPr lang="fa-IR" sz="2100" dirty="0">
                <a:latin typeface="AngsanaUPC" panose="02020603050405020304" pitchFamily="18" charset="-34"/>
              </a:rPr>
              <a:t>    فیلتر هرزنامه ی آن بسیار قدرتمند است</a:t>
            </a:r>
          </a:p>
          <a:p>
            <a:pPr algn="r" rtl="1"/>
            <a:r>
              <a:rPr lang="fa-IR" sz="2100" dirty="0">
                <a:latin typeface="AngsanaUPC" panose="02020603050405020304" pitchFamily="18" charset="-34"/>
              </a:rPr>
              <a:t>   پیوسته به روزرسانی می شود</a:t>
            </a:r>
          </a:p>
          <a:p>
            <a:pPr algn="r" rtl="1"/>
            <a:endParaRPr lang="en-GB" sz="2100" dirty="0">
              <a:latin typeface="AngsanaUPC" panose="02020603050405020304" pitchFamily="18" charset="-34"/>
              <a:cs typeface="AngsanaUPC" panose="02020603050405020304" pitchFamily="18" charset="-34"/>
            </a:endParaRPr>
          </a:p>
          <a:p>
            <a:pPr algn="r" rtl="1"/>
            <a:endParaRPr lang="en-GB" sz="2100"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48680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pPr algn="r" rtl="1"/>
            <a:r>
              <a:rPr lang="fa-IR" dirty="0" smtClean="0"/>
              <a:t>نگاهی </a:t>
            </a:r>
            <a:r>
              <a:rPr lang="fa-IR" dirty="0"/>
              <a:t>به پروتکل های رایج ایمیلی بیاندازیم که برای استفاده از کلاینت های مختلف و ارسال ایمیل از طریق تلفن های همراه به آنها نیاز خواهید داشت.</a:t>
            </a:r>
            <a:br>
              <a:rPr lang="fa-IR" dirty="0"/>
            </a:br>
            <a:r>
              <a:rPr lang="fa-IR" dirty="0"/>
              <a:t/>
            </a:r>
            <a:br>
              <a:rPr lang="fa-IR" dirty="0"/>
            </a:br>
            <a:endParaRPr lang="en-GB" dirty="0"/>
          </a:p>
        </p:txBody>
      </p:sp>
      <p:pic>
        <p:nvPicPr>
          <p:cNvPr id="4098" name="Picture 2" descr="http://www.scrubly.com/blog/wp-content/uploads/2014/01/jan3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01" y="2998997"/>
            <a:ext cx="4762500" cy="29813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differencebetween.info/sites/default/files/d7_image_attach1/imap-pop-three-and-smtp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257" y="4116173"/>
            <a:ext cx="5389594" cy="192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351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200" y="198268"/>
            <a:ext cx="10791152" cy="610820"/>
          </a:xfrm>
        </p:spPr>
        <p:txBody>
          <a:bodyPr>
            <a:normAutofit fontScale="90000"/>
          </a:bodyPr>
          <a:lstStyle/>
          <a:p>
            <a:r>
              <a:rPr lang="en-US" sz="4000" b="1" dirty="0" smtClean="0"/>
              <a:t>SMTP</a:t>
            </a:r>
            <a:endParaRPr lang="en-GB" sz="4000" b="1" dirty="0"/>
          </a:p>
        </p:txBody>
      </p:sp>
      <p:sp>
        <p:nvSpPr>
          <p:cNvPr id="3" name="Content Placeholder 2"/>
          <p:cNvSpPr>
            <a:spLocks noGrp="1"/>
          </p:cNvSpPr>
          <p:nvPr>
            <p:ph idx="1"/>
          </p:nvPr>
        </p:nvSpPr>
        <p:spPr>
          <a:xfrm>
            <a:off x="1" y="1143938"/>
            <a:ext cx="12192000" cy="5714062"/>
          </a:xfrm>
        </p:spPr>
        <p:txBody>
          <a:bodyPr>
            <a:normAutofit/>
          </a:bodyPr>
          <a:lstStyle/>
          <a:p>
            <a:pPr algn="r" rtl="1"/>
            <a:r>
              <a:rPr lang="en-GB" sz="2400" dirty="0" smtClean="0"/>
              <a:t>SMTP</a:t>
            </a:r>
            <a:r>
              <a:rPr lang="fa-IR" sz="2400" dirty="0" smtClean="0"/>
              <a:t> یکی از</a:t>
            </a:r>
            <a:r>
              <a:rPr lang="en-GB" sz="2400" dirty="0" smtClean="0"/>
              <a:t> </a:t>
            </a:r>
            <a:r>
              <a:rPr lang="fa-IR" sz="2400" dirty="0" smtClean="0"/>
              <a:t>مهمترين </a:t>
            </a:r>
            <a:r>
              <a:rPr lang="fa-IR" sz="2400" dirty="0"/>
              <a:t>پروتكل انتقال پست الكترونيكي می باشد</a:t>
            </a:r>
            <a:r>
              <a:rPr lang="fa-IR" sz="2400" dirty="0" smtClean="0"/>
              <a:t>.</a:t>
            </a:r>
          </a:p>
          <a:p>
            <a:pPr algn="r" rtl="1"/>
            <a:r>
              <a:rPr lang="fa-IR" sz="2400" dirty="0" smtClean="0"/>
              <a:t> </a:t>
            </a:r>
            <a:r>
              <a:rPr lang="fa-IR" sz="2400" dirty="0"/>
              <a:t>پروتكل </a:t>
            </a:r>
            <a:r>
              <a:rPr lang="en-GB" sz="2400" dirty="0"/>
              <a:t>SMTP </a:t>
            </a:r>
            <a:r>
              <a:rPr lang="fa-IR" sz="2400" dirty="0" smtClean="0"/>
              <a:t>مخفف</a:t>
            </a:r>
            <a:r>
              <a:rPr lang="en-GB" sz="2400" b="1" dirty="0" smtClean="0">
                <a:solidFill>
                  <a:schemeClr val="accent6">
                    <a:lumMod val="75000"/>
                  </a:schemeClr>
                </a:solidFill>
              </a:rPr>
              <a:t>SIMPLE </a:t>
            </a:r>
            <a:r>
              <a:rPr lang="en-GB" sz="2400" b="1" dirty="0">
                <a:solidFill>
                  <a:schemeClr val="accent6">
                    <a:lumMod val="75000"/>
                  </a:schemeClr>
                </a:solidFill>
              </a:rPr>
              <a:t>MAIL TRANSFER </a:t>
            </a:r>
            <a:r>
              <a:rPr lang="en-GB" sz="2400" b="1" dirty="0" smtClean="0">
                <a:solidFill>
                  <a:schemeClr val="accent6">
                    <a:lumMod val="75000"/>
                  </a:schemeClr>
                </a:solidFill>
              </a:rPr>
              <a:t>PROTOCOL</a:t>
            </a:r>
            <a:r>
              <a:rPr lang="en-GB" sz="2400" dirty="0">
                <a:solidFill>
                  <a:schemeClr val="accent6">
                    <a:lumMod val="75000"/>
                  </a:schemeClr>
                </a:solidFill>
              </a:rPr>
              <a:t> </a:t>
            </a:r>
            <a:r>
              <a:rPr lang="fa-IR" sz="2400" dirty="0" smtClean="0"/>
              <a:t> بوده </a:t>
            </a:r>
            <a:r>
              <a:rPr lang="fa-IR" sz="2400" dirty="0"/>
              <a:t>که از اين پروتکل براي ارسال پيام‌هاي الكترونيكي</a:t>
            </a:r>
            <a:r>
              <a:rPr lang="en-GB" sz="2400" dirty="0"/>
              <a:t>E-mail </a:t>
            </a:r>
            <a:r>
              <a:rPr lang="fa-IR" sz="2400" dirty="0"/>
              <a:t>استفاده می‌شود</a:t>
            </a:r>
            <a:r>
              <a:rPr lang="fa-IR" sz="2400" dirty="0" smtClean="0"/>
              <a:t>.</a:t>
            </a:r>
          </a:p>
          <a:p>
            <a:pPr algn="r" rtl="1"/>
            <a:r>
              <a:rPr lang="fa-IR" sz="2400" dirty="0" smtClean="0"/>
              <a:t>تا </a:t>
            </a:r>
            <a:r>
              <a:rPr lang="fa-IR" sz="2400" dirty="0"/>
              <a:t>قبل از آن از پروتکل</a:t>
            </a:r>
            <a:r>
              <a:rPr lang="en-GB" sz="2400" dirty="0"/>
              <a:t>UUCP(Unix-to-Unix Copy) </a:t>
            </a:r>
            <a:r>
              <a:rPr lang="fa-IR" sz="2400" dirty="0"/>
              <a:t>براي ارسال پيام‌هاي الكترونيكي</a:t>
            </a:r>
            <a:r>
              <a:rPr lang="en-GB" sz="2400" dirty="0"/>
              <a:t>E-mail </a:t>
            </a:r>
            <a:r>
              <a:rPr lang="fa-IR" sz="2400" dirty="0"/>
              <a:t>استفاده می‌شد</a:t>
            </a:r>
            <a:r>
              <a:rPr lang="fa-IR" sz="2400" dirty="0" smtClean="0"/>
              <a:t>.</a:t>
            </a:r>
          </a:p>
          <a:p>
            <a:pPr algn="r" rtl="1"/>
            <a:r>
              <a:rPr lang="fa-IR" sz="2400" dirty="0" smtClean="0"/>
              <a:t>به دلیل محدودیتش با پروتکل های </a:t>
            </a:r>
            <a:r>
              <a:rPr lang="en-GB" sz="2400" dirty="0" smtClean="0"/>
              <a:t>POP3</a:t>
            </a:r>
            <a:r>
              <a:rPr lang="fa-IR" sz="2400" dirty="0"/>
              <a:t> </a:t>
            </a:r>
            <a:r>
              <a:rPr lang="fa-IR" sz="2400" dirty="0" smtClean="0"/>
              <a:t>یا </a:t>
            </a:r>
            <a:r>
              <a:rPr lang="en-US" sz="2400" dirty="0" smtClean="0"/>
              <a:t>IMAP</a:t>
            </a:r>
            <a:r>
              <a:rPr lang="fa-IR" sz="2400" dirty="0" smtClean="0"/>
              <a:t>استفاده می شود.</a:t>
            </a:r>
          </a:p>
          <a:p>
            <a:pPr algn="r" rtl="1"/>
            <a:r>
              <a:rPr lang="en-GB" sz="2400" dirty="0">
                <a:solidFill>
                  <a:srgbClr val="FF0000"/>
                </a:solidFill>
              </a:rPr>
              <a:t>SMTP</a:t>
            </a:r>
            <a:r>
              <a:rPr lang="en-GB" sz="2400" dirty="0"/>
              <a:t> </a:t>
            </a:r>
            <a:r>
              <a:rPr lang="fa-IR" sz="2400" dirty="0"/>
              <a:t>برای </a:t>
            </a:r>
            <a:r>
              <a:rPr lang="fa-IR" sz="2400" dirty="0">
                <a:solidFill>
                  <a:srgbClr val="FF0000"/>
                </a:solidFill>
              </a:rPr>
              <a:t>ارسال</a:t>
            </a:r>
            <a:r>
              <a:rPr lang="fa-IR" sz="2400" dirty="0"/>
              <a:t> نامه‌ها و </a:t>
            </a:r>
            <a:r>
              <a:rPr lang="en-GB" sz="2400" dirty="0" smtClean="0">
                <a:solidFill>
                  <a:srgbClr val="7030A0"/>
                </a:solidFill>
              </a:rPr>
              <a:t>POP3</a:t>
            </a:r>
            <a:r>
              <a:rPr lang="en-GB" sz="2400" dirty="0"/>
              <a:t> </a:t>
            </a:r>
            <a:r>
              <a:rPr lang="fa-IR" sz="2400" dirty="0" smtClean="0"/>
              <a:t> یا</a:t>
            </a:r>
            <a:r>
              <a:rPr lang="fa-IR" sz="2400" dirty="0"/>
              <a:t> </a:t>
            </a:r>
            <a:r>
              <a:rPr lang="en-GB" sz="2400" dirty="0">
                <a:solidFill>
                  <a:srgbClr val="7030A0"/>
                </a:solidFill>
              </a:rPr>
              <a:t>IMAP</a:t>
            </a:r>
            <a:r>
              <a:rPr lang="en-GB" sz="2400" dirty="0"/>
              <a:t> </a:t>
            </a:r>
            <a:r>
              <a:rPr lang="fa-IR" sz="2400" dirty="0"/>
              <a:t>برای </a:t>
            </a:r>
            <a:r>
              <a:rPr lang="fa-IR" sz="2400" dirty="0">
                <a:solidFill>
                  <a:srgbClr val="7030A0"/>
                </a:solidFill>
              </a:rPr>
              <a:t>دریافت</a:t>
            </a:r>
            <a:r>
              <a:rPr lang="fa-IR" sz="2400" dirty="0"/>
              <a:t> نامه‌ها به کار می‌روند. به عبارت ساده‌تر، سرور </a:t>
            </a:r>
            <a:r>
              <a:rPr lang="en-GB" sz="2400" dirty="0"/>
              <a:t>SMTP، </a:t>
            </a:r>
            <a:r>
              <a:rPr lang="fa-IR" sz="2400" dirty="0"/>
              <a:t>مانند وب سرور یک رایانه است که مانند مسیریاب عمل می‌کند. </a:t>
            </a:r>
            <a:endParaRPr lang="en-GB" sz="2400" dirty="0"/>
          </a:p>
          <a:p>
            <a:pPr algn="r" rtl="1"/>
            <a:r>
              <a:rPr lang="fa-IR" sz="2400" dirty="0"/>
              <a:t> </a:t>
            </a:r>
            <a:r>
              <a:rPr lang="en-US" sz="2400" dirty="0" smtClean="0"/>
              <a:t>  </a:t>
            </a:r>
            <a:r>
              <a:rPr lang="en-US" sz="2400" dirty="0" err="1" smtClean="0"/>
              <a:t>smtp</a:t>
            </a:r>
            <a:r>
              <a:rPr lang="en-US" sz="2400" dirty="0" smtClean="0"/>
              <a:t> </a:t>
            </a:r>
            <a:r>
              <a:rPr lang="fa-IR" sz="2400" dirty="0" smtClean="0"/>
              <a:t>فقط </a:t>
            </a:r>
            <a:r>
              <a:rPr lang="fa-IR" sz="2400" dirty="0"/>
              <a:t>به نام کاربری و دامنه نیاز دارد تا مستقیم پیغام را به سمت گیرنده مسیریابی کند </a:t>
            </a:r>
            <a:endParaRPr lang="en-US" sz="2400" dirty="0" smtClean="0"/>
          </a:p>
          <a:p>
            <a:pPr algn="r" rtl="1"/>
            <a:r>
              <a:rPr lang="fa-IR" sz="2400" dirty="0" smtClean="0"/>
              <a:t>نسخه به‌روزرسانی شده آن </a:t>
            </a:r>
            <a:r>
              <a:rPr lang="en-GB" sz="2400" dirty="0" smtClean="0"/>
              <a:t>SMTP </a:t>
            </a:r>
            <a:r>
              <a:rPr lang="fa-IR" sz="2400" dirty="0" smtClean="0"/>
              <a:t>گسترش یافته </a:t>
            </a:r>
            <a:r>
              <a:rPr lang="en-GB" sz="2400" dirty="0" smtClean="0"/>
              <a:t>ESMTP</a:t>
            </a:r>
            <a:endParaRPr lang="fa-IR" sz="2400" dirty="0" smtClean="0"/>
          </a:p>
        </p:txBody>
      </p:sp>
    </p:spTree>
    <p:extLst>
      <p:ext uri="{BB962C8B-B14F-4D97-AF65-F5344CB8AC3E}">
        <p14:creationId xmlns:p14="http://schemas.microsoft.com/office/powerpoint/2010/main" val="2720746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321" y="584634"/>
            <a:ext cx="10791152" cy="610820"/>
          </a:xfrm>
        </p:spPr>
        <p:txBody>
          <a:bodyPr>
            <a:normAutofit fontScale="90000"/>
          </a:bodyPr>
          <a:lstStyle/>
          <a:p>
            <a:r>
              <a:rPr lang="en-GB" dirty="0"/>
              <a:t>POP3</a:t>
            </a:r>
            <a:br>
              <a:rPr lang="en-GB" dirty="0"/>
            </a:br>
            <a:endParaRPr lang="en-GB" dirty="0"/>
          </a:p>
        </p:txBody>
      </p:sp>
      <p:sp>
        <p:nvSpPr>
          <p:cNvPr id="3" name="Content Placeholder 2"/>
          <p:cNvSpPr>
            <a:spLocks noGrp="1"/>
          </p:cNvSpPr>
          <p:nvPr>
            <p:ph idx="1"/>
          </p:nvPr>
        </p:nvSpPr>
        <p:spPr>
          <a:xfrm>
            <a:off x="-155575" y="1277812"/>
            <a:ext cx="12473617" cy="5662546"/>
          </a:xfrm>
        </p:spPr>
        <p:txBody>
          <a:bodyPr>
            <a:normAutofit/>
          </a:bodyPr>
          <a:lstStyle/>
          <a:p>
            <a:pPr algn="r" rtl="1">
              <a:buFont typeface="Wingdings" panose="05000000000000000000" pitchFamily="2" charset="2"/>
              <a:buChar char="ü"/>
            </a:pPr>
            <a:r>
              <a:rPr lang="en-GB" sz="2300" dirty="0"/>
              <a:t>POP </a:t>
            </a:r>
            <a:r>
              <a:rPr lang="fa-IR" sz="2300" dirty="0"/>
              <a:t>از سرواژه های عبارت </a:t>
            </a:r>
            <a:r>
              <a:rPr lang="en-GB" sz="2300" dirty="0"/>
              <a:t>Post Office Protocol </a:t>
            </a:r>
            <a:r>
              <a:rPr lang="fa-IR" sz="2300" dirty="0"/>
              <a:t>گرفته شده و روشی برای دریافت و ارسال اطلاعات ایمیل است</a:t>
            </a:r>
            <a:r>
              <a:rPr lang="fa-IR" sz="2300" dirty="0" smtClean="0"/>
              <a:t>.</a:t>
            </a:r>
          </a:p>
          <a:p>
            <a:pPr algn="r" rtl="1">
              <a:buFont typeface="Wingdings" panose="05000000000000000000" pitchFamily="2" charset="2"/>
              <a:buChar char="ü"/>
            </a:pPr>
            <a:endParaRPr lang="fa-IR" sz="2300" dirty="0" smtClean="0"/>
          </a:p>
          <a:p>
            <a:pPr algn="r" rtl="1">
              <a:buFont typeface="Wingdings" panose="05000000000000000000" pitchFamily="2" charset="2"/>
              <a:buChar char="ü"/>
            </a:pPr>
            <a:r>
              <a:rPr lang="fa-IR" sz="2400" dirty="0" smtClean="0"/>
              <a:t>پروتکلی </a:t>
            </a:r>
            <a:r>
              <a:rPr lang="fa-IR" sz="2400" dirty="0"/>
              <a:t>است که ۲۰ سال پیش و زمانی که اینترنت شکل و شمایل امروز را نداشت، ایجاد شد. در دهه‌ی ۸۰ میلادی پهنای باند مورد استفاده به گستردگی امروز نبود و کاربران تنها می‌توانستند تا بصورت محدودی به سرور‌ها دسترسی داشته باشند، از این‌رو متخصصان پروتکل </a:t>
            </a:r>
            <a:r>
              <a:rPr lang="en-GB" sz="2400" dirty="0"/>
              <a:t>POP </a:t>
            </a:r>
            <a:r>
              <a:rPr lang="fa-IR" sz="2400" dirty="0"/>
              <a:t>را ایجاد </a:t>
            </a:r>
            <a:r>
              <a:rPr lang="fa-IR" sz="2400" dirty="0" smtClean="0"/>
              <a:t>کردند</a:t>
            </a:r>
          </a:p>
          <a:p>
            <a:pPr algn="r" rtl="1">
              <a:buFont typeface="Wingdings" panose="05000000000000000000" pitchFamily="2" charset="2"/>
              <a:buChar char="ü"/>
            </a:pPr>
            <a:r>
              <a:rPr lang="fa-IR" sz="2400" dirty="0"/>
              <a:t>با استفاده از این پروتکل ایمیل‌های موجود در سرور روی کامپیوتر کاربر دانلود شده و نمونه‌های اصلی از روی سرور حذف می‌شوند.</a:t>
            </a:r>
            <a:br>
              <a:rPr lang="fa-IR" sz="2400" dirty="0"/>
            </a:br>
            <a:r>
              <a:rPr lang="fa-IR" sz="2400" dirty="0"/>
              <a:t/>
            </a:r>
            <a:br>
              <a:rPr lang="fa-IR" sz="2400" dirty="0"/>
            </a:br>
            <a:endParaRPr lang="fa-IR" sz="2300" dirty="0"/>
          </a:p>
          <a:p>
            <a:pPr algn="r" rtl="1">
              <a:buFont typeface="Wingdings" panose="05000000000000000000" pitchFamily="2" charset="2"/>
              <a:buChar char="ü"/>
            </a:pPr>
            <a:r>
              <a:rPr lang="fa-IR" sz="2300" dirty="0"/>
              <a:t>نسخه فعلی این پروتکل </a:t>
            </a:r>
            <a:r>
              <a:rPr lang="en-GB" sz="2300" dirty="0"/>
              <a:t>POP3 </a:t>
            </a:r>
            <a:r>
              <a:rPr lang="fa-IR" sz="2300" dirty="0"/>
              <a:t>نام دارد و همچنان یکی از محبوب ترین پروتکلهای موجود است. این پروتکل نسخه های لوکال از ایمیل ها تهیه می کند و ایمیل های اصلی را از روی سرور پاک می کند و به همین دلیل نامه های الکترونیک کاملا به همان کامپیوتر متکی هستند و نمی توان از طریق وب میل، یا کلاینت کامپیوترهای دیگر به آنها دسترسی پیدا کرد؛ دست کم این کار بدون فوروارد کردن تعداد زیادی ایمیل و ارسال و دریافت آنها در میل باکس غیرممکن خواهد بود</a:t>
            </a:r>
            <a:r>
              <a:rPr lang="fa-IR" sz="2300" dirty="0" smtClean="0"/>
              <a:t>.</a:t>
            </a:r>
          </a:p>
          <a:p>
            <a:pPr algn="r" rtl="1">
              <a:buFont typeface="Wingdings" panose="05000000000000000000" pitchFamily="2" charset="2"/>
              <a:buChar char="ü"/>
            </a:pPr>
            <a:endParaRPr lang="fa-IR" sz="2300" dirty="0" smtClean="0"/>
          </a:p>
          <a:p>
            <a:pPr algn="r" rtl="1">
              <a:buFont typeface="Wingdings" panose="05000000000000000000" pitchFamily="2" charset="2"/>
              <a:buChar char="ü"/>
            </a:pPr>
            <a:endParaRPr lang="fa-IR" sz="2300" dirty="0"/>
          </a:p>
        </p:txBody>
      </p:sp>
      <p:pic>
        <p:nvPicPr>
          <p:cNvPr id="5" name="Picture 2" descr="http://www.differencebetween.info/sites/default/files/images/popth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865" y="180303"/>
            <a:ext cx="6680413" cy="435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39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110" y="270727"/>
            <a:ext cx="10791152" cy="610820"/>
          </a:xfrm>
        </p:spPr>
        <p:txBody>
          <a:bodyPr>
            <a:normAutofit fontScale="90000"/>
          </a:bodyPr>
          <a:lstStyle/>
          <a:p>
            <a:r>
              <a:rPr lang="en-GB" dirty="0"/>
              <a:t>IMAP</a:t>
            </a:r>
            <a:br>
              <a:rPr lang="en-GB" dirty="0"/>
            </a:br>
            <a:endParaRPr lang="en-GB" dirty="0"/>
          </a:p>
        </p:txBody>
      </p:sp>
      <p:sp>
        <p:nvSpPr>
          <p:cNvPr id="3" name="Content Placeholder 2"/>
          <p:cNvSpPr>
            <a:spLocks noGrp="1"/>
          </p:cNvSpPr>
          <p:nvPr>
            <p:ph idx="1"/>
          </p:nvPr>
        </p:nvSpPr>
        <p:spPr>
          <a:xfrm>
            <a:off x="154546" y="1455132"/>
            <a:ext cx="12037454" cy="5976452"/>
          </a:xfrm>
        </p:spPr>
        <p:txBody>
          <a:bodyPr>
            <a:normAutofit lnSpcReduction="10000"/>
          </a:bodyPr>
          <a:lstStyle/>
          <a:p>
            <a:pPr marL="514350" indent="-514350" algn="r" rtl="1">
              <a:buFont typeface="+mj-lt"/>
              <a:buAutoNum type="arabicPeriod"/>
            </a:pPr>
            <a:r>
              <a:rPr lang="en-GB" sz="2400" dirty="0" smtClean="0"/>
              <a:t>Internet </a:t>
            </a:r>
            <a:r>
              <a:rPr lang="en-GB" sz="2400" dirty="0"/>
              <a:t>Message Access </a:t>
            </a:r>
            <a:r>
              <a:rPr lang="en-GB" sz="2400" dirty="0" smtClean="0"/>
              <a:t>Protocol                    </a:t>
            </a:r>
            <a:r>
              <a:rPr lang="en-US" sz="2400" dirty="0" smtClean="0"/>
              <a:t>IMAP</a:t>
            </a:r>
            <a:r>
              <a:rPr lang="en-GB" sz="2400" dirty="0" smtClean="0"/>
              <a:t> </a:t>
            </a:r>
            <a:r>
              <a:rPr lang="fa-IR" sz="2400" dirty="0" smtClean="0"/>
              <a:t>(</a:t>
            </a:r>
            <a:r>
              <a:rPr lang="fa-IR" sz="2400" dirty="0"/>
              <a:t>پروتکل </a:t>
            </a:r>
            <a:r>
              <a:rPr lang="fa-IR" sz="2400" dirty="0" smtClean="0"/>
              <a:t>دسترسی </a:t>
            </a:r>
            <a:r>
              <a:rPr lang="fa-IR" sz="2400" dirty="0"/>
              <a:t>به پیام اینترنتی</a:t>
            </a:r>
            <a:r>
              <a:rPr lang="fa-IR" sz="2400" dirty="0" smtClean="0"/>
              <a:t>)</a:t>
            </a:r>
            <a:r>
              <a:rPr lang="en-US" sz="2400" dirty="0" smtClean="0"/>
              <a:t>.</a:t>
            </a:r>
          </a:p>
          <a:p>
            <a:pPr marL="514350" indent="-514350" algn="r" rtl="1">
              <a:buFont typeface="+mj-lt"/>
              <a:buAutoNum type="arabicPeriod"/>
            </a:pPr>
            <a:endParaRPr lang="en-US" sz="2400" dirty="0" smtClean="0"/>
          </a:p>
          <a:p>
            <a:pPr marL="514350" indent="-514350" algn="r" rtl="1">
              <a:buFont typeface="+mj-lt"/>
              <a:buAutoNum type="arabicPeriod"/>
            </a:pPr>
            <a:r>
              <a:rPr lang="fa-IR" sz="2400" dirty="0" smtClean="0"/>
              <a:t> </a:t>
            </a:r>
            <a:r>
              <a:rPr lang="fa-IR" sz="2400" dirty="0"/>
              <a:t>در سال 1986 ایجاد </a:t>
            </a:r>
            <a:r>
              <a:rPr lang="fa-IR" sz="2400" dirty="0" smtClean="0"/>
              <a:t>شد</a:t>
            </a:r>
            <a:r>
              <a:rPr lang="en-US" sz="2400" dirty="0" smtClean="0"/>
              <a:t>.</a:t>
            </a:r>
          </a:p>
          <a:p>
            <a:pPr marL="514350" indent="-514350" algn="r" rtl="1">
              <a:buFont typeface="+mj-lt"/>
              <a:buAutoNum type="arabicPeriod"/>
            </a:pPr>
            <a:endParaRPr lang="en-US" sz="2400" dirty="0" smtClean="0"/>
          </a:p>
          <a:p>
            <a:pPr marL="514350" indent="-514350" algn="r" rtl="1">
              <a:buFont typeface="+mj-lt"/>
              <a:buAutoNum type="arabicPeriod"/>
            </a:pPr>
            <a:r>
              <a:rPr lang="fa-IR" sz="2400" dirty="0"/>
              <a:t>استفاده از آن دسترسی</a:t>
            </a:r>
            <a:r>
              <a:rPr lang="fa-IR" sz="2400" dirty="0">
                <a:solidFill>
                  <a:srgbClr val="FF0000"/>
                </a:solidFill>
              </a:rPr>
              <a:t> دائمی </a:t>
            </a:r>
            <a:r>
              <a:rPr lang="fa-IR" sz="2400" dirty="0"/>
              <a:t>به اینترنت مورد نیاز </a:t>
            </a:r>
            <a:r>
              <a:rPr lang="fa-IR" sz="2400" dirty="0" smtClean="0"/>
              <a:t>است</a:t>
            </a:r>
            <a:r>
              <a:rPr lang="en-US" sz="2400" dirty="0" smtClean="0"/>
              <a:t>.</a:t>
            </a:r>
          </a:p>
          <a:p>
            <a:pPr marL="514350" indent="-514350" algn="r" rtl="1">
              <a:buFont typeface="+mj-lt"/>
              <a:buAutoNum type="arabicPeriod"/>
            </a:pPr>
            <a:endParaRPr lang="en-US" sz="2400" dirty="0" smtClean="0"/>
          </a:p>
          <a:p>
            <a:pPr marL="514350" indent="-514350" algn="r" rtl="1">
              <a:buFont typeface="+mj-lt"/>
              <a:buAutoNum type="arabicPeriod"/>
            </a:pPr>
            <a:r>
              <a:rPr lang="fa-IR" sz="2400" dirty="0" smtClean="0"/>
              <a:t>کاربران </a:t>
            </a:r>
            <a:r>
              <a:rPr lang="fa-IR" sz="2400" dirty="0"/>
              <a:t>را به یک کلاینت ایمیل محدود نکرده و می‌توان با استفاده از این پروتکل ایمیل‌های خود را در چندین ابزار مختلف مورد استفاده قرار داد</a:t>
            </a:r>
            <a:r>
              <a:rPr lang="fa-IR" sz="2400" dirty="0" smtClean="0"/>
              <a:t>.</a:t>
            </a:r>
          </a:p>
          <a:p>
            <a:pPr marL="514350" indent="-514350" algn="r" rtl="1">
              <a:buFont typeface="+mj-lt"/>
              <a:buAutoNum type="arabicPeriod"/>
            </a:pPr>
            <a:endParaRPr lang="en-US" sz="2400" dirty="0" smtClean="0"/>
          </a:p>
          <a:p>
            <a:pPr marL="514350" indent="-514350" algn="r" rtl="1">
              <a:buFont typeface="+mj-lt"/>
              <a:buAutoNum type="arabicPeriod"/>
            </a:pPr>
            <a:r>
              <a:rPr lang="fa-IR" sz="2400" dirty="0"/>
              <a:t>به عبارتی یک فناوری </a:t>
            </a:r>
            <a:r>
              <a:rPr lang="en-GB" sz="2400" dirty="0"/>
              <a:t>In the </a:t>
            </a:r>
            <a:r>
              <a:rPr lang="en-GB" sz="2400" dirty="0" smtClean="0"/>
              <a:t>cloud </a:t>
            </a:r>
            <a:r>
              <a:rPr lang="fa-IR" sz="2400" dirty="0" smtClean="0"/>
              <a:t>است.</a:t>
            </a:r>
            <a:r>
              <a:rPr lang="fa-IR" sz="2400" dirty="0"/>
              <a:t/>
            </a:r>
            <a:br>
              <a:rPr lang="fa-IR" sz="2400" dirty="0"/>
            </a:br>
            <a:r>
              <a:rPr lang="fa-IR" sz="2400" dirty="0"/>
              <a:t> </a:t>
            </a:r>
            <a:br>
              <a:rPr lang="fa-IR" sz="2400" dirty="0"/>
            </a:br>
            <a:r>
              <a:rPr lang="fa-IR" sz="2400" dirty="0"/>
              <a:t/>
            </a:r>
            <a:br>
              <a:rPr lang="fa-IR" sz="2400" dirty="0"/>
            </a:br>
            <a:r>
              <a:rPr lang="fa-IR" sz="2400" dirty="0"/>
              <a:t/>
            </a:r>
            <a:br>
              <a:rPr lang="fa-IR" sz="2400" dirty="0"/>
            </a:br>
            <a:r>
              <a:rPr lang="fa-IR" sz="2400" dirty="0"/>
              <a:t/>
            </a:r>
            <a:br>
              <a:rPr lang="fa-IR" sz="2400" dirty="0"/>
            </a:br>
            <a:endParaRPr lang="en-GB" sz="2400" dirty="0"/>
          </a:p>
        </p:txBody>
      </p:sp>
      <p:sp>
        <p:nvSpPr>
          <p:cNvPr id="4" name="Equal 3"/>
          <p:cNvSpPr/>
          <p:nvPr/>
        </p:nvSpPr>
        <p:spPr>
          <a:xfrm>
            <a:off x="9721338" y="1455132"/>
            <a:ext cx="927279" cy="540912"/>
          </a:xfrm>
          <a:prstGeom prst="mathEqua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050" name="Picture 2" descr="http://corp.sonic.net/blog/wp-content/uploads/2008/01/imap-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8794" y="313678"/>
            <a:ext cx="7211139" cy="667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47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048" y="327056"/>
            <a:ext cx="10791152" cy="610820"/>
          </a:xfrm>
        </p:spPr>
        <p:txBody>
          <a:bodyPr>
            <a:normAutofit fontScale="90000"/>
          </a:bodyPr>
          <a:lstStyle/>
          <a:p>
            <a:r>
              <a:rPr lang="fa-IR" dirty="0" smtClean="0"/>
              <a:t>مقایسه </a:t>
            </a:r>
            <a:endParaRPr lang="en-GB" dirty="0"/>
          </a:p>
        </p:txBody>
      </p:sp>
      <p:sp>
        <p:nvSpPr>
          <p:cNvPr id="3" name="Content Placeholder 2"/>
          <p:cNvSpPr>
            <a:spLocks noGrp="1"/>
          </p:cNvSpPr>
          <p:nvPr>
            <p:ph idx="1"/>
          </p:nvPr>
        </p:nvSpPr>
        <p:spPr>
          <a:xfrm>
            <a:off x="0" y="1262130"/>
            <a:ext cx="12192000" cy="5595870"/>
          </a:xfrm>
        </p:spPr>
        <p:txBody>
          <a:bodyPr>
            <a:normAutofit/>
          </a:bodyPr>
          <a:lstStyle/>
          <a:p>
            <a:pPr algn="r" rtl="1"/>
            <a:r>
              <a:rPr lang="fa-IR" sz="2400" dirty="0"/>
              <a:t>اگر بخواهیم مقایسه ای میان </a:t>
            </a:r>
            <a:r>
              <a:rPr lang="en-GB" sz="2400" dirty="0"/>
              <a:t>IMAP </a:t>
            </a:r>
            <a:r>
              <a:rPr lang="fa-IR" sz="2400" dirty="0"/>
              <a:t>و </a:t>
            </a:r>
            <a:r>
              <a:rPr lang="en-GB" sz="2400" dirty="0"/>
              <a:t>POP3 </a:t>
            </a:r>
            <a:r>
              <a:rPr lang="fa-IR" sz="2400" dirty="0"/>
              <a:t>انجام دهیم باید بگوییم که کاربران از طریق </a:t>
            </a:r>
            <a:r>
              <a:rPr lang="en-GB" sz="2400" dirty="0"/>
              <a:t>IMAP </a:t>
            </a:r>
            <a:r>
              <a:rPr lang="fa-IR" sz="2400" dirty="0"/>
              <a:t>می توانند به کلاینت های ایمیلی مختلف یا اینترفیس وب میل دسترسی پیدا کنند و کلیه ایمیل های خود را مشاهده نمایند </a:t>
            </a:r>
            <a:br>
              <a:rPr lang="fa-IR" sz="2400" dirty="0"/>
            </a:br>
            <a:r>
              <a:rPr lang="fa-IR" sz="2400" dirty="0" smtClean="0"/>
              <a:t>زیرا </a:t>
            </a:r>
            <a:r>
              <a:rPr lang="fa-IR" sz="2400" dirty="0"/>
              <a:t>تا زمانی که کاربر آنها را حذف نکند، این ایمیل ها روی ریموت میل سرورها باقی می مانند.</a:t>
            </a:r>
            <a:br>
              <a:rPr lang="fa-IR" sz="2400" dirty="0"/>
            </a:br>
            <a:endParaRPr lang="fa-IR" sz="2400" dirty="0" smtClean="0"/>
          </a:p>
          <a:p>
            <a:pPr algn="r" rtl="1"/>
            <a:r>
              <a:rPr lang="fa-IR" sz="2400" dirty="0" smtClean="0"/>
              <a:t>ذخيره</a:t>
            </a:r>
            <a:r>
              <a:rPr lang="en-US" sz="2400" dirty="0" smtClean="0"/>
              <a:t> </a:t>
            </a:r>
            <a:r>
              <a:rPr lang="fa-IR" sz="2400" dirty="0" smtClean="0"/>
              <a:t>سازي محلي </a:t>
            </a:r>
            <a:r>
              <a:rPr lang="en-US" sz="2400" dirty="0" smtClean="0"/>
              <a:t>pop </a:t>
            </a:r>
            <a:r>
              <a:rPr lang="fa-IR" sz="2400" dirty="0" smtClean="0"/>
              <a:t>وقتي </a:t>
            </a:r>
            <a:r>
              <a:rPr lang="fa-IR" sz="2400" dirty="0"/>
              <a:t>کلاينت به سرور متصل نيست، کاربر هنوز هم </a:t>
            </a:r>
            <a:r>
              <a:rPr lang="fa-IR" sz="2400" dirty="0" smtClean="0"/>
              <a:t>ميتواند ميل</a:t>
            </a:r>
            <a:r>
              <a:rPr lang="en-US" sz="2400" dirty="0" smtClean="0"/>
              <a:t> </a:t>
            </a:r>
            <a:r>
              <a:rPr lang="fa-IR" sz="2400" dirty="0" smtClean="0"/>
              <a:t>هاي </a:t>
            </a:r>
            <a:r>
              <a:rPr lang="fa-IR" sz="2400" dirty="0"/>
              <a:t>دانلود شده را </a:t>
            </a:r>
            <a:r>
              <a:rPr lang="fa-IR" sz="2400" dirty="0" smtClean="0"/>
              <a:t>بخواند</a:t>
            </a:r>
            <a:r>
              <a:rPr lang="en-US" sz="2400" dirty="0" smtClean="0"/>
              <a:t>.</a:t>
            </a:r>
          </a:p>
          <a:p>
            <a:pPr algn="r" rtl="1"/>
            <a:r>
              <a:rPr lang="fa-IR" sz="2400" dirty="0" smtClean="0"/>
              <a:t>در </a:t>
            </a:r>
            <a:r>
              <a:rPr lang="fa-IR" sz="2400" dirty="0"/>
              <a:t>دنیای امروز که کاربر نیاز دارد از هر سیستم و کلاینتی به ایمیل های خود دسترسی داشته باشد، </a:t>
            </a:r>
            <a:r>
              <a:rPr lang="en-GB" sz="2400" dirty="0"/>
              <a:t>IMAP </a:t>
            </a:r>
            <a:r>
              <a:rPr lang="fa-IR" sz="2400" dirty="0"/>
              <a:t>به یک سرویس بسیار محبوب بدل شده </a:t>
            </a:r>
            <a:r>
              <a:rPr lang="fa-IR" sz="2400" dirty="0" smtClean="0"/>
              <a:t>است</a:t>
            </a:r>
            <a:endParaRPr lang="en-US" sz="2400" dirty="0" smtClean="0"/>
          </a:p>
          <a:p>
            <a:pPr algn="r" rtl="1"/>
            <a:r>
              <a:rPr lang="fa-IR" sz="2400" dirty="0" smtClean="0"/>
              <a:t>همانطور </a:t>
            </a:r>
            <a:r>
              <a:rPr lang="fa-IR" sz="2400" dirty="0"/>
              <a:t>که گفته شد </a:t>
            </a:r>
            <a:r>
              <a:rPr lang="en-GB" sz="2400" dirty="0"/>
              <a:t>IMAP </a:t>
            </a:r>
            <a:r>
              <a:rPr lang="fa-IR" sz="2400" dirty="0"/>
              <a:t>ایمیل های شما را روی ریموت میل سرور نگه می دارد و به همین دلیل کاربران آن همواره با مشکل محدودیت فضای میل باکس روبرو هستند</a:t>
            </a:r>
            <a:br>
              <a:rPr lang="fa-IR" sz="2400" dirty="0"/>
            </a:br>
            <a:endParaRPr lang="en-GB" sz="2400" dirty="0"/>
          </a:p>
        </p:txBody>
      </p:sp>
      <p:pic>
        <p:nvPicPr>
          <p:cNvPr id="1026" name="Picture 2" descr="imap p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15" y="4626735"/>
            <a:ext cx="238125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80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047" y="378572"/>
            <a:ext cx="10791152" cy="610820"/>
          </a:xfrm>
        </p:spPr>
        <p:txBody>
          <a:bodyPr>
            <a:normAutofit fontScale="90000"/>
          </a:bodyPr>
          <a:lstStyle/>
          <a:p>
            <a:r>
              <a:rPr lang="fa-IR" dirty="0"/>
              <a:t>نحوه کارکرد </a:t>
            </a:r>
            <a:r>
              <a:rPr lang="fa-IR" dirty="0" smtClean="0"/>
              <a:t>پروتکل های ایمیل</a:t>
            </a:r>
            <a:endParaRPr lang="en-GB" dirty="0"/>
          </a:p>
        </p:txBody>
      </p:sp>
      <p:sp>
        <p:nvSpPr>
          <p:cNvPr id="3" name="Content Placeholder 2"/>
          <p:cNvSpPr>
            <a:spLocks noGrp="1"/>
          </p:cNvSpPr>
          <p:nvPr>
            <p:ph idx="1"/>
          </p:nvPr>
        </p:nvSpPr>
        <p:spPr>
          <a:xfrm>
            <a:off x="1" y="1081825"/>
            <a:ext cx="12192000" cy="5776175"/>
          </a:xfrm>
        </p:spPr>
        <p:txBody>
          <a:bodyPr>
            <a:noAutofit/>
          </a:bodyPr>
          <a:lstStyle/>
          <a:p>
            <a:pPr algn="r" rtl="1"/>
            <a:r>
              <a:rPr lang="fa-IR" sz="2300" dirty="0"/>
              <a:t>برای مثال می‌خواهیم ایمیلی از آدرس </a:t>
            </a:r>
            <a:r>
              <a:rPr lang="en-GB" sz="2300" dirty="0">
                <a:hlinkClick r:id="rId2"/>
              </a:rPr>
              <a:t>name1@mail1.com</a:t>
            </a:r>
            <a:r>
              <a:rPr lang="en-GB" sz="2300" dirty="0"/>
              <a:t> </a:t>
            </a:r>
            <a:r>
              <a:rPr lang="fa-IR" sz="2300" dirty="0"/>
              <a:t>به آدرس </a:t>
            </a:r>
            <a:r>
              <a:rPr lang="en-GB" sz="2300" dirty="0">
                <a:hlinkClick r:id="rId3"/>
              </a:rPr>
              <a:t>name2@mail2.com</a:t>
            </a:r>
            <a:r>
              <a:rPr lang="fa-IR" sz="2300" dirty="0"/>
              <a:t>بفرستیم.</a:t>
            </a:r>
          </a:p>
          <a:p>
            <a:pPr algn="r" rtl="1"/>
            <a:r>
              <a:rPr lang="fa-IR" sz="2300" dirty="0"/>
              <a:t>فرض کنید برای اتصال به سرور ایمیل از مرورگر </a:t>
            </a:r>
            <a:r>
              <a:rPr lang="en-GB" sz="2300" dirty="0"/>
              <a:t>Explorer  Internet </a:t>
            </a:r>
            <a:r>
              <a:rPr lang="fa-IR" sz="2300" dirty="0"/>
              <a:t>استفاده می‌کنیم.</a:t>
            </a:r>
          </a:p>
          <a:p>
            <a:pPr algn="r" rtl="1"/>
            <a:r>
              <a:rPr lang="fa-IR" sz="2300" dirty="0"/>
              <a:t> مرورگر به سرور </a:t>
            </a:r>
            <a:r>
              <a:rPr lang="en-GB" sz="2300" dirty="0"/>
              <a:t>SMTP  ؛ </a:t>
            </a:r>
            <a:r>
              <a:rPr lang="en-GB" sz="2300" dirty="0">
                <a:hlinkClick r:id="rId2"/>
              </a:rPr>
              <a:t>name1@mail1.com</a:t>
            </a:r>
            <a:r>
              <a:rPr lang="fa-IR" sz="2300" dirty="0"/>
              <a:t>متصل می‌شود و آدرس فرستنده و گیرنده و متن ایمیل را اعلام می‌کند.</a:t>
            </a:r>
          </a:p>
          <a:p>
            <a:pPr algn="r" rtl="1"/>
            <a:r>
              <a:rPr lang="en-GB" sz="2300" dirty="0" smtClean="0"/>
              <a:t>SMTP </a:t>
            </a:r>
            <a:r>
              <a:rPr lang="fa-IR" sz="2300" dirty="0"/>
              <a:t>آدرس گیرنده را به دو قسمت نام </a:t>
            </a:r>
            <a:r>
              <a:rPr lang="fa-IR" sz="2300" dirty="0" smtClean="0"/>
              <a:t>(</a:t>
            </a:r>
            <a:r>
              <a:rPr lang="en-GB" sz="2300" dirty="0"/>
              <a:t>name2 </a:t>
            </a:r>
            <a:r>
              <a:rPr lang="fa-IR" sz="2300" dirty="0" smtClean="0"/>
              <a:t>)</a:t>
            </a:r>
            <a:r>
              <a:rPr lang="en-GB" sz="2300" dirty="0" smtClean="0"/>
              <a:t> </a:t>
            </a:r>
            <a:r>
              <a:rPr lang="fa-IR" sz="2300" dirty="0" smtClean="0"/>
              <a:t>و </a:t>
            </a:r>
            <a:r>
              <a:rPr lang="fa-IR" sz="2300" dirty="0"/>
              <a:t>دامنه (</a:t>
            </a:r>
            <a:r>
              <a:rPr lang="en-GB" sz="2300" dirty="0" smtClean="0"/>
              <a:t>mail2.com </a:t>
            </a:r>
            <a:r>
              <a:rPr lang="fa-IR" sz="2300" dirty="0"/>
              <a:t>)</a:t>
            </a:r>
            <a:r>
              <a:rPr lang="fa-IR" sz="2300" dirty="0" smtClean="0"/>
              <a:t>تقسیم </a:t>
            </a:r>
            <a:r>
              <a:rPr lang="fa-IR" sz="2300" dirty="0"/>
              <a:t>می‌کند. اگر دامنه گیرنده مشابه دامنه فرستنده باشد،</a:t>
            </a:r>
            <a:r>
              <a:rPr lang="en-GB" sz="2300" dirty="0"/>
              <a:t>SMTP </a:t>
            </a:r>
            <a:r>
              <a:rPr lang="fa-IR" sz="2300" dirty="0"/>
              <a:t>ایمیل را به سرور </a:t>
            </a:r>
            <a:r>
              <a:rPr lang="en-GB" sz="2300" dirty="0"/>
              <a:t>POP3 </a:t>
            </a:r>
            <a:r>
              <a:rPr lang="fa-IR" sz="2300" dirty="0"/>
              <a:t>می‌دهد - كه در مثال ما این طور نیست - و </a:t>
            </a:r>
            <a:r>
              <a:rPr lang="en-GB" sz="2300" dirty="0"/>
              <a:t>SMTP </a:t>
            </a:r>
            <a:r>
              <a:rPr lang="fa-IR" sz="2300" dirty="0"/>
              <a:t>باید با سرور دامنه دیگر ارتباط برقرار کند.</a:t>
            </a:r>
          </a:p>
          <a:p>
            <a:pPr algn="r" rtl="1"/>
            <a:r>
              <a:rPr lang="en-GB" sz="2300" dirty="0" smtClean="0"/>
              <a:t>SMTP </a:t>
            </a:r>
            <a:r>
              <a:rPr lang="fa-IR" sz="2300" dirty="0"/>
              <a:t>آدرس </a:t>
            </a:r>
            <a:r>
              <a:rPr lang="en-GB" sz="2300" dirty="0">
                <a:hlinkClick r:id="rId4"/>
              </a:rPr>
              <a:t>name1@mail1.COM</a:t>
            </a:r>
            <a:r>
              <a:rPr lang="en-GB" sz="2300" dirty="0"/>
              <a:t>، </a:t>
            </a:r>
            <a:r>
              <a:rPr lang="fa-IR" sz="2300" dirty="0"/>
              <a:t>را به </a:t>
            </a:r>
            <a:r>
              <a:rPr lang="en-GB" sz="2300" dirty="0"/>
              <a:t>SMTP </a:t>
            </a:r>
            <a:r>
              <a:rPr lang="fa-IR" sz="2300" dirty="0"/>
              <a:t>آدرس </a:t>
            </a:r>
            <a:r>
              <a:rPr lang="en-GB" sz="2300" dirty="0">
                <a:hlinkClick r:id="rId3"/>
              </a:rPr>
              <a:t>name2@mail2.com</a:t>
            </a:r>
            <a:r>
              <a:rPr lang="fa-IR" sz="2300" dirty="0"/>
              <a:t>می‌دهد.  </a:t>
            </a:r>
            <a:r>
              <a:rPr lang="en-GB" sz="2300" dirty="0"/>
              <a:t>SMTP </a:t>
            </a:r>
            <a:r>
              <a:rPr lang="fa-IR" sz="2300" dirty="0"/>
              <a:t>وقتی متوجه می‌شود ایمیل مربوط به دامنه خود است آن را به سرور </a:t>
            </a:r>
            <a:r>
              <a:rPr lang="en-GB" sz="2300" dirty="0"/>
              <a:t>POP3 </a:t>
            </a:r>
            <a:r>
              <a:rPr lang="fa-IR" sz="2300" dirty="0"/>
              <a:t>می‌دهد</a:t>
            </a:r>
            <a:r>
              <a:rPr lang="fa-IR" sz="2300" dirty="0" smtClean="0"/>
              <a:t>.</a:t>
            </a:r>
            <a:endParaRPr lang="fa-IR" sz="2300" dirty="0"/>
          </a:p>
          <a:p>
            <a:pPr algn="r" rtl="1"/>
            <a:r>
              <a:rPr lang="fa-IR" sz="2300" dirty="0"/>
              <a:t>اگر در این میان سرور </a:t>
            </a:r>
            <a:r>
              <a:rPr lang="en-GB" sz="2300" dirty="0"/>
              <a:t>SMTP </a:t>
            </a:r>
            <a:r>
              <a:rPr lang="fa-IR" sz="2300" dirty="0"/>
              <a:t>با مشکلی مواجه شود، ایمیل فرستاده شده به لیست انتظاری اضافه می‌شود. معمولاً </a:t>
            </a:r>
            <a:r>
              <a:rPr lang="en-GB" sz="2300" dirty="0"/>
              <a:t>SMTP</a:t>
            </a:r>
            <a:r>
              <a:rPr lang="fa-IR" sz="2300" dirty="0"/>
              <a:t>ها از برنامه‌ای به نام </a:t>
            </a:r>
            <a:r>
              <a:rPr lang="en-GB" sz="2300" dirty="0"/>
              <a:t>Send Mail </a:t>
            </a:r>
            <a:r>
              <a:rPr lang="fa-IR" sz="2300" dirty="0"/>
              <a:t>استفاده می‌کنند.</a:t>
            </a:r>
          </a:p>
          <a:p>
            <a:pPr algn="r" rtl="1"/>
            <a:r>
              <a:rPr lang="fa-IR" sz="2300" dirty="0"/>
              <a:t>به همین دلیل لیست انتظار </a:t>
            </a:r>
            <a:r>
              <a:rPr lang="en-GB" sz="2300" dirty="0"/>
              <a:t>Send Mail Queue </a:t>
            </a:r>
            <a:r>
              <a:rPr lang="fa-IR" sz="2300" dirty="0"/>
              <a:t>نام دارد. این برنامه مرتباً ایمیل را برای سرور می‌فرستد. اگر بعد از مدت معینی ایمیل به مقصد نرسد شما را از نرسیدن ایمیل با ارسال </a:t>
            </a:r>
            <a:r>
              <a:rPr lang="en-GB" sz="2300" dirty="0"/>
              <a:t>Undeliverable Massage  </a:t>
            </a:r>
            <a:r>
              <a:rPr lang="fa-IR" sz="2300" dirty="0"/>
              <a:t>مطلع می‌سازد و آن را از لیست انتظار خارج می‌کند.</a:t>
            </a:r>
          </a:p>
          <a:p>
            <a:pPr marL="0" indent="0" algn="r" rtl="1">
              <a:buNone/>
            </a:pPr>
            <a:endParaRPr lang="fa-IR" sz="2300" dirty="0"/>
          </a:p>
        </p:txBody>
      </p:sp>
    </p:spTree>
    <p:extLst>
      <p:ext uri="{BB962C8B-B14F-4D97-AF65-F5344CB8AC3E}">
        <p14:creationId xmlns:p14="http://schemas.microsoft.com/office/powerpoint/2010/main" val="1009213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dirty="0"/>
          </a:p>
        </p:txBody>
      </p:sp>
      <p:sp>
        <p:nvSpPr>
          <p:cNvPr id="3" name="Content Placeholder 2"/>
          <p:cNvSpPr>
            <a:spLocks noGrp="1"/>
          </p:cNvSpPr>
          <p:nvPr>
            <p:ph idx="1"/>
          </p:nvPr>
        </p:nvSpPr>
        <p:spPr/>
        <p:txBody>
          <a:bodyPr/>
          <a:lstStyle/>
          <a:p>
            <a:pPr algn="r" rtl="1"/>
            <a:r>
              <a:rPr lang="ar-SA" b="1" dirty="0"/>
              <a:t>شناخت استاندارد ها</a:t>
            </a:r>
            <a:r>
              <a:rPr lang="ar-SA" u="sng" dirty="0"/>
              <a:t/>
            </a:r>
            <a:br>
              <a:rPr lang="ar-SA" u="sng" dirty="0"/>
            </a:br>
            <a:r>
              <a:rPr lang="ar-SA" u="sng" dirty="0"/>
              <a:t>یک استاندارد، توافقی بر اساس یک پروتکل است. </a:t>
            </a:r>
            <a:endParaRPr lang="fa-IR" u="sng" dirty="0" smtClean="0"/>
          </a:p>
          <a:p>
            <a:pPr algn="r" rtl="1"/>
            <a:r>
              <a:rPr lang="ar-SA" dirty="0" smtClean="0"/>
              <a:t>در </a:t>
            </a:r>
            <a:r>
              <a:rPr lang="ar-SA" dirty="0"/>
              <a:t>روزهای آغازین شبکه های کامپیوتری، هر سازنده کامپیوتر پروتکل های شبکه بندی مختص خود را ایجاد میکرد. در نتیجه، امکان ترکیب قطعات از سازندگان مختلف در یک شبکه وجود نداشت. بنابراین استاندارد ها بوجود آمدند</a:t>
            </a:r>
            <a:r>
              <a:rPr lang="ar-SA" dirty="0" smtClean="0"/>
              <a:t>.</a:t>
            </a:r>
            <a:endParaRPr lang="fa-IR" dirty="0" smtClean="0"/>
          </a:p>
          <a:p>
            <a:pPr algn="r" rtl="1"/>
            <a:r>
              <a:rPr lang="ar-SA" dirty="0"/>
              <a:t>تا زمانی که قطعه ای از استاندارد های خاص پیروی کند، میتواند درون شبکه قرار گرفته و کار کند. </a:t>
            </a:r>
            <a:endParaRPr lang="en-GB" dirty="0"/>
          </a:p>
          <a:p>
            <a:pPr algn="l"/>
            <a:endParaRPr lang="en-GB" dirty="0"/>
          </a:p>
        </p:txBody>
      </p:sp>
    </p:spTree>
    <p:extLst>
      <p:ext uri="{BB962C8B-B14F-4D97-AF65-F5344CB8AC3E}">
        <p14:creationId xmlns:p14="http://schemas.microsoft.com/office/powerpoint/2010/main" val="230080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919" y="244699"/>
            <a:ext cx="10943304" cy="963634"/>
          </a:xfrm>
        </p:spPr>
        <p:txBody>
          <a:bodyPr>
            <a:normAutofit fontScale="90000"/>
          </a:bodyPr>
          <a:lstStyle/>
          <a:p>
            <a:r>
              <a:rPr lang="en-GB" dirty="0" smtClean="0"/>
              <a:t>MAPI</a:t>
            </a:r>
            <a:r>
              <a:rPr lang="fa-IR" dirty="0" smtClean="0"/>
              <a:t>   </a:t>
            </a:r>
            <a:r>
              <a:rPr lang="en-GB" dirty="0"/>
              <a:t/>
            </a:r>
            <a:br>
              <a:rPr lang="en-GB" dirty="0"/>
            </a:br>
            <a:endParaRPr lang="en-GB" dirty="0"/>
          </a:p>
        </p:txBody>
      </p:sp>
      <p:sp>
        <p:nvSpPr>
          <p:cNvPr id="3" name="Content Placeholder 2"/>
          <p:cNvSpPr>
            <a:spLocks noGrp="1"/>
          </p:cNvSpPr>
          <p:nvPr>
            <p:ph idx="1"/>
          </p:nvPr>
        </p:nvSpPr>
        <p:spPr>
          <a:xfrm>
            <a:off x="1" y="1208333"/>
            <a:ext cx="12239222" cy="5649667"/>
          </a:xfrm>
        </p:spPr>
        <p:txBody>
          <a:bodyPr>
            <a:normAutofit/>
          </a:bodyPr>
          <a:lstStyle/>
          <a:p>
            <a:pPr algn="r" rtl="1"/>
            <a:r>
              <a:rPr lang="fa-IR" sz="2400" dirty="0"/>
              <a:t>مایکروسافت پروتکل </a:t>
            </a:r>
            <a:r>
              <a:rPr lang="en-GB" sz="2400" dirty="0"/>
              <a:t>MAPI </a:t>
            </a:r>
            <a:r>
              <a:rPr lang="fa-IR" sz="2400" dirty="0"/>
              <a:t>یا همان </a:t>
            </a:r>
            <a:r>
              <a:rPr lang="en-GB" sz="2400" dirty="0"/>
              <a:t>Messaging API </a:t>
            </a:r>
            <a:r>
              <a:rPr lang="fa-IR" sz="2400" dirty="0"/>
              <a:t>را مدت کوتاهی پس از معرفی و شروع به کار پروتکل‌های </a:t>
            </a:r>
            <a:r>
              <a:rPr lang="en-GB" sz="2400" dirty="0"/>
              <a:t>POP </a:t>
            </a:r>
            <a:r>
              <a:rPr lang="fa-IR" sz="2400" dirty="0"/>
              <a:t>و </a:t>
            </a:r>
            <a:r>
              <a:rPr lang="en-GB" sz="2400" dirty="0"/>
              <a:t>IMAP </a:t>
            </a:r>
            <a:r>
              <a:rPr lang="fa-IR" sz="2400" dirty="0"/>
              <a:t>معرفی کرد</a:t>
            </a:r>
            <a:r>
              <a:rPr lang="fa-IR" sz="2400" dirty="0" smtClean="0"/>
              <a:t>.</a:t>
            </a:r>
          </a:p>
          <a:p>
            <a:pPr algn="r" rtl="1"/>
            <a:r>
              <a:rPr lang="fa-IR" sz="2400" dirty="0" smtClean="0"/>
              <a:t> به </a:t>
            </a:r>
            <a:r>
              <a:rPr lang="fa-IR" sz="2400" dirty="0"/>
              <a:t>زبان ساده، </a:t>
            </a:r>
            <a:r>
              <a:rPr lang="en-GB" sz="2400" dirty="0"/>
              <a:t>MAPI </a:t>
            </a:r>
            <a:r>
              <a:rPr lang="fa-IR" sz="2400" dirty="0"/>
              <a:t>پروتکلی برای اتصال به سرور </a:t>
            </a:r>
            <a:r>
              <a:rPr lang="en-GB" sz="2400" dirty="0"/>
              <a:t>Exchange </a:t>
            </a:r>
            <a:r>
              <a:rPr lang="fa-IR" sz="2400" dirty="0"/>
              <a:t>مایکروسافت است که ساختار کاری آن شبیه به </a:t>
            </a:r>
            <a:r>
              <a:rPr lang="en-GB" sz="2400" dirty="0"/>
              <a:t>IMAP </a:t>
            </a:r>
            <a:r>
              <a:rPr lang="fa-IR" sz="2400" dirty="0"/>
              <a:t>بوده و می‌توان از آن برای همگام‌سازی ایمیل‌ها، مخاطبان، تقویم و سایر ویژگی‌ها استفاده کرد. روش مورد استفاده برای همگام سازی ایمیل‌ها توسط مایکروسافت به </a:t>
            </a:r>
            <a:r>
              <a:rPr lang="en-GB" sz="2400" dirty="0"/>
              <a:t>Exchange ActiveSync </a:t>
            </a:r>
            <a:r>
              <a:rPr lang="fa-IR" sz="2400" dirty="0"/>
              <a:t>معروف است.</a:t>
            </a:r>
            <a:br>
              <a:rPr lang="fa-IR" sz="2400" dirty="0"/>
            </a:br>
            <a:r>
              <a:rPr lang="fa-IR" sz="2400" dirty="0"/>
              <a:t/>
            </a:r>
            <a:br>
              <a:rPr lang="fa-IR" sz="2400" dirty="0"/>
            </a:br>
            <a:r>
              <a:rPr lang="fa-IR" sz="2400" dirty="0"/>
              <a:t>با توجه به اینکه </a:t>
            </a:r>
            <a:r>
              <a:rPr lang="fa-IR" sz="2400" dirty="0" smtClean="0"/>
              <a:t>پروتکل </a:t>
            </a:r>
            <a:r>
              <a:rPr lang="en-GB" sz="2400" dirty="0"/>
              <a:t>MAPI </a:t>
            </a:r>
            <a:r>
              <a:rPr lang="fa-IR" sz="2400" dirty="0"/>
              <a:t>توسط مایکروسافت توسعه یافته، تنها کمپانی‌هایی که میل سرور </a:t>
            </a:r>
            <a:r>
              <a:rPr lang="en-GB" sz="2400" dirty="0"/>
              <a:t>Exchange </a:t>
            </a:r>
            <a:r>
              <a:rPr lang="fa-IR" sz="2400" dirty="0"/>
              <a:t>خود را در اختیار داشته می‌توانند از این پروتکل استفاده کنند. </a:t>
            </a:r>
            <a:endParaRPr lang="fa-IR" sz="2400" dirty="0" smtClean="0"/>
          </a:p>
          <a:p>
            <a:pPr algn="r" rtl="1"/>
            <a:r>
              <a:rPr lang="fa-IR" sz="2400" dirty="0" smtClean="0"/>
              <a:t>البته </a:t>
            </a:r>
            <a:r>
              <a:rPr lang="fa-IR" sz="2400" dirty="0"/>
              <a:t>کاربران سرویس ایمیل هات‌میل نیز می‌توانند این پروتکل را مورد استفاده قرار دهند. </a:t>
            </a:r>
            <a:endParaRPr lang="fa-IR" sz="2400" dirty="0" smtClean="0"/>
          </a:p>
          <a:p>
            <a:pPr algn="r" rtl="1"/>
            <a:r>
              <a:rPr lang="fa-IR" sz="2400" dirty="0" smtClean="0"/>
              <a:t>بسیاری </a:t>
            </a:r>
            <a:r>
              <a:rPr lang="fa-IR" sz="2400" dirty="0"/>
              <a:t>از کلاینت‌ها از جمله‌ی کلاینت‌های پیش فرض سیستم‌عامل‌های اندروید و </a:t>
            </a:r>
            <a:r>
              <a:rPr lang="en-GB" sz="2400" dirty="0" err="1"/>
              <a:t>iOS</a:t>
            </a:r>
            <a:r>
              <a:rPr lang="en-GB" sz="2400" dirty="0"/>
              <a:t> </a:t>
            </a:r>
            <a:r>
              <a:rPr lang="fa-IR" sz="2400" dirty="0"/>
              <a:t>قادرند از این پروتکل پشتیبانی کنند.</a:t>
            </a:r>
            <a:br>
              <a:rPr lang="fa-IR" sz="2400" dirty="0"/>
            </a:br>
            <a:r>
              <a:rPr lang="fa-IR" sz="2400" dirty="0"/>
              <a:t/>
            </a:r>
            <a:br>
              <a:rPr lang="fa-IR" sz="2400" dirty="0"/>
            </a:br>
            <a:endParaRPr lang="en-GB" sz="2400" dirty="0"/>
          </a:p>
        </p:txBody>
      </p:sp>
    </p:spTree>
    <p:extLst>
      <p:ext uri="{BB962C8B-B14F-4D97-AF65-F5344CB8AC3E}">
        <p14:creationId xmlns:p14="http://schemas.microsoft.com/office/powerpoint/2010/main" val="2268890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dirty="0"/>
          </a:p>
        </p:txBody>
      </p:sp>
      <p:pic>
        <p:nvPicPr>
          <p:cNvPr id="11" name="Picture 6" descr="http://screenshots.en.sftcdn.net/blog/en/2013/11/yahoo-mail-copy-664x3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4980009" y="8701456"/>
            <a:ext cx="668960" cy="3767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sercontent1.hubstatic.com/12901360_f52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72034"/>
            <a:ext cx="12192000" cy="781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87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532" y="211146"/>
            <a:ext cx="10791152" cy="610820"/>
          </a:xfrm>
        </p:spPr>
        <p:txBody>
          <a:bodyPr>
            <a:normAutofit fontScale="90000"/>
          </a:bodyPr>
          <a:lstStyle/>
          <a:p>
            <a:r>
              <a:rPr lang="en-US" dirty="0" smtClean="0"/>
              <a:t>YAHOO</a:t>
            </a:r>
            <a:endParaRPr lang="en-GB" dirty="0"/>
          </a:p>
        </p:txBody>
      </p:sp>
      <p:sp>
        <p:nvSpPr>
          <p:cNvPr id="3" name="Content Placeholder 2"/>
          <p:cNvSpPr>
            <a:spLocks noGrp="1"/>
          </p:cNvSpPr>
          <p:nvPr>
            <p:ph idx="1"/>
          </p:nvPr>
        </p:nvSpPr>
        <p:spPr>
          <a:xfrm>
            <a:off x="1" y="1094704"/>
            <a:ext cx="12192000" cy="5653825"/>
          </a:xfrm>
        </p:spPr>
        <p:txBody>
          <a:bodyPr/>
          <a:lstStyle/>
          <a:p>
            <a:pPr algn="r" rtl="1"/>
            <a:r>
              <a:rPr lang="fa-IR" dirty="0"/>
              <a:t> این سرویس ایمیل رایگان، در سال ۱۹۹۷ افتتاح </a:t>
            </a:r>
            <a:r>
              <a:rPr lang="fa-IR" dirty="0" smtClean="0"/>
              <a:t>شد</a:t>
            </a:r>
            <a:r>
              <a:rPr lang="en-US" dirty="0" smtClean="0"/>
              <a:t>.</a:t>
            </a:r>
          </a:p>
          <a:p>
            <a:pPr algn="r" rtl="1"/>
            <a:r>
              <a:rPr lang="fa-IR" dirty="0" smtClean="0"/>
              <a:t>ایمیل </a:t>
            </a:r>
            <a:r>
              <a:rPr lang="fa-IR" dirty="0"/>
              <a:t>یاهو تا به حال سه نسخه داشته </a:t>
            </a:r>
            <a:r>
              <a:rPr lang="fa-IR" dirty="0" smtClean="0"/>
              <a:t>است:</a:t>
            </a:r>
          </a:p>
          <a:p>
            <a:pPr marL="514350" indent="-514350" algn="r" rtl="1">
              <a:buFont typeface="+mj-lt"/>
              <a:buAutoNum type="arabicPeriod"/>
            </a:pPr>
            <a:r>
              <a:rPr lang="fa-IR" dirty="0" smtClean="0"/>
              <a:t> </a:t>
            </a:r>
            <a:r>
              <a:rPr lang="fa-IR" dirty="0"/>
              <a:t>اولین نسخه از ایمیل یاهو که ایمیلی سنتی و کلاسیک (قدیمی) بود، در سال ۱۹۹۷ معرفی شد که تنها شامل رابط کاربری </a:t>
            </a:r>
            <a:r>
              <a:rPr lang="fa-IR" dirty="0" smtClean="0"/>
              <a:t>بود</a:t>
            </a:r>
          </a:p>
          <a:p>
            <a:pPr marL="514350" indent="-514350" algn="r" rtl="1">
              <a:buFont typeface="+mj-lt"/>
              <a:buAutoNum type="arabicPeriod"/>
            </a:pPr>
            <a:r>
              <a:rPr lang="fa-IR" dirty="0"/>
              <a:t>سخهٔ دوم ایمیل یاهو نیز در سال ۲۰۰۵ معرفی شد که شامل رابط کاربری جدید، قابلیت جستجوی </a:t>
            </a:r>
            <a:r>
              <a:rPr lang="fa-IR" dirty="0" smtClean="0"/>
              <a:t>بهبودیافته</a:t>
            </a:r>
            <a:r>
              <a:rPr lang="en-US" dirty="0" smtClean="0"/>
              <a:t> </a:t>
            </a:r>
            <a:r>
              <a:rPr lang="fa-IR" dirty="0" smtClean="0"/>
              <a:t>و </a:t>
            </a:r>
            <a:r>
              <a:rPr lang="fa-IR" dirty="0"/>
              <a:t>ویژگی‌های دیگر بود. </a:t>
            </a:r>
            <a:endParaRPr lang="fa-IR" dirty="0" smtClean="0"/>
          </a:p>
          <a:p>
            <a:pPr marL="514350" indent="-514350" algn="r" rtl="1">
              <a:buFont typeface="+mj-lt"/>
              <a:buAutoNum type="arabicPeriod"/>
            </a:pPr>
            <a:r>
              <a:rPr lang="fa-IR" dirty="0" smtClean="0"/>
              <a:t>نسخهٔ </a:t>
            </a:r>
            <a:r>
              <a:rPr lang="fa-IR" dirty="0"/>
              <a:t>سوم ایمیل یاهو نیز در اکتبر سال ۲۰۱۰ منتشر شد که ایمیل یاهو (بتا) نام گرفت</a:t>
            </a:r>
            <a:r>
              <a:rPr lang="fa-IR" dirty="0" smtClean="0"/>
              <a:t>،</a:t>
            </a:r>
            <a:r>
              <a:rPr lang="fa-IR" baseline="30000" dirty="0" smtClean="0"/>
              <a:t> </a:t>
            </a:r>
            <a:r>
              <a:rPr lang="fa-IR" dirty="0" smtClean="0"/>
              <a:t>که </a:t>
            </a:r>
            <a:r>
              <a:rPr lang="fa-IR" dirty="0"/>
              <a:t>شامل طراحی جدید، بهبود عملکرد</a:t>
            </a:r>
            <a:r>
              <a:rPr lang="fa-IR" dirty="0" smtClean="0"/>
              <a:t>، </a:t>
            </a:r>
            <a:r>
              <a:rPr lang="fa-IR"/>
              <a:t>یکپارچگی </a:t>
            </a:r>
            <a:r>
              <a:rPr lang="fa-IR" smtClean="0"/>
              <a:t>با</a:t>
            </a:r>
            <a:r>
              <a:rPr lang="fa-IR" dirty="0"/>
              <a:t> </a:t>
            </a:r>
            <a:r>
              <a:rPr lang="fa-IR" dirty="0">
                <a:hlinkClick r:id="rId2" tooltip="فیس‌بوک"/>
              </a:rPr>
              <a:t>فیس‌بوک</a:t>
            </a:r>
            <a:r>
              <a:rPr lang="fa-IR"/>
              <a:t> .</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69751"/>
            <a:ext cx="2623930" cy="1678778"/>
          </a:xfrm>
          <a:prstGeom prst="rect">
            <a:avLst/>
          </a:prstGeom>
        </p:spPr>
      </p:pic>
    </p:spTree>
    <p:extLst>
      <p:ext uri="{BB962C8B-B14F-4D97-AF65-F5344CB8AC3E}">
        <p14:creationId xmlns:p14="http://schemas.microsoft.com/office/powerpoint/2010/main" val="3516716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mail رمز گذاری می شود ! پس از سرقتِ اطلاعاتی جی میل و یاهو توسط N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82" y="2354131"/>
            <a:ext cx="4877356" cy="487735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2" name="Title 1"/>
          <p:cNvSpPr>
            <a:spLocks noGrp="1"/>
          </p:cNvSpPr>
          <p:nvPr>
            <p:ph type="title"/>
          </p:nvPr>
        </p:nvSpPr>
        <p:spPr>
          <a:xfrm>
            <a:off x="1214352" y="450760"/>
            <a:ext cx="10791152" cy="641662"/>
          </a:xfrm>
        </p:spPr>
        <p:txBody>
          <a:bodyPr>
            <a:normAutofit/>
          </a:bodyPr>
          <a:lstStyle/>
          <a:p>
            <a:r>
              <a:rPr lang="en-US" dirty="0" err="1" smtClean="0"/>
              <a:t>google</a:t>
            </a:r>
            <a:endParaRPr lang="en-GB" dirty="0"/>
          </a:p>
        </p:txBody>
      </p:sp>
      <p:sp>
        <p:nvSpPr>
          <p:cNvPr id="3" name="Content Placeholder 2"/>
          <p:cNvSpPr>
            <a:spLocks noGrp="1"/>
          </p:cNvSpPr>
          <p:nvPr>
            <p:ph idx="1"/>
          </p:nvPr>
        </p:nvSpPr>
        <p:spPr>
          <a:xfrm>
            <a:off x="1" y="1365161"/>
            <a:ext cx="11593380" cy="5492839"/>
          </a:xfrm>
        </p:spPr>
        <p:txBody>
          <a:bodyPr/>
          <a:lstStyle/>
          <a:p>
            <a:pPr algn="r" rtl="1"/>
            <a:r>
              <a:rPr lang="fa-IR" dirty="0"/>
              <a:t>وقتي در اول آوريل سال 2004 ، روزنامه‌ها و سايت‌هاي مختلف، خبر از سرويس ايميل شرکت گوگل دادند، بسياري از کارشناسان و صاحبنظران با ديده شک و ترديد به آن نگاه کردند. عنوان خبر اين بود: گوگل سرويس ايميل جديدي را ارائه مي‌كند كه فضايي معادل يک گيگابايت را به رايگان در ‏اختيار كاربر قرار مي‌دهد. </a:t>
            </a:r>
            <a:endParaRPr lang="en-GB" dirty="0"/>
          </a:p>
        </p:txBody>
      </p:sp>
    </p:spTree>
    <p:extLst>
      <p:ext uri="{BB962C8B-B14F-4D97-AF65-F5344CB8AC3E}">
        <p14:creationId xmlns:p14="http://schemas.microsoft.com/office/powerpoint/2010/main" val="4085878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muycomputer.com/wp-content/uploads/2013/05/Outlook-Hotm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2223"/>
            <a:ext cx="4520485" cy="3275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p:cNvSpPr>
            <a:spLocks noGrp="1"/>
          </p:cNvSpPr>
          <p:nvPr>
            <p:ph type="title"/>
          </p:nvPr>
        </p:nvSpPr>
        <p:spPr>
          <a:xfrm>
            <a:off x="995411" y="248382"/>
            <a:ext cx="10791152" cy="610820"/>
          </a:xfrm>
        </p:spPr>
        <p:txBody>
          <a:bodyPr>
            <a:normAutofit fontScale="90000"/>
          </a:bodyPr>
          <a:lstStyle/>
          <a:p>
            <a:r>
              <a:rPr lang="en-US" dirty="0" smtClean="0"/>
              <a:t>     OUTLOOK                  HOTMAIL</a:t>
            </a:r>
            <a:endParaRPr lang="en-GB" dirty="0"/>
          </a:p>
        </p:txBody>
      </p:sp>
      <p:sp>
        <p:nvSpPr>
          <p:cNvPr id="3" name="Content Placeholder 2"/>
          <p:cNvSpPr>
            <a:spLocks noGrp="1"/>
          </p:cNvSpPr>
          <p:nvPr>
            <p:ph idx="1"/>
          </p:nvPr>
        </p:nvSpPr>
        <p:spPr>
          <a:xfrm>
            <a:off x="0" y="1286164"/>
            <a:ext cx="12192000" cy="5835853"/>
          </a:xfrm>
        </p:spPr>
        <p:txBody>
          <a:bodyPr>
            <a:normAutofit/>
          </a:bodyPr>
          <a:lstStyle/>
          <a:p>
            <a:pPr algn="r" rtl="1">
              <a:buFont typeface="Wingdings" panose="05000000000000000000" pitchFamily="2" charset="2"/>
              <a:buChar char="ü"/>
            </a:pPr>
            <a:r>
              <a:rPr lang="fa-IR" sz="2400" dirty="0">
                <a:hlinkClick r:id="rId3"/>
              </a:rPr>
              <a:t>هات میل</a:t>
            </a:r>
            <a:r>
              <a:rPr lang="fa-IR" sz="2400" dirty="0"/>
              <a:t> سرویس ایمیلی که توسط شرکت مایکروسافت در سال 1996خریداری شد.. </a:t>
            </a:r>
            <a:endParaRPr lang="fa-IR" sz="2400" dirty="0" smtClean="0"/>
          </a:p>
          <a:p>
            <a:pPr algn="r" rtl="1">
              <a:buFont typeface="Wingdings" panose="05000000000000000000" pitchFamily="2" charset="2"/>
              <a:buChar char="ü"/>
            </a:pPr>
            <a:r>
              <a:rPr lang="fa-IR" sz="2400" dirty="0" smtClean="0"/>
              <a:t>بعد از 16 سال مایکروسافت نام تجاری هات‌میل را به </a:t>
            </a:r>
            <a:r>
              <a:rPr lang="en-GB" sz="2400" dirty="0" smtClean="0"/>
              <a:t>Outlook </a:t>
            </a:r>
            <a:r>
              <a:rPr lang="fa-IR" sz="2400" dirty="0" smtClean="0"/>
              <a:t>تغییر داد و سرویس میلش را هم به سایت </a:t>
            </a:r>
            <a:r>
              <a:rPr lang="en-GB" sz="2400" dirty="0" smtClean="0"/>
              <a:t>Outlook.com </a:t>
            </a:r>
            <a:r>
              <a:rPr lang="fa-IR" sz="2400" dirty="0" smtClean="0"/>
              <a:t>متقل کرد.</a:t>
            </a:r>
          </a:p>
          <a:p>
            <a:pPr algn="r" rtl="1">
              <a:buFont typeface="Wingdings" panose="05000000000000000000" pitchFamily="2" charset="2"/>
              <a:buChar char="ü"/>
            </a:pPr>
            <a:r>
              <a:rPr lang="fa-IR" sz="2400" dirty="0" smtClean="0"/>
              <a:t>یکی </a:t>
            </a:r>
            <a:r>
              <a:rPr lang="fa-IR" sz="2400" dirty="0"/>
              <a:t>از جالب‌ترین ویژگی های جدیدی که به سرویس </a:t>
            </a:r>
            <a:r>
              <a:rPr lang="en-GB" sz="2400" dirty="0"/>
              <a:t>Outlook </a:t>
            </a:r>
            <a:r>
              <a:rPr lang="fa-IR" sz="2400" dirty="0"/>
              <a:t>اضافه شده، یکپارچگی با شبکه های اجتماعی است. این سرویس وقتی در حال گفت و گو با یکی از دوستانتان هستید ، آخرین پست های توئیتر و به روز رسانی های فیس بوکی آن شخص را همراه با لینکی به صفحه پروفایلش به شما نشان می دهد</a:t>
            </a:r>
            <a:r>
              <a:rPr lang="fa-IR" sz="2400" dirty="0" smtClean="0"/>
              <a:t>.</a:t>
            </a:r>
            <a:endParaRPr lang="en-US" sz="2400" dirty="0" smtClean="0"/>
          </a:p>
          <a:p>
            <a:pPr algn="r" rtl="1">
              <a:buFont typeface="Wingdings" panose="05000000000000000000" pitchFamily="2" charset="2"/>
              <a:buChar char="ü"/>
            </a:pPr>
            <a:r>
              <a:rPr lang="fa-IR" sz="2400" dirty="0" smtClean="0"/>
              <a:t> </a:t>
            </a:r>
            <a:r>
              <a:rPr lang="fa-IR" sz="2400" dirty="0"/>
              <a:t>همچنین می توانید ، مستقیما از همانجا، لایک کنید و یاکامنت </a:t>
            </a:r>
            <a:r>
              <a:rPr lang="fa-IR" sz="2400" dirty="0" smtClean="0"/>
              <a:t>بگذارید.</a:t>
            </a:r>
            <a:endParaRPr lang="en-US" sz="2400" dirty="0" smtClean="0"/>
          </a:p>
          <a:p>
            <a:pPr algn="r" rtl="1">
              <a:buFont typeface="Wingdings" panose="05000000000000000000" pitchFamily="2" charset="2"/>
              <a:buChar char="ü"/>
            </a:pPr>
            <a:r>
              <a:rPr lang="fa-IR" sz="2400" dirty="0" smtClean="0"/>
              <a:t> </a:t>
            </a:r>
            <a:r>
              <a:rPr lang="fa-IR" sz="2400" dirty="0"/>
              <a:t>البته این قابلیت در صورتی فعال خواهد شد که خودتان اجازه </a:t>
            </a:r>
            <a:r>
              <a:rPr lang="fa-IR" sz="2400" dirty="0" smtClean="0"/>
              <a:t>دهید</a:t>
            </a:r>
            <a:r>
              <a:rPr lang="en-US" sz="2400" dirty="0" smtClean="0"/>
              <a:t>,</a:t>
            </a:r>
          </a:p>
          <a:p>
            <a:pPr algn="r" rtl="1">
              <a:buFont typeface="Wingdings" panose="05000000000000000000" pitchFamily="2" charset="2"/>
              <a:buChar char="ü"/>
            </a:pPr>
            <a:r>
              <a:rPr lang="fa-IR" sz="2400" dirty="0" smtClean="0"/>
              <a:t> </a:t>
            </a:r>
            <a:r>
              <a:rPr lang="en-GB" sz="2400" dirty="0"/>
              <a:t>Outlook </a:t>
            </a:r>
            <a:r>
              <a:rPr lang="fa-IR" sz="2400" dirty="0"/>
              <a:t>محتواهای </a:t>
            </a:r>
            <a:r>
              <a:rPr lang="fa-IR" sz="2400" dirty="0" smtClean="0"/>
              <a:t>سرویس‌هایی </a:t>
            </a:r>
            <a:r>
              <a:rPr lang="fa-IR" sz="2400" dirty="0"/>
              <a:t>که در آن عضو هستید را اسکن </a:t>
            </a:r>
            <a:r>
              <a:rPr lang="fa-IR" sz="2400" dirty="0" smtClean="0"/>
              <a:t>کند</a:t>
            </a:r>
            <a:r>
              <a:rPr lang="en-US" sz="2400" dirty="0" smtClean="0"/>
              <a:t>.</a:t>
            </a:r>
            <a:endParaRPr lang="en-GB" sz="2400" dirty="0"/>
          </a:p>
        </p:txBody>
      </p:sp>
      <p:sp>
        <p:nvSpPr>
          <p:cNvPr id="4" name="Left Arrow 3"/>
          <p:cNvSpPr/>
          <p:nvPr/>
        </p:nvSpPr>
        <p:spPr>
          <a:xfrm>
            <a:off x="8603087" y="423160"/>
            <a:ext cx="1403798" cy="3606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utoShape 2" descr="http://www.muycomputer.com/wp-content/uploads/2013/05/Outlook-Hotmai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539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3"/>
          <p:cNvGraphicFramePr>
            <a:graphicFrameLocks noGrp="1"/>
          </p:cNvGraphicFramePr>
          <p:nvPr>
            <p:ph idx="1"/>
            <p:extLst>
              <p:ext uri="{D42A27DB-BD31-4B8C-83A1-F6EECF244321}">
                <p14:modId xmlns:p14="http://schemas.microsoft.com/office/powerpoint/2010/main" val="136985715"/>
              </p:ext>
            </p:extLst>
          </p:nvPr>
        </p:nvGraphicFramePr>
        <p:xfrm>
          <a:off x="0" y="0"/>
          <a:ext cx="12192000" cy="6699674"/>
        </p:xfrm>
        <a:graphic>
          <a:graphicData uri="http://schemas.openxmlformats.org/drawingml/2006/table">
            <a:tbl>
              <a:tblPr firstRow="1" bandRow="1">
                <a:tableStyleId>{5C22544A-7EE6-4342-B048-85BDC9FD1C3A}</a:tableStyleId>
              </a:tblPr>
              <a:tblGrid>
                <a:gridCol w="3048000"/>
                <a:gridCol w="3048000"/>
                <a:gridCol w="3048000"/>
                <a:gridCol w="3048000"/>
              </a:tblGrid>
              <a:tr h="565467">
                <a:tc>
                  <a:txBody>
                    <a:bodyPr/>
                    <a:lstStyle/>
                    <a:p>
                      <a:r>
                        <a:rPr lang="en-US" dirty="0" smtClean="0"/>
                        <a:t>yahoo</a:t>
                      </a:r>
                      <a:endParaRPr lang="en-GB" dirty="0"/>
                    </a:p>
                  </a:txBody>
                  <a:tcPr/>
                </a:tc>
                <a:tc>
                  <a:txBody>
                    <a:bodyPr/>
                    <a:lstStyle/>
                    <a:p>
                      <a:r>
                        <a:rPr lang="en-US" dirty="0" err="1" smtClean="0"/>
                        <a:t>gmail</a:t>
                      </a:r>
                      <a:endParaRPr lang="en-GB" dirty="0"/>
                    </a:p>
                  </a:txBody>
                  <a:tcPr/>
                </a:tc>
                <a:tc>
                  <a:txBody>
                    <a:bodyPr/>
                    <a:lstStyle/>
                    <a:p>
                      <a:r>
                        <a:rPr lang="en-US" dirty="0" smtClean="0"/>
                        <a:t>outlook</a:t>
                      </a:r>
                      <a:endParaRPr lang="en-GB" dirty="0"/>
                    </a:p>
                  </a:txBody>
                  <a:tcPr/>
                </a:tc>
                <a:tc>
                  <a:txBody>
                    <a:bodyPr/>
                    <a:lstStyle/>
                    <a:p>
                      <a:pPr algn="r" rtl="1"/>
                      <a:r>
                        <a:rPr lang="fa-IR" dirty="0" smtClean="0"/>
                        <a:t>ویژگی ها</a:t>
                      </a:r>
                      <a:endParaRPr lang="en-GB" dirty="0"/>
                    </a:p>
                  </a:txBody>
                  <a:tcPr/>
                </a:tc>
              </a:tr>
              <a:tr h="740535">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800" b="0" i="0" kern="1200" dirty="0" smtClean="0">
                          <a:solidFill>
                            <a:schemeClr val="lt1"/>
                          </a:solidFill>
                          <a:effectLst/>
                          <a:latin typeface="+mn-lt"/>
                          <a:ea typeface="+mn-ea"/>
                          <a:cs typeface="+mn-cs"/>
                        </a:rPr>
                        <a:t>استفاده نکردن از متن ایمیل ها برای تبلیغ به شما</a:t>
                      </a:r>
                      <a:endParaRPr lang="en-GB" dirty="0" smtClean="0"/>
                    </a:p>
                    <a:p>
                      <a:endParaRPr lang="en-GB" dirty="0"/>
                    </a:p>
                  </a:txBody>
                  <a:tcPr/>
                </a:tc>
              </a:tr>
              <a:tr h="965916">
                <a:tc>
                  <a:txBody>
                    <a:bodyPr/>
                    <a:lstStyle/>
                    <a:p>
                      <a:endParaRPr lang="en-GB"/>
                    </a:p>
                  </a:txBody>
                  <a:tcPr/>
                </a:tc>
                <a:tc>
                  <a:txBody>
                    <a:bodyPr/>
                    <a:lstStyle/>
                    <a:p>
                      <a:endParaRPr lang="en-GB"/>
                    </a:p>
                  </a:txBody>
                  <a:tcPr/>
                </a:tc>
                <a:tc>
                  <a:txBody>
                    <a:bodyPr/>
                    <a:lstStyle/>
                    <a:p>
                      <a:endParaRPr lang="en-GB" dirty="0"/>
                    </a:p>
                  </a:txBody>
                  <a:tcPr/>
                </a:tc>
                <a:tc>
                  <a:txBody>
                    <a:bodyPr/>
                    <a:lstStyle/>
                    <a:p>
                      <a:pPr algn="r" rtl="1"/>
                      <a:r>
                        <a:rPr lang="fa-IR" sz="1800" b="0" i="0" kern="1200" dirty="0" smtClean="0">
                          <a:solidFill>
                            <a:schemeClr val="dk1"/>
                          </a:solidFill>
                          <a:effectLst/>
                          <a:latin typeface="+mn-lt"/>
                          <a:ea typeface="+mn-ea"/>
                          <a:cs typeface="+mn-cs"/>
                        </a:rPr>
                        <a:t>اشتراک گذاری، دیدن و ویرایش فایل های اسنادی </a:t>
                      </a:r>
                      <a:r>
                        <a:rPr lang="en-GB" sz="1800" b="0" i="0" kern="1200" dirty="0" smtClean="0">
                          <a:solidFill>
                            <a:schemeClr val="dk1"/>
                          </a:solidFill>
                          <a:effectLst/>
                          <a:latin typeface="+mn-lt"/>
                          <a:ea typeface="+mn-ea"/>
                          <a:cs typeface="+mn-cs"/>
                        </a:rPr>
                        <a:t>Microsoft Word </a:t>
                      </a:r>
                      <a:r>
                        <a:rPr lang="fa-IR" sz="1800" b="0" i="0" kern="1200" dirty="0" smtClean="0">
                          <a:solidFill>
                            <a:schemeClr val="dk1"/>
                          </a:solidFill>
                          <a:effectLst/>
                          <a:latin typeface="+mn-lt"/>
                          <a:ea typeface="+mn-ea"/>
                          <a:cs typeface="+mn-cs"/>
                        </a:rPr>
                        <a:t>و </a:t>
                      </a:r>
                      <a:r>
                        <a:rPr lang="en-GB" sz="1800" b="0" i="0" kern="1200" dirty="0" smtClean="0">
                          <a:solidFill>
                            <a:schemeClr val="dk1"/>
                          </a:solidFill>
                          <a:effectLst/>
                          <a:latin typeface="+mn-lt"/>
                          <a:ea typeface="+mn-ea"/>
                          <a:cs typeface="+mn-cs"/>
                        </a:rPr>
                        <a:t>Excel </a:t>
                      </a:r>
                      <a:r>
                        <a:rPr lang="fa-IR" sz="1800" b="0" i="0" kern="1200" dirty="0" smtClean="0">
                          <a:solidFill>
                            <a:schemeClr val="dk1"/>
                          </a:solidFill>
                          <a:effectLst/>
                          <a:latin typeface="+mn-lt"/>
                          <a:ea typeface="+mn-ea"/>
                          <a:cs typeface="+mn-cs"/>
                        </a:rPr>
                        <a:t>به وسیله آفیس آنلاین بدون نیاز به نصب آفیس در سیستم.</a:t>
                      </a:r>
                      <a:endParaRPr lang="en-GB" dirty="0"/>
                    </a:p>
                  </a:txBody>
                  <a:tcPr/>
                </a:tc>
              </a:tr>
              <a:tr h="537049">
                <a:tc>
                  <a:txBody>
                    <a:bodyPr/>
                    <a:lstStyle/>
                    <a:p>
                      <a:endParaRPr lang="en-GB" dirty="0"/>
                    </a:p>
                  </a:txBody>
                  <a:tcPr/>
                </a:tc>
                <a:tc>
                  <a:txBody>
                    <a:bodyPr/>
                    <a:lstStyle/>
                    <a:p>
                      <a:endParaRPr lang="en-GB"/>
                    </a:p>
                  </a:txBody>
                  <a:tcPr/>
                </a:tc>
                <a:tc>
                  <a:txBody>
                    <a:bodyPr/>
                    <a:lstStyle/>
                    <a:p>
                      <a:endParaRPr lang="en-GB" dirty="0"/>
                    </a:p>
                  </a:txBody>
                  <a:tcPr/>
                </a:tc>
                <a:tc>
                  <a:txBody>
                    <a:bodyPr/>
                    <a:lstStyle/>
                    <a:p>
                      <a:pPr algn="r" rtl="1"/>
                      <a:r>
                        <a:rPr lang="fa-IR" sz="1800" b="0" i="0" kern="1200" dirty="0" smtClean="0">
                          <a:solidFill>
                            <a:schemeClr val="dk1"/>
                          </a:solidFill>
                          <a:effectLst/>
                          <a:latin typeface="+mn-lt"/>
                          <a:ea typeface="+mn-ea"/>
                          <a:cs typeface="+mn-cs"/>
                        </a:rPr>
                        <a:t>ساخت نام مستعار اضافی  و اضافه کردن به همان حساب ایمیلی</a:t>
                      </a:r>
                      <a:endParaRPr lang="en-GB" dirty="0"/>
                    </a:p>
                  </a:txBody>
                  <a:tcPr/>
                </a:tc>
              </a:tr>
              <a:tr h="528034">
                <a:tc>
                  <a:txBody>
                    <a:bodyPr/>
                    <a:lstStyle/>
                    <a:p>
                      <a:endParaRPr lang="en-GB" dirty="0"/>
                    </a:p>
                  </a:txBody>
                  <a:tcPr/>
                </a:tc>
                <a:tc>
                  <a:txBody>
                    <a:bodyPr/>
                    <a:lstStyle/>
                    <a:p>
                      <a:endParaRPr lang="en-GB"/>
                    </a:p>
                  </a:txBody>
                  <a:tcPr/>
                </a:tc>
                <a:tc>
                  <a:txBody>
                    <a:bodyPr/>
                    <a:lstStyle/>
                    <a:p>
                      <a:endParaRPr lang="en-GB" dirty="0"/>
                    </a:p>
                  </a:txBody>
                  <a:tcPr/>
                </a:tc>
                <a:tc>
                  <a:txBody>
                    <a:bodyPr/>
                    <a:lstStyle/>
                    <a:p>
                      <a:pPr algn="r" rtl="1"/>
                      <a:r>
                        <a:rPr lang="fa-IR" sz="1800" b="0" i="0" kern="1200" dirty="0" smtClean="0">
                          <a:solidFill>
                            <a:schemeClr val="dk1"/>
                          </a:solidFill>
                          <a:effectLst/>
                          <a:latin typeface="+mn-lt"/>
                          <a:ea typeface="+mn-ea"/>
                          <a:cs typeface="+mn-cs"/>
                        </a:rPr>
                        <a:t>مدیریت صندوق ورودی با دسته بندی های سفارشی، پوشه بندی و یا برچسب</a:t>
                      </a:r>
                      <a:r>
                        <a:rPr lang="fa-IR" sz="1800" b="0" i="0" kern="1200" baseline="0" dirty="0" smtClean="0">
                          <a:solidFill>
                            <a:schemeClr val="dk1"/>
                          </a:solidFill>
                          <a:effectLst/>
                          <a:latin typeface="+mn-lt"/>
                          <a:ea typeface="+mn-ea"/>
                          <a:cs typeface="+mn-cs"/>
                        </a:rPr>
                        <a:t> گذاری</a:t>
                      </a:r>
                      <a:endParaRPr lang="en-GB" dirty="0"/>
                    </a:p>
                  </a:txBody>
                  <a:tcPr/>
                </a:tc>
              </a:tr>
              <a:tr h="570534">
                <a:tc>
                  <a:txBody>
                    <a:bodyPr/>
                    <a:lstStyle/>
                    <a:p>
                      <a:endParaRPr lang="en-GB"/>
                    </a:p>
                  </a:txBody>
                  <a:tcPr/>
                </a:tc>
                <a:tc>
                  <a:txBody>
                    <a:bodyPr/>
                    <a:lstStyle/>
                    <a:p>
                      <a:endParaRPr lang="en-GB"/>
                    </a:p>
                  </a:txBody>
                  <a:tcPr/>
                </a:tc>
                <a:tc>
                  <a:txBody>
                    <a:bodyPr/>
                    <a:lstStyle/>
                    <a:p>
                      <a:endParaRPr lang="en-GB" dirty="0"/>
                    </a:p>
                  </a:txBody>
                  <a:tcPr/>
                </a:tc>
                <a:tc>
                  <a:txBody>
                    <a:bodyPr/>
                    <a:lstStyle/>
                    <a:p>
                      <a:pPr algn="r" rtl="1"/>
                      <a:r>
                        <a:rPr lang="fa-IR" sz="1800" b="0" i="0" kern="1200" dirty="0" smtClean="0">
                          <a:solidFill>
                            <a:schemeClr val="dk1"/>
                          </a:solidFill>
                          <a:effectLst/>
                          <a:latin typeface="+mn-lt"/>
                          <a:ea typeface="+mn-ea"/>
                          <a:cs typeface="+mn-cs"/>
                        </a:rPr>
                        <a:t>نشانه گذاری (پرچم) پیام‌های مهم در صندوق ورودی</a:t>
                      </a:r>
                      <a:endParaRPr lang="en-GB" dirty="0"/>
                    </a:p>
                  </a:txBody>
                  <a:tcPr/>
                </a:tc>
              </a:tr>
              <a:tr h="565383">
                <a:tc>
                  <a:txBody>
                    <a:bodyPr/>
                    <a:lstStyle/>
                    <a:p>
                      <a:endParaRPr lang="en-GB" dirty="0"/>
                    </a:p>
                  </a:txBody>
                  <a:tcPr/>
                </a:tc>
                <a:tc>
                  <a:txBody>
                    <a:bodyPr/>
                    <a:lstStyle/>
                    <a:p>
                      <a:endParaRPr lang="en-GB"/>
                    </a:p>
                  </a:txBody>
                  <a:tcPr/>
                </a:tc>
                <a:tc>
                  <a:txBody>
                    <a:bodyPr/>
                    <a:lstStyle/>
                    <a:p>
                      <a:endParaRPr lang="en-GB" dirty="0"/>
                    </a:p>
                  </a:txBody>
                  <a:tcPr/>
                </a:tc>
                <a:tc>
                  <a:txBody>
                    <a:bodyPr/>
                    <a:lstStyle/>
                    <a:p>
                      <a:pPr algn="r"/>
                      <a:r>
                        <a:rPr lang="fa-IR" sz="1800" b="0" i="0" kern="1200" dirty="0" smtClean="0">
                          <a:solidFill>
                            <a:schemeClr val="dk1"/>
                          </a:solidFill>
                          <a:effectLst/>
                          <a:latin typeface="+mn-lt"/>
                          <a:ea typeface="+mn-ea"/>
                          <a:cs typeface="+mn-cs"/>
                        </a:rPr>
                        <a:t>ایجاد فرمان های زمان محور همچون «حذف خودکار پس از ده روز»</a:t>
                      </a:r>
                      <a:endParaRPr lang="en-GB" dirty="0"/>
                    </a:p>
                  </a:txBody>
                  <a:tcPr/>
                </a:tc>
              </a:tr>
              <a:tr h="556367">
                <a:tc>
                  <a:txBody>
                    <a:bodyPr/>
                    <a:lstStyle/>
                    <a:p>
                      <a:endParaRPr lang="en-GB" dirty="0"/>
                    </a:p>
                  </a:txBody>
                  <a:tcPr/>
                </a:tc>
                <a:tc>
                  <a:txBody>
                    <a:bodyPr/>
                    <a:lstStyle/>
                    <a:p>
                      <a:endParaRPr lang="en-GB"/>
                    </a:p>
                  </a:txBody>
                  <a:tcPr/>
                </a:tc>
                <a:tc>
                  <a:txBody>
                    <a:bodyPr/>
                    <a:lstStyle/>
                    <a:p>
                      <a:endParaRPr lang="en-GB"/>
                    </a:p>
                  </a:txBody>
                  <a:tcPr/>
                </a:tc>
                <a:tc>
                  <a:txBody>
                    <a:bodyPr/>
                    <a:lstStyle/>
                    <a:p>
                      <a:pPr algn="r"/>
                      <a:r>
                        <a:rPr lang="fa-IR" sz="1800" b="0" i="0" kern="1200" dirty="0" smtClean="0">
                          <a:solidFill>
                            <a:schemeClr val="dk1"/>
                          </a:solidFill>
                          <a:effectLst/>
                          <a:latin typeface="+mn-lt"/>
                          <a:ea typeface="+mn-ea"/>
                          <a:cs typeface="+mn-cs"/>
                        </a:rPr>
                        <a:t>اتصال </a:t>
                      </a:r>
                      <a:r>
                        <a:rPr lang="fa-IR" sz="1800" b="0" i="0" kern="1200" smtClean="0">
                          <a:solidFill>
                            <a:schemeClr val="dk1"/>
                          </a:solidFill>
                          <a:effectLst/>
                          <a:latin typeface="+mn-lt"/>
                          <a:ea typeface="+mn-ea"/>
                          <a:cs typeface="+mn-cs"/>
                        </a:rPr>
                        <a:t>به توئیتر، </a:t>
                      </a:r>
                      <a:r>
                        <a:rPr lang="fa-IR" sz="1800" b="0" i="0" kern="1200" dirty="0" smtClean="0">
                          <a:solidFill>
                            <a:schemeClr val="dk1"/>
                          </a:solidFill>
                          <a:effectLst/>
                          <a:latin typeface="+mn-lt"/>
                          <a:ea typeface="+mn-ea"/>
                          <a:cs typeface="+mn-cs"/>
                        </a:rPr>
                        <a:t>اسکایپ و…</a:t>
                      </a:r>
                      <a:endParaRPr lang="en-GB" dirty="0"/>
                    </a:p>
                  </a:txBody>
                  <a:tcPr/>
                </a:tc>
              </a:tr>
              <a:tr h="556367">
                <a:tc>
                  <a:txBody>
                    <a:bodyPr/>
                    <a:lstStyle/>
                    <a:p>
                      <a:endParaRPr lang="en-GB"/>
                    </a:p>
                  </a:txBody>
                  <a:tcPr/>
                </a:tc>
                <a:tc>
                  <a:txBody>
                    <a:bodyPr/>
                    <a:lstStyle/>
                    <a:p>
                      <a:endParaRPr lang="en-GB"/>
                    </a:p>
                  </a:txBody>
                  <a:tcPr/>
                </a:tc>
                <a:tc>
                  <a:txBody>
                    <a:bodyPr/>
                    <a:lstStyle/>
                    <a:p>
                      <a:endParaRPr lang="en-GB"/>
                    </a:p>
                  </a:txBody>
                  <a:tcPr/>
                </a:tc>
                <a:tc>
                  <a:txBody>
                    <a:bodyPr/>
                    <a:lstStyle/>
                    <a:p>
                      <a:pPr algn="r"/>
                      <a:r>
                        <a:rPr lang="fa-IR" sz="1800" b="0" i="0" kern="1200" dirty="0" smtClean="0">
                          <a:solidFill>
                            <a:schemeClr val="dk1"/>
                          </a:solidFill>
                          <a:effectLst/>
                          <a:latin typeface="+mn-lt"/>
                          <a:ea typeface="+mn-ea"/>
                          <a:cs typeface="+mn-cs"/>
                        </a:rPr>
                        <a:t>دسترسی موبایل در بیشتر تلفن‌های همراه</a:t>
                      </a:r>
                      <a:endParaRPr lang="en-GB" dirty="0"/>
                    </a:p>
                  </a:txBody>
                  <a:tcPr/>
                </a:tc>
              </a:tr>
            </a:tbl>
          </a:graphicData>
        </a:graphic>
      </p:graphicFrame>
      <p:sp>
        <p:nvSpPr>
          <p:cNvPr id="26" name="AutoShape 6" descr="Outlook.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5-Point Star 26"/>
          <p:cNvSpPr/>
          <p:nvPr/>
        </p:nvSpPr>
        <p:spPr>
          <a:xfrm>
            <a:off x="7328079" y="613361"/>
            <a:ext cx="437882" cy="4378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5-Point Star 27"/>
          <p:cNvSpPr/>
          <p:nvPr/>
        </p:nvSpPr>
        <p:spPr>
          <a:xfrm>
            <a:off x="7263685" y="1543320"/>
            <a:ext cx="489397" cy="3885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5-Point Star 28"/>
          <p:cNvSpPr/>
          <p:nvPr/>
        </p:nvSpPr>
        <p:spPr>
          <a:xfrm>
            <a:off x="1204175" y="2642849"/>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5-Point Star 29"/>
          <p:cNvSpPr/>
          <p:nvPr/>
        </p:nvSpPr>
        <p:spPr>
          <a:xfrm>
            <a:off x="7283003" y="2642850"/>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5-Point Star 30"/>
          <p:cNvSpPr/>
          <p:nvPr/>
        </p:nvSpPr>
        <p:spPr>
          <a:xfrm>
            <a:off x="7283003" y="3453683"/>
            <a:ext cx="502276" cy="43788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5-Point Star 31"/>
          <p:cNvSpPr/>
          <p:nvPr/>
        </p:nvSpPr>
        <p:spPr>
          <a:xfrm>
            <a:off x="1146220" y="3440803"/>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5-Point Star 32"/>
          <p:cNvSpPr/>
          <p:nvPr/>
        </p:nvSpPr>
        <p:spPr>
          <a:xfrm>
            <a:off x="4050406" y="3468706"/>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5-Point Star 33"/>
          <p:cNvSpPr/>
          <p:nvPr/>
        </p:nvSpPr>
        <p:spPr>
          <a:xfrm>
            <a:off x="7283003" y="4204413"/>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5-Point Star 34"/>
          <p:cNvSpPr/>
          <p:nvPr/>
        </p:nvSpPr>
        <p:spPr>
          <a:xfrm>
            <a:off x="4221051" y="4239294"/>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5-Point Star 35"/>
          <p:cNvSpPr/>
          <p:nvPr/>
        </p:nvSpPr>
        <p:spPr>
          <a:xfrm>
            <a:off x="1204175" y="4204412"/>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5-Point Star 39"/>
          <p:cNvSpPr/>
          <p:nvPr/>
        </p:nvSpPr>
        <p:spPr>
          <a:xfrm>
            <a:off x="7283003" y="4872505"/>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5-Point Star 40"/>
          <p:cNvSpPr/>
          <p:nvPr/>
        </p:nvSpPr>
        <p:spPr>
          <a:xfrm>
            <a:off x="7328079" y="5564741"/>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5-Point Star 41"/>
          <p:cNvSpPr/>
          <p:nvPr/>
        </p:nvSpPr>
        <p:spPr>
          <a:xfrm>
            <a:off x="7263685" y="6102436"/>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5-Point Star 42"/>
          <p:cNvSpPr/>
          <p:nvPr/>
        </p:nvSpPr>
        <p:spPr>
          <a:xfrm>
            <a:off x="4301544" y="6095997"/>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5-Point Star 43"/>
          <p:cNvSpPr/>
          <p:nvPr/>
        </p:nvSpPr>
        <p:spPr>
          <a:xfrm>
            <a:off x="1146220" y="6095996"/>
            <a:ext cx="502276" cy="3992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 descr="http://android-france.fr/wp-content/uploads/2012/11/8e264e0b282e8dcccb035eaa1fe5e9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681" y="-169632"/>
            <a:ext cx="1301550" cy="7288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mshams.ir/wp-content/uploads/2015/06/gmail-accou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911" y="0"/>
            <a:ext cx="1462718" cy="55923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http://www.howtogeek.com/wp-content/uploads/gg/up/xsshot51ac43e4284ad.jpg.pagespeed.gp+jp+jw+pj+js+rj+rp+rw+ri+cp+md.ic.PZYbqzPvQ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52975"/>
            <a:ext cx="1918951" cy="82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54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539" y="954156"/>
            <a:ext cx="10806677" cy="1060174"/>
          </a:xfrm>
        </p:spPr>
        <p:txBody>
          <a:bodyPr>
            <a:normAutofit fontScale="90000"/>
          </a:bodyPr>
          <a:lstStyle/>
          <a:p>
            <a:r>
              <a:rPr lang="fa-IR" dirty="0" smtClean="0">
                <a:ln w="0"/>
                <a:solidFill>
                  <a:srgbClr val="2FFF25"/>
                </a:solidFill>
                <a:effectLst>
                  <a:reflection blurRad="6350" stA="53000" endA="300" endPos="35500" dir="5400000" sy="-90000" algn="bl" rotWithShape="0"/>
                </a:effectLst>
              </a:rPr>
              <a:t>سرویسهای </a:t>
            </a:r>
            <a:r>
              <a:rPr lang="fa-IR" dirty="0">
                <a:ln w="0"/>
                <a:solidFill>
                  <a:srgbClr val="FF0000"/>
                </a:solidFill>
                <a:effectLst>
                  <a:reflection blurRad="6350" stA="53000" endA="300" endPos="35500" dir="5400000" sy="-90000" algn="bl" rotWithShape="0"/>
                </a:effectLst>
              </a:rPr>
              <a:t>ایمیل ایرانی </a:t>
            </a:r>
            <a:r>
              <a:rPr lang="fa-IR" dirty="0">
                <a:ln w="0"/>
                <a:solidFill>
                  <a:srgbClr val="2FFF25"/>
                </a:solidFill>
                <a:effectLst>
                  <a:reflection blurRad="6350" stA="53000" endA="300" endPos="35500" dir="5400000" sy="-90000" algn="bl" rotWithShape="0"/>
                </a:effectLst>
              </a:rPr>
              <a:t>که شاید نشناسید!</a:t>
            </a:r>
            <a:br>
              <a:rPr lang="fa-IR" dirty="0">
                <a:ln w="0"/>
                <a:solidFill>
                  <a:srgbClr val="2FFF25"/>
                </a:solidFill>
                <a:effectLst>
                  <a:reflection blurRad="6350" stA="53000" endA="300" endPos="35500" dir="5400000" sy="-90000" algn="bl" rotWithShape="0"/>
                </a:effectLst>
              </a:rPr>
            </a:br>
            <a:endParaRPr lang="en-GB" dirty="0">
              <a:ln w="0"/>
              <a:solidFill>
                <a:srgbClr val="2FFF25"/>
              </a:solidFill>
              <a:effectLst>
                <a:reflection blurRad="6350" stA="53000" endA="300" endPos="35500" dir="5400000" sy="-90000" algn="bl" rotWithShape="0"/>
              </a:effectLst>
            </a:endParaRPr>
          </a:p>
        </p:txBody>
      </p:sp>
      <p:pic>
        <p:nvPicPr>
          <p:cNvPr id="4098" name="Picture 2" descr="نتیجه تصویری برای سرویس ایمیل ایرانی"/>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011" y="3187838"/>
            <a:ext cx="5038587" cy="35773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16278" y="2014330"/>
            <a:ext cx="2676938" cy="3970318"/>
          </a:xfrm>
          <a:prstGeom prst="rect">
            <a:avLst/>
          </a:prstGeom>
          <a:noFill/>
        </p:spPr>
        <p:txBody>
          <a:bodyPr wrap="square" rtlCol="0">
            <a:spAutoFit/>
          </a:bodyPr>
          <a:lstStyle/>
          <a:p>
            <a:pPr marL="342900" indent="-342900" algn="r" rtl="1">
              <a:buFont typeface="+mj-lt"/>
              <a:buAutoNum type="arabicPeriod"/>
            </a:pP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ایران</a:t>
            </a:r>
          </a:p>
          <a:p>
            <a:pPr marL="342900" indent="-342900" algn="r" rtl="1">
              <a:buFont typeface="+mj-lt"/>
              <a:buAutoNum type="arabicPeriod"/>
            </a:pP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زیگور</a:t>
            </a:r>
          </a:p>
          <a:p>
            <a:pPr marL="342900" indent="-342900" algn="r" rtl="1">
              <a:buFont typeface="+mj-lt"/>
              <a:buAutoNum type="arabicPeriod"/>
            </a:pP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شرکت پست</a:t>
            </a:r>
          </a:p>
          <a:p>
            <a:pPr marL="342900" indent="-342900" algn="r" rtl="1">
              <a:buFont typeface="+mj-lt"/>
              <a:buAutoNum type="arabicPeriod"/>
            </a:pP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میل دیتا</a:t>
            </a:r>
          </a:p>
          <a:p>
            <a:pPr marL="342900" indent="-342900" algn="r" rtl="1">
              <a:buFont typeface="+mj-lt"/>
              <a:buAutoNum type="arabicPeriod"/>
            </a:pP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چاپار</a:t>
            </a:r>
          </a:p>
          <a:p>
            <a:pPr marL="342900" indent="-342900" algn="r" rtl="1">
              <a:buFont typeface="+mj-lt"/>
              <a:buAutoNum type="arabicPeriod"/>
            </a:pP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میهن میل</a:t>
            </a:r>
          </a:p>
          <a:p>
            <a:pPr marL="342900" indent="-342900" algn="r" rtl="1">
              <a:buFont typeface="+mj-lt"/>
              <a:buAutoNum type="arabicPeriod"/>
            </a:pPr>
            <a:r>
              <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p>
          <a:p>
            <a:pPr marL="342900" indent="-342900" algn="r" rtl="1">
              <a:buFont typeface="+mj-lt"/>
              <a:buAutoNum type="arabicPeriod"/>
            </a:pPr>
            <a:endPar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marL="342900" indent="-342900" algn="r" rtl="1">
              <a:buFont typeface="+mj-lt"/>
              <a:buAutoNum type="arabicPeriod"/>
            </a:pPr>
            <a:endParaRPr lang="fa-IR" sz="28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300859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prst="relaxedInset"/>
            </a:sp3d>
          </a:bodyPr>
          <a:lstStyle/>
          <a:p>
            <a:r>
              <a:rPr lang="fa-IR"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ایران</a:t>
            </a:r>
            <a:r>
              <a:rPr lang="en-GB"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r>
            <a:br>
              <a:rPr lang="en-GB"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br>
            <a:endParaRPr lang="en-GB" sz="5400" dirty="0">
              <a:effectLst>
                <a:innerShdw blurRad="63500" dist="50800" dir="18900000">
                  <a:prstClr val="black">
                    <a:alpha val="50000"/>
                  </a:prstClr>
                </a:innerShdw>
              </a:effectLst>
            </a:endParaRPr>
          </a:p>
        </p:txBody>
      </p:sp>
      <p:pic>
        <p:nvPicPr>
          <p:cNvPr id="5122" name="Picture 2" descr="http://cdn.fotolia.ir/2011/09/iranmail.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6240" y="1749245"/>
            <a:ext cx="3166861" cy="4429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846764" y="440603"/>
            <a:ext cx="184731" cy="923330"/>
          </a:xfrm>
          <a:prstGeom prst="rect">
            <a:avLst/>
          </a:prstGeom>
          <a:noFill/>
        </p:spPr>
        <p:txBody>
          <a:bodyPr wrap="none" lIns="91440" tIns="45720" rIns="91440" bIns="45720">
            <a:spAutoFit/>
          </a:bodyPr>
          <a:lstStyle/>
          <a:p>
            <a:pPr algn="ctr"/>
            <a:endParaRPr lang="en-GB"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TextBox 4"/>
          <p:cNvSpPr txBox="1"/>
          <p:nvPr/>
        </p:nvSpPr>
        <p:spPr>
          <a:xfrm>
            <a:off x="4187687" y="2061755"/>
            <a:ext cx="7620000" cy="2677656"/>
          </a:xfrm>
          <a:prstGeom prst="rect">
            <a:avLst/>
          </a:prstGeom>
          <a:noFill/>
        </p:spPr>
        <p:txBody>
          <a:bodyPr wrap="square" rtlCol="0">
            <a:spAutoFit/>
          </a:bodyPr>
          <a:lstStyle/>
          <a:p>
            <a:pPr marL="285750" indent="-285750" algn="r" rtl="1">
              <a:buFont typeface="Wingdings" panose="05000000000000000000" pitchFamily="2" charset="2"/>
              <a:buChar char="ü"/>
            </a:pPr>
            <a:r>
              <a:rPr lang="fa-IR" sz="2800" dirty="0" smtClean="0"/>
              <a:t>ابتدا برای مدیران و کارمندان دولت سپس برای مردم عادی!</a:t>
            </a:r>
          </a:p>
          <a:p>
            <a:pPr marL="285750" indent="-285750" algn="r" rtl="1">
              <a:buFont typeface="Wingdings" panose="05000000000000000000" pitchFamily="2" charset="2"/>
              <a:buChar char="ü"/>
            </a:pPr>
            <a:endParaRPr lang="fa-IR" sz="2800" dirty="0" smtClean="0"/>
          </a:p>
          <a:p>
            <a:pPr marL="285750" indent="-285750" algn="r" rtl="1">
              <a:buFont typeface="Wingdings" panose="05000000000000000000" pitchFamily="2" charset="2"/>
              <a:buChar char="ü"/>
            </a:pPr>
            <a:r>
              <a:rPr lang="fa-IR" sz="2800" dirty="0" smtClean="0"/>
              <a:t>ساختن </a:t>
            </a:r>
            <a:r>
              <a:rPr lang="fa-IR" sz="2800" dirty="0"/>
              <a:t>یک ایمیل جدید در این سرویس ۲۴ ساعت </a:t>
            </a:r>
            <a:r>
              <a:rPr lang="fa-IR" sz="2800" dirty="0" smtClean="0"/>
              <a:t>طول میکشد!!!!</a:t>
            </a:r>
          </a:p>
          <a:p>
            <a:pPr marL="285750" indent="-285750" algn="r" rtl="1">
              <a:buFont typeface="Wingdings" panose="05000000000000000000" pitchFamily="2" charset="2"/>
              <a:buChar char="ü"/>
            </a:pPr>
            <a:endParaRPr lang="fa-IR" sz="2800" dirty="0" smtClean="0"/>
          </a:p>
          <a:p>
            <a:pPr marL="285750" indent="-285750" algn="r" rtl="1">
              <a:buFont typeface="Wingdings" panose="05000000000000000000" pitchFamily="2" charset="2"/>
              <a:buChar char="ü"/>
            </a:pPr>
            <a:r>
              <a:rPr lang="fa-IR" sz="2800" dirty="0" smtClean="0"/>
              <a:t>وارد کردن کد ملی برای عضو شدن!!</a:t>
            </a:r>
            <a:endParaRPr lang="fa-IR" sz="2800" dirty="0"/>
          </a:p>
        </p:txBody>
      </p:sp>
    </p:spTree>
    <p:extLst>
      <p:ext uri="{BB962C8B-B14F-4D97-AF65-F5344CB8AC3E}">
        <p14:creationId xmlns:p14="http://schemas.microsoft.com/office/powerpoint/2010/main" val="312926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280" y="475816"/>
            <a:ext cx="10791152" cy="610820"/>
          </a:xfrm>
        </p:spPr>
        <p:txBody>
          <a:bodyPr>
            <a:normAutofit fontScale="90000"/>
          </a:bodyPr>
          <a:lstStyle/>
          <a:p>
            <a:r>
              <a:rPr lang="fa-IR" dirty="0" smtClean="0"/>
              <a:t>زیگور</a:t>
            </a:r>
            <a:endParaRPr lang="en-GB" dirty="0"/>
          </a:p>
        </p:txBody>
      </p:sp>
      <p:pic>
        <p:nvPicPr>
          <p:cNvPr id="6146" name="Picture 2" descr="Zigur_Ma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51118"/>
            <a:ext cx="5830958" cy="45751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03235" y="1391724"/>
            <a:ext cx="6061943" cy="3046988"/>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i="1" dirty="0">
                <a:solidFill>
                  <a:srgbClr val="002060"/>
                </a:solidFill>
              </a:rPr>
              <a:t>شبکه اجتماعی </a:t>
            </a:r>
            <a:r>
              <a:rPr lang="fa-IR" sz="2400" i="1" dirty="0" smtClean="0">
                <a:solidFill>
                  <a:srgbClr val="002060"/>
                </a:solidFill>
              </a:rPr>
              <a:t>پردیس</a:t>
            </a:r>
          </a:p>
          <a:p>
            <a:pPr marL="285750" indent="-285750" algn="r" rtl="1">
              <a:buFont typeface="Wingdings" panose="05000000000000000000" pitchFamily="2" charset="2"/>
              <a:buChar char="ü"/>
            </a:pPr>
            <a:r>
              <a:rPr lang="fa-IR" sz="2400" i="1" dirty="0">
                <a:solidFill>
                  <a:srgbClr val="002060"/>
                </a:solidFill>
              </a:rPr>
              <a:t>ارسال و دریافت ایمیل با </a:t>
            </a:r>
            <a:r>
              <a:rPr lang="fa-IR" sz="2400" i="1" dirty="0" smtClean="0">
                <a:solidFill>
                  <a:srgbClr val="002060"/>
                </a:solidFill>
              </a:rPr>
              <a:t>پیک</a:t>
            </a:r>
          </a:p>
          <a:p>
            <a:pPr marL="285750" indent="-285750" algn="r" rtl="1">
              <a:buFont typeface="Wingdings" panose="05000000000000000000" pitchFamily="2" charset="2"/>
              <a:buChar char="ü"/>
            </a:pPr>
            <a:r>
              <a:rPr lang="fa-IR" sz="2400" i="1" dirty="0">
                <a:solidFill>
                  <a:srgbClr val="002060"/>
                </a:solidFill>
              </a:rPr>
              <a:t>سرویس اشتراک گذاری فایل </a:t>
            </a:r>
            <a:r>
              <a:rPr lang="fa-IR" sz="2400" i="1" dirty="0" smtClean="0">
                <a:solidFill>
                  <a:srgbClr val="002060"/>
                </a:solidFill>
              </a:rPr>
              <a:t>گنجینه</a:t>
            </a:r>
          </a:p>
          <a:p>
            <a:pPr marL="285750" indent="-285750" algn="r" rtl="1">
              <a:buFont typeface="Wingdings" panose="05000000000000000000" pitchFamily="2" charset="2"/>
              <a:buChar char="ü"/>
            </a:pPr>
            <a:r>
              <a:rPr lang="fa-IR" sz="2400" i="1" dirty="0">
                <a:solidFill>
                  <a:srgbClr val="002060"/>
                </a:solidFill>
              </a:rPr>
              <a:t>یک تقویم کامل با </a:t>
            </a:r>
            <a:r>
              <a:rPr lang="fa-IR" sz="2400" i="1" dirty="0" smtClean="0">
                <a:solidFill>
                  <a:srgbClr val="002060"/>
                </a:solidFill>
              </a:rPr>
              <a:t>سررسید</a:t>
            </a:r>
          </a:p>
          <a:p>
            <a:pPr marL="285750" indent="-285750" algn="r" rtl="1">
              <a:buFont typeface="Wingdings" panose="05000000000000000000" pitchFamily="2" charset="2"/>
              <a:buChar char="ü"/>
            </a:pPr>
            <a:r>
              <a:rPr lang="fa-IR" sz="2400" i="1" dirty="0" smtClean="0">
                <a:solidFill>
                  <a:srgbClr val="002060"/>
                </a:solidFill>
              </a:rPr>
              <a:t>با </a:t>
            </a:r>
            <a:r>
              <a:rPr lang="fa-IR" sz="2400" i="1" dirty="0">
                <a:solidFill>
                  <a:srgbClr val="002060"/>
                </a:solidFill>
              </a:rPr>
              <a:t>گیشه خبر، بی‌خبر </a:t>
            </a:r>
            <a:r>
              <a:rPr lang="fa-IR" sz="2400" i="1" dirty="0" smtClean="0">
                <a:solidFill>
                  <a:srgbClr val="002060"/>
                </a:solidFill>
              </a:rPr>
              <a:t>نمانید</a:t>
            </a:r>
          </a:p>
          <a:p>
            <a:pPr marL="285750" indent="-285750" algn="r" rtl="1">
              <a:buFont typeface="Wingdings" panose="05000000000000000000" pitchFamily="2" charset="2"/>
              <a:buChar char="ü"/>
            </a:pPr>
            <a:r>
              <a:rPr lang="fa-IR" sz="2400" i="1" dirty="0" smtClean="0">
                <a:solidFill>
                  <a:srgbClr val="002060"/>
                </a:solidFill>
              </a:rPr>
              <a:t>تماشای </a:t>
            </a:r>
            <a:r>
              <a:rPr lang="fa-IR" sz="2400" i="1" dirty="0">
                <a:solidFill>
                  <a:srgbClr val="002060"/>
                </a:solidFill>
              </a:rPr>
              <a:t>ویدیو در </a:t>
            </a:r>
            <a:r>
              <a:rPr lang="fa-IR" sz="2400" i="1" dirty="0" smtClean="0">
                <a:solidFill>
                  <a:srgbClr val="002060"/>
                </a:solidFill>
              </a:rPr>
              <a:t>تماشاخانه</a:t>
            </a:r>
          </a:p>
          <a:p>
            <a:pPr marL="285750" indent="-285750" algn="r" rtl="1">
              <a:buFont typeface="Wingdings" panose="05000000000000000000" pitchFamily="2" charset="2"/>
              <a:buChar char="ü"/>
            </a:pPr>
            <a:r>
              <a:rPr lang="fa-IR" sz="2400" i="1" dirty="0">
                <a:solidFill>
                  <a:srgbClr val="002060"/>
                </a:solidFill>
              </a:rPr>
              <a:t>آلبوم عکس یا </a:t>
            </a:r>
            <a:r>
              <a:rPr lang="fa-IR" sz="2400" i="1" dirty="0" smtClean="0">
                <a:solidFill>
                  <a:srgbClr val="002060"/>
                </a:solidFill>
              </a:rPr>
              <a:t>نگارخانه</a:t>
            </a:r>
          </a:p>
          <a:p>
            <a:pPr marL="285750" indent="-285750" algn="r" rtl="1">
              <a:buFont typeface="Wingdings" panose="05000000000000000000" pitchFamily="2" charset="2"/>
              <a:buChar char="ü"/>
            </a:pPr>
            <a:r>
              <a:rPr lang="fa-IR" sz="2400" i="1" dirty="0" smtClean="0">
                <a:solidFill>
                  <a:srgbClr val="002060"/>
                </a:solidFill>
              </a:rPr>
              <a:t>دامنه </a:t>
            </a:r>
            <a:r>
              <a:rPr lang="en-GB" sz="2400" i="1" dirty="0" smtClean="0">
                <a:solidFill>
                  <a:srgbClr val="002060"/>
                </a:solidFill>
              </a:rPr>
              <a:t>zigur.com</a:t>
            </a:r>
            <a:r>
              <a:rPr lang="fa-IR" sz="2400" i="1" dirty="0" smtClean="0">
                <a:solidFill>
                  <a:srgbClr val="002060"/>
                </a:solidFill>
              </a:rPr>
              <a:t>@</a:t>
            </a:r>
            <a:endParaRPr lang="en-GB" sz="2400" i="1" dirty="0">
              <a:solidFill>
                <a:srgbClr val="002060"/>
              </a:solidFill>
            </a:endParaRPr>
          </a:p>
        </p:txBody>
      </p:sp>
      <p:pic>
        <p:nvPicPr>
          <p:cNvPr id="6154" name="Picture 10" descr="Javad_Chitgar_Rahi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254" y="4485626"/>
            <a:ext cx="5132317" cy="237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467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541" y="396304"/>
            <a:ext cx="10791152" cy="610820"/>
          </a:xfrm>
        </p:spPr>
        <p:txBody>
          <a:bodyPr>
            <a:normAutofit fontScale="90000"/>
          </a:bodyPr>
          <a:lstStyle/>
          <a:p>
            <a:r>
              <a:rPr lang="fa-IR" dirty="0" smtClean="0"/>
              <a:t>وطن میل</a:t>
            </a:r>
            <a:endParaRPr lang="en-GB" dirty="0"/>
          </a:p>
        </p:txBody>
      </p:sp>
      <p:sp>
        <p:nvSpPr>
          <p:cNvPr id="3" name="Content Placeholder 2"/>
          <p:cNvSpPr>
            <a:spLocks noGrp="1"/>
          </p:cNvSpPr>
          <p:nvPr>
            <p:ph idx="1"/>
          </p:nvPr>
        </p:nvSpPr>
        <p:spPr>
          <a:xfrm>
            <a:off x="1" y="1563757"/>
            <a:ext cx="12192000" cy="4766639"/>
          </a:xfrm>
        </p:spPr>
        <p:txBody>
          <a:bodyPr>
            <a:normAutofit fontScale="77500" lnSpcReduction="20000"/>
          </a:bodyPr>
          <a:lstStyle/>
          <a:p>
            <a:pPr marL="0" indent="0" algn="r" rtl="1">
              <a:buNone/>
            </a:pPr>
            <a:r>
              <a:rPr lang="fa-IR" b="1" dirty="0"/>
              <a:t>الف) بسته رایگان</a:t>
            </a:r>
            <a:br>
              <a:rPr lang="fa-IR" b="1" dirty="0"/>
            </a:br>
            <a:r>
              <a:rPr lang="fa-IR" dirty="0"/>
              <a:t>بسته رایگان شامل 500 مگابایت فضا و امکان ارسال 200 ایمیل در روز است</a:t>
            </a:r>
            <a:br>
              <a:rPr lang="fa-IR" dirty="0"/>
            </a:br>
            <a:r>
              <a:rPr lang="fa-IR" dirty="0"/>
              <a:t>در بسته های رایگان می توان از 8 دامنه استفاده کرد که عبارتند از :</a:t>
            </a:r>
            <a:br>
              <a:rPr lang="fa-IR" dirty="0"/>
            </a:br>
            <a:r>
              <a:rPr lang="fa-IR" dirty="0"/>
              <a:t>@</a:t>
            </a:r>
            <a:r>
              <a:rPr lang="en-GB" dirty="0"/>
              <a:t>vatanmail.ir , @torkmail.ir , @kordmail.ir , @gilmail.ir , @lormail.ir , @arabmail.ir , @balochmail.ir , @turkmenmail.ir</a:t>
            </a:r>
            <a:br>
              <a:rPr lang="en-GB" dirty="0"/>
            </a:br>
            <a:r>
              <a:rPr lang="en-GB" dirty="0"/>
              <a:t>   </a:t>
            </a:r>
            <a:r>
              <a:rPr lang="en-GB" b="1" dirty="0"/>
              <a:t/>
            </a:r>
            <a:br>
              <a:rPr lang="en-GB" b="1" dirty="0"/>
            </a:br>
            <a:r>
              <a:rPr lang="fa-IR" b="1" dirty="0"/>
              <a:t>ب) بسته های ویژه</a:t>
            </a:r>
            <a:br>
              <a:rPr lang="fa-IR" b="1" dirty="0"/>
            </a:br>
            <a:r>
              <a:rPr lang="fa-IR" dirty="0"/>
              <a:t>در بسته های ویژه دامنه طلایی </a:t>
            </a:r>
            <a:r>
              <a:rPr lang="en-GB" dirty="0"/>
              <a:t>Vmail.ir </a:t>
            </a:r>
            <a:r>
              <a:rPr lang="fa-IR" dirty="0"/>
              <a:t>امکان ثبت دارد که با توجه به غیر رایگان بودن اکثر نام ها و فامیلی ها قابل ثبت است</a:t>
            </a:r>
            <a:br>
              <a:rPr lang="fa-IR" dirty="0"/>
            </a:br>
            <a:r>
              <a:rPr lang="fa-IR" dirty="0"/>
              <a:t>از امکانات خاص و ویژه این سیستم میتوان به</a:t>
            </a:r>
            <a:br>
              <a:rPr lang="fa-IR" dirty="0"/>
            </a:br>
            <a:r>
              <a:rPr lang="fa-IR" dirty="0"/>
              <a:t>1) ورود دو مرحله ای</a:t>
            </a:r>
            <a:br>
              <a:rPr lang="fa-IR" dirty="0"/>
            </a:br>
            <a:r>
              <a:rPr lang="fa-IR" dirty="0"/>
              <a:t>2) استفاده از دو مرحله رمزنگاری  </a:t>
            </a:r>
            <a:r>
              <a:rPr lang="en-GB" dirty="0" err="1"/>
              <a:t>ssl</a:t>
            </a:r>
            <a:r>
              <a:rPr lang="en-GB" dirty="0"/>
              <a:t> </a:t>
            </a:r>
            <a:r>
              <a:rPr lang="fa-IR" dirty="0"/>
              <a:t>و </a:t>
            </a:r>
            <a:r>
              <a:rPr lang="en-GB" dirty="0" err="1"/>
              <a:t>openpgp</a:t>
            </a:r>
            <a:r>
              <a:rPr lang="en-GB" dirty="0"/>
              <a:t/>
            </a:r>
            <a:br>
              <a:rPr lang="en-GB" dirty="0"/>
            </a:br>
            <a:r>
              <a:rPr lang="en-GB" dirty="0"/>
              <a:t>3) </a:t>
            </a:r>
            <a:r>
              <a:rPr lang="fa-IR" dirty="0"/>
              <a:t>فضای ذخیره فایل</a:t>
            </a:r>
            <a:br>
              <a:rPr lang="fa-IR" dirty="0"/>
            </a:br>
            <a:r>
              <a:rPr lang="fa-IR" dirty="0"/>
              <a:t>4) امکان استفاده از فضاها و فایل های ابری گوگل درایو و دراپباکس در ضمیه کردن فایل ها</a:t>
            </a:r>
            <a:br>
              <a:rPr lang="fa-IR" dirty="0"/>
            </a:br>
            <a:r>
              <a:rPr lang="fa-IR" dirty="0"/>
              <a:t>5) امکان استفاده از قالب های مختلف</a:t>
            </a:r>
            <a:br>
              <a:rPr lang="fa-IR" dirty="0"/>
            </a:br>
            <a:r>
              <a:rPr lang="fa-IR" dirty="0"/>
              <a:t>6) نسخه موبایل</a:t>
            </a:r>
            <a:br>
              <a:rPr lang="fa-IR" dirty="0"/>
            </a:br>
            <a:r>
              <a:rPr lang="fa-IR" dirty="0"/>
              <a:t>و امکانات زیاد دیگر اشاره کرد</a:t>
            </a:r>
            <a:endParaRPr lang="en-GB" dirty="0"/>
          </a:p>
        </p:txBody>
      </p:sp>
    </p:spTree>
    <p:extLst>
      <p:ext uri="{BB962C8B-B14F-4D97-AF65-F5344CB8AC3E}">
        <p14:creationId xmlns:p14="http://schemas.microsoft.com/office/powerpoint/2010/main" val="745671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dirty="0"/>
          </a:p>
        </p:txBody>
      </p:sp>
      <p:sp>
        <p:nvSpPr>
          <p:cNvPr id="3" name="Content Placeholder 2"/>
          <p:cNvSpPr>
            <a:spLocks noGrp="1"/>
          </p:cNvSpPr>
          <p:nvPr>
            <p:ph idx="1"/>
          </p:nvPr>
        </p:nvSpPr>
        <p:spPr>
          <a:xfrm>
            <a:off x="0" y="1749245"/>
            <a:ext cx="12080383" cy="5108755"/>
          </a:xfrm>
        </p:spPr>
        <p:txBody>
          <a:bodyPr>
            <a:normAutofit/>
          </a:bodyPr>
          <a:lstStyle/>
          <a:p>
            <a:pPr marL="0" indent="0" algn="r" rtl="1">
              <a:buNone/>
            </a:pPr>
            <a:r>
              <a:rPr lang="en-US" dirty="0" smtClean="0"/>
              <a:t>.1 </a:t>
            </a:r>
            <a:r>
              <a:rPr lang="fa-IR" dirty="0" smtClean="0"/>
              <a:t>(</a:t>
            </a:r>
            <a:r>
              <a:rPr lang="en-US" dirty="0"/>
              <a:t>ANSI</a:t>
            </a:r>
            <a:r>
              <a:rPr lang="fa-IR" dirty="0" smtClean="0"/>
              <a:t>)</a:t>
            </a:r>
            <a:r>
              <a:rPr lang="fa-IR" sz="2400" dirty="0" smtClean="0"/>
              <a:t>انستیتوی</a:t>
            </a:r>
            <a:r>
              <a:rPr lang="fa-IR" dirty="0" smtClean="0"/>
              <a:t> </a:t>
            </a:r>
            <a:r>
              <a:rPr lang="fa-IR" sz="2400" dirty="0" smtClean="0"/>
              <a:t>استاندارد ملی آمریکا</a:t>
            </a:r>
            <a:r>
              <a:rPr lang="en-US" sz="2400" dirty="0" smtClean="0"/>
              <a:t>;</a:t>
            </a:r>
            <a:r>
              <a:rPr lang="fa-IR" sz="2400" dirty="0" smtClean="0"/>
              <a:t> سازمان رسمی استاندارد های در ایالات متحده</a:t>
            </a:r>
            <a:endParaRPr lang="en-US" sz="2400" dirty="0" smtClean="0"/>
          </a:p>
          <a:p>
            <a:pPr marL="0" indent="0" algn="r" rtl="1">
              <a:buNone/>
            </a:pPr>
            <a:r>
              <a:rPr lang="fa-IR" sz="2400" dirty="0" smtClean="0"/>
              <a:t> </a:t>
            </a:r>
            <a:r>
              <a:rPr lang="en-US" sz="2400" dirty="0"/>
              <a:t>  (IEEE)</a:t>
            </a:r>
            <a:r>
              <a:rPr lang="en-US" sz="2400" dirty="0" smtClean="0"/>
              <a:t>.2</a:t>
            </a:r>
            <a:r>
              <a:rPr lang="fa-IR" sz="2400" dirty="0" smtClean="0"/>
              <a:t>انستیتوی </a:t>
            </a:r>
            <a:r>
              <a:rPr lang="fa-IR" sz="2400" dirty="0"/>
              <a:t>مهندسی الکتریک و الکترونیک</a:t>
            </a:r>
            <a:r>
              <a:rPr lang="en-US" sz="2400" dirty="0"/>
              <a:t>;</a:t>
            </a:r>
            <a:r>
              <a:rPr lang="fa-IR" sz="2400" dirty="0"/>
              <a:t> سازمان بین المللی که چندمین استاندارد کلیدی شبکه را منتشر کرده است.استاندارد رسمی برای سیستم شبکه بندی اترنت که بطور رسمی </a:t>
            </a:r>
            <a:r>
              <a:rPr lang="en-US" sz="2400" dirty="0"/>
              <a:t>IEEE 802.3</a:t>
            </a:r>
            <a:r>
              <a:rPr lang="fa-IR" sz="2400" dirty="0"/>
              <a:t>نام گرفته ازاین جمله </a:t>
            </a:r>
            <a:r>
              <a:rPr lang="fa-IR" sz="2400" dirty="0" smtClean="0"/>
              <a:t>میباشد</a:t>
            </a:r>
          </a:p>
          <a:p>
            <a:pPr marL="0" indent="0" algn="r" rtl="1">
              <a:buNone/>
            </a:pPr>
            <a:r>
              <a:rPr lang="fa-IR" sz="2400" dirty="0" smtClean="0"/>
              <a:t>3.</a:t>
            </a:r>
            <a:r>
              <a:rPr lang="en-US" sz="2400" dirty="0" smtClean="0"/>
              <a:t> (ISO)</a:t>
            </a:r>
            <a:r>
              <a:rPr lang="fa-IR" sz="2400" dirty="0" smtClean="0"/>
              <a:t>سازمان بین المللی استاندارد سازی </a:t>
            </a:r>
            <a:r>
              <a:rPr lang="en-US" sz="2400" dirty="0" smtClean="0"/>
              <a:t>;</a:t>
            </a:r>
            <a:r>
              <a:rPr lang="fa-IR" sz="2400" dirty="0" smtClean="0"/>
              <a:t>تشکیلاتی متشکل از 100سازمان استاندارد سازی از سطح جهان </a:t>
            </a:r>
          </a:p>
          <a:p>
            <a:pPr marL="0" indent="0" algn="r" rtl="1">
              <a:buNone/>
            </a:pPr>
            <a:r>
              <a:rPr lang="fa-IR" sz="2400" dirty="0" smtClean="0"/>
              <a:t>4.</a:t>
            </a:r>
            <a:r>
              <a:rPr lang="en-US" sz="2400" dirty="0" smtClean="0"/>
              <a:t>(IETF)</a:t>
            </a:r>
            <a:r>
              <a:rPr lang="fa-IR" sz="2400" dirty="0" smtClean="0"/>
              <a:t>نیروی کار مهندسی اینترنت </a:t>
            </a:r>
            <a:r>
              <a:rPr lang="en-US" sz="2400" dirty="0" smtClean="0"/>
              <a:t>;</a:t>
            </a:r>
            <a:r>
              <a:rPr lang="fa-IR" sz="2400" dirty="0" smtClean="0"/>
              <a:t>سازمانی که مسئول پروتکل های کاربردی اینترنت میباشد</a:t>
            </a:r>
          </a:p>
          <a:p>
            <a:pPr marL="0" indent="0" algn="r" rtl="1">
              <a:buNone/>
            </a:pPr>
            <a:r>
              <a:rPr lang="fa-IR" sz="2400" dirty="0" smtClean="0"/>
              <a:t>5.(</a:t>
            </a:r>
            <a:r>
              <a:rPr lang="en-US" sz="2400" dirty="0" smtClean="0"/>
              <a:t>W3C</a:t>
            </a:r>
            <a:r>
              <a:rPr lang="fa-IR" sz="2400" dirty="0" smtClean="0"/>
              <a:t>)کنسرسیوم وب </a:t>
            </a:r>
            <a:r>
              <a:rPr lang="en-US" sz="2400" dirty="0" smtClean="0"/>
              <a:t>;</a:t>
            </a:r>
            <a:r>
              <a:rPr lang="fa-IR" sz="2400" dirty="0" smtClean="0"/>
              <a:t>سازمان بین المللی که کنترل کننده ایجاد و توسعه اینترنت استاندارد های وب </a:t>
            </a:r>
          </a:p>
          <a:p>
            <a:pPr marL="0" indent="0" rtl="1">
              <a:buNone/>
            </a:pPr>
            <a:r>
              <a:rPr lang="en-US" sz="2400" dirty="0"/>
              <a:t> </a:t>
            </a:r>
            <a:r>
              <a:rPr lang="en-US" sz="2400" dirty="0" smtClean="0"/>
              <a:t>                                                                                      </a:t>
            </a:r>
            <a:r>
              <a:rPr lang="en-US" sz="1800" dirty="0" smtClean="0"/>
              <a:t>ANSI    </a:t>
            </a:r>
            <a:r>
              <a:rPr lang="en-US" sz="1800" dirty="0" smtClean="0">
                <a:hlinkClick r:id="rId3"/>
              </a:rPr>
              <a:t>www.ansi.org</a:t>
            </a:r>
            <a:endParaRPr lang="en-US" sz="1800" dirty="0"/>
          </a:p>
          <a:p>
            <a:pPr marL="0" indent="0" rtl="1">
              <a:buNone/>
            </a:pPr>
            <a:r>
              <a:rPr lang="en-US" sz="1800" dirty="0" smtClean="0"/>
              <a:t>                                                                                                                IEEE     </a:t>
            </a:r>
            <a:r>
              <a:rPr lang="en-US" sz="1800" dirty="0" smtClean="0">
                <a:hlinkClick r:id="rId4"/>
              </a:rPr>
              <a:t>www.ieee.org</a:t>
            </a:r>
            <a:endParaRPr lang="en-US" sz="1800" dirty="0" smtClean="0"/>
          </a:p>
          <a:p>
            <a:pPr marL="0" indent="0" rtl="1">
              <a:buNone/>
            </a:pPr>
            <a:r>
              <a:rPr lang="en-US" sz="1800" dirty="0" smtClean="0"/>
              <a:t>                                                                                                                ISO      </a:t>
            </a:r>
            <a:r>
              <a:rPr lang="en-US" sz="1800" dirty="0" smtClean="0">
                <a:hlinkClick r:id="rId5"/>
              </a:rPr>
              <a:t>www.iso.org</a:t>
            </a:r>
            <a:endParaRPr lang="en-US" sz="1800" dirty="0" smtClean="0"/>
          </a:p>
          <a:p>
            <a:pPr marL="0" indent="0" rtl="1">
              <a:buNone/>
            </a:pPr>
            <a:r>
              <a:rPr lang="en-US" sz="1800" dirty="0"/>
              <a:t> </a:t>
            </a:r>
            <a:r>
              <a:rPr lang="en-US" sz="1800" dirty="0" smtClean="0"/>
              <a:t>                                                                                                                IETF    </a:t>
            </a:r>
            <a:r>
              <a:rPr lang="en-US" sz="1800" dirty="0" smtClean="0">
                <a:hlinkClick r:id="rId6"/>
              </a:rPr>
              <a:t>www.ietf.org</a:t>
            </a:r>
            <a:endParaRPr lang="en-US" sz="1800" dirty="0" smtClean="0"/>
          </a:p>
          <a:p>
            <a:pPr marL="0" indent="0" rtl="1">
              <a:buNone/>
            </a:pPr>
            <a:r>
              <a:rPr lang="en-US" sz="1800" dirty="0" smtClean="0"/>
              <a:t>                                                                                                                W3C    www.w3c.org </a:t>
            </a:r>
            <a:r>
              <a:rPr lang="fa-IR" sz="1800" dirty="0" smtClean="0"/>
              <a:t> </a:t>
            </a:r>
            <a:endParaRPr lang="en-GB" dirty="0"/>
          </a:p>
        </p:txBody>
      </p:sp>
    </p:spTree>
    <p:extLst>
      <p:ext uri="{BB962C8B-B14F-4D97-AF65-F5344CB8AC3E}">
        <p14:creationId xmlns:p14="http://schemas.microsoft.com/office/powerpoint/2010/main" val="241207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7972" y="-494479"/>
            <a:ext cx="13077456" cy="7352479"/>
          </a:xfrm>
          <a:prstGeom prst="rect">
            <a:avLst/>
          </a:prstGeom>
        </p:spPr>
      </p:pic>
    </p:spTree>
    <p:extLst>
      <p:ext uri="{BB962C8B-B14F-4D97-AF65-F5344CB8AC3E}">
        <p14:creationId xmlns:p14="http://schemas.microsoft.com/office/powerpoint/2010/main" val="2401456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6000" dirty="0" smtClean="0">
                <a:effectLst>
                  <a:glow rad="228600">
                    <a:schemeClr val="accent1">
                      <a:satMod val="175000"/>
                      <a:alpha val="40000"/>
                    </a:schemeClr>
                  </a:glow>
                </a:effectLst>
              </a:rPr>
              <a:t>تهییه کنندگان :</a:t>
            </a:r>
            <a:endParaRPr lang="en-GB" sz="6000" dirty="0">
              <a:effectLst>
                <a:glow rad="228600">
                  <a:schemeClr val="accent1">
                    <a:satMod val="175000"/>
                    <a:alpha val="40000"/>
                  </a:schemeClr>
                </a:glow>
              </a:effectLst>
            </a:endParaRPr>
          </a:p>
        </p:txBody>
      </p:sp>
      <p:sp>
        <p:nvSpPr>
          <p:cNvPr id="3" name="Content Placeholder 2"/>
          <p:cNvSpPr>
            <a:spLocks noGrp="1"/>
          </p:cNvSpPr>
          <p:nvPr>
            <p:ph idx="1"/>
          </p:nvPr>
        </p:nvSpPr>
        <p:spPr/>
        <p:txBody>
          <a:bodyPr/>
          <a:lstStyle/>
          <a:p>
            <a:pPr marL="0" indent="0" algn="ctr">
              <a:buNone/>
            </a:pPr>
            <a:endParaRPr lang="en-GB" dirty="0"/>
          </a:p>
        </p:txBody>
      </p:sp>
      <p:sp>
        <p:nvSpPr>
          <p:cNvPr id="4" name="Rectangle 3"/>
          <p:cNvSpPr/>
          <p:nvPr/>
        </p:nvSpPr>
        <p:spPr>
          <a:xfrm>
            <a:off x="4314102" y="2551837"/>
            <a:ext cx="3563796" cy="175432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marL="0" indent="0" algn="ctr">
              <a:buNone/>
            </a:pPr>
            <a:r>
              <a:rPr lang="fa-IR"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فاطمه بوجار</a:t>
            </a:r>
          </a:p>
          <a:p>
            <a:pPr marL="0" indent="0" algn="ctr">
              <a:buNone/>
            </a:pPr>
            <a:r>
              <a:rPr lang="fa-IR" sz="5400" b="1" cap="none" spc="0" dirty="0">
                <a:ln w="12700">
                  <a:solidFill>
                    <a:schemeClr val="accent5"/>
                  </a:solidFill>
                  <a:prstDash val="solid"/>
                </a:ln>
                <a:pattFill prst="ltDnDiag">
                  <a:fgClr>
                    <a:schemeClr val="accent5">
                      <a:lumMod val="60000"/>
                      <a:lumOff val="40000"/>
                    </a:schemeClr>
                  </a:fgClr>
                  <a:bgClr>
                    <a:schemeClr val="bg1"/>
                  </a:bgClr>
                </a:pattFill>
                <a:effectLst/>
              </a:rPr>
              <a:t>سمانه ایزدپناه </a:t>
            </a:r>
            <a:endParaRPr lang="en-GB"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401527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dirty="0"/>
          </a:p>
        </p:txBody>
      </p:sp>
      <p:sp>
        <p:nvSpPr>
          <p:cNvPr id="3" name="Content Placeholder 2"/>
          <p:cNvSpPr>
            <a:spLocks noGrp="1"/>
          </p:cNvSpPr>
          <p:nvPr>
            <p:ph idx="1"/>
          </p:nvPr>
        </p:nvSpPr>
        <p:spPr/>
        <p:txBody>
          <a:bodyPr/>
          <a:lstStyle/>
          <a:p>
            <a:pPr algn="r" rtl="1"/>
            <a:r>
              <a:rPr lang="fa-IR" dirty="0"/>
              <a:t>اینترنت یک سیستم جهانی از شبکه های کامپیوتری به هم متصل است که از مجموعه ای از پروتکل ها </a:t>
            </a:r>
            <a:r>
              <a:rPr lang="fa-IR" dirty="0" smtClean="0"/>
              <a:t>یی مانند</a:t>
            </a:r>
            <a:r>
              <a:rPr lang="en-US" dirty="0" smtClean="0"/>
              <a:t>(</a:t>
            </a:r>
            <a:r>
              <a:rPr lang="en-GB" dirty="0" smtClean="0"/>
              <a:t>TCP/IP</a:t>
            </a:r>
            <a:r>
              <a:rPr lang="en-GB" dirty="0"/>
              <a:t>) </a:t>
            </a:r>
            <a:r>
              <a:rPr lang="fa-IR" dirty="0" smtClean="0"/>
              <a:t>برای </a:t>
            </a:r>
            <a:r>
              <a:rPr lang="fa-IR" dirty="0"/>
              <a:t>انجام این کار استفاده می کند. در حقیقت اینترنت شبکه ای از شبکه هاست اما وب یا </a:t>
            </a:r>
            <a:r>
              <a:rPr lang="en-GB" dirty="0"/>
              <a:t>World Wide Web </a:t>
            </a:r>
            <a:r>
              <a:rPr lang="fa-IR" dirty="0"/>
              <a:t>سیستمی متشکل از اسنادی است که با استفاده از </a:t>
            </a:r>
            <a:r>
              <a:rPr lang="en-GB" dirty="0"/>
              <a:t>hypertext </a:t>
            </a:r>
            <a:r>
              <a:rPr lang="fa-IR" dirty="0"/>
              <a:t>تولید و به یکدیگر متصل شده اند و از طریق شبکه اینترنت و مرورگر وب قابل دسترسی هستند.</a:t>
            </a:r>
          </a:p>
          <a:p>
            <a:pPr algn="r" rtl="1"/>
            <a:r>
              <a:rPr lang="fa-IR" dirty="0"/>
              <a:t>در حقیقت اینترنت و پروتکل های آن اساس و زیر ساخت وب را تشکیل می دهند.</a:t>
            </a:r>
          </a:p>
          <a:p>
            <a:pPr algn="r" rtl="1"/>
            <a:endParaRPr lang="en-GB" dirty="0"/>
          </a:p>
        </p:txBody>
      </p:sp>
    </p:spTree>
    <p:extLst>
      <p:ext uri="{BB962C8B-B14F-4D97-AF65-F5344CB8AC3E}">
        <p14:creationId xmlns:p14="http://schemas.microsoft.com/office/powerpoint/2010/main" val="4228219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321" y="327056"/>
            <a:ext cx="10791152" cy="610820"/>
          </a:xfrm>
        </p:spPr>
        <p:txBody>
          <a:bodyPr>
            <a:noAutofit/>
          </a:bodyPr>
          <a:lstStyle/>
          <a:p>
            <a:r>
              <a:rPr lang="fa-IR" dirty="0" smtClean="0"/>
              <a:t>پروتکل های وب</a:t>
            </a:r>
            <a:endParaRPr lang="en-US" dirty="0"/>
          </a:p>
        </p:txBody>
      </p:sp>
      <p:sp>
        <p:nvSpPr>
          <p:cNvPr id="3" name="Content Placeholder 2"/>
          <p:cNvSpPr>
            <a:spLocks noGrp="1"/>
          </p:cNvSpPr>
          <p:nvPr>
            <p:ph idx="1"/>
          </p:nvPr>
        </p:nvSpPr>
        <p:spPr>
          <a:xfrm>
            <a:off x="154547" y="1313645"/>
            <a:ext cx="12037454" cy="5422006"/>
          </a:xfrm>
        </p:spPr>
        <p:txBody>
          <a:bodyPr>
            <a:normAutofit fontScale="92500" lnSpcReduction="20000"/>
          </a:bodyPr>
          <a:lstStyle/>
          <a:p>
            <a:pPr marL="0" indent="0" algn="r">
              <a:buNone/>
            </a:pPr>
            <a:r>
              <a:rPr lang="en-US" dirty="0" smtClean="0"/>
              <a:t>SNMP </a:t>
            </a:r>
            <a:r>
              <a:rPr lang="en-US" dirty="0"/>
              <a:t>: </a:t>
            </a:r>
            <a:r>
              <a:rPr lang="en-US" b="1" dirty="0"/>
              <a:t>S</a:t>
            </a:r>
            <a:r>
              <a:rPr lang="en-US" dirty="0"/>
              <a:t>imple </a:t>
            </a:r>
            <a:r>
              <a:rPr lang="en-US" b="1" dirty="0"/>
              <a:t>N</a:t>
            </a:r>
            <a:r>
              <a:rPr lang="en-US" dirty="0"/>
              <a:t>etwork  </a:t>
            </a:r>
            <a:r>
              <a:rPr lang="en-US" b="1" dirty="0"/>
              <a:t>M</a:t>
            </a:r>
            <a:r>
              <a:rPr lang="en-US" dirty="0"/>
              <a:t>anagement </a:t>
            </a:r>
            <a:r>
              <a:rPr lang="en-US" b="1" dirty="0"/>
              <a:t> P</a:t>
            </a:r>
            <a:r>
              <a:rPr lang="en-US" dirty="0"/>
              <a:t>rotocol</a:t>
            </a:r>
          </a:p>
          <a:p>
            <a:pPr marL="0" indent="0" algn="r">
              <a:buNone/>
            </a:pPr>
            <a:r>
              <a:rPr lang="en-US" dirty="0"/>
              <a:t>IP : </a:t>
            </a:r>
            <a:r>
              <a:rPr lang="en-US" b="1" dirty="0"/>
              <a:t>I</a:t>
            </a:r>
            <a:r>
              <a:rPr lang="en-US" dirty="0"/>
              <a:t>nternet </a:t>
            </a:r>
            <a:r>
              <a:rPr lang="en-US" b="1" dirty="0"/>
              <a:t>P</a:t>
            </a:r>
            <a:r>
              <a:rPr lang="en-US" dirty="0"/>
              <a:t>rotocol</a:t>
            </a:r>
            <a:br>
              <a:rPr lang="en-US" dirty="0"/>
            </a:br>
            <a:r>
              <a:rPr lang="en-US" dirty="0"/>
              <a:t>UDP : </a:t>
            </a:r>
            <a:r>
              <a:rPr lang="en-US" b="1" dirty="0"/>
              <a:t>U</a:t>
            </a:r>
            <a:r>
              <a:rPr lang="en-US" dirty="0"/>
              <a:t>ser</a:t>
            </a:r>
            <a:r>
              <a:rPr lang="en-US" b="1" dirty="0"/>
              <a:t> D</a:t>
            </a:r>
            <a:r>
              <a:rPr lang="en-US" dirty="0"/>
              <a:t>atagram  </a:t>
            </a:r>
            <a:r>
              <a:rPr lang="en-US" b="1" dirty="0"/>
              <a:t>P</a:t>
            </a:r>
            <a:r>
              <a:rPr lang="en-US" dirty="0"/>
              <a:t>rotocol</a:t>
            </a:r>
          </a:p>
          <a:p>
            <a:pPr marL="0" indent="0" algn="r">
              <a:buNone/>
            </a:pPr>
            <a:r>
              <a:rPr lang="en-US" dirty="0"/>
              <a:t>TCP : </a:t>
            </a:r>
            <a:r>
              <a:rPr lang="en-US" b="1" dirty="0"/>
              <a:t>T</a:t>
            </a:r>
            <a:r>
              <a:rPr lang="en-US" dirty="0"/>
              <a:t>ransmission </a:t>
            </a:r>
            <a:r>
              <a:rPr lang="en-US" b="1" dirty="0"/>
              <a:t>C</a:t>
            </a:r>
            <a:r>
              <a:rPr lang="en-US" dirty="0"/>
              <a:t>ontrol </a:t>
            </a:r>
            <a:r>
              <a:rPr lang="en-US" b="1" dirty="0"/>
              <a:t>P</a:t>
            </a:r>
            <a:r>
              <a:rPr lang="en-US" dirty="0"/>
              <a:t>rotocol</a:t>
            </a:r>
          </a:p>
          <a:p>
            <a:pPr marL="0" indent="0" algn="r">
              <a:buNone/>
            </a:pPr>
            <a:r>
              <a:rPr lang="en-US" dirty="0"/>
              <a:t>HTTP:</a:t>
            </a:r>
            <a:r>
              <a:rPr lang="en-US" b="1" dirty="0"/>
              <a:t>H</a:t>
            </a:r>
            <a:r>
              <a:rPr lang="en-US" dirty="0"/>
              <a:t>yper</a:t>
            </a:r>
            <a:r>
              <a:rPr lang="en-US" b="1" dirty="0"/>
              <a:t> t</a:t>
            </a:r>
            <a:r>
              <a:rPr lang="en-US" dirty="0"/>
              <a:t>ext </a:t>
            </a:r>
            <a:r>
              <a:rPr lang="en-US" b="1" dirty="0"/>
              <a:t>T</a:t>
            </a:r>
            <a:r>
              <a:rPr lang="en-US" dirty="0"/>
              <a:t>ransfer </a:t>
            </a:r>
            <a:r>
              <a:rPr lang="en-US" b="1" dirty="0"/>
              <a:t>P</a:t>
            </a:r>
            <a:r>
              <a:rPr lang="en-US" dirty="0"/>
              <a:t>rotocol</a:t>
            </a:r>
          </a:p>
          <a:p>
            <a:pPr marL="0" indent="0" algn="r">
              <a:buNone/>
            </a:pPr>
            <a:r>
              <a:rPr lang="en-US" dirty="0"/>
              <a:t>FTP:</a:t>
            </a:r>
            <a:r>
              <a:rPr lang="en-US" b="1" dirty="0"/>
              <a:t>F</a:t>
            </a:r>
            <a:r>
              <a:rPr lang="en-US" dirty="0"/>
              <a:t>ile </a:t>
            </a:r>
            <a:r>
              <a:rPr lang="en-US" b="1" dirty="0"/>
              <a:t>T</a:t>
            </a:r>
            <a:r>
              <a:rPr lang="en-US" dirty="0"/>
              <a:t>ransfer </a:t>
            </a:r>
            <a:r>
              <a:rPr lang="en-US" b="1" dirty="0"/>
              <a:t>P</a:t>
            </a:r>
            <a:r>
              <a:rPr lang="en-US" dirty="0"/>
              <a:t>rotocol</a:t>
            </a:r>
          </a:p>
          <a:p>
            <a:pPr marL="0" indent="0" algn="r">
              <a:buNone/>
            </a:pPr>
            <a:r>
              <a:rPr lang="en-US" dirty="0" smtClean="0"/>
              <a:t>Telnet</a:t>
            </a:r>
            <a:r>
              <a:rPr lang="en-US" dirty="0"/>
              <a:t>:</a:t>
            </a:r>
          </a:p>
          <a:p>
            <a:pPr marL="0" indent="0" algn="r">
              <a:buNone/>
            </a:pPr>
            <a:r>
              <a:rPr lang="en-US" dirty="0"/>
              <a:t>Gopher:</a:t>
            </a:r>
          </a:p>
          <a:p>
            <a:pPr marL="0" indent="0" algn="r">
              <a:buNone/>
            </a:pPr>
            <a:r>
              <a:rPr lang="en-US" dirty="0"/>
              <a:t>News:</a:t>
            </a:r>
          </a:p>
          <a:p>
            <a:pPr marL="0" indent="0" algn="r">
              <a:buNone/>
            </a:pPr>
            <a:r>
              <a:rPr lang="en-US" dirty="0"/>
              <a:t>NNTP:</a:t>
            </a:r>
            <a:r>
              <a:rPr lang="en-US" b="1" dirty="0"/>
              <a:t>Network News Transfer Protocol</a:t>
            </a:r>
          </a:p>
          <a:p>
            <a:pPr marL="0" indent="0" algn="r">
              <a:buNone/>
            </a:pPr>
            <a:r>
              <a:rPr lang="en-US" b="1" dirty="0" err="1"/>
              <a:t>SSL:</a:t>
            </a:r>
            <a:r>
              <a:rPr lang="en-US" dirty="0" err="1"/>
              <a:t>Secure</a:t>
            </a:r>
            <a:r>
              <a:rPr lang="en-US" dirty="0"/>
              <a:t> Socket </a:t>
            </a:r>
            <a:r>
              <a:rPr lang="en-US" dirty="0" smtClean="0"/>
              <a:t>Layer</a:t>
            </a:r>
            <a:endParaRPr lang="en-US" b="1" dirty="0"/>
          </a:p>
          <a:p>
            <a:pPr marL="0" indent="0" algn="r">
              <a:buNone/>
            </a:pPr>
            <a:r>
              <a:rPr lang="en-US" sz="2400" b="1" dirty="0" smtClean="0"/>
              <a:t>SNMP::</a:t>
            </a:r>
            <a:r>
              <a:rPr lang="fa-IR" sz="2400" b="1" dirty="0" smtClean="0"/>
              <a:t>نمیدونم یادت باشه</a:t>
            </a:r>
            <a:r>
              <a:rPr lang="fa-IR" dirty="0"/>
              <a:t/>
            </a:r>
            <a:br>
              <a:rPr lang="fa-IR" dirty="0"/>
            </a:br>
            <a:endParaRPr lang="fa-IR" dirty="0"/>
          </a:p>
          <a:p>
            <a:pPr marL="0" indent="0" algn="r">
              <a:buNone/>
            </a:pPr>
            <a:endParaRPr lang="en-GB" dirty="0"/>
          </a:p>
          <a:p>
            <a:pPr marL="0" indent="0">
              <a:buNone/>
            </a:pPr>
            <a:endParaRPr lang="en-US" dirty="0"/>
          </a:p>
        </p:txBody>
      </p:sp>
    </p:spTree>
    <p:extLst>
      <p:ext uri="{BB962C8B-B14F-4D97-AF65-F5344CB8AC3E}">
        <p14:creationId xmlns:p14="http://schemas.microsoft.com/office/powerpoint/2010/main" val="2835306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پروتکل های بکاربرده شده در هر لایه</a:t>
            </a:r>
            <a:endParaRPr lang="en-US" dirty="0"/>
          </a:p>
        </p:txBody>
      </p:sp>
      <p:pic>
        <p:nvPicPr>
          <p:cNvPr id="1026" name="Picture 2" descr="internet-protocols">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520" y="2095611"/>
            <a:ext cx="4651330" cy="251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74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SNMP:</a:t>
            </a:r>
            <a:br>
              <a:rPr lang="en-US" dirty="0" smtClean="0"/>
            </a:br>
            <a:endParaRPr lang="en-GB" dirty="0"/>
          </a:p>
        </p:txBody>
      </p:sp>
      <p:sp>
        <p:nvSpPr>
          <p:cNvPr id="3" name="Content Placeholder 2"/>
          <p:cNvSpPr>
            <a:spLocks noGrp="1"/>
          </p:cNvSpPr>
          <p:nvPr>
            <p:ph idx="1"/>
          </p:nvPr>
        </p:nvSpPr>
        <p:spPr/>
        <p:txBody>
          <a:bodyPr>
            <a:normAutofit/>
          </a:bodyPr>
          <a:lstStyle/>
          <a:p>
            <a:pPr marL="0" indent="0" algn="r">
              <a:buNone/>
            </a:pPr>
            <a:r>
              <a:rPr lang="fa-IR" sz="2400" dirty="0" smtClean="0"/>
              <a:t>پروتکل </a:t>
            </a:r>
            <a:r>
              <a:rPr lang="fa-IR" sz="2400" dirty="0"/>
              <a:t>لایه کاربرداست که امکان نقل و انتقال اطلاعات مدیریتی را بین عناصر شبکه ایجاد می کند و در واقع قسمتی از </a:t>
            </a:r>
            <a:r>
              <a:rPr lang="fa-IR" sz="2400" dirty="0" smtClean="0"/>
              <a:t>پروتکل </a:t>
            </a:r>
            <a:r>
              <a:rPr lang="fa-IR" sz="2400" dirty="0" smtClean="0">
                <a:solidFill>
                  <a:srgbClr val="FF0000"/>
                </a:solidFill>
              </a:rPr>
              <a:t>تی سی پی آی پی </a:t>
            </a:r>
            <a:r>
              <a:rPr lang="fa-IR" sz="2400" dirty="0"/>
              <a:t>این پروتکل توانایی مدیریت و پیدا کردن مشکلات و حل آنها را در شبکه برای مدیران مهیا می کندسه نسخه از این پروتکل موجود است که عبارتند از </a:t>
            </a:r>
            <a:r>
              <a:rPr lang="fa-IR" sz="2400" dirty="0" smtClean="0"/>
              <a:t>:</a:t>
            </a:r>
          </a:p>
          <a:p>
            <a:r>
              <a:rPr lang="en-US" sz="2400" dirty="0"/>
              <a:t>SNMP V1</a:t>
            </a:r>
          </a:p>
          <a:p>
            <a:r>
              <a:rPr lang="en-US" sz="2400" dirty="0"/>
              <a:t>SNMP V2</a:t>
            </a:r>
          </a:p>
          <a:p>
            <a:r>
              <a:rPr lang="en-US" sz="2400" dirty="0"/>
              <a:t>SNMP V3</a:t>
            </a:r>
          </a:p>
          <a:p>
            <a:pPr marL="0" indent="0" algn="r">
              <a:buNone/>
            </a:pPr>
            <a:endParaRPr lang="en-GB" sz="2400"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071" y="403620"/>
            <a:ext cx="6117464" cy="6276520"/>
          </a:xfrm>
          <a:prstGeom prst="rect">
            <a:avLst/>
          </a:prstGeom>
        </p:spPr>
      </p:pic>
    </p:spTree>
    <p:extLst>
      <p:ext uri="{BB962C8B-B14F-4D97-AF65-F5344CB8AC3E}">
        <p14:creationId xmlns:p14="http://schemas.microsoft.com/office/powerpoint/2010/main" val="29806011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Template>
  <TotalTime>1607</TotalTime>
  <Words>2549</Words>
  <Application>Microsoft Office PowerPoint</Application>
  <PresentationFormat>Widescreen</PresentationFormat>
  <Paragraphs>306</Paragraphs>
  <Slides>51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AngsanaUPC</vt:lpstr>
      <vt:lpstr>Arial</vt:lpstr>
      <vt:lpstr>Calibri</vt:lpstr>
      <vt:lpstr>Courier New</vt:lpstr>
      <vt:lpstr>Times New Roman</vt:lpstr>
      <vt:lpstr>Wingdings</vt:lpstr>
      <vt:lpstr>Yekan</vt:lpstr>
      <vt:lpstr>18</vt:lpstr>
      <vt:lpstr>پروتکل های وب و ایمیل</vt:lpstr>
      <vt:lpstr>تعریف پروتکل </vt:lpstr>
      <vt:lpstr>PowerPoint Presentation</vt:lpstr>
      <vt:lpstr>PowerPoint Presentation</vt:lpstr>
      <vt:lpstr>PowerPoint Presentation</vt:lpstr>
      <vt:lpstr>PowerPoint Presentation</vt:lpstr>
      <vt:lpstr>پروتکل های وب</vt:lpstr>
      <vt:lpstr>پروتکل های بکاربرده شده در هر لایه</vt:lpstr>
      <vt:lpstr>SNMP: </vt:lpstr>
      <vt:lpstr>TCP </vt:lpstr>
      <vt:lpstr>UDP</vt:lpstr>
      <vt:lpstr>Gopher</vt:lpstr>
      <vt:lpstr>FTP</vt:lpstr>
      <vt:lpstr>News</vt:lpstr>
      <vt:lpstr>Telnet</vt:lpstr>
      <vt:lpstr>NNTP</vt:lpstr>
      <vt:lpstr>SSL</vt:lpstr>
      <vt:lpstr>IPsec</vt:lpstr>
      <vt:lpstr>http</vt:lpstr>
      <vt:lpstr>http</vt:lpstr>
      <vt:lpstr>پروتکل ایمیل</vt:lpstr>
      <vt:lpstr>ایمیل چیست ؟! </vt:lpstr>
      <vt:lpstr>وب میل و کلاینت های ایمیلی </vt:lpstr>
      <vt:lpstr>PowerPoint Presentation</vt:lpstr>
      <vt:lpstr>PowerPoint Presentation</vt:lpstr>
      <vt:lpstr>خدمات هاستینگ</vt:lpstr>
      <vt:lpstr>PowerPoint Presentation</vt:lpstr>
      <vt:lpstr>PowerPoint Presentation</vt:lpstr>
      <vt:lpstr>لیست برترین هاست های ایران</vt:lpstr>
      <vt:lpstr>تفاوت هاست ایرانی و خارجی</vt:lpstr>
      <vt:lpstr>کلاینت های ایمیلی ؟ </vt:lpstr>
      <vt:lpstr>PowerPoint Presentation</vt:lpstr>
      <vt:lpstr>Thunderbird </vt:lpstr>
      <vt:lpstr>PowerPoint Presentation</vt:lpstr>
      <vt:lpstr>SMTP</vt:lpstr>
      <vt:lpstr>POP3 </vt:lpstr>
      <vt:lpstr>IMAP </vt:lpstr>
      <vt:lpstr>مقایسه </vt:lpstr>
      <vt:lpstr>نحوه کارکرد پروتکل های ایمیل</vt:lpstr>
      <vt:lpstr>MAPI    </vt:lpstr>
      <vt:lpstr>PowerPoint Presentation</vt:lpstr>
      <vt:lpstr>YAHOO</vt:lpstr>
      <vt:lpstr>google</vt:lpstr>
      <vt:lpstr>     OUTLOOK                  HOTMAIL</vt:lpstr>
      <vt:lpstr>PowerPoint Presentation</vt:lpstr>
      <vt:lpstr>سرویسهای ایمیل ایرانی که شاید نشناسید! </vt:lpstr>
      <vt:lpstr>ایران </vt:lpstr>
      <vt:lpstr>زیگور</vt:lpstr>
      <vt:lpstr>وطن میل</vt:lpstr>
      <vt:lpstr>PowerPoint Presentation</vt:lpstr>
      <vt:lpstr>تهییه کنندگان :</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 www.Win2Farsi.com</dc:creator>
  <cp:lastModifiedBy>MRT www.Win2Farsi.com</cp:lastModifiedBy>
  <cp:revision>123</cp:revision>
  <dcterms:created xsi:type="dcterms:W3CDTF">2016-02-26T17:21:37Z</dcterms:created>
  <dcterms:modified xsi:type="dcterms:W3CDTF">2016-04-17T17:45:09Z</dcterms:modified>
</cp:coreProperties>
</file>