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8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3300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18" autoAdjust="0"/>
    <p:restoredTop sz="94671" autoAdjust="0"/>
  </p:normalViewPr>
  <p:slideViewPr>
    <p:cSldViewPr>
      <p:cViewPr varScale="1">
        <p:scale>
          <a:sx n="83" d="100"/>
          <a:sy n="83" d="100"/>
        </p:scale>
        <p:origin x="-4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AE438-CAD6-4FF8-82E5-C93A3B45519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BF67E-D7B3-4403-B88E-76812B58E95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C2304-4877-4F82-9F8F-7826089FA18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6E219-1775-49F5-8D18-BCF9FF81A99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D5C63-797F-4392-B0A7-640EB100653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44C83-A688-408B-AA93-487A5373D2A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341CF-0576-4F18-B7A2-1A7FCDEC5A7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C01EE-FDB5-45DA-B946-DAB42720932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0441B-48F1-49B0-AE23-C2DD5053E94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F473C-44AA-44DA-A01E-53F8CDE5FD4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4A229-C00A-4012-A2A3-2ADCF7041EA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113E6D2-33F7-46B8-99DD-7A2CB5B26F1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5.xml"/><Relationship Id="rId7" Type="http://schemas.openxmlformats.org/officeDocument/2006/relationships/slide" Target="slide1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12.xml"/><Relationship Id="rId10" Type="http://schemas.openxmlformats.org/officeDocument/2006/relationships/slide" Target="slide21.xml"/><Relationship Id="rId4" Type="http://schemas.openxmlformats.org/officeDocument/2006/relationships/slide" Target="slide10.xml"/><Relationship Id="rId9" Type="http://schemas.openxmlformats.org/officeDocument/2006/relationships/slide" Target="slide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به نام خدا</a:t>
            </a:r>
            <a:endParaRPr lang="en-US" smtClean="0"/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mtClean="0"/>
              <a:t>حسابداری دولتی پیشرفته </a:t>
            </a:r>
            <a:endParaRPr lang="en-US" smtClean="0"/>
          </a:p>
          <a:p>
            <a:endParaRPr lang="en-US" smtClean="0"/>
          </a:p>
          <a:p>
            <a:r>
              <a:rPr lang="fa-IR" smtClean="0"/>
              <a:t>استاد:جناب آقای دکترمحمدی</a:t>
            </a:r>
          </a:p>
          <a:p>
            <a:r>
              <a:rPr lang="fa-IR" smtClean="0"/>
              <a:t>ارائه دهنده:دانشجوکارشناسی ارشد</a:t>
            </a:r>
          </a:p>
          <a:p>
            <a:r>
              <a:rPr lang="fa-IR" smtClean="0"/>
              <a:t>دانشگاه آزاداسلامی (واحدعلوم تحقیقات کردستان)</a:t>
            </a:r>
          </a:p>
          <a:p>
            <a:r>
              <a:rPr lang="fa-IR" smtClean="0"/>
              <a:t>جهانبخش غفوری</a:t>
            </a:r>
          </a:p>
          <a:p>
            <a:endParaRPr lang="fa-IR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400" b="1" i="1" smtClean="0"/>
              <a:t> بر اساس بیانیه 34 واحد های دولتی باید مجموعه ایی از صورتهای مالی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400" b="1" i="1" smtClean="0"/>
              <a:t> اساسی  </a:t>
            </a:r>
            <a:r>
              <a:rPr lang="en-US" altLang="zh-CN" sz="2400" b="1" i="1" smtClean="0">
                <a:ea typeface="SimSun" pitchFamily="2" charset="-122"/>
              </a:rPr>
              <a:t>BFS</a:t>
            </a:r>
            <a:r>
              <a:rPr lang="fa-IR" altLang="zh-CN" sz="2400" b="1" i="1" smtClean="0"/>
              <a:t> را مابین دو مجموعه مجزا از اطلاعات مکمل مورد نیاز </a:t>
            </a:r>
            <a:r>
              <a:rPr lang="en-US" altLang="zh-CN" sz="2400" b="1" i="1" smtClean="0">
                <a:ea typeface="SimSun" pitchFamily="2" charset="-122"/>
              </a:rPr>
              <a:t>RSI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altLang="zh-CN" sz="2400" b="1" i="1" smtClean="0"/>
              <a:t> ارائه کند.</a:t>
            </a:r>
            <a:endParaRPr lang="en-US" altLang="zh-CN" sz="2400" b="1" i="1" smtClean="0">
              <a:ea typeface="SimSun" pitchFamily="2" charset="-12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b="1" i="1" smtClean="0">
                <a:solidFill>
                  <a:srgbClr val="CC3300"/>
                </a:solidFill>
                <a:ea typeface="SimSun" pitchFamily="2" charset="-122"/>
              </a:rPr>
              <a:t>RSI+BFS+RSI=GAAP </a:t>
            </a:r>
            <a:r>
              <a:rPr lang="en-US" altLang="zh-CN" sz="2400" b="1" i="1" smtClean="0">
                <a:ea typeface="SimSun" pitchFamily="2" charset="-122"/>
              </a:rPr>
              <a:t>                                         </a:t>
            </a:r>
            <a:endParaRPr lang="fa-IR" altLang="zh-CN" sz="2400" b="1" i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altLang="zh-CN" sz="2400" b="1" i="1" smtClean="0"/>
              <a:t> اولین مجموعه از اطلاعات مکمل در بر گیرنده</a:t>
            </a:r>
            <a:r>
              <a:rPr lang="en-US" altLang="zh-CN" sz="2400" b="1" i="1" smtClean="0">
                <a:ea typeface="SimSun" pitchFamily="2" charset="-122"/>
              </a:rPr>
              <a:t> </a:t>
            </a:r>
            <a:r>
              <a:rPr lang="fa-IR" altLang="zh-CN" sz="2400" b="1" i="1" smtClean="0"/>
              <a:t>گزارش بررسیها و تحلیلهای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altLang="zh-CN" sz="2400" b="1" i="1" smtClean="0"/>
              <a:t> مدیریت در واحد دولتی است . پس از این مجموعه صورتهای مالی اساسی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altLang="zh-CN" sz="2400" b="1" i="1" smtClean="0"/>
              <a:t> در دو جزء به صورت زیر ارائه می شود: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altLang="zh-CN" sz="2400" b="1" i="1" smtClean="0"/>
              <a:t>     </a:t>
            </a:r>
            <a:r>
              <a:rPr lang="fa-IR" altLang="zh-CN" sz="2400" b="1" i="1" smtClean="0">
                <a:solidFill>
                  <a:srgbClr val="006600"/>
                </a:solidFill>
              </a:rPr>
              <a:t>1- صورتهای مالی جامع دولت که انعکاس دهنده اطلاعات پیرامون دولت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altLang="zh-CN" sz="2400" b="1" i="1" smtClean="0">
                <a:solidFill>
                  <a:srgbClr val="006600"/>
                </a:solidFill>
              </a:rPr>
              <a:t>         به عنوان یک شخصیت گزارشگر است.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altLang="zh-CN" sz="2400" b="1" i="1" smtClean="0"/>
              <a:t>      </a:t>
            </a:r>
            <a:r>
              <a:rPr lang="fa-IR" altLang="zh-CN" sz="2400" b="1" i="1" smtClean="0">
                <a:solidFill>
                  <a:srgbClr val="FF0000"/>
                </a:solidFill>
              </a:rPr>
              <a:t>2- صورتهای مالی حسابهای مستقل که در بر گیرنده اطلاعات پیرامون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altLang="zh-CN" sz="2400" b="1" i="1" smtClean="0">
                <a:solidFill>
                  <a:srgbClr val="FF0000"/>
                </a:solidFill>
              </a:rPr>
              <a:t>          حسابهای مستقل اساسی به صورت مجزا و نیز اطلاعات ترکیب شده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altLang="zh-CN" sz="2400" b="1" i="1" smtClean="0">
                <a:solidFill>
                  <a:srgbClr val="FF0000"/>
                </a:solidFill>
              </a:rPr>
              <a:t>          مربوط به حسابهای مستقل غیر اساسی است.</a:t>
            </a:r>
            <a:endParaRPr lang="en-US" altLang="zh-CN" sz="2400" b="1" i="1" smtClean="0">
              <a:solidFill>
                <a:srgbClr val="FF0000"/>
              </a:solidFill>
              <a:ea typeface="SimSun" pitchFamily="2" charset="-12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altLang="zh-CN" sz="2400" b="1" i="1" smtClean="0"/>
              <a:t>  یادداشت های توضیحی جزء جدایی ناپذیر مجموعه فوق است.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b="1" i="1" smtClean="0">
                <a:ea typeface="SimSun" pitchFamily="2" charset="-122"/>
              </a:rPr>
              <a:t> </a:t>
            </a:r>
            <a:r>
              <a:rPr lang="fa-IR" altLang="zh-CN" sz="2400" b="1" i="1" smtClean="0"/>
              <a:t>       </a:t>
            </a:r>
            <a:r>
              <a:rPr lang="en-US" altLang="zh-CN" sz="2400" b="1" i="1" smtClean="0">
                <a:ea typeface="SimSun" pitchFamily="2" charset="-122"/>
              </a:rPr>
              <a:t>                                                          </a:t>
            </a:r>
            <a:endParaRPr lang="en-US" sz="2400" b="1" i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fa-IR" sz="2800" b="1" i="1" smtClean="0"/>
          </a:p>
          <a:p>
            <a:pPr eaLnBrk="1" hangingPunct="1">
              <a:buFontTx/>
              <a:buNone/>
            </a:pPr>
            <a:r>
              <a:rPr lang="fa-IR" sz="2800" b="1" i="1" smtClean="0"/>
              <a:t> در مرحله آخر نیز مجموعه دیگری از اطلاعات مکمل مثل مقایسه</a:t>
            </a:r>
          </a:p>
          <a:p>
            <a:pPr eaLnBrk="1" hangingPunct="1">
              <a:buFontTx/>
              <a:buNone/>
            </a:pPr>
            <a:r>
              <a:rPr lang="fa-IR" sz="2800" b="1" i="1" smtClean="0"/>
              <a:t> ارقام واقعی با ارقام بودجه ای و توجبه انحرافات موجود .ارائه  </a:t>
            </a:r>
          </a:p>
          <a:p>
            <a:pPr eaLnBrk="1" hangingPunct="1">
              <a:buFontTx/>
              <a:buNone/>
            </a:pPr>
            <a:r>
              <a:rPr lang="fa-IR" sz="2800" b="1" i="1" smtClean="0"/>
              <a:t> می شود.</a:t>
            </a:r>
          </a:p>
          <a:p>
            <a:pPr eaLnBrk="1" hangingPunct="1">
              <a:buFontTx/>
              <a:buNone/>
            </a:pPr>
            <a:r>
              <a:rPr lang="fa-IR" sz="2800" b="1" i="1" smtClean="0"/>
              <a:t> </a:t>
            </a:r>
            <a:r>
              <a:rPr lang="fa-IR" sz="2800" b="1" i="1" smtClean="0">
                <a:solidFill>
                  <a:srgbClr val="FF0000"/>
                </a:solidFill>
              </a:rPr>
              <a:t>نظر </a:t>
            </a:r>
            <a:r>
              <a:rPr lang="en-US" altLang="zh-CN" sz="2800" b="1" i="1" smtClean="0">
                <a:solidFill>
                  <a:srgbClr val="FF0000"/>
                </a:solidFill>
                <a:ea typeface="SimSun" pitchFamily="2" charset="-122"/>
              </a:rPr>
              <a:t>GASB</a:t>
            </a:r>
            <a:r>
              <a:rPr lang="fa-IR" altLang="zh-CN" sz="2800" b="1" i="1" smtClean="0">
                <a:solidFill>
                  <a:srgbClr val="FF0000"/>
                </a:solidFill>
              </a:rPr>
              <a:t> استفاده همزمان از دو رویکرد جریان منابع مالی </a:t>
            </a:r>
          </a:p>
          <a:p>
            <a:pPr eaLnBrk="1" hangingPunct="1">
              <a:buFontTx/>
              <a:buNone/>
            </a:pPr>
            <a:r>
              <a:rPr lang="fa-IR" altLang="zh-CN" sz="2800" b="1" i="1" smtClean="0">
                <a:solidFill>
                  <a:srgbClr val="FF0000"/>
                </a:solidFill>
              </a:rPr>
              <a:t> و جریان منابع اقتصادی و مبنا های تعهدی تعدیل شده و تعهدی </a:t>
            </a:r>
          </a:p>
          <a:p>
            <a:pPr eaLnBrk="1" hangingPunct="1">
              <a:buFontTx/>
              <a:buNone/>
            </a:pPr>
            <a:r>
              <a:rPr lang="fa-IR" altLang="zh-CN" sz="2800" b="1" i="1" smtClean="0">
                <a:solidFill>
                  <a:srgbClr val="FF0000"/>
                </a:solidFill>
              </a:rPr>
              <a:t> کامل در ارائه گزارشات می باشد.</a:t>
            </a:r>
            <a:endParaRPr lang="fa-IR" sz="2800" b="1" i="1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endParaRPr lang="en-US" sz="2800" b="1" i="1" smtClean="0">
              <a:solidFill>
                <a:srgbClr val="FF0000"/>
              </a:solidFill>
            </a:endParaRP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7164388" y="5445125"/>
            <a:ext cx="12239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hlinkClick r:id="rId2" action="ppaction://hlinksldjump"/>
              </a:rPr>
              <a:t>#</a:t>
            </a:r>
            <a:endParaRPr lang="en-US" sz="3200" b="1" i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sz="2400" b="1" i="1" smtClean="0"/>
              <a:t> گزارش بررسی ها و تحلیل های مدیریت در واحد های دولتی که جایگزین نامه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به مدیریت شده است باید در بر گیرنده تحلیلی بی طرفانه و در خور فهم از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فعالیتهای دولت باشد.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</a:t>
            </a:r>
            <a:r>
              <a:rPr lang="fa-IR" sz="2400" b="1" i="1" smtClean="0">
                <a:solidFill>
                  <a:srgbClr val="FF0000"/>
                </a:solidFill>
              </a:rPr>
              <a:t>بیانیه 34 مجموعه ایی از حداقل الزامات را نیز در محتوای این گزارش مورد</a:t>
            </a:r>
          </a:p>
          <a:p>
            <a:pPr eaLnBrk="1" hangingPunct="1">
              <a:buFontTx/>
              <a:buNone/>
            </a:pPr>
            <a:r>
              <a:rPr lang="fa-IR" sz="2400" b="1" i="1" smtClean="0">
                <a:solidFill>
                  <a:srgbClr val="FF0000"/>
                </a:solidFill>
              </a:rPr>
              <a:t> تاکید قرار داده است: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 1- تحلیلی از صورتهای مالی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 2- مقایسه صورتهای مالی سال جاری و گذشته در سطح دولت به عنوان واحد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     گزارشگر اصلی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 3- تحلیلی از شرایط کلی وضعیت مالی که به استفاده کننده گان در تعیین اینکه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     وضعیت مالی بهتر شده یا بدتر شده است کمک کند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 4- تحلیلی از تغییرات با اهمیت در مانده منابع مالی ( حسابهای مستقل)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 5- تحلیلی از مقایسه بودجه اولیه . بودجه اصلاحی و نتایج واقعی  </a:t>
            </a:r>
            <a:endParaRPr lang="en-US" sz="2400" b="1" i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sz="2400" b="1" i="1" smtClean="0"/>
              <a:t>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6- تشریح بدهیهای بلند مدت عمومی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7- تحلیلی از داراییهای زیر بنایی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8- ارائه صورتی از حقایق . تصمیمات و شرایط شناخته شده ای که وضعیت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    مالی را تحت تاثیر قرار داده است.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</a:t>
            </a:r>
            <a:r>
              <a:rPr lang="fa-IR" sz="2400" b="1" i="1" smtClean="0">
                <a:solidFill>
                  <a:srgbClr val="FF0000"/>
                </a:solidFill>
              </a:rPr>
              <a:t>هدف </a:t>
            </a:r>
            <a:r>
              <a:rPr lang="en-US" altLang="zh-CN" sz="2400" b="1" i="1" smtClean="0">
                <a:solidFill>
                  <a:srgbClr val="FF0000"/>
                </a:solidFill>
                <a:ea typeface="SimSun" pitchFamily="2" charset="-122"/>
              </a:rPr>
              <a:t>GASB</a:t>
            </a:r>
            <a:r>
              <a:rPr lang="fa-IR" altLang="zh-CN" sz="2400" b="1" i="1" smtClean="0">
                <a:solidFill>
                  <a:srgbClr val="FF0000"/>
                </a:solidFill>
              </a:rPr>
              <a:t> از الزامی کردن این گزارش دارای دو جنبه مهم است:</a:t>
            </a:r>
          </a:p>
          <a:p>
            <a:pPr eaLnBrk="1" hangingPunct="1">
              <a:buFontTx/>
              <a:buNone/>
            </a:pPr>
            <a:r>
              <a:rPr lang="fa-IR" altLang="zh-CN" sz="2400" b="1" i="1" smtClean="0"/>
              <a:t>  </a:t>
            </a:r>
            <a:r>
              <a:rPr lang="en-US" altLang="zh-CN" sz="2400" b="1" i="1" smtClean="0">
                <a:ea typeface="SimSun" pitchFamily="2" charset="-122"/>
              </a:rPr>
              <a:t>A</a:t>
            </a:r>
            <a:r>
              <a:rPr lang="fa-IR" altLang="zh-CN" sz="2400" b="1" i="1" smtClean="0"/>
              <a:t>- اطمینان یافتن از اجرای اینکه چنین تحلیلها و بررسی هایی  در واحد های</a:t>
            </a:r>
          </a:p>
          <a:p>
            <a:pPr eaLnBrk="1" hangingPunct="1">
              <a:buFontTx/>
              <a:buNone/>
            </a:pPr>
            <a:r>
              <a:rPr lang="fa-IR" altLang="zh-CN" sz="2400" b="1" i="1" smtClean="0"/>
              <a:t>       دولتی</a:t>
            </a:r>
          </a:p>
          <a:p>
            <a:pPr eaLnBrk="1" hangingPunct="1">
              <a:buFontTx/>
              <a:buNone/>
            </a:pPr>
            <a:r>
              <a:rPr lang="fa-IR" altLang="zh-CN" sz="2400" b="1" i="1" smtClean="0"/>
              <a:t>  </a:t>
            </a:r>
            <a:r>
              <a:rPr lang="en-US" altLang="zh-CN" sz="2400" b="1" i="1" smtClean="0">
                <a:ea typeface="SimSun" pitchFamily="2" charset="-122"/>
              </a:rPr>
              <a:t>B</a:t>
            </a:r>
            <a:r>
              <a:rPr lang="fa-IR" altLang="zh-CN" sz="2400" b="1" i="1" smtClean="0"/>
              <a:t>- اطمینان یافتن از اینکه حسابرسان نیز به چنین تحلیلهایی می پردازند و </a:t>
            </a:r>
          </a:p>
          <a:p>
            <a:pPr eaLnBrk="1" hangingPunct="1">
              <a:buFontTx/>
              <a:buNone/>
            </a:pPr>
            <a:r>
              <a:rPr lang="fa-IR" altLang="zh-CN" sz="2400" b="1" i="1" smtClean="0"/>
              <a:t>       اینکه چنین بررسیهایی در سطح هزینه ای معقول صورت می پذیرد.</a:t>
            </a:r>
            <a:endParaRPr lang="en-US" sz="2400" b="1" i="1" smtClean="0"/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7308850" y="5805488"/>
            <a:ext cx="1079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>
                <a:hlinkClick r:id="rId2" action="ppaction://hlinksldjump"/>
              </a:rPr>
              <a:t>#</a:t>
            </a:r>
            <a:endParaRPr lang="en-US" sz="3600" b="1" i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29600" cy="51117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sz="2400" b="1" i="1" smtClean="0"/>
              <a:t> شاید بتوان پذیرفت که چشمگیر ترین دگرگونی در مدل گزارشگری مالی دولتی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و غیر انتفاعی تهیه صورتهای مالی اساسی دولت به عنوان یک شخصیت  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حسابداری است.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این مجموعه از صورتهای مالی بر مبنای تعهدی کامل تهیه شده و وضعیت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مالی و نتایج عملیات دولت را بدون توجه به ساختار زیر بنایی حسابهای مستقل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آن در قالب دو </a:t>
            </a:r>
            <a:r>
              <a:rPr lang="fa-IR" sz="2400" b="1" i="1" smtClean="0">
                <a:solidFill>
                  <a:srgbClr val="006600"/>
                </a:solidFill>
              </a:rPr>
              <a:t>مجموعه فعالیتهای از نوع دولتی</a:t>
            </a:r>
            <a:r>
              <a:rPr lang="fa-IR" sz="2400" b="1" i="1" smtClean="0"/>
              <a:t> و </a:t>
            </a:r>
            <a:r>
              <a:rPr lang="fa-IR" sz="2400" b="1" i="1" smtClean="0">
                <a:solidFill>
                  <a:srgbClr val="CC3300"/>
                </a:solidFill>
              </a:rPr>
              <a:t>مجموعه فعالیتهای از نوع</a:t>
            </a:r>
            <a:r>
              <a:rPr lang="fa-IR" sz="2400" b="1" i="1" smtClean="0"/>
              <a:t>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</a:t>
            </a:r>
            <a:r>
              <a:rPr lang="fa-IR" sz="2400" b="1" i="1" smtClean="0">
                <a:solidFill>
                  <a:srgbClr val="CC3300"/>
                </a:solidFill>
              </a:rPr>
              <a:t>انتفاعی</a:t>
            </a:r>
            <a:r>
              <a:rPr lang="fa-IR" sz="2400" b="1" i="1" smtClean="0"/>
              <a:t> با یکدیگر ترکیب کرده و ارائه می کند.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صورتهای ارائه شده در برگیرنده اطلاعاتی خواهد بود که در جهت ارزیابی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مسئولیت پاسخگویی عملیاتی مفید است.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</a:t>
            </a:r>
            <a:r>
              <a:rPr lang="fa-IR" sz="2400" b="1" i="1" smtClean="0">
                <a:solidFill>
                  <a:srgbClr val="FF0000"/>
                </a:solidFill>
              </a:rPr>
              <a:t>این صورتها شامل دو نوع گزارش مالی صورت خالص دارائیها و صورت </a:t>
            </a:r>
          </a:p>
          <a:p>
            <a:pPr eaLnBrk="1" hangingPunct="1">
              <a:buFontTx/>
              <a:buNone/>
            </a:pPr>
            <a:r>
              <a:rPr lang="fa-IR" sz="2400" b="1" i="1" smtClean="0">
                <a:solidFill>
                  <a:srgbClr val="FF0000"/>
                </a:solidFill>
              </a:rPr>
              <a:t> فعالیتها است. </a:t>
            </a:r>
            <a:endParaRPr lang="en-US" sz="2400" b="1" i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sz="2400" b="1" i="1" smtClean="0"/>
              <a:t> - بدلیل اینکه مبنای مورد استفاده در این صورتها تعهدی کامل است واحد دولتی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با استفاده از ثبت های تعدیلی در مقطع گزارشگری مبنای حساب های مستقل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دولتی را از تعهدی تعدیل شده به تعهدی کامل تبدیل کند.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- صورتهای مالی جامع دولت صرفا حاوی اطلاعات مربوط به حسابهای مستقل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وجوه دولتی و حسابهای مستقل وجوه سرمایه ای است و اطلاعات مربوط به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حسابهای مستقل وجوه امانی را در بر نمی گیرد. چرا که منافع حاصل از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فعالیتهای این حساب مستقل به اشخاص ثالث می رسد و موجب تامین مالی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برنامه های واحد دولتی نمی شود.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- فعالیتهای خدماتی درون واحدی نیزبه لحاظ جلوگیری از انجام محاسبه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 مضاعف در گزارشهای جامع ارائه نمی شود.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- هر گونه مبادلات میان حسابهای مستقل نیز که ناشی از فعالیتهای داخلی دولت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  است باید ازصورتهای مالی حذف شود.</a:t>
            </a:r>
            <a:endParaRPr lang="en-US" sz="2400" b="1" i="1" smtClean="0"/>
          </a:p>
          <a:p>
            <a:pPr eaLnBrk="1" hangingPunct="1">
              <a:buFontTx/>
              <a:buNone/>
            </a:pPr>
            <a:r>
              <a:rPr lang="en-US" sz="2400" b="1" i="1" smtClean="0"/>
              <a:t>   </a:t>
            </a:r>
            <a:r>
              <a:rPr lang="fa-IR" sz="2400" b="1" i="1" smtClean="0"/>
              <a:t> </a:t>
            </a:r>
            <a:endParaRPr lang="en-US" sz="2400" b="1" i="1" smtClean="0"/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7235825" y="5876925"/>
            <a:ext cx="11525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hlinkClick r:id="rId2" action="ppaction://hlinksldjump"/>
              </a:rPr>
              <a:t>#</a:t>
            </a:r>
            <a:endParaRPr lang="en-US" sz="3200" b="1" i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507413" cy="57213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b="1" i="1" smtClean="0"/>
              <a:t> </a:t>
            </a:r>
            <a:r>
              <a:rPr lang="fa-IR" sz="2400" b="1" i="1" smtClean="0"/>
              <a:t>-هئیت استانداردها واحدهای دولتی را تشویق کرده است که صورت خالص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 داراییها را مطابق بخش انتفاعی تهیه کند.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- در این صورت داراییهای سرمایه ای شامل داراییهای زیر بنایی بر اساس بهای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تمام شده تا ریخی یا براوردی از آن پس از کسر استهلاک انباشته ارائه میشود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- ترتیب ارائه در صورت خالص داراییها سرعت تبدیل داراییها به نقد و سرعت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باز پرداخت بدهیهاست.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- بدهیها به جاری و بلند مدت تقسیم می شوند.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- خالص داراییها در یکی از سه گروه سرمایه گذاری خالص در داراییهای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سرمایه ای . خالص داراییهای محدود و خالص داراییهای نا محدود ارائه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می شود.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 </a:t>
            </a:r>
            <a:r>
              <a:rPr lang="en-US" sz="2400" b="1" i="1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362950" cy="57213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sz="2000" b="1" i="1" smtClean="0"/>
              <a:t> </a:t>
            </a:r>
          </a:p>
          <a:p>
            <a:pPr eaLnBrk="1" hangingPunct="1">
              <a:buFontTx/>
              <a:buNone/>
            </a:pPr>
            <a:r>
              <a:rPr lang="fa-IR" sz="2000" b="1" i="1" smtClean="0"/>
              <a:t>- </a:t>
            </a:r>
            <a:r>
              <a:rPr lang="fa-IR" sz="2400" b="1" i="1" smtClean="0"/>
              <a:t>داراییهای سرمایه ای با بهره گیری از رویکرد خالص پس از کسر استهلاک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انباشته و بدهی های دراز مدت مرتبط با آن گزارش می شود.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- خالص داراییهای محدود داراییهایی که مشمول محدودیت اعمال شده از سوی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افراد برون سازمانی و برون سازمانی می باشد.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- خالص داراییهای نامحدود شامل سایر داراییها که در گروههای بالا قرار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نمی گیرند. </a:t>
            </a:r>
            <a:endParaRPr lang="en-US" sz="2400" b="1" i="1" smtClean="0"/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8027988" y="566102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7524750" y="5445125"/>
            <a:ext cx="9350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hlinkClick r:id="rId2" action="ppaction://hlinksldjump"/>
              </a:rPr>
              <a:t>#</a:t>
            </a:r>
            <a:endParaRPr lang="en-US" sz="3200" b="1" i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362950" cy="5792788"/>
          </a:xfrm>
        </p:spPr>
        <p:txBody>
          <a:bodyPr/>
          <a:lstStyle/>
          <a:p>
            <a:pPr eaLnBrk="1" hangingPunct="1">
              <a:buFontTx/>
              <a:buNone/>
            </a:pPr>
            <a:endParaRPr lang="fa-IR" sz="2400" b="1" i="1" smtClean="0"/>
          </a:p>
          <a:p>
            <a:pPr eaLnBrk="1" hangingPunct="1">
              <a:buFontTx/>
              <a:buNone/>
            </a:pPr>
            <a:r>
              <a:rPr lang="fa-IR" sz="2400" b="1" i="1" smtClean="0"/>
              <a:t>- صورت فعالیتها با استفاده از رویکرد خالص . خالص در آمد ها و هزینه های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برنامه های دولت را به طور جداگانه گزارش می کند.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- این فعالیتها به نوبه خود تحت گروههای فعالیتهای انتفاعی و غیر انتفاعی و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 واحدهای تابعه مستقل طبقه بندی و گزارش می شود.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( البته ارائه چنین اطلاعاتی جنبه اختیاری دارد)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  </a:t>
            </a:r>
            <a:endParaRPr lang="en-US" sz="2400" b="1" i="1" smtClean="0"/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7451725" y="5373688"/>
            <a:ext cx="10080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hlinkClick r:id="rId2" action="ppaction://hlinksldjump"/>
              </a:rPr>
              <a:t>#</a:t>
            </a:r>
            <a:endParaRPr lang="en-US" sz="3200" b="1" i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435975" cy="58658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sz="2400" b="1" i="1" smtClean="0"/>
              <a:t>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</a:t>
            </a:r>
            <a:r>
              <a:rPr lang="fa-IR" sz="2400" b="1" i="1" smtClean="0">
                <a:solidFill>
                  <a:srgbClr val="006600"/>
                </a:solidFill>
              </a:rPr>
              <a:t>صورتهای مالی حسابهای مستقل در این بیانیه تفاوت چندانی نکرده است.</a:t>
            </a:r>
          </a:p>
          <a:p>
            <a:pPr eaLnBrk="1" hangingPunct="1">
              <a:buFontTx/>
              <a:buNone/>
            </a:pPr>
            <a:r>
              <a:rPr lang="fa-IR" sz="2400" b="1" i="1" smtClean="0">
                <a:solidFill>
                  <a:srgbClr val="006600"/>
                </a:solidFill>
              </a:rPr>
              <a:t> حسابهای مستقل وجوه دولتی شامل وجوه عمومی. اختصاصی  و سرمایه ای </a:t>
            </a:r>
          </a:p>
          <a:p>
            <a:pPr eaLnBrk="1" hangingPunct="1">
              <a:buFontTx/>
              <a:buNone/>
            </a:pPr>
            <a:r>
              <a:rPr lang="fa-IR" sz="2400" b="1" i="1" smtClean="0">
                <a:solidFill>
                  <a:srgbClr val="006600"/>
                </a:solidFill>
              </a:rPr>
              <a:t> می باشد. به علاوه وجوه امانی قابل مصرف در حساب مستقل وجوه اختصاصی </a:t>
            </a:r>
          </a:p>
          <a:p>
            <a:pPr eaLnBrk="1" hangingPunct="1">
              <a:buFontTx/>
              <a:buNone/>
            </a:pPr>
            <a:r>
              <a:rPr lang="fa-IR" sz="2400" b="1" i="1" smtClean="0">
                <a:solidFill>
                  <a:srgbClr val="006600"/>
                </a:solidFill>
              </a:rPr>
              <a:t> و امانی غیر قابل مصرف در حساب مستقل جدیدی به نام وجوه دائمی که زیر</a:t>
            </a:r>
          </a:p>
          <a:p>
            <a:pPr eaLnBrk="1" hangingPunct="1">
              <a:buFontTx/>
              <a:buNone/>
            </a:pPr>
            <a:r>
              <a:rPr lang="fa-IR" sz="2400" b="1" i="1" smtClean="0">
                <a:solidFill>
                  <a:srgbClr val="006600"/>
                </a:solidFill>
              </a:rPr>
              <a:t> مجموعه وجوه عمومی می باشد ارائه می شود.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</a:t>
            </a:r>
            <a:r>
              <a:rPr lang="fa-IR" sz="2400" b="1" i="1" smtClean="0">
                <a:solidFill>
                  <a:srgbClr val="CC3300"/>
                </a:solidFill>
              </a:rPr>
              <a:t>حساب مستقل وجوه امانی با مبنای تعهدی کامل وشامل وجوه باز نشستگی . </a:t>
            </a:r>
          </a:p>
          <a:p>
            <a:pPr eaLnBrk="1" hangingPunct="1">
              <a:buFontTx/>
              <a:buNone/>
            </a:pPr>
            <a:r>
              <a:rPr lang="fa-IR" sz="2400" b="1" i="1" smtClean="0">
                <a:solidFill>
                  <a:srgbClr val="CC3300"/>
                </a:solidFill>
              </a:rPr>
              <a:t> وصولی به نما یندگی . امانی با مقاصد سرمایه گذاری و امانی با مقاصد اختصاصی</a:t>
            </a:r>
          </a:p>
          <a:p>
            <a:pPr eaLnBrk="1" hangingPunct="1">
              <a:buFontTx/>
              <a:buNone/>
            </a:pPr>
            <a:r>
              <a:rPr lang="fa-IR" sz="2400" b="1" i="1" smtClean="0">
                <a:solidFill>
                  <a:srgbClr val="CC3300"/>
                </a:solidFill>
              </a:rPr>
              <a:t> ارائه می شود. </a:t>
            </a:r>
          </a:p>
          <a:p>
            <a:pPr eaLnBrk="1" hangingPunct="1">
              <a:buFontTx/>
              <a:buNone/>
            </a:pPr>
            <a:r>
              <a:rPr lang="fa-IR" sz="2400" b="1" i="1" smtClean="0">
                <a:solidFill>
                  <a:srgbClr val="CC3300"/>
                </a:solidFill>
              </a:rPr>
              <a:t> در نتیجه این حساب مستقل نقشی در تامین مالی دولت نخواهد داشت.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در الگوی جدید الزام تهیه صورت ترکیبی حذف شده وصورت های ترکیبی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حسابهای مستقل اساسی ارائه می شود . و حسابهای مستقل غیر اساسی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در درون وجوه دولتی و یا وجوه سر مایه ای ارائه می شود.</a:t>
            </a:r>
            <a:endParaRPr lang="en-US" sz="2400" b="1" i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3213100"/>
            <a:ext cx="8785225" cy="30956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sz="2800" b="1" i="1" smtClean="0"/>
              <a:t> بسوی دستیابی به یک چارچوب نوین در گزارشگری مالی بخش دولتی</a:t>
            </a:r>
          </a:p>
          <a:p>
            <a:pPr algn="ctr" eaLnBrk="1" hangingPunct="1">
              <a:buFontTx/>
              <a:buNone/>
            </a:pPr>
            <a:r>
              <a:rPr lang="en-US" sz="2800" b="1" i="1" smtClean="0"/>
              <a:t>GASB STATEMENT NO 34      </a:t>
            </a:r>
            <a:endParaRPr lang="fa-IR" sz="2800" b="1" i="1" smtClean="0"/>
          </a:p>
          <a:p>
            <a:pPr algn="ctr" eaLnBrk="1" hangingPunct="1">
              <a:buFontTx/>
              <a:buNone/>
            </a:pPr>
            <a:endParaRPr lang="fa-IR" sz="2800" b="1" i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 </a:t>
            </a:r>
          </a:p>
          <a:p>
            <a:pPr eaLnBrk="1" hangingPunct="1">
              <a:buFontTx/>
              <a:buNone/>
            </a:pPr>
            <a:r>
              <a:rPr lang="fa-IR" smtClean="0"/>
              <a:t> نکته مهم اینکه در این الگو هیچ الزامی به استفاده از </a:t>
            </a:r>
          </a:p>
          <a:p>
            <a:pPr eaLnBrk="1" hangingPunct="1">
              <a:buFontTx/>
              <a:buNone/>
            </a:pPr>
            <a:r>
              <a:rPr lang="fa-IR" smtClean="0"/>
              <a:t> گروه حسابها وجود ندارد و می توان از سایر ابزار های </a:t>
            </a:r>
          </a:p>
          <a:p>
            <a:pPr eaLnBrk="1" hangingPunct="1">
              <a:buFontTx/>
              <a:buNone/>
            </a:pPr>
            <a:r>
              <a:rPr lang="fa-IR" smtClean="0"/>
              <a:t> کنترل استفاده کرد.</a:t>
            </a:r>
            <a:endParaRPr lang="en-US" smtClean="0"/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7494588" y="4716463"/>
            <a:ext cx="409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>
                <a:hlinkClick r:id="rId2" action="ppaction://hlinksldjump"/>
              </a:rPr>
              <a:t>#</a:t>
            </a:r>
            <a:endParaRPr lang="en-US" sz="3200" b="1" i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229600" cy="2160587"/>
          </a:xfrm>
        </p:spPr>
        <p:txBody>
          <a:bodyPr/>
          <a:lstStyle/>
          <a:p>
            <a:pPr eaLnBrk="1" hangingPunct="1">
              <a:buFontTx/>
              <a:buNone/>
            </a:pPr>
            <a:endParaRPr lang="fa-IR" sz="2800" b="1" i="1" smtClean="0"/>
          </a:p>
          <a:p>
            <a:pPr eaLnBrk="1" hangingPunct="1">
              <a:buFontTx/>
              <a:buNone/>
            </a:pPr>
            <a:r>
              <a:rPr lang="fa-IR" sz="2800" b="1" i="1" smtClean="0"/>
              <a:t> در سومین مجموعه سایر اطلاعات مکمل مورد نیاز مثل مقایسه </a:t>
            </a:r>
          </a:p>
          <a:p>
            <a:pPr eaLnBrk="1" hangingPunct="1">
              <a:buFontTx/>
              <a:buNone/>
            </a:pPr>
            <a:r>
              <a:rPr lang="fa-IR" sz="2800" b="1" i="1" smtClean="0"/>
              <a:t> ارقام پیشنهادی . مصوب و واقعی بودجه ارائه می گردد.</a:t>
            </a:r>
            <a:endParaRPr lang="en-US" sz="2800" b="1" i="1" smtClean="0"/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7524750" y="5373688"/>
            <a:ext cx="6477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hlinkClick r:id="rId2" action="ppaction://hlinksldjump"/>
              </a:rPr>
              <a:t>#</a:t>
            </a:r>
            <a:endParaRPr lang="en-US" sz="3200" b="1" i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229600" cy="417513"/>
          </a:xfrm>
        </p:spPr>
        <p:txBody>
          <a:bodyPr/>
          <a:lstStyle/>
          <a:p>
            <a:pPr algn="r" eaLnBrk="1" hangingPunct="1"/>
            <a:r>
              <a:rPr lang="fa-IR" sz="3200" b="1" i="1" smtClean="0"/>
              <a:t>عنوان مطالب:</a:t>
            </a:r>
            <a:endParaRPr lang="en-US" sz="3200" b="1" i="1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765175"/>
            <a:ext cx="8229600" cy="56880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fa-IR" smtClean="0">
                <a:hlinkClick r:id="rId2" action="ppaction://hlinksldjump"/>
              </a:rPr>
              <a:t> </a:t>
            </a:r>
            <a:r>
              <a:rPr lang="fa-IR" b="1" i="1" u="sng" smtClean="0">
                <a:hlinkClick r:id="rId2" action="ppaction://hlinksldjump"/>
              </a:rPr>
              <a:t>مقدمه</a:t>
            </a:r>
            <a:endParaRPr lang="fa-IR" b="1" i="1" u="sng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fa-IR" b="1" i="1" u="sng" smtClean="0">
                <a:hlinkClick r:id="rId3" action="ppaction://hlinksldjump"/>
              </a:rPr>
              <a:t> چرا بیانیه 34؟</a:t>
            </a:r>
            <a:endParaRPr lang="fa-IR" b="1" i="1" u="sng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fa-IR" b="1" i="1" u="sng" smtClean="0">
                <a:hlinkClick r:id="rId4" action="ppaction://hlinksldjump"/>
              </a:rPr>
              <a:t> معرفی بیانیه 34</a:t>
            </a:r>
            <a:endParaRPr lang="fa-IR" b="1" i="1" u="sng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fa-IR" b="1" i="1" u="sng" smtClean="0">
                <a:hlinkClick r:id="rId5" action="ppaction://hlinksldjump"/>
              </a:rPr>
              <a:t> اولین مجموعه: گزارش بررسیها و تحلیلهای مدیریت</a:t>
            </a:r>
            <a:endParaRPr lang="fa-IR" b="1" i="1" u="sng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fa-IR" b="1" i="1" smtClean="0"/>
              <a:t> دومین مجموعه: صورتهای مالی اساسی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b="1" i="1" smtClean="0"/>
              <a:t>   </a:t>
            </a:r>
            <a:r>
              <a:rPr lang="fa-IR" b="1" i="1" smtClean="0">
                <a:hlinkClick r:id="rId6" action="ppaction://hlinksldjump"/>
              </a:rPr>
              <a:t>1- صورتهای مالی جامع دولت</a:t>
            </a:r>
            <a:endParaRPr lang="fa-IR" b="1" i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b="1" i="1" smtClean="0"/>
              <a:t>        </a:t>
            </a:r>
            <a:r>
              <a:rPr lang="fa-IR" b="1" i="1" smtClean="0">
                <a:hlinkClick r:id="rId7" action="ppaction://hlinksldjump"/>
              </a:rPr>
              <a:t>1-1-صورت خالص دارائیها</a:t>
            </a:r>
            <a:endParaRPr lang="fa-IR" b="1" i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b="1" i="1" smtClean="0"/>
              <a:t>         </a:t>
            </a:r>
            <a:r>
              <a:rPr lang="fa-IR" b="1" i="1" smtClean="0">
                <a:hlinkClick r:id="rId8" action="ppaction://hlinksldjump"/>
              </a:rPr>
              <a:t>1-2-صورت فعالیتها</a:t>
            </a:r>
            <a:endParaRPr lang="fa-IR" b="1" i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b="1" i="1" smtClean="0">
                <a:hlinkClick r:id="rId9" action="ppaction://hlinksldjump"/>
              </a:rPr>
              <a:t>    2- صورتهای مالی حسابهای مستقل</a:t>
            </a:r>
            <a:endParaRPr lang="fa-IR" b="1" i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fa-IR" b="1" i="1" u="sng" smtClean="0">
                <a:hlinkClick r:id="rId10" action="ppaction://hlinksldjump"/>
              </a:rPr>
              <a:t> سومین مجموعه: سایر اطلاعات مکمل مورد نیاز</a:t>
            </a:r>
            <a:endParaRPr lang="fa-IR" b="1" i="1" u="sng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a-IR" b="1" i="1" u="sng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fa-IR" b="1" i="1" u="sng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b="1" i="1" u="sng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404813"/>
            <a:ext cx="8713788" cy="57213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800" b="1" i="1" smtClean="0"/>
              <a:t>زیر بنای نظام حسابداری در بخش دولتی و غیر انتفاعی بر مفهوم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800" b="1" i="1" smtClean="0"/>
              <a:t>مسئولیت پاسخگویی قرار دارد . براین اساس و با توجه به اهمیت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800" b="1" i="1" smtClean="0"/>
              <a:t>این مفهوم هدفهای حسابداری در این بخش بر مبنای همین مفهوم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800" b="1" i="1" smtClean="0"/>
              <a:t>پایه گذاری شده است. به طوری که اولین هدف نظام حسابداری دولتی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800" b="1" i="1" smtClean="0"/>
              <a:t>فراهم کردن اطلاعاتی است که بتواند استفاده کننده گان را در ارزیابی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800" b="1" i="1" smtClean="0"/>
              <a:t>مسئولیت پاسخگویی و تصمیم گیری سیاسی . اقتصادی و اجتماعی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800" b="1" i="1" smtClean="0"/>
              <a:t>یاری دهد.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800" b="1" i="1" smtClean="0"/>
              <a:t>در این ارائه کوشش می شود آخرین تحولات حوزه حسابداری  و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800" b="1" i="1" smtClean="0"/>
              <a:t>گزارشگری مالی بخش دولتی و غیر انتفاعی که همگی ریشه در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800" b="1" i="1" smtClean="0"/>
              <a:t>بیانیه شماره 34 هیئت تدوین استانداردهای حسابداری دولتی دارد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800" b="1" i="1" smtClean="0"/>
              <a:t>بررسی و تبیین شود.</a:t>
            </a:r>
            <a:endParaRPr lang="en-US" sz="2800" b="1" i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i="1" smtClean="0">
                <a:hlinkClick r:id="rId2" action="ppaction://hlinksldjump"/>
              </a:rPr>
              <a:t>#</a:t>
            </a:r>
            <a:endParaRPr lang="en-US" sz="2800" b="1" i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374062" cy="43926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sz="2400" b="1" i="1" smtClean="0"/>
              <a:t> بند 156 بیانیه مفهومی شماره یک </a:t>
            </a:r>
            <a:r>
              <a:rPr lang="en-US" sz="2400" b="1" i="1" smtClean="0"/>
              <a:t>GASB</a:t>
            </a:r>
            <a:r>
              <a:rPr lang="fa-IR" sz="2400" b="1" i="1" smtClean="0"/>
              <a:t> مفهوم پاسخگویی را به شرح زیر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بیان کرده است: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” مسئولیت پاسخگویی دولت را ملزم می کند که به شهروندان خود توضیح دهد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 و برای افزایش منابع مالی عمومی و اهدافی که این منابع برای آن مصرف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 می شود دلایل منطقی ارائه کند.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 مسئولیت پاسخگویی بر این عقیده استوار است که شهروندان حق دارند بدانند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 حق دارند حقایق را به صورت علنی و مستقیم و یا از طریق نمایند گانشان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 دریافت کنند . گزارشگری نقش در خور ملاحظه ای در مورد ادای مسئولیت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 پاسخگویی عمومی دولت در یک جامعه مبتنی بر دموکراسی ایفا می کند.“</a:t>
            </a:r>
            <a:endParaRPr lang="en-US" sz="2400" b="1" i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29600" cy="57213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sz="2400" b="1" i="1" smtClean="0"/>
              <a:t>   نظام مردم سالار         مردم حق دارند بدانند        ایجاد مسئولیت پاسخگویی</a:t>
            </a:r>
          </a:p>
          <a:p>
            <a:pPr eaLnBrk="1" hangingPunct="1">
              <a:buFontTx/>
              <a:buNone/>
            </a:pPr>
            <a:endParaRPr lang="fa-IR" sz="2400" b="1" i="1" smtClean="0"/>
          </a:p>
          <a:p>
            <a:pPr eaLnBrk="1" hangingPunct="1">
              <a:buFontTx/>
              <a:buNone/>
            </a:pPr>
            <a:r>
              <a:rPr lang="fa-IR" sz="2400" b="1" i="1" smtClean="0"/>
              <a:t>                             یکی از ابزارهای اصلی ادای این مسئولیت ارائه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                            اطلاعات در چارچوب یک مدل گزارشگری است.</a:t>
            </a:r>
          </a:p>
          <a:p>
            <a:pPr eaLnBrk="1" hangingPunct="1">
              <a:buFontTx/>
              <a:buNone/>
            </a:pPr>
            <a:endParaRPr lang="fa-IR" sz="2400" b="1" i="1" smtClean="0"/>
          </a:p>
          <a:p>
            <a:pPr eaLnBrk="1" hangingPunct="1">
              <a:buFontTx/>
              <a:buNone/>
            </a:pPr>
            <a:r>
              <a:rPr lang="fa-IR" sz="2400" b="1" i="1" smtClean="0"/>
              <a:t>             پاسخگویی 30%           مدل سنتی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          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            پاسخگویی  70%          مدل بیانیه 34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</a:t>
            </a:r>
          </a:p>
          <a:p>
            <a:pPr eaLnBrk="1" hangingPunct="1">
              <a:buFontTx/>
              <a:buNone/>
            </a:pPr>
            <a:r>
              <a:rPr lang="fa-IR" sz="2400" b="1" i="1" smtClean="0"/>
              <a:t>             پاسخگویی   85%         ................</a:t>
            </a:r>
            <a:endParaRPr lang="en-US" sz="2400" b="1" i="1" smtClean="0"/>
          </a:p>
        </p:txBody>
      </p:sp>
      <p:sp>
        <p:nvSpPr>
          <p:cNvPr id="7171" name="Line 5"/>
          <p:cNvSpPr>
            <a:spLocks noChangeShapeType="1"/>
          </p:cNvSpPr>
          <p:nvPr/>
        </p:nvSpPr>
        <p:spPr bwMode="auto">
          <a:xfrm flipH="1">
            <a:off x="6084888" y="620713"/>
            <a:ext cx="574675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172" name="Line 6"/>
          <p:cNvSpPr>
            <a:spLocks noChangeShapeType="1"/>
          </p:cNvSpPr>
          <p:nvPr/>
        </p:nvSpPr>
        <p:spPr bwMode="auto">
          <a:xfrm flipH="1">
            <a:off x="3348038" y="620713"/>
            <a:ext cx="4318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173" name="Line 7"/>
          <p:cNvSpPr>
            <a:spLocks noChangeShapeType="1"/>
          </p:cNvSpPr>
          <p:nvPr/>
        </p:nvSpPr>
        <p:spPr bwMode="auto">
          <a:xfrm>
            <a:off x="539750" y="836613"/>
            <a:ext cx="0" cy="863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7174" name="Line 8"/>
          <p:cNvSpPr>
            <a:spLocks noChangeShapeType="1"/>
          </p:cNvSpPr>
          <p:nvPr/>
        </p:nvSpPr>
        <p:spPr bwMode="auto">
          <a:xfrm>
            <a:off x="539750" y="16287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175" name="Line 9"/>
          <p:cNvSpPr>
            <a:spLocks noChangeShapeType="1"/>
          </p:cNvSpPr>
          <p:nvPr/>
        </p:nvSpPr>
        <p:spPr bwMode="auto">
          <a:xfrm>
            <a:off x="539750" y="1700213"/>
            <a:ext cx="792163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176" name="Line 11"/>
          <p:cNvSpPr>
            <a:spLocks noChangeShapeType="1"/>
          </p:cNvSpPr>
          <p:nvPr/>
        </p:nvSpPr>
        <p:spPr bwMode="auto">
          <a:xfrm>
            <a:off x="2484438" y="2276475"/>
            <a:ext cx="0" cy="230505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7177" name="Line 13"/>
          <p:cNvSpPr>
            <a:spLocks noChangeShapeType="1"/>
          </p:cNvSpPr>
          <p:nvPr/>
        </p:nvSpPr>
        <p:spPr bwMode="auto">
          <a:xfrm>
            <a:off x="2484438" y="2852738"/>
            <a:ext cx="792162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178" name="Line 14"/>
          <p:cNvSpPr>
            <a:spLocks noChangeShapeType="1"/>
          </p:cNvSpPr>
          <p:nvPr/>
        </p:nvSpPr>
        <p:spPr bwMode="auto">
          <a:xfrm>
            <a:off x="2484438" y="3644900"/>
            <a:ext cx="719137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179" name="Line 17"/>
          <p:cNvSpPr>
            <a:spLocks noChangeShapeType="1"/>
          </p:cNvSpPr>
          <p:nvPr/>
        </p:nvSpPr>
        <p:spPr bwMode="auto">
          <a:xfrm>
            <a:off x="2484438" y="4581525"/>
            <a:ext cx="6477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180" name="Line 18"/>
          <p:cNvSpPr>
            <a:spLocks noChangeShapeType="1"/>
          </p:cNvSpPr>
          <p:nvPr/>
        </p:nvSpPr>
        <p:spPr bwMode="auto">
          <a:xfrm>
            <a:off x="5003800" y="2852738"/>
            <a:ext cx="6477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181" name="Line 19"/>
          <p:cNvSpPr>
            <a:spLocks noChangeShapeType="1"/>
          </p:cNvSpPr>
          <p:nvPr/>
        </p:nvSpPr>
        <p:spPr bwMode="auto">
          <a:xfrm>
            <a:off x="5003800" y="3716338"/>
            <a:ext cx="576263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182" name="Line 21"/>
          <p:cNvSpPr>
            <a:spLocks noChangeShapeType="1"/>
          </p:cNvSpPr>
          <p:nvPr/>
        </p:nvSpPr>
        <p:spPr bwMode="auto">
          <a:xfrm>
            <a:off x="4932363" y="4652963"/>
            <a:ext cx="6477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45354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 </a:t>
            </a:r>
            <a:r>
              <a:rPr lang="fa-IR" sz="2400" b="1" i="1" smtClean="0"/>
              <a:t>  </a:t>
            </a:r>
            <a:r>
              <a:rPr lang="fa-IR" sz="2800" b="1" i="1" smtClean="0"/>
              <a:t>در نتیجه موضوع بیانیه 34 </a:t>
            </a:r>
            <a:r>
              <a:rPr lang="en-US" sz="2800" b="1" i="1" smtClean="0"/>
              <a:t>GASB</a:t>
            </a:r>
            <a:r>
              <a:rPr lang="fa-IR" sz="2800" b="1" i="1" smtClean="0"/>
              <a:t> ارائه چارچوبی نوین برای</a:t>
            </a:r>
          </a:p>
          <a:p>
            <a:pPr eaLnBrk="1" hangingPunct="1">
              <a:buFontTx/>
              <a:buNone/>
            </a:pPr>
            <a:r>
              <a:rPr lang="fa-IR" sz="2800" b="1" i="1" smtClean="0"/>
              <a:t>  گزارشگری است که هدف اصلی آن بهبود فرایند ادای مسئولیت</a:t>
            </a:r>
          </a:p>
          <a:p>
            <a:pPr eaLnBrk="1" hangingPunct="1">
              <a:buFontTx/>
              <a:buNone/>
            </a:pPr>
            <a:r>
              <a:rPr lang="fa-IR" sz="2800" b="1" i="1" smtClean="0"/>
              <a:t>  پاسخگویی از طریق تغییر در مبانی گزارشگری و ارتقای سطح </a:t>
            </a:r>
          </a:p>
          <a:p>
            <a:pPr eaLnBrk="1" hangingPunct="1">
              <a:buFontTx/>
              <a:buNone/>
            </a:pPr>
            <a:r>
              <a:rPr lang="fa-IR" sz="2800" b="1" i="1" smtClean="0"/>
              <a:t>  قابل فهم بودن و سودمندی گزارشات است.</a:t>
            </a:r>
          </a:p>
          <a:p>
            <a:pPr eaLnBrk="1" hangingPunct="1">
              <a:buFontTx/>
              <a:buNone/>
            </a:pPr>
            <a:r>
              <a:rPr lang="fa-IR" sz="2800" b="1" i="1" smtClean="0"/>
              <a:t>  </a:t>
            </a:r>
          </a:p>
          <a:p>
            <a:pPr eaLnBrk="1" hangingPunct="1">
              <a:buFontTx/>
              <a:buNone/>
            </a:pPr>
            <a:r>
              <a:rPr lang="fa-IR" sz="2800" b="1" i="1" smtClean="0"/>
              <a:t>  این بیانیه در سال 1999 ابلاغ گردید که حاوی 166 بند به </a:t>
            </a:r>
          </a:p>
          <a:p>
            <a:pPr eaLnBrk="1" hangingPunct="1">
              <a:buFontTx/>
              <a:buNone/>
            </a:pPr>
            <a:r>
              <a:rPr lang="fa-IR" sz="2800" b="1" i="1" smtClean="0"/>
              <a:t>  همراه ضمائم آن می باشد.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algn="r" eaLnBrk="1" hangingPunct="1"/>
            <a:r>
              <a:rPr lang="fa-IR" sz="3200" b="1" i="1" smtClean="0">
                <a:solidFill>
                  <a:srgbClr val="006600"/>
                </a:solidFill>
              </a:rPr>
              <a:t>ابعاد مسئولیت پاسخگویی:</a:t>
            </a:r>
            <a:endParaRPr lang="en-US" sz="3200" b="1" i="1" smtClean="0">
              <a:solidFill>
                <a:srgbClr val="0066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5289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800" b="1" i="1" smtClean="0">
                <a:solidFill>
                  <a:srgbClr val="CC3300"/>
                </a:solidFill>
              </a:rPr>
              <a:t>1- مسئولیت پاسخگویی مالی       2- مسئولیت پاسخگویی عملیاتی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800" b="1" i="1" smtClean="0"/>
              <a:t> </a:t>
            </a:r>
            <a:r>
              <a:rPr lang="fa-IR" sz="2400" b="1" i="1" u="sng" smtClean="0"/>
              <a:t>مسئولیت پاسخگویی مالی</a:t>
            </a:r>
            <a:r>
              <a:rPr lang="fa-IR" sz="2400" b="1" i="1" smtClean="0"/>
              <a:t> دولت را به ارائه دلایل و گزارشهایی ملزم می کند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400" b="1" i="1" smtClean="0"/>
              <a:t> تا از طریق آن شهروندان و نهادهای نظارتی مستقل متقاعد شوند که اعمال و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400" b="1" i="1" smtClean="0"/>
              <a:t> فعالیت هایی که دولت در دوره جاری در خصوص تحصیل و مصرف منابع مالی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400" b="1" i="1" smtClean="0"/>
              <a:t> عمومی انجام داده است در چارچوب قوانین و مقررات و منطبق با تصمیماتی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400" b="1" i="1" smtClean="0"/>
              <a:t> بوده است که نمایند گان مردم اتخاذ کرده اند.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400" b="1" i="1" smtClean="0"/>
              <a:t> </a:t>
            </a:r>
            <a:r>
              <a:rPr lang="fa-IR" sz="2400" b="1" i="1" u="sng" smtClean="0"/>
              <a:t>مسئولیت پاسخگویی عملیاتی</a:t>
            </a:r>
            <a:r>
              <a:rPr lang="fa-IR" sz="2400" b="1" i="1" smtClean="0"/>
              <a:t> دولت را به ارائه گزارشهایی ملزم می کند تا از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400" b="1" i="1" smtClean="0"/>
              <a:t> طریق آن صاحبان حق را در مورد میزان دستیابی به اهداف عملیاتی از قبل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400" b="1" i="1" smtClean="0"/>
              <a:t> تعیین شده از نظر کارایی و اثر بخشی و مصرف منابع مالی در جهت تحقق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400" b="1" i="1" smtClean="0"/>
              <a:t> اهداف مربوط متقاعد کرده . اطلاعاتی در مورد این که آیا تحقق این اهداف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400" b="1" i="1" smtClean="0"/>
              <a:t> در آینده نیز قابل پیش بینی است . ارائه کند.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400" b="1" i="1" smtClean="0"/>
              <a:t> </a:t>
            </a:r>
            <a:endParaRPr lang="fa-IR" sz="2800" b="1" i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b="1" i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2447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i="1" smtClean="0"/>
              <a:t> </a:t>
            </a:r>
            <a:r>
              <a:rPr lang="fa-IR" sz="2800" b="1" i="1" smtClean="0"/>
              <a:t>به نظر اکثر کارشناسان مدل سنتی گزارشگری مسئولیت پاسخگویی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800" b="1" i="1" smtClean="0"/>
              <a:t> مالی را تا حدودی تحت پوشش قرار می دهد ولی مدل جدید ضمن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800" b="1" i="1" smtClean="0"/>
              <a:t> ارتقای سطح پاسخگویی مالی موجبات ادای مسئولیت پاسخگویی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800" b="1" i="1" smtClean="0"/>
              <a:t> عملیاتی را نیز فراهم می آورد.</a:t>
            </a:r>
            <a:endParaRPr lang="en-US" sz="2800" b="1" i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i="1" smtClean="0"/>
              <a:t>  </a:t>
            </a: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7812088" y="5300663"/>
            <a:ext cx="431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hlinkClick r:id="rId2" action="ppaction://hlinksldjump"/>
              </a:rPr>
              <a:t>#</a:t>
            </a:r>
            <a:endParaRPr lang="en-US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</TotalTime>
  <Words>1797</Words>
  <Application>Microsoft Office PowerPoint</Application>
  <PresentationFormat>On-screen Show (4:3)</PresentationFormat>
  <Paragraphs>197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Wingdings</vt:lpstr>
      <vt:lpstr>SimSun</vt:lpstr>
      <vt:lpstr>Default Design</vt:lpstr>
      <vt:lpstr>به نام خدا</vt:lpstr>
      <vt:lpstr>Slide 2</vt:lpstr>
      <vt:lpstr>عنوان مطالب:</vt:lpstr>
      <vt:lpstr>Slide 4</vt:lpstr>
      <vt:lpstr>Slide 5</vt:lpstr>
      <vt:lpstr>Slide 6</vt:lpstr>
      <vt:lpstr>Slide 7</vt:lpstr>
      <vt:lpstr>ابعاد مسئولیت پاسخگویی: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Company>daneshgah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Accounting</dc:creator>
  <cp:lastModifiedBy>Administrator</cp:lastModifiedBy>
  <cp:revision>71</cp:revision>
  <dcterms:created xsi:type="dcterms:W3CDTF">2008-12-07T09:37:30Z</dcterms:created>
  <dcterms:modified xsi:type="dcterms:W3CDTF">2014-02-23T08:16:14Z</dcterms:modified>
</cp:coreProperties>
</file>