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8" r:id="rId1"/>
  </p:sldMasterIdLst>
  <p:sldIdLst>
    <p:sldId id="256" r:id="rId2"/>
    <p:sldId id="257" r:id="rId3"/>
    <p:sldId id="258" r:id="rId4"/>
    <p:sldId id="268" r:id="rId5"/>
    <p:sldId id="277" r:id="rId6"/>
    <p:sldId id="259" r:id="rId7"/>
    <p:sldId id="260" r:id="rId8"/>
    <p:sldId id="261" r:id="rId9"/>
    <p:sldId id="262" r:id="rId10"/>
    <p:sldId id="263" r:id="rId11"/>
    <p:sldId id="264" r:id="rId12"/>
    <p:sldId id="265" r:id="rId13"/>
    <p:sldId id="278" r:id="rId14"/>
    <p:sldId id="266" r:id="rId15"/>
    <p:sldId id="267" r:id="rId16"/>
    <p:sldId id="269"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
        <p:nvSpPr>
          <p:cNvPr id="20" name="TextBox 19"/>
          <p:cNvSpPr txBox="1"/>
          <p:nvPr/>
        </p:nvSpPr>
        <p:spPr>
          <a:xfrm>
            <a:off x="406403" y="790378"/>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88655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
        <p:nvSpPr>
          <p:cNvPr id="24" name="TextBox 23"/>
          <p:cNvSpPr txBox="1"/>
          <p:nvPr/>
        </p:nvSpPr>
        <p:spPr>
          <a:xfrm>
            <a:off x="406403" y="790378"/>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FF2F71-A43B-4A3C-AE41-81084FD39F52}" type="datetimeFigureOut">
              <a:rPr lang="fa-IR" smtClean="0"/>
              <a:t>1440/04/20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FF2F71-A43B-4A3C-AE41-81084FD39F52}" type="datetimeFigureOut">
              <a:rPr lang="fa-IR" smtClean="0"/>
              <a:t>1440/04/20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FF2F71-A43B-4A3C-AE41-81084FD39F52}" type="datetimeFigureOut">
              <a:rPr lang="fa-IR" smtClean="0"/>
              <a:t>1440/04/20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4FF2F71-A43B-4A3C-AE41-81084FD39F52}" type="datetimeFigureOut">
              <a:rPr lang="fa-IR" smtClean="0"/>
              <a:t>1440/04/20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FF2F71-A43B-4A3C-AE41-81084FD39F52}" type="datetimeFigureOut">
              <a:rPr lang="fa-IR" smtClean="0"/>
              <a:t>1440/04/20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FF2F71-A43B-4A3C-AE41-81084FD39F52}" type="datetimeFigureOut">
              <a:rPr lang="fa-IR" smtClean="0"/>
              <a:t>1440/04/20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FF2F71-A43B-4A3C-AE41-81084FD39F52}" type="datetimeFigureOut">
              <a:rPr lang="fa-IR" smtClean="0"/>
              <a:t>1440/04/20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0C09F2C-F9D7-45DC-9DC6-874CCE4B68CE}"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FF2F71-A43B-4A3C-AE41-81084FD39F52}" type="datetimeFigureOut">
              <a:rPr lang="fa-IR" smtClean="0"/>
              <a:t>1440/04/20</a:t>
            </a:fld>
            <a:endParaRPr lang="fa-IR"/>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900">
                <a:solidFill>
                  <a:schemeClr val="accent1"/>
                </a:solidFill>
              </a:defRPr>
            </a:lvl1pPr>
          </a:lstStyle>
          <a:p>
            <a:fld id="{E0C09F2C-F9D7-45DC-9DC6-874CCE4B68CE}"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60648"/>
            <a:ext cx="7772400" cy="1470025"/>
          </a:xfrm>
        </p:spPr>
        <p:txBody>
          <a:bodyPr>
            <a:normAutofit/>
          </a:bodyPr>
          <a:lstStyle/>
          <a:p>
            <a:pPr algn="ctr"/>
            <a:r>
              <a:rPr lang="fa-IR" sz="6000" b="1" dirty="0" smtClean="0">
                <a:latin typeface="Andalus" pitchFamily="18" charset="-78"/>
                <a:cs typeface="Andalus" pitchFamily="18" charset="-78"/>
              </a:rPr>
              <a:t>بسم الله الرحمن الرحیم</a:t>
            </a:r>
            <a:endParaRPr lang="fa-IR" sz="6000" b="1" dirty="0">
              <a:latin typeface="Andalus" pitchFamily="18" charset="-78"/>
              <a:cs typeface="Andalus" pitchFamily="18" charset="-78"/>
            </a:endParaRPr>
          </a:p>
        </p:txBody>
      </p:sp>
      <p:sp>
        <p:nvSpPr>
          <p:cNvPr id="3" name="Subtitle 2"/>
          <p:cNvSpPr>
            <a:spLocks noGrp="1"/>
          </p:cNvSpPr>
          <p:nvPr>
            <p:ph type="subTitle" idx="1"/>
          </p:nvPr>
        </p:nvSpPr>
        <p:spPr>
          <a:xfrm>
            <a:off x="827584" y="3284984"/>
            <a:ext cx="7344816" cy="2880320"/>
          </a:xfrm>
        </p:spPr>
        <p:txBody>
          <a:bodyPr/>
          <a:lstStyle/>
          <a:p>
            <a:pPr algn="ctr">
              <a:lnSpc>
                <a:spcPct val="150000"/>
              </a:lnSpc>
            </a:pPr>
            <a:r>
              <a:rPr lang="fa-IR" sz="2800" b="1" dirty="0" smtClean="0">
                <a:solidFill>
                  <a:schemeClr val="tx1"/>
                </a:solidFill>
                <a:cs typeface="B Mitra" panose="00000400000000000000" pitchFamily="2" charset="-78"/>
              </a:rPr>
              <a:t>موضوع تحقیق : هوش رقابتی</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980728"/>
            <a:ext cx="8024439" cy="5256584"/>
          </a:xfrm>
        </p:spPr>
        <p:txBody>
          <a:bodyPr>
            <a:normAutofit/>
          </a:bodyPr>
          <a:lstStyle/>
          <a:p>
            <a:pPr marL="0" indent="0" algn="just">
              <a:lnSpc>
                <a:spcPct val="160000"/>
              </a:lnSpc>
              <a:buNone/>
            </a:pPr>
            <a:r>
              <a:rPr lang="fa-IR" sz="2400" dirty="0" smtClean="0">
                <a:solidFill>
                  <a:srgbClr val="FFFF00"/>
                </a:solidFill>
                <a:cs typeface="B Mitra" pitchFamily="2" charset="-78"/>
              </a:rPr>
              <a:t>4)</a:t>
            </a:r>
            <a:r>
              <a:rPr lang="fa-IR" sz="2400" dirty="0" smtClean="0">
                <a:cs typeface="B Mitra" pitchFamily="2" charset="-78"/>
              </a:rPr>
              <a:t> </a:t>
            </a:r>
            <a:r>
              <a:rPr lang="fa-IR" sz="2400" b="1" dirty="0" smtClean="0">
                <a:solidFill>
                  <a:srgbClr val="FFC000"/>
                </a:solidFill>
                <a:cs typeface="B Mitra" pitchFamily="2" charset="-78"/>
              </a:rPr>
              <a:t>اطلاعات فروش: </a:t>
            </a:r>
            <a:r>
              <a:rPr lang="fa-IR" sz="2400" dirty="0" smtClean="0">
                <a:cs typeface="B Mitra" pitchFamily="2" charset="-78"/>
              </a:rPr>
              <a:t>اطلاعات ماهانه فروش رقبا، سیستم پاداش پرسنل فروش، پیش بینی فروش رقبا؛</a:t>
            </a:r>
            <a:endParaRPr lang="en-US" sz="2400" dirty="0" smtClean="0">
              <a:cs typeface="B Mitra" pitchFamily="2" charset="-78"/>
            </a:endParaRPr>
          </a:p>
          <a:p>
            <a:pPr marL="0" indent="0" algn="just">
              <a:lnSpc>
                <a:spcPct val="160000"/>
              </a:lnSpc>
              <a:buNone/>
            </a:pPr>
            <a:r>
              <a:rPr lang="fa-IR" sz="2400" dirty="0" smtClean="0">
                <a:solidFill>
                  <a:srgbClr val="FFFF00"/>
                </a:solidFill>
                <a:cs typeface="B Mitra" pitchFamily="2" charset="-78"/>
              </a:rPr>
              <a:t>5) </a:t>
            </a:r>
            <a:r>
              <a:rPr lang="fa-IR" sz="2400" b="1" dirty="0" smtClean="0">
                <a:solidFill>
                  <a:srgbClr val="FFC000"/>
                </a:solidFill>
                <a:cs typeface="B Mitra" pitchFamily="2" charset="-78"/>
              </a:rPr>
              <a:t>اطلاعات راهبردی بازار: </a:t>
            </a:r>
            <a:r>
              <a:rPr lang="fa-IR" sz="2400" dirty="0" smtClean="0">
                <a:cs typeface="B Mitra" pitchFamily="2" charset="-78"/>
              </a:rPr>
              <a:t>فعالیتهای مربوط به ثبت علائم تجاری، اثربخشی استراتژی های بازاریابی، تغییر در استراتژی های بازاریابی</a:t>
            </a:r>
            <a:endParaRPr lang="en-US" sz="2400" dirty="0" smtClean="0">
              <a:cs typeface="B Mitra" pitchFamily="2" charset="-78"/>
            </a:endParaRPr>
          </a:p>
          <a:p>
            <a:pPr marL="0" indent="0" algn="just">
              <a:lnSpc>
                <a:spcPct val="160000"/>
              </a:lnSpc>
              <a:buNone/>
            </a:pPr>
            <a:r>
              <a:rPr lang="fa-IR" sz="2400" dirty="0" smtClean="0">
                <a:solidFill>
                  <a:srgbClr val="FFFF00"/>
                </a:solidFill>
                <a:cs typeface="B Mitra" pitchFamily="2" charset="-78"/>
              </a:rPr>
              <a:t>6) </a:t>
            </a:r>
            <a:r>
              <a:rPr lang="fa-IR" sz="2400" b="1" dirty="0" smtClean="0">
                <a:solidFill>
                  <a:srgbClr val="FFC000"/>
                </a:solidFill>
                <a:cs typeface="B Mitra" pitchFamily="2" charset="-78"/>
              </a:rPr>
              <a:t>اطلاعات نیروی انسانی: </a:t>
            </a:r>
            <a:r>
              <a:rPr lang="fa-IR" sz="2400" dirty="0" smtClean="0">
                <a:cs typeface="B Mitra" pitchFamily="2" charset="-78"/>
              </a:rPr>
              <a:t>جذب نیروی انسانی ، کاهش نیروی انسانی</a:t>
            </a:r>
            <a:endParaRPr lang="en-US" sz="2400" dirty="0" smtClean="0">
              <a:cs typeface="B Mitra" pitchFamily="2" charset="-78"/>
            </a:endParaRPr>
          </a:p>
          <a:p>
            <a:pPr marL="0" indent="0" algn="just">
              <a:lnSpc>
                <a:spcPct val="160000"/>
              </a:lnSpc>
              <a:buNone/>
            </a:pPr>
            <a:r>
              <a:rPr lang="fa-IR" sz="2400" dirty="0" smtClean="0">
                <a:solidFill>
                  <a:srgbClr val="FFFF00"/>
                </a:solidFill>
                <a:cs typeface="B Mitra" pitchFamily="2" charset="-78"/>
              </a:rPr>
              <a:t>7) </a:t>
            </a:r>
            <a:r>
              <a:rPr lang="fa-IR" sz="2400" b="1" dirty="0" smtClean="0">
                <a:solidFill>
                  <a:srgbClr val="FFC000"/>
                </a:solidFill>
                <a:cs typeface="B Mitra" pitchFamily="2" charset="-78"/>
              </a:rPr>
              <a:t>اطلاعات مشتریان: </a:t>
            </a:r>
            <a:r>
              <a:rPr lang="fa-IR" sz="2400" dirty="0" smtClean="0">
                <a:cs typeface="B Mitra" pitchFamily="2" charset="-78"/>
              </a:rPr>
              <a:t>تعداد دفعات خرید، سطح وفاداری مشتریان نسبت به محصول و خدمات رقبا، علت خرید محصول  </a:t>
            </a:r>
            <a:endParaRPr lang="en-US" sz="2400" dirty="0" smtClean="0">
              <a:cs typeface="B Mitra" pitchFamily="2" charset="-78"/>
            </a:endParaRPr>
          </a:p>
          <a:p>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980728"/>
            <a:ext cx="7880423" cy="792088"/>
          </a:xfrm>
        </p:spPr>
        <p:txBody>
          <a:bodyPr/>
          <a:lstStyle/>
          <a:p>
            <a:pPr algn="r"/>
            <a:r>
              <a:rPr lang="fa-IR" dirty="0" smtClean="0">
                <a:cs typeface="B Titr" panose="00000700000000000000" pitchFamily="2" charset="-78"/>
              </a:rPr>
              <a:t>فرایند هوشمندی رقابتی</a:t>
            </a:r>
            <a:endParaRPr lang="fa-IR" dirty="0">
              <a:cs typeface="B Titr" panose="00000700000000000000" pitchFamily="2" charset="-78"/>
            </a:endParaRPr>
          </a:p>
        </p:txBody>
      </p:sp>
      <p:sp>
        <p:nvSpPr>
          <p:cNvPr id="3" name="Content Placeholder 2"/>
          <p:cNvSpPr>
            <a:spLocks noGrp="1"/>
          </p:cNvSpPr>
          <p:nvPr>
            <p:ph idx="1"/>
          </p:nvPr>
        </p:nvSpPr>
        <p:spPr>
          <a:xfrm>
            <a:off x="508001" y="2276872"/>
            <a:ext cx="7952431" cy="3168352"/>
          </a:xfrm>
        </p:spPr>
        <p:txBody>
          <a:bodyPr>
            <a:noAutofit/>
          </a:bodyPr>
          <a:lstStyle/>
          <a:p>
            <a:pPr>
              <a:buNone/>
            </a:pPr>
            <a:endParaRPr lang="en-US" sz="2400" dirty="0" smtClean="0"/>
          </a:p>
          <a:p>
            <a:pPr marL="0" indent="0" algn="just">
              <a:lnSpc>
                <a:spcPct val="150000"/>
              </a:lnSpc>
              <a:buNone/>
            </a:pPr>
            <a:r>
              <a:rPr lang="fa-IR" sz="2400" dirty="0" smtClean="0">
                <a:solidFill>
                  <a:srgbClr val="FFFF00"/>
                </a:solidFill>
                <a:cs typeface="B Mitra" pitchFamily="2" charset="-78"/>
              </a:rPr>
              <a:t>۱ ) </a:t>
            </a:r>
            <a:r>
              <a:rPr lang="fa-IR" sz="2400" b="1" dirty="0" smtClean="0">
                <a:solidFill>
                  <a:srgbClr val="FFC000"/>
                </a:solidFill>
                <a:cs typeface="B Mitra" pitchFamily="2" charset="-78"/>
              </a:rPr>
              <a:t>مرحله مقصد : </a:t>
            </a:r>
            <a:r>
              <a:rPr lang="fa-IR" sz="2400" dirty="0" smtClean="0">
                <a:cs typeface="B Mitra" pitchFamily="2" charset="-78"/>
              </a:rPr>
              <a:t>كه مرحله آماده شدن و كسب قابلیت لازم برای انجام وظایف است</a:t>
            </a:r>
            <a:endParaRPr lang="en-US" sz="2400" dirty="0" smtClean="0">
              <a:cs typeface="B Mitra" pitchFamily="2" charset="-78"/>
            </a:endParaRPr>
          </a:p>
          <a:p>
            <a:pPr marL="0" indent="0" algn="just">
              <a:lnSpc>
                <a:spcPct val="150000"/>
              </a:lnSpc>
              <a:buNone/>
            </a:pPr>
            <a:r>
              <a:rPr lang="fa-IR" sz="2400" dirty="0" smtClean="0">
                <a:solidFill>
                  <a:srgbClr val="FFFF00"/>
                </a:solidFill>
                <a:cs typeface="B Mitra" pitchFamily="2" charset="-78"/>
              </a:rPr>
              <a:t>۲ ) </a:t>
            </a:r>
            <a:r>
              <a:rPr lang="fa-IR" sz="2400" b="1" dirty="0" smtClean="0">
                <a:solidFill>
                  <a:srgbClr val="FFC000"/>
                </a:solidFill>
                <a:cs typeface="B Mitra" pitchFamily="2" charset="-78"/>
              </a:rPr>
              <a:t>مرحله تقاضا : </a:t>
            </a:r>
            <a:r>
              <a:rPr lang="fa-IR" sz="2400" dirty="0" smtClean="0">
                <a:cs typeface="B Mitra" pitchFamily="2" charset="-78"/>
              </a:rPr>
              <a:t>در این مرحله نیازهای اطلاعاتی كه باید اختیار شود، تعیین می گردد</a:t>
            </a:r>
            <a:endParaRPr lang="en-US" sz="2400" dirty="0" smtClean="0">
              <a:cs typeface="B Mitra" pitchFamily="2" charset="-78"/>
            </a:endParaRPr>
          </a:p>
          <a:p>
            <a:pPr marL="0" indent="0" algn="just">
              <a:lnSpc>
                <a:spcPct val="150000"/>
              </a:lnSpc>
              <a:buNone/>
            </a:pPr>
            <a:r>
              <a:rPr lang="fa-IR" sz="2400" dirty="0" smtClean="0">
                <a:solidFill>
                  <a:srgbClr val="FFFF00"/>
                </a:solidFill>
                <a:cs typeface="B Mitra" pitchFamily="2" charset="-78"/>
              </a:rPr>
              <a:t>۳) </a:t>
            </a:r>
            <a:r>
              <a:rPr lang="fa-IR" sz="2400" b="1" dirty="0" smtClean="0">
                <a:solidFill>
                  <a:srgbClr val="FFC000"/>
                </a:solidFill>
                <a:cs typeface="B Mitra" pitchFamily="2" charset="-78"/>
              </a:rPr>
              <a:t>مرحله اكتشاف : </a:t>
            </a:r>
            <a:r>
              <a:rPr lang="fa-IR" sz="2400" dirty="0" smtClean="0">
                <a:cs typeface="B Mitra" pitchFamily="2" charset="-78"/>
              </a:rPr>
              <a:t>در این مرحله به جستجو و گردآوری اطلاعات با روشهای قانونی و اخلاقی پرداخته می شود</a:t>
            </a:r>
            <a:endParaRPr lang="en-US" sz="2400" dirty="0" smtClean="0">
              <a:cs typeface="B Mitra" pitchFamily="2" charset="-78"/>
            </a:endParaRPr>
          </a:p>
          <a:p>
            <a:pPr algn="just">
              <a:lnSpc>
                <a:spcPct val="150000"/>
              </a:lnSpc>
            </a:pPr>
            <a:r>
              <a:rPr lang="fa-IR" sz="2400" dirty="0" smtClean="0">
                <a:cs typeface="B Mitra" pitchFamily="2" charset="-78"/>
              </a:rPr>
              <a:t> </a:t>
            </a:r>
            <a:endParaRPr lang="en-US" sz="2400" dirty="0" smtClean="0">
              <a:cs typeface="B Mitra" pitchFamily="2" charset="-78"/>
            </a:endParaRPr>
          </a:p>
          <a:p>
            <a:endParaRPr lang="fa-I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412776"/>
            <a:ext cx="7304359" cy="4628587"/>
          </a:xfrm>
        </p:spPr>
        <p:txBody>
          <a:bodyPr/>
          <a:lstStyle/>
          <a:p>
            <a:pPr marL="0" indent="0" algn="just">
              <a:lnSpc>
                <a:spcPct val="150000"/>
              </a:lnSpc>
              <a:buNone/>
            </a:pPr>
            <a:r>
              <a:rPr lang="fa-IR" sz="2400" dirty="0" smtClean="0">
                <a:solidFill>
                  <a:srgbClr val="FFFF00"/>
                </a:solidFill>
                <a:cs typeface="B Mitra" pitchFamily="2" charset="-78"/>
              </a:rPr>
              <a:t>۴) </a:t>
            </a:r>
            <a:r>
              <a:rPr lang="fa-IR" sz="2400" b="1" dirty="0" smtClean="0">
                <a:solidFill>
                  <a:srgbClr val="FFC000"/>
                </a:solidFill>
                <a:cs typeface="B Mitra" pitchFamily="2" charset="-78"/>
              </a:rPr>
              <a:t>مرحله توسعه : </a:t>
            </a:r>
            <a:r>
              <a:rPr lang="fa-IR" sz="2400" dirty="0" smtClean="0">
                <a:cs typeface="B Mitra" pitchFamily="2" charset="-78"/>
              </a:rPr>
              <a:t>در این مرحله از اطلاعاتی كه گردآوری و موردتجزیه و تحلیل قرار گرفته است، تصویر معناداری ارائه می شود</a:t>
            </a:r>
            <a:endParaRPr lang="en-US" sz="2400" dirty="0" smtClean="0">
              <a:cs typeface="B Mitra" pitchFamily="2" charset="-78"/>
            </a:endParaRPr>
          </a:p>
          <a:p>
            <a:pPr marL="0" indent="0" algn="just">
              <a:lnSpc>
                <a:spcPct val="150000"/>
              </a:lnSpc>
              <a:buNone/>
            </a:pPr>
            <a:r>
              <a:rPr lang="fa-IR" sz="2400" dirty="0" smtClean="0">
                <a:solidFill>
                  <a:srgbClr val="FFFF00"/>
                </a:solidFill>
                <a:cs typeface="B Mitra" pitchFamily="2" charset="-78"/>
              </a:rPr>
              <a:t>۵) </a:t>
            </a:r>
            <a:r>
              <a:rPr lang="fa-IR" sz="2400" b="1" dirty="0" smtClean="0">
                <a:solidFill>
                  <a:srgbClr val="FFC000"/>
                </a:solidFill>
                <a:cs typeface="B Mitra" pitchFamily="2" charset="-78"/>
              </a:rPr>
              <a:t>مرحله تحویل : </a:t>
            </a:r>
            <a:r>
              <a:rPr lang="fa-IR" sz="2400" dirty="0" smtClean="0">
                <a:cs typeface="B Mitra" pitchFamily="2" charset="-78"/>
              </a:rPr>
              <a:t>در این مرحله نتایج حاصل، در زمان مناسب دراختیار افراد قرار میگیرد</a:t>
            </a:r>
            <a:endParaRPr lang="en-US" sz="2400" dirty="0" smtClean="0">
              <a:cs typeface="B Mitra" pitchFamily="2" charset="-78"/>
            </a:endParaRPr>
          </a:p>
          <a:p>
            <a:pPr marL="0" indent="0" algn="just">
              <a:lnSpc>
                <a:spcPct val="150000"/>
              </a:lnSpc>
              <a:buNone/>
            </a:pPr>
            <a:r>
              <a:rPr lang="fa-IR" sz="2400" dirty="0" smtClean="0">
                <a:solidFill>
                  <a:srgbClr val="FFFF00"/>
                </a:solidFill>
                <a:cs typeface="B Mitra" pitchFamily="2" charset="-78"/>
              </a:rPr>
              <a:t>۶) </a:t>
            </a:r>
            <a:r>
              <a:rPr lang="fa-IR" sz="2400" b="1" dirty="0" smtClean="0">
                <a:solidFill>
                  <a:srgbClr val="FFC000"/>
                </a:solidFill>
                <a:cs typeface="B Mitra" pitchFamily="2" charset="-78"/>
              </a:rPr>
              <a:t>مرحله بهبود : </a:t>
            </a:r>
            <a:r>
              <a:rPr lang="fa-IR" sz="2400" dirty="0" smtClean="0">
                <a:cs typeface="B Mitra" pitchFamily="2" charset="-78"/>
              </a:rPr>
              <a:t>شامل كسب و انعكاس نقطه نظرات و اطلاعات مشتریان، برای بهبود فرایند هوشمندی رقابتی است.</a:t>
            </a:r>
            <a:endParaRPr lang="en-US" sz="2400" dirty="0" smtClean="0">
              <a:cs typeface="B Mitra" pitchFamily="2" charset="-78"/>
            </a:endParaRPr>
          </a:p>
          <a:p>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7880423" cy="1320800"/>
          </a:xfrm>
        </p:spPr>
        <p:txBody>
          <a:bodyPr>
            <a:normAutofit/>
          </a:bodyPr>
          <a:lstStyle/>
          <a:p>
            <a:pPr algn="just"/>
            <a:r>
              <a:rPr lang="fa-IR" sz="2800" dirty="0" smtClean="0">
                <a:solidFill>
                  <a:srgbClr val="FFC000"/>
                </a:solidFill>
                <a:cs typeface="B Titr" panose="00000700000000000000" pitchFamily="2" charset="-78"/>
              </a:rPr>
              <a:t>انواع هوشمندی رقابتی</a:t>
            </a:r>
            <a:endParaRPr lang="en-US" sz="2800" dirty="0">
              <a:solidFill>
                <a:srgbClr val="FFC000"/>
              </a:solidFill>
              <a:cs typeface="B Titr" panose="00000700000000000000" pitchFamily="2" charset="-78"/>
            </a:endParaRPr>
          </a:p>
        </p:txBody>
      </p:sp>
      <p:sp>
        <p:nvSpPr>
          <p:cNvPr id="3" name="Content Placeholder 2"/>
          <p:cNvSpPr>
            <a:spLocks noGrp="1"/>
          </p:cNvSpPr>
          <p:nvPr>
            <p:ph idx="1"/>
          </p:nvPr>
        </p:nvSpPr>
        <p:spPr>
          <a:xfrm>
            <a:off x="508001" y="1412776"/>
            <a:ext cx="7880423" cy="4628587"/>
          </a:xfrm>
        </p:spPr>
        <p:txBody>
          <a:bodyPr>
            <a:normAutofit fontScale="85000" lnSpcReduction="20000"/>
          </a:bodyPr>
          <a:lstStyle/>
          <a:p>
            <a:pPr marL="0" indent="0">
              <a:lnSpc>
                <a:spcPct val="150000"/>
              </a:lnSpc>
              <a:buNone/>
            </a:pPr>
            <a:r>
              <a:rPr lang="fa-IR" sz="2800" dirty="0" smtClean="0">
                <a:solidFill>
                  <a:srgbClr val="FFFF00"/>
                </a:solidFill>
                <a:cs typeface="B Mitra" panose="00000400000000000000" pitchFamily="2" charset="-78"/>
              </a:rPr>
              <a:t>1. </a:t>
            </a:r>
            <a:r>
              <a:rPr lang="fa-IR" sz="2800" b="1" dirty="0" smtClean="0">
                <a:solidFill>
                  <a:srgbClr val="FFC000"/>
                </a:solidFill>
                <a:cs typeface="B Mitra" panose="00000400000000000000" pitchFamily="2" charset="-78"/>
              </a:rPr>
              <a:t>هوشمندی بازار : </a:t>
            </a:r>
            <a:r>
              <a:rPr lang="fa-IR" sz="2800" dirty="0" smtClean="0">
                <a:cs typeface="B Mitra" panose="00000400000000000000" pitchFamily="2" charset="-78"/>
              </a:rPr>
              <a:t>این هوش نیازهای جاری و آینده ، اطلاعات مشتریان ، تامین کنندگان ، خریداران و توزیع کنندگان را تجزیه و تحلیل می کند .</a:t>
            </a:r>
          </a:p>
          <a:p>
            <a:pPr marL="0" indent="0">
              <a:lnSpc>
                <a:spcPct val="150000"/>
              </a:lnSpc>
              <a:buNone/>
            </a:pPr>
            <a:endParaRPr lang="fa-IR" sz="2800" dirty="0" smtClean="0">
              <a:cs typeface="B Mitra" panose="00000400000000000000" pitchFamily="2" charset="-78"/>
            </a:endParaRPr>
          </a:p>
          <a:p>
            <a:pPr marL="0" indent="0">
              <a:lnSpc>
                <a:spcPct val="150000"/>
              </a:lnSpc>
              <a:buNone/>
            </a:pPr>
            <a:r>
              <a:rPr lang="fa-IR" sz="2800" dirty="0" smtClean="0">
                <a:solidFill>
                  <a:srgbClr val="FFFF00"/>
                </a:solidFill>
                <a:cs typeface="B Mitra" panose="00000400000000000000" pitchFamily="2" charset="-78"/>
              </a:rPr>
              <a:t>2. </a:t>
            </a:r>
            <a:r>
              <a:rPr lang="fa-IR" sz="2800" b="1" dirty="0" smtClean="0">
                <a:solidFill>
                  <a:srgbClr val="FFC000"/>
                </a:solidFill>
                <a:cs typeface="B Mitra" panose="00000400000000000000" pitchFamily="2" charset="-78"/>
              </a:rPr>
              <a:t>هوشمندی رقبا : </a:t>
            </a:r>
            <a:r>
              <a:rPr lang="fa-IR" sz="2800" dirty="0" smtClean="0">
                <a:cs typeface="B Mitra" panose="00000400000000000000" pitchFamily="2" charset="-78"/>
              </a:rPr>
              <a:t>استراتژی رقابتی را با مشاهده تغییرات ساختار رقبا ، جایگزینی محصولات جدید و تازه واردان به صنعت باز نمایی می کند .</a:t>
            </a:r>
          </a:p>
          <a:p>
            <a:pPr marL="0" indent="0">
              <a:lnSpc>
                <a:spcPct val="150000"/>
              </a:lnSpc>
              <a:buNone/>
            </a:pPr>
            <a:endParaRPr lang="fa-IR" sz="2800" dirty="0">
              <a:cs typeface="B Mitra" panose="00000400000000000000" pitchFamily="2" charset="-78"/>
            </a:endParaRPr>
          </a:p>
          <a:p>
            <a:pPr marL="0" indent="0">
              <a:lnSpc>
                <a:spcPct val="150000"/>
              </a:lnSpc>
              <a:buNone/>
            </a:pPr>
            <a:r>
              <a:rPr lang="fa-IR" sz="2800" dirty="0" smtClean="0">
                <a:solidFill>
                  <a:srgbClr val="FFFF00"/>
                </a:solidFill>
                <a:cs typeface="B Mitra" panose="00000400000000000000" pitchFamily="2" charset="-78"/>
              </a:rPr>
              <a:t>3. </a:t>
            </a:r>
            <a:r>
              <a:rPr lang="fa-IR" sz="2800" b="1" dirty="0" smtClean="0">
                <a:solidFill>
                  <a:srgbClr val="FFC000"/>
                </a:solidFill>
                <a:cs typeface="B Mitra" panose="00000400000000000000" pitchFamily="2" charset="-78"/>
              </a:rPr>
              <a:t>هوش تکنولوژیک : </a:t>
            </a:r>
            <a:r>
              <a:rPr lang="fa-IR" sz="2800" dirty="0" smtClean="0">
                <a:cs typeface="B Mitra" panose="00000400000000000000" pitchFamily="2" charset="-78"/>
              </a:rPr>
              <a:t>تکنولوژی های موجود و جدید را ارزیابی و تکنولوژی های آتی را پیش بینی می کند و با تحقیقات پایه وکاربردی سرکار دارد . </a:t>
            </a:r>
            <a:endParaRPr lang="en-US" sz="2800" dirty="0">
              <a:cs typeface="B Mitra" panose="00000400000000000000" pitchFamily="2" charset="-78"/>
            </a:endParaRPr>
          </a:p>
        </p:txBody>
      </p:sp>
    </p:spTree>
    <p:extLst>
      <p:ext uri="{BB962C8B-B14F-4D97-AF65-F5344CB8AC3E}">
        <p14:creationId xmlns:p14="http://schemas.microsoft.com/office/powerpoint/2010/main" val="1698359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332656"/>
            <a:ext cx="7880423" cy="864096"/>
          </a:xfrm>
        </p:spPr>
        <p:txBody>
          <a:bodyPr>
            <a:normAutofit fontScale="90000"/>
          </a:bodyPr>
          <a:lstStyle/>
          <a:p>
            <a:pPr algn="r"/>
            <a:r>
              <a:rPr lang="fa-IR" sz="3200" dirty="0" smtClean="0">
                <a:cs typeface="B Titr" pitchFamily="2" charset="-78"/>
              </a:rPr>
              <a:t>برخی سودمندیهای هوشمندی رقابتی</a:t>
            </a:r>
            <a:r>
              <a:rPr lang="en-US" sz="3200" dirty="0" smtClean="0">
                <a:cs typeface="B Titr" pitchFamily="2" charset="-78"/>
              </a:rPr>
              <a:t/>
            </a:r>
            <a:br>
              <a:rPr lang="en-US" sz="3200" dirty="0" smtClean="0">
                <a:cs typeface="B Titr" pitchFamily="2" charset="-78"/>
              </a:rPr>
            </a:br>
            <a:endParaRPr lang="fa-IR" sz="3200" dirty="0">
              <a:cs typeface="B Titr" pitchFamily="2" charset="-78"/>
            </a:endParaRPr>
          </a:p>
        </p:txBody>
      </p:sp>
      <p:sp>
        <p:nvSpPr>
          <p:cNvPr id="3" name="Content Placeholder 2"/>
          <p:cNvSpPr>
            <a:spLocks noGrp="1"/>
          </p:cNvSpPr>
          <p:nvPr>
            <p:ph idx="1"/>
          </p:nvPr>
        </p:nvSpPr>
        <p:spPr>
          <a:xfrm>
            <a:off x="395537" y="980728"/>
            <a:ext cx="8208912" cy="5544616"/>
          </a:xfrm>
        </p:spPr>
        <p:txBody>
          <a:bodyPr>
            <a:normAutofit/>
          </a:bodyPr>
          <a:lstStyle/>
          <a:p>
            <a:pPr marL="0" indent="0" algn="just">
              <a:lnSpc>
                <a:spcPct val="150000"/>
              </a:lnSpc>
              <a:buNone/>
            </a:pPr>
            <a:r>
              <a:rPr lang="fa-IR" sz="2400" dirty="0" smtClean="0">
                <a:cs typeface="B Mitra" pitchFamily="2" charset="-78"/>
              </a:rPr>
              <a:t> افزایش درجه اطمینان از تصمیمات استراتژیك كه براساس هوش رقابتی اتخاذ شده است</a:t>
            </a:r>
            <a:endParaRPr lang="en-US" sz="2400" dirty="0" smtClean="0">
              <a:cs typeface="B Mitra" pitchFamily="2" charset="-78"/>
            </a:endParaRPr>
          </a:p>
          <a:p>
            <a:pPr marL="0" indent="0" algn="just">
              <a:lnSpc>
                <a:spcPct val="150000"/>
              </a:lnSpc>
              <a:buNone/>
            </a:pPr>
            <a:r>
              <a:rPr lang="fa-IR" sz="2400" dirty="0" smtClean="0">
                <a:cs typeface="B Mitra" pitchFamily="2" charset="-78"/>
              </a:rPr>
              <a:t>افزایش دانش بازار</a:t>
            </a:r>
            <a:endParaRPr lang="en-US" sz="2400" dirty="0" smtClean="0">
              <a:cs typeface="B Mitra" pitchFamily="2" charset="-78"/>
            </a:endParaRPr>
          </a:p>
          <a:p>
            <a:pPr marL="0" indent="0" algn="just">
              <a:lnSpc>
                <a:spcPct val="150000"/>
              </a:lnSpc>
              <a:buNone/>
            </a:pPr>
            <a:r>
              <a:rPr lang="fa-IR" sz="2400" dirty="0" smtClean="0">
                <a:cs typeface="B Mitra" pitchFamily="2" charset="-78"/>
              </a:rPr>
              <a:t> بهبود كیفیت محصول و خدمت در مقایسه با رقبا</a:t>
            </a:r>
            <a:endParaRPr lang="en-US" sz="2400" dirty="0" smtClean="0">
              <a:cs typeface="B Mitra" pitchFamily="2" charset="-78"/>
            </a:endParaRPr>
          </a:p>
          <a:p>
            <a:pPr marL="0" indent="0" algn="just">
              <a:lnSpc>
                <a:spcPct val="150000"/>
              </a:lnSpc>
              <a:buNone/>
            </a:pPr>
            <a:r>
              <a:rPr lang="fa-IR" sz="2400" dirty="0" smtClean="0">
                <a:cs typeface="B Mitra" pitchFamily="2" charset="-78"/>
              </a:rPr>
              <a:t> كمك به پیش بینی بهتر روندهای بازار و نوسانات آن</a:t>
            </a:r>
            <a:endParaRPr lang="en-US" sz="2400" dirty="0" smtClean="0">
              <a:cs typeface="B Mitra" pitchFamily="2" charset="-78"/>
            </a:endParaRPr>
          </a:p>
          <a:p>
            <a:pPr marL="0" indent="0" algn="just">
              <a:lnSpc>
                <a:spcPct val="150000"/>
              </a:lnSpc>
              <a:buNone/>
            </a:pPr>
            <a:r>
              <a:rPr lang="fa-IR" sz="2400" dirty="0" smtClean="0">
                <a:cs typeface="B Mitra" pitchFamily="2" charset="-78"/>
              </a:rPr>
              <a:t> كشف مشتریان جدید</a:t>
            </a:r>
            <a:endParaRPr lang="en-US" sz="2400" dirty="0" smtClean="0">
              <a:cs typeface="B Mitra" pitchFamily="2" charset="-78"/>
            </a:endParaRPr>
          </a:p>
          <a:p>
            <a:pPr marL="0" indent="0" algn="just">
              <a:lnSpc>
                <a:spcPct val="150000"/>
              </a:lnSpc>
              <a:buNone/>
            </a:pPr>
            <a:r>
              <a:rPr lang="fa-IR" sz="2400" dirty="0" smtClean="0">
                <a:cs typeface="B Mitra" pitchFamily="2" charset="-78"/>
              </a:rPr>
              <a:t> درس آموختن از شكست و موفقیت دیگران</a:t>
            </a:r>
            <a:endParaRPr lang="en-US" sz="2400" dirty="0" smtClean="0">
              <a:cs typeface="B Mitra" pitchFamily="2" charset="-78"/>
            </a:endParaRPr>
          </a:p>
          <a:p>
            <a:pPr marL="0" indent="0" algn="just">
              <a:lnSpc>
                <a:spcPct val="150000"/>
              </a:lnSpc>
              <a:buNone/>
            </a:pPr>
            <a:r>
              <a:rPr lang="fa-IR" sz="2400" dirty="0" smtClean="0">
                <a:cs typeface="B Mitra" pitchFamily="2" charset="-78"/>
              </a:rPr>
              <a:t> تسهیل در امر ورود به كسب و كار جدید</a:t>
            </a:r>
            <a:endParaRPr lang="en-US" sz="2400" dirty="0" smtClean="0">
              <a:cs typeface="B Mitra" pitchFamily="2" charset="-78"/>
            </a:endParaRPr>
          </a:p>
          <a:p>
            <a:pPr marL="0" indent="0" algn="just">
              <a:lnSpc>
                <a:spcPct val="150000"/>
              </a:lnSpc>
              <a:buNone/>
            </a:pPr>
            <a:r>
              <a:rPr lang="fa-IR" sz="2400" dirty="0" smtClean="0">
                <a:cs typeface="B Mitra" pitchFamily="2" charset="-78"/>
              </a:rPr>
              <a:t> افزایش بهره وری</a:t>
            </a:r>
            <a:endParaRPr lang="en-US" sz="2400" dirty="0" smtClean="0">
              <a:cs typeface="B Mitra"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382" y="726374"/>
            <a:ext cx="7880423" cy="1008112"/>
          </a:xfrm>
        </p:spPr>
        <p:txBody>
          <a:bodyPr>
            <a:normAutofit fontScale="90000"/>
          </a:bodyPr>
          <a:lstStyle/>
          <a:p>
            <a:pPr algn="r"/>
            <a:r>
              <a:rPr lang="fa-IR" dirty="0" smtClean="0">
                <a:cs typeface="B Titr" panose="00000700000000000000" pitchFamily="2" charset="-78"/>
              </a:rPr>
              <a:t> طبقه بندی هوشمندی رقابتی</a:t>
            </a:r>
            <a:r>
              <a:rPr lang="en-US" dirty="0" smtClean="0">
                <a:cs typeface="B Titr" panose="00000700000000000000" pitchFamily="2" charset="-78"/>
              </a:rPr>
              <a:t/>
            </a:r>
            <a:br>
              <a:rPr lang="en-US" dirty="0" smtClean="0">
                <a:cs typeface="B Titr" panose="00000700000000000000" pitchFamily="2" charset="-78"/>
              </a:rPr>
            </a:br>
            <a:endParaRPr lang="fa-IR" dirty="0">
              <a:cs typeface="B Titr" panose="00000700000000000000" pitchFamily="2" charset="-78"/>
            </a:endParaRPr>
          </a:p>
        </p:txBody>
      </p:sp>
      <p:sp>
        <p:nvSpPr>
          <p:cNvPr id="3" name="Content Placeholder 2"/>
          <p:cNvSpPr>
            <a:spLocks noGrp="1"/>
          </p:cNvSpPr>
          <p:nvPr>
            <p:ph idx="1"/>
          </p:nvPr>
        </p:nvSpPr>
        <p:spPr>
          <a:xfrm>
            <a:off x="486937" y="1734486"/>
            <a:ext cx="8096447" cy="5112568"/>
          </a:xfrm>
        </p:spPr>
        <p:txBody>
          <a:bodyPr>
            <a:normAutofit/>
          </a:bodyPr>
          <a:lstStyle/>
          <a:p>
            <a:pPr algn="just">
              <a:lnSpc>
                <a:spcPct val="150000"/>
              </a:lnSpc>
              <a:buNone/>
            </a:pPr>
            <a:r>
              <a:rPr lang="fa-IR" dirty="0" smtClean="0"/>
              <a:t>    </a:t>
            </a:r>
          </a:p>
          <a:p>
            <a:pPr algn="just">
              <a:lnSpc>
                <a:spcPct val="150000"/>
              </a:lnSpc>
              <a:buNone/>
            </a:pPr>
            <a:r>
              <a:rPr lang="fa-IR" sz="2800" dirty="0" smtClean="0">
                <a:cs typeface="B Mitra" pitchFamily="2" charset="-78"/>
              </a:rPr>
              <a:t>هوشمندی رقابتی را می توان در طیفی از روحیه كاملا مبارزه جو كه مدیران به دنبال كسب اطلاعات معین و مشخص و شكار فرصتها هستند تا روحیه در خواب رفتگان كه مدیریت هیچگونه علاقه ای به این امور ندارد، طبقه بندی كرد.</a:t>
            </a:r>
            <a:endParaRPr lang="en-US" sz="2800" dirty="0" smtClean="0"/>
          </a:p>
          <a:p>
            <a:pPr algn="just">
              <a:lnSpc>
                <a:spcPct val="150000"/>
              </a:lnSpc>
              <a:buNone/>
            </a:pPr>
            <a:r>
              <a:rPr lang="fa-IR" dirty="0" smtClean="0"/>
              <a:t> </a:t>
            </a:r>
            <a:endParaRPr lang="en-US" dirty="0" smtClean="0"/>
          </a:p>
          <a:p>
            <a:pPr>
              <a:buNone/>
            </a:pP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268760"/>
            <a:ext cx="8024439" cy="4608512"/>
          </a:xfrm>
        </p:spPr>
        <p:txBody>
          <a:bodyPr>
            <a:normAutofit/>
          </a:bodyPr>
          <a:lstStyle/>
          <a:p>
            <a:pPr algn="just">
              <a:lnSpc>
                <a:spcPct val="150000"/>
              </a:lnSpc>
              <a:buNone/>
            </a:pPr>
            <a:r>
              <a:rPr lang="fa-IR" sz="2400" dirty="0" smtClean="0">
                <a:solidFill>
                  <a:srgbClr val="FFFF00"/>
                </a:solidFill>
                <a:cs typeface="B Mitra" pitchFamily="2" charset="-78"/>
              </a:rPr>
              <a:t>۱) </a:t>
            </a:r>
            <a:r>
              <a:rPr lang="fa-IR" sz="2400" b="1" dirty="0" smtClean="0">
                <a:solidFill>
                  <a:srgbClr val="FFC000"/>
                </a:solidFill>
                <a:cs typeface="B Mitra" pitchFamily="2" charset="-78"/>
              </a:rPr>
              <a:t>روحیه مبارزه جو: </a:t>
            </a:r>
            <a:r>
              <a:rPr lang="fa-IR" sz="2400" dirty="0" smtClean="0">
                <a:cs typeface="B Mitra" pitchFamily="2" charset="-78"/>
              </a:rPr>
              <a:t>در این حالت سازمان بسیار پیش فعال است و مدیریت دائما به دنبال شكار فرصتهای جدید برای سرمایه گذاری و جنگ علیه عدم آگاهی از محیط است.</a:t>
            </a:r>
            <a:endParaRPr lang="en-US" sz="2400" dirty="0" smtClean="0">
              <a:cs typeface="B Mitra" pitchFamily="2" charset="-78"/>
            </a:endParaRPr>
          </a:p>
          <a:p>
            <a:pPr algn="just">
              <a:lnSpc>
                <a:spcPct val="150000"/>
              </a:lnSpc>
              <a:buNone/>
            </a:pPr>
            <a:r>
              <a:rPr lang="fa-IR" sz="2400" dirty="0" smtClean="0">
                <a:solidFill>
                  <a:srgbClr val="FFFF00"/>
                </a:solidFill>
                <a:cs typeface="B Mitra" pitchFamily="2" charset="-78"/>
              </a:rPr>
              <a:t>۲) </a:t>
            </a:r>
            <a:r>
              <a:rPr lang="fa-IR" sz="2400" b="1" dirty="0" smtClean="0">
                <a:solidFill>
                  <a:srgbClr val="FFC000"/>
                </a:solidFill>
                <a:cs typeface="B Mitra" pitchFamily="2" charset="-78"/>
              </a:rPr>
              <a:t>روحیه تهاجمی: </a:t>
            </a:r>
            <a:r>
              <a:rPr lang="fa-IR" sz="2400" dirty="0" smtClean="0">
                <a:cs typeface="B Mitra" pitchFamily="2" charset="-78"/>
              </a:rPr>
              <a:t>در این حالت نیز سازمان بسیار فعالانه عمل می كند و مدیریت آشكارا به دنبال كسب اطلاعات استراتژیك، تجزیه و تحلیل و استفاده از آن است.</a:t>
            </a:r>
          </a:p>
          <a:p>
            <a:pPr algn="just">
              <a:lnSpc>
                <a:spcPct val="150000"/>
              </a:lnSpc>
              <a:buNone/>
            </a:pPr>
            <a:r>
              <a:rPr lang="fa-IR" sz="2400" dirty="0" smtClean="0">
                <a:solidFill>
                  <a:srgbClr val="FFFF00"/>
                </a:solidFill>
                <a:cs typeface="B Mitra" pitchFamily="2" charset="-78"/>
              </a:rPr>
              <a:t>۳) </a:t>
            </a:r>
            <a:r>
              <a:rPr lang="fa-IR" sz="2400" b="1" dirty="0" smtClean="0">
                <a:solidFill>
                  <a:srgbClr val="FFC000"/>
                </a:solidFill>
                <a:cs typeface="B Mitra" pitchFamily="2" charset="-78"/>
              </a:rPr>
              <a:t>روحیه فعال: </a:t>
            </a:r>
            <a:r>
              <a:rPr lang="fa-IR" sz="2400" dirty="0" smtClean="0">
                <a:cs typeface="B Mitra" pitchFamily="2" charset="-78"/>
              </a:rPr>
              <a:t>در این حالت مدیریت همواره به دنبال اطلاعات راهبردی از منابع معمولی است و سیستم اطلاعاتی شركت هنوز كاملاً شكل نیافته و یا سازمان در ابتدای استقرار یك شبكه عملیاتی گردآوری اطلاعات است.</a:t>
            </a:r>
            <a:endParaRPr lang="en-US" sz="2400" dirty="0" smtClean="0">
              <a:cs typeface="B Mitra" pitchFamily="2" charset="-78"/>
            </a:endParaRPr>
          </a:p>
          <a:p>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412776"/>
            <a:ext cx="7416824" cy="4628587"/>
          </a:xfrm>
        </p:spPr>
        <p:txBody>
          <a:bodyPr>
            <a:normAutofit/>
          </a:bodyPr>
          <a:lstStyle/>
          <a:p>
            <a:pPr algn="just">
              <a:lnSpc>
                <a:spcPct val="200000"/>
              </a:lnSpc>
              <a:buNone/>
            </a:pPr>
            <a:r>
              <a:rPr lang="fa-IR" sz="2400" dirty="0" smtClean="0">
                <a:cs typeface="B Mitra" pitchFamily="2" charset="-78"/>
              </a:rPr>
              <a:t>     </a:t>
            </a:r>
            <a:r>
              <a:rPr lang="fa-IR" sz="2400" dirty="0" smtClean="0">
                <a:solidFill>
                  <a:srgbClr val="FFFF00"/>
                </a:solidFill>
                <a:cs typeface="B Mitra" pitchFamily="2" charset="-78"/>
              </a:rPr>
              <a:t>۴) </a:t>
            </a:r>
            <a:r>
              <a:rPr lang="fa-IR" sz="2400" b="1" dirty="0" smtClean="0">
                <a:solidFill>
                  <a:srgbClr val="FFC000"/>
                </a:solidFill>
                <a:cs typeface="B Mitra" pitchFamily="2" charset="-78"/>
              </a:rPr>
              <a:t>روحیه انفعالی: </a:t>
            </a:r>
            <a:r>
              <a:rPr lang="fa-IR" sz="2400" dirty="0" smtClean="0">
                <a:cs typeface="B Mitra" pitchFamily="2" charset="-78"/>
              </a:rPr>
              <a:t>سازمان زمانی عكس العمل نشان می دهد كه از خارج مورد حمله و تهدید واقع شود و از فرصت طلبی برای كسب اطلاعات استفاده می شود.</a:t>
            </a:r>
            <a:endParaRPr lang="en-US" sz="2400" dirty="0" smtClean="0">
              <a:cs typeface="B Mitra" pitchFamily="2" charset="-78"/>
            </a:endParaRPr>
          </a:p>
          <a:p>
            <a:pPr algn="just">
              <a:lnSpc>
                <a:spcPct val="200000"/>
              </a:lnSpc>
              <a:buNone/>
            </a:pPr>
            <a:r>
              <a:rPr lang="fa-IR" sz="2400" dirty="0" smtClean="0">
                <a:cs typeface="B Mitra" pitchFamily="2" charset="-78"/>
              </a:rPr>
              <a:t>     </a:t>
            </a:r>
            <a:r>
              <a:rPr lang="fa-IR" sz="2400" dirty="0" smtClean="0">
                <a:solidFill>
                  <a:srgbClr val="FFFF00"/>
                </a:solidFill>
                <a:cs typeface="B Mitra" pitchFamily="2" charset="-78"/>
              </a:rPr>
              <a:t>۵) </a:t>
            </a:r>
            <a:r>
              <a:rPr lang="fa-IR" sz="2400" b="1" dirty="0" smtClean="0">
                <a:solidFill>
                  <a:srgbClr val="FFC000"/>
                </a:solidFill>
                <a:cs typeface="B Mitra" pitchFamily="2" charset="-78"/>
              </a:rPr>
              <a:t>روحیه در خواب رفتگان: </a:t>
            </a:r>
            <a:r>
              <a:rPr lang="fa-IR" sz="2400" dirty="0" smtClean="0">
                <a:cs typeface="B Mitra" pitchFamily="2" charset="-78"/>
              </a:rPr>
              <a:t>در این حالت سازمان علاقه ای به هوشمندی رقابتی نشان نمی دهد و مدیران ترسی از رقابت به دل راه نمی دهند كه البته این امر بیشتر ناشی ازعدم آگاهی است.</a:t>
            </a:r>
            <a:endParaRPr lang="en-US" sz="2400" dirty="0" smtClean="0">
              <a:cs typeface="B Mitra"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908720"/>
            <a:ext cx="6944319" cy="1021680"/>
          </a:xfrm>
        </p:spPr>
        <p:txBody>
          <a:bodyPr>
            <a:normAutofit fontScale="90000"/>
          </a:bodyPr>
          <a:lstStyle/>
          <a:p>
            <a:pPr algn="r"/>
            <a:r>
              <a:rPr lang="fa-IR" dirty="0" smtClean="0">
                <a:cs typeface="B Titr" panose="00000700000000000000" pitchFamily="2" charset="-78"/>
              </a:rPr>
              <a:t>ارزیابی هوشمندی رقابتی</a:t>
            </a:r>
            <a:r>
              <a:rPr lang="en-US" dirty="0" smtClean="0"/>
              <a:t/>
            </a:r>
            <a:br>
              <a:rPr lang="en-US" dirty="0" smtClean="0"/>
            </a:br>
            <a:endParaRPr lang="fa-IR" dirty="0"/>
          </a:p>
        </p:txBody>
      </p:sp>
      <p:sp>
        <p:nvSpPr>
          <p:cNvPr id="3" name="Content Placeholder 2"/>
          <p:cNvSpPr>
            <a:spLocks noGrp="1"/>
          </p:cNvSpPr>
          <p:nvPr>
            <p:ph idx="1"/>
          </p:nvPr>
        </p:nvSpPr>
        <p:spPr>
          <a:xfrm>
            <a:off x="508001" y="2132856"/>
            <a:ext cx="7232351" cy="3908507"/>
          </a:xfrm>
        </p:spPr>
        <p:txBody>
          <a:bodyPr/>
          <a:lstStyle/>
          <a:p>
            <a:pPr algn="just">
              <a:lnSpc>
                <a:spcPct val="150000"/>
              </a:lnSpc>
              <a:buNone/>
            </a:pPr>
            <a:r>
              <a:rPr lang="fa-IR" dirty="0" smtClean="0"/>
              <a:t>     </a:t>
            </a:r>
            <a:r>
              <a:rPr lang="fa-IR" sz="2400" dirty="0" smtClean="0">
                <a:cs typeface="B Mitra" pitchFamily="2" charset="-78"/>
              </a:rPr>
              <a:t>مطالعات انجام یافته نشان می دهد اندازه گیری ارزش و یا میزان هوشمندی رقابتی و تاثیر آن بر سازمان به دقت امكان پذیر نیست ولی درعین حال راههای ساده و عملی تر نیز وجود دارد كه می توان از آن استفاده كرد.</a:t>
            </a:r>
            <a:endParaRPr lang="fa-IR" sz="2400" dirty="0">
              <a:cs typeface="B Mitra"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836712"/>
            <a:ext cx="7592391" cy="5400600"/>
          </a:xfrm>
        </p:spPr>
        <p:txBody>
          <a:bodyPr>
            <a:normAutofit/>
          </a:bodyPr>
          <a:lstStyle/>
          <a:p>
            <a:pPr>
              <a:lnSpc>
                <a:spcPct val="150000"/>
              </a:lnSpc>
              <a:buNone/>
            </a:pPr>
            <a:r>
              <a:rPr lang="fa-IR" sz="2400" dirty="0" smtClean="0">
                <a:cs typeface="B Mitra" pitchFamily="2" charset="-78"/>
              </a:rPr>
              <a:t>     </a:t>
            </a:r>
            <a:r>
              <a:rPr lang="fa-IR" sz="2400" b="1" dirty="0" smtClean="0">
                <a:solidFill>
                  <a:srgbClr val="FFC000"/>
                </a:solidFill>
                <a:cs typeface="B Mitra" pitchFamily="2" charset="-78"/>
              </a:rPr>
              <a:t>1) استفاده از شواهد تجربی كه عملكرد مالی و بازار را به هوشمندی رقــابتی سازمان مرتبط می سازد:</a:t>
            </a:r>
            <a:endParaRPr lang="en-US" sz="2400" b="1" dirty="0" smtClean="0">
              <a:solidFill>
                <a:srgbClr val="FFC000"/>
              </a:solidFill>
              <a:cs typeface="B Mitra" pitchFamily="2" charset="-78"/>
            </a:endParaRPr>
          </a:p>
          <a:p>
            <a:pPr algn="just">
              <a:lnSpc>
                <a:spcPct val="150000"/>
              </a:lnSpc>
              <a:buNone/>
            </a:pPr>
            <a:r>
              <a:rPr lang="fa-IR" sz="2400" dirty="0" smtClean="0">
                <a:cs typeface="B Mitra" pitchFamily="2" charset="-78"/>
              </a:rPr>
              <a:t>     در این روش عملكرد شركتهایی كه از هوشمندی رقابتی استفاده می كنند از بابت فروش، سهم بازار، سود هر سهم و... با عملكرد شركتهایی كه از هوشمندی رقابتی استفاده نمی كنند مقایسه می شود . چنین روشی برای اندازه گیری اهمیت فعالیتهای هوشمندی رقابتی و نقش آن در كسب موفقیت سازمان مفید است ولی اندازه گیری سهم هریك از افراد و بخشهایی كه در افزایش هوشمندی سازمان و درنتیجه، موفقیت آن نقش داشته اند كار آسانی نیست .</a:t>
            </a:r>
            <a:endParaRPr lang="fa-IR" sz="2400" dirty="0">
              <a:cs typeface="B Mitra"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32656"/>
            <a:ext cx="6447501" cy="1320800"/>
          </a:xfrm>
        </p:spPr>
        <p:txBody>
          <a:bodyPr/>
          <a:lstStyle/>
          <a:p>
            <a:pPr algn="r"/>
            <a:r>
              <a:rPr lang="fa-IR" dirty="0" smtClean="0">
                <a:cs typeface="B Titr" panose="00000700000000000000" pitchFamily="2" charset="-78"/>
              </a:rPr>
              <a:t>مقدمه</a:t>
            </a:r>
            <a:endParaRPr lang="fa-IR" dirty="0">
              <a:cs typeface="B Titr" panose="00000700000000000000" pitchFamily="2" charset="-78"/>
            </a:endParaRPr>
          </a:p>
        </p:txBody>
      </p:sp>
      <p:sp>
        <p:nvSpPr>
          <p:cNvPr id="3" name="Content Placeholder 2"/>
          <p:cNvSpPr>
            <a:spLocks noGrp="1"/>
          </p:cNvSpPr>
          <p:nvPr>
            <p:ph idx="1"/>
          </p:nvPr>
        </p:nvSpPr>
        <p:spPr>
          <a:xfrm>
            <a:off x="508001" y="1628800"/>
            <a:ext cx="8168455" cy="4412563"/>
          </a:xfrm>
        </p:spPr>
        <p:txBody>
          <a:bodyPr/>
          <a:lstStyle/>
          <a:p>
            <a:pPr algn="just">
              <a:lnSpc>
                <a:spcPct val="200000"/>
              </a:lnSpc>
              <a:buNone/>
            </a:pPr>
            <a:r>
              <a:rPr lang="fa-IR" sz="2400" dirty="0" smtClean="0">
                <a:cs typeface="B Mitra" pitchFamily="2" charset="-78"/>
              </a:rPr>
              <a:t>     جهانی شدن اقتصاد، سرعت گرفتن تغییرات فناوری و انفجار اطلاعات باعث گردیده سازمان ها فشار بیشتری را برای باقی ماندن در صحنه رقابت تحمل كنند. ازطرف دیگر فناوری ارتباطات و اطلاعات با دراختیار گذاردن راههای متنوع كسب برتری، موجب گشته است تا سازمانها با افزایش سطح هوشمندی رقابتی خود و به كارگیری و استفاده از اطلاعات بر رقیبان غلبه كنند.</a:t>
            </a:r>
            <a:endParaRPr lang="en-US" sz="2400" dirty="0" smtClean="0">
              <a:cs typeface="B Mitra" pitchFamily="2" charset="-78"/>
            </a:endParaRPr>
          </a:p>
          <a:p>
            <a:endParaRPr lang="fa-I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92696"/>
            <a:ext cx="7848872" cy="5616624"/>
          </a:xfrm>
        </p:spPr>
        <p:txBody>
          <a:bodyPr/>
          <a:lstStyle/>
          <a:p>
            <a:pPr algn="just">
              <a:lnSpc>
                <a:spcPct val="150000"/>
              </a:lnSpc>
              <a:buNone/>
            </a:pPr>
            <a:r>
              <a:rPr lang="fa-IR" dirty="0" smtClean="0"/>
              <a:t>     </a:t>
            </a:r>
            <a:r>
              <a:rPr lang="fa-IR" b="1" dirty="0" smtClean="0">
                <a:solidFill>
                  <a:srgbClr val="FFC000"/>
                </a:solidFill>
              </a:rPr>
              <a:t>2</a:t>
            </a:r>
            <a:r>
              <a:rPr lang="fa-IR" sz="2400" b="1" dirty="0" smtClean="0">
                <a:solidFill>
                  <a:srgbClr val="FFC000"/>
                </a:solidFill>
                <a:cs typeface="B Mitra" pitchFamily="2" charset="-78"/>
              </a:rPr>
              <a:t>) اندازه گیری ارزش هوشمندی رقابتی براساس تاثیر مستقیم مسائل مالی بر كسب و كار:</a:t>
            </a:r>
            <a:endParaRPr lang="en-US" sz="2400" b="1" dirty="0" smtClean="0">
              <a:solidFill>
                <a:srgbClr val="FFC000"/>
              </a:solidFill>
              <a:cs typeface="B Mitra" pitchFamily="2" charset="-78"/>
            </a:endParaRPr>
          </a:p>
          <a:p>
            <a:pPr algn="just">
              <a:lnSpc>
                <a:spcPct val="150000"/>
              </a:lnSpc>
              <a:buNone/>
            </a:pPr>
            <a:r>
              <a:rPr lang="fa-IR" sz="2400" dirty="0" smtClean="0">
                <a:cs typeface="B Mitra" pitchFamily="2" charset="-78"/>
              </a:rPr>
              <a:t>     یكی از راههای ساده اندازه گیری ارزش هوش رقابتی این است كه ببینیم كدام یك از درآمدها و یا صرفه جویی در هزینه ها را می توانیم مستقیماً به آن مرتبط سازیم. به عنوان مثال اگر سازمانی قادر باشد در زمانی كه وضعیت قیمت گذاری محصول بسیار رقابتی است، به دقت ساختار قیمت تمام شده و یا حاشیه سود محصولات رقیب را ارزیابی كند، از مزیت بااهمیتی برخوردار خواهدبود و اگر واحــد فروش از این اطلاعات به طریق موفقیت آمیز استفاده كند، طبیعی است كه سهمی از این موفقیت، مرهون هوشمندی رقابتی است</a:t>
            </a:r>
            <a:endParaRPr lang="fa-IR" sz="2400" dirty="0">
              <a:cs typeface="B Mitra"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136904" cy="5832648"/>
          </a:xfrm>
        </p:spPr>
        <p:txBody>
          <a:bodyPr>
            <a:normAutofit lnSpcReduction="10000"/>
          </a:bodyPr>
          <a:lstStyle/>
          <a:p>
            <a:pPr>
              <a:buNone/>
            </a:pPr>
            <a:endParaRPr lang="en-US" dirty="0" smtClean="0">
              <a:cs typeface="B Mitra" pitchFamily="2" charset="-78"/>
            </a:endParaRPr>
          </a:p>
          <a:p>
            <a:pPr algn="just">
              <a:lnSpc>
                <a:spcPct val="150000"/>
              </a:lnSpc>
              <a:buNone/>
            </a:pPr>
            <a:r>
              <a:rPr lang="fa-IR" dirty="0" smtClean="0">
                <a:cs typeface="B Mitra" pitchFamily="2" charset="-78"/>
              </a:rPr>
              <a:t>    </a:t>
            </a:r>
            <a:r>
              <a:rPr lang="fa-IR" sz="2400" dirty="0" smtClean="0">
                <a:cs typeface="B Mitra" pitchFamily="2" charset="-78"/>
              </a:rPr>
              <a:t> </a:t>
            </a:r>
            <a:r>
              <a:rPr lang="fa-IR" sz="2400" b="1" dirty="0" smtClean="0">
                <a:solidFill>
                  <a:srgbClr val="FFC000"/>
                </a:solidFill>
                <a:cs typeface="B Mitra" pitchFamily="2" charset="-78"/>
              </a:rPr>
              <a:t>3) اندازه گیری ارزش هوشمندی رقابتی براساس تاثیر غیرمستقیم مسائل مالی بر كسب و كار:</a:t>
            </a:r>
            <a:endParaRPr lang="en-US" sz="2400" b="1" dirty="0" smtClean="0">
              <a:solidFill>
                <a:srgbClr val="FFC000"/>
              </a:solidFill>
              <a:cs typeface="B Mitra" pitchFamily="2" charset="-78"/>
            </a:endParaRPr>
          </a:p>
          <a:p>
            <a:pPr algn="just">
              <a:lnSpc>
                <a:spcPct val="150000"/>
              </a:lnSpc>
              <a:buNone/>
            </a:pPr>
            <a:r>
              <a:rPr lang="fa-IR" sz="2400" dirty="0" smtClean="0">
                <a:cs typeface="B Mitra" pitchFamily="2" charset="-78"/>
              </a:rPr>
              <a:t>     برخی مواقع هوشمندی، موفقیت زودهنگام برای سازمان به همراه نمی آورد، ولی منافع آتی درپی دارد. برای مثال، هوشمندی رقابتی یكی از عوامل متعددی است كه موجب افزایش سهم بازار می گردد. این پیش بینی به نوبه خود ازجمله اطلاعاتی است كه می توان از آن برای تصمیم گیری در خصوص میزان تولید استفاده كرد. خبرگان هوشمندی رقابتی مسئولیت پیش بینی صحیح تولید را از آن خود می دانند اما تعیین ارتباط منطقی به آسانی امكان پذیر نیست. در حالاتی كه هوشمندی تاثیر غیرمستقیم در كسب و كار دارد،‌آنچه از اهمیت ویژه برخوردار است، آن است كه درك كنیم اطلاعات چگونه مورداستفاده قرار گرفته و چه نتایجی به بار آورده است.</a:t>
            </a:r>
            <a:endParaRPr lang="fa-IR" sz="2400" dirty="0">
              <a:cs typeface="B Mitra"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476672"/>
            <a:ext cx="8024439" cy="5976664"/>
          </a:xfrm>
        </p:spPr>
        <p:txBody>
          <a:bodyPr>
            <a:normAutofit fontScale="92500" lnSpcReduction="10000"/>
          </a:bodyPr>
          <a:lstStyle/>
          <a:p>
            <a:pPr>
              <a:lnSpc>
                <a:spcPct val="120000"/>
              </a:lnSpc>
              <a:buNone/>
            </a:pPr>
            <a:r>
              <a:rPr lang="fa-IR" sz="2800" dirty="0" smtClean="0">
                <a:cs typeface="B Mitra" pitchFamily="2" charset="-78"/>
              </a:rPr>
              <a:t>     </a:t>
            </a:r>
            <a:r>
              <a:rPr lang="fa-IR" sz="2800" b="1" dirty="0">
                <a:solidFill>
                  <a:srgbClr val="FFC000"/>
                </a:solidFill>
                <a:cs typeface="B Mitra" pitchFamily="2" charset="-78"/>
              </a:rPr>
              <a:t>4</a:t>
            </a:r>
            <a:r>
              <a:rPr lang="fa-IR" sz="2800" b="1" dirty="0" smtClean="0">
                <a:solidFill>
                  <a:srgbClr val="FFC000"/>
                </a:solidFill>
                <a:cs typeface="B Mitra" pitchFamily="2" charset="-78"/>
              </a:rPr>
              <a:t>) اندازه گیری ارزش هوشمندی رقابتی براساس نوع استفاده:</a:t>
            </a:r>
            <a:endParaRPr lang="en-US" sz="2800" b="1" dirty="0" smtClean="0">
              <a:solidFill>
                <a:srgbClr val="FFC000"/>
              </a:solidFill>
              <a:cs typeface="B Mitra" pitchFamily="2" charset="-78"/>
            </a:endParaRPr>
          </a:p>
          <a:p>
            <a:pPr>
              <a:lnSpc>
                <a:spcPct val="150000"/>
              </a:lnSpc>
              <a:buNone/>
            </a:pPr>
            <a:r>
              <a:rPr lang="fa-IR" sz="2600" smtClean="0">
                <a:cs typeface="B Mitra" pitchFamily="2" charset="-78"/>
              </a:rPr>
              <a:t>      </a:t>
            </a:r>
            <a:r>
              <a:rPr lang="fa-IR" sz="2600" dirty="0" smtClean="0">
                <a:cs typeface="B Mitra" pitchFamily="2" charset="-78"/>
              </a:rPr>
              <a:t>مواقعی است كه هوشمندی رقابتی وجود دارد، اما هیچگونه ارزش مالی را به طور مستقیم و یا غیرمستقیم نمی توان به آن نسبت داد. این بدان معنا نیست كه هیچگونه مزیتی وجود ندارد. فرض كنیم متخصصان هوش رقابتی را به یك نمایشگاه بزرگ تجاری می فرستیم تا فعالیت های رقبا را دنبال و ارزیابی كنند. یكی از دلایل این امر، آگاه ساختن به موقع سازمان است تا در صورت لزوم اقدام سریع و مناسب نسبت به فعالیتهای رقیب صورت دهد. در این حالت، اینگونه اطلاعات باعث خواهدشد تا واحدهای ذی ربط در سازمان بتوانند به طور موثرتر وظایف خود را انجام دهند. هرچند ارزش دقیق این نوع از هوشمندی رقابتی به آسانی قابل محاسبه نیست، چون نه درآمد كسب شده است و نه صرفه جویی در هزینه تحقق یافته است ولی اگر واحد هوش رقابتی خلاق باشد و اطلاعات ریز و تفصیلی دردست داشته باشد، ارزش این نوع اطلاعات نیز قابل محاسبه خواهدبود . </a:t>
            </a:r>
            <a:endParaRPr lang="en-US" sz="2600" dirty="0" smtClean="0">
              <a:cs typeface="B Mitra" pitchFamily="2" charset="-78"/>
            </a:endParaRPr>
          </a:p>
          <a:p>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548680"/>
            <a:ext cx="5760640" cy="792088"/>
          </a:xfrm>
        </p:spPr>
        <p:txBody>
          <a:bodyPr>
            <a:noAutofit/>
          </a:bodyPr>
          <a:lstStyle/>
          <a:p>
            <a:pPr algn="ctr"/>
            <a:r>
              <a:rPr lang="fa-IR" sz="2800" dirty="0" smtClean="0">
                <a:cs typeface="B Titr" pitchFamily="2" charset="-78"/>
              </a:rPr>
              <a:t> نتیجه گیری</a:t>
            </a:r>
            <a:r>
              <a:rPr lang="en-US" sz="2800" dirty="0" smtClean="0">
                <a:cs typeface="B Titr" pitchFamily="2" charset="-78"/>
              </a:rPr>
              <a:t/>
            </a:r>
            <a:br>
              <a:rPr lang="en-US" sz="2800" dirty="0" smtClean="0">
                <a:cs typeface="B Titr" pitchFamily="2" charset="-78"/>
              </a:rPr>
            </a:br>
            <a:endParaRPr lang="fa-IR" sz="2800" dirty="0">
              <a:cs typeface="B Titr" pitchFamily="2" charset="-78"/>
            </a:endParaRPr>
          </a:p>
        </p:txBody>
      </p:sp>
      <p:sp>
        <p:nvSpPr>
          <p:cNvPr id="3" name="Content Placeholder 2"/>
          <p:cNvSpPr>
            <a:spLocks noGrp="1"/>
          </p:cNvSpPr>
          <p:nvPr>
            <p:ph idx="1"/>
          </p:nvPr>
        </p:nvSpPr>
        <p:spPr>
          <a:xfrm>
            <a:off x="395536" y="1340768"/>
            <a:ext cx="8352927" cy="4896544"/>
          </a:xfrm>
        </p:spPr>
        <p:txBody>
          <a:bodyPr>
            <a:normAutofit lnSpcReduction="10000"/>
          </a:bodyPr>
          <a:lstStyle/>
          <a:p>
            <a:pPr>
              <a:lnSpc>
                <a:spcPct val="150000"/>
              </a:lnSpc>
              <a:buNone/>
            </a:pPr>
            <a:r>
              <a:rPr lang="fa-IR" sz="2400" dirty="0" smtClean="0">
                <a:cs typeface="B Mitra" pitchFamily="2" charset="-78"/>
              </a:rPr>
              <a:t>     امروزه سازمان هایی در محیط رقابتی برنده خواهند بود كه از حوزه فعالیت خود درك و ارزیابی عمیق تری داشته و برای خود مزیتهای رقابتی بیشتری فراهم سازند. به کمک افزایش هوش رقابتی است كه سازمانها بر رقبای خود برتری یافته و جایگاه ویژه ای در عرصه رقابت كسب می كنند. در عصر حاضر، تنها تمركز بر وقایع و بررسی اطلاعات گذشته چندان كارساز نیست، بلكه بررسی دقیق محیط و كسب اطلاعات از رخدادهای درحال ظهور است كه حیات سازمان را استمرار می بخشد. در دنیای امروز، تكیه بر اطلاعات قدیمی به كاهش بینش و از دست دادن فرصتهای پیش روی سازمان منجر می گردد . بنابراین، افزایش درجه هوشمندی است كه نگاه و درك سازمان را نسبت به تحولات محیط و آینده شفاف تر ساخته و توان سازمان را برای تحلیل فرایندهای روبه ظهور افزایش می دهد.</a:t>
            </a:r>
            <a:endParaRPr lang="en-US" sz="2400" dirty="0" smtClean="0">
              <a:cs typeface="B Mitra" pitchFamily="2" charset="-78"/>
            </a:endParaRPr>
          </a:p>
          <a:p>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7592391" cy="1320800"/>
          </a:xfrm>
        </p:spPr>
        <p:txBody>
          <a:bodyPr/>
          <a:lstStyle/>
          <a:p>
            <a:pPr algn="r"/>
            <a:r>
              <a:rPr lang="fa-IR" dirty="0" smtClean="0">
                <a:cs typeface="B Titr" panose="00000700000000000000" pitchFamily="2" charset="-78"/>
              </a:rPr>
              <a:t>هوشمندی سازمانی</a:t>
            </a:r>
            <a:endParaRPr lang="fa-IR" dirty="0">
              <a:cs typeface="B Titr" panose="00000700000000000000" pitchFamily="2" charset="-78"/>
            </a:endParaRPr>
          </a:p>
        </p:txBody>
      </p:sp>
      <p:sp>
        <p:nvSpPr>
          <p:cNvPr id="3" name="Content Placeholder 2"/>
          <p:cNvSpPr>
            <a:spLocks noGrp="1"/>
          </p:cNvSpPr>
          <p:nvPr>
            <p:ph idx="1"/>
          </p:nvPr>
        </p:nvSpPr>
        <p:spPr>
          <a:xfrm>
            <a:off x="508001" y="1772816"/>
            <a:ext cx="7808415" cy="4268547"/>
          </a:xfrm>
        </p:spPr>
        <p:txBody>
          <a:bodyPr>
            <a:normAutofit/>
          </a:bodyPr>
          <a:lstStyle/>
          <a:p>
            <a:pPr algn="just">
              <a:lnSpc>
                <a:spcPct val="200000"/>
              </a:lnSpc>
              <a:buNone/>
            </a:pPr>
            <a:r>
              <a:rPr lang="fa-IR" sz="2400" dirty="0" smtClean="0">
                <a:cs typeface="B Mitra" pitchFamily="2" charset="-78"/>
              </a:rPr>
              <a:t>     سازمانها نیز همانند انسان درجه ای از هوشمندی را به نمایش می گذارند. برخی از سازمانها بسیار كند ذهن هستند. آنها حتی نمی توانند سیگنالهای بسیار قوی از تغییرات محیط خود را تشخیص دهند و در پاسخ به این محركها بسیار ناتوانند. این سازمانها به آرامی یاد می گیرند و بدون هیچگونه درك و بینش، اشتباهات قبلی خود را تكرار می كنند.</a:t>
            </a:r>
            <a:endParaRPr lang="fa-IR" sz="2400" dirty="0">
              <a:cs typeface="B Mitra"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7848872" cy="5688632"/>
          </a:xfrm>
        </p:spPr>
        <p:txBody>
          <a:bodyPr>
            <a:normAutofit/>
          </a:bodyPr>
          <a:lstStyle/>
          <a:p>
            <a:pPr algn="just">
              <a:lnSpc>
                <a:spcPct val="150000"/>
              </a:lnSpc>
              <a:buNone/>
            </a:pPr>
            <a:r>
              <a:rPr lang="fa-IR" sz="2400" dirty="0" smtClean="0">
                <a:cs typeface="B Mitra" pitchFamily="2" charset="-78"/>
              </a:rPr>
              <a:t>     افزایش هوش رقابتی موجب می گردد سازمانها اطلاعات محیط اطراف خود را سریعتر و با دقت بیشتری تجزیه و تحلیل كرده و نتایج حاصل را  ذخیره و درمواقع نیاز دردسترس تصمیم گیرندگان قرار دهند. این امر جریان تبادل اطلاعات و دانش را در بستر سازمان تسریع كرده و اثربخشی فرایند تفكر و تصمیم گیری جمعی را به نحو چشمگیری بهبود می بخشد.</a:t>
            </a:r>
          </a:p>
          <a:p>
            <a:pPr algn="just">
              <a:lnSpc>
                <a:spcPct val="150000"/>
              </a:lnSpc>
              <a:buNone/>
            </a:pPr>
            <a:r>
              <a:rPr lang="fa-IR" sz="2400" dirty="0" smtClean="0">
                <a:cs typeface="B Mitra" pitchFamily="2" charset="-78"/>
              </a:rPr>
              <a:t>     یك سازمان هوشمند استراتژی رقبا را بهتر و سریعتر پیش بینی می كند و از شكست و موفقیت آنها نكات بسیاری می آموزد و این امكان را برای مدیران ارشد سازمان به وجود می آورد تا با آگاهی بیشتری نسبت به اتخاذ تصمیمات راهبردی اقدام كنند.</a:t>
            </a:r>
            <a:endParaRPr lang="en-US" sz="2400" dirty="0" smtClean="0">
              <a:cs typeface="B Mitra" pitchFamily="2" charset="-78"/>
            </a:endParaRPr>
          </a:p>
          <a:p>
            <a:pPr algn="just"/>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764704"/>
            <a:ext cx="7808415" cy="5400600"/>
          </a:xfrm>
        </p:spPr>
        <p:txBody>
          <a:bodyPr/>
          <a:lstStyle/>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pPr marL="0" indent="0">
              <a:buNone/>
            </a:pPr>
            <a:r>
              <a:rPr lang="fa-IR" dirty="0" smtClean="0"/>
              <a:t>             </a:t>
            </a:r>
            <a:r>
              <a:rPr lang="fa-IR" sz="2400" dirty="0" smtClean="0">
                <a:solidFill>
                  <a:schemeClr val="tx1">
                    <a:lumMod val="95000"/>
                    <a:lumOff val="5000"/>
                  </a:schemeClr>
                </a:solidFill>
                <a:cs typeface="0 Nazanin" panose="00000400000000000000" pitchFamily="2" charset="-78"/>
              </a:rPr>
              <a:t>هوشمندی رقابتی : دریافت داده ها از محیط تا تاثیر بر رقابت پذیری</a:t>
            </a:r>
            <a:endParaRPr lang="en-US" sz="2400" dirty="0">
              <a:solidFill>
                <a:schemeClr val="tx1">
                  <a:lumMod val="95000"/>
                  <a:lumOff val="5000"/>
                </a:schemeClr>
              </a:solidFill>
              <a:cs typeface="0 Nazanin" panose="00000400000000000000" pitchFamily="2" charset="-78"/>
            </a:endParaRPr>
          </a:p>
        </p:txBody>
      </p:sp>
      <p:sp>
        <p:nvSpPr>
          <p:cNvPr id="5" name="Right Arrow Callout 4"/>
          <p:cNvSpPr/>
          <p:nvPr/>
        </p:nvSpPr>
        <p:spPr>
          <a:xfrm>
            <a:off x="291976" y="1625615"/>
            <a:ext cx="1735856" cy="1872208"/>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0 Nazanin" panose="00000400000000000000" pitchFamily="2" charset="-78"/>
              </a:rPr>
              <a:t>دریافت اطلاعات و داده ها از محیط رقابتی</a:t>
            </a:r>
            <a:endParaRPr lang="en-US" dirty="0">
              <a:cs typeface="0 Nazanin" panose="00000400000000000000" pitchFamily="2" charset="-78"/>
            </a:endParaRPr>
          </a:p>
        </p:txBody>
      </p:sp>
      <p:sp>
        <p:nvSpPr>
          <p:cNvPr id="6" name="Right Arrow Callout 5"/>
          <p:cNvSpPr/>
          <p:nvPr/>
        </p:nvSpPr>
        <p:spPr>
          <a:xfrm>
            <a:off x="2105376" y="1596645"/>
            <a:ext cx="1824087" cy="1872208"/>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0 Nazanin" panose="00000400000000000000" pitchFamily="2" charset="-78"/>
              </a:rPr>
              <a:t>تبدیل داده ها و اطلاعات به هوشمندی هدفمند و راهبردی</a:t>
            </a:r>
            <a:endParaRPr lang="en-US" dirty="0">
              <a:cs typeface="0 Nazanin" panose="00000400000000000000" pitchFamily="2" charset="-78"/>
            </a:endParaRPr>
          </a:p>
        </p:txBody>
      </p:sp>
      <p:sp>
        <p:nvSpPr>
          <p:cNvPr id="7" name="Right Arrow Callout 6"/>
          <p:cNvSpPr/>
          <p:nvPr/>
        </p:nvSpPr>
        <p:spPr>
          <a:xfrm>
            <a:off x="4059318" y="1644460"/>
            <a:ext cx="1800201" cy="1872208"/>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0 Nazanin" panose="00000400000000000000" pitchFamily="2" charset="-78"/>
              </a:rPr>
              <a:t>افزایش سرعت و کیفیت تصمیمات غیر ساختاریافته راهبردی توسط مدیران</a:t>
            </a:r>
            <a:endParaRPr lang="en-US" dirty="0">
              <a:cs typeface="0 Nazanin" panose="00000400000000000000" pitchFamily="2" charset="-78"/>
            </a:endParaRPr>
          </a:p>
        </p:txBody>
      </p:sp>
      <p:sp>
        <p:nvSpPr>
          <p:cNvPr id="8" name="7-Point Star 7"/>
          <p:cNvSpPr/>
          <p:nvPr/>
        </p:nvSpPr>
        <p:spPr>
          <a:xfrm>
            <a:off x="5748016" y="1680464"/>
            <a:ext cx="1944216" cy="18002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0 Nazanin" panose="00000400000000000000" pitchFamily="2" charset="-78"/>
              </a:rPr>
              <a:t>افزایش رقابت پذیری سازمان</a:t>
            </a:r>
            <a:endParaRPr lang="en-US" dirty="0">
              <a:cs typeface="0 Nazanin" panose="00000400000000000000" pitchFamily="2" charset="-78"/>
            </a:endParaRPr>
          </a:p>
        </p:txBody>
      </p:sp>
    </p:spTree>
    <p:extLst>
      <p:ext uri="{BB962C8B-B14F-4D97-AF65-F5344CB8AC3E}">
        <p14:creationId xmlns:p14="http://schemas.microsoft.com/office/powerpoint/2010/main" val="271046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8096447" cy="1320800"/>
          </a:xfrm>
        </p:spPr>
        <p:txBody>
          <a:bodyPr>
            <a:normAutofit/>
          </a:bodyPr>
          <a:lstStyle/>
          <a:p>
            <a:pPr algn="r"/>
            <a:r>
              <a:rPr lang="fa-IR" sz="2800" dirty="0" smtClean="0">
                <a:cs typeface="B Titr" pitchFamily="2" charset="-78"/>
              </a:rPr>
              <a:t>اجزای اصلی تشکیل دهنده ی هوشمندی سازمانی</a:t>
            </a:r>
            <a:endParaRPr lang="fa-IR" sz="2800" dirty="0">
              <a:cs typeface="B Titr" pitchFamily="2" charset="-78"/>
            </a:endParaRPr>
          </a:p>
        </p:txBody>
      </p:sp>
      <p:sp>
        <p:nvSpPr>
          <p:cNvPr id="3" name="Content Placeholder 2"/>
          <p:cNvSpPr>
            <a:spLocks noGrp="1"/>
          </p:cNvSpPr>
          <p:nvPr>
            <p:ph idx="1"/>
          </p:nvPr>
        </p:nvSpPr>
        <p:spPr>
          <a:xfrm>
            <a:off x="508001" y="1700808"/>
            <a:ext cx="8024439" cy="4340555"/>
          </a:xfrm>
        </p:spPr>
        <p:txBody>
          <a:bodyPr>
            <a:normAutofit fontScale="92500" lnSpcReduction="20000"/>
          </a:bodyPr>
          <a:lstStyle/>
          <a:p>
            <a:pPr marL="0" indent="0" algn="just">
              <a:lnSpc>
                <a:spcPct val="200000"/>
              </a:lnSpc>
              <a:buNone/>
            </a:pPr>
            <a:r>
              <a:rPr lang="fa-IR" sz="2800" dirty="0" smtClean="0">
                <a:solidFill>
                  <a:srgbClr val="FFFF00"/>
                </a:solidFill>
                <a:cs typeface="B Mitra" pitchFamily="2" charset="-78"/>
              </a:rPr>
              <a:t>الف) </a:t>
            </a:r>
            <a:r>
              <a:rPr lang="fa-IR" sz="2800" b="1" dirty="0" smtClean="0">
                <a:solidFill>
                  <a:srgbClr val="FFC000"/>
                </a:solidFill>
                <a:cs typeface="B Mitra" pitchFamily="2" charset="-78"/>
              </a:rPr>
              <a:t>ادراك</a:t>
            </a:r>
            <a:r>
              <a:rPr lang="en-US" sz="2800" b="1" dirty="0" smtClean="0">
                <a:solidFill>
                  <a:srgbClr val="FFC000"/>
                </a:solidFill>
                <a:cs typeface="B Mitra" pitchFamily="2" charset="-78"/>
              </a:rPr>
              <a:t> </a:t>
            </a:r>
            <a:r>
              <a:rPr lang="en-US" sz="2200" b="1" dirty="0" smtClean="0">
                <a:solidFill>
                  <a:srgbClr val="FFC000"/>
                </a:solidFill>
                <a:cs typeface="B Mitra" pitchFamily="2" charset="-78"/>
              </a:rPr>
              <a:t>:</a:t>
            </a:r>
            <a:r>
              <a:rPr lang="en-US" sz="2800" dirty="0" smtClean="0">
                <a:solidFill>
                  <a:schemeClr val="tx1">
                    <a:lumMod val="85000"/>
                    <a:lumOff val="15000"/>
                  </a:schemeClr>
                </a:solidFill>
                <a:cs typeface="B Mitra" pitchFamily="2" charset="-78"/>
              </a:rPr>
              <a:t> </a:t>
            </a:r>
            <a:r>
              <a:rPr lang="fa-IR" sz="2800" dirty="0" smtClean="0">
                <a:solidFill>
                  <a:schemeClr val="tx1">
                    <a:lumMod val="85000"/>
                    <a:lumOff val="15000"/>
                  </a:schemeClr>
                </a:solidFill>
                <a:cs typeface="B Mitra" pitchFamily="2" charset="-78"/>
              </a:rPr>
              <a:t>تجزیه تحلیل اطلاعات مربوط به خود و محیط اطراف در سازمان</a:t>
            </a:r>
            <a:endParaRPr lang="en-US" sz="2800" dirty="0" smtClean="0">
              <a:solidFill>
                <a:schemeClr val="tx1">
                  <a:lumMod val="85000"/>
                  <a:lumOff val="15000"/>
                </a:schemeClr>
              </a:solidFill>
              <a:cs typeface="B Mitra" pitchFamily="2" charset="-78"/>
            </a:endParaRPr>
          </a:p>
          <a:p>
            <a:pPr marL="0" indent="0" algn="just">
              <a:lnSpc>
                <a:spcPct val="200000"/>
              </a:lnSpc>
              <a:buNone/>
            </a:pPr>
            <a:r>
              <a:rPr lang="fa-IR" sz="2800" dirty="0" smtClean="0">
                <a:solidFill>
                  <a:srgbClr val="FFFF00"/>
                </a:solidFill>
                <a:cs typeface="B Mitra" pitchFamily="2" charset="-78"/>
              </a:rPr>
              <a:t>ب) </a:t>
            </a:r>
            <a:r>
              <a:rPr lang="fa-IR" sz="2800" b="1" dirty="0" smtClean="0">
                <a:solidFill>
                  <a:srgbClr val="FFC000"/>
                </a:solidFill>
                <a:cs typeface="B Mitra" pitchFamily="2" charset="-78"/>
              </a:rPr>
              <a:t>حافظه : </a:t>
            </a:r>
            <a:r>
              <a:rPr lang="fa-IR" sz="2800" dirty="0" smtClean="0">
                <a:solidFill>
                  <a:schemeClr val="tx1">
                    <a:lumMod val="85000"/>
                    <a:lumOff val="15000"/>
                  </a:schemeClr>
                </a:solidFill>
                <a:cs typeface="B Mitra" pitchFamily="2" charset="-78"/>
              </a:rPr>
              <a:t>ذخیره ی تجربیات به طریق سودمند و قابل دسترس</a:t>
            </a:r>
            <a:endParaRPr lang="en-US" sz="2800" dirty="0" smtClean="0">
              <a:solidFill>
                <a:schemeClr val="tx1">
                  <a:lumMod val="85000"/>
                  <a:lumOff val="15000"/>
                </a:schemeClr>
              </a:solidFill>
              <a:cs typeface="B Mitra" pitchFamily="2" charset="-78"/>
            </a:endParaRPr>
          </a:p>
          <a:p>
            <a:pPr marL="0" indent="0" algn="just">
              <a:lnSpc>
                <a:spcPct val="200000"/>
              </a:lnSpc>
              <a:buNone/>
            </a:pPr>
            <a:r>
              <a:rPr lang="fa-IR" sz="2800" dirty="0" smtClean="0">
                <a:solidFill>
                  <a:srgbClr val="FFFF00"/>
                </a:solidFill>
                <a:cs typeface="B Mitra" pitchFamily="2" charset="-78"/>
              </a:rPr>
              <a:t>ج) </a:t>
            </a:r>
            <a:r>
              <a:rPr lang="fa-IR" sz="2800" b="1" dirty="0" smtClean="0">
                <a:solidFill>
                  <a:srgbClr val="FFC000"/>
                </a:solidFill>
                <a:cs typeface="B Mitra" pitchFamily="2" charset="-78"/>
              </a:rPr>
              <a:t>یادگیری : </a:t>
            </a:r>
            <a:r>
              <a:rPr lang="fa-IR" sz="2800" dirty="0" smtClean="0">
                <a:solidFill>
                  <a:schemeClr val="tx1">
                    <a:lumMod val="85000"/>
                    <a:lumOff val="15000"/>
                  </a:schemeClr>
                </a:solidFill>
                <a:cs typeface="B Mitra" pitchFamily="2" charset="-78"/>
              </a:rPr>
              <a:t>توسعه و بهبود دانش و قابیلت های سازمان</a:t>
            </a:r>
            <a:endParaRPr lang="en-US" sz="2800" dirty="0" smtClean="0">
              <a:solidFill>
                <a:schemeClr val="tx1">
                  <a:lumMod val="85000"/>
                  <a:lumOff val="15000"/>
                </a:schemeClr>
              </a:solidFill>
              <a:cs typeface="B Mitra" pitchFamily="2" charset="-78"/>
            </a:endParaRPr>
          </a:p>
          <a:p>
            <a:pPr marL="0" indent="0" algn="just">
              <a:lnSpc>
                <a:spcPct val="200000"/>
              </a:lnSpc>
              <a:buNone/>
            </a:pPr>
            <a:r>
              <a:rPr lang="fa-IR" sz="2800" dirty="0" smtClean="0">
                <a:solidFill>
                  <a:srgbClr val="FFFF00"/>
                </a:solidFill>
                <a:cs typeface="B Mitra" pitchFamily="2" charset="-78"/>
              </a:rPr>
              <a:t>د) </a:t>
            </a:r>
            <a:r>
              <a:rPr lang="fa-IR" sz="2800" b="1" dirty="0" smtClean="0">
                <a:solidFill>
                  <a:srgbClr val="FFC000"/>
                </a:solidFill>
                <a:cs typeface="B Mitra" pitchFamily="2" charset="-78"/>
              </a:rPr>
              <a:t>تبادل اطلاعات : </a:t>
            </a:r>
            <a:r>
              <a:rPr lang="fa-IR" sz="2800" dirty="0" smtClean="0">
                <a:solidFill>
                  <a:schemeClr val="tx1">
                    <a:lumMod val="85000"/>
                    <a:lumOff val="15000"/>
                  </a:schemeClr>
                </a:solidFill>
                <a:cs typeface="B Mitra" pitchFamily="2" charset="-78"/>
              </a:rPr>
              <a:t>تبادل دانش و اطلاعات توسط افراد سازمان</a:t>
            </a:r>
            <a:endParaRPr lang="en-US" sz="2800" dirty="0" smtClean="0">
              <a:solidFill>
                <a:schemeClr val="tx1">
                  <a:lumMod val="85000"/>
                  <a:lumOff val="15000"/>
                </a:schemeClr>
              </a:solidFill>
              <a:cs typeface="B Mitra" pitchFamily="2" charset="-78"/>
            </a:endParaRPr>
          </a:p>
          <a:p>
            <a:pPr marL="0" indent="0" algn="just">
              <a:lnSpc>
                <a:spcPct val="200000"/>
              </a:lnSpc>
              <a:buNone/>
            </a:pPr>
            <a:r>
              <a:rPr lang="fa-IR" sz="2800" dirty="0" smtClean="0">
                <a:solidFill>
                  <a:srgbClr val="FFFF00"/>
                </a:solidFill>
                <a:cs typeface="B Mitra" pitchFamily="2" charset="-78"/>
              </a:rPr>
              <a:t>ه) </a:t>
            </a:r>
            <a:r>
              <a:rPr lang="fa-IR" sz="2800" b="1" dirty="0" smtClean="0">
                <a:solidFill>
                  <a:srgbClr val="FFC000"/>
                </a:solidFill>
                <a:cs typeface="B Mitra" pitchFamily="2" charset="-78"/>
              </a:rPr>
              <a:t>استدلال : </a:t>
            </a:r>
            <a:r>
              <a:rPr lang="fa-IR" sz="2800" dirty="0" smtClean="0">
                <a:solidFill>
                  <a:schemeClr val="tx1">
                    <a:lumMod val="85000"/>
                    <a:lumOff val="15000"/>
                  </a:schemeClr>
                </a:solidFill>
                <a:cs typeface="B Mitra" pitchFamily="2" charset="-78"/>
              </a:rPr>
              <a:t>اندازه گیری اثر بخشی فرایند تفکر و تصمیم گیری جمعی در سازمان</a:t>
            </a:r>
            <a:endParaRPr lang="en-US" sz="2800" dirty="0" smtClean="0">
              <a:solidFill>
                <a:schemeClr val="tx1">
                  <a:lumMod val="85000"/>
                  <a:lumOff val="15000"/>
                </a:schemeClr>
              </a:solidFill>
              <a:cs typeface="B Mitra" pitchFamily="2" charset="-78"/>
            </a:endParaRPr>
          </a:p>
          <a:p>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404664"/>
            <a:ext cx="8096447" cy="936104"/>
          </a:xfrm>
        </p:spPr>
        <p:txBody>
          <a:bodyPr/>
          <a:lstStyle/>
          <a:p>
            <a:pPr algn="r"/>
            <a:r>
              <a:rPr lang="fa-IR" dirty="0" smtClean="0">
                <a:cs typeface="B Titr" panose="00000700000000000000" pitchFamily="2" charset="-78"/>
              </a:rPr>
              <a:t>مفهوم هوشمندی رقابتی</a:t>
            </a:r>
            <a:endParaRPr lang="fa-IR" dirty="0">
              <a:cs typeface="B Titr" panose="00000700000000000000" pitchFamily="2" charset="-78"/>
            </a:endParaRPr>
          </a:p>
        </p:txBody>
      </p:sp>
      <p:sp>
        <p:nvSpPr>
          <p:cNvPr id="3" name="Content Placeholder 2"/>
          <p:cNvSpPr>
            <a:spLocks noGrp="1"/>
          </p:cNvSpPr>
          <p:nvPr>
            <p:ph idx="1"/>
          </p:nvPr>
        </p:nvSpPr>
        <p:spPr>
          <a:xfrm>
            <a:off x="508001" y="764704"/>
            <a:ext cx="8024439" cy="5760640"/>
          </a:xfrm>
        </p:spPr>
        <p:txBody>
          <a:bodyPr>
            <a:noAutofit/>
          </a:bodyPr>
          <a:lstStyle/>
          <a:p>
            <a:pPr algn="just">
              <a:lnSpc>
                <a:spcPct val="150000"/>
              </a:lnSpc>
            </a:pPr>
            <a:endParaRPr lang="fa-IR" sz="2400" dirty="0" smtClean="0">
              <a:cs typeface="B Mitra" pitchFamily="2" charset="-78"/>
            </a:endParaRPr>
          </a:p>
          <a:p>
            <a:pPr marL="0" indent="0" algn="just">
              <a:lnSpc>
                <a:spcPct val="150000"/>
              </a:lnSpc>
              <a:buNone/>
            </a:pPr>
            <a:r>
              <a:rPr lang="fa-IR" sz="2400" dirty="0" smtClean="0">
                <a:cs typeface="B Mitra" pitchFamily="2" charset="-78"/>
              </a:rPr>
              <a:t>براساس تعریف کارشناسان،هوش رقابتی برنامه سیستماتیك و اخلاقی است برای جمع آوری، تجزیه و تحلیل و مدیریت اطلاعات بیرونی سازمان كه برنامه ها، تصمیمات و عملیات شركت را تحت تاثیر قرار می دهد. هوشمندی رقابتی مدیران  سازمانها را قادر می سازد تصمیمات خود را براساس آگاهی از اطلاعات بازار، تاكتیك های سرمایه گذاری دركسب و كار اتخاذ كنند.</a:t>
            </a:r>
            <a:endParaRPr lang="en-US" sz="2400" dirty="0" smtClean="0">
              <a:cs typeface="B Mitra" pitchFamily="2" charset="-78"/>
            </a:endParaRPr>
          </a:p>
          <a:p>
            <a:pPr marL="0" indent="0" algn="just">
              <a:lnSpc>
                <a:spcPct val="150000"/>
              </a:lnSpc>
              <a:buNone/>
            </a:pPr>
            <a:endParaRPr lang="fa-IR" sz="2400" dirty="0" smtClean="0">
              <a:cs typeface="B Mitra" pitchFamily="2" charset="-78"/>
            </a:endParaRPr>
          </a:p>
          <a:p>
            <a:pPr marL="0" indent="0" algn="just">
              <a:lnSpc>
                <a:spcPct val="150000"/>
              </a:lnSpc>
              <a:buNone/>
            </a:pPr>
            <a:r>
              <a:rPr lang="fa-IR" sz="2400" dirty="0" smtClean="0">
                <a:cs typeface="B Mitra" pitchFamily="2" charset="-78"/>
              </a:rPr>
              <a:t> به عبارت دیگر هوشمندی رقابتی فرایند افزایش توان رقابتی بازار ازطریق درك رقبا و محیط رقابتی است.</a:t>
            </a:r>
            <a:endParaRPr lang="en-US" sz="2400" dirty="0" smtClean="0">
              <a:cs typeface="B Mitra" pitchFamily="2" charset="-78"/>
            </a:endParaRPr>
          </a:p>
          <a:p>
            <a:endParaRPr lang="fa-IR" sz="2400" dirty="0">
              <a:cs typeface="B Mitr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628800"/>
            <a:ext cx="7808415" cy="4536504"/>
          </a:xfrm>
        </p:spPr>
        <p:txBody>
          <a:bodyPr/>
          <a:lstStyle/>
          <a:p>
            <a:pPr algn="just">
              <a:lnSpc>
                <a:spcPct val="200000"/>
              </a:lnSpc>
            </a:pPr>
            <a:endParaRPr lang="fa-IR" sz="2400" dirty="0" smtClean="0">
              <a:cs typeface="B Mitra" pitchFamily="2" charset="-78"/>
            </a:endParaRPr>
          </a:p>
          <a:p>
            <a:pPr marL="0" indent="0" algn="just">
              <a:lnSpc>
                <a:spcPct val="200000"/>
              </a:lnSpc>
              <a:buNone/>
            </a:pPr>
            <a:r>
              <a:rPr lang="fa-IR" sz="2400" dirty="0" smtClean="0">
                <a:cs typeface="B Mitra" pitchFamily="2" charset="-78"/>
              </a:rPr>
              <a:t>براساس تعریف دیگری، هوشمندی رقابتی فرایندی است تحلیلی برای گردآوری اطلاعات در زمینه فعالیتهای رقبا و تبدیل آن به دانش هدفمند و راهبردی كه بتواند به تصمیم گیری برای برنامه ریزی جهت دستیابی به اهداف سازمان كمك كند.</a:t>
            </a:r>
          </a:p>
          <a:p>
            <a:pPr>
              <a:lnSpc>
                <a:spcPct val="150000"/>
              </a:lnSpc>
            </a:pPr>
            <a:endParaRPr lang="en-US" sz="2400" dirty="0" smtClean="0">
              <a:cs typeface="B Mitra" pitchFamily="2" charset="-78"/>
            </a:endParaRPr>
          </a:p>
          <a:p>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568951" cy="1525736"/>
          </a:xfrm>
        </p:spPr>
        <p:txBody>
          <a:bodyPr>
            <a:normAutofit/>
          </a:bodyPr>
          <a:lstStyle/>
          <a:p>
            <a:pPr algn="r"/>
            <a:r>
              <a:rPr lang="fa-IR" sz="2400" dirty="0" smtClean="0">
                <a:cs typeface="B Titr" pitchFamily="2" charset="-78"/>
              </a:rPr>
              <a:t>برخی از موضوعاتی که برای افزایش هوش رقابتی مورد استفاده قرار می گیرند</a:t>
            </a:r>
            <a:endParaRPr lang="fa-IR" sz="2400" dirty="0">
              <a:cs typeface="B Titr" pitchFamily="2" charset="-78"/>
            </a:endParaRPr>
          </a:p>
        </p:txBody>
      </p:sp>
      <p:sp>
        <p:nvSpPr>
          <p:cNvPr id="3" name="Content Placeholder 2"/>
          <p:cNvSpPr>
            <a:spLocks noGrp="1"/>
          </p:cNvSpPr>
          <p:nvPr>
            <p:ph idx="1"/>
          </p:nvPr>
        </p:nvSpPr>
        <p:spPr>
          <a:xfrm>
            <a:off x="508001" y="1268760"/>
            <a:ext cx="7880423" cy="5112568"/>
          </a:xfrm>
        </p:spPr>
        <p:txBody>
          <a:bodyPr>
            <a:normAutofit/>
          </a:bodyPr>
          <a:lstStyle/>
          <a:p>
            <a:pPr marL="0" indent="0" algn="just">
              <a:lnSpc>
                <a:spcPct val="160000"/>
              </a:lnSpc>
              <a:buNone/>
            </a:pPr>
            <a:r>
              <a:rPr lang="fa-IR" sz="2400" dirty="0" smtClean="0">
                <a:solidFill>
                  <a:srgbClr val="FFFF00"/>
                </a:solidFill>
                <a:cs typeface="B Mitra" pitchFamily="2" charset="-78"/>
              </a:rPr>
              <a:t>1) </a:t>
            </a:r>
            <a:r>
              <a:rPr lang="fa-IR" sz="2400" b="1" dirty="0" smtClean="0">
                <a:solidFill>
                  <a:srgbClr val="FFC000"/>
                </a:solidFill>
                <a:cs typeface="B Mitra" pitchFamily="2" charset="-78"/>
              </a:rPr>
              <a:t>اطلاعات مالی: </a:t>
            </a:r>
            <a:r>
              <a:rPr lang="fa-IR" sz="2400" dirty="0" smtClean="0">
                <a:cs typeface="B Mitra" pitchFamily="2" charset="-78"/>
              </a:rPr>
              <a:t>عملكرد مالی، تاثیر قدرت مالی رقبا، تغییرات ارزش سهام رقبا</a:t>
            </a:r>
            <a:endParaRPr lang="en-US" sz="2400" dirty="0" smtClean="0">
              <a:cs typeface="B Mitra" pitchFamily="2" charset="-78"/>
            </a:endParaRPr>
          </a:p>
          <a:p>
            <a:pPr marL="0" indent="0" algn="just">
              <a:lnSpc>
                <a:spcPct val="160000"/>
              </a:lnSpc>
              <a:buNone/>
            </a:pPr>
            <a:r>
              <a:rPr lang="fa-IR" sz="2400" dirty="0" smtClean="0">
                <a:solidFill>
                  <a:srgbClr val="FFFF00"/>
                </a:solidFill>
                <a:cs typeface="B Mitra" pitchFamily="2" charset="-78"/>
              </a:rPr>
              <a:t>2) </a:t>
            </a:r>
            <a:r>
              <a:rPr lang="fa-IR" sz="2400" b="1" dirty="0" smtClean="0">
                <a:solidFill>
                  <a:srgbClr val="FFC000"/>
                </a:solidFill>
                <a:cs typeface="B Mitra" pitchFamily="2" charset="-78"/>
              </a:rPr>
              <a:t>اطلاعات مربوط به قیمت: </a:t>
            </a:r>
            <a:r>
              <a:rPr lang="fa-IR" sz="2400" dirty="0" smtClean="0">
                <a:cs typeface="B Mitra" pitchFamily="2" charset="-78"/>
              </a:rPr>
              <a:t>تغییر قیمتهای عمده فروشی، تغییر قیمتهای خرده فروشی</a:t>
            </a:r>
            <a:endParaRPr lang="en-US" sz="2400" dirty="0" smtClean="0">
              <a:cs typeface="B Mitra" pitchFamily="2" charset="-78"/>
            </a:endParaRPr>
          </a:p>
          <a:p>
            <a:pPr marL="0" indent="0" algn="just">
              <a:lnSpc>
                <a:spcPct val="160000"/>
              </a:lnSpc>
              <a:buNone/>
            </a:pPr>
            <a:r>
              <a:rPr lang="fa-IR" sz="2400" dirty="0" smtClean="0">
                <a:solidFill>
                  <a:srgbClr val="FFFF00"/>
                </a:solidFill>
                <a:cs typeface="B Mitra" pitchFamily="2" charset="-78"/>
              </a:rPr>
              <a:t>3)</a:t>
            </a:r>
            <a:r>
              <a:rPr lang="fa-IR" sz="2400" dirty="0" smtClean="0">
                <a:cs typeface="B Mitra" pitchFamily="2" charset="-78"/>
              </a:rPr>
              <a:t> </a:t>
            </a:r>
            <a:r>
              <a:rPr lang="fa-IR" sz="2400" b="1" dirty="0" smtClean="0">
                <a:solidFill>
                  <a:srgbClr val="FFC000"/>
                </a:solidFill>
                <a:cs typeface="B Mitra" pitchFamily="2" charset="-78"/>
              </a:rPr>
              <a:t>اطلاعات ترویج فروش و تبلیغات: </a:t>
            </a:r>
            <a:r>
              <a:rPr lang="fa-IR" sz="2400" dirty="0" smtClean="0">
                <a:cs typeface="B Mitra" pitchFamily="2" charset="-78"/>
              </a:rPr>
              <a:t>اعتبار نام تجاری، نمایشگاههای تجاری، برنامه های روابط عمومی سازمان، تغییر در استراتژی های تبلیغ، اثربخشی تبلیغات برای مشتریان هدف،تاثیر تبلیغات رقبا بر فروش سازمان</a:t>
            </a:r>
            <a:r>
              <a:rPr lang="en-US" sz="2400" dirty="0" smtClean="0">
                <a:cs typeface="B Mitra" pitchFamily="2" charset="-78"/>
              </a:rPr>
              <a:t>.</a:t>
            </a:r>
          </a:p>
          <a:p>
            <a:endParaRPr lang="fa-IR"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TF00001240</Template>
  <TotalTime>222</TotalTime>
  <Words>1910</Words>
  <Application>Microsoft Office PowerPoint</Application>
  <PresentationFormat>On-screen Show (4:3)</PresentationFormat>
  <Paragraphs>89</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0 Nazanin</vt:lpstr>
      <vt:lpstr>Andalus</vt:lpstr>
      <vt:lpstr>Arial</vt:lpstr>
      <vt:lpstr>B Mitra</vt:lpstr>
      <vt:lpstr>B Titr</vt:lpstr>
      <vt:lpstr>Tahoma</vt:lpstr>
      <vt:lpstr>Trebuchet MS</vt:lpstr>
      <vt:lpstr>Wingdings 3</vt:lpstr>
      <vt:lpstr>Facet</vt:lpstr>
      <vt:lpstr>بسم الله الرحمن الرحیم</vt:lpstr>
      <vt:lpstr>مقدمه</vt:lpstr>
      <vt:lpstr>هوشمندی سازمانی</vt:lpstr>
      <vt:lpstr>PowerPoint Presentation</vt:lpstr>
      <vt:lpstr>PowerPoint Presentation</vt:lpstr>
      <vt:lpstr>اجزای اصلی تشکیل دهنده ی هوشمندی سازمانی</vt:lpstr>
      <vt:lpstr>مفهوم هوشمندی رقابتی</vt:lpstr>
      <vt:lpstr>PowerPoint Presentation</vt:lpstr>
      <vt:lpstr>برخی از موضوعاتی که برای افزایش هوش رقابتی مورد استفاده قرار می گیرند</vt:lpstr>
      <vt:lpstr>PowerPoint Presentation</vt:lpstr>
      <vt:lpstr>فرایند هوشمندی رقابتی</vt:lpstr>
      <vt:lpstr>PowerPoint Presentation</vt:lpstr>
      <vt:lpstr>انواع هوشمندی رقابتی</vt:lpstr>
      <vt:lpstr>برخی سودمندیهای هوشمندی رقابتی </vt:lpstr>
      <vt:lpstr> طبقه بندی هوشمندی رقابتی </vt:lpstr>
      <vt:lpstr>PowerPoint Presentation</vt:lpstr>
      <vt:lpstr>PowerPoint Presentation</vt:lpstr>
      <vt:lpstr>ارزیابی هوشمندی رقابتی </vt:lpstr>
      <vt:lpstr>PowerPoint Presentation</vt:lpstr>
      <vt:lpstr>PowerPoint Presentation</vt:lpstr>
      <vt:lpstr>PowerPoint Presentation</vt:lpstr>
      <vt:lpstr>PowerPoint Presentation</vt:lpstr>
      <vt:lpstr> نتیجه گیری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bime</dc:creator>
  <cp:lastModifiedBy>Sayed Ali</cp:lastModifiedBy>
  <cp:revision>27</cp:revision>
  <dcterms:created xsi:type="dcterms:W3CDTF">2018-11-17T05:23:08Z</dcterms:created>
  <dcterms:modified xsi:type="dcterms:W3CDTF">2018-12-27T19:45:15Z</dcterms:modified>
</cp:coreProperties>
</file>