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8"/>
  </p:notesMasterIdLst>
  <p:sldIdLst>
    <p:sldId id="257" r:id="rId2"/>
    <p:sldId id="260" r:id="rId3"/>
    <p:sldId id="261" r:id="rId4"/>
    <p:sldId id="277" r:id="rId5"/>
    <p:sldId id="285" r:id="rId6"/>
    <p:sldId id="286" r:id="rId7"/>
    <p:sldId id="287" r:id="rId8"/>
    <p:sldId id="301" r:id="rId9"/>
    <p:sldId id="302" r:id="rId10"/>
    <p:sldId id="288" r:id="rId11"/>
    <p:sldId id="315" r:id="rId12"/>
    <p:sldId id="289" r:id="rId13"/>
    <p:sldId id="290" r:id="rId14"/>
    <p:sldId id="291" r:id="rId15"/>
    <p:sldId id="292" r:id="rId16"/>
    <p:sldId id="293" r:id="rId17"/>
    <p:sldId id="294" r:id="rId18"/>
    <p:sldId id="295" r:id="rId19"/>
    <p:sldId id="296" r:id="rId20"/>
    <p:sldId id="267" r:id="rId21"/>
    <p:sldId id="263" r:id="rId22"/>
    <p:sldId id="272" r:id="rId23"/>
    <p:sldId id="273" r:id="rId24"/>
    <p:sldId id="274" r:id="rId25"/>
    <p:sldId id="275" r:id="rId26"/>
    <p:sldId id="276" r:id="rId27"/>
    <p:sldId id="297" r:id="rId28"/>
    <p:sldId id="298" r:id="rId29"/>
    <p:sldId id="303" r:id="rId30"/>
    <p:sldId id="304" r:id="rId31"/>
    <p:sldId id="305" r:id="rId32"/>
    <p:sldId id="306" r:id="rId33"/>
    <p:sldId id="307" r:id="rId34"/>
    <p:sldId id="308" r:id="rId35"/>
    <p:sldId id="309" r:id="rId36"/>
    <p:sldId id="310" r:id="rId3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20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E93279D-0077-4CD5-9405-E97E47C5A3FD}" type="datetimeFigureOut">
              <a:rPr lang="fa-IR" smtClean="0"/>
              <a:pPr/>
              <a:t>06/07/1434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6918E7C-41D6-4E6A-8639-A1086872FC9C}"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6918E7C-41D6-4E6A-8639-A1086872FC9C}" type="slidenum">
              <a:rPr lang="fa-IR" smtClean="0"/>
              <a:pPr/>
              <a:t>33</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a-IR" smtClean="0"/>
              <a:t>محمد جواد صدرزاده </a:t>
            </a:r>
            <a:r>
              <a:rPr lang="en-US" smtClean="0"/>
              <a:t>sadrzade@gmail.com</a:t>
            </a:r>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C54E89C-F7EE-4B31-9480-D7BC1A3BBD8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fa-IR"/>
          </a:p>
        </p:txBody>
      </p:sp>
      <p:sp>
        <p:nvSpPr>
          <p:cNvPr id="5" name="Footer Placeholder 4"/>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extLst/>
          </a:lstStyle>
          <a:p>
            <a:fld id="{7C54E89C-F7EE-4B31-9480-D7BC1A3BBD8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fa-IR"/>
          </a:p>
        </p:txBody>
      </p:sp>
      <p:sp>
        <p:nvSpPr>
          <p:cNvPr id="5" name="Footer Placeholder 4"/>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extLst/>
          </a:lstStyle>
          <a:p>
            <a:fld id="{7C54E89C-F7EE-4B31-9480-D7BC1A3BBD8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5929322" y="6442889"/>
            <a:ext cx="2692258" cy="415111"/>
          </a:xfrm>
        </p:spPr>
        <p:txBody>
          <a:bodyPr/>
          <a:lstStyle>
            <a:lvl1pPr>
              <a:defRPr sz="1200" b="1">
                <a:solidFill>
                  <a:schemeClr val="accent1">
                    <a:lumMod val="50000"/>
                  </a:schemeClr>
                </a:solidFill>
                <a:cs typeface="B Mitra" pitchFamily="2" charset="-78"/>
              </a:defRPr>
            </a:lvl1pPr>
            <a:extLst/>
          </a:lstStyle>
          <a:p>
            <a:r>
              <a:rPr lang="fa-IR" dirty="0" smtClean="0"/>
              <a:t>محمد جواد صدرزاده </a:t>
            </a:r>
            <a:r>
              <a:rPr lang="en-US" dirty="0" smtClean="0"/>
              <a:t>sadrzade@gmail.com</a:t>
            </a:r>
            <a:endParaRPr lang="fa-IR" dirty="0"/>
          </a:p>
        </p:txBody>
      </p:sp>
      <p:sp>
        <p:nvSpPr>
          <p:cNvPr id="6" name="Slide Number Placeholder 5"/>
          <p:cNvSpPr>
            <a:spLocks noGrp="1"/>
          </p:cNvSpPr>
          <p:nvPr>
            <p:ph type="sldNum" sz="quarter" idx="12"/>
          </p:nvPr>
        </p:nvSpPr>
        <p:spPr/>
        <p:txBody>
          <a:bodyPr/>
          <a:lstStyle>
            <a:extLst/>
          </a:lstStyle>
          <a:p>
            <a:fld id="{7C54E89C-F7EE-4B31-9480-D7BC1A3BBD80}"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fa-IR"/>
          </a:p>
        </p:txBody>
      </p:sp>
      <p:sp>
        <p:nvSpPr>
          <p:cNvPr id="5" name="Footer Placeholder 4"/>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6" name="Slide Number Placeholder 5"/>
          <p:cNvSpPr>
            <a:spLocks noGrp="1"/>
          </p:cNvSpPr>
          <p:nvPr>
            <p:ph type="sldNum" sz="quarter" idx="12"/>
          </p:nvPr>
        </p:nvSpPr>
        <p:spPr/>
        <p:txBody>
          <a:bodyPr/>
          <a:lstStyle>
            <a:extLst/>
          </a:lstStyle>
          <a:p>
            <a:fld id="{7C54E89C-F7EE-4B31-9480-D7BC1A3BBD80}"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fa-IR"/>
          </a:p>
        </p:txBody>
      </p:sp>
      <p:sp>
        <p:nvSpPr>
          <p:cNvPr id="6" name="Footer Placeholder 5"/>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extLst/>
          </a:lstStyle>
          <a:p>
            <a:fld id="{7C54E89C-F7EE-4B31-9480-D7BC1A3BBD80}"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fa-IR"/>
          </a:p>
        </p:txBody>
      </p:sp>
      <p:sp>
        <p:nvSpPr>
          <p:cNvPr id="8" name="Footer Placeholder 7"/>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9" name="Slide Number Placeholder 8"/>
          <p:cNvSpPr>
            <a:spLocks noGrp="1"/>
          </p:cNvSpPr>
          <p:nvPr>
            <p:ph type="sldNum" sz="quarter" idx="12"/>
          </p:nvPr>
        </p:nvSpPr>
        <p:spPr/>
        <p:txBody>
          <a:bodyPr/>
          <a:lstStyle>
            <a:extLst/>
          </a:lstStyle>
          <a:p>
            <a:fld id="{7C54E89C-F7EE-4B31-9480-D7BC1A3BBD80}"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fa-IR"/>
          </a:p>
        </p:txBody>
      </p:sp>
      <p:sp>
        <p:nvSpPr>
          <p:cNvPr id="4" name="Footer Placeholder 3"/>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5" name="Slide Number Placeholder 4"/>
          <p:cNvSpPr>
            <a:spLocks noGrp="1"/>
          </p:cNvSpPr>
          <p:nvPr>
            <p:ph type="sldNum" sz="quarter" idx="12"/>
          </p:nvPr>
        </p:nvSpPr>
        <p:spPr/>
        <p:txBody>
          <a:bodyPr/>
          <a:lstStyle>
            <a:extLst/>
          </a:lstStyle>
          <a:p>
            <a:fld id="{7C54E89C-F7EE-4B31-9480-D7BC1A3BBD80}"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fa-IR"/>
          </a:p>
        </p:txBody>
      </p:sp>
      <p:sp>
        <p:nvSpPr>
          <p:cNvPr id="3" name="Footer Placeholder 2"/>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4" name="Slide Number Placeholder 3"/>
          <p:cNvSpPr>
            <a:spLocks noGrp="1"/>
          </p:cNvSpPr>
          <p:nvPr>
            <p:ph type="sldNum" sz="quarter" idx="12"/>
          </p:nvPr>
        </p:nvSpPr>
        <p:spPr/>
        <p:txBody>
          <a:bodyPr/>
          <a:lstStyle>
            <a:extLst/>
          </a:lstStyle>
          <a:p>
            <a:fld id="{7C54E89C-F7EE-4B31-9480-D7BC1A3BBD8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fa-IR"/>
          </a:p>
        </p:txBody>
      </p:sp>
      <p:sp>
        <p:nvSpPr>
          <p:cNvPr id="6" name="Footer Placeholder 5"/>
          <p:cNvSpPr>
            <a:spLocks noGrp="1"/>
          </p:cNvSpPr>
          <p:nvPr>
            <p:ph type="ftr" sz="quarter" idx="11"/>
          </p:nvPr>
        </p:nvSpPr>
        <p:spPr/>
        <p:txBody>
          <a:bodyPr/>
          <a:lstStyle>
            <a:extLst/>
          </a:lstStyle>
          <a:p>
            <a:r>
              <a:rPr lang="fa-IR" smtClean="0"/>
              <a:t>محمد جواد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extLst/>
          </a:lstStyle>
          <a:p>
            <a:fld id="{7C54E89C-F7EE-4B31-9480-D7BC1A3BBD80}"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a-IR" smtClean="0"/>
              <a:t>محمد جواد صدرزاده </a:t>
            </a:r>
            <a:r>
              <a:rPr lang="en-US" smtClean="0"/>
              <a:t>sadrzade@gmail.com</a:t>
            </a:r>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C54E89C-F7EE-4B31-9480-D7BC1A3BBD80}"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a-IR" smtClean="0"/>
              <a:t>محمد جواد صدرزاده </a:t>
            </a:r>
            <a:r>
              <a:rPr lang="en-US" smtClean="0"/>
              <a:t>sadrzade@gmail.com</a:t>
            </a:r>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C54E89C-F7EE-4B31-9480-D7BC1A3BBD8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00232" y="1714488"/>
            <a:ext cx="4030662" cy="1439862"/>
          </a:xfrm>
        </p:spPr>
        <p:txBody>
          <a:bodyPr/>
          <a:lstStyle/>
          <a:p>
            <a:pPr algn="r" eaLnBrk="1" fontAlgn="auto" hangingPunct="1">
              <a:spcAft>
                <a:spcPts val="0"/>
              </a:spcAft>
              <a:defRPr/>
            </a:pPr>
            <a:r>
              <a:rPr lang="fa-IR" sz="4800" b="1" dirty="0" smtClean="0">
                <a:solidFill>
                  <a:schemeClr val="bg2">
                    <a:lumMod val="50000"/>
                  </a:schemeClr>
                </a:solidFill>
                <a:latin typeface="2  Badr" pitchFamily="2" charset="-78"/>
                <a:ea typeface="+mj-ea"/>
                <a:cs typeface="2  Compset" pitchFamily="2" charset="-78"/>
              </a:rPr>
              <a:t>*بسم الله الرحمن الرحيم*</a:t>
            </a:r>
            <a:endParaRPr lang="en-US" sz="4800" b="1" dirty="0" smtClean="0">
              <a:solidFill>
                <a:schemeClr val="bg2">
                  <a:lumMod val="50000"/>
                </a:schemeClr>
              </a:solidFill>
              <a:latin typeface="2  Badr" pitchFamily="2" charset="-78"/>
              <a:ea typeface="+mj-ea"/>
              <a:cs typeface="2  Compset"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rtlCol="0">
            <a:normAutofit fontScale="90000"/>
          </a:bodyPr>
          <a:lstStyle/>
          <a:p>
            <a:pPr algn="r" eaLnBrk="1" fontAlgn="auto" hangingPunct="1">
              <a:spcAft>
                <a:spcPts val="0"/>
              </a:spcAft>
              <a:defRPr/>
            </a:pPr>
            <a:r>
              <a:rPr lang="en-US" sz="4000" b="1" dirty="0" smtClean="0">
                <a:solidFill>
                  <a:schemeClr val="tx1"/>
                </a:solidFill>
              </a:rPr>
              <a:t>Open Source  </a:t>
            </a:r>
            <a:r>
              <a:rPr lang="en-US" sz="4000" dirty="0" smtClean="0">
                <a:solidFill>
                  <a:schemeClr val="tx1"/>
                </a:solidFill>
              </a:rPr>
              <a:t> </a:t>
            </a:r>
            <a:r>
              <a:rPr lang="fa-IR" sz="4000" dirty="0" smtClean="0">
                <a:solidFill>
                  <a:schemeClr val="tx1"/>
                </a:solidFill>
              </a:rPr>
              <a:t> چیست؟</a:t>
            </a: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7172" name="Content Placeholder 2"/>
          <p:cNvSpPr>
            <a:spLocks noGrp="1"/>
          </p:cNvSpPr>
          <p:nvPr>
            <p:ph idx="1"/>
          </p:nvPr>
        </p:nvSpPr>
        <p:spPr>
          <a:xfrm>
            <a:off x="457200" y="1341438"/>
            <a:ext cx="8229600" cy="5211762"/>
          </a:xfrm>
        </p:spPr>
        <p:txBody>
          <a:bodyPr/>
          <a:lstStyle/>
          <a:p>
            <a:pPr algn="just" rtl="1" eaLnBrk="1" hangingPunct="1">
              <a:lnSpc>
                <a:spcPct val="150000"/>
              </a:lnSpc>
              <a:buFont typeface="Arial" pitchFamily="34" charset="0"/>
              <a:buNone/>
            </a:pPr>
            <a:r>
              <a:rPr lang="fa-IR" sz="2400" dirty="0" smtClean="0">
                <a:cs typeface="B Zar" pitchFamily="2" charset="-78"/>
              </a:rPr>
              <a:t>       </a:t>
            </a:r>
            <a:r>
              <a:rPr lang="en-US" sz="2400" b="1" dirty="0" smtClean="0">
                <a:cs typeface="B Zar" pitchFamily="2" charset="-78"/>
              </a:rPr>
              <a:t>Open Source</a:t>
            </a:r>
            <a:r>
              <a:rPr lang="en-US" sz="2400" dirty="0" smtClean="0">
                <a:cs typeface="B Zar" pitchFamily="2" charset="-78"/>
              </a:rPr>
              <a:t> </a:t>
            </a:r>
            <a:r>
              <a:rPr lang="fa-IR" sz="2400" dirty="0" smtClean="0">
                <a:cs typeface="B Zar" pitchFamily="2" charset="-78"/>
              </a:rPr>
              <a:t> </a:t>
            </a:r>
            <a:r>
              <a:rPr lang="ar-SA" sz="2400" dirty="0" smtClean="0">
                <a:cs typeface="B Zar" pitchFamily="2" charset="-78"/>
              </a:rPr>
              <a:t>يا همان بازمتن (متن‌باز نيز گفته ميشود) به نرم افزارهايي گفته ميشود كه داراي اختيارات تقريبا كامل براي استفاده‌كنندگان هستند و همراه با </a:t>
            </a:r>
            <a:r>
              <a:rPr lang="ar-SA" sz="2400" b="1" dirty="0" smtClean="0">
                <a:cs typeface="B Zar" pitchFamily="2" charset="-78"/>
              </a:rPr>
              <a:t>امكان دسترسي كامل به كد منبع آن نرم افزارها </a:t>
            </a:r>
            <a:r>
              <a:rPr lang="ar-SA" sz="2400" dirty="0" smtClean="0">
                <a:cs typeface="B Zar" pitchFamily="2" charset="-78"/>
              </a:rPr>
              <a:t>ارائه ميشوند (چون براي استفاده</a:t>
            </a:r>
            <a:r>
              <a:rPr lang="fa-IR" sz="2400" dirty="0" smtClean="0">
                <a:cs typeface="B Zar" pitchFamily="2" charset="-78"/>
              </a:rPr>
              <a:t> ی</a:t>
            </a:r>
            <a:r>
              <a:rPr lang="ar-SA" sz="2400" dirty="0" smtClean="0">
                <a:cs typeface="B Zar" pitchFamily="2" charset="-78"/>
              </a:rPr>
              <a:t> عملي از بعضي از اين اختيارات، به در دسترس بودن كد منبع نياز است). منظور از اختيارات مثلا حق تغيير و كپي و تكثير نامحدود و استفاده در هركاربردي اعم از تجاري و غيرتجاري، بدون نياز به كسب اجازه از ايجاد كنندگان آن نرم افزار يا پرداخت هرگونه مبلغي براي دريافت يك مجوز مي باشد</a:t>
            </a:r>
            <a:r>
              <a:rPr lang="en-US" sz="2400" dirty="0" smtClean="0">
                <a:cs typeface="B Zar" pitchFamily="2" charset="-78"/>
              </a:rPr>
              <a:t>.</a:t>
            </a: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0" y="549275"/>
            <a:ext cx="8532813" cy="5832475"/>
          </a:xfrm>
        </p:spPr>
        <p:txBody>
          <a:bodyPr>
            <a:normAutofit fontScale="92500" lnSpcReduction="10000"/>
          </a:bodyPr>
          <a:lstStyle/>
          <a:p>
            <a:pPr marL="609600" indent="-609600" eaLnBrk="1" fontAlgn="auto" hangingPunct="1">
              <a:lnSpc>
                <a:spcPct val="150000"/>
              </a:lnSpc>
              <a:spcAft>
                <a:spcPts val="0"/>
              </a:spcAft>
              <a:buFontTx/>
              <a:buNone/>
              <a:defRPr/>
            </a:pPr>
            <a:r>
              <a:rPr lang="fa-IR" sz="2800" b="1" u="sng" dirty="0" smtClean="0">
                <a:effectLst>
                  <a:outerShdw blurRad="38100" dist="38100" dir="2700000" algn="tl">
                    <a:srgbClr val="808080"/>
                  </a:outerShdw>
                </a:effectLst>
                <a:latin typeface="2  Badr"/>
                <a:cs typeface="B Lotus" pitchFamily="2" charset="-78"/>
              </a:rPr>
              <a:t>به چه دليل از </a:t>
            </a:r>
            <a:r>
              <a:rPr lang="en-US" sz="2800" b="1" u="sng" dirty="0" smtClean="0">
                <a:effectLst>
                  <a:outerShdw blurRad="38100" dist="38100" dir="2700000" algn="tl">
                    <a:srgbClr val="808080"/>
                  </a:outerShdw>
                </a:effectLst>
                <a:latin typeface="2  Badr"/>
                <a:cs typeface="B Lotus" pitchFamily="2" charset="-78"/>
              </a:rPr>
              <a:t>PHP</a:t>
            </a:r>
            <a:r>
              <a:rPr lang="fa-IR" sz="2800" b="1" u="sng" dirty="0" smtClean="0">
                <a:effectLst>
                  <a:outerShdw blurRad="38100" dist="38100" dir="2700000" algn="tl">
                    <a:srgbClr val="808080"/>
                  </a:outerShdw>
                </a:effectLst>
                <a:latin typeface="2  Badr"/>
                <a:cs typeface="B Lotus" pitchFamily="2" charset="-78"/>
              </a:rPr>
              <a:t>استفاده ميکنيم؟</a:t>
            </a:r>
          </a:p>
          <a:p>
            <a:pPr marL="609600" indent="-609600" eaLnBrk="1" fontAlgn="auto" hangingPunct="1">
              <a:lnSpc>
                <a:spcPct val="150000"/>
              </a:lnSpc>
              <a:spcAft>
                <a:spcPts val="0"/>
              </a:spcAft>
              <a:buFontTx/>
              <a:buNone/>
              <a:defRPr/>
            </a:pPr>
            <a:endParaRPr lang="fa-IR" sz="2800" b="1" u="sng" dirty="0" smtClean="0">
              <a:effectLst>
                <a:outerShdw blurRad="38100" dist="38100" dir="2700000" algn="tl">
                  <a:srgbClr val="808080"/>
                </a:outerShdw>
              </a:effectLst>
              <a:latin typeface="2  Badr"/>
              <a:cs typeface="B Lotus" pitchFamily="2" charset="-78"/>
            </a:endParaRPr>
          </a:p>
          <a:p>
            <a:pPr marL="609600" indent="-609600" eaLnBrk="1" fontAlgn="auto" hangingPunct="1">
              <a:lnSpc>
                <a:spcPct val="150000"/>
              </a:lnSpc>
              <a:spcAft>
                <a:spcPts val="0"/>
              </a:spcAft>
              <a:buFontTx/>
              <a:buNone/>
              <a:defRPr/>
            </a:pPr>
            <a:r>
              <a:rPr lang="en-US" sz="2800" dirty="0" smtClean="0">
                <a:effectLst>
                  <a:outerShdw blurRad="38100" dist="38100" dir="2700000" algn="tl">
                    <a:srgbClr val="808080"/>
                  </a:outerShdw>
                </a:effectLst>
                <a:latin typeface="2  Badr"/>
                <a:cs typeface="B Lotus" pitchFamily="2" charset="-78"/>
              </a:rPr>
              <a:t>PHP</a:t>
            </a:r>
            <a:r>
              <a:rPr lang="fa-IR" sz="2800" dirty="0" smtClean="0">
                <a:effectLst>
                  <a:outerShdw blurRad="38100" dist="38100" dir="2700000" algn="tl">
                    <a:srgbClr val="808080"/>
                  </a:outerShdw>
                </a:effectLst>
                <a:latin typeface="2  Badr"/>
                <a:cs typeface="B Lotus" pitchFamily="2" charset="-78"/>
              </a:rPr>
              <a:t> در مقايسه با تکنولوژي هاي مشابه</a:t>
            </a:r>
            <a:r>
              <a:rPr lang="en-US" sz="2800" dirty="0" smtClean="0">
                <a:effectLst>
                  <a:outerShdw blurRad="38100" dist="38100" dir="2700000" algn="tl">
                    <a:srgbClr val="808080"/>
                  </a:outerShdw>
                </a:effectLst>
                <a:latin typeface="2  Badr"/>
                <a:cs typeface="B Lotus" pitchFamily="2" charset="-78"/>
              </a:rPr>
              <a:t>,</a:t>
            </a:r>
            <a:r>
              <a:rPr lang="fa-IR" sz="2800" dirty="0" smtClean="0">
                <a:effectLst>
                  <a:outerShdw blurRad="38100" dist="38100" dir="2700000" algn="tl">
                    <a:srgbClr val="808080"/>
                  </a:outerShdw>
                </a:effectLst>
                <a:latin typeface="2  Badr"/>
                <a:cs typeface="B Lotus" pitchFamily="2" charset="-78"/>
              </a:rPr>
              <a:t> </a:t>
            </a:r>
            <a:r>
              <a:rPr lang="fa-IR" sz="2800" b="1" u="sng" dirty="0" smtClean="0">
                <a:effectLst>
                  <a:outerShdw blurRad="38100" dist="38100" dir="2700000" algn="tl">
                    <a:srgbClr val="808080"/>
                  </a:outerShdw>
                </a:effectLst>
                <a:latin typeface="2  Badr"/>
                <a:cs typeface="B Lotus" pitchFamily="2" charset="-78"/>
              </a:rPr>
              <a:t>سريعتر</a:t>
            </a:r>
            <a:r>
              <a:rPr lang="en-US" sz="2800" b="1" u="sng" dirty="0" smtClean="0">
                <a:effectLst>
                  <a:outerShdw blurRad="38100" dist="38100" dir="2700000" algn="tl">
                    <a:srgbClr val="808080"/>
                  </a:outerShdw>
                </a:effectLst>
                <a:latin typeface="2  Badr"/>
                <a:cs typeface="B Lotus" pitchFamily="2" charset="-78"/>
              </a:rPr>
              <a:t> ,</a:t>
            </a:r>
            <a:r>
              <a:rPr lang="fa-IR" sz="2800" b="1" u="sng" dirty="0" smtClean="0">
                <a:effectLst>
                  <a:outerShdw blurRad="38100" dist="38100" dir="2700000" algn="tl">
                    <a:srgbClr val="808080"/>
                  </a:outerShdw>
                </a:effectLst>
                <a:latin typeface="2  Badr"/>
                <a:cs typeface="B Lotus" pitchFamily="2" charset="-78"/>
              </a:rPr>
              <a:t>بهتر وآسانتر</a:t>
            </a:r>
          </a:p>
          <a:p>
            <a:pPr marL="609600" indent="-609600" eaLnBrk="1" fontAlgn="auto" hangingPunct="1">
              <a:lnSpc>
                <a:spcPct val="150000"/>
              </a:lnSpc>
              <a:spcAft>
                <a:spcPts val="0"/>
              </a:spcAft>
              <a:buFontTx/>
              <a:buNone/>
              <a:defRPr/>
            </a:pPr>
            <a:r>
              <a:rPr lang="fa-IR" sz="2800" dirty="0" smtClean="0">
                <a:effectLst>
                  <a:outerShdw blurRad="38100" dist="38100" dir="2700000" algn="tl">
                    <a:srgbClr val="808080"/>
                  </a:outerShdw>
                </a:effectLst>
                <a:latin typeface="2  Badr"/>
                <a:cs typeface="B Lotus" pitchFamily="2" charset="-78"/>
              </a:rPr>
              <a:t>است.</a:t>
            </a:r>
          </a:p>
          <a:p>
            <a:pPr marL="609600" indent="-609600" eaLnBrk="1" fontAlgn="auto" hangingPunct="1">
              <a:lnSpc>
                <a:spcPct val="150000"/>
              </a:lnSpc>
              <a:spcAft>
                <a:spcPts val="0"/>
              </a:spcAft>
              <a:buFontTx/>
              <a:buNone/>
              <a:defRPr/>
            </a:pPr>
            <a:r>
              <a:rPr lang="fa-IR" sz="2800" dirty="0" smtClean="0">
                <a:effectLst>
                  <a:outerShdw blurRad="38100" dist="38100" dir="2700000" algn="tl">
                    <a:srgbClr val="808080"/>
                  </a:outerShdw>
                </a:effectLst>
                <a:latin typeface="2  Badr"/>
                <a:cs typeface="B Lotus" pitchFamily="2" charset="-78"/>
              </a:rPr>
              <a:t>از جمله تکنولوژي هاي مشابه براي طراحي يک سايت وب ميتوان </a:t>
            </a:r>
          </a:p>
          <a:p>
            <a:pPr marL="609600" indent="-609600" eaLnBrk="1" fontAlgn="auto" hangingPunct="1">
              <a:lnSpc>
                <a:spcPct val="150000"/>
              </a:lnSpc>
              <a:spcAft>
                <a:spcPts val="0"/>
              </a:spcAft>
              <a:buFontTx/>
              <a:buNone/>
              <a:defRPr/>
            </a:pPr>
            <a:r>
              <a:rPr lang="fa-IR" sz="2800" dirty="0" smtClean="0">
                <a:effectLst>
                  <a:outerShdw blurRad="38100" dist="38100" dir="2700000" algn="tl">
                    <a:srgbClr val="808080"/>
                  </a:outerShdw>
                </a:effectLst>
                <a:latin typeface="2  Badr"/>
                <a:cs typeface="B Lotus" pitchFamily="2" charset="-78"/>
              </a:rPr>
              <a:t>به اين موارد اشاره کرد:</a:t>
            </a:r>
          </a:p>
          <a:p>
            <a:pPr marL="609600" indent="-609600" eaLnBrk="1" fontAlgn="auto" hangingPunct="1">
              <a:lnSpc>
                <a:spcPct val="150000"/>
              </a:lnSpc>
              <a:spcAft>
                <a:spcPts val="0"/>
              </a:spcAft>
              <a:buFontTx/>
              <a:buNone/>
              <a:defRPr/>
            </a:pPr>
            <a:r>
              <a:rPr lang="en-US" sz="2800" b="1" dirty="0" smtClean="0">
                <a:effectLst>
                  <a:outerShdw blurRad="38100" dist="38100" dir="2700000" algn="tl">
                    <a:srgbClr val="808080"/>
                  </a:outerShdw>
                </a:effectLst>
                <a:latin typeface="2  Badr"/>
                <a:cs typeface="B Lotus" pitchFamily="2" charset="-78"/>
              </a:rPr>
              <a:t>CGI (</a:t>
            </a:r>
            <a:r>
              <a:rPr lang="en-US" sz="2800" b="1" u="sng" dirty="0" smtClean="0">
                <a:effectLst>
                  <a:outerShdw blurRad="38100" dist="38100" dir="2700000" algn="tl">
                    <a:srgbClr val="808080"/>
                  </a:outerShdw>
                </a:effectLst>
                <a:latin typeface="2  Badr"/>
                <a:cs typeface="B Lotus" pitchFamily="2" charset="-78"/>
              </a:rPr>
              <a:t>C</a:t>
            </a:r>
            <a:r>
              <a:rPr lang="en-US" sz="2800" b="1" dirty="0" smtClean="0">
                <a:effectLst>
                  <a:outerShdw blurRad="38100" dist="38100" dir="2700000" algn="tl">
                    <a:srgbClr val="808080"/>
                  </a:outerShdw>
                </a:effectLst>
                <a:latin typeface="2  Badr"/>
                <a:cs typeface="B Lotus" pitchFamily="2" charset="-78"/>
              </a:rPr>
              <a:t>ommon </a:t>
            </a:r>
            <a:r>
              <a:rPr lang="en-US" sz="2800" b="1" u="sng" dirty="0" smtClean="0">
                <a:effectLst>
                  <a:outerShdw blurRad="38100" dist="38100" dir="2700000" algn="tl">
                    <a:srgbClr val="808080"/>
                  </a:outerShdw>
                </a:effectLst>
                <a:latin typeface="2  Badr"/>
                <a:cs typeface="B Lotus" pitchFamily="2" charset="-78"/>
              </a:rPr>
              <a:t>G</a:t>
            </a:r>
            <a:r>
              <a:rPr lang="en-US" sz="2800" b="1" dirty="0" smtClean="0">
                <a:effectLst>
                  <a:outerShdw blurRad="38100" dist="38100" dir="2700000" algn="tl">
                    <a:srgbClr val="808080"/>
                  </a:outerShdw>
                </a:effectLst>
                <a:latin typeface="2  Badr"/>
                <a:cs typeface="B Lotus" pitchFamily="2" charset="-78"/>
              </a:rPr>
              <a:t>ateway </a:t>
            </a:r>
            <a:r>
              <a:rPr lang="en-US" sz="2800" b="1" u="sng" dirty="0" smtClean="0">
                <a:effectLst>
                  <a:outerShdw blurRad="38100" dist="38100" dir="2700000" algn="tl">
                    <a:srgbClr val="808080"/>
                  </a:outerShdw>
                </a:effectLst>
                <a:latin typeface="2  Badr"/>
                <a:cs typeface="B Lotus" pitchFamily="2" charset="-78"/>
              </a:rPr>
              <a:t>I</a:t>
            </a:r>
            <a:r>
              <a:rPr lang="en-US" sz="2800" b="1" dirty="0" smtClean="0">
                <a:effectLst>
                  <a:outerShdw blurRad="38100" dist="38100" dir="2700000" algn="tl">
                    <a:srgbClr val="808080"/>
                  </a:outerShdw>
                </a:effectLst>
                <a:latin typeface="2  Badr"/>
                <a:cs typeface="B Lotus" pitchFamily="2" charset="-78"/>
              </a:rPr>
              <a:t>nterface)</a:t>
            </a:r>
          </a:p>
          <a:p>
            <a:pPr marL="609600" indent="-609600" eaLnBrk="1" fontAlgn="auto" hangingPunct="1">
              <a:lnSpc>
                <a:spcPct val="150000"/>
              </a:lnSpc>
              <a:spcAft>
                <a:spcPts val="0"/>
              </a:spcAft>
              <a:buFontTx/>
              <a:buNone/>
              <a:defRPr/>
            </a:pPr>
            <a:r>
              <a:rPr lang="en-US" sz="2800" b="1" dirty="0" smtClean="0">
                <a:effectLst>
                  <a:outerShdw blurRad="38100" dist="38100" dir="2700000" algn="tl">
                    <a:srgbClr val="808080"/>
                  </a:outerShdw>
                </a:effectLst>
                <a:latin typeface="2  Badr"/>
                <a:cs typeface="B Lotus" pitchFamily="2" charset="-78"/>
              </a:rPr>
              <a:t>ASP (</a:t>
            </a:r>
            <a:r>
              <a:rPr lang="en-US" sz="2800" b="1" u="sng" dirty="0" smtClean="0">
                <a:effectLst>
                  <a:outerShdw blurRad="38100" dist="38100" dir="2700000" algn="tl">
                    <a:srgbClr val="808080"/>
                  </a:outerShdw>
                </a:effectLst>
                <a:latin typeface="2  Badr"/>
                <a:cs typeface="B Lotus" pitchFamily="2" charset="-78"/>
              </a:rPr>
              <a:t>A</a:t>
            </a:r>
            <a:r>
              <a:rPr lang="en-US" sz="2800" b="1" dirty="0" smtClean="0">
                <a:effectLst>
                  <a:outerShdw blurRad="38100" dist="38100" dir="2700000" algn="tl">
                    <a:srgbClr val="808080"/>
                  </a:outerShdw>
                </a:effectLst>
                <a:latin typeface="2  Badr"/>
                <a:cs typeface="B Lotus" pitchFamily="2" charset="-78"/>
              </a:rPr>
              <a:t>ctive </a:t>
            </a:r>
            <a:r>
              <a:rPr lang="en-US" sz="2800" b="1" u="sng" dirty="0" smtClean="0">
                <a:effectLst>
                  <a:outerShdw blurRad="38100" dist="38100" dir="2700000" algn="tl">
                    <a:srgbClr val="808080"/>
                  </a:outerShdw>
                </a:effectLst>
                <a:latin typeface="2  Badr"/>
                <a:cs typeface="B Lotus" pitchFamily="2" charset="-78"/>
              </a:rPr>
              <a:t>S</a:t>
            </a:r>
            <a:r>
              <a:rPr lang="en-US" sz="2800" b="1" dirty="0" smtClean="0">
                <a:effectLst>
                  <a:outerShdw blurRad="38100" dist="38100" dir="2700000" algn="tl">
                    <a:srgbClr val="808080"/>
                  </a:outerShdw>
                </a:effectLst>
                <a:latin typeface="2  Badr"/>
                <a:cs typeface="B Lotus" pitchFamily="2" charset="-78"/>
              </a:rPr>
              <a:t>erver </a:t>
            </a:r>
            <a:r>
              <a:rPr lang="en-US" sz="2800" b="1" u="sng" dirty="0" smtClean="0">
                <a:effectLst>
                  <a:outerShdw blurRad="38100" dist="38100" dir="2700000" algn="tl">
                    <a:srgbClr val="808080"/>
                  </a:outerShdw>
                </a:effectLst>
                <a:latin typeface="2  Badr"/>
                <a:cs typeface="B Lotus" pitchFamily="2" charset="-78"/>
              </a:rPr>
              <a:t>P</a:t>
            </a:r>
            <a:r>
              <a:rPr lang="en-US" sz="2800" b="1" dirty="0" smtClean="0">
                <a:effectLst>
                  <a:outerShdw blurRad="38100" dist="38100" dir="2700000" algn="tl">
                    <a:srgbClr val="808080"/>
                  </a:outerShdw>
                </a:effectLst>
                <a:latin typeface="2  Badr"/>
                <a:cs typeface="B Lotus" pitchFamily="2" charset="-78"/>
              </a:rPr>
              <a:t>ages)</a:t>
            </a:r>
          </a:p>
          <a:p>
            <a:pPr marL="609600" indent="-609600" eaLnBrk="1" fontAlgn="auto" hangingPunct="1">
              <a:lnSpc>
                <a:spcPct val="150000"/>
              </a:lnSpc>
              <a:spcAft>
                <a:spcPts val="0"/>
              </a:spcAft>
              <a:buFontTx/>
              <a:buNone/>
              <a:defRPr/>
            </a:pPr>
            <a:r>
              <a:rPr lang="en-US" sz="2800" b="1" dirty="0" smtClean="0">
                <a:effectLst>
                  <a:outerShdw blurRad="38100" dist="38100" dir="2700000" algn="tl">
                    <a:srgbClr val="808080"/>
                  </a:outerShdw>
                </a:effectLst>
                <a:latin typeface="2  Badr"/>
                <a:cs typeface="B Lotus" pitchFamily="2" charset="-78"/>
              </a:rPr>
              <a:t>JSP (</a:t>
            </a:r>
            <a:r>
              <a:rPr lang="en-US" sz="2800" b="1" u="sng" dirty="0" smtClean="0">
                <a:effectLst>
                  <a:outerShdw blurRad="38100" dist="38100" dir="2700000" algn="tl">
                    <a:srgbClr val="808080"/>
                  </a:outerShdw>
                </a:effectLst>
                <a:latin typeface="2  Badr"/>
                <a:cs typeface="B Lotus" pitchFamily="2" charset="-78"/>
              </a:rPr>
              <a:t>J</a:t>
            </a:r>
            <a:r>
              <a:rPr lang="en-US" sz="2800" b="1" dirty="0" smtClean="0">
                <a:effectLst>
                  <a:outerShdw blurRad="38100" dist="38100" dir="2700000" algn="tl">
                    <a:srgbClr val="808080"/>
                  </a:outerShdw>
                </a:effectLst>
                <a:latin typeface="2  Badr"/>
                <a:cs typeface="B Lotus" pitchFamily="2" charset="-78"/>
              </a:rPr>
              <a:t>ava </a:t>
            </a:r>
            <a:r>
              <a:rPr lang="en-US" sz="2800" b="1" u="sng" dirty="0" smtClean="0">
                <a:effectLst>
                  <a:outerShdw blurRad="38100" dist="38100" dir="2700000" algn="tl">
                    <a:srgbClr val="808080"/>
                  </a:outerShdw>
                </a:effectLst>
                <a:latin typeface="2  Badr"/>
                <a:cs typeface="B Lotus" pitchFamily="2" charset="-78"/>
              </a:rPr>
              <a:t>S</a:t>
            </a:r>
            <a:r>
              <a:rPr lang="en-US" sz="2800" b="1" dirty="0" smtClean="0">
                <a:effectLst>
                  <a:outerShdw blurRad="38100" dist="38100" dir="2700000" algn="tl">
                    <a:srgbClr val="808080"/>
                  </a:outerShdw>
                </a:effectLst>
                <a:latin typeface="2  Badr"/>
                <a:cs typeface="B Lotus" pitchFamily="2" charset="-78"/>
              </a:rPr>
              <a:t>erver </a:t>
            </a:r>
            <a:r>
              <a:rPr lang="en-US" sz="2800" b="1" u="sng" dirty="0" smtClean="0">
                <a:effectLst>
                  <a:outerShdw blurRad="38100" dist="38100" dir="2700000" algn="tl">
                    <a:srgbClr val="808080"/>
                  </a:outerShdw>
                </a:effectLst>
                <a:latin typeface="2  Badr"/>
                <a:cs typeface="B Lotus" pitchFamily="2" charset="-78"/>
              </a:rPr>
              <a:t>P</a:t>
            </a:r>
            <a:r>
              <a:rPr lang="en-US" sz="2800" b="1" dirty="0" smtClean="0">
                <a:effectLst>
                  <a:outerShdw blurRad="38100" dist="38100" dir="2700000" algn="tl">
                    <a:srgbClr val="808080"/>
                  </a:outerShdw>
                </a:effectLst>
                <a:latin typeface="2  Badr"/>
                <a:cs typeface="B Lotus" pitchFamily="2" charset="-78"/>
              </a:rPr>
              <a:t>ages)</a:t>
            </a: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a:xfrm>
            <a:off x="457200" y="0"/>
            <a:ext cx="8229600" cy="1143000"/>
          </a:xfrm>
        </p:spPr>
        <p:txBody>
          <a:bodyPr/>
          <a:lstStyle/>
          <a:p>
            <a:pPr algn="r" rtl="1" eaLnBrk="1" hangingPunct="1"/>
            <a:r>
              <a:rPr lang="fa-IR" b="1" dirty="0" smtClean="0">
                <a:latin typeface="IranNastaliq" pitchFamily="18" charset="0"/>
                <a:ea typeface="IranNastaliq" pitchFamily="18" charset="0"/>
                <a:cs typeface="IranNastaliq" pitchFamily="18" charset="0"/>
              </a:rPr>
              <a:t>نگاهی گذرا بر </a:t>
            </a:r>
            <a:r>
              <a:rPr lang="ar-SA" b="1" dirty="0" smtClean="0">
                <a:latin typeface="IranNastaliq" pitchFamily="18" charset="0"/>
                <a:ea typeface="IranNastaliq" pitchFamily="18" charset="0"/>
                <a:cs typeface="IranNastaliq" pitchFamily="18" charset="0"/>
              </a:rPr>
              <a:t>تکنولوژی</a:t>
            </a:r>
            <a:r>
              <a:rPr lang="fa-IR" b="1" dirty="0" smtClean="0">
                <a:latin typeface="IranNastaliq" pitchFamily="18" charset="0"/>
                <a:ea typeface="IranNastaliq" pitchFamily="18" charset="0"/>
                <a:cs typeface="IranNastaliq" pitchFamily="18" charset="0"/>
              </a:rPr>
              <a:t> </a:t>
            </a:r>
            <a:r>
              <a:rPr lang="en-US" b="1" dirty="0" smtClean="0">
                <a:latin typeface="IranNastaliq" pitchFamily="18" charset="0"/>
                <a:ea typeface="IranNastaliq" pitchFamily="18" charset="0"/>
                <a:cs typeface="IranNastaliq" pitchFamily="18" charset="0"/>
              </a:rPr>
              <a:t> </a:t>
            </a:r>
            <a:r>
              <a:rPr lang="en-US" sz="3600" b="1" dirty="0" smtClean="0"/>
              <a:t>  </a:t>
            </a:r>
            <a:r>
              <a:rPr lang="en-US" sz="3600" b="1" dirty="0" smtClean="0">
                <a:solidFill>
                  <a:srgbClr val="00B050"/>
                </a:solidFill>
              </a:rPr>
              <a:t>ASP</a:t>
            </a:r>
            <a:r>
              <a:rPr lang="en-US" sz="3600" b="1" dirty="0" smtClean="0">
                <a:solidFill>
                  <a:srgbClr val="FF0000"/>
                </a:solidFill>
              </a:rPr>
              <a:t>.NET</a:t>
            </a:r>
          </a:p>
        </p:txBody>
      </p:sp>
      <p:sp>
        <p:nvSpPr>
          <p:cNvPr id="8196" name="Content Placeholder 2"/>
          <p:cNvSpPr>
            <a:spLocks noGrp="1"/>
          </p:cNvSpPr>
          <p:nvPr>
            <p:ph idx="1"/>
          </p:nvPr>
        </p:nvSpPr>
        <p:spPr>
          <a:xfrm>
            <a:off x="457200" y="838200"/>
            <a:ext cx="8305800" cy="5791200"/>
          </a:xfrm>
        </p:spPr>
        <p:txBody>
          <a:bodyPr>
            <a:normAutofit fontScale="77500" lnSpcReduction="20000"/>
          </a:bodyPr>
          <a:lstStyle/>
          <a:p>
            <a:pPr algn="just" rtl="1" eaLnBrk="1" hangingPunct="1">
              <a:lnSpc>
                <a:spcPct val="160000"/>
              </a:lnSpc>
              <a:buFont typeface="Arial" pitchFamily="34" charset="0"/>
              <a:buNone/>
            </a:pPr>
            <a:r>
              <a:rPr lang="en-US" sz="2800" dirty="0" smtClean="0">
                <a:effectLst>
                  <a:outerShdw blurRad="38100" dist="38100" dir="2700000" algn="tl">
                    <a:srgbClr val="000000">
                      <a:alpha val="43137"/>
                    </a:srgbClr>
                  </a:outerShdw>
                </a:effectLst>
                <a:cs typeface="B Lotus" pitchFamily="2" charset="-78"/>
              </a:rPr>
              <a:t>            </a:t>
            </a:r>
            <a:r>
              <a:rPr lang="ar-SA" sz="2800" dirty="0" smtClean="0">
                <a:effectLst>
                  <a:outerShdw blurRad="38100" dist="38100" dir="2700000" algn="tl">
                    <a:srgbClr val="000000">
                      <a:alpha val="43137"/>
                    </a:srgbClr>
                  </a:outerShdw>
                </a:effectLst>
                <a:cs typeface="B Lotus" pitchFamily="2" charset="-78"/>
              </a:rPr>
              <a:t>دات نت نسل جدیدی از ابزارهای توسعه مایکروسافت است. دات نت فقط یک زبان نیست و در واقع یک فریم ورک یا پلاتفرم برای توسعه و اجرای نرم افزار است.دات نت شباهت زیادی با پلاتفرم جاوا دارد  و در واقع در رقابت با اوست</a:t>
            </a:r>
            <a:r>
              <a:rPr lang="en-US" sz="2800" dirty="0" smtClean="0">
                <a:effectLst>
                  <a:outerShdw blurRad="38100" dist="38100" dir="2700000" algn="tl">
                    <a:srgbClr val="000000">
                      <a:alpha val="43137"/>
                    </a:srgbClr>
                  </a:outerShdw>
                </a:effectLst>
                <a:cs typeface="B Lotus" pitchFamily="2" charset="-78"/>
              </a:rPr>
              <a:t> ASP.NET </a:t>
            </a:r>
            <a:r>
              <a:rPr lang="ar-SA" sz="2800" dirty="0" smtClean="0">
                <a:effectLst>
                  <a:outerShdw blurRad="38100" dist="38100" dir="2700000" algn="tl">
                    <a:srgbClr val="000000">
                      <a:alpha val="43137"/>
                    </a:srgbClr>
                  </a:outerShdw>
                </a:effectLst>
                <a:cs typeface="B Lotus" pitchFamily="2" charset="-78"/>
              </a:rPr>
              <a:t>نیز نسل جدیدی از</a:t>
            </a:r>
            <a:r>
              <a:rPr lang="en-US" sz="2800" dirty="0" smtClean="0">
                <a:effectLst>
                  <a:outerShdw blurRad="38100" dist="38100" dir="2700000" algn="tl">
                    <a:srgbClr val="000000">
                      <a:alpha val="43137"/>
                    </a:srgbClr>
                  </a:outerShdw>
                </a:effectLst>
                <a:cs typeface="B Lotus" pitchFamily="2" charset="-78"/>
              </a:rPr>
              <a:t> ASP </a:t>
            </a:r>
            <a:r>
              <a:rPr lang="ar-SA" sz="2800" dirty="0" smtClean="0">
                <a:effectLst>
                  <a:outerShdw blurRad="38100" dist="38100" dir="2700000" algn="tl">
                    <a:srgbClr val="000000">
                      <a:alpha val="43137"/>
                    </a:srgbClr>
                  </a:outerShdw>
                </a:effectLst>
                <a:cs typeface="B Lotus" pitchFamily="2" charset="-78"/>
              </a:rPr>
              <a:t>کلاسیک در بستر دات نت است و از این جهت پیشرفت بسیار زیادی نسبت به</a:t>
            </a:r>
            <a:r>
              <a:rPr lang="en-US" sz="2800" dirty="0" smtClean="0">
                <a:effectLst>
                  <a:outerShdw blurRad="38100" dist="38100" dir="2700000" algn="tl">
                    <a:srgbClr val="000000">
                      <a:alpha val="43137"/>
                    </a:srgbClr>
                  </a:outerShdw>
                </a:effectLst>
                <a:cs typeface="B Lotus" pitchFamily="2" charset="-78"/>
              </a:rPr>
              <a:t> ASP </a:t>
            </a:r>
            <a:r>
              <a:rPr lang="ar-SA" sz="2800" dirty="0" smtClean="0">
                <a:effectLst>
                  <a:outerShdw blurRad="38100" dist="38100" dir="2700000" algn="tl">
                    <a:srgbClr val="000000">
                      <a:alpha val="43137"/>
                    </a:srgbClr>
                  </a:outerShdw>
                </a:effectLst>
                <a:cs typeface="B Lotus" pitchFamily="2" charset="-78"/>
              </a:rPr>
              <a:t>کلاسیک شاهد هستیم.</a:t>
            </a:r>
            <a:r>
              <a:rPr lang="en-US" sz="2800" dirty="0" smtClean="0">
                <a:effectLst>
                  <a:outerShdw blurRad="38100" dist="38100" dir="2700000" algn="tl">
                    <a:srgbClr val="000000">
                      <a:alpha val="43137"/>
                    </a:srgbClr>
                  </a:outerShdw>
                </a:effectLst>
                <a:cs typeface="B Lotus" pitchFamily="2" charset="-78"/>
              </a:rPr>
              <a:t> </a:t>
            </a:r>
            <a:r>
              <a:rPr lang="ar-SA" sz="2800" dirty="0" smtClean="0">
                <a:effectLst>
                  <a:outerShdw blurRad="38100" dist="38100" dir="2700000" algn="tl">
                    <a:srgbClr val="000000">
                      <a:alpha val="43137"/>
                    </a:srgbClr>
                  </a:outerShdw>
                </a:effectLst>
                <a:cs typeface="B Lotus" pitchFamily="2" charset="-78"/>
              </a:rPr>
              <a:t>با</a:t>
            </a:r>
            <a:r>
              <a:rPr lang="en-US" sz="2800" dirty="0" smtClean="0">
                <a:effectLst>
                  <a:outerShdw blurRad="38100" dist="38100" dir="2700000" algn="tl">
                    <a:srgbClr val="000000">
                      <a:alpha val="43137"/>
                    </a:srgbClr>
                  </a:outerShdw>
                </a:effectLst>
                <a:cs typeface="B Lotus" pitchFamily="2" charset="-78"/>
              </a:rPr>
              <a:t> ASP.NET</a:t>
            </a:r>
            <a:r>
              <a:rPr lang="ar-SA" sz="2800" dirty="0" smtClean="0">
                <a:effectLst>
                  <a:outerShdw blurRad="38100" dist="38100" dir="2700000" algn="tl">
                    <a:srgbClr val="000000">
                      <a:alpha val="43137"/>
                    </a:srgbClr>
                  </a:outerShdw>
                </a:effectLst>
                <a:cs typeface="B Lotus" pitchFamily="2" charset="-78"/>
              </a:rPr>
              <a:t>و با وجود کتابخانه غنی توابع و کلاسهای دات نت تقریبا هر کاری در وب امکان پذیر است. اگر چه مایکروسافت در معماری دات نت هدف اجرا در پلاتفرمها و سیستم عاملهای مختلف را  مد نظر داشته است اما حداقل تاکنون میتوان دات نت را یک ابزار توسعه در سیستم عامل ویندوز دانست</a:t>
            </a:r>
            <a:r>
              <a:rPr lang="en-US" sz="2800" dirty="0" smtClean="0">
                <a:effectLst>
                  <a:outerShdw blurRad="38100" dist="38100" dir="2700000" algn="tl">
                    <a:srgbClr val="000000">
                      <a:alpha val="43137"/>
                    </a:srgbClr>
                  </a:outerShdw>
                </a:effectLst>
                <a:cs typeface="B Lotus" pitchFamily="2" charset="-78"/>
              </a:rPr>
              <a:t>. </a:t>
            </a:r>
            <a:r>
              <a:rPr lang="ar-SA" sz="2800" dirty="0" smtClean="0">
                <a:effectLst>
                  <a:outerShdw blurRad="38100" dist="38100" dir="2700000" algn="tl">
                    <a:srgbClr val="000000">
                      <a:alpha val="43137"/>
                    </a:srgbClr>
                  </a:outerShdw>
                </a:effectLst>
                <a:cs typeface="B Lotus" pitchFamily="2" charset="-78"/>
              </a:rPr>
              <a:t>البته پروژه هایی برای شبیه سازی و انتقال دات نت به محیط لینوکس نیز وجود دارد که مهمترین آنها پروژه</a:t>
            </a:r>
            <a:r>
              <a:rPr lang="en-US" sz="2800" dirty="0" smtClean="0">
                <a:effectLst>
                  <a:outerShdw blurRad="38100" dist="38100" dir="2700000" algn="tl">
                    <a:srgbClr val="000000">
                      <a:alpha val="43137"/>
                    </a:srgbClr>
                  </a:outerShdw>
                </a:effectLst>
                <a:cs typeface="B Lotus" pitchFamily="2" charset="-78"/>
              </a:rPr>
              <a:t> Mono </a:t>
            </a:r>
            <a:r>
              <a:rPr lang="ar-SA" sz="2800" dirty="0" smtClean="0">
                <a:effectLst>
                  <a:outerShdw blurRad="38100" dist="38100" dir="2700000" algn="tl">
                    <a:srgbClr val="000000">
                      <a:alpha val="43137"/>
                    </a:srgbClr>
                  </a:outerShdw>
                </a:effectLst>
                <a:cs typeface="B Lotus" pitchFamily="2" charset="-78"/>
              </a:rPr>
              <a:t>است که پیشرفت قابل توجهی داشته است.انتظار می رود در آینده نزدیک</a:t>
            </a:r>
            <a:r>
              <a:rPr lang="en-US" sz="2800" dirty="0" smtClean="0">
                <a:effectLst>
                  <a:outerShdw blurRad="38100" dist="38100" dir="2700000" algn="tl">
                    <a:srgbClr val="000000">
                      <a:alpha val="43137"/>
                    </a:srgbClr>
                  </a:outerShdw>
                </a:effectLst>
                <a:cs typeface="B Lotus" pitchFamily="2" charset="-78"/>
              </a:rPr>
              <a:t> ASP.NET </a:t>
            </a:r>
            <a:r>
              <a:rPr lang="ar-SA" sz="2800" dirty="0" smtClean="0">
                <a:effectLst>
                  <a:outerShdw blurRad="38100" dist="38100" dir="2700000" algn="tl">
                    <a:srgbClr val="000000">
                      <a:alpha val="43137"/>
                    </a:srgbClr>
                  </a:outerShdw>
                </a:effectLst>
                <a:cs typeface="B Lotus" pitchFamily="2" charset="-78"/>
              </a:rPr>
              <a:t>در هر سیستم عامل و پلاتفرمی قابل اجرا باشد</a:t>
            </a:r>
            <a:r>
              <a:rPr lang="fa-IR" sz="2800" dirty="0" smtClean="0">
                <a:effectLst>
                  <a:outerShdw blurRad="38100" dist="38100" dir="2700000" algn="tl">
                    <a:srgbClr val="000000">
                      <a:alpha val="43137"/>
                    </a:srgbClr>
                  </a:outerShdw>
                </a:effectLst>
                <a:cs typeface="B Lotus" pitchFamily="2" charset="-78"/>
              </a:rPr>
              <a:t>.</a:t>
            </a:r>
            <a:r>
              <a:rPr lang="en-US" sz="2800" dirty="0" smtClean="0">
                <a:effectLst>
                  <a:outerShdw blurRad="38100" dist="38100" dir="2700000" algn="tl">
                    <a:srgbClr val="000000">
                      <a:alpha val="43137"/>
                    </a:srgbClr>
                  </a:outerShdw>
                </a:effectLst>
                <a:cs typeface="B Lotus" pitchFamily="2" charset="-78"/>
              </a:rPr>
              <a:t/>
            </a:r>
            <a:br>
              <a:rPr lang="en-US" sz="2800" dirty="0" smtClean="0">
                <a:effectLst>
                  <a:outerShdw blurRad="38100" dist="38100" dir="2700000" algn="tl">
                    <a:srgbClr val="000000">
                      <a:alpha val="43137"/>
                    </a:srgbClr>
                  </a:outerShdw>
                </a:effectLst>
                <a:cs typeface="B Lotus" pitchFamily="2" charset="-78"/>
              </a:rPr>
            </a:br>
            <a:endParaRPr lang="en-US" sz="2800" dirty="0" smtClean="0">
              <a:effectLst>
                <a:outerShdw blurRad="38100" dist="38100" dir="2700000" algn="tl">
                  <a:srgbClr val="000000">
                    <a:alpha val="43137"/>
                  </a:srgbClr>
                </a:outerShdw>
              </a:effectLst>
              <a:cs typeface="B Lotus" pitchFamily="2" charset="-78"/>
            </a:endParaRPr>
          </a:p>
          <a:p>
            <a:pPr algn="just" rtl="1" eaLnBrk="1" hangingPunct="1">
              <a:lnSpc>
                <a:spcPct val="160000"/>
              </a:lnSpc>
              <a:buFont typeface="Arial" pitchFamily="34" charset="0"/>
              <a:buNone/>
            </a:pPr>
            <a:endParaRPr lang="en-US" sz="2800" dirty="0" smtClean="0">
              <a:effectLst>
                <a:outerShdw blurRad="38100" dist="38100" dir="2700000" algn="tl">
                  <a:srgbClr val="000000">
                    <a:alpha val="43137"/>
                  </a:srgbClr>
                </a:outerShdw>
              </a:effectLst>
              <a:cs typeface="B Lotus" pitchFamily="2" charset="-78"/>
            </a:endParaRPr>
          </a:p>
          <a:p>
            <a:pPr algn="just" eaLnBrk="1" hangingPunct="1">
              <a:lnSpc>
                <a:spcPct val="160000"/>
              </a:lnSpc>
              <a:buFont typeface="Arial" pitchFamily="34" charset="0"/>
              <a:buNone/>
            </a:pPr>
            <a:endParaRPr lang="en-US" sz="2800" dirty="0" smtClean="0">
              <a:effectLst>
                <a:outerShdw blurRad="38100" dist="38100" dir="2700000" algn="tl">
                  <a:srgbClr val="000000">
                    <a:alpha val="43137"/>
                  </a:srgbClr>
                </a:outerShdw>
              </a:effectLst>
              <a:cs typeface="B Lotus" pitchFamily="2" charset="-78"/>
            </a:endParaRP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ndex"/>
          <p:cNvPicPr>
            <a:picLocks noChangeAspect="1" noChangeArrowheads="1"/>
          </p:cNvPicPr>
          <p:nvPr/>
        </p:nvPicPr>
        <p:blipFill>
          <a:blip r:embed="rId2"/>
          <a:srcRect/>
          <a:stretch>
            <a:fillRect/>
          </a:stretch>
        </p:blipFill>
        <p:spPr bwMode="auto">
          <a:xfrm rot="-1510348">
            <a:off x="1629842" y="682994"/>
            <a:ext cx="1481137" cy="1276350"/>
          </a:xfrm>
          <a:prstGeom prst="rect">
            <a:avLst/>
          </a:prstGeom>
          <a:noFill/>
          <a:ln w="9525">
            <a:noFill/>
            <a:miter lim="800000"/>
            <a:headEnd/>
            <a:tailEnd/>
          </a:ln>
        </p:spPr>
      </p:pic>
      <p:pic>
        <p:nvPicPr>
          <p:cNvPr id="8" name="Picture 7" descr="money.jpg"/>
          <p:cNvPicPr>
            <a:picLocks noChangeAspect="1"/>
          </p:cNvPicPr>
          <p:nvPr/>
        </p:nvPicPr>
        <p:blipFill>
          <a:blip r:embed="rId3"/>
          <a:srcRect/>
          <a:stretch>
            <a:fillRect/>
          </a:stretch>
        </p:blipFill>
        <p:spPr bwMode="auto">
          <a:xfrm rot="-1335958">
            <a:off x="4658988" y="1072168"/>
            <a:ext cx="1820863" cy="1571625"/>
          </a:xfrm>
          <a:prstGeom prst="rect">
            <a:avLst/>
          </a:prstGeom>
          <a:noFill/>
          <a:ln w="9525">
            <a:noFill/>
            <a:miter lim="800000"/>
            <a:headEnd/>
            <a:tailEnd/>
          </a:ln>
        </p:spPr>
      </p:pic>
      <p:pic>
        <p:nvPicPr>
          <p:cNvPr id="9" name="Picture 8" descr="php-mysql.gif"/>
          <p:cNvPicPr>
            <a:picLocks noChangeAspect="1"/>
          </p:cNvPicPr>
          <p:nvPr/>
        </p:nvPicPr>
        <p:blipFill>
          <a:blip r:embed="rId4"/>
          <a:srcRect/>
          <a:stretch>
            <a:fillRect/>
          </a:stretch>
        </p:blipFill>
        <p:spPr bwMode="auto">
          <a:xfrm rot="1533804">
            <a:off x="6772852" y="1076503"/>
            <a:ext cx="1416050" cy="1250950"/>
          </a:xfrm>
          <a:prstGeom prst="rect">
            <a:avLst/>
          </a:prstGeom>
          <a:noFill/>
          <a:ln w="9525">
            <a:noFill/>
            <a:miter lim="800000"/>
            <a:headEnd/>
            <a:tailEnd/>
          </a:ln>
        </p:spPr>
      </p:pic>
      <p:sp>
        <p:nvSpPr>
          <p:cNvPr id="9218" name="Title 1"/>
          <p:cNvSpPr>
            <a:spLocks noGrp="1"/>
          </p:cNvSpPr>
          <p:nvPr>
            <p:ph type="title"/>
          </p:nvPr>
        </p:nvSpPr>
        <p:spPr>
          <a:xfrm>
            <a:off x="3214678" y="571480"/>
            <a:ext cx="5410208" cy="792162"/>
          </a:xfrm>
        </p:spPr>
        <p:txBody>
          <a:bodyPr>
            <a:normAutofit fontScale="90000"/>
          </a:bodyPr>
          <a:lstStyle/>
          <a:p>
            <a:pPr algn="r" rtl="1"/>
            <a:r>
              <a:rPr lang="fa-IR" b="1" dirty="0" smtClean="0">
                <a:latin typeface="IranNastaliq" pitchFamily="18" charset="0"/>
                <a:ea typeface="IranNastaliq" pitchFamily="18" charset="0"/>
                <a:cs typeface="IranNastaliq" pitchFamily="18" charset="0"/>
              </a:rPr>
              <a:t>مقایسه</a:t>
            </a:r>
            <a:r>
              <a:rPr lang="fa-IR" b="1" dirty="0" smtClean="0"/>
              <a:t> </a:t>
            </a:r>
            <a:r>
              <a:rPr lang="en-US" sz="3600" b="1" dirty="0" smtClean="0">
                <a:solidFill>
                  <a:srgbClr val="009E47"/>
                </a:solidFill>
                <a:latin typeface="Times New Roman" pitchFamily="18" charset="0"/>
                <a:cs typeface="Times New Roman" pitchFamily="18" charset="0"/>
              </a:rPr>
              <a:t>P</a:t>
            </a:r>
            <a:r>
              <a:rPr lang="en-US" sz="3600" b="1" dirty="0" smtClean="0">
                <a:solidFill>
                  <a:srgbClr val="FF0000"/>
                </a:solidFill>
                <a:latin typeface="Times New Roman" pitchFamily="18" charset="0"/>
                <a:cs typeface="Times New Roman" pitchFamily="18" charset="0"/>
              </a:rPr>
              <a:t>H</a:t>
            </a:r>
            <a:r>
              <a:rPr lang="en-US" sz="3600" b="1" dirty="0" smtClean="0">
                <a:latin typeface="Times New Roman" pitchFamily="18" charset="0"/>
                <a:cs typeface="Times New Roman" pitchFamily="18" charset="0"/>
              </a:rPr>
              <a:t>P</a:t>
            </a:r>
            <a:r>
              <a:rPr lang="fa-IR" b="1" dirty="0" smtClean="0"/>
              <a:t> </a:t>
            </a:r>
            <a:r>
              <a:rPr lang="fa-IR" b="1" dirty="0" smtClean="0">
                <a:latin typeface="IranNastaliq" pitchFamily="18" charset="0"/>
                <a:ea typeface="IranNastaliq" pitchFamily="18" charset="0"/>
                <a:cs typeface="IranNastaliq" pitchFamily="18" charset="0"/>
              </a:rPr>
              <a:t>با</a:t>
            </a:r>
            <a:r>
              <a:rPr lang="fa-IR" b="1" dirty="0" smtClean="0"/>
              <a:t> </a:t>
            </a:r>
            <a:r>
              <a:rPr lang="en-US" sz="3600" b="1" dirty="0" smtClean="0">
                <a:solidFill>
                  <a:srgbClr val="00B050"/>
                </a:solidFill>
                <a:latin typeface="Times New Roman" pitchFamily="18" charset="0"/>
                <a:cs typeface="Times New Roman" pitchFamily="18" charset="0"/>
              </a:rPr>
              <a:t>ASP</a:t>
            </a:r>
            <a:r>
              <a:rPr lang="en-US" sz="3600" b="1" dirty="0" smtClean="0">
                <a:solidFill>
                  <a:srgbClr val="FF0000"/>
                </a:solidFill>
                <a:latin typeface="Times New Roman" pitchFamily="18" charset="0"/>
                <a:cs typeface="Times New Roman" pitchFamily="18" charset="0"/>
              </a:rPr>
              <a:t>.NET</a:t>
            </a:r>
            <a:r>
              <a:rPr lang="en-US" b="1" dirty="0" smtClean="0"/>
              <a:t> </a:t>
            </a:r>
            <a:br>
              <a:rPr lang="en-US" b="1" dirty="0" smtClean="0"/>
            </a:br>
            <a:r>
              <a:rPr lang="fa-IR" b="1" dirty="0" smtClean="0"/>
              <a:t>مزایای </a:t>
            </a:r>
            <a:r>
              <a:rPr lang="en-US" b="1" dirty="0" err="1" smtClean="0"/>
              <a:t>php</a:t>
            </a:r>
            <a:r>
              <a:rPr lang="en-US" dirty="0" smtClean="0"/>
              <a:t/>
            </a:r>
            <a:br>
              <a:rPr lang="en-US" dirty="0" smtClean="0"/>
            </a:br>
            <a:endParaRPr lang="en-US" dirty="0" smtClean="0"/>
          </a:p>
        </p:txBody>
      </p:sp>
      <p:sp>
        <p:nvSpPr>
          <p:cNvPr id="9219" name="Content Placeholder 2"/>
          <p:cNvSpPr>
            <a:spLocks noGrp="1"/>
          </p:cNvSpPr>
          <p:nvPr>
            <p:ph idx="1"/>
          </p:nvPr>
        </p:nvSpPr>
        <p:spPr>
          <a:xfrm>
            <a:off x="228600" y="838200"/>
            <a:ext cx="8382000" cy="5805510"/>
          </a:xfrm>
        </p:spPr>
        <p:txBody>
          <a:bodyPr>
            <a:normAutofit fontScale="92500" lnSpcReduction="10000"/>
          </a:bodyPr>
          <a:lstStyle/>
          <a:p>
            <a:pPr algn="just" rtl="1">
              <a:buFont typeface="Arial" pitchFamily="34" charset="0"/>
              <a:buNone/>
            </a:pPr>
            <a:endParaRPr lang="en-US" sz="2000" b="1"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endParaRPr lang="fa-IR"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endParaRPr lang="fa-IR"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endParaRPr lang="fa-IR"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رایگان: </a:t>
            </a:r>
            <a:r>
              <a:rPr lang="fa-IR" sz="2000" dirty="0" smtClean="0">
                <a:effectLst>
                  <a:outerShdw blurRad="38100" dist="38100" dir="2700000" algn="tl">
                    <a:srgbClr val="000000">
                      <a:alpha val="43137"/>
                    </a:srgbClr>
                  </a:outerShdw>
                </a:effectLst>
                <a:cs typeface="B Lotus" pitchFamily="2" charset="-78"/>
              </a:rPr>
              <a:t>برای ایجاد سایتی به زبان </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نیازی به پرداخت مبلغی بابت </a:t>
            </a:r>
            <a:r>
              <a:rPr lang="fa-IR" sz="2000" b="1" dirty="0" smtClean="0">
                <a:effectLst>
                  <a:outerShdw blurRad="38100" dist="38100" dir="2700000" algn="tl">
                    <a:srgbClr val="000000">
                      <a:alpha val="43137"/>
                    </a:srgbClr>
                  </a:outerShdw>
                </a:effectLst>
                <a:cs typeface="B Lotus" pitchFamily="2" charset="-78"/>
              </a:rPr>
              <a:t>خرید </a:t>
            </a:r>
            <a:r>
              <a:rPr lang="en-US" sz="2000" b="1" dirty="0" smtClean="0">
                <a:effectLst>
                  <a:outerShdw blurRad="38100" dist="38100" dir="2700000" algn="tl">
                    <a:srgbClr val="000000">
                      <a:alpha val="43137"/>
                    </a:srgbClr>
                  </a:outerShdw>
                </a:effectLst>
                <a:cs typeface="B Lotus" pitchFamily="2" charset="-78"/>
              </a:rPr>
              <a:t>HOST</a:t>
            </a:r>
            <a:r>
              <a:rPr lang="fa-IR" sz="2000" b="1" dirty="0" smtClean="0">
                <a:effectLst>
                  <a:outerShdw blurRad="38100" dist="38100" dir="2700000" algn="tl">
                    <a:srgbClr val="000000">
                      <a:alpha val="43137"/>
                    </a:srgbClr>
                  </a:outerShdw>
                </a:effectLst>
                <a:cs typeface="B Lotus" pitchFamily="2" charset="-78"/>
              </a:rPr>
              <a:t> </a:t>
            </a:r>
            <a:r>
              <a:rPr lang="fa-IR" sz="2000" dirty="0" smtClean="0">
                <a:effectLst>
                  <a:outerShdw blurRad="38100" dist="38100" dir="2700000" algn="tl">
                    <a:srgbClr val="000000">
                      <a:alpha val="43137"/>
                    </a:srgbClr>
                  </a:outerShdw>
                </a:effectLst>
                <a:cs typeface="B Lotus" pitchFamily="2" charset="-78"/>
              </a:rPr>
              <a:t>نیست که در مقابل این امکان برای </a:t>
            </a:r>
            <a:r>
              <a:rPr lang="en-US" sz="2000" dirty="0" smtClean="0">
                <a:effectLst>
                  <a:outerShdw blurRad="38100" dist="38100" dir="2700000" algn="tl">
                    <a:srgbClr val="000000">
                      <a:alpha val="43137"/>
                    </a:srgbClr>
                  </a:outerShdw>
                </a:effectLst>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وجود ندارد</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کدباز: </a:t>
            </a:r>
            <a:r>
              <a:rPr lang="ar-SA" sz="2000" dirty="0" smtClean="0">
                <a:effectLst>
                  <a:outerShdw blurRad="38100" dist="38100" dir="2700000" algn="tl">
                    <a:srgbClr val="000000">
                      <a:alpha val="43137"/>
                    </a:srgbClr>
                  </a:outerShdw>
                </a:effectLst>
                <a:cs typeface="B Lotus" pitchFamily="2" charset="-78"/>
              </a:rPr>
              <a:t>در </a:t>
            </a:r>
            <a:r>
              <a:rPr lang="en-US" sz="2000" dirty="0" smtClean="0">
                <a:effectLst>
                  <a:outerShdw blurRad="38100" dist="38100" dir="2700000" algn="tl">
                    <a:srgbClr val="000000">
                      <a:alpha val="43137"/>
                    </a:srgbClr>
                  </a:outerShdw>
                </a:effectLst>
                <a:cs typeface="B Lotus" pitchFamily="2" charset="-78"/>
              </a:rPr>
              <a:t>PHP </a:t>
            </a:r>
            <a:r>
              <a:rPr lang="ar-SA" sz="2000" dirty="0" smtClean="0">
                <a:effectLst>
                  <a:outerShdw blurRad="38100" dist="38100" dir="2700000" algn="tl">
                    <a:srgbClr val="000000">
                      <a:alpha val="43137"/>
                    </a:srgbClr>
                  </a:outerShdw>
                </a:effectLst>
                <a:cs typeface="B Lotus" pitchFamily="2" charset="-78"/>
              </a:rPr>
              <a:t>امكان دسترسي كامل به كد منبع نرم افزار وجود دارد که در مقابل </a:t>
            </a:r>
            <a:r>
              <a:rPr lang="en-US" sz="2000" dirty="0" smtClean="0">
                <a:effectLst>
                  <a:outerShdw blurRad="38100" dist="38100" dir="2700000" algn="tl">
                    <a:srgbClr val="000000">
                      <a:alpha val="43137"/>
                    </a:srgbClr>
                  </a:outerShdw>
                </a:effectLst>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کدباز نیست</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پرتابل بودن (قابل حمل بودن): </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روی هر سیستم عاملی اجرا می شود(</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معمولا تحت لینوکس کار میکند) در حالی که </a:t>
            </a:r>
            <a:r>
              <a:rPr lang="en-US" sz="2000" dirty="0" smtClean="0">
                <a:effectLst>
                  <a:outerShdw blurRad="38100" dist="38100" dir="2700000" algn="tl">
                    <a:srgbClr val="000000">
                      <a:alpha val="43137"/>
                    </a:srgbClr>
                  </a:outerShdw>
                </a:effectLst>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فقط تحت ویندوز کار می کند(پروژه </a:t>
            </a:r>
            <a:r>
              <a:rPr lang="en-US" sz="2000" dirty="0" smtClean="0">
                <a:effectLst>
                  <a:outerShdw blurRad="38100" dist="38100" dir="2700000" algn="tl">
                    <a:srgbClr val="000000">
                      <a:alpha val="43137"/>
                    </a:srgbClr>
                  </a:outerShdw>
                </a:effectLst>
                <a:cs typeface="B Lotus" pitchFamily="2" charset="-78"/>
              </a:rPr>
              <a:t>MONO</a:t>
            </a:r>
            <a:r>
              <a:rPr lang="fa-IR" sz="2000" dirty="0" smtClean="0">
                <a:effectLst>
                  <a:outerShdw blurRad="38100" dist="38100" dir="2700000" algn="tl">
                    <a:srgbClr val="000000">
                      <a:alpha val="43137"/>
                    </a:srgbClr>
                  </a:outerShdw>
                </a:effectLst>
                <a:cs typeface="B Lotus" pitchFamily="2" charset="-78"/>
              </a:rPr>
              <a:t>)</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en-US" sz="2000" b="1" dirty="0" smtClean="0">
                <a:effectLst>
                  <a:outerShdw blurRad="38100" dist="38100" dir="2700000" algn="tl">
                    <a:srgbClr val="000000">
                      <a:alpha val="43137"/>
                    </a:srgbClr>
                  </a:outerShdw>
                </a:effectLst>
                <a:cs typeface="B Lotus" pitchFamily="2" charset="-78"/>
              </a:rPr>
              <a:t>IDE</a:t>
            </a:r>
            <a:r>
              <a:rPr lang="fa-IR" sz="2000" b="1" dirty="0" smtClean="0">
                <a:effectLst>
                  <a:outerShdw blurRad="38100" dist="38100" dir="2700000" algn="tl">
                    <a:srgbClr val="000000">
                      <a:alpha val="43137"/>
                    </a:srgbClr>
                  </a:outerShdw>
                </a:effectLst>
                <a:cs typeface="B Lotus" pitchFamily="2" charset="-78"/>
              </a:rPr>
              <a:t> (محیط برنامه نویسی): </a:t>
            </a:r>
            <a:r>
              <a:rPr lang="en-US" sz="2000" dirty="0" smtClean="0">
                <a:effectLst>
                  <a:outerShdw blurRad="38100" dist="38100" dir="2700000" algn="tl">
                    <a:srgbClr val="000000">
                      <a:alpha val="43137"/>
                    </a:srgbClr>
                  </a:outerShdw>
                </a:effectLst>
                <a:cs typeface="B Lotus" pitchFamily="2" charset="-78"/>
              </a:rPr>
              <a:t>IDE</a:t>
            </a:r>
            <a:r>
              <a:rPr lang="fa-IR" sz="2000" dirty="0" smtClean="0">
                <a:effectLst>
                  <a:outerShdw blurRad="38100" dist="38100" dir="2700000" algn="tl">
                    <a:srgbClr val="000000">
                      <a:alpha val="43137"/>
                    </a:srgbClr>
                  </a:outerShdw>
                </a:effectLst>
                <a:cs typeface="B Lotus" pitchFamily="2" charset="-78"/>
              </a:rPr>
              <a:t>های موجودبرای زبان </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معمولا رایگان است،</a:t>
            </a:r>
            <a:r>
              <a:rPr lang="en-US" sz="2000" dirty="0" smtClean="0">
                <a:effectLst>
                  <a:outerShdw blurRad="38100" dist="38100" dir="2700000" algn="tl">
                    <a:srgbClr val="000000">
                      <a:alpha val="43137"/>
                    </a:srgbClr>
                  </a:outerShdw>
                </a:effectLst>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تحت </a:t>
            </a:r>
            <a:r>
              <a:rPr lang="en-US" sz="2000" dirty="0" smtClean="0">
                <a:effectLst>
                  <a:outerShdw blurRad="38100" dist="38100" dir="2700000" algn="tl">
                    <a:srgbClr val="000000">
                      <a:alpha val="43137"/>
                    </a:srgbClr>
                  </a:outerShdw>
                </a:effectLst>
                <a:cs typeface="B Lotus" pitchFamily="2" charset="-78"/>
              </a:rPr>
              <a:t>VISUAL STUDIO</a:t>
            </a:r>
            <a:r>
              <a:rPr lang="fa-IR" sz="2000" dirty="0" smtClean="0">
                <a:effectLst>
                  <a:outerShdw blurRad="38100" dist="38100" dir="2700000" algn="tl">
                    <a:srgbClr val="000000">
                      <a:alpha val="43137"/>
                    </a:srgbClr>
                  </a:outerShdw>
                </a:effectLst>
                <a:cs typeface="B Lotus" pitchFamily="2" charset="-78"/>
              </a:rPr>
              <a:t> نوشته می شود که در کشورهایی که ملزم به رعایت کپی رایت هستند حدود 4000 دلار هزینه دارد</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بانک اطلاعاتی: </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با </a:t>
            </a:r>
            <a:r>
              <a:rPr lang="en-US" sz="2000" dirty="0" smtClean="0">
                <a:effectLst>
                  <a:outerShdw blurRad="38100" dist="38100" dir="2700000" algn="tl">
                    <a:srgbClr val="000000">
                      <a:alpha val="43137"/>
                    </a:srgbClr>
                  </a:outerShdw>
                </a:effectLst>
                <a:cs typeface="B Lotus" pitchFamily="2" charset="-78"/>
              </a:rPr>
              <a:t>My SQL</a:t>
            </a:r>
            <a:r>
              <a:rPr lang="fa-IR" sz="2000" dirty="0" smtClean="0">
                <a:effectLst>
                  <a:outerShdw blurRad="38100" dist="38100" dir="2700000" algn="tl">
                    <a:srgbClr val="000000">
                      <a:alpha val="43137"/>
                    </a:srgbClr>
                  </a:outerShdw>
                </a:effectLst>
                <a:cs typeface="B Lotus" pitchFamily="2" charset="-78"/>
              </a:rPr>
              <a:t> و </a:t>
            </a:r>
            <a:r>
              <a:rPr lang="en-US" sz="2000" dirty="0" smtClean="0">
                <a:effectLst>
                  <a:outerShdw blurRad="38100" dist="38100" dir="2700000" algn="tl">
                    <a:srgbClr val="000000">
                      <a:alpha val="43137"/>
                    </a:srgbClr>
                  </a:outerShdw>
                </a:effectLst>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با </a:t>
            </a:r>
            <a:r>
              <a:rPr lang="en-US" sz="2000" dirty="0" smtClean="0">
                <a:effectLst>
                  <a:outerShdw blurRad="38100" dist="38100" dir="2700000" algn="tl">
                    <a:srgbClr val="000000">
                      <a:alpha val="43137"/>
                    </a:srgbClr>
                  </a:outerShdw>
                </a:effectLst>
                <a:cs typeface="B Lotus" pitchFamily="2" charset="-78"/>
              </a:rPr>
              <a:t>SQL SERVER</a:t>
            </a:r>
            <a:r>
              <a:rPr lang="fa-IR" sz="2000" dirty="0" smtClean="0">
                <a:effectLst>
                  <a:outerShdw blurRad="38100" dist="38100" dir="2700000" algn="tl">
                    <a:srgbClr val="000000">
                      <a:alpha val="43137"/>
                    </a:srgbClr>
                  </a:outerShdw>
                </a:effectLst>
                <a:cs typeface="B Lotus" pitchFamily="2" charset="-78"/>
              </a:rPr>
              <a:t> کار می کند و قیمت </a:t>
            </a:r>
            <a:r>
              <a:rPr lang="en-US" sz="2000" dirty="0" smtClean="0">
                <a:effectLst>
                  <a:outerShdw blurRad="38100" dist="38100" dir="2700000" algn="tl">
                    <a:srgbClr val="000000">
                      <a:alpha val="43137"/>
                    </a:srgbClr>
                  </a:outerShdw>
                </a:effectLst>
                <a:cs typeface="B Lotus" pitchFamily="2" charset="-78"/>
              </a:rPr>
              <a:t>My SQL</a:t>
            </a:r>
            <a:r>
              <a:rPr lang="fa-IR" sz="2000" dirty="0" smtClean="0">
                <a:effectLst>
                  <a:outerShdw blurRad="38100" dist="38100" dir="2700000" algn="tl">
                    <a:srgbClr val="000000">
                      <a:alpha val="43137"/>
                    </a:srgbClr>
                  </a:outerShdw>
                </a:effectLst>
                <a:cs typeface="B Lotus" pitchFamily="2" charset="-78"/>
              </a:rPr>
              <a:t> از </a:t>
            </a:r>
            <a:r>
              <a:rPr lang="en-US" sz="2000" dirty="0" smtClean="0">
                <a:effectLst>
                  <a:outerShdw blurRad="38100" dist="38100" dir="2700000" algn="tl">
                    <a:srgbClr val="000000">
                      <a:alpha val="43137"/>
                    </a:srgbClr>
                  </a:outerShdw>
                </a:effectLst>
                <a:cs typeface="B Lotus" pitchFamily="2" charset="-78"/>
              </a:rPr>
              <a:t>SQL SERVER</a:t>
            </a:r>
            <a:r>
              <a:rPr lang="fa-IR" sz="2000" dirty="0" smtClean="0">
                <a:effectLst>
                  <a:outerShdw blurRad="38100" dist="38100" dir="2700000" algn="tl">
                    <a:srgbClr val="000000">
                      <a:alpha val="43137"/>
                    </a:srgbClr>
                  </a:outerShdw>
                </a:effectLst>
                <a:cs typeface="B Lotus" pitchFamily="2" charset="-78"/>
              </a:rPr>
              <a:t> ارزان تر است</a:t>
            </a: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قابل توجه است که سایت های بزرگی مثل </a:t>
            </a:r>
            <a:r>
              <a:rPr lang="fa-IR" sz="2000" b="1" dirty="0" smtClean="0">
                <a:effectLst>
                  <a:outerShdw blurRad="38100" dist="38100" dir="2700000" algn="tl">
                    <a:srgbClr val="000000">
                      <a:alpha val="43137"/>
                    </a:srgbClr>
                  </a:outerShdw>
                </a:effectLst>
                <a:cs typeface="B Lotus" pitchFamily="2" charset="-78"/>
              </a:rPr>
              <a:t>یاهو و فیس بوک </a:t>
            </a:r>
            <a:r>
              <a:rPr lang="fa-IR" sz="2000" dirty="0" smtClean="0">
                <a:effectLst>
                  <a:outerShdw blurRad="38100" dist="38100" dir="2700000" algn="tl">
                    <a:srgbClr val="000000">
                      <a:alpha val="43137"/>
                    </a:srgbClr>
                  </a:outerShdw>
                </a:effectLst>
                <a:cs typeface="B Lotus" pitchFamily="2" charset="-78"/>
              </a:rPr>
              <a:t>و ... از </a:t>
            </a:r>
            <a:r>
              <a:rPr lang="en-US" sz="2000" dirty="0" smtClean="0">
                <a:effectLst>
                  <a:outerShdw blurRad="38100" dist="38100" dir="2700000" algn="tl">
                    <a:srgbClr val="000000">
                      <a:alpha val="43137"/>
                    </a:srgbClr>
                  </a:outerShdw>
                </a:effectLst>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به عنوان زبان استفاده شده در سایت هایشان استفاده کرده اند</a:t>
            </a:r>
            <a:endParaRPr lang="en-US" sz="18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1800" dirty="0" smtClean="0">
                <a:effectLst>
                  <a:outerShdw blurRad="38100" dist="38100" dir="2700000" algn="tl">
                    <a:srgbClr val="000000">
                      <a:alpha val="43137"/>
                    </a:srgbClr>
                  </a:outerShdw>
                </a:effectLst>
                <a:cs typeface="B Lotus" pitchFamily="2" charset="-78"/>
              </a:rPr>
              <a:t> </a:t>
            </a:r>
            <a:endParaRPr lang="en-US" sz="18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endParaRPr lang="en-US" sz="2000" dirty="0" smtClean="0">
              <a:effectLst>
                <a:outerShdw blurRad="38100" dist="38100" dir="2700000" algn="tl">
                  <a:srgbClr val="000000">
                    <a:alpha val="43137"/>
                  </a:srgbClr>
                </a:outerShdw>
              </a:effectLst>
              <a:cs typeface="B Lotus" pitchFamily="2" charset="-78"/>
            </a:endParaRPr>
          </a:p>
        </p:txBody>
      </p:sp>
      <p:pic>
        <p:nvPicPr>
          <p:cNvPr id="5" name="Picture 4" descr="imagfes.jpeg"/>
          <p:cNvPicPr>
            <a:picLocks noChangeAspect="1"/>
          </p:cNvPicPr>
          <p:nvPr/>
        </p:nvPicPr>
        <p:blipFill>
          <a:blip r:embed="rId5"/>
          <a:srcRect/>
          <a:stretch>
            <a:fillRect/>
          </a:stretch>
        </p:blipFill>
        <p:spPr bwMode="auto">
          <a:xfrm rot="1400930">
            <a:off x="241300" y="234950"/>
            <a:ext cx="1500188" cy="1527175"/>
          </a:xfrm>
          <a:prstGeom prst="rect">
            <a:avLst/>
          </a:prstGeom>
          <a:noFill/>
          <a:ln w="9525">
            <a:noFill/>
            <a:miter lim="800000"/>
            <a:headEnd/>
            <a:tailEnd/>
          </a:ln>
        </p:spPr>
      </p:pic>
      <p:pic>
        <p:nvPicPr>
          <p:cNvPr id="7" name="Picture 6" descr="wd-my-passport-essential-portable-usb-drive.jpg"/>
          <p:cNvPicPr>
            <a:picLocks noChangeAspect="1"/>
          </p:cNvPicPr>
          <p:nvPr/>
        </p:nvPicPr>
        <p:blipFill>
          <a:blip r:embed="rId6" cstate="print"/>
          <a:srcRect/>
          <a:stretch>
            <a:fillRect/>
          </a:stretch>
        </p:blipFill>
        <p:spPr bwMode="auto">
          <a:xfrm rot="901406">
            <a:off x="3278708" y="944805"/>
            <a:ext cx="1156622" cy="1197737"/>
          </a:xfrm>
          <a:prstGeom prst="rect">
            <a:avLst/>
          </a:prstGeom>
          <a:noFill/>
          <a:ln w="9525">
            <a:noFill/>
            <a:miter lim="800000"/>
            <a:headEnd/>
            <a:tailEnd/>
          </a:ln>
        </p:spPr>
      </p:pic>
      <p:sp>
        <p:nvSpPr>
          <p:cNvPr id="10" name="Footer Placeholder 9"/>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Content Placeholder 2"/>
          <p:cNvSpPr>
            <a:spLocks noGrp="1"/>
          </p:cNvSpPr>
          <p:nvPr>
            <p:ph idx="1"/>
          </p:nvPr>
        </p:nvSpPr>
        <p:spPr>
          <a:xfrm>
            <a:off x="0" y="990600"/>
            <a:ext cx="8686800" cy="5367358"/>
          </a:xfrm>
        </p:spPr>
        <p:txBody>
          <a:bodyPr>
            <a:normAutofit/>
          </a:bodyPr>
          <a:lstStyle/>
          <a:p>
            <a:pPr algn="just" rtl="1">
              <a:buFont typeface="Arial" pitchFamily="34" charset="0"/>
              <a:buNone/>
            </a:pPr>
            <a:r>
              <a:rPr lang="en-US" sz="2000" b="1" dirty="0" smtClean="0">
                <a:effectLst>
                  <a:outerShdw blurRad="38100" dist="38100" dir="2700000" algn="tl">
                    <a:srgbClr val="000000">
                      <a:alpha val="43137"/>
                    </a:srgbClr>
                  </a:outerShdw>
                </a:effectLst>
                <a:cs typeface="B Lotus" pitchFamily="2" charset="-78"/>
              </a:rPr>
              <a:t> </a:t>
            </a:r>
            <a:endParaRPr lang="fa-IR" sz="2000" b="1"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محدودیت زبان :  </a:t>
            </a:r>
            <a:r>
              <a:rPr lang="fa-IR" sz="2000" dirty="0" smtClean="0">
                <a:effectLst>
                  <a:outerShdw blurRad="38100" dist="38100" dir="2700000" algn="tl">
                    <a:srgbClr val="000000">
                      <a:alpha val="43137"/>
                    </a:srgbClr>
                  </a:outerShdw>
                </a:effectLst>
                <a:cs typeface="B Lotus" pitchFamily="2" charset="-78"/>
              </a:rPr>
              <a:t>نرم افزار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فقط با زبان خود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سازگار است در صورتی که در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می توان از زبان های </a:t>
            </a:r>
            <a:r>
              <a:rPr lang="en-US" sz="2000" dirty="0" smtClean="0">
                <a:effectLst>
                  <a:outerShdw blurRad="38100" dist="38100" dir="2700000" algn="tl">
                    <a:srgbClr val="000000">
                      <a:alpha val="43137"/>
                    </a:srgbClr>
                  </a:outerShdw>
                </a:effectLst>
                <a:cs typeface="B Lotus" pitchFamily="2" charset="-78"/>
              </a:rPr>
              <a:t>Delphi</a:t>
            </a:r>
            <a:r>
              <a:rPr lang="fa-IR" sz="2000" dirty="0" smtClean="0">
                <a:effectLst>
                  <a:outerShdw blurRad="38100" dist="38100" dir="2700000" algn="tl">
                    <a:srgbClr val="000000">
                      <a:alpha val="43137"/>
                    </a:srgbClr>
                  </a:outerShdw>
                </a:effectLst>
                <a:cs typeface="B Lotus" pitchFamily="2" charset="-78"/>
              </a:rPr>
              <a:t>،</a:t>
            </a:r>
            <a:r>
              <a:rPr lang="en-US" sz="2000" dirty="0" smtClean="0">
                <a:effectLst>
                  <a:outerShdw blurRad="38100" dist="38100" dir="2700000" algn="tl">
                    <a:srgbClr val="000000">
                      <a:alpha val="43137"/>
                    </a:srgbClr>
                  </a:outerShdw>
                </a:effectLst>
                <a:cs typeface="B Lotus" pitchFamily="2" charset="-78"/>
              </a:rPr>
              <a:t> JAVA </a:t>
            </a:r>
            <a:r>
              <a:rPr lang="fa-IR" sz="2000" dirty="0" smtClean="0">
                <a:effectLst>
                  <a:outerShdw blurRad="38100" dist="38100" dir="2700000" algn="tl">
                    <a:srgbClr val="000000">
                      <a:alpha val="43137"/>
                    </a:srgbClr>
                  </a:outerShdw>
                </a:effectLst>
                <a:cs typeface="B Lotus" pitchFamily="2" charset="-78"/>
              </a:rPr>
              <a:t> ، </a:t>
            </a:r>
            <a:r>
              <a:rPr lang="en-US" sz="2000" dirty="0" smtClean="0">
                <a:effectLst>
                  <a:outerShdw blurRad="38100" dist="38100" dir="2700000" algn="tl">
                    <a:srgbClr val="000000">
                      <a:alpha val="43137"/>
                    </a:srgbClr>
                  </a:outerShdw>
                </a:effectLst>
                <a:cs typeface="B Lotus" pitchFamily="2" charset="-78"/>
              </a:rPr>
              <a:t>C# </a:t>
            </a:r>
            <a:r>
              <a:rPr lang="fa-IR" sz="2000" dirty="0" smtClean="0">
                <a:effectLst>
                  <a:outerShdw blurRad="38100" dist="38100" dir="2700000" algn="tl">
                    <a:srgbClr val="000000">
                      <a:alpha val="43137"/>
                    </a:srgbClr>
                  </a:outerShdw>
                </a:effectLst>
                <a:cs typeface="B Lotus" pitchFamily="2" charset="-78"/>
              </a:rPr>
              <a:t> و </a:t>
            </a:r>
            <a:r>
              <a:rPr lang="en-US" sz="2000" dirty="0" smtClean="0">
                <a:effectLst>
                  <a:outerShdw blurRad="38100" dist="38100" dir="2700000" algn="tl">
                    <a:srgbClr val="000000">
                      <a:alpha val="43137"/>
                    </a:srgbClr>
                  </a:outerShdw>
                </a:effectLst>
                <a:cs typeface="B Lotus" pitchFamily="2" charset="-78"/>
              </a:rPr>
              <a:t>VB.NET</a:t>
            </a:r>
            <a:r>
              <a:rPr lang="fa-IR" sz="2000" dirty="0" smtClean="0">
                <a:effectLst>
                  <a:outerShdw blurRad="38100" dist="38100" dir="2700000" algn="tl">
                    <a:srgbClr val="000000">
                      <a:alpha val="43137"/>
                    </a:srgbClr>
                  </a:outerShdw>
                </a:effectLst>
                <a:cs typeface="B Lotus" pitchFamily="2" charset="-78"/>
              </a:rPr>
              <a:t> هم در محیط </a:t>
            </a:r>
            <a:r>
              <a:rPr lang="en-US" sz="2000" dirty="0" smtClean="0">
                <a:effectLst>
                  <a:outerShdw blurRad="38100" dist="38100" dir="2700000" algn="tl">
                    <a:srgbClr val="000000">
                      <a:alpha val="43137"/>
                    </a:srgbClr>
                  </a:outerShdw>
                </a:effectLst>
                <a:cs typeface="B Lotus" pitchFamily="2" charset="-78"/>
              </a:rPr>
              <a:t>.NET</a:t>
            </a:r>
            <a:r>
              <a:rPr lang="fa-IR" sz="2000" dirty="0" smtClean="0">
                <a:effectLst>
                  <a:outerShdw blurRad="38100" dist="38100" dir="2700000" algn="tl">
                    <a:srgbClr val="000000">
                      <a:alpha val="43137"/>
                    </a:srgbClr>
                  </a:outerShdw>
                </a:effectLst>
                <a:cs typeface="B Lotus" pitchFamily="2" charset="-78"/>
              </a:rPr>
              <a:t> استفاده کرد و محدود به </a:t>
            </a:r>
            <a:r>
              <a:rPr lang="en-US" sz="2000" dirty="0" smtClean="0">
                <a:effectLst>
                  <a:outerShdw blurRad="38100" dist="38100" dir="2700000" algn="tl">
                    <a:srgbClr val="000000">
                      <a:alpha val="43137"/>
                    </a:srgbClr>
                  </a:outerShdw>
                </a:effectLst>
                <a:cs typeface="B Lotus" pitchFamily="2" charset="-78"/>
              </a:rPr>
              <a:t>ASP</a:t>
            </a:r>
            <a:r>
              <a:rPr lang="fa-IR" sz="2000" dirty="0" smtClean="0">
                <a:effectLst>
                  <a:outerShdw blurRad="38100" dist="38100" dir="2700000" algn="tl">
                    <a:srgbClr val="000000">
                      <a:alpha val="43137"/>
                    </a:srgbClr>
                  </a:outerShdw>
                </a:effectLst>
                <a:cs typeface="B Lotus" pitchFamily="2" charset="-78"/>
              </a:rPr>
              <a:t> نمی شود </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امنیت</a:t>
            </a:r>
            <a:r>
              <a:rPr lang="fa-IR" sz="2000" dirty="0" smtClean="0">
                <a:effectLst>
                  <a:outerShdw blurRad="38100" dist="38100" dir="2700000" algn="tl">
                    <a:srgbClr val="000000">
                      <a:alpha val="43137"/>
                    </a:srgbClr>
                  </a:outerShdw>
                </a:effectLst>
                <a:cs typeface="B Lotus" pitchFamily="2" charset="-78"/>
              </a:rPr>
              <a:t> (از نظر </a:t>
            </a:r>
            <a:r>
              <a:rPr lang="en-US" sz="2000" dirty="0" smtClean="0">
                <a:effectLst>
                  <a:outerShdw blurRad="38100" dist="38100" dir="2700000" algn="tl">
                    <a:srgbClr val="000000">
                      <a:alpha val="43137"/>
                    </a:srgbClr>
                  </a:outerShdw>
                </a:effectLst>
                <a:cs typeface="B Lotus" pitchFamily="2" charset="-78"/>
              </a:rPr>
              <a:t>Authentication</a:t>
            </a:r>
            <a:r>
              <a:rPr lang="fa-IR" sz="2000" dirty="0" smtClean="0">
                <a:effectLst>
                  <a:outerShdw blurRad="38100" dist="38100" dir="2700000" algn="tl">
                    <a:srgbClr val="000000">
                      <a:alpha val="43137"/>
                    </a:srgbClr>
                  </a:outerShdw>
                </a:effectLst>
                <a:cs typeface="B Lotus" pitchFamily="2" charset="-78"/>
              </a:rPr>
              <a:t>(اعتبارسنجی اطلاعات ورودی)): زمانی که یک برنامه نویس غیر حرفه ای مبادرت به نوشتن برنامه ای با زبان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می کند باید اطلاعات وسیعی در زمینه امنیت وب داشته باشد چون در حالت پیش فرض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راهکاری برای اصلاح خودکار از بین بردن مشکلات امنیتی ناشی از دانش کم برنامه نویس ارائه نمی کند که در مقابل </a:t>
            </a:r>
            <a:r>
              <a:rPr lang="en-US" sz="2000" dirty="0" smtClean="0">
                <a:effectLst>
                  <a:outerShdw blurRad="38100" dist="38100" dir="2700000" algn="tl">
                    <a:srgbClr val="000000">
                      <a:alpha val="43137"/>
                    </a:srgbClr>
                  </a:outerShdw>
                </a:effectLst>
                <a:cs typeface="B Lotus" pitchFamily="2" charset="-78"/>
              </a:rPr>
              <a:t>ASP</a:t>
            </a:r>
            <a:r>
              <a:rPr lang="fa-IR" sz="2000" dirty="0" smtClean="0">
                <a:effectLst>
                  <a:outerShdw blurRad="38100" dist="38100" dir="2700000" algn="tl">
                    <a:srgbClr val="000000">
                      <a:alpha val="43137"/>
                    </a:srgbClr>
                  </a:outerShdw>
                </a:effectLst>
                <a:cs typeface="B Lotus" pitchFamily="2" charset="-78"/>
              </a:rPr>
              <a:t> به صورت هوشمند به رفع این مشکلات می پردازد</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کامپایل و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a:t>
            </a:r>
            <a:r>
              <a:rPr lang="fa-IR" sz="2000" b="1" dirty="0" smtClean="0">
                <a:effectLst>
                  <a:outerShdw blurRad="38100" dist="38100" dir="2700000" algn="tl">
                    <a:srgbClr val="000000">
                      <a:alpha val="43137"/>
                    </a:srgbClr>
                  </a:outerShdw>
                </a:effectLst>
                <a:cs typeface="B Lotus" pitchFamily="2" charset="-78"/>
              </a:rPr>
              <a:t>مفسر</a:t>
            </a:r>
            <a:r>
              <a:rPr lang="fa-IR" sz="2000" dirty="0" smtClean="0">
                <a:effectLst>
                  <a:outerShdw blurRad="38100" dist="38100" dir="2700000" algn="tl">
                    <a:srgbClr val="000000">
                      <a:alpha val="43137"/>
                    </a:srgbClr>
                  </a:outerShdw>
                </a:effectLst>
                <a:cs typeface="B Lotus" pitchFamily="2" charset="-78"/>
              </a:rPr>
              <a:t> دارد: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ASP.NET </a:t>
            </a:r>
            <a:r>
              <a:rPr lang="fa-IR" sz="2000" dirty="0" smtClean="0">
                <a:effectLst>
                  <a:outerShdw blurRad="38100" dist="38100" dir="2700000" algn="tl">
                    <a:srgbClr val="000000">
                      <a:alpha val="43137"/>
                    </a:srgbClr>
                  </a:outerShdw>
                </a:effectLst>
                <a:cs typeface="B Lotus" pitchFamily="2" charset="-78"/>
              </a:rPr>
              <a:t>قابلیت </a:t>
            </a:r>
            <a:r>
              <a:rPr lang="en-US" sz="2000" dirty="0" smtClean="0">
                <a:effectLst>
                  <a:outerShdw blurRad="38100" dist="38100" dir="2700000" algn="tl">
                    <a:srgbClr val="000000">
                      <a:alpha val="43137"/>
                    </a:srgbClr>
                  </a:outerShdw>
                </a:effectLst>
                <a:cs typeface="B Lotus" pitchFamily="2" charset="-78"/>
              </a:rPr>
              <a:t>Encode</a:t>
            </a:r>
            <a:r>
              <a:rPr lang="fa-IR" sz="2000" dirty="0" smtClean="0">
                <a:effectLst>
                  <a:outerShdw blurRad="38100" dist="38100" dir="2700000" algn="tl">
                    <a:srgbClr val="000000">
                      <a:alpha val="43137"/>
                    </a:srgbClr>
                  </a:outerShdw>
                </a:effectLst>
                <a:cs typeface="B Lotus" pitchFamily="2" charset="-78"/>
              </a:rPr>
              <a:t> کردن دارد، یعنی کدهای نوشته شده ی سمت سرور را به فایل </a:t>
            </a:r>
            <a:r>
              <a:rPr lang="en-US" sz="2000" dirty="0" err="1" smtClean="0">
                <a:effectLst>
                  <a:outerShdw blurRad="38100" dist="38100" dir="2700000" algn="tl">
                    <a:srgbClr val="000000">
                      <a:alpha val="43137"/>
                    </a:srgbClr>
                  </a:outerShdw>
                </a:effectLst>
                <a:cs typeface="B Lotus" pitchFamily="2" charset="-78"/>
              </a:rPr>
              <a:t>dll</a:t>
            </a:r>
            <a:r>
              <a:rPr lang="fa-IR" sz="2000" dirty="0" smtClean="0">
                <a:effectLst>
                  <a:outerShdw blurRad="38100" dist="38100" dir="2700000" algn="tl">
                    <a:srgbClr val="000000">
                      <a:alpha val="43137"/>
                    </a:srgbClr>
                  </a:outerShdw>
                </a:effectLst>
                <a:cs typeface="B Lotus" pitchFamily="2" charset="-78"/>
              </a:rPr>
              <a:t> تبدیل می کند ولی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کامپایل ندارد و البته یک رمزنگار به نام  </a:t>
            </a:r>
            <a:r>
              <a:rPr lang="en-US" sz="2000" dirty="0" err="1" smtClean="0">
                <a:effectLst>
                  <a:outerShdw blurRad="38100" dist="38100" dir="2700000" algn="tl">
                    <a:srgbClr val="000000">
                      <a:alpha val="43137"/>
                    </a:srgbClr>
                  </a:outerShdw>
                </a:effectLst>
                <a:cs typeface="B Lotus" pitchFamily="2" charset="-78"/>
              </a:rPr>
              <a:t>Zend</a:t>
            </a:r>
            <a:r>
              <a:rPr lang="fa-IR" sz="2000" dirty="0" smtClean="0">
                <a:effectLst>
                  <a:outerShdw blurRad="38100" dist="38100" dir="2700000" algn="tl">
                    <a:srgbClr val="000000">
                      <a:alpha val="43137"/>
                    </a:srgbClr>
                  </a:outerShdw>
                </a:effectLst>
                <a:cs typeface="B Lotus" pitchFamily="2" charset="-78"/>
              </a:rPr>
              <a:t> برای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نوشته شده که کاری شبیه </a:t>
            </a:r>
            <a:r>
              <a:rPr lang="en-US" sz="2000" dirty="0" smtClean="0">
                <a:effectLst>
                  <a:outerShdw blurRad="38100" dist="38100" dir="2700000" algn="tl">
                    <a:srgbClr val="000000">
                      <a:alpha val="43137"/>
                    </a:srgbClr>
                  </a:outerShdw>
                </a:effectLst>
                <a:cs typeface="B Lotus" pitchFamily="2" charset="-78"/>
              </a:rPr>
              <a:t>Encode</a:t>
            </a:r>
            <a:r>
              <a:rPr lang="fa-IR" sz="2000" dirty="0" smtClean="0">
                <a:effectLst>
                  <a:outerShdw blurRad="38100" dist="38100" dir="2700000" algn="tl">
                    <a:srgbClr val="000000">
                      <a:alpha val="43137"/>
                    </a:srgbClr>
                  </a:outerShdw>
                </a:effectLst>
                <a:cs typeface="B Lotus" pitchFamily="2" charset="-78"/>
              </a:rPr>
              <a:t> کردن را برای کدهای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انجام می دهد</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dirty="0" smtClean="0">
                <a:effectLst>
                  <a:outerShdw blurRad="38100" dist="38100" dir="2700000" algn="tl">
                    <a:srgbClr val="000000">
                      <a:alpha val="43137"/>
                    </a:srgbClr>
                  </a:outerShdw>
                </a:effectLst>
                <a:cs typeface="B Lotus" pitchFamily="2" charset="-78"/>
              </a:rPr>
              <a:t>□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ASP.NET</a:t>
            </a:r>
            <a:r>
              <a:rPr lang="fa-IR" sz="2000" dirty="0" smtClean="0">
                <a:effectLst>
                  <a:outerShdw blurRad="38100" dist="38100" dir="2700000" algn="tl">
                    <a:srgbClr val="000000">
                      <a:alpha val="43137"/>
                    </a:srgbClr>
                  </a:outerShdw>
                </a:effectLst>
                <a:cs typeface="B Lotus" pitchFamily="2" charset="-78"/>
              </a:rPr>
              <a:t> برای برنامه نویسی های سریع بسیار مناسب است زیرا تعداد بسیار زیادی کتابخانه دارداما در مقابل در </a:t>
            </a:r>
            <a:r>
              <a:rPr lang="en-US" sz="2000" b="1" dirty="0" smtClean="0">
                <a:effectLst>
                  <a:outerShdw blurRad="38100" dist="38100" dir="2700000" algn="tl">
                    <a:srgbClr val="000000">
                      <a:alpha val="43137"/>
                    </a:srgbClr>
                  </a:outerShdw>
                </a:effectLst>
                <a:latin typeface="Times New Roman" pitchFamily="18" charset="0"/>
                <a:cs typeface="B Lotus" pitchFamily="2" charset="-78"/>
              </a:rPr>
              <a:t>PHP</a:t>
            </a:r>
            <a:r>
              <a:rPr lang="fa-IR" sz="2000" dirty="0" smtClean="0">
                <a:effectLst>
                  <a:outerShdw blurRad="38100" dist="38100" dir="2700000" algn="tl">
                    <a:srgbClr val="000000">
                      <a:alpha val="43137"/>
                    </a:srgbClr>
                  </a:outerShdw>
                </a:effectLst>
                <a:cs typeface="B Lotus" pitchFamily="2" charset="-78"/>
              </a:rPr>
              <a:t> اکثر بخش های برنامه نویسی را خودتان باید بنویسید که این بسیار وقت گیر است</a:t>
            </a:r>
            <a:endParaRPr lang="en-US" sz="2000" dirty="0" smtClean="0">
              <a:effectLst>
                <a:outerShdw blurRad="38100" dist="38100" dir="2700000" algn="tl">
                  <a:srgbClr val="000000">
                    <a:alpha val="43137"/>
                  </a:srgbClr>
                </a:outerShdw>
              </a:effectLst>
              <a:cs typeface="B Lotus" pitchFamily="2" charset="-78"/>
            </a:endParaRPr>
          </a:p>
          <a:p>
            <a:pPr algn="just" rtl="1">
              <a:buFont typeface="Arial" pitchFamily="34" charset="0"/>
              <a:buNone/>
            </a:pPr>
            <a:r>
              <a:rPr lang="fa-IR" sz="2000" b="1" dirty="0" smtClean="0">
                <a:effectLst>
                  <a:outerShdw blurRad="38100" dist="38100" dir="2700000" algn="tl">
                    <a:srgbClr val="000000">
                      <a:alpha val="43137"/>
                    </a:srgbClr>
                  </a:outerShdw>
                </a:effectLst>
                <a:cs typeface="B Lotus" pitchFamily="2" charset="-78"/>
              </a:rPr>
              <a:t>□</a:t>
            </a:r>
            <a:endParaRPr lang="en-US" sz="2000" dirty="0" smtClean="0">
              <a:effectLst>
                <a:outerShdw blurRad="38100" dist="38100" dir="2700000" algn="tl">
                  <a:srgbClr val="000000">
                    <a:alpha val="43137"/>
                  </a:srgbClr>
                </a:outerShdw>
              </a:effectLst>
              <a:cs typeface="B Lotus" pitchFamily="2" charset="-78"/>
            </a:endParaRPr>
          </a:p>
        </p:txBody>
      </p:sp>
      <p:sp>
        <p:nvSpPr>
          <p:cNvPr id="5" name="Title 4"/>
          <p:cNvSpPr>
            <a:spLocks noGrp="1"/>
          </p:cNvSpPr>
          <p:nvPr>
            <p:ph type="title"/>
          </p:nvPr>
        </p:nvSpPr>
        <p:spPr/>
        <p:txBody>
          <a:bodyPr>
            <a:normAutofit/>
          </a:bodyPr>
          <a:lstStyle/>
          <a:p>
            <a:pPr algn="r"/>
            <a:r>
              <a:rPr lang="fa-IR" sz="3200" dirty="0" smtClean="0">
                <a:latin typeface="IranNastaliq" pitchFamily="18" charset="0"/>
                <a:ea typeface="IranNastaliq" pitchFamily="18" charset="0"/>
                <a:cs typeface="IranNastaliq" pitchFamily="18" charset="0"/>
              </a:rPr>
              <a:t>مقایسه</a:t>
            </a:r>
            <a:r>
              <a:rPr lang="fa-IR" sz="3200" dirty="0" smtClean="0"/>
              <a:t> </a:t>
            </a:r>
            <a:r>
              <a:rPr lang="en-US" sz="3200" dirty="0" smtClean="0">
                <a:solidFill>
                  <a:srgbClr val="009E47"/>
                </a:solidFill>
                <a:latin typeface="Times New Roman" pitchFamily="18" charset="0"/>
                <a:cs typeface="Times New Roman" pitchFamily="18" charset="0"/>
              </a:rPr>
              <a:t>P</a:t>
            </a:r>
            <a:r>
              <a:rPr lang="en-US" sz="3200" dirty="0" smtClean="0">
                <a:solidFill>
                  <a:srgbClr val="FF0000"/>
                </a:solidFill>
                <a:latin typeface="Times New Roman" pitchFamily="18" charset="0"/>
                <a:cs typeface="Times New Roman" pitchFamily="18" charset="0"/>
              </a:rPr>
              <a:t>H</a:t>
            </a:r>
            <a:r>
              <a:rPr lang="en-US" sz="3200" dirty="0" smtClean="0">
                <a:latin typeface="Times New Roman" pitchFamily="18" charset="0"/>
                <a:cs typeface="Times New Roman" pitchFamily="18" charset="0"/>
              </a:rPr>
              <a:t>P</a:t>
            </a:r>
            <a:r>
              <a:rPr lang="fa-IR" sz="3200" dirty="0" smtClean="0"/>
              <a:t> </a:t>
            </a:r>
            <a:r>
              <a:rPr lang="fa-IR" sz="3200" dirty="0" smtClean="0">
                <a:latin typeface="IranNastaliq" pitchFamily="18" charset="0"/>
                <a:ea typeface="IranNastaliq" pitchFamily="18" charset="0"/>
                <a:cs typeface="IranNastaliq" pitchFamily="18" charset="0"/>
              </a:rPr>
              <a:t>با</a:t>
            </a:r>
            <a:r>
              <a:rPr lang="fa-IR" sz="3200" dirty="0" smtClean="0"/>
              <a:t> </a:t>
            </a:r>
            <a:r>
              <a:rPr lang="en-US" sz="3200" dirty="0" smtClean="0">
                <a:solidFill>
                  <a:srgbClr val="00B050"/>
                </a:solidFill>
                <a:latin typeface="Times New Roman" pitchFamily="18" charset="0"/>
                <a:cs typeface="Times New Roman" pitchFamily="18" charset="0"/>
              </a:rPr>
              <a:t>ASP</a:t>
            </a:r>
            <a:r>
              <a:rPr lang="en-US" sz="3200" dirty="0" smtClean="0">
                <a:solidFill>
                  <a:srgbClr val="FF0000"/>
                </a:solidFill>
                <a:latin typeface="Times New Roman" pitchFamily="18" charset="0"/>
                <a:cs typeface="Times New Roman" pitchFamily="18" charset="0"/>
              </a:rPr>
              <a:t>.NET</a:t>
            </a:r>
            <a:r>
              <a:rPr lang="en-US" sz="3200" dirty="0" smtClean="0"/>
              <a:t> </a:t>
            </a:r>
            <a:br>
              <a:rPr lang="en-US" sz="3200" dirty="0" smtClean="0"/>
            </a:br>
            <a:r>
              <a:rPr lang="fa-IR" sz="3200" dirty="0" smtClean="0"/>
              <a:t>معایب </a:t>
            </a:r>
            <a:r>
              <a:rPr lang="en-US" sz="3200" dirty="0" err="1" smtClean="0"/>
              <a:t>php</a:t>
            </a:r>
            <a:endParaRPr lang="fa-IR" sz="3200" dirty="0"/>
          </a:p>
        </p:txBody>
      </p:sp>
      <p:sp>
        <p:nvSpPr>
          <p:cNvPr id="7" name="Rectangle 6"/>
          <p:cNvSpPr/>
          <p:nvPr/>
        </p:nvSpPr>
        <p:spPr>
          <a:xfrm>
            <a:off x="4143372" y="357166"/>
            <a:ext cx="4572000" cy="646331"/>
          </a:xfrm>
          <a:prstGeom prst="rect">
            <a:avLst/>
          </a:prstGeom>
        </p:spPr>
        <p:txBody>
          <a:bodyPr>
            <a:spAutoFit/>
          </a:bodyPr>
          <a:lstStyle/>
          <a:p>
            <a:r>
              <a:rPr lang="en-US" dirty="0" smtClean="0"/>
              <a:t/>
            </a:r>
            <a:br>
              <a:rPr lang="en-US" dirty="0" smtClean="0"/>
            </a:br>
            <a:endParaRPr lang="fa-IR" dirty="0"/>
          </a:p>
        </p:txBody>
      </p:sp>
      <p:sp>
        <p:nvSpPr>
          <p:cNvPr id="6" name="Footer Placeholder 5"/>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itle 1"/>
          <p:cNvSpPr>
            <a:spLocks noGrp="1"/>
          </p:cNvSpPr>
          <p:nvPr>
            <p:ph type="title"/>
          </p:nvPr>
        </p:nvSpPr>
        <p:spPr>
          <a:xfrm>
            <a:off x="1571604" y="357166"/>
            <a:ext cx="7239000" cy="685800"/>
          </a:xfrm>
        </p:spPr>
        <p:txBody>
          <a:bodyPr>
            <a:normAutofit fontScale="90000"/>
          </a:bodyPr>
          <a:lstStyle/>
          <a:p>
            <a:pPr algn="r"/>
            <a:r>
              <a:rPr lang="fa-IR" sz="3600" dirty="0" smtClean="0">
                <a:latin typeface="IranNastaliq" pitchFamily="18" charset="0"/>
                <a:ea typeface="IranNastaliq" pitchFamily="18" charset="0"/>
                <a:cs typeface="IranNastaliq" pitchFamily="18" charset="0"/>
              </a:rPr>
              <a:t>مقایسه</a:t>
            </a:r>
            <a:r>
              <a:rPr lang="fa-IR" sz="3600" dirty="0" smtClean="0"/>
              <a:t> </a:t>
            </a:r>
            <a:r>
              <a:rPr lang="en-US" sz="3200" dirty="0" smtClean="0">
                <a:solidFill>
                  <a:srgbClr val="009E47"/>
                </a:solidFill>
                <a:latin typeface="Times New Roman" pitchFamily="18" charset="0"/>
                <a:cs typeface="Times New Roman" pitchFamily="18" charset="0"/>
              </a:rPr>
              <a:t>P</a:t>
            </a:r>
            <a:r>
              <a:rPr lang="en-US" sz="3200" dirty="0" smtClean="0">
                <a:solidFill>
                  <a:srgbClr val="FF0000"/>
                </a:solidFill>
                <a:latin typeface="Times New Roman" pitchFamily="18" charset="0"/>
                <a:cs typeface="Times New Roman" pitchFamily="18" charset="0"/>
              </a:rPr>
              <a:t>H</a:t>
            </a:r>
            <a:r>
              <a:rPr lang="en-US" sz="3200" dirty="0" smtClean="0">
                <a:latin typeface="Times New Roman" pitchFamily="18" charset="0"/>
                <a:cs typeface="Times New Roman" pitchFamily="18" charset="0"/>
              </a:rPr>
              <a:t>P</a:t>
            </a:r>
            <a:r>
              <a:rPr lang="fa-IR" sz="3600" dirty="0" smtClean="0"/>
              <a:t> </a:t>
            </a:r>
            <a:r>
              <a:rPr lang="fa-IR" sz="3600" dirty="0" smtClean="0">
                <a:latin typeface="IranNastaliq" pitchFamily="18" charset="0"/>
                <a:ea typeface="IranNastaliq" pitchFamily="18" charset="0"/>
                <a:cs typeface="IranNastaliq" pitchFamily="18" charset="0"/>
              </a:rPr>
              <a:t>با</a:t>
            </a:r>
            <a:r>
              <a:rPr lang="fa-IR" sz="3600" dirty="0" smtClean="0"/>
              <a:t> </a:t>
            </a:r>
            <a:r>
              <a:rPr lang="en-US" sz="3200" dirty="0" smtClean="0">
                <a:solidFill>
                  <a:srgbClr val="00B050"/>
                </a:solidFill>
                <a:latin typeface="Times New Roman" pitchFamily="18" charset="0"/>
                <a:cs typeface="Times New Roman" pitchFamily="18" charset="0"/>
              </a:rPr>
              <a:t>ASP</a:t>
            </a:r>
            <a:r>
              <a:rPr lang="en-US" sz="3200" dirty="0" smtClean="0">
                <a:solidFill>
                  <a:srgbClr val="FF0000"/>
                </a:solidFill>
                <a:latin typeface="Times New Roman" pitchFamily="18" charset="0"/>
                <a:cs typeface="Times New Roman" pitchFamily="18" charset="0"/>
              </a:rPr>
              <a:t>.NET</a:t>
            </a:r>
            <a:r>
              <a:rPr lang="en-US" sz="3600" dirty="0" smtClean="0"/>
              <a:t> </a:t>
            </a:r>
            <a:br>
              <a:rPr lang="en-US" sz="3600" dirty="0" smtClean="0"/>
            </a:br>
            <a:r>
              <a:rPr lang="fa-IR" sz="3600" dirty="0" smtClean="0"/>
              <a:t>سیستم عامل</a:t>
            </a:r>
            <a:endParaRPr lang="en-US" sz="4000" b="1" dirty="0" smtClean="0">
              <a:latin typeface="IranNastaliq" pitchFamily="18" charset="0"/>
              <a:ea typeface="IranNastaliq" pitchFamily="18" charset="0"/>
              <a:cs typeface="IranNastaliq" pitchFamily="18" charset="0"/>
            </a:endParaRPr>
          </a:p>
        </p:txBody>
      </p:sp>
      <p:sp>
        <p:nvSpPr>
          <p:cNvPr id="11269" name="Content Placeholder 2"/>
          <p:cNvSpPr>
            <a:spLocks noGrp="1"/>
          </p:cNvSpPr>
          <p:nvPr>
            <p:ph idx="1"/>
          </p:nvPr>
        </p:nvSpPr>
        <p:spPr>
          <a:xfrm>
            <a:off x="285720" y="1142984"/>
            <a:ext cx="8686800" cy="5219696"/>
          </a:xfrm>
        </p:spPr>
        <p:txBody>
          <a:bodyPr>
            <a:normAutofit lnSpcReduction="10000"/>
          </a:bodyPr>
          <a:lstStyle/>
          <a:p>
            <a:pPr algn="just" rtl="1" eaLnBrk="1" hangingPunct="1">
              <a:buFont typeface="Arial" pitchFamily="34" charset="0"/>
              <a:buNone/>
            </a:pPr>
            <a:r>
              <a:rPr lang="ar-SA" sz="2400" dirty="0" smtClean="0">
                <a:effectLst>
                  <a:outerShdw blurRad="38100" dist="38100" dir="2700000" algn="tl">
                    <a:srgbClr val="000000">
                      <a:alpha val="43137"/>
                    </a:srgbClr>
                  </a:outerShdw>
                </a:effectLst>
                <a:cs typeface="B Lotus" pitchFamily="2" charset="-78"/>
              </a:rPr>
              <a:t>اگرچه اصولا انتخاب ابزار توسعه نرم افزار ارجحیت بیشتری بر انتخاب سیستم عامل دارد اما در دنیای واقعی قضیه به این سادگی نیست و گاهی برنامه نویس براساس سیستم عامل ابزار خود را انتخاب میکند. امروزه تقریبا دو بستر متفاوت داریم از طرفی سیستم عاملهای سرور ویندوز و از طرف دیگر  نسخه های مختلف  لینوکس و یونیکس. ویندوز ابزار رایج و آشنایی برای کاربران و  برنامه نویسان است و از طرفی یونیکس  سیستم عامل ارزان تر ( و البته حرفه ای) است. در ویند</a:t>
            </a:r>
            <a:r>
              <a:rPr lang="fa-IR" sz="2400" dirty="0" smtClean="0">
                <a:effectLst>
                  <a:outerShdw blurRad="38100" dist="38100" dir="2700000" algn="tl">
                    <a:srgbClr val="000000">
                      <a:alpha val="43137"/>
                    </a:srgbClr>
                  </a:outerShdw>
                </a:effectLst>
                <a:cs typeface="B Lotus" pitchFamily="2" charset="-78"/>
              </a:rPr>
              <a:t>وز</a:t>
            </a:r>
            <a:r>
              <a:rPr lang="ar-SA" sz="2400" dirty="0" smtClean="0">
                <a:effectLst>
                  <a:outerShdw blurRad="38100" dist="38100" dir="2700000" algn="tl">
                    <a:srgbClr val="000000">
                      <a:alpha val="43137"/>
                    </a:srgbClr>
                  </a:outerShdw>
                </a:effectLst>
                <a:cs typeface="B Lotus" pitchFamily="2" charset="-78"/>
              </a:rPr>
              <a:t> عموما ترکیبی از دانت نت</a:t>
            </a:r>
            <a:r>
              <a:rPr lang="fa-IR"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a:t>
            </a:r>
            <a:r>
              <a:rPr lang="en-US" sz="2400" dirty="0" smtClean="0">
                <a:effectLst>
                  <a:outerShdw blurRad="38100" dist="38100" dir="2700000" algn="tl">
                    <a:srgbClr val="000000">
                      <a:alpha val="43137"/>
                    </a:srgbClr>
                  </a:outerShdw>
                </a:effectLst>
                <a:cs typeface="B Lotus" pitchFamily="2" charset="-78"/>
              </a:rPr>
              <a:t>IIS</a:t>
            </a:r>
            <a:r>
              <a:rPr lang="ar-SA" sz="2400" dirty="0" smtClean="0">
                <a:effectLst>
                  <a:outerShdw blurRad="38100" dist="38100" dir="2700000" algn="tl">
                    <a:srgbClr val="000000">
                      <a:alpha val="43137"/>
                    </a:srgbClr>
                  </a:outerShdw>
                </a:effectLst>
                <a:cs typeface="B Lotus" pitchFamily="2" charset="-78"/>
              </a:rPr>
              <a:t>،</a:t>
            </a:r>
            <a:r>
              <a:rPr lang="en-US" sz="2400" dirty="0" smtClean="0">
                <a:effectLst>
                  <a:outerShdw blurRad="38100" dist="38100" dir="2700000" algn="tl">
                    <a:srgbClr val="000000">
                      <a:alpha val="43137"/>
                    </a:srgbClr>
                  </a:outerShdw>
                </a:effectLst>
                <a:cs typeface="B Lotus" pitchFamily="2" charset="-78"/>
              </a:rPr>
              <a:t> SQL Server </a:t>
            </a:r>
            <a:r>
              <a:rPr lang="ar-SA" sz="2400" dirty="0" smtClean="0">
                <a:effectLst>
                  <a:outerShdw blurRad="38100" dist="38100" dir="2700000" algn="tl">
                    <a:srgbClr val="000000">
                      <a:alpha val="43137"/>
                    </a:srgbClr>
                  </a:outerShdw>
                </a:effectLst>
                <a:cs typeface="B Lotus" pitchFamily="2" charset="-78"/>
              </a:rPr>
              <a:t>داریم و در یونیکس</a:t>
            </a:r>
            <a:r>
              <a:rPr lang="fa-IR" sz="2400" dirty="0" smtClean="0">
                <a:effectLst>
                  <a:outerShdw blurRad="38100" dist="38100" dir="2700000" algn="tl">
                    <a:srgbClr val="000000">
                      <a:alpha val="43137"/>
                    </a:srgbClr>
                  </a:outerShdw>
                </a:effectLst>
                <a:cs typeface="B Lotus" pitchFamily="2" charset="-78"/>
              </a:rPr>
              <a:t> ، </a:t>
            </a:r>
            <a:r>
              <a:rPr lang="en-US" sz="2400" dirty="0" smtClean="0">
                <a:effectLst>
                  <a:outerShdw blurRad="38100" dist="38100" dir="2700000" algn="tl">
                    <a:srgbClr val="000000">
                      <a:alpha val="43137"/>
                    </a:srgbClr>
                  </a:outerShdw>
                </a:effectLst>
                <a:cs typeface="B Lotus" pitchFamily="2" charset="-78"/>
              </a:rPr>
              <a:t> PHP</a:t>
            </a:r>
            <a:r>
              <a:rPr lang="ar-SA" sz="2400" dirty="0" smtClean="0">
                <a:effectLst>
                  <a:outerShdw blurRad="38100" dist="38100" dir="2700000" algn="tl">
                    <a:srgbClr val="000000">
                      <a:alpha val="43137"/>
                    </a:srgbClr>
                  </a:outerShdw>
                </a:effectLst>
                <a:cs typeface="B Lotus" pitchFamily="2" charset="-78"/>
              </a:rPr>
              <a:t>و</a:t>
            </a:r>
            <a:r>
              <a:rPr lang="en-US" sz="2400" dirty="0" smtClean="0">
                <a:effectLst>
                  <a:outerShdw blurRad="38100" dist="38100" dir="2700000" algn="tl">
                    <a:srgbClr val="000000">
                      <a:alpha val="43137"/>
                    </a:srgbClr>
                  </a:outerShdw>
                </a:effectLst>
                <a:cs typeface="B Lotus" pitchFamily="2" charset="-78"/>
              </a:rPr>
              <a:t> Apache </a:t>
            </a:r>
            <a:r>
              <a:rPr lang="ar-SA" sz="2400" dirty="0" smtClean="0">
                <a:effectLst>
                  <a:outerShdw blurRad="38100" dist="38100" dir="2700000" algn="tl">
                    <a:srgbClr val="000000">
                      <a:alpha val="43137"/>
                    </a:srgbClr>
                  </a:outerShdw>
                </a:effectLst>
                <a:cs typeface="B Lotus" pitchFamily="2" charset="-78"/>
              </a:rPr>
              <a:t>و</a:t>
            </a:r>
            <a:r>
              <a:rPr lang="en-US" sz="2400" dirty="0" smtClean="0">
                <a:effectLst>
                  <a:outerShdw blurRad="38100" dist="38100" dir="2700000" algn="tl">
                    <a:srgbClr val="000000">
                      <a:alpha val="43137"/>
                    </a:srgbClr>
                  </a:outerShdw>
                </a:effectLst>
                <a:cs typeface="B Lotus" pitchFamily="2" charset="-78"/>
              </a:rPr>
              <a:t> </a:t>
            </a:r>
            <a:r>
              <a:rPr lang="en-US" sz="2400" dirty="0" err="1" smtClean="0">
                <a:effectLst>
                  <a:outerShdw blurRad="38100" dist="38100" dir="2700000" algn="tl">
                    <a:srgbClr val="000000">
                      <a:alpha val="43137"/>
                    </a:srgbClr>
                  </a:outerShdw>
                </a:effectLst>
                <a:cs typeface="B Lotus" pitchFamily="2" charset="-78"/>
              </a:rPr>
              <a:t>MySql</a:t>
            </a:r>
            <a:r>
              <a:rPr lang="en-US"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و مشخص است که هزینه نهایی پیاده سازی و اجرای یک وب سایت در </a:t>
            </a:r>
            <a:r>
              <a:rPr lang="ar-SA" sz="2400" b="1" dirty="0" smtClean="0">
                <a:effectLst>
                  <a:outerShdw blurRad="38100" dist="38100" dir="2700000" algn="tl">
                    <a:srgbClr val="000000">
                      <a:alpha val="43137"/>
                    </a:srgbClr>
                  </a:outerShdw>
                </a:effectLst>
                <a:cs typeface="B Lotus" pitchFamily="2" charset="-78"/>
              </a:rPr>
              <a:t>ترکیب لینوکسی ارزان تر </a:t>
            </a:r>
            <a:r>
              <a:rPr lang="ar-SA" sz="2400" dirty="0" smtClean="0">
                <a:effectLst>
                  <a:outerShdw blurRad="38100" dist="38100" dir="2700000" algn="tl">
                    <a:srgbClr val="000000">
                      <a:alpha val="43137"/>
                    </a:srgbClr>
                  </a:outerShdw>
                </a:effectLst>
                <a:cs typeface="B Lotus" pitchFamily="2" charset="-78"/>
              </a:rPr>
              <a:t>است.پی اچ پی در ویندوز نیز قابل اجراست وبخصوص در نسخه های جدید</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این اجرا شکل بهتری نیز گرفته است. در حال حاضر نسخه اولیه از</a:t>
            </a:r>
            <a:r>
              <a:rPr lang="en-US" sz="2400" dirty="0" smtClean="0">
                <a:effectLst>
                  <a:outerShdw blurRad="38100" dist="38100" dir="2700000" algn="tl">
                    <a:srgbClr val="000000">
                      <a:alpha val="43137"/>
                    </a:srgbClr>
                  </a:outerShdw>
                </a:effectLst>
                <a:cs typeface="B Lotus" pitchFamily="2" charset="-78"/>
              </a:rPr>
              <a:t> Mono</a:t>
            </a:r>
            <a:r>
              <a:rPr lang="fa-IR" sz="2400" dirty="0" smtClean="0">
                <a:effectLst>
                  <a:outerShdw blurRad="38100" dist="38100" dir="2700000" algn="tl">
                    <a:srgbClr val="000000">
                      <a:alpha val="43137"/>
                    </a:srgbClr>
                  </a:outerShdw>
                </a:effectLst>
                <a:cs typeface="B Lotus" pitchFamily="2" charset="-78"/>
              </a:rPr>
              <a:t>(</a:t>
            </a:r>
            <a:r>
              <a:rPr lang="en-US"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دات نت در محیط لینوکس) قابل اجرا است اما حداقل به اندازه</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رایج نیست. از طرفی نیز</a:t>
            </a:r>
            <a:r>
              <a:rPr lang="en-US" sz="2400" dirty="0" smtClean="0">
                <a:effectLst>
                  <a:outerShdw blurRad="38100" dist="38100" dir="2700000" algn="tl">
                    <a:srgbClr val="000000">
                      <a:alpha val="43137"/>
                    </a:srgbClr>
                  </a:outerShdw>
                </a:effectLst>
                <a:cs typeface="B Lotus" pitchFamily="2" charset="-78"/>
              </a:rPr>
              <a:t> ASP.NET </a:t>
            </a:r>
            <a:r>
              <a:rPr lang="ar-SA" sz="2400" dirty="0" smtClean="0">
                <a:effectLst>
                  <a:outerShdw blurRad="38100" dist="38100" dir="2700000" algn="tl">
                    <a:srgbClr val="000000">
                      <a:alpha val="43137"/>
                    </a:srgbClr>
                  </a:outerShdw>
                </a:effectLst>
                <a:cs typeface="B Lotus" pitchFamily="2" charset="-78"/>
              </a:rPr>
              <a:t>ترکیب ایده آلی برای کار با ویندوز و</a:t>
            </a:r>
            <a:r>
              <a:rPr lang="en-US" sz="2400" dirty="0" smtClean="0">
                <a:effectLst>
                  <a:outerShdw blurRad="38100" dist="38100" dir="2700000" algn="tl">
                    <a:srgbClr val="000000">
                      <a:alpha val="43137"/>
                    </a:srgbClr>
                  </a:outerShdw>
                </a:effectLst>
                <a:cs typeface="B Lotus" pitchFamily="2" charset="-78"/>
              </a:rPr>
              <a:t> IIS </a:t>
            </a:r>
            <a:r>
              <a:rPr lang="ar-SA" sz="2400" dirty="0" smtClean="0">
                <a:effectLst>
                  <a:outerShdw blurRad="38100" dist="38100" dir="2700000" algn="tl">
                    <a:srgbClr val="000000">
                      <a:alpha val="43137"/>
                    </a:srgbClr>
                  </a:outerShdw>
                </a:effectLst>
                <a:cs typeface="B Lotus" pitchFamily="2" charset="-78"/>
              </a:rPr>
              <a:t>است و در واقع هماهنگی و همخوانی این ابزارها در ویندوز (بخصوص اینکه همگی محصول یک شرکت هستند</a:t>
            </a:r>
            <a:r>
              <a:rPr lang="fa-IR" sz="2400" dirty="0" smtClean="0">
                <a:effectLst>
                  <a:outerShdw blurRad="38100" dist="38100" dir="2700000" algn="tl">
                    <a:srgbClr val="000000">
                      <a:alpha val="43137"/>
                    </a:srgbClr>
                  </a:outerShdw>
                </a:effectLst>
                <a:cs typeface="B Lotus" pitchFamily="2" charset="-78"/>
              </a:rPr>
              <a:t>)</a:t>
            </a:r>
            <a:r>
              <a:rPr lang="en-US"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شاید یکی از بهترین بسترهای توسعه نرم افزار و وب سایت در ویندوز را پدید می آورند</a:t>
            </a:r>
            <a:r>
              <a:rPr lang="en-US" sz="2400" dirty="0" smtClean="0">
                <a:effectLst>
                  <a:outerShdw blurRad="38100" dist="38100" dir="2700000" algn="tl">
                    <a:srgbClr val="000000">
                      <a:alpha val="43137"/>
                    </a:srgbClr>
                  </a:outerShdw>
                </a:effectLst>
                <a:cs typeface="B Lotus" pitchFamily="2" charset="-78"/>
              </a:rPr>
              <a:t>.</a:t>
            </a:r>
          </a:p>
          <a:p>
            <a:pPr algn="just" rtl="1" eaLnBrk="1" hangingPunct="1"/>
            <a:endParaRPr lang="en-US" sz="2400" dirty="0" smtClean="0">
              <a:effectLst>
                <a:outerShdw blurRad="38100" dist="38100" dir="2700000" algn="tl">
                  <a:srgbClr val="000000">
                    <a:alpha val="43137"/>
                  </a:srgbClr>
                </a:outerShdw>
              </a:effectLst>
              <a:cs typeface="B Lotus" pitchFamily="2" charset="-78"/>
            </a:endParaRP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857224" y="357166"/>
            <a:ext cx="7786742" cy="1285884"/>
          </a:xfrm>
        </p:spPr>
        <p:txBody>
          <a:bodyPr>
            <a:normAutofit/>
          </a:bodyPr>
          <a:lstStyle/>
          <a:p>
            <a:pPr algn="r"/>
            <a:r>
              <a:rPr lang="fa-IR" sz="3200" dirty="0" smtClean="0">
                <a:latin typeface="IranNastaliq" pitchFamily="18" charset="0"/>
                <a:ea typeface="IranNastaliq" pitchFamily="18" charset="0"/>
                <a:cs typeface="IranNastaliq" pitchFamily="18" charset="0"/>
              </a:rPr>
              <a:t>مقایسه</a:t>
            </a:r>
            <a:r>
              <a:rPr lang="fa-IR" sz="3200" dirty="0" smtClean="0"/>
              <a:t> </a:t>
            </a:r>
            <a:r>
              <a:rPr lang="en-US" sz="3200" dirty="0" smtClean="0">
                <a:solidFill>
                  <a:srgbClr val="009E47"/>
                </a:solidFill>
                <a:latin typeface="Times New Roman" pitchFamily="18" charset="0"/>
                <a:cs typeface="Times New Roman" pitchFamily="18" charset="0"/>
              </a:rPr>
              <a:t>P</a:t>
            </a:r>
            <a:r>
              <a:rPr lang="en-US" sz="3200" dirty="0" smtClean="0">
                <a:solidFill>
                  <a:srgbClr val="FF0000"/>
                </a:solidFill>
                <a:latin typeface="Times New Roman" pitchFamily="18" charset="0"/>
                <a:cs typeface="Times New Roman" pitchFamily="18" charset="0"/>
              </a:rPr>
              <a:t>H</a:t>
            </a:r>
            <a:r>
              <a:rPr lang="en-US" sz="3200" dirty="0" smtClean="0">
                <a:latin typeface="Times New Roman" pitchFamily="18" charset="0"/>
                <a:cs typeface="Times New Roman" pitchFamily="18" charset="0"/>
              </a:rPr>
              <a:t>P</a:t>
            </a:r>
            <a:r>
              <a:rPr lang="fa-IR" sz="3200" dirty="0" smtClean="0"/>
              <a:t> </a:t>
            </a:r>
            <a:r>
              <a:rPr lang="fa-IR" sz="3200" dirty="0" smtClean="0">
                <a:latin typeface="IranNastaliq" pitchFamily="18" charset="0"/>
                <a:ea typeface="IranNastaliq" pitchFamily="18" charset="0"/>
                <a:cs typeface="IranNastaliq" pitchFamily="18" charset="0"/>
              </a:rPr>
              <a:t>با</a:t>
            </a:r>
            <a:r>
              <a:rPr lang="fa-IR" sz="3200" dirty="0" smtClean="0"/>
              <a:t> </a:t>
            </a:r>
            <a:r>
              <a:rPr lang="en-US" sz="3200" dirty="0" smtClean="0">
                <a:solidFill>
                  <a:srgbClr val="00B050"/>
                </a:solidFill>
                <a:latin typeface="Times New Roman" pitchFamily="18" charset="0"/>
                <a:cs typeface="Times New Roman" pitchFamily="18" charset="0"/>
              </a:rPr>
              <a:t>ASP</a:t>
            </a:r>
            <a:r>
              <a:rPr lang="en-US" sz="3200" dirty="0" smtClean="0">
                <a:solidFill>
                  <a:srgbClr val="FF0000"/>
                </a:solidFill>
                <a:latin typeface="Times New Roman" pitchFamily="18" charset="0"/>
                <a:cs typeface="Times New Roman" pitchFamily="18" charset="0"/>
              </a:rPr>
              <a:t>.NET</a:t>
            </a:r>
            <a:r>
              <a:rPr lang="en-US" sz="3200" dirty="0" smtClean="0"/>
              <a:t> </a:t>
            </a:r>
            <a:br>
              <a:rPr lang="en-US" sz="3200" dirty="0" smtClean="0"/>
            </a:br>
            <a:r>
              <a:rPr lang="fa-IR" sz="3200" dirty="0" smtClean="0"/>
              <a:t>سرعت اجرای نرم افزار</a:t>
            </a:r>
            <a:endParaRPr lang="en-US" sz="3200" dirty="0" smtClean="0">
              <a:latin typeface="IranNastaliq" pitchFamily="18" charset="0"/>
              <a:ea typeface="IranNastaliq" pitchFamily="18" charset="0"/>
              <a:cs typeface="IranNastaliq" pitchFamily="18" charset="0"/>
            </a:endParaRPr>
          </a:p>
        </p:txBody>
      </p:sp>
      <p:sp>
        <p:nvSpPr>
          <p:cNvPr id="12292" name="Content Placeholder 2"/>
          <p:cNvSpPr>
            <a:spLocks noGrp="1"/>
          </p:cNvSpPr>
          <p:nvPr>
            <p:ph idx="1"/>
          </p:nvPr>
        </p:nvSpPr>
        <p:spPr>
          <a:xfrm>
            <a:off x="152400" y="1728814"/>
            <a:ext cx="8763000" cy="5486400"/>
          </a:xfrm>
        </p:spPr>
        <p:txBody>
          <a:bodyPr>
            <a:normAutofit/>
          </a:bodyPr>
          <a:lstStyle/>
          <a:p>
            <a:pPr algn="just" rtl="1" eaLnBrk="1" hangingPunct="1">
              <a:lnSpc>
                <a:spcPct val="150000"/>
              </a:lnSpc>
              <a:buFont typeface="Arial" pitchFamily="34" charset="0"/>
              <a:buNone/>
            </a:pPr>
            <a:r>
              <a:rPr lang="ar-SA" sz="2400" dirty="0" smtClean="0">
                <a:effectLst>
                  <a:outerShdw blurRad="38100" dist="38100" dir="2700000" algn="tl">
                    <a:srgbClr val="000000">
                      <a:alpha val="43137"/>
                    </a:srgbClr>
                  </a:outerShdw>
                </a:effectLst>
                <a:cs typeface="B Lotus" pitchFamily="2" charset="-78"/>
              </a:rPr>
              <a:t>همانطور که اشاره شده صفحات و کدهای</a:t>
            </a:r>
            <a:r>
              <a:rPr lang="en-US" sz="2400" dirty="0" smtClean="0">
                <a:effectLst>
                  <a:outerShdw blurRad="38100" dist="38100" dir="2700000" algn="tl">
                    <a:srgbClr val="000000">
                      <a:alpha val="43137"/>
                    </a:srgbClr>
                  </a:outerShdw>
                </a:effectLst>
                <a:cs typeface="B Lotus" pitchFamily="2" charset="-78"/>
              </a:rPr>
              <a:t> ASP.NET </a:t>
            </a:r>
            <a:r>
              <a:rPr lang="ar-SA" sz="2400" dirty="0" smtClean="0">
                <a:effectLst>
                  <a:outerShdw blurRad="38100" dist="38100" dir="2700000" algn="tl">
                    <a:srgbClr val="000000">
                      <a:alpha val="43137"/>
                    </a:srgbClr>
                  </a:outerShdw>
                </a:effectLst>
                <a:cs typeface="B Lotus" pitchFamily="2" charset="-78"/>
              </a:rPr>
              <a:t>کامپایل می شوند و قابل حدس است سرعت اجرای آنها نسبت به اجرای اسکریپت</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بیشتر است اما در واقع شرایط به همین سادگی نیست. در اسکریپتهای</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مفسر سریعا کدهایی که بایستی تفسیر شوند را اجرا کرده و خروجی را مرورگر کاربر می فرستند. اما در</a:t>
            </a:r>
            <a:r>
              <a:rPr lang="en-US" sz="2400" dirty="0" smtClean="0">
                <a:effectLst>
                  <a:outerShdw blurRad="38100" dist="38100" dir="2700000" algn="tl">
                    <a:srgbClr val="000000">
                      <a:alpha val="43137"/>
                    </a:srgbClr>
                  </a:outerShdw>
                </a:effectLst>
                <a:cs typeface="B Lotus" pitchFamily="2" charset="-78"/>
              </a:rPr>
              <a:t> ASP.NET </a:t>
            </a:r>
            <a:r>
              <a:rPr lang="ar-SA" sz="2400" dirty="0" smtClean="0">
                <a:effectLst>
                  <a:outerShdw blurRad="38100" dist="38100" dir="2700000" algn="tl">
                    <a:srgbClr val="000000">
                      <a:alpha val="43137"/>
                    </a:srgbClr>
                  </a:outerShdw>
                </a:effectLst>
                <a:cs typeface="B Lotus" pitchFamily="2" charset="-78"/>
              </a:rPr>
              <a:t>به غیر از کدهای نوشته شده توسط برنامه نویس چندین ماژول در لایه های دیگری نیز اجرا می شوند. (مثلا تنظیمات را میخوانند. خرو</a:t>
            </a:r>
            <a:r>
              <a:rPr lang="fa-IR" sz="2400" dirty="0" smtClean="0">
                <a:effectLst>
                  <a:outerShdw blurRad="38100" dist="38100" dir="2700000" algn="tl">
                    <a:srgbClr val="000000">
                      <a:alpha val="43137"/>
                    </a:srgbClr>
                  </a:outerShdw>
                </a:effectLst>
                <a:cs typeface="B Lotus" pitchFamily="2" charset="-78"/>
              </a:rPr>
              <a:t>ج</a:t>
            </a:r>
            <a:r>
              <a:rPr lang="ar-SA" sz="2400" dirty="0" smtClean="0">
                <a:effectLst>
                  <a:outerShdw blurRad="38100" dist="38100" dir="2700000" algn="tl">
                    <a:srgbClr val="000000">
                      <a:alpha val="43137"/>
                    </a:srgbClr>
                  </a:outerShdw>
                </a:effectLst>
                <a:cs typeface="B Lotus" pitchFamily="2" charset="-78"/>
              </a:rPr>
              <a:t>ی کنترلهای وب فرمها  را تولید</a:t>
            </a:r>
            <a:r>
              <a:rPr lang="en-US" sz="2400" dirty="0" smtClean="0">
                <a:effectLst>
                  <a:outerShdw blurRad="38100" dist="38100" dir="2700000" algn="tl">
                    <a:srgbClr val="000000">
                      <a:alpha val="43137"/>
                    </a:srgbClr>
                  </a:outerShdw>
                </a:effectLst>
                <a:cs typeface="B Lotus" pitchFamily="2" charset="-78"/>
              </a:rPr>
              <a:t> (Generate) </a:t>
            </a:r>
            <a:r>
              <a:rPr lang="ar-SA" sz="2400" dirty="0" smtClean="0">
                <a:effectLst>
                  <a:outerShdw blurRad="38100" dist="38100" dir="2700000" algn="tl">
                    <a:srgbClr val="000000">
                      <a:alpha val="43137"/>
                    </a:srgbClr>
                  </a:outerShdw>
                </a:effectLst>
                <a:cs typeface="B Lotus" pitchFamily="2" charset="-78"/>
              </a:rPr>
              <a:t>میکنند،اعتبار سنجیها را انجام میدهند) و اینها در سرعت اجرا موثر خواهند بود(البته امکاناتی برا </a:t>
            </a:r>
            <a:r>
              <a:rPr lang="fa-IR" sz="2400" dirty="0" smtClean="0">
                <a:effectLst>
                  <a:outerShdw blurRad="38100" dist="38100" dir="2700000" algn="tl">
                    <a:srgbClr val="000000">
                      <a:alpha val="43137"/>
                    </a:srgbClr>
                  </a:outerShdw>
                </a:effectLst>
                <a:cs typeface="B Lotus" pitchFamily="2" charset="-78"/>
              </a:rPr>
              <a:t>ی </a:t>
            </a:r>
            <a:r>
              <a:rPr lang="ar-SA" sz="2400" dirty="0" smtClean="0">
                <a:effectLst>
                  <a:outerShdw blurRad="38100" dist="38100" dir="2700000" algn="tl">
                    <a:srgbClr val="000000">
                      <a:alpha val="43137"/>
                    </a:srgbClr>
                  </a:outerShdw>
                </a:effectLst>
                <a:cs typeface="B Lotus" pitchFamily="2" charset="-78"/>
              </a:rPr>
              <a:t>حذف و بهبود سرعت وجود دارد)</a:t>
            </a:r>
            <a:endParaRPr lang="en-US" sz="2400" dirty="0" smtClean="0">
              <a:effectLst>
                <a:outerShdw blurRad="38100" dist="38100" dir="2700000" algn="tl">
                  <a:srgbClr val="000000">
                    <a:alpha val="43137"/>
                  </a:srgbClr>
                </a:outerShdw>
              </a:effectLst>
              <a:cs typeface="B Lotus" pitchFamily="2" charset="-78"/>
            </a:endParaRP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7" name="Picture 3" descr="imagسes.jpeg"/>
          <p:cNvPicPr>
            <a:picLocks noChangeAspect="1"/>
          </p:cNvPicPr>
          <p:nvPr/>
        </p:nvPicPr>
        <p:blipFill>
          <a:blip r:embed="rId2"/>
          <a:srcRect/>
          <a:stretch>
            <a:fillRect/>
          </a:stretch>
        </p:blipFill>
        <p:spPr bwMode="auto">
          <a:xfrm>
            <a:off x="0" y="0"/>
            <a:ext cx="2438400" cy="2425700"/>
          </a:xfrm>
          <a:prstGeom prst="rect">
            <a:avLst/>
          </a:prstGeom>
          <a:noFill/>
          <a:ln w="9525">
            <a:noFill/>
            <a:miter lim="800000"/>
            <a:headEnd/>
            <a:tailEnd/>
          </a:ln>
        </p:spPr>
      </p:pic>
      <p:sp>
        <p:nvSpPr>
          <p:cNvPr id="13318" name="Title 1"/>
          <p:cNvSpPr>
            <a:spLocks noGrp="1"/>
          </p:cNvSpPr>
          <p:nvPr>
            <p:ph type="title"/>
          </p:nvPr>
        </p:nvSpPr>
        <p:spPr>
          <a:xfrm>
            <a:off x="1981232" y="71422"/>
            <a:ext cx="7162800" cy="1143000"/>
          </a:xfrm>
        </p:spPr>
        <p:txBody>
          <a:bodyPr>
            <a:normAutofit/>
          </a:bodyPr>
          <a:lstStyle/>
          <a:p>
            <a:pPr algn="r"/>
            <a:r>
              <a:rPr lang="fa-IR" sz="3200" dirty="0" smtClean="0">
                <a:latin typeface="IranNastaliq" pitchFamily="18" charset="0"/>
                <a:ea typeface="IranNastaliq" pitchFamily="18" charset="0"/>
                <a:cs typeface="IranNastaliq" pitchFamily="18" charset="0"/>
              </a:rPr>
              <a:t>مقایسه</a:t>
            </a:r>
            <a:r>
              <a:rPr lang="fa-IR" sz="3200" dirty="0" smtClean="0"/>
              <a:t> </a:t>
            </a:r>
            <a:r>
              <a:rPr lang="en-US" sz="3200" dirty="0" smtClean="0">
                <a:solidFill>
                  <a:srgbClr val="009E47"/>
                </a:solidFill>
                <a:latin typeface="Times New Roman" pitchFamily="18" charset="0"/>
                <a:cs typeface="Times New Roman" pitchFamily="18" charset="0"/>
              </a:rPr>
              <a:t>P</a:t>
            </a:r>
            <a:r>
              <a:rPr lang="en-US" sz="3200" dirty="0" smtClean="0">
                <a:solidFill>
                  <a:srgbClr val="FF0000"/>
                </a:solidFill>
                <a:latin typeface="Times New Roman" pitchFamily="18" charset="0"/>
                <a:cs typeface="Times New Roman" pitchFamily="18" charset="0"/>
              </a:rPr>
              <a:t>H</a:t>
            </a:r>
            <a:r>
              <a:rPr lang="en-US" sz="3200" dirty="0" smtClean="0">
                <a:latin typeface="Times New Roman" pitchFamily="18" charset="0"/>
                <a:cs typeface="Times New Roman" pitchFamily="18" charset="0"/>
              </a:rPr>
              <a:t>P</a:t>
            </a:r>
            <a:r>
              <a:rPr lang="fa-IR" sz="3200" dirty="0" smtClean="0"/>
              <a:t> </a:t>
            </a:r>
            <a:r>
              <a:rPr lang="fa-IR" sz="3200" dirty="0" smtClean="0">
                <a:latin typeface="IranNastaliq" pitchFamily="18" charset="0"/>
                <a:ea typeface="IranNastaliq" pitchFamily="18" charset="0"/>
                <a:cs typeface="IranNastaliq" pitchFamily="18" charset="0"/>
              </a:rPr>
              <a:t>با</a:t>
            </a:r>
            <a:r>
              <a:rPr lang="fa-IR" sz="3200" dirty="0" smtClean="0"/>
              <a:t> </a:t>
            </a:r>
            <a:r>
              <a:rPr lang="en-US" sz="3200" dirty="0" smtClean="0">
                <a:solidFill>
                  <a:srgbClr val="00B050"/>
                </a:solidFill>
                <a:latin typeface="Times New Roman" pitchFamily="18" charset="0"/>
                <a:cs typeface="Times New Roman" pitchFamily="18" charset="0"/>
              </a:rPr>
              <a:t>ASP</a:t>
            </a:r>
            <a:r>
              <a:rPr lang="en-US" sz="3200" dirty="0" smtClean="0">
                <a:solidFill>
                  <a:srgbClr val="FF0000"/>
                </a:solidFill>
                <a:latin typeface="Times New Roman" pitchFamily="18" charset="0"/>
                <a:cs typeface="Times New Roman" pitchFamily="18" charset="0"/>
              </a:rPr>
              <a:t>.NET</a:t>
            </a:r>
            <a:r>
              <a:rPr lang="en-US" sz="3200" dirty="0" smtClean="0"/>
              <a:t> </a:t>
            </a:r>
            <a:br>
              <a:rPr lang="en-US" sz="3200" dirty="0" smtClean="0"/>
            </a:br>
            <a:r>
              <a:rPr lang="fa-IR" sz="3200" dirty="0" smtClean="0"/>
              <a:t>یادگیری زبان</a:t>
            </a:r>
            <a:endParaRPr lang="en-US" sz="3200" dirty="0" smtClean="0">
              <a:latin typeface="IranNastaliq" pitchFamily="18" charset="0"/>
              <a:ea typeface="IranNastaliq" pitchFamily="18" charset="0"/>
              <a:cs typeface="IranNastaliq" pitchFamily="18" charset="0"/>
            </a:endParaRPr>
          </a:p>
        </p:txBody>
      </p:sp>
      <p:sp>
        <p:nvSpPr>
          <p:cNvPr id="13319" name="Content Placeholder 2"/>
          <p:cNvSpPr>
            <a:spLocks noGrp="1"/>
          </p:cNvSpPr>
          <p:nvPr>
            <p:ph idx="1"/>
          </p:nvPr>
        </p:nvSpPr>
        <p:spPr>
          <a:xfrm>
            <a:off x="685800" y="1265238"/>
            <a:ext cx="8229600" cy="5592762"/>
          </a:xfrm>
        </p:spPr>
        <p:txBody>
          <a:bodyPr>
            <a:normAutofit lnSpcReduction="10000"/>
          </a:bodyPr>
          <a:lstStyle/>
          <a:p>
            <a:pPr algn="just" rtl="1" eaLnBrk="1" hangingPunct="1">
              <a:buFont typeface="Arial" pitchFamily="34" charset="0"/>
              <a:buNone/>
            </a:pPr>
            <a:r>
              <a:rPr lang="ar-SA" sz="2400" dirty="0" smtClean="0">
                <a:effectLst>
                  <a:outerShdw blurRad="38100" dist="38100" dir="2700000" algn="tl">
                    <a:srgbClr val="000000">
                      <a:alpha val="43137"/>
                    </a:srgbClr>
                  </a:outerShdw>
                </a:effectLst>
                <a:cs typeface="B Lotus" pitchFamily="2" charset="-78"/>
              </a:rPr>
              <a:t>پی اچ پی با هدف اولیه سادگی برای استفاده و یادگیری نوشته شده است و تاکنون نیز هدف را منظور کرده است بنابراین میتوان به سادگی گفت که یادگیری و استفاده از</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ساده تر از</a:t>
            </a:r>
            <a:r>
              <a:rPr lang="en-US" sz="2400" dirty="0" smtClean="0">
                <a:effectLst>
                  <a:outerShdw blurRad="38100" dist="38100" dir="2700000" algn="tl">
                    <a:srgbClr val="000000">
                      <a:alpha val="43137"/>
                    </a:srgbClr>
                  </a:outerShdw>
                </a:effectLst>
                <a:cs typeface="B Lotus" pitchFamily="2" charset="-78"/>
              </a:rPr>
              <a:t>  ASP.NET </a:t>
            </a:r>
            <a:r>
              <a:rPr lang="ar-SA" sz="2400" dirty="0" smtClean="0">
                <a:effectLst>
                  <a:outerShdw blurRad="38100" dist="38100" dir="2700000" algn="tl">
                    <a:srgbClr val="000000">
                      <a:alpha val="43137"/>
                    </a:srgbClr>
                  </a:outerShdw>
                </a:effectLst>
                <a:cs typeface="B Lotus" pitchFamily="2" charset="-78"/>
              </a:rPr>
              <a:t>است</a:t>
            </a:r>
            <a:r>
              <a:rPr lang="en-US"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.استفاده از</a:t>
            </a:r>
            <a:r>
              <a:rPr lang="en-US" sz="2400" dirty="0" smtClean="0">
                <a:effectLst>
                  <a:outerShdw blurRad="38100" dist="38100" dir="2700000" algn="tl">
                    <a:srgbClr val="000000">
                      <a:alpha val="43137"/>
                    </a:srgbClr>
                  </a:outerShdw>
                </a:effectLst>
                <a:cs typeface="B Lotus" pitchFamily="2" charset="-78"/>
              </a:rPr>
              <a:t> ASP.NET </a:t>
            </a:r>
            <a:r>
              <a:rPr lang="ar-SA" sz="2400" dirty="0" smtClean="0">
                <a:effectLst>
                  <a:outerShdw blurRad="38100" dist="38100" dir="2700000" algn="tl">
                    <a:srgbClr val="000000">
                      <a:alpha val="43137"/>
                    </a:srgbClr>
                  </a:outerShdw>
                </a:effectLst>
                <a:cs typeface="B Lotus" pitchFamily="2" charset="-78"/>
              </a:rPr>
              <a:t>نیازمند آشنایی با مفهوم اولیه شی گرایی و همجنین پیچیدگیهای خاص دا</a:t>
            </a:r>
            <a:r>
              <a:rPr lang="fa-IR" sz="2400" dirty="0" smtClean="0">
                <a:effectLst>
                  <a:outerShdw blurRad="38100" dist="38100" dir="2700000" algn="tl">
                    <a:srgbClr val="000000">
                      <a:alpha val="43137"/>
                    </a:srgbClr>
                  </a:outerShdw>
                </a:effectLst>
                <a:cs typeface="B Lotus" pitchFamily="2" charset="-78"/>
              </a:rPr>
              <a:t>ت </a:t>
            </a:r>
            <a:r>
              <a:rPr lang="ar-SA" sz="2400" dirty="0" smtClean="0">
                <a:effectLst>
                  <a:outerShdw blurRad="38100" dist="38100" dir="2700000" algn="tl">
                    <a:srgbClr val="000000">
                      <a:alpha val="43137"/>
                    </a:srgbClr>
                  </a:outerShdw>
                </a:effectLst>
                <a:cs typeface="B Lotus" pitchFamily="2" charset="-78"/>
              </a:rPr>
              <a:t>نت است. </a:t>
            </a:r>
            <a:endParaRPr lang="fa-IR" sz="2400" dirty="0" smtClean="0">
              <a:effectLst>
                <a:outerShdw blurRad="38100" dist="38100" dir="2700000" algn="tl">
                  <a:srgbClr val="000000">
                    <a:alpha val="43137"/>
                  </a:srgbClr>
                </a:outerShdw>
              </a:effectLst>
              <a:cs typeface="B Lotus" pitchFamily="2" charset="-78"/>
            </a:endParaRPr>
          </a:p>
          <a:p>
            <a:pPr algn="just" rtl="1" eaLnBrk="1" hangingPunct="1">
              <a:buFont typeface="Arial" pitchFamily="34" charset="0"/>
              <a:buNone/>
            </a:pPr>
            <a:r>
              <a:rPr lang="fa-IR" sz="2400" dirty="0" smtClean="0">
                <a:effectLst>
                  <a:outerShdw blurRad="38100" dist="38100" dir="2700000" algn="tl">
                    <a:srgbClr val="000000">
                      <a:alpha val="43137"/>
                    </a:srgbClr>
                  </a:outerShdw>
                </a:effectLst>
                <a:cs typeface="B Lotus" pitchFamily="2" charset="-78"/>
              </a:rPr>
              <a:t>     </a:t>
            </a:r>
            <a:r>
              <a:rPr lang="ar-SA" sz="2400" dirty="0" smtClean="0">
                <a:effectLst>
                  <a:outerShdw blurRad="38100" dist="38100" dir="2700000" algn="tl">
                    <a:srgbClr val="000000">
                      <a:alpha val="43137"/>
                    </a:srgbClr>
                  </a:outerShdw>
                </a:effectLst>
                <a:cs typeface="B Lotus" pitchFamily="2" charset="-78"/>
              </a:rPr>
              <a:t>عموما طراحان وب سایت به دلیل سادگی استفاده و یادگیری</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آنرا فرا میگیرند و برنامه نویسان حرفه ای و مهندسان نرم افزار هم علاقه بیشتر به دات نت و</a:t>
            </a:r>
            <a:r>
              <a:rPr lang="en-US" sz="2400" dirty="0" smtClean="0">
                <a:effectLst>
                  <a:outerShdw blurRad="38100" dist="38100" dir="2700000" algn="tl">
                    <a:srgbClr val="000000">
                      <a:alpha val="43137"/>
                    </a:srgbClr>
                  </a:outerShdw>
                </a:effectLst>
                <a:cs typeface="B Lotus" pitchFamily="2" charset="-78"/>
              </a:rPr>
              <a:t> JAVA </a:t>
            </a:r>
            <a:r>
              <a:rPr lang="ar-SA" sz="2400" dirty="0" smtClean="0">
                <a:effectLst>
                  <a:outerShdw blurRad="38100" dist="38100" dir="2700000" algn="tl">
                    <a:srgbClr val="000000">
                      <a:alpha val="43137"/>
                    </a:srgbClr>
                  </a:outerShdw>
                </a:effectLst>
                <a:cs typeface="B Lotus" pitchFamily="2" charset="-78"/>
              </a:rPr>
              <a:t>دارند</a:t>
            </a:r>
            <a:r>
              <a:rPr lang="en-US" sz="2400" dirty="0" smtClean="0">
                <a:effectLst>
                  <a:outerShdw blurRad="38100" dist="38100" dir="2700000" algn="tl">
                    <a:srgbClr val="000000">
                      <a:alpha val="43137"/>
                    </a:srgbClr>
                  </a:outerShdw>
                </a:effectLst>
                <a:cs typeface="B Lotus" pitchFamily="2" charset="-78"/>
              </a:rPr>
              <a:t>.</a:t>
            </a:r>
            <a:br>
              <a:rPr lang="en-US" sz="2400" dirty="0" smtClean="0">
                <a:effectLst>
                  <a:outerShdw blurRad="38100" dist="38100" dir="2700000" algn="tl">
                    <a:srgbClr val="000000">
                      <a:alpha val="43137"/>
                    </a:srgbClr>
                  </a:outerShdw>
                </a:effectLst>
                <a:cs typeface="B Lotus" pitchFamily="2" charset="-78"/>
              </a:rPr>
            </a:br>
            <a:r>
              <a:rPr lang="ar-SA" sz="2400" dirty="0" smtClean="0">
                <a:effectLst>
                  <a:outerShdw blurRad="38100" dist="38100" dir="2700000" algn="tl">
                    <a:srgbClr val="000000">
                      <a:alpha val="43137"/>
                    </a:srgbClr>
                  </a:outerShdw>
                </a:effectLst>
                <a:cs typeface="B Lotus" pitchFamily="2" charset="-78"/>
              </a:rPr>
              <a:t>همچنین یک نکته قابل توجه در</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وجود هزاران خط کد و اسکریپت آماده به زبان</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است که تقریبا در هر زمینه ای وجود دارند (از کارهای ساده با بانک اطلاعاتی تا کار با تصاویر،سوکتها، وب سرویسها، </a:t>
            </a:r>
            <a:r>
              <a:rPr lang="en-US" sz="2400" dirty="0" smtClean="0">
                <a:effectLst>
                  <a:outerShdw blurRad="38100" dist="38100" dir="2700000" algn="tl">
                    <a:srgbClr val="000000">
                      <a:alpha val="43137"/>
                    </a:srgbClr>
                  </a:outerShdw>
                </a:effectLst>
                <a:cs typeface="B Lotus" pitchFamily="2" charset="-78"/>
              </a:rPr>
              <a:t>XML </a:t>
            </a:r>
            <a:r>
              <a:rPr lang="ar-SA" sz="2400" dirty="0" smtClean="0">
                <a:effectLst>
                  <a:outerShdw blurRad="38100" dist="38100" dir="2700000" algn="tl">
                    <a:srgbClr val="000000">
                      <a:alpha val="43137"/>
                    </a:srgbClr>
                  </a:outerShdw>
                </a:effectLst>
                <a:cs typeface="B Lotus" pitchFamily="2" charset="-78"/>
              </a:rPr>
              <a:t>و</a:t>
            </a:r>
            <a:r>
              <a:rPr lang="en-US" sz="2400" dirty="0" smtClean="0">
                <a:effectLst>
                  <a:outerShdw blurRad="38100" dist="38100" dir="2700000" algn="tl">
                    <a:srgbClr val="000000">
                      <a:alpha val="43137"/>
                    </a:srgbClr>
                  </a:outerShdw>
                </a:effectLst>
                <a:cs typeface="B Lotus" pitchFamily="2" charset="-78"/>
              </a:rPr>
              <a:t> ... </a:t>
            </a:r>
            <a:r>
              <a:rPr lang="ar-SA" sz="2400" dirty="0" smtClean="0">
                <a:effectLst>
                  <a:outerShdw blurRad="38100" dist="38100" dir="2700000" algn="tl">
                    <a:srgbClr val="000000">
                      <a:alpha val="43137"/>
                    </a:srgbClr>
                  </a:outerShdw>
                </a:effectLst>
                <a:cs typeface="B Lotus" pitchFamily="2" charset="-78"/>
              </a:rPr>
              <a:t>این قضیه باعث شده بسیاری از برنامه نویسان</a:t>
            </a:r>
            <a:r>
              <a:rPr lang="en-US" sz="2400" dirty="0" smtClean="0">
                <a:effectLst>
                  <a:outerShdw blurRad="38100" dist="38100" dir="2700000" algn="tl">
                    <a:srgbClr val="000000">
                      <a:alpha val="43137"/>
                    </a:srgbClr>
                  </a:outerShdw>
                </a:effectLst>
                <a:cs typeface="B Lotus" pitchFamily="2" charset="-78"/>
              </a:rPr>
              <a:t> PHP </a:t>
            </a:r>
            <a:r>
              <a:rPr lang="ar-SA" sz="2400" dirty="0" smtClean="0">
                <a:effectLst>
                  <a:outerShdw blurRad="38100" dist="38100" dir="2700000" algn="tl">
                    <a:srgbClr val="000000">
                      <a:alpha val="43137"/>
                    </a:srgbClr>
                  </a:outerShdw>
                </a:effectLst>
                <a:cs typeface="B Lotus" pitchFamily="2" charset="-78"/>
              </a:rPr>
              <a:t>به جای نوشتن کدها بسیاری اوقات اسکرپیتهای آماده موجود در اینترنت را سر هم کنند  و به هدف خود برسند و یا شیوه کار را فرا بگیرند. البته کم کم در مورد دا</a:t>
            </a:r>
            <a:r>
              <a:rPr lang="fa-IR" sz="2400" dirty="0" smtClean="0">
                <a:effectLst>
                  <a:outerShdw blurRad="38100" dist="38100" dir="2700000" algn="tl">
                    <a:srgbClr val="000000">
                      <a:alpha val="43137"/>
                    </a:srgbClr>
                  </a:outerShdw>
                </a:effectLst>
                <a:cs typeface="B Lotus" pitchFamily="2" charset="-78"/>
              </a:rPr>
              <a:t>ت </a:t>
            </a:r>
            <a:r>
              <a:rPr lang="ar-SA" sz="2400" dirty="0" smtClean="0">
                <a:effectLst>
                  <a:outerShdw blurRad="38100" dist="38100" dir="2700000" algn="tl">
                    <a:srgbClr val="000000">
                      <a:alpha val="43137"/>
                    </a:srgbClr>
                  </a:outerShdw>
                </a:effectLst>
                <a:cs typeface="B Lotus" pitchFamily="2" charset="-78"/>
              </a:rPr>
              <a:t>نت نیز این قضیه در حال اتفاق است و سایتهایی که کدهای نمونه یا نرم افزارهای آماده با سورس ارائه میکنند در حال افزایش هستند</a:t>
            </a:r>
            <a:endParaRPr lang="en-US" sz="2400" dirty="0" smtClean="0">
              <a:effectLst>
                <a:outerShdw blurRad="38100" dist="38100" dir="2700000" algn="tl">
                  <a:srgbClr val="000000">
                    <a:alpha val="43137"/>
                  </a:srgbClr>
                </a:outerShdw>
              </a:effectLst>
              <a:cs typeface="B Lotus" pitchFamily="2" charset="-78"/>
            </a:endParaRPr>
          </a:p>
        </p:txBody>
      </p:sp>
      <p:sp>
        <p:nvSpPr>
          <p:cNvPr id="5" name="Footer Placeholder 4"/>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imaبges.jpeg"/>
          <p:cNvPicPr>
            <a:picLocks noChangeAspect="1"/>
          </p:cNvPicPr>
          <p:nvPr/>
        </p:nvPicPr>
        <p:blipFill>
          <a:blip r:embed="rId2"/>
          <a:srcRect/>
          <a:stretch>
            <a:fillRect/>
          </a:stretch>
        </p:blipFill>
        <p:spPr bwMode="auto">
          <a:xfrm>
            <a:off x="-38117" y="0"/>
            <a:ext cx="2181225" cy="2095500"/>
          </a:xfrm>
          <a:prstGeom prst="rect">
            <a:avLst/>
          </a:prstGeom>
          <a:noFill/>
          <a:ln w="9525">
            <a:noFill/>
            <a:miter lim="800000"/>
            <a:headEnd/>
            <a:tailEnd/>
          </a:ln>
        </p:spPr>
      </p:pic>
      <p:sp>
        <p:nvSpPr>
          <p:cNvPr id="14339" name="Title 1"/>
          <p:cNvSpPr>
            <a:spLocks noGrp="1"/>
          </p:cNvSpPr>
          <p:nvPr>
            <p:ph type="title"/>
          </p:nvPr>
        </p:nvSpPr>
        <p:spPr>
          <a:xfrm>
            <a:off x="1600200" y="0"/>
            <a:ext cx="7543800" cy="1371600"/>
          </a:xfrm>
        </p:spPr>
        <p:txBody>
          <a:bodyPr>
            <a:normAutofit/>
          </a:bodyPr>
          <a:lstStyle/>
          <a:p>
            <a:pPr algn="r"/>
            <a:r>
              <a:rPr lang="fa-IR" sz="3200" dirty="0" smtClean="0">
                <a:latin typeface="IranNastaliq" pitchFamily="18" charset="0"/>
                <a:ea typeface="IranNastaliq" pitchFamily="18" charset="0"/>
                <a:cs typeface="IranNastaliq" pitchFamily="18" charset="0"/>
              </a:rPr>
              <a:t>مقایسه</a:t>
            </a:r>
            <a:r>
              <a:rPr lang="fa-IR" sz="3200" dirty="0" smtClean="0"/>
              <a:t> </a:t>
            </a:r>
            <a:r>
              <a:rPr lang="en-US" sz="2800" dirty="0" smtClean="0">
                <a:solidFill>
                  <a:srgbClr val="009E47"/>
                </a:solidFill>
                <a:latin typeface="Times New Roman" pitchFamily="18" charset="0"/>
                <a:cs typeface="Times New Roman" pitchFamily="18" charset="0"/>
              </a:rPr>
              <a:t>P</a:t>
            </a:r>
            <a:r>
              <a:rPr lang="en-US" sz="2800" dirty="0" smtClean="0">
                <a:solidFill>
                  <a:srgbClr val="FF0000"/>
                </a:solidFill>
                <a:latin typeface="Times New Roman" pitchFamily="18" charset="0"/>
                <a:cs typeface="Times New Roman" pitchFamily="18" charset="0"/>
              </a:rPr>
              <a:t>H</a:t>
            </a:r>
            <a:r>
              <a:rPr lang="en-US" sz="2800" dirty="0" smtClean="0">
                <a:latin typeface="Times New Roman" pitchFamily="18" charset="0"/>
                <a:cs typeface="Times New Roman" pitchFamily="18" charset="0"/>
              </a:rPr>
              <a:t>P</a:t>
            </a:r>
            <a:r>
              <a:rPr lang="fa-IR" sz="3200" dirty="0" smtClean="0"/>
              <a:t> </a:t>
            </a:r>
            <a:r>
              <a:rPr lang="fa-IR" sz="3200" dirty="0" smtClean="0">
                <a:latin typeface="IranNastaliq" pitchFamily="18" charset="0"/>
                <a:ea typeface="IranNastaliq" pitchFamily="18" charset="0"/>
                <a:cs typeface="IranNastaliq" pitchFamily="18" charset="0"/>
              </a:rPr>
              <a:t>با</a:t>
            </a:r>
            <a:r>
              <a:rPr lang="fa-IR" sz="3200" dirty="0" smtClean="0"/>
              <a:t> </a:t>
            </a:r>
            <a:r>
              <a:rPr lang="en-US" sz="2800" dirty="0" smtClean="0">
                <a:solidFill>
                  <a:srgbClr val="00B050"/>
                </a:solidFill>
                <a:latin typeface="Times New Roman" pitchFamily="18" charset="0"/>
                <a:cs typeface="Times New Roman" pitchFamily="18" charset="0"/>
              </a:rPr>
              <a:t>ASP</a:t>
            </a:r>
            <a:r>
              <a:rPr lang="en-US" sz="2800" dirty="0" smtClean="0">
                <a:solidFill>
                  <a:srgbClr val="FF0000"/>
                </a:solidFill>
                <a:latin typeface="Times New Roman" pitchFamily="18" charset="0"/>
                <a:cs typeface="Times New Roman" pitchFamily="18" charset="0"/>
              </a:rPr>
              <a:t>.NET</a:t>
            </a:r>
            <a:r>
              <a:rPr lang="en-US" sz="3200" dirty="0" smtClean="0"/>
              <a:t> </a:t>
            </a:r>
            <a:br>
              <a:rPr lang="en-US" sz="3200" dirty="0" smtClean="0"/>
            </a:br>
            <a:r>
              <a:rPr lang="fa-IR" sz="3200" dirty="0" smtClean="0"/>
              <a:t>بازار کار</a:t>
            </a:r>
            <a:endParaRPr lang="en-US" sz="3600" dirty="0" smtClean="0">
              <a:latin typeface="IranNastaliq" pitchFamily="18" charset="0"/>
              <a:ea typeface="IranNastaliq" pitchFamily="18" charset="0"/>
              <a:cs typeface="IranNastaliq" pitchFamily="18" charset="0"/>
            </a:endParaRPr>
          </a:p>
        </p:txBody>
      </p:sp>
      <p:sp>
        <p:nvSpPr>
          <p:cNvPr id="14340" name="Content Placeholder 2"/>
          <p:cNvSpPr>
            <a:spLocks noGrp="1"/>
          </p:cNvSpPr>
          <p:nvPr>
            <p:ph idx="1"/>
          </p:nvPr>
        </p:nvSpPr>
        <p:spPr>
          <a:xfrm>
            <a:off x="214282" y="1142984"/>
            <a:ext cx="8929750" cy="5000660"/>
          </a:xfrm>
        </p:spPr>
        <p:txBody>
          <a:bodyPr>
            <a:normAutofit fontScale="92500" lnSpcReduction="10000"/>
          </a:bodyPr>
          <a:lstStyle/>
          <a:p>
            <a:pPr algn="just" rtl="1" eaLnBrk="1" hangingPunct="1">
              <a:buFont typeface="Arial" pitchFamily="34" charset="0"/>
              <a:buNone/>
            </a:pPr>
            <a:endParaRPr lang="fa-IR" sz="2000" b="1" dirty="0" smtClean="0">
              <a:cs typeface="B Lotus" pitchFamily="2" charset="-78"/>
            </a:endParaRPr>
          </a:p>
          <a:p>
            <a:pPr algn="just" rtl="1" eaLnBrk="1" hangingPunct="1">
              <a:buFont typeface="Arial" pitchFamily="34" charset="0"/>
              <a:buNone/>
            </a:pPr>
            <a:r>
              <a:rPr lang="fa-IR" sz="2000" b="1" dirty="0" smtClean="0">
                <a:cs typeface="B Lotus" pitchFamily="2" charset="-78"/>
              </a:rPr>
              <a:t> </a:t>
            </a:r>
            <a:r>
              <a:rPr lang="fa-IR" sz="1800" b="1" dirty="0" smtClean="0">
                <a:cs typeface="B Lotus" pitchFamily="2" charset="-78"/>
              </a:rPr>
              <a:t>                              </a:t>
            </a:r>
            <a:r>
              <a:rPr lang="ar-SA" sz="1800" b="1" dirty="0" smtClean="0">
                <a:cs typeface="B Lotus" pitchFamily="2" charset="-78"/>
              </a:rPr>
              <a:t>دو معیار برای سنجش بازار کار وجود دارد یکی سایتهای خارجی و دیگری بازار ایران</a:t>
            </a:r>
            <a:r>
              <a:rPr lang="fa-IR" sz="1800" b="1" dirty="0" smtClean="0">
                <a:cs typeface="B Lotus" pitchFamily="2" charset="-78"/>
              </a:rPr>
              <a:t> </a:t>
            </a:r>
            <a:r>
              <a:rPr lang="en-US" sz="1800" b="1" dirty="0" smtClean="0">
                <a:cs typeface="B Lotus" pitchFamily="2" charset="-78"/>
              </a:rPr>
              <a:t> !</a:t>
            </a:r>
            <a:r>
              <a:rPr lang="fa-IR" sz="1800" b="1" dirty="0" smtClean="0">
                <a:cs typeface="B Lotus" pitchFamily="2" charset="-78"/>
              </a:rPr>
              <a:t> </a:t>
            </a:r>
            <a:r>
              <a:rPr lang="ar-SA" sz="1800" b="1" dirty="0" smtClean="0">
                <a:cs typeface="B Lotus" pitchFamily="2" charset="-78"/>
              </a:rPr>
              <a:t> </a:t>
            </a:r>
            <a:endParaRPr lang="fa-IR" sz="2000" dirty="0" smtClean="0">
              <a:cs typeface="B Lotus" pitchFamily="2" charset="-78"/>
            </a:endParaRPr>
          </a:p>
          <a:p>
            <a:pPr algn="just" rtl="1" eaLnBrk="1" hangingPunct="1">
              <a:buFont typeface="Arial" pitchFamily="34" charset="0"/>
              <a:buNone/>
            </a:pPr>
            <a:r>
              <a:rPr lang="fa-IR" sz="2000" dirty="0" smtClean="0">
                <a:cs typeface="B Lotus" pitchFamily="2" charset="-78"/>
              </a:rPr>
              <a:t>       </a:t>
            </a:r>
            <a:r>
              <a:rPr lang="ar-SA" sz="2000" dirty="0" smtClean="0">
                <a:cs typeface="B Lotus" pitchFamily="2" charset="-78"/>
              </a:rPr>
              <a:t>اگر نگاهی  ساده به سایتهای کاریابی خارجی مانند </a:t>
            </a:r>
            <a:r>
              <a:rPr lang="en-US" sz="2000" dirty="0" smtClean="0">
                <a:cs typeface="B Lotus" pitchFamily="2" charset="-78"/>
              </a:rPr>
              <a:t>Yahoo Job </a:t>
            </a:r>
            <a:r>
              <a:rPr lang="fa-IR" sz="2000" dirty="0" smtClean="0">
                <a:cs typeface="B Lotus" pitchFamily="2" charset="-78"/>
              </a:rPr>
              <a:t> </a:t>
            </a:r>
            <a:r>
              <a:rPr lang="ar-SA" sz="2000" dirty="0" smtClean="0">
                <a:cs typeface="B Lotus" pitchFamily="2" charset="-78"/>
              </a:rPr>
              <a:t>داشته باشید خواهید دید که هم برای برنامه نویسان</a:t>
            </a:r>
            <a:r>
              <a:rPr lang="en-US" sz="2000" dirty="0" smtClean="0">
                <a:cs typeface="B Lotus" pitchFamily="2" charset="-78"/>
              </a:rPr>
              <a:t> PHP </a:t>
            </a:r>
            <a:r>
              <a:rPr lang="ar-SA" sz="2000" dirty="0" smtClean="0">
                <a:cs typeface="B Lotus" pitchFamily="2" charset="-78"/>
              </a:rPr>
              <a:t>و هم برای</a:t>
            </a:r>
            <a:r>
              <a:rPr lang="en-US" sz="2000" dirty="0" smtClean="0">
                <a:cs typeface="B Lotus" pitchFamily="2" charset="-78"/>
              </a:rPr>
              <a:t> ASP.NET </a:t>
            </a:r>
            <a:r>
              <a:rPr lang="ar-SA" sz="2000" dirty="0" smtClean="0">
                <a:cs typeface="B Lotus" pitchFamily="2" charset="-78"/>
              </a:rPr>
              <a:t>موقعیتهای شغلی وجود دارد اما نکته قابل توجه حقوق بالاتر و همچنین شرکتهای معتبری هستند که برای استخدام  برنامه نویسان</a:t>
            </a:r>
            <a:r>
              <a:rPr lang="en-US" sz="2000" dirty="0" smtClean="0">
                <a:cs typeface="B Lotus" pitchFamily="2" charset="-78"/>
              </a:rPr>
              <a:t> ASP.NET </a:t>
            </a:r>
            <a:r>
              <a:rPr lang="ar-SA" sz="2000" dirty="0" smtClean="0">
                <a:cs typeface="B Lotus" pitchFamily="2" charset="-78"/>
              </a:rPr>
              <a:t>آگهی داده اند</a:t>
            </a:r>
            <a:r>
              <a:rPr lang="en-US" sz="2000" dirty="0" smtClean="0">
                <a:cs typeface="B Lotus" pitchFamily="2" charset="-78"/>
              </a:rPr>
              <a:t>.</a:t>
            </a:r>
            <a:endParaRPr lang="fa-IR" sz="2000" dirty="0" smtClean="0">
              <a:cs typeface="B Lotus" pitchFamily="2" charset="-78"/>
            </a:endParaRPr>
          </a:p>
          <a:p>
            <a:pPr algn="just" rtl="1" eaLnBrk="1" hangingPunct="1">
              <a:buFont typeface="Arial" pitchFamily="34" charset="0"/>
              <a:buNone/>
            </a:pPr>
            <a:r>
              <a:rPr lang="fa-IR" sz="2000" dirty="0" smtClean="0">
                <a:cs typeface="B Lotus" pitchFamily="2" charset="-78"/>
              </a:rPr>
              <a:t>       </a:t>
            </a:r>
            <a:r>
              <a:rPr lang="ar-SA" sz="2000" dirty="0" smtClean="0">
                <a:cs typeface="B Lotus" pitchFamily="2" charset="-78"/>
              </a:rPr>
              <a:t>در ایران نیز عموما شرکتهای معتبر نرم افزاری ( که به شکل سنتی در پلاتفرم وابسته به ویندوز</a:t>
            </a:r>
            <a:r>
              <a:rPr lang="fa-IR" sz="2000" dirty="0" smtClean="0">
                <a:cs typeface="B Lotus" pitchFamily="2" charset="-78"/>
              </a:rPr>
              <a:t>)</a:t>
            </a:r>
            <a:r>
              <a:rPr lang="en-US" sz="2000" dirty="0" smtClean="0">
                <a:cs typeface="B Lotus" pitchFamily="2" charset="-78"/>
              </a:rPr>
              <a:t> </a:t>
            </a:r>
            <a:r>
              <a:rPr lang="ar-SA" sz="2000" dirty="0" smtClean="0">
                <a:cs typeface="B Lotus" pitchFamily="2" charset="-78"/>
              </a:rPr>
              <a:t>فعالیت می کنند علاقه مند به استخدام برنامه نویسان</a:t>
            </a:r>
            <a:r>
              <a:rPr lang="en-US" sz="2000" dirty="0" smtClean="0">
                <a:cs typeface="B Lotus" pitchFamily="2" charset="-78"/>
              </a:rPr>
              <a:t> ASP.NET </a:t>
            </a:r>
            <a:r>
              <a:rPr lang="ar-SA" sz="2000" dirty="0" smtClean="0">
                <a:cs typeface="B Lotus" pitchFamily="2" charset="-78"/>
              </a:rPr>
              <a:t>هستند. و شرکتهایی که روی ترجمه،ارائه ابزارهای پشتیبان یا تغییرات روی نرم افزارهای</a:t>
            </a:r>
            <a:r>
              <a:rPr lang="en-US" sz="2000" dirty="0" smtClean="0">
                <a:cs typeface="B Lotus" pitchFamily="2" charset="-78"/>
              </a:rPr>
              <a:t> Open Source </a:t>
            </a:r>
            <a:r>
              <a:rPr lang="ar-SA" sz="2000" dirty="0" smtClean="0">
                <a:cs typeface="B Lotus" pitchFamily="2" charset="-78"/>
              </a:rPr>
              <a:t>معروف خارجی کار میکنند و یا نیازمند به پیاده سازی سایتهایی در لینوکس هستند علاقمند به استخدام برنامه نویسان</a:t>
            </a:r>
            <a:r>
              <a:rPr lang="en-US" sz="2000" dirty="0" smtClean="0">
                <a:cs typeface="B Lotus" pitchFamily="2" charset="-78"/>
              </a:rPr>
              <a:t> PHP </a:t>
            </a:r>
            <a:r>
              <a:rPr lang="ar-SA" sz="2000" dirty="0" smtClean="0">
                <a:cs typeface="B Lotus" pitchFamily="2" charset="-78"/>
              </a:rPr>
              <a:t>هستند. </a:t>
            </a:r>
            <a:endParaRPr lang="fa-IR" sz="2000" dirty="0" smtClean="0">
              <a:cs typeface="B Lotus" pitchFamily="2" charset="-78"/>
            </a:endParaRPr>
          </a:p>
          <a:p>
            <a:pPr algn="just" rtl="1" eaLnBrk="1" hangingPunct="1">
              <a:buFont typeface="Arial" pitchFamily="34" charset="0"/>
              <a:buNone/>
            </a:pPr>
            <a:r>
              <a:rPr lang="fa-IR" sz="2000" dirty="0" smtClean="0">
                <a:cs typeface="B Lotus" pitchFamily="2" charset="-78"/>
              </a:rPr>
              <a:t>       </a:t>
            </a:r>
            <a:r>
              <a:rPr lang="ar-SA" sz="2000" dirty="0" smtClean="0">
                <a:cs typeface="B Lotus" pitchFamily="2" charset="-78"/>
              </a:rPr>
              <a:t>براساس تجربه </a:t>
            </a:r>
            <a:r>
              <a:rPr lang="fa-IR" sz="2000" dirty="0" smtClean="0">
                <a:cs typeface="B Lotus" pitchFamily="2" charset="-78"/>
              </a:rPr>
              <a:t>مدیر سرور</a:t>
            </a:r>
            <a:r>
              <a:rPr lang="ar-SA" sz="2000" dirty="0" smtClean="0">
                <a:cs typeface="B Lotus" pitchFamily="2" charset="-78"/>
              </a:rPr>
              <a:t> حقوق برنامه نویسان</a:t>
            </a:r>
            <a:r>
              <a:rPr lang="en-US" sz="2000" dirty="0" smtClean="0">
                <a:cs typeface="B Lotus" pitchFamily="2" charset="-78"/>
              </a:rPr>
              <a:t> ASP.NET </a:t>
            </a:r>
            <a:r>
              <a:rPr lang="ar-SA" sz="2000" dirty="0" smtClean="0">
                <a:cs typeface="B Lotus" pitchFamily="2" charset="-78"/>
              </a:rPr>
              <a:t>در ایران نیز در مقایسه بیشتر است</a:t>
            </a:r>
            <a:r>
              <a:rPr lang="en-US" sz="2000" dirty="0" smtClean="0">
                <a:cs typeface="B Lotus" pitchFamily="2" charset="-78"/>
              </a:rPr>
              <a:t>.</a:t>
            </a:r>
            <a:br>
              <a:rPr lang="en-US" sz="2000" dirty="0" smtClean="0">
                <a:cs typeface="B Lotus" pitchFamily="2" charset="-78"/>
              </a:rPr>
            </a:br>
            <a:r>
              <a:rPr lang="ar-SA" sz="2000" dirty="0" smtClean="0">
                <a:cs typeface="B Lotus" pitchFamily="2" charset="-78"/>
              </a:rPr>
              <a:t>شاید سوال پیش آید که چرا با وجود برخی برتریهای</a:t>
            </a:r>
            <a:r>
              <a:rPr lang="en-US" sz="2000" dirty="0" smtClean="0">
                <a:cs typeface="B Lotus" pitchFamily="2" charset="-78"/>
              </a:rPr>
              <a:t> ASP.NET </a:t>
            </a:r>
            <a:r>
              <a:rPr lang="ar-SA" sz="2000" dirty="0" smtClean="0">
                <a:cs typeface="B Lotus" pitchFamily="2" charset="-78"/>
              </a:rPr>
              <a:t>همچنان تعداد زیادی برنامه نویس</a:t>
            </a:r>
            <a:r>
              <a:rPr lang="en-US" sz="2000" dirty="0" smtClean="0">
                <a:cs typeface="B Lotus" pitchFamily="2" charset="-78"/>
              </a:rPr>
              <a:t> PHP </a:t>
            </a:r>
            <a:r>
              <a:rPr lang="ar-SA" sz="2000" dirty="0" smtClean="0">
                <a:cs typeface="B Lotus" pitchFamily="2" charset="-78"/>
              </a:rPr>
              <a:t>و نرم افزارهای تحت وب با این زبان نوشته می شود. یکی از مهمترین دلایل آن همانطور که قبلا اشاره شد ارزانی کار با ترکیب</a:t>
            </a:r>
            <a:r>
              <a:rPr lang="en-US" sz="2000" dirty="0" smtClean="0">
                <a:cs typeface="B Lotus" pitchFamily="2" charset="-78"/>
              </a:rPr>
              <a:t> PHP </a:t>
            </a:r>
            <a:r>
              <a:rPr lang="ar-SA" sz="2000" dirty="0" smtClean="0">
                <a:cs typeface="B Lotus" pitchFamily="2" charset="-78"/>
              </a:rPr>
              <a:t>و لینوکس است که به آن اختصارا</a:t>
            </a:r>
            <a:r>
              <a:rPr lang="en-US" sz="2000" dirty="0" smtClean="0">
                <a:cs typeface="B Lotus" pitchFamily="2" charset="-78"/>
              </a:rPr>
              <a:t> LAMP </a:t>
            </a:r>
            <a:r>
              <a:rPr lang="ar-SA" sz="2000" dirty="0" smtClean="0">
                <a:cs typeface="B Lotus" pitchFamily="2" charset="-78"/>
              </a:rPr>
              <a:t>گفته می شود. اجرا و طراحی یک وب در بستر ویندوز با در نظرگرفتن هزینه لایسنس ویندوز سرور، </a:t>
            </a:r>
            <a:r>
              <a:rPr lang="en-US" sz="2000" dirty="0" smtClean="0">
                <a:cs typeface="B Lotus" pitchFamily="2" charset="-78"/>
              </a:rPr>
              <a:t>SQL Server </a:t>
            </a:r>
            <a:r>
              <a:rPr lang="ar-SA" sz="2000" dirty="0" smtClean="0">
                <a:cs typeface="B Lotus" pitchFamily="2" charset="-78"/>
              </a:rPr>
              <a:t>و محیط توسعه</a:t>
            </a:r>
            <a:r>
              <a:rPr lang="en-US" sz="2000" dirty="0" smtClean="0">
                <a:cs typeface="B Lotus" pitchFamily="2" charset="-78"/>
              </a:rPr>
              <a:t> Visual Studio </a:t>
            </a:r>
            <a:r>
              <a:rPr lang="ar-SA" sz="2000" dirty="0" smtClean="0">
                <a:cs typeface="B Lotus" pitchFamily="2" charset="-78"/>
              </a:rPr>
              <a:t>در قیاس با ارزانی و حتی رایگان بودن سیستم عامل لینوکس و</a:t>
            </a:r>
            <a:r>
              <a:rPr lang="en-US" sz="2000" dirty="0" smtClean="0">
                <a:cs typeface="B Lotus" pitchFamily="2" charset="-78"/>
              </a:rPr>
              <a:t> </a:t>
            </a:r>
            <a:r>
              <a:rPr lang="en-US" sz="2000" dirty="0" err="1" smtClean="0">
                <a:cs typeface="B Lotus" pitchFamily="2" charset="-78"/>
              </a:rPr>
              <a:t>MYSql</a:t>
            </a:r>
            <a:r>
              <a:rPr lang="en-US" sz="2000" dirty="0" smtClean="0">
                <a:cs typeface="B Lotus" pitchFamily="2" charset="-78"/>
              </a:rPr>
              <a:t> </a:t>
            </a:r>
            <a:r>
              <a:rPr lang="ar-SA" sz="2000" dirty="0" smtClean="0">
                <a:cs typeface="B Lotus" pitchFamily="2" charset="-78"/>
              </a:rPr>
              <a:t>و محیطهای توسعه</a:t>
            </a:r>
            <a:r>
              <a:rPr lang="en-US" sz="2000" dirty="0" smtClean="0">
                <a:cs typeface="B Lotus" pitchFamily="2" charset="-78"/>
              </a:rPr>
              <a:t> PHP </a:t>
            </a:r>
            <a:r>
              <a:rPr lang="ar-SA" sz="2000" dirty="0" smtClean="0">
                <a:cs typeface="B Lotus" pitchFamily="2" charset="-78"/>
              </a:rPr>
              <a:t>دلیل مهمی برای انتخاب ترکیب</a:t>
            </a:r>
            <a:r>
              <a:rPr lang="en-US" sz="2000" dirty="0" smtClean="0">
                <a:cs typeface="B Lotus" pitchFamily="2" charset="-78"/>
              </a:rPr>
              <a:t> PHP </a:t>
            </a:r>
            <a:r>
              <a:rPr lang="ar-SA" sz="2000" dirty="0" smtClean="0">
                <a:cs typeface="B Lotus" pitchFamily="2" charset="-78"/>
              </a:rPr>
              <a:t>و لینوکس بخصوص برای برنامه نویسان مستقل در خارج از کشور است. اما قاعدتا در مورد پروژه ای بزرگ و شرکتهای بزرگ نرم افزاری این هزینه ها آنقدر قابل توجه نیست و بنابراین این شرکتها استفاده از پلاتفرمهای حرفه ای تر مانند</a:t>
            </a:r>
            <a:r>
              <a:rPr lang="en-US" sz="2000" dirty="0" smtClean="0">
                <a:cs typeface="B Lotus" pitchFamily="2" charset="-78"/>
              </a:rPr>
              <a:t> JAVA </a:t>
            </a:r>
            <a:r>
              <a:rPr lang="ar-SA" sz="2000" dirty="0" smtClean="0">
                <a:cs typeface="B Lotus" pitchFamily="2" charset="-78"/>
              </a:rPr>
              <a:t>و دات نت را انتخاب می کنند</a:t>
            </a:r>
            <a:r>
              <a:rPr lang="en-US" sz="2000" dirty="0" smtClean="0">
                <a:cs typeface="B Lotus" pitchFamily="2" charset="-78"/>
              </a:rPr>
              <a:t>.</a:t>
            </a:r>
          </a:p>
        </p:txBody>
      </p:sp>
      <p:sp>
        <p:nvSpPr>
          <p:cNvPr id="5" name="Footer Placeholder 4"/>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inhdex.jpeg"/>
          <p:cNvPicPr>
            <a:picLocks noChangeAspect="1"/>
          </p:cNvPicPr>
          <p:nvPr/>
        </p:nvPicPr>
        <p:blipFill>
          <a:blip r:embed="rId2"/>
          <a:srcRect/>
          <a:stretch>
            <a:fillRect/>
          </a:stretch>
        </p:blipFill>
        <p:spPr bwMode="auto">
          <a:xfrm rot="1800638">
            <a:off x="6376988" y="4319588"/>
            <a:ext cx="2209800" cy="2209800"/>
          </a:xfrm>
          <a:prstGeom prst="rect">
            <a:avLst/>
          </a:prstGeom>
          <a:noFill/>
          <a:ln w="9525">
            <a:noFill/>
            <a:miter lim="800000"/>
            <a:headEnd/>
            <a:tailEnd/>
          </a:ln>
        </p:spPr>
      </p:pic>
      <p:pic>
        <p:nvPicPr>
          <p:cNvPr id="15363" name="Picture 3" descr="iages.jpeg"/>
          <p:cNvPicPr>
            <a:picLocks noChangeAspect="1"/>
          </p:cNvPicPr>
          <p:nvPr/>
        </p:nvPicPr>
        <p:blipFill>
          <a:blip r:embed="rId3"/>
          <a:srcRect/>
          <a:stretch>
            <a:fillRect/>
          </a:stretch>
        </p:blipFill>
        <p:spPr bwMode="auto">
          <a:xfrm rot="-1705764">
            <a:off x="2703804" y="4509870"/>
            <a:ext cx="1397700" cy="1809205"/>
          </a:xfrm>
          <a:prstGeom prst="rect">
            <a:avLst/>
          </a:prstGeom>
          <a:noFill/>
          <a:ln w="9525">
            <a:noFill/>
            <a:miter lim="800000"/>
            <a:headEnd/>
            <a:tailEnd/>
          </a:ln>
        </p:spPr>
      </p:pic>
      <p:sp>
        <p:nvSpPr>
          <p:cNvPr id="15364" name="Title 1"/>
          <p:cNvSpPr>
            <a:spLocks noGrp="1"/>
          </p:cNvSpPr>
          <p:nvPr>
            <p:ph type="title"/>
          </p:nvPr>
        </p:nvSpPr>
        <p:spPr>
          <a:xfrm>
            <a:off x="533400" y="228600"/>
            <a:ext cx="7696200" cy="1143000"/>
          </a:xfrm>
        </p:spPr>
        <p:txBody>
          <a:bodyPr>
            <a:normAutofit fontScale="90000"/>
          </a:bodyPr>
          <a:lstStyle/>
          <a:p>
            <a:pPr algn="r" rtl="1" eaLnBrk="1" hangingPunct="1"/>
            <a:r>
              <a:rPr lang="fa-IR" b="1" dirty="0" smtClean="0">
                <a:latin typeface="IranNastaliq" pitchFamily="18" charset="0"/>
                <a:ea typeface="IranNastaliq" pitchFamily="18" charset="0"/>
                <a:cs typeface="IranNastaliq" pitchFamily="18" charset="0"/>
              </a:rPr>
              <a:t>نتیجه گیری...                                                             </a:t>
            </a:r>
            <a:r>
              <a:rPr lang="ar-SA" b="1" dirty="0" smtClean="0">
                <a:latin typeface="IranNastaliq" pitchFamily="18" charset="0"/>
                <a:ea typeface="IranNastaliq" pitchFamily="18" charset="0"/>
                <a:cs typeface="IranNastaliq" pitchFamily="18" charset="0"/>
              </a:rPr>
              <a:t>کدامیک را انتخاب کنیم؟</a:t>
            </a:r>
            <a:endParaRPr lang="en-US" dirty="0" smtClean="0">
              <a:latin typeface="IranNastaliq" pitchFamily="18" charset="0"/>
              <a:ea typeface="IranNastaliq" pitchFamily="18" charset="0"/>
              <a:cs typeface="IranNastaliq" pitchFamily="18" charset="0"/>
            </a:endParaRPr>
          </a:p>
        </p:txBody>
      </p:sp>
      <p:sp>
        <p:nvSpPr>
          <p:cNvPr id="15365" name="Content Placeholder 2"/>
          <p:cNvSpPr>
            <a:spLocks noGrp="1"/>
          </p:cNvSpPr>
          <p:nvPr>
            <p:ph idx="1"/>
          </p:nvPr>
        </p:nvSpPr>
        <p:spPr>
          <a:xfrm>
            <a:off x="381000" y="914400"/>
            <a:ext cx="8229600" cy="3733800"/>
          </a:xfrm>
        </p:spPr>
        <p:txBody>
          <a:bodyPr/>
          <a:lstStyle/>
          <a:p>
            <a:pPr algn="just" rtl="1" eaLnBrk="1" hangingPunct="1">
              <a:buFont typeface="Arial" pitchFamily="34" charset="0"/>
              <a:buNone/>
            </a:pPr>
            <a:r>
              <a:rPr lang="en-US" sz="2800" dirty="0" smtClean="0">
                <a:effectLst>
                  <a:outerShdw blurRad="38100" dist="38100" dir="2700000" algn="tl">
                    <a:srgbClr val="000000">
                      <a:alpha val="43137"/>
                    </a:srgbClr>
                  </a:outerShdw>
                </a:effectLst>
                <a:cs typeface="B Lotus" pitchFamily="2" charset="-78"/>
              </a:rPr>
              <a:t/>
            </a:r>
            <a:br>
              <a:rPr lang="en-US" sz="2800" dirty="0" smtClean="0">
                <a:effectLst>
                  <a:outerShdw blurRad="38100" dist="38100" dir="2700000" algn="tl">
                    <a:srgbClr val="000000">
                      <a:alpha val="43137"/>
                    </a:srgbClr>
                  </a:outerShdw>
                </a:effectLst>
                <a:cs typeface="B Lotus" pitchFamily="2" charset="-78"/>
              </a:rPr>
            </a:br>
            <a:r>
              <a:rPr lang="ar-SA" sz="2800" dirty="0" smtClean="0">
                <a:effectLst>
                  <a:outerShdw blurRad="38100" dist="38100" dir="2700000" algn="tl">
                    <a:srgbClr val="000000">
                      <a:alpha val="43137"/>
                    </a:srgbClr>
                  </a:outerShdw>
                </a:effectLst>
                <a:cs typeface="B Lotus" pitchFamily="2" charset="-78"/>
              </a:rPr>
              <a:t>انتخاب یک ابزار یا بستر توسعه نرم افزار</a:t>
            </a:r>
            <a:r>
              <a:rPr lang="en-US" sz="2800" dirty="0" smtClean="0">
                <a:effectLst>
                  <a:outerShdw blurRad="38100" dist="38100" dir="2700000" algn="tl">
                    <a:srgbClr val="000000">
                      <a:alpha val="43137"/>
                    </a:srgbClr>
                  </a:outerShdw>
                </a:effectLst>
                <a:cs typeface="B Lotus" pitchFamily="2" charset="-78"/>
              </a:rPr>
              <a:t> </a:t>
            </a:r>
            <a:r>
              <a:rPr lang="fa-IR" sz="2800" dirty="0" smtClean="0">
                <a:effectLst>
                  <a:outerShdw blurRad="38100" dist="38100" dir="2700000" algn="tl">
                    <a:srgbClr val="000000">
                      <a:alpha val="43137"/>
                    </a:srgbClr>
                  </a:outerShdw>
                </a:effectLst>
                <a:cs typeface="B Lotus" pitchFamily="2" charset="-78"/>
              </a:rPr>
              <a:t>(</a:t>
            </a:r>
            <a:r>
              <a:rPr lang="ar-SA" sz="2800" dirty="0" smtClean="0">
                <a:effectLst>
                  <a:outerShdw blurRad="38100" dist="38100" dir="2700000" algn="tl">
                    <a:srgbClr val="000000">
                      <a:alpha val="43137"/>
                    </a:srgbClr>
                  </a:outerShdw>
                </a:effectLst>
                <a:cs typeface="B Lotus" pitchFamily="2" charset="-78"/>
              </a:rPr>
              <a:t>یا وب سایت) همانطور که گفته شد بایستی براساس نیاز نرم افزار یا وب سایت باشد. بطور مثال اگر لازم است سایت در سرور لینوکس اجرا شود و یا در آینده سایت از یک محیط (مثل ویندوز به یونیکس) منتقل شود با توجه به شرایط روز شاید بهتر باشد</a:t>
            </a:r>
            <a:r>
              <a:rPr lang="en-US" sz="2800" dirty="0" smtClean="0">
                <a:effectLst>
                  <a:outerShdw blurRad="38100" dist="38100" dir="2700000" algn="tl">
                    <a:srgbClr val="000000">
                      <a:alpha val="43137"/>
                    </a:srgbClr>
                  </a:outerShdw>
                </a:effectLst>
                <a:cs typeface="B Lotus" pitchFamily="2" charset="-78"/>
              </a:rPr>
              <a:t> </a:t>
            </a:r>
            <a:r>
              <a:rPr lang="en-US" sz="2800" b="1" dirty="0" smtClean="0">
                <a:effectLst>
                  <a:outerShdw blurRad="38100" dist="38100" dir="2700000" algn="tl">
                    <a:srgbClr val="000000">
                      <a:alpha val="43137"/>
                    </a:srgbClr>
                  </a:outerShdw>
                </a:effectLst>
                <a:cs typeface="B Lotus" pitchFamily="2" charset="-78"/>
              </a:rPr>
              <a:t>PHP</a:t>
            </a:r>
            <a:r>
              <a:rPr lang="en-US" sz="2800" dirty="0" smtClean="0">
                <a:effectLst>
                  <a:outerShdw blurRad="38100" dist="38100" dir="2700000" algn="tl">
                    <a:srgbClr val="000000">
                      <a:alpha val="43137"/>
                    </a:srgbClr>
                  </a:outerShdw>
                </a:effectLst>
                <a:cs typeface="B Lotus" pitchFamily="2" charset="-78"/>
              </a:rPr>
              <a:t> </a:t>
            </a:r>
            <a:r>
              <a:rPr lang="ar-SA" sz="2800" dirty="0" smtClean="0">
                <a:effectLst>
                  <a:outerShdw blurRad="38100" dist="38100" dir="2700000" algn="tl">
                    <a:srgbClr val="000000">
                      <a:alpha val="43137"/>
                    </a:srgbClr>
                  </a:outerShdw>
                </a:effectLst>
                <a:cs typeface="B Lotus" pitchFamily="2" charset="-78"/>
              </a:rPr>
              <a:t>انتخاب شود. اگر قرار است پروژه ای بزرگ با استفاده ازمتدها و ابزارهای مهندسی نرم افزار پیاده سازی شود  و هزینه اجرا ارجحیت نخست نیست شاید</a:t>
            </a:r>
            <a:r>
              <a:rPr lang="en-US" sz="2800" b="1" dirty="0" smtClean="0">
                <a:effectLst>
                  <a:outerShdw blurRad="38100" dist="38100" dir="2700000" algn="tl">
                    <a:srgbClr val="000000">
                      <a:alpha val="43137"/>
                    </a:srgbClr>
                  </a:outerShdw>
                </a:effectLst>
                <a:cs typeface="B Lotus" pitchFamily="2" charset="-78"/>
              </a:rPr>
              <a:t> ASP.NET </a:t>
            </a:r>
            <a:r>
              <a:rPr lang="ar-SA" sz="2800" dirty="0" smtClean="0">
                <a:effectLst>
                  <a:outerShdw blurRad="38100" dist="38100" dir="2700000" algn="tl">
                    <a:srgbClr val="000000">
                      <a:alpha val="43137"/>
                    </a:srgbClr>
                  </a:outerShdw>
                </a:effectLst>
                <a:cs typeface="B Lotus" pitchFamily="2" charset="-78"/>
              </a:rPr>
              <a:t>گزینه بهتری باشد. </a:t>
            </a:r>
            <a:endParaRPr lang="en-US" sz="2800" dirty="0" smtClean="0">
              <a:effectLst>
                <a:outerShdw blurRad="38100" dist="38100" dir="2700000" algn="tl">
                  <a:srgbClr val="000000">
                    <a:alpha val="43137"/>
                  </a:srgbClr>
                </a:outerShdw>
              </a:effectLst>
              <a:cs typeface="B Lotus" pitchFamily="2" charset="-78"/>
            </a:endParaRPr>
          </a:p>
        </p:txBody>
      </p:sp>
      <p:sp>
        <p:nvSpPr>
          <p:cNvPr id="6" name="Footer Placeholder 5"/>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685800" y="620713"/>
            <a:ext cx="6243654" cy="1522403"/>
          </a:xfrm>
        </p:spPr>
        <p:txBody>
          <a:bodyPr>
            <a:normAutofit/>
          </a:bodyPr>
          <a:lstStyle/>
          <a:p>
            <a:pPr marL="365760" indent="-283464" eaLnBrk="1" fontAlgn="auto" hangingPunct="1">
              <a:spcAft>
                <a:spcPts val="0"/>
              </a:spcAft>
              <a:buFontTx/>
              <a:buNone/>
              <a:defRPr/>
            </a:pPr>
            <a:r>
              <a:rPr lang="fa-IR" sz="6000" b="1" dirty="0" smtClean="0">
                <a:solidFill>
                  <a:schemeClr val="bg2">
                    <a:lumMod val="50000"/>
                  </a:schemeClr>
                </a:solidFill>
                <a:effectLst>
                  <a:outerShdw blurRad="38100" dist="38100" dir="2700000" algn="tl">
                    <a:srgbClr val="808080"/>
                  </a:outerShdw>
                </a:effectLst>
                <a:latin typeface="2  Badr"/>
                <a:cs typeface="B Titr" pitchFamily="2" charset="-78"/>
              </a:rPr>
              <a:t>معرفی </a:t>
            </a:r>
            <a:r>
              <a:rPr lang="en-US" sz="6000" b="1" dirty="0" err="1" smtClean="0">
                <a:solidFill>
                  <a:schemeClr val="bg2">
                    <a:lumMod val="50000"/>
                  </a:schemeClr>
                </a:solidFill>
                <a:effectLst>
                  <a:outerShdw blurRad="38100" dist="38100" dir="2700000" algn="tl">
                    <a:srgbClr val="808080"/>
                  </a:outerShdw>
                </a:effectLst>
                <a:latin typeface="2  Badr"/>
                <a:cs typeface="B Titr" pitchFamily="2" charset="-78"/>
              </a:rPr>
              <a:t>php</a:t>
            </a:r>
            <a:endParaRPr lang="en-US" sz="6000" b="1" dirty="0" smtClean="0">
              <a:solidFill>
                <a:schemeClr val="bg2">
                  <a:lumMod val="50000"/>
                </a:schemeClr>
              </a:solidFill>
              <a:effectLst>
                <a:outerShdw blurRad="38100" dist="38100" dir="2700000" algn="tl">
                  <a:srgbClr val="808080"/>
                </a:outerShdw>
              </a:effectLst>
              <a:latin typeface="2  Badr"/>
              <a:cs typeface="B Titr" pitchFamily="2" charset="-78"/>
            </a:endParaRPr>
          </a:p>
        </p:txBody>
      </p:sp>
      <p:pic>
        <p:nvPicPr>
          <p:cNvPr id="11267" name="Picture 4" descr="j0229385"/>
          <p:cNvPicPr>
            <a:picLocks noChangeAspect="1" noChangeArrowheads="1"/>
          </p:cNvPicPr>
          <p:nvPr/>
        </p:nvPicPr>
        <p:blipFill>
          <a:blip r:embed="rId2"/>
          <a:srcRect/>
          <a:stretch>
            <a:fillRect/>
          </a:stretch>
        </p:blipFill>
        <p:spPr bwMode="auto">
          <a:xfrm>
            <a:off x="827088" y="2708275"/>
            <a:ext cx="4968875" cy="3430588"/>
          </a:xfrm>
          <a:prstGeom prst="rect">
            <a:avLst/>
          </a:prstGeom>
          <a:noFill/>
          <a:ln w="9525">
            <a:noFill/>
            <a:miter lim="800000"/>
            <a:headEnd/>
            <a:tailEnd/>
          </a:ln>
        </p:spPr>
      </p:pic>
      <p:sp>
        <p:nvSpPr>
          <p:cNvPr id="11268" name="WordArt 7"/>
          <p:cNvSpPr>
            <a:spLocks noChangeArrowheads="1" noChangeShapeType="1" noTextEdit="1"/>
          </p:cNvSpPr>
          <p:nvPr/>
        </p:nvSpPr>
        <p:spPr bwMode="auto">
          <a:xfrm>
            <a:off x="2124075" y="3789363"/>
            <a:ext cx="2232025" cy="1389062"/>
          </a:xfrm>
          <a:prstGeom prst="rect">
            <a:avLst/>
          </a:prstGeom>
        </p:spPr>
        <p:txBody>
          <a:bodyPr wrap="none" fromWordArt="1">
            <a:prstTxWarp prst="textPlain">
              <a:avLst>
                <a:gd name="adj" fmla="val 50000"/>
              </a:avLst>
            </a:prstTxWarp>
          </a:bodyPr>
          <a:lstStyle/>
          <a:p>
            <a:pPr algn="ctr" rtl="0"/>
            <a:r>
              <a:rPr lang="en-US" sz="6000" b="1" kern="10" dirty="0">
                <a:ln w="9525">
                  <a:solidFill>
                    <a:srgbClr val="000000"/>
                  </a:solidFill>
                  <a:round/>
                  <a:headEnd type="none" w="sm" len="sm"/>
                  <a:tailEnd type="none" w="sm" len="sm"/>
                </a:ln>
                <a:solidFill>
                  <a:srgbClr val="FFFFFF"/>
                </a:solidFill>
                <a:latin typeface="Bookman Old Style"/>
              </a:rPr>
              <a:t>PHP</a:t>
            </a:r>
            <a:endParaRPr lang="fa-IR" sz="6000" b="1" kern="10" dirty="0">
              <a:ln w="9525">
                <a:solidFill>
                  <a:srgbClr val="000000"/>
                </a:solidFill>
                <a:round/>
                <a:headEnd type="none" w="sm" len="sm"/>
                <a:tailEnd type="none" w="sm" len="sm"/>
              </a:ln>
              <a:solidFill>
                <a:srgbClr val="FFFFFF"/>
              </a:solidFill>
              <a:latin typeface="Bookman Old Style"/>
            </a:endParaRPr>
          </a:p>
        </p:txBody>
      </p:sp>
      <p:sp>
        <p:nvSpPr>
          <p:cNvPr id="5" name="Footer Placeholder 4"/>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23850" y="333375"/>
            <a:ext cx="8351838" cy="6264275"/>
          </a:xfrm>
        </p:spPr>
        <p:txBody>
          <a:bodyPr>
            <a:normAutofit/>
          </a:bodyPr>
          <a:lstStyle/>
          <a:p>
            <a:pPr marL="609600" indent="-609600" eaLnBrk="1" fontAlgn="auto" hangingPunct="1">
              <a:lnSpc>
                <a:spcPct val="90000"/>
              </a:lnSpc>
              <a:spcAft>
                <a:spcPts val="0"/>
              </a:spcAft>
              <a:buFontTx/>
              <a:buNone/>
              <a:defRPr/>
            </a:pPr>
            <a:r>
              <a:rPr lang="fa-IR" b="1" u="sng" dirty="0" smtClean="0">
                <a:effectLst>
                  <a:outerShdw blurRad="38100" dist="38100" dir="2700000" algn="tl">
                    <a:srgbClr val="808080"/>
                  </a:outerShdw>
                </a:effectLst>
                <a:latin typeface="2  Badr"/>
                <a:ea typeface="+mn-ea"/>
                <a:cs typeface="2  Compset" pitchFamily="2" charset="-78"/>
              </a:rPr>
              <a:t>دلايل استفاده از</a:t>
            </a:r>
            <a:r>
              <a:rPr lang="en-US" b="1" u="sng" dirty="0" smtClean="0">
                <a:effectLst>
                  <a:outerShdw blurRad="38100" dist="38100" dir="2700000" algn="tl">
                    <a:srgbClr val="808080"/>
                  </a:outerShdw>
                </a:effectLst>
                <a:latin typeface="2  Badr"/>
                <a:ea typeface="+mn-ea"/>
                <a:cs typeface="2  Compset" pitchFamily="2" charset="-78"/>
              </a:rPr>
              <a:t>PHP</a:t>
            </a:r>
            <a:r>
              <a:rPr lang="fa-IR" b="1" u="sng" dirty="0" smtClean="0">
                <a:effectLst>
                  <a:outerShdw blurRad="38100" dist="38100" dir="2700000" algn="tl">
                    <a:srgbClr val="808080"/>
                  </a:outerShdw>
                </a:effectLst>
                <a:latin typeface="2  Badr"/>
                <a:ea typeface="+mn-ea"/>
                <a:cs typeface="2  Compset" pitchFamily="2" charset="-78"/>
              </a:rPr>
              <a:t>:</a:t>
            </a:r>
          </a:p>
          <a:p>
            <a:pPr marL="609600" indent="-609600" eaLnBrk="1" fontAlgn="auto" hangingPunct="1">
              <a:lnSpc>
                <a:spcPct val="90000"/>
              </a:lnSpc>
              <a:spcAft>
                <a:spcPts val="0"/>
              </a:spcAft>
              <a:buFontTx/>
              <a:buAutoNum type="arabicPeriod"/>
              <a:defRPr/>
            </a:pPr>
            <a:endParaRPr lang="fa-IR" b="1" dirty="0" smtClean="0">
              <a:effectLst>
                <a:outerShdw blurRad="38100" dist="38100" dir="2700000" algn="tl">
                  <a:srgbClr val="808080"/>
                </a:outerShdw>
              </a:effectLst>
              <a:latin typeface="2  Badr"/>
              <a:ea typeface="+mn-ea"/>
              <a:cs typeface="2  Compset" pitchFamily="2" charset="-78"/>
            </a:endParaRPr>
          </a:p>
          <a:p>
            <a:pPr marL="609600" indent="-609600" eaLnBrk="1" fontAlgn="auto" hangingPunct="1">
              <a:lnSpc>
                <a:spcPct val="90000"/>
              </a:lnSpc>
              <a:spcAft>
                <a:spcPts val="0"/>
              </a:spcAft>
              <a:buFontTx/>
              <a:buAutoNum type="arabicPeriod"/>
              <a:defRPr/>
            </a:pPr>
            <a:r>
              <a:rPr lang="fa-IR" b="1" u="sng" dirty="0" smtClean="0">
                <a:effectLst>
                  <a:outerShdw blurRad="38100" dist="38100" dir="2700000" algn="tl">
                    <a:srgbClr val="808080"/>
                  </a:outerShdw>
                </a:effectLst>
                <a:latin typeface="2  Badr"/>
                <a:ea typeface="+mn-ea"/>
                <a:cs typeface="2  Compset" pitchFamily="2" charset="-78"/>
              </a:rPr>
              <a:t>اين زبان ساختار و ترکيبي بسيار شبيه زبان </a:t>
            </a:r>
            <a:r>
              <a:rPr lang="en-US" b="1" u="sng" dirty="0" smtClean="0">
                <a:effectLst>
                  <a:outerShdw blurRad="38100" dist="38100" dir="2700000" algn="tl">
                    <a:srgbClr val="808080"/>
                  </a:outerShdw>
                </a:effectLst>
                <a:latin typeface="2  Badr"/>
                <a:ea typeface="+mn-ea"/>
                <a:cs typeface="2  Compset" pitchFamily="2" charset="-78"/>
              </a:rPr>
              <a:t>C</a:t>
            </a:r>
            <a:r>
              <a:rPr lang="fa-IR" b="1" u="sng" dirty="0" smtClean="0">
                <a:effectLst>
                  <a:outerShdw blurRad="38100" dist="38100" dir="2700000" algn="tl">
                    <a:srgbClr val="808080"/>
                  </a:outerShdw>
                </a:effectLst>
                <a:latin typeface="2  Badr"/>
                <a:ea typeface="+mn-ea"/>
                <a:cs typeface="2  Compset" pitchFamily="2" charset="-78"/>
              </a:rPr>
              <a:t> دارد.</a:t>
            </a:r>
          </a:p>
          <a:p>
            <a:pPr marL="609600" indent="-609600" eaLnBrk="1" fontAlgn="auto" hangingPunct="1">
              <a:lnSpc>
                <a:spcPct val="90000"/>
              </a:lnSpc>
              <a:spcAft>
                <a:spcPts val="0"/>
              </a:spcAft>
              <a:buFontTx/>
              <a:buAutoNum type="arabicPeriod"/>
              <a:defRPr/>
            </a:pPr>
            <a:endParaRPr lang="fa-IR" b="1" u="sng" dirty="0" smtClean="0">
              <a:effectLst>
                <a:outerShdw blurRad="38100" dist="38100" dir="2700000" algn="tl">
                  <a:srgbClr val="808080"/>
                </a:outerShdw>
              </a:effectLst>
              <a:latin typeface="2  Badr"/>
              <a:ea typeface="+mn-ea"/>
              <a:cs typeface="2  Compset" pitchFamily="2" charset="-78"/>
            </a:endParaRPr>
          </a:p>
          <a:p>
            <a:pPr marL="609600" indent="-609600" eaLnBrk="1" fontAlgn="auto" hangingPunct="1">
              <a:lnSpc>
                <a:spcPct val="90000"/>
              </a:lnSpc>
              <a:spcAft>
                <a:spcPts val="0"/>
              </a:spcAft>
              <a:buFontTx/>
              <a:buAutoNum type="arabicPeriod"/>
              <a:defRPr/>
            </a:pPr>
            <a:r>
              <a:rPr lang="fa-IR" b="1" dirty="0" smtClean="0">
                <a:effectLst>
                  <a:outerShdw blurRad="38100" dist="38100" dir="2700000" algn="tl">
                    <a:srgbClr val="808080"/>
                  </a:outerShdw>
                </a:effectLst>
                <a:latin typeface="2  Badr"/>
                <a:ea typeface="+mn-ea"/>
                <a:cs typeface="2  Compset" pitchFamily="2" charset="-78"/>
              </a:rPr>
              <a:t>نوع </a:t>
            </a:r>
            <a:r>
              <a:rPr lang="fa-IR" b="1" u="sng" dirty="0" smtClean="0">
                <a:effectLst>
                  <a:outerShdw blurRad="38100" dist="38100" dir="2700000" algn="tl">
                    <a:srgbClr val="808080"/>
                  </a:outerShdw>
                </a:effectLst>
                <a:latin typeface="2  Badr"/>
                <a:ea typeface="+mn-ea"/>
                <a:cs typeface="2  Compset" pitchFamily="2" charset="-78"/>
              </a:rPr>
              <a:t>داده ها و ساختارهاي</a:t>
            </a:r>
            <a:r>
              <a:rPr lang="fa-IR" b="1" dirty="0" smtClean="0">
                <a:effectLst>
                  <a:outerShdw blurRad="38100" dist="38100" dir="2700000" algn="tl">
                    <a:srgbClr val="808080"/>
                  </a:outerShdw>
                </a:effectLst>
                <a:latin typeface="2  Badr"/>
                <a:ea typeface="+mn-ea"/>
                <a:cs typeface="2  Compset" pitchFamily="2" charset="-78"/>
              </a:rPr>
              <a:t> </a:t>
            </a:r>
            <a:r>
              <a:rPr lang="en-US" b="1" dirty="0" smtClean="0">
                <a:effectLst>
                  <a:outerShdw blurRad="38100" dist="38100" dir="2700000" algn="tl">
                    <a:srgbClr val="808080"/>
                  </a:outerShdw>
                </a:effectLst>
                <a:latin typeface="2  Badr"/>
                <a:ea typeface="+mn-ea"/>
                <a:cs typeface="2  Compset" pitchFamily="2" charset="-78"/>
              </a:rPr>
              <a:t>PHP</a:t>
            </a:r>
            <a:r>
              <a:rPr lang="fa-IR" b="1" dirty="0" smtClean="0">
                <a:effectLst>
                  <a:outerShdw blurRad="38100" dist="38100" dir="2700000" algn="tl">
                    <a:srgbClr val="808080"/>
                  </a:outerShdw>
                </a:effectLst>
                <a:latin typeface="2  Badr"/>
                <a:ea typeface="+mn-ea"/>
                <a:cs typeface="2  Compset" pitchFamily="2" charset="-78"/>
              </a:rPr>
              <a:t> </a:t>
            </a:r>
            <a:r>
              <a:rPr lang="fa-IR" b="1" u="sng" dirty="0" smtClean="0">
                <a:effectLst>
                  <a:outerShdw blurRad="38100" dist="38100" dir="2700000" algn="tl">
                    <a:srgbClr val="808080"/>
                  </a:outerShdw>
                </a:effectLst>
                <a:latin typeface="2  Badr"/>
                <a:ea typeface="+mn-ea"/>
                <a:cs typeface="2  Compset" pitchFamily="2" charset="-78"/>
              </a:rPr>
              <a:t>به آساني آموخته</a:t>
            </a:r>
            <a:r>
              <a:rPr lang="fa-IR" b="1" dirty="0" smtClean="0">
                <a:effectLst>
                  <a:outerShdw blurRad="38100" dist="38100" dir="2700000" algn="tl">
                    <a:srgbClr val="808080"/>
                  </a:outerShdw>
                </a:effectLst>
                <a:latin typeface="2  Badr"/>
                <a:ea typeface="+mn-ea"/>
                <a:cs typeface="2  Compset" pitchFamily="2" charset="-78"/>
              </a:rPr>
              <a:t> و بکار گرفته ميشود.</a:t>
            </a:r>
          </a:p>
          <a:p>
            <a:pPr marL="609600" indent="-609600" eaLnBrk="1" fontAlgn="auto" hangingPunct="1">
              <a:lnSpc>
                <a:spcPct val="90000"/>
              </a:lnSpc>
              <a:spcAft>
                <a:spcPts val="0"/>
              </a:spcAft>
              <a:buFontTx/>
              <a:buAutoNum type="arabicPeriod"/>
              <a:defRPr/>
            </a:pPr>
            <a:endParaRPr lang="fa-IR" b="1" dirty="0" smtClean="0">
              <a:effectLst>
                <a:outerShdw blurRad="38100" dist="38100" dir="2700000" algn="tl">
                  <a:srgbClr val="808080"/>
                </a:outerShdw>
              </a:effectLst>
              <a:latin typeface="2  Badr"/>
              <a:ea typeface="+mn-ea"/>
              <a:cs typeface="2  Compset" pitchFamily="2" charset="-78"/>
            </a:endParaRPr>
          </a:p>
          <a:p>
            <a:pPr marL="609600" indent="-609600" eaLnBrk="1" fontAlgn="auto" hangingPunct="1">
              <a:lnSpc>
                <a:spcPct val="90000"/>
              </a:lnSpc>
              <a:spcAft>
                <a:spcPts val="0"/>
              </a:spcAft>
              <a:buFontTx/>
              <a:buAutoNum type="arabicPeriod"/>
              <a:defRPr/>
            </a:pPr>
            <a:r>
              <a:rPr lang="fa-IR" b="1" dirty="0" smtClean="0">
                <a:effectLst>
                  <a:outerShdw blurRad="38100" dist="38100" dir="2700000" algn="tl">
                    <a:srgbClr val="808080"/>
                  </a:outerShdw>
                </a:effectLst>
                <a:latin typeface="2  Badr"/>
                <a:ea typeface="+mn-ea"/>
                <a:cs typeface="2  Compset" pitchFamily="2" charset="-78"/>
              </a:rPr>
              <a:t>نيازي به دانستن دستور خاصي نداريم  </a:t>
            </a:r>
            <a:r>
              <a:rPr lang="fa-IR" b="1" u="sng" dirty="0" smtClean="0">
                <a:effectLst>
                  <a:outerShdw blurRad="38100" dist="38100" dir="2700000" algn="tl">
                    <a:srgbClr val="808080"/>
                  </a:outerShdw>
                </a:effectLst>
                <a:latin typeface="2  Badr"/>
                <a:ea typeface="+mn-ea"/>
                <a:cs typeface="2  Compset" pitchFamily="2" charset="-78"/>
              </a:rPr>
              <a:t>برنامه ما در مرورگر اجرا</a:t>
            </a:r>
            <a:r>
              <a:rPr lang="fa-IR" b="1" dirty="0" smtClean="0">
                <a:effectLst>
                  <a:outerShdw blurRad="38100" dist="38100" dir="2700000" algn="tl">
                    <a:srgbClr val="808080"/>
                  </a:outerShdw>
                </a:effectLst>
                <a:latin typeface="2  Badr"/>
                <a:ea typeface="+mn-ea"/>
                <a:cs typeface="2  Compset" pitchFamily="2" charset="-78"/>
              </a:rPr>
              <a:t> ميشود.</a:t>
            </a:r>
          </a:p>
          <a:p>
            <a:pPr marL="609600" indent="-609600" eaLnBrk="1" fontAlgn="auto" hangingPunct="1">
              <a:lnSpc>
                <a:spcPct val="90000"/>
              </a:lnSpc>
              <a:spcAft>
                <a:spcPts val="0"/>
              </a:spcAft>
              <a:buFontTx/>
              <a:buAutoNum type="arabicPeriod"/>
              <a:defRPr/>
            </a:pPr>
            <a:endParaRPr lang="en-US" b="1" dirty="0" smtClean="0">
              <a:effectLst>
                <a:outerShdw blurRad="38100" dist="38100" dir="2700000" algn="tl">
                  <a:srgbClr val="808080"/>
                </a:outerShdw>
              </a:effectLst>
              <a:latin typeface="2  Badr"/>
              <a:ea typeface="+mn-ea"/>
              <a:cs typeface="2  Compset" pitchFamily="2" charset="-78"/>
            </a:endParaRPr>
          </a:p>
          <a:p>
            <a:pPr marL="609600" indent="-609600" eaLnBrk="1" fontAlgn="auto" hangingPunct="1">
              <a:lnSpc>
                <a:spcPct val="90000"/>
              </a:lnSpc>
              <a:spcAft>
                <a:spcPts val="0"/>
              </a:spcAft>
              <a:buFontTx/>
              <a:buAutoNum type="arabicPeriod"/>
              <a:defRPr/>
            </a:pPr>
            <a:r>
              <a:rPr lang="en-US" b="1" dirty="0" smtClean="0">
                <a:effectLst>
                  <a:outerShdw blurRad="38100" dist="38100" dir="2700000" algn="tl">
                    <a:srgbClr val="808080"/>
                  </a:outerShdw>
                </a:effectLst>
                <a:latin typeface="2  Badr"/>
                <a:ea typeface="+mn-ea"/>
                <a:cs typeface="2  Compset" pitchFamily="2" charset="-78"/>
              </a:rPr>
              <a:t>PHP</a:t>
            </a:r>
            <a:r>
              <a:rPr lang="fa-IR" b="1" dirty="0" smtClean="0">
                <a:effectLst>
                  <a:outerShdw blurRad="38100" dist="38100" dir="2700000" algn="tl">
                    <a:srgbClr val="808080"/>
                  </a:outerShdw>
                </a:effectLst>
                <a:latin typeface="2  Badr"/>
                <a:ea typeface="+mn-ea"/>
                <a:cs typeface="2  Compset" pitchFamily="2" charset="-78"/>
              </a:rPr>
              <a:t> سرويسي از مجموعه </a:t>
            </a:r>
            <a:r>
              <a:rPr lang="fa-IR" b="1" u="sng" dirty="0" smtClean="0">
                <a:effectLst>
                  <a:outerShdw blurRad="38100" dist="38100" dir="2700000" algn="tl">
                    <a:srgbClr val="808080"/>
                  </a:outerShdw>
                </a:effectLst>
                <a:latin typeface="2  Badr"/>
                <a:ea typeface="+mn-ea"/>
                <a:cs typeface="2  Compset" pitchFamily="2" charset="-78"/>
              </a:rPr>
              <a:t>فايلهاي کتابخانه اي </a:t>
            </a:r>
            <a:r>
              <a:rPr lang="en-US" b="1" u="sng" dirty="0" smtClean="0">
                <a:effectLst>
                  <a:outerShdw blurRad="38100" dist="38100" dir="2700000" algn="tl">
                    <a:srgbClr val="808080"/>
                  </a:outerShdw>
                </a:effectLst>
                <a:latin typeface="2  Badr"/>
                <a:ea typeface="+mn-ea"/>
                <a:cs typeface="2  Compset" pitchFamily="2" charset="-78"/>
              </a:rPr>
              <a:t> C</a:t>
            </a:r>
            <a:r>
              <a:rPr lang="fa-IR" b="1" dirty="0" smtClean="0">
                <a:effectLst>
                  <a:outerShdw blurRad="38100" dist="38100" dir="2700000" algn="tl">
                    <a:srgbClr val="808080"/>
                  </a:outerShdw>
                </a:effectLst>
                <a:latin typeface="2  Badr"/>
                <a:ea typeface="+mn-ea"/>
                <a:cs typeface="2  Compset" pitchFamily="2" charset="-78"/>
              </a:rPr>
              <a:t>را ارايه </a:t>
            </a:r>
          </a:p>
          <a:p>
            <a:pPr marL="609600" indent="-609600" eaLnBrk="1" fontAlgn="auto" hangingPunct="1">
              <a:lnSpc>
                <a:spcPct val="90000"/>
              </a:lnSpc>
              <a:spcAft>
                <a:spcPts val="0"/>
              </a:spcAft>
              <a:buFontTx/>
              <a:buNone/>
              <a:defRPr/>
            </a:pPr>
            <a:r>
              <a:rPr lang="fa-IR" b="1" dirty="0" smtClean="0">
                <a:effectLst>
                  <a:outerShdw blurRad="38100" dist="38100" dir="2700000" algn="tl">
                    <a:srgbClr val="808080"/>
                  </a:outerShdw>
                </a:effectLst>
                <a:latin typeface="2  Badr"/>
                <a:ea typeface="+mn-ea"/>
                <a:cs typeface="2  Compset" pitchFamily="2" charset="-78"/>
              </a:rPr>
              <a:t>مي دهد.</a:t>
            </a:r>
          </a:p>
          <a:p>
            <a:pPr marL="609600" indent="-609600" eaLnBrk="1" fontAlgn="auto" hangingPunct="1">
              <a:lnSpc>
                <a:spcPct val="90000"/>
              </a:lnSpc>
              <a:spcAft>
                <a:spcPts val="0"/>
              </a:spcAft>
              <a:buFontTx/>
              <a:buAutoNum type="arabicPeriod"/>
              <a:defRPr/>
            </a:pPr>
            <a:endParaRPr lang="en-US" b="1" dirty="0" smtClean="0">
              <a:effectLst>
                <a:outerShdw blurRad="38100" dist="38100" dir="2700000" algn="tl">
                  <a:srgbClr val="808080"/>
                </a:outerShdw>
              </a:effectLst>
              <a:latin typeface="2  Badr"/>
              <a:ea typeface="+mn-ea"/>
              <a:cs typeface="2  Compset"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71563" y="260350"/>
            <a:ext cx="7604125" cy="5688013"/>
          </a:xfrm>
        </p:spPr>
        <p:txBody>
          <a:bodyPr>
            <a:normAutofit/>
          </a:bodyPr>
          <a:lstStyle/>
          <a:p>
            <a:pPr marL="365760" indent="-283464" eaLnBrk="1" fontAlgn="auto" hangingPunct="1">
              <a:spcAft>
                <a:spcPts val="0"/>
              </a:spcAft>
              <a:buFontTx/>
              <a:buNone/>
              <a:defRPr/>
            </a:pPr>
            <a:endParaRPr lang="fa-IR" sz="2800" dirty="0" smtClean="0">
              <a:latin typeface="2  Badr"/>
              <a:ea typeface="+mn-ea"/>
            </a:endParaRPr>
          </a:p>
          <a:p>
            <a:pPr marL="365760" indent="-283464" eaLnBrk="1" fontAlgn="auto" hangingPunct="1">
              <a:spcAft>
                <a:spcPts val="0"/>
              </a:spcAft>
              <a:buFontTx/>
              <a:buNone/>
              <a:defRPr/>
            </a:pPr>
            <a:r>
              <a:rPr lang="fa-IR" sz="2800" b="1" dirty="0" smtClean="0">
                <a:latin typeface="2  Badr"/>
                <a:ea typeface="+mn-ea"/>
                <a:cs typeface="2  Badr" pitchFamily="2" charset="-78"/>
              </a:rPr>
              <a:t>1.سازگاري با</a:t>
            </a:r>
            <a:r>
              <a:rPr lang="fa-IR" sz="2800" dirty="0" smtClean="0">
                <a:latin typeface="2  Badr"/>
                <a:ea typeface="+mn-ea"/>
                <a:cs typeface="2  Badr" pitchFamily="2" charset="-78"/>
              </a:rPr>
              <a:t> </a:t>
            </a:r>
            <a:r>
              <a:rPr lang="en-US" sz="2800" b="1" u="sng" dirty="0" smtClean="0">
                <a:effectLst>
                  <a:outerShdw blurRad="38100" dist="38100" dir="2700000" algn="tl">
                    <a:srgbClr val="808080"/>
                  </a:outerShdw>
                </a:effectLst>
                <a:latin typeface="2  Badr"/>
                <a:ea typeface="+mn-ea"/>
                <a:cs typeface="2  Badr" pitchFamily="2" charset="-78"/>
              </a:rPr>
              <a:t>Platform</a:t>
            </a:r>
            <a:r>
              <a:rPr lang="fa-IR" sz="2800" b="1" u="sng" dirty="0" smtClean="0">
                <a:latin typeface="2  Badr"/>
                <a:ea typeface="+mn-ea"/>
                <a:cs typeface="2  Badr" pitchFamily="2" charset="-78"/>
              </a:rPr>
              <a:t> هاي</a:t>
            </a:r>
            <a:r>
              <a:rPr lang="fa-IR" sz="2800" b="1" dirty="0" smtClean="0">
                <a:latin typeface="2  Badr"/>
                <a:ea typeface="+mn-ea"/>
                <a:cs typeface="2  Badr" pitchFamily="2" charset="-78"/>
              </a:rPr>
              <a:t> </a:t>
            </a:r>
            <a:r>
              <a:rPr lang="en-US" sz="2800" b="1" u="sng" dirty="0" smtClean="0">
                <a:effectLst>
                  <a:outerShdw blurRad="38100" dist="38100" dir="2700000" algn="tl">
                    <a:srgbClr val="808080"/>
                  </a:outerShdw>
                </a:effectLst>
                <a:latin typeface="2  Badr"/>
                <a:ea typeface="+mn-ea"/>
                <a:cs typeface="2  Badr" pitchFamily="2" charset="-78"/>
              </a:rPr>
              <a:t>Unix</a:t>
            </a:r>
            <a:r>
              <a:rPr lang="fa-IR" sz="2800" b="1" dirty="0" smtClean="0">
                <a:latin typeface="2  Badr"/>
                <a:ea typeface="+mn-ea"/>
                <a:cs typeface="2  Badr" pitchFamily="2" charset="-78"/>
              </a:rPr>
              <a:t> </a:t>
            </a:r>
            <a:r>
              <a:rPr lang="en-US" sz="2800" b="1" dirty="0" smtClean="0">
                <a:latin typeface="2  Badr"/>
                <a:ea typeface="+mn-ea"/>
                <a:cs typeface="2  Badr" pitchFamily="2" charset="-78"/>
              </a:rPr>
              <a:t>,</a:t>
            </a:r>
            <a:r>
              <a:rPr lang="fa-IR" sz="2800" b="1" u="sng" dirty="0" smtClean="0">
                <a:effectLst>
                  <a:outerShdw blurRad="38100" dist="38100" dir="2700000" algn="tl">
                    <a:srgbClr val="808080"/>
                  </a:outerShdw>
                </a:effectLst>
                <a:latin typeface="2  Badr"/>
                <a:ea typeface="+mn-ea"/>
                <a:cs typeface="2  Badr" pitchFamily="2" charset="-78"/>
              </a:rPr>
              <a:t>مکنتاژ</a:t>
            </a:r>
            <a:r>
              <a:rPr lang="en-US" sz="2800" b="1" u="sng" dirty="0" smtClean="0">
                <a:effectLst>
                  <a:outerShdw blurRad="38100" dist="38100" dir="2700000" algn="tl">
                    <a:srgbClr val="808080"/>
                  </a:outerShdw>
                </a:effectLst>
                <a:latin typeface="2  Badr"/>
                <a:ea typeface="+mn-ea"/>
                <a:cs typeface="2  Badr" pitchFamily="2" charset="-78"/>
              </a:rPr>
              <a:t>  Os</a:t>
            </a:r>
            <a:r>
              <a:rPr lang="en-US" sz="2800" b="1" dirty="0" smtClean="0">
                <a:latin typeface="2  Badr"/>
                <a:ea typeface="+mn-ea"/>
                <a:cs typeface="2  Badr" pitchFamily="2" charset="-78"/>
              </a:rPr>
              <a:t> </a:t>
            </a:r>
            <a:endParaRPr lang="fa-IR" sz="2800" b="1" dirty="0" smtClean="0">
              <a:latin typeface="2  Badr"/>
              <a:ea typeface="+mn-ea"/>
              <a:cs typeface="2  Badr" pitchFamily="2" charset="-78"/>
            </a:endParaRPr>
          </a:p>
          <a:p>
            <a:pPr marL="365760" indent="-283464" eaLnBrk="1" fontAlgn="auto" hangingPunct="1">
              <a:spcAft>
                <a:spcPts val="0"/>
              </a:spcAft>
              <a:buFontTx/>
              <a:buNone/>
              <a:defRPr/>
            </a:pPr>
            <a:endParaRPr lang="fa-IR" sz="2800" b="1" dirty="0" smtClean="0">
              <a:latin typeface="2  Badr"/>
              <a:ea typeface="+mn-ea"/>
              <a:cs typeface="2  Badr" pitchFamily="2" charset="-78"/>
            </a:endParaRPr>
          </a:p>
          <a:p>
            <a:pPr marL="365760" indent="-283464" eaLnBrk="1" fontAlgn="auto" hangingPunct="1">
              <a:spcAft>
                <a:spcPts val="0"/>
              </a:spcAft>
              <a:buFontTx/>
              <a:buNone/>
              <a:defRPr/>
            </a:pPr>
            <a:r>
              <a:rPr lang="fa-IR" sz="2800" dirty="0" smtClean="0">
                <a:latin typeface="2  Badr"/>
                <a:ea typeface="+mn-ea"/>
                <a:cs typeface="2  Badr" pitchFamily="2" charset="-78"/>
              </a:rPr>
              <a:t>و</a:t>
            </a:r>
            <a:r>
              <a:rPr lang="en-US" sz="2800" b="1" u="sng" dirty="0" smtClean="0">
                <a:effectLst>
                  <a:outerShdw blurRad="38100" dist="38100" dir="2700000" algn="tl">
                    <a:srgbClr val="808080"/>
                  </a:outerShdw>
                </a:effectLst>
                <a:latin typeface="2  Badr"/>
                <a:ea typeface="+mn-ea"/>
                <a:cs typeface="2  Badr" pitchFamily="2" charset="-78"/>
              </a:rPr>
              <a:t>Win32</a:t>
            </a:r>
            <a:r>
              <a:rPr lang="fa-IR" sz="2800" dirty="0" smtClean="0">
                <a:latin typeface="2  Badr"/>
                <a:ea typeface="+mn-ea"/>
                <a:cs typeface="2  Badr" pitchFamily="2" charset="-78"/>
              </a:rPr>
              <a:t> و </a:t>
            </a:r>
            <a:r>
              <a:rPr lang="fa-IR" sz="2800" b="1" u="sng" dirty="0" smtClean="0">
                <a:effectLst>
                  <a:outerShdw blurRad="38100" dist="38100" dir="2700000" algn="tl">
                    <a:srgbClr val="808080"/>
                  </a:outerShdw>
                </a:effectLst>
                <a:latin typeface="2  Badr"/>
                <a:ea typeface="+mn-ea"/>
                <a:cs typeface="2  Badr" pitchFamily="2" charset="-78"/>
              </a:rPr>
              <a:t>ديگر سيستم عاملها</a:t>
            </a:r>
            <a:r>
              <a:rPr lang="fa-IR" sz="2800" dirty="0" smtClean="0">
                <a:latin typeface="2  Badr"/>
                <a:ea typeface="+mn-ea"/>
                <a:cs typeface="2  Badr" pitchFamily="2" charset="-78"/>
              </a:rPr>
              <a:t> </a:t>
            </a:r>
            <a:r>
              <a:rPr lang="fa-IR" sz="2800" b="1" dirty="0" smtClean="0">
                <a:latin typeface="2  Badr"/>
                <a:ea typeface="+mn-ea"/>
                <a:cs typeface="2  Badr" pitchFamily="2" charset="-78"/>
              </a:rPr>
              <a:t>را دارا مي باشد.</a:t>
            </a:r>
          </a:p>
          <a:p>
            <a:pPr marL="365760" indent="-283464" eaLnBrk="1" fontAlgn="auto" hangingPunct="1">
              <a:spcAft>
                <a:spcPts val="0"/>
              </a:spcAft>
              <a:buFontTx/>
              <a:buNone/>
              <a:defRPr/>
            </a:pPr>
            <a:endParaRPr lang="fa-IR" sz="2800" dirty="0" smtClean="0">
              <a:latin typeface="2  Badr"/>
              <a:ea typeface="+mn-ea"/>
              <a:cs typeface="2  Badr" pitchFamily="2" charset="-78"/>
            </a:endParaRPr>
          </a:p>
          <a:p>
            <a:pPr marL="365760" indent="-283464" eaLnBrk="1" fontAlgn="auto" hangingPunct="1">
              <a:spcAft>
                <a:spcPts val="0"/>
              </a:spcAft>
              <a:buFontTx/>
              <a:buNone/>
              <a:defRPr/>
            </a:pPr>
            <a:r>
              <a:rPr lang="fa-IR" sz="2800" b="1" dirty="0" smtClean="0">
                <a:latin typeface="2  Badr"/>
                <a:ea typeface="+mn-ea"/>
                <a:cs typeface="2  Badr" pitchFamily="2" charset="-78"/>
              </a:rPr>
              <a:t>2.سازگاري با سرويس دهنده براي ماژول</a:t>
            </a:r>
            <a:r>
              <a:rPr lang="fa-IR" sz="2800" dirty="0" smtClean="0">
                <a:latin typeface="2  Badr"/>
                <a:ea typeface="+mn-ea"/>
                <a:cs typeface="2  Badr" pitchFamily="2" charset="-78"/>
              </a:rPr>
              <a:t> </a:t>
            </a:r>
            <a:r>
              <a:rPr lang="en-US" sz="2800" b="1" u="sng" dirty="0" smtClean="0">
                <a:effectLst>
                  <a:outerShdw blurRad="38100" dist="38100" dir="2700000" algn="tl">
                    <a:srgbClr val="808080"/>
                  </a:outerShdw>
                </a:effectLst>
                <a:latin typeface="2  Badr"/>
                <a:ea typeface="+mn-ea"/>
                <a:cs typeface="2  Badr" pitchFamily="2" charset="-78"/>
              </a:rPr>
              <a:t>Apache</a:t>
            </a:r>
            <a:r>
              <a:rPr lang="en-US" sz="2800" b="1" u="sng" dirty="0" smtClean="0">
                <a:latin typeface="2  Badr"/>
                <a:ea typeface="+mn-ea"/>
                <a:cs typeface="2  Badr" pitchFamily="2" charset="-78"/>
              </a:rPr>
              <a:t> </a:t>
            </a:r>
            <a:r>
              <a:rPr lang="fa-IR" sz="2800" dirty="0" smtClean="0">
                <a:latin typeface="2  Badr"/>
                <a:ea typeface="+mn-ea"/>
                <a:cs typeface="2  Badr" pitchFamily="2" charset="-78"/>
              </a:rPr>
              <a:t> </a:t>
            </a:r>
          </a:p>
          <a:p>
            <a:pPr marL="365760" indent="-283464" eaLnBrk="1" fontAlgn="auto" hangingPunct="1">
              <a:spcAft>
                <a:spcPts val="0"/>
              </a:spcAft>
              <a:buFontTx/>
              <a:buNone/>
              <a:defRPr/>
            </a:pPr>
            <a:endParaRPr lang="fa-IR" sz="2800" dirty="0" smtClean="0">
              <a:latin typeface="2  Badr"/>
              <a:ea typeface="+mn-ea"/>
              <a:cs typeface="2  Badr" pitchFamily="2" charset="-78"/>
            </a:endParaRPr>
          </a:p>
          <a:p>
            <a:pPr marL="365760" indent="-283464" eaLnBrk="1" fontAlgn="auto" hangingPunct="1">
              <a:spcAft>
                <a:spcPts val="0"/>
              </a:spcAft>
              <a:buFontTx/>
              <a:buNone/>
              <a:defRPr/>
            </a:pPr>
            <a:r>
              <a:rPr lang="fa-IR" sz="2800" b="1" dirty="0" smtClean="0">
                <a:effectLst>
                  <a:outerShdw blurRad="38100" dist="38100" dir="2700000" algn="tl">
                    <a:srgbClr val="808080"/>
                  </a:outerShdw>
                </a:effectLst>
                <a:latin typeface="2  Badr"/>
                <a:ea typeface="+mn-ea"/>
                <a:cs typeface="2  Badr" pitchFamily="2" charset="-78"/>
              </a:rPr>
              <a:t>.</a:t>
            </a:r>
            <a:r>
              <a:rPr lang="en-US" sz="2800" b="1" u="sng" dirty="0" smtClean="0">
                <a:effectLst>
                  <a:outerShdw blurRad="38100" dist="38100" dir="2700000" algn="tl">
                    <a:srgbClr val="808080"/>
                  </a:outerShdw>
                </a:effectLst>
                <a:latin typeface="2  Badr"/>
                <a:ea typeface="+mn-ea"/>
                <a:cs typeface="2  Badr" pitchFamily="2" charset="-78"/>
              </a:rPr>
              <a:t>IIS</a:t>
            </a:r>
            <a:r>
              <a:rPr lang="fa-IR" sz="2800" dirty="0" smtClean="0">
                <a:latin typeface="2  Badr"/>
                <a:ea typeface="+mn-ea"/>
                <a:cs typeface="2  Badr" pitchFamily="2" charset="-78"/>
              </a:rPr>
              <a:t> .</a:t>
            </a:r>
            <a:r>
              <a:rPr lang="en-US" sz="2800" b="1" u="sng" dirty="0" smtClean="0">
                <a:effectLst>
                  <a:outerShdw blurRad="38100" dist="38100" dir="2700000" algn="tl">
                    <a:srgbClr val="808080"/>
                  </a:outerShdw>
                </a:effectLst>
                <a:latin typeface="2  Badr"/>
                <a:ea typeface="+mn-ea"/>
                <a:cs typeface="2  Badr" pitchFamily="2" charset="-78"/>
              </a:rPr>
              <a:t>AOL Server</a:t>
            </a:r>
            <a:r>
              <a:rPr lang="fa-IR" sz="2800" dirty="0" smtClean="0">
                <a:latin typeface="2  Badr"/>
                <a:ea typeface="+mn-ea"/>
                <a:cs typeface="2  Badr" pitchFamily="2" charset="-78"/>
              </a:rPr>
              <a:t> و </a:t>
            </a:r>
            <a:r>
              <a:rPr lang="fa-IR" sz="2800" b="1" u="sng" dirty="0" smtClean="0">
                <a:effectLst>
                  <a:outerShdw blurRad="38100" dist="38100" dir="2700000" algn="tl">
                    <a:srgbClr val="808080"/>
                  </a:outerShdw>
                </a:effectLst>
                <a:latin typeface="2  Badr"/>
                <a:ea typeface="+mn-ea"/>
                <a:cs typeface="2  Badr" pitchFamily="2" charset="-78"/>
              </a:rPr>
              <a:t>ماژول</a:t>
            </a:r>
            <a:r>
              <a:rPr lang="fa-IR" sz="2800" dirty="0" smtClean="0">
                <a:latin typeface="2  Badr"/>
                <a:ea typeface="+mn-ea"/>
                <a:cs typeface="2  Badr" pitchFamily="2" charset="-78"/>
              </a:rPr>
              <a:t> </a:t>
            </a:r>
            <a:r>
              <a:rPr lang="en-US" sz="2800" b="1" u="sng" dirty="0" smtClean="0">
                <a:effectLst>
                  <a:outerShdw blurRad="38100" dist="38100" dir="2700000" algn="tl">
                    <a:srgbClr val="808080"/>
                  </a:outerShdw>
                </a:effectLst>
                <a:latin typeface="2  Badr"/>
                <a:ea typeface="+mn-ea"/>
                <a:cs typeface="2  Badr" pitchFamily="2" charset="-78"/>
              </a:rPr>
              <a:t>CGI</a:t>
            </a:r>
            <a:r>
              <a:rPr lang="fa-IR" sz="2800" dirty="0" smtClean="0">
                <a:latin typeface="2  Badr"/>
                <a:ea typeface="+mn-ea"/>
                <a:cs typeface="2  Badr" pitchFamily="2" charset="-78"/>
              </a:rPr>
              <a:t> </a:t>
            </a:r>
            <a:r>
              <a:rPr lang="fa-IR" sz="2800" b="1" dirty="0" smtClean="0">
                <a:latin typeface="2  Badr"/>
                <a:ea typeface="+mn-ea"/>
                <a:cs typeface="2  Badr" pitchFamily="2" charset="-78"/>
              </a:rPr>
              <a:t>را دارا ميباشد</a:t>
            </a:r>
            <a:r>
              <a:rPr lang="fa-IR" sz="2800" b="1" dirty="0" smtClean="0">
                <a:latin typeface="2  Badr"/>
                <a:ea typeface="+mn-ea"/>
                <a:cs typeface="Zar" pitchFamily="2" charset="-78"/>
              </a:rPr>
              <a:t>.</a:t>
            </a:r>
            <a:endParaRPr lang="fa-IR" sz="2800" dirty="0" smtClean="0">
              <a:latin typeface="2  Badr"/>
              <a:ea typeface="+mn-ea"/>
              <a:cs typeface="Times New Roman" pitchFamily="18" charset="0"/>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395288" y="476250"/>
            <a:ext cx="8748712" cy="5905500"/>
          </a:xfrm>
        </p:spPr>
        <p:txBody>
          <a:bodyPr>
            <a:normAutofit/>
          </a:bodyPr>
          <a:lstStyle/>
          <a:p>
            <a:pPr marL="640080" lvl="1" indent="-237744" algn="ctr" eaLnBrk="1" fontAlgn="auto" hangingPunct="1">
              <a:lnSpc>
                <a:spcPct val="90000"/>
              </a:lnSpc>
              <a:spcAft>
                <a:spcPts val="0"/>
              </a:spcAft>
              <a:buFontTx/>
              <a:buNone/>
              <a:defRPr/>
            </a:pPr>
            <a:r>
              <a:rPr lang="en-US" sz="3200" b="1" u="sng" dirty="0" smtClean="0">
                <a:effectLst>
                  <a:outerShdw blurRad="38100" dist="38100" dir="2700000" algn="tl">
                    <a:srgbClr val="000000">
                      <a:alpha val="43137"/>
                    </a:srgbClr>
                  </a:outerShdw>
                </a:effectLst>
                <a:latin typeface="2  Badr"/>
                <a:ea typeface="+mn-ea"/>
                <a:cs typeface="Times New Roman" pitchFamily="18" charset="0"/>
              </a:rPr>
              <a:t>PHP</a:t>
            </a:r>
            <a:r>
              <a:rPr lang="fa-IR" sz="3200" b="1" u="sng" dirty="0" smtClean="0">
                <a:effectLst>
                  <a:outerShdw blurRad="38100" dist="38100" dir="2700000" algn="tl">
                    <a:srgbClr val="000000">
                      <a:alpha val="43137"/>
                    </a:srgbClr>
                  </a:outerShdw>
                </a:effectLst>
                <a:latin typeface="2  Badr"/>
                <a:ea typeface="+mn-ea"/>
                <a:cs typeface="2  Compset" pitchFamily="2" charset="-78"/>
              </a:rPr>
              <a:t>چگونه کار مي کند؟</a:t>
            </a:r>
          </a:p>
          <a:p>
            <a:pPr marL="640080" lvl="1" indent="-237744" eaLnBrk="1" fontAlgn="auto" hangingPunct="1">
              <a:lnSpc>
                <a:spcPct val="90000"/>
              </a:lnSpc>
              <a:spcAft>
                <a:spcPts val="0"/>
              </a:spcAft>
              <a:buFontTx/>
              <a:buNone/>
              <a:defRPr/>
            </a:pPr>
            <a:r>
              <a:rPr lang="fa-IR" sz="3200" b="1" u="sng" dirty="0" smtClean="0">
                <a:effectLst>
                  <a:outerShdw blurRad="38100" dist="38100" dir="2700000" algn="tl">
                    <a:srgbClr val="808080"/>
                  </a:outerShdw>
                </a:effectLst>
                <a:latin typeface="2  Badr"/>
                <a:ea typeface="+mn-ea"/>
                <a:cs typeface="2  Compset" pitchFamily="2" charset="-78"/>
              </a:rPr>
              <a:t>حالت اول</a:t>
            </a:r>
          </a:p>
          <a:p>
            <a:pPr marL="640080" lvl="1" indent="-237744" eaLnBrk="1" fontAlgn="auto" hangingPunct="1">
              <a:lnSpc>
                <a:spcPct val="90000"/>
              </a:lnSpc>
              <a:spcAft>
                <a:spcPts val="0"/>
              </a:spcAft>
              <a:buFontTx/>
              <a:buNone/>
              <a:defRPr/>
            </a:pPr>
            <a:endParaRPr lang="en-US" sz="3200" b="1" u="sng" dirty="0" smtClean="0">
              <a:effectLst>
                <a:outerShdw blurRad="38100" dist="38100" dir="2700000" algn="tl">
                  <a:srgbClr val="808080"/>
                </a:outerShdw>
              </a:effectLst>
              <a:latin typeface="2  Badr"/>
              <a:ea typeface="+mn-ea"/>
              <a:cs typeface="2  Compset" pitchFamily="2" charset="-78"/>
            </a:endParaRPr>
          </a:p>
          <a:p>
            <a:pPr marL="640080" lvl="1" indent="-237744" eaLnBrk="1" fontAlgn="auto" hangingPunct="1">
              <a:lnSpc>
                <a:spcPct val="90000"/>
              </a:lnSpc>
              <a:spcAft>
                <a:spcPts val="0"/>
              </a:spcAft>
              <a:buFontTx/>
              <a:buNone/>
              <a:defRPr/>
            </a:pPr>
            <a:r>
              <a:rPr lang="en-US" sz="3200" dirty="0" smtClean="0">
                <a:latin typeface="2  Badr"/>
                <a:ea typeface="+mn-ea"/>
                <a:cs typeface="2  Compset" pitchFamily="2" charset="-78"/>
              </a:rPr>
              <a:t> </a:t>
            </a:r>
            <a:r>
              <a:rPr lang="en-US" sz="3200" b="1" dirty="0" smtClean="0">
                <a:latin typeface="2  Badr"/>
                <a:ea typeface="+mn-ea"/>
                <a:cs typeface="2  Compset" pitchFamily="2" charset="-78"/>
              </a:rPr>
              <a:t>PHP</a:t>
            </a:r>
            <a:r>
              <a:rPr lang="fa-IR" sz="3200" b="1" u="sng" dirty="0" smtClean="0">
                <a:effectLst>
                  <a:outerShdw blurRad="38100" dist="38100" dir="2700000" algn="tl">
                    <a:srgbClr val="808080"/>
                  </a:outerShdw>
                </a:effectLst>
                <a:latin typeface="2  Badr"/>
                <a:ea typeface="+mn-ea"/>
                <a:cs typeface="2  Compset" pitchFamily="2" charset="-78"/>
              </a:rPr>
              <a:t>يک زبان سمت سرويس دهنده</a:t>
            </a:r>
            <a:r>
              <a:rPr lang="fa-IR" sz="3200" dirty="0" smtClean="0">
                <a:latin typeface="2  Badr"/>
                <a:ea typeface="+mn-ea"/>
                <a:cs typeface="2  Compset" pitchFamily="2" charset="-78"/>
              </a:rPr>
              <a:t> </a:t>
            </a:r>
            <a:r>
              <a:rPr lang="fa-IR" sz="3200" b="1" dirty="0" smtClean="0">
                <a:latin typeface="2  Badr"/>
                <a:ea typeface="+mn-ea"/>
                <a:cs typeface="2  Compset" pitchFamily="2" charset="-78"/>
              </a:rPr>
              <a:t>است به اين معني که </a:t>
            </a:r>
          </a:p>
          <a:p>
            <a:pPr marL="640080" lvl="1" indent="-237744" eaLnBrk="1" fontAlgn="auto" hangingPunct="1">
              <a:lnSpc>
                <a:spcPct val="90000"/>
              </a:lnSpc>
              <a:spcAft>
                <a:spcPts val="0"/>
              </a:spcAft>
              <a:buFontTx/>
              <a:buNone/>
              <a:defRPr/>
            </a:pPr>
            <a:endParaRPr lang="fa-IR" sz="3200" b="1" dirty="0" smtClean="0">
              <a:latin typeface="2  Badr"/>
              <a:ea typeface="+mn-ea"/>
              <a:cs typeface="2  Compset" pitchFamily="2" charset="-78"/>
            </a:endParaRPr>
          </a:p>
          <a:p>
            <a:pPr marL="640080" lvl="1" indent="-237744" eaLnBrk="1" fontAlgn="auto" hangingPunct="1">
              <a:lnSpc>
                <a:spcPct val="90000"/>
              </a:lnSpc>
              <a:spcAft>
                <a:spcPts val="0"/>
              </a:spcAft>
              <a:buFontTx/>
              <a:buNone/>
              <a:defRPr/>
            </a:pPr>
            <a:r>
              <a:rPr lang="fa-IR" sz="3200" b="1" dirty="0" smtClean="0">
                <a:latin typeface="2  Badr"/>
                <a:ea typeface="+mn-ea"/>
                <a:cs typeface="2  Compset" pitchFamily="2" charset="-78"/>
              </a:rPr>
              <a:t>کدهاي نوشته شده به اين زبان در کامپيوتر ميزبان (</a:t>
            </a:r>
            <a:r>
              <a:rPr lang="en-US" sz="3200" b="1" dirty="0" smtClean="0">
                <a:latin typeface="2  Badr"/>
                <a:ea typeface="+mn-ea"/>
                <a:cs typeface="2  Compset" pitchFamily="2" charset="-78"/>
              </a:rPr>
              <a:t>Host</a:t>
            </a:r>
            <a:r>
              <a:rPr lang="fa-IR" sz="3200" b="1" dirty="0" smtClean="0">
                <a:latin typeface="2  Badr"/>
                <a:ea typeface="+mn-ea"/>
                <a:cs typeface="2  Compset" pitchFamily="2" charset="-78"/>
              </a:rPr>
              <a:t>) </a:t>
            </a:r>
          </a:p>
          <a:p>
            <a:pPr marL="640080" lvl="1" indent="-237744" eaLnBrk="1" fontAlgn="auto" hangingPunct="1">
              <a:lnSpc>
                <a:spcPct val="90000"/>
              </a:lnSpc>
              <a:spcAft>
                <a:spcPts val="0"/>
              </a:spcAft>
              <a:buFontTx/>
              <a:buNone/>
              <a:defRPr/>
            </a:pPr>
            <a:endParaRPr lang="fa-IR" sz="3200" b="1" dirty="0" smtClean="0">
              <a:latin typeface="2  Badr"/>
              <a:ea typeface="+mn-ea"/>
              <a:cs typeface="2  Compset" pitchFamily="2" charset="-78"/>
            </a:endParaRPr>
          </a:p>
          <a:p>
            <a:pPr marL="640080" lvl="1" indent="-237744" eaLnBrk="1" fontAlgn="auto" hangingPunct="1">
              <a:lnSpc>
                <a:spcPct val="90000"/>
              </a:lnSpc>
              <a:spcAft>
                <a:spcPts val="0"/>
              </a:spcAft>
              <a:buFontTx/>
              <a:buNone/>
              <a:defRPr/>
            </a:pPr>
            <a:r>
              <a:rPr lang="fa-IR" sz="3200" b="1" dirty="0" smtClean="0">
                <a:latin typeface="2  Badr"/>
                <a:ea typeface="+mn-ea"/>
                <a:cs typeface="2  Compset" pitchFamily="2" charset="-78"/>
              </a:rPr>
              <a:t>صفحات وب قرار مي گيرد.</a:t>
            </a:r>
            <a:endParaRPr lang="en-US" sz="3200" b="1" dirty="0" smtClean="0">
              <a:latin typeface="2  Badr"/>
              <a:ea typeface="+mn-ea"/>
              <a:cs typeface="2  Compset" pitchFamily="2" charset="-78"/>
            </a:endParaRPr>
          </a:p>
          <a:p>
            <a:pPr marL="640080" lvl="1" indent="-237744" eaLnBrk="1" fontAlgn="auto" hangingPunct="1">
              <a:lnSpc>
                <a:spcPct val="90000"/>
              </a:lnSpc>
              <a:spcAft>
                <a:spcPts val="0"/>
              </a:spcAft>
              <a:buFontTx/>
              <a:buNone/>
              <a:defRPr/>
            </a:pPr>
            <a:endParaRPr lang="en-US" sz="3200" b="1" dirty="0" smtClean="0">
              <a:latin typeface="2  Badr"/>
              <a:ea typeface="+mn-ea"/>
              <a:cs typeface="2  Compset" pitchFamily="2" charset="-78"/>
            </a:endParaRPr>
          </a:p>
          <a:p>
            <a:pPr marL="640080" lvl="1" indent="-237744" algn="ctr" eaLnBrk="1" fontAlgn="auto" hangingPunct="1">
              <a:lnSpc>
                <a:spcPct val="90000"/>
              </a:lnSpc>
              <a:spcAft>
                <a:spcPts val="0"/>
              </a:spcAft>
              <a:buFontTx/>
              <a:buNone/>
              <a:defRPr/>
            </a:pPr>
            <a:r>
              <a:rPr lang="fa-IR" sz="3200" b="1" dirty="0" smtClean="0">
                <a:latin typeface="2  Badr"/>
                <a:ea typeface="+mn-ea"/>
                <a:cs typeface="2  Compset" pitchFamily="2" charset="-78"/>
              </a:rPr>
              <a:t>(شکل مربوط به حالت اول در صفحه بعد)</a:t>
            </a:r>
            <a:endParaRPr lang="en-US" sz="3200" b="1" dirty="0" smtClean="0">
              <a:latin typeface="2  Badr"/>
              <a:ea typeface="+mn-ea"/>
              <a:cs typeface="2  Compset"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6"/>
          <p:cNvPicPr>
            <a:picLocks noGrp="1" noChangeAspect="1" noChangeArrowheads="1"/>
          </p:cNvPicPr>
          <p:nvPr>
            <p:ph idx="1"/>
          </p:nvPr>
        </p:nvPicPr>
        <p:blipFill>
          <a:blip r:embed="rId2"/>
          <a:srcRect/>
          <a:stretch>
            <a:fillRect/>
          </a:stretch>
        </p:blipFill>
        <p:spPr>
          <a:xfrm>
            <a:off x="1428750" y="714375"/>
            <a:ext cx="4752975" cy="3743325"/>
          </a:xfrm>
        </p:spPr>
      </p:pic>
      <p:sp>
        <p:nvSpPr>
          <p:cNvPr id="24579" name="WordArt 5"/>
          <p:cNvSpPr>
            <a:spLocks noChangeArrowheads="1" noChangeShapeType="1" noTextEdit="1"/>
          </p:cNvSpPr>
          <p:nvPr/>
        </p:nvSpPr>
        <p:spPr bwMode="auto">
          <a:xfrm>
            <a:off x="4427538" y="4005263"/>
            <a:ext cx="431800" cy="304800"/>
          </a:xfrm>
          <a:prstGeom prst="rect">
            <a:avLst/>
          </a:prstGeom>
        </p:spPr>
        <p:txBody>
          <a:bodyPr wrap="none" fromWordArt="1">
            <a:prstTxWarp prst="textSlantUp">
              <a:avLst>
                <a:gd name="adj" fmla="val 2287"/>
              </a:avLst>
            </a:prstTxWarp>
          </a:bodyPr>
          <a:lstStyle/>
          <a:p>
            <a:pPr algn="ctr" rtl="0"/>
            <a:r>
              <a:rPr lang="fa-IR" sz="3600" b="1" kern="10">
                <a:ln w="9525">
                  <a:solidFill>
                    <a:srgbClr val="000000"/>
                  </a:solidFill>
                  <a:round/>
                  <a:headEnd type="none" w="sm" len="sm"/>
                  <a:tailEnd type="none" w="sm" len="sm"/>
                </a:ln>
                <a:solidFill>
                  <a:srgbClr val="000000"/>
                </a:solidFill>
                <a:latin typeface="Arial"/>
                <a:cs typeface="Arial"/>
              </a:rPr>
              <a:t>(1)</a:t>
            </a:r>
          </a:p>
        </p:txBody>
      </p:sp>
      <p:sp>
        <p:nvSpPr>
          <p:cNvPr id="24580" name="WordArt 6"/>
          <p:cNvSpPr>
            <a:spLocks noChangeArrowheads="1" noChangeShapeType="1" noTextEdit="1"/>
          </p:cNvSpPr>
          <p:nvPr/>
        </p:nvSpPr>
        <p:spPr bwMode="auto">
          <a:xfrm>
            <a:off x="3424238" y="3860800"/>
            <a:ext cx="647700" cy="295275"/>
          </a:xfrm>
          <a:prstGeom prst="rect">
            <a:avLst/>
          </a:prstGeom>
        </p:spPr>
        <p:txBody>
          <a:bodyPr wrap="none" fromWordArt="1">
            <a:prstTxWarp prst="textSlantUp">
              <a:avLst>
                <a:gd name="adj" fmla="val 0"/>
              </a:avLst>
            </a:prstTxWarp>
          </a:bodyPr>
          <a:lstStyle/>
          <a:p>
            <a:pPr algn="ctr" rtl="0"/>
            <a:r>
              <a:rPr lang="fa-IR" sz="3600" kern="10">
                <a:ln w="9525">
                  <a:solidFill>
                    <a:srgbClr val="000000"/>
                  </a:solidFill>
                  <a:round/>
                  <a:headEnd type="none" w="sm" len="sm"/>
                  <a:tailEnd type="none" w="sm" len="sm"/>
                </a:ln>
                <a:solidFill>
                  <a:srgbClr val="000000"/>
                </a:solidFill>
                <a:latin typeface="Arial"/>
                <a:cs typeface="Arial"/>
              </a:rPr>
              <a:t>(2)</a:t>
            </a:r>
          </a:p>
        </p:txBody>
      </p:sp>
      <p:sp>
        <p:nvSpPr>
          <p:cNvPr id="24581" name="WordArt 7"/>
          <p:cNvSpPr>
            <a:spLocks noChangeArrowheads="1" noChangeShapeType="1" noTextEdit="1"/>
          </p:cNvSpPr>
          <p:nvPr/>
        </p:nvSpPr>
        <p:spPr bwMode="auto">
          <a:xfrm>
            <a:off x="1042988" y="4005263"/>
            <a:ext cx="576262" cy="287337"/>
          </a:xfrm>
          <a:prstGeom prst="rect">
            <a:avLst/>
          </a:prstGeom>
        </p:spPr>
        <p:txBody>
          <a:bodyPr wrap="none" fromWordArt="1">
            <a:prstTxWarp prst="textSlantUp">
              <a:avLst>
                <a:gd name="adj" fmla="val 0"/>
              </a:avLst>
            </a:prstTxWarp>
          </a:bodyPr>
          <a:lstStyle/>
          <a:p>
            <a:pPr algn="ctr" rtl="0"/>
            <a:r>
              <a:rPr lang="fa-IR" sz="3600" kern="10">
                <a:ln w="9525">
                  <a:solidFill>
                    <a:srgbClr val="000000"/>
                  </a:solidFill>
                  <a:round/>
                  <a:headEnd type="none" w="sm" len="sm"/>
                  <a:tailEnd type="none" w="sm" len="sm"/>
                </a:ln>
                <a:solidFill>
                  <a:srgbClr val="000000"/>
                </a:solidFill>
                <a:latin typeface="Arial"/>
                <a:cs typeface="Arial"/>
              </a:rPr>
              <a:t>(3)</a:t>
            </a:r>
          </a:p>
        </p:txBody>
      </p:sp>
      <p:sp>
        <p:nvSpPr>
          <p:cNvPr id="27656" name="Text Box 8"/>
          <p:cNvSpPr txBox="1">
            <a:spLocks noChangeArrowheads="1"/>
          </p:cNvSpPr>
          <p:nvPr/>
        </p:nvSpPr>
        <p:spPr bwMode="auto">
          <a:xfrm>
            <a:off x="1908175" y="1700213"/>
            <a:ext cx="6840538" cy="5016500"/>
          </a:xfrm>
          <a:prstGeom prst="rect">
            <a:avLst/>
          </a:prstGeom>
          <a:noFill/>
          <a:ln w="9525">
            <a:noFill/>
            <a:miter lim="800000"/>
            <a:headEnd type="none" w="sm" len="sm"/>
            <a:tailEnd type="none" w="sm" len="sm"/>
          </a:ln>
          <a:effectLst/>
        </p:spPr>
        <p:txBody>
          <a:bodyPr>
            <a:spAutoFit/>
          </a:bodyPr>
          <a:lstStyle/>
          <a:p>
            <a:pPr>
              <a:spcBef>
                <a:spcPct val="50000"/>
              </a:spcBef>
              <a:defRPr/>
            </a:pPr>
            <a:r>
              <a:rPr lang="fa-IR" sz="3200" b="1" dirty="0">
                <a:effectLst>
                  <a:outerShdw blurRad="38100" dist="38100" dir="2700000" algn="tl">
                    <a:srgbClr val="808080"/>
                  </a:outerShdw>
                </a:effectLst>
                <a:cs typeface="2  Compset" pitchFamily="2" charset="-78"/>
              </a:rPr>
              <a:t>1)سرويس گيرنده</a:t>
            </a:r>
          </a:p>
          <a:p>
            <a:pPr>
              <a:spcBef>
                <a:spcPct val="50000"/>
              </a:spcBef>
              <a:defRPr/>
            </a:pPr>
            <a:r>
              <a:rPr lang="fa-IR" sz="3200" b="1" dirty="0">
                <a:effectLst>
                  <a:outerShdw blurRad="38100" dist="38100" dir="2700000" algn="tl">
                    <a:srgbClr val="808080"/>
                  </a:outerShdw>
                </a:effectLst>
                <a:cs typeface="2  Compset" pitchFamily="2" charset="-78"/>
              </a:rPr>
              <a:t>2)درخواست (</a:t>
            </a:r>
            <a:r>
              <a:rPr lang="en-US" sz="3200" b="1" dirty="0">
                <a:effectLst>
                  <a:outerShdw blurRad="38100" dist="38100" dir="2700000" algn="tl">
                    <a:srgbClr val="808080"/>
                  </a:outerShdw>
                </a:effectLst>
                <a:cs typeface="2  Compset" pitchFamily="2" charset="-78"/>
              </a:rPr>
              <a:t>Request</a:t>
            </a:r>
            <a:r>
              <a:rPr lang="fa-IR" sz="3200" b="1" dirty="0">
                <a:effectLst>
                  <a:outerShdw blurRad="38100" dist="38100" dir="2700000" algn="tl">
                    <a:srgbClr val="808080"/>
                  </a:outerShdw>
                </a:effectLst>
                <a:cs typeface="2  Compset" pitchFamily="2" charset="-78"/>
              </a:rPr>
              <a:t>)</a:t>
            </a:r>
          </a:p>
          <a:p>
            <a:pPr>
              <a:spcBef>
                <a:spcPct val="50000"/>
              </a:spcBef>
              <a:defRPr/>
            </a:pPr>
            <a:r>
              <a:rPr lang="fa-IR" sz="3200" b="1" dirty="0">
                <a:effectLst>
                  <a:outerShdw blurRad="38100" dist="38100" dir="2700000" algn="tl">
                    <a:srgbClr val="808080"/>
                  </a:outerShdw>
                </a:effectLst>
                <a:cs typeface="2  Compset" pitchFamily="2" charset="-78"/>
              </a:rPr>
              <a:t>3)سرويس دهنده(بررسي</a:t>
            </a:r>
          </a:p>
          <a:p>
            <a:pPr>
              <a:spcBef>
                <a:spcPct val="50000"/>
              </a:spcBef>
              <a:defRPr/>
            </a:pPr>
            <a:r>
              <a:rPr lang="fa-IR" sz="3200" b="1" dirty="0">
                <a:effectLst>
                  <a:outerShdw blurRad="38100" dist="38100" dir="2700000" algn="tl">
                    <a:srgbClr val="808080"/>
                  </a:outerShdw>
                </a:effectLst>
                <a:cs typeface="2  Compset" pitchFamily="2" charset="-78"/>
              </a:rPr>
              <a:t> درخواست وارسال)</a:t>
            </a:r>
          </a:p>
          <a:p>
            <a:pPr>
              <a:spcBef>
                <a:spcPct val="50000"/>
              </a:spcBef>
              <a:defRPr/>
            </a:pPr>
            <a:r>
              <a:rPr lang="fa-IR" sz="3200" b="1" dirty="0">
                <a:effectLst>
                  <a:outerShdw blurRad="38100" dist="38100" dir="2700000" algn="tl">
                    <a:srgbClr val="808080"/>
                  </a:outerShdw>
                </a:effectLst>
                <a:cs typeface="2  Compset" pitchFamily="2" charset="-78"/>
              </a:rPr>
              <a:t>4)پردازش وخواندن کدهاي</a:t>
            </a:r>
            <a:r>
              <a:rPr lang="en-US" sz="3200" b="1" dirty="0">
                <a:effectLst>
                  <a:outerShdw blurRad="38100" dist="38100" dir="2700000" algn="tl">
                    <a:srgbClr val="808080"/>
                  </a:outerShdw>
                </a:effectLst>
                <a:cs typeface="2  Compset" pitchFamily="2" charset="-78"/>
              </a:rPr>
              <a:t>PHP</a:t>
            </a:r>
          </a:p>
          <a:p>
            <a:pPr>
              <a:spcBef>
                <a:spcPct val="50000"/>
              </a:spcBef>
              <a:defRPr/>
            </a:pPr>
            <a:r>
              <a:rPr lang="fa-IR" sz="3200" b="1" dirty="0">
                <a:effectLst>
                  <a:outerShdw blurRad="38100" dist="38100" dir="2700000" algn="tl">
                    <a:srgbClr val="808080"/>
                  </a:outerShdw>
                </a:effectLst>
                <a:cs typeface="2  Compset" pitchFamily="2" charset="-78"/>
              </a:rPr>
              <a:t>5)نمايش در مرورگر بصورت برچسبهاي</a:t>
            </a:r>
            <a:r>
              <a:rPr lang="en-US" sz="3200" b="1" dirty="0">
                <a:effectLst>
                  <a:outerShdw blurRad="38100" dist="38100" dir="2700000" algn="tl">
                    <a:srgbClr val="808080"/>
                  </a:outerShdw>
                </a:effectLst>
                <a:cs typeface="2  Compset" pitchFamily="2" charset="-78"/>
              </a:rPr>
              <a:t> HTML</a:t>
            </a:r>
          </a:p>
          <a:p>
            <a:pPr>
              <a:spcBef>
                <a:spcPct val="50000"/>
              </a:spcBef>
              <a:defRPr/>
            </a:pPr>
            <a:endParaRPr lang="en-US" sz="3200" b="1" dirty="0">
              <a:effectLst>
                <a:outerShdw blurRad="38100" dist="38100" dir="2700000" algn="tl">
                  <a:srgbClr val="808080"/>
                </a:outerShdw>
              </a:effectLst>
              <a:cs typeface="2  Compset" pitchFamily="2" charset="-78"/>
            </a:endParaRPr>
          </a:p>
        </p:txBody>
      </p:sp>
      <p:sp>
        <p:nvSpPr>
          <p:cNvPr id="24583" name="WordArt 9"/>
          <p:cNvSpPr>
            <a:spLocks noChangeArrowheads="1" noChangeShapeType="1" noTextEdit="1"/>
          </p:cNvSpPr>
          <p:nvPr/>
        </p:nvSpPr>
        <p:spPr bwMode="auto">
          <a:xfrm>
            <a:off x="2282825" y="1495425"/>
            <a:ext cx="431800" cy="433388"/>
          </a:xfrm>
          <a:prstGeom prst="rect">
            <a:avLst/>
          </a:prstGeom>
        </p:spPr>
        <p:txBody>
          <a:bodyPr wrap="none" fromWordArt="1">
            <a:prstTxWarp prst="textSlantUp">
              <a:avLst>
                <a:gd name="adj" fmla="val 0"/>
              </a:avLst>
            </a:prstTxWarp>
          </a:bodyPr>
          <a:lstStyle/>
          <a:p>
            <a:pPr algn="ctr" rtl="0"/>
            <a:r>
              <a:rPr lang="fa-IR" sz="3600" kern="10">
                <a:ln w="9525">
                  <a:solidFill>
                    <a:srgbClr val="000000"/>
                  </a:solidFill>
                  <a:round/>
                  <a:headEnd type="none" w="sm" len="sm"/>
                  <a:tailEnd type="none" w="sm" len="sm"/>
                </a:ln>
                <a:solidFill>
                  <a:srgbClr val="000000"/>
                </a:solidFill>
                <a:latin typeface="Arial"/>
                <a:cs typeface="Arial"/>
              </a:rPr>
              <a:t>(4)</a:t>
            </a:r>
          </a:p>
        </p:txBody>
      </p:sp>
      <p:sp>
        <p:nvSpPr>
          <p:cNvPr id="24584" name="WordArt 10"/>
          <p:cNvSpPr>
            <a:spLocks noChangeArrowheads="1" noChangeShapeType="1" noTextEdit="1"/>
          </p:cNvSpPr>
          <p:nvPr/>
        </p:nvSpPr>
        <p:spPr bwMode="auto">
          <a:xfrm>
            <a:off x="4643438" y="1714500"/>
            <a:ext cx="504825" cy="393700"/>
          </a:xfrm>
          <a:prstGeom prst="rect">
            <a:avLst/>
          </a:prstGeom>
        </p:spPr>
        <p:txBody>
          <a:bodyPr wrap="none" fromWordArt="1">
            <a:prstTxWarp prst="textSlantUp">
              <a:avLst>
                <a:gd name="adj" fmla="val 0"/>
              </a:avLst>
            </a:prstTxWarp>
          </a:bodyPr>
          <a:lstStyle/>
          <a:p>
            <a:pPr algn="ctr" rtl="0"/>
            <a:r>
              <a:rPr lang="fa-IR" sz="3600" kern="10">
                <a:ln w="9525">
                  <a:solidFill>
                    <a:srgbClr val="000000"/>
                  </a:solidFill>
                  <a:round/>
                  <a:headEnd type="none" w="sm" len="sm"/>
                  <a:tailEnd type="none" w="sm" len="sm"/>
                </a:ln>
                <a:solidFill>
                  <a:srgbClr val="000000"/>
                </a:solidFill>
                <a:latin typeface="Arial"/>
                <a:cs typeface="Arial"/>
              </a:rPr>
              <a:t>(5)</a:t>
            </a:r>
          </a:p>
        </p:txBody>
      </p:sp>
      <p:sp>
        <p:nvSpPr>
          <p:cNvPr id="9" name="Footer Placeholder 8"/>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474663" y="301625"/>
            <a:ext cx="8280400" cy="4392613"/>
          </a:xfrm>
        </p:spPr>
        <p:txBody>
          <a:bodyPr>
            <a:normAutofit/>
          </a:bodyPr>
          <a:lstStyle/>
          <a:p>
            <a:pPr marL="365760" indent="-283464" eaLnBrk="1" fontAlgn="auto" hangingPunct="1">
              <a:spcAft>
                <a:spcPts val="0"/>
              </a:spcAft>
              <a:buFont typeface="Wingdings 2"/>
              <a:buChar char=""/>
              <a:defRPr/>
            </a:pPr>
            <a:r>
              <a:rPr lang="fa-IR" sz="3600" b="1" u="sng" dirty="0" smtClean="0">
                <a:effectLst>
                  <a:outerShdw blurRad="38100" dist="38100" dir="2700000" algn="tl">
                    <a:srgbClr val="808080"/>
                  </a:outerShdw>
                </a:effectLst>
                <a:latin typeface="2  Badr"/>
                <a:ea typeface="+mn-ea"/>
                <a:cs typeface="2  Compset" pitchFamily="2" charset="-78"/>
              </a:rPr>
              <a:t>حالت دوم</a:t>
            </a:r>
          </a:p>
          <a:p>
            <a:pPr marL="365760" indent="-283464" eaLnBrk="1" fontAlgn="auto" hangingPunct="1">
              <a:spcAft>
                <a:spcPts val="0"/>
              </a:spcAft>
              <a:buFont typeface="Wingdings 2"/>
              <a:buChar char=""/>
              <a:defRPr/>
            </a:pPr>
            <a:endParaRPr lang="fa-IR" sz="3600" u="sng" dirty="0" smtClean="0">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808080"/>
                  </a:outerShdw>
                </a:effectLst>
                <a:latin typeface="2  Badr"/>
                <a:ea typeface="+mn-ea"/>
                <a:cs typeface="2  Compset" pitchFamily="2" charset="-78"/>
              </a:rPr>
              <a:t>در حالت دوم تنها يک درخواست به سرويس دهنده ارسال ميشود </a:t>
            </a:r>
          </a:p>
          <a:p>
            <a:pPr marL="365760" indent="-283464" eaLnBrk="1" fontAlgn="auto" hangingPunct="1">
              <a:spcAft>
                <a:spcPts val="0"/>
              </a:spcAft>
              <a:buFontTx/>
              <a:buNone/>
              <a:defRPr/>
            </a:pPr>
            <a:endParaRPr lang="fa-IR" b="1" dirty="0" smtClean="0">
              <a:effectLst>
                <a:outerShdw blurRad="38100" dist="38100" dir="2700000" algn="tl">
                  <a:srgbClr val="808080"/>
                </a:outerShdw>
              </a:effectLst>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808080"/>
                  </a:outerShdw>
                </a:effectLst>
                <a:latin typeface="2  Badr"/>
                <a:ea typeface="+mn-ea"/>
                <a:cs typeface="2  Compset" pitchFamily="2" charset="-78"/>
              </a:rPr>
              <a:t>وسرويس دهنده نيز اطلاعات</a:t>
            </a:r>
            <a:r>
              <a:rPr lang="en-US" b="1" dirty="0" smtClean="0">
                <a:effectLst>
                  <a:outerShdw blurRad="38100" dist="38100" dir="2700000" algn="tl">
                    <a:srgbClr val="808080"/>
                  </a:outerShdw>
                </a:effectLst>
                <a:latin typeface="2  Badr"/>
                <a:ea typeface="+mn-ea"/>
                <a:cs typeface="2  Compset" pitchFamily="2" charset="-78"/>
              </a:rPr>
              <a:t>HTML</a:t>
            </a:r>
            <a:r>
              <a:rPr lang="fa-IR" b="1" dirty="0" smtClean="0">
                <a:effectLst>
                  <a:outerShdw blurRad="38100" dist="38100" dir="2700000" algn="tl">
                    <a:srgbClr val="808080"/>
                  </a:outerShdw>
                </a:effectLst>
                <a:latin typeface="2  Badr"/>
                <a:ea typeface="+mn-ea"/>
                <a:cs typeface="2  Compset" pitchFamily="2" charset="-78"/>
              </a:rPr>
              <a:t> موجود را به مرورگر </a:t>
            </a:r>
          </a:p>
          <a:p>
            <a:pPr marL="365760" indent="-283464" eaLnBrk="1" fontAlgn="auto" hangingPunct="1">
              <a:spcAft>
                <a:spcPts val="0"/>
              </a:spcAft>
              <a:buFontTx/>
              <a:buNone/>
              <a:defRPr/>
            </a:pPr>
            <a:endParaRPr lang="fa-IR" b="1" dirty="0" smtClean="0">
              <a:effectLst>
                <a:outerShdw blurRad="38100" dist="38100" dir="2700000" algn="tl">
                  <a:srgbClr val="808080"/>
                </a:outerShdw>
              </a:effectLst>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808080"/>
                  </a:outerShdw>
                </a:effectLst>
                <a:latin typeface="2  Badr"/>
                <a:ea typeface="+mn-ea"/>
                <a:cs typeface="2  Compset" pitchFamily="2" charset="-78"/>
              </a:rPr>
              <a:t>کاربر منتقل مي کند.</a:t>
            </a:r>
            <a:endParaRPr lang="en-US" b="1" dirty="0" smtClean="0">
              <a:effectLst>
                <a:outerShdw blurRad="38100" dist="38100" dir="2700000" algn="tl">
                  <a:srgbClr val="808080"/>
                </a:outerShdw>
              </a:effectLst>
              <a:latin typeface="2  Badr"/>
              <a:ea typeface="+mn-ea"/>
              <a:cs typeface="2  Compset" pitchFamily="2" charset="-78"/>
            </a:endParaRPr>
          </a:p>
          <a:p>
            <a:pPr marL="365760" indent="-283464" eaLnBrk="1" fontAlgn="auto" hangingPunct="1">
              <a:spcAft>
                <a:spcPts val="0"/>
              </a:spcAft>
              <a:buFont typeface="Wingdings 2"/>
              <a:buChar char=""/>
              <a:defRPr/>
            </a:pPr>
            <a:endParaRPr lang="en-US" dirty="0" smtClean="0">
              <a:latin typeface="2  Badr"/>
              <a:ea typeface="+mn-ea"/>
              <a:cs typeface="Times New Roman" pitchFamily="18" charset="0"/>
            </a:endParaRPr>
          </a:p>
        </p:txBody>
      </p:sp>
      <p:pic>
        <p:nvPicPr>
          <p:cNvPr id="25603" name="Picture 5" descr="7"/>
          <p:cNvPicPr>
            <a:picLocks noChangeAspect="1" noChangeArrowheads="1"/>
          </p:cNvPicPr>
          <p:nvPr/>
        </p:nvPicPr>
        <p:blipFill>
          <a:blip r:embed="rId2"/>
          <a:srcRect/>
          <a:stretch>
            <a:fillRect/>
          </a:stretch>
        </p:blipFill>
        <p:spPr bwMode="auto">
          <a:xfrm>
            <a:off x="1857356" y="4581525"/>
            <a:ext cx="5378469" cy="1513857"/>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395288" y="476250"/>
            <a:ext cx="8351837" cy="6381750"/>
          </a:xfrm>
        </p:spPr>
        <p:txBody>
          <a:bodyPr>
            <a:normAutofit/>
          </a:bodyPr>
          <a:lstStyle/>
          <a:p>
            <a:pPr marL="365760" indent="-283464" eaLnBrk="1" fontAlgn="auto" hangingPunct="1">
              <a:spcAft>
                <a:spcPts val="0"/>
              </a:spcAft>
              <a:buFont typeface="Wingdings 2"/>
              <a:buChar char=""/>
              <a:defRPr/>
            </a:pPr>
            <a:r>
              <a:rPr lang="fa-IR" sz="3600" b="1" u="sng" dirty="0" smtClean="0">
                <a:effectLst>
                  <a:outerShdw blurRad="38100" dist="38100" dir="2700000" algn="tl">
                    <a:srgbClr val="808080"/>
                  </a:outerShdw>
                </a:effectLst>
                <a:latin typeface="2  Badr"/>
                <a:ea typeface="+mn-ea"/>
                <a:cs typeface="2  Compset" pitchFamily="2" charset="-78"/>
              </a:rPr>
              <a:t>تفاوت بين حالت اول و دوم</a:t>
            </a:r>
            <a:endParaRPr lang="en-US" sz="3600" b="1" u="sng" dirty="0" smtClean="0">
              <a:effectLst>
                <a:outerShdw blurRad="38100" dist="38100" dir="2700000" algn="tl">
                  <a:srgbClr val="808080"/>
                </a:outerShdw>
              </a:effectLst>
              <a:latin typeface="2  Badr"/>
              <a:ea typeface="+mn-ea"/>
              <a:cs typeface="2  Compset" pitchFamily="2" charset="-78"/>
            </a:endParaRPr>
          </a:p>
          <a:p>
            <a:pPr marL="365760" indent="-283464" eaLnBrk="1" fontAlgn="auto" hangingPunct="1">
              <a:spcAft>
                <a:spcPts val="0"/>
              </a:spcAft>
              <a:buFontTx/>
              <a:buNone/>
              <a:defRPr/>
            </a:pPr>
            <a:endParaRPr lang="fa-IR" b="1" dirty="0" smtClean="0">
              <a:effectLst>
                <a:outerShdw blurRad="38100" dist="38100" dir="2700000" algn="tl">
                  <a:srgbClr val="808080"/>
                </a:outerShdw>
              </a:effectLst>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000000">
                      <a:alpha val="43137"/>
                    </a:srgbClr>
                  </a:outerShdw>
                </a:effectLst>
                <a:latin typeface="2  Badr"/>
                <a:ea typeface="+mn-ea"/>
                <a:cs typeface="2  Compset" pitchFamily="2" charset="-78"/>
              </a:rPr>
              <a:t>بنابراين براي مرورگر کاربر تفاوتي بين</a:t>
            </a:r>
            <a:r>
              <a:rPr lang="en-US" b="1" u="sng" dirty="0" smtClean="0">
                <a:effectLst>
                  <a:outerShdw blurRad="38100" dist="38100" dir="2700000" algn="tl">
                    <a:srgbClr val="000000">
                      <a:alpha val="43137"/>
                    </a:srgbClr>
                  </a:outerShdw>
                </a:effectLst>
                <a:latin typeface="2  Badr"/>
                <a:ea typeface="+mn-ea"/>
                <a:cs typeface="2  Compset" pitchFamily="2" charset="-78"/>
              </a:rPr>
              <a:t>Home.html</a:t>
            </a:r>
            <a:r>
              <a:rPr lang="en-US" b="1" dirty="0" smtClean="0">
                <a:effectLst>
                  <a:outerShdw blurRad="38100" dist="38100" dir="2700000" algn="tl">
                    <a:srgbClr val="000000">
                      <a:alpha val="43137"/>
                    </a:srgbClr>
                  </a:outerShdw>
                </a:effectLst>
                <a:latin typeface="2  Badr"/>
                <a:ea typeface="+mn-ea"/>
                <a:cs typeface="2  Compset" pitchFamily="2" charset="-78"/>
              </a:rPr>
              <a:t> </a:t>
            </a:r>
            <a:endParaRPr lang="fa-IR" b="1" dirty="0" smtClean="0">
              <a:effectLst>
                <a:outerShdw blurRad="38100" dist="38100" dir="2700000" algn="tl">
                  <a:srgbClr val="000000">
                    <a:alpha val="43137"/>
                  </a:srgbClr>
                </a:outerShdw>
              </a:effectLst>
              <a:latin typeface="2  Badr"/>
              <a:ea typeface="+mn-ea"/>
              <a:cs typeface="2  Compset" pitchFamily="2" charset="-78"/>
            </a:endParaRPr>
          </a:p>
          <a:p>
            <a:pPr marL="365760" indent="-283464" eaLnBrk="1" fontAlgn="auto" hangingPunct="1">
              <a:spcAft>
                <a:spcPts val="0"/>
              </a:spcAft>
              <a:buFontTx/>
              <a:buNone/>
              <a:defRPr/>
            </a:pPr>
            <a:endParaRPr lang="fa-IR" b="1" dirty="0" smtClean="0">
              <a:effectLst>
                <a:outerShdw blurRad="38100" dist="38100" dir="2700000" algn="tl">
                  <a:srgbClr val="000000">
                    <a:alpha val="43137"/>
                  </a:srgbClr>
                </a:outerShdw>
              </a:effectLst>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000000">
                      <a:alpha val="43137"/>
                    </a:srgbClr>
                  </a:outerShdw>
                </a:effectLst>
                <a:latin typeface="2  Badr"/>
                <a:ea typeface="+mn-ea"/>
                <a:cs typeface="2  Compset" pitchFamily="2" charset="-78"/>
              </a:rPr>
              <a:t>و </a:t>
            </a:r>
            <a:r>
              <a:rPr lang="en-US" b="1" u="sng" dirty="0" smtClean="0">
                <a:effectLst>
                  <a:outerShdw blurRad="38100" dist="38100" dir="2700000" algn="tl">
                    <a:srgbClr val="000000">
                      <a:alpha val="43137"/>
                    </a:srgbClr>
                  </a:outerShdw>
                </a:effectLst>
                <a:latin typeface="2  Badr"/>
                <a:ea typeface="+mn-ea"/>
                <a:cs typeface="2  Compset" pitchFamily="2" charset="-78"/>
              </a:rPr>
              <a:t>Home.php</a:t>
            </a:r>
            <a:r>
              <a:rPr lang="fa-IR" b="1" dirty="0" smtClean="0">
                <a:effectLst>
                  <a:outerShdw blurRad="38100" dist="38100" dir="2700000" algn="tl">
                    <a:srgbClr val="000000">
                      <a:alpha val="43137"/>
                    </a:srgbClr>
                  </a:outerShdw>
                </a:effectLst>
                <a:latin typeface="2  Badr"/>
                <a:ea typeface="+mn-ea"/>
                <a:cs typeface="2  Compset" pitchFamily="2" charset="-78"/>
              </a:rPr>
              <a:t> وجود ندارد اما </a:t>
            </a:r>
            <a:r>
              <a:rPr lang="fa-IR" b="1" u="sng" dirty="0" smtClean="0">
                <a:effectLst>
                  <a:outerShdw blurRad="38100" dist="38100" dir="2700000" algn="tl">
                    <a:srgbClr val="000000">
                      <a:alpha val="43137"/>
                    </a:srgbClr>
                  </a:outerShdw>
                </a:effectLst>
                <a:latin typeface="2  Badr"/>
                <a:ea typeface="+mn-ea"/>
                <a:cs typeface="2  Compset" pitchFamily="2" charset="-78"/>
              </a:rPr>
              <a:t>تفاوت عمده اي که بين 2 حالت</a:t>
            </a:r>
            <a:r>
              <a:rPr lang="fa-IR" b="1" dirty="0" smtClean="0">
                <a:effectLst>
                  <a:outerShdw blurRad="38100" dist="38100" dir="2700000" algn="tl">
                    <a:srgbClr val="000000">
                      <a:alpha val="43137"/>
                    </a:srgbClr>
                  </a:outerShdw>
                </a:effectLst>
                <a:latin typeface="2  Badr"/>
                <a:ea typeface="+mn-ea"/>
                <a:cs typeface="2  Compset" pitchFamily="2" charset="-78"/>
              </a:rPr>
              <a:t> </a:t>
            </a:r>
          </a:p>
          <a:p>
            <a:pPr marL="365760" indent="-283464" eaLnBrk="1" fontAlgn="auto" hangingPunct="1">
              <a:spcAft>
                <a:spcPts val="0"/>
              </a:spcAft>
              <a:buFontTx/>
              <a:buNone/>
              <a:defRPr/>
            </a:pPr>
            <a:endParaRPr lang="fa-IR" b="1" u="sng" dirty="0" smtClean="0">
              <a:effectLst>
                <a:outerShdw blurRad="38100" dist="38100" dir="2700000" algn="tl">
                  <a:srgbClr val="000000">
                    <a:alpha val="43137"/>
                  </a:srgbClr>
                </a:outerShdw>
              </a:effectLst>
              <a:latin typeface="2  Badr"/>
              <a:ea typeface="+mn-ea"/>
              <a:cs typeface="2  Compset" pitchFamily="2" charset="-78"/>
            </a:endParaRPr>
          </a:p>
          <a:p>
            <a:pPr marL="365760" indent="-283464" eaLnBrk="1" fontAlgn="auto" hangingPunct="1">
              <a:spcAft>
                <a:spcPts val="0"/>
              </a:spcAft>
              <a:buFontTx/>
              <a:buNone/>
              <a:defRPr/>
            </a:pPr>
            <a:r>
              <a:rPr lang="fa-IR" b="1" u="sng" dirty="0" smtClean="0">
                <a:effectLst>
                  <a:outerShdw blurRad="38100" dist="38100" dir="2700000" algn="tl">
                    <a:srgbClr val="000000">
                      <a:alpha val="43137"/>
                    </a:srgbClr>
                  </a:outerShdw>
                </a:effectLst>
                <a:latin typeface="2  Badr"/>
                <a:ea typeface="+mn-ea"/>
                <a:cs typeface="2  Compset" pitchFamily="2" charset="-78"/>
              </a:rPr>
              <a:t>وجود دارد</a:t>
            </a:r>
            <a:r>
              <a:rPr lang="fa-IR" b="1" dirty="0" smtClean="0">
                <a:effectLst>
                  <a:outerShdw blurRad="38100" dist="38100" dir="2700000" algn="tl">
                    <a:srgbClr val="000000">
                      <a:alpha val="43137"/>
                    </a:srgbClr>
                  </a:outerShdw>
                </a:effectLst>
                <a:latin typeface="2  Badr"/>
                <a:ea typeface="+mn-ea"/>
                <a:cs typeface="2  Compset" pitchFamily="2" charset="-78"/>
              </a:rPr>
              <a:t> </a:t>
            </a:r>
            <a:r>
              <a:rPr lang="fa-IR" b="1" u="sng" dirty="0" smtClean="0">
                <a:effectLst>
                  <a:outerShdw blurRad="38100" dist="38100" dir="2700000" algn="tl">
                    <a:srgbClr val="000000">
                      <a:alpha val="43137"/>
                    </a:srgbClr>
                  </a:outerShdw>
                </a:effectLst>
                <a:latin typeface="2  Badr"/>
                <a:ea typeface="+mn-ea"/>
                <a:cs typeface="2  Compset" pitchFamily="2" charset="-78"/>
              </a:rPr>
              <a:t>اين است که</a:t>
            </a:r>
            <a:r>
              <a:rPr lang="fa-IR" b="1" dirty="0" smtClean="0">
                <a:effectLst>
                  <a:outerShdw blurRad="38100" dist="38100" dir="2700000" algn="tl">
                    <a:srgbClr val="000000">
                      <a:alpha val="43137"/>
                    </a:srgbClr>
                  </a:outerShdw>
                </a:effectLst>
                <a:latin typeface="2  Badr"/>
                <a:ea typeface="+mn-ea"/>
                <a:cs typeface="2  Compset" pitchFamily="2" charset="-78"/>
              </a:rPr>
              <a:t>: در حالت اول صفحه بصورت ديناميک </a:t>
            </a:r>
          </a:p>
          <a:p>
            <a:pPr marL="365760" indent="-283464" eaLnBrk="1" fontAlgn="auto" hangingPunct="1">
              <a:spcAft>
                <a:spcPts val="0"/>
              </a:spcAft>
              <a:buFontTx/>
              <a:buNone/>
              <a:defRPr/>
            </a:pPr>
            <a:endParaRPr lang="fa-IR" b="1" dirty="0" smtClean="0">
              <a:effectLst>
                <a:outerShdw blurRad="38100" dist="38100" dir="2700000" algn="tl">
                  <a:srgbClr val="000000">
                    <a:alpha val="43137"/>
                  </a:srgbClr>
                </a:outerShdw>
              </a:effectLst>
              <a:latin typeface="2  Badr"/>
              <a:ea typeface="+mn-ea"/>
              <a:cs typeface="2  Compset" pitchFamily="2" charset="-78"/>
            </a:endParaRPr>
          </a:p>
          <a:p>
            <a:pPr marL="365760" indent="-283464" eaLnBrk="1" fontAlgn="auto" hangingPunct="1">
              <a:spcAft>
                <a:spcPts val="0"/>
              </a:spcAft>
              <a:buFontTx/>
              <a:buNone/>
              <a:defRPr/>
            </a:pPr>
            <a:r>
              <a:rPr lang="fa-IR" b="1" dirty="0" smtClean="0">
                <a:effectLst>
                  <a:outerShdw blurRad="38100" dist="38100" dir="2700000" algn="tl">
                    <a:srgbClr val="000000">
                      <a:alpha val="43137"/>
                    </a:srgbClr>
                  </a:outerShdw>
                </a:effectLst>
                <a:latin typeface="2  Badr"/>
                <a:ea typeface="+mn-ea"/>
                <a:cs typeface="2  Compset" pitchFamily="2" charset="-78"/>
              </a:rPr>
              <a:t>توسط سرويس دهنده (</a:t>
            </a:r>
            <a:r>
              <a:rPr lang="en-US" b="1" dirty="0" smtClean="0">
                <a:effectLst>
                  <a:outerShdw blurRad="38100" dist="38100" dir="2700000" algn="tl">
                    <a:srgbClr val="000000">
                      <a:alpha val="43137"/>
                    </a:srgbClr>
                  </a:outerShdw>
                </a:effectLst>
                <a:latin typeface="2  Badr"/>
                <a:ea typeface="+mn-ea"/>
                <a:cs typeface="2  Compset" pitchFamily="2" charset="-78"/>
              </a:rPr>
              <a:t>Server</a:t>
            </a:r>
            <a:r>
              <a:rPr lang="fa-IR" b="1" dirty="0" smtClean="0">
                <a:effectLst>
                  <a:outerShdw blurRad="38100" dist="38100" dir="2700000" algn="tl">
                    <a:srgbClr val="000000">
                      <a:alpha val="43137"/>
                    </a:srgbClr>
                  </a:outerShdw>
                </a:effectLst>
                <a:latin typeface="2  Badr"/>
                <a:ea typeface="+mn-ea"/>
                <a:cs typeface="2  Compset" pitchFamily="2" charset="-78"/>
              </a:rPr>
              <a:t>) توليد شده است.</a:t>
            </a:r>
          </a:p>
          <a:p>
            <a:pPr marL="365760" indent="-283464" eaLnBrk="1" fontAlgn="auto" hangingPunct="1">
              <a:spcAft>
                <a:spcPts val="0"/>
              </a:spcAft>
              <a:buFontTx/>
              <a:buNone/>
              <a:defRPr/>
            </a:pPr>
            <a:endParaRPr lang="en-US" sz="2800" b="1" dirty="0" smtClean="0">
              <a:effectLst>
                <a:outerShdw blurRad="38100" dist="38100" dir="2700000" algn="tl">
                  <a:srgbClr val="000000">
                    <a:alpha val="43137"/>
                  </a:srgbClr>
                </a:outerShdw>
              </a:effectLst>
              <a:latin typeface="2  Badr"/>
              <a:ea typeface="+mn-ea"/>
              <a:cs typeface="Zar"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sz="4400" dirty="0" smtClean="0">
                <a:solidFill>
                  <a:schemeClr val="bg2">
                    <a:lumMod val="50000"/>
                  </a:schemeClr>
                </a:solidFill>
                <a:cs typeface="B Titr" pitchFamily="2" charset="-78"/>
              </a:rPr>
              <a:t>ابزار های لازم جهت کار با </a:t>
            </a:r>
            <a:r>
              <a:rPr lang="en-US" sz="4400" dirty="0" smtClean="0">
                <a:solidFill>
                  <a:schemeClr val="bg2">
                    <a:lumMod val="50000"/>
                  </a:schemeClr>
                </a:solidFill>
                <a:cs typeface="B Titr" pitchFamily="2" charset="-78"/>
              </a:rPr>
              <a:t>PHP</a:t>
            </a:r>
            <a:r>
              <a:rPr lang="fa-IR" sz="4400" dirty="0" smtClean="0">
                <a:solidFill>
                  <a:schemeClr val="bg2">
                    <a:lumMod val="50000"/>
                  </a:schemeClr>
                </a:solidFill>
                <a:cs typeface="B Titr" pitchFamily="2" charset="-78"/>
              </a:rPr>
              <a:t> :</a:t>
            </a:r>
            <a:br>
              <a:rPr lang="fa-IR" sz="4400" dirty="0" smtClean="0">
                <a:solidFill>
                  <a:schemeClr val="bg2">
                    <a:lumMod val="50000"/>
                  </a:schemeClr>
                </a:solidFill>
                <a:cs typeface="B Titr" pitchFamily="2" charset="-78"/>
              </a:rPr>
            </a:br>
            <a:endParaRPr lang="fa-IR" dirty="0">
              <a:solidFill>
                <a:schemeClr val="bg2">
                  <a:lumMod val="50000"/>
                </a:schemeClr>
              </a:solidFill>
            </a:endParaRPr>
          </a:p>
        </p:txBody>
      </p:sp>
      <p:sp>
        <p:nvSpPr>
          <p:cNvPr id="5" name="TextBox 4"/>
          <p:cNvSpPr txBox="1">
            <a:spLocks noChangeArrowheads="1"/>
          </p:cNvSpPr>
          <p:nvPr/>
        </p:nvSpPr>
        <p:spPr bwMode="auto">
          <a:xfrm>
            <a:off x="914400" y="1859340"/>
            <a:ext cx="7459663" cy="1569660"/>
          </a:xfrm>
          <a:prstGeom prst="rect">
            <a:avLst/>
          </a:prstGeom>
          <a:noFill/>
          <a:ln w="9525">
            <a:noFill/>
            <a:miter lim="800000"/>
            <a:headEnd/>
            <a:tailEnd/>
          </a:ln>
        </p:spPr>
        <p:txBody>
          <a:bodyPr wrap="square">
            <a:spAutoFit/>
          </a:bodyPr>
          <a:lstStyle/>
          <a:p>
            <a:r>
              <a:rPr lang="fa-IR" sz="2400" dirty="0">
                <a:solidFill>
                  <a:schemeClr val="tx1">
                    <a:lumMod val="50000"/>
                    <a:lumOff val="50000"/>
                  </a:schemeClr>
                </a:solidFill>
                <a:effectLst>
                  <a:outerShdw blurRad="38100" dist="38100" dir="2700000" algn="tl">
                    <a:srgbClr val="000000">
                      <a:alpha val="43137"/>
                    </a:srgbClr>
                  </a:outerShdw>
                </a:effectLst>
                <a:cs typeface="B Zar" pitchFamily="2" charset="-78"/>
              </a:rPr>
              <a:t>	- </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وب سرور سازگار با </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PHP</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Apache</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a:t>
            </a:r>
            <a:b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b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 نصب </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PHP</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a:r>
            <a:b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b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 </a:t>
            </a:r>
            <a:r>
              <a:rPr lang="en-US" sz="2400" dirty="0" err="1">
                <a:solidFill>
                  <a:schemeClr val="tx1">
                    <a:lumMod val="50000"/>
                    <a:lumOff val="50000"/>
                  </a:schemeClr>
                </a:solidFill>
                <a:effectLst>
                  <a:outerShdw blurRad="38100" dist="38100" dir="2700000" algn="tl">
                    <a:srgbClr val="000000">
                      <a:alpha val="43137"/>
                    </a:srgbClr>
                  </a:outerShdw>
                </a:effectLst>
                <a:cs typeface="B Nazanin" pitchFamily="2" charset="-78"/>
              </a:rPr>
              <a:t>MySQL</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a:r>
            <a:b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b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یک ویرایشگر متن مانند </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Notepad</a:t>
            </a:r>
            <a:r>
              <a:rPr lang="fa-IR"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 و </a:t>
            </a:r>
            <a:r>
              <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rPr>
              <a:t>Notepad</a:t>
            </a:r>
            <a:r>
              <a:rPr lang="en-US" sz="2400" dirty="0" smtClean="0">
                <a:solidFill>
                  <a:schemeClr val="tx1">
                    <a:lumMod val="50000"/>
                    <a:lumOff val="50000"/>
                  </a:schemeClr>
                </a:solidFill>
                <a:effectLst>
                  <a:outerShdw blurRad="38100" dist="38100" dir="2700000" algn="tl">
                    <a:srgbClr val="000000">
                      <a:alpha val="43137"/>
                    </a:srgbClr>
                  </a:outerShdw>
                </a:effectLst>
                <a:cs typeface="B Nazanin" pitchFamily="2" charset="-78"/>
              </a:rPr>
              <a:t>++</a:t>
            </a:r>
            <a:endParaRPr lang="en-US" sz="2400" dirty="0">
              <a:solidFill>
                <a:schemeClr val="tx1">
                  <a:lumMod val="50000"/>
                  <a:lumOff val="50000"/>
                </a:schemeClr>
              </a:solidFill>
              <a:effectLst>
                <a:outerShdw blurRad="38100" dist="38100" dir="2700000" algn="tl">
                  <a:srgbClr val="000000">
                    <a:alpha val="43137"/>
                  </a:srgbClr>
                </a:outerShdw>
              </a:effectLst>
              <a:cs typeface="B Nazanin" pitchFamily="2" charset="-78"/>
            </a:endParaRPr>
          </a:p>
        </p:txBody>
      </p:sp>
      <p:pic>
        <p:nvPicPr>
          <p:cNvPr id="6" name="Picture 2" descr="C:\phpeditor\IBM PHP\php.png"/>
          <p:cNvPicPr>
            <a:picLocks noChangeAspect="1" noChangeArrowheads="1"/>
          </p:cNvPicPr>
          <p:nvPr/>
        </p:nvPicPr>
        <p:blipFill>
          <a:blip r:embed="rId2"/>
          <a:srcRect/>
          <a:stretch>
            <a:fillRect/>
          </a:stretch>
        </p:blipFill>
        <p:spPr bwMode="auto">
          <a:xfrm>
            <a:off x="1143000" y="4038600"/>
            <a:ext cx="1882775" cy="990600"/>
          </a:xfrm>
          <a:prstGeom prst="rect">
            <a:avLst/>
          </a:prstGeom>
          <a:noFill/>
          <a:ln w="9525">
            <a:noFill/>
            <a:miter lim="800000"/>
            <a:headEnd/>
            <a:tailEnd/>
          </a:ln>
        </p:spPr>
      </p:pic>
      <p:pic>
        <p:nvPicPr>
          <p:cNvPr id="7" name="Picture 2" descr="C:\phpeditor\IBM PHP\apache-logo.jpg"/>
          <p:cNvPicPr>
            <a:picLocks noChangeAspect="1" noChangeArrowheads="1"/>
          </p:cNvPicPr>
          <p:nvPr/>
        </p:nvPicPr>
        <p:blipFill>
          <a:blip r:embed="rId3"/>
          <a:srcRect/>
          <a:stretch>
            <a:fillRect/>
          </a:stretch>
        </p:blipFill>
        <p:spPr bwMode="auto">
          <a:xfrm>
            <a:off x="3276600" y="4114800"/>
            <a:ext cx="1430338" cy="1073150"/>
          </a:xfrm>
          <a:prstGeom prst="rect">
            <a:avLst/>
          </a:prstGeom>
          <a:noFill/>
          <a:ln w="9525">
            <a:noFill/>
            <a:miter lim="800000"/>
            <a:headEnd/>
            <a:tailEnd/>
          </a:ln>
        </p:spPr>
      </p:pic>
      <p:pic>
        <p:nvPicPr>
          <p:cNvPr id="8" name="Picture 3" descr="C:\phpeditor\IBM PHP\mysql.gif"/>
          <p:cNvPicPr>
            <a:picLocks noChangeAspect="1" noChangeArrowheads="1"/>
          </p:cNvPicPr>
          <p:nvPr/>
        </p:nvPicPr>
        <p:blipFill>
          <a:blip r:embed="rId4"/>
          <a:srcRect/>
          <a:stretch>
            <a:fillRect/>
          </a:stretch>
        </p:blipFill>
        <p:spPr bwMode="auto">
          <a:xfrm>
            <a:off x="5105400" y="3810000"/>
            <a:ext cx="2393950" cy="1593850"/>
          </a:xfrm>
          <a:prstGeom prst="rect">
            <a:avLst/>
          </a:prstGeom>
          <a:noFill/>
          <a:ln w="9525">
            <a:noFill/>
            <a:miter lim="800000"/>
            <a:headEnd/>
            <a:tailEnd/>
          </a:ln>
        </p:spPr>
      </p:pic>
      <p:sp>
        <p:nvSpPr>
          <p:cNvPr id="9" name="Footer Placeholder 8"/>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457200" y="274638"/>
            <a:ext cx="8229600" cy="1368412"/>
          </a:xfrm>
        </p:spPr>
        <p:txBody>
          <a:bodyPr>
            <a:normAutofit/>
          </a:bodyPr>
          <a:lstStyle/>
          <a:p>
            <a:pPr algn="r" rtl="1" eaLnBrk="1" hangingPunct="1"/>
            <a:r>
              <a:rPr lang="fa-IR" dirty="0" smtClean="0">
                <a:latin typeface="IranNastaliq" pitchFamily="18" charset="0"/>
                <a:ea typeface="IranNastaliq" pitchFamily="18" charset="0"/>
                <a:cs typeface="IranNastaliq" pitchFamily="18" charset="0"/>
              </a:rPr>
              <a:t>نحوه اجرای صفحات </a:t>
            </a:r>
            <a:r>
              <a:rPr lang="en-US" sz="3600" b="1" dirty="0" smtClean="0">
                <a:solidFill>
                  <a:srgbClr val="00B050"/>
                </a:solidFill>
                <a:latin typeface="Times New Roman" pitchFamily="18" charset="0"/>
                <a:cs typeface="Times New Roman" pitchFamily="18" charset="0"/>
              </a:rPr>
              <a:t>P</a:t>
            </a:r>
            <a:r>
              <a:rPr lang="en-US" sz="3600" b="1" dirty="0" smtClean="0">
                <a:solidFill>
                  <a:srgbClr val="FF0000"/>
                </a:solidFill>
                <a:latin typeface="Times New Roman" pitchFamily="18" charset="0"/>
                <a:cs typeface="Times New Roman" pitchFamily="18" charset="0"/>
              </a:rPr>
              <a:t>H</a:t>
            </a:r>
            <a:r>
              <a:rPr lang="en-US" sz="3600" b="1" dirty="0" smtClean="0">
                <a:latin typeface="Times New Roman" pitchFamily="18" charset="0"/>
                <a:cs typeface="Times New Roman" pitchFamily="18" charset="0"/>
              </a:rPr>
              <a:t>P</a:t>
            </a:r>
            <a:r>
              <a:rPr lang="fa-IR" dirty="0" smtClean="0">
                <a:latin typeface="IranNastaliq" pitchFamily="18" charset="0"/>
                <a:ea typeface="IranNastaliq" pitchFamily="18" charset="0"/>
                <a:cs typeface="IranNastaliq" pitchFamily="18" charset="0"/>
              </a:rPr>
              <a:t> در کامپیوتر به صورت </a:t>
            </a:r>
            <a:r>
              <a:rPr lang="en-US" dirty="0" smtClean="0">
                <a:latin typeface="IranNastaliq" pitchFamily="18" charset="0"/>
                <a:ea typeface="IranNastaliq" pitchFamily="18" charset="0"/>
                <a:cs typeface="IranNastaliq" pitchFamily="18" charset="0"/>
              </a:rPr>
              <a:t>L</a:t>
            </a:r>
            <a:r>
              <a:rPr lang="en-US" sz="3600" dirty="0" smtClean="0">
                <a:latin typeface="Times New Roman" pitchFamily="18" charset="0"/>
                <a:cs typeface="Times New Roman" pitchFamily="18" charset="0"/>
              </a:rPr>
              <a:t>ocal</a:t>
            </a:r>
            <a:endParaRPr lang="en-US" dirty="0" smtClean="0">
              <a:latin typeface="IranNastaliq" pitchFamily="18" charset="0"/>
              <a:ea typeface="IranNastaliq" pitchFamily="18" charset="0"/>
              <a:cs typeface="IranNastaliq" pitchFamily="18" charset="0"/>
            </a:endParaRPr>
          </a:p>
        </p:txBody>
      </p:sp>
      <p:pic>
        <p:nvPicPr>
          <p:cNvPr id="17413" name="Picture 5" descr="imadfges.jpeg"/>
          <p:cNvPicPr>
            <a:picLocks noChangeAspect="1"/>
          </p:cNvPicPr>
          <p:nvPr/>
        </p:nvPicPr>
        <p:blipFill>
          <a:blip r:embed="rId2"/>
          <a:srcRect/>
          <a:stretch>
            <a:fillRect/>
          </a:stretch>
        </p:blipFill>
        <p:spPr bwMode="auto">
          <a:xfrm>
            <a:off x="6019800" y="4953000"/>
            <a:ext cx="1905000" cy="1905000"/>
          </a:xfrm>
          <a:prstGeom prst="rect">
            <a:avLst/>
          </a:prstGeom>
          <a:noFill/>
          <a:ln w="9525">
            <a:noFill/>
            <a:miter lim="800000"/>
            <a:headEnd/>
            <a:tailEnd/>
          </a:ln>
        </p:spPr>
      </p:pic>
      <p:pic>
        <p:nvPicPr>
          <p:cNvPr id="17414" name="Picture 6" descr="imagesgf.jpeg"/>
          <p:cNvPicPr>
            <a:picLocks noChangeAspect="1"/>
          </p:cNvPicPr>
          <p:nvPr/>
        </p:nvPicPr>
        <p:blipFill>
          <a:blip r:embed="rId3"/>
          <a:srcRect/>
          <a:stretch>
            <a:fillRect/>
          </a:stretch>
        </p:blipFill>
        <p:spPr bwMode="auto">
          <a:xfrm>
            <a:off x="1524000" y="3581400"/>
            <a:ext cx="1778000" cy="1331913"/>
          </a:xfrm>
          <a:prstGeom prst="rect">
            <a:avLst/>
          </a:prstGeom>
          <a:noFill/>
          <a:ln w="9525">
            <a:noFill/>
            <a:miter lim="800000"/>
            <a:headEnd/>
            <a:tailEnd/>
          </a:ln>
        </p:spPr>
      </p:pic>
      <p:pic>
        <p:nvPicPr>
          <p:cNvPr id="17415" name="Picture 7" descr="imaggges.jpeg"/>
          <p:cNvPicPr>
            <a:picLocks noChangeAspect="1"/>
          </p:cNvPicPr>
          <p:nvPr/>
        </p:nvPicPr>
        <p:blipFill>
          <a:blip r:embed="rId4"/>
          <a:srcRect/>
          <a:stretch>
            <a:fillRect/>
          </a:stretch>
        </p:blipFill>
        <p:spPr bwMode="auto">
          <a:xfrm>
            <a:off x="285720" y="1928802"/>
            <a:ext cx="1590675" cy="1590675"/>
          </a:xfrm>
          <a:prstGeom prst="rect">
            <a:avLst/>
          </a:prstGeom>
          <a:noFill/>
          <a:ln w="9525">
            <a:noFill/>
            <a:miter lim="800000"/>
            <a:headEnd/>
            <a:tailEnd/>
          </a:ln>
        </p:spPr>
      </p:pic>
      <p:pic>
        <p:nvPicPr>
          <p:cNvPr id="17416" name="Picture 8" descr="canvgas.png"/>
          <p:cNvPicPr>
            <a:picLocks noChangeAspect="1"/>
          </p:cNvPicPr>
          <p:nvPr/>
        </p:nvPicPr>
        <p:blipFill>
          <a:blip r:embed="rId5"/>
          <a:srcRect/>
          <a:stretch>
            <a:fillRect/>
          </a:stretch>
        </p:blipFill>
        <p:spPr bwMode="auto">
          <a:xfrm>
            <a:off x="3352800" y="4876800"/>
            <a:ext cx="1433514" cy="1085850"/>
          </a:xfrm>
          <a:prstGeom prst="rect">
            <a:avLst/>
          </a:prstGeom>
          <a:noFill/>
          <a:ln w="9525">
            <a:noFill/>
            <a:miter lim="800000"/>
            <a:headEnd/>
            <a:tailEnd/>
          </a:ln>
        </p:spPr>
      </p:pic>
      <p:sp>
        <p:nvSpPr>
          <p:cNvPr id="9" name="TextBox 8"/>
          <p:cNvSpPr txBox="1"/>
          <p:nvPr/>
        </p:nvSpPr>
        <p:spPr>
          <a:xfrm>
            <a:off x="1857356" y="1928802"/>
            <a:ext cx="6572296" cy="2308324"/>
          </a:xfrm>
          <a:prstGeom prst="rect">
            <a:avLst/>
          </a:prstGeom>
          <a:noFill/>
        </p:spPr>
        <p:txBody>
          <a:bodyPr wrap="square" rtlCol="1">
            <a:spAutoFit/>
          </a:bodyPr>
          <a:lstStyle/>
          <a:p>
            <a:r>
              <a:rPr lang="fa-IR" dirty="0" smtClean="0"/>
              <a:t>برای اجرای صفحات </a:t>
            </a:r>
            <a:r>
              <a:rPr lang="en-US" dirty="0" err="1" smtClean="0"/>
              <a:t>php</a:t>
            </a:r>
            <a:r>
              <a:rPr lang="fa-IR" dirty="0" smtClean="0"/>
              <a:t> در کامپیوتر به صورت </a:t>
            </a:r>
            <a:r>
              <a:rPr lang="en-US" dirty="0" smtClean="0"/>
              <a:t>Local </a:t>
            </a:r>
            <a:r>
              <a:rPr lang="fa-IR" dirty="0" smtClean="0"/>
              <a:t> نرم افزارهای رایگان و مختلفی وجود دارد که در زیر به چند نرم افزار مشهور شبیه ساز وب سرور اشاره می شود:</a:t>
            </a:r>
          </a:p>
          <a:p>
            <a:r>
              <a:rPr lang="en-US" dirty="0" smtClean="0"/>
              <a:t>Easy PHP</a:t>
            </a:r>
          </a:p>
          <a:p>
            <a:r>
              <a:rPr lang="en-US" dirty="0" smtClean="0"/>
              <a:t>XAMPP</a:t>
            </a:r>
            <a:endParaRPr lang="fa-IR" dirty="0" smtClean="0"/>
          </a:p>
          <a:p>
            <a:r>
              <a:rPr lang="en-US" dirty="0" err="1" smtClean="0"/>
              <a:t>AppServ</a:t>
            </a:r>
            <a:endParaRPr lang="en-US" dirty="0" smtClean="0"/>
          </a:p>
          <a:p>
            <a:r>
              <a:rPr lang="en-US" dirty="0" err="1" smtClean="0"/>
              <a:t>WampServer</a:t>
            </a:r>
            <a:endParaRPr lang="en-US" dirty="0" smtClean="0"/>
          </a:p>
          <a:p>
            <a:endParaRPr lang="fa-IR" dirty="0"/>
          </a:p>
        </p:txBody>
      </p:sp>
      <p:sp>
        <p:nvSpPr>
          <p:cNvPr id="8" name="Footer Placeholder 7"/>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14348" y="1000108"/>
            <a:ext cx="7943848" cy="3786214"/>
          </a:xfrm>
        </p:spPr>
        <p:txBody>
          <a:bodyPr>
            <a:normAutofit fontScale="90000"/>
          </a:bodyPr>
          <a:lstStyle/>
          <a:p>
            <a:pPr algn="r"/>
            <a:r>
              <a:rPr lang="fa-IR" dirty="0" smtClean="0"/>
              <a:t>شبیه سازهای وب سرور دارای ابزارهای زیر می باشند:</a:t>
            </a:r>
            <a:br>
              <a:rPr lang="fa-IR" dirty="0" smtClean="0"/>
            </a:br>
            <a:r>
              <a:rPr lang="en-US" dirty="0" smtClean="0"/>
              <a:t>Apache </a:t>
            </a:r>
            <a:r>
              <a:rPr lang="fa-IR" dirty="0" smtClean="0"/>
              <a:t> </a:t>
            </a:r>
            <a:br>
              <a:rPr lang="fa-IR" dirty="0" smtClean="0"/>
            </a:br>
            <a:r>
              <a:rPr lang="en-US" dirty="0" err="1" smtClean="0"/>
              <a:t>MySQL</a:t>
            </a:r>
            <a:r>
              <a:rPr lang="fa-IR" dirty="0" smtClean="0"/>
              <a:t> </a:t>
            </a:r>
            <a:br>
              <a:rPr lang="fa-IR" dirty="0" smtClean="0"/>
            </a:br>
            <a:r>
              <a:rPr lang="en-US" dirty="0" err="1" smtClean="0"/>
              <a:t>phpMyAdmin</a:t>
            </a:r>
            <a:r>
              <a:rPr lang="en-US" dirty="0" smtClean="0"/>
              <a:t/>
            </a:r>
            <a:br>
              <a:rPr lang="en-US" dirty="0" smtClean="0"/>
            </a:br>
            <a:r>
              <a:rPr lang="en-US" dirty="0" err="1" smtClean="0"/>
              <a:t>php</a:t>
            </a:r>
            <a:r>
              <a:rPr lang="fa-IR" dirty="0" smtClean="0"/>
              <a:t/>
            </a:r>
            <a:br>
              <a:rPr lang="fa-IR" dirty="0" smtClean="0"/>
            </a:br>
            <a:endParaRPr lang="fa-IR" dirty="0"/>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fa-IR" dirty="0" smtClean="0">
                <a:cs typeface="B Lotus" pitchFamily="2" charset="-78"/>
              </a:rPr>
              <a:t>(</a:t>
            </a:r>
            <a:r>
              <a:rPr lang="en-US" dirty="0" smtClean="0">
                <a:cs typeface="B Lotus" pitchFamily="2" charset="-78"/>
              </a:rPr>
              <a:t>web server</a:t>
            </a:r>
            <a:r>
              <a:rPr lang="fa-IR" dirty="0" smtClean="0">
                <a:cs typeface="B Lotus" pitchFamily="2" charset="-78"/>
              </a:rPr>
              <a:t>)، سامانه‌ای است که توانایی پاسخگوئی به مرورگر وب و ارسال صفحه درخواستی مرورگر را داراست. صفحات وب بر پایه یک ساختار مشخص و با یک نام یگانه (</a:t>
            </a:r>
            <a:r>
              <a:rPr lang="en-US" dirty="0" smtClean="0">
                <a:cs typeface="B Lotus" pitchFamily="2" charset="-78"/>
              </a:rPr>
              <a:t>IP</a:t>
            </a:r>
            <a:r>
              <a:rPr lang="fa-IR" dirty="0" smtClean="0">
                <a:cs typeface="B Lotus" pitchFamily="2" charset="-78"/>
              </a:rPr>
              <a:t>) بر روی سرور وب قرار می‌گیرند. بر روی یک سرور وب امکان قرار گرفتن صفحات متعدد و با ساختارهای جداگانه وجود دارد.</a:t>
            </a:r>
          </a:p>
          <a:p>
            <a:pPr algn="just">
              <a:buNone/>
            </a:pPr>
            <a:r>
              <a:rPr lang="fa-IR" dirty="0" smtClean="0">
                <a:cs typeface="B Lotus" pitchFamily="2" charset="-78"/>
              </a:rPr>
              <a:t>وظیفه اولیه یک سرور وب ارائه صفحات وب به کاربران است. این بدان معناست که صفحه‌های </a:t>
            </a:r>
            <a:r>
              <a:rPr lang="en-US" dirty="0" smtClean="0">
                <a:cs typeface="B Lotus" pitchFamily="2" charset="-78"/>
              </a:rPr>
              <a:t>HTML</a:t>
            </a:r>
            <a:r>
              <a:rPr lang="fa-IR" dirty="0" smtClean="0">
                <a:cs typeface="B Lotus" pitchFamily="2" charset="-78"/>
              </a:rPr>
              <a:t> همراه با هر نوع مطالب اضافی‌ای چون: تصاویر، شیوه نامه‌ها و جاوا اسکریپت‌ها شامل شود.</a:t>
            </a:r>
          </a:p>
          <a:p>
            <a:pPr algn="just">
              <a:buNone/>
            </a:pPr>
            <a:r>
              <a:rPr lang="fa-IR" dirty="0" smtClean="0">
                <a:cs typeface="B Lotus" pitchFamily="2" charset="-78"/>
              </a:rPr>
              <a:t>کاربر معمولاً با استفاده از یک مرورگر وب  ارتباط اولیه را با ارسال درخواست منبع خاصی با استفاده از </a:t>
            </a:r>
            <a:r>
              <a:rPr lang="en-US" dirty="0" smtClean="0">
                <a:cs typeface="B Lotus" pitchFamily="2" charset="-78"/>
              </a:rPr>
              <a:t>HTTP</a:t>
            </a:r>
            <a:r>
              <a:rPr lang="fa-IR" dirty="0" smtClean="0">
                <a:cs typeface="B Lotus" pitchFamily="2" charset="-78"/>
              </a:rPr>
              <a:t> ارسال می‌کند و سرور درخواست کاربر را با محتوای منبع یا پیام خطایی که قادر به انجام دادن آن نیست، پاسخ می‌دهد.</a:t>
            </a:r>
          </a:p>
          <a:p>
            <a:pPr algn="just">
              <a:buNone/>
            </a:pPr>
            <a:r>
              <a:rPr lang="fa-IR" dirty="0" smtClean="0"/>
              <a:t/>
            </a:r>
            <a:br>
              <a:rPr lang="fa-IR" dirty="0" smtClean="0"/>
            </a:br>
            <a:endParaRPr lang="fa-IR" dirty="0"/>
          </a:p>
        </p:txBody>
      </p:sp>
      <p:sp>
        <p:nvSpPr>
          <p:cNvPr id="3" name="Title 2"/>
          <p:cNvSpPr>
            <a:spLocks noGrp="1"/>
          </p:cNvSpPr>
          <p:nvPr>
            <p:ph type="title"/>
          </p:nvPr>
        </p:nvSpPr>
        <p:spPr/>
        <p:txBody>
          <a:bodyPr/>
          <a:lstStyle/>
          <a:p>
            <a:pPr algn="r"/>
            <a:r>
              <a:rPr lang="fa-IR" dirty="0" smtClean="0"/>
              <a:t>وب سرور چیست؟</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23850" y="333375"/>
            <a:ext cx="8424863" cy="6524625"/>
          </a:xfrm>
        </p:spPr>
        <p:txBody>
          <a:bodyPr>
            <a:normAutofit/>
          </a:bodyPr>
          <a:lstStyle/>
          <a:p>
            <a:pPr marL="365760" indent="-283464" eaLnBrk="1" fontAlgn="auto" hangingPunct="1">
              <a:spcAft>
                <a:spcPts val="0"/>
              </a:spcAft>
              <a:buFont typeface="Wingdings 2"/>
              <a:buChar char=""/>
              <a:defRPr/>
            </a:pPr>
            <a:r>
              <a:rPr lang="fa-IR" sz="2800" b="1" u="sng" dirty="0" smtClean="0">
                <a:latin typeface="2  Badr"/>
                <a:cs typeface="B Lotus" pitchFamily="2" charset="-78"/>
              </a:rPr>
              <a:t>*مقدمه*</a:t>
            </a:r>
          </a:p>
          <a:p>
            <a:pPr marL="365760" indent="-283464" algn="ctr" eaLnBrk="1" fontAlgn="auto" hangingPunct="1">
              <a:spcAft>
                <a:spcPts val="0"/>
              </a:spcAft>
              <a:buFontTx/>
              <a:buNone/>
              <a:defRPr/>
            </a:pPr>
            <a:endParaRPr lang="fa-IR" sz="2800" b="1" u="sng" dirty="0" smtClean="0">
              <a:latin typeface="2  Badr"/>
              <a:cs typeface="B Lotus" pitchFamily="2" charset="-78"/>
            </a:endParaRPr>
          </a:p>
          <a:p>
            <a:pPr marL="365760" indent="-283464" algn="just" eaLnBrk="1" fontAlgn="auto" hangingPunct="1">
              <a:lnSpc>
                <a:spcPct val="200000"/>
              </a:lnSpc>
              <a:spcAft>
                <a:spcPts val="0"/>
              </a:spcAft>
              <a:buFontTx/>
              <a:buNone/>
              <a:defRPr/>
            </a:pPr>
            <a:r>
              <a:rPr lang="fa-IR" sz="2800" b="1" dirty="0" smtClean="0">
                <a:effectLst>
                  <a:outerShdw blurRad="38100" dist="38100" dir="2700000" algn="tl">
                    <a:srgbClr val="808080"/>
                  </a:outerShdw>
                </a:effectLst>
                <a:latin typeface="2  Badr"/>
                <a:cs typeface="B Lotus" pitchFamily="2" charset="-78"/>
              </a:rPr>
              <a:t>           يا همان</a:t>
            </a:r>
            <a:r>
              <a:rPr lang="en-US" sz="2800" b="1" dirty="0" smtClean="0">
                <a:effectLst>
                  <a:outerShdw blurRad="38100" dist="38100" dir="2700000" algn="tl">
                    <a:srgbClr val="808080"/>
                  </a:outerShdw>
                </a:effectLst>
                <a:latin typeface="2  Badr"/>
                <a:cs typeface="B Lotus" pitchFamily="2" charset="-78"/>
              </a:rPr>
              <a:t> </a:t>
            </a:r>
            <a:r>
              <a:rPr lang="en-US" sz="2800" b="1" u="sng" dirty="0" smtClean="0">
                <a:effectLst>
                  <a:outerShdw blurRad="38100" dist="38100" dir="2700000" algn="tl">
                    <a:srgbClr val="808080"/>
                  </a:outerShdw>
                </a:effectLst>
                <a:latin typeface="2  Badr"/>
                <a:cs typeface="B Lotus" pitchFamily="2" charset="-78"/>
              </a:rPr>
              <a:t>Hypertext Pre Processor</a:t>
            </a:r>
            <a:r>
              <a:rPr lang="en-US" sz="2800" b="1" dirty="0" smtClean="0">
                <a:effectLst>
                  <a:outerShdw blurRad="38100" dist="38100" dir="2700000" algn="tl">
                    <a:srgbClr val="808080"/>
                  </a:outerShdw>
                </a:effectLst>
                <a:latin typeface="2  Badr"/>
                <a:cs typeface="B Lotus" pitchFamily="2" charset="-78"/>
              </a:rPr>
              <a:t> </a:t>
            </a:r>
            <a:r>
              <a:rPr lang="fa-IR" sz="2800" b="1" dirty="0" smtClean="0">
                <a:effectLst>
                  <a:outerShdw blurRad="38100" dist="38100" dir="2700000" algn="tl">
                    <a:srgbClr val="808080"/>
                  </a:outerShdw>
                </a:effectLst>
                <a:latin typeface="2  Badr"/>
                <a:cs typeface="B Lotus" pitchFamily="2" charset="-78"/>
              </a:rPr>
              <a:t>زباني  </a:t>
            </a:r>
            <a:r>
              <a:rPr lang="en-US" sz="2800" b="1" u="sng" dirty="0" smtClean="0">
                <a:effectLst>
                  <a:outerShdw blurRad="38100" dist="38100" dir="2700000" algn="tl">
                    <a:srgbClr val="808080"/>
                  </a:outerShdw>
                </a:effectLst>
                <a:latin typeface="2  Badr"/>
                <a:cs typeface="B Lotus" pitchFamily="2" charset="-78"/>
              </a:rPr>
              <a:t>Open Source</a:t>
            </a:r>
            <a:r>
              <a:rPr lang="fa-IR" sz="2800" b="1" dirty="0" smtClean="0">
                <a:effectLst>
                  <a:outerShdw blurRad="38100" dist="38100" dir="2700000" algn="tl">
                    <a:srgbClr val="808080"/>
                  </a:outerShdw>
                </a:effectLst>
                <a:latin typeface="2  Badr"/>
                <a:cs typeface="B Lotus" pitchFamily="2" charset="-78"/>
              </a:rPr>
              <a:t> يا منبع باز با قابليت اسکريپت نويسي وب در طرف سرويس دهنده  که براي ايجاد صفحات وب بکار ميرود</a:t>
            </a:r>
            <a:r>
              <a:rPr lang="en-US" sz="2800" b="1" dirty="0" smtClean="0">
                <a:effectLst>
                  <a:outerShdw blurRad="38100" dist="38100" dir="2700000" algn="tl">
                    <a:srgbClr val="808080"/>
                  </a:outerShdw>
                </a:effectLst>
                <a:latin typeface="2  Badr"/>
                <a:cs typeface="B Lotus" pitchFamily="2" charset="-78"/>
              </a:rPr>
              <a:t>.</a:t>
            </a:r>
          </a:p>
          <a:p>
            <a:pPr marL="365760" indent="-283464" eaLnBrk="1" fontAlgn="auto" hangingPunct="1">
              <a:spcAft>
                <a:spcPts val="0"/>
              </a:spcAft>
              <a:buFontTx/>
              <a:buNone/>
              <a:defRPr/>
            </a:pPr>
            <a:endParaRPr lang="fa-IR" sz="2800" dirty="0" smtClean="0">
              <a:latin typeface="2  Badr"/>
              <a:cs typeface="B Lotus" pitchFamily="2" charset="-78"/>
            </a:endParaRPr>
          </a:p>
        </p:txBody>
      </p:sp>
      <p:pic>
        <p:nvPicPr>
          <p:cNvPr id="4" name="Picture 2" descr="C:\phpeditor\IBM PHP\php.png"/>
          <p:cNvPicPr>
            <a:picLocks noChangeAspect="1" noChangeArrowheads="1"/>
          </p:cNvPicPr>
          <p:nvPr/>
        </p:nvPicPr>
        <p:blipFill>
          <a:blip r:embed="rId2" cstate="print"/>
          <a:srcRect/>
          <a:stretch>
            <a:fillRect/>
          </a:stretch>
        </p:blipFill>
        <p:spPr bwMode="auto">
          <a:xfrm>
            <a:off x="7642815" y="1500174"/>
            <a:ext cx="1358341" cy="71438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2984"/>
            <a:ext cx="8229600" cy="5214974"/>
          </a:xfrm>
        </p:spPr>
        <p:txBody>
          <a:bodyPr>
            <a:normAutofit fontScale="92500" lnSpcReduction="10000"/>
          </a:bodyPr>
          <a:lstStyle/>
          <a:p>
            <a:r>
              <a:rPr lang="fa-IR" dirty="0" smtClean="0">
                <a:cs typeface="B Lotus" pitchFamily="2" charset="-78"/>
              </a:rPr>
              <a:t>این سرور وب در توسعه و همگانی شدن وب جهانی نقش بسیار مهمی داشته‌است. این سرور وب که به زبان </a:t>
            </a:r>
            <a:r>
              <a:rPr lang="en-US" dirty="0" smtClean="0">
                <a:cs typeface="B Lotus" pitchFamily="2" charset="-78"/>
              </a:rPr>
              <a:t>C</a:t>
            </a:r>
            <a:r>
              <a:rPr lang="fa-IR" dirty="0" smtClean="0">
                <a:cs typeface="B Lotus" pitchFamily="2" charset="-78"/>
              </a:rPr>
              <a:t> نوشته شده‌است و بر روی ماشین‌های مختلف قابل اجرا میباشد. </a:t>
            </a:r>
          </a:p>
          <a:p>
            <a:r>
              <a:rPr lang="fa-IR" dirty="0" smtClean="0">
                <a:cs typeface="B Lotus" pitchFamily="2" charset="-78"/>
              </a:rPr>
              <a:t>دلیل انتخاب این اسم برای این سرور وب را نیز دو مورد ذکر کرده‌اند اول اینکه به یکی از قبایل قدیمی بومی آمریکا که به خاطر مقاومت و مهارت در ساخت ابزار آلات جنگی مشهور میباشند احترام گذاشته شود و ثانیا به این دلیل که (</a:t>
            </a:r>
            <a:r>
              <a:rPr lang="en-US" dirty="0" smtClean="0">
                <a:cs typeface="B Lotus" pitchFamily="2" charset="-78"/>
              </a:rPr>
              <a:t>Root</a:t>
            </a:r>
            <a:r>
              <a:rPr lang="fa-IR" dirty="0" smtClean="0">
                <a:cs typeface="B Lotus" pitchFamily="2" charset="-78"/>
              </a:rPr>
              <a:t>)ریشه پروژه به صورت یک سری پچ (</a:t>
            </a:r>
            <a:r>
              <a:rPr lang="en-US" dirty="0" smtClean="0">
                <a:cs typeface="B Lotus" pitchFamily="2" charset="-78"/>
              </a:rPr>
              <a:t>Patch</a:t>
            </a:r>
            <a:r>
              <a:rPr lang="fa-IR" dirty="0" smtClean="0">
                <a:cs typeface="B Lotus" pitchFamily="2" charset="-78"/>
              </a:rPr>
              <a:t>)میباشد. </a:t>
            </a:r>
          </a:p>
          <a:p>
            <a:r>
              <a:rPr lang="fa-IR" dirty="0" smtClean="0">
                <a:cs typeface="B Lotus" pitchFamily="2" charset="-78"/>
              </a:rPr>
              <a:t>این سرور وب در یک گروه و به صورت کد باز (</a:t>
            </a:r>
            <a:r>
              <a:rPr lang="en-US" dirty="0" smtClean="0">
                <a:cs typeface="B Lotus" pitchFamily="2" charset="-78"/>
              </a:rPr>
              <a:t>open source</a:t>
            </a:r>
            <a:r>
              <a:rPr lang="fa-IR" dirty="0" smtClean="0">
                <a:cs typeface="B Lotus" pitchFamily="2" charset="-78"/>
              </a:rPr>
              <a:t>) گسترش یافت و از سال 1996 به عنوان محبوب‌ترین سرور وب برای </a:t>
            </a:r>
            <a:r>
              <a:rPr lang="en-US" dirty="0" smtClean="0">
                <a:cs typeface="B Lotus" pitchFamily="2" charset="-78"/>
              </a:rPr>
              <a:t>HTTP</a:t>
            </a:r>
            <a:r>
              <a:rPr lang="fa-IR" dirty="0" smtClean="0">
                <a:cs typeface="B Lotus" pitchFamily="2" charset="-78"/>
              </a:rPr>
              <a:t> در وب جهانی شناخته شده بود ولی در سال 2005 میدان مبارزه را به </a:t>
            </a:r>
            <a:r>
              <a:rPr lang="en-US" dirty="0" smtClean="0">
                <a:cs typeface="B Lotus" pitchFamily="2" charset="-78"/>
              </a:rPr>
              <a:t>IIS</a:t>
            </a:r>
            <a:r>
              <a:rPr lang="fa-IR" dirty="0" smtClean="0">
                <a:cs typeface="B Lotus" pitchFamily="2" charset="-78"/>
              </a:rPr>
              <a:t> مایکروسافت باخت و در حال حاضر نزدیک به 49 % بازار سرورهای وب جهان را به خود اختصاص داده‌است همچنین </a:t>
            </a:r>
            <a:r>
              <a:rPr lang="en-US" dirty="0" smtClean="0">
                <a:cs typeface="B Lotus" pitchFamily="2" charset="-78"/>
              </a:rPr>
              <a:t>MAC OS</a:t>
            </a:r>
            <a:r>
              <a:rPr lang="fa-IR" dirty="0" smtClean="0">
                <a:cs typeface="B Lotus" pitchFamily="2" charset="-78"/>
              </a:rPr>
              <a:t> آن را به عنوان سرور وب اصلی در پشتیبانی از </a:t>
            </a:r>
            <a:r>
              <a:rPr lang="en-US" dirty="0" smtClean="0">
                <a:cs typeface="B Lotus" pitchFamily="2" charset="-78"/>
              </a:rPr>
              <a:t>WEB OBJECT</a:t>
            </a:r>
            <a:r>
              <a:rPr lang="fa-IR" dirty="0" smtClean="0">
                <a:cs typeface="B Lotus" pitchFamily="2" charset="-78"/>
              </a:rPr>
              <a:t> خود برگزیده‌است. آپاچی برای میزبانی هر دو نوع وب ایستا و وب پویا مناسب است.</a:t>
            </a:r>
            <a:endParaRPr lang="fa-IR" dirty="0">
              <a:cs typeface="B Lotus" pitchFamily="2" charset="-78"/>
            </a:endParaRPr>
          </a:p>
        </p:txBody>
      </p:sp>
      <p:sp>
        <p:nvSpPr>
          <p:cNvPr id="3" name="Title 2"/>
          <p:cNvSpPr>
            <a:spLocks noGrp="1"/>
          </p:cNvSpPr>
          <p:nvPr>
            <p:ph type="title"/>
          </p:nvPr>
        </p:nvSpPr>
        <p:spPr/>
        <p:txBody>
          <a:bodyPr>
            <a:normAutofit fontScale="90000"/>
          </a:bodyPr>
          <a:lstStyle/>
          <a:p>
            <a:pPr algn="r"/>
            <a:r>
              <a:rPr lang="fa-IR" dirty="0" smtClean="0"/>
              <a:t>سرور اینترنتی آپاچی </a:t>
            </a:r>
            <a:r>
              <a:rPr lang="en-US" dirty="0" smtClean="0"/>
              <a:t/>
            </a:r>
            <a:br>
              <a:rPr lang="en-US" dirty="0" smtClean="0"/>
            </a:b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
            </a:r>
            <a:br>
              <a:rPr lang="fa-IR" dirty="0" smtClean="0"/>
            </a:br>
            <a:r>
              <a:rPr lang="fa-IR" dirty="0" smtClean="0"/>
              <a:t>سرور وبی است که ارائه دهنده آن شرکت مایکروسافت می‌باشد و آخرین نسخه آن </a:t>
            </a:r>
            <a:r>
              <a:rPr lang="en-US" dirty="0" smtClean="0"/>
              <a:t>IIS</a:t>
            </a:r>
            <a:r>
              <a:rPr lang="fa-IR" dirty="0" smtClean="0"/>
              <a:t> 7.5 است که برای سیستم عامل های </a:t>
            </a:r>
            <a:r>
              <a:rPr lang="en-US" dirty="0" smtClean="0"/>
              <a:t>Widows Server 2008</a:t>
            </a:r>
            <a:r>
              <a:rPr lang="fa-IR" dirty="0" smtClean="0"/>
              <a:t> و </a:t>
            </a:r>
            <a:r>
              <a:rPr lang="en-US" dirty="0" smtClean="0"/>
              <a:t>Windows 7</a:t>
            </a:r>
            <a:r>
              <a:rPr lang="fa-IR" dirty="0" smtClean="0"/>
              <a:t> طراحی شده است. در واقع </a:t>
            </a:r>
            <a:r>
              <a:rPr lang="en-US" dirty="0" smtClean="0"/>
              <a:t>IIS</a:t>
            </a:r>
            <a:r>
              <a:rPr lang="fa-IR" dirty="0" smtClean="0"/>
              <a:t> مجموعه‌ای از سرویس‌های اینترنتی است که بصورت یکجا نمایش داده شده‌است. طبق آخرین آماری که منتشر شد بعد از سرور وب آپاچی بیشترین محبوبیت را بین کاربران داشته‌است و هم اکنون نزدیک به 36% بازار سرورهای وب جهان را در اختیار دارد. پلت فرمی که این سرور وب پشتیبانی می‌کند مایکروسافت ویندوز می‌باشد و در محیط‌های دیگر کار نمی‌کند.</a:t>
            </a:r>
            <a:endParaRPr lang="fa-IR" dirty="0"/>
          </a:p>
        </p:txBody>
      </p:sp>
      <p:sp>
        <p:nvSpPr>
          <p:cNvPr id="3" name="Title 2"/>
          <p:cNvSpPr>
            <a:spLocks noGrp="1"/>
          </p:cNvSpPr>
          <p:nvPr>
            <p:ph type="title"/>
          </p:nvPr>
        </p:nvSpPr>
        <p:spPr/>
        <p:txBody>
          <a:bodyPr/>
          <a:lstStyle/>
          <a:p>
            <a:pPr algn="r"/>
            <a:r>
              <a:rPr lang="fa-IR" dirty="0" smtClean="0"/>
              <a:t>سرور </a:t>
            </a:r>
            <a:r>
              <a:rPr lang="en-US" dirty="0" smtClean="0"/>
              <a:t>IIS</a:t>
            </a:r>
            <a:r>
              <a:rPr lang="fa-IR" dirty="0" smtClean="0"/>
              <a:t> </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918" y="1481328"/>
            <a:ext cx="8686800" cy="5090944"/>
          </a:xfrm>
        </p:spPr>
        <p:txBody>
          <a:bodyPr>
            <a:normAutofit fontScale="92500" lnSpcReduction="10000"/>
          </a:bodyPr>
          <a:lstStyle/>
          <a:p>
            <a:pPr algn="just">
              <a:buNone/>
            </a:pPr>
            <a:r>
              <a:rPr lang="fa-IR" dirty="0" smtClean="0">
                <a:cs typeface="B Lotus" pitchFamily="2" charset="-78"/>
              </a:rPr>
              <a:t>حقیقت این است که وب سرور </a:t>
            </a:r>
            <a:r>
              <a:rPr lang="en-US" dirty="0" smtClean="0">
                <a:cs typeface="B Lotus" pitchFamily="2" charset="-78"/>
              </a:rPr>
              <a:t>Apache</a:t>
            </a:r>
            <a:r>
              <a:rPr lang="fa-IR" dirty="0" smtClean="0">
                <a:cs typeface="B Lotus" pitchFamily="2" charset="-78"/>
              </a:rPr>
              <a:t> به یکی از عوامل موفقیت وب تبدیل شده است. با وجودی که این ادعا ممکن است برای عده‌ای ناخوشایند باشد، اما دلیل زیادی برای اثبات این واقعیت وجود دارد. بررسی‌های اخیر حاکی از آن است که بیشترین وب سایت‌های موجود در حال حاظر از وب سرور </a:t>
            </a:r>
            <a:r>
              <a:rPr lang="en-US" dirty="0" smtClean="0">
                <a:cs typeface="B Lotus" pitchFamily="2" charset="-78"/>
              </a:rPr>
              <a:t>Apache</a:t>
            </a:r>
            <a:r>
              <a:rPr lang="fa-IR" dirty="0" smtClean="0">
                <a:cs typeface="B Lotus" pitchFamily="2" charset="-78"/>
              </a:rPr>
              <a:t> به عنوان سرویس دهنده وب استفاده می‌کنند. این دلیل را می‌توان علت این موفقیت برشمرد:</a:t>
            </a:r>
            <a:endParaRPr lang="en-US" dirty="0" smtClean="0">
              <a:cs typeface="B Lotus" pitchFamily="2" charset="-78"/>
            </a:endParaRPr>
          </a:p>
          <a:p>
            <a:pPr algn="just">
              <a:buFont typeface="Wingdings" pitchFamily="2" charset="2"/>
              <a:buChar char="q"/>
            </a:pPr>
            <a:r>
              <a:rPr lang="en-US" dirty="0" smtClean="0">
                <a:cs typeface="B Lotus" pitchFamily="2" charset="-78"/>
              </a:rPr>
              <a:t>Apache</a:t>
            </a:r>
            <a:r>
              <a:rPr lang="fa-IR" dirty="0" smtClean="0">
                <a:cs typeface="B Lotus" pitchFamily="2" charset="-78"/>
              </a:rPr>
              <a:t> رایگان است. </a:t>
            </a:r>
            <a:endParaRPr lang="en-US" dirty="0" smtClean="0">
              <a:cs typeface="B Lotus" pitchFamily="2" charset="-78"/>
            </a:endParaRPr>
          </a:p>
          <a:p>
            <a:pPr algn="just">
              <a:buFont typeface="Wingdings" pitchFamily="2" charset="2"/>
              <a:buChar char="q"/>
            </a:pPr>
            <a:r>
              <a:rPr lang="fa-IR" dirty="0" smtClean="0">
                <a:cs typeface="B Lotus" pitchFamily="2" charset="-78"/>
              </a:rPr>
              <a:t>کد منبع </a:t>
            </a:r>
            <a:r>
              <a:rPr lang="en-US" dirty="0" smtClean="0">
                <a:cs typeface="B Lotus" pitchFamily="2" charset="-78"/>
              </a:rPr>
              <a:t>Apache</a:t>
            </a:r>
            <a:r>
              <a:rPr lang="fa-IR" dirty="0" smtClean="0">
                <a:cs typeface="B Lotus" pitchFamily="2" charset="-78"/>
              </a:rPr>
              <a:t> به رایگان در دسترس است. ( به این گونه نرم‌‌افزارها اصطلاحاً "کدباز" یا </a:t>
            </a:r>
            <a:r>
              <a:rPr lang="en-US" dirty="0" smtClean="0">
                <a:cs typeface="B Lotus" pitchFamily="2" charset="-78"/>
              </a:rPr>
              <a:t>open source</a:t>
            </a:r>
            <a:r>
              <a:rPr lang="fa-IR" dirty="0" smtClean="0">
                <a:cs typeface="B Lotus" pitchFamily="2" charset="-78"/>
              </a:rPr>
              <a:t> گفته می‌شود.)</a:t>
            </a:r>
            <a:endParaRPr lang="en-US" dirty="0" smtClean="0">
              <a:cs typeface="B Lotus" pitchFamily="2" charset="-78"/>
            </a:endParaRPr>
          </a:p>
          <a:p>
            <a:pPr algn="just">
              <a:buFont typeface="Wingdings" pitchFamily="2" charset="2"/>
              <a:buChar char="q"/>
            </a:pPr>
            <a:r>
              <a:rPr lang="en-US" dirty="0" smtClean="0">
                <a:cs typeface="B Lotus" pitchFamily="2" charset="-78"/>
              </a:rPr>
              <a:t>Apache</a:t>
            </a:r>
            <a:r>
              <a:rPr lang="fa-IR" dirty="0" smtClean="0">
                <a:cs typeface="B Lotus" pitchFamily="2" charset="-78"/>
              </a:rPr>
              <a:t> بر روی مجموعه‌ای بسیار متنوعی از سیستم‌های عامل قابل استفاده است. </a:t>
            </a:r>
            <a:endParaRPr lang="en-US" dirty="0" smtClean="0">
              <a:cs typeface="B Lotus" pitchFamily="2" charset="-78"/>
            </a:endParaRPr>
          </a:p>
          <a:p>
            <a:pPr algn="just">
              <a:buFont typeface="Wingdings" pitchFamily="2" charset="2"/>
              <a:buChar char="q"/>
            </a:pPr>
            <a:r>
              <a:rPr lang="en-US" dirty="0" smtClean="0">
                <a:cs typeface="B Lotus" pitchFamily="2" charset="-78"/>
              </a:rPr>
              <a:t>Apache</a:t>
            </a:r>
            <a:r>
              <a:rPr lang="fa-IR" dirty="0" smtClean="0">
                <a:cs typeface="B Lotus" pitchFamily="2" charset="-78"/>
              </a:rPr>
              <a:t> دائماً در حال توسعه و افزایش قابلیت‌های جدید است. </a:t>
            </a:r>
            <a:endParaRPr lang="en-US" dirty="0" smtClean="0">
              <a:cs typeface="B Lotus" pitchFamily="2" charset="-78"/>
            </a:endParaRPr>
          </a:p>
          <a:p>
            <a:pPr algn="just">
              <a:buFont typeface="Wingdings" pitchFamily="2" charset="2"/>
              <a:buChar char="q"/>
            </a:pPr>
            <a:r>
              <a:rPr lang="en-US" dirty="0" smtClean="0">
                <a:cs typeface="B Lotus" pitchFamily="2" charset="-78"/>
              </a:rPr>
              <a:t>Apache</a:t>
            </a:r>
            <a:r>
              <a:rPr lang="fa-IR" dirty="0" smtClean="0">
                <a:cs typeface="B Lotus" pitchFamily="2" charset="-78"/>
              </a:rPr>
              <a:t> بسیار توانمند بوده و به واسطه طراحی ماجولار به راحتی قابل توسعه است. </a:t>
            </a:r>
            <a:endParaRPr lang="en-US" dirty="0">
              <a:cs typeface="B Lotus" pitchFamily="2" charset="-78"/>
            </a:endParaRPr>
          </a:p>
        </p:txBody>
      </p:sp>
      <p:sp>
        <p:nvSpPr>
          <p:cNvPr id="3" name="Title 2"/>
          <p:cNvSpPr>
            <a:spLocks noGrp="1"/>
          </p:cNvSpPr>
          <p:nvPr>
            <p:ph type="title"/>
          </p:nvPr>
        </p:nvSpPr>
        <p:spPr/>
        <p:txBody>
          <a:bodyPr>
            <a:normAutofit/>
          </a:bodyPr>
          <a:lstStyle/>
          <a:p>
            <a:pPr algn="r"/>
            <a:r>
              <a:rPr lang="fa-IR" dirty="0" smtClean="0"/>
              <a:t>دلایل استفاده از وب سرور </a:t>
            </a:r>
            <a:r>
              <a:rPr lang="en-US" dirty="0" smtClean="0"/>
              <a:t>Apache</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Low"/>
            <a:r>
              <a:rPr lang="en-US" dirty="0" err="1" smtClean="0">
                <a:cs typeface="B Lotus" pitchFamily="2" charset="-78"/>
              </a:rPr>
              <a:t>MySQL</a:t>
            </a:r>
            <a:r>
              <a:rPr lang="fa-IR" dirty="0" smtClean="0">
                <a:cs typeface="B Lotus" pitchFamily="2" charset="-78"/>
              </a:rPr>
              <a:t>‏ یک سامانه مدیریت پایگاه داده‌ها</a:t>
            </a:r>
            <a:r>
              <a:rPr lang="en-US" dirty="0" smtClean="0">
                <a:cs typeface="B Lotus" pitchFamily="2" charset="-78"/>
              </a:rPr>
              <a:t> </a:t>
            </a:r>
            <a:r>
              <a:rPr lang="fa-IR" dirty="0" smtClean="0">
                <a:cs typeface="B Lotus" pitchFamily="2" charset="-78"/>
              </a:rPr>
              <a:t>متن‌باز است، که توسط شرکت اوراکل توسعه، توزیع، و پشتیبانی می‌شود</a:t>
            </a:r>
            <a:r>
              <a:rPr lang="fa-IR" baseline="30000" dirty="0" smtClean="0">
                <a:cs typeface="B Lotus" pitchFamily="2" charset="-78"/>
              </a:rPr>
              <a:t>.</a:t>
            </a:r>
          </a:p>
          <a:p>
            <a:pPr algn="justLow"/>
            <a:r>
              <a:rPr lang="fa-IR" dirty="0" smtClean="0">
                <a:cs typeface="B Lotus" pitchFamily="2" charset="-78"/>
              </a:rPr>
              <a:t>سرور مای‌اس‌کیوال به چندین کاربر اجازه استفاده همزمان از داده‌ها را می‌دهد.</a:t>
            </a:r>
          </a:p>
          <a:p>
            <a:pPr algn="justLow">
              <a:buNone/>
            </a:pPr>
            <a:endParaRPr lang="fa-IR" dirty="0" smtClean="0">
              <a:cs typeface="B Lotus" pitchFamily="2" charset="-78"/>
            </a:endParaRPr>
          </a:p>
          <a:p>
            <a:pPr algn="justLow"/>
            <a:r>
              <a:rPr lang="fa-IR" dirty="0" smtClean="0">
                <a:cs typeface="B Lotus" pitchFamily="2" charset="-78"/>
              </a:rPr>
              <a:t>توسعه مای‌اس‌کیوال در سال ۱۹۹۴ توسط مایکل وایدنیوس و دیوید آکسمارک آغاز شد. اولین نسخه داخلی در ۲۳ می ۱۹۹۵ عرضه شد. در سال ۲۰۰۸ سان میکروسیستمز</a:t>
            </a:r>
            <a:r>
              <a:rPr lang="en-US" dirty="0" smtClean="0">
                <a:cs typeface="B Lotus" pitchFamily="2" charset="-78"/>
              </a:rPr>
              <a:t> </a:t>
            </a:r>
            <a:r>
              <a:rPr lang="fa-IR" dirty="0" smtClean="0">
                <a:cs typeface="B Lotus" pitchFamily="2" charset="-78"/>
              </a:rPr>
              <a:t>مای‌اس‌کیوال ای‌بی را خریداری کرد</a:t>
            </a:r>
            <a:r>
              <a:rPr lang="fa-IR" baseline="30000" dirty="0" smtClean="0">
                <a:cs typeface="B Lotus" pitchFamily="2" charset="-78"/>
              </a:rPr>
              <a:t>. </a:t>
            </a:r>
            <a:r>
              <a:rPr lang="fa-IR" dirty="0" smtClean="0">
                <a:cs typeface="B Lotus" pitchFamily="2" charset="-78"/>
              </a:rPr>
              <a:t>شرکت اوراکل</a:t>
            </a:r>
            <a:r>
              <a:rPr lang="en-US" dirty="0" smtClean="0">
                <a:cs typeface="B Lotus" pitchFamily="2" charset="-78"/>
              </a:rPr>
              <a:t> </a:t>
            </a:r>
            <a:r>
              <a:rPr lang="fa-IR" dirty="0" smtClean="0">
                <a:cs typeface="B Lotus" pitchFamily="2" charset="-78"/>
              </a:rPr>
              <a:t>سان میکروسیستمز را در ۲۷ ژانویه ۲۰۱۰ خریداری کرد.</a:t>
            </a:r>
            <a:endParaRPr lang="en-US" dirty="0" smtClean="0">
              <a:cs typeface="B Lotus" pitchFamily="2" charset="-78"/>
            </a:endParaRPr>
          </a:p>
          <a:p>
            <a:pPr>
              <a:buNone/>
            </a:pPr>
            <a:endParaRPr lang="en-US" dirty="0" smtClean="0"/>
          </a:p>
          <a:p>
            <a:endParaRPr lang="fa-IR" dirty="0"/>
          </a:p>
        </p:txBody>
      </p:sp>
      <p:sp>
        <p:nvSpPr>
          <p:cNvPr id="3" name="Title 2"/>
          <p:cNvSpPr>
            <a:spLocks noGrp="1"/>
          </p:cNvSpPr>
          <p:nvPr>
            <p:ph type="title"/>
          </p:nvPr>
        </p:nvSpPr>
        <p:spPr/>
        <p:txBody>
          <a:bodyPr/>
          <a:lstStyle/>
          <a:p>
            <a:pPr algn="r"/>
            <a:r>
              <a:rPr lang="en-US" dirty="0" err="1" smtClean="0"/>
              <a:t>MySQL</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Low"/>
            <a:r>
              <a:rPr lang="en-US" dirty="0" err="1" smtClean="0">
                <a:cs typeface="B Lotus" pitchFamily="2" charset="-78"/>
              </a:rPr>
              <a:t>phpMyAdmin</a:t>
            </a:r>
            <a:r>
              <a:rPr lang="fa-IR" dirty="0" smtClean="0">
                <a:cs typeface="B Lotus" pitchFamily="2" charset="-78"/>
              </a:rPr>
              <a:t> یک ابزار آزاد و متن‌باز است که به زبان پی‌اچ‌پی و با هدف مدیریت پایگاه داده مای‌اس‌کیوال با مرورگر وب ایجاد شده است. پی‌اچ‌پی‌مای‌ادمین می‌تواند وظایفی مانند ایجاد تغییر و یا حذف پایگاه داده، جداول، فیلدها و یا ردیف‌ها، اجرای عبارت اس‌کیوال و یا مدیریت کاربران و دسترسی‌ها را انجام دهد.</a:t>
            </a:r>
            <a:endParaRPr lang="en-US" dirty="0" smtClean="0">
              <a:cs typeface="B Lotus" pitchFamily="2" charset="-78"/>
            </a:endParaRPr>
          </a:p>
          <a:p>
            <a:pPr algn="justLow"/>
            <a:endParaRPr lang="fa-IR" dirty="0">
              <a:cs typeface="B Lotus" pitchFamily="2" charset="-78"/>
            </a:endParaRPr>
          </a:p>
        </p:txBody>
      </p:sp>
      <p:sp>
        <p:nvSpPr>
          <p:cNvPr id="3" name="Title 2"/>
          <p:cNvSpPr>
            <a:spLocks noGrp="1"/>
          </p:cNvSpPr>
          <p:nvPr>
            <p:ph type="title"/>
          </p:nvPr>
        </p:nvSpPr>
        <p:spPr/>
        <p:txBody>
          <a:bodyPr/>
          <a:lstStyle/>
          <a:p>
            <a:pPr algn="r"/>
            <a:r>
              <a:rPr lang="en-US" dirty="0" err="1" smtClean="0"/>
              <a:t>phpMyAdmin</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fa-IR" dirty="0" smtClean="0">
                <a:cs typeface="B Lotus" pitchFamily="2" charset="-78"/>
              </a:rPr>
              <a:t>ویژگی های ارائه شده توسط این برنامه عبارتند از:</a:t>
            </a:r>
            <a:endParaRPr lang="en-US" dirty="0" smtClean="0">
              <a:cs typeface="B Lotus" pitchFamily="2" charset="-78"/>
            </a:endParaRPr>
          </a:p>
          <a:p>
            <a:pPr lvl="0"/>
            <a:r>
              <a:rPr lang="fa-IR" dirty="0" smtClean="0">
                <a:cs typeface="B Lotus" pitchFamily="2" charset="-78"/>
              </a:rPr>
              <a:t>رابط تحت وب</a:t>
            </a:r>
            <a:endParaRPr lang="en-US" dirty="0" smtClean="0">
              <a:cs typeface="B Lotus" pitchFamily="2" charset="-78"/>
            </a:endParaRPr>
          </a:p>
          <a:p>
            <a:pPr lvl="0"/>
            <a:r>
              <a:rPr lang="fa-IR" dirty="0" smtClean="0">
                <a:cs typeface="B Lotus" pitchFamily="2" charset="-78"/>
              </a:rPr>
              <a:t>مدیریت پایگاه داده</a:t>
            </a:r>
            <a:r>
              <a:rPr lang="en-US" dirty="0" smtClean="0">
                <a:cs typeface="B Lotus" pitchFamily="2" charset="-78"/>
              </a:rPr>
              <a:t> </a:t>
            </a:r>
            <a:r>
              <a:rPr lang="en-US" dirty="0" err="1" smtClean="0">
                <a:cs typeface="B Lotus" pitchFamily="2" charset="-78"/>
              </a:rPr>
              <a:t>MySQL</a:t>
            </a:r>
            <a:endParaRPr lang="en-US" dirty="0" smtClean="0">
              <a:cs typeface="B Lotus" pitchFamily="2" charset="-78"/>
            </a:endParaRPr>
          </a:p>
          <a:p>
            <a:pPr lvl="0"/>
            <a:r>
              <a:rPr lang="fa-IR" dirty="0" smtClean="0">
                <a:cs typeface="B Lotus" pitchFamily="2" charset="-78"/>
              </a:rPr>
              <a:t>ورود اطلاعات از </a:t>
            </a:r>
            <a:r>
              <a:rPr lang="en-US" dirty="0" smtClean="0">
                <a:cs typeface="B Lotus" pitchFamily="2" charset="-78"/>
              </a:rPr>
              <a:t>CSV</a:t>
            </a:r>
            <a:r>
              <a:rPr lang="fa-IR" dirty="0" smtClean="0">
                <a:cs typeface="B Lotus" pitchFamily="2" charset="-78"/>
              </a:rPr>
              <a:t> و </a:t>
            </a:r>
            <a:r>
              <a:rPr lang="en-US" dirty="0" smtClean="0">
                <a:cs typeface="B Lotus" pitchFamily="2" charset="-78"/>
              </a:rPr>
              <a:t>SQL</a:t>
            </a:r>
          </a:p>
          <a:p>
            <a:pPr lvl="0"/>
            <a:r>
              <a:rPr lang="fa-IR" dirty="0" smtClean="0">
                <a:cs typeface="B Lotus" pitchFamily="2" charset="-78"/>
              </a:rPr>
              <a:t>فرستادن اطلاعات به فرمت‌های مختلف: </a:t>
            </a:r>
            <a:r>
              <a:rPr lang="en-US" dirty="0" smtClean="0">
                <a:cs typeface="B Lotus" pitchFamily="2" charset="-78"/>
              </a:rPr>
              <a:t>CSV</a:t>
            </a:r>
            <a:r>
              <a:rPr lang="fa-IR" dirty="0" smtClean="0">
                <a:cs typeface="B Lotus" pitchFamily="2" charset="-78"/>
              </a:rPr>
              <a:t>، </a:t>
            </a:r>
            <a:r>
              <a:rPr lang="en-US" dirty="0" smtClean="0">
                <a:cs typeface="B Lotus" pitchFamily="2" charset="-78"/>
              </a:rPr>
              <a:t>SQL</a:t>
            </a:r>
            <a:r>
              <a:rPr lang="fa-IR" dirty="0" smtClean="0">
                <a:cs typeface="B Lotus" pitchFamily="2" charset="-78"/>
              </a:rPr>
              <a:t>، </a:t>
            </a:r>
            <a:r>
              <a:rPr lang="en-US" dirty="0" smtClean="0">
                <a:cs typeface="B Lotus" pitchFamily="2" charset="-78"/>
              </a:rPr>
              <a:t>XML</a:t>
            </a:r>
            <a:r>
              <a:rPr lang="fa-IR" dirty="0" smtClean="0">
                <a:cs typeface="B Lotus" pitchFamily="2" charset="-78"/>
              </a:rPr>
              <a:t>، </a:t>
            </a:r>
            <a:r>
              <a:rPr lang="en-US" dirty="0" smtClean="0">
                <a:cs typeface="B Lotus" pitchFamily="2" charset="-78"/>
              </a:rPr>
              <a:t>PDF</a:t>
            </a:r>
            <a:r>
              <a:rPr lang="fa-IR" dirty="0" smtClean="0">
                <a:cs typeface="B Lotus" pitchFamily="2" charset="-78"/>
              </a:rPr>
              <a:t>، مایکروسافت ورد ، اکسل و غیره</a:t>
            </a:r>
            <a:endParaRPr lang="en-US" dirty="0" smtClean="0">
              <a:cs typeface="B Lotus" pitchFamily="2" charset="-78"/>
            </a:endParaRPr>
          </a:p>
          <a:p>
            <a:pPr lvl="0"/>
            <a:r>
              <a:rPr lang="fa-IR" dirty="0" smtClean="0">
                <a:cs typeface="B Lotus" pitchFamily="2" charset="-78"/>
              </a:rPr>
              <a:t>مدیریت چندین سرور</a:t>
            </a:r>
            <a:endParaRPr lang="en-US" dirty="0" smtClean="0">
              <a:cs typeface="B Lotus" pitchFamily="2" charset="-78"/>
            </a:endParaRPr>
          </a:p>
          <a:p>
            <a:pPr lvl="0"/>
            <a:r>
              <a:rPr lang="fa-IR" dirty="0" smtClean="0">
                <a:cs typeface="B Lotus" pitchFamily="2" charset="-78"/>
              </a:rPr>
              <a:t>ایجاد گرافیک‌های </a:t>
            </a:r>
            <a:r>
              <a:rPr lang="en-US" dirty="0" smtClean="0">
                <a:cs typeface="B Lotus" pitchFamily="2" charset="-78"/>
              </a:rPr>
              <a:t>PDF</a:t>
            </a:r>
            <a:r>
              <a:rPr lang="fa-IR" dirty="0" smtClean="0">
                <a:cs typeface="B Lotus" pitchFamily="2" charset="-78"/>
              </a:rPr>
              <a:t> از طرح‌های پایگاه داده</a:t>
            </a:r>
            <a:endParaRPr lang="en-US" dirty="0" smtClean="0">
              <a:cs typeface="B Lotus" pitchFamily="2" charset="-78"/>
            </a:endParaRPr>
          </a:p>
          <a:p>
            <a:pPr lvl="0"/>
            <a:r>
              <a:rPr lang="fa-IR" dirty="0" smtClean="0">
                <a:cs typeface="B Lotus" pitchFamily="2" charset="-78"/>
              </a:rPr>
              <a:t>ایجاد پرس و جوهای پیچیده با استفاده از پرس و جو با مثال (</a:t>
            </a:r>
            <a:r>
              <a:rPr lang="en-US" dirty="0" smtClean="0">
                <a:cs typeface="B Lotus" pitchFamily="2" charset="-78"/>
              </a:rPr>
              <a:t>QBE</a:t>
            </a:r>
            <a:r>
              <a:rPr lang="fa-IR" dirty="0" smtClean="0">
                <a:cs typeface="B Lotus" pitchFamily="2" charset="-78"/>
              </a:rPr>
              <a:t>)</a:t>
            </a:r>
            <a:endParaRPr lang="en-US" dirty="0" smtClean="0">
              <a:cs typeface="B Lotus" pitchFamily="2" charset="-78"/>
            </a:endParaRPr>
          </a:p>
          <a:p>
            <a:pPr lvl="0"/>
            <a:r>
              <a:rPr lang="fa-IR" dirty="0" smtClean="0">
                <a:cs typeface="B Lotus" pitchFamily="2" charset="-78"/>
              </a:rPr>
              <a:t>جستجو در سطح کل دیتابیس و یا یک زیرمجموعه از آن</a:t>
            </a:r>
            <a:endParaRPr lang="en-US" dirty="0" smtClean="0">
              <a:cs typeface="B Lotus" pitchFamily="2" charset="-78"/>
            </a:endParaRPr>
          </a:p>
          <a:p>
            <a:pPr lvl="0"/>
            <a:r>
              <a:rPr lang="fa-IR" dirty="0" smtClean="0">
                <a:cs typeface="B Lotus" pitchFamily="2" charset="-78"/>
              </a:rPr>
              <a:t>تبدیل داده‌های ذخیره شده در هر قالبی با استفاده از مجموعه‌ای از توابع از پیش تعریف شده، مانند نمایش </a:t>
            </a:r>
            <a:r>
              <a:rPr lang="en-US" dirty="0" smtClean="0">
                <a:cs typeface="B Lotus" pitchFamily="2" charset="-78"/>
              </a:rPr>
              <a:t>BLOB-data</a:t>
            </a:r>
            <a:r>
              <a:rPr lang="fa-IR" dirty="0" smtClean="0">
                <a:cs typeface="B Lotus" pitchFamily="2" charset="-78"/>
              </a:rPr>
              <a:t> به عنوان تصویر و یا لینک دانلود</a:t>
            </a:r>
            <a:endParaRPr lang="en-US" dirty="0" smtClean="0">
              <a:cs typeface="B Lotus" pitchFamily="2" charset="-78"/>
            </a:endParaRPr>
          </a:p>
          <a:p>
            <a:pPr lvl="0"/>
            <a:r>
              <a:rPr lang="fa-IR" dirty="0" smtClean="0">
                <a:cs typeface="B Lotus" pitchFamily="2" charset="-78"/>
              </a:rPr>
              <a:t>نمایش پرس و جوی های فعال (فرایندها)</a:t>
            </a:r>
            <a:endParaRPr lang="en-US" dirty="0" smtClean="0">
              <a:cs typeface="B Lotus" pitchFamily="2" charset="-78"/>
            </a:endParaRPr>
          </a:p>
          <a:p>
            <a:endParaRPr lang="fa-IR" dirty="0"/>
          </a:p>
        </p:txBody>
      </p:sp>
      <p:sp>
        <p:nvSpPr>
          <p:cNvPr id="3" name="Title 2"/>
          <p:cNvSpPr>
            <a:spLocks noGrp="1"/>
          </p:cNvSpPr>
          <p:nvPr>
            <p:ph type="title"/>
          </p:nvPr>
        </p:nvSpPr>
        <p:spPr/>
        <p:txBody>
          <a:bodyPr/>
          <a:lstStyle/>
          <a:p>
            <a:pPr algn="r"/>
            <a:r>
              <a:rPr lang="fa-IR" dirty="0" smtClean="0"/>
              <a:t>ویژگیهای </a:t>
            </a:r>
            <a:r>
              <a:rPr lang="en-US" dirty="0" err="1" smtClean="0"/>
              <a:t>phpMyAdmin</a:t>
            </a:r>
            <a:endParaRPr lang="fa-IR" dirty="0"/>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0034" y="2357430"/>
            <a:ext cx="8229600" cy="1143000"/>
          </a:xfrm>
        </p:spPr>
        <p:txBody>
          <a:bodyPr/>
          <a:lstStyle/>
          <a:p>
            <a:pPr algn="ctr"/>
            <a:r>
              <a:rPr lang="fa-IR" dirty="0" smtClean="0"/>
              <a:t>موفق باشید.</a:t>
            </a:r>
            <a:endParaRPr lang="fa-IR" dirty="0"/>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2800" b="1" u="sng" dirty="0" smtClean="0">
                <a:solidFill>
                  <a:schemeClr val="tx2">
                    <a:lumMod val="75000"/>
                  </a:schemeClr>
                </a:solidFill>
                <a:cs typeface="B Lotus" pitchFamily="2" charset="-78"/>
              </a:rPr>
              <a:t>هدف</a:t>
            </a:r>
            <a:r>
              <a:rPr lang="fa-IR" sz="2800" dirty="0" smtClean="0">
                <a:solidFill>
                  <a:schemeClr val="tx2">
                    <a:lumMod val="75000"/>
                  </a:schemeClr>
                </a:solidFill>
                <a:cs typeface="B Lotus" pitchFamily="2" charset="-78"/>
              </a:rPr>
              <a:t> </a:t>
            </a:r>
            <a:r>
              <a:rPr lang="fa-IR" sz="2800" dirty="0" smtClean="0">
                <a:cs typeface="B Lotus" pitchFamily="2" charset="-78"/>
              </a:rPr>
              <a:t>اصلی </a:t>
            </a:r>
            <a:r>
              <a:rPr lang="en-US" sz="2800" dirty="0" smtClean="0">
                <a:latin typeface="Bodoni MT" pitchFamily="18" charset="0"/>
                <a:cs typeface="B Lotus" pitchFamily="2" charset="-78"/>
              </a:rPr>
              <a:t>PHP</a:t>
            </a:r>
            <a:r>
              <a:rPr lang="fa-IR" sz="2800" dirty="0" smtClean="0">
                <a:latin typeface="Bodoni MT" pitchFamily="18" charset="0"/>
                <a:cs typeface="B Lotus" pitchFamily="2" charset="-78"/>
              </a:rPr>
              <a:t> </a:t>
            </a:r>
            <a:r>
              <a:rPr lang="fa-IR" sz="2800" dirty="0" smtClean="0">
                <a:cs typeface="B Lotus" pitchFamily="2" charset="-78"/>
              </a:rPr>
              <a:t>تولید سریع صفحات پویا است.</a:t>
            </a:r>
          </a:p>
          <a:p>
            <a:pPr algn="r" rtl="1">
              <a:buNone/>
            </a:pPr>
            <a:endParaRPr lang="fa-IR" sz="2800" dirty="0" smtClean="0">
              <a:cs typeface="B Lotus" pitchFamily="2" charset="-78"/>
            </a:endParaRPr>
          </a:p>
          <a:p>
            <a:pPr algn="r" rtl="1">
              <a:buNone/>
            </a:pPr>
            <a:r>
              <a:rPr lang="fa-IR" sz="2800" b="1" u="sng" dirty="0" smtClean="0">
                <a:solidFill>
                  <a:schemeClr val="tx2">
                    <a:lumMod val="75000"/>
                  </a:schemeClr>
                </a:solidFill>
                <a:cs typeface="B Lotus" pitchFamily="2" charset="-78"/>
              </a:rPr>
              <a:t>مهمترین</a:t>
            </a:r>
            <a:r>
              <a:rPr lang="fa-IR" sz="2800" b="1" dirty="0" smtClean="0">
                <a:solidFill>
                  <a:schemeClr val="tx2">
                    <a:lumMod val="75000"/>
                  </a:schemeClr>
                </a:solidFill>
                <a:cs typeface="B Lotus" pitchFamily="2" charset="-78"/>
              </a:rPr>
              <a:t> </a:t>
            </a:r>
            <a:r>
              <a:rPr lang="fa-IR" sz="2800" dirty="0" smtClean="0">
                <a:cs typeface="B Lotus" pitchFamily="2" charset="-78"/>
              </a:rPr>
              <a:t>خاصیت </a:t>
            </a:r>
            <a:r>
              <a:rPr lang="en-US" sz="2800" dirty="0" err="1" smtClean="0">
                <a:latin typeface="Bodoni MT" pitchFamily="18" charset="0"/>
                <a:cs typeface="B Lotus" pitchFamily="2" charset="-78"/>
              </a:rPr>
              <a:t>Php</a:t>
            </a:r>
            <a:r>
              <a:rPr lang="fa-IR" sz="2800" dirty="0" smtClean="0">
                <a:cs typeface="B Lotus" pitchFamily="2" charset="-78"/>
              </a:rPr>
              <a:t>:پشتیبانی  بسیاری از پایگاه داده ها و</a:t>
            </a:r>
          </a:p>
          <a:p>
            <a:pPr algn="r" rtl="1">
              <a:buNone/>
            </a:pPr>
            <a:r>
              <a:rPr lang="fa-IR" sz="2800" dirty="0" smtClean="0">
                <a:cs typeface="B Lotus" pitchFamily="2" charset="-78"/>
              </a:rPr>
              <a:t>	   پشتیبانی بسیاری از پروتکلها برای ارتباط با سایر سرویسها</a:t>
            </a:r>
          </a:p>
          <a:p>
            <a:pPr algn="r" rtl="1">
              <a:buNone/>
            </a:pPr>
            <a:endParaRPr lang="en-US" sz="2800" dirty="0">
              <a:cs typeface="B Lotus" pitchFamily="2" charset="-78"/>
            </a:endParaRP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php53.jpg"/>
          <p:cNvPicPr>
            <a:picLocks noChangeAspect="1"/>
          </p:cNvPicPr>
          <p:nvPr/>
        </p:nvPicPr>
        <p:blipFill>
          <a:blip r:embed="rId2"/>
          <a:srcRect/>
          <a:stretch>
            <a:fillRect/>
          </a:stretch>
        </p:blipFill>
        <p:spPr bwMode="auto">
          <a:xfrm>
            <a:off x="4572000" y="0"/>
            <a:ext cx="2438400" cy="2438400"/>
          </a:xfrm>
          <a:prstGeom prst="rect">
            <a:avLst/>
          </a:prstGeom>
          <a:noFill/>
          <a:ln w="9525">
            <a:noFill/>
            <a:miter lim="800000"/>
            <a:headEnd/>
            <a:tailEnd/>
          </a:ln>
        </p:spPr>
      </p:pic>
      <p:sp>
        <p:nvSpPr>
          <p:cNvPr id="4100" name="Rectangle 5"/>
          <p:cNvSpPr>
            <a:spLocks noGrp="1" noChangeArrowheads="1"/>
          </p:cNvSpPr>
          <p:nvPr>
            <p:ph idx="1"/>
          </p:nvPr>
        </p:nvSpPr>
        <p:spPr>
          <a:xfrm>
            <a:off x="152400" y="2563813"/>
            <a:ext cx="8229600" cy="4401205"/>
          </a:xfrm>
        </p:spPr>
        <p:txBody>
          <a:bodyPr anchor="ctr">
            <a:spAutoFit/>
          </a:bodyPr>
          <a:lstStyle/>
          <a:p>
            <a:pPr marL="0" indent="0" algn="justLow" rtl="1">
              <a:spcBef>
                <a:spcPct val="0"/>
              </a:spcBef>
              <a:buFont typeface="Arial" pitchFamily="34" charset="0"/>
              <a:buNone/>
            </a:pPr>
            <a:r>
              <a:rPr lang="en-US" sz="2800" b="1" dirty="0" smtClean="0">
                <a:latin typeface="Tahoma" pitchFamily="34" charset="0"/>
                <a:ea typeface="Calibri" pitchFamily="34" charset="0"/>
                <a:cs typeface="B Lotus" pitchFamily="2" charset="-78"/>
              </a:rPr>
              <a:t>PHP</a:t>
            </a:r>
            <a:r>
              <a:rPr lang="fa-IR" sz="2800" dirty="0" smtClean="0">
                <a:latin typeface="Tahoma" pitchFamily="34" charset="0"/>
                <a:ea typeface="Calibri" pitchFamily="34" charset="0"/>
                <a:cs typeface="B Lotus" pitchFamily="2" charset="-78"/>
              </a:rPr>
              <a:t> زبان اسکریپت نویسی تو کار </a:t>
            </a:r>
            <a:r>
              <a:rPr lang="en-US" sz="2800" dirty="0" smtClean="0">
                <a:latin typeface="Tahoma" pitchFamily="34" charset="0"/>
                <a:ea typeface="Calibri" pitchFamily="34" charset="0"/>
                <a:cs typeface="B Lotus" pitchFamily="2" charset="-78"/>
              </a:rPr>
              <a:t>HTML</a:t>
            </a:r>
            <a:r>
              <a:rPr lang="fa-IR" sz="2800" dirty="0" smtClean="0">
                <a:latin typeface="Tahoma" pitchFamily="34" charset="0"/>
                <a:ea typeface="Calibri" pitchFamily="34" charset="0"/>
                <a:cs typeface="B Lotus" pitchFamily="2" charset="-78"/>
              </a:rPr>
              <a:t> است، به عبارتی زبانیست برای تکامل و استفاده و همچنین پردازش صفحات </a:t>
            </a:r>
            <a:r>
              <a:rPr lang="en-US" sz="2800" dirty="0" smtClean="0">
                <a:latin typeface="Tahoma" pitchFamily="34" charset="0"/>
                <a:ea typeface="Calibri" pitchFamily="34" charset="0"/>
                <a:cs typeface="B Lotus" pitchFamily="2" charset="-78"/>
              </a:rPr>
              <a:t>HTML</a:t>
            </a:r>
            <a:r>
              <a:rPr lang="fa-IR" sz="2800" dirty="0" smtClean="0">
                <a:latin typeface="Tahoma" pitchFamily="34" charset="0"/>
                <a:ea typeface="Calibri" pitchFamily="34" charset="0"/>
                <a:cs typeface="B Lotus" pitchFamily="2" charset="-78"/>
              </a:rPr>
              <a:t> به منظور ایجاد و تبدیل آنها به صفحات پویا.</a:t>
            </a:r>
            <a:endParaRPr lang="en-US" sz="2800" dirty="0" smtClean="0">
              <a:latin typeface="Tahoma" pitchFamily="34" charset="0"/>
              <a:ea typeface="Calibri" pitchFamily="34" charset="0"/>
              <a:cs typeface="B Lotus" pitchFamily="2" charset="-78"/>
            </a:endParaRPr>
          </a:p>
          <a:p>
            <a:pPr marL="0" indent="0" algn="justLow" rtl="1">
              <a:spcBef>
                <a:spcPct val="0"/>
              </a:spcBef>
              <a:buFont typeface="Arial" pitchFamily="34" charset="0"/>
              <a:buNone/>
            </a:pPr>
            <a:endParaRPr lang="en-US" sz="2800" dirty="0" smtClean="0">
              <a:latin typeface="Arial" pitchFamily="34" charset="0"/>
              <a:ea typeface="Calibri" pitchFamily="34" charset="0"/>
              <a:cs typeface="B Lotus" pitchFamily="2" charset="-78"/>
            </a:endParaRPr>
          </a:p>
          <a:p>
            <a:pPr marL="0" indent="0" algn="justLow" rtl="1">
              <a:spcBef>
                <a:spcPct val="0"/>
              </a:spcBef>
              <a:buFontTx/>
              <a:buNone/>
            </a:pPr>
            <a:r>
              <a:rPr lang="en-US" sz="2800" dirty="0" smtClean="0">
                <a:latin typeface="Tahoma" pitchFamily="34" charset="0"/>
                <a:cs typeface="B Lotus" pitchFamily="2" charset="-78"/>
              </a:rPr>
              <a:t>Syntax</a:t>
            </a:r>
            <a:r>
              <a:rPr lang="fa-IR" sz="2800" dirty="0" smtClean="0">
                <a:latin typeface="Tahoma" pitchFamily="34" charset="0"/>
                <a:cs typeface="B Lotus" pitchFamily="2" charset="-78"/>
              </a:rPr>
              <a:t> یا املاء این زبان شباهت زیادی به زبان </a:t>
            </a:r>
            <a:r>
              <a:rPr lang="en-US" sz="2800" dirty="0" smtClean="0">
                <a:latin typeface="Tahoma" pitchFamily="34" charset="0"/>
                <a:cs typeface="B Lotus" pitchFamily="2" charset="-78"/>
              </a:rPr>
              <a:t>C</a:t>
            </a:r>
            <a:r>
              <a:rPr lang="fa-IR" sz="2800" dirty="0" smtClean="0">
                <a:latin typeface="Tahoma" pitchFamily="34" charset="0"/>
                <a:cs typeface="B Lotus" pitchFamily="2" charset="-78"/>
              </a:rPr>
              <a:t> و </a:t>
            </a:r>
            <a:r>
              <a:rPr lang="en-US" sz="2800" dirty="0" smtClean="0">
                <a:latin typeface="Tahoma" pitchFamily="34" charset="0"/>
                <a:cs typeface="B Lotus" pitchFamily="2" charset="-78"/>
              </a:rPr>
              <a:t>JAVA</a:t>
            </a:r>
            <a:r>
              <a:rPr lang="fa-IR" sz="2800" dirty="0" smtClean="0">
                <a:latin typeface="Tahoma" pitchFamily="34" charset="0"/>
                <a:cs typeface="B Lotus" pitchFamily="2" charset="-78"/>
              </a:rPr>
              <a:t> دارد یا بهتر است بگوییم </a:t>
            </a:r>
            <a:r>
              <a:rPr lang="en-US" sz="2800" dirty="0" smtClean="0">
                <a:latin typeface="Tahoma" pitchFamily="34" charset="0"/>
                <a:cs typeface="B Lotus" pitchFamily="2" charset="-78"/>
              </a:rPr>
              <a:t>PHP</a:t>
            </a:r>
            <a:r>
              <a:rPr lang="fa-IR" sz="2800" dirty="0" smtClean="0">
                <a:latin typeface="Tahoma" pitchFamily="34" charset="0"/>
                <a:cs typeface="B Lotus" pitchFamily="2" charset="-78"/>
              </a:rPr>
              <a:t> قواعدش را از </a:t>
            </a:r>
            <a:r>
              <a:rPr lang="en-US" sz="2800" dirty="0" smtClean="0">
                <a:latin typeface="Tahoma" pitchFamily="34" charset="0"/>
                <a:cs typeface="B Lotus" pitchFamily="2" charset="-78"/>
              </a:rPr>
              <a:t>PERL</a:t>
            </a:r>
            <a:r>
              <a:rPr lang="fa-IR" sz="2800" dirty="0" smtClean="0">
                <a:latin typeface="Tahoma" pitchFamily="34" charset="0"/>
                <a:cs typeface="B Lotus" pitchFamily="2" charset="-78"/>
              </a:rPr>
              <a:t>،</a:t>
            </a:r>
            <a:r>
              <a:rPr lang="en-US" sz="2800" dirty="0" smtClean="0">
                <a:latin typeface="Tahoma" pitchFamily="34" charset="0"/>
                <a:cs typeface="B Lotus" pitchFamily="2" charset="-78"/>
              </a:rPr>
              <a:t> JAVA </a:t>
            </a:r>
            <a:r>
              <a:rPr lang="fa-IR" sz="2800" dirty="0" smtClean="0">
                <a:latin typeface="Tahoma" pitchFamily="34" charset="0"/>
                <a:cs typeface="B Lotus" pitchFamily="2" charset="-78"/>
              </a:rPr>
              <a:t> و </a:t>
            </a:r>
            <a:r>
              <a:rPr lang="en-US" sz="2800" dirty="0" smtClean="0">
                <a:latin typeface="Tahoma" pitchFamily="34" charset="0"/>
                <a:cs typeface="B Lotus" pitchFamily="2" charset="-78"/>
              </a:rPr>
              <a:t>C</a:t>
            </a:r>
            <a:r>
              <a:rPr lang="fa-IR" sz="2800" dirty="0" smtClean="0">
                <a:latin typeface="Tahoma" pitchFamily="34" charset="0"/>
                <a:cs typeface="B Lotus" pitchFamily="2" charset="-78"/>
              </a:rPr>
              <a:t> به ارث برده است. به کمک این زبان، برنامه نویس قادر خواهد بود در زمان کمی به ایجاد صفحات پویا برای استفاده در محیط وب اقدام کند.</a:t>
            </a:r>
            <a:endParaRPr lang="en-US" sz="2800" dirty="0" smtClean="0">
              <a:latin typeface="Tahoma" pitchFamily="34" charset="0"/>
              <a:cs typeface="B Lotus" pitchFamily="2" charset="-78"/>
            </a:endParaRPr>
          </a:p>
          <a:p>
            <a:pPr marL="0" indent="0" algn="justLow" rtl="1">
              <a:spcBef>
                <a:spcPct val="0"/>
              </a:spcBef>
              <a:buFontTx/>
              <a:buNone/>
            </a:pPr>
            <a:endParaRPr lang="en-US" sz="2800" dirty="0" smtClean="0">
              <a:latin typeface="Tahoma" pitchFamily="34" charset="0"/>
              <a:cs typeface="B Lotus" pitchFamily="2" charset="-78"/>
            </a:endParaRPr>
          </a:p>
          <a:p>
            <a:pPr marL="0" indent="0" algn="justLow" rtl="1">
              <a:spcBef>
                <a:spcPct val="0"/>
              </a:spcBef>
              <a:buFontTx/>
              <a:buNone/>
            </a:pPr>
            <a:endParaRPr lang="fa-IR" sz="2800" dirty="0" smtClean="0">
              <a:latin typeface="Arial" pitchFamily="34" charset="0"/>
              <a:cs typeface="B Lotus" pitchFamily="2" charset="-78"/>
            </a:endParaRPr>
          </a:p>
        </p:txBody>
      </p:sp>
      <p:sp>
        <p:nvSpPr>
          <p:cNvPr id="4" name="Footer Placeholder 3"/>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28596" y="357166"/>
            <a:ext cx="8182004" cy="5538806"/>
          </a:xfrm>
        </p:spPr>
        <p:txBody>
          <a:bodyPr>
            <a:noAutofit/>
          </a:bodyPr>
          <a:lstStyle/>
          <a:p>
            <a:pPr algn="just" rtl="1" eaLnBrk="1" hangingPunct="1">
              <a:buFont typeface="Arial" pitchFamily="34" charset="0"/>
              <a:buNone/>
            </a:pPr>
            <a:r>
              <a:rPr lang="fa-IR" sz="2800" b="1" dirty="0" smtClean="0">
                <a:cs typeface="B Lotus" pitchFamily="2" charset="-78"/>
              </a:rPr>
              <a:t>ز</a:t>
            </a:r>
            <a:r>
              <a:rPr lang="ar-SA" sz="2800" b="1" dirty="0" smtClean="0">
                <a:cs typeface="B Lotus" pitchFamily="2" charset="-78"/>
              </a:rPr>
              <a:t>بان</a:t>
            </a:r>
            <a:r>
              <a:rPr lang="en-US" sz="2800" b="1" dirty="0" smtClean="0">
                <a:cs typeface="B Lotus" pitchFamily="2" charset="-78"/>
              </a:rPr>
              <a:t> PHP</a:t>
            </a:r>
            <a:r>
              <a:rPr lang="en-US" sz="2800" dirty="0" smtClean="0">
                <a:cs typeface="B Lotus" pitchFamily="2" charset="-78"/>
              </a:rPr>
              <a:t> </a:t>
            </a:r>
            <a:r>
              <a:rPr lang="ar-SA" sz="2800" dirty="0" smtClean="0">
                <a:cs typeface="B Lotus" pitchFamily="2" charset="-78"/>
              </a:rPr>
              <a:t>با هدف نوشتن اسکریپتهای وب نوشته شد. در واقع هدف فرار از پیچیدگیهای</a:t>
            </a:r>
            <a:r>
              <a:rPr lang="en-US" sz="2800" dirty="0" smtClean="0">
                <a:cs typeface="B Lotus" pitchFamily="2" charset="-78"/>
              </a:rPr>
              <a:t>  Perl </a:t>
            </a:r>
            <a:r>
              <a:rPr lang="ar-SA" sz="2800" dirty="0" smtClean="0">
                <a:cs typeface="B Lotus" pitchFamily="2" charset="-78"/>
              </a:rPr>
              <a:t>و  نوشتن</a:t>
            </a:r>
            <a:r>
              <a:rPr lang="en-US" sz="2800" dirty="0" smtClean="0">
                <a:cs typeface="B Lotus" pitchFamily="2" charset="-78"/>
              </a:rPr>
              <a:t> </a:t>
            </a:r>
            <a:r>
              <a:rPr lang="fa-IR" sz="2800" dirty="0" smtClean="0">
                <a:cs typeface="B Lotus" pitchFamily="2" charset="-78"/>
              </a:rPr>
              <a:t>صفحات وب</a:t>
            </a:r>
            <a:r>
              <a:rPr lang="en-US" sz="2800" dirty="0" smtClean="0">
                <a:cs typeface="B Lotus" pitchFamily="2" charset="-78"/>
              </a:rPr>
              <a:t> </a:t>
            </a:r>
            <a:r>
              <a:rPr lang="ar-SA" sz="2800" dirty="0" smtClean="0">
                <a:cs typeface="B Lotus" pitchFamily="2" charset="-78"/>
              </a:rPr>
              <a:t>با زبانهایی مثل</a:t>
            </a:r>
            <a:r>
              <a:rPr lang="en-US" sz="2800" dirty="0" smtClean="0">
                <a:cs typeface="B Lotus" pitchFamily="2" charset="-78"/>
              </a:rPr>
              <a:t> C </a:t>
            </a:r>
            <a:r>
              <a:rPr lang="ar-SA" sz="2800" dirty="0" smtClean="0">
                <a:cs typeface="B Lotus" pitchFamily="2" charset="-78"/>
              </a:rPr>
              <a:t>و ارائه دستوراتی ساده برای طراحان صفحات وب بود.پی اچ پی اولیه زبانی با دستورات محدود و ساده بود که بیشتر برای کارهای ساده و برای طراحان وب سایتها و نه برنامه نویسان حرفه ای بود. این زبان کم کم پیشرفت کرد و بخصوص</a:t>
            </a:r>
            <a:r>
              <a:rPr lang="en-US" sz="2800" dirty="0" smtClean="0">
                <a:cs typeface="B Lotus" pitchFamily="2" charset="-78"/>
              </a:rPr>
              <a:t> Open Source  </a:t>
            </a:r>
            <a:r>
              <a:rPr lang="fa-IR" sz="2800" dirty="0" smtClean="0">
                <a:cs typeface="B Lotus" pitchFamily="2" charset="-78"/>
              </a:rPr>
              <a:t> </a:t>
            </a:r>
            <a:r>
              <a:rPr lang="ar-SA" sz="2800" dirty="0" smtClean="0">
                <a:cs typeface="B Lotus" pitchFamily="2" charset="-78"/>
              </a:rPr>
              <a:t>بودن آن باعث تسریع این حرکت شد. در مرحله اول تعداد دستورات و توابع این زبان گسترش پیدا کرد بطوریکه امروز نیز براحتی کارهای نسبت پیچیده ای (مثل کار با سوکتها یا تصاویر) با توابع این زبان قابل اجراست.</a:t>
            </a:r>
            <a:r>
              <a:rPr lang="fa-IR" sz="2800" dirty="0" smtClean="0">
                <a:cs typeface="B Lotus" pitchFamily="2" charset="-78"/>
              </a:rPr>
              <a:t> </a:t>
            </a:r>
            <a:r>
              <a:rPr lang="ar-SA" sz="2800" dirty="0" smtClean="0">
                <a:cs typeface="B Lotus" pitchFamily="2" charset="-78"/>
              </a:rPr>
              <a:t>همچنین از لحاظ معماری این زبان با پشتیبانی از شی</a:t>
            </a:r>
            <a:r>
              <a:rPr lang="fa-IR" sz="2800" dirty="0" smtClean="0">
                <a:cs typeface="B Lotus" pitchFamily="2" charset="-78"/>
              </a:rPr>
              <a:t>ء</a:t>
            </a:r>
            <a:r>
              <a:rPr lang="ar-SA" sz="2800" dirty="0" smtClean="0">
                <a:cs typeface="B Lotus" pitchFamily="2" charset="-78"/>
              </a:rPr>
              <a:t>گرایی پیشرفت  مهم دیگری داشته است. پی اچ پی به طور کلی یکی از زبانهای معمول برای نوشتن اسکریپتهای اجرایی در محیط یونیکس ، لینوکس (هرچند که در ویندوز نیز به خوبی اجرا می شود) و کار با نرم افزار مدیریت بانک اطلاعات</a:t>
            </a:r>
            <a:r>
              <a:rPr lang="en-US" sz="2800" dirty="0" smtClean="0">
                <a:cs typeface="B Lotus" pitchFamily="2" charset="-78"/>
              </a:rPr>
              <a:t> </a:t>
            </a:r>
            <a:r>
              <a:rPr lang="en-US" sz="2800" dirty="0" err="1" smtClean="0">
                <a:cs typeface="B Lotus" pitchFamily="2" charset="-78"/>
              </a:rPr>
              <a:t>MySQL</a:t>
            </a:r>
            <a:r>
              <a:rPr lang="en-US" sz="2800" dirty="0" smtClean="0">
                <a:cs typeface="B Lotus" pitchFamily="2" charset="-78"/>
              </a:rPr>
              <a:t> </a:t>
            </a:r>
            <a:r>
              <a:rPr lang="ar-SA" sz="2800" dirty="0" smtClean="0">
                <a:cs typeface="B Lotus" pitchFamily="2" charset="-78"/>
              </a:rPr>
              <a:t>است</a:t>
            </a:r>
            <a:r>
              <a:rPr lang="en-US" sz="2800" dirty="0" smtClean="0">
                <a:cs typeface="B Lotus" pitchFamily="2" charset="-78"/>
              </a:rPr>
              <a:t>.</a:t>
            </a:r>
          </a:p>
          <a:p>
            <a:pPr algn="just" rtl="1" eaLnBrk="1" hangingPunct="1">
              <a:buFont typeface="Arial" pitchFamily="34" charset="0"/>
              <a:buNone/>
            </a:pPr>
            <a:endParaRPr lang="en-US" sz="2800" dirty="0" smtClean="0">
              <a:cs typeface="B Lotus"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 y="914400"/>
            <a:ext cx="8229600" cy="4495800"/>
          </a:xfrm>
        </p:spPr>
        <p:txBody>
          <a:bodyPr>
            <a:normAutofit fontScale="90000"/>
          </a:bodyPr>
          <a:lstStyle/>
          <a:p>
            <a:pPr algn="just" rtl="1" eaLnBrk="1" hangingPunct="1"/>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
            </a:r>
            <a:br>
              <a:rPr lang="fa-IR" sz="2800" dirty="0" smtClean="0">
                <a:cs typeface="B Zar" pitchFamily="2" charset="-78"/>
              </a:rPr>
            </a:br>
            <a:r>
              <a:rPr lang="fa-IR" sz="2800" dirty="0" smtClean="0">
                <a:cs typeface="B Zar" pitchFamily="2" charset="-78"/>
              </a:rPr>
              <a:t>در سال 1994 برای اولین بارشخصی به نام راسموس لردورف (</a:t>
            </a:r>
            <a:r>
              <a:rPr lang="en-US" sz="2800" dirty="0" err="1" smtClean="0">
                <a:cs typeface="B Zar" pitchFamily="2" charset="-78"/>
              </a:rPr>
              <a:t>Rasmus</a:t>
            </a:r>
            <a:r>
              <a:rPr lang="en-US" sz="2800" dirty="0" smtClean="0">
                <a:cs typeface="B Zar" pitchFamily="2" charset="-78"/>
              </a:rPr>
              <a:t> </a:t>
            </a:r>
            <a:r>
              <a:rPr lang="en-US" sz="2800" dirty="0" err="1" smtClean="0">
                <a:cs typeface="B Zar" pitchFamily="2" charset="-78"/>
              </a:rPr>
              <a:t>Lerdorf</a:t>
            </a:r>
            <a:r>
              <a:rPr lang="fa-IR" sz="2800" dirty="0" smtClean="0">
                <a:cs typeface="B Zar" pitchFamily="2" charset="-78"/>
              </a:rPr>
              <a:t>) نسخه اولیه </a:t>
            </a:r>
            <a:r>
              <a:rPr lang="en-US" sz="2800" dirty="0" smtClean="0">
                <a:cs typeface="B Zar" pitchFamily="2" charset="-78"/>
              </a:rPr>
              <a:t>PHP </a:t>
            </a:r>
            <a:r>
              <a:rPr lang="fa-IR" sz="2800" dirty="0" smtClean="0">
                <a:cs typeface="B Zar" pitchFamily="2" charset="-78"/>
              </a:rPr>
              <a:t> را به منظور دریافت و ثبت بازدید کننده های سایتش بصورت خیلی ابتدایی به کاربرد</a:t>
            </a:r>
            <a:endParaRPr lang="en-US" sz="2800" dirty="0" smtClean="0">
              <a:cs typeface="B Zar" pitchFamily="2" charset="-78"/>
            </a:endParaRPr>
          </a:p>
        </p:txBody>
      </p:sp>
      <p:pic>
        <p:nvPicPr>
          <p:cNvPr id="6147" name="Content Placeholder 6" descr="Crystal_Clear_mimetype_php.png"/>
          <p:cNvPicPr>
            <a:picLocks noGrp="1" noChangeAspect="1"/>
          </p:cNvPicPr>
          <p:nvPr>
            <p:ph idx="1"/>
          </p:nvPr>
        </p:nvPicPr>
        <p:blipFill>
          <a:blip r:embed="rId2"/>
          <a:srcRect/>
          <a:stretch>
            <a:fillRect/>
          </a:stretch>
        </p:blipFill>
        <p:spPr>
          <a:xfrm>
            <a:off x="0" y="76200"/>
            <a:ext cx="2971800" cy="2971800"/>
          </a:xfrm>
        </p:spPr>
      </p:pic>
      <p:sp>
        <p:nvSpPr>
          <p:cNvPr id="6148" name="Rectangle 8"/>
          <p:cNvSpPr>
            <a:spLocks noChangeArrowheads="1"/>
          </p:cNvSpPr>
          <p:nvPr/>
        </p:nvSpPr>
        <p:spPr bwMode="auto">
          <a:xfrm>
            <a:off x="5105400" y="381000"/>
            <a:ext cx="3152775" cy="923925"/>
          </a:xfrm>
          <a:prstGeom prst="rect">
            <a:avLst/>
          </a:prstGeom>
          <a:noFill/>
          <a:ln w="9525">
            <a:noFill/>
            <a:miter lim="800000"/>
            <a:headEnd/>
            <a:tailEnd/>
          </a:ln>
        </p:spPr>
        <p:txBody>
          <a:bodyPr>
            <a:spAutoFit/>
          </a:bodyPr>
          <a:lstStyle/>
          <a:p>
            <a:pPr algn="r" rtl="1"/>
            <a:r>
              <a:rPr lang="fa-IR" sz="5400">
                <a:latin typeface="IranNastaliq" pitchFamily="18" charset="0"/>
              </a:rPr>
              <a:t>تاریخچه</a:t>
            </a:r>
            <a:r>
              <a:rPr lang="en-US" sz="5400">
                <a:latin typeface="IranNastaliq" pitchFamily="18" charset="0"/>
              </a:rPr>
              <a:t> </a:t>
            </a:r>
            <a:r>
              <a:rPr lang="fa-IR" sz="5400">
                <a:latin typeface="IranNastaliq" pitchFamily="18" charset="0"/>
              </a:rPr>
              <a:t> </a:t>
            </a:r>
            <a:r>
              <a:rPr lang="en-US" sz="5400">
                <a:latin typeface="IranNastaliq" pitchFamily="18" charset="0"/>
              </a:rPr>
              <a:t>         </a:t>
            </a:r>
            <a:r>
              <a:rPr lang="fa-IR" sz="5400">
                <a:latin typeface="IranNastaliq" pitchFamily="18" charset="0"/>
              </a:rPr>
              <a:t>    </a:t>
            </a:r>
            <a:r>
              <a:rPr lang="en-US" sz="5400" b="1">
                <a:solidFill>
                  <a:srgbClr val="00B050"/>
                </a:solidFill>
                <a:latin typeface="Times New Roman" pitchFamily="18" charset="0"/>
                <a:cs typeface="Times New Roman" pitchFamily="18" charset="0"/>
              </a:rPr>
              <a:t>P</a:t>
            </a:r>
            <a:r>
              <a:rPr lang="en-US" sz="5400" b="1">
                <a:solidFill>
                  <a:srgbClr val="FF0000"/>
                </a:solidFill>
                <a:latin typeface="Times New Roman" pitchFamily="18" charset="0"/>
                <a:cs typeface="Times New Roman" pitchFamily="18" charset="0"/>
              </a:rPr>
              <a:t>H</a:t>
            </a:r>
            <a:r>
              <a:rPr lang="en-US" sz="5400">
                <a:latin typeface="Times New Roman" pitchFamily="18" charset="0"/>
                <a:cs typeface="Times New Roman" pitchFamily="18" charset="0"/>
              </a:rPr>
              <a:t>P</a:t>
            </a:r>
          </a:p>
        </p:txBody>
      </p:sp>
      <p:sp>
        <p:nvSpPr>
          <p:cNvPr id="5" name="Footer Placeholder 4"/>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98425" y="231775"/>
            <a:ext cx="8816975" cy="6337300"/>
          </a:xfrm>
        </p:spPr>
        <p:txBody>
          <a:bodyPr>
            <a:normAutofit fontScale="70000" lnSpcReduction="20000"/>
          </a:bodyPr>
          <a:lstStyle/>
          <a:p>
            <a:pPr algn="ctr" eaLnBrk="1" hangingPunct="1"/>
            <a:endParaRPr lang="fa-IR" sz="3600" b="1" dirty="0" smtClean="0">
              <a:latin typeface="2  Badr" pitchFamily="2" charset="-78"/>
              <a:cs typeface="2  Badr" pitchFamily="2" charset="-78"/>
            </a:endParaRPr>
          </a:p>
          <a:p>
            <a:pPr algn="ctr" eaLnBrk="1" hangingPunct="1"/>
            <a:endParaRPr lang="fa-IR" sz="3600" b="1" dirty="0" smtClean="0">
              <a:latin typeface="2  Badr" pitchFamily="2" charset="-78"/>
              <a:cs typeface="2  Badr" pitchFamily="2" charset="-78"/>
            </a:endParaRPr>
          </a:p>
          <a:p>
            <a:pPr marL="825246" indent="-742950">
              <a:lnSpc>
                <a:spcPct val="250000"/>
              </a:lnSpc>
              <a:buNone/>
              <a:defRPr/>
            </a:pPr>
            <a:r>
              <a:rPr lang="fa-IR" sz="3600" b="1" dirty="0" smtClean="0">
                <a:solidFill>
                  <a:schemeClr val="tx2"/>
                </a:solidFill>
                <a:effectLst>
                  <a:outerShdw blurRad="31750" dist="25400" dir="5400000" algn="tl" rotWithShape="0">
                    <a:srgbClr val="000000">
                      <a:alpha val="25000"/>
                    </a:srgbClr>
                  </a:outerShdw>
                </a:effectLst>
                <a:cs typeface="B Zar" pitchFamily="2" charset="-78"/>
              </a:rPr>
              <a:t>نگارش عمومي </a:t>
            </a:r>
            <a:r>
              <a:rPr lang="en-US" sz="3600" b="1" dirty="0" err="1" smtClean="0">
                <a:solidFill>
                  <a:schemeClr val="tx2"/>
                </a:solidFill>
                <a:effectLst>
                  <a:outerShdw blurRad="31750" dist="25400" dir="5400000" algn="tl" rotWithShape="0">
                    <a:srgbClr val="000000">
                      <a:alpha val="25000"/>
                    </a:srgbClr>
                  </a:outerShdw>
                </a:effectLst>
                <a:cs typeface="B Zar" pitchFamily="2" charset="-78"/>
              </a:rPr>
              <a:t>php</a:t>
            </a:r>
            <a:r>
              <a:rPr lang="fa-IR" sz="3600" b="1" dirty="0" smtClean="0">
                <a:solidFill>
                  <a:schemeClr val="tx2"/>
                </a:solidFill>
                <a:effectLst>
                  <a:outerShdw blurRad="31750" dist="25400" dir="5400000" algn="tl" rotWithShape="0">
                    <a:srgbClr val="000000">
                      <a:alpha val="25000"/>
                    </a:srgbClr>
                  </a:outerShdw>
                </a:effectLst>
                <a:cs typeface="B Zar" pitchFamily="2" charset="-78"/>
              </a:rPr>
              <a:t> در اوايل سال95 ارايه شد و با نام</a:t>
            </a:r>
          </a:p>
          <a:p>
            <a:pPr indent="-283464" algn="ctr">
              <a:lnSpc>
                <a:spcPct val="250000"/>
              </a:lnSpc>
              <a:buNone/>
              <a:defRPr/>
            </a:pPr>
            <a:r>
              <a:rPr lang="fa-IR" sz="3600" b="1" dirty="0" smtClean="0">
                <a:solidFill>
                  <a:srgbClr val="FF0000"/>
                </a:solidFill>
                <a:effectLst>
                  <a:outerShdw blurRad="31750" dist="25400" dir="5400000" algn="tl" rotWithShape="0">
                    <a:srgbClr val="000000">
                      <a:alpha val="25000"/>
                    </a:srgbClr>
                  </a:outerShdw>
                </a:effectLst>
                <a:cs typeface="B Zar" pitchFamily="2" charset="-78"/>
              </a:rPr>
              <a:t>				 </a:t>
            </a:r>
            <a:r>
              <a:rPr lang="en-US" sz="3600" b="1" dirty="0" smtClean="0">
                <a:solidFill>
                  <a:srgbClr val="FF0000"/>
                </a:solidFill>
                <a:effectLst>
                  <a:outerShdw blurRad="31750" dist="25400" dir="5400000" algn="tl" rotWithShape="0">
                    <a:srgbClr val="000000">
                      <a:alpha val="25000"/>
                    </a:srgbClr>
                  </a:outerShdw>
                </a:effectLst>
                <a:cs typeface="B Zar" pitchFamily="2" charset="-78"/>
              </a:rPr>
              <a:t> Personal Home  Page Tools</a:t>
            </a:r>
            <a:endParaRPr lang="fa-IR" sz="3600" b="1" dirty="0" smtClean="0">
              <a:solidFill>
                <a:srgbClr val="FF0000"/>
              </a:solidFill>
              <a:effectLst>
                <a:outerShdw blurRad="31750" dist="25400" dir="5400000" algn="tl" rotWithShape="0">
                  <a:srgbClr val="000000">
                    <a:alpha val="25000"/>
                  </a:srgbClr>
                </a:outerShdw>
              </a:effectLst>
              <a:cs typeface="B Zar" pitchFamily="2" charset="-78"/>
            </a:endParaRPr>
          </a:p>
          <a:p>
            <a:pPr indent="-283464">
              <a:lnSpc>
                <a:spcPct val="250000"/>
              </a:lnSpc>
              <a:buNone/>
              <a:defRPr/>
            </a:pPr>
            <a:r>
              <a:rPr lang="fa-IR" sz="3700" b="1" dirty="0" smtClean="0">
                <a:solidFill>
                  <a:schemeClr val="tx2"/>
                </a:solidFill>
                <a:effectLst>
                  <a:outerShdw blurRad="31750" dist="25400" dir="5400000" algn="tl" rotWithShape="0">
                    <a:srgbClr val="000000">
                      <a:alpha val="25000"/>
                    </a:srgbClr>
                  </a:outerShdw>
                </a:effectLst>
                <a:cs typeface="B Zar" pitchFamily="2" charset="-78"/>
              </a:rPr>
              <a:t>و یا</a:t>
            </a:r>
            <a:r>
              <a:rPr lang="en-US" sz="3700" b="1" dirty="0" smtClean="0">
                <a:solidFill>
                  <a:srgbClr val="FF0000"/>
                </a:solidFill>
                <a:effectLst>
                  <a:outerShdw blurRad="31750" dist="25400" dir="5400000" algn="tl" rotWithShape="0">
                    <a:srgbClr val="000000">
                      <a:alpha val="25000"/>
                    </a:srgbClr>
                  </a:outerShdw>
                </a:effectLst>
                <a:cs typeface="B Zar" pitchFamily="2" charset="-78"/>
              </a:rPr>
              <a:t>PHP/FI </a:t>
            </a:r>
            <a:r>
              <a:rPr lang="fa-IR" sz="3700" b="1" dirty="0" smtClean="0">
                <a:solidFill>
                  <a:srgbClr val="FF0000"/>
                </a:solidFill>
                <a:effectLst>
                  <a:outerShdw blurRad="31750" dist="25400" dir="5400000" algn="tl" rotWithShape="0">
                    <a:srgbClr val="000000">
                      <a:alpha val="25000"/>
                    </a:srgbClr>
                  </a:outerShdw>
                </a:effectLst>
                <a:cs typeface="B Zar" pitchFamily="2" charset="-78"/>
              </a:rPr>
              <a:t>“نگارش2“  </a:t>
            </a:r>
            <a:r>
              <a:rPr lang="fa-IR" sz="3700" b="1" dirty="0" smtClean="0">
                <a:solidFill>
                  <a:schemeClr val="tx2"/>
                </a:solidFill>
                <a:effectLst>
                  <a:outerShdw blurRad="31750" dist="25400" dir="5400000" algn="tl" rotWithShape="0">
                    <a:srgbClr val="000000">
                      <a:alpha val="25000"/>
                    </a:srgbClr>
                  </a:outerShdw>
                </a:effectLst>
                <a:cs typeface="B Zar" pitchFamily="2" charset="-78"/>
              </a:rPr>
              <a:t>ارايه گرديد و </a:t>
            </a:r>
            <a:r>
              <a:rPr lang="fa-IR" sz="4000" b="1" dirty="0" smtClean="0">
                <a:solidFill>
                  <a:schemeClr val="tx2"/>
                </a:solidFill>
                <a:effectLst>
                  <a:outerShdw blurRad="31750" dist="25400" dir="5400000" algn="tl" rotWithShape="0">
                    <a:srgbClr val="000000">
                      <a:alpha val="25000"/>
                    </a:srgbClr>
                  </a:outerShdw>
                </a:effectLst>
                <a:cs typeface="B Zar" pitchFamily="2" charset="-78"/>
              </a:rPr>
              <a:t>روانه بازار شد</a:t>
            </a:r>
            <a:r>
              <a:rPr lang="fa-IR" sz="3700" b="1" dirty="0" smtClean="0">
                <a:solidFill>
                  <a:schemeClr val="tx2"/>
                </a:solidFill>
                <a:effectLst>
                  <a:outerShdw blurRad="31750" dist="25400" dir="5400000" algn="tl" rotWithShape="0">
                    <a:srgbClr val="000000">
                      <a:alpha val="25000"/>
                    </a:srgbClr>
                  </a:outerShdw>
                </a:effectLst>
                <a:cs typeface="B Zar" pitchFamily="2" charset="-78"/>
              </a:rPr>
              <a:t> که فرم هاي داده </a:t>
            </a:r>
            <a:r>
              <a:rPr lang="en-US" sz="3700" b="1" dirty="0" smtClean="0">
                <a:solidFill>
                  <a:schemeClr val="tx2"/>
                </a:solidFill>
                <a:effectLst>
                  <a:outerShdw blurRad="31750" dist="25400" dir="5400000" algn="tl" rotWithShape="0">
                    <a:srgbClr val="000000">
                      <a:alpha val="25000"/>
                    </a:srgbClr>
                  </a:outerShdw>
                </a:effectLst>
                <a:cs typeface="B Zar" pitchFamily="2" charset="-78"/>
              </a:rPr>
              <a:t>HTML</a:t>
            </a:r>
            <a:r>
              <a:rPr lang="fa-IR" sz="3700" b="1" dirty="0" smtClean="0">
                <a:solidFill>
                  <a:schemeClr val="tx2"/>
                </a:solidFill>
                <a:effectLst>
                  <a:outerShdw blurRad="31750" dist="25400" dir="5400000" algn="tl" rotWithShape="0">
                    <a:srgbClr val="000000">
                      <a:alpha val="25000"/>
                    </a:srgbClr>
                  </a:outerShdw>
                </a:effectLst>
                <a:cs typeface="B Zar" pitchFamily="2" charset="-78"/>
              </a:rPr>
              <a:t> را تفسير مي کرد پس ازآن وب مسترهاي بسياري از </a:t>
            </a:r>
            <a:r>
              <a:rPr lang="en-US" sz="3700" b="1" dirty="0" smtClean="0">
                <a:solidFill>
                  <a:schemeClr val="tx2"/>
                </a:solidFill>
                <a:effectLst>
                  <a:outerShdw blurRad="31750" dist="25400" dir="5400000" algn="tl" rotWithShape="0">
                    <a:srgbClr val="000000">
                      <a:alpha val="25000"/>
                    </a:srgbClr>
                  </a:outerShdw>
                </a:effectLst>
                <a:cs typeface="B Zar" pitchFamily="2" charset="-78"/>
              </a:rPr>
              <a:t> </a:t>
            </a:r>
          </a:p>
          <a:p>
            <a:pPr eaLnBrk="1" hangingPunct="1">
              <a:buFontTx/>
              <a:buNone/>
            </a:pPr>
            <a:endParaRPr lang="fa-IR" sz="3700" b="1" dirty="0" smtClean="0">
              <a:solidFill>
                <a:schemeClr val="tx2"/>
              </a:solidFill>
              <a:effectLst>
                <a:outerShdw blurRad="31750" dist="25400" dir="5400000" algn="tl" rotWithShape="0">
                  <a:srgbClr val="000000">
                    <a:alpha val="25000"/>
                  </a:srgbClr>
                </a:outerShdw>
              </a:effectLst>
              <a:cs typeface="B Zar" pitchFamily="2" charset="-78"/>
            </a:endParaRPr>
          </a:p>
          <a:p>
            <a:pPr eaLnBrk="1" hangingPunct="1">
              <a:buFontTx/>
              <a:buNone/>
            </a:pPr>
            <a:r>
              <a:rPr lang="en-US" sz="3700" b="1" dirty="0" smtClean="0">
                <a:solidFill>
                  <a:schemeClr val="tx2"/>
                </a:solidFill>
                <a:effectLst>
                  <a:outerShdw blurRad="31750" dist="25400" dir="5400000" algn="tl" rotWithShape="0">
                    <a:srgbClr val="000000">
                      <a:alpha val="25000"/>
                    </a:srgbClr>
                  </a:outerShdw>
                </a:effectLst>
                <a:cs typeface="B Zar" pitchFamily="2" charset="-78"/>
              </a:rPr>
              <a:t> PHP</a:t>
            </a:r>
            <a:r>
              <a:rPr lang="fa-IR" sz="3700" b="1" dirty="0" smtClean="0">
                <a:solidFill>
                  <a:schemeClr val="tx2"/>
                </a:solidFill>
                <a:effectLst>
                  <a:outerShdw blurRad="31750" dist="25400" dir="5400000" algn="tl" rotWithShape="0">
                    <a:srgbClr val="000000">
                      <a:alpha val="25000"/>
                    </a:srgbClr>
                  </a:outerShdw>
                </a:effectLst>
                <a:cs typeface="B Zar" pitchFamily="2" charset="-78"/>
              </a:rPr>
              <a:t>در صفحات خود استفاده کردند</a:t>
            </a:r>
            <a:r>
              <a:rPr lang="fa-IR" sz="3600" b="1" dirty="0" smtClean="0">
                <a:latin typeface="2  Badr" pitchFamily="2" charset="-78"/>
                <a:cs typeface="2  Badr" pitchFamily="2" charset="-78"/>
              </a:rPr>
              <a:t>.</a:t>
            </a:r>
            <a:r>
              <a:rPr lang="fa-IR" sz="4000" b="1" dirty="0" smtClean="0">
                <a:latin typeface="2  Badr" pitchFamily="2" charset="-78"/>
                <a:cs typeface="2  Badr" pitchFamily="2" charset="-78"/>
              </a:rPr>
              <a:t> </a:t>
            </a:r>
            <a:endParaRPr lang="en-US" sz="4000" b="1" dirty="0" smtClean="0">
              <a:latin typeface="2  Badr" pitchFamily="2" charset="-78"/>
              <a:cs typeface="2  Badr"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323850" y="404813"/>
            <a:ext cx="8423275" cy="5810269"/>
          </a:xfrm>
        </p:spPr>
        <p:txBody>
          <a:bodyPr>
            <a:normAutofit/>
          </a:bodyPr>
          <a:lstStyle/>
          <a:p>
            <a:pPr marL="365760" indent="-283464" eaLnBrk="1" fontAlgn="auto" hangingPunct="1">
              <a:lnSpc>
                <a:spcPct val="200000"/>
              </a:lnSpc>
              <a:spcAft>
                <a:spcPts val="0"/>
              </a:spcAft>
              <a:buFont typeface="Wingdings 2"/>
              <a:buChar char=""/>
              <a:defRPr/>
            </a:pPr>
            <a:endParaRPr lang="fa-IR" sz="2800" dirty="0" smtClean="0">
              <a:effectLst>
                <a:outerShdw blurRad="38100" dist="38100" dir="2700000" algn="tl">
                  <a:srgbClr val="808080"/>
                </a:outerShdw>
              </a:effectLst>
              <a:latin typeface="2  Badr"/>
              <a:cs typeface="B Lotus" pitchFamily="2" charset="-78"/>
            </a:endParaRPr>
          </a:p>
          <a:p>
            <a:pPr marL="365760" indent="-283464" eaLnBrk="1" fontAlgn="auto" hangingPunct="1">
              <a:lnSpc>
                <a:spcPct val="200000"/>
              </a:lnSpc>
              <a:spcAft>
                <a:spcPts val="0"/>
              </a:spcAft>
              <a:buFont typeface="Wingdings 2"/>
              <a:buChar char=""/>
              <a:defRPr/>
            </a:pPr>
            <a:r>
              <a:rPr lang="fa-IR" sz="2800" dirty="0" smtClean="0">
                <a:effectLst>
                  <a:outerShdw blurRad="38100" dist="38100" dir="2700000" algn="tl">
                    <a:srgbClr val="808080"/>
                  </a:outerShdw>
                </a:effectLst>
                <a:latin typeface="2  Badr"/>
                <a:cs typeface="B Lotus" pitchFamily="2" charset="-78"/>
              </a:rPr>
              <a:t>در ميانه سال 96 ميزان استفاده کنندگان به حدود </a:t>
            </a:r>
            <a:r>
              <a:rPr lang="fa-IR" sz="2800" u="sng" dirty="0" smtClean="0">
                <a:effectLst>
                  <a:outerShdw blurRad="38100" dist="38100" dir="2700000" algn="tl">
                    <a:srgbClr val="808080"/>
                  </a:outerShdw>
                </a:effectLst>
                <a:latin typeface="2  Badr"/>
                <a:cs typeface="B Lotus" pitchFamily="2" charset="-78"/>
              </a:rPr>
              <a:t>15هزار سايت</a:t>
            </a:r>
            <a:r>
              <a:rPr lang="fa-IR" sz="2800" dirty="0" smtClean="0">
                <a:effectLst>
                  <a:outerShdw blurRad="38100" dist="38100" dir="2700000" algn="tl">
                    <a:srgbClr val="808080"/>
                  </a:outerShdw>
                </a:effectLst>
                <a:latin typeface="2  Badr"/>
                <a:cs typeface="B Lotus" pitchFamily="2" charset="-78"/>
              </a:rPr>
              <a:t> رسيد.اين ميزان در نيمه سال97به</a:t>
            </a:r>
            <a:r>
              <a:rPr lang="fa-IR" sz="2800" u="sng" dirty="0" smtClean="0">
                <a:effectLst>
                  <a:outerShdw blurRad="38100" dist="38100" dir="2700000" algn="tl">
                    <a:srgbClr val="808080"/>
                  </a:outerShdw>
                </a:effectLst>
                <a:latin typeface="2  Badr"/>
                <a:cs typeface="B Lotus" pitchFamily="2" charset="-78"/>
              </a:rPr>
              <a:t>50 هزار سايت</a:t>
            </a:r>
            <a:r>
              <a:rPr lang="fa-IR" sz="2800" dirty="0" smtClean="0">
                <a:effectLst>
                  <a:outerShdw blurRad="38100" dist="38100" dir="2700000" algn="tl">
                    <a:srgbClr val="808080"/>
                  </a:outerShdw>
                </a:effectLst>
                <a:latin typeface="2  Badr"/>
                <a:cs typeface="B Lotus" pitchFamily="2" charset="-78"/>
              </a:rPr>
              <a:t> مختلف افزايش يافت .</a:t>
            </a:r>
          </a:p>
          <a:p>
            <a:pPr indent="-283464">
              <a:lnSpc>
                <a:spcPct val="200000"/>
              </a:lnSpc>
              <a:buFont typeface="Wingdings 2"/>
              <a:buChar char=""/>
              <a:defRPr/>
            </a:pPr>
            <a:r>
              <a:rPr lang="fa-IR" sz="2800" dirty="0" smtClean="0">
                <a:effectLst>
                  <a:outerShdw blurRad="38100" dist="38100" dir="2700000" algn="tl">
                    <a:srgbClr val="808080"/>
                  </a:outerShdw>
                </a:effectLst>
                <a:latin typeface="2  Badr"/>
                <a:cs typeface="B Lotus" pitchFamily="2" charset="-78"/>
              </a:rPr>
              <a:t>در اين زمان </a:t>
            </a:r>
            <a:r>
              <a:rPr lang="en-US" sz="2800" dirty="0" smtClean="0">
                <a:effectLst>
                  <a:outerShdw blurRad="38100" dist="38100" dir="2700000" algn="tl">
                    <a:srgbClr val="808080"/>
                  </a:outerShdw>
                </a:effectLst>
                <a:latin typeface="2  Badr"/>
                <a:cs typeface="B Lotus" pitchFamily="2" charset="-78"/>
              </a:rPr>
              <a:t>PHP </a:t>
            </a:r>
            <a:r>
              <a:rPr lang="fa-IR" sz="2800" dirty="0" smtClean="0">
                <a:effectLst>
                  <a:outerShdw blurRad="38100" dist="38100" dir="2700000" algn="tl">
                    <a:srgbClr val="808080"/>
                  </a:outerShdw>
                </a:effectLst>
                <a:latin typeface="2  Badr"/>
                <a:cs typeface="B Lotus" pitchFamily="2" charset="-78"/>
              </a:rPr>
              <a:t>با ارائه نسخه 3 </a:t>
            </a:r>
            <a:r>
              <a:rPr lang="en-US" sz="2800" dirty="0" smtClean="0">
                <a:effectLst>
                  <a:outerShdw blurRad="38100" dist="38100" dir="2700000" algn="tl">
                    <a:srgbClr val="808080"/>
                  </a:outerShdw>
                </a:effectLst>
                <a:latin typeface="2  Badr"/>
                <a:cs typeface="B Lotus" pitchFamily="2" charset="-78"/>
              </a:rPr>
              <a:t> </a:t>
            </a:r>
            <a:r>
              <a:rPr lang="fa-IR" sz="2800" dirty="0" smtClean="0">
                <a:effectLst>
                  <a:outerShdw blurRad="38100" dist="38100" dir="2700000" algn="tl">
                    <a:srgbClr val="808080"/>
                  </a:outerShdw>
                </a:effectLst>
                <a:latin typeface="2  Badr"/>
                <a:cs typeface="B Lotus" pitchFamily="2" charset="-78"/>
              </a:rPr>
              <a:t>از حالت </a:t>
            </a:r>
            <a:r>
              <a:rPr lang="fa-IR" sz="2800" u="sng" dirty="0" smtClean="0">
                <a:effectLst>
                  <a:outerShdw blurRad="38100" dist="38100" dir="2700000" algn="tl">
                    <a:srgbClr val="808080"/>
                  </a:outerShdw>
                </a:effectLst>
                <a:latin typeface="2  Badr"/>
                <a:cs typeface="B Lotus" pitchFamily="2" charset="-78"/>
              </a:rPr>
              <a:t>يک پروژه شخصي درآمد</a:t>
            </a:r>
            <a:r>
              <a:rPr lang="fa-IR" sz="2800" dirty="0" smtClean="0">
                <a:effectLst>
                  <a:outerShdw blurRad="38100" dist="38100" dir="2700000" algn="tl">
                    <a:srgbClr val="808080"/>
                  </a:outerShdw>
                </a:effectLst>
                <a:latin typeface="2  Badr"/>
                <a:cs typeface="B Lotus" pitchFamily="2" charset="-78"/>
              </a:rPr>
              <a:t> و </a:t>
            </a:r>
            <a:r>
              <a:rPr lang="fa-IR" sz="2800" u="sng" dirty="0" smtClean="0">
                <a:effectLst>
                  <a:outerShdw blurRad="38100" dist="38100" dir="2700000" algn="tl">
                    <a:srgbClr val="808080"/>
                  </a:outerShdw>
                </a:effectLst>
                <a:latin typeface="2  Badr"/>
                <a:cs typeface="B Lotus" pitchFamily="2" charset="-78"/>
              </a:rPr>
              <a:t>توسط تيمي </a:t>
            </a:r>
            <a:r>
              <a:rPr lang="fa-IR" sz="2800" dirty="0" smtClean="0">
                <a:cs typeface="B Zar" pitchFamily="2" charset="-78"/>
              </a:rPr>
              <a:t>از برنامه نویسان کدباز</a:t>
            </a:r>
            <a:r>
              <a:rPr lang="fa-IR" sz="2800" u="sng" dirty="0" smtClean="0">
                <a:effectLst>
                  <a:outerShdw blurRad="38100" dist="38100" dir="2700000" algn="tl">
                    <a:srgbClr val="808080"/>
                  </a:outerShdw>
                </a:effectLst>
                <a:latin typeface="2  Badr"/>
                <a:cs typeface="B Lotus" pitchFamily="2" charset="-78"/>
              </a:rPr>
              <a:t> توسعه يافت</a:t>
            </a:r>
            <a:r>
              <a:rPr lang="fa-IR" sz="2800" dirty="0" smtClean="0">
                <a:effectLst>
                  <a:outerShdw blurRad="38100" dist="38100" dir="2700000" algn="tl">
                    <a:srgbClr val="808080"/>
                  </a:outerShdw>
                </a:effectLst>
                <a:latin typeface="2  Badr"/>
                <a:cs typeface="B Lotus" pitchFamily="2" charset="-78"/>
              </a:rPr>
              <a:t>.</a:t>
            </a:r>
            <a:endParaRPr lang="en-US" sz="2800" dirty="0" smtClean="0">
              <a:effectLst>
                <a:outerShdw blurRad="38100" dist="38100" dir="2700000" algn="tl">
                  <a:srgbClr val="808080"/>
                </a:outerShdw>
              </a:effectLst>
              <a:latin typeface="2  Badr"/>
              <a:cs typeface="B Lotus" pitchFamily="2" charset="-78"/>
            </a:endParaRPr>
          </a:p>
          <a:p>
            <a:pPr marL="365760" indent="-283464" eaLnBrk="1" fontAlgn="auto" hangingPunct="1">
              <a:lnSpc>
                <a:spcPct val="200000"/>
              </a:lnSpc>
              <a:spcAft>
                <a:spcPts val="0"/>
              </a:spcAft>
              <a:buFont typeface="Wingdings 2"/>
              <a:buChar char=""/>
              <a:defRPr/>
            </a:pPr>
            <a:endParaRPr lang="en-US" sz="2800" dirty="0" smtClean="0">
              <a:effectLst>
                <a:outerShdw blurRad="38100" dist="38100" dir="2700000" algn="tl">
                  <a:srgbClr val="808080"/>
                </a:outerShdw>
              </a:effectLst>
              <a:latin typeface="2  Badr"/>
              <a:cs typeface="B Lotus" pitchFamily="2" charset="-78"/>
            </a:endParaRPr>
          </a:p>
        </p:txBody>
      </p:sp>
      <p:sp>
        <p:nvSpPr>
          <p:cNvPr id="3" name="Footer Placeholder 2"/>
          <p:cNvSpPr>
            <a:spLocks noGrp="1"/>
          </p:cNvSpPr>
          <p:nvPr>
            <p:ph type="ftr" sz="quarter" idx="11"/>
          </p:nvPr>
        </p:nvSpPr>
        <p:spPr/>
        <p:txBody>
          <a:bodyPr/>
          <a:lstStyle/>
          <a:p>
            <a:r>
              <a:rPr lang="fa-IR" smtClean="0"/>
              <a:t>محمد جواد صدرزاده </a:t>
            </a:r>
            <a:r>
              <a:rPr lang="en-US" smtClean="0"/>
              <a:t>sadrzade@gmail.com</a:t>
            </a:r>
            <a:endParaRPr lang="fa-IR"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387</TotalTime>
  <Words>2247</Words>
  <Application>Microsoft Office PowerPoint</Application>
  <PresentationFormat>On-screen Show (4:3)</PresentationFormat>
  <Paragraphs>214</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*بسم الله الرحمن الرحيم*</vt:lpstr>
      <vt:lpstr>Slide 2</vt:lpstr>
      <vt:lpstr>Slide 3</vt:lpstr>
      <vt:lpstr>Slide 4</vt:lpstr>
      <vt:lpstr>Slide 5</vt:lpstr>
      <vt:lpstr>Slide 6</vt:lpstr>
      <vt:lpstr>        در سال 1994 برای اولین بارشخصی به نام راسموس لردورف (Rasmus Lerdorf) نسخه اولیه PHP  را به منظور دریافت و ثبت بازدید کننده های سایتش بصورت خیلی ابتدایی به کاربرد</vt:lpstr>
      <vt:lpstr>Slide 8</vt:lpstr>
      <vt:lpstr>Slide 9</vt:lpstr>
      <vt:lpstr>Open Source    چیست؟ </vt:lpstr>
      <vt:lpstr>Slide 11</vt:lpstr>
      <vt:lpstr>نگاهی گذرا بر تکنولوژی    ASP.NET</vt:lpstr>
      <vt:lpstr>مقایسه PHP با ASP.NET  مزایای php </vt:lpstr>
      <vt:lpstr>مقایسه PHP با ASP.NET  معایب php</vt:lpstr>
      <vt:lpstr>مقایسه PHP با ASP.NET  سیستم عامل</vt:lpstr>
      <vt:lpstr>مقایسه PHP با ASP.NET  سرعت اجرای نرم افزار</vt:lpstr>
      <vt:lpstr>مقایسه PHP با ASP.NET  یادگیری زبان</vt:lpstr>
      <vt:lpstr>مقایسه PHP با ASP.NET  بازار کار</vt:lpstr>
      <vt:lpstr>نتیجه گیری...                                                             کدامیک را انتخاب کنیم؟</vt:lpstr>
      <vt:lpstr>Slide 20</vt:lpstr>
      <vt:lpstr>Slide 21</vt:lpstr>
      <vt:lpstr>Slide 22</vt:lpstr>
      <vt:lpstr>Slide 23</vt:lpstr>
      <vt:lpstr>Slide 24</vt:lpstr>
      <vt:lpstr>Slide 25</vt:lpstr>
      <vt:lpstr>ابزار های لازم جهت کار با PHP : </vt:lpstr>
      <vt:lpstr>نحوه اجرای صفحات PHP در کامپیوتر به صورت Local</vt:lpstr>
      <vt:lpstr>شبیه سازهای وب سرور دارای ابزارهای زیر می باشند: Apache   MySQL  phpMyAdmin php </vt:lpstr>
      <vt:lpstr>وب سرور چیست؟</vt:lpstr>
      <vt:lpstr>سرور اینترنتی آپاچی  </vt:lpstr>
      <vt:lpstr>سرور IIS </vt:lpstr>
      <vt:lpstr>دلایل استفاده از وب سرور Apache</vt:lpstr>
      <vt:lpstr>MySQL</vt:lpstr>
      <vt:lpstr>phpMyAdmin</vt:lpstr>
      <vt:lpstr>ویژگیهای phpMyAdmin</vt:lpstr>
      <vt:lpstr>موفق باشید.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Taha</dc:creator>
  <cp:lastModifiedBy>Taha</cp:lastModifiedBy>
  <cp:revision>38</cp:revision>
  <dcterms:created xsi:type="dcterms:W3CDTF">2013-02-05T15:30:16Z</dcterms:created>
  <dcterms:modified xsi:type="dcterms:W3CDTF">2013-04-17T16:00:23Z</dcterms:modified>
</cp:coreProperties>
</file>