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95" r:id="rId3"/>
    <p:sldId id="275" r:id="rId4"/>
    <p:sldId id="271" r:id="rId5"/>
    <p:sldId id="263" r:id="rId6"/>
    <p:sldId id="291" r:id="rId7"/>
    <p:sldId id="262" r:id="rId8"/>
    <p:sldId id="264" r:id="rId9"/>
    <p:sldId id="277" r:id="rId10"/>
    <p:sldId id="266" r:id="rId11"/>
    <p:sldId id="261" r:id="rId12"/>
    <p:sldId id="273" r:id="rId13"/>
    <p:sldId id="276" r:id="rId14"/>
    <p:sldId id="278" r:id="rId15"/>
    <p:sldId id="281" r:id="rId16"/>
    <p:sldId id="292" r:id="rId17"/>
    <p:sldId id="282" r:id="rId18"/>
    <p:sldId id="294" r:id="rId19"/>
    <p:sldId id="283" r:id="rId20"/>
    <p:sldId id="284" r:id="rId21"/>
    <p:sldId id="285" r:id="rId22"/>
    <p:sldId id="270" r:id="rId23"/>
    <p:sldId id="288" r:id="rId24"/>
    <p:sldId id="289" r:id="rId25"/>
    <p:sldId id="293" r:id="rId26"/>
    <p:sldId id="290" r:id="rId27"/>
    <p:sldId id="296" r:id="rId28"/>
    <p:sldId id="297" r:id="rId29"/>
    <p:sldId id="302" r:id="rId30"/>
    <p:sldId id="301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3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9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1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F1FD07-0721-4015-BC96-4BA8B16C2990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9AA2-DB17-4F25-ABF2-928BBFC5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0" b="11890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1525581"/>
            <a:ext cx="6663795" cy="157480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In the name of Allah</a:t>
            </a:r>
            <a:br>
              <a:rPr lang="en-US" sz="3000" b="1" dirty="0" smtClean="0"/>
            </a:br>
            <a:r>
              <a:rPr lang="en-US" sz="3000" b="1" dirty="0" smtClean="0"/>
              <a:t> the beneficent the merciful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216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710095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h</a:t>
            </a:r>
            <a:r>
              <a:rPr lang="en-US" sz="3600" dirty="0" smtClean="0">
                <a:latin typeface="20th Century Font" panose="00000400000000000000" pitchFamily="2" charset="0"/>
              </a:rPr>
              <a:t>ard working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Are you hardworking? Yes, I am.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87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838687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Careless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What’s Jack like? He’s very careless.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81" y="5118464"/>
            <a:ext cx="9404723" cy="1400530"/>
          </a:xfrm>
        </p:spPr>
        <p:txBody>
          <a:bodyPr/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Cruel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 are they like? They are very cruel.  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666621"/>
            <a:ext cx="6629400" cy="4380403"/>
          </a:xfrm>
        </p:spPr>
      </p:pic>
    </p:spTree>
    <p:extLst>
      <p:ext uri="{BB962C8B-B14F-4D97-AF65-F5344CB8AC3E}">
        <p14:creationId xmlns:p14="http://schemas.microsoft.com/office/powerpoint/2010/main" val="17718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852971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n</a:t>
            </a:r>
            <a:r>
              <a:rPr lang="en-US" sz="3600" dirty="0" smtClean="0">
                <a:latin typeface="20th Century Font" panose="00000400000000000000" pitchFamily="2" charset="0"/>
              </a:rPr>
              <a:t>ervous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she quiet? No, she’s nervous.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19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0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157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724380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m</a:t>
            </a:r>
            <a:r>
              <a:rPr lang="en-US" sz="3600" dirty="0" smtClean="0">
                <a:latin typeface="20th Century Font" panose="00000400000000000000" pitchFamily="2" charset="0"/>
              </a:rPr>
              <a:t>essy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her room neat? No, it’s messy.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r="5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287" y="4910116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Patient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My uncle is patient. He is in hospital now.</a:t>
            </a:r>
          </a:p>
          <a:p>
            <a:pPr algn="ctr"/>
            <a:endParaRPr lang="en-US" sz="3600" dirty="0" smtClean="0">
              <a:latin typeface="20th Century Font" panose="00000400000000000000" pitchFamily="2" charset="0"/>
            </a:endParaRPr>
          </a:p>
          <a:p>
            <a:pPr algn="ctr"/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3" y="2262196"/>
            <a:ext cx="4539459" cy="366713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Clever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Do you know Tom? Yes, He’s  very helpful. 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 helps me with my English.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a clever student.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55" y="1043244"/>
            <a:ext cx="5408047" cy="4843206"/>
          </a:xfrm>
        </p:spPr>
      </p:pic>
    </p:spTree>
    <p:extLst>
      <p:ext uri="{BB962C8B-B14F-4D97-AF65-F5344CB8AC3E}">
        <p14:creationId xmlns:p14="http://schemas.microsoft.com/office/powerpoint/2010/main" val="31417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810107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Upset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miss Brown upset? Yes, She is.</a:t>
            </a:r>
          </a:p>
          <a:p>
            <a:pPr algn="ctr"/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6" b="18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92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1903"/>
            <a:ext cx="3401064" cy="1447800"/>
          </a:xfrm>
        </p:spPr>
        <p:txBody>
          <a:bodyPr/>
          <a:lstStyle/>
          <a:p>
            <a:r>
              <a:rPr lang="en-US" sz="3600" dirty="0">
                <a:latin typeface="20th Century Font" panose="00000400000000000000" pitchFamily="2" charset="0"/>
              </a:rPr>
              <a:t>talkative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18" y="906299"/>
            <a:ext cx="4333081" cy="51563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4945810" cy="28955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20th Century Font" panose="00000400000000000000" pitchFamily="2" charset="0"/>
              </a:rPr>
              <a:t>What’s she like?</a:t>
            </a:r>
          </a:p>
          <a:p>
            <a:r>
              <a:rPr lang="en-US" sz="3600" dirty="0">
                <a:solidFill>
                  <a:schemeClr val="tx2"/>
                </a:solidFill>
                <a:latin typeface="20th Century Font" panose="00000400000000000000" pitchFamily="2" charset="0"/>
              </a:rPr>
              <a:t>She’s very </a:t>
            </a:r>
            <a:r>
              <a:rPr lang="en-US" sz="3600" dirty="0" smtClean="0">
                <a:solidFill>
                  <a:schemeClr val="tx2"/>
                </a:solidFill>
                <a:latin typeface="20th Century Font" panose="00000400000000000000" pitchFamily="2" charset="0"/>
              </a:rPr>
              <a:t>talkative.</a:t>
            </a:r>
            <a:endParaRPr lang="en-US" sz="3600" dirty="0">
              <a:solidFill>
                <a:schemeClr val="tx2"/>
              </a:solidFill>
              <a:latin typeface="20th Century Font" panose="000004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43938" y="971548"/>
            <a:ext cx="457200" cy="4381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35" y="504826"/>
            <a:ext cx="4902947" cy="326708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Polite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I like my niece, Sara.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She is very polite.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0" y="1243013"/>
            <a:ext cx="5974862" cy="3986212"/>
          </a:xfrm>
        </p:spPr>
      </p:pic>
    </p:spTree>
    <p:extLst>
      <p:ext uri="{BB962C8B-B14F-4D97-AF65-F5344CB8AC3E}">
        <p14:creationId xmlns:p14="http://schemas.microsoft.com/office/powerpoint/2010/main" val="1211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14692" y="1890726"/>
            <a:ext cx="6000740" cy="1447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Grade nine - Lesson one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98241" y="3571860"/>
            <a:ext cx="3217026" cy="524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ct val="0"/>
              </a:spcBef>
            </a:pPr>
            <a:endParaRPr lang="en-US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5" y="1109948"/>
            <a:ext cx="5411803" cy="140053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Selfish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What’s he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selfish.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3" y="1385886"/>
            <a:ext cx="6215090" cy="4195186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8986838" y="1671638"/>
            <a:ext cx="414337" cy="4572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0724" y="4681519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r</a:t>
            </a:r>
            <a:r>
              <a:rPr lang="en-US" sz="3600" dirty="0" smtClean="0">
                <a:latin typeface="20th Century Font" panose="00000400000000000000" pitchFamily="2" charset="0"/>
              </a:rPr>
              <a:t>ude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she polite? No, she’s rude.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1" b="22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1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87" y="2733670"/>
            <a:ext cx="4788647" cy="144780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Kind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My father is really kind.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I like him very much.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9" y="14478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5936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8" y="1704977"/>
            <a:ext cx="4217151" cy="144780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Shy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Betty is a shy girl.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95" y="1062035"/>
            <a:ext cx="7365413" cy="4577078"/>
          </a:xfrm>
        </p:spPr>
      </p:pic>
    </p:spTree>
    <p:extLst>
      <p:ext uri="{BB962C8B-B14F-4D97-AF65-F5344CB8AC3E}">
        <p14:creationId xmlns:p14="http://schemas.microsoft.com/office/powerpoint/2010/main" val="17876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733546"/>
            <a:ext cx="4985796" cy="2438409"/>
          </a:xfrm>
        </p:spPr>
        <p:txBody>
          <a:bodyPr/>
          <a:lstStyle/>
          <a:p>
            <a:r>
              <a:rPr lang="en-US" sz="3600" dirty="0">
                <a:latin typeface="20th Century Font" panose="00000400000000000000" pitchFamily="2" charset="0"/>
              </a:rPr>
              <a:t>q</a:t>
            </a:r>
            <a:r>
              <a:rPr lang="en-US" sz="3600" dirty="0" smtClean="0">
                <a:latin typeface="20th Century Font" panose="00000400000000000000" pitchFamily="2" charset="0"/>
              </a:rPr>
              <a:t>uiet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What’s your cousin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quiet.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21" y="1004884"/>
            <a:ext cx="5108080" cy="4572000"/>
          </a:xfrm>
        </p:spPr>
      </p:pic>
    </p:spTree>
    <p:extLst>
      <p:ext uri="{BB962C8B-B14F-4D97-AF65-F5344CB8AC3E}">
        <p14:creationId xmlns:p14="http://schemas.microsoft.com/office/powerpoint/2010/main" val="32689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12" y="681979"/>
            <a:ext cx="3785785" cy="570294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23" y="681979"/>
            <a:ext cx="9404723" cy="140053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Friendly</a:t>
            </a: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 are they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They are friendly.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7" y="3529012"/>
            <a:ext cx="5740405" cy="2870202"/>
          </a:xfrm>
        </p:spPr>
      </p:pic>
    </p:spTree>
    <p:extLst>
      <p:ext uri="{BB962C8B-B14F-4D97-AF65-F5344CB8AC3E}">
        <p14:creationId xmlns:p14="http://schemas.microsoft.com/office/powerpoint/2010/main" val="24276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243" y="4781533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Serious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he a serious man? Yes, he is.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23817"/>
            <a:ext cx="2946866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WLUnicode" pitchFamily="2" charset="0"/>
              </a:rPr>
              <a:t>Affirmative</a:t>
            </a:r>
            <a:endParaRPr lang="en-US" sz="3200" dirty="0">
              <a:solidFill>
                <a:srgbClr val="FFFF00"/>
              </a:solidFill>
              <a:latin typeface="AWLUnicode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666737"/>
            <a:ext cx="2927350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 am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 are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 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 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 is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 are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 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096124" y="223825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WLUnicode" pitchFamily="2" charset="0"/>
              </a:rPr>
              <a:t>Question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210428" y="671510"/>
            <a:ext cx="2932113" cy="51577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Am I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you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Is he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Is she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Is it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</a:t>
            </a:r>
            <a:r>
              <a:rPr lang="en-US" sz="2800" dirty="0" smtClean="0">
                <a:latin typeface="AWLUnicode" pitchFamily="2" charset="0"/>
              </a:rPr>
              <a:t>we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you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Are they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5"/>
          </p:nvPr>
        </p:nvSpPr>
        <p:spPr>
          <a:xfrm>
            <a:off x="3948118" y="676257"/>
            <a:ext cx="2927350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I’m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You’re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He’s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She’s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It’s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We’re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You’re</a:t>
            </a: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WLUnicode" pitchFamily="2" charset="0"/>
              </a:rPr>
              <a:t>They’re</a:t>
            </a:r>
            <a:endParaRPr lang="en-US" sz="2800" dirty="0">
              <a:latin typeface="AWLUnicode" pitchFamily="2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914324" y="161915"/>
            <a:ext cx="2946866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WLUnicode" pitchFamily="2" charset="0"/>
              </a:rPr>
              <a:t>Short form</a:t>
            </a:r>
            <a:endParaRPr lang="en-US" sz="3200" dirty="0">
              <a:solidFill>
                <a:srgbClr val="FFFF00"/>
              </a:solidFill>
              <a:latin typeface="AWL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25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25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7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75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250"/>
                            </p:stCondLst>
                            <p:childTnLst>
                              <p:par>
                                <p:cTn id="1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7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75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"/>
                            </p:stCondLst>
                            <p:childTnLst>
                              <p:par>
                                <p:cTn id="2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250"/>
                            </p:stCondLst>
                            <p:childTnLst>
                              <p:par>
                                <p:cTn id="2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2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build="p"/>
      <p:bldP spid="8" grpId="0" build="p"/>
      <p:bldP spid="11" grpId="0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66678"/>
            <a:ext cx="2936241" cy="576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Short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form 1</a:t>
            </a:r>
            <a:endParaRPr lang="en-US" sz="2800" dirty="0">
              <a:solidFill>
                <a:srgbClr val="FFFF00"/>
              </a:solidFill>
              <a:latin typeface="AWLUnicode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915970" y="781033"/>
            <a:ext cx="2946794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I’m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You’re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He’s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She’s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It’s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We’re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You’re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They’re not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WLUnicode" pitchFamily="2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WLUnicode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781036"/>
            <a:ext cx="2932113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20th Century Fon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 isn’t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 isn’t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 isn’t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 aren’t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aren’t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 aren’t</a:t>
            </a:r>
          </a:p>
          <a:p>
            <a:pPr>
              <a:lnSpc>
                <a:spcPct val="150000"/>
              </a:lnSpc>
            </a:pPr>
            <a:endParaRPr lang="en-US" sz="400" dirty="0">
              <a:latin typeface="20th Century Font" panose="00000400000000000000" pitchFamily="2" charset="0"/>
            </a:endParaRPr>
          </a:p>
          <a:p>
            <a:endParaRPr lang="en-US" sz="400" dirty="0"/>
          </a:p>
          <a:p>
            <a:endParaRPr lang="en-US" sz="70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half" idx="15"/>
          </p:nvPr>
        </p:nvSpPr>
        <p:spPr>
          <a:xfrm>
            <a:off x="651509" y="742940"/>
            <a:ext cx="2927350" cy="3589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 am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 are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He is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She is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It is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We are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You are 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WLUnicode" pitchFamily="2" charset="0"/>
              </a:rPr>
              <a:t>They are not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631993" y="266688"/>
            <a:ext cx="2946866" cy="576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negative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29475" y="1128713"/>
            <a:ext cx="1361281" cy="14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66688"/>
            <a:ext cx="2932113" cy="5762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Short form 2</a:t>
            </a:r>
            <a:endParaRPr lang="en-US" sz="2800" dirty="0">
              <a:solidFill>
                <a:srgbClr val="FFFF00"/>
              </a:solidFill>
              <a:latin typeface="AWL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75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25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75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25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2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25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75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1" y="628636"/>
            <a:ext cx="608647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WLUnicode" pitchFamily="2" charset="0"/>
                <a:ea typeface="+mj-ea"/>
                <a:cs typeface="+mj-cs"/>
              </a:rPr>
              <a:t>There is 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  <a:ea typeface="+mj-ea"/>
                <a:cs typeface="+mj-cs"/>
              </a:rPr>
              <a:t>a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  <a:ea typeface="+mj-ea"/>
                <a:cs typeface="+mj-cs"/>
              </a:rPr>
              <a:t>notebook </a:t>
            </a:r>
            <a:r>
              <a:rPr lang="en-US" sz="2800" dirty="0">
                <a:latin typeface="AWLUnicode" pitchFamily="2" charset="0"/>
                <a:ea typeface="+mj-ea"/>
                <a:cs typeface="+mj-cs"/>
              </a:rPr>
              <a:t>on the </a:t>
            </a:r>
            <a:r>
              <a:rPr lang="en-US" sz="2800" dirty="0" smtClean="0">
                <a:latin typeface="AWLUnicode" pitchFamily="2" charset="0"/>
                <a:ea typeface="+mj-ea"/>
                <a:cs typeface="+mj-cs"/>
              </a:rPr>
              <a:t>desk.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502" y="1671626"/>
            <a:ext cx="527209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WLUnicode" pitchFamily="2" charset="0"/>
              </a:rPr>
              <a:t>There is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an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eraser</a:t>
            </a:r>
            <a:r>
              <a:rPr lang="fa-IR" sz="2800" dirty="0" smtClean="0">
                <a:solidFill>
                  <a:srgbClr val="FFFF00"/>
                </a:solidFill>
                <a:latin typeface="AWLUnicode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 </a:t>
            </a:r>
            <a:r>
              <a:rPr lang="en-US" sz="2800" dirty="0" smtClean="0">
                <a:latin typeface="AWLUnicode" pitchFamily="2" charset="0"/>
              </a:rPr>
              <a:t>in my bag.</a:t>
            </a:r>
            <a:endParaRPr lang="en-US" sz="2800" dirty="0">
              <a:latin typeface="AWLUnicod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502" y="3479630"/>
            <a:ext cx="553228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800" dirty="0">
                <a:latin typeface="AWLUnicode" pitchFamily="2" charset="0"/>
              </a:rPr>
              <a:t>There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are two </a:t>
            </a:r>
            <a:r>
              <a:rPr lang="en-US" sz="2800" dirty="0" smtClean="0">
                <a:solidFill>
                  <a:srgbClr val="FFFF00"/>
                </a:solidFill>
                <a:latin typeface="AWLUnicode" pitchFamily="2" charset="0"/>
              </a:rPr>
              <a:t>cups </a:t>
            </a:r>
            <a:r>
              <a:rPr lang="en-US" sz="2800" dirty="0">
                <a:latin typeface="AWLUnicode" pitchFamily="2" charset="0"/>
              </a:rPr>
              <a:t>on the </a:t>
            </a:r>
            <a:r>
              <a:rPr lang="en-US" sz="2800" dirty="0" smtClean="0">
                <a:latin typeface="AWLUnicode" pitchFamily="2" charset="0"/>
              </a:rPr>
              <a:t>table.</a:t>
            </a:r>
            <a:endParaRPr lang="en-US" sz="2800" dirty="0">
              <a:latin typeface="AWLUnico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1" y="2743195"/>
            <a:ext cx="57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WLUnicode" pitchFamily="2" charset="0"/>
              </a:rPr>
              <a:t>There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 is one map </a:t>
            </a:r>
            <a:r>
              <a:rPr lang="en-US" sz="2800" dirty="0">
                <a:latin typeface="AWLUnicode" pitchFamily="2" charset="0"/>
              </a:rPr>
              <a:t>on the wall.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62" y="4629139"/>
            <a:ext cx="7443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WLUnicode" pitchFamily="2" charset="0"/>
              </a:rPr>
              <a:t>There </a:t>
            </a:r>
            <a:r>
              <a:rPr lang="en-US" sz="2800" dirty="0">
                <a:solidFill>
                  <a:srgbClr val="FFFF00"/>
                </a:solidFill>
                <a:latin typeface="AWLUnicode" pitchFamily="2" charset="0"/>
              </a:rPr>
              <a:t>are many students </a:t>
            </a:r>
            <a:r>
              <a:rPr lang="en-US" sz="2800" dirty="0">
                <a:latin typeface="AWLUnicode" pitchFamily="2" charset="0"/>
              </a:rPr>
              <a:t>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41349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7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3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62" y="514349"/>
            <a:ext cx="5382697" cy="3826761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7890" y="4943808"/>
            <a:ext cx="8503397" cy="84264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What type of </a:t>
            </a:r>
            <a:r>
              <a:rPr lang="en-US" sz="3200" b="1" dirty="0" smtClean="0">
                <a:solidFill>
                  <a:schemeClr val="tx2"/>
                </a:solidFill>
              </a:rPr>
              <a:t>personality </a:t>
            </a:r>
            <a:r>
              <a:rPr lang="en-US" sz="3200" b="1" dirty="0">
                <a:solidFill>
                  <a:schemeClr val="tx2"/>
                </a:solidFill>
              </a:rPr>
              <a:t>do you have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07" y="670160"/>
            <a:ext cx="4149431" cy="5435369"/>
          </a:xfrm>
        </p:spPr>
      </p:pic>
      <p:sp>
        <p:nvSpPr>
          <p:cNvPr id="6" name="TextBox 5"/>
          <p:cNvSpPr txBox="1"/>
          <p:nvPr/>
        </p:nvSpPr>
        <p:spPr>
          <a:xfrm rot="19029602">
            <a:off x="4285682" y="1941927"/>
            <a:ext cx="314752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.M.E. Explosive" panose="020B0603050302020204" pitchFamily="34" charset="0"/>
              </a:rPr>
              <a:t>Talk to your teacher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.C.M.E. Explosive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045532">
            <a:off x="4043355" y="2959222"/>
            <a:ext cx="45434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.C.M.E. Explosive" panose="020B0603050302020204" pitchFamily="34" charset="0"/>
              </a:rPr>
              <a:t>Who knows the answer?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.C.M.E. Explosive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6" y="124939"/>
            <a:ext cx="1343921" cy="13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34" y="4900614"/>
            <a:ext cx="2731297" cy="204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728951" flipH="1">
            <a:off x="485950" y="5793028"/>
            <a:ext cx="1892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.C.M.E. Explosive" panose="020B0603050302020204" pitchFamily="34" charset="0"/>
              </a:rPr>
              <a:t>Good luck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.C.M.E. Explosive" panose="020B0603050302020204" pitchFamily="34" charset="0"/>
              </a:rPr>
              <a:t>Ghasemi</a:t>
            </a:r>
            <a:endParaRPr lang="en-US" sz="1600" b="1" dirty="0">
              <a:solidFill>
                <a:schemeClr val="bg1"/>
              </a:solidFill>
              <a:latin typeface="A.C.M.E. Explosive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09" y="2247908"/>
            <a:ext cx="5472114" cy="1447800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Funny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What’s your brother like?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He’s very funny. 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31" y="1071563"/>
            <a:ext cx="6139113" cy="4486275"/>
          </a:xfrm>
        </p:spPr>
      </p:pic>
    </p:spTree>
    <p:extLst>
      <p:ext uri="{BB962C8B-B14F-4D97-AF65-F5344CB8AC3E}">
        <p14:creationId xmlns:p14="http://schemas.microsoft.com/office/powerpoint/2010/main" val="42446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667234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Happy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peter happy? Yes, he is.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8" b="19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64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90" y="514350"/>
            <a:ext cx="3401064" cy="3681419"/>
          </a:xfrm>
        </p:spPr>
        <p:txBody>
          <a:bodyPr/>
          <a:lstStyle/>
          <a:p>
            <a:r>
              <a:rPr lang="en-US" sz="3600" dirty="0" smtClean="0">
                <a:latin typeface="20th Century Font" panose="00000400000000000000" pitchFamily="2" charset="0"/>
              </a:rPr>
              <a:t>Careful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>
                <a:latin typeface="20th Century Font" panose="00000400000000000000" pitchFamily="2" charset="0"/>
              </a:rPr>
              <a:t/>
            </a:r>
            <a:br>
              <a:rPr lang="en-US" sz="3600" dirty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/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Is he careless?</a:t>
            </a:r>
            <a:br>
              <a:rPr lang="en-US" sz="3600" dirty="0" smtClean="0">
                <a:latin typeface="20th Century Font" panose="00000400000000000000" pitchFamily="2" charset="0"/>
              </a:rPr>
            </a:br>
            <a:r>
              <a:rPr lang="en-US" sz="3600" dirty="0" smtClean="0">
                <a:latin typeface="20th Century Font" panose="00000400000000000000" pitchFamily="2" charset="0"/>
              </a:rPr>
              <a:t>No, he is careful. 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50" y="942975"/>
            <a:ext cx="6013938" cy="4343400"/>
          </a:xfrm>
        </p:spPr>
      </p:pic>
    </p:spTree>
    <p:extLst>
      <p:ext uri="{BB962C8B-B14F-4D97-AF65-F5344CB8AC3E}">
        <p14:creationId xmlns:p14="http://schemas.microsoft.com/office/powerpoint/2010/main" val="9546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1" b="202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695812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Angry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What’s Sam like?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He’s very angry.</a:t>
            </a:r>
          </a:p>
          <a:p>
            <a:pPr algn="ctr"/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4" b="214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838682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brave</a:t>
            </a: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What’s Joe like? He’s a brave boy.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b="231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695807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20th Century Font" panose="00000400000000000000" pitchFamily="2" charset="0"/>
              </a:rPr>
              <a:t>n</a:t>
            </a:r>
            <a:r>
              <a:rPr lang="en-US" sz="3600" dirty="0" smtClean="0">
                <a:latin typeface="20th Century Font" panose="00000400000000000000" pitchFamily="2" charset="0"/>
              </a:rPr>
              <a:t>eat</a:t>
            </a:r>
            <a:endParaRPr lang="en-US" sz="3600" dirty="0">
              <a:latin typeface="20th Century Font" panose="00000400000000000000" pitchFamily="2" charset="0"/>
            </a:endParaRPr>
          </a:p>
          <a:p>
            <a:pPr algn="ctr"/>
            <a:r>
              <a:rPr lang="en-US" sz="3600" dirty="0" smtClean="0">
                <a:latin typeface="20th Century Font" panose="00000400000000000000" pitchFamily="2" charset="0"/>
              </a:rPr>
              <a:t>Is your room neat? Yes, it is.</a:t>
            </a:r>
            <a:endParaRPr lang="en-US" sz="36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661</TotalTime>
  <Words>320</Words>
  <Application>Microsoft Office PowerPoint</Application>
  <PresentationFormat>Widescreen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20th Century Font</vt:lpstr>
      <vt:lpstr>A.C.M.E. Explosive</vt:lpstr>
      <vt:lpstr>Arial</vt:lpstr>
      <vt:lpstr>AWLUnicode</vt:lpstr>
      <vt:lpstr>Century Gothic</vt:lpstr>
      <vt:lpstr>Wingdings 3</vt:lpstr>
      <vt:lpstr>Ion</vt:lpstr>
      <vt:lpstr>In the name of Allah  the beneficent the merciful</vt:lpstr>
      <vt:lpstr>PowerPoint Presentation</vt:lpstr>
      <vt:lpstr>PowerPoint Presentation</vt:lpstr>
      <vt:lpstr>Funny  What’s your brother like? He’s very funny.  </vt:lpstr>
      <vt:lpstr>PowerPoint Presentation</vt:lpstr>
      <vt:lpstr>Careful    Is he careless? No, he is careful.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Cruel What are they like? They are very cruel.  </vt:lpstr>
      <vt:lpstr>PowerPoint Presentation</vt:lpstr>
      <vt:lpstr>PowerPoint Presentation</vt:lpstr>
      <vt:lpstr>PowerPoint Presentation</vt:lpstr>
      <vt:lpstr>Clever    Do you know Tom? Yes, He’s  very helpful.  He helps me with my English. He’s a clever student.</vt:lpstr>
      <vt:lpstr>PowerPoint Presentation</vt:lpstr>
      <vt:lpstr>talkative</vt:lpstr>
      <vt:lpstr>Polite   I like my niece, Sara. She is very polite.</vt:lpstr>
      <vt:lpstr>Selfish   What’s he like? He’s selfish.</vt:lpstr>
      <vt:lpstr>PowerPoint Presentation</vt:lpstr>
      <vt:lpstr>Kind    My father is really kind. I like him very much.</vt:lpstr>
      <vt:lpstr>Shy   Betty is a shy girl.</vt:lpstr>
      <vt:lpstr>quiet   What’s your cousin like? He’s quiet. </vt:lpstr>
      <vt:lpstr>Friendly  What are they like? They are friendly.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ghasemi</dc:creator>
  <cp:lastModifiedBy>CAFE SHAHR</cp:lastModifiedBy>
  <cp:revision>88</cp:revision>
  <dcterms:created xsi:type="dcterms:W3CDTF">2015-05-29T07:45:24Z</dcterms:created>
  <dcterms:modified xsi:type="dcterms:W3CDTF">2015-10-10T15:35:48Z</dcterms:modified>
</cp:coreProperties>
</file>