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6" r:id="rId6"/>
    <p:sldId id="268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2" d="100"/>
          <a:sy n="72" d="100"/>
        </p:scale>
        <p:origin x="-4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3074B0-C092-4C92-83A7-ED4A23EF6A40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4ACAA7-AE71-4639-A4CA-29923E9D8D9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50886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CAA7-AE71-4639-A4CA-29923E9D8D9E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CAA7-AE71-4639-A4CA-29923E9D8D9E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CAA7-AE71-4639-A4CA-29923E9D8D9E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CAA7-AE71-4639-A4CA-29923E9D8D9E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CAA7-AE71-4639-A4CA-29923E9D8D9E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CAA7-AE71-4639-A4CA-29923E9D8D9E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CAA7-AE71-4639-A4CA-29923E9D8D9E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CAA7-AE71-4639-A4CA-29923E9D8D9E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CAA7-AE71-4639-A4CA-29923E9D8D9E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4987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61336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8471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43304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6886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12591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9718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15121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22894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46540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6125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09809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98283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28988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4547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33111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57D35-1BD6-49F5-A8DA-F4DD876281FD}" type="datetimeFigureOut">
              <a:rPr lang="fa-IR" smtClean="0"/>
              <a:pPr/>
              <a:t>07/17/1434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935A8A9-537E-4E8D-8EC1-7AA1C803183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71831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microsoft.com/office/2007/relationships/media" Target="../media/media1.wma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microsoft.com/office/2007/relationships/media" Target="../media/media3.wma"/><Relationship Id="rId2" Type="http://schemas.openxmlformats.org/officeDocument/2006/relationships/audio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microsoft.com/office/2007/relationships/media" Target="../media/media4.wma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wma"/><Relationship Id="rId1" Type="http://schemas.openxmlformats.org/officeDocument/2006/relationships/tags" Target="../tags/tag4.xml"/><Relationship Id="rId6" Type="http://schemas.microsoft.com/office/2007/relationships/media" Target="../media/media5.wma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10.wm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microsoft.com/office/2007/relationships/media" Target="../media/media10.wma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11.wm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microsoft.com/office/2007/relationships/media" Target="../media/media11.wma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4.wma"/><Relationship Id="rId1" Type="http://schemas.openxmlformats.org/officeDocument/2006/relationships/tags" Target="../tags/tag7.xml"/><Relationship Id="rId6" Type="http://schemas.microsoft.com/office/2007/relationships/media" Target="../media/media14.wma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5.wma"/><Relationship Id="rId5" Type="http://schemas.openxmlformats.org/officeDocument/2006/relationships/image" Target="../media/image1.png"/><Relationship Id="rId4" Type="http://schemas.microsoft.com/office/2007/relationships/media" Target="../media/media15.wm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6.wma"/><Relationship Id="rId1" Type="http://schemas.openxmlformats.org/officeDocument/2006/relationships/tags" Target="../tags/tag8.xml"/><Relationship Id="rId6" Type="http://schemas.microsoft.com/office/2007/relationships/media" Target="../media/media16.wma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Terminator 4"/>
          <p:cNvSpPr/>
          <p:nvPr/>
        </p:nvSpPr>
        <p:spPr>
          <a:xfrm>
            <a:off x="0" y="6062133"/>
            <a:ext cx="3976254" cy="54940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cs typeface="B Jadid" panose="00000700000000000000" pitchFamily="2" charset="-78"/>
              </a:rPr>
              <a:t>به نام خدا</a:t>
            </a:r>
            <a:endParaRPr lang="en-US" sz="2000" dirty="0">
              <a:cs typeface="B Jadid" panose="00000700000000000000" pitchFamily="2" charset="-78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142509" y="6123709"/>
            <a:ext cx="3602182" cy="33166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Jadid" panose="00000700000000000000" pitchFamily="2" charset="-78"/>
              </a:rPr>
              <a:t>درس نهم دفاعی</a:t>
            </a:r>
            <a:endParaRPr lang="en-US" dirty="0">
              <a:cs typeface="B Jadid" panose="00000700000000000000" pitchFamily="2" charset="-78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7910946" y="5386192"/>
            <a:ext cx="4073236" cy="106917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Jadid" panose="00000700000000000000" pitchFamily="2" charset="-78"/>
              </a:rPr>
              <a:t>ارایه ای از حدیث آقامحمدی و زینب یوسفی</a:t>
            </a:r>
            <a:r>
              <a:rPr lang="fa-IR" dirty="0">
                <a:cs typeface="B Jadid" panose="00000700000000000000" pitchFamily="2" charset="-78"/>
              </a:rPr>
              <a:t> </a:t>
            </a:r>
            <a:r>
              <a:rPr lang="fa-IR" dirty="0" smtClean="0">
                <a:cs typeface="B Jadid" panose="00000700000000000000" pitchFamily="2" charset="-78"/>
              </a:rPr>
              <a:t>و فاطمه با قری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1" y="0"/>
            <a:ext cx="6005838" cy="4289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3339">
            <a:off x="4700866" y="856399"/>
            <a:ext cx="4447309" cy="27620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0718">
            <a:off x="8256058" y="2679650"/>
            <a:ext cx="2528101" cy="2026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35170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0059">
        <p:fade/>
      </p:transition>
    </mc:Choice>
    <mc:Fallback>
      <p:transition spd="med" advTm="100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41654" y="2160590"/>
            <a:ext cx="2917183" cy="3201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000" dirty="0" smtClean="0">
                <a:solidFill>
                  <a:schemeClr val="tx1"/>
                </a:solidFill>
                <a:cs typeface="B Jadid" panose="00000700000000000000" pitchFamily="2" charset="-78"/>
              </a:rPr>
              <a:t>دفاع عامل</a:t>
            </a:r>
          </a:p>
          <a:p>
            <a:r>
              <a:rPr lang="fa-IR" sz="2800" dirty="0" smtClean="0">
                <a:solidFill>
                  <a:schemeClr val="tx2"/>
                </a:solidFill>
              </a:rPr>
              <a:t>هردفاعی بابهره گیری ازسلاح وتجهیزات نظامی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3879273" y="263236"/>
            <a:ext cx="1510145" cy="105294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Nazanin" panose="00000400000000000000" pitchFamily="2" charset="-78"/>
              </a:rPr>
              <a:t>دفاع</a:t>
            </a:r>
            <a:endParaRPr lang="en-US" sz="3600" dirty="0">
              <a:cs typeface="B Nazanin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89418" y="1383145"/>
            <a:ext cx="969818" cy="1094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58836" y="1364672"/>
            <a:ext cx="720437" cy="12588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359237" y="2160590"/>
            <a:ext cx="2917182" cy="3201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Jadid" panose="00000700000000000000" pitchFamily="2" charset="-78"/>
              </a:rPr>
              <a:t>دفاع غیرعامل</a:t>
            </a:r>
          </a:p>
          <a:p>
            <a:pPr algn="ctr"/>
            <a:endParaRPr lang="fa-IR" dirty="0" smtClean="0"/>
          </a:p>
          <a:p>
            <a:pPr algn="ctr"/>
            <a:r>
              <a:rPr lang="fa-IR" sz="2400" dirty="0" smtClean="0">
                <a:solidFill>
                  <a:schemeClr val="tx2"/>
                </a:solidFill>
              </a:rPr>
              <a:t>هردفاعی بدون استفاده از سلاح وتجهیزات نظامی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33" y="3918671"/>
            <a:ext cx="2381250" cy="2886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95" y="4604471"/>
            <a:ext cx="2857500" cy="1971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53792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1430">
        <p:dissolve/>
      </p:transition>
    </mc:Choice>
    <mc:Fallback>
      <p:transition spd="slow" advTm="3143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5.92593E-6 L 1.875E-6 -5.92593E-6 C 0.00234 -0.00788 0.00494 -0.01575 0.00716 -0.02362 C 0.00989 -0.03311 0.00625 -0.0257 0.01028 -0.03288 C 0.01198 -0.04052 0.01393 -0.0507 0.0164 -0.05834 C 0.01705 -0.06019 0.01797 -0.06181 0.01849 -0.0639 C 0.01901 -0.06552 0.01888 -0.06783 0.01953 -0.06945 C 0.02031 -0.07107 0.02148 -0.072 0.02265 -0.07292 C 0.02721 -0.07755 0.03047 -0.07917 0.03593 -0.08218 C 0.03971 -0.08404 0.04349 -0.08566 0.04726 -0.08774 C 0.05065 -0.08936 0.05403 -0.09144 0.05755 -0.09306 C 0.06054 -0.09445 0.06367 -0.09561 0.06679 -0.09677 C 0.0681 -0.09723 0.06953 -0.09792 0.07083 -0.09862 C 0.07812 -0.09792 0.08528 -0.09839 0.09244 -0.09677 C 0.09375 -0.09654 0.09453 -0.09445 0.09557 -0.09306 C 0.097 -0.09144 0.0983 -0.08936 0.09961 -0.08774 C 0.10169 -0.08519 0.1039 -0.08311 0.10586 -0.08033 C 0.10729 -0.07825 0.10846 -0.07501 0.10989 -0.07292 C 0.11289 -0.06899 0.11849 -0.06459 0.12122 -0.05834 C 0.122 -0.05672 0.12252 -0.05464 0.1233 -0.05302 C 0.12461 -0.05024 0.12617 -0.04816 0.12734 -0.04561 C 0.1289 -0.0426 0.13007 -0.03936 0.13151 -0.03658 C 0.13242 -0.0345 0.13359 -0.03288 0.13463 -0.03103 C 0.13606 -0.02802 0.13737 -0.02501 0.13867 -0.02177 C 0.13945 -0.02015 0.13984 -0.01783 0.14075 -0.01644 C 0.14166 -0.01482 0.14283 -0.0139 0.14388 -0.01274 C 0.14843 0.00346 0.1427 -0.0132 0.15 -0.00186 C 0.15169 0.00069 0.15234 0.00508 0.15416 0.0074 C 0.1552 0.00879 0.1569 0.00833 0.1582 0.00925 C 0.16106 0.01087 0.1638 0.01249 0.1664 0.01458 C 0.19297 0.03587 0.1677 0.01666 0.18593 0.03286 C 0.18763 0.03448 0.18945 0.03495 0.19114 0.03657 C 0.19323 0.03865 0.19505 0.04189 0.19726 0.04397 C 0.19987 0.04629 0.20273 0.04745 0.20547 0.0493 C 0.20794 0.05115 0.21028 0.05323 0.21263 0.05485 C 0.22057 0.06018 0.22226 0.06041 0.2302 0.06388 C 0.23255 0.06712 0.23476 0.07059 0.23737 0.07314 C 0.24205 0.078 0.24401 0.07846 0.24869 0.08055 C 0.25455 0.09096 0.24856 0.08147 0.25794 0.09143 C 0.26419 0.09814 0.26588 0.103 0.27226 0.10601 C 0.27435 0.10694 0.27643 0.10717 0.27838 0.10786 C 0.28281 0.10948 0.28294 0.11041 0.28763 0.11157 C 0.30846 0.1162 0.34427 0.11481 0.35651 0.11504 C 0.36901 0.11921 0.37018 0.12013 0.3802 0.12245 L 0.39661 0.12615 C 0.39895 0.12731 0.4013 0.12893 0.40377 0.12985 C 0.4069 0.13078 0.40989 0.13147 0.41302 0.13147 C 0.43216 0.13147 0.45143 0.13032 0.47057 0.12985 C 0.47291 0.12916 0.47539 0.12846 0.47773 0.128 C 0.48125 0.12731 0.48463 0.12731 0.48802 0.12615 C 0.49023 0.12546 0.49205 0.12314 0.49427 0.12245 L 0.50039 0.12059 L 0.51067 0.11157 L 0.51679 0.10601 C 0.51823 0.10485 0.51966 0.10393 0.52096 0.10231 L 0.52395 0.0986 C 0.53294 0.07499 0.51888 0.11087 0.52916 0.08958 C 0.53047 0.0868 0.53099 0.08333 0.53229 0.08055 C 0.53867 0.06527 0.5319 0.08726 0.53841 0.06573 C 0.54583 0.04143 0.55026 0.02708 0.55586 0.00184 C 0.56185 -0.02547 0.56927 -0.05186 0.5733 -0.08033 C 0.57643 -0.10232 0.5802 -0.12385 0.58255 -0.14607 C 0.58645 -0.18265 0.58424 -0.16575 0.5888 -0.19723 C 0.58815 -0.21691 0.58854 -0.26204 0.58359 -0.28681 C 0.5763 -0.32362 0.56705 -0.36621 0.55481 -0.40001 C 0.55091 -0.41089 0.54648 -0.42154 0.54153 -0.43103 C 0.53502 -0.44353 0.52877 -0.45649 0.52096 -0.46575 L 0.49935 -0.49144 C 0.49583 -0.49561 0.4927 -0.50024 0.48906 -0.50417 C 0.48567 -0.50788 0.48216 -0.51112 0.47877 -0.51505 C 0.44492 -0.55533 0.49635 -0.49839 0.46132 -0.53334 C 0.45872 -0.53589 0.45664 -0.53982 0.45416 -0.5426 C 0.45182 -0.54492 0.44922 -0.54584 0.447 -0.54792 C 0.44518 -0.54954 0.44362 -0.55186 0.44179 -0.55348 C 0.43932 -0.55556 0.43619 -0.55742 0.43359 -0.55904 C 0.43033 -0.58218 0.42968 -0.59492 0.42226 -0.61552 C 0.41445 -0.63751 0.40586 -0.6507 0.39453 -0.66667 C 0.38606 -0.67871 0.37682 -0.68982 0.36679 -0.69769 C 0.36211 -0.7014 0.35716 -0.70371 0.35247 -0.70695 C 0.3483 -0.70973 0.3444 -0.71367 0.3401 -0.71598 C 0.30937 -0.73288 0.34401 -0.70371 0.29895 -0.73797 C 0.25885 -0.76829 0.30755 -0.72987 0.2733 -0.76158 C 0.27005 -0.76459 0.26627 -0.76598 0.26302 -0.76876 C 0.2608 -0.77084 0.25898 -0.77385 0.2569 -0.77617 C 0.23867 -0.79584 0.25065 -0.7838 0.23945 -0.7926 C 0.23802 -0.79376 0.23672 -0.79538 0.23528 -0.7963 C 0.23333 -0.79723 0.23112 -0.79746 0.22916 -0.79816 C 0.21341 -0.79746 0.19765 -0.79792 0.1819 -0.7963 C 0.18033 -0.79607 0.17916 -0.79353 0.17773 -0.7926 C 0.17474 -0.79052 0.17161 -0.7889 0.16849 -0.78704 C 0.1664 -0.78589 0.16432 -0.78519 0.16237 -0.78334 C 0.16093 -0.78218 0.15976 -0.78033 0.1582 -0.77987 C 0.14049 -0.77223 0.14596 -0.7764 0.13463 -0.77246 C 0.13112 -0.7713 0.12877 -0.77061 0.12539 -0.76876 C 0.12435 -0.76829 0.1233 -0.76737 0.12226 -0.76691 C 0.12018 -0.76621 0.1181 -0.76575 0.11614 -0.76505 C 0.1151 -0.76459 0.11406 -0.7639 0.11302 -0.76343 C 0.10833 -0.76135 0.10468 -0.76089 0.09961 -0.75973 C 0.08776 -0.75279 0.09362 -0.75579 0.08216 -0.7507 C 0.08125 -0.75024 0.07617 -0.74839 0.075 -0.74723 C 0.07278 -0.74492 0.07135 -0.74005 0.06888 -0.73982 L 0.02773 -0.73427 C -0.00599 -0.72292 0.0164 -0.73172 -0.02266 -0.71251 C -0.02526 -0.71112 -0.028 -0.70973 -0.03086 -0.7088 C -0.03425 -0.70765 -0.03776 -0.70695 -0.04115 -0.7051 C -0.04818 -0.70093 -0.03946 -0.70579 -0.04935 -0.7014 C -0.05039 -0.70093 -0.05131 -0.69978 -0.05235 -0.69954 C -0.05717 -0.69862 -0.06198 -0.69839 -0.0668 -0.69769 L -0.10065 -0.69422 C -0.10417 -0.69005 -0.10521 -0.6889 -0.10886 -0.68311 C -0.11042 -0.68079 -0.11185 -0.67871 -0.11302 -0.67593 C -0.11433 -0.67269 -0.11914 -0.65649 -0.12019 -0.65209 C -0.12201 -0.64422 -0.12539 -0.62848 -0.12539 -0.62848 C -0.12618 -0.61992 -0.12748 -0.60672 -0.12735 -0.59908 C -0.12709 -0.57917 -0.12787 -0.54468 -0.12227 -0.52246 C -0.12097 -0.51714 -0.11901 -0.51251 -0.11719 -0.50788 C -0.11498 -0.50255 -0.11263 -0.49746 -0.1099 -0.49329 C -0.10756 -0.48936 -0.10469 -0.48635 -0.1017 -0.48404 C -0.09506 -0.47871 -0.06862 -0.46459 -0.06472 -0.46204 C -0.05717 -0.45765 -0.04974 -0.45163 -0.04219 -0.44746 C -0.03737 -0.44492 -0.03256 -0.44422 -0.02774 -0.44214 C -0.02422 -0.44052 -0.02097 -0.43797 -0.01745 -0.43658 C -0.01342 -0.43496 -0.00508 -0.43288 -0.00508 -0.43288 C -0.01901 -0.40834 -0.00248 -0.44029 -0.01029 -0.41829 C -0.01198 -0.41367 -0.01433 -0.40973 -0.01641 -0.40556 C -0.02435 -0.36806 -0.01355 -0.41829 -0.02461 -0.37084 C -0.02735 -0.3595 -0.03334 -0.33079 -0.0349 -0.31968 C -0.03633 -0.30996 -0.03698 -0.30024 -0.03802 -0.29052 C -0.03894 -0.28195 -0.04024 -0.27339 -0.04115 -0.26482 C -0.04245 -0.25232 -0.04323 -0.24237 -0.04414 -0.2301 C -0.04388 -0.21621 -0.04375 -0.20209 -0.0431 -0.1882 C -0.0431 -0.18566 -0.04297 -0.18288 -0.04219 -0.18079 C -0.04141 -0.17894 -0.04011 -0.17825 -0.03907 -0.17709 C -0.03842 -0.17524 -0.03776 -0.17339 -0.03698 -0.17177 C -0.03438 -0.16667 -0.03151 -0.16181 -0.02878 -0.15695 L -0.02565 -0.15163 C -0.02461 -0.14978 -0.02344 -0.14816 -0.02266 -0.14607 C -0.02188 -0.14422 -0.02149 -0.14191 -0.02058 -0.14052 C -0.01967 -0.13936 -0.01849 -0.13959 -0.01745 -0.1389 C -0.01641 -0.13774 -0.0155 -0.13612 -0.01433 -0.13519 C -0.01302 -0.1338 -0.01159 -0.13265 -0.01029 -0.13149 C -0.00925 -0.12964 -0.00795 -0.12825 -0.00717 -0.12593 C -0.00664 -0.12431 -0.00638 -0.12246 -0.00612 -0.12061 L -0.00417 -0.10579 C -0.00378 -0.09075 -0.00365 -0.07547 -0.00313 -0.06019 C -0.003 -0.05834 -0.00248 -0.05649 -0.00209 -0.05464 C -0.00157 -0.05279 -0.00052 -0.05117 1.875E-6 -0.04931 C 0.00299 -0.03867 -0.0017 -0.04862 0.00416 -0.0382 C 0.00586 -0.02894 0.00507 -0.03681 0.00416 -0.02547 C 0.00364 -0.01945 0.00364 -0.0132 0.00312 -0.00718 C 0.0026 -0.00117 0.00052 -0.00117 1.875E-6 -5.92593E-6 Z " pathEditMode="relative" ptsTypes="AAAAAAAAAAAAAAAAAAAAAAAAAAAAAAAAAAAAAAAAAAAAAAAAAAAAAAAAAAAAAAAAAAAAAAAAAAAAAAA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build="p" animBg="1"/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fa-IR" sz="2000" dirty="0" smtClean="0"/>
              <a:t>براساس اهداف نظامی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2000" dirty="0"/>
              <a:t> </a:t>
            </a:r>
            <a:r>
              <a:rPr lang="fa-IR" sz="2000" dirty="0" smtClean="0"/>
              <a:t>واردکردن تلفات عمده ی نیروی انسانی و عمدتا متکی برتجهیزات جنگی</a:t>
            </a:r>
          </a:p>
          <a:p>
            <a:pPr>
              <a:buFont typeface="Wingdings" panose="05000000000000000000" pitchFamily="2" charset="2"/>
              <a:buChar char="v"/>
            </a:pPr>
            <a:endParaRPr lang="fa-IR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fa-IR" sz="2000" dirty="0"/>
          </a:p>
          <a:p>
            <a:pPr>
              <a:buFont typeface="Wingdings" panose="05000000000000000000" pitchFamily="2" charset="2"/>
              <a:buChar char="v"/>
            </a:pPr>
            <a:endParaRPr lang="fa-IR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a-IR" sz="2000" dirty="0"/>
              <a:t> </a:t>
            </a:r>
            <a:r>
              <a:rPr lang="fa-IR" sz="2000" dirty="0" smtClean="0"/>
              <a:t>بی معنا بودن تصرف خاک و سرزمین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2000" dirty="0" smtClean="0"/>
              <a:t>جابه جایی حکومت ها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2000" dirty="0" smtClean="0"/>
              <a:t>بی اهمیت بودن تسلط فیزیکی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2000" dirty="0"/>
              <a:t> </a:t>
            </a:r>
            <a:r>
              <a:rPr lang="fa-IR" sz="2000" dirty="0" smtClean="0"/>
              <a:t>تغییر حکومت ها برای نافع خود</a:t>
            </a:r>
            <a:endParaRPr lang="fa-IR" sz="2000" dirty="0"/>
          </a:p>
          <a:p>
            <a:pPr>
              <a:buFont typeface="Wingdings" panose="05000000000000000000" pitchFamily="2" charset="2"/>
              <a:buChar char="v"/>
            </a:pPr>
            <a:endParaRPr lang="fa-IR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fa-IR" sz="2000" dirty="0"/>
          </a:p>
          <a:p>
            <a:pPr>
              <a:buFont typeface="Wingdings" panose="05000000000000000000" pitchFamily="2" charset="2"/>
              <a:buChar char="v"/>
            </a:pPr>
            <a:endParaRPr lang="fa-IR" sz="2000" dirty="0" smtClean="0"/>
          </a:p>
        </p:txBody>
      </p:sp>
      <p:sp>
        <p:nvSpPr>
          <p:cNvPr id="5" name="Bevel 4"/>
          <p:cNvSpPr/>
          <p:nvPr/>
        </p:nvSpPr>
        <p:spPr>
          <a:xfrm>
            <a:off x="774493" y="484909"/>
            <a:ext cx="8743580" cy="1445491"/>
          </a:xfrm>
          <a:prstGeom prst="bevel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solidFill>
                  <a:schemeClr val="tx1"/>
                </a:solidFill>
                <a:cs typeface="B Kamran" panose="00000400000000000000" pitchFamily="2" charset="-78"/>
              </a:rPr>
              <a:t>ویژگی های مهم جنگ های گذشته</a:t>
            </a:r>
            <a:endParaRPr lang="en-US" sz="60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4493" y="3152721"/>
            <a:ext cx="9048380" cy="755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solidFill>
                  <a:schemeClr val="tx1"/>
                </a:solidFill>
                <a:cs typeface="B Kamran" panose="00000400000000000000" pitchFamily="2" charset="-78"/>
              </a:rPr>
              <a:t>ویژگی های مهم جنگ های امروزی</a:t>
            </a:r>
            <a:endParaRPr lang="en-US" sz="54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129959"/>
            <a:ext cx="4320551" cy="2688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24922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17758">
        <p14:flash/>
      </p:transition>
    </mc:Choice>
    <mc:Fallback>
      <p:transition spd="slow" advTm="17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76" y="760410"/>
            <a:ext cx="5836747" cy="3881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Folded Corner 3"/>
          <p:cNvSpPr/>
          <p:nvPr/>
        </p:nvSpPr>
        <p:spPr>
          <a:xfrm>
            <a:off x="0" y="-1590"/>
            <a:ext cx="5680364" cy="7620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/>
              <a:t>پدافند غیرعامل</a:t>
            </a:r>
            <a:endParaRPr lang="en-US" sz="3200" dirty="0"/>
          </a:p>
        </p:txBody>
      </p:sp>
      <p:sp>
        <p:nvSpPr>
          <p:cNvPr id="6" name="Flowchart: Punched Tape 5"/>
          <p:cNvSpPr/>
          <p:nvPr/>
        </p:nvSpPr>
        <p:spPr>
          <a:xfrm>
            <a:off x="249382" y="2061147"/>
            <a:ext cx="5181600" cy="1668754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dirty="0" smtClean="0">
                <a:solidFill>
                  <a:schemeClr val="tx1"/>
                </a:solidFill>
                <a:cs typeface="B Kamran" panose="00000400000000000000" pitchFamily="2" charset="-78"/>
              </a:rPr>
              <a:t>به ما می آموزدتا حیله ها و تهدیدهای دشمن را بشناسیم راه و روش مقابله با آن را یاد بگیریم و ما را با شیوه های نظامی آشنا میکند</a:t>
            </a:r>
            <a:endParaRPr lang="en-US" sz="26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49382" y="3402010"/>
            <a:ext cx="5181600" cy="164869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Kamran" panose="00000400000000000000" pitchFamily="2" charset="-78"/>
              </a:rPr>
              <a:t>به حداقل رساندن آسیب ها در سه حوزه ی تاسیسات تجهیزات و نیروی انسانی </a:t>
            </a:r>
            <a:endParaRPr lang="en-US" sz="28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249382" y="4702747"/>
            <a:ext cx="5181600" cy="1648691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Kamran" panose="00000400000000000000" pitchFamily="2" charset="-78"/>
              </a:rPr>
              <a:t>جلوگیری از وقوع حادثه با انتخاب راه های دفاعی مناسب </a:t>
            </a:r>
            <a:endParaRPr lang="en-US" sz="28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338831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3278">
        <p15:prstTrans prst="pageCurlSingle"/>
      </p:transition>
    </mc:Choice>
    <mc:Fallback>
      <p:transition spd="slow" advTm="23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1" y="3491345"/>
            <a:ext cx="12192000" cy="2992582"/>
          </a:xfrm>
          <a:prstGeom prst="ca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B Jadid" panose="00000700000000000000" pitchFamily="2" charset="-78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703507" y="288099"/>
            <a:ext cx="1816274" cy="127765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پدافندغیرعامل درقرآن کریم</a:t>
            </a:r>
            <a:endParaRPr lang="fa-I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97018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99562" y="512947"/>
            <a:ext cx="6096000" cy="74481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2800" dirty="0">
                <a:cs typeface="B Jadid" panose="00000700000000000000" pitchFamily="2" charset="-78"/>
              </a:rPr>
              <a:t>خداوند بزرگ در آیه ی 60 سوره ی انفال میفرماید:هرچه در توان دارید آماده کنید تا با آن دشمن </a:t>
            </a:r>
            <a:r>
              <a:rPr lang="fa-IR" sz="2800" dirty="0" smtClean="0">
                <a:cs typeface="B Jadid" panose="00000700000000000000" pitchFamily="2" charset="-78"/>
              </a:rPr>
              <a:t>خدا و دشمن </a:t>
            </a:r>
            <a:r>
              <a:rPr lang="fa-IR" sz="2800" dirty="0">
                <a:cs typeface="B Jadid" panose="00000700000000000000" pitchFamily="2" charset="-78"/>
              </a:rPr>
              <a:t>خودتان </a:t>
            </a:r>
            <a:r>
              <a:rPr lang="fa-IR" sz="2800" dirty="0" smtClean="0">
                <a:cs typeface="B Jadid" panose="00000700000000000000" pitchFamily="2" charset="-78"/>
              </a:rPr>
              <a:t>را بترسانید</a:t>
            </a:r>
          </a:p>
          <a:p>
            <a:pPr algn="ctr"/>
            <a:endParaRPr lang="fa-IR" sz="2800" dirty="0">
              <a:cs typeface="B Jadid" panose="00000700000000000000" pitchFamily="2" charset="-78"/>
            </a:endParaRPr>
          </a:p>
          <a:p>
            <a:pPr algn="ctr"/>
            <a:endParaRPr lang="fa-IR" sz="2800" dirty="0" smtClean="0">
              <a:cs typeface="B Jadid" panose="00000700000000000000" pitchFamily="2" charset="-78"/>
            </a:endParaRPr>
          </a:p>
          <a:p>
            <a:pPr algn="ctr"/>
            <a:endParaRPr lang="fa-IR" dirty="0">
              <a:cs typeface="B Jadid" panose="00000700000000000000" pitchFamily="2" charset="-78"/>
            </a:endParaRPr>
          </a:p>
          <a:p>
            <a:pPr algn="ctr"/>
            <a:endParaRPr lang="fa-IR" dirty="0" smtClean="0">
              <a:cs typeface="B Jadid" panose="00000700000000000000" pitchFamily="2" charset="-78"/>
            </a:endParaRPr>
          </a:p>
          <a:p>
            <a:pPr algn="ctr"/>
            <a:endParaRPr lang="fa-IR" dirty="0">
              <a:cs typeface="B Jadid" panose="00000700000000000000" pitchFamily="2" charset="-78"/>
            </a:endParaRPr>
          </a:p>
          <a:p>
            <a:pPr algn="ctr"/>
            <a:endParaRPr lang="fa-IR" dirty="0" smtClean="0">
              <a:cs typeface="B Jadid" panose="00000700000000000000" pitchFamily="2" charset="-78"/>
            </a:endParaRPr>
          </a:p>
          <a:p>
            <a:pPr algn="ctr"/>
            <a:endParaRPr lang="fa-IR" dirty="0">
              <a:cs typeface="B Jadid" panose="00000700000000000000" pitchFamily="2" charset="-78"/>
            </a:endParaRPr>
          </a:p>
          <a:p>
            <a:pPr algn="ctr"/>
            <a:endParaRPr lang="fa-IR" dirty="0" smtClean="0">
              <a:cs typeface="B Jadid" panose="00000700000000000000" pitchFamily="2" charset="-78"/>
            </a:endParaRPr>
          </a:p>
          <a:p>
            <a:pPr algn="ctr"/>
            <a:endParaRPr lang="fa-IR" dirty="0">
              <a:cs typeface="B Jadid" panose="00000700000000000000" pitchFamily="2" charset="-78"/>
            </a:endParaRPr>
          </a:p>
          <a:p>
            <a:pPr algn="ctr"/>
            <a:endParaRPr lang="fa-IR" dirty="0" smtClean="0">
              <a:cs typeface="B Jadid" panose="00000700000000000000" pitchFamily="2" charset="-78"/>
            </a:endParaRPr>
          </a:p>
          <a:p>
            <a:pPr algn="ctr"/>
            <a:endParaRPr lang="fa-IR" dirty="0">
              <a:cs typeface="B Jadid" panose="00000700000000000000" pitchFamily="2" charset="-78"/>
            </a:endParaRPr>
          </a:p>
          <a:p>
            <a:pPr algn="ctr"/>
            <a:endParaRPr lang="fa-IR" dirty="0" smtClean="0">
              <a:cs typeface="B Jadid" panose="00000700000000000000" pitchFamily="2" charset="-78"/>
            </a:endParaRPr>
          </a:p>
          <a:p>
            <a:pPr algn="ctr"/>
            <a:endParaRPr lang="fa-IR" dirty="0">
              <a:cs typeface="B Jadid" panose="00000700000000000000" pitchFamily="2" charset="-78"/>
            </a:endParaRPr>
          </a:p>
          <a:p>
            <a:pPr algn="ctr"/>
            <a:endParaRPr lang="fa-IR" dirty="0" smtClean="0">
              <a:cs typeface="B Jadid" panose="00000700000000000000" pitchFamily="2" charset="-78"/>
            </a:endParaRPr>
          </a:p>
          <a:p>
            <a:pPr algn="ctr"/>
            <a:endParaRPr lang="fa-IR" dirty="0">
              <a:cs typeface="B Jadid" panose="00000700000000000000" pitchFamily="2" charset="-78"/>
            </a:endParaRPr>
          </a:p>
          <a:p>
            <a:pPr algn="ctr"/>
            <a:endParaRPr lang="fa-IR" dirty="0" smtClean="0">
              <a:cs typeface="B Jadid" panose="00000700000000000000" pitchFamily="2" charset="-78"/>
            </a:endParaRPr>
          </a:p>
          <a:p>
            <a:pPr algn="ctr"/>
            <a:endParaRPr lang="fa-IR" dirty="0">
              <a:cs typeface="B Jadid" panose="00000700000000000000" pitchFamily="2" charset="-78"/>
            </a:endParaRPr>
          </a:p>
          <a:p>
            <a:pPr algn="ctr"/>
            <a:endParaRPr lang="fa-IR" dirty="0" smtClean="0">
              <a:cs typeface="B Jadid" panose="00000700000000000000" pitchFamily="2" charset="-78"/>
            </a:endParaRPr>
          </a:p>
          <a:p>
            <a:pPr algn="ctr"/>
            <a:endParaRPr lang="fa-IR" dirty="0">
              <a:cs typeface="B Jadid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chemeClr val="bg1">
                    <a:lumMod val="95000"/>
                  </a:schemeClr>
                </a:solidFill>
                <a:cs typeface="B Arshia" panose="00000400000000000000" pitchFamily="2" charset="-78"/>
              </a:rPr>
              <a:t>پدافندغیرعامل درقرآن کریم</a:t>
            </a:r>
            <a:endParaRPr lang="en-US" sz="3200" dirty="0">
              <a:solidFill>
                <a:schemeClr val="bg1">
                  <a:lumMod val="95000"/>
                </a:schemeClr>
              </a:solidFill>
              <a:cs typeface="B Arshia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6362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21272">
        <p14:honeycomb/>
      </p:transition>
    </mc:Choice>
    <mc:Fallback>
      <p:transition spd="slow" advTm="21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9944100" y="128588"/>
            <a:ext cx="1857375" cy="141446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Jadid" panose="00000700000000000000" pitchFamily="2" charset="-78"/>
              </a:rPr>
              <a:t>بازدارندگی</a:t>
            </a:r>
            <a:endParaRPr lang="en-US" dirty="0">
              <a:solidFill>
                <a:schemeClr val="tx1"/>
              </a:solidFill>
              <a:cs typeface="B Jadid" panose="00000700000000000000" pitchFamily="2" charset="-78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857250" y="2786063"/>
            <a:ext cx="10144125" cy="375761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-2382"/>
            <a:ext cx="6191250" cy="6860382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363255" y="128588"/>
            <a:ext cx="5160723" cy="533276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بازدارندگی</a:t>
            </a:r>
            <a:endParaRPr lang="fa-IR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endParaRPr lang="fa-IR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یعنی دشمن بترسد به خود اجازه ندهد به ما حمله کند و هم چنین تدابیر گوناگونی که یک کشور برای جلوگیری و </a:t>
            </a: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مایوس 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کردن کشورهای دیگر در جهت عملی کردن سیاست های تهدید آمیز آنها صورت میگیرد</a:t>
            </a:r>
            <a:endParaRPr lang="fa-IR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26802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24079">
        <p14:vortex dir="r"/>
      </p:transition>
    </mc:Choice>
    <mc:Fallback>
      <p:transition spd="slow" advTm="240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 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10" y="87312"/>
            <a:ext cx="4471637" cy="388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3"/>
          <p:cNvSpPr/>
          <p:nvPr/>
        </p:nvSpPr>
        <p:spPr>
          <a:xfrm>
            <a:off x="0" y="87312"/>
            <a:ext cx="2571750" cy="16144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Jadid" panose="00000700000000000000" pitchFamily="2" charset="-78"/>
              </a:rPr>
              <a:t>جنگ الکترونیک</a:t>
            </a:r>
            <a:endParaRPr lang="en-US" dirty="0">
              <a:solidFill>
                <a:schemeClr val="tx1"/>
              </a:solidFill>
              <a:cs typeface="B Jadid" panose="00000700000000000000" pitchFamily="2" charset="-78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0" y="1930399"/>
            <a:ext cx="3472213" cy="228379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Kamran" panose="00000400000000000000" pitchFamily="2" charset="-78"/>
              </a:rPr>
              <a:t>استفاده از انرژی الکترومغناطیسی با هدف تشخیص بهره برداری و اختلال در طیف الکترومغناطیسی دشمن و جلوگیری از اقدامات مشابه آن ها جنگ الکترونیک نامیده میشود</a:t>
            </a:r>
            <a:endParaRPr lang="en-US" sz="2400" dirty="0">
              <a:solidFill>
                <a:schemeClr val="tx1"/>
              </a:solidFill>
              <a:cs typeface="B Kamran" panose="00000400000000000000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071813" y="2971800"/>
            <a:ext cx="4872037" cy="388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اهدف این جنگ:نظامی مراکز مخابراتی سیستم های اطلاع رسانی شبکه های رادیویی و تلویزیونی شبکه های برق رسانی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02024746"/>
      </p:ext>
    </p:extLst>
  </p:cSld>
  <p:clrMapOvr>
    <a:masterClrMapping/>
  </p:clrMapOvr>
  <p:transition spd="slow" advTm="20007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اهداف عمده ی جنگ الکترونیک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sz="3200" dirty="0" smtClean="0"/>
              <a:t>حفاظت از طیف الکترومغناطیسی خودی در برابر جنگ الکترونیکی دشمن به نحوی که برتری توان نیروی خودی در این زمینه حفظ شود</a:t>
            </a:r>
          </a:p>
          <a:p>
            <a:r>
              <a:rPr lang="fa-IR" sz="3200" dirty="0" smtClean="0"/>
              <a:t>رهگیری و بهره برداری از امواج الکترومغناطیسی دشمن که به صورت عمدی یاسهوی پخش میشوند</a:t>
            </a:r>
          </a:p>
          <a:p>
            <a:r>
              <a:rPr lang="fa-IR" sz="3200" dirty="0" smtClean="0"/>
              <a:t>ایجاد اختلال در طیف الکترو مغناطیسی دشمن به طوری که توانایی آن را تضعیف کند</a:t>
            </a:r>
            <a:endParaRPr lang="en-US" sz="32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2517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9569">
        <p14:prism/>
      </p:transition>
    </mc:Choice>
    <mc:Fallback>
      <p:transition spd="slow" advTm="395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ججن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2512256" cy="6868319"/>
          </a:xfrm>
        </p:spPr>
      </p:pic>
      <p:sp>
        <p:nvSpPr>
          <p:cNvPr id="5" name="Left Arrow 4"/>
          <p:cNvSpPr/>
          <p:nvPr/>
        </p:nvSpPr>
        <p:spPr>
          <a:xfrm>
            <a:off x="9529763" y="271463"/>
            <a:ext cx="2214562" cy="1471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جنگ سایبری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0563" y="480615"/>
            <a:ext cx="4371975" cy="2943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Jadid" panose="00000700000000000000" pitchFamily="2" charset="-78"/>
              </a:rPr>
              <a:t>به مجموعه ای از ارتباطات که ازطریق رایانه و وسایل مخابراتی و بدون در نظر گرفتن مکان جغرافیایی برقرار میشوندفضای سایبر گفته میشود</a:t>
            </a:r>
            <a:endParaRPr lang="en-US" sz="2400" dirty="0">
              <a:solidFill>
                <a:schemeClr val="tx1"/>
              </a:solidFill>
              <a:cs typeface="B Jadid" panose="00000700000000000000" pitchFamily="2" charset="-78"/>
            </a:endParaRPr>
          </a:p>
        </p:txBody>
      </p:sp>
      <p:sp>
        <p:nvSpPr>
          <p:cNvPr id="7" name="Frame 6"/>
          <p:cNvSpPr/>
          <p:nvPr/>
        </p:nvSpPr>
        <p:spPr>
          <a:xfrm>
            <a:off x="4500563" y="3914775"/>
            <a:ext cx="7486650" cy="18573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Jadid" panose="00000700000000000000" pitchFamily="2" charset="-78"/>
              </a:rPr>
              <a:t>بطور کلی جنگ سایبری به معنای تهاجم عمومی به سیستم های فناوری اطلاعات یک کشور از طریق استفاده از روش های نفوذ به رایانه ها و همچنین محافظت از سیستم های فناوری خود در برابر نفوز بیگانگان است.</a:t>
            </a:r>
            <a:endParaRPr lang="en-US" dirty="0">
              <a:solidFill>
                <a:schemeClr val="tx1"/>
              </a:solidFill>
              <a:cs typeface="B Jadid" panose="00000700000000000000" pitchFamily="2" charset="-78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592824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7939">
        <p15:prstTrans prst="peelOff"/>
      </p:transition>
    </mc:Choice>
    <mc:Fallback>
      <p:transition spd="slow" advTm="17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4|3.2|2|2.6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3|3|4.8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9|8.6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394</Words>
  <Application>Microsoft Office PowerPoint</Application>
  <PresentationFormat>Custom</PresentationFormat>
  <Paragraphs>76</Paragraphs>
  <Slides>9</Slides>
  <Notes>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Slide 1</vt:lpstr>
      <vt:lpstr> </vt:lpstr>
      <vt:lpstr>Slide 3</vt:lpstr>
      <vt:lpstr> </vt:lpstr>
      <vt:lpstr>Slide 5</vt:lpstr>
      <vt:lpstr>Slide 6</vt:lpstr>
      <vt:lpstr>    </vt:lpstr>
      <vt:lpstr>اهداف عمده ی جنگ الکترونیک</vt:lpstr>
      <vt:lpstr>ججن</vt:lpstr>
    </vt:vector>
  </TitlesOfParts>
  <Company>Moorche 30 DVDs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Windows User</cp:lastModifiedBy>
  <cp:revision>11</cp:revision>
  <dcterms:created xsi:type="dcterms:W3CDTF">2013-04-22T17:01:29Z</dcterms:created>
  <dcterms:modified xsi:type="dcterms:W3CDTF">2013-05-26T19:12:37Z</dcterms:modified>
</cp:coreProperties>
</file>