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22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E19B6062-A3D4-4F7D-A273-6ED9E525482E}" type="datetimeFigureOut">
              <a:rPr lang="fa-IR" smtClean="0"/>
              <a:t>26/04/36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66E614A-A861-4D3A-8806-ACD24935784E}" type="slidenum">
              <a:rPr lang="fa-IR" smtClean="0"/>
              <a:t>‹#›</a:t>
            </a:fld>
            <a:endParaRPr lang="fa-IR"/>
          </a:p>
        </p:txBody>
      </p:sp>
    </p:spTree>
    <p:extLst>
      <p:ext uri="{BB962C8B-B14F-4D97-AF65-F5344CB8AC3E}">
        <p14:creationId xmlns:p14="http://schemas.microsoft.com/office/powerpoint/2010/main" val="151272028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19B6062-A3D4-4F7D-A273-6ED9E525482E}" type="datetimeFigureOut">
              <a:rPr lang="fa-IR" smtClean="0"/>
              <a:t>26/04/36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66E614A-A861-4D3A-8806-ACD24935784E}" type="slidenum">
              <a:rPr lang="fa-IR" smtClean="0"/>
              <a:t>‹#›</a:t>
            </a:fld>
            <a:endParaRPr lang="fa-IR"/>
          </a:p>
        </p:txBody>
      </p:sp>
    </p:spTree>
    <p:extLst>
      <p:ext uri="{BB962C8B-B14F-4D97-AF65-F5344CB8AC3E}">
        <p14:creationId xmlns:p14="http://schemas.microsoft.com/office/powerpoint/2010/main" val="365884758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19B6062-A3D4-4F7D-A273-6ED9E525482E}" type="datetimeFigureOut">
              <a:rPr lang="fa-IR" smtClean="0"/>
              <a:t>26/04/36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66E614A-A861-4D3A-8806-ACD24935784E}" type="slidenum">
              <a:rPr lang="fa-IR" smtClean="0"/>
              <a:t>‹#›</a:t>
            </a:fld>
            <a:endParaRPr lang="fa-IR"/>
          </a:p>
        </p:txBody>
      </p:sp>
    </p:spTree>
    <p:extLst>
      <p:ext uri="{BB962C8B-B14F-4D97-AF65-F5344CB8AC3E}">
        <p14:creationId xmlns:p14="http://schemas.microsoft.com/office/powerpoint/2010/main" val="183731119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19B6062-A3D4-4F7D-A273-6ED9E525482E}" type="datetimeFigureOut">
              <a:rPr lang="fa-IR" smtClean="0"/>
              <a:t>26/04/36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66E614A-A861-4D3A-8806-ACD24935784E}" type="slidenum">
              <a:rPr lang="fa-IR" smtClean="0"/>
              <a:t>‹#›</a:t>
            </a:fld>
            <a:endParaRPr lang="fa-IR"/>
          </a:p>
        </p:txBody>
      </p:sp>
    </p:spTree>
    <p:extLst>
      <p:ext uri="{BB962C8B-B14F-4D97-AF65-F5344CB8AC3E}">
        <p14:creationId xmlns:p14="http://schemas.microsoft.com/office/powerpoint/2010/main" val="426270892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19B6062-A3D4-4F7D-A273-6ED9E525482E}" type="datetimeFigureOut">
              <a:rPr lang="fa-IR" smtClean="0"/>
              <a:t>26/04/36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66E614A-A861-4D3A-8806-ACD24935784E}" type="slidenum">
              <a:rPr lang="fa-IR" smtClean="0"/>
              <a:t>‹#›</a:t>
            </a:fld>
            <a:endParaRPr lang="fa-IR"/>
          </a:p>
        </p:txBody>
      </p:sp>
    </p:spTree>
    <p:extLst>
      <p:ext uri="{BB962C8B-B14F-4D97-AF65-F5344CB8AC3E}">
        <p14:creationId xmlns:p14="http://schemas.microsoft.com/office/powerpoint/2010/main" val="369811332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9B6062-A3D4-4F7D-A273-6ED9E525482E}" type="datetimeFigureOut">
              <a:rPr lang="fa-IR" smtClean="0"/>
              <a:t>26/04/36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66E614A-A861-4D3A-8806-ACD24935784E}" type="slidenum">
              <a:rPr lang="fa-IR" smtClean="0"/>
              <a:t>‹#›</a:t>
            </a:fld>
            <a:endParaRPr lang="fa-IR"/>
          </a:p>
        </p:txBody>
      </p:sp>
    </p:spTree>
    <p:extLst>
      <p:ext uri="{BB962C8B-B14F-4D97-AF65-F5344CB8AC3E}">
        <p14:creationId xmlns:p14="http://schemas.microsoft.com/office/powerpoint/2010/main" val="245234740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E19B6062-A3D4-4F7D-A273-6ED9E525482E}" type="datetimeFigureOut">
              <a:rPr lang="fa-IR" smtClean="0"/>
              <a:t>26/04/36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66E614A-A861-4D3A-8806-ACD24935784E}" type="slidenum">
              <a:rPr lang="fa-IR" smtClean="0"/>
              <a:t>‹#›</a:t>
            </a:fld>
            <a:endParaRPr lang="fa-IR"/>
          </a:p>
        </p:txBody>
      </p:sp>
    </p:spTree>
    <p:extLst>
      <p:ext uri="{BB962C8B-B14F-4D97-AF65-F5344CB8AC3E}">
        <p14:creationId xmlns:p14="http://schemas.microsoft.com/office/powerpoint/2010/main" val="207850922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E19B6062-A3D4-4F7D-A273-6ED9E525482E}" type="datetimeFigureOut">
              <a:rPr lang="fa-IR" smtClean="0"/>
              <a:t>26/04/36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66E614A-A861-4D3A-8806-ACD24935784E}" type="slidenum">
              <a:rPr lang="fa-IR" smtClean="0"/>
              <a:t>‹#›</a:t>
            </a:fld>
            <a:endParaRPr lang="fa-IR"/>
          </a:p>
        </p:txBody>
      </p:sp>
    </p:spTree>
    <p:extLst>
      <p:ext uri="{BB962C8B-B14F-4D97-AF65-F5344CB8AC3E}">
        <p14:creationId xmlns:p14="http://schemas.microsoft.com/office/powerpoint/2010/main" val="27273383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E19B6062-A3D4-4F7D-A273-6ED9E525482E}" type="datetimeFigureOut">
              <a:rPr lang="fa-IR" smtClean="0"/>
              <a:t>26/04/36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66E614A-A861-4D3A-8806-ACD24935784E}" type="slidenum">
              <a:rPr lang="fa-IR" smtClean="0"/>
              <a:t>‹#›</a:t>
            </a:fld>
            <a:endParaRPr lang="fa-IR"/>
          </a:p>
        </p:txBody>
      </p:sp>
    </p:spTree>
    <p:extLst>
      <p:ext uri="{BB962C8B-B14F-4D97-AF65-F5344CB8AC3E}">
        <p14:creationId xmlns:p14="http://schemas.microsoft.com/office/powerpoint/2010/main" val="344666812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B6062-A3D4-4F7D-A273-6ED9E525482E}" type="datetimeFigureOut">
              <a:rPr lang="fa-IR" smtClean="0"/>
              <a:t>26/04/36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66E614A-A861-4D3A-8806-ACD24935784E}" type="slidenum">
              <a:rPr lang="fa-IR" smtClean="0"/>
              <a:t>‹#›</a:t>
            </a:fld>
            <a:endParaRPr lang="fa-IR"/>
          </a:p>
        </p:txBody>
      </p:sp>
    </p:spTree>
    <p:extLst>
      <p:ext uri="{BB962C8B-B14F-4D97-AF65-F5344CB8AC3E}">
        <p14:creationId xmlns:p14="http://schemas.microsoft.com/office/powerpoint/2010/main" val="371378306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9B6062-A3D4-4F7D-A273-6ED9E525482E}" type="datetimeFigureOut">
              <a:rPr lang="fa-IR" smtClean="0"/>
              <a:t>26/04/36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66E614A-A861-4D3A-8806-ACD24935784E}" type="slidenum">
              <a:rPr lang="fa-IR" smtClean="0"/>
              <a:t>‹#›</a:t>
            </a:fld>
            <a:endParaRPr lang="fa-IR"/>
          </a:p>
        </p:txBody>
      </p:sp>
    </p:spTree>
    <p:extLst>
      <p:ext uri="{BB962C8B-B14F-4D97-AF65-F5344CB8AC3E}">
        <p14:creationId xmlns:p14="http://schemas.microsoft.com/office/powerpoint/2010/main" val="15405586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9B6062-A3D4-4F7D-A273-6ED9E525482E}" type="datetimeFigureOut">
              <a:rPr lang="fa-IR" smtClean="0"/>
              <a:t>26/04/36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66E614A-A861-4D3A-8806-ACD24935784E}" type="slidenum">
              <a:rPr lang="fa-IR" smtClean="0"/>
              <a:t>‹#›</a:t>
            </a:fld>
            <a:endParaRPr lang="fa-IR"/>
          </a:p>
        </p:txBody>
      </p:sp>
    </p:spTree>
    <p:extLst>
      <p:ext uri="{BB962C8B-B14F-4D97-AF65-F5344CB8AC3E}">
        <p14:creationId xmlns:p14="http://schemas.microsoft.com/office/powerpoint/2010/main" val="202140244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extLst>
              <a:ext uri="{BEBA8EAE-BF5A-486C-A8C5-ECC9F3942E4B}">
                <a14:imgProps xmlns:a14="http://schemas.microsoft.com/office/drawing/2010/main">
                  <a14:imgLayer r:embed="rId15">
                    <a14:imgEffect>
                      <a14:saturation sat="400000"/>
                    </a14:imgEffect>
                    <a14:imgEffect>
                      <a14:brightnessContrast contrast="2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19B6062-A3D4-4F7D-A273-6ED9E525482E}" type="datetimeFigureOut">
              <a:rPr lang="fa-IR" smtClean="0"/>
              <a:t>26/04/36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66E614A-A861-4D3A-8806-ACD24935784E}" type="slidenum">
              <a:rPr lang="fa-IR" smtClean="0"/>
              <a:t>‹#›</a:t>
            </a:fld>
            <a:endParaRPr lang="fa-IR"/>
          </a:p>
        </p:txBody>
      </p:sp>
    </p:spTree>
    <p:extLst>
      <p:ext uri="{BB962C8B-B14F-4D97-AF65-F5344CB8AC3E}">
        <p14:creationId xmlns:p14="http://schemas.microsoft.com/office/powerpoint/2010/main" val="3852390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بسم الله الرحمن الرحیم</a:t>
            </a:r>
          </a:p>
        </p:txBody>
      </p:sp>
      <p:sp>
        <p:nvSpPr>
          <p:cNvPr id="3" name="Text Placeholder 2"/>
          <p:cNvSpPr>
            <a:spLocks noGrp="1"/>
          </p:cNvSpPr>
          <p:nvPr>
            <p:ph type="body" idx="1"/>
          </p:nvPr>
        </p:nvSpPr>
        <p:spPr/>
        <p:txBody>
          <a:bodyPr/>
          <a:lstStyle/>
          <a:p>
            <a:pPr marR="0" lvl="0" rtl="1"/>
            <a:r>
              <a:rPr lang="fa-IR" b="1" i="0" u="none" strike="noStrike" baseline="0" smtClean="0">
                <a:solidFill>
                  <a:srgbClr val="C00000"/>
                </a:solidFill>
                <a:cs typeface="B Koodak"/>
              </a:rPr>
              <a:t>جايگاه معرفتى امامت در انديشه دينى‏</a:t>
            </a:r>
          </a:p>
          <a:p>
            <a:pPr marR="0" lvl="1" rtl="1"/>
            <a:r>
              <a:rPr lang="fa-IR" b="1" i="0" u="none" strike="noStrike" baseline="0" smtClean="0">
                <a:cs typeface="B Badr"/>
              </a:rPr>
              <a:t>برگرفته از کتاب امامت پژوهى(بررسى ديدگاههاى اماميه، معتزله واشاعره)، ص:105-125، جمعی از نویسندگان، فصل </a:t>
            </a:r>
            <a:r>
              <a:rPr lang="fa-IR" b="1" i="0" u="none" strike="noStrike" baseline="0" smtClean="0">
                <a:solidFill>
                  <a:srgbClr val="8080FF"/>
                </a:solidFill>
                <a:cs typeface="B Badr"/>
              </a:rPr>
              <a:t>جايگاه معرفتى امامت در انديشه دينى‏</a:t>
            </a:r>
            <a:r>
              <a:rPr lang="fa-IR" b="1" i="0" u="none" strike="noStrike" baseline="0" smtClean="0">
                <a:solidFill>
                  <a:srgbClr val="8080FF"/>
                </a:solidFill>
                <a:latin typeface="Times New Roman"/>
                <a:cs typeface="B Badr"/>
              </a:rPr>
              <a:t> </a:t>
            </a:r>
          </a:p>
          <a:p>
            <a:pPr marR="0" lvl="1" rtl="1"/>
            <a:r>
              <a:rPr lang="fa-IR" b="1" i="0" u="none" strike="noStrike" baseline="0" smtClean="0">
                <a:cs typeface="B Badr"/>
              </a:rPr>
              <a:t>تهیه (با تلخیص و تصرف اندک): بختیاروند، بهمن 1393</a:t>
            </a:r>
          </a:p>
        </p:txBody>
      </p:sp>
    </p:spTree>
    <p:extLst>
      <p:ext uri="{BB962C8B-B14F-4D97-AF65-F5344CB8AC3E}">
        <p14:creationId xmlns:p14="http://schemas.microsoft.com/office/powerpoint/2010/main" val="1489661736"/>
      </p:ext>
    </p:extLst>
  </p:cSld>
  <p:clrMapOvr>
    <a:masterClrMapping/>
  </p:clrMapOvr>
  <mc:AlternateContent xmlns:mc="http://schemas.openxmlformats.org/markup-compatibility/2006">
    <mc:Choice xmlns:p14="http://schemas.microsoft.com/office/powerpoint/2010/main" Requires="p14">
      <p:transition spd="slow" p14:dur="1500" advClick="0">
        <p:split orient="vert"/>
      </p:transition>
    </mc:Choice>
    <mc:Fallback>
      <p:transition spd="slow" advClick="0">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مراد از اصول دين، باورهايى است كه جزو ماهيت دين به شمار مى‏رود</a:t>
            </a:r>
            <a:r>
              <a:rPr lang="fa-IR" b="1" i="0" u="none" strike="noStrike" baseline="0" smtClean="0">
                <a:solidFill>
                  <a:srgbClr val="965AA0"/>
                </a:solidFill>
                <a:cs typeface="B Badr"/>
              </a:rPr>
              <a:t> و به همين دليل، ملاك اسلام و كفر است؛ معتقد به آن، مسلمان و منكر آن، كافر محسوب مى‏شود. و مراد از اصول مذهب، اعتقاداتى است كه جزو ماهيت دين نيست و دين، بدون آنها فرو نمى‏ريزد، اما اين انديشه، جزو عقيده و روش خاصى در تلقى دين است كه مذهب خوانده مى‏شود.</a:t>
            </a:r>
            <a:endParaRPr lang="fa-IR" b="1" i="0" u="none" strike="noStrike" baseline="0" smtClean="0">
              <a:solidFill>
                <a:srgbClr val="965AA0"/>
              </a:solidFill>
              <a:latin typeface="Times New Roman"/>
              <a:cs typeface="B Badr"/>
            </a:endParaRPr>
          </a:p>
        </p:txBody>
      </p:sp>
    </p:spTree>
    <p:extLst>
      <p:ext uri="{BB962C8B-B14F-4D97-AF65-F5344CB8AC3E}">
        <p14:creationId xmlns:p14="http://schemas.microsoft.com/office/powerpoint/2010/main" val="137975868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بر اساس توضيح مفاهيم اصل، فرع، دين و مذهب، پرسش اساسى تحقيق حاضر را در سه گزينه عمده مى‏توان جست:</a:t>
            </a:r>
          </a:p>
          <a:p>
            <a:pPr marR="0" lvl="1" rtl="1"/>
            <a:r>
              <a:rPr lang="fa-IR" b="1" i="0" u="none" strike="noStrike" baseline="0" smtClean="0">
                <a:solidFill>
                  <a:srgbClr val="505AFF"/>
                </a:solidFill>
                <a:cs typeface="B Badr"/>
              </a:rPr>
              <a:t>1. آيا امامت، از اصول دين و جزو ماهيت دين است؟</a:t>
            </a:r>
          </a:p>
          <a:p>
            <a:pPr marR="0" lvl="1" rtl="1"/>
            <a:r>
              <a:rPr lang="fa-IR" b="1" i="0" u="none" strike="noStrike" baseline="0" smtClean="0">
                <a:solidFill>
                  <a:srgbClr val="505AFF"/>
                </a:solidFill>
                <a:cs typeface="B Badr"/>
              </a:rPr>
              <a:t>2. آيا امامت، از اصول مذهب (شيعه) است؟</a:t>
            </a:r>
          </a:p>
          <a:p>
            <a:pPr marR="0" lvl="1" rtl="1"/>
            <a:r>
              <a:rPr lang="fa-IR" b="1" i="0" u="none" strike="noStrike" baseline="0" smtClean="0">
                <a:solidFill>
                  <a:srgbClr val="505AFF"/>
                </a:solidFill>
                <a:cs typeface="B Badr"/>
              </a:rPr>
              <a:t>3. آيا امامت، به طور كلى از مسائل فروع دين و مذهب است؟</a:t>
            </a:r>
          </a:p>
          <a:p>
            <a:pPr marR="0" lvl="1" rtl="1"/>
            <a:r>
              <a:rPr lang="fa-IR" b="1" i="0" u="none" strike="noStrike" baseline="0" smtClean="0">
                <a:cs typeface="B Badr"/>
              </a:rPr>
              <a:t>دانشمندان مسلمان، در اين مسأله، سه ديدگاه عمده دارند كه در واقع، هر كدام، يكى از سه گزينه ياد شده را برگزيده‏اند.</a:t>
            </a:r>
          </a:p>
        </p:txBody>
      </p:sp>
    </p:spTree>
    <p:extLst>
      <p:ext uri="{BB962C8B-B14F-4D97-AF65-F5344CB8AC3E}">
        <p14:creationId xmlns:p14="http://schemas.microsoft.com/office/powerpoint/2010/main" val="159049478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نظریه اول: فرع انگارى امامت‏</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اشاعره و معتزله، بر اين باورند كه امامت و مباحث مربوط به آن، از موضوعات علم فقه است و طرح مباحث امامت در اواخر كتب كلامى، نه به دليل كلامى بودن آن، بلكه صرفا براى رعايت عادتى است كه از ديرباز در اين باره جارى بوده، وگرنه جايگاه اصلى طرح آن، علم فقه است.</a:t>
            </a:r>
          </a:p>
        </p:txBody>
      </p:sp>
    </p:spTree>
    <p:extLst>
      <p:ext uri="{BB962C8B-B14F-4D97-AF65-F5344CB8AC3E}">
        <p14:creationId xmlns:p14="http://schemas.microsoft.com/office/powerpoint/2010/main" val="212393514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امام الحرمين جوينى (متوفى 478) مى‏گويد:</a:t>
            </a:r>
          </a:p>
          <a:p>
            <a:pPr marR="0" lvl="1" rtl="1"/>
            <a:r>
              <a:rPr lang="fa-IR" b="1" i="0" u="none" strike="noStrike" baseline="0" smtClean="0">
                <a:cs typeface="B Badr"/>
              </a:rPr>
              <a:t>سخن گفتن درباره امامت، از اصول عقايد به شمار نمى‏آيد و خطر (گمراه شدن) كسى كه وارد بحث امامت مى‏شود، بسى بيشتر از خطر (گمراه شدن) كسى است كه نسبت به آن، از اساس، جاهل باشد.</a:t>
            </a:r>
          </a:p>
          <a:p>
            <a:pPr marR="0" lvl="1" rtl="1"/>
            <a:r>
              <a:rPr lang="fa-IR" b="1" i="0" u="none" strike="noStrike" baseline="0" smtClean="0">
                <a:cs typeface="B Badr"/>
              </a:rPr>
              <a:t>امام الحرمين جوينى، الارشاد، ص 245.</a:t>
            </a:r>
          </a:p>
        </p:txBody>
      </p:sp>
    </p:spTree>
    <p:extLst>
      <p:ext uri="{BB962C8B-B14F-4D97-AF65-F5344CB8AC3E}">
        <p14:creationId xmlns:p14="http://schemas.microsoft.com/office/powerpoint/2010/main" val="42138152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ابو حامد محمد غزالى (متوفى 505) مى‏نويسد:</a:t>
            </a:r>
          </a:p>
          <a:p>
            <a:pPr marR="0" lvl="1" rtl="1"/>
            <a:r>
              <a:rPr lang="fa-IR" b="1" i="0" u="none" strike="noStrike" baseline="0" smtClean="0">
                <a:cs typeface="B Badr"/>
              </a:rPr>
              <a:t>بحث كردن در باب امامت، نه از اصول دين و نه بحثى صرفا عقلى است، بلكه از مسائل فقهى به شمار مى‏رود ... و لكن از آنجا كه از ديرباز، رسم چنين بوده است كه مباحث كتابهاى اعتقادى را با بحث امامت به پايان برند، ما نيز چنين كرديم.</a:t>
            </a:r>
          </a:p>
          <a:p>
            <a:pPr marR="0" lvl="1" rtl="1"/>
            <a:r>
              <a:rPr lang="fa-IR" b="1" i="0" u="none" strike="noStrike" baseline="0" smtClean="0">
                <a:cs typeface="B Badr"/>
              </a:rPr>
              <a:t>ابو حامد محمد غزالى، الاقتصاد فى الاعتقاد، ص 234.</a:t>
            </a:r>
          </a:p>
        </p:txBody>
      </p:sp>
    </p:spTree>
    <p:extLst>
      <p:ext uri="{BB962C8B-B14F-4D97-AF65-F5344CB8AC3E}">
        <p14:creationId xmlns:p14="http://schemas.microsoft.com/office/powerpoint/2010/main" val="276763158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سيف الدين آمدى (متوفى 631) كه از اعاظم عالمان اشعرى در سده هفتم به شمار مى‏رود، بر اين باور است كه سخن گفتن درباره امامت، نه از اصول دين است و نه آن قدر مهم است كه مكلّف نتواند آن را رها كند و يا بدان جاهل باشد. وى سپس در پاسخ اين پرسش كه اگر امامت، از اصول عقايد نيست، پس چرا آن را در كتاب كلامى خويش مورد بحث قرار داده است، مى‏گويد: «عادت بر اين بوده است كه آن را در اواخر كتب كلامى مى‏آوردند ... ما صحيح ندانستيم كه با نياوردن آن در اين كتاب، خرق عادت كنيم.»</a:t>
            </a:r>
            <a:r>
              <a:rPr lang="fa-IR" b="1" i="0" u="none" strike="noStrike" baseline="0" smtClean="0">
                <a:solidFill>
                  <a:srgbClr val="965AA0"/>
                </a:solidFill>
                <a:cs typeface="B Badr"/>
              </a:rPr>
              <a:t> </a:t>
            </a:r>
            <a:endParaRPr lang="fa-IR" b="1" i="0" u="none" strike="noStrike" baseline="0" smtClean="0">
              <a:solidFill>
                <a:srgbClr val="965AA0"/>
              </a:solidFill>
              <a:latin typeface="Times New Roman"/>
              <a:cs typeface="B Badr"/>
            </a:endParaRPr>
          </a:p>
        </p:txBody>
      </p:sp>
    </p:spTree>
    <p:extLst>
      <p:ext uri="{BB962C8B-B14F-4D97-AF65-F5344CB8AC3E}">
        <p14:creationId xmlns:p14="http://schemas.microsoft.com/office/powerpoint/2010/main" val="402403927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قاضى عضد الدين ايجى (متوفى 756) از متكلمان بزرگ اشعرى مى‏نويسد: «و آن در نزد ما از فروع است و براى پيروى از گذشتگان ما آن را در علم كلام آورديم.»</a:t>
            </a:r>
          </a:p>
          <a:p>
            <a:pPr marR="0" lvl="1" rtl="1"/>
            <a:r>
              <a:rPr lang="fa-IR" b="1" i="0" u="none" strike="noStrike" baseline="0" smtClean="0">
                <a:cs typeface="B Badr"/>
              </a:rPr>
              <a:t>تفتازانى (متوفى 793)</a:t>
            </a:r>
            <a:r>
              <a:rPr lang="fa-IR" b="1" i="0" u="none" strike="noStrike" baseline="0" smtClean="0">
                <a:solidFill>
                  <a:srgbClr val="965AA0"/>
                </a:solidFill>
                <a:cs typeface="B Badr"/>
              </a:rPr>
              <a:t> ، ابن خلدون (متوفى 808)  و ديگر مشاهير اشاعره نيز تصريحا يا تلويحا، اين مطلب را در نوشته‏هاى خويش آورده‏اند و تأييد كرده‏اند. </a:t>
            </a:r>
          </a:p>
        </p:txBody>
      </p:sp>
    </p:spTree>
    <p:extLst>
      <p:ext uri="{BB962C8B-B14F-4D97-AF65-F5344CB8AC3E}">
        <p14:creationId xmlns:p14="http://schemas.microsoft.com/office/powerpoint/2010/main" val="184895286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صاحبان انديشه فوق، امامت را نه تنها از اصول نمى‏دانند، بلكه در ميان فروع نيز چندان اهميتى براى آن قائل نيستند؛ تا آنجا كه درباره امامت گفته‏اند: «اميد به نجات كسى كه از بحث امامت روگردان مى‏شود، بيشتر است تا آن كسى كه به مباحث امامت مى‏پردازد.»</a:t>
            </a:r>
          </a:p>
        </p:txBody>
      </p:sp>
    </p:spTree>
    <p:extLst>
      <p:ext uri="{BB962C8B-B14F-4D97-AF65-F5344CB8AC3E}">
        <p14:creationId xmlns:p14="http://schemas.microsoft.com/office/powerpoint/2010/main" val="217804186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نقد انديشه فرع انگارى امامت‏</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انديشه فوق، چنان كه از گفتار برخى از قائلان به اين نظريه بر مى‏آيد ، مبتنى بر نظريه‏اى ديگر است كه اشاعره و معتزله در باب ضرورت امامت اتخاذ كرده‏اند. آنان در مسأله ضرورت امامت، بر اين گمانند كه نصب و تعيين امام، در شرع بر مردم واجب است. بنا بر اين، از ديدگاه آنان، تعيين و برگزيدن امام، فعلى از افعال مكلّفان است، و چون افعال مكلّفان، موضوع علم فقه است، پس مباحث امامت نيز مربوط به علم فقه‏ مى‏باشد. ليكن از آنجا كه ادله شرعى وجوب امامت، در جاى خود، نقد و به آن پاسخ داده شده است، نظريه فرع انگارى امامت نيز كه بر آن مبتنى است، معتبر نخواهد بود.</a:t>
            </a:r>
          </a:p>
        </p:txBody>
      </p:sp>
    </p:spTree>
    <p:extLst>
      <p:ext uri="{BB962C8B-B14F-4D97-AF65-F5344CB8AC3E}">
        <p14:creationId xmlns:p14="http://schemas.microsoft.com/office/powerpoint/2010/main" val="39600231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همچنين اين نظريه، مبتنى بر تصويرى خاص از منزلت، نقش و اهميت امامت است.</a:t>
            </a:r>
          </a:p>
          <a:p>
            <a:pPr marR="0" lvl="1" rtl="1"/>
            <a:r>
              <a:rPr lang="fa-IR" b="1" i="0" u="none" strike="noStrike" baseline="0" smtClean="0">
                <a:cs typeface="B Badr"/>
              </a:rPr>
              <a:t>اين تصوير، همان گونه كه در مقاله «منزلت امامت ...» بيان شد، ديدگاه تحويلى‏نگرانه و مبتنى بر مغالطه كنه و وجه است.</a:t>
            </a:r>
          </a:p>
        </p:txBody>
      </p:sp>
    </p:spTree>
    <p:extLst>
      <p:ext uri="{BB962C8B-B14F-4D97-AF65-F5344CB8AC3E}">
        <p14:creationId xmlns:p14="http://schemas.microsoft.com/office/powerpoint/2010/main" val="360255247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مقدمه‏</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امامت، صرفا نظريه‏اى تئوريك نيست، بلكه باورى در ميان باورها و عقايد دينى مسلمانان است؛ البته باورى كه در تفسير آن، اختلاف و مواضع گوناگون به وجود آمده است.</a:t>
            </a:r>
          </a:p>
          <a:p>
            <a:pPr marR="0" lvl="1" rtl="1"/>
            <a:r>
              <a:rPr lang="fa-IR" b="1" i="0" u="none" strike="noStrike" baseline="0" smtClean="0">
                <a:cs typeface="B Badr"/>
              </a:rPr>
              <a:t>اختلاف در تعيين مصداق امامت، اولين نزاع بين مسلمانان، بلافاصله پس از رحلت پيامبر گرامى اسلام صلّى اللّه عليه و آله و سلّم بود كه رفته رفته از مصداق، فراتر رفت و به ويژه به دليل مباحثى كه شيعيان مطرح كردند، به صورت اختلاف در مفهوم‏سازى، چيستى امامت و حقيقت و منزلت آن درآمد و به صورت مسأله‏اى اعتقادى مطرح شد.</a:t>
            </a:r>
          </a:p>
        </p:txBody>
      </p:sp>
    </p:spTree>
    <p:extLst>
      <p:ext uri="{BB962C8B-B14F-4D97-AF65-F5344CB8AC3E}">
        <p14:creationId xmlns:p14="http://schemas.microsoft.com/office/powerpoint/2010/main" val="187564489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نظریه دوم: امامت، بمثابه يك اصل دينى‏</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بيشتر انديشمندان اماميه و شمارى از عالمان اشعرى، امامت را از اصول دين دانسته‏اند و بر اين باورند كه اعتقاد به امامت، لازم است و انكار آن، موجب كفر مى‏گردد.</a:t>
            </a:r>
          </a:p>
        </p:txBody>
      </p:sp>
    </p:spTree>
    <p:extLst>
      <p:ext uri="{BB962C8B-B14F-4D97-AF65-F5344CB8AC3E}">
        <p14:creationId xmlns:p14="http://schemas.microsoft.com/office/powerpoint/2010/main" val="400481850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شيخ صدوق (متوفى 381)، انكار امامت را همچون انكار نبوت و توحيد مى‏داند و مى‏گويد: «يجب أن يعتقد أنّ المنكر للإمام كالمنكر للنبوّة و المنكر للنبوّة كالمنكر للتوحيد.»(</a:t>
            </a:r>
            <a:r>
              <a:rPr lang="fa-IR" b="1" i="0" u="none" strike="noStrike" baseline="0" smtClean="0">
                <a:solidFill>
                  <a:srgbClr val="6C0598"/>
                </a:solidFill>
                <a:cs typeface="B Badr"/>
              </a:rPr>
              <a:t> شيخ صدوق، الهداية، ص 27.)</a:t>
            </a:r>
            <a:r>
              <a:rPr lang="fa-IR" b="1" i="0" u="none" strike="noStrike" baseline="0" smtClean="0">
                <a:solidFill>
                  <a:srgbClr val="965AA0"/>
                </a:solidFill>
                <a:cs typeface="B Badr"/>
              </a:rPr>
              <a:t>  و از آنجا كه منكر نبوت و توحيد، كافرند، پس منكر امامت نيز كافر مى‏باشد.</a:t>
            </a:r>
          </a:p>
        </p:txBody>
      </p:sp>
    </p:spTree>
    <p:extLst>
      <p:ext uri="{BB962C8B-B14F-4D97-AF65-F5344CB8AC3E}">
        <p14:creationId xmlns:p14="http://schemas.microsoft.com/office/powerpoint/2010/main" val="11420269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normAutofit lnSpcReduction="10000"/>
          </a:bodyPr>
          <a:lstStyle/>
          <a:p>
            <a:pPr marR="0" lvl="1" rtl="1"/>
            <a:r>
              <a:rPr lang="fa-IR" b="1" i="0" u="none" strike="noStrike" baseline="0" smtClean="0">
                <a:cs typeface="B Badr"/>
              </a:rPr>
              <a:t>شيخ مفيد (متوفى 413) مى‏گويد:</a:t>
            </a:r>
          </a:p>
          <a:p>
            <a:pPr marR="0" lvl="1" rtl="1"/>
            <a:r>
              <a:rPr lang="fa-IR" b="1" i="0" u="none" strike="noStrike" baseline="0" smtClean="0">
                <a:cs typeface="B Badr"/>
              </a:rPr>
              <a:t>و اتفقت الامامية على انّ من انكر امامة احد الائمة و جحد ما اوجب اللّه من فرض الطاعات فهو كافر ضالّ، مستحق للخلود فى النار. شيخ مفيد، اوائل المقالات، ص 7.</a:t>
            </a:r>
          </a:p>
          <a:p>
            <a:pPr marR="0" lvl="1" rtl="1"/>
            <a:r>
              <a:rPr lang="fa-IR" b="1" i="0" u="none" strike="noStrike" baseline="0" smtClean="0">
                <a:cs typeface="B Badr"/>
              </a:rPr>
              <a:t>سيد مرتضى (متوفى 436)، امامت را همچون نبوت، از كبار اصول دين به شمار آورده است. سيد مرتضى، رسائل شريف مرتضى، ج 1، ص 165 و 166. </a:t>
            </a:r>
          </a:p>
          <a:p>
            <a:pPr marR="0" lvl="1" rtl="1"/>
            <a:r>
              <a:rPr lang="fa-IR" b="1" i="0" u="none" strike="noStrike" baseline="0" smtClean="0">
                <a:cs typeface="B Badr"/>
              </a:rPr>
              <a:t>شيخ الطائفه (متوفى 460)، در تهذيب بر اين باور است كه مخالفان، به سبب انكار اصلى از اصول دين (امامت)، محكوم به كفرند. شيخ طوسى، تهذيب الاحكام، ج 1، 335.</a:t>
            </a:r>
          </a:p>
        </p:txBody>
      </p:sp>
    </p:spTree>
    <p:extLst>
      <p:ext uri="{BB962C8B-B14F-4D97-AF65-F5344CB8AC3E}">
        <p14:creationId xmlns:p14="http://schemas.microsoft.com/office/powerpoint/2010/main" val="390093242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از متأخّران نيز عده‏اى، امامت را در زمره اصول دين قرار داده‏اند كه از جمله مى‏توان به مقدس اردبيلى‏</a:t>
            </a:r>
            <a:r>
              <a:rPr lang="fa-IR" b="1" i="0" u="none" strike="noStrike" baseline="0" smtClean="0">
                <a:solidFill>
                  <a:srgbClr val="965AA0"/>
                </a:solidFill>
                <a:cs typeface="B Badr"/>
              </a:rPr>
              <a:t>  (متوفى 993)، سيد نور اللّه تسترى‏ (متوفى 1019)، محقق لاهيجى‏  (متوفى 1072)، ملا صالح مازندرانى‏  (متوفى 1080)، صاحب حدائق‏ (متوفى 1186)، ملا محمد مهدى نراقى‏  (متوفى 1209)، صاحب جواهر (متوفى 1266)، شيخ مرتضى انصارى‏  (متوفى 1281) و حكيم سبزوارى‏ (متوفى 1289) اشاره كرد.</a:t>
            </a:r>
            <a:endParaRPr lang="fa-IR" b="1" i="0" u="none" strike="noStrike" baseline="0" smtClean="0">
              <a:solidFill>
                <a:srgbClr val="965AA0"/>
              </a:solidFill>
              <a:latin typeface="Times New Roman"/>
              <a:cs typeface="B Badr"/>
            </a:endParaRPr>
          </a:p>
        </p:txBody>
      </p:sp>
    </p:spTree>
    <p:extLst>
      <p:ext uri="{BB962C8B-B14F-4D97-AF65-F5344CB8AC3E}">
        <p14:creationId xmlns:p14="http://schemas.microsoft.com/office/powerpoint/2010/main" val="425169280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همچنين برخى از انديشه‏وران معاصر اماميه، نظر فوق را برگزيده‏اند كه به عنوان مثال، مى‏توان از محمد حسن مظفر</a:t>
            </a:r>
            <a:r>
              <a:rPr lang="fa-IR" b="1" i="0" u="none" strike="noStrike" baseline="0" smtClean="0">
                <a:solidFill>
                  <a:srgbClr val="965AA0"/>
                </a:solidFill>
                <a:cs typeface="B Badr"/>
              </a:rPr>
              <a:t> ، محمد رضا مظفر ، آية اللّه خويى‏ ، آية اللّه مرعشى‏  و استاد مصباح يزدى‏  نام برد.</a:t>
            </a:r>
          </a:p>
          <a:p>
            <a:pPr marR="0" lvl="1" rtl="1"/>
            <a:r>
              <a:rPr lang="fa-IR" b="1" i="0" u="none" strike="noStrike" baseline="0" smtClean="0">
                <a:cs typeface="B Badr"/>
              </a:rPr>
              <a:t>البته چنان كه گذشت، نظريه فوق، اختصاص به شيعه اماميه ندارد، بلكه اين ديدگاه در ميان عالمان اهل سنت نيز نظر عدّه‏اى را به خود جلب كرده است؛ قاضى بيضاوى‏</a:t>
            </a:r>
            <a:r>
              <a:rPr lang="fa-IR" b="1" i="0" u="none" strike="noStrike" baseline="0" smtClean="0">
                <a:solidFill>
                  <a:srgbClr val="965AA0"/>
                </a:solidFill>
                <a:cs typeface="B Badr"/>
              </a:rPr>
              <a:t>  و علامه اسروشنى‏  از جمله كسانى‏اند كه امامت را جزو اصول شمرده‏اند.</a:t>
            </a:r>
          </a:p>
        </p:txBody>
      </p:sp>
    </p:spTree>
    <p:extLst>
      <p:ext uri="{BB962C8B-B14F-4D97-AF65-F5344CB8AC3E}">
        <p14:creationId xmlns:p14="http://schemas.microsoft.com/office/powerpoint/2010/main" val="2560516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ادلّه ديدگاه دوم‏</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دلايلى كه در اين باب اقامه شده است، به چهار دسته «آيات»، «روايات»، «اجماع» و «ضرورت» قابل تقسيم است:</a:t>
            </a:r>
          </a:p>
        </p:txBody>
      </p:sp>
    </p:spTree>
    <p:extLst>
      <p:ext uri="{BB962C8B-B14F-4D97-AF65-F5344CB8AC3E}">
        <p14:creationId xmlns:p14="http://schemas.microsoft.com/office/powerpoint/2010/main" val="251669626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الف) آيات‏</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كسانى كه امامت را جزو اصول دين مى‏دانند، به آيات فراوانى، از جمله به آيات زير استدلال كرده‏اند:</a:t>
            </a:r>
          </a:p>
          <a:p>
            <a:pPr marR="0" lvl="1" rtl="1"/>
            <a:r>
              <a:rPr lang="fa-IR" b="1" i="0" u="none" strike="noStrike" baseline="0" smtClean="0">
                <a:solidFill>
                  <a:srgbClr val="505AFF"/>
                </a:solidFill>
                <a:cs typeface="B Badr"/>
              </a:rPr>
              <a:t>1. «وَ ما مُحَمَّدٌ إِلَّا رَسُولٌ قَدْ خَلَتْ مِنْ قَبْلِهِ الرُّسُلُ أَ فَإِنْ ماتَ أَوْ قُتِلَ انْقَلَبْتُمْ عَلى‏ أَعْقابِكُمْ». (تحلیل و نقد) </a:t>
            </a:r>
          </a:p>
          <a:p>
            <a:pPr marR="0" lvl="1" rtl="1"/>
            <a:r>
              <a:rPr lang="fa-IR" b="1" i="0" u="none" strike="noStrike" baseline="0" smtClean="0">
                <a:solidFill>
                  <a:srgbClr val="505AFF"/>
                </a:solidFill>
                <a:cs typeface="B Badr"/>
              </a:rPr>
              <a:t>2. «يا أَيُّهَا الرَّسُولُ، بَلِّغْ ما أُنْزِلَ إِلَيْكَ مِنْ رَبِّكَ وَ إِنْ لَمْ تَفْعَلْ فَما بَلَّغْتَ رِسالَتَهُ وَ اللَّهُ يَعْصِمُكَ مِنَ النَّاسِ إِنَّ اللَّهَ لا يَهْدِي الْقَوْمَ الْكافِرِينَ.»</a:t>
            </a:r>
            <a:r>
              <a:rPr lang="fa-IR" b="1" i="0" u="none" strike="noStrike" baseline="0" smtClean="0">
                <a:solidFill>
                  <a:srgbClr val="965AA0"/>
                </a:solidFill>
                <a:cs typeface="B Badr"/>
              </a:rPr>
              <a:t>. (تحلیل و نقد)</a:t>
            </a:r>
          </a:p>
        </p:txBody>
      </p:sp>
    </p:spTree>
    <p:extLst>
      <p:ext uri="{BB962C8B-B14F-4D97-AF65-F5344CB8AC3E}">
        <p14:creationId xmlns:p14="http://schemas.microsoft.com/office/powerpoint/2010/main" val="96294039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ب) روايات‏</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رواياتى كه در اين زمينه آمده است، به چند دسته عمده، قابل تقسيم است: </a:t>
            </a:r>
          </a:p>
          <a:p>
            <a:pPr marR="0" lvl="1" rtl="1"/>
            <a:r>
              <a:rPr lang="fa-IR" b="1" i="0" u="none" strike="noStrike" baseline="0" smtClean="0">
                <a:cs typeface="B Badr"/>
              </a:rPr>
              <a:t>دسته‏اى از اين روايات، در مقام توصيف و تمجيد مقام منيع امامت و ولايت است؛ مانند: «بنى الإسلام على خمس؛ على الصلاة و الصوم و الزكات و الحجّ و الولاية و لم يناد بشى‏ء كما نودى بالولاية.»</a:t>
            </a:r>
          </a:p>
          <a:p>
            <a:pPr marR="0" lvl="1" rtl="1"/>
            <a:r>
              <a:rPr lang="fa-IR" b="1" i="0" u="none" strike="noStrike" baseline="0" smtClean="0">
                <a:cs typeface="B Badr"/>
              </a:rPr>
              <a:t>دسته ديگر، مخالفان و منكران امامت را معرفى مى‏كند كه اين دسته، خود به دو بخش تقسيم مى‏شود: در بخشى از اين روايات، از مخالفان و منكران امامت، به عنوان كافر و در بخش ديگر، به عنوان مرتد، ياد شده است. </a:t>
            </a:r>
          </a:p>
        </p:txBody>
      </p:sp>
    </p:spTree>
    <p:extLst>
      <p:ext uri="{BB962C8B-B14F-4D97-AF65-F5344CB8AC3E}">
        <p14:creationId xmlns:p14="http://schemas.microsoft.com/office/powerpoint/2010/main" val="383496699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1. رواياتى كه بيانگر كفر مخالفان است‏</a:t>
            </a:r>
            <a:endParaRPr lang="fa-IR" b="1" i="0" u="none" strike="noStrike" baseline="0" smtClean="0">
              <a:solidFill>
                <a:prstClr val="black"/>
              </a:solidFill>
              <a:latin typeface="Times New Roman"/>
              <a:cs typeface="B Homa"/>
            </a:endParaRPr>
          </a:p>
        </p:txBody>
      </p:sp>
      <p:sp>
        <p:nvSpPr>
          <p:cNvPr id="3" name="Text Placeholder 2"/>
          <p:cNvSpPr>
            <a:spLocks noGrp="1"/>
          </p:cNvSpPr>
          <p:nvPr>
            <p:ph type="body" idx="1"/>
          </p:nvPr>
        </p:nvSpPr>
        <p:spPr/>
        <p:txBody>
          <a:bodyPr>
            <a:normAutofit fontScale="92500"/>
          </a:bodyPr>
          <a:lstStyle/>
          <a:p>
            <a:pPr marR="0" lvl="1" rtl="1"/>
            <a:r>
              <a:rPr lang="fa-IR" b="1" i="0" u="none" strike="noStrike" baseline="0" smtClean="0">
                <a:solidFill>
                  <a:srgbClr val="505AFF"/>
                </a:solidFill>
                <a:cs typeface="B Badr"/>
              </a:rPr>
              <a:t>الف) «من مات و لم يعرف إمام زمانه مات ميتة جاهليّة.»</a:t>
            </a:r>
            <a:r>
              <a:rPr lang="fa-IR" b="1" i="0" u="none" strike="noStrike" baseline="0" smtClean="0">
                <a:solidFill>
                  <a:srgbClr val="965AA0"/>
                </a:solidFill>
                <a:cs typeface="B Badr"/>
              </a:rPr>
              <a:t> اين حديث، از رسول اكرم صلّى اللّه عليه و آله و سلّم با تعابير مختلف نقل شده است.</a:t>
            </a:r>
          </a:p>
          <a:p>
            <a:pPr marR="0" lvl="1" rtl="1"/>
            <a:r>
              <a:rPr lang="fa-IR" b="1" i="0" u="none" strike="noStrike" baseline="0" smtClean="0">
                <a:solidFill>
                  <a:srgbClr val="505AFF"/>
                </a:solidFill>
                <a:cs typeface="B Badr"/>
              </a:rPr>
              <a:t>ب) «من أصبح من هذه الأمّة لا إمام له، أصبح ضالا تائها و إن مات على هذه الحالة مات ميتة كفر و نفاق.»</a:t>
            </a:r>
          </a:p>
          <a:p>
            <a:pPr marR="0" lvl="1" rtl="1"/>
            <a:r>
              <a:rPr lang="fa-IR" b="1" i="0" u="none" strike="noStrike" baseline="0" smtClean="0">
                <a:solidFill>
                  <a:srgbClr val="505AFF"/>
                </a:solidFill>
                <a:cs typeface="B Badr"/>
              </a:rPr>
              <a:t>ج) از امام صادق عليه السّلام روايت شده است كه فرمود: «من عرفنا كان مؤمنا و من أنكرنا كان كافرا.»</a:t>
            </a:r>
          </a:p>
          <a:p>
            <a:pPr marR="0" lvl="1" rtl="1"/>
            <a:r>
              <a:rPr lang="fa-IR" b="1" i="0" u="none" strike="noStrike" baseline="0" smtClean="0">
                <a:solidFill>
                  <a:srgbClr val="505AFF"/>
                </a:solidFill>
                <a:cs typeface="B Badr"/>
              </a:rPr>
              <a:t>د) رسول اكرم صلّى اللّه عليه و آله و سلّم خطاب به يكى از اصحاب مى‏فرمايد: «يا حذيفة! إنّ حجة اللّه بعدى عليك علىّ بن أبى طالب. الكفر به كفر باللّه و الشرك به شرك باللّه و الشكّ فيه شكّ فى اللّه و الإلحاد فيه إلحاد فى اللّه ...»</a:t>
            </a:r>
          </a:p>
        </p:txBody>
      </p:sp>
    </p:spTree>
    <p:extLst>
      <p:ext uri="{BB962C8B-B14F-4D97-AF65-F5344CB8AC3E}">
        <p14:creationId xmlns:p14="http://schemas.microsoft.com/office/powerpoint/2010/main" val="125494087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2. روايات دال بر ارتداد مخالفان‏</a:t>
            </a:r>
          </a:p>
        </p:txBody>
      </p:sp>
      <p:sp>
        <p:nvSpPr>
          <p:cNvPr id="3" name="Text Placeholder 2"/>
          <p:cNvSpPr>
            <a:spLocks noGrp="1"/>
          </p:cNvSpPr>
          <p:nvPr>
            <p:ph type="body" idx="1"/>
          </p:nvPr>
        </p:nvSpPr>
        <p:spPr/>
        <p:txBody>
          <a:bodyPr>
            <a:normAutofit fontScale="92500" lnSpcReduction="20000"/>
          </a:bodyPr>
          <a:lstStyle/>
          <a:p>
            <a:pPr marR="0" lvl="1" rtl="1"/>
            <a:r>
              <a:rPr lang="fa-IR" b="1" i="0" u="none" strike="noStrike" baseline="0" smtClean="0">
                <a:solidFill>
                  <a:srgbClr val="505AFF"/>
                </a:solidFill>
                <a:cs typeface="B Badr"/>
              </a:rPr>
              <a:t>الف) در صحيح بخارى، به طرق مختلف، از پيامبر اسلام صلّى اللّه عليه و آله و سلّم نقل شده است كه حضرت فرمود:</a:t>
            </a:r>
          </a:p>
          <a:p>
            <a:pPr marR="0" lvl="1" rtl="1"/>
            <a:r>
              <a:rPr lang="fa-IR" b="1" i="0" u="none" strike="noStrike" baseline="0" smtClean="0">
                <a:cs typeface="B Badr"/>
              </a:rPr>
              <a:t>يرد علىّ يوم القيمة رهط من أصحابى فيجلون عن الحوض، فأقول يا ربّ أصحابى، فيقول إنّك لا علم لك بما أحدثوا بعدك، إنّهم ارتدّوا على أدبارهم القهقرى.</a:t>
            </a:r>
            <a:r>
              <a:rPr lang="fa-IR" b="1" i="0" u="none" strike="noStrike" baseline="0" smtClean="0">
                <a:solidFill>
                  <a:srgbClr val="965AA0"/>
                </a:solidFill>
                <a:cs typeface="B Badr"/>
              </a:rPr>
              <a:t> </a:t>
            </a:r>
            <a:r>
              <a:rPr lang="fa-IR" b="1" i="0" u="none" strike="noStrike" baseline="0" smtClean="0">
                <a:solidFill>
                  <a:srgbClr val="6C0598"/>
                </a:solidFill>
                <a:cs typeface="B Badr"/>
              </a:rPr>
              <a:t>صحيح بخارى، ج 8، ص 148.</a:t>
            </a:r>
          </a:p>
          <a:p>
            <a:pPr marR="0" lvl="1" rtl="1"/>
            <a:r>
              <a:rPr lang="fa-IR" b="1" i="0" u="none" strike="noStrike" baseline="0" smtClean="0">
                <a:solidFill>
                  <a:srgbClr val="505AFF"/>
                </a:solidFill>
                <a:cs typeface="B Badr"/>
              </a:rPr>
              <a:t>ب) در صحيح مسلم، در حديثى از عايشه مى‏خوانيم كه پيامبر اكرم صلّى اللّه عليه و آله و سلّم فرمود:</a:t>
            </a:r>
          </a:p>
          <a:p>
            <a:pPr marR="0" lvl="1" rtl="1"/>
            <a:r>
              <a:rPr lang="fa-IR" b="1" i="0" u="none" strike="noStrike" baseline="0" smtClean="0">
                <a:cs typeface="B Badr"/>
              </a:rPr>
              <a:t>إنّى على الحوض أنتظر من يرد علىّ منكم، فو اللّه ليقتطعنّ دونى رجال فلأقولنّ، أى ربّى منّى و من أمّتي. فيقول إنّك لا تدرى ما أحدثوا بعدك؟ ما زالوا يرجعون على أعقابهم.</a:t>
            </a:r>
          </a:p>
          <a:p>
            <a:pPr marR="0" lvl="1" rtl="1"/>
            <a:r>
              <a:rPr lang="fa-IR" b="1" i="0" u="none" strike="noStrike" baseline="0" smtClean="0">
                <a:solidFill>
                  <a:srgbClr val="505AFF"/>
                </a:solidFill>
                <a:cs typeface="B Badr"/>
              </a:rPr>
              <a:t>ج) امام باقر عليه السّلام در اين باره مى‏فرمايد: مخاطبان آيه شريفه‏</a:t>
            </a:r>
            <a:r>
              <a:rPr lang="fa-IR" b="1" i="0" u="none" strike="noStrike" baseline="0" smtClean="0">
                <a:solidFill>
                  <a:srgbClr val="006400"/>
                </a:solidFill>
                <a:cs typeface="B Badr"/>
              </a:rPr>
              <a:t> «مَنْ يَرْتَدَّ مِنْكُمْ عَنْ دِينِهِ ...» كسانى‏اند كه منصب امامت را غصب كرده‏اند.</a:t>
            </a:r>
          </a:p>
        </p:txBody>
      </p:sp>
    </p:spTree>
    <p:extLst>
      <p:ext uri="{BB962C8B-B14F-4D97-AF65-F5344CB8AC3E}">
        <p14:creationId xmlns:p14="http://schemas.microsoft.com/office/powerpoint/2010/main" val="273527891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تمايز دين و مذهب‏</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دو واژه دين و مذهب، تابع قاعده «إذا اجتمعا افترقا و إذا افترقا اجتمعا» است. زمانى كه هر دو با هم به كار رود، معمولا دو معناى مختلف دارد، اما در كاربردهاى جداگانه به معناى واحد به كار مى‏رود.</a:t>
            </a:r>
          </a:p>
        </p:txBody>
      </p:sp>
    </p:spTree>
    <p:extLst>
      <p:ext uri="{BB962C8B-B14F-4D97-AF65-F5344CB8AC3E}">
        <p14:creationId xmlns:p14="http://schemas.microsoft.com/office/powerpoint/2010/main" val="29719084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خلاصه استدلال به روايات‏</a:t>
            </a:r>
            <a:endParaRPr lang="fa-IR" b="1" i="0" u="none" strike="noStrike" baseline="0" smtClean="0">
              <a:solidFill>
                <a:prstClr val="black"/>
              </a:solidFill>
              <a:latin typeface="Times New Roman"/>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بر اساس روايات فوق، انكار امامت، موجب كفر و ارتداد مى‏شود و هر آنچه انكار آن، چنين باشد، از اصول دين است. بنا بر اين، امامت از اصول دين است.</a:t>
            </a:r>
          </a:p>
        </p:txBody>
      </p:sp>
    </p:spTree>
    <p:extLst>
      <p:ext uri="{BB962C8B-B14F-4D97-AF65-F5344CB8AC3E}">
        <p14:creationId xmlns:p14="http://schemas.microsoft.com/office/powerpoint/2010/main" val="47554606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ارزيابى روايات‏</a:t>
            </a:r>
          </a:p>
        </p:txBody>
      </p:sp>
      <p:sp>
        <p:nvSpPr>
          <p:cNvPr id="3" name="Text Placeholder 2"/>
          <p:cNvSpPr>
            <a:spLocks noGrp="1"/>
          </p:cNvSpPr>
          <p:nvPr>
            <p:ph type="body" idx="1"/>
          </p:nvPr>
        </p:nvSpPr>
        <p:spPr/>
        <p:txBody>
          <a:bodyPr>
            <a:normAutofit fontScale="92500" lnSpcReduction="10000"/>
          </a:bodyPr>
          <a:lstStyle/>
          <a:p>
            <a:pPr marR="0" lvl="1" rtl="1"/>
            <a:r>
              <a:rPr lang="fa-IR" b="1" i="0" u="none" strike="noStrike" baseline="0" smtClean="0">
                <a:cs typeface="B Badr"/>
              </a:rPr>
              <a:t>بدون ترديد، اين گونه روايات، اهميّت و ضرورت امامت و ولايت را بيان مى‏كند؛ همچنان كه اهميّت نماز، روزه، حجّ و جهاد نيز از اين روايات، قابل استنباط است. لكن در دلالت آنها بر اين كه امامت جزو اصول دين است، جاى بسى تأمل است؛ زيرا اگر بناست كه امامت با استناد به همين روايات، از اصول دين شمرده شود، نماز، روزه و ...</a:t>
            </a:r>
          </a:p>
          <a:p>
            <a:pPr marR="0" lvl="0" rtl="1"/>
            <a:r>
              <a:rPr lang="fa-IR" b="1" i="0" u="none" strike="noStrike" baseline="0" smtClean="0">
                <a:solidFill>
                  <a:srgbClr val="C00000"/>
                </a:solidFill>
                <a:cs typeface="B Koodak"/>
              </a:rPr>
              <a:t>به همين دليل، برخى از محققان با اين كه امامت را از اصول دين مى‏دانند، اما از استدلال به روايات فوق خوددارى كرده، مى‏گويند:</a:t>
            </a:r>
          </a:p>
          <a:p>
            <a:pPr marR="0" lvl="1" rtl="1"/>
            <a:r>
              <a:rPr lang="fa-IR" b="1" i="0" u="none" strike="noStrike" baseline="0" smtClean="0">
                <a:cs typeface="B Badr"/>
              </a:rPr>
              <a:t>لا يستفاد ذلك من تلك الأخبار الدالّة على أن بنى الإسلام على خمس و لا يلزم من أهمّيّتها فى نظر الشارع، صيرورتها ضروريّة. شيخ انصارى، كتاب الطهارة، ج 2، ص 353.</a:t>
            </a:r>
          </a:p>
        </p:txBody>
      </p:sp>
    </p:spTree>
    <p:extLst>
      <p:ext uri="{BB962C8B-B14F-4D97-AF65-F5344CB8AC3E}">
        <p14:creationId xmlns:p14="http://schemas.microsoft.com/office/powerpoint/2010/main" val="136809840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نقد استدلال به روايات كفر مخالفان‏</a:t>
            </a:r>
            <a:endParaRPr lang="fa-IR" b="1" i="0" u="none" strike="noStrike" baseline="0" smtClean="0">
              <a:solidFill>
                <a:prstClr val="black"/>
              </a:solidFill>
              <a:latin typeface="Times New Roman"/>
              <a:cs typeface="B Homa"/>
            </a:endParaRPr>
          </a:p>
        </p:txBody>
      </p:sp>
      <p:sp>
        <p:nvSpPr>
          <p:cNvPr id="3" name="Text Placeholder 2"/>
          <p:cNvSpPr>
            <a:spLocks noGrp="1"/>
          </p:cNvSpPr>
          <p:nvPr>
            <p:ph type="body" idx="1"/>
          </p:nvPr>
        </p:nvSpPr>
        <p:spPr/>
        <p:txBody>
          <a:bodyPr/>
          <a:lstStyle/>
          <a:p>
            <a:pPr marR="0" lvl="0" rtl="1"/>
            <a:r>
              <a:rPr lang="fa-IR" b="1" i="0" u="none" strike="noStrike" baseline="0" smtClean="0">
                <a:solidFill>
                  <a:srgbClr val="C00000"/>
                </a:solidFill>
                <a:cs typeface="B Koodak"/>
              </a:rPr>
              <a:t>اين نقد، مبتنى بر دو مقدمه است:</a:t>
            </a:r>
          </a:p>
          <a:p>
            <a:pPr marR="0" lvl="1" rtl="1"/>
            <a:r>
              <a:rPr lang="fa-IR" b="1" i="0" u="none" strike="noStrike" baseline="0" smtClean="0">
                <a:solidFill>
                  <a:srgbClr val="505AFF"/>
                </a:solidFill>
                <a:cs typeface="B Badr"/>
              </a:rPr>
              <a:t>1. بر اساس روايتى كه از امام صادق عليه السّلام نقل شده است. «كفر» در قرآن، معانى مختلفى دارد كه متّصف شدن به برخى از معانى آن، موجب خروج از دين است؛ همچون انكار ربوبيّت و معاد (كه آن را كفر جحودى گويند) و برخى ديگر، نه تنها با اسلام، منافات ندارد، بلكه با آن، قابل جمع است. از اين قبيل است، كفر به معناى ناسپاسى در برابر شكر و يا كفر به معناى ترك اوامر الهى در برابر اطاعت. گفتنى است كه كفر در روايات نيز به معانى فوق به كار رفته است.</a:t>
            </a:r>
            <a:r>
              <a:rPr lang="fa-IR" b="1" i="0" u="none" strike="noStrike" baseline="0" smtClean="0">
                <a:solidFill>
                  <a:srgbClr val="6C0598"/>
                </a:solidFill>
                <a:cs typeface="B Badr"/>
              </a:rPr>
              <a:t> كلينى، اصول كافى، ج 2، ص 389.</a:t>
            </a:r>
          </a:p>
        </p:txBody>
      </p:sp>
    </p:spTree>
    <p:extLst>
      <p:ext uri="{BB962C8B-B14F-4D97-AF65-F5344CB8AC3E}">
        <p14:creationId xmlns:p14="http://schemas.microsoft.com/office/powerpoint/2010/main" val="71613648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solidFill>
                  <a:srgbClr val="505AFF"/>
                </a:solidFill>
                <a:cs typeface="B Badr"/>
              </a:rPr>
              <a:t>2. از آيات‏ و روايات‏ استفاده مى‏شود كه نسبت ميان اسلام و ايمان، عام و خاص مطلق است. بدين معنى كه هر مؤمنى مسلمان است، ولى هر مسلمانى، الزاما مؤمن نيست. بنا بر اين، كفر مقابل اسلام نيز غير از كفر مقابل ايمان است و نسبت ميان اين دو، عكس نسبت اسلام و ايمان است؛ يعنى هر كفر مقابل اسلام، كفر مقابل ايمان هم هست، و لكن هر كفر مقابل ايمان، كفر مقابل اسلام نخواهد بود. بنا بر اين، كفر مقابل ايمان، با اسلام منافات ندارد.</a:t>
            </a:r>
          </a:p>
        </p:txBody>
      </p:sp>
    </p:spTree>
    <p:extLst>
      <p:ext uri="{BB962C8B-B14F-4D97-AF65-F5344CB8AC3E}">
        <p14:creationId xmlns:p14="http://schemas.microsoft.com/office/powerpoint/2010/main" val="213551638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normAutofit lnSpcReduction="10000"/>
          </a:bodyPr>
          <a:lstStyle/>
          <a:p>
            <a:pPr marR="0" lvl="1" rtl="1"/>
            <a:r>
              <a:rPr lang="fa-IR" b="1" i="0" u="none" strike="noStrike" baseline="0" smtClean="0">
                <a:cs typeface="B Badr"/>
              </a:rPr>
              <a:t>با توجه به نكات فوق، پاسخ استدلال به روايات ياد شده، روشن مى‏شود؛ زيرا اين استدلال، در صورتى تمام است كه پيشتر، دو مطلب به اثبات رسيده باشد: يكى اين كه دلالت روايات بر مدّعا (كفر مخالفان) تمام باشد و ديگر اين كه معارض نداشته باشد؛ در حالى كه هر دو مطلب، قابل مناقشه است؛ زيرا اولا، دلالت روايات فوق بر مدّعا، مخدوش است؛ چرا كه روايات، در صورتى مثبت مدّعاست كه واژه كفر در آنها به معناى در برابر اسلام به كار رفته باشد، در حالى كه در هيچ يك از روايات مربوط، چنين نيست، بلكه واژه كفر، بيشتر در معناى مقابل ايمان به كار رفته است، نه مقابل اسلام، و چنان كه گذشت، كفر به اين معنى، نه تنها با اسلام منافات ندارد، بلكه با آن قابل جمع است. پس دلالت روايات بر مدّعا، تمام نيست.</a:t>
            </a:r>
          </a:p>
        </p:txBody>
      </p:sp>
    </p:spTree>
    <p:extLst>
      <p:ext uri="{BB962C8B-B14F-4D97-AF65-F5344CB8AC3E}">
        <p14:creationId xmlns:p14="http://schemas.microsoft.com/office/powerpoint/2010/main" val="428881950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normAutofit fontScale="92500" lnSpcReduction="20000"/>
          </a:bodyPr>
          <a:lstStyle/>
          <a:p>
            <a:pPr marR="0" lvl="1" rtl="1"/>
            <a:r>
              <a:rPr lang="fa-IR" b="1" i="0" u="none" strike="noStrike" baseline="0" smtClean="0">
                <a:cs typeface="B Badr"/>
              </a:rPr>
              <a:t>پاسخ فوق را گروه زيادى از انديشمندان متأخر و معاصر اماميّه مطرح كرده‏اند:</a:t>
            </a:r>
          </a:p>
          <a:p>
            <a:pPr marR="0" lvl="1" rtl="1"/>
            <a:r>
              <a:rPr lang="fa-IR" b="1" i="0" u="none" strike="noStrike" baseline="0" smtClean="0">
                <a:cs typeface="B Badr"/>
              </a:rPr>
              <a:t>صاحب جواهر مى‏گويد:</a:t>
            </a:r>
          </a:p>
          <a:p>
            <a:pPr marR="0" lvl="1" rtl="1"/>
            <a:r>
              <a:rPr lang="fa-IR" b="1" i="0" u="none" strike="noStrike" baseline="0" smtClean="0">
                <a:cs typeface="B Badr"/>
              </a:rPr>
              <a:t>فلعلّ ما ورد فى الأخبار الكثيرة، من تكفير منكر على عليه السّلام محمول على إرادة الكافر فى مقابل الإيمان.</a:t>
            </a:r>
            <a:r>
              <a:rPr lang="fa-IR" b="1" i="0" u="none" strike="noStrike" baseline="0" smtClean="0">
                <a:solidFill>
                  <a:srgbClr val="6C0598"/>
                </a:solidFill>
                <a:cs typeface="B Badr"/>
              </a:rPr>
              <a:t> محمد حسن نجفى، جواهر الكلام، ج 6، ص 60.</a:t>
            </a:r>
          </a:p>
          <a:p>
            <a:pPr marR="0" lvl="1" rtl="1"/>
            <a:r>
              <a:rPr lang="fa-IR" b="1" i="0" u="none" strike="noStrike" baseline="0" smtClean="0">
                <a:cs typeface="B Badr"/>
              </a:rPr>
              <a:t>شيخ انصارى رحمه اللّه، با اين كه امامت را از اصول دين مى‏داند، با نسبت دادن كفر به مخالفان، به شدت مخالفت كرده، در پاسخ كسانى كه براى اثبات كفر مخالفان، به روايات استناد كرده‏اند، مى‏نويسد:</a:t>
            </a:r>
          </a:p>
          <a:p>
            <a:pPr marR="0" lvl="1" rtl="1"/>
            <a:r>
              <a:rPr lang="fa-IR" b="1" i="0" u="none" strike="noStrike" baseline="0" smtClean="0">
                <a:cs typeface="B Badr"/>
              </a:rPr>
              <a:t>إلّا أنّ المستفاد من مجموع الأخبار و كلمات الأخيار أنّ المراد بهذا الكفر، المقابل للإيمان الّذى هو أخصّ من الإسلام.</a:t>
            </a:r>
            <a:r>
              <a:rPr lang="fa-IR" b="1" i="0" u="none" strike="noStrike" baseline="0" smtClean="0">
                <a:solidFill>
                  <a:srgbClr val="965AA0"/>
                </a:solidFill>
                <a:cs typeface="B Badr"/>
              </a:rPr>
              <a:t> </a:t>
            </a:r>
            <a:r>
              <a:rPr lang="fa-IR" b="1" i="0" u="none" strike="noStrike" baseline="0" smtClean="0">
                <a:solidFill>
                  <a:srgbClr val="6C0598"/>
                </a:solidFill>
                <a:cs typeface="B Badr"/>
              </a:rPr>
              <a:t>شيخ انصارى، كتاب الطهارة، ج 2، ص 352.</a:t>
            </a:r>
          </a:p>
        </p:txBody>
      </p:sp>
    </p:spTree>
    <p:extLst>
      <p:ext uri="{BB962C8B-B14F-4D97-AF65-F5344CB8AC3E}">
        <p14:creationId xmlns:p14="http://schemas.microsoft.com/office/powerpoint/2010/main" val="126064074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normAutofit fontScale="92500" lnSpcReduction="10000"/>
          </a:bodyPr>
          <a:lstStyle/>
          <a:p>
            <a:pPr marR="0" lvl="1" rtl="1"/>
            <a:r>
              <a:rPr lang="fa-IR" b="1" i="0" u="none" strike="noStrike" baseline="0" smtClean="0">
                <a:cs typeface="B Badr"/>
              </a:rPr>
              <a:t>مرحوم حكيم در مستمسك مى‏نويسد:</a:t>
            </a:r>
          </a:p>
          <a:p>
            <a:pPr marR="0" lvl="1" rtl="1"/>
            <a:r>
              <a:rPr lang="fa-IR" b="1" i="0" u="none" strike="noStrike" baseline="0" smtClean="0">
                <a:cs typeface="B Badr"/>
              </a:rPr>
              <a:t>و أمّا النصوص، فالذّى يظهر منها أنّها فى مقام إثبات الكفر للمخالفين بالمعنى المقابل للإيمان كما يظهر من المقابلة بين الكافر و المؤمن.</a:t>
            </a:r>
            <a:r>
              <a:rPr lang="fa-IR" b="1" i="0" u="none" strike="noStrike" baseline="0" smtClean="0">
                <a:solidFill>
                  <a:srgbClr val="965AA0"/>
                </a:solidFill>
                <a:cs typeface="B Badr"/>
              </a:rPr>
              <a:t> </a:t>
            </a:r>
            <a:r>
              <a:rPr lang="fa-IR" b="1" i="0" u="none" strike="noStrike" baseline="0" smtClean="0">
                <a:solidFill>
                  <a:srgbClr val="6C0598"/>
                </a:solidFill>
                <a:cs typeface="B Badr"/>
              </a:rPr>
              <a:t>سيد محسن حكيم، مستمسك عروة الوثقى، ج 1، ص 394.</a:t>
            </a:r>
          </a:p>
          <a:p>
            <a:pPr marR="0" lvl="1" rtl="1"/>
            <a:r>
              <a:rPr lang="fa-IR" b="1" i="0" u="none" strike="noStrike" baseline="0" smtClean="0">
                <a:cs typeface="B Badr"/>
              </a:rPr>
              <a:t>امام خمينى رحمه اللّه نيز از جمله كسانى است كه تقابل در اين گونه روايات را، ميان كفر و ايمان مى‏داند و در پاسخ كسانى كه براى اثبات مدّعاى خود، به روايات تمسّك كرده‏اند، مى‏فرمايد:</a:t>
            </a:r>
          </a:p>
          <a:p>
            <a:pPr marR="0" lvl="1" rtl="1"/>
            <a:r>
              <a:rPr lang="fa-IR" b="1" i="0" u="none" strike="noStrike" baseline="0" smtClean="0">
                <a:cs typeface="B Badr"/>
              </a:rPr>
              <a:t>فهلّا تنبّه بأنّ الروايات التى تشبّث بها لم يرد فى واحد منها أنّ من عرف عليّا عليه السّلام فهو مسلم و من جهله فهو كافر. بل قابل فى جميعها بين المؤمن و الكافر و الكافر مقابل المسلم، غير المقابل للإيمان.</a:t>
            </a:r>
            <a:r>
              <a:rPr lang="fa-IR" b="1" i="0" u="none" strike="noStrike" baseline="0" smtClean="0">
                <a:solidFill>
                  <a:srgbClr val="6C0598"/>
                </a:solidFill>
                <a:cs typeface="B Badr"/>
              </a:rPr>
              <a:t> امام خمينى، كتاب الطهارة، ج 3، ص 320.</a:t>
            </a:r>
          </a:p>
        </p:txBody>
      </p:sp>
    </p:spTree>
    <p:extLst>
      <p:ext uri="{BB962C8B-B14F-4D97-AF65-F5344CB8AC3E}">
        <p14:creationId xmlns:p14="http://schemas.microsoft.com/office/powerpoint/2010/main" val="152808775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normAutofit fontScale="85000" lnSpcReduction="10000"/>
          </a:bodyPr>
          <a:lstStyle/>
          <a:p>
            <a:pPr marR="0" lvl="1" rtl="1"/>
            <a:r>
              <a:rPr lang="fa-IR" b="1" i="0" u="none" strike="noStrike" baseline="0" smtClean="0">
                <a:cs typeface="B Badr"/>
              </a:rPr>
              <a:t>چنان كه ملاحظه شد، دلالت روايات فوق بر مدّعا، تمام نيست.</a:t>
            </a:r>
          </a:p>
          <a:p>
            <a:pPr marR="0" lvl="1" rtl="1"/>
            <a:r>
              <a:rPr lang="fa-IR" b="1" i="0" u="none" strike="noStrike" baseline="0" smtClean="0">
                <a:cs typeface="B Badr"/>
              </a:rPr>
              <a:t>ثانيا، بر فرض كه مشكل دلالى روايات مزبور، منتفى باشد، بازهم تمسّك به آنها از جهت ديگرى مخدوش است؛ زيرا در برابر آنها روايات متعدد و معتبرى وجود دارد كه بر اسلام حقيقى مخالفان، به شرط عدم جحد و عناد دلالت مى‏كند و در حقيقت، مى‏تواند حاكم و مفسّر روايات مورد بحث باشد.</a:t>
            </a:r>
          </a:p>
          <a:p>
            <a:pPr marR="0" lvl="1" rtl="1"/>
            <a:r>
              <a:rPr lang="fa-IR" b="1" i="0" u="none" strike="noStrike" baseline="0" smtClean="0">
                <a:cs typeface="B Badr"/>
              </a:rPr>
              <a:t>به تعبير ديگر، ما با دو دسته روايات مواجه هستيم كه يكى بر كفر مطلق مخالفان دلالت دارد و ديگرى بر كفر مقيّد به نصب و عناد و جمع هر دو دسته، به اين است كه روايات مطلق را حمل بر روايات مقيّد كنيم. بنا بر اين، روايات، اشاره به كفر كسانى خواهد داشت كه از روى جحد و عناد، با مسأله امامت مخالفت مى‏كنند، نه مطلق مخالفان.</a:t>
            </a:r>
          </a:p>
          <a:p>
            <a:pPr marR="0" lvl="0" rtl="1"/>
            <a:r>
              <a:rPr lang="fa-IR" b="1" i="0" u="none" strike="noStrike" baseline="0" smtClean="0">
                <a:solidFill>
                  <a:srgbClr val="C00000"/>
                </a:solidFill>
                <a:cs typeface="B Koodak"/>
              </a:rPr>
              <a:t>از جمله رواياتى كه بر اسلام مخالفان به شرط عدم جحد و عناد، دلالت دارد، روايات زير است:</a:t>
            </a:r>
          </a:p>
        </p:txBody>
      </p:sp>
    </p:spTree>
    <p:extLst>
      <p:ext uri="{BB962C8B-B14F-4D97-AF65-F5344CB8AC3E}">
        <p14:creationId xmlns:p14="http://schemas.microsoft.com/office/powerpoint/2010/main" val="207776186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normAutofit fontScale="92500" lnSpcReduction="20000"/>
          </a:bodyPr>
          <a:lstStyle/>
          <a:p>
            <a:pPr marR="0" lvl="1" rtl="1"/>
            <a:r>
              <a:rPr lang="fa-IR" b="1" i="0" u="none" strike="noStrike" baseline="0" smtClean="0">
                <a:solidFill>
                  <a:srgbClr val="505AFF"/>
                </a:solidFill>
                <a:cs typeface="B Badr"/>
              </a:rPr>
              <a:t>1. در اصول كافى روايت مشروحى در اين زمينه وارد شده است كه خلاصه آن چنين است:</a:t>
            </a:r>
          </a:p>
          <a:p>
            <a:pPr marR="0" lvl="1" rtl="1"/>
            <a:r>
              <a:rPr lang="fa-IR" b="1" i="0" u="none" strike="noStrike" baseline="0" smtClean="0">
                <a:cs typeface="B Badr"/>
              </a:rPr>
              <a:t>سه نفر از اصحاب امام صادق عليه السّلام به نامهاى هاشم صاحب البريد، ابو خطاب و محمد بن مسلم، درباره مخالفان امامت، اختلاف نظر داشتند. هاشم معتقد بود كه جاهلان و منكران امامت، كافرند، ولى ابو خطاب، در كفر مخالفان، وجود حجت را شرط مى‏دانست و محمد بن مسلم، افزون بر آن، تحقق انكار و جحد را نيز معتبر مى‏شمرد. نزاع اين سه نفر، در ايّام حجّ، نزد امام صادق عليه السّلام كشيده شد و امام عليه السّلام ضمن گوشزد كردن اعتقاد مخالفان به توحيد و نبوت و انجام اعمال عبادى، با اظهار تعجب مكرّر و گفتن سبحان اللّه، آنان را از نسبت دادن كفر به جاهلان مسأله امامت، بر حذر داشت و تلويحا نظر محمد بن مسلم را تأييد فرمود.</a:t>
            </a:r>
            <a:r>
              <a:rPr lang="fa-IR" b="1" i="0" u="none" strike="noStrike" baseline="0" smtClean="0">
                <a:solidFill>
                  <a:srgbClr val="965AA0"/>
                </a:solidFill>
                <a:cs typeface="B Badr"/>
              </a:rPr>
              <a:t> </a:t>
            </a:r>
            <a:r>
              <a:rPr lang="fa-IR" b="1" i="0" u="none" strike="noStrike" baseline="0" smtClean="0">
                <a:solidFill>
                  <a:srgbClr val="6C0598"/>
                </a:solidFill>
                <a:cs typeface="B Badr"/>
              </a:rPr>
              <a:t>كلينى، اصول كافى، ج 2، ص 401؛ محمد بن الحسن الحر العاملى، وسائل الشيعة، ج 1، ص 21.</a:t>
            </a:r>
          </a:p>
        </p:txBody>
      </p:sp>
    </p:spTree>
    <p:extLst>
      <p:ext uri="{BB962C8B-B14F-4D97-AF65-F5344CB8AC3E}">
        <p14:creationId xmlns:p14="http://schemas.microsoft.com/office/powerpoint/2010/main" val="311808277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normAutofit fontScale="92500" lnSpcReduction="10000"/>
          </a:bodyPr>
          <a:lstStyle/>
          <a:p>
            <a:pPr marR="0" lvl="1" rtl="1"/>
            <a:r>
              <a:rPr lang="fa-IR" b="1" i="0" u="none" strike="noStrike" baseline="0" smtClean="0">
                <a:solidFill>
                  <a:srgbClr val="505AFF"/>
                </a:solidFill>
                <a:cs typeface="B Badr"/>
              </a:rPr>
              <a:t>2. در بحار الانوار، گفت و گوى مشروحى از حضرت امير عليه السّلام با اشعث بن قيس آمده است كه امام در بخشى از آن، ضمن تشريح سياستهاى خود در حوادثى كه بعد از رحلت پيامبر صلّى اللّه عليه و آله و سلّم تا آن زمان رخ داده بود، در پاسخ اشعث از هلاكت غير شيعه مى‏فرمايد:</a:t>
            </a:r>
          </a:p>
          <a:p>
            <a:pPr marR="0" lvl="1" rtl="1"/>
            <a:r>
              <a:rPr lang="fa-IR" b="1" i="0" u="none" strike="noStrike" baseline="0" smtClean="0">
                <a:cs typeface="B Badr"/>
              </a:rPr>
              <a:t>و ما هلك من الأميّة إلّا الناصبين و المكاثرين (المكابرين) و الجاحدين و المعاندين.</a:t>
            </a:r>
          </a:p>
          <a:p>
            <a:pPr marR="0" lvl="1" rtl="1"/>
            <a:r>
              <a:rPr lang="fa-IR" b="1" i="0" u="none" strike="noStrike" baseline="0" smtClean="0">
                <a:cs typeface="B Badr"/>
              </a:rPr>
              <a:t>فأمّا من تمسّك بالتوحيد و الإقرار بمحمّد صلّى اللّه عليه و آله و سلّم و الإسلام و لم يخرج من الملّة و لم يظاهر علينا الظلمة و لم ينصب علينا العداوة و شكّ فى الخلافة و لم يعرف أهلها و ولاتها و لم يعرف لنا ولاية ... فإنّ ذلك مسلم مستضعف يرجى له رحمة اللّه.</a:t>
            </a:r>
            <a:r>
              <a:rPr lang="fa-IR" b="1" i="0" u="none" strike="noStrike" baseline="0" smtClean="0">
                <a:solidFill>
                  <a:srgbClr val="6C0598"/>
                </a:solidFill>
                <a:cs typeface="B Badr"/>
              </a:rPr>
              <a:t> علامه مجلسى، بحار الانوار، ج 29، ص 471.</a:t>
            </a:r>
          </a:p>
        </p:txBody>
      </p:sp>
    </p:spTree>
    <p:extLst>
      <p:ext uri="{BB962C8B-B14F-4D97-AF65-F5344CB8AC3E}">
        <p14:creationId xmlns:p14="http://schemas.microsoft.com/office/powerpoint/2010/main" val="329720098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مفهوم‏شناسى «دين»</a:t>
            </a:r>
          </a:p>
        </p:txBody>
      </p:sp>
      <p:sp>
        <p:nvSpPr>
          <p:cNvPr id="3" name="Text Placeholder 2"/>
          <p:cNvSpPr>
            <a:spLocks noGrp="1"/>
          </p:cNvSpPr>
          <p:nvPr>
            <p:ph type="body" idx="1"/>
          </p:nvPr>
        </p:nvSpPr>
        <p:spPr/>
        <p:txBody>
          <a:bodyPr>
            <a:normAutofit fontScale="92500" lnSpcReduction="10000"/>
          </a:bodyPr>
          <a:lstStyle/>
          <a:p>
            <a:pPr marR="0" lvl="0" rtl="1"/>
            <a:r>
              <a:rPr lang="fa-IR" b="1" i="0" u="none" strike="noStrike" baseline="0" smtClean="0">
                <a:solidFill>
                  <a:srgbClr val="C00000"/>
                </a:solidFill>
                <a:cs typeface="B Koodak"/>
              </a:rPr>
              <a:t>«دين» در لغت‏</a:t>
            </a:r>
            <a:r>
              <a:rPr lang="fa-IR" b="1" i="0" u="none" strike="noStrike" baseline="0" smtClean="0">
                <a:solidFill>
                  <a:srgbClr val="965AA0"/>
                </a:solidFill>
                <a:cs typeface="B Koodak"/>
              </a:rPr>
              <a:t> </a:t>
            </a:r>
            <a:r>
              <a:rPr lang="fa-IR" b="1" i="0" u="none" strike="noStrike" baseline="0" smtClean="0">
                <a:solidFill>
                  <a:srgbClr val="C00000"/>
                </a:solidFill>
                <a:cs typeface="B Koodak"/>
              </a:rPr>
              <a:t>به معناى جزاء، طاعت، حكم، شأن، عادت، عبادت، حساب و غير آن است و در اصطلاح، با تعابير زير آمده است:</a:t>
            </a:r>
          </a:p>
          <a:p>
            <a:pPr marR="0" lvl="1" rtl="1"/>
            <a:r>
              <a:rPr lang="fa-IR" b="1" i="0" u="none" strike="noStrike" baseline="0" smtClean="0">
                <a:solidFill>
                  <a:srgbClr val="505AFF"/>
                </a:solidFill>
                <a:cs typeface="B Badr"/>
              </a:rPr>
              <a:t>1. «كلّ ما يدعو إليه نبيّنا محمد صلّى اللّه عليه و آله و سلّم»</a:t>
            </a:r>
            <a:r>
              <a:rPr lang="fa-IR" b="1" i="0" u="none" strike="noStrike" baseline="0" smtClean="0">
                <a:solidFill>
                  <a:srgbClr val="965AA0"/>
                </a:solidFill>
                <a:cs typeface="B Badr"/>
              </a:rPr>
              <a:t> «اسم لجميع ما تعبد اللّه به خلقه و أمرهم بالقيام به».</a:t>
            </a:r>
          </a:p>
          <a:p>
            <a:pPr marR="0" lvl="1" rtl="1"/>
            <a:r>
              <a:rPr lang="fa-IR" b="1" i="0" u="none" strike="noStrike" baseline="0" smtClean="0">
                <a:solidFill>
                  <a:srgbClr val="505AFF"/>
                </a:solidFill>
                <a:cs typeface="B Badr"/>
              </a:rPr>
              <a:t>3. «وضع إلهىّ سائق لذوى العقول باختيارهم المحمود إلى ما هو خير بالذات».</a:t>
            </a:r>
          </a:p>
          <a:p>
            <a:pPr marR="0" lvl="1" rtl="1"/>
            <a:r>
              <a:rPr lang="fa-IR" b="1" i="0" u="none" strike="noStrike" baseline="0" smtClean="0">
                <a:solidFill>
                  <a:srgbClr val="505AFF"/>
                </a:solidFill>
                <a:cs typeface="B Badr"/>
              </a:rPr>
              <a:t>4. «وضع إلهىّ سائق لذوى العقول باختيارهم المحمود إلى ما هو خير بالذات قلبيا كان أو قالبيا.»</a:t>
            </a:r>
          </a:p>
          <a:p>
            <a:pPr marR="0" lvl="1" rtl="1"/>
            <a:r>
              <a:rPr lang="fa-IR" b="1" i="0" u="none" strike="noStrike" baseline="0" smtClean="0">
                <a:solidFill>
                  <a:srgbClr val="505AFF"/>
                </a:solidFill>
                <a:cs typeface="B Badr"/>
              </a:rPr>
              <a:t>5. «وضع إلهىّ سائق لذوى العقول باختيارهم إيّاه الصلاح فى الحال و الفلاح فى المئال.»</a:t>
            </a:r>
            <a:r>
              <a:rPr lang="fa-IR" b="1" i="0" u="none" strike="noStrike" baseline="0" smtClean="0">
                <a:solidFill>
                  <a:srgbClr val="965AA0"/>
                </a:solidFill>
                <a:cs typeface="B Badr"/>
              </a:rPr>
              <a:t> </a:t>
            </a:r>
          </a:p>
        </p:txBody>
      </p:sp>
    </p:spTree>
    <p:extLst>
      <p:ext uri="{BB962C8B-B14F-4D97-AF65-F5344CB8AC3E}">
        <p14:creationId xmlns:p14="http://schemas.microsoft.com/office/powerpoint/2010/main" val="137270913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نقد استدلال به روايات ارتداد مخالفان‏</a:t>
            </a:r>
            <a:endParaRPr lang="fa-IR" b="1" i="0" u="none" strike="noStrike" baseline="0" smtClean="0">
              <a:solidFill>
                <a:prstClr val="black"/>
              </a:solidFill>
              <a:latin typeface="Times New Roman"/>
              <a:cs typeface="B Homa"/>
            </a:endParaRPr>
          </a:p>
        </p:txBody>
      </p:sp>
      <p:sp>
        <p:nvSpPr>
          <p:cNvPr id="3" name="Text Placeholder 2"/>
          <p:cNvSpPr>
            <a:spLocks noGrp="1"/>
          </p:cNvSpPr>
          <p:nvPr>
            <p:ph type="body" idx="1"/>
          </p:nvPr>
        </p:nvSpPr>
        <p:spPr/>
        <p:txBody>
          <a:bodyPr>
            <a:normAutofit fontScale="92500"/>
          </a:bodyPr>
          <a:lstStyle/>
          <a:p>
            <a:pPr marR="0" lvl="0" rtl="1"/>
            <a:r>
              <a:rPr lang="fa-IR" b="1" i="0" u="none" strike="noStrike" baseline="0" smtClean="0">
                <a:solidFill>
                  <a:srgbClr val="C00000"/>
                </a:solidFill>
                <a:cs typeface="B Koodak"/>
              </a:rPr>
              <a:t>استدلال به اين روايتها نيز از جهات ذيل، قابل مناقشه است:</a:t>
            </a:r>
          </a:p>
          <a:p>
            <a:pPr marR="0" lvl="1" rtl="1"/>
            <a:r>
              <a:rPr lang="fa-IR" b="1" i="0" u="none" strike="noStrike" baseline="0" smtClean="0">
                <a:solidFill>
                  <a:srgbClr val="505AFF"/>
                </a:solidFill>
                <a:cs typeface="B Badr"/>
              </a:rPr>
              <a:t>1. روايتهاى فوق، در صورتى مثبت ارتداد مخالفان است كه واژه ارتداد، در آنها به مفهوم اصطلاحى آن (خروج از دين) به كار رفته باشد. در حالى كه ارتداد در روايات مورد بحث، قابل حمل بر معناى مصطلح آن نيست؛ زيرا لازمه‏اش خروج بيشتر مسلمانان از حوزه دين است؛ چرا كه بسيارى از مسلمانان، امامت را به آن شكل كه اماميّه مطرح كرده‏اند، نمى‏پذيرند.</a:t>
            </a:r>
          </a:p>
          <a:p>
            <a:pPr marR="0" lvl="1" rtl="1"/>
            <a:r>
              <a:rPr lang="fa-IR" b="1" i="0" u="none" strike="noStrike" baseline="0" smtClean="0">
                <a:cs typeface="B Badr"/>
              </a:rPr>
              <a:t>اين مطلب (لازم)، نه تنها مخالف اصل و مستلزم حرج است، بلكه با اجماعى كه بر عدم احتراز امامان شيعه و اصحاب آنان از هرگونه معاشرت با مخالفان، منعقد است نيز نمى‏سازد.</a:t>
            </a:r>
            <a:r>
              <a:rPr lang="fa-IR" b="1" i="0" u="none" strike="noStrike" baseline="0" smtClean="0">
                <a:solidFill>
                  <a:srgbClr val="965AA0"/>
                </a:solidFill>
                <a:cs typeface="B Badr"/>
              </a:rPr>
              <a:t> </a:t>
            </a:r>
          </a:p>
        </p:txBody>
      </p:sp>
    </p:spTree>
    <p:extLst>
      <p:ext uri="{BB962C8B-B14F-4D97-AF65-F5344CB8AC3E}">
        <p14:creationId xmlns:p14="http://schemas.microsoft.com/office/powerpoint/2010/main" val="183354826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از اين رو، برخى از ژرف‏انديشان معاصر اماميّه، احتمال ديگرى را مطرح كرده‏اند و چنين گفته‏اند:</a:t>
            </a:r>
          </a:p>
          <a:p>
            <a:pPr marR="0" lvl="1" rtl="1"/>
            <a:r>
              <a:rPr lang="fa-IR" b="1" i="0" u="none" strike="noStrike" baseline="0" smtClean="0">
                <a:cs typeface="B Badr"/>
              </a:rPr>
              <a:t>و يحتمل أنّ كون المراد من ارتداد الناس، نكث عهد الولاية و لو ظاهرا و تقيّة لا الارتداد عن الإسلام و هو الأقرب.</a:t>
            </a:r>
            <a:r>
              <a:rPr lang="fa-IR" b="1" i="0" u="none" strike="noStrike" baseline="0" smtClean="0">
                <a:solidFill>
                  <a:srgbClr val="965AA0"/>
                </a:solidFill>
                <a:cs typeface="B Badr"/>
              </a:rPr>
              <a:t> </a:t>
            </a:r>
            <a:r>
              <a:rPr lang="fa-IR" b="1" i="0" u="none" strike="noStrike" baseline="0" smtClean="0">
                <a:solidFill>
                  <a:srgbClr val="6C0598"/>
                </a:solidFill>
                <a:cs typeface="B Badr"/>
              </a:rPr>
              <a:t>امام خمينى، كتاب الطهارة، ص 329 و 330.</a:t>
            </a:r>
          </a:p>
          <a:p>
            <a:pPr marR="0" lvl="1" rtl="1"/>
            <a:r>
              <a:rPr lang="fa-IR" b="1" i="0" u="none" strike="noStrike" baseline="0" smtClean="0">
                <a:cs typeface="B Badr"/>
              </a:rPr>
              <a:t>ناگفته پيداست كه صرف وجود چنين احتمالى، كافى است كه در اعتبار استدلال فوق، ترديد راه يابد.</a:t>
            </a:r>
          </a:p>
        </p:txBody>
      </p:sp>
    </p:spTree>
    <p:extLst>
      <p:ext uri="{BB962C8B-B14F-4D97-AF65-F5344CB8AC3E}">
        <p14:creationId xmlns:p14="http://schemas.microsoft.com/office/powerpoint/2010/main" val="188903473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solidFill>
                  <a:srgbClr val="505AFF"/>
                </a:solidFill>
                <a:cs typeface="B Badr"/>
              </a:rPr>
              <a:t>2. بر فرض كه از احتمال فوق، صرف نظر كرده، ارتداد را به ارتداد از اصل اسلام تفسير كنيم، بازهم روايات، دلالت بر ارتداد همه مخالفان ندارد؛ زيرا چنان كه گذشت، در پاره‏اى از اين روايات، سبب ارتداد، </a:t>
            </a:r>
            <a:r>
              <a:rPr lang="fa-IR" b="1" i="0" u="sng" strike="noStrike" baseline="0" smtClean="0">
                <a:solidFill>
                  <a:srgbClr val="505AFF"/>
                </a:solidFill>
                <a:cs typeface="B Badr"/>
              </a:rPr>
              <a:t>غصب حق آل محمد صلّى اللّه عليه و آله و سلّم</a:t>
            </a:r>
            <a:r>
              <a:rPr lang="fa-IR" b="1" i="0" u="none" strike="noStrike" baseline="0" smtClean="0">
                <a:solidFill>
                  <a:srgbClr val="505AFF"/>
                </a:solidFill>
                <a:cs typeface="B Badr"/>
              </a:rPr>
              <a:t> معرفى شده است.</a:t>
            </a:r>
          </a:p>
          <a:p>
            <a:pPr marR="0" lvl="1" rtl="1"/>
            <a:r>
              <a:rPr lang="fa-IR" b="1" i="0" u="none" strike="noStrike" baseline="0" smtClean="0">
                <a:cs typeface="B Badr"/>
              </a:rPr>
              <a:t>بنا بر اين، مى‏توان احتمال داد كه روايتهاى فوق، به ارتداد كسانى اشاره دارد كه با آگاهى، خلافت و به تبع آن، حق آل محمد صلّى اللّه عليه و آله و سلّم را غصب كرده‏اند و ناگفته پيداست كه عموم مردم، در آن نقشى نداشته‏اند تا به ارتداد متّصف شوند.</a:t>
            </a:r>
          </a:p>
        </p:txBody>
      </p:sp>
    </p:spTree>
    <p:extLst>
      <p:ext uri="{BB962C8B-B14F-4D97-AF65-F5344CB8AC3E}">
        <p14:creationId xmlns:p14="http://schemas.microsoft.com/office/powerpoint/2010/main" val="120313957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solidFill>
                  <a:srgbClr val="505AFF"/>
                </a:solidFill>
                <a:cs typeface="B Badr"/>
              </a:rPr>
              <a:t>3. اين روايات، همانند روايات پيشين، معارض با اخبارى است كه اسلام مخالفان را تأييد مى‏كند</a:t>
            </a:r>
            <a:r>
              <a:rPr lang="fa-IR" b="1" i="0" u="none" strike="noStrike" baseline="0" smtClean="0">
                <a:solidFill>
                  <a:srgbClr val="965AA0"/>
                </a:solidFill>
                <a:cs typeface="B Badr"/>
              </a:rPr>
              <a:t> و بنا به قاعده اصولى، در صورت عدم رجحان يكى از دو طرف، مرجع، عمومات يا اصل خواهد بود و چنان كه گذشت، مفاد عمومات و اصول، اسلام مخالفان است.</a:t>
            </a:r>
            <a:endParaRPr lang="fa-IR" b="1" i="0" u="none" strike="noStrike" baseline="0" smtClean="0">
              <a:solidFill>
                <a:srgbClr val="965AA0"/>
              </a:solidFill>
              <a:latin typeface="Times New Roman"/>
              <a:cs typeface="B Badr"/>
            </a:endParaRPr>
          </a:p>
        </p:txBody>
      </p:sp>
    </p:spTree>
    <p:extLst>
      <p:ext uri="{BB962C8B-B14F-4D97-AF65-F5344CB8AC3E}">
        <p14:creationId xmlns:p14="http://schemas.microsoft.com/office/powerpoint/2010/main" val="327490674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normAutofit fontScale="92500"/>
          </a:bodyPr>
          <a:lstStyle/>
          <a:p>
            <a:pPr marR="0" lvl="1" rtl="1"/>
            <a:r>
              <a:rPr lang="fa-IR" b="1" i="0" u="none" strike="noStrike" baseline="0" smtClean="0">
                <a:solidFill>
                  <a:srgbClr val="505AFF"/>
                </a:solidFill>
                <a:cs typeface="B Badr"/>
              </a:rPr>
              <a:t>4. دليل فوق، اعم از مدّعاست؛ چرا كه ارتداد، همان سان كه با انكار اصلى از اصول دين، تحقق مى‏يابد، با انكار فرعى از ضروريات دين نيز حاصل مى‏شود. بنا بر اين، از اين كه انكار امامت، موجب ارتداد مى‏شود، لزوما نمى‏توان به اين نتيجه رسيد كه امامت از اصول دين است.</a:t>
            </a:r>
          </a:p>
          <a:p>
            <a:pPr marR="0" lvl="1" rtl="1"/>
            <a:r>
              <a:rPr lang="fa-IR" b="1" i="0" u="none" strike="noStrike" baseline="0" smtClean="0">
                <a:cs typeface="B Badr"/>
              </a:rPr>
              <a:t>از آنچه گذشت، معلوم شد كه با تمسّك به آيات و روايات ياد شده، نمى‏توان اثبات كرد كه امامت از اصول دين است؛ چرا كه نتيجه استدلالهاى مزبور حد اكثر، اثبات كفر، يا ارتداد مخالفان است و اين مقدار، هر چند كه براى اثبات مدّعا، لازم به نظر مى‏رسد، كافى نيست. افزون بر آن، بايد اثبات گردد كه هر چيزى كه انكار آن، موجب كفر يا ارتداد گردد، از اصول دين است؛ و چنان كه ملاحظه شد، اين مطلب، اثبات نشد.</a:t>
            </a:r>
          </a:p>
        </p:txBody>
      </p:sp>
    </p:spTree>
    <p:extLst>
      <p:ext uri="{BB962C8B-B14F-4D97-AF65-F5344CB8AC3E}">
        <p14:creationId xmlns:p14="http://schemas.microsoft.com/office/powerpoint/2010/main" val="235030724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ج) اجماع و نقد آن‏</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گفتيم كه برخى از انديشمندان اماميّه در اين باره كه امامت، يكى از اصول دين است ادعاى وجود اجماع كرده‏اند</a:t>
            </a:r>
            <a:r>
              <a:rPr lang="fa-IR" b="1" i="0" u="none" strike="noStrike" baseline="0" smtClean="0">
                <a:solidFill>
                  <a:srgbClr val="965AA0"/>
                </a:solidFill>
                <a:cs typeface="B Badr"/>
              </a:rPr>
              <a:t> (</a:t>
            </a:r>
            <a:r>
              <a:rPr lang="fa-IR" b="1" i="0" u="none" strike="noStrike" baseline="0" smtClean="0">
                <a:solidFill>
                  <a:srgbClr val="6C0598"/>
                </a:solidFill>
                <a:cs typeface="B Badr"/>
              </a:rPr>
              <a:t>سيد مرتضى، الانتصار، ص 231؛ شيخ طوسى، تلخيص الشافى، ج 4، ص 131؛ شيخ مفيد، اوائل المقالات، ص 7.</a:t>
            </a:r>
            <a:r>
              <a:rPr lang="fa-IR" b="1" i="0" u="none" strike="noStrike" baseline="0" smtClean="0">
                <a:solidFill>
                  <a:srgbClr val="965AA0"/>
                </a:solidFill>
                <a:cs typeface="B Badr"/>
              </a:rPr>
              <a:t>)، ليكن اين ادّعا، از چند منظر به تأمّل بيشترى نيازمند است:</a:t>
            </a:r>
          </a:p>
        </p:txBody>
      </p:sp>
    </p:spTree>
    <p:extLst>
      <p:ext uri="{BB962C8B-B14F-4D97-AF65-F5344CB8AC3E}">
        <p14:creationId xmlns:p14="http://schemas.microsoft.com/office/powerpoint/2010/main" val="386928779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normAutofit lnSpcReduction="10000"/>
          </a:bodyPr>
          <a:lstStyle/>
          <a:p>
            <a:pPr marR="0" lvl="1" rtl="1"/>
            <a:r>
              <a:rPr lang="fa-IR" b="1" i="0" u="none" strike="noStrike" baseline="0" smtClean="0">
                <a:solidFill>
                  <a:srgbClr val="505AFF"/>
                </a:solidFill>
                <a:cs typeface="B Badr"/>
              </a:rPr>
              <a:t>1. ادعاى اجماع، به دو نحو قابل تصوّر است: نخست اين كه اين اجماع، مورد قبول همه فرق اسلامى باشد و ديگر اين كه تنها اماميّه، مدّعى چنين اجماعى باشد. اجماع در اينجا، در صورتى مثبت مدّعاست (جزو اصول دين بودن امامت) كه فرض اوّل، قابل اثبات باشد، در حالى كه اين فرض، نه مدّعى دارد و نه اثبات مى‏شود؛ چرا كه مخالفان امامت كه اكثريّت را تشكيل مى‏دهند، منكر چنين اجماعى هستند.</a:t>
            </a:r>
          </a:p>
          <a:p>
            <a:pPr marR="0" lvl="1" rtl="1"/>
            <a:r>
              <a:rPr lang="fa-IR" b="1" i="0" u="none" strike="noStrike" baseline="0" smtClean="0">
                <a:cs typeface="B Badr"/>
              </a:rPr>
              <a:t>فرض دوم، هر چند كه قابل اثبات است، ليكن نمى‏تواند مثبت مدّعا باشد؛ زيرا نتيجه اين فرض، جزو اصول مذهب بودن آن است؛ چون انعقاد اجماع بر جزو اصول دين بودن امرى نزد فرقه خاص، اصل بودن آن را تنها نزد همان فرقه اثبات خواهد كرد.</a:t>
            </a:r>
            <a:endParaRPr lang="fa-IR" b="1" i="0" u="none" strike="noStrike" baseline="0" smtClean="0">
              <a:latin typeface="Times New Roman"/>
              <a:cs typeface="B Badr"/>
            </a:endParaRPr>
          </a:p>
        </p:txBody>
      </p:sp>
    </p:spTree>
    <p:extLst>
      <p:ext uri="{BB962C8B-B14F-4D97-AF65-F5344CB8AC3E}">
        <p14:creationId xmlns:p14="http://schemas.microsoft.com/office/powerpoint/2010/main" val="11861739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normAutofit fontScale="92500"/>
          </a:bodyPr>
          <a:lstStyle/>
          <a:p>
            <a:pPr marR="0" lvl="1" rtl="1"/>
            <a:r>
              <a:rPr lang="fa-IR" b="1" i="0" u="none" strike="noStrike" baseline="0" smtClean="0">
                <a:solidFill>
                  <a:srgbClr val="505AFF"/>
                </a:solidFill>
                <a:cs typeface="B Badr"/>
              </a:rPr>
              <a:t>2. استدلال به اجماع مستلزم دور است؛ زيرا حجيّت اجماع از منظر اماميّه، نه به نفس اجماع، بلكه به سبب ملازمه آن با قول معصوم عليه السّلام است. پس آنچه از اين ديدگاه، حجّت محسوب مى‏شود، همان قول معصوم عليه السّلام است كه در هر اجماعى، مفروض انگاشته مى‏شود.</a:t>
            </a:r>
          </a:p>
          <a:p>
            <a:pPr marR="0" lvl="1" rtl="1"/>
            <a:r>
              <a:rPr lang="fa-IR" b="1" i="0" u="none" strike="noStrike" baseline="0" smtClean="0">
                <a:cs typeface="B Badr"/>
              </a:rPr>
              <a:t>برخى از فقهاى بلند آوازه امامى گفته‏اند: «فلو خلا المائة من فقهائنا من قوله عليه السّلام لما كان حجّة و لو حصل فى اثنين كان قولهما حجّة.» بنا بر اين، در هر اجماعى، اولا وجود معصوم عليه السّلام و سپس حجيّت قول وى، مفروض گرفته مى‏شود، در حالى كه مخالفان، نه تنها حجيّت قول وى، بلكه وجود او را نيز انكار مى‏كنند. پس استدلال به اين اجماع، در حقيقت، اثبات اصل بودن امامت، با قول امام مى‏باشد كه دور است.</a:t>
            </a:r>
            <a:r>
              <a:rPr lang="fa-IR" b="1" i="0" u="none" strike="noStrike" baseline="0" smtClean="0">
                <a:solidFill>
                  <a:srgbClr val="965AA0"/>
                </a:solidFill>
                <a:cs typeface="B Badr"/>
              </a:rPr>
              <a:t> </a:t>
            </a:r>
          </a:p>
        </p:txBody>
      </p:sp>
    </p:spTree>
    <p:extLst>
      <p:ext uri="{BB962C8B-B14F-4D97-AF65-F5344CB8AC3E}">
        <p14:creationId xmlns:p14="http://schemas.microsoft.com/office/powerpoint/2010/main" val="131104124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د) ضرورت امامت و نقد آن‏</a:t>
            </a:r>
          </a:p>
        </p:txBody>
      </p:sp>
      <p:sp>
        <p:nvSpPr>
          <p:cNvPr id="3" name="Text Placeholder 2"/>
          <p:cNvSpPr>
            <a:spLocks noGrp="1"/>
          </p:cNvSpPr>
          <p:nvPr>
            <p:ph type="body" idx="1"/>
          </p:nvPr>
        </p:nvSpPr>
        <p:spPr/>
        <p:txBody>
          <a:bodyPr/>
          <a:lstStyle/>
          <a:p>
            <a:pPr marR="0" lvl="0" rtl="1"/>
            <a:r>
              <a:rPr lang="fa-IR" b="1" i="0" u="none" strike="noStrike" baseline="0" smtClean="0">
                <a:solidFill>
                  <a:srgbClr val="C00000"/>
                </a:solidFill>
                <a:cs typeface="B Koodak"/>
              </a:rPr>
              <a:t>يكى ديگر از دلايل مدّعيان كفر مخالفان، ادّعاى ضرورت‏</a:t>
            </a:r>
            <a:r>
              <a:rPr lang="fa-IR" b="1" i="0" u="none" strike="noStrike" baseline="0" smtClean="0">
                <a:solidFill>
                  <a:srgbClr val="965AA0"/>
                </a:solidFill>
                <a:cs typeface="B Koodak"/>
              </a:rPr>
              <a:t> </a:t>
            </a:r>
            <a:r>
              <a:rPr lang="fa-IR" b="1" i="0" u="none" strike="noStrike" baseline="0" smtClean="0">
                <a:solidFill>
                  <a:srgbClr val="C00000"/>
                </a:solidFill>
                <a:cs typeface="B Koodak"/>
              </a:rPr>
              <a:t>در مسأله امامت است.</a:t>
            </a:r>
          </a:p>
          <a:p>
            <a:pPr marR="0" lvl="1" rtl="1"/>
            <a:r>
              <a:rPr lang="fa-IR" b="1" i="0" u="none" strike="noStrike" baseline="0" smtClean="0">
                <a:cs typeface="B Badr"/>
              </a:rPr>
              <a:t>خلاصه استدلال، چنين است: امامت حضرت على عليه السّلام از جانب خدا و توسط پيامبر اسلام صلّى اللّه عليه و آله و سلّم به مناسبتهاى گوناگون: از جمله، در جريان غدير خم، اعلام شده و نقل متواتر اين مطلب، آن را به سر حدّ ضرورت رسانده است. بنا بر اين، انكار آن، در حقيقت، انكار يكى از ضروريات دين اسلام است كه منجر به كفر مى‏شود.</a:t>
            </a:r>
          </a:p>
        </p:txBody>
      </p:sp>
    </p:spTree>
    <p:extLst>
      <p:ext uri="{BB962C8B-B14F-4D97-AF65-F5344CB8AC3E}">
        <p14:creationId xmlns:p14="http://schemas.microsoft.com/office/powerpoint/2010/main" val="416016757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پاسخ</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اولا، امامت به معنايى كه نزد اماميّه مطرح است، از ضروريات دين محسوب نمى‏شود؛ زيرا ضروريات دين، امورى است كه نزد همه فرق اسلامى و تمام طبقات مسلمانان، بديهى باشد</a:t>
            </a:r>
            <a:r>
              <a:rPr lang="fa-IR" b="1" i="0" u="none" strike="noStrike" baseline="0" smtClean="0">
                <a:solidFill>
                  <a:srgbClr val="965AA0"/>
                </a:solidFill>
                <a:cs typeface="B Badr"/>
              </a:rPr>
              <a:t>  و امامتى كه شيعه مدّعى آن است، نه تنها از ضروريات نيست، بلكه عدّه زيادى، خلاف آن را از ضروريات مى‏پندارند.</a:t>
            </a:r>
          </a:p>
          <a:p>
            <a:pPr marR="0" lvl="1" rtl="1"/>
            <a:r>
              <a:rPr lang="fa-IR" b="1" i="0" u="none" strike="noStrike" baseline="0" smtClean="0">
                <a:solidFill>
                  <a:srgbClr val="505AFF"/>
                </a:solidFill>
                <a:cs typeface="B Badr"/>
              </a:rPr>
              <a:t>ثانيا اين دليل، به يك اعتبار اعم، و به اعتبار ديگر، اخص از مدّعاست. اعم بودن آن، از اين روست كه ضرورت، وصف انحصارى اصول دين نيست، بلكه برخى از امور فرعى نيز متّصف به ضرورت مى‏شود؛ مانند وجوب نماز، روزه و ... كه از ضروريات دين اسلام به شمار مى‏رود.</a:t>
            </a:r>
          </a:p>
        </p:txBody>
      </p:sp>
    </p:spTree>
    <p:extLst>
      <p:ext uri="{BB962C8B-B14F-4D97-AF65-F5344CB8AC3E}">
        <p14:creationId xmlns:p14="http://schemas.microsoft.com/office/powerpoint/2010/main" val="66338203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solidFill>
                  <a:srgbClr val="505AFF"/>
                </a:solidFill>
                <a:cs typeface="B Badr"/>
              </a:rPr>
              <a:t>6. «الشريعة الإلهيّة المعتمد على الرسالة السماويّة.»</a:t>
            </a:r>
            <a:r>
              <a:rPr lang="fa-IR" b="1" i="0" u="none" strike="noStrike" baseline="0" smtClean="0">
                <a:solidFill>
                  <a:srgbClr val="965AA0"/>
                </a:solidFill>
                <a:cs typeface="B Badr"/>
              </a:rPr>
              <a:t> </a:t>
            </a:r>
          </a:p>
          <a:p>
            <a:pPr marR="0" lvl="1" rtl="1"/>
            <a:r>
              <a:rPr lang="fa-IR" b="1" i="0" u="none" strike="noStrike" baseline="0" smtClean="0">
                <a:solidFill>
                  <a:srgbClr val="505AFF"/>
                </a:solidFill>
                <a:cs typeface="B Badr"/>
              </a:rPr>
              <a:t>7. «مجموع التكاليف الّتى يدين بها عباد اللّه.»</a:t>
            </a:r>
            <a:r>
              <a:rPr lang="fa-IR" b="1" i="0" u="none" strike="noStrike" baseline="0" smtClean="0">
                <a:solidFill>
                  <a:srgbClr val="965AA0"/>
                </a:solidFill>
                <a:cs typeface="B Badr"/>
              </a:rPr>
              <a:t> </a:t>
            </a:r>
          </a:p>
          <a:p>
            <a:pPr marR="0" lvl="1" rtl="1"/>
            <a:r>
              <a:rPr lang="fa-IR" b="1" i="0" u="none" strike="noStrike" baseline="0" smtClean="0">
                <a:solidFill>
                  <a:srgbClr val="505AFF"/>
                </a:solidFill>
                <a:cs typeface="B Badr"/>
              </a:rPr>
              <a:t>8. «نحو سلوك فى الحياة الدنيا يتضمّن صلاح الدنيا بما يوافق الكمال الأخرويّ.»</a:t>
            </a:r>
            <a:r>
              <a:rPr lang="fa-IR" b="1" i="0" u="none" strike="noStrike" baseline="0" smtClean="0">
                <a:solidFill>
                  <a:srgbClr val="965AA0"/>
                </a:solidFill>
                <a:cs typeface="B Badr"/>
              </a:rPr>
              <a:t> </a:t>
            </a:r>
          </a:p>
          <a:p>
            <a:pPr marR="0" lvl="1" rtl="1"/>
            <a:r>
              <a:rPr lang="fa-IR" b="1" i="0" u="none" strike="noStrike" baseline="0" smtClean="0">
                <a:solidFill>
                  <a:srgbClr val="505AFF"/>
                </a:solidFill>
                <a:cs typeface="B Badr"/>
              </a:rPr>
              <a:t>9. «طريقة اجتماعيّة جعلها اللّه على عاتق الناس.»</a:t>
            </a:r>
            <a:r>
              <a:rPr lang="fa-IR" b="1" i="0" u="none" strike="noStrike" baseline="0" smtClean="0">
                <a:solidFill>
                  <a:srgbClr val="965AA0"/>
                </a:solidFill>
                <a:cs typeface="B Badr"/>
              </a:rPr>
              <a:t> </a:t>
            </a:r>
          </a:p>
        </p:txBody>
      </p:sp>
    </p:spTree>
    <p:extLst>
      <p:ext uri="{BB962C8B-B14F-4D97-AF65-F5344CB8AC3E}">
        <p14:creationId xmlns:p14="http://schemas.microsoft.com/office/powerpoint/2010/main" val="346596051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نتیجه</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بنا بر اين، از صرف اتّصاف مسأله‏اى به ضرورت، لزوما نمى‏توان اصل بودن آن را نتيجه گرفت. اما اخص بودن آن، از اين نظر است كه امامت به معناى ياد شده، نه نزد همه، بلكه تنها نزد اماميّه از ضروريّات است؛ زيرا آنچه نزد همه از ضروريات محسوب مى‏شود، ولايت به معناى محبّت است، امّا ولايت به معناى امامت و خلافت، فقط نزد شيعه، مسلّم است.</a:t>
            </a:r>
          </a:p>
        </p:txBody>
      </p:sp>
    </p:spTree>
    <p:extLst>
      <p:ext uri="{BB962C8B-B14F-4D97-AF65-F5344CB8AC3E}">
        <p14:creationId xmlns:p14="http://schemas.microsoft.com/office/powerpoint/2010/main" val="306472381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امامت، به منزله اصل در مذهب‏</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اين نظريه را مى‏توان بازسازى و ترميم نظريه دوم دانست. انگيزه طرح ديدگاه فوق، پاسخ به اشكال معروفى است كه دامنگير نظريه جزو اصول دين انگاشتن امامت بوده است.</a:t>
            </a:r>
          </a:p>
          <a:p>
            <a:pPr marR="0" lvl="1" rtl="1"/>
            <a:r>
              <a:rPr lang="fa-IR" b="1" i="0" u="none" strike="noStrike" baseline="0" smtClean="0">
                <a:cs typeface="B Badr"/>
              </a:rPr>
              <a:t>اشكال، چنين است كه لازمه تلقى امامت به عنوان اصلى از اصول دين، خروج اكثر فرق اسلامى از حوزه اسلام و دين است؛ در حالى كه اين لازم، به دلايلى كه گذشت، پذيرفتنى نيست. براى حل اين معضل، راه حل‏هايى ارائه شده است كه از جمله، نظريه جزو اصول مذهب دانستن امامت است.</a:t>
            </a:r>
          </a:p>
          <a:p>
            <a:pPr marR="0" lvl="1" rtl="1"/>
            <a:r>
              <a:rPr lang="fa-IR" b="1" i="0" u="none" strike="noStrike" baseline="0" smtClean="0">
                <a:cs typeface="B Badr"/>
              </a:rPr>
              <a:t>سه راه حل در اين باره، قابل طرح است:</a:t>
            </a:r>
          </a:p>
        </p:txBody>
      </p:sp>
    </p:spTree>
    <p:extLst>
      <p:ext uri="{BB962C8B-B14F-4D97-AF65-F5344CB8AC3E}">
        <p14:creationId xmlns:p14="http://schemas.microsoft.com/office/powerpoint/2010/main" val="126458510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1. اسلام واقعى و ظاهرى‏</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برخى با تقسيم اسلام به اسلام واقعى و ظاهرى، به حل مسأله پرداخته و گفته‏اند: از آنجاكه مخالفان، منكر يك اصل دينى (امامت) هستند، نمى‏توانند مسلمان واقعى باشند، و از سوى ديگر، چنان كه گذشت، طبق پاره‏اى از آيات و روايات و سيره امامان معصوم شيعه و اصحاب آنان و فقهاى اماميه، مخالفان امامت، مسلمان تلقى شده‏اند. بنا بر اين، چاره‏اى نيست جز اين كه گفته شود مخالفان، مسلمانند، لكن اسلامشان، ظاهرى است و در ترتّب احكام اسلامى، همين مقدار، كافى است.</a:t>
            </a:r>
            <a:r>
              <a:rPr lang="fa-IR" b="1" i="0" u="none" strike="noStrike" baseline="0" smtClean="0">
                <a:solidFill>
                  <a:srgbClr val="965AA0"/>
                </a:solidFill>
                <a:cs typeface="B Badr"/>
              </a:rPr>
              <a:t> </a:t>
            </a:r>
            <a:r>
              <a:rPr lang="fa-IR" b="1" i="0" u="none" strike="noStrike" baseline="0" smtClean="0">
                <a:solidFill>
                  <a:srgbClr val="6C0598"/>
                </a:solidFill>
                <a:cs typeface="B Badr"/>
              </a:rPr>
              <a:t>سيد ابو القاسم خويى، التنقيح، ج 3، ص 84- 85.</a:t>
            </a:r>
            <a:endParaRPr lang="fa-IR" b="1" i="0" u="none" strike="noStrike" baseline="0" smtClean="0">
              <a:solidFill>
                <a:srgbClr val="6C0598"/>
              </a:solidFill>
              <a:latin typeface="Times New Roman"/>
              <a:cs typeface="B Badr"/>
            </a:endParaRPr>
          </a:p>
        </p:txBody>
      </p:sp>
    </p:spTree>
    <p:extLst>
      <p:ext uri="{BB962C8B-B14F-4D97-AF65-F5344CB8AC3E}">
        <p14:creationId xmlns:p14="http://schemas.microsoft.com/office/powerpoint/2010/main" val="348345022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2. اصول اسلام و اصول ايمان‏</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برخى ديگر كوشيده‏اند تا با فرق گذاشتن ميان اصول اسلام و اصول ايمان، به پاسخ مسأله دست يابند. باور آنان بر اين است كه اصول دين، به دو بخش است: بخشى از آن، اصول اسلام و بخش ديگر، اصول ايمان را تشكيل مى‏دهد. توحيد، نبوت و معاد، از قسم اوّل و امامت و عدل، از قسم دوم است. سپس مى‏گويند: آنچه ملاك اسلام و كفر است، اصول اسلام است، نه اصول ايمان. بنا بر اين، چون مخالفان امامت، اصول اسلام را باور دارند، مسلمانند.</a:t>
            </a:r>
            <a:r>
              <a:rPr lang="fa-IR" b="1" i="0" u="none" strike="noStrike" baseline="0" smtClean="0">
                <a:solidFill>
                  <a:srgbClr val="965AA0"/>
                </a:solidFill>
                <a:cs typeface="B Badr"/>
              </a:rPr>
              <a:t> </a:t>
            </a:r>
            <a:r>
              <a:rPr lang="fa-IR" b="1" i="0" u="none" strike="noStrike" baseline="0" smtClean="0">
                <a:solidFill>
                  <a:srgbClr val="6C0598"/>
                </a:solidFill>
                <a:cs typeface="B Badr"/>
              </a:rPr>
              <a:t>تسترى، احقاق الحق (تعليقه)، ج 2، ص 294.</a:t>
            </a:r>
          </a:p>
        </p:txBody>
      </p:sp>
    </p:spTree>
    <p:extLst>
      <p:ext uri="{BB962C8B-B14F-4D97-AF65-F5344CB8AC3E}">
        <p14:creationId xmlns:p14="http://schemas.microsoft.com/office/powerpoint/2010/main" val="325680687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3. اصول دين و اصول مذهب‏</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سومين پاسخى كه به مشكل فوق داده شده است، اين است كه اصول اعتقادى (نه اصول دين) به دو دسته تقسيم مى‏شود: دسته‏اى، از اصول دين است؛ مانند: توحيد، نبوت و معاد، و دسته ديگر، از اصول مذهب؛ نظير اصل امامت. بنا بر اين، انكار امامت، نه انكار اصلى از اصول دين، بلكه انكار اصلى از اصول يك مذهب خاص (شيعه) است و چنان كه يادآور شديم، انكار چنين اصلى، موجب كفر نمى‏شود.</a:t>
            </a:r>
          </a:p>
        </p:txBody>
      </p:sp>
    </p:spTree>
    <p:extLst>
      <p:ext uri="{BB962C8B-B14F-4D97-AF65-F5344CB8AC3E}">
        <p14:creationId xmlns:p14="http://schemas.microsoft.com/office/powerpoint/2010/main" val="63149676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اين پاسخ را مى‏توان تقرير ديگرى از راه حل دوم دانست؛ زيرا همان گونه كه گذشت، كسانى كه امامت را از اصول مذهب انگاشته‏اند، رواياتى را كه دال بر كفر مخالفان امامت است، حمل بر كفر مقابل ايمان كرده‏اند، و اين، بيانگر آن است كه امامت از منظر آنان، از اصول ايمان است. بنا بر اين، فرقى ميان اصول مذهب و اصول ايمان وجود ندارد، بلكه‏ دو تعبير از يك واقعيّت است.</a:t>
            </a:r>
          </a:p>
        </p:txBody>
      </p:sp>
    </p:spTree>
    <p:extLst>
      <p:ext uri="{BB962C8B-B14F-4D97-AF65-F5344CB8AC3E}">
        <p14:creationId xmlns:p14="http://schemas.microsoft.com/office/powerpoint/2010/main" val="169675688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normAutofit fontScale="85000" lnSpcReduction="20000"/>
          </a:bodyPr>
          <a:lstStyle/>
          <a:p>
            <a:pPr marR="0" lvl="1" rtl="1"/>
            <a:r>
              <a:rPr lang="fa-IR" b="1" i="0" u="none" strike="noStrike" baseline="0" smtClean="0">
                <a:cs typeface="B Badr"/>
              </a:rPr>
              <a:t>در هر صورت، اين نظريه، نخستين بار، در ميان متفكران متأخر اماميّه مطرح شد و رفته رفته، توجه بسيارى را جلب كرد. بر اساس اين طرز تفكر، امامت، نه از اصول دين و نه از فروع آن، بلكه از اصول مذهب است. تا آنجا كه مؤلف آگاهى دارد، ميرزاى قمى (متوفى 1231) جزو نخستين كسانى است كه نظريّه ياد شده را كشف و ترويج كرده است. وى در رساله فارسى خود به نام «اصول دين» مى‏گويد:</a:t>
            </a:r>
          </a:p>
          <a:p>
            <a:pPr marR="0" lvl="1" rtl="1"/>
            <a:r>
              <a:rPr lang="fa-IR" b="1" i="0" u="none" strike="noStrike" baseline="0" smtClean="0">
                <a:cs typeface="B Badr"/>
              </a:rPr>
              <a:t>بدان كه اصول دين، سه چيز است: توحيد، نبوت و معاد، امّا عدل و امامت، از اصول مذهب است، پس هر كه منكر يكى از سه چيز اوّل بشود، كافر و نجس ... امّا اگر اقرار به آن سه داشته باشد و منكر عدل و امامت باشد، كافر نيست؛ ليكن شيعه هم نيست ... ميرزا ابو القاسم قمى، اصول دين (نسخه خطى، كتابخانه مركزى آستان قدس رضوى، شماره 8208)، ذيل مقدمه.</a:t>
            </a:r>
          </a:p>
          <a:p>
            <a:pPr marR="0" lvl="1" rtl="1"/>
            <a:r>
              <a:rPr lang="fa-IR" b="1" i="0" u="none" strike="noStrike" baseline="0" smtClean="0">
                <a:cs typeface="B Badr"/>
              </a:rPr>
              <a:t>پس از صاحب قوانين، تعدادى از شاگردان و معاصران وى نيز اين نظريه را پذيرفتند و از آن جمله است: «مولا محمد ابراهيم كرباسى»</a:t>
            </a:r>
            <a:r>
              <a:rPr lang="fa-IR" b="1" i="0" u="none" strike="noStrike" baseline="0" smtClean="0">
                <a:solidFill>
                  <a:srgbClr val="965AA0"/>
                </a:solidFill>
                <a:cs typeface="B Badr"/>
              </a:rPr>
              <a:t>  (متوفى 1262) و شيخ جعفر استرآبادى‏ (متوفى 1263).</a:t>
            </a:r>
          </a:p>
        </p:txBody>
      </p:sp>
    </p:spTree>
    <p:extLst>
      <p:ext uri="{BB962C8B-B14F-4D97-AF65-F5344CB8AC3E}">
        <p14:creationId xmlns:p14="http://schemas.microsoft.com/office/powerpoint/2010/main" val="300636534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نظریه سوم: امامت، اصل مذهب</a:t>
            </a:r>
          </a:p>
        </p:txBody>
      </p:sp>
      <p:sp>
        <p:nvSpPr>
          <p:cNvPr id="3" name="Text Placeholder 2"/>
          <p:cNvSpPr>
            <a:spLocks noGrp="1"/>
          </p:cNvSpPr>
          <p:nvPr>
            <p:ph type="body" idx="1"/>
          </p:nvPr>
        </p:nvSpPr>
        <p:spPr/>
        <p:txBody>
          <a:bodyPr/>
          <a:lstStyle/>
          <a:p>
            <a:pPr marR="0" lvl="0" rtl="1"/>
            <a:r>
              <a:rPr lang="fa-IR" b="1" i="0" u="none" strike="noStrike" baseline="0" smtClean="0">
                <a:solidFill>
                  <a:srgbClr val="C00000"/>
                </a:solidFill>
                <a:cs typeface="B Koodak"/>
              </a:rPr>
              <a:t>عده‏اى از متفكران معاصر اماميّه نيز امامت را از اصول مذهب مى‏دانند كه به برخى از آنها اشاره مى‏شود:</a:t>
            </a:r>
          </a:p>
        </p:txBody>
      </p:sp>
    </p:spTree>
    <p:extLst>
      <p:ext uri="{BB962C8B-B14F-4D97-AF65-F5344CB8AC3E}">
        <p14:creationId xmlns:p14="http://schemas.microsoft.com/office/powerpoint/2010/main" val="33068264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محمد حسین کاشف الغطاء</a:t>
            </a:r>
          </a:p>
        </p:txBody>
      </p:sp>
      <p:sp>
        <p:nvSpPr>
          <p:cNvPr id="3" name="Text Placeholder 2"/>
          <p:cNvSpPr>
            <a:spLocks noGrp="1"/>
          </p:cNvSpPr>
          <p:nvPr>
            <p:ph type="body" idx="1"/>
          </p:nvPr>
        </p:nvSpPr>
        <p:spPr/>
        <p:txBody>
          <a:bodyPr/>
          <a:lstStyle/>
          <a:p>
            <a:pPr marR="0" lvl="1" rtl="1"/>
            <a:r>
              <a:rPr lang="fa-IR" b="1" i="0" u="none" strike="noStrike" baseline="0" smtClean="0">
                <a:solidFill>
                  <a:srgbClr val="505AFF"/>
                </a:solidFill>
                <a:cs typeface="B Badr"/>
              </a:rPr>
              <a:t>1. محمد حسين كاشف الغطاء از اعاظم و مفاخر دانشمندان شيعه در قرن حاضر، در كتاب گرانسنگ اصل الشيعة و اصولها فرموده است:</a:t>
            </a:r>
          </a:p>
          <a:p>
            <a:pPr marR="0" lvl="1" rtl="1"/>
            <a:r>
              <a:rPr lang="fa-IR" b="1" i="0" u="none" strike="noStrike" baseline="0" smtClean="0">
                <a:cs typeface="B Badr"/>
              </a:rPr>
              <a:t>اسلام و ايمان، مترادف و به معناى اعم كه اساس آن را سه اصل توحيد، نبوت و معاد تشكيل مى‏دهد، به كار مى‏رود ... ليكن شيعه اماميه، اعتقاد به امامت را به آنها افزوده است. بنا بر اين، كسى كه به امامت، به همان معنايى كه در نزد شيعه مطرح است، باور داشته باشد، از نظر آنان، مؤمن به معناى اخص كلمه (شيعه) است؛ نه اين كه منكر اصل امامت، به كلّى از اسلام، خارج باشد. محمد حسين كاشف الغطاء، اصل الشيعة و اصولها، ص 126.</a:t>
            </a:r>
          </a:p>
        </p:txBody>
      </p:sp>
    </p:spTree>
    <p:extLst>
      <p:ext uri="{BB962C8B-B14F-4D97-AF65-F5344CB8AC3E}">
        <p14:creationId xmlns:p14="http://schemas.microsoft.com/office/powerpoint/2010/main" val="27505389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علامه امینی</a:t>
            </a:r>
          </a:p>
        </p:txBody>
      </p:sp>
      <p:sp>
        <p:nvSpPr>
          <p:cNvPr id="3" name="Text Placeholder 2"/>
          <p:cNvSpPr>
            <a:spLocks noGrp="1"/>
          </p:cNvSpPr>
          <p:nvPr>
            <p:ph type="body" idx="1"/>
          </p:nvPr>
        </p:nvSpPr>
        <p:spPr/>
        <p:txBody>
          <a:bodyPr/>
          <a:lstStyle/>
          <a:p>
            <a:pPr marR="0" lvl="1" rtl="1"/>
            <a:r>
              <a:rPr lang="fa-IR" b="1" i="0" u="none" strike="noStrike" baseline="0" smtClean="0">
                <a:solidFill>
                  <a:srgbClr val="505AFF"/>
                </a:solidFill>
                <a:cs typeface="B Badr"/>
              </a:rPr>
              <a:t>2. علامه امينى، محقق ژرف‏انديش و پرتلاش شيعه در كتاب ارزشمند الغدير، ضمن نقل و نقد برخى از اعتراضات ابن تيميه بر مذهب شيعه، امامت را از اصول مذهب شيعه دانسته است.</a:t>
            </a:r>
            <a:r>
              <a:rPr lang="fa-IR" b="1" i="0" u="none" strike="noStrike" baseline="0" smtClean="0">
                <a:solidFill>
                  <a:srgbClr val="965AA0"/>
                </a:solidFill>
                <a:cs typeface="B Badr"/>
              </a:rPr>
              <a:t> </a:t>
            </a:r>
            <a:r>
              <a:rPr lang="fa-IR" b="1" i="0" u="none" strike="noStrike" baseline="0" smtClean="0">
                <a:solidFill>
                  <a:srgbClr val="6C0598"/>
                </a:solidFill>
                <a:cs typeface="B Badr"/>
              </a:rPr>
              <a:t>علامه امينى، الغدير، ج 3، ص 152.</a:t>
            </a:r>
            <a:endParaRPr lang="fa-IR" b="1" i="0" u="none" strike="noStrike" baseline="0" smtClean="0">
              <a:solidFill>
                <a:srgbClr val="6C0598"/>
              </a:solidFill>
              <a:latin typeface="Times New Roman"/>
              <a:cs typeface="B Badr"/>
            </a:endParaRPr>
          </a:p>
        </p:txBody>
      </p:sp>
    </p:spTree>
    <p:extLst>
      <p:ext uri="{BB962C8B-B14F-4D97-AF65-F5344CB8AC3E}">
        <p14:creationId xmlns:p14="http://schemas.microsoft.com/office/powerpoint/2010/main" val="146811934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normAutofit lnSpcReduction="10000"/>
          </a:bodyPr>
          <a:lstStyle/>
          <a:p>
            <a:pPr marR="0" lvl="1" rtl="1"/>
            <a:r>
              <a:rPr lang="fa-IR" b="1" i="0" u="none" strike="noStrike" baseline="0" smtClean="0">
                <a:cs typeface="B Badr"/>
              </a:rPr>
              <a:t>مجموعه تعاريفى كه براى دين آمده است، به سه گروه خاص، عام و اعم، قابل تقسيم مى‏باشد كه در بالا تنها به دو دسته اوّل اشاره شده است. مراد از تعاريف خاص، آن دسته از تعاريف است كه تنها ناظر به دين اسلام است و منظور از تعاريف عام، تعاريفى است كه به همه اديان الهى اشاره دارد، و مقصود از تعاريف اعم، تعاريفى است كه ناظر به دين به صورت كلّى؛ يعنى اعم از اديان الهى و غير الهى است.</a:t>
            </a:r>
          </a:p>
          <a:p>
            <a:pPr marR="0" lvl="1" rtl="1"/>
            <a:r>
              <a:rPr lang="fa-IR" b="1" i="0" u="none" strike="noStrike" baseline="0" smtClean="0">
                <a:cs typeface="B Badr"/>
              </a:rPr>
              <a:t>تعاريف ياد شده، همه در الهى بودن دين، مشترك است و وجه تمايز آنها اين است كه در برخى به هر دو بعد دين (معنوى و مادى) اشاره شده و در برخى ديگر، تنها به بيان چهره مذهبى يا دنيوى دين بسنده شده است.</a:t>
            </a:r>
          </a:p>
        </p:txBody>
      </p:sp>
    </p:spTree>
    <p:extLst>
      <p:ext uri="{BB962C8B-B14F-4D97-AF65-F5344CB8AC3E}">
        <p14:creationId xmlns:p14="http://schemas.microsoft.com/office/powerpoint/2010/main" val="205589627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علامه طباطبائی</a:t>
            </a:r>
          </a:p>
        </p:txBody>
      </p:sp>
      <p:sp>
        <p:nvSpPr>
          <p:cNvPr id="3" name="Text Placeholder 2"/>
          <p:cNvSpPr>
            <a:spLocks noGrp="1"/>
          </p:cNvSpPr>
          <p:nvPr>
            <p:ph type="body" idx="1"/>
          </p:nvPr>
        </p:nvSpPr>
        <p:spPr/>
        <p:txBody>
          <a:bodyPr/>
          <a:lstStyle/>
          <a:p>
            <a:pPr marR="0" lvl="1" rtl="1"/>
            <a:r>
              <a:rPr lang="fa-IR" b="1" i="0" u="none" strike="noStrike" baseline="0" smtClean="0">
                <a:solidFill>
                  <a:srgbClr val="505AFF"/>
                </a:solidFill>
                <a:cs typeface="B Badr"/>
              </a:rPr>
              <a:t>3. حكيم فرزانه و مفسّر بزرگ معاصر، علامه طباطبايى نيز امامت را از اصول دين ندانسته است. ايشان در تفسير وزين الميزان، ذيل تفسير آيه شريفه‏</a:t>
            </a:r>
            <a:r>
              <a:rPr lang="fa-IR" b="1" i="0" u="none" strike="noStrike" baseline="0" smtClean="0">
                <a:solidFill>
                  <a:srgbClr val="006400"/>
                </a:solidFill>
                <a:cs typeface="B Badr"/>
              </a:rPr>
              <a:t> «قُلْ إِنَّما أَنَا بَشَرٌ مِثْلُكُمْ يُوحى‏ إِلَيَّ أَنَّما إِلهُكُمْ إِلهٌ واحِدٌ فَمَنْ كانَ يَرْجُوا لِقاءَ رَبِّهِ فَلْيَعْمَلْ عَمَلًا صالِحاً وَ لا يُشْرِكْ بِعِبادَةِ رَبِّهِ أَحَداً»</a:t>
            </a:r>
            <a:r>
              <a:rPr lang="fa-IR" b="1" i="0" u="none" strike="noStrike" baseline="0" smtClean="0">
                <a:solidFill>
                  <a:srgbClr val="965AA0"/>
                </a:solidFill>
                <a:cs typeface="B Badr"/>
              </a:rPr>
              <a:t> «2»، اصول دين را در سه اصل توحيد، نبوت و معاد، منحصر دانسته است:</a:t>
            </a:r>
          </a:p>
          <a:p>
            <a:pPr marR="0" lvl="1" rtl="1"/>
            <a:r>
              <a:rPr lang="fa-IR" b="1" i="0" u="none" strike="noStrike" baseline="0" smtClean="0">
                <a:cs typeface="B Badr"/>
              </a:rPr>
              <a:t>اين آيه، آخرين آيه سوره است كه غرض از بيان سوره را خلاصه مى‏كند و در آن، اصول سه‏گانه دين را كه توحيد، نبوت و معاد است؛ جمع كرده است.</a:t>
            </a:r>
          </a:p>
        </p:txBody>
      </p:sp>
    </p:spTree>
    <p:extLst>
      <p:ext uri="{BB962C8B-B14F-4D97-AF65-F5344CB8AC3E}">
        <p14:creationId xmlns:p14="http://schemas.microsoft.com/office/powerpoint/2010/main" val="129481544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شهید مطهری</a:t>
            </a:r>
          </a:p>
        </p:txBody>
      </p:sp>
      <p:sp>
        <p:nvSpPr>
          <p:cNvPr id="3" name="Text Placeholder 2"/>
          <p:cNvSpPr>
            <a:spLocks noGrp="1"/>
          </p:cNvSpPr>
          <p:nvPr>
            <p:ph type="body" idx="1"/>
          </p:nvPr>
        </p:nvSpPr>
        <p:spPr/>
        <p:txBody>
          <a:bodyPr/>
          <a:lstStyle/>
          <a:p>
            <a:pPr marR="0" lvl="1" rtl="1"/>
            <a:r>
              <a:rPr lang="fa-IR" b="1" i="0" u="none" strike="noStrike" baseline="0" smtClean="0">
                <a:solidFill>
                  <a:srgbClr val="505AFF"/>
                </a:solidFill>
                <a:cs typeface="B Badr"/>
              </a:rPr>
              <a:t>4. فقيه، محقق و اسلام‏شناس نامدار شيعه در قرن حاضر، استاد شهيد مرتضى مطهرى در كتاب ارزشمند عدل الهى، اعتقاد به امامت را از نشانه‏هاى شيعه بودن دانسته و آن را جزو اصول اين مذهب به شمار آورده است:</a:t>
            </a:r>
          </a:p>
          <a:p>
            <a:pPr marR="0" lvl="1" rtl="1"/>
            <a:r>
              <a:rPr lang="fa-IR" b="1" i="0" u="none" strike="noStrike" baseline="0" smtClean="0">
                <a:cs typeface="B Badr"/>
              </a:rPr>
              <a:t>عدل، به تنهايى علامت اشعرى نبودن شمرده مى‏شد. عدل و امامت، توأمان، علامت تشيع بود. اين است كه گفته مى‏شد اصول دين اسلام، سه چيز و اصول مذهب شيعه نيز همان سه چيز است بعلاوه اصل عدل و امامت.</a:t>
            </a:r>
            <a:r>
              <a:rPr lang="fa-IR" b="1" i="0" u="none" strike="noStrike" baseline="0" smtClean="0">
                <a:solidFill>
                  <a:srgbClr val="965AA0"/>
                </a:solidFill>
                <a:cs typeface="B Badr"/>
              </a:rPr>
              <a:t> </a:t>
            </a:r>
          </a:p>
        </p:txBody>
      </p:sp>
    </p:spTree>
    <p:extLst>
      <p:ext uri="{BB962C8B-B14F-4D97-AF65-F5344CB8AC3E}">
        <p14:creationId xmlns:p14="http://schemas.microsoft.com/office/powerpoint/2010/main" val="70319397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امام خمینی</a:t>
            </a:r>
          </a:p>
        </p:txBody>
      </p:sp>
      <p:sp>
        <p:nvSpPr>
          <p:cNvPr id="3" name="Text Placeholder 2"/>
          <p:cNvSpPr>
            <a:spLocks noGrp="1"/>
          </p:cNvSpPr>
          <p:nvPr>
            <p:ph type="body" idx="1"/>
          </p:nvPr>
        </p:nvSpPr>
        <p:spPr/>
        <p:txBody>
          <a:bodyPr/>
          <a:lstStyle/>
          <a:p>
            <a:pPr marR="0" lvl="1" rtl="1"/>
            <a:r>
              <a:rPr lang="fa-IR" b="1" i="0" u="none" strike="noStrike" baseline="0" smtClean="0">
                <a:solidFill>
                  <a:srgbClr val="505AFF"/>
                </a:solidFill>
                <a:cs typeface="B Badr"/>
              </a:rPr>
              <a:t>5. امام خمينى، متفكر بزرگ و احياگر دين در عصر حاضر نيز از جمله كسانى است كه امامت را در شمار اصول مذهب مى‏داند. ايشان در كتاب الطهارة، ضمن بيان احكام مخالفان، به تفسير ماهيّت اسلام پرداخته، چنين مى‏گويد:</a:t>
            </a:r>
          </a:p>
          <a:p>
            <a:pPr marR="0" lvl="1" rtl="1"/>
            <a:r>
              <a:rPr lang="fa-IR" b="1" i="0" u="none" strike="noStrike" baseline="0" smtClean="0">
                <a:cs typeface="B Badr"/>
              </a:rPr>
              <a:t>ماهيّت اسلام، چيزى جز گواهى دادن به وحدانيّت خداوند و رسالت پيامبر و اعتقاد به معاد نيست و غير از اين امور، هيچ چيزى ديگر، از جمله، اعتقاد به ولايت ائمّه عليهم السّلام در ماهيّت اسلام دخالت ندارد. بنا بر اين، امامت از اصول مذهب است، نه دين.</a:t>
            </a:r>
            <a:r>
              <a:rPr lang="fa-IR" b="1" i="0" u="none" strike="noStrike" baseline="0" smtClean="0">
                <a:solidFill>
                  <a:srgbClr val="965AA0"/>
                </a:solidFill>
                <a:cs typeface="B Badr"/>
              </a:rPr>
              <a:t> </a:t>
            </a:r>
          </a:p>
        </p:txBody>
      </p:sp>
    </p:spTree>
    <p:extLst>
      <p:ext uri="{BB962C8B-B14F-4D97-AF65-F5344CB8AC3E}">
        <p14:creationId xmlns:p14="http://schemas.microsoft.com/office/powerpoint/2010/main" val="5104464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حضرت آية اللّه آقا ميرزا جواد تبريزى</a:t>
            </a:r>
          </a:p>
        </p:txBody>
      </p:sp>
      <p:sp>
        <p:nvSpPr>
          <p:cNvPr id="3" name="Text Placeholder 2"/>
          <p:cNvSpPr>
            <a:spLocks noGrp="1"/>
          </p:cNvSpPr>
          <p:nvPr>
            <p:ph type="body" idx="1"/>
          </p:nvPr>
        </p:nvSpPr>
        <p:spPr/>
        <p:txBody>
          <a:bodyPr/>
          <a:lstStyle/>
          <a:p>
            <a:pPr marR="0" lvl="1" rtl="1"/>
            <a:r>
              <a:rPr lang="fa-IR" b="1" i="0" u="none" strike="noStrike" baseline="0" smtClean="0">
                <a:solidFill>
                  <a:srgbClr val="505AFF"/>
                </a:solidFill>
                <a:cs typeface="B Badr"/>
              </a:rPr>
              <a:t>6. حضرت آية اللّه آقا ميرزا جواد تبريزى، يكى ديگر از بزرگان شيعه، پس از بيان اين مطلب كه معرفت اصول اعتقادى، بر هر مكلفى واجب عينى است و اعتقاد به آنها بايد از روى يقين باشد، مى‏گويد:</a:t>
            </a:r>
          </a:p>
          <a:p>
            <a:pPr marR="0" lvl="1" rtl="1"/>
            <a:r>
              <a:rPr lang="fa-IR" b="1" i="0" u="none" strike="noStrike" baseline="0" smtClean="0">
                <a:cs typeface="B Badr"/>
              </a:rPr>
              <a:t>برخى از اصول عقايد؛ نظير توحيد، نبوت خاصه و معاد جسمانى، از اصول دين و برخى ديگر؛ مانند عدل و امامت از اصول مذهب است ... كسى كه اصول دين را باور نداشته باشد، از دين اسلام، خارج است، امّا اگر به اصول دين اعتقاد داشته باشد، ولى اصول مذهب را نپذيرد، از اسلام خارج نيست، بلكه تنها از مذهب شيعه خارج خواهد بود. </a:t>
            </a:r>
            <a:r>
              <a:rPr lang="fa-IR" b="1" i="0" u="none" strike="noStrike" baseline="0" smtClean="0">
                <a:solidFill>
                  <a:srgbClr val="6C0598"/>
                </a:solidFill>
                <a:cs typeface="B Badr"/>
              </a:rPr>
              <a:t>ميرزا جواد تبريزى، صراط النجاة، ج 3، ص 415.</a:t>
            </a:r>
          </a:p>
        </p:txBody>
      </p:sp>
    </p:spTree>
    <p:extLst>
      <p:ext uri="{BB962C8B-B14F-4D97-AF65-F5344CB8AC3E}">
        <p14:creationId xmlns:p14="http://schemas.microsoft.com/office/powerpoint/2010/main" val="21924247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بدين ترتيب، موافقان و مخالفان اصل امامت، هر دو، مسلمان و به حكم آيه شريفه‏</a:t>
            </a:r>
            <a:r>
              <a:rPr lang="fa-IR" b="1" i="0" u="none" strike="noStrike" baseline="0" smtClean="0">
                <a:solidFill>
                  <a:srgbClr val="006400"/>
                </a:solidFill>
                <a:cs typeface="B Badr"/>
              </a:rPr>
              <a:t> «إِنَّمَا الْمُؤْمِنُونَ إِخْوَةٌ ...» برادر يكديگرند و انكار اصل امامت، اگر از روى تعصب و عناد نباشد، ضررى به مسلمان بودن مخالف نمى‏زند. امّا در عين حال، اعتقاد به امامت به معنايى كه گذشت، داراى فوايد و بركاتى است كه در صورت فقدان آن، خسارتهاى زيانبار و جبران‏ناپذيرى به جوامع اسلامى وارد مى‏شود؛ </a:t>
            </a:r>
          </a:p>
        </p:txBody>
      </p:sp>
    </p:spTree>
    <p:extLst>
      <p:ext uri="{BB962C8B-B14F-4D97-AF65-F5344CB8AC3E}">
        <p14:creationId xmlns:p14="http://schemas.microsoft.com/office/powerpoint/2010/main" val="273441463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زيرا اعتقاد به امامت، يعنى باور داشتن به اين كه پيامبر اسلام صلّى اللّه عليه و آله و سلّم به دستور صريح خداوند، اوصيا و جانشينان خويش را تعيين و به مردم، شناسانده است و آنان كسانى‏اند كه همچون شخص پيامبر صلّى اللّه عليه و آله و سلّم ملكه عصمت و علم خداداد دارند و تمام احكام الهى را مى‏دانند و به همين دليل، تبيين احكام دين و تفسير واقعى كتاب و سنت و نيز سرپرستى جوامع اسلامى در هر زمان، به آنها سپرده شده است. بنا بر اين، امامت يعنى الگوى كامل و منحصر به فردى براى انتظام بخشيدن به امور دينى و دنيوى، و ناگفته پيداست كه از دست دادن چنين الگويى، ضايعه‏اى اسفناك و جبران‏ناپذير است.</a:t>
            </a:r>
          </a:p>
        </p:txBody>
      </p:sp>
    </p:spTree>
    <p:extLst>
      <p:ext uri="{BB962C8B-B14F-4D97-AF65-F5344CB8AC3E}">
        <p14:creationId xmlns:p14="http://schemas.microsoft.com/office/powerpoint/2010/main" val="232931528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0" rtl="1"/>
            <a:r>
              <a:rPr lang="fa-IR" b="1" i="0" u="none" strike="noStrike" baseline="0" smtClean="0">
                <a:solidFill>
                  <a:srgbClr val="C00000"/>
                </a:solidFill>
                <a:cs typeface="B Koodak"/>
              </a:rPr>
              <a:t>برگرفته از کتاب امامت پژوهى(بررسى ديدگاههاى اماميه، معتزله واشاعره)، ص:105-125، جمعی از نویسندگان، فصل </a:t>
            </a:r>
            <a:r>
              <a:rPr lang="fa-IR" b="1" i="0" u="none" strike="noStrike" baseline="0" smtClean="0">
                <a:solidFill>
                  <a:srgbClr val="8080FF"/>
                </a:solidFill>
                <a:cs typeface="B Koodak"/>
              </a:rPr>
              <a:t>جايگاه معرفتى امامت در انديشه دينى‏</a:t>
            </a:r>
            <a:r>
              <a:rPr lang="fa-IR" b="1" i="0" u="none" strike="noStrike" baseline="0" smtClean="0">
                <a:solidFill>
                  <a:srgbClr val="C00000"/>
                </a:solidFill>
                <a:latin typeface="Times New Roman"/>
                <a:cs typeface="B Koodak"/>
              </a:rPr>
              <a:t> </a:t>
            </a:r>
            <a:endParaRPr lang="fa-IR" b="1" i="0" u="none" strike="noStrike" baseline="0" smtClean="0">
              <a:solidFill>
                <a:srgbClr val="000000"/>
              </a:solidFill>
              <a:latin typeface="Times New Roman"/>
              <a:cs typeface="B Koodak"/>
            </a:endParaRPr>
          </a:p>
        </p:txBody>
      </p:sp>
    </p:spTree>
    <p:extLst>
      <p:ext uri="{BB962C8B-B14F-4D97-AF65-F5344CB8AC3E}">
        <p14:creationId xmlns:p14="http://schemas.microsoft.com/office/powerpoint/2010/main" val="20185131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481791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مفهوم‏شناسى «مذهب»</a:t>
            </a:r>
            <a:endParaRPr lang="fa-IR" b="1" i="0" u="none" strike="noStrike" baseline="0" smtClean="0">
              <a:solidFill>
                <a:prstClr val="black"/>
              </a:solidFill>
              <a:latin typeface="Times New Roman"/>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«مذهب» در لغت به معناى روش، عقيده و طريقه است و در اصطلاح، عقيده‏اى است كه صاحب آن، همواره در مسير دين‏دارى، بدان پاى‏بند است.</a:t>
            </a:r>
            <a:r>
              <a:rPr lang="fa-IR" b="1" i="0" u="none" strike="noStrike" baseline="0" smtClean="0">
                <a:solidFill>
                  <a:srgbClr val="965AA0"/>
                </a:solidFill>
                <a:cs typeface="B Badr"/>
              </a:rPr>
              <a:t> به تعبير ديگر، مذهب، روش خاصى در فهم مسائل اعتقادى است‏  و يا راهى است كه امّت، بعد از پيامبر صلّى اللّه عليه و آله و سلّم در برداشت از دين، برگزيدند.</a:t>
            </a:r>
          </a:p>
          <a:p>
            <a:pPr marR="0" lvl="1" rtl="1"/>
            <a:r>
              <a:rPr lang="fa-IR" b="1" i="0" u="none" strike="noStrike" baseline="0" smtClean="0">
                <a:cs typeface="B Badr"/>
              </a:rPr>
              <a:t>از اينجا فرق دين و مذهب نيز روشن مى‏گردد؛ زيرا طبق تعاريف فوق، مذهب، نوعى عقيده، روش و تلقى است كه نسبت به دين صورت مى‏گيرد. بنا بر اين، تا دينى نباشد، مذهبى نيز نخواهد بود. پس مذهب، فرع بر دين است.</a:t>
            </a:r>
            <a:r>
              <a:rPr lang="fa-IR" b="1" i="0" u="none" strike="noStrike" baseline="0" smtClean="0">
                <a:solidFill>
                  <a:srgbClr val="965AA0"/>
                </a:solidFill>
                <a:cs typeface="B Badr"/>
              </a:rPr>
              <a:t> </a:t>
            </a:r>
          </a:p>
        </p:txBody>
      </p:sp>
    </p:spTree>
    <p:extLst>
      <p:ext uri="{BB962C8B-B14F-4D97-AF65-F5344CB8AC3E}">
        <p14:creationId xmlns:p14="http://schemas.microsoft.com/office/powerpoint/2010/main" val="362744239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تمايز اصل و فرع‏</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دو واژه اصل و فرع، معانى لغوى و اصطلاحى فراوانى دارد و در مقابل يكديگر به كار مى‏رود؛ مثلا در اصطلاح علوم عقلى، اصل و فرع، قاعده‏اى كلى است و آنچه از آن تفريع گردد، به كار برده مى‏شود. معناى اصل و فرع در اينجا، از نسبت خاص امرى با باورهاى دينى يا مذهبى حكايت دارد؛ مانند اصطلاحات ذاتى دين و عرضيات آن، گوهر دين و غير آن. به همين دليل، اصل و فرع را نبايد با اين اصطلاحات درآميخت.</a:t>
            </a:r>
          </a:p>
        </p:txBody>
      </p:sp>
    </p:spTree>
    <p:extLst>
      <p:ext uri="{BB962C8B-B14F-4D97-AF65-F5344CB8AC3E}">
        <p14:creationId xmlns:p14="http://schemas.microsoft.com/office/powerpoint/2010/main" val="410410774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وقتى نسبت به مجموعه نظام‏مند باورهاى دينى، از اصل و فرع، سخن به ميان مى‏آيد، مراد اين است كه باور خاص در اين نظام، چه جايگاهى دارد؟ آيا در ريشه آن است يا در تنه و يا شاخ و برگها؟ درخت بدون شاخه نيز درخت است، ولى درختى ناقص و درخت بدون ريشه، قوام و ماندگارى ندارد. هر انديشه‏اى كه ماندگارى و پايدارى درخت معرفت دينى، به آن باشد، انديشه‏اى از اصول است، و الّا از فروعات به شمار مى‏رود. بنا بر اين، اصول، اركان و مقوّمات نظام باورهاى دينى است؛ به همين دليل، در معرفت دينى مسلمانان، توحيد، اصل است.</a:t>
            </a:r>
          </a:p>
        </p:txBody>
      </p:sp>
    </p:spTree>
    <p:extLst>
      <p:ext uri="{BB962C8B-B14F-4D97-AF65-F5344CB8AC3E}">
        <p14:creationId xmlns:p14="http://schemas.microsoft.com/office/powerpoint/2010/main" val="266008255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7171</Words>
  <Application>Microsoft Office PowerPoint</Application>
  <PresentationFormat>On-screen Show (4:3)</PresentationFormat>
  <Paragraphs>171</Paragraphs>
  <Slides>67</Slides>
  <Notes>0</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Office Theme</vt:lpstr>
      <vt:lpstr>بسم الله الرحمن الرحیم</vt:lpstr>
      <vt:lpstr>مقدمه‏</vt:lpstr>
      <vt:lpstr>تمايز دين و مذهب‏</vt:lpstr>
      <vt:lpstr>مفهوم‏شناسى «دين»</vt:lpstr>
      <vt:lpstr>PowerPoint Presentation</vt:lpstr>
      <vt:lpstr>PowerPoint Presentation</vt:lpstr>
      <vt:lpstr>مفهوم‏شناسى «مذهب»</vt:lpstr>
      <vt:lpstr>تمايز اصل و فرع‏</vt:lpstr>
      <vt:lpstr>PowerPoint Presentation</vt:lpstr>
      <vt:lpstr>PowerPoint Presentation</vt:lpstr>
      <vt:lpstr>PowerPoint Presentation</vt:lpstr>
      <vt:lpstr>نظریه اول: فرع انگارى امامت‏</vt:lpstr>
      <vt:lpstr>PowerPoint Presentation</vt:lpstr>
      <vt:lpstr>PowerPoint Presentation</vt:lpstr>
      <vt:lpstr>PowerPoint Presentation</vt:lpstr>
      <vt:lpstr>PowerPoint Presentation</vt:lpstr>
      <vt:lpstr>PowerPoint Presentation</vt:lpstr>
      <vt:lpstr>نقد انديشه فرع انگارى امامت‏</vt:lpstr>
      <vt:lpstr>PowerPoint Presentation</vt:lpstr>
      <vt:lpstr>نظریه دوم: امامت، بمثابه يك اصل دينى‏</vt:lpstr>
      <vt:lpstr>PowerPoint Presentation</vt:lpstr>
      <vt:lpstr>PowerPoint Presentation</vt:lpstr>
      <vt:lpstr>PowerPoint Presentation</vt:lpstr>
      <vt:lpstr>PowerPoint Presentation</vt:lpstr>
      <vt:lpstr>ادلّه ديدگاه دوم‏</vt:lpstr>
      <vt:lpstr>الف) آيات‏</vt:lpstr>
      <vt:lpstr>ب) روايات‏</vt:lpstr>
      <vt:lpstr>1. رواياتى كه بيانگر كفر مخالفان است‏</vt:lpstr>
      <vt:lpstr>2. روايات دال بر ارتداد مخالفان‏</vt:lpstr>
      <vt:lpstr>خلاصه استدلال به روايات‏</vt:lpstr>
      <vt:lpstr>ارزيابى روايات‏</vt:lpstr>
      <vt:lpstr>نقد استدلال به روايات كفر مخالفان‏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نقد استدلال به روايات ارتداد مخالفان‏</vt:lpstr>
      <vt:lpstr>PowerPoint Presentation</vt:lpstr>
      <vt:lpstr>PowerPoint Presentation</vt:lpstr>
      <vt:lpstr>PowerPoint Presentation</vt:lpstr>
      <vt:lpstr>PowerPoint Presentation</vt:lpstr>
      <vt:lpstr>ج) اجماع و نقد آن‏</vt:lpstr>
      <vt:lpstr>PowerPoint Presentation</vt:lpstr>
      <vt:lpstr>PowerPoint Presentation</vt:lpstr>
      <vt:lpstr>د) ضرورت امامت و نقد آن‏</vt:lpstr>
      <vt:lpstr>پاسخ</vt:lpstr>
      <vt:lpstr>نتیجه</vt:lpstr>
      <vt:lpstr>امامت، به منزله اصل در مذهب‏</vt:lpstr>
      <vt:lpstr>1. اسلام واقعى و ظاهرى‏</vt:lpstr>
      <vt:lpstr>2. اصول اسلام و اصول ايمان‏</vt:lpstr>
      <vt:lpstr>3. اصول دين و اصول مذهب‏</vt:lpstr>
      <vt:lpstr>PowerPoint Presentation</vt:lpstr>
      <vt:lpstr>PowerPoint Presentation</vt:lpstr>
      <vt:lpstr>نظریه سوم: امامت، اصل مذهب</vt:lpstr>
      <vt:lpstr>محمد حسین کاشف الغطاء</vt:lpstr>
      <vt:lpstr>علامه امینی</vt:lpstr>
      <vt:lpstr>علامه طباطبائی</vt:lpstr>
      <vt:lpstr>شهید مطهری</vt:lpstr>
      <vt:lpstr>امام خمینی</vt:lpstr>
      <vt:lpstr>حضرت آية اللّه آقا ميرزا جواد تبريزى</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reza</dc:creator>
  <cp:lastModifiedBy>reza</cp:lastModifiedBy>
  <cp:revision>4</cp:revision>
  <dcterms:created xsi:type="dcterms:W3CDTF">2015-02-15T05:16:26Z</dcterms:created>
  <dcterms:modified xsi:type="dcterms:W3CDTF">2015-02-15T05:31:40Z</dcterms:modified>
</cp:coreProperties>
</file>