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6" r:id="rId3"/>
    <p:sldId id="273" r:id="rId4"/>
    <p:sldId id="257" r:id="rId5"/>
    <p:sldId id="259" r:id="rId6"/>
    <p:sldId id="260" r:id="rId7"/>
    <p:sldId id="261" r:id="rId8"/>
    <p:sldId id="262" r:id="rId9"/>
    <p:sldId id="263" r:id="rId10"/>
    <p:sldId id="264" r:id="rId11"/>
    <p:sldId id="265" r:id="rId12"/>
    <p:sldId id="272" r:id="rId13"/>
    <p:sldId id="266" r:id="rId14"/>
    <p:sldId id="271" r:id="rId15"/>
    <p:sldId id="267" r:id="rId16"/>
    <p:sldId id="268" r:id="rId17"/>
    <p:sldId id="269" r:id="rId18"/>
    <p:sldId id="270" r:id="rId19"/>
    <p:sldId id="274" r:id="rId2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40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6BDB6DA-5933-4479-9F23-8FF20F4FD60E}" type="datetimeFigureOut">
              <a:rPr lang="fa-IR" smtClean="0"/>
              <a:t>18/02/1436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1432A22-9828-486A-B600-902F0798D008}" type="slidenum">
              <a:rPr lang="fa-IR" smtClean="0"/>
              <a:t>‹#›</a:t>
            </a:fld>
            <a:endParaRPr lang="fa-IR"/>
          </a:p>
        </p:txBody>
      </p:sp>
    </p:spTree>
    <p:extLst>
      <p:ext uri="{BB962C8B-B14F-4D97-AF65-F5344CB8AC3E}">
        <p14:creationId xmlns:p14="http://schemas.microsoft.com/office/powerpoint/2010/main" val="29034394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10</a:t>
            </a:fld>
            <a:endParaRPr lang="fa-IR"/>
          </a:p>
        </p:txBody>
      </p:sp>
    </p:spTree>
    <p:extLst>
      <p:ext uri="{BB962C8B-B14F-4D97-AF65-F5344CB8AC3E}">
        <p14:creationId xmlns:p14="http://schemas.microsoft.com/office/powerpoint/2010/main" val="181461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11</a:t>
            </a:fld>
            <a:endParaRPr lang="fa-IR"/>
          </a:p>
        </p:txBody>
      </p:sp>
    </p:spTree>
    <p:extLst>
      <p:ext uri="{BB962C8B-B14F-4D97-AF65-F5344CB8AC3E}">
        <p14:creationId xmlns:p14="http://schemas.microsoft.com/office/powerpoint/2010/main" val="416580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13</a:t>
            </a:fld>
            <a:endParaRPr lang="fa-IR"/>
          </a:p>
        </p:txBody>
      </p:sp>
    </p:spTree>
    <p:extLst>
      <p:ext uri="{BB962C8B-B14F-4D97-AF65-F5344CB8AC3E}">
        <p14:creationId xmlns:p14="http://schemas.microsoft.com/office/powerpoint/2010/main" val="166281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15</a:t>
            </a:fld>
            <a:endParaRPr lang="fa-IR"/>
          </a:p>
        </p:txBody>
      </p:sp>
    </p:spTree>
    <p:extLst>
      <p:ext uri="{BB962C8B-B14F-4D97-AF65-F5344CB8AC3E}">
        <p14:creationId xmlns:p14="http://schemas.microsoft.com/office/powerpoint/2010/main" val="33346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16</a:t>
            </a:fld>
            <a:endParaRPr lang="fa-IR"/>
          </a:p>
        </p:txBody>
      </p:sp>
    </p:spTree>
    <p:extLst>
      <p:ext uri="{BB962C8B-B14F-4D97-AF65-F5344CB8AC3E}">
        <p14:creationId xmlns:p14="http://schemas.microsoft.com/office/powerpoint/2010/main" val="35608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17</a:t>
            </a:fld>
            <a:endParaRPr lang="fa-IR"/>
          </a:p>
        </p:txBody>
      </p:sp>
    </p:spTree>
    <p:extLst>
      <p:ext uri="{BB962C8B-B14F-4D97-AF65-F5344CB8AC3E}">
        <p14:creationId xmlns:p14="http://schemas.microsoft.com/office/powerpoint/2010/main" val="217822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1432A22-9828-486A-B600-902F0798D008}" type="slidenum">
              <a:rPr lang="fa-IR" smtClean="0"/>
              <a:t>18</a:t>
            </a:fld>
            <a:endParaRPr lang="fa-IR"/>
          </a:p>
        </p:txBody>
      </p:sp>
    </p:spTree>
    <p:extLst>
      <p:ext uri="{BB962C8B-B14F-4D97-AF65-F5344CB8AC3E}">
        <p14:creationId xmlns:p14="http://schemas.microsoft.com/office/powerpoint/2010/main" val="113353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C6CAC59-3A73-4391-B0DF-8F8B4C396860}" type="datetimeFigureOut">
              <a:rPr lang="fa-IR" smtClean="0"/>
              <a:t>18/02/1436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252412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6CAC59-3A73-4391-B0DF-8F8B4C396860}" type="datetimeFigureOut">
              <a:rPr lang="fa-IR" smtClean="0"/>
              <a:t>18/02/1436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254688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6CAC59-3A73-4391-B0DF-8F8B4C396860}" type="datetimeFigureOut">
              <a:rPr lang="fa-IR" smtClean="0"/>
              <a:t>18/02/1436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262137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6CAC59-3A73-4391-B0DF-8F8B4C396860}" type="datetimeFigureOut">
              <a:rPr lang="fa-IR" smtClean="0"/>
              <a:t>18/02/1436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73285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CAC59-3A73-4391-B0DF-8F8B4C396860}" type="datetimeFigureOut">
              <a:rPr lang="fa-IR" smtClean="0"/>
              <a:t>18/02/1436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165534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C6CAC59-3A73-4391-B0DF-8F8B4C396860}" type="datetimeFigureOut">
              <a:rPr lang="fa-IR" smtClean="0"/>
              <a:t>18/02/1436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39843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C6CAC59-3A73-4391-B0DF-8F8B4C396860}" type="datetimeFigureOut">
              <a:rPr lang="fa-IR" smtClean="0"/>
              <a:t>18/02/1436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333429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C6CAC59-3A73-4391-B0DF-8F8B4C396860}" type="datetimeFigureOut">
              <a:rPr lang="fa-IR" smtClean="0"/>
              <a:t>18/02/1436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128541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CAC59-3A73-4391-B0DF-8F8B4C396860}" type="datetimeFigureOut">
              <a:rPr lang="fa-IR" smtClean="0"/>
              <a:t>18/02/1436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244002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CAC59-3A73-4391-B0DF-8F8B4C396860}" type="datetimeFigureOut">
              <a:rPr lang="fa-IR" smtClean="0"/>
              <a:t>18/02/1436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290854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CAC59-3A73-4391-B0DF-8F8B4C396860}" type="datetimeFigureOut">
              <a:rPr lang="fa-IR" smtClean="0"/>
              <a:t>18/02/1436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FC28A0-8984-4A8F-BF3C-0B424F2358FC}" type="slidenum">
              <a:rPr lang="fa-IR" smtClean="0"/>
              <a:t>‹#›</a:t>
            </a:fld>
            <a:endParaRPr lang="fa-IR"/>
          </a:p>
        </p:txBody>
      </p:sp>
    </p:spTree>
    <p:extLst>
      <p:ext uri="{BB962C8B-B14F-4D97-AF65-F5344CB8AC3E}">
        <p14:creationId xmlns:p14="http://schemas.microsoft.com/office/powerpoint/2010/main" val="249205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6CAC59-3A73-4391-B0DF-8F8B4C396860}" type="datetimeFigureOut">
              <a:rPr lang="fa-IR" smtClean="0"/>
              <a:t>18/02/1436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FC28A0-8984-4A8F-BF3C-0B424F2358FC}" type="slidenum">
              <a:rPr lang="fa-IR" smtClean="0"/>
              <a:t>‹#›</a:t>
            </a:fld>
            <a:endParaRPr lang="fa-IR"/>
          </a:p>
        </p:txBody>
      </p:sp>
    </p:spTree>
    <p:extLst>
      <p:ext uri="{BB962C8B-B14F-4D97-AF65-F5344CB8AC3E}">
        <p14:creationId xmlns:p14="http://schemas.microsoft.com/office/powerpoint/2010/main" val="51923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ashUpDiag">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393290" y="2044634"/>
            <a:ext cx="5772941" cy="2284479"/>
          </a:xfrm>
          <a:prstGeom prst="ellipse">
            <a:avLst/>
          </a:prstGeom>
          <a:ln>
            <a:noFill/>
          </a:ln>
          <a:effectLst>
            <a:softEdge rad="112500"/>
          </a:effectLst>
        </p:spPr>
      </p:pic>
    </p:spTree>
    <p:extLst>
      <p:ext uri="{BB962C8B-B14F-4D97-AF65-F5344CB8AC3E}">
        <p14:creationId xmlns:p14="http://schemas.microsoft.com/office/powerpoint/2010/main" val="2769885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دیود</a:t>
            </a:r>
            <a:endParaRPr lang="fa-IR" dirty="0"/>
          </a:p>
        </p:txBody>
      </p:sp>
      <p:sp>
        <p:nvSpPr>
          <p:cNvPr id="3" name="Content Placeholder 2"/>
          <p:cNvSpPr>
            <a:spLocks noGrp="1"/>
          </p:cNvSpPr>
          <p:nvPr>
            <p:ph idx="1"/>
          </p:nvPr>
        </p:nvSpPr>
        <p:spPr>
          <a:xfrm>
            <a:off x="0" y="1325563"/>
            <a:ext cx="11939586" cy="5532437"/>
          </a:xfrm>
        </p:spPr>
        <p:txBody>
          <a:bodyPr>
            <a:normAutofit/>
          </a:bodyPr>
          <a:lstStyle/>
          <a:p>
            <a:pPr algn="justLow">
              <a:lnSpc>
                <a:spcPct val="100000"/>
              </a:lnSpc>
            </a:pPr>
            <a:r>
              <a:rPr lang="fa-IR" sz="4800" dirty="0" smtClean="0">
                <a:latin typeface="Adobe Arabic" panose="02040503050201020203" pitchFamily="18" charset="-78"/>
                <a:cs typeface="Adobe Arabic" panose="02040503050201020203" pitchFamily="18" charset="-78"/>
              </a:rPr>
              <a:t>دیود در اثر اتصال یک نیمه رسانای نوع </a:t>
            </a:r>
            <a:r>
              <a:rPr lang="en-US" sz="4800" dirty="0" smtClean="0">
                <a:latin typeface="Adobe Arabic" panose="02040503050201020203" pitchFamily="18" charset="-78"/>
                <a:cs typeface="Adobe Arabic" panose="02040503050201020203" pitchFamily="18" charset="-78"/>
              </a:rPr>
              <a:t>n</a:t>
            </a:r>
            <a:r>
              <a:rPr lang="fa-IR" sz="4800" dirty="0" smtClean="0">
                <a:latin typeface="Adobe Arabic" panose="02040503050201020203" pitchFamily="18" charset="-78"/>
                <a:cs typeface="Adobe Arabic" panose="02040503050201020203" pitchFamily="18" charset="-78"/>
              </a:rPr>
              <a:t> به یک نیمه رسانای نوع </a:t>
            </a:r>
            <a:r>
              <a:rPr lang="en-US" sz="4800" dirty="0" smtClean="0">
                <a:latin typeface="Adobe Arabic" panose="02040503050201020203" pitchFamily="18" charset="-78"/>
                <a:cs typeface="Adobe Arabic" panose="02040503050201020203" pitchFamily="18" charset="-78"/>
              </a:rPr>
              <a:t>p</a:t>
            </a:r>
            <a:r>
              <a:rPr lang="fa-IR" sz="4800" dirty="0" smtClean="0">
                <a:latin typeface="Adobe Arabic" panose="02040503050201020203" pitchFamily="18" charset="-78"/>
                <a:cs typeface="Adobe Arabic" panose="02040503050201020203" pitchFamily="18" charset="-78"/>
              </a:rPr>
              <a:t> به وجود می آید.</a:t>
            </a:r>
          </a:p>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sp>
        <p:nvSpPr>
          <p:cNvPr id="5" name="Flowchart: Direct Access Storage 4"/>
          <p:cNvSpPr/>
          <p:nvPr/>
        </p:nvSpPr>
        <p:spPr>
          <a:xfrm>
            <a:off x="2269331" y="3471863"/>
            <a:ext cx="4545808" cy="2286000"/>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Flowchart: Direct Access Storage 3"/>
          <p:cNvSpPr/>
          <p:nvPr/>
        </p:nvSpPr>
        <p:spPr>
          <a:xfrm>
            <a:off x="4542235" y="3466306"/>
            <a:ext cx="4545808" cy="2286000"/>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ular Callout 5"/>
          <p:cNvSpPr/>
          <p:nvPr/>
        </p:nvSpPr>
        <p:spPr>
          <a:xfrm>
            <a:off x="721518" y="2463006"/>
            <a:ext cx="1814513" cy="1000125"/>
          </a:xfrm>
          <a:prstGeom prst="wedgeRoundRectCallout">
            <a:avLst>
              <a:gd name="adj1" fmla="val 46884"/>
              <a:gd name="adj2" fmla="val 89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p</a:t>
            </a:r>
            <a:endParaRPr lang="fa-IR" sz="3600" dirty="0"/>
          </a:p>
        </p:txBody>
      </p:sp>
      <p:sp>
        <p:nvSpPr>
          <p:cNvPr id="7" name="Rounded Rectangular Callout 6"/>
          <p:cNvSpPr/>
          <p:nvPr/>
        </p:nvSpPr>
        <p:spPr>
          <a:xfrm>
            <a:off x="6815139" y="2463006"/>
            <a:ext cx="1495426" cy="662780"/>
          </a:xfrm>
          <a:prstGeom prst="wedgeRoundRectCallout">
            <a:avLst>
              <a:gd name="adj1" fmla="val -11384"/>
              <a:gd name="adj2" fmla="val 14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sz="3200" dirty="0" smtClean="0"/>
              <a:t>n</a:t>
            </a:r>
            <a:endParaRPr lang="fa-IR" sz="3200" dirty="0"/>
          </a:p>
        </p:txBody>
      </p:sp>
      <p:sp>
        <p:nvSpPr>
          <p:cNvPr id="8" name="Rectangle 7"/>
          <p:cNvSpPr/>
          <p:nvPr/>
        </p:nvSpPr>
        <p:spPr>
          <a:xfrm>
            <a:off x="4071938" y="3486151"/>
            <a:ext cx="1897855" cy="22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p:cNvCxnSpPr/>
          <p:nvPr/>
        </p:nvCxnSpPr>
        <p:spPr>
          <a:xfrm>
            <a:off x="5357812" y="3486151"/>
            <a:ext cx="42863" cy="22661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243388" y="5972175"/>
            <a:ext cx="2185987" cy="657225"/>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dirty="0" smtClean="0"/>
              <a:t>قطعه </a:t>
            </a:r>
            <a:r>
              <a:rPr lang="en-US" dirty="0" smtClean="0"/>
              <a:t>p - n</a:t>
            </a:r>
            <a:endParaRPr lang="fa-IR" dirty="0"/>
          </a:p>
        </p:txBody>
      </p:sp>
    </p:spTree>
    <p:extLst>
      <p:ext uri="{BB962C8B-B14F-4D97-AF65-F5344CB8AC3E}">
        <p14:creationId xmlns:p14="http://schemas.microsoft.com/office/powerpoint/2010/main" val="70205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animBg="1"/>
      <p:bldP spid="6" grpId="0" animBg="1"/>
      <p:bldP spid="7"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پدیده نفوذ</a:t>
            </a:r>
            <a:endParaRPr lang="fa-IR" dirty="0"/>
          </a:p>
        </p:txBody>
      </p:sp>
      <p:sp>
        <p:nvSpPr>
          <p:cNvPr id="3" name="Content Placeholder 2"/>
          <p:cNvSpPr>
            <a:spLocks noGrp="1"/>
          </p:cNvSpPr>
          <p:nvPr>
            <p:ph idx="1"/>
          </p:nvPr>
        </p:nvSpPr>
        <p:spPr>
          <a:xfrm>
            <a:off x="0" y="1325563"/>
            <a:ext cx="11939586" cy="5532437"/>
          </a:xfrm>
        </p:spPr>
        <p:txBody>
          <a:bodyPr>
            <a:normAutofit/>
          </a:bodyPr>
          <a:lstStyle/>
          <a:p>
            <a:pPr algn="justLow">
              <a:lnSpc>
                <a:spcPct val="100000"/>
              </a:lnSpc>
            </a:pPr>
            <a:r>
              <a:rPr lang="fa-IR" sz="4800" dirty="0" smtClean="0">
                <a:latin typeface="Adobe Arabic" panose="02040503050201020203" pitchFamily="18" charset="-78"/>
                <a:cs typeface="Adobe Arabic" panose="02040503050201020203" pitchFamily="18" charset="-78"/>
              </a:rPr>
              <a:t>در دیود الکترون ها از </a:t>
            </a:r>
            <a:r>
              <a:rPr lang="en-US" sz="4800" dirty="0" smtClean="0">
                <a:latin typeface="Adobe Arabic" panose="02040503050201020203" pitchFamily="18" charset="-78"/>
                <a:cs typeface="Adobe Arabic" panose="02040503050201020203" pitchFamily="18" charset="-78"/>
              </a:rPr>
              <a:t>n</a:t>
            </a:r>
            <a:r>
              <a:rPr lang="fa-IR" sz="4800" dirty="0" smtClean="0">
                <a:latin typeface="Adobe Arabic" panose="02040503050201020203" pitchFamily="18" charset="-78"/>
                <a:cs typeface="Adobe Arabic" panose="02040503050201020203" pitchFamily="18" charset="-78"/>
              </a:rPr>
              <a:t> به سمت </a:t>
            </a:r>
            <a:r>
              <a:rPr lang="en-US" sz="4800" dirty="0" smtClean="0">
                <a:latin typeface="Adobe Arabic" panose="02040503050201020203" pitchFamily="18" charset="-78"/>
                <a:cs typeface="Adobe Arabic" panose="02040503050201020203" pitchFamily="18" charset="-78"/>
              </a:rPr>
              <a:t>p</a:t>
            </a:r>
            <a:r>
              <a:rPr lang="fa-IR" sz="4800" dirty="0" smtClean="0">
                <a:latin typeface="Adobe Arabic" panose="02040503050201020203" pitchFamily="18" charset="-78"/>
                <a:cs typeface="Adobe Arabic" panose="02040503050201020203" pitchFamily="18" charset="-78"/>
              </a:rPr>
              <a:t> رفته و حفره ها از </a:t>
            </a:r>
            <a:r>
              <a:rPr lang="en-US" sz="4800" dirty="0" smtClean="0">
                <a:latin typeface="Adobe Arabic" panose="02040503050201020203" pitchFamily="18" charset="-78"/>
                <a:cs typeface="Adobe Arabic" panose="02040503050201020203" pitchFamily="18" charset="-78"/>
              </a:rPr>
              <a:t>p</a:t>
            </a:r>
            <a:r>
              <a:rPr lang="fa-IR" sz="4800" dirty="0" smtClean="0">
                <a:latin typeface="Adobe Arabic" panose="02040503050201020203" pitchFamily="18" charset="-78"/>
                <a:cs typeface="Adobe Arabic" panose="02040503050201020203" pitchFamily="18" charset="-78"/>
              </a:rPr>
              <a:t> به سمت </a:t>
            </a:r>
            <a:r>
              <a:rPr lang="en-US" sz="4800" dirty="0" smtClean="0">
                <a:latin typeface="Adobe Arabic" panose="02040503050201020203" pitchFamily="18" charset="-78"/>
                <a:cs typeface="Adobe Arabic" panose="02040503050201020203" pitchFamily="18" charset="-78"/>
              </a:rPr>
              <a:t>n</a:t>
            </a:r>
            <a:r>
              <a:rPr lang="fa-IR" sz="4800" dirty="0" smtClean="0">
                <a:latin typeface="Adobe Arabic" panose="02040503050201020203" pitchFamily="18" charset="-78"/>
                <a:cs typeface="Adobe Arabic" panose="02040503050201020203" pitchFamily="18" charset="-78"/>
              </a:rPr>
              <a:t>   می آیند. این عمل باعث ایجاد یک میدان الکتریکی درونی می شود.</a:t>
            </a:r>
          </a:p>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sp>
        <p:nvSpPr>
          <p:cNvPr id="12" name="Flowchart: Direct Access Storage 11"/>
          <p:cNvSpPr/>
          <p:nvPr/>
        </p:nvSpPr>
        <p:spPr>
          <a:xfrm>
            <a:off x="3283743" y="4134643"/>
            <a:ext cx="2772965" cy="1437481"/>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irect Access Storage 12"/>
          <p:cNvSpPr/>
          <p:nvPr/>
        </p:nvSpPr>
        <p:spPr>
          <a:xfrm>
            <a:off x="5556647" y="4129086"/>
            <a:ext cx="2772965" cy="1437481"/>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a:off x="5086350" y="4150197"/>
            <a:ext cx="1157701" cy="142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5" name="Straight Connector 14"/>
          <p:cNvCxnSpPr/>
          <p:nvPr/>
        </p:nvCxnSpPr>
        <p:spPr>
          <a:xfrm>
            <a:off x="5965240" y="4129086"/>
            <a:ext cx="42863" cy="1437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43527" y="4141566"/>
            <a:ext cx="42863" cy="1437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4086225" y="3457575"/>
            <a:ext cx="2957513" cy="6715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TextBox 18"/>
          <p:cNvSpPr txBox="1"/>
          <p:nvPr/>
        </p:nvSpPr>
        <p:spPr>
          <a:xfrm rot="19683504">
            <a:off x="3885076" y="3126551"/>
            <a:ext cx="701874" cy="461665"/>
          </a:xfrm>
          <a:prstGeom prst="rect">
            <a:avLst/>
          </a:prstGeom>
          <a:ln>
            <a:solidFill>
              <a:srgbClr val="FF0000"/>
            </a:solidFill>
          </a:ln>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fa-IR" sz="2400" dirty="0" smtClean="0"/>
              <a:t>حفره</a:t>
            </a:r>
            <a:endParaRPr lang="fa-IR" sz="2400" dirty="0"/>
          </a:p>
        </p:txBody>
      </p:sp>
      <p:sp>
        <p:nvSpPr>
          <p:cNvPr id="20" name="Curved Down Arrow 19"/>
          <p:cNvSpPr/>
          <p:nvPr/>
        </p:nvSpPr>
        <p:spPr>
          <a:xfrm rot="10800000">
            <a:off x="4077890" y="5631908"/>
            <a:ext cx="2957513" cy="6715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3979752" y="4507461"/>
            <a:ext cx="701874" cy="461665"/>
          </a:xfrm>
          <a:prstGeom prst="rect">
            <a:avLst/>
          </a:prstGeom>
          <a:noFill/>
        </p:spPr>
        <p:txBody>
          <a:bodyPr wrap="square" rtlCol="1">
            <a:spAutoFit/>
          </a:bodyPr>
          <a:lstStyle/>
          <a:p>
            <a:pPr algn="ctr"/>
            <a:r>
              <a:rPr lang="en-US" sz="2400" dirty="0" smtClean="0"/>
              <a:t>p</a:t>
            </a:r>
            <a:endParaRPr lang="fa-IR" sz="2400" dirty="0"/>
          </a:p>
        </p:txBody>
      </p:sp>
      <p:sp>
        <p:nvSpPr>
          <p:cNvPr id="23" name="TextBox 22"/>
          <p:cNvSpPr txBox="1"/>
          <p:nvPr/>
        </p:nvSpPr>
        <p:spPr>
          <a:xfrm>
            <a:off x="6458838" y="4615638"/>
            <a:ext cx="701874" cy="461665"/>
          </a:xfrm>
          <a:prstGeom prst="rect">
            <a:avLst/>
          </a:prstGeom>
          <a:noFill/>
        </p:spPr>
        <p:txBody>
          <a:bodyPr wrap="square" rtlCol="1">
            <a:spAutoFit/>
          </a:bodyPr>
          <a:lstStyle/>
          <a:p>
            <a:pPr algn="ctr"/>
            <a:r>
              <a:rPr lang="en-US" sz="2400" dirty="0" smtClean="0"/>
              <a:t>n</a:t>
            </a:r>
            <a:endParaRPr lang="fa-IR" sz="2400" dirty="0"/>
          </a:p>
        </p:txBody>
      </p:sp>
      <p:sp>
        <p:nvSpPr>
          <p:cNvPr id="25" name="TextBox 24"/>
          <p:cNvSpPr txBox="1"/>
          <p:nvPr/>
        </p:nvSpPr>
        <p:spPr>
          <a:xfrm rot="19475881">
            <a:off x="6703150" y="6030265"/>
            <a:ext cx="701874" cy="461665"/>
          </a:xfrm>
          <a:prstGeom prst="rect">
            <a:avLst/>
          </a:prstGeom>
          <a:ln>
            <a:solidFill>
              <a:srgbClr val="FF0000"/>
            </a:solidFill>
          </a:ln>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en-US" sz="2400" dirty="0"/>
              <a:t>e</a:t>
            </a:r>
            <a:endParaRPr lang="fa-IR" sz="2400" dirty="0"/>
          </a:p>
        </p:txBody>
      </p:sp>
      <p:sp>
        <p:nvSpPr>
          <p:cNvPr id="4" name="TextBox 3"/>
          <p:cNvSpPr txBox="1"/>
          <p:nvPr/>
        </p:nvSpPr>
        <p:spPr>
          <a:xfrm>
            <a:off x="5259288" y="4615931"/>
            <a:ext cx="705952" cy="369332"/>
          </a:xfrm>
          <a:prstGeom prst="rect">
            <a:avLst/>
          </a:prstGeom>
          <a:noFill/>
        </p:spPr>
        <p:txBody>
          <a:bodyPr wrap="square" rtlCol="1">
            <a:spAutoFit/>
          </a:bodyPr>
          <a:lstStyle/>
          <a:p>
            <a:r>
              <a:rPr lang="fa-IR" dirty="0" smtClean="0"/>
              <a:t>میدان</a:t>
            </a:r>
            <a:endParaRPr lang="fa-IR" dirty="0"/>
          </a:p>
        </p:txBody>
      </p:sp>
    </p:spTree>
    <p:extLst>
      <p:ext uri="{BB962C8B-B14F-4D97-AF65-F5344CB8AC3E}">
        <p14:creationId xmlns:p14="http://schemas.microsoft.com/office/powerpoint/2010/main" val="148277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style.rotation</p:attrName>
                                        </p:attrNameLst>
                                      </p:cBhvr>
                                      <p:tavLst>
                                        <p:tav tm="0">
                                          <p:val>
                                            <p:fltVal val="90"/>
                                          </p:val>
                                        </p:tav>
                                        <p:tav tm="100000">
                                          <p:val>
                                            <p:fltVal val="0"/>
                                          </p:val>
                                        </p:tav>
                                      </p:tavLst>
                                    </p:anim>
                                    <p:animEffect transition="in" filter="fade">
                                      <p:cBhvr>
                                        <p:cTn id="43" dur="1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randombar(horizontal)">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8" grpId="0" animBg="1"/>
      <p:bldP spid="19" grpId="0" animBg="1"/>
      <p:bldP spid="20" grpId="0" animBg="1"/>
      <p:bldP spid="22" grpId="0"/>
      <p:bldP spid="23" grpId="0"/>
      <p:bldP spid="25"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325563"/>
            <a:ext cx="11525248" cy="5532437"/>
          </a:xfrm>
        </p:spPr>
        <p:txBody>
          <a:bodyPr>
            <a:normAutofit/>
          </a:bodyPr>
          <a:lstStyle/>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28943" y="98856"/>
            <a:ext cx="9914146" cy="6668144"/>
          </a:xfrm>
          <a:prstGeom prst="rect">
            <a:avLst/>
          </a:prstGeom>
          <a:ln w="28575">
            <a:solidFill>
              <a:schemeClr val="tx1"/>
            </a:solidFill>
          </a:ln>
        </p:spPr>
      </p:pic>
    </p:spTree>
    <p:extLst>
      <p:ext uri="{BB962C8B-B14F-4D97-AF65-F5344CB8AC3E}">
        <p14:creationId xmlns:p14="http://schemas.microsoft.com/office/powerpoint/2010/main" val="25339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نکتـــه</a:t>
            </a:r>
            <a:endParaRPr lang="fa-IR" dirty="0"/>
          </a:p>
        </p:txBody>
      </p:sp>
      <p:sp>
        <p:nvSpPr>
          <p:cNvPr id="3" name="Content Placeholder 2"/>
          <p:cNvSpPr>
            <a:spLocks noGrp="1"/>
          </p:cNvSpPr>
          <p:nvPr>
            <p:ph idx="1"/>
          </p:nvPr>
        </p:nvSpPr>
        <p:spPr>
          <a:xfrm>
            <a:off x="0" y="1325563"/>
            <a:ext cx="11939586" cy="5532437"/>
          </a:xfrm>
        </p:spPr>
        <p:txBody>
          <a:bodyPr>
            <a:normAutofit/>
          </a:bodyPr>
          <a:lstStyle/>
          <a:p>
            <a:pPr marL="0" indent="0" algn="ctr">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sp>
        <p:nvSpPr>
          <p:cNvPr id="6" name="Equal 5"/>
          <p:cNvSpPr/>
          <p:nvPr/>
        </p:nvSpPr>
        <p:spPr>
          <a:xfrm>
            <a:off x="4214812" y="2146576"/>
            <a:ext cx="1269206"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Not Equal 6"/>
          <p:cNvSpPr/>
          <p:nvPr/>
        </p:nvSpPr>
        <p:spPr>
          <a:xfrm>
            <a:off x="4043363" y="3993980"/>
            <a:ext cx="1469231"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TextBox 8"/>
          <p:cNvSpPr txBox="1"/>
          <p:nvPr/>
        </p:nvSpPr>
        <p:spPr>
          <a:xfrm>
            <a:off x="6026944" y="4091781"/>
            <a:ext cx="5503069" cy="646331"/>
          </a:xfrm>
          <a:prstGeom prst="rect">
            <a:avLst/>
          </a:prstGeom>
          <a:noFill/>
        </p:spPr>
        <p:txBody>
          <a:bodyPr wrap="square" rtlCol="1">
            <a:spAutoFit/>
          </a:bodyPr>
          <a:lstStyle/>
          <a:p>
            <a:r>
              <a:rPr lang="fa-IR" sz="3600" dirty="0">
                <a:solidFill>
                  <a:schemeClr val="accent2">
                    <a:lumMod val="50000"/>
                  </a:schemeClr>
                </a:solidFill>
                <a:latin typeface="Adobe Arabic" panose="02040503050201020203" pitchFamily="18" charset="-78"/>
                <a:cs typeface="Adobe Arabic" panose="02040503050201020203" pitchFamily="18" charset="-78"/>
              </a:rPr>
              <a:t>اگر میدان درونی موافق میدان خارجی باشد</a:t>
            </a:r>
            <a:endParaRPr lang="fa-IR" sz="3600" dirty="0"/>
          </a:p>
        </p:txBody>
      </p:sp>
      <p:sp>
        <p:nvSpPr>
          <p:cNvPr id="21" name="TextBox 20"/>
          <p:cNvSpPr txBox="1"/>
          <p:nvPr/>
        </p:nvSpPr>
        <p:spPr>
          <a:xfrm>
            <a:off x="5543550" y="2170658"/>
            <a:ext cx="5986463" cy="656134"/>
          </a:xfrm>
          <a:prstGeom prst="rect">
            <a:avLst/>
          </a:prstGeom>
          <a:noFill/>
        </p:spPr>
        <p:txBody>
          <a:bodyPr wrap="square" rtlCol="1">
            <a:spAutoFit/>
          </a:bodyPr>
          <a:lstStyle/>
          <a:p>
            <a:r>
              <a:rPr lang="fa-IR" sz="3600" dirty="0">
                <a:solidFill>
                  <a:schemeClr val="accent2">
                    <a:lumMod val="50000"/>
                  </a:schemeClr>
                </a:solidFill>
                <a:latin typeface="Adobe Arabic" panose="02040503050201020203" pitchFamily="18" charset="-78"/>
                <a:cs typeface="Adobe Arabic" panose="02040503050201020203" pitchFamily="18" charset="-78"/>
              </a:rPr>
              <a:t>اگر میدان درونی مخالف میدان خارجی باشد</a:t>
            </a:r>
            <a:endParaRPr lang="fa-IR" sz="3600" dirty="0"/>
          </a:p>
        </p:txBody>
      </p:sp>
      <p:sp>
        <p:nvSpPr>
          <p:cNvPr id="24" name="TextBox 23"/>
          <p:cNvSpPr txBox="1"/>
          <p:nvPr/>
        </p:nvSpPr>
        <p:spPr>
          <a:xfrm>
            <a:off x="611982" y="2201415"/>
            <a:ext cx="4471987" cy="707886"/>
          </a:xfrm>
          <a:prstGeom prst="rect">
            <a:avLst/>
          </a:prstGeom>
          <a:noFill/>
        </p:spPr>
        <p:txBody>
          <a:bodyPr wrap="square" rtlCol="1">
            <a:spAutoFit/>
          </a:bodyPr>
          <a:lstStyle/>
          <a:p>
            <a:pPr algn="ctr"/>
            <a:r>
              <a:rPr lang="fa-IR" sz="4000" dirty="0">
                <a:solidFill>
                  <a:schemeClr val="accent2">
                    <a:lumMod val="50000"/>
                  </a:schemeClr>
                </a:solidFill>
                <a:latin typeface="Adobe Arabic" panose="02040503050201020203" pitchFamily="18" charset="-78"/>
                <a:cs typeface="Adobe Arabic" panose="02040503050201020203" pitchFamily="18" charset="-78"/>
              </a:rPr>
              <a:t>جریان</a:t>
            </a:r>
          </a:p>
        </p:txBody>
      </p:sp>
      <p:sp>
        <p:nvSpPr>
          <p:cNvPr id="26" name="TextBox 25"/>
          <p:cNvSpPr txBox="1"/>
          <p:nvPr/>
        </p:nvSpPr>
        <p:spPr>
          <a:xfrm>
            <a:off x="583407" y="4056541"/>
            <a:ext cx="4471987" cy="707886"/>
          </a:xfrm>
          <a:prstGeom prst="rect">
            <a:avLst/>
          </a:prstGeom>
          <a:noFill/>
        </p:spPr>
        <p:txBody>
          <a:bodyPr wrap="square" rtlCol="1">
            <a:spAutoFit/>
          </a:bodyPr>
          <a:lstStyle/>
          <a:p>
            <a:pPr algn="ctr"/>
            <a:r>
              <a:rPr lang="fa-IR" sz="4000" dirty="0">
                <a:solidFill>
                  <a:schemeClr val="accent2">
                    <a:lumMod val="50000"/>
                  </a:schemeClr>
                </a:solidFill>
                <a:latin typeface="Adobe Arabic" panose="02040503050201020203" pitchFamily="18" charset="-78"/>
                <a:cs typeface="Adobe Arabic" panose="02040503050201020203" pitchFamily="18" charset="-78"/>
              </a:rPr>
              <a:t>جریان</a:t>
            </a:r>
          </a:p>
        </p:txBody>
      </p:sp>
    </p:spTree>
    <p:extLst>
      <p:ext uri="{BB962C8B-B14F-4D97-AF65-F5344CB8AC3E}">
        <p14:creationId xmlns:p14="http://schemas.microsoft.com/office/powerpoint/2010/main" val="252907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80">
                                          <p:stCondLst>
                                            <p:cond delay="0"/>
                                          </p:stCondLst>
                                        </p:cTn>
                                        <p:tgtEl>
                                          <p:spTgt spid="24"/>
                                        </p:tgtEl>
                                      </p:cBhvr>
                                    </p:animEffect>
                                    <p:anim calcmode="lin" valueType="num">
                                      <p:cBhvr>
                                        <p:cTn id="1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3" dur="26">
                                          <p:stCondLst>
                                            <p:cond delay="650"/>
                                          </p:stCondLst>
                                        </p:cTn>
                                        <p:tgtEl>
                                          <p:spTgt spid="24"/>
                                        </p:tgtEl>
                                      </p:cBhvr>
                                      <p:to x="100000" y="60000"/>
                                    </p:animScale>
                                    <p:animScale>
                                      <p:cBhvr>
                                        <p:cTn id="24" dur="166" decel="50000">
                                          <p:stCondLst>
                                            <p:cond delay="676"/>
                                          </p:stCondLst>
                                        </p:cTn>
                                        <p:tgtEl>
                                          <p:spTgt spid="24"/>
                                        </p:tgtEl>
                                      </p:cBhvr>
                                      <p:to x="100000" y="100000"/>
                                    </p:animScale>
                                    <p:animScale>
                                      <p:cBhvr>
                                        <p:cTn id="25" dur="26">
                                          <p:stCondLst>
                                            <p:cond delay="1312"/>
                                          </p:stCondLst>
                                        </p:cTn>
                                        <p:tgtEl>
                                          <p:spTgt spid="24"/>
                                        </p:tgtEl>
                                      </p:cBhvr>
                                      <p:to x="100000" y="80000"/>
                                    </p:animScale>
                                    <p:animScale>
                                      <p:cBhvr>
                                        <p:cTn id="26" dur="166" decel="50000">
                                          <p:stCondLst>
                                            <p:cond delay="1338"/>
                                          </p:stCondLst>
                                        </p:cTn>
                                        <p:tgtEl>
                                          <p:spTgt spid="24"/>
                                        </p:tgtEl>
                                      </p:cBhvr>
                                      <p:to x="100000" y="100000"/>
                                    </p:animScale>
                                    <p:animScale>
                                      <p:cBhvr>
                                        <p:cTn id="27" dur="26">
                                          <p:stCondLst>
                                            <p:cond delay="1642"/>
                                          </p:stCondLst>
                                        </p:cTn>
                                        <p:tgtEl>
                                          <p:spTgt spid="24"/>
                                        </p:tgtEl>
                                      </p:cBhvr>
                                      <p:to x="100000" y="90000"/>
                                    </p:animScale>
                                    <p:animScale>
                                      <p:cBhvr>
                                        <p:cTn id="28" dur="166" decel="50000">
                                          <p:stCondLst>
                                            <p:cond delay="1668"/>
                                          </p:stCondLst>
                                        </p:cTn>
                                        <p:tgtEl>
                                          <p:spTgt spid="24"/>
                                        </p:tgtEl>
                                      </p:cBhvr>
                                      <p:to x="100000" y="100000"/>
                                    </p:animScale>
                                    <p:animScale>
                                      <p:cBhvr>
                                        <p:cTn id="29" dur="26">
                                          <p:stCondLst>
                                            <p:cond delay="1808"/>
                                          </p:stCondLst>
                                        </p:cTn>
                                        <p:tgtEl>
                                          <p:spTgt spid="24"/>
                                        </p:tgtEl>
                                      </p:cBhvr>
                                      <p:to x="100000" y="95000"/>
                                    </p:animScale>
                                    <p:animScale>
                                      <p:cBhvr>
                                        <p:cTn id="30" dur="166" decel="50000">
                                          <p:stCondLst>
                                            <p:cond delay="1834"/>
                                          </p:stCondLst>
                                        </p:cTn>
                                        <p:tgtEl>
                                          <p:spTgt spid="2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p:bldP spid="21"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endParaRPr lang="fa-IR" dirty="0"/>
          </a:p>
        </p:txBody>
      </p:sp>
      <p:sp>
        <p:nvSpPr>
          <p:cNvPr id="3" name="Content Placeholder 2"/>
          <p:cNvSpPr>
            <a:spLocks noGrp="1"/>
          </p:cNvSpPr>
          <p:nvPr>
            <p:ph idx="1"/>
          </p:nvPr>
        </p:nvSpPr>
        <p:spPr>
          <a:xfrm>
            <a:off x="-252414" y="1325563"/>
            <a:ext cx="12192000" cy="5532437"/>
          </a:xfrm>
        </p:spPr>
        <p:txBody>
          <a:bodyPr>
            <a:normAutofit/>
          </a:bodyPr>
          <a:lstStyle/>
          <a:p>
            <a:pPr marL="0" indent="0">
              <a:lnSpc>
                <a:spcPct val="100000"/>
              </a:lnSpc>
              <a:buNone/>
            </a:pPr>
            <a:endParaRPr lang="fa-IR" sz="6600" dirty="0" smtClean="0">
              <a:latin typeface="Adobe Arabic" panose="02040503050201020203" pitchFamily="18" charset="-78"/>
              <a:cs typeface="Adobe Arabic" panose="02040503050201020203" pitchFamily="18" charset="-78"/>
            </a:endParaRPr>
          </a:p>
          <a:p>
            <a:pPr marL="0" indent="0">
              <a:lnSpc>
                <a:spcPct val="100000"/>
              </a:lnSpc>
              <a:buNone/>
            </a:pPr>
            <a:endParaRPr lang="fa-IR" sz="66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66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6275" y="0"/>
            <a:ext cx="8062375" cy="6893569"/>
          </a:xfrm>
          <a:prstGeom prst="rect">
            <a:avLst/>
          </a:prstGeom>
          <a:ln>
            <a:solidFill>
              <a:schemeClr val="tx1"/>
            </a:solidFill>
          </a:ln>
        </p:spPr>
      </p:pic>
      <p:sp>
        <p:nvSpPr>
          <p:cNvPr id="7" name="Oval 6"/>
          <p:cNvSpPr/>
          <p:nvPr/>
        </p:nvSpPr>
        <p:spPr>
          <a:xfrm>
            <a:off x="3371850" y="1676400"/>
            <a:ext cx="146685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3371850" y="662781"/>
            <a:ext cx="146685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131285" y="79644"/>
            <a:ext cx="7741627" cy="6759306"/>
          </a:xfrm>
          <a:prstGeom prst="rect">
            <a:avLst/>
          </a:prstGeom>
          <a:ln w="38100">
            <a:solidFill>
              <a:schemeClr val="tx1"/>
            </a:solidFill>
          </a:ln>
        </p:spPr>
      </p:pic>
      <p:sp>
        <p:nvSpPr>
          <p:cNvPr id="10" name="Oval 9"/>
          <p:cNvSpPr/>
          <p:nvPr/>
        </p:nvSpPr>
        <p:spPr>
          <a:xfrm>
            <a:off x="7220489" y="1729581"/>
            <a:ext cx="146685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7316860" y="864790"/>
            <a:ext cx="146685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05893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نارسانا</a:t>
            </a:r>
            <a:endParaRPr lang="fa-IR" dirty="0"/>
          </a:p>
        </p:txBody>
      </p:sp>
      <p:sp>
        <p:nvSpPr>
          <p:cNvPr id="3" name="Content Placeholder 2"/>
          <p:cNvSpPr>
            <a:spLocks noGrp="1"/>
          </p:cNvSpPr>
          <p:nvPr>
            <p:ph idx="1"/>
          </p:nvPr>
        </p:nvSpPr>
        <p:spPr>
          <a:xfrm>
            <a:off x="0" y="1325563"/>
            <a:ext cx="11939586" cy="5532437"/>
          </a:xfrm>
        </p:spPr>
        <p:txBody>
          <a:bodyPr>
            <a:normAutofit/>
          </a:bodyPr>
          <a:lstStyle/>
          <a:p>
            <a:pPr>
              <a:lnSpc>
                <a:spcPct val="100000"/>
              </a:lnSpc>
            </a:pPr>
            <a:r>
              <a:rPr lang="fa-IR" sz="4000" dirty="0" smtClean="0">
                <a:latin typeface="Adobe Arabic" panose="02040503050201020203" pitchFamily="18" charset="-78"/>
                <a:cs typeface="Adobe Arabic" panose="02040503050201020203" pitchFamily="18" charset="-78"/>
              </a:rPr>
              <a:t> در مواد نیمه رســانا با ایجاد ناخالصی می توان رسانش الکتریکی ایجاد کرد.</a:t>
            </a:r>
          </a:p>
          <a:p>
            <a:pPr>
              <a:lnSpc>
                <a:spcPct val="100000"/>
              </a:lnSpc>
            </a:pPr>
            <a:r>
              <a:rPr lang="fa-IR" sz="4000" dirty="0" smtClean="0">
                <a:latin typeface="Adobe Arabic" panose="02040503050201020203" pitchFamily="18" charset="-78"/>
                <a:cs typeface="Adobe Arabic" panose="02040503050201020203" pitchFamily="18" charset="-78"/>
              </a:rPr>
              <a:t>نیمه رسانا های معروف عبارتند از :</a:t>
            </a:r>
          </a:p>
          <a:p>
            <a:pPr lvl="2">
              <a:lnSpc>
                <a:spcPct val="100000"/>
              </a:lnSpc>
            </a:pPr>
            <a:r>
              <a:rPr lang="en-US" sz="3200" dirty="0" smtClean="0">
                <a:latin typeface="Adobe Arabic" panose="02040503050201020203" pitchFamily="18" charset="-78"/>
                <a:cs typeface="Adobe Arabic" panose="02040503050201020203" pitchFamily="18" charset="-78"/>
              </a:rPr>
              <a:t>Si</a:t>
            </a:r>
            <a:r>
              <a:rPr lang="fa-IR" sz="3200" dirty="0" smtClean="0">
                <a:latin typeface="Adobe Arabic" panose="02040503050201020203" pitchFamily="18" charset="-78"/>
                <a:cs typeface="Adobe Arabic" panose="02040503050201020203" pitchFamily="18" charset="-78"/>
              </a:rPr>
              <a:t>  ( با 4 الکترون )</a:t>
            </a:r>
            <a:endParaRPr lang="en-US" sz="3200" dirty="0" smtClean="0">
              <a:latin typeface="Adobe Arabic" panose="02040503050201020203" pitchFamily="18" charset="-78"/>
              <a:cs typeface="Adobe Arabic" panose="02040503050201020203" pitchFamily="18" charset="-78"/>
            </a:endParaRPr>
          </a:p>
          <a:p>
            <a:pPr lvl="2">
              <a:lnSpc>
                <a:spcPct val="100000"/>
              </a:lnSpc>
            </a:pPr>
            <a:r>
              <a:rPr lang="en-US" sz="3200" dirty="0" err="1" smtClean="0">
                <a:latin typeface="Adobe Arabic" panose="02040503050201020203" pitchFamily="18" charset="-78"/>
                <a:cs typeface="Adobe Arabic" panose="02040503050201020203" pitchFamily="18" charset="-78"/>
              </a:rPr>
              <a:t>Ge</a:t>
            </a:r>
            <a:r>
              <a:rPr lang="fa-IR" sz="3200" dirty="0" smtClean="0">
                <a:latin typeface="Adobe Arabic" panose="02040503050201020203" pitchFamily="18" charset="-78"/>
                <a:cs typeface="Adobe Arabic" panose="02040503050201020203" pitchFamily="18" charset="-78"/>
              </a:rPr>
              <a:t> ( با 4 الکترون )</a:t>
            </a:r>
          </a:p>
          <a:p>
            <a:pPr marL="271463" lvl="2">
              <a:lnSpc>
                <a:spcPct val="100000"/>
              </a:lnSpc>
            </a:pPr>
            <a:r>
              <a:rPr lang="fa-IR" sz="3200" dirty="0">
                <a:latin typeface="Adobe Arabic" panose="02040503050201020203" pitchFamily="18" charset="-78"/>
                <a:cs typeface="Adobe Arabic" panose="02040503050201020203" pitchFamily="18" charset="-78"/>
              </a:rPr>
              <a:t> </a:t>
            </a:r>
            <a:r>
              <a:rPr lang="fa-IR" sz="3200" dirty="0" smtClean="0">
                <a:latin typeface="Adobe Arabic" panose="02040503050201020203" pitchFamily="18" charset="-78"/>
                <a:cs typeface="Adobe Arabic" panose="02040503050201020203" pitchFamily="18" charset="-78"/>
              </a:rPr>
              <a:t>این مواد را می توان برای ساخت دیود با مواد نیمه رسانای زیر مخلوط کرد :</a:t>
            </a:r>
          </a:p>
          <a:p>
            <a:pPr marL="728663" lvl="3">
              <a:lnSpc>
                <a:spcPct val="100000"/>
              </a:lnSpc>
            </a:pPr>
            <a:r>
              <a:rPr lang="fa-IR" sz="3000" dirty="0">
                <a:latin typeface="Adobe Arabic" panose="02040503050201020203" pitchFamily="18" charset="-78"/>
                <a:cs typeface="Adobe Arabic" panose="02040503050201020203" pitchFamily="18" charset="-78"/>
              </a:rPr>
              <a:t> </a:t>
            </a:r>
            <a:r>
              <a:rPr lang="en-US" sz="3000" dirty="0" smtClean="0">
                <a:latin typeface="Adobe Arabic" panose="02040503050201020203" pitchFamily="18" charset="-78"/>
                <a:cs typeface="Adobe Arabic" panose="02040503050201020203" pitchFamily="18" charset="-78"/>
              </a:rPr>
              <a:t>As</a:t>
            </a:r>
            <a:r>
              <a:rPr lang="fa-IR" sz="3000" dirty="0" smtClean="0">
                <a:latin typeface="Adobe Arabic" panose="02040503050201020203" pitchFamily="18" charset="-78"/>
                <a:cs typeface="Adobe Arabic" panose="02040503050201020203" pitchFamily="18" charset="-78"/>
              </a:rPr>
              <a:t> ( با 5 الکترون – 1 الکترون آزاد )</a:t>
            </a:r>
          </a:p>
          <a:p>
            <a:pPr marL="728663" lvl="3">
              <a:lnSpc>
                <a:spcPct val="100000"/>
              </a:lnSpc>
            </a:pPr>
            <a:r>
              <a:rPr lang="fa-IR" sz="3000" dirty="0">
                <a:latin typeface="Adobe Arabic" panose="02040503050201020203" pitchFamily="18" charset="-78"/>
                <a:cs typeface="Adobe Arabic" panose="02040503050201020203" pitchFamily="18" charset="-78"/>
              </a:rPr>
              <a:t> </a:t>
            </a:r>
            <a:r>
              <a:rPr lang="en-US" sz="3000" dirty="0" smtClean="0">
                <a:latin typeface="Adobe Arabic" panose="02040503050201020203" pitchFamily="18" charset="-78"/>
                <a:cs typeface="Adobe Arabic" panose="02040503050201020203" pitchFamily="18" charset="-78"/>
              </a:rPr>
              <a:t>p</a:t>
            </a:r>
            <a:r>
              <a:rPr lang="fa-IR" sz="3000" dirty="0" smtClean="0">
                <a:latin typeface="Adobe Arabic" panose="02040503050201020203" pitchFamily="18" charset="-78"/>
                <a:cs typeface="Adobe Arabic" panose="02040503050201020203" pitchFamily="18" charset="-78"/>
              </a:rPr>
              <a:t> </a:t>
            </a:r>
            <a:r>
              <a:rPr lang="fa-IR" sz="3000" dirty="0">
                <a:latin typeface="Adobe Arabic" panose="02040503050201020203" pitchFamily="18" charset="-78"/>
                <a:cs typeface="Adobe Arabic" panose="02040503050201020203" pitchFamily="18" charset="-78"/>
              </a:rPr>
              <a:t>( با 5 الکترون – 1 الکترون آزاد )</a:t>
            </a:r>
          </a:p>
          <a:p>
            <a:pPr marL="728663" lvl="3">
              <a:lnSpc>
                <a:spcPct val="100000"/>
              </a:lnSpc>
            </a:pPr>
            <a:r>
              <a:rPr lang="en-US" sz="3000" dirty="0" smtClean="0">
                <a:latin typeface="Adobe Arabic" panose="02040503050201020203" pitchFamily="18" charset="-78"/>
                <a:cs typeface="Adobe Arabic" panose="02040503050201020203" pitchFamily="18" charset="-78"/>
              </a:rPr>
              <a:t>B</a:t>
            </a:r>
            <a:r>
              <a:rPr lang="fa-IR" sz="3000" dirty="0" smtClean="0">
                <a:latin typeface="Adobe Arabic" panose="02040503050201020203" pitchFamily="18" charset="-78"/>
                <a:cs typeface="Adobe Arabic" panose="02040503050201020203" pitchFamily="18" charset="-78"/>
              </a:rPr>
              <a:t> (با 3 الکترون – دارای حفره)</a:t>
            </a:r>
          </a:p>
          <a:p>
            <a:pPr marL="728663" lvl="3">
              <a:lnSpc>
                <a:spcPct val="100000"/>
              </a:lnSpc>
            </a:pPr>
            <a:r>
              <a:rPr lang="fa-IR" sz="3000" dirty="0">
                <a:latin typeface="Adobe Arabic" panose="02040503050201020203" pitchFamily="18" charset="-78"/>
                <a:cs typeface="Adobe Arabic" panose="02040503050201020203" pitchFamily="18" charset="-78"/>
              </a:rPr>
              <a:t> </a:t>
            </a:r>
            <a:r>
              <a:rPr lang="en-US" sz="3000" dirty="0" smtClean="0">
                <a:latin typeface="Adobe Arabic" panose="02040503050201020203" pitchFamily="18" charset="-78"/>
                <a:cs typeface="Adobe Arabic" panose="02040503050201020203" pitchFamily="18" charset="-78"/>
              </a:rPr>
              <a:t>Al</a:t>
            </a:r>
            <a:r>
              <a:rPr lang="fa-IR" sz="3000" dirty="0" smtClean="0">
                <a:latin typeface="Adobe Arabic" panose="02040503050201020203" pitchFamily="18" charset="-78"/>
                <a:cs typeface="Adobe Arabic" panose="02040503050201020203" pitchFamily="18" charset="-78"/>
              </a:rPr>
              <a:t> (با 3 الکترون – دارای حفره )</a:t>
            </a:r>
            <a:endParaRPr lang="en-US" sz="3000" dirty="0" smtClean="0">
              <a:latin typeface="Adobe Arabic" panose="02040503050201020203" pitchFamily="18" charset="-78"/>
              <a:cs typeface="Adobe Arabic" panose="02040503050201020203" pitchFamily="18" charset="-78"/>
            </a:endParaRPr>
          </a:p>
          <a:p>
            <a:pPr marL="728663" lvl="3">
              <a:lnSpc>
                <a:spcPct val="100000"/>
              </a:lnSpc>
            </a:pPr>
            <a:endParaRPr lang="fa-IR" sz="3000" dirty="0" smtClean="0">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sp>
        <p:nvSpPr>
          <p:cNvPr id="4" name="Left Brace 3"/>
          <p:cNvSpPr/>
          <p:nvPr/>
        </p:nvSpPr>
        <p:spPr>
          <a:xfrm>
            <a:off x="6900863" y="4414838"/>
            <a:ext cx="442912" cy="1000125"/>
          </a:xfrm>
          <a:prstGeom prst="leftBrace">
            <a:avLst>
              <a:gd name="adj1" fmla="val 56452"/>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Left Brace 10"/>
          <p:cNvSpPr/>
          <p:nvPr/>
        </p:nvSpPr>
        <p:spPr>
          <a:xfrm>
            <a:off x="6900863" y="5636419"/>
            <a:ext cx="442912" cy="1000125"/>
          </a:xfrm>
          <a:prstGeom prst="leftBrace">
            <a:avLst>
              <a:gd name="adj1" fmla="val 56452"/>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 name="TextBox 4"/>
          <p:cNvSpPr txBox="1"/>
          <p:nvPr/>
        </p:nvSpPr>
        <p:spPr>
          <a:xfrm>
            <a:off x="4714875" y="4684067"/>
            <a:ext cx="1700212" cy="461665"/>
          </a:xfrm>
          <a:prstGeom prst="rect">
            <a:avLst/>
          </a:prstGeom>
          <a:noFill/>
        </p:spPr>
        <p:txBody>
          <a:bodyPr wrap="square" rtlCol="1">
            <a:spAutoFit/>
          </a:bodyPr>
          <a:lstStyle/>
          <a:p>
            <a:r>
              <a:rPr lang="fa-IR" sz="2400" b="1" dirty="0" smtClean="0"/>
              <a:t>قطعه نوع </a:t>
            </a:r>
            <a:r>
              <a:rPr lang="en-US" sz="2400" b="1" dirty="0" smtClean="0"/>
              <a:t>n</a:t>
            </a:r>
            <a:endParaRPr lang="fa-IR" sz="2400" b="1" dirty="0"/>
          </a:p>
        </p:txBody>
      </p:sp>
      <p:sp>
        <p:nvSpPr>
          <p:cNvPr id="13" name="TextBox 12"/>
          <p:cNvSpPr txBox="1"/>
          <p:nvPr/>
        </p:nvSpPr>
        <p:spPr>
          <a:xfrm>
            <a:off x="4714875" y="5905648"/>
            <a:ext cx="1700212" cy="461665"/>
          </a:xfrm>
          <a:prstGeom prst="rect">
            <a:avLst/>
          </a:prstGeom>
          <a:noFill/>
        </p:spPr>
        <p:txBody>
          <a:bodyPr wrap="square" rtlCol="1">
            <a:spAutoFit/>
          </a:bodyPr>
          <a:lstStyle/>
          <a:p>
            <a:r>
              <a:rPr lang="fa-IR" sz="2400" b="1" dirty="0" smtClean="0"/>
              <a:t>قطعه نوع </a:t>
            </a:r>
            <a:r>
              <a:rPr lang="en-US" sz="2400" b="1" dirty="0" smtClean="0"/>
              <a:t>p</a:t>
            </a:r>
            <a:endParaRPr lang="fa-IR" sz="2400" b="1" dirty="0"/>
          </a:p>
        </p:txBody>
      </p:sp>
    </p:spTree>
    <p:extLst>
      <p:ext uri="{BB962C8B-B14F-4D97-AF65-F5344CB8AC3E}">
        <p14:creationId xmlns:p14="http://schemas.microsoft.com/office/powerpoint/2010/main" val="2252882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randombar(vertical)">
                                      <p:cBhvr>
                                        <p:cTn id="45" dur="500"/>
                                        <p:tgtEl>
                                          <p:spTgt spid="3">
                                            <p:txEl>
                                              <p:pRg st="7" end="7"/>
                                            </p:txEl>
                                          </p:spTgt>
                                        </p:tgtEl>
                                      </p:cBhvr>
                                    </p:animEffect>
                                  </p:childTnLst>
                                </p:cTn>
                              </p:par>
                              <p:par>
                                <p:cTn id="46" presetID="14" presetClass="entr" presetSubtype="5"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randombar(vertical)">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Horizont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1" grpId="0" animBg="1"/>
      <p:bldP spid="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955f5f33d6a0f4303451425c508ff94830960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67266" y="856344"/>
            <a:ext cx="10205053" cy="5740342"/>
          </a:xfrm>
          <a:prstGeom prst="rect">
            <a:avLst/>
          </a:prstGeom>
        </p:spPr>
      </p:pic>
    </p:spTree>
    <p:extLst>
      <p:ext uri="{BB962C8B-B14F-4D97-AF65-F5344CB8AC3E}">
        <p14:creationId xmlns:p14="http://schemas.microsoft.com/office/powerpoint/2010/main" val="8516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33873131e37fdf03cbcfaefef2e19fa57285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8782" y="904649"/>
            <a:ext cx="8842021" cy="4973637"/>
          </a:xfrm>
          <a:prstGeom prst="rect">
            <a:avLst/>
          </a:prstGeom>
        </p:spPr>
      </p:pic>
    </p:spTree>
    <p:extLst>
      <p:ext uri="{BB962C8B-B14F-4D97-AF65-F5344CB8AC3E}">
        <p14:creationId xmlns:p14="http://schemas.microsoft.com/office/powerpoint/2010/main" val="339900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دیود نور افشان</a:t>
            </a:r>
            <a:endParaRPr lang="fa-IR" dirty="0"/>
          </a:p>
        </p:txBody>
      </p:sp>
      <p:sp>
        <p:nvSpPr>
          <p:cNvPr id="3" name="Content Placeholder 2"/>
          <p:cNvSpPr>
            <a:spLocks noGrp="1"/>
          </p:cNvSpPr>
          <p:nvPr>
            <p:ph idx="1"/>
          </p:nvPr>
        </p:nvSpPr>
        <p:spPr>
          <a:xfrm>
            <a:off x="0" y="1325563"/>
            <a:ext cx="11939586" cy="5532437"/>
          </a:xfrm>
        </p:spPr>
        <p:txBody>
          <a:bodyPr>
            <a:normAutofit/>
          </a:bodyPr>
          <a:lstStyle/>
          <a:p>
            <a:pPr>
              <a:lnSpc>
                <a:spcPct val="100000"/>
              </a:lnSpc>
            </a:pPr>
            <a:r>
              <a:rPr lang="fa-IR" sz="4000" dirty="0" smtClean="0">
                <a:latin typeface="Adobe Arabic" panose="02040503050201020203" pitchFamily="18" charset="-78"/>
                <a:cs typeface="Adobe Arabic" panose="02040503050201020203" pitchFamily="18" charset="-78"/>
              </a:rPr>
              <a:t> این دیود را به عنوان </a:t>
            </a:r>
            <a:r>
              <a:rPr lang="en-US" sz="4000" dirty="0" smtClean="0">
                <a:latin typeface="Adobe Arabic" panose="02040503050201020203" pitchFamily="18" charset="-78"/>
                <a:cs typeface="Adobe Arabic" panose="02040503050201020203" pitchFamily="18" charset="-78"/>
              </a:rPr>
              <a:t>LED</a:t>
            </a:r>
            <a:r>
              <a:rPr lang="fa-IR" sz="4000" dirty="0" smtClean="0">
                <a:latin typeface="Adobe Arabic" panose="02040503050201020203" pitchFamily="18" charset="-78"/>
                <a:cs typeface="Adobe Arabic" panose="02040503050201020203" pitchFamily="18" charset="-78"/>
              </a:rPr>
              <a:t> می شناسند.</a:t>
            </a:r>
          </a:p>
          <a:p>
            <a:pPr>
              <a:lnSpc>
                <a:spcPct val="100000"/>
              </a:lnSpc>
            </a:pPr>
            <a:r>
              <a:rPr lang="fa-IR" sz="4000" dirty="0">
                <a:latin typeface="Adobe Arabic" panose="02040503050201020203" pitchFamily="18" charset="-78"/>
                <a:cs typeface="Adobe Arabic" panose="02040503050201020203" pitchFamily="18" charset="-78"/>
              </a:rPr>
              <a:t> </a:t>
            </a:r>
            <a:r>
              <a:rPr lang="fa-IR" sz="4000" dirty="0" smtClean="0">
                <a:latin typeface="Adobe Arabic" panose="02040503050201020203" pitchFamily="18" charset="-78"/>
                <a:cs typeface="Adobe Arabic" panose="02040503050201020203" pitchFamily="18" charset="-78"/>
              </a:rPr>
              <a:t>در ابتدا </a:t>
            </a:r>
            <a:r>
              <a:rPr lang="en-US" sz="4000" dirty="0" smtClean="0">
                <a:latin typeface="Adobe Arabic" panose="02040503050201020203" pitchFamily="18" charset="-78"/>
                <a:cs typeface="Adobe Arabic" panose="02040503050201020203" pitchFamily="18" charset="-78"/>
              </a:rPr>
              <a:t>LED </a:t>
            </a:r>
            <a:r>
              <a:rPr lang="fa-IR" sz="4000" dirty="0" smtClean="0">
                <a:latin typeface="Adobe Arabic" panose="02040503050201020203" pitchFamily="18" charset="-78"/>
                <a:cs typeface="Adobe Arabic" panose="02040503050201020203" pitchFamily="18" charset="-78"/>
              </a:rPr>
              <a:t> های تک رنگ و با رنگ قرمز در سال 1962 به بازار ارائه شد.</a:t>
            </a:r>
          </a:p>
          <a:p>
            <a:pPr>
              <a:lnSpc>
                <a:spcPct val="100000"/>
              </a:lnSpc>
            </a:pPr>
            <a:r>
              <a:rPr lang="fa-IR" sz="4000" dirty="0">
                <a:latin typeface="Adobe Arabic" panose="02040503050201020203" pitchFamily="18" charset="-78"/>
                <a:cs typeface="Adobe Arabic" panose="02040503050201020203" pitchFamily="18" charset="-78"/>
              </a:rPr>
              <a:t> </a:t>
            </a:r>
            <a:r>
              <a:rPr lang="fa-IR" sz="4000" dirty="0" smtClean="0">
                <a:latin typeface="Adobe Arabic" panose="02040503050201020203" pitchFamily="18" charset="-78"/>
                <a:cs typeface="Adobe Arabic" panose="02040503050201020203" pitchFamily="18" charset="-78"/>
              </a:rPr>
              <a:t>این دیود ها از پدیده ای به نام </a:t>
            </a:r>
            <a:r>
              <a:rPr lang="fa-IR" sz="4000" b="1" dirty="0" smtClean="0">
                <a:latin typeface="Adobe Arabic" panose="02040503050201020203" pitchFamily="18" charset="-78"/>
                <a:cs typeface="Adobe Arabic" panose="02040503050201020203" pitchFamily="18" charset="-78"/>
              </a:rPr>
              <a:t>الکترومنیانس </a:t>
            </a:r>
            <a:r>
              <a:rPr lang="fa-IR" sz="4000" dirty="0" smtClean="0">
                <a:latin typeface="Adobe Arabic" panose="02040503050201020203" pitchFamily="18" charset="-78"/>
                <a:cs typeface="Adobe Arabic" panose="02040503050201020203" pitchFamily="18" charset="-78"/>
              </a:rPr>
              <a:t>برای تولید نور استفاده می کنند.</a:t>
            </a: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sp>
        <p:nvSpPr>
          <p:cNvPr id="11" name="Oval 10"/>
          <p:cNvSpPr/>
          <p:nvPr/>
        </p:nvSpPr>
        <p:spPr>
          <a:xfrm>
            <a:off x="3788224" y="4920341"/>
            <a:ext cx="783773"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Al</a:t>
            </a:r>
            <a:endParaRPr lang="fa-IR" dirty="0"/>
          </a:p>
        </p:txBody>
      </p:sp>
      <p:sp>
        <p:nvSpPr>
          <p:cNvPr id="12" name="Oval 11"/>
          <p:cNvSpPr/>
          <p:nvPr/>
        </p:nvSpPr>
        <p:spPr>
          <a:xfrm>
            <a:off x="6242275" y="4920341"/>
            <a:ext cx="783773" cy="7692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err="1" smtClean="0"/>
              <a:t>Ar</a:t>
            </a:r>
            <a:endParaRPr lang="fa-IR" dirty="0"/>
          </a:p>
        </p:txBody>
      </p:sp>
      <p:sp>
        <p:nvSpPr>
          <p:cNvPr id="13" name="Oval 12"/>
          <p:cNvSpPr/>
          <p:nvPr/>
        </p:nvSpPr>
        <p:spPr>
          <a:xfrm>
            <a:off x="4978398" y="3846285"/>
            <a:ext cx="783773" cy="7692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smtClean="0"/>
              <a:t>Ga</a:t>
            </a:r>
            <a:endParaRPr lang="fa-IR" dirty="0"/>
          </a:p>
        </p:txBody>
      </p:sp>
      <p:sp>
        <p:nvSpPr>
          <p:cNvPr id="5" name="Curved Left Arrow 4"/>
          <p:cNvSpPr/>
          <p:nvPr/>
        </p:nvSpPr>
        <p:spPr>
          <a:xfrm rot="5400000">
            <a:off x="5087253" y="4931507"/>
            <a:ext cx="566061" cy="21185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Curved Left Arrow 14"/>
          <p:cNvSpPr/>
          <p:nvPr/>
        </p:nvSpPr>
        <p:spPr>
          <a:xfrm rot="13891242">
            <a:off x="3897080" y="3374670"/>
            <a:ext cx="566061" cy="1765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urved Left Arrow 15"/>
          <p:cNvSpPr/>
          <p:nvPr/>
        </p:nvSpPr>
        <p:spPr>
          <a:xfrm rot="18587602">
            <a:off x="6351131" y="3386279"/>
            <a:ext cx="566061" cy="1765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17" name="Straight Connector 16"/>
          <p:cNvCxnSpPr/>
          <p:nvPr/>
        </p:nvCxnSpPr>
        <p:spPr>
          <a:xfrm flipV="1">
            <a:off x="9237776" y="5006067"/>
            <a:ext cx="2293329" cy="224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5400000">
            <a:off x="10301871" y="4761027"/>
            <a:ext cx="542925" cy="490081"/>
          </a:xfrm>
          <a:prstGeom prst="triangle">
            <a:avLst/>
          </a:prstGeom>
          <a:solidFill>
            <a:srgbClr val="FF0000"/>
          </a:solidFill>
          <a:ln w="38100">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sp>
        <p:nvSpPr>
          <p:cNvPr id="8" name="Striped Right Arrow 7"/>
          <p:cNvSpPr/>
          <p:nvPr/>
        </p:nvSpPr>
        <p:spPr>
          <a:xfrm>
            <a:off x="7756784" y="4641309"/>
            <a:ext cx="1078817" cy="820793"/>
          </a:xfrm>
          <a:prstGeom prst="stripedRight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20" name="Straight Connector 19"/>
          <p:cNvCxnSpPr/>
          <p:nvPr/>
        </p:nvCxnSpPr>
        <p:spPr>
          <a:xfrm>
            <a:off x="10846950" y="4734605"/>
            <a:ext cx="0" cy="542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84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righ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randombar(horizontal)">
                                      <p:cBhvr>
                                        <p:cTn id="58" dur="500"/>
                                        <p:tgtEl>
                                          <p:spTgt spid="2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randombar(horizontal)">
                                      <p:cBhvr>
                                        <p:cTn id="61" dur="500"/>
                                        <p:tgtEl>
                                          <p:spTgt spid="10"/>
                                        </p:tgtEl>
                                      </p:cBhvr>
                                    </p:animEffect>
                                  </p:childTnLst>
                                </p:cTn>
                              </p:par>
                              <p:par>
                                <p:cTn id="62" presetID="14" presetClass="entr" presetSubtype="1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randombar(horizontal)">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5" grpId="0" animBg="1"/>
      <p:bldP spid="15" grpId="0" animBg="1"/>
      <p:bldP spid="16"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079" y="365125"/>
            <a:ext cx="5559841" cy="4089173"/>
          </a:xfrm>
        </p:spPr>
      </p:pic>
      <p:sp>
        <p:nvSpPr>
          <p:cNvPr id="5" name="Title 4"/>
          <p:cNvSpPr>
            <a:spLocks noGrp="1"/>
          </p:cNvSpPr>
          <p:nvPr>
            <p:ph type="title"/>
          </p:nvPr>
        </p:nvSpPr>
        <p:spPr/>
        <p:txBody>
          <a:bodyPr/>
          <a:lstStyle/>
          <a:p>
            <a:endParaRPr lang="fa-I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816422"/>
            <a:ext cx="3371206" cy="50196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739" y="73782"/>
            <a:ext cx="9071205" cy="678421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49" y="1004488"/>
            <a:ext cx="11696299" cy="4643547"/>
          </a:xfrm>
          <a:prstGeom prst="rect">
            <a:avLst/>
          </a:prstGeom>
        </p:spPr>
      </p:pic>
    </p:spTree>
    <p:extLst>
      <p:ext uri="{BB962C8B-B14F-4D97-AF65-F5344CB8AC3E}">
        <p14:creationId xmlns:p14="http://schemas.microsoft.com/office/powerpoint/2010/main" val="2854637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 calcmode="lin" valueType="num">
                                      <p:cBhvr>
                                        <p:cTn id="13" dur="500"/>
                                        <p:tgtEl>
                                          <p:spTgt spid="6"/>
                                        </p:tgtEl>
                                        <p:attrNameLst>
                                          <p:attrName>style.rotation</p:attrName>
                                        </p:attrNameLst>
                                      </p:cBhvr>
                                      <p:tavLst>
                                        <p:tav tm="0">
                                          <p:val>
                                            <p:fltVal val="0"/>
                                          </p:val>
                                        </p:tav>
                                        <p:tav tm="100000">
                                          <p:val>
                                            <p:fltVal val="360"/>
                                          </p:val>
                                        </p:tav>
                                      </p:tavLst>
                                    </p:anim>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xit" presetSubtype="0" fill="hold" nodeType="clickEffect">
                                  <p:stCondLst>
                                    <p:cond delay="0"/>
                                  </p:stCondLst>
                                  <p:childTnLst>
                                    <p:animEffect transition="out" filter="fade">
                                      <p:cBhvr>
                                        <p:cTn id="24" dur="1000"/>
                                        <p:tgtEl>
                                          <p:spTgt spid="7"/>
                                        </p:tgtEl>
                                      </p:cBhvr>
                                    </p:animEffect>
                                    <p:anim calcmode="lin" valueType="num">
                                      <p:cBhvr>
                                        <p:cTn id="25" dur="1000"/>
                                        <p:tgtEl>
                                          <p:spTgt spid="7"/>
                                        </p:tgtEl>
                                        <p:attrNameLst>
                                          <p:attrName>ppt_x</p:attrName>
                                        </p:attrNameLst>
                                      </p:cBhvr>
                                      <p:tavLst>
                                        <p:tav tm="0">
                                          <p:val>
                                            <p:strVal val="ppt_x"/>
                                          </p:val>
                                        </p:tav>
                                        <p:tav tm="100000">
                                          <p:val>
                                            <p:strVal val="ppt_x"/>
                                          </p:val>
                                        </p:tav>
                                      </p:tavLst>
                                    </p:anim>
                                    <p:anim calcmode="lin" valueType="num">
                                      <p:cBhvr>
                                        <p:cTn id="26" dur="1000"/>
                                        <p:tgtEl>
                                          <p:spTgt spid="7"/>
                                        </p:tgtEl>
                                        <p:attrNameLst>
                                          <p:attrName>ppt_y</p:attrName>
                                        </p:attrNameLst>
                                      </p:cBhvr>
                                      <p:tavLst>
                                        <p:tav tm="0">
                                          <p:val>
                                            <p:strVal val="ppt_y"/>
                                          </p:val>
                                        </p:tav>
                                        <p:tav tm="100000">
                                          <p:val>
                                            <p:strVal val="ppt_y-.1"/>
                                          </p:val>
                                        </p:tav>
                                      </p:tavLst>
                                    </p:anim>
                                    <p:set>
                                      <p:cBhvr>
                                        <p:cTn id="27" dur="1" fill="hold">
                                          <p:stCondLst>
                                            <p:cond delay="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234" y="750880"/>
            <a:ext cx="8667750" cy="1892308"/>
          </a:xfrm>
        </p:spPr>
        <p:txBody>
          <a:bodyPr anchor="ctr">
            <a:noAutofit/>
          </a:bodyPr>
          <a:lstStyle/>
          <a:p>
            <a:r>
              <a:rPr lang="en-US" sz="34400" dirty="0" smtClean="0">
                <a:effectLst>
                  <a:outerShdw blurRad="38100" dist="38100" dir="2700000" algn="tl">
                    <a:srgbClr val="000000">
                      <a:alpha val="43137"/>
                    </a:srgbClr>
                  </a:outerShdw>
                </a:effectLst>
                <a:latin typeface="Besmellah 1" pitchFamily="2" charset="0"/>
              </a:rPr>
              <a:t>w</a:t>
            </a:r>
            <a:endParaRPr lang="fa-IR" sz="34400" dirty="0">
              <a:effectLst>
                <a:outerShdw blurRad="38100" dist="38100" dir="2700000" algn="tl">
                  <a:srgbClr val="000000">
                    <a:alpha val="43137"/>
                  </a:srgbClr>
                </a:outerShdw>
              </a:effectLst>
              <a:latin typeface="Besmellah 1" pitchFamily="2" charset="0"/>
            </a:endParaRPr>
          </a:p>
        </p:txBody>
      </p:sp>
      <p:sp>
        <p:nvSpPr>
          <p:cNvPr id="4" name="Rectangle 3"/>
          <p:cNvSpPr/>
          <p:nvPr/>
        </p:nvSpPr>
        <p:spPr>
          <a:xfrm>
            <a:off x="4393665" y="4914901"/>
            <a:ext cx="3680888" cy="1446550"/>
          </a:xfrm>
          <a:prstGeom prst="rect">
            <a:avLst/>
          </a:prstGeom>
          <a:noFill/>
        </p:spPr>
        <p:txBody>
          <a:bodyPr wrap="square" lIns="91440" tIns="45720" rIns="91440" bIns="45720">
            <a:spAutoFit/>
          </a:bodyPr>
          <a:lstStyle/>
          <a:p>
            <a:pPr algn="ctr"/>
            <a:r>
              <a:rPr lang="en-US" sz="8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Diode </a:t>
            </a:r>
            <a:endParaRPr lang="fa-IR"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5574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6" y="0"/>
            <a:ext cx="10515600" cy="1325563"/>
          </a:xfrm>
        </p:spPr>
        <p:txBody>
          <a:bodyPr/>
          <a:lstStyle/>
          <a:p>
            <a:r>
              <a:rPr lang="fa-IR" dirty="0" smtClean="0">
                <a:effectLst>
                  <a:outerShdw blurRad="38100" dist="38100" dir="2700000" algn="tl">
                    <a:srgbClr val="000000">
                      <a:alpha val="43137"/>
                    </a:srgbClr>
                  </a:outerShdw>
                </a:effectLst>
              </a:rPr>
              <a:t>دیود چیست ؟</a:t>
            </a:r>
            <a:endParaRPr lang="fa-IR"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350409">
            <a:off x="532574" y="1134094"/>
            <a:ext cx="5430137" cy="39937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96" y="1905425"/>
            <a:ext cx="6092140" cy="47275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82926">
            <a:off x="5468511" y="1122020"/>
            <a:ext cx="5177739" cy="4017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853" y="1449060"/>
            <a:ext cx="4310957" cy="5035198"/>
          </a:xfrm>
          <a:prstGeom prst="rect">
            <a:avLst/>
          </a:prstGeom>
        </p:spPr>
      </p:pic>
    </p:spTree>
    <p:extLst>
      <p:ext uri="{BB962C8B-B14F-4D97-AF65-F5344CB8AC3E}">
        <p14:creationId xmlns:p14="http://schemas.microsoft.com/office/powerpoint/2010/main" val="769910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6" y="0"/>
            <a:ext cx="10515600" cy="1325563"/>
          </a:xfrm>
        </p:spPr>
        <p:txBody>
          <a:bodyPr/>
          <a:lstStyle/>
          <a:p>
            <a:r>
              <a:rPr lang="fa-IR" dirty="0" smtClean="0">
                <a:effectLst>
                  <a:outerShdw blurRad="38100" dist="38100" dir="2700000" algn="tl">
                    <a:srgbClr val="000000">
                      <a:alpha val="43137"/>
                    </a:srgbClr>
                  </a:outerShdw>
                </a:effectLst>
              </a:rPr>
              <a:t>دیود چیست ؟</a:t>
            </a:r>
            <a:endParaRPr lang="fa-I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4" y="1325563"/>
            <a:ext cx="12192000" cy="5532437"/>
          </a:xfrm>
        </p:spPr>
        <p:txBody>
          <a:bodyPr>
            <a:normAutofit/>
          </a:bodyPr>
          <a:lstStyle/>
          <a:p>
            <a:pPr>
              <a:lnSpc>
                <a:spcPct val="200000"/>
              </a:lnSpc>
            </a:pPr>
            <a:r>
              <a:rPr lang="fa-IR" sz="3600" b="1" dirty="0" smtClean="0">
                <a:latin typeface="Adobe Arabic" panose="02040503050201020203" pitchFamily="18" charset="-78"/>
                <a:cs typeface="Adobe Arabic" panose="02040503050201020203" pitchFamily="18" charset="-78"/>
              </a:rPr>
              <a:t> دیود به معنی یک وسیله دو قطبی الکتریکی است.</a:t>
            </a:r>
          </a:p>
          <a:p>
            <a:pPr marL="0" indent="0">
              <a:lnSpc>
                <a:spcPct val="100000"/>
              </a:lnSpc>
              <a:buNone/>
            </a:pPr>
            <a:endParaRPr lang="fa-IR" sz="3600" b="1" dirty="0" smtClean="0">
              <a:latin typeface="Adobe Arabic" panose="02040503050201020203" pitchFamily="18" charset="-78"/>
              <a:cs typeface="Adobe Arabic" panose="02040503050201020203" pitchFamily="18" charset="-78"/>
            </a:endParaRPr>
          </a:p>
          <a:p>
            <a:pPr>
              <a:lnSpc>
                <a:spcPct val="150000"/>
              </a:lnSpc>
            </a:pPr>
            <a:r>
              <a:rPr lang="fa-IR" sz="3600" b="1" dirty="0">
                <a:solidFill>
                  <a:schemeClr val="accent2">
                    <a:lumMod val="50000"/>
                  </a:schemeClr>
                </a:solidFill>
                <a:latin typeface="Adobe Arabic" panose="02040503050201020203" pitchFamily="18" charset="-78"/>
                <a:cs typeface="Adobe Arabic" panose="02040503050201020203" pitchFamily="18" charset="-78"/>
              </a:rPr>
              <a:t> </a:t>
            </a:r>
            <a:r>
              <a:rPr lang="fa-IR" sz="3600" b="1" dirty="0" smtClean="0">
                <a:solidFill>
                  <a:schemeClr val="accent2">
                    <a:lumMod val="50000"/>
                  </a:schemeClr>
                </a:solidFill>
                <a:latin typeface="Adobe Arabic" panose="02040503050201020203" pitchFamily="18" charset="-78"/>
                <a:cs typeface="Adobe Arabic" panose="02040503050201020203" pitchFamily="18" charset="-78"/>
              </a:rPr>
              <a:t>قطعه ای الکترونیکی دوسر که جریان الکتریکی را در یک جهت از خود عبور میدهد.</a:t>
            </a:r>
          </a:p>
          <a:p>
            <a:pPr marL="0" indent="0">
              <a:lnSpc>
                <a:spcPct val="150000"/>
              </a:lnSpc>
              <a:buNone/>
            </a:pPr>
            <a:endParaRPr lang="fa-IR" sz="3600" b="1" dirty="0" smtClean="0">
              <a:solidFill>
                <a:schemeClr val="accent2">
                  <a:lumMod val="50000"/>
                </a:schemeClr>
              </a:solidFill>
              <a:latin typeface="Adobe Arabic" panose="02040503050201020203" pitchFamily="18" charset="-78"/>
              <a:cs typeface="Adobe Arabic" panose="02040503050201020203" pitchFamily="18" charset="-78"/>
            </a:endParaRPr>
          </a:p>
          <a:p>
            <a:pPr>
              <a:lnSpc>
                <a:spcPct val="100000"/>
              </a:lnSpc>
            </a:pPr>
            <a:r>
              <a:rPr lang="fa-IR" sz="3600" b="1" dirty="0">
                <a:latin typeface="Adobe Arabic" panose="02040503050201020203" pitchFamily="18" charset="-78"/>
                <a:cs typeface="Adobe Arabic" panose="02040503050201020203" pitchFamily="18" charset="-78"/>
              </a:rPr>
              <a:t> </a:t>
            </a:r>
            <a:r>
              <a:rPr lang="fa-IR" sz="3600" b="1" dirty="0" smtClean="0">
                <a:latin typeface="Adobe Arabic" panose="02040503050201020203" pitchFamily="18" charset="-78"/>
                <a:cs typeface="Adobe Arabic" panose="02040503050201020203" pitchFamily="18" charset="-78"/>
              </a:rPr>
              <a:t>مهمترین کار دیود عبور جریان در یک جهت و ممانعت از عبور جریان در جهت مخالف است.</a:t>
            </a:r>
            <a:endParaRPr lang="fa-IR" sz="3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02236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384" y="0"/>
            <a:ext cx="10515600" cy="1325563"/>
          </a:xfrm>
        </p:spPr>
        <p:txBody>
          <a:bodyPr/>
          <a:lstStyle/>
          <a:p>
            <a:r>
              <a:rPr lang="fa-IR" dirty="0" smtClean="0"/>
              <a:t>دیود چیست ؟</a:t>
            </a:r>
            <a:endParaRPr lang="fa-IR" dirty="0"/>
          </a:p>
        </p:txBody>
      </p:sp>
      <p:sp>
        <p:nvSpPr>
          <p:cNvPr id="3" name="Content Placeholder 2"/>
          <p:cNvSpPr>
            <a:spLocks noGrp="1"/>
          </p:cNvSpPr>
          <p:nvPr>
            <p:ph idx="1"/>
          </p:nvPr>
        </p:nvSpPr>
        <p:spPr>
          <a:xfrm>
            <a:off x="-85728" y="1325563"/>
            <a:ext cx="12192000" cy="5532437"/>
          </a:xfrm>
        </p:spPr>
        <p:txBody>
          <a:bodyPr>
            <a:normAutofit/>
          </a:bodyPr>
          <a:lstStyle/>
          <a:p>
            <a:pPr>
              <a:lnSpc>
                <a:spcPct val="100000"/>
              </a:lnSpc>
            </a:pPr>
            <a:r>
              <a:rPr lang="fa-IR" sz="4000" dirty="0" smtClean="0">
                <a:latin typeface="Adobe Arabic" panose="02040503050201020203" pitchFamily="18" charset="-78"/>
                <a:cs typeface="Adobe Arabic" panose="02040503050201020203" pitchFamily="18" charset="-78"/>
              </a:rPr>
              <a:t>دیود عموماً برای تبدیل جریان متناوب به جریان مستقیم است.</a:t>
            </a:r>
          </a:p>
          <a:p>
            <a:pPr marL="0" indent="0">
              <a:lnSpc>
                <a:spcPct val="100000"/>
              </a:lnSpc>
              <a:buNone/>
            </a:pPr>
            <a:endParaRPr lang="fa-IR" sz="4000" dirty="0" smtClean="0">
              <a:latin typeface="Adobe Arabic" panose="02040503050201020203" pitchFamily="18" charset="-78"/>
              <a:cs typeface="Adobe Arabic" panose="02040503050201020203" pitchFamily="18" charset="-78"/>
            </a:endParaRPr>
          </a:p>
          <a:p>
            <a:pPr>
              <a:lnSpc>
                <a:spcPct val="100000"/>
              </a:lnSpc>
            </a:pPr>
            <a:r>
              <a:rPr lang="fa-IR" sz="4000" dirty="0" smtClean="0">
                <a:latin typeface="Adobe Arabic" panose="02040503050201020203" pitchFamily="18" charset="-78"/>
                <a:cs typeface="Adobe Arabic" panose="02040503050201020203" pitchFamily="18" charset="-78"/>
              </a:rPr>
              <a:t>اولین دیود ساخته شده، لوله خلأ نام داشته.</a:t>
            </a:r>
          </a:p>
          <a:p>
            <a:pPr>
              <a:lnSpc>
                <a:spcPct val="100000"/>
              </a:lnSpc>
            </a:pPr>
            <a:endParaRPr lang="fa-IR" sz="4000" dirty="0">
              <a:latin typeface="Adobe Arabic" panose="02040503050201020203" pitchFamily="18" charset="-78"/>
              <a:cs typeface="Adobe Arabic" panose="02040503050201020203" pitchFamily="18" charset="-78"/>
            </a:endParaRPr>
          </a:p>
          <a:p>
            <a:pPr marL="0" indent="0">
              <a:lnSpc>
                <a:spcPct val="100000"/>
              </a:lnSpc>
              <a:buNone/>
            </a:pPr>
            <a:endParaRPr lang="fa-IR" sz="4000" dirty="0" smtClean="0">
              <a:latin typeface="Adobe Arabic" panose="02040503050201020203" pitchFamily="18" charset="-78"/>
              <a:cs typeface="Adobe Arabic" panose="02040503050201020203" pitchFamily="18" charset="-78"/>
            </a:endParaRPr>
          </a:p>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cxnSp>
        <p:nvCxnSpPr>
          <p:cNvPr id="5" name="Straight Connector 4"/>
          <p:cNvCxnSpPr/>
          <p:nvPr/>
        </p:nvCxnSpPr>
        <p:spPr>
          <a:xfrm>
            <a:off x="3681412" y="5286379"/>
            <a:ext cx="4829175" cy="14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rot="5400000">
            <a:off x="5672134" y="4886328"/>
            <a:ext cx="1014412" cy="8001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a:off x="6643682" y="4793460"/>
            <a:ext cx="0" cy="1014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43151" y="4506122"/>
            <a:ext cx="1971674" cy="373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917970" y="4922052"/>
            <a:ext cx="1971675" cy="1493044"/>
          </a:xfrm>
          <a:prstGeom prst="wedgeRoundRectCallout">
            <a:avLst>
              <a:gd name="adj1" fmla="val 42210"/>
              <a:gd name="adj2" fmla="val -695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Diode forward direction</a:t>
            </a:r>
            <a:endParaRPr lang="fa-IR" dirty="0"/>
          </a:p>
        </p:txBody>
      </p:sp>
      <p:cxnSp>
        <p:nvCxnSpPr>
          <p:cNvPr id="10" name="Straight Arrow Connector 9"/>
          <p:cNvCxnSpPr/>
          <p:nvPr/>
        </p:nvCxnSpPr>
        <p:spPr>
          <a:xfrm flipH="1" flipV="1">
            <a:off x="7943851" y="4557519"/>
            <a:ext cx="1771649" cy="123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482011" y="4271966"/>
            <a:ext cx="833438" cy="6367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9338072" y="5148862"/>
            <a:ext cx="1971675" cy="1493044"/>
          </a:xfrm>
          <a:prstGeom prst="wedgeRoundRectCallout">
            <a:avLst>
              <a:gd name="adj1" fmla="val -50544"/>
              <a:gd name="adj2" fmla="val -791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Devers direction</a:t>
            </a:r>
            <a:endParaRPr lang="fa-IR" dirty="0"/>
          </a:p>
        </p:txBody>
      </p:sp>
      <p:cxnSp>
        <p:nvCxnSpPr>
          <p:cNvPr id="17" name="Straight Connector 16"/>
          <p:cNvCxnSpPr/>
          <p:nvPr/>
        </p:nvCxnSpPr>
        <p:spPr>
          <a:xfrm>
            <a:off x="8629651" y="4266804"/>
            <a:ext cx="642937" cy="6419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677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par>
                                <p:cTn id="49" presetID="22"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fa-IR" dirty="0" smtClean="0"/>
              <a:t>دیود چه زمانی کار می کند ؟</a:t>
            </a:r>
            <a:endParaRPr lang="fa-IR" dirty="0"/>
          </a:p>
        </p:txBody>
      </p:sp>
      <p:sp>
        <p:nvSpPr>
          <p:cNvPr id="3" name="Content Placeholder 2"/>
          <p:cNvSpPr>
            <a:spLocks noGrp="1"/>
          </p:cNvSpPr>
          <p:nvPr>
            <p:ph idx="1"/>
          </p:nvPr>
        </p:nvSpPr>
        <p:spPr>
          <a:xfrm>
            <a:off x="0" y="1325563"/>
            <a:ext cx="12192000" cy="5532437"/>
          </a:xfrm>
        </p:spPr>
        <p:txBody>
          <a:bodyPr>
            <a:normAutofit/>
          </a:bodyPr>
          <a:lstStyle/>
          <a:p>
            <a:pPr>
              <a:lnSpc>
                <a:spcPct val="100000"/>
              </a:lnSpc>
            </a:pPr>
            <a:r>
              <a:rPr lang="fa-IR" sz="4000" dirty="0" smtClean="0">
                <a:latin typeface="Adobe Arabic" panose="02040503050201020203" pitchFamily="18" charset="-78"/>
                <a:cs typeface="Adobe Arabic" panose="02040503050201020203" pitchFamily="18" charset="-78"/>
              </a:rPr>
              <a:t>اگر بار + (مثبت) به سر آند (</a:t>
            </a:r>
            <a:r>
              <a:rPr lang="en-US" sz="4000" dirty="0" smtClean="0">
                <a:latin typeface="Adobe Arabic" panose="02040503050201020203" pitchFamily="18" charset="-78"/>
                <a:cs typeface="Adobe Arabic" panose="02040503050201020203" pitchFamily="18" charset="-78"/>
              </a:rPr>
              <a:t>anode</a:t>
            </a:r>
            <a:r>
              <a:rPr lang="fa-IR" sz="4000" dirty="0" smtClean="0">
                <a:latin typeface="Adobe Arabic" panose="02040503050201020203" pitchFamily="18" charset="-78"/>
                <a:cs typeface="Adobe Arabic" panose="02040503050201020203" pitchFamily="18" charset="-78"/>
              </a:rPr>
              <a:t>) و سر – به کاتد (</a:t>
            </a:r>
            <a:r>
              <a:rPr lang="en-US" sz="4000" dirty="0" smtClean="0">
                <a:latin typeface="Adobe Arabic" panose="02040503050201020203" pitchFamily="18" charset="-78"/>
                <a:cs typeface="Adobe Arabic" panose="02040503050201020203" pitchFamily="18" charset="-78"/>
              </a:rPr>
              <a:t>cathode</a:t>
            </a:r>
            <a:r>
              <a:rPr lang="fa-IR" sz="4000" dirty="0" smtClean="0">
                <a:latin typeface="Adobe Arabic" panose="02040503050201020203" pitchFamily="18" charset="-78"/>
                <a:cs typeface="Adobe Arabic" panose="02040503050201020203" pitchFamily="18" charset="-78"/>
              </a:rPr>
              <a:t>) متصل شود کار می کند.</a:t>
            </a:r>
          </a:p>
          <a:p>
            <a:pPr marL="0" indent="0">
              <a:lnSpc>
                <a:spcPct val="100000"/>
              </a:lnSpc>
              <a:buNone/>
            </a:pPr>
            <a:endParaRPr lang="fa-IR" sz="4000" dirty="0">
              <a:latin typeface="Adobe Arabic" panose="02040503050201020203" pitchFamily="18" charset="-78"/>
              <a:cs typeface="Adobe Arabic" panose="02040503050201020203" pitchFamily="18" charset="-78"/>
            </a:endParaRPr>
          </a:p>
          <a:p>
            <a:pPr marL="0" indent="0">
              <a:lnSpc>
                <a:spcPct val="100000"/>
              </a:lnSpc>
              <a:buNone/>
            </a:pPr>
            <a:endParaRPr lang="fa-IR" sz="4000" dirty="0" smtClean="0">
              <a:latin typeface="Adobe Arabic" panose="02040503050201020203" pitchFamily="18" charset="-78"/>
              <a:cs typeface="Adobe Arabic" panose="02040503050201020203" pitchFamily="18" charset="-78"/>
            </a:endParaRPr>
          </a:p>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cxnSp>
        <p:nvCxnSpPr>
          <p:cNvPr id="5" name="Straight Connector 4"/>
          <p:cNvCxnSpPr/>
          <p:nvPr/>
        </p:nvCxnSpPr>
        <p:spPr>
          <a:xfrm>
            <a:off x="3681412" y="4000485"/>
            <a:ext cx="4829175" cy="14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rot="5400000">
            <a:off x="5672134" y="3600434"/>
            <a:ext cx="1014412" cy="8001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a:off x="6643682" y="3507566"/>
            <a:ext cx="0" cy="1014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483393" y="3775456"/>
            <a:ext cx="1400180" cy="625094"/>
          </a:xfrm>
          <a:prstGeom prst="wedgeRoundRectCallout">
            <a:avLst>
              <a:gd name="adj1" fmla="val 121092"/>
              <a:gd name="adj2" fmla="val -611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Anode </a:t>
            </a:r>
            <a:endParaRPr lang="fa-IR" dirty="0"/>
          </a:p>
        </p:txBody>
      </p:sp>
      <p:sp>
        <p:nvSpPr>
          <p:cNvPr id="15" name="Rounded Rectangular Callout 14"/>
          <p:cNvSpPr/>
          <p:nvPr/>
        </p:nvSpPr>
        <p:spPr>
          <a:xfrm>
            <a:off x="9750611" y="3760268"/>
            <a:ext cx="1448991" cy="509007"/>
          </a:xfrm>
          <a:prstGeom prst="wedgeRoundRectCallout">
            <a:avLst>
              <a:gd name="adj1" fmla="val -88999"/>
              <a:gd name="adj2" fmla="val -650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Cathode </a:t>
            </a:r>
            <a:endParaRPr lang="fa-IR" dirty="0"/>
          </a:p>
        </p:txBody>
      </p:sp>
      <p:sp>
        <p:nvSpPr>
          <p:cNvPr id="4" name="Oval 3"/>
          <p:cNvSpPr/>
          <p:nvPr/>
        </p:nvSpPr>
        <p:spPr>
          <a:xfrm>
            <a:off x="3021804" y="3361900"/>
            <a:ext cx="600075" cy="49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16" name="Oval 15"/>
          <p:cNvSpPr/>
          <p:nvPr/>
        </p:nvSpPr>
        <p:spPr>
          <a:xfrm>
            <a:off x="8377230" y="3353595"/>
            <a:ext cx="600075" cy="49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9" name="Freeform 8"/>
          <p:cNvSpPr/>
          <p:nvPr/>
        </p:nvSpPr>
        <p:spPr>
          <a:xfrm>
            <a:off x="3525212" y="4014788"/>
            <a:ext cx="1134838" cy="1671637"/>
          </a:xfrm>
          <a:custGeom>
            <a:avLst/>
            <a:gdLst>
              <a:gd name="connsiteX0" fmla="*/ 242888 w 1259625"/>
              <a:gd name="connsiteY0" fmla="*/ 0 h 1671637"/>
              <a:gd name="connsiteX1" fmla="*/ 157163 w 1259625"/>
              <a:gd name="connsiteY1" fmla="*/ 114300 h 1671637"/>
              <a:gd name="connsiteX2" fmla="*/ 114300 w 1259625"/>
              <a:gd name="connsiteY2" fmla="*/ 171450 h 1671637"/>
              <a:gd name="connsiteX3" fmla="*/ 42863 w 1259625"/>
              <a:gd name="connsiteY3" fmla="*/ 314325 h 1671637"/>
              <a:gd name="connsiteX4" fmla="*/ 14288 w 1259625"/>
              <a:gd name="connsiteY4" fmla="*/ 428625 h 1671637"/>
              <a:gd name="connsiteX5" fmla="*/ 0 w 1259625"/>
              <a:gd name="connsiteY5" fmla="*/ 485775 h 1671637"/>
              <a:gd name="connsiteX6" fmla="*/ 28575 w 1259625"/>
              <a:gd name="connsiteY6" fmla="*/ 757237 h 1671637"/>
              <a:gd name="connsiteX7" fmla="*/ 71438 w 1259625"/>
              <a:gd name="connsiteY7" fmla="*/ 785812 h 1671637"/>
              <a:gd name="connsiteX8" fmla="*/ 242888 w 1259625"/>
              <a:gd name="connsiteY8" fmla="*/ 857250 h 1671637"/>
              <a:gd name="connsiteX9" fmla="*/ 728663 w 1259625"/>
              <a:gd name="connsiteY9" fmla="*/ 885825 h 1671637"/>
              <a:gd name="connsiteX10" fmla="*/ 771525 w 1259625"/>
              <a:gd name="connsiteY10" fmla="*/ 928687 h 1671637"/>
              <a:gd name="connsiteX11" fmla="*/ 828675 w 1259625"/>
              <a:gd name="connsiteY11" fmla="*/ 957262 h 1671637"/>
              <a:gd name="connsiteX12" fmla="*/ 871538 w 1259625"/>
              <a:gd name="connsiteY12" fmla="*/ 985837 h 1671637"/>
              <a:gd name="connsiteX13" fmla="*/ 971550 w 1259625"/>
              <a:gd name="connsiteY13" fmla="*/ 1100137 h 1671637"/>
              <a:gd name="connsiteX14" fmla="*/ 1014413 w 1259625"/>
              <a:gd name="connsiteY14" fmla="*/ 1128712 h 1671637"/>
              <a:gd name="connsiteX15" fmla="*/ 1057275 w 1259625"/>
              <a:gd name="connsiteY15" fmla="*/ 1214437 h 1671637"/>
              <a:gd name="connsiteX16" fmla="*/ 1114425 w 1259625"/>
              <a:gd name="connsiteY16" fmla="*/ 1300162 h 1671637"/>
              <a:gd name="connsiteX17" fmla="*/ 1128713 w 1259625"/>
              <a:gd name="connsiteY17" fmla="*/ 1343025 h 1671637"/>
              <a:gd name="connsiteX18" fmla="*/ 1157288 w 1259625"/>
              <a:gd name="connsiteY18" fmla="*/ 1385887 h 1671637"/>
              <a:gd name="connsiteX19" fmla="*/ 1185863 w 1259625"/>
              <a:gd name="connsiteY19" fmla="*/ 1485900 h 1671637"/>
              <a:gd name="connsiteX20" fmla="*/ 1214438 w 1259625"/>
              <a:gd name="connsiteY20" fmla="*/ 1528762 h 1671637"/>
              <a:gd name="connsiteX21" fmla="*/ 1228725 w 1259625"/>
              <a:gd name="connsiteY21" fmla="*/ 1571625 h 1671637"/>
              <a:gd name="connsiteX22" fmla="*/ 1257300 w 1259625"/>
              <a:gd name="connsiteY22" fmla="*/ 1614487 h 1671637"/>
              <a:gd name="connsiteX23" fmla="*/ 1257300 w 1259625"/>
              <a:gd name="connsiteY23" fmla="*/ 1671637 h 167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9625" h="1671637">
                <a:moveTo>
                  <a:pt x="242888" y="0"/>
                </a:moveTo>
                <a:cubicBezTo>
                  <a:pt x="121145" y="152178"/>
                  <a:pt x="232985" y="8149"/>
                  <a:pt x="157163" y="114300"/>
                </a:cubicBezTo>
                <a:cubicBezTo>
                  <a:pt x="143322" y="133677"/>
                  <a:pt x="127509" y="151637"/>
                  <a:pt x="114300" y="171450"/>
                </a:cubicBezTo>
                <a:cubicBezTo>
                  <a:pt x="81627" y="220459"/>
                  <a:pt x="60154" y="258128"/>
                  <a:pt x="42863" y="314325"/>
                </a:cubicBezTo>
                <a:cubicBezTo>
                  <a:pt x="31314" y="351861"/>
                  <a:pt x="23813" y="390525"/>
                  <a:pt x="14288" y="428625"/>
                </a:cubicBezTo>
                <a:lnTo>
                  <a:pt x="0" y="485775"/>
                </a:lnTo>
                <a:cubicBezTo>
                  <a:pt x="9525" y="576262"/>
                  <a:pt x="7500" y="668724"/>
                  <a:pt x="28575" y="757237"/>
                </a:cubicBezTo>
                <a:cubicBezTo>
                  <a:pt x="32552" y="773942"/>
                  <a:pt x="57465" y="775831"/>
                  <a:pt x="71438" y="785812"/>
                </a:cubicBezTo>
                <a:cubicBezTo>
                  <a:pt x="186533" y="868023"/>
                  <a:pt x="61737" y="796868"/>
                  <a:pt x="242888" y="857250"/>
                </a:cubicBezTo>
                <a:cubicBezTo>
                  <a:pt x="425885" y="918247"/>
                  <a:pt x="270698" y="871051"/>
                  <a:pt x="728663" y="885825"/>
                </a:cubicBezTo>
                <a:cubicBezTo>
                  <a:pt x="742950" y="900112"/>
                  <a:pt x="755083" y="916943"/>
                  <a:pt x="771525" y="928687"/>
                </a:cubicBezTo>
                <a:cubicBezTo>
                  <a:pt x="788856" y="941067"/>
                  <a:pt x="810183" y="946695"/>
                  <a:pt x="828675" y="957262"/>
                </a:cubicBezTo>
                <a:cubicBezTo>
                  <a:pt x="843584" y="965781"/>
                  <a:pt x="857250" y="976312"/>
                  <a:pt x="871538" y="985837"/>
                </a:cubicBezTo>
                <a:cubicBezTo>
                  <a:pt x="910946" y="1038381"/>
                  <a:pt x="919758" y="1055744"/>
                  <a:pt x="971550" y="1100137"/>
                </a:cubicBezTo>
                <a:cubicBezTo>
                  <a:pt x="984588" y="1111312"/>
                  <a:pt x="1000125" y="1119187"/>
                  <a:pt x="1014413" y="1128712"/>
                </a:cubicBezTo>
                <a:cubicBezTo>
                  <a:pt x="1050322" y="1236443"/>
                  <a:pt x="1001885" y="1103657"/>
                  <a:pt x="1057275" y="1214437"/>
                </a:cubicBezTo>
                <a:cubicBezTo>
                  <a:pt x="1098630" y="1297146"/>
                  <a:pt x="1033173" y="1218910"/>
                  <a:pt x="1114425" y="1300162"/>
                </a:cubicBezTo>
                <a:cubicBezTo>
                  <a:pt x="1119188" y="1314450"/>
                  <a:pt x="1121978" y="1329554"/>
                  <a:pt x="1128713" y="1343025"/>
                </a:cubicBezTo>
                <a:cubicBezTo>
                  <a:pt x="1136392" y="1358383"/>
                  <a:pt x="1150524" y="1370104"/>
                  <a:pt x="1157288" y="1385887"/>
                </a:cubicBezTo>
                <a:cubicBezTo>
                  <a:pt x="1184759" y="1449987"/>
                  <a:pt x="1158055" y="1430284"/>
                  <a:pt x="1185863" y="1485900"/>
                </a:cubicBezTo>
                <a:cubicBezTo>
                  <a:pt x="1193542" y="1501258"/>
                  <a:pt x="1204913" y="1514475"/>
                  <a:pt x="1214438" y="1528762"/>
                </a:cubicBezTo>
                <a:cubicBezTo>
                  <a:pt x="1219200" y="1543050"/>
                  <a:pt x="1221990" y="1558154"/>
                  <a:pt x="1228725" y="1571625"/>
                </a:cubicBezTo>
                <a:cubicBezTo>
                  <a:pt x="1236404" y="1586984"/>
                  <a:pt x="1252583" y="1597976"/>
                  <a:pt x="1257300" y="1614487"/>
                </a:cubicBezTo>
                <a:cubicBezTo>
                  <a:pt x="1262533" y="1632804"/>
                  <a:pt x="1257300" y="1652587"/>
                  <a:pt x="1257300" y="16716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reeform 11"/>
          <p:cNvSpPr/>
          <p:nvPr/>
        </p:nvSpPr>
        <p:spPr>
          <a:xfrm>
            <a:off x="6453027" y="4014773"/>
            <a:ext cx="2102740" cy="1757378"/>
          </a:xfrm>
          <a:custGeom>
            <a:avLst/>
            <a:gdLst>
              <a:gd name="connsiteX0" fmla="*/ 2105186 w 2105186"/>
              <a:gd name="connsiteY0" fmla="*/ 0 h 1671637"/>
              <a:gd name="connsiteX1" fmla="*/ 2019461 w 2105186"/>
              <a:gd name="connsiteY1" fmla="*/ 14287 h 1671637"/>
              <a:gd name="connsiteX2" fmla="*/ 1848011 w 2105186"/>
              <a:gd name="connsiteY2" fmla="*/ 114300 h 1671637"/>
              <a:gd name="connsiteX3" fmla="*/ 1762286 w 2105186"/>
              <a:gd name="connsiteY3" fmla="*/ 171450 h 1671637"/>
              <a:gd name="connsiteX4" fmla="*/ 1705136 w 2105186"/>
              <a:gd name="connsiteY4" fmla="*/ 214312 h 1671637"/>
              <a:gd name="connsiteX5" fmla="*/ 1619411 w 2105186"/>
              <a:gd name="connsiteY5" fmla="*/ 271462 h 1671637"/>
              <a:gd name="connsiteX6" fmla="*/ 1605123 w 2105186"/>
              <a:gd name="connsiteY6" fmla="*/ 314325 h 1671637"/>
              <a:gd name="connsiteX7" fmla="*/ 1533686 w 2105186"/>
              <a:gd name="connsiteY7" fmla="*/ 385762 h 1671637"/>
              <a:gd name="connsiteX8" fmla="*/ 1490823 w 2105186"/>
              <a:gd name="connsiteY8" fmla="*/ 485775 h 1671637"/>
              <a:gd name="connsiteX9" fmla="*/ 1433673 w 2105186"/>
              <a:gd name="connsiteY9" fmla="*/ 571500 h 1671637"/>
              <a:gd name="connsiteX10" fmla="*/ 1362236 w 2105186"/>
              <a:gd name="connsiteY10" fmla="*/ 685800 h 1671637"/>
              <a:gd name="connsiteX11" fmla="*/ 1319373 w 2105186"/>
              <a:gd name="connsiteY11" fmla="*/ 728662 h 1671637"/>
              <a:gd name="connsiteX12" fmla="*/ 1276511 w 2105186"/>
              <a:gd name="connsiteY12" fmla="*/ 785812 h 1671637"/>
              <a:gd name="connsiteX13" fmla="*/ 1247936 w 2105186"/>
              <a:gd name="connsiteY13" fmla="*/ 842962 h 1671637"/>
              <a:gd name="connsiteX14" fmla="*/ 747873 w 2105186"/>
              <a:gd name="connsiteY14" fmla="*/ 857250 h 1671637"/>
              <a:gd name="connsiteX15" fmla="*/ 604998 w 2105186"/>
              <a:gd name="connsiteY15" fmla="*/ 900112 h 1671637"/>
              <a:gd name="connsiteX16" fmla="*/ 547848 w 2105186"/>
              <a:gd name="connsiteY16" fmla="*/ 928687 h 1671637"/>
              <a:gd name="connsiteX17" fmla="*/ 419261 w 2105186"/>
              <a:gd name="connsiteY17" fmla="*/ 957262 h 1671637"/>
              <a:gd name="connsiteX18" fmla="*/ 333536 w 2105186"/>
              <a:gd name="connsiteY18" fmla="*/ 985837 h 1671637"/>
              <a:gd name="connsiteX19" fmla="*/ 176373 w 2105186"/>
              <a:gd name="connsiteY19" fmla="*/ 1085850 h 1671637"/>
              <a:gd name="connsiteX20" fmla="*/ 119223 w 2105186"/>
              <a:gd name="connsiteY20" fmla="*/ 1114425 h 1671637"/>
              <a:gd name="connsiteX21" fmla="*/ 76361 w 2105186"/>
              <a:gd name="connsiteY21" fmla="*/ 1157287 h 1671637"/>
              <a:gd name="connsiteX22" fmla="*/ 19211 w 2105186"/>
              <a:gd name="connsiteY22" fmla="*/ 1243012 h 1671637"/>
              <a:gd name="connsiteX23" fmla="*/ 19211 w 2105186"/>
              <a:gd name="connsiteY23" fmla="*/ 1500187 h 1671637"/>
              <a:gd name="connsiteX24" fmla="*/ 33498 w 2105186"/>
              <a:gd name="connsiteY24" fmla="*/ 1543050 h 1671637"/>
              <a:gd name="connsiteX25" fmla="*/ 33498 w 2105186"/>
              <a:gd name="connsiteY25" fmla="*/ 1671637 h 167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05186" h="1671637">
                <a:moveTo>
                  <a:pt x="2105186" y="0"/>
                </a:moveTo>
                <a:cubicBezTo>
                  <a:pt x="2076611" y="4762"/>
                  <a:pt x="2046742" y="4544"/>
                  <a:pt x="2019461" y="14287"/>
                </a:cubicBezTo>
                <a:cubicBezTo>
                  <a:pt x="1916561" y="51037"/>
                  <a:pt x="1920959" y="63236"/>
                  <a:pt x="1848011" y="114300"/>
                </a:cubicBezTo>
                <a:cubicBezTo>
                  <a:pt x="1819876" y="133994"/>
                  <a:pt x="1789760" y="150844"/>
                  <a:pt x="1762286" y="171450"/>
                </a:cubicBezTo>
                <a:cubicBezTo>
                  <a:pt x="1743236" y="185737"/>
                  <a:pt x="1724644" y="200657"/>
                  <a:pt x="1705136" y="214312"/>
                </a:cubicBezTo>
                <a:cubicBezTo>
                  <a:pt x="1677001" y="234006"/>
                  <a:pt x="1619411" y="271462"/>
                  <a:pt x="1619411" y="271462"/>
                </a:cubicBezTo>
                <a:cubicBezTo>
                  <a:pt x="1614648" y="285750"/>
                  <a:pt x="1614531" y="302565"/>
                  <a:pt x="1605123" y="314325"/>
                </a:cubicBezTo>
                <a:cubicBezTo>
                  <a:pt x="1528923" y="409576"/>
                  <a:pt x="1590837" y="271462"/>
                  <a:pt x="1533686" y="385762"/>
                </a:cubicBezTo>
                <a:cubicBezTo>
                  <a:pt x="1474561" y="504010"/>
                  <a:pt x="1580016" y="337120"/>
                  <a:pt x="1490823" y="485775"/>
                </a:cubicBezTo>
                <a:cubicBezTo>
                  <a:pt x="1473154" y="515224"/>
                  <a:pt x="1451875" y="542377"/>
                  <a:pt x="1433673" y="571500"/>
                </a:cubicBezTo>
                <a:cubicBezTo>
                  <a:pt x="1409861" y="609600"/>
                  <a:pt x="1394006" y="654031"/>
                  <a:pt x="1362236" y="685800"/>
                </a:cubicBezTo>
                <a:cubicBezTo>
                  <a:pt x="1347948" y="700087"/>
                  <a:pt x="1332523" y="713321"/>
                  <a:pt x="1319373" y="728662"/>
                </a:cubicBezTo>
                <a:cubicBezTo>
                  <a:pt x="1303876" y="746742"/>
                  <a:pt x="1289131" y="765619"/>
                  <a:pt x="1276511" y="785812"/>
                </a:cubicBezTo>
                <a:cubicBezTo>
                  <a:pt x="1265223" y="803873"/>
                  <a:pt x="1269043" y="840110"/>
                  <a:pt x="1247936" y="842962"/>
                </a:cubicBezTo>
                <a:cubicBezTo>
                  <a:pt x="1082682" y="865294"/>
                  <a:pt x="914561" y="852487"/>
                  <a:pt x="747873" y="857250"/>
                </a:cubicBezTo>
                <a:cubicBezTo>
                  <a:pt x="612497" y="924938"/>
                  <a:pt x="782888" y="846746"/>
                  <a:pt x="604998" y="900112"/>
                </a:cubicBezTo>
                <a:cubicBezTo>
                  <a:pt x="584598" y="906232"/>
                  <a:pt x="567424" y="920297"/>
                  <a:pt x="547848" y="928687"/>
                </a:cubicBezTo>
                <a:cubicBezTo>
                  <a:pt x="503080" y="947874"/>
                  <a:pt x="470644" y="948698"/>
                  <a:pt x="419261" y="957262"/>
                </a:cubicBezTo>
                <a:cubicBezTo>
                  <a:pt x="390686" y="966787"/>
                  <a:pt x="360957" y="973373"/>
                  <a:pt x="333536" y="985837"/>
                </a:cubicBezTo>
                <a:cubicBezTo>
                  <a:pt x="232814" y="1031620"/>
                  <a:pt x="285001" y="1031536"/>
                  <a:pt x="176373" y="1085850"/>
                </a:cubicBezTo>
                <a:cubicBezTo>
                  <a:pt x="157323" y="1095375"/>
                  <a:pt x="136554" y="1102045"/>
                  <a:pt x="119223" y="1114425"/>
                </a:cubicBezTo>
                <a:cubicBezTo>
                  <a:pt x="102781" y="1126169"/>
                  <a:pt x="88766" y="1141338"/>
                  <a:pt x="76361" y="1157287"/>
                </a:cubicBezTo>
                <a:cubicBezTo>
                  <a:pt x="55277" y="1184396"/>
                  <a:pt x="19211" y="1243012"/>
                  <a:pt x="19211" y="1243012"/>
                </a:cubicBezTo>
                <a:cubicBezTo>
                  <a:pt x="-9262" y="1356901"/>
                  <a:pt x="-3378" y="1308182"/>
                  <a:pt x="19211" y="1500187"/>
                </a:cubicBezTo>
                <a:cubicBezTo>
                  <a:pt x="20971" y="1515144"/>
                  <a:pt x="32247" y="1528042"/>
                  <a:pt x="33498" y="1543050"/>
                </a:cubicBezTo>
                <a:cubicBezTo>
                  <a:pt x="37057" y="1585764"/>
                  <a:pt x="33498" y="1628775"/>
                  <a:pt x="33498" y="16716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ounded Rectangle 12"/>
          <p:cNvSpPr/>
          <p:nvPr/>
        </p:nvSpPr>
        <p:spPr>
          <a:xfrm>
            <a:off x="4030237" y="5443538"/>
            <a:ext cx="3142088" cy="115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4283071" y="5500584"/>
            <a:ext cx="436454" cy="339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19" name="Oval 18"/>
          <p:cNvSpPr/>
          <p:nvPr/>
        </p:nvSpPr>
        <p:spPr>
          <a:xfrm>
            <a:off x="4283070" y="5839940"/>
            <a:ext cx="436454" cy="339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20" name="Oval 19"/>
          <p:cNvSpPr/>
          <p:nvPr/>
        </p:nvSpPr>
        <p:spPr>
          <a:xfrm>
            <a:off x="4283070" y="6179296"/>
            <a:ext cx="436454" cy="339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21" name="Oval 20"/>
          <p:cNvSpPr/>
          <p:nvPr/>
        </p:nvSpPr>
        <p:spPr>
          <a:xfrm>
            <a:off x="6361164" y="5500584"/>
            <a:ext cx="436454" cy="339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22" name="Oval 21"/>
          <p:cNvSpPr/>
          <p:nvPr/>
        </p:nvSpPr>
        <p:spPr>
          <a:xfrm>
            <a:off x="6361163" y="5839940"/>
            <a:ext cx="436454" cy="339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23" name="Oval 22"/>
          <p:cNvSpPr/>
          <p:nvPr/>
        </p:nvSpPr>
        <p:spPr>
          <a:xfrm>
            <a:off x="6361163" y="6179296"/>
            <a:ext cx="436454" cy="339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a:t>
            </a:r>
            <a:endParaRPr lang="fa-IR" b="1" dirty="0"/>
          </a:p>
        </p:txBody>
      </p:sp>
      <p:sp>
        <p:nvSpPr>
          <p:cNvPr id="24" name="Rounded Rectangle 23"/>
          <p:cNvSpPr/>
          <p:nvPr/>
        </p:nvSpPr>
        <p:spPr>
          <a:xfrm>
            <a:off x="4471988" y="5314950"/>
            <a:ext cx="188062" cy="1285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ounded Rectangle 24"/>
          <p:cNvSpPr/>
          <p:nvPr/>
        </p:nvSpPr>
        <p:spPr>
          <a:xfrm>
            <a:off x="6393552" y="5314950"/>
            <a:ext cx="188062" cy="1285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42721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5" grpId="0" animBg="1"/>
      <p:bldP spid="4" grpId="0" animBg="1"/>
      <p:bldP spid="16" grpId="0" animBg="1"/>
      <p:bldP spid="9" grpId="0" animBg="1"/>
      <p:bldP spid="12" grpId="0" animBg="1"/>
      <p:bldP spid="13"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انواع دیود</a:t>
            </a:r>
            <a:endParaRPr lang="fa-IR" dirty="0"/>
          </a:p>
        </p:txBody>
      </p:sp>
      <p:sp>
        <p:nvSpPr>
          <p:cNvPr id="3" name="Content Placeholder 2"/>
          <p:cNvSpPr>
            <a:spLocks noGrp="1"/>
          </p:cNvSpPr>
          <p:nvPr>
            <p:ph idx="1"/>
          </p:nvPr>
        </p:nvSpPr>
        <p:spPr>
          <a:xfrm>
            <a:off x="-252414" y="1325563"/>
            <a:ext cx="12192000" cy="5532437"/>
          </a:xfrm>
        </p:spPr>
        <p:txBody>
          <a:bodyPr>
            <a:normAutofit/>
          </a:bodyPr>
          <a:lstStyle/>
          <a:p>
            <a:pPr>
              <a:lnSpc>
                <a:spcPct val="100000"/>
              </a:lnSpc>
            </a:pPr>
            <a:r>
              <a:rPr lang="fa-IR" sz="6600" dirty="0" smtClean="0">
                <a:latin typeface="Adobe Arabic" panose="02040503050201020203" pitchFamily="18" charset="-78"/>
                <a:cs typeface="Adobe Arabic" panose="02040503050201020203" pitchFamily="18" charset="-78"/>
              </a:rPr>
              <a:t>زنر</a:t>
            </a:r>
          </a:p>
          <a:p>
            <a:pPr>
              <a:lnSpc>
                <a:spcPct val="100000"/>
              </a:lnSpc>
            </a:pPr>
            <a:r>
              <a:rPr lang="fa-IR" sz="6600" dirty="0" smtClean="0">
                <a:latin typeface="Adobe Arabic" panose="02040503050201020203" pitchFamily="18" charset="-78"/>
                <a:cs typeface="Adobe Arabic" panose="02040503050201020203" pitchFamily="18" charset="-78"/>
              </a:rPr>
              <a:t>خازنی</a:t>
            </a:r>
          </a:p>
          <a:p>
            <a:pPr>
              <a:lnSpc>
                <a:spcPct val="100000"/>
              </a:lnSpc>
            </a:pPr>
            <a:r>
              <a:rPr lang="fa-IR" sz="6600" dirty="0" smtClean="0">
                <a:latin typeface="Adobe Arabic" panose="02040503050201020203" pitchFamily="18" charset="-78"/>
                <a:cs typeface="Adobe Arabic" panose="02040503050201020203" pitchFamily="18" charset="-78"/>
              </a:rPr>
              <a:t>تونلی</a:t>
            </a:r>
          </a:p>
          <a:p>
            <a:pPr>
              <a:lnSpc>
                <a:spcPct val="100000"/>
              </a:lnSpc>
            </a:pPr>
            <a:r>
              <a:rPr lang="fa-IR" sz="6600" dirty="0" smtClean="0">
                <a:latin typeface="Adobe Arabic" panose="02040503050201020203" pitchFamily="18" charset="-78"/>
                <a:cs typeface="Adobe Arabic" panose="02040503050201020203" pitchFamily="18" charset="-78"/>
              </a:rPr>
              <a:t>نورانی (</a:t>
            </a:r>
            <a:r>
              <a:rPr lang="en-US" sz="6600" dirty="0" smtClean="0">
                <a:latin typeface="Adobe Arabic" panose="02040503050201020203" pitchFamily="18" charset="-78"/>
                <a:cs typeface="Adobe Arabic" panose="02040503050201020203" pitchFamily="18" charset="-78"/>
              </a:rPr>
              <a:t>led</a:t>
            </a:r>
            <a:r>
              <a:rPr lang="fa-IR" sz="6600" dirty="0" smtClean="0">
                <a:latin typeface="Adobe Arabic" panose="02040503050201020203" pitchFamily="18" charset="-78"/>
                <a:cs typeface="Adobe Arabic" panose="02040503050201020203" pitchFamily="18" charset="-78"/>
              </a:rPr>
              <a:t>)</a:t>
            </a:r>
            <a:endParaRPr lang="fa-IR" sz="6600" dirty="0">
              <a:latin typeface="Adobe Arabic" panose="02040503050201020203" pitchFamily="18" charset="-78"/>
              <a:cs typeface="Adobe Arabic" panose="02040503050201020203" pitchFamily="18" charset="-78"/>
            </a:endParaRPr>
          </a:p>
          <a:p>
            <a:pPr marL="0" indent="0">
              <a:lnSpc>
                <a:spcPct val="100000"/>
              </a:lnSpc>
              <a:buNone/>
            </a:pPr>
            <a:endParaRPr lang="fa-IR" sz="6600" dirty="0" smtClean="0">
              <a:latin typeface="Adobe Arabic" panose="02040503050201020203" pitchFamily="18" charset="-78"/>
              <a:cs typeface="Adobe Arabic" panose="02040503050201020203" pitchFamily="18" charset="-78"/>
            </a:endParaRPr>
          </a:p>
          <a:p>
            <a:pPr marL="0" indent="0">
              <a:lnSpc>
                <a:spcPct val="100000"/>
              </a:lnSpc>
              <a:buNone/>
            </a:pPr>
            <a:endParaRPr lang="fa-IR" sz="66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66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28" y="971602"/>
            <a:ext cx="6670341" cy="49117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3721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out)">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حداکثر جریان ولتاژ دیود</a:t>
            </a:r>
            <a:endParaRPr lang="fa-IR" dirty="0"/>
          </a:p>
        </p:txBody>
      </p:sp>
      <p:sp>
        <p:nvSpPr>
          <p:cNvPr id="3" name="Content Placeholder 2"/>
          <p:cNvSpPr>
            <a:spLocks noGrp="1"/>
          </p:cNvSpPr>
          <p:nvPr>
            <p:ph idx="1"/>
          </p:nvPr>
        </p:nvSpPr>
        <p:spPr>
          <a:xfrm>
            <a:off x="0" y="1325563"/>
            <a:ext cx="11939586" cy="5532437"/>
          </a:xfrm>
        </p:spPr>
        <p:txBody>
          <a:bodyPr>
            <a:normAutofit/>
          </a:bodyPr>
          <a:lstStyle/>
          <a:p>
            <a:pPr>
              <a:lnSpc>
                <a:spcPct val="100000"/>
              </a:lnSpc>
            </a:pPr>
            <a:r>
              <a:rPr lang="fa-IR" sz="4000" dirty="0">
                <a:latin typeface="Adobe Arabic" panose="02040503050201020203" pitchFamily="18" charset="-78"/>
                <a:cs typeface="Adobe Arabic" panose="02040503050201020203" pitchFamily="18" charset="-78"/>
              </a:rPr>
              <a:t> </a:t>
            </a:r>
            <a:r>
              <a:rPr lang="fa-IR" sz="4000" dirty="0" smtClean="0">
                <a:latin typeface="Adobe Arabic" panose="02040503050201020203" pitchFamily="18" charset="-78"/>
                <a:cs typeface="Adobe Arabic" panose="02040503050201020203" pitchFamily="18" charset="-78"/>
              </a:rPr>
              <a:t>این حداکثر به جنس دیود بستگی دارد که به عنوان یک عدد ثابت، توسط کارخانه سازنده بر روی دیود درج می شود.</a:t>
            </a:r>
          </a:p>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536" y="2304534"/>
            <a:ext cx="5288692" cy="3966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066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62" y="0"/>
            <a:ext cx="10515600" cy="1325563"/>
          </a:xfrm>
        </p:spPr>
        <p:txBody>
          <a:bodyPr/>
          <a:lstStyle/>
          <a:p>
            <a:r>
              <a:rPr lang="fa-IR" dirty="0" smtClean="0"/>
              <a:t>حداکثر زمان قابل تلف دیود</a:t>
            </a:r>
            <a:endParaRPr lang="fa-IR" dirty="0"/>
          </a:p>
        </p:txBody>
      </p:sp>
      <p:sp>
        <p:nvSpPr>
          <p:cNvPr id="3" name="Content Placeholder 2"/>
          <p:cNvSpPr>
            <a:spLocks noGrp="1"/>
          </p:cNvSpPr>
          <p:nvPr>
            <p:ph idx="1"/>
          </p:nvPr>
        </p:nvSpPr>
        <p:spPr>
          <a:xfrm>
            <a:off x="414338" y="1325563"/>
            <a:ext cx="11525248" cy="5532437"/>
          </a:xfrm>
        </p:spPr>
        <p:txBody>
          <a:bodyPr>
            <a:normAutofit/>
          </a:bodyPr>
          <a:lstStyle/>
          <a:p>
            <a:pPr algn="justLow">
              <a:lnSpc>
                <a:spcPct val="100000"/>
              </a:lnSpc>
            </a:pPr>
            <a:r>
              <a:rPr lang="fa-IR" sz="4800" dirty="0">
                <a:latin typeface="Adobe Arabic" panose="02040503050201020203" pitchFamily="18" charset="-78"/>
                <a:cs typeface="Adobe Arabic" panose="02040503050201020203" pitchFamily="18" charset="-78"/>
              </a:rPr>
              <a:t> </a:t>
            </a:r>
            <a:r>
              <a:rPr lang="fa-IR" sz="4800" dirty="0" smtClean="0">
                <a:latin typeface="Adobe Arabic" panose="02040503050201020203" pitchFamily="18" charset="-78"/>
                <a:cs typeface="Adobe Arabic" panose="02040503050201020203" pitchFamily="18" charset="-78"/>
              </a:rPr>
              <a:t>یکی از عواملی که باعث خرابی هر نوع وسیله الکترونیکی می شود بالا رفتن دما بیش از حد در داخل این وسایل است، که این دما باید  با محیط مبادله شود. به همین دلیل این وسایل در ابتدا دارای سطح خارجی بیشتری بودند این یعنی باید بزرگتر ساخته شوند. زمان قابل تلف زمانی است که صرف خروج این دما از دستگاه می شود را گویند.</a:t>
            </a:r>
          </a:p>
          <a:p>
            <a:pPr marL="0" indent="0">
              <a:lnSpc>
                <a:spcPct val="100000"/>
              </a:lnSpc>
              <a:buNone/>
            </a:pPr>
            <a:endParaRPr lang="fa-IR" sz="4000" dirty="0" smtClean="0">
              <a:solidFill>
                <a:schemeClr val="accent2">
                  <a:lumMod val="50000"/>
                </a:schemeClr>
              </a:solidFill>
              <a:latin typeface="Adobe Arabic" panose="02040503050201020203" pitchFamily="18" charset="-78"/>
              <a:cs typeface="Adobe Arabic" panose="02040503050201020203" pitchFamily="18" charset="-78"/>
            </a:endParaRPr>
          </a:p>
          <a:p>
            <a:pPr marL="0" indent="0">
              <a:lnSpc>
                <a:spcPct val="100000"/>
              </a:lnSpc>
              <a:buNone/>
            </a:pPr>
            <a:endParaRPr lang="fa-IR" sz="4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66041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9849</TotalTime>
  <Words>481</Words>
  <Application>Microsoft Office PowerPoint</Application>
  <PresentationFormat>Widescreen</PresentationFormat>
  <Paragraphs>85</Paragraphs>
  <Slides>19</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Arabic</vt:lpstr>
      <vt:lpstr>Arial</vt:lpstr>
      <vt:lpstr>Besmellah 1</vt:lpstr>
      <vt:lpstr>Calibri</vt:lpstr>
      <vt:lpstr>Calibri Light</vt:lpstr>
      <vt:lpstr>Times New Roman</vt:lpstr>
      <vt:lpstr>Office Theme</vt:lpstr>
      <vt:lpstr>PowerPoint Presentation</vt:lpstr>
      <vt:lpstr>w</vt:lpstr>
      <vt:lpstr>دیود چیست ؟</vt:lpstr>
      <vt:lpstr>دیود چیست ؟</vt:lpstr>
      <vt:lpstr>دیود چیست ؟</vt:lpstr>
      <vt:lpstr>دیود چه زمانی کار می کند ؟</vt:lpstr>
      <vt:lpstr>انواع دیود</vt:lpstr>
      <vt:lpstr>حداکثر جریان ولتاژ دیود</vt:lpstr>
      <vt:lpstr>حداکثر زمان قابل تلف دیود</vt:lpstr>
      <vt:lpstr>دیود</vt:lpstr>
      <vt:lpstr>پدیده نفوذ</vt:lpstr>
      <vt:lpstr>PowerPoint Presentation</vt:lpstr>
      <vt:lpstr>نکتـــه</vt:lpstr>
      <vt:lpstr>PowerPoint Presentation</vt:lpstr>
      <vt:lpstr>نارسانا</vt:lpstr>
      <vt:lpstr>PowerPoint Presentation</vt:lpstr>
      <vt:lpstr>PowerPoint Presentation</vt:lpstr>
      <vt:lpstr>دیود نور افشان</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38</cp:revision>
  <dcterms:created xsi:type="dcterms:W3CDTF">2014-11-22T09:03:03Z</dcterms:created>
  <dcterms:modified xsi:type="dcterms:W3CDTF">2014-12-09T20:59:45Z</dcterms:modified>
</cp:coreProperties>
</file>