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60" r:id="rId5"/>
    <p:sldId id="259" r:id="rId6"/>
    <p:sldId id="265" r:id="rId7"/>
    <p:sldId id="262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-21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AF3EC-A7DD-4646-9989-A533107B5894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52DF0-BE6D-498F-B997-BC5A7839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1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WORK BAHMAN\Eghtedare\power\51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12204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501" y="2204864"/>
            <a:ext cx="9025003" cy="13681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491669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733-AC7D-4C69-A505-C72ECAC73BC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E82A-C5CC-40F3-A812-950BB7A323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:\Users\Acer\Desktop\Noorang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6" y="6185832"/>
            <a:ext cx="1002569" cy="195501"/>
          </a:xfrm>
          <a:prstGeom prst="rect">
            <a:avLst/>
          </a:prstGeom>
          <a:noFill/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1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RK\WORK BAHMAN\Eghtedare\power\51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12204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499" y="1124744"/>
            <a:ext cx="8928992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499" y="2276872"/>
            <a:ext cx="7776864" cy="39604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733-AC7D-4C69-A505-C72ECAC73BC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E82A-C5CC-40F3-A812-950BB7A32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8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ORK\WORK BAHMAN\Eghtedare\power\51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12204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36" y="3429000"/>
            <a:ext cx="10318849" cy="977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733-AC7D-4C69-A505-C72ECAC73BC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E82A-C5CC-40F3-A812-950BB7A32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0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WORK\WORK BAHMAN\Eghtedare\power\51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12204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76672"/>
            <a:ext cx="10766987" cy="9409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2132856"/>
            <a:ext cx="4608512" cy="41044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4088" y="2060848"/>
            <a:ext cx="4512501" cy="4176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733-AC7D-4C69-A505-C72ECAC73BC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E82A-C5CC-40F3-A812-950BB7A32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9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WORK\WORK BAHMAN\Eghtedare\power\5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12204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7" y="1052736"/>
            <a:ext cx="9217024" cy="936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733-AC7D-4C69-A505-C72ECAC73BC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E82A-C5CC-40F3-A812-950BB7A32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6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733-AC7D-4C69-A505-C72ECAC73BC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E82A-C5CC-40F3-A812-950BB7A32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1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204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3733-AC7D-4C69-A505-C72ECAC73BC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4E82A-C5CC-40F3-A812-950BB7A32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3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23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r" defTabSz="914423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r" defTabSz="914423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r" defTabSz="914423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r" defTabSz="914423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r" defTabSz="914423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r" defTabSz="91442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r" defTabSz="91442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r" defTabSz="91442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r" defTabSz="91442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23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r" defTabSz="914423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r" defTabSz="914423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r" defTabSz="914423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r" defTabSz="914423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r" defTabSz="914423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r" defTabSz="914423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r" defTabSz="914423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r" defTabSz="914423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33" y="1340768"/>
            <a:ext cx="9025003" cy="1368152"/>
          </a:xfrm>
        </p:spPr>
        <p:txBody>
          <a:bodyPr>
            <a:noAutofit/>
          </a:bodyPr>
          <a:lstStyle/>
          <a:p>
            <a:r>
              <a:rPr lang="fa-IR" sz="13800" dirty="0" smtClean="0">
                <a:cs typeface="2  Compset" panose="00000700000000000000" pitchFamily="2" charset="-78"/>
              </a:rPr>
              <a:t> </a:t>
            </a:r>
            <a:br>
              <a:rPr lang="fa-IR" sz="13800" dirty="0" smtClean="0">
                <a:cs typeface="2  Compset" panose="00000700000000000000" pitchFamily="2" charset="-78"/>
              </a:rPr>
            </a:br>
            <a:r>
              <a:rPr lang="fa-IR" sz="13800" dirty="0" smtClean="0">
                <a:cs typeface="2  Compset" panose="00000700000000000000" pitchFamily="2" charset="-78"/>
              </a:rPr>
              <a:t>روش تحقیق</a:t>
            </a:r>
            <a:endParaRPr lang="en-US" sz="13800" dirty="0">
              <a:cs typeface="2  Compset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fa-IR" sz="4400" b="1" dirty="0" smtClean="0">
                <a:solidFill>
                  <a:srgbClr val="C00000"/>
                </a:solidFill>
                <a:cs typeface="2  Kamran" panose="00000400000000000000" pitchFamily="2" charset="-78"/>
              </a:rPr>
              <a:t>محمّدجواد ذاکری</a:t>
            </a:r>
            <a:endParaRPr lang="en-US" sz="4400" b="1" dirty="0">
              <a:solidFill>
                <a:srgbClr val="C0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969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83501" y="2204864"/>
            <a:ext cx="9025003" cy="1008112"/>
          </a:xfrm>
        </p:spPr>
        <p:txBody>
          <a:bodyPr>
            <a:normAutofit/>
          </a:bodyPr>
          <a:lstStyle/>
          <a:p>
            <a:r>
              <a:rPr lang="ar-SA" sz="3200" dirty="0" smtClean="0">
                <a:cs typeface="2  Titr" panose="00000700000000000000" pitchFamily="2" charset="-78"/>
              </a:rPr>
              <a:t>کار </a:t>
            </a:r>
            <a:r>
              <a:rPr lang="ar-SA" sz="3200" dirty="0">
                <a:cs typeface="2  Titr" panose="00000700000000000000" pitchFamily="2" charset="-78"/>
              </a:rPr>
              <a:t>عملی </a:t>
            </a:r>
            <a:r>
              <a:rPr lang="fa-IR" sz="3200" dirty="0" smtClean="0">
                <a:cs typeface="2  Titr" panose="00000700000000000000" pitchFamily="2" charset="-78"/>
              </a:rPr>
              <a:t>هفته آینده</a:t>
            </a:r>
            <a:endParaRPr lang="fa-IR" sz="3200" dirty="0">
              <a:cs typeface="2 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1828801" y="3212976"/>
            <a:ext cx="8491669" cy="1368152"/>
          </a:xfrm>
        </p:spPr>
        <p:txBody>
          <a:bodyPr>
            <a:normAutofit fontScale="62500" lnSpcReduction="20000"/>
          </a:bodyPr>
          <a:lstStyle/>
          <a:p>
            <a:pPr rtl="1"/>
            <a:r>
              <a:rPr lang="ar-SA" dirty="0" smtClean="0">
                <a:solidFill>
                  <a:srgbClr val="008000"/>
                </a:solidFill>
                <a:cs typeface="2  Farnaz" panose="00000400000000000000" pitchFamily="2" charset="-78"/>
              </a:rPr>
              <a:t>مقالات </a:t>
            </a:r>
            <a:r>
              <a:rPr lang="ar-SA" dirty="0">
                <a:solidFill>
                  <a:srgbClr val="008000"/>
                </a:solidFill>
                <a:cs typeface="2  Farnaz" panose="00000400000000000000" pitchFamily="2" charset="-78"/>
              </a:rPr>
              <a:t>علمی پژوهشی، ترویجی، تخصصی و همایشی</a:t>
            </a:r>
            <a:endParaRPr lang="en-US" dirty="0">
              <a:solidFill>
                <a:srgbClr val="008000"/>
              </a:solidFill>
              <a:cs typeface="2  Farnaz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2  Farnaz" panose="00000400000000000000" pitchFamily="2" charset="-78"/>
              </a:rPr>
              <a:t>بیان مشخصات مجله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2  Farnaz" panose="00000400000000000000" pitchFamily="2" charset="-78"/>
              </a:rPr>
              <a:t>ارائه مقاله در کلاس</a:t>
            </a:r>
          </a:p>
          <a:p>
            <a:pPr algn="r" rtl="1"/>
            <a:r>
              <a:rPr lang="fa-IR" dirty="0" smtClean="0">
                <a:solidFill>
                  <a:srgbClr val="0000FF"/>
                </a:solidFill>
                <a:cs typeface="2  Farnaz" panose="00000400000000000000" pitchFamily="2" charset="-78"/>
              </a:rPr>
              <a:t>مدت ارائه هر نفر 5 +10 دقیقه		ارائه با پاور پوینت نیم نمره اضافه خواهد داشت</a:t>
            </a:r>
          </a:p>
        </p:txBody>
      </p:sp>
    </p:spTree>
    <p:extLst>
      <p:ext uri="{BB962C8B-B14F-4D97-AF65-F5344CB8AC3E}">
        <p14:creationId xmlns:p14="http://schemas.microsoft.com/office/powerpoint/2010/main" val="38593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03512" y="4365104"/>
            <a:ext cx="892899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2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600" dirty="0">
                <a:latin typeface="Scheherazade" panose="01000600020000020003" pitchFamily="2" charset="-78"/>
                <a:cs typeface="Scheherazade" panose="01000600020000020003" pitchFamily="2" charset="-78"/>
              </a:rPr>
              <a:t>صدق الله العلی العظیم</a:t>
            </a:r>
            <a:endParaRPr lang="en-US" sz="3600" dirty="0">
              <a:latin typeface="Scheherazade" panose="01000600020000020003" pitchFamily="2" charset="-78"/>
              <a:cs typeface="Scheherazade" panose="01000600020000020003" pitchFamily="2" charset="-78"/>
            </a:endParaRPr>
          </a:p>
          <a:p>
            <a:pPr rtl="1"/>
            <a:r>
              <a:rPr lang="fa-IR" sz="3600" dirty="0">
                <a:latin typeface="Scheherazade" panose="01000600020000020003" pitchFamily="2" charset="-78"/>
                <a:cs typeface="Scheherazade" panose="01000600020000020003" pitchFamily="2" charset="-78"/>
              </a:rPr>
              <a:t>اللهم صلی علی محمد و آل محمد و عجل فرجهم</a:t>
            </a:r>
            <a:endParaRPr lang="en-US" sz="3600" dirty="0">
              <a:latin typeface="Scheherazade" panose="01000600020000020003" pitchFamily="2" charset="-78"/>
              <a:cs typeface="Scheherazade" panose="01000600020000020003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3499" y="980728"/>
            <a:ext cx="8928992" cy="1152128"/>
          </a:xfrm>
        </p:spPr>
        <p:txBody>
          <a:bodyPr>
            <a:noAutofit/>
          </a:bodyPr>
          <a:lstStyle/>
          <a:p>
            <a:pPr rtl="1"/>
            <a:r>
              <a:rPr lang="fa-IR" sz="3600" dirty="0">
                <a:latin typeface="Scheherazade" panose="01000600020000020003" pitchFamily="2" charset="-78"/>
                <a:cs typeface="Scheherazade" panose="01000600020000020003" pitchFamily="2" charset="-78"/>
              </a:rPr>
              <a:t>أعوذ بالله من الشیطان الرجیم</a:t>
            </a:r>
            <a:r>
              <a:rPr lang="en-US" sz="3600" dirty="0">
                <a:latin typeface="Scheherazade" panose="01000600020000020003" pitchFamily="2" charset="-78"/>
                <a:cs typeface="Scheherazade" panose="01000600020000020003" pitchFamily="2" charset="-78"/>
              </a:rPr>
              <a:t/>
            </a:r>
            <a:br>
              <a:rPr lang="en-US" sz="3600" dirty="0">
                <a:latin typeface="Scheherazade" panose="01000600020000020003" pitchFamily="2" charset="-78"/>
                <a:cs typeface="Scheherazade" panose="01000600020000020003" pitchFamily="2" charset="-78"/>
              </a:rPr>
            </a:br>
            <a:r>
              <a:rPr lang="ar-SA" sz="3600" dirty="0">
                <a:latin typeface="Scheherazade" panose="01000600020000020003" pitchFamily="2" charset="-78"/>
                <a:cs typeface="Scheherazade" panose="01000600020000020003" pitchFamily="2" charset="-78"/>
              </a:rPr>
              <a:t>بسم الله الرحمن </a:t>
            </a:r>
            <a:r>
              <a:rPr lang="ar-SA" sz="3600" dirty="0" smtClean="0">
                <a:latin typeface="Scheherazade" panose="01000600020000020003" pitchFamily="2" charset="-78"/>
                <a:cs typeface="Scheherazade" panose="01000600020000020003" pitchFamily="2" charset="-78"/>
              </a:rPr>
              <a:t>الرحیم</a:t>
            </a:r>
            <a:endParaRPr lang="en-US" sz="3600" dirty="0">
              <a:latin typeface="Scheherazade" panose="01000600020000020003" pitchFamily="2" charset="-78"/>
              <a:cs typeface="Scheherazade" panose="01000600020000020003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1464" y="2348880"/>
            <a:ext cx="9577064" cy="396044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dirty="0" smtClean="0">
                <a:solidFill>
                  <a:srgbClr val="0000FF"/>
                </a:solidFill>
                <a:cs typeface="QuranTaha" panose="02010000000000000000" pitchFamily="2" charset="-78"/>
              </a:rPr>
              <a:t>فَتَعٰالَى </a:t>
            </a:r>
            <a:r>
              <a:rPr lang="fa-IR" dirty="0">
                <a:solidFill>
                  <a:srgbClr val="0000FF"/>
                </a:solidFill>
                <a:cs typeface="QuranTaha" panose="02010000000000000000" pitchFamily="2" charset="-78"/>
              </a:rPr>
              <a:t>اَللّٰهُ اَلْمَلِكُ اَلْحَقُّ وَ لاٰ تَعْجَلْ بِالْقُرْآنِ مِنْ قَبْلِ أَنْ يُقْضىٰ إِلَيْكَ وَحْيُهُ وَ قُلْ رَبِّ زِدْنِي عِلْماً</a:t>
            </a:r>
            <a:r>
              <a:rPr lang="en-US" dirty="0">
                <a:solidFill>
                  <a:srgbClr val="0000FF"/>
                </a:solidFill>
                <a:cs typeface="QuranTaha" panose="02010000000000000000" pitchFamily="2" charset="-78"/>
              </a:rPr>
              <a:t>  </a:t>
            </a:r>
            <a:r>
              <a:rPr lang="fa-IR" dirty="0" smtClean="0">
                <a:latin typeface="Scheherazade" panose="01000600020000020003" pitchFamily="2" charset="-78"/>
                <a:cs typeface="Scheherazade" panose="01000600020000020003" pitchFamily="2" charset="-78"/>
              </a:rPr>
              <a:t>﴿طه‏،114﴾</a:t>
            </a:r>
            <a:endParaRPr lang="en-US" dirty="0" smtClean="0">
              <a:latin typeface="Scheherazade" panose="01000600020000020003" pitchFamily="2" charset="-78"/>
              <a:cs typeface="Scheherazade" panose="01000600020000020003" pitchFamily="2" charset="-78"/>
            </a:endParaRPr>
          </a:p>
          <a:p>
            <a:pPr marL="0" indent="0" algn="ctr" rtl="1">
              <a:buNone/>
            </a:pPr>
            <a:r>
              <a:rPr lang="fa-IR" dirty="0" smtClean="0">
                <a:solidFill>
                  <a:srgbClr val="FF0000"/>
                </a:solidFill>
                <a:latin typeface="Scheherazade" panose="01000600020000020003" pitchFamily="2" charset="-78"/>
                <a:cs typeface="Scheherazade" panose="01000600020000020003" pitchFamily="2" charset="-78"/>
              </a:rPr>
              <a:t>« پس بلندمرتبه است خداوندی که سلطان حقّ است! پس نسبت به (تلاوت) قرآن عجله مکن، پیش از آنکه وحی آن بر تو تمام شود؛ و بگو: پروردگارا! علم مرا افزون کن! »</a:t>
            </a:r>
            <a:endParaRPr lang="en-US" dirty="0" smtClean="0">
              <a:solidFill>
                <a:srgbClr val="FF0000"/>
              </a:solidFill>
              <a:latin typeface="Scheherazade" panose="01000600020000020003" pitchFamily="2" charset="-78"/>
              <a:cs typeface="Scheherazade" panose="01000600020000020003" pitchFamily="2" charset="-78"/>
            </a:endParaRPr>
          </a:p>
          <a:p>
            <a:pPr marL="0" indent="0" algn="ctr">
              <a:buNone/>
            </a:pPr>
            <a:endParaRPr lang="en-US" dirty="0">
              <a:latin typeface="Scheherazade" panose="01000600020000020003" pitchFamily="2" charset="-78"/>
              <a:cs typeface="Scheherazade" panose="0100060002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4064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cs typeface="2  Titr" panose="00000700000000000000" pitchFamily="2" charset="-78"/>
              </a:rPr>
              <a:t>عید غدیر خم بر تمامی دل شیفتگان امامت و ولایت مبارک باد.</a:t>
            </a:r>
            <a:br>
              <a:rPr lang="fa-IR" dirty="0" smtClean="0">
                <a:cs typeface="2  Titr" panose="00000700000000000000" pitchFamily="2" charset="-78"/>
              </a:rPr>
            </a:br>
            <a:r>
              <a:rPr lang="fa-IR" dirty="0" smtClean="0">
                <a:cs typeface="2  Titr" panose="00000700000000000000" pitchFamily="2" charset="-78"/>
              </a:rPr>
              <a:t>آغاز سال تحصیلی 95-94 بر تمامی علم دوستان مبارک باد.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Hamid" panose="00000400000000000000" pitchFamily="2" charset="-78"/>
              </a:rPr>
              <a:t>با </a:t>
            </a:r>
            <a:r>
              <a:rPr lang="ar-SA" sz="3200" b="1" dirty="0" smtClean="0">
                <a:solidFill>
                  <a:srgbClr val="FF0000"/>
                </a:solidFill>
                <a:cs typeface="2  Hamid" panose="00000400000000000000" pitchFamily="2" charset="-78"/>
              </a:rPr>
              <a:t>سلام </a:t>
            </a:r>
            <a:r>
              <a:rPr lang="ar-SA" sz="3200" b="1" dirty="0">
                <a:solidFill>
                  <a:srgbClr val="FF0000"/>
                </a:solidFill>
                <a:cs typeface="2  Hamid" panose="00000400000000000000" pitchFamily="2" charset="-78"/>
              </a:rPr>
              <a:t>و احترام خدمت </a:t>
            </a:r>
            <a:r>
              <a:rPr lang="ar-SA" sz="3200" b="1" dirty="0" smtClean="0">
                <a:solidFill>
                  <a:srgbClr val="FF0000"/>
                </a:solidFill>
                <a:cs typeface="2  Hamid" panose="00000400000000000000" pitchFamily="2" charset="-78"/>
              </a:rPr>
              <a:t>دانشجویان گرامی</a:t>
            </a:r>
            <a:r>
              <a:rPr lang="fa-IR" sz="3200" b="1" dirty="0" smtClean="0">
                <a:solidFill>
                  <a:srgbClr val="FF0000"/>
                </a:solidFill>
                <a:cs typeface="2  Hamid" panose="00000400000000000000" pitchFamily="2" charset="-78"/>
              </a:rPr>
              <a:t>. . . </a:t>
            </a:r>
            <a:endParaRPr lang="en-US" sz="3200" b="1" dirty="0">
              <a:solidFill>
                <a:srgbClr val="FF0000"/>
              </a:solidFill>
              <a:cs typeface="2  Ham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97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2  Titr" panose="00000700000000000000" pitchFamily="2" charset="-78"/>
              </a:rPr>
              <a:t>تدبر در آیات</a:t>
            </a:r>
            <a:endParaRPr lang="en-US" sz="3200" dirty="0">
              <a:cs typeface="2  Titr" panose="00000700000000000000" pitchFamily="2" charset="-78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127448" y="2996952"/>
            <a:ext cx="9553061" cy="396044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8" indent="-342908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9" indent="-285757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1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b="1" dirty="0" smtClean="0">
                <a:solidFill>
                  <a:srgbClr val="0000FF"/>
                </a:solidFill>
                <a:latin typeface="QuranTaha" panose="02010000000000000000" pitchFamily="2" charset="-78"/>
                <a:ea typeface="Calibri"/>
                <a:cs typeface="QuranTaha" panose="02010000000000000000" pitchFamily="2" charset="-78"/>
              </a:rPr>
              <a:t>فَتَعٰالَى </a:t>
            </a:r>
            <a:r>
              <a:rPr lang="fa-IR" b="1" dirty="0">
                <a:solidFill>
                  <a:srgbClr val="0000FF"/>
                </a:solidFill>
                <a:latin typeface="QuranTaha" panose="02010000000000000000" pitchFamily="2" charset="-78"/>
                <a:ea typeface="Calibri"/>
                <a:cs typeface="QuranTaha" panose="02010000000000000000" pitchFamily="2" charset="-78"/>
              </a:rPr>
              <a:t>اَللّٰهُ اَلْمَلِكُ اَلْحَقُّ وَ لاٰ تَعْجَلْ بِالْقُرْآنِ مِنْ قَبْلِ أَنْ يُقْضىٰ إِلَيْكَ وَحْيُهُ وَ قُلْ رَبِّ زِدْنِي عِلْماً</a:t>
            </a:r>
            <a:r>
              <a:rPr lang="en-US" b="1" dirty="0">
                <a:solidFill>
                  <a:srgbClr val="0000FF"/>
                </a:solidFill>
                <a:latin typeface="QuranTaha" panose="02010000000000000000" pitchFamily="2" charset="-78"/>
                <a:ea typeface="Calibri"/>
                <a:cs typeface="Arial" panose="020B0604020202020204" pitchFamily="34" charset="0"/>
              </a:rPr>
              <a:t>  </a:t>
            </a:r>
            <a:r>
              <a:rPr lang="fa-IR" dirty="0">
                <a:solidFill>
                  <a:srgbClr val="993300"/>
                </a:solidFill>
                <a:ea typeface="Calibri"/>
                <a:cs typeface="Scheherazade" panose="01000600020000020003" pitchFamily="2" charset="-78"/>
              </a:rPr>
              <a:t>﴿طه‏،114﴾</a:t>
            </a:r>
            <a:endParaRPr lang="en-US" sz="2400" dirty="0">
              <a:ea typeface="Calibri"/>
              <a:cs typeface="Arial" panose="020B0604020202020204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b="1" dirty="0">
                <a:solidFill>
                  <a:srgbClr val="000000"/>
                </a:solidFill>
                <a:latin typeface="Nazli" panose="01000506000000020004" pitchFamily="2" charset="-78"/>
                <a:ea typeface="Calibri"/>
                <a:cs typeface="Nazli" panose="01000506000000020004" pitchFamily="2" charset="-78"/>
              </a:rPr>
              <a:t>« پس بلندمرتبه است خداوندی که سلطان حقّ است! پس نسبت به (تلاوت) قرآن عجله مکن، پیش از آنکه وحی آن بر تو تمام شود؛ و بگو: پروردگارا! علم مرا افزون کن! »</a:t>
            </a:r>
            <a:endParaRPr lang="en-US" sz="2400" b="1" dirty="0">
              <a:ea typeface="Calibri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درخواست </a:t>
            </a:r>
            <a:r>
              <a:rPr lang="ar-SA" b="1" dirty="0">
                <a:solidFill>
                  <a:srgbClr val="008000"/>
                </a:solidFill>
                <a:cs typeface="2  Titr" panose="00000700000000000000" pitchFamily="2" charset="-78"/>
              </a:rPr>
              <a:t>افزایش علم از درگاه </a:t>
            </a: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احدی</a:t>
            </a:r>
            <a:r>
              <a:rPr lang="fa-IR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ت /</a:t>
            </a: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خدا </a:t>
            </a:r>
            <a:r>
              <a:rPr lang="ar-SA" b="1" dirty="0">
                <a:solidFill>
                  <a:srgbClr val="008000"/>
                </a:solidFill>
                <a:cs typeface="2  Titr" panose="00000700000000000000" pitchFamily="2" charset="-78"/>
              </a:rPr>
              <a:t>دانای پیدا و نهان </a:t>
            </a:r>
            <a:r>
              <a:rPr lang="fa-IR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و داننده </a:t>
            </a: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علم </a:t>
            </a:r>
            <a:r>
              <a:rPr lang="ar-SA" b="1" dirty="0">
                <a:solidFill>
                  <a:srgbClr val="008000"/>
                </a:solidFill>
                <a:cs typeface="2  Titr" panose="00000700000000000000" pitchFamily="2" charset="-78"/>
              </a:rPr>
              <a:t>تمام </a:t>
            </a: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آن</a:t>
            </a:r>
            <a:r>
              <a:rPr lang="fa-IR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 </a:t>
            </a: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چه </a:t>
            </a:r>
            <a:r>
              <a:rPr lang="fa-IR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					    /</a:t>
            </a: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در </a:t>
            </a:r>
            <a:r>
              <a:rPr lang="ar-SA" b="1" dirty="0">
                <a:solidFill>
                  <a:srgbClr val="008000"/>
                </a:solidFill>
                <a:cs typeface="2  Titr" panose="00000700000000000000" pitchFamily="2" charset="-78"/>
              </a:rPr>
              <a:t>هستی </a:t>
            </a: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است</a:t>
            </a:r>
            <a:r>
              <a:rPr lang="fa-IR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همه </a:t>
            </a:r>
            <a:r>
              <a:rPr lang="ar-SA" b="1" dirty="0">
                <a:solidFill>
                  <a:srgbClr val="008000"/>
                </a:solidFill>
                <a:cs typeface="2  Titr" panose="00000700000000000000" pitchFamily="2" charset="-78"/>
              </a:rPr>
              <a:t>در مقابل علم </a:t>
            </a:r>
            <a:r>
              <a:rPr lang="fa-IR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ا</a:t>
            </a: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و </a:t>
            </a:r>
            <a:r>
              <a:rPr lang="ar-SA" b="1" dirty="0">
                <a:solidFill>
                  <a:srgbClr val="008000"/>
                </a:solidFill>
                <a:cs typeface="2  Titr" panose="00000700000000000000" pitchFamily="2" charset="-78"/>
              </a:rPr>
              <a:t>فقیر و </a:t>
            </a: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ناچیزند</a:t>
            </a:r>
            <a:r>
              <a:rPr lang="fa-IR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.	   /</a:t>
            </a: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علم نوری</a:t>
            </a:r>
            <a:r>
              <a:rPr lang="fa-IR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 است</a:t>
            </a: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 </a:t>
            </a:r>
            <a:r>
              <a:rPr lang="ar-SA" b="1" dirty="0">
                <a:solidFill>
                  <a:srgbClr val="008000"/>
                </a:solidFill>
                <a:cs typeface="2  Titr" panose="00000700000000000000" pitchFamily="2" charset="-78"/>
              </a:rPr>
              <a:t>که از سوی خدا به </a:t>
            </a: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بندگان </a:t>
            </a:r>
            <a:r>
              <a:rPr lang="ar-SA" b="1" dirty="0">
                <a:solidFill>
                  <a:srgbClr val="008000"/>
                </a:solidFill>
                <a:cs typeface="2  Titr" panose="00000700000000000000" pitchFamily="2" charset="-78"/>
              </a:rPr>
              <a:t>داده </a:t>
            </a: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می</a:t>
            </a:r>
            <a:r>
              <a:rPr lang="fa-IR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 </a:t>
            </a:r>
            <a:r>
              <a:rPr lang="ar-SA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ش</a:t>
            </a:r>
            <a:r>
              <a:rPr lang="fa-IR" b="1" dirty="0" smtClean="0">
                <a:solidFill>
                  <a:srgbClr val="008000"/>
                </a:solidFill>
                <a:cs typeface="2  Titr" panose="00000700000000000000" pitchFamily="2" charset="-78"/>
              </a:rPr>
              <a:t>ود</a:t>
            </a:r>
          </a:p>
          <a:p>
            <a:pPr marL="0" indent="0" algn="ctr" rtl="1">
              <a:buNone/>
            </a:pPr>
            <a:r>
              <a:rPr lang="ar-SA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علم 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باید</a:t>
            </a:r>
            <a:r>
              <a:rPr lang="ar-SA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cs typeface="2  Titr" panose="00000700000000000000" pitchFamily="2" charset="-78"/>
              </a:rPr>
              <a:t>از خود خدا 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خواست</a:t>
            </a:r>
            <a:r>
              <a:rPr lang="ar-SA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، </a:t>
            </a:r>
            <a:r>
              <a:rPr lang="ar-SA" b="1" dirty="0">
                <a:solidFill>
                  <a:srgbClr val="FF0000"/>
                </a:solidFill>
                <a:cs typeface="2  Titr" panose="00000700000000000000" pitchFamily="2" charset="-78"/>
              </a:rPr>
              <a:t>بدون هیچ واسطه </a:t>
            </a:r>
            <a:r>
              <a:rPr lang="ar-SA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ای</a:t>
            </a:r>
            <a:endParaRPr lang="fa-IR" b="1" dirty="0" smtClean="0">
              <a:solidFill>
                <a:srgbClr val="FF0000"/>
              </a:solidFill>
              <a:cs typeface="2 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ar-SA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ما </a:t>
            </a:r>
            <a:r>
              <a:rPr lang="ar-SA" b="1" dirty="0">
                <a:solidFill>
                  <a:srgbClr val="FF0000"/>
                </a:solidFill>
                <a:cs typeface="2  Titr" panose="00000700000000000000" pitchFamily="2" charset="-78"/>
              </a:rPr>
              <a:t>مأمور به کسب سوادیم و نور </a:t>
            </a:r>
            <a:r>
              <a:rPr lang="ar-SA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علم خود </a:t>
            </a:r>
            <a:r>
              <a:rPr lang="ar-SA" b="1" dirty="0">
                <a:solidFill>
                  <a:srgbClr val="FF0000"/>
                </a:solidFill>
                <a:cs typeface="2  Titr" panose="00000700000000000000" pitchFamily="2" charset="-78"/>
              </a:rPr>
              <a:t>خدا </a:t>
            </a:r>
            <a:r>
              <a:rPr lang="fa-IR" b="1" dirty="0" smtClean="0">
                <a:solidFill>
                  <a:srgbClr val="FF0000"/>
                </a:solidFill>
                <a:cs typeface="2  Titr" panose="00000700000000000000" pitchFamily="2" charset="-78"/>
              </a:rPr>
              <a:t>در دل بندگانش قرار می دهد.</a:t>
            </a:r>
            <a:endParaRPr lang="en-US" b="1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051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dirty="0" smtClean="0">
                <a:cs typeface="2  Titr" panose="00000700000000000000" pitchFamily="2" charset="-78"/>
              </a:rPr>
              <a:t>معرفی جایگاه علمی</a:t>
            </a:r>
            <a:endParaRPr lang="en-US" sz="3200" dirty="0">
              <a:cs typeface="2 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3352" y="2132856"/>
            <a:ext cx="4968552" cy="4104456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SA" b="1" dirty="0" smtClean="0">
                <a:cs typeface="2  Baran" panose="00000400000000000000" pitchFamily="2" charset="-78"/>
              </a:rPr>
              <a:t>پایان </a:t>
            </a:r>
            <a:r>
              <a:rPr lang="ar-SA" b="1" dirty="0">
                <a:cs typeface="2  Baran" panose="00000400000000000000" pitchFamily="2" charset="-78"/>
              </a:rPr>
              <a:t>نامه کارشناسی: </a:t>
            </a:r>
            <a:endParaRPr lang="fa-IR" b="1" dirty="0" smtClean="0">
              <a:cs typeface="2  Baran" panose="00000400000000000000" pitchFamily="2" charset="-78"/>
            </a:endParaRPr>
          </a:p>
          <a:p>
            <a:pPr algn="r" rtl="1"/>
            <a:r>
              <a:rPr lang="ar-SA" dirty="0" smtClean="0">
                <a:cs typeface="2  Baran" panose="00000400000000000000" pitchFamily="2" charset="-78"/>
              </a:rPr>
              <a:t>حفظ </a:t>
            </a:r>
            <a:r>
              <a:rPr lang="fa-IR" dirty="0" smtClean="0">
                <a:cs typeface="2  Baran" panose="00000400000000000000" pitchFamily="2" charset="-78"/>
              </a:rPr>
              <a:t>قرآن کریم </a:t>
            </a:r>
            <a:r>
              <a:rPr lang="ar-SA" dirty="0" smtClean="0">
                <a:cs typeface="2  Baran" panose="00000400000000000000" pitchFamily="2" charset="-78"/>
              </a:rPr>
              <a:t>و </a:t>
            </a:r>
            <a:r>
              <a:rPr lang="ar-SA" dirty="0">
                <a:cs typeface="2  Baran" panose="00000400000000000000" pitchFamily="2" charset="-78"/>
              </a:rPr>
              <a:t>آثار آن در آیات و روایات</a:t>
            </a:r>
            <a:endParaRPr lang="en-US" dirty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b="1" dirty="0" smtClean="0">
                <a:cs typeface="2  Baran" panose="00000400000000000000" pitchFamily="2" charset="-78"/>
              </a:rPr>
              <a:t>پایان </a:t>
            </a:r>
            <a:r>
              <a:rPr lang="ar-SA" b="1" dirty="0">
                <a:cs typeface="2  Baran" panose="00000400000000000000" pitchFamily="2" charset="-78"/>
              </a:rPr>
              <a:t>نامه کارشناسی ارشد: </a:t>
            </a:r>
            <a:endParaRPr lang="fa-IR" b="1" dirty="0" smtClean="0">
              <a:cs typeface="2  Baran" panose="00000400000000000000" pitchFamily="2" charset="-78"/>
            </a:endParaRPr>
          </a:p>
          <a:p>
            <a:pPr algn="r" rtl="1"/>
            <a:r>
              <a:rPr lang="ar-SA" dirty="0" smtClean="0">
                <a:cs typeface="2  Baran" panose="00000400000000000000" pitchFamily="2" charset="-78"/>
              </a:rPr>
              <a:t>جایگاه ع</a:t>
            </a:r>
            <a:r>
              <a:rPr lang="fa-IR" dirty="0" smtClean="0">
                <a:cs typeface="2  Baran" panose="00000400000000000000" pitchFamily="2" charset="-78"/>
              </a:rPr>
              <a:t>ق</a:t>
            </a:r>
            <a:r>
              <a:rPr lang="ar-SA" dirty="0" smtClean="0">
                <a:cs typeface="2  Baran" panose="00000400000000000000" pitchFamily="2" charset="-78"/>
              </a:rPr>
              <a:t>ل </a:t>
            </a:r>
            <a:r>
              <a:rPr lang="ar-SA" dirty="0">
                <a:cs typeface="2  Baran" panose="00000400000000000000" pitchFamily="2" charset="-78"/>
              </a:rPr>
              <a:t>در روایات تفسیری معصومین علیهم السلام با تکیه بر آیات اعتقادی </a:t>
            </a:r>
            <a:endParaRPr lang="en-US" dirty="0">
              <a:cs typeface="2  Baran" panose="00000400000000000000" pitchFamily="2" charset="-78"/>
            </a:endParaRPr>
          </a:p>
          <a:p>
            <a:pPr algn="r"/>
            <a:endParaRPr lang="en-US" dirty="0">
              <a:cs typeface="2  Baran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SA" b="1" dirty="0" smtClean="0">
                <a:cs typeface="2  Hamid" panose="00000400000000000000" pitchFamily="2" charset="-78"/>
              </a:rPr>
              <a:t>محمدجواد </a:t>
            </a:r>
            <a:r>
              <a:rPr lang="ar-SA" b="1" dirty="0">
                <a:cs typeface="2  Hamid" panose="00000400000000000000" pitchFamily="2" charset="-78"/>
              </a:rPr>
              <a:t>ذاکری </a:t>
            </a:r>
            <a:endParaRPr lang="fa-IR" b="1" dirty="0" smtClean="0">
              <a:cs typeface="2  Hamid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dirty="0" smtClean="0">
                <a:cs typeface="2  Hamid" panose="00000400000000000000" pitchFamily="2" charset="-78"/>
              </a:rPr>
              <a:t>کارشناسی </a:t>
            </a:r>
            <a:r>
              <a:rPr lang="ar-SA" dirty="0">
                <a:cs typeface="2  Hamid" panose="00000400000000000000" pitchFamily="2" charset="-78"/>
              </a:rPr>
              <a:t>ارشد علوم قرآنی </a:t>
            </a:r>
            <a:endParaRPr lang="fa-IR" dirty="0" smtClean="0">
              <a:cs typeface="2  Hamid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dirty="0" smtClean="0">
                <a:cs typeface="2  Hamid" panose="00000400000000000000" pitchFamily="2" charset="-78"/>
              </a:rPr>
              <a:t>دانشگاه </a:t>
            </a:r>
            <a:r>
              <a:rPr lang="ar-SA" dirty="0">
                <a:cs typeface="2  Hamid" panose="00000400000000000000" pitchFamily="2" charset="-78"/>
              </a:rPr>
              <a:t>علوم و معارف قرآن کریم</a:t>
            </a:r>
            <a:endParaRPr lang="en-US" dirty="0">
              <a:cs typeface="2  Hamid" panose="00000400000000000000" pitchFamily="2" charset="-78"/>
            </a:endParaRPr>
          </a:p>
          <a:p>
            <a:pPr algn="r" rtl="1"/>
            <a:endParaRPr lang="fa-IR" dirty="0" smtClean="0">
              <a:cs typeface="2  Hamid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2  Hamid" panose="00000400000000000000" pitchFamily="2" charset="-78"/>
              </a:rPr>
              <a:t>کارشناسی: </a:t>
            </a:r>
          </a:p>
          <a:p>
            <a:pPr algn="r" rtl="1"/>
            <a:r>
              <a:rPr lang="fa-IR" dirty="0" smtClean="0">
                <a:cs typeface="2  Hamid" panose="00000400000000000000" pitchFamily="2" charset="-78"/>
              </a:rPr>
              <a:t>دانشکده علوم قرآنی خوی</a:t>
            </a:r>
          </a:p>
          <a:p>
            <a:pPr algn="r" rtl="1"/>
            <a:r>
              <a:rPr lang="fa-IR" dirty="0" smtClean="0">
                <a:cs typeface="2  Hamid" panose="00000400000000000000" pitchFamily="2" charset="-78"/>
              </a:rPr>
              <a:t>دانشکده علوم قرآنی زاهدان (مهمان)</a:t>
            </a:r>
          </a:p>
          <a:p>
            <a:pPr algn="r" rtl="1"/>
            <a:endParaRPr lang="fa-IR" dirty="0" smtClean="0">
              <a:cs typeface="2  Hamid" panose="00000400000000000000" pitchFamily="2" charset="-78"/>
            </a:endParaRPr>
          </a:p>
          <a:p>
            <a:pPr algn="r" rtl="1"/>
            <a:r>
              <a:rPr lang="fa-IR" dirty="0" smtClean="0">
                <a:cs typeface="2  Hamid" panose="00000400000000000000" pitchFamily="2" charset="-78"/>
              </a:rPr>
              <a:t>کارشناسی </a:t>
            </a:r>
            <a:r>
              <a:rPr lang="fa-IR" dirty="0">
                <a:cs typeface="2  Hamid" panose="00000400000000000000" pitchFamily="2" charset="-78"/>
              </a:rPr>
              <a:t>ارشد</a:t>
            </a:r>
            <a:r>
              <a:rPr lang="fa-IR" dirty="0" smtClean="0">
                <a:cs typeface="2  Hamid" panose="00000400000000000000" pitchFamily="2" charset="-78"/>
              </a:rPr>
              <a:t>:</a:t>
            </a:r>
          </a:p>
          <a:p>
            <a:pPr algn="r" rtl="1"/>
            <a:r>
              <a:rPr lang="fa-IR" dirty="0" smtClean="0">
                <a:cs typeface="2  Hamid" panose="00000400000000000000" pitchFamily="2" charset="-78"/>
              </a:rPr>
              <a:t>دانشکده علوم قرآنی خوی</a:t>
            </a:r>
          </a:p>
          <a:p>
            <a:pPr algn="r" rtl="1"/>
            <a:endParaRPr lang="fa-IR" dirty="0">
              <a:cs typeface="2  Hamid" panose="00000400000000000000" pitchFamily="2" charset="-78"/>
            </a:endParaRPr>
          </a:p>
          <a:p>
            <a:pPr algn="r" rtl="1"/>
            <a:endParaRPr lang="en-US" dirty="0">
              <a:cs typeface="2  Ham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564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9336" y="196033"/>
            <a:ext cx="11784632" cy="66693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ar-SA" b="1" dirty="0" smtClean="0">
                <a:solidFill>
                  <a:srgbClr val="FF0000"/>
                </a:solidFill>
                <a:cs typeface="2  Koodak" panose="00000700000000000000" pitchFamily="2" charset="-78"/>
              </a:rPr>
              <a:t>نک</a:t>
            </a:r>
            <a:r>
              <a:rPr lang="fa-IR" b="1" dirty="0" smtClean="0">
                <a:solidFill>
                  <a:srgbClr val="FF0000"/>
                </a:solidFill>
                <a:cs typeface="2  Koodak" panose="00000700000000000000" pitchFamily="2" charset="-78"/>
              </a:rPr>
              <a:t>ا</a:t>
            </a:r>
            <a:r>
              <a:rPr lang="ar-SA" b="1" dirty="0" smtClean="0">
                <a:solidFill>
                  <a:srgbClr val="FF0000"/>
                </a:solidFill>
                <a:cs typeface="2  Koodak" panose="00000700000000000000" pitchFamily="2" charset="-78"/>
              </a:rPr>
              <a:t>ت کلاس</a:t>
            </a:r>
            <a:r>
              <a:rPr lang="fa-IR" b="1" dirty="0" smtClean="0">
                <a:solidFill>
                  <a:srgbClr val="FF0000"/>
                </a:solidFill>
                <a:cs typeface="2  Koodak" panose="00000700000000000000" pitchFamily="2" charset="-78"/>
              </a:rPr>
              <a:t>ی:</a:t>
            </a:r>
            <a:endParaRPr lang="en-US" b="1" dirty="0">
              <a:solidFill>
                <a:srgbClr val="FF0000"/>
              </a:solidFill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ar-SA" dirty="0">
                <a:solidFill>
                  <a:srgbClr val="0000FF"/>
                </a:solidFill>
                <a:cs typeface="2  Koodak" panose="00000700000000000000" pitchFamily="2" charset="-78"/>
              </a:rPr>
              <a:t>مقاله </a:t>
            </a:r>
            <a:r>
              <a:rPr lang="ar-SA" dirty="0" smtClean="0">
                <a:solidFill>
                  <a:srgbClr val="0000FF"/>
                </a:solidFill>
                <a:cs typeface="2  Koodak" panose="00000700000000000000" pitchFamily="2" charset="-78"/>
              </a:rPr>
              <a:t>نویسی</a:t>
            </a:r>
            <a:r>
              <a:rPr lang="fa-IR" dirty="0" smtClean="0">
                <a:solidFill>
                  <a:srgbClr val="0000FF"/>
                </a:solidFill>
                <a:cs typeface="2  Koodak" panose="00000700000000000000" pitchFamily="2" charset="-78"/>
              </a:rPr>
              <a:t>: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cs typeface="2  Koodak" panose="00000700000000000000" pitchFamily="2" charset="-78"/>
              </a:rPr>
              <a:t>5 </a:t>
            </a:r>
            <a:r>
              <a:rPr lang="ar-SA" dirty="0" smtClean="0">
                <a:solidFill>
                  <a:srgbClr val="FF0000"/>
                </a:solidFill>
                <a:cs typeface="2  Koodak" panose="00000700000000000000" pitchFamily="2" charset="-78"/>
              </a:rPr>
              <a:t>نمره </a:t>
            </a:r>
            <a:r>
              <a:rPr lang="fa-IR" dirty="0" smtClean="0">
                <a:cs typeface="2  Koodak" panose="00000700000000000000" pitchFamily="2" charset="-78"/>
              </a:rPr>
              <a:t>(آغاز</a:t>
            </a:r>
            <a:r>
              <a:rPr lang="ar-SA" dirty="0" smtClean="0">
                <a:cs typeface="2  Koodak" panose="00000700000000000000" pitchFamily="2" charset="-78"/>
              </a:rPr>
              <a:t> از جلسه پنجم</a:t>
            </a:r>
            <a:r>
              <a:rPr lang="fa-IR" dirty="0" smtClean="0">
                <a:cs typeface="2  Koodak" panose="00000700000000000000" pitchFamily="2" charset="-78"/>
              </a:rPr>
              <a:t>)</a:t>
            </a:r>
            <a:endParaRPr lang="en-US" dirty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ar-SA" dirty="0" smtClean="0">
                <a:solidFill>
                  <a:srgbClr val="0000FF"/>
                </a:solidFill>
                <a:cs typeface="2  Koodak" panose="00000700000000000000" pitchFamily="2" charset="-78"/>
              </a:rPr>
              <a:t>کنفرانس</a:t>
            </a:r>
            <a:r>
              <a:rPr lang="fa-IR" dirty="0" smtClean="0">
                <a:solidFill>
                  <a:srgbClr val="0000FF"/>
                </a:solidFill>
                <a:cs typeface="2  Koodak" panose="00000700000000000000" pitchFamily="2" charset="-78"/>
              </a:rPr>
              <a:t>:</a:t>
            </a:r>
            <a:r>
              <a:rPr lang="ar-SA" dirty="0" smtClean="0">
                <a:solidFill>
                  <a:srgbClr val="FF0000"/>
                </a:solidFill>
                <a:cs typeface="2  Koodak" panose="00000700000000000000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2  Koodak" panose="00000700000000000000" pitchFamily="2" charset="-78"/>
              </a:rPr>
              <a:t>2</a:t>
            </a:r>
            <a:r>
              <a:rPr lang="ar-SA" dirty="0" smtClean="0">
                <a:solidFill>
                  <a:srgbClr val="FF0000"/>
                </a:solidFill>
                <a:cs typeface="2  Koodak" panose="00000700000000000000" pitchFamily="2" charset="-78"/>
              </a:rPr>
              <a:t> نمره </a:t>
            </a:r>
            <a:r>
              <a:rPr lang="ar-SA" dirty="0" smtClean="0">
                <a:cs typeface="2  Koodak" panose="00000700000000000000" pitchFamily="2" charset="-78"/>
              </a:rPr>
              <a:t>(</a:t>
            </a:r>
            <a:r>
              <a:rPr lang="ar-SA" dirty="0">
                <a:cs typeface="2  Koodak" panose="00000700000000000000" pitchFamily="2" charset="-78"/>
              </a:rPr>
              <a:t>مدت ارائه </a:t>
            </a:r>
            <a:r>
              <a:rPr lang="ar-SA" dirty="0" smtClean="0">
                <a:cs typeface="2  Koodak" panose="00000700000000000000" pitchFamily="2" charset="-78"/>
              </a:rPr>
              <a:t>یک </a:t>
            </a:r>
            <a:r>
              <a:rPr lang="ar-SA" dirty="0">
                <a:cs typeface="2  Koodak" panose="00000700000000000000" pitchFamily="2" charset="-78"/>
              </a:rPr>
              <a:t>ربع</a:t>
            </a:r>
            <a:r>
              <a:rPr lang="ar-SA" dirty="0" smtClean="0">
                <a:cs typeface="2  Koodak" panose="00000700000000000000" pitchFamily="2" charset="-78"/>
              </a:rPr>
              <a:t>)</a:t>
            </a:r>
            <a:endParaRPr lang="fa-IR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sz="3300" dirty="0">
                <a:solidFill>
                  <a:srgbClr val="0000FF"/>
                </a:solidFill>
                <a:cs typeface="2  Koodak" panose="00000700000000000000" pitchFamily="2" charset="-78"/>
              </a:rPr>
              <a:t>کار کلاسی:</a:t>
            </a:r>
            <a:r>
              <a:rPr lang="fa-IR" sz="3300" dirty="0">
                <a:solidFill>
                  <a:srgbClr val="FF0000"/>
                </a:solidFill>
                <a:cs typeface="2  Koodak" panose="00000700000000000000" pitchFamily="2" charset="-78"/>
              </a:rPr>
              <a:t> 1 نمره </a:t>
            </a:r>
            <a:endParaRPr lang="en-US" sz="3300" dirty="0">
              <a:solidFill>
                <a:srgbClr val="FF0000"/>
              </a:solidFill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ar-SA" dirty="0">
                <a:cs typeface="2  Koodak" panose="00000700000000000000" pitchFamily="2" charset="-78"/>
              </a:rPr>
              <a:t>هفته ای </a:t>
            </a:r>
            <a:r>
              <a:rPr lang="fa-IR" dirty="0" smtClean="0">
                <a:cs typeface="2  Koodak" panose="00000700000000000000" pitchFamily="2" charset="-78"/>
              </a:rPr>
              <a:t>4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ar-SA" dirty="0">
                <a:cs typeface="2  Koodak" panose="00000700000000000000" pitchFamily="2" charset="-78"/>
              </a:rPr>
              <a:t>نفر </a:t>
            </a:r>
            <a:r>
              <a:rPr lang="ar-SA" dirty="0" smtClean="0">
                <a:cs typeface="2  Koodak" panose="00000700000000000000" pitchFamily="2" charset="-78"/>
              </a:rPr>
              <a:t>کنفرانس</a:t>
            </a:r>
            <a:r>
              <a:rPr lang="fa-IR" dirty="0" smtClean="0">
                <a:cs typeface="2  Koodak" panose="00000700000000000000" pitchFamily="2" charset="-78"/>
              </a:rPr>
              <a:t>،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fa-IR" dirty="0" smtClean="0">
                <a:cs typeface="2  Koodak" panose="00000700000000000000" pitchFamily="2" charset="-78"/>
              </a:rPr>
              <a:t>که 2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ar-SA" dirty="0">
                <a:cs typeface="2  Koodak" panose="00000700000000000000" pitchFamily="2" charset="-78"/>
              </a:rPr>
              <a:t>نفر </a:t>
            </a:r>
            <a:r>
              <a:rPr lang="ar-SA" dirty="0" smtClean="0">
                <a:cs typeface="2  Koodak" panose="00000700000000000000" pitchFamily="2" charset="-78"/>
              </a:rPr>
              <a:t>کنفرانس </a:t>
            </a:r>
            <a:r>
              <a:rPr lang="ar-SA" dirty="0">
                <a:cs typeface="2  Koodak" panose="00000700000000000000" pitchFamily="2" charset="-78"/>
              </a:rPr>
              <a:t>یک مقاله </a:t>
            </a:r>
            <a:r>
              <a:rPr lang="fa-IR" dirty="0" smtClean="0">
                <a:cs typeface="2  Koodak" panose="00000700000000000000" pitchFamily="2" charset="-78"/>
              </a:rPr>
              <a:t>خواهند داشت </a:t>
            </a:r>
            <a:r>
              <a:rPr lang="ar-SA" dirty="0" smtClean="0">
                <a:cs typeface="2  Koodak" panose="00000700000000000000" pitchFamily="2" charset="-78"/>
              </a:rPr>
              <a:t>(بیان </a:t>
            </a:r>
            <a:r>
              <a:rPr lang="ar-SA" dirty="0">
                <a:cs typeface="2  Koodak" panose="00000700000000000000" pitchFamily="2" charset="-78"/>
              </a:rPr>
              <a:t>محتوا، همراه با ارائه مشخصات مقاله – با تأکید بر چکیده، مقدمه، نتایج، منابع و ارجاعات).</a:t>
            </a:r>
            <a:endParaRPr lang="en-US" dirty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ar-SA" dirty="0">
                <a:solidFill>
                  <a:srgbClr val="0000FF"/>
                </a:solidFill>
                <a:cs typeface="2  Koodak" panose="00000700000000000000" pitchFamily="2" charset="-78"/>
              </a:rPr>
              <a:t>امتحان پایان </a:t>
            </a:r>
            <a:r>
              <a:rPr lang="ar-SA" dirty="0" smtClean="0">
                <a:solidFill>
                  <a:srgbClr val="0000FF"/>
                </a:solidFill>
                <a:cs typeface="2  Koodak" panose="00000700000000000000" pitchFamily="2" charset="-78"/>
              </a:rPr>
              <a:t>ترم</a:t>
            </a:r>
            <a:r>
              <a:rPr lang="fa-IR" dirty="0" smtClean="0">
                <a:solidFill>
                  <a:srgbClr val="0000FF"/>
                </a:solidFill>
                <a:cs typeface="2  Koodak" panose="00000700000000000000" pitchFamily="2" charset="-78"/>
              </a:rPr>
              <a:t>: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ar-SA" dirty="0" smtClean="0">
                <a:solidFill>
                  <a:srgbClr val="FF0000"/>
                </a:solidFill>
                <a:cs typeface="2  Koodak" panose="00000700000000000000" pitchFamily="2" charset="-78"/>
              </a:rPr>
              <a:t>12 نمره</a:t>
            </a:r>
            <a:r>
              <a:rPr lang="fa-IR" dirty="0" smtClean="0">
                <a:solidFill>
                  <a:srgbClr val="FF0000"/>
                </a:solidFill>
                <a:cs typeface="2  Koodak" panose="00000700000000000000" pitchFamily="2" charset="-78"/>
              </a:rPr>
              <a:t> </a:t>
            </a:r>
            <a:r>
              <a:rPr lang="fa-IR" dirty="0" smtClean="0">
                <a:cs typeface="2  Koodak" panose="00000700000000000000" pitchFamily="2" charset="-78"/>
              </a:rPr>
              <a:t>(</a:t>
            </a:r>
            <a:r>
              <a:rPr lang="ar-SA" dirty="0" smtClean="0">
                <a:cs typeface="2  Koodak" panose="00000700000000000000" pitchFamily="2" charset="-78"/>
              </a:rPr>
              <a:t>امتحان </a:t>
            </a:r>
            <a:r>
              <a:rPr lang="ar-SA" dirty="0">
                <a:cs typeface="2  Koodak" panose="00000700000000000000" pitchFamily="2" charset="-78"/>
              </a:rPr>
              <a:t>تستی، تشریحی و </a:t>
            </a:r>
            <a:r>
              <a:rPr lang="ar-SA" dirty="0" smtClean="0">
                <a:cs typeface="2  Koodak" panose="00000700000000000000" pitchFamily="2" charset="-78"/>
              </a:rPr>
              <a:t>تحلیلی</a:t>
            </a:r>
            <a:r>
              <a:rPr lang="fa-IR" dirty="0" smtClean="0">
                <a:cs typeface="2  Koodak" panose="00000700000000000000" pitchFamily="2" charset="-78"/>
              </a:rPr>
              <a:t>)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0000FF"/>
                </a:solidFill>
                <a:cs typeface="2  Koodak" panose="00000700000000000000" pitchFamily="2" charset="-78"/>
              </a:rPr>
              <a:t>تستی </a:t>
            </a:r>
            <a:r>
              <a:rPr lang="ar-SA" dirty="0">
                <a:solidFill>
                  <a:srgbClr val="0000FF"/>
                </a:solidFill>
                <a:cs typeface="2  Koodak" panose="00000700000000000000" pitchFamily="2" charset="-78"/>
              </a:rPr>
              <a:t>و </a:t>
            </a:r>
            <a:r>
              <a:rPr lang="ar-SA" dirty="0" smtClean="0">
                <a:solidFill>
                  <a:srgbClr val="0000FF"/>
                </a:solidFill>
                <a:cs typeface="2  Koodak" panose="00000700000000000000" pitchFamily="2" charset="-78"/>
              </a:rPr>
              <a:t>تشریحی</a:t>
            </a:r>
            <a:r>
              <a:rPr lang="fa-IR" dirty="0" smtClean="0">
                <a:solidFill>
                  <a:srgbClr val="0000FF"/>
                </a:solidFill>
                <a:cs typeface="2  Koodak" panose="00000700000000000000" pitchFamily="2" charset="-78"/>
              </a:rPr>
              <a:t>:</a:t>
            </a:r>
            <a:r>
              <a:rPr lang="fa-IR" dirty="0" smtClean="0">
                <a:cs typeface="2  Koodak" panose="00000700000000000000" pitchFamily="2" charset="-78"/>
              </a:rPr>
              <a:t> </a:t>
            </a:r>
            <a:r>
              <a:rPr lang="ar-SA" dirty="0" smtClean="0">
                <a:cs typeface="2  Koodak" panose="00000700000000000000" pitchFamily="2" charset="-78"/>
              </a:rPr>
              <a:t>از </a:t>
            </a:r>
            <a:r>
              <a:rPr lang="ar-SA" dirty="0">
                <a:cs typeface="2  Koodak" panose="00000700000000000000" pitchFamily="2" charset="-78"/>
              </a:rPr>
              <a:t>کتاب </a:t>
            </a:r>
            <a:r>
              <a:rPr lang="fa-IR" dirty="0" smtClean="0">
                <a:cs typeface="2  Koodak" panose="00000700000000000000" pitchFamily="2" charset="-78"/>
              </a:rPr>
              <a:t>منبع 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0000FF"/>
                </a:solidFill>
                <a:cs typeface="2  Koodak" panose="00000700000000000000" pitchFamily="2" charset="-78"/>
              </a:rPr>
              <a:t>تحلیلی</a:t>
            </a:r>
            <a:r>
              <a:rPr lang="fa-IR" dirty="0" smtClean="0">
                <a:solidFill>
                  <a:srgbClr val="0000FF"/>
                </a:solidFill>
                <a:cs typeface="2  Koodak" panose="00000700000000000000" pitchFamily="2" charset="-78"/>
              </a:rPr>
              <a:t>: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ar-SA" dirty="0">
                <a:cs typeface="2  Koodak" panose="00000700000000000000" pitchFamily="2" charset="-78"/>
              </a:rPr>
              <a:t>باید به موارد کلاسی توجه ویژه داشته باشید، </a:t>
            </a:r>
            <a:r>
              <a:rPr lang="ar-SA" dirty="0" smtClean="0">
                <a:cs typeface="2  Koodak" panose="00000700000000000000" pitchFamily="2" charset="-78"/>
              </a:rPr>
              <a:t>هرآن</a:t>
            </a:r>
            <a:r>
              <a:rPr lang="fa-IR" dirty="0" smtClean="0">
                <a:cs typeface="2  Koodak" panose="00000700000000000000" pitchFamily="2" charset="-78"/>
              </a:rPr>
              <a:t> </a:t>
            </a:r>
            <a:r>
              <a:rPr lang="ar-SA" dirty="0" smtClean="0">
                <a:cs typeface="2  Koodak" panose="00000700000000000000" pitchFamily="2" charset="-78"/>
              </a:rPr>
              <a:t>چه </a:t>
            </a:r>
            <a:r>
              <a:rPr lang="ar-SA" dirty="0">
                <a:cs typeface="2  Koodak" panose="00000700000000000000" pitchFamily="2" charset="-78"/>
              </a:rPr>
              <a:t>در کلاس یاد گرفتید باید در امتحان پیاده کنید</a:t>
            </a:r>
            <a:r>
              <a:rPr lang="ar-SA" dirty="0" smtClean="0">
                <a:cs typeface="2  Koodak" panose="00000700000000000000" pitchFamily="2" charset="-78"/>
              </a:rPr>
              <a:t>.</a:t>
            </a:r>
            <a:endParaRPr lang="en-US" dirty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ar-SA" dirty="0">
                <a:cs typeface="2  Koodak" panose="00000700000000000000" pitchFamily="2" charset="-78"/>
              </a:rPr>
              <a:t> </a:t>
            </a:r>
            <a:endParaRPr lang="en-US" dirty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ar-SA" dirty="0" smtClean="0">
                <a:cs typeface="2  Koodak" panose="00000700000000000000" pitchFamily="2" charset="-78"/>
              </a:rPr>
              <a:t>نمر</a:t>
            </a:r>
            <a:r>
              <a:rPr lang="fa-IR" dirty="0" smtClean="0">
                <a:cs typeface="2  Koodak" panose="00000700000000000000" pitchFamily="2" charset="-78"/>
              </a:rPr>
              <a:t>ات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fa-IR" dirty="0" smtClean="0">
                <a:cs typeface="2  Koodak" panose="00000700000000000000" pitchFamily="2" charset="-78"/>
              </a:rPr>
              <a:t>مازاد</a:t>
            </a:r>
            <a:r>
              <a:rPr lang="ar-SA" dirty="0" smtClean="0">
                <a:cs typeface="2  Koodak" panose="00000700000000000000" pitchFamily="2" charset="-78"/>
              </a:rPr>
              <a:t>:</a:t>
            </a:r>
            <a:endParaRPr lang="en-US" dirty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ar-SA" dirty="0">
                <a:solidFill>
                  <a:srgbClr val="0000FF"/>
                </a:solidFill>
                <a:cs typeface="2  Koodak" panose="00000700000000000000" pitchFamily="2" charset="-78"/>
              </a:rPr>
              <a:t>نفرات </a:t>
            </a:r>
            <a:r>
              <a:rPr lang="ar-SA" dirty="0" smtClean="0">
                <a:solidFill>
                  <a:srgbClr val="0000FF"/>
                </a:solidFill>
                <a:cs typeface="2  Koodak" panose="00000700000000000000" pitchFamily="2" charset="-78"/>
              </a:rPr>
              <a:t>داوطلب</a:t>
            </a:r>
            <a:r>
              <a:rPr lang="fa-IR" dirty="0" smtClean="0">
                <a:solidFill>
                  <a:srgbClr val="0000FF"/>
                </a:solidFill>
                <a:cs typeface="2  Koodak" panose="00000700000000000000" pitchFamily="2" charset="-78"/>
              </a:rPr>
              <a:t>: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2  Koodak" panose="00000700000000000000" pitchFamily="2" charset="-78"/>
              </a:rPr>
              <a:t>5/.</a:t>
            </a:r>
            <a:r>
              <a:rPr lang="ar-SA" dirty="0" smtClean="0">
                <a:solidFill>
                  <a:srgbClr val="FF0000"/>
                </a:solidFill>
                <a:cs typeface="2  Koodak" panose="00000700000000000000" pitchFamily="2" charset="-78"/>
              </a:rPr>
              <a:t> نمره</a:t>
            </a:r>
            <a:endParaRPr lang="fa-IR" dirty="0" smtClean="0">
              <a:solidFill>
                <a:srgbClr val="FF0000"/>
              </a:solidFill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ar-SA" dirty="0" smtClean="0">
                <a:solidFill>
                  <a:srgbClr val="0000FF"/>
                </a:solidFill>
                <a:cs typeface="2  Koodak" panose="00000700000000000000" pitchFamily="2" charset="-78"/>
              </a:rPr>
              <a:t>داوطلبین</a:t>
            </a:r>
            <a:r>
              <a:rPr lang="fa-IR" dirty="0" smtClean="0">
                <a:solidFill>
                  <a:srgbClr val="0000FF"/>
                </a:solidFill>
                <a:cs typeface="2  Koodak" panose="00000700000000000000" pitchFamily="2" charset="-78"/>
              </a:rPr>
              <a:t> جلسات</a:t>
            </a:r>
            <a:r>
              <a:rPr lang="ar-SA" dirty="0" smtClean="0">
                <a:solidFill>
                  <a:srgbClr val="0000FF"/>
                </a:solidFill>
                <a:cs typeface="2  Koodak" panose="00000700000000000000" pitchFamily="2" charset="-78"/>
              </a:rPr>
              <a:t> بعدی</a:t>
            </a:r>
            <a:r>
              <a:rPr lang="fa-IR" dirty="0" smtClean="0">
                <a:solidFill>
                  <a:srgbClr val="0000FF"/>
                </a:solidFill>
                <a:cs typeface="2  Koodak" panose="00000700000000000000" pitchFamily="2" charset="-78"/>
              </a:rPr>
              <a:t>:</a:t>
            </a:r>
            <a:r>
              <a:rPr lang="ar-SA" dirty="0" smtClean="0">
                <a:solidFill>
                  <a:srgbClr val="0000FF"/>
                </a:solidFill>
                <a:cs typeface="2  Koodak" panose="00000700000000000000" pitchFamily="2" charset="-78"/>
              </a:rPr>
              <a:t> </a:t>
            </a:r>
            <a:r>
              <a:rPr lang="ar-SA" dirty="0" smtClean="0">
                <a:solidFill>
                  <a:srgbClr val="FF0000"/>
                </a:solidFill>
                <a:cs typeface="2  Koodak" panose="00000700000000000000" pitchFamily="2" charset="-78"/>
              </a:rPr>
              <a:t>25</a:t>
            </a:r>
            <a:r>
              <a:rPr lang="fa-IR" dirty="0" smtClean="0">
                <a:solidFill>
                  <a:srgbClr val="FF0000"/>
                </a:solidFill>
                <a:cs typeface="2  Koodak" panose="00000700000000000000" pitchFamily="2" charset="-78"/>
              </a:rPr>
              <a:t>/.</a:t>
            </a:r>
            <a:r>
              <a:rPr lang="ar-SA" dirty="0" smtClean="0">
                <a:solidFill>
                  <a:srgbClr val="FF0000"/>
                </a:solidFill>
                <a:cs typeface="2  Koodak" panose="00000700000000000000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cs typeface="2  Koodak" panose="00000700000000000000" pitchFamily="2" charset="-78"/>
              </a:rPr>
              <a:t>صدم</a:t>
            </a:r>
            <a:endParaRPr lang="en-US" dirty="0">
              <a:solidFill>
                <a:srgbClr val="FF0000"/>
              </a:solidFill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ar-SA" dirty="0">
                <a:solidFill>
                  <a:srgbClr val="0000FF"/>
                </a:solidFill>
                <a:cs typeface="2  Koodak" panose="00000700000000000000" pitchFamily="2" charset="-78"/>
              </a:rPr>
              <a:t>ارایه </a:t>
            </a:r>
            <a:r>
              <a:rPr lang="ar-SA" dirty="0" smtClean="0">
                <a:solidFill>
                  <a:srgbClr val="0000FF"/>
                </a:solidFill>
                <a:cs typeface="2  Koodak" panose="00000700000000000000" pitchFamily="2" charset="-78"/>
              </a:rPr>
              <a:t>پاورپوینت</a:t>
            </a:r>
            <a:r>
              <a:rPr lang="fa-IR" dirty="0" smtClean="0">
                <a:solidFill>
                  <a:srgbClr val="0000FF"/>
                </a:solidFill>
                <a:cs typeface="2  Koodak" panose="00000700000000000000" pitchFamily="2" charset="-78"/>
              </a:rPr>
              <a:t>: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2  Koodak" panose="00000700000000000000" pitchFamily="2" charset="-78"/>
              </a:rPr>
              <a:t>5/.</a:t>
            </a:r>
            <a:r>
              <a:rPr lang="ar-SA" dirty="0" smtClean="0">
                <a:solidFill>
                  <a:srgbClr val="FF0000"/>
                </a:solidFill>
                <a:cs typeface="2  Koodak" panose="00000700000000000000" pitchFamily="2" charset="-78"/>
              </a:rPr>
              <a:t> نمره</a:t>
            </a:r>
            <a:endParaRPr lang="en-US" dirty="0">
              <a:solidFill>
                <a:srgbClr val="FF0000"/>
              </a:solidFill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ar-SA" dirty="0">
                <a:solidFill>
                  <a:srgbClr val="0000FF"/>
                </a:solidFill>
                <a:cs typeface="2  Koodak" panose="00000700000000000000" pitchFamily="2" charset="-78"/>
              </a:rPr>
              <a:t>نداشتن غیبت و </a:t>
            </a:r>
            <a:r>
              <a:rPr lang="ar-SA" dirty="0" smtClean="0">
                <a:solidFill>
                  <a:srgbClr val="0000FF"/>
                </a:solidFill>
                <a:cs typeface="2  Koodak" panose="00000700000000000000" pitchFamily="2" charset="-78"/>
              </a:rPr>
              <a:t>تأخیر</a:t>
            </a:r>
            <a:r>
              <a:rPr lang="fa-IR" dirty="0" smtClean="0">
                <a:solidFill>
                  <a:srgbClr val="0000FF"/>
                </a:solidFill>
                <a:cs typeface="2  Koodak" panose="00000700000000000000" pitchFamily="2" charset="-78"/>
              </a:rPr>
              <a:t>: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2  Koodak" panose="00000700000000000000" pitchFamily="2" charset="-78"/>
              </a:rPr>
              <a:t>5/.</a:t>
            </a:r>
            <a:r>
              <a:rPr lang="ar-SA" dirty="0" smtClean="0">
                <a:solidFill>
                  <a:srgbClr val="FF0000"/>
                </a:solidFill>
                <a:cs typeface="2  Koodak" panose="00000700000000000000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cs typeface="2  Koodak" panose="00000700000000000000" pitchFamily="2" charset="-78"/>
              </a:rPr>
              <a:t>نمره</a:t>
            </a:r>
            <a:endParaRPr lang="en-US" dirty="0">
              <a:solidFill>
                <a:srgbClr val="FF0000"/>
              </a:solidFill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ar-SA" dirty="0" smtClean="0">
                <a:solidFill>
                  <a:srgbClr val="0000FF"/>
                </a:solidFill>
                <a:cs typeface="2  Koodak" panose="00000700000000000000" pitchFamily="2" charset="-78"/>
              </a:rPr>
              <a:t>حف</a:t>
            </a:r>
            <a:r>
              <a:rPr lang="fa-IR" dirty="0" smtClean="0">
                <a:solidFill>
                  <a:srgbClr val="0000FF"/>
                </a:solidFill>
                <a:cs typeface="2  Koodak" panose="00000700000000000000" pitchFamily="2" charset="-78"/>
              </a:rPr>
              <a:t>ا</a:t>
            </a:r>
            <a:r>
              <a:rPr lang="ar-SA" dirty="0" smtClean="0">
                <a:solidFill>
                  <a:srgbClr val="0000FF"/>
                </a:solidFill>
                <a:cs typeface="2  Koodak" panose="00000700000000000000" pitchFamily="2" charset="-78"/>
              </a:rPr>
              <a:t>ظ قرآن</a:t>
            </a:r>
            <a:r>
              <a:rPr lang="fa-IR" dirty="0" smtClean="0">
                <a:solidFill>
                  <a:srgbClr val="0000FF"/>
                </a:solidFill>
                <a:cs typeface="2  Koodak" panose="00000700000000000000" pitchFamily="2" charset="-78"/>
              </a:rPr>
              <a:t>: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2  Koodak" panose="00000700000000000000" pitchFamily="2" charset="-78"/>
              </a:rPr>
              <a:t>1</a:t>
            </a:r>
            <a:r>
              <a:rPr lang="ar-SA" dirty="0" smtClean="0">
                <a:solidFill>
                  <a:srgbClr val="FF0000"/>
                </a:solidFill>
                <a:cs typeface="2  Koodak" panose="00000700000000000000" pitchFamily="2" charset="-78"/>
              </a:rPr>
              <a:t> نمره</a:t>
            </a:r>
            <a:endParaRPr lang="fa-IR" dirty="0" smtClean="0">
              <a:solidFill>
                <a:srgbClr val="FF0000"/>
              </a:solidFill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00FF"/>
                </a:solidFill>
                <a:cs typeface="2  Koodak" panose="00000700000000000000" pitchFamily="2" charset="-78"/>
              </a:rPr>
              <a:t>حفاظ زیر پنج جزء:</a:t>
            </a:r>
            <a:r>
              <a:rPr lang="fa-IR" dirty="0" smtClean="0">
                <a:cs typeface="2  Koodak" panose="000007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2  Koodak" panose="00000700000000000000" pitchFamily="2" charset="-78"/>
              </a:rPr>
              <a:t>5/.</a:t>
            </a:r>
            <a:r>
              <a:rPr lang="fa-IR" dirty="0" smtClean="0">
                <a:solidFill>
                  <a:srgbClr val="FF0000"/>
                </a:solidFill>
                <a:cs typeface="2  Koodak" panose="00000700000000000000" pitchFamily="2" charset="-78"/>
              </a:rPr>
              <a:t> نمره</a:t>
            </a:r>
            <a:endParaRPr lang="en-US" dirty="0">
              <a:solidFill>
                <a:srgbClr val="FF0000"/>
              </a:solidFill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ar-SA" dirty="0">
                <a:cs typeface="2  Koodak" panose="00000700000000000000" pitchFamily="2" charset="-78"/>
              </a:rPr>
              <a:t>پذیرش مقاله در مجلات </a:t>
            </a:r>
            <a:r>
              <a:rPr lang="ar-SA" dirty="0" smtClean="0">
                <a:cs typeface="2  Koodak" panose="00000700000000000000" pitchFamily="2" charset="-78"/>
              </a:rPr>
              <a:t>علمی</a:t>
            </a:r>
            <a:r>
              <a:rPr lang="fa-IR" dirty="0" smtClean="0">
                <a:cs typeface="2  Koodak" panose="00000700000000000000" pitchFamily="2" charset="-78"/>
              </a:rPr>
              <a:t> پژوهشی و علمی ترویجی: </a:t>
            </a:r>
            <a:r>
              <a:rPr lang="fa-IR" dirty="0" smtClean="0">
                <a:solidFill>
                  <a:srgbClr val="FF0000"/>
                </a:solidFill>
                <a:cs typeface="2  Koodak" panose="00000700000000000000" pitchFamily="2" charset="-78"/>
              </a:rPr>
              <a:t>20</a:t>
            </a:r>
            <a:r>
              <a:rPr lang="fa-IR" dirty="0" smtClean="0">
                <a:cs typeface="2  Koodak" panose="00000700000000000000" pitchFamily="2" charset="-78"/>
              </a:rPr>
              <a:t> (</a:t>
            </a:r>
            <a:r>
              <a:rPr lang="ar-SA" dirty="0" smtClean="0">
                <a:cs typeface="2  Koodak" panose="00000700000000000000" pitchFamily="2" charset="-78"/>
              </a:rPr>
              <a:t>معاف </a:t>
            </a:r>
            <a:r>
              <a:rPr lang="ar-SA" dirty="0">
                <a:cs typeface="2  Koodak" panose="00000700000000000000" pitchFamily="2" charset="-78"/>
              </a:rPr>
              <a:t>از امتحان پایان ترم و </a:t>
            </a:r>
            <a:r>
              <a:rPr lang="ar-SA" dirty="0" smtClean="0">
                <a:cs typeface="2  Koodak" panose="00000700000000000000" pitchFamily="2" charset="-78"/>
              </a:rPr>
              <a:t>کنفرانس</a:t>
            </a:r>
            <a:r>
              <a:rPr lang="fa-IR" dirty="0" smtClean="0">
                <a:cs typeface="2  Koodak" panose="00000700000000000000" pitchFamily="2" charset="-78"/>
              </a:rPr>
              <a:t>)</a:t>
            </a:r>
          </a:p>
          <a:p>
            <a:pPr marL="0" indent="0">
              <a:buNone/>
            </a:pPr>
            <a:r>
              <a:rPr lang="ar-SA" dirty="0" smtClean="0">
                <a:cs typeface="2  Koodak" panose="00000700000000000000" pitchFamily="2" charset="-78"/>
              </a:rPr>
              <a:t>پذیرش </a:t>
            </a:r>
            <a:r>
              <a:rPr lang="ar-SA" dirty="0">
                <a:cs typeface="2  Koodak" panose="00000700000000000000" pitchFamily="2" charset="-78"/>
              </a:rPr>
              <a:t>در مجلات علمی </a:t>
            </a:r>
            <a:r>
              <a:rPr lang="ar-SA" dirty="0" smtClean="0">
                <a:cs typeface="2  Koodak" panose="00000700000000000000" pitchFamily="2" charset="-78"/>
              </a:rPr>
              <a:t>تخصصی</a:t>
            </a:r>
            <a:r>
              <a:rPr lang="fa-IR" dirty="0" smtClean="0">
                <a:cs typeface="2  Koodak" panose="00000700000000000000" pitchFamily="2" charset="-78"/>
              </a:rPr>
              <a:t>: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ar-SA" dirty="0" smtClean="0">
                <a:solidFill>
                  <a:srgbClr val="FF0000"/>
                </a:solidFill>
                <a:cs typeface="2  Koodak" panose="00000700000000000000" pitchFamily="2" charset="-78"/>
              </a:rPr>
              <a:t>18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fa-IR" dirty="0" smtClean="0">
                <a:cs typeface="2  Koodak" panose="00000700000000000000" pitchFamily="2" charset="-78"/>
              </a:rPr>
              <a:t>(</a:t>
            </a:r>
            <a:r>
              <a:rPr lang="ar-SA" dirty="0" smtClean="0">
                <a:cs typeface="2  Koodak" panose="00000700000000000000" pitchFamily="2" charset="-78"/>
              </a:rPr>
              <a:t>معاف </a:t>
            </a:r>
            <a:r>
              <a:rPr lang="ar-SA" dirty="0">
                <a:cs typeface="2  Koodak" panose="00000700000000000000" pitchFamily="2" charset="-78"/>
              </a:rPr>
              <a:t>از امتحان پایان ترم و </a:t>
            </a:r>
            <a:r>
              <a:rPr lang="ar-SA" dirty="0" smtClean="0">
                <a:cs typeface="2  Koodak" panose="00000700000000000000" pitchFamily="2" charset="-78"/>
              </a:rPr>
              <a:t>کنفرانس</a:t>
            </a:r>
            <a:r>
              <a:rPr lang="fa-IR" dirty="0" smtClean="0">
                <a:cs typeface="2  Koodak" panose="00000700000000000000" pitchFamily="2" charset="-78"/>
              </a:rPr>
              <a:t>)</a:t>
            </a:r>
            <a:endParaRPr lang="en-US" dirty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2  Koodak" panose="00000700000000000000" pitchFamily="2" charset="-78"/>
              </a:rPr>
              <a:t>جریمه ها:</a:t>
            </a:r>
          </a:p>
          <a:p>
            <a:pPr marL="0" indent="0">
              <a:buNone/>
            </a:pPr>
            <a:r>
              <a:rPr lang="ar-SA" dirty="0" smtClean="0">
                <a:cs typeface="2  Koodak" panose="00000700000000000000" pitchFamily="2" charset="-78"/>
              </a:rPr>
              <a:t>زنگ </a:t>
            </a:r>
            <a:r>
              <a:rPr lang="ar-SA" dirty="0">
                <a:cs typeface="2  Koodak" panose="00000700000000000000" pitchFamily="2" charset="-78"/>
              </a:rPr>
              <a:t>خوردن موبایل، </a:t>
            </a:r>
            <a:r>
              <a:rPr lang="fa-IR" dirty="0" smtClean="0">
                <a:cs typeface="2  Koodak" panose="00000700000000000000" pitchFamily="2" charset="-78"/>
              </a:rPr>
              <a:t>صدای </a:t>
            </a:r>
            <a:r>
              <a:rPr lang="ar-SA" dirty="0" smtClean="0">
                <a:cs typeface="2  Koodak" panose="00000700000000000000" pitchFamily="2" charset="-78"/>
              </a:rPr>
              <a:t>پیام</a:t>
            </a:r>
            <a:r>
              <a:rPr lang="fa-IR" dirty="0" smtClean="0">
                <a:cs typeface="2  Koodak" panose="00000700000000000000" pitchFamily="2" charset="-78"/>
              </a:rPr>
              <a:t>،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fa-IR" dirty="0" smtClean="0">
                <a:cs typeface="2  Koodak" panose="00000700000000000000" pitchFamily="2" charset="-78"/>
              </a:rPr>
              <a:t>یا هر نوع استفاده از گوشی و </a:t>
            </a:r>
            <a:r>
              <a:rPr lang="ar-SA" dirty="0" smtClean="0">
                <a:cs typeface="2  Koodak" panose="00000700000000000000" pitchFamily="2" charset="-78"/>
              </a:rPr>
              <a:t>...</a:t>
            </a:r>
            <a:r>
              <a:rPr lang="fa-IR" dirty="0" smtClean="0">
                <a:cs typeface="2  Koodak" panose="00000700000000000000" pitchFamily="2" charset="-78"/>
              </a:rPr>
              <a:t> :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ar-SA" dirty="0">
                <a:cs typeface="2  Koodak" panose="00000700000000000000" pitchFamily="2" charset="-78"/>
              </a:rPr>
              <a:t>هربار کسر </a:t>
            </a:r>
            <a:r>
              <a:rPr lang="fa-IR" dirty="0">
                <a:solidFill>
                  <a:srgbClr val="7030A0"/>
                </a:solidFill>
                <a:cs typeface="2  Koodak" panose="00000700000000000000" pitchFamily="2" charset="-78"/>
              </a:rPr>
              <a:t>5/.</a:t>
            </a:r>
            <a:r>
              <a:rPr lang="ar-SA" dirty="0" smtClean="0">
                <a:solidFill>
                  <a:srgbClr val="7030A0"/>
                </a:solidFill>
                <a:cs typeface="2  Koodak" panose="00000700000000000000" pitchFamily="2" charset="-78"/>
              </a:rPr>
              <a:t> نمره</a:t>
            </a:r>
            <a:r>
              <a:rPr lang="fa-IR" dirty="0" smtClean="0">
                <a:cs typeface="2  Koodak" panose="00000700000000000000" pitchFamily="2" charset="-78"/>
              </a:rPr>
              <a:t>،</a:t>
            </a:r>
            <a:r>
              <a:rPr lang="ar-SA" dirty="0" smtClean="0">
                <a:solidFill>
                  <a:srgbClr val="7030A0"/>
                </a:solidFill>
                <a:cs typeface="2  Koodak" panose="00000700000000000000" pitchFamily="2" charset="-78"/>
              </a:rPr>
              <a:t> </a:t>
            </a:r>
            <a:r>
              <a:rPr lang="ar-SA" dirty="0">
                <a:cs typeface="2  Koodak" panose="00000700000000000000" pitchFamily="2" charset="-78"/>
              </a:rPr>
              <a:t>یا پرداخت </a:t>
            </a:r>
            <a:r>
              <a:rPr lang="ar-SA" dirty="0" smtClean="0">
                <a:solidFill>
                  <a:srgbClr val="7030A0"/>
                </a:solidFill>
                <a:cs typeface="2  Koodak" panose="00000700000000000000" pitchFamily="2" charset="-78"/>
              </a:rPr>
              <a:t>5000ت</a:t>
            </a:r>
            <a:r>
              <a:rPr lang="fa-IR" dirty="0" smtClean="0">
                <a:solidFill>
                  <a:srgbClr val="7030A0"/>
                </a:solidFill>
                <a:cs typeface="2  Koodak" panose="00000700000000000000" pitchFamily="2" charset="-78"/>
              </a:rPr>
              <a:t>ومان</a:t>
            </a:r>
            <a:r>
              <a:rPr lang="ar-SA" dirty="0" smtClean="0">
                <a:cs typeface="2  Koodak" panose="00000700000000000000" pitchFamily="2" charset="-78"/>
              </a:rPr>
              <a:t> </a:t>
            </a:r>
            <a:r>
              <a:rPr lang="ar-SA" dirty="0">
                <a:cs typeface="2  Koodak" panose="00000700000000000000" pitchFamily="2" charset="-78"/>
              </a:rPr>
              <a:t>جریمه </a:t>
            </a:r>
            <a:r>
              <a:rPr lang="fa-IR" dirty="0" smtClean="0">
                <a:cs typeface="2  Koodak" panose="00000700000000000000" pitchFamily="2" charset="-78"/>
              </a:rPr>
              <a:t>(</a:t>
            </a:r>
            <a:r>
              <a:rPr lang="ar-SA" dirty="0" smtClean="0">
                <a:cs typeface="2  Koodak" panose="00000700000000000000" pitchFamily="2" charset="-78"/>
              </a:rPr>
              <a:t>صدقه</a:t>
            </a:r>
            <a:r>
              <a:rPr lang="fa-IR" dirty="0" smtClean="0">
                <a:cs typeface="2  Koodak" panose="00000700000000000000" pitchFamily="2" charset="-78"/>
              </a:rPr>
              <a:t> دادن)</a:t>
            </a:r>
            <a:r>
              <a:rPr lang="ar-SA" dirty="0" smtClean="0">
                <a:cs typeface="2  Koodak" panose="00000700000000000000" pitchFamily="2" charset="-78"/>
              </a:rPr>
              <a:t>.</a:t>
            </a:r>
            <a:endParaRPr lang="fa-IR" dirty="0" smtClean="0">
              <a:cs typeface="2  Koodak" panose="00000700000000000000" pitchFamily="2" charset="-78"/>
            </a:endParaRPr>
          </a:p>
          <a:p>
            <a:pPr marL="0" indent="0">
              <a:buNone/>
            </a:pPr>
            <a:r>
              <a:rPr lang="fa-IR" dirty="0" smtClean="0">
                <a:cs typeface="2  Koodak" panose="00000700000000000000" pitchFamily="2" charset="-78"/>
              </a:rPr>
              <a:t>تأخیر در ورود به کلاس: هر دو جلسه تأخیر، کسر </a:t>
            </a:r>
            <a:r>
              <a:rPr lang="fa-IR" dirty="0">
                <a:solidFill>
                  <a:srgbClr val="7030A0"/>
                </a:solidFill>
                <a:cs typeface="2  Koodak" panose="00000700000000000000" pitchFamily="2" charset="-78"/>
              </a:rPr>
              <a:t>5</a:t>
            </a:r>
            <a:r>
              <a:rPr lang="fa-IR" dirty="0" smtClean="0">
                <a:solidFill>
                  <a:srgbClr val="7030A0"/>
                </a:solidFill>
                <a:cs typeface="2  Koodak" panose="00000700000000000000" pitchFamily="2" charset="-78"/>
              </a:rPr>
              <a:t>/. نمره</a:t>
            </a:r>
            <a:endParaRPr lang="en-US" dirty="0">
              <a:solidFill>
                <a:srgbClr val="7030A0"/>
              </a:solidFill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20641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499" y="1124744"/>
            <a:ext cx="7536837" cy="79208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2  Titr" panose="00000700000000000000" pitchFamily="2" charset="-78"/>
              </a:rPr>
              <a:t>طرح درس</a:t>
            </a:r>
            <a:endParaRPr lang="fa-IR" sz="3200" dirty="0"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499" y="1916832"/>
            <a:ext cx="7776864" cy="4320480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buNone/>
            </a:pPr>
            <a:r>
              <a:rPr lang="fa-IR" b="1" dirty="0" smtClean="0">
                <a:cs typeface="2  Titr" panose="00000700000000000000" pitchFamily="2" charset="-78"/>
              </a:rPr>
              <a:t>انجام </a:t>
            </a:r>
            <a:r>
              <a:rPr lang="ar-SA" b="1" dirty="0" smtClean="0">
                <a:cs typeface="2  Titr" panose="00000700000000000000" pitchFamily="2" charset="-78"/>
              </a:rPr>
              <a:t>کار</a:t>
            </a:r>
            <a:r>
              <a:rPr lang="en-US" b="1" dirty="0" smtClean="0">
                <a:cs typeface="2  Titr" panose="00000700000000000000" pitchFamily="2" charset="-78"/>
              </a:rPr>
              <a:t> </a:t>
            </a:r>
            <a:r>
              <a:rPr lang="ar-SA" b="1" dirty="0" smtClean="0">
                <a:cs typeface="2  Titr" panose="00000700000000000000" pitchFamily="2" charset="-78"/>
              </a:rPr>
              <a:t>عملی</a:t>
            </a:r>
            <a:r>
              <a:rPr lang="fa-IR" b="1" dirty="0" smtClean="0">
                <a:cs typeface="2  Titr" panose="00000700000000000000" pitchFamily="2" charset="-78"/>
              </a:rPr>
              <a:t> در درس روش تحقیق</a:t>
            </a:r>
          </a:p>
          <a:p>
            <a:pPr algn="r" rtl="1"/>
            <a:r>
              <a:rPr lang="ar-SA" dirty="0" smtClean="0">
                <a:cs typeface="2  Baran" panose="00000400000000000000" pitchFamily="2" charset="-78"/>
              </a:rPr>
              <a:t>شناخت </a:t>
            </a:r>
            <a:r>
              <a:rPr lang="ar-SA" dirty="0">
                <a:cs typeface="2  Baran" panose="00000400000000000000" pitchFamily="2" charset="-78"/>
              </a:rPr>
              <a:t>انواع مجلات </a:t>
            </a:r>
            <a:r>
              <a:rPr lang="ar-SA" dirty="0" smtClean="0">
                <a:cs typeface="2  Baran" panose="00000400000000000000" pitchFamily="2" charset="-78"/>
              </a:rPr>
              <a:t>علمی</a:t>
            </a:r>
            <a:endParaRPr lang="fa-IR" dirty="0" smtClean="0">
              <a:cs typeface="2  Baran" panose="00000400000000000000" pitchFamily="2" charset="-78"/>
            </a:endParaRPr>
          </a:p>
          <a:p>
            <a:pPr algn="r" rtl="1"/>
            <a:r>
              <a:rPr lang="ar-SA" dirty="0" smtClean="0">
                <a:cs typeface="2  Baran" panose="00000400000000000000" pitchFamily="2" charset="-78"/>
              </a:rPr>
              <a:t>شناخت </a:t>
            </a:r>
            <a:r>
              <a:rPr lang="ar-SA" dirty="0">
                <a:cs typeface="2  Baran" panose="00000400000000000000" pitchFamily="2" charset="-78"/>
              </a:rPr>
              <a:t>پایگاه های </a:t>
            </a:r>
            <a:r>
              <a:rPr lang="fa-IR" dirty="0" smtClean="0">
                <a:cs typeface="2  Baran" panose="00000400000000000000" pitchFamily="2" charset="-78"/>
              </a:rPr>
              <a:t>نمایه </a:t>
            </a:r>
            <a:r>
              <a:rPr lang="ar-SA" dirty="0" smtClean="0">
                <a:cs typeface="2  Baran" panose="00000400000000000000" pitchFamily="2" charset="-78"/>
              </a:rPr>
              <a:t>مقالات </a:t>
            </a:r>
            <a:endParaRPr lang="fa-IR" dirty="0" smtClean="0">
              <a:cs typeface="2  Baran" panose="00000400000000000000" pitchFamily="2" charset="-78"/>
            </a:endParaRPr>
          </a:p>
          <a:p>
            <a:pPr algn="r" rtl="1"/>
            <a:r>
              <a:rPr lang="ar-SA" dirty="0" smtClean="0">
                <a:cs typeface="2  Baran" panose="00000400000000000000" pitchFamily="2" charset="-78"/>
              </a:rPr>
              <a:t>شناخت </a:t>
            </a:r>
            <a:r>
              <a:rPr lang="ar-SA" dirty="0">
                <a:cs typeface="2  Baran" panose="00000400000000000000" pitchFamily="2" charset="-78"/>
              </a:rPr>
              <a:t>منابع </a:t>
            </a:r>
            <a:r>
              <a:rPr lang="ar-SA" dirty="0" smtClean="0">
                <a:cs typeface="2  Baran" panose="00000400000000000000" pitchFamily="2" charset="-78"/>
              </a:rPr>
              <a:t>علمی</a:t>
            </a:r>
            <a:endParaRPr lang="fa-IR" dirty="0" smtClean="0">
              <a:cs typeface="2  Baran" panose="00000400000000000000" pitchFamily="2" charset="-78"/>
            </a:endParaRPr>
          </a:p>
          <a:p>
            <a:r>
              <a:rPr lang="fa-IR" dirty="0">
                <a:cs typeface="2  Baran" panose="00000400000000000000" pitchFamily="2" charset="-78"/>
              </a:rPr>
              <a:t>شناخت انواع مقالات علمی</a:t>
            </a:r>
          </a:p>
          <a:p>
            <a:pPr algn="r" rtl="1"/>
            <a:r>
              <a:rPr lang="ar-SA" dirty="0" smtClean="0">
                <a:cs typeface="2  Baran" panose="00000400000000000000" pitchFamily="2" charset="-78"/>
              </a:rPr>
              <a:t>نوشتن مقاله</a:t>
            </a:r>
            <a:endParaRPr lang="fa-IR" dirty="0" smtClean="0">
              <a:cs typeface="2  Baran" panose="00000400000000000000" pitchFamily="2" charset="-78"/>
            </a:endParaRPr>
          </a:p>
          <a:p>
            <a:pPr algn="r" rtl="1"/>
            <a:r>
              <a:rPr lang="ar-SA" dirty="0" smtClean="0">
                <a:cs typeface="2  Baran" panose="00000400000000000000" pitchFamily="2" charset="-78"/>
              </a:rPr>
              <a:t>ارائه کنفرانس</a:t>
            </a:r>
            <a:endParaRPr lang="fa-IR" dirty="0" smtClean="0">
              <a:cs typeface="2  Baran" panose="00000400000000000000" pitchFamily="2" charset="-78"/>
            </a:endParaRPr>
          </a:p>
          <a:p>
            <a:pPr algn="r" rtl="1"/>
            <a:r>
              <a:rPr lang="ar-SA" dirty="0" smtClean="0">
                <a:cs typeface="2  Baran" panose="00000400000000000000" pitchFamily="2" charset="-78"/>
              </a:rPr>
              <a:t>نقد </a:t>
            </a:r>
            <a:r>
              <a:rPr lang="ar-SA" dirty="0">
                <a:cs typeface="2  Baran" panose="00000400000000000000" pitchFamily="2" charset="-78"/>
              </a:rPr>
              <a:t>و تحلیل </a:t>
            </a:r>
            <a:r>
              <a:rPr lang="ar-SA" dirty="0" smtClean="0">
                <a:cs typeface="2  Baran" panose="00000400000000000000" pitchFamily="2" charset="-78"/>
              </a:rPr>
              <a:t>مقالات</a:t>
            </a:r>
            <a:endParaRPr lang="fa-IR" dirty="0" smtClean="0">
              <a:cs typeface="2  Baran" panose="00000400000000000000" pitchFamily="2" charset="-78"/>
            </a:endParaRPr>
          </a:p>
          <a:p>
            <a:pPr algn="r" rtl="1"/>
            <a:r>
              <a:rPr lang="ar-SA" dirty="0" smtClean="0">
                <a:cs typeface="2  Baran" panose="00000400000000000000" pitchFamily="2" charset="-78"/>
              </a:rPr>
              <a:t>و</a:t>
            </a:r>
            <a:r>
              <a:rPr lang="fa-IR" dirty="0" smtClean="0">
                <a:cs typeface="2  Baran" panose="00000400000000000000" pitchFamily="2" charset="-78"/>
              </a:rPr>
              <a:t>. . . </a:t>
            </a:r>
            <a:endParaRPr lang="en-US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799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2  Titr" panose="00000700000000000000" pitchFamily="2" charset="-78"/>
              </a:rPr>
              <a:t>شناخت مقالات علمی</a:t>
            </a:r>
            <a:endParaRPr lang="fa-IR" sz="3200" dirty="0">
              <a:cs typeface="2 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1477" y="2996952"/>
            <a:ext cx="9097011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fa-IR" sz="2400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2  Titr" panose="00000700000000000000" pitchFamily="2" charset="-78"/>
              </a:rPr>
              <a:t>دسته بندی </a:t>
            </a:r>
            <a:r>
              <a:rPr lang="ar-SA" sz="2400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2  Titr" panose="00000700000000000000" pitchFamily="2" charset="-78"/>
              </a:rPr>
              <a:t>مقالات </a:t>
            </a:r>
            <a:r>
              <a:rPr lang="ar-SA" sz="24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2  Titr" panose="00000700000000000000" pitchFamily="2" charset="-78"/>
              </a:rPr>
              <a:t>از نظر </a:t>
            </a:r>
            <a:r>
              <a:rPr lang="ar-SA" sz="2400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2  Titr" panose="00000700000000000000" pitchFamily="2" charset="-78"/>
              </a:rPr>
              <a:t>اعتبار علمی</a:t>
            </a:r>
            <a:endParaRPr lang="fa-IR" sz="2400" dirty="0" smtClean="0">
              <a:solidFill>
                <a:srgbClr val="FF0000"/>
              </a:solidFill>
              <a:latin typeface="Arial" panose="020B0604020202020204" pitchFamily="34" charset="0"/>
              <a:ea typeface="Calibri"/>
              <a:cs typeface="2  Titr" panose="000007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fa-IR" sz="2400" dirty="0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مقالات </a:t>
            </a:r>
            <a:r>
              <a:rPr lang="fa-IR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بین المللی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ISI</a:t>
            </a:r>
            <a:endParaRPr lang="en-US" dirty="0">
              <a:solidFill>
                <a:srgbClr val="0000FF"/>
              </a:solidFill>
              <a:ea typeface="Calibri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fa-IR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مقالات جهان اسلام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ISC</a:t>
            </a:r>
            <a:endParaRPr lang="en-US" dirty="0">
              <a:solidFill>
                <a:srgbClr val="0000FF"/>
              </a:solidFill>
              <a:ea typeface="Calibri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fa-IR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مقالات علمی پژوهشی</a:t>
            </a:r>
            <a:endParaRPr lang="en-US" dirty="0">
              <a:solidFill>
                <a:srgbClr val="0000FF"/>
              </a:solidFill>
              <a:ea typeface="Calibri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fa-IR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مقالات علمی ترویجی</a:t>
            </a:r>
            <a:endParaRPr lang="en-US" dirty="0">
              <a:solidFill>
                <a:srgbClr val="0000FF"/>
              </a:solidFill>
              <a:ea typeface="Calibri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fa-IR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مقالات علمی تخصصی</a:t>
            </a:r>
            <a:endParaRPr lang="en-US" dirty="0">
              <a:solidFill>
                <a:srgbClr val="0000FF"/>
              </a:solidFill>
              <a:ea typeface="Calibri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fa-IR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مقالات کنفرانسی (بین المللی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ISI</a:t>
            </a:r>
            <a:r>
              <a:rPr lang="fa-IR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،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ISC</a:t>
            </a:r>
            <a:r>
              <a:rPr lang="fa-IR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، علمی پژوهشی، علمی ترویجی)</a:t>
            </a:r>
            <a:endParaRPr lang="en-US" dirty="0">
              <a:solidFill>
                <a:srgbClr val="0000FF"/>
              </a:solidFill>
              <a:ea typeface="Calibri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  <a:tab pos="7315200" algn="l"/>
              </a:tabLst>
            </a:pPr>
            <a:r>
              <a:rPr lang="fa-IR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مقالات همایشی (بین المللی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ISI</a:t>
            </a:r>
            <a:r>
              <a:rPr lang="fa-IR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،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ISC</a:t>
            </a:r>
            <a:r>
              <a:rPr lang="fa-IR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2  Badr" panose="00000400000000000000" pitchFamily="2" charset="-78"/>
              </a:rPr>
              <a:t>، علمی پژوهشی، علمی ترویجی)</a:t>
            </a:r>
            <a:endParaRPr lang="en-US" dirty="0">
              <a:solidFill>
                <a:srgbClr val="0000FF"/>
              </a:solidFill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3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cs typeface="2  Titr" panose="00000700000000000000" pitchFamily="2" charset="-78"/>
              </a:rPr>
              <a:t>پایگاه ها نمایه مجالات </a:t>
            </a:r>
            <a:r>
              <a:rPr lang="fa-IR" sz="3200" dirty="0" smtClean="0">
                <a:cs typeface="2  Titr" panose="00000700000000000000" pitchFamily="2" charset="-78"/>
              </a:rPr>
              <a:t>علمی			مشخصات </a:t>
            </a:r>
            <a:r>
              <a:rPr lang="fa-IR" sz="3200" dirty="0">
                <a:cs typeface="2  Titr" panose="00000700000000000000" pitchFamily="2" charset="-78"/>
              </a:rPr>
              <a:t>یک مجله </a:t>
            </a:r>
            <a:r>
              <a:rPr lang="fa-IR" sz="3200" dirty="0" smtClean="0">
                <a:cs typeface="2  Titr" panose="00000700000000000000" pitchFamily="2" charset="-78"/>
              </a:rPr>
              <a:t>علمی</a:t>
            </a:r>
            <a:endParaRPr lang="fa-IR" sz="3200" dirty="0">
              <a:solidFill>
                <a:srgbClr val="008000"/>
              </a:solidFill>
              <a:cs typeface="2  Baran" panose="00000400000000000000" pitchFamily="2" charset="-7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sz="half" idx="1"/>
          </p:nvPr>
        </p:nvSpPr>
        <p:spPr>
          <a:xfrm>
            <a:off x="6768077" y="2060848"/>
            <a:ext cx="4608512" cy="410445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b="1" dirty="0" smtClean="0">
                <a:solidFill>
                  <a:srgbClr val="0000FF"/>
                </a:solidFill>
                <a:cs typeface="2  Hamid" panose="00000400000000000000" pitchFamily="2" charset="-78"/>
              </a:rPr>
              <a:t>وزارت علوم	  	   </a:t>
            </a:r>
            <a:r>
              <a:rPr lang="en-US" sz="3200" b="1" dirty="0" smtClean="0">
                <a:solidFill>
                  <a:srgbClr val="0000FF"/>
                </a:solidFill>
                <a:cs typeface="2  Hamid" panose="00000400000000000000" pitchFamily="2" charset="-78"/>
              </a:rPr>
              <a:t>msrt.ir</a:t>
            </a:r>
            <a:endParaRPr lang="fa-IR" sz="3200" b="1" dirty="0" smtClean="0">
              <a:solidFill>
                <a:srgbClr val="0000FF"/>
              </a:solidFill>
              <a:cs typeface="2  Hamid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b="1" dirty="0" smtClean="0">
                <a:solidFill>
                  <a:srgbClr val="0000FF"/>
                </a:solidFill>
                <a:cs typeface="2  Hamid" panose="00000400000000000000" pitchFamily="2" charset="-78"/>
              </a:rPr>
              <a:t>نورمگز		  </a:t>
            </a:r>
            <a:r>
              <a:rPr lang="en-US" sz="3200" b="1" dirty="0" smtClean="0">
                <a:solidFill>
                  <a:srgbClr val="0000FF"/>
                </a:solidFill>
                <a:cs typeface="2  Hamid" panose="00000400000000000000" pitchFamily="2" charset="-78"/>
              </a:rPr>
              <a:t>noormags.ir</a:t>
            </a:r>
            <a:endParaRPr lang="fa-IR" sz="3200" b="1" dirty="0" smtClean="0">
              <a:solidFill>
                <a:srgbClr val="0000FF"/>
              </a:solidFill>
              <a:cs typeface="2  Hamid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b="1" dirty="0" smtClean="0">
                <a:solidFill>
                  <a:srgbClr val="0000FF"/>
                </a:solidFill>
                <a:cs typeface="2  Hamid" panose="00000400000000000000" pitchFamily="2" charset="-78"/>
              </a:rPr>
              <a:t>مگیران		</a:t>
            </a:r>
            <a:r>
              <a:rPr lang="en-US" sz="3200" b="1" dirty="0" smtClean="0">
                <a:solidFill>
                  <a:srgbClr val="0000FF"/>
                </a:solidFill>
                <a:cs typeface="2  Hamid" panose="00000400000000000000" pitchFamily="2" charset="-78"/>
              </a:rPr>
              <a:t>magiran.com</a:t>
            </a:r>
            <a:endParaRPr lang="fa-IR" sz="3200" b="1" dirty="0" smtClean="0">
              <a:solidFill>
                <a:srgbClr val="0000FF"/>
              </a:solidFill>
              <a:cs typeface="2  Hamid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b="1" dirty="0" smtClean="0">
                <a:solidFill>
                  <a:srgbClr val="0000FF"/>
                </a:solidFill>
                <a:cs typeface="2  Hamid" panose="00000400000000000000" pitchFamily="2" charset="-78"/>
              </a:rPr>
              <a:t>و ...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9602" y="2060848"/>
            <a:ext cx="4512501" cy="417646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>
                <a:solidFill>
                  <a:srgbClr val="008000"/>
                </a:solidFill>
                <a:cs typeface="2  Baran" panose="00000400000000000000" pitchFamily="2" charset="-78"/>
              </a:rPr>
              <a:t>رتبه </a:t>
            </a:r>
            <a:r>
              <a:rPr lang="fa-IR" b="1" dirty="0" smtClean="0">
                <a:solidFill>
                  <a:srgbClr val="008000"/>
                </a:solidFill>
                <a:cs typeface="2  Baran" panose="00000400000000000000" pitchFamily="2" charset="-78"/>
              </a:rPr>
              <a:t>علمی	عنوان </a:t>
            </a:r>
            <a:r>
              <a:rPr lang="fa-IR" b="1" dirty="0">
                <a:solidFill>
                  <a:srgbClr val="008000"/>
                </a:solidFill>
                <a:cs typeface="2  Baran" panose="00000400000000000000" pitchFamily="2" charset="-78"/>
              </a:rPr>
              <a:t>یا موضوع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rgbClr val="008000"/>
                </a:solidFill>
                <a:cs typeface="2  Baran" panose="00000400000000000000" pitchFamily="2" charset="-78"/>
              </a:rPr>
              <a:t>دوره </a:t>
            </a:r>
            <a:r>
              <a:rPr lang="fa-IR" b="1" dirty="0" smtClean="0">
                <a:solidFill>
                  <a:srgbClr val="008000"/>
                </a:solidFill>
                <a:cs typeface="2  Baran" panose="00000400000000000000" pitchFamily="2" charset="-78"/>
              </a:rPr>
              <a:t>انتشار	نوع </a:t>
            </a:r>
            <a:r>
              <a:rPr lang="fa-IR" b="1" dirty="0">
                <a:solidFill>
                  <a:srgbClr val="008000"/>
                </a:solidFill>
                <a:cs typeface="2  Baran" panose="00000400000000000000" pitchFamily="2" charset="-78"/>
              </a:rPr>
              <a:t>انتشار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rgbClr val="008000"/>
                </a:solidFill>
                <a:cs typeface="2  Baran" panose="00000400000000000000" pitchFamily="2" charset="-78"/>
              </a:rPr>
              <a:t>صاحب امتیاز </a:t>
            </a:r>
            <a:r>
              <a:rPr lang="fa-IR" b="1" dirty="0" smtClean="0">
                <a:solidFill>
                  <a:srgbClr val="008000"/>
                </a:solidFill>
                <a:cs typeface="2  Baran" panose="00000400000000000000" pitchFamily="2" charset="-78"/>
              </a:rPr>
              <a:t> 	ناشر</a:t>
            </a: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008000"/>
                </a:solidFill>
                <a:cs typeface="2  Baran" panose="00000400000000000000" pitchFamily="2" charset="-78"/>
              </a:rPr>
              <a:t>مدیر مسئول	سردبیر</a:t>
            </a: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008000"/>
                </a:solidFill>
                <a:cs typeface="2  Baran" panose="00000400000000000000" pitchFamily="2" charset="-78"/>
              </a:rPr>
              <a:t>هیئت تحرریه	آدرس اینترنتی</a:t>
            </a:r>
            <a:endParaRPr lang="en-US" b="1" dirty="0" smtClean="0">
              <a:solidFill>
                <a:srgbClr val="008000"/>
              </a:solidFill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008000"/>
                </a:solidFill>
                <a:cs typeface="2  Baran" panose="00000400000000000000" pitchFamily="2" charset="-78"/>
              </a:rPr>
              <a:t>نام مقالات</a:t>
            </a:r>
            <a:r>
              <a:rPr lang="en-US" b="1" dirty="0" smtClean="0">
                <a:solidFill>
                  <a:srgbClr val="008000"/>
                </a:solidFill>
                <a:cs typeface="2  Baran" panose="00000400000000000000" pitchFamily="2" charset="-78"/>
              </a:rPr>
              <a:t>	</a:t>
            </a:r>
            <a:r>
              <a:rPr lang="fa-IR" b="1" dirty="0" smtClean="0">
                <a:solidFill>
                  <a:srgbClr val="008000"/>
                </a:solidFill>
                <a:cs typeface="2  Baran" panose="00000400000000000000" pitchFamily="2" charset="-78"/>
              </a:rPr>
              <a:t>نویسندگان</a:t>
            </a:r>
            <a:endParaRPr lang="en-US" b="1" dirty="0" smtClean="0">
              <a:solidFill>
                <a:srgbClr val="008000"/>
              </a:solidFill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008000"/>
                </a:solidFill>
                <a:cs typeface="2  Baran" panose="00000400000000000000" pitchFamily="2" charset="-78"/>
              </a:rPr>
              <a:t>     شیوه نامه 	ارسال مقاله</a:t>
            </a:r>
            <a:endParaRPr lang="en-US" b="1" dirty="0" smtClean="0">
              <a:solidFill>
                <a:srgbClr val="008000"/>
              </a:solidFill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008000"/>
                </a:solidFill>
                <a:cs typeface="2  Baran" panose="00000400000000000000" pitchFamily="2" charset="-78"/>
              </a:rPr>
              <a:t>		و ...</a:t>
            </a:r>
            <a:endParaRPr lang="fa-IR" b="1" dirty="0">
              <a:solidFill>
                <a:srgbClr val="008000"/>
              </a:solidFill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9199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روش تحقیق" id="{F73BBFE3-FA41-4EA6-9C1E-D09657D29563}" vid="{DC8431BE-3E5D-486E-85FB-2C000A3755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روش تحقیق</Template>
  <TotalTime>93</TotalTime>
  <Words>512</Words>
  <Application>Microsoft Office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2  Badr</vt:lpstr>
      <vt:lpstr>2  Baran</vt:lpstr>
      <vt:lpstr>2  Compset</vt:lpstr>
      <vt:lpstr>2  Farnaz</vt:lpstr>
      <vt:lpstr>2  Hamid</vt:lpstr>
      <vt:lpstr>2  Kamran</vt:lpstr>
      <vt:lpstr>2  Koodak</vt:lpstr>
      <vt:lpstr>2  Titr</vt:lpstr>
      <vt:lpstr>Arial</vt:lpstr>
      <vt:lpstr>Calibri</vt:lpstr>
      <vt:lpstr>Nazli</vt:lpstr>
      <vt:lpstr>QuranTaha</vt:lpstr>
      <vt:lpstr>Scheherazade</vt:lpstr>
      <vt:lpstr>Times New Roman</vt:lpstr>
      <vt:lpstr>Office Theme</vt:lpstr>
      <vt:lpstr>  روش تحقیق</vt:lpstr>
      <vt:lpstr>أعوذ بالله من الشیطان الرجیم بسم الله الرحمن الرحیم</vt:lpstr>
      <vt:lpstr>عید غدیر خم بر تمامی دل شیفتگان امامت و ولایت مبارک باد. آغاز سال تحصیلی 95-94 بر تمامی علم دوستان مبارک باد. </vt:lpstr>
      <vt:lpstr>تدبر در آیات</vt:lpstr>
      <vt:lpstr>معرفی جایگاه علمی</vt:lpstr>
      <vt:lpstr>PowerPoint Presentation</vt:lpstr>
      <vt:lpstr>طرح درس</vt:lpstr>
      <vt:lpstr>شناخت مقالات علمی</vt:lpstr>
      <vt:lpstr>پایگاه ها نمایه مجالات علمی   مشخصات یک مجله علمی</vt:lpstr>
      <vt:lpstr>کار عملی هفته آینده</vt:lpstr>
    </vt:vector>
  </TitlesOfParts>
  <Company>Minab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روش تحقیق</dc:title>
  <dc:creator>Sajjade</dc:creator>
  <cp:lastModifiedBy>Sajjade</cp:lastModifiedBy>
  <cp:revision>16</cp:revision>
  <dcterms:created xsi:type="dcterms:W3CDTF">2016-09-25T01:26:36Z</dcterms:created>
  <dcterms:modified xsi:type="dcterms:W3CDTF">2016-09-29T04:00:21Z</dcterms:modified>
</cp:coreProperties>
</file>