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65" autoAdjust="0"/>
    <p:restoredTop sz="94660"/>
  </p:normalViewPr>
  <p:slideViewPr>
    <p:cSldViewPr>
      <p:cViewPr>
        <p:scale>
          <a:sx n="100" d="100"/>
          <a:sy n="100" d="100"/>
        </p:scale>
        <p:origin x="-1038"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4033961-64DB-4BD1-9A9F-E4B1E3D8D74A}" type="datetimeFigureOut">
              <a:rPr lang="en-US" smtClean="0"/>
              <a:t>9/14/2014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151B5A9-2EB7-4FF6-AC16-54A479892C2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033961-64DB-4BD1-9A9F-E4B1E3D8D74A}" type="datetimeFigureOut">
              <a:rPr lang="en-US" smtClean="0"/>
              <a:t>9/14/2014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033961-64DB-4BD1-9A9F-E4B1E3D8D74A}" type="datetimeFigureOut">
              <a:rPr lang="en-US" smtClean="0"/>
              <a:t>9/14/2014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33961-64DB-4BD1-9A9F-E4B1E3D8D74A}" type="datetimeFigureOut">
              <a:rPr lang="en-US" smtClean="0"/>
              <a:t>9/14/2014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033961-64DB-4BD1-9A9F-E4B1E3D8D74A}" type="datetimeFigureOut">
              <a:rPr lang="en-US" smtClean="0"/>
              <a:t>9/14/2014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4033961-64DB-4BD1-9A9F-E4B1E3D8D74A}" type="datetimeFigureOut">
              <a:rPr lang="en-US" smtClean="0"/>
              <a:t>9/14/2014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1B5A9-2EB7-4FF6-AC16-54A479892C2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33961-64DB-4BD1-9A9F-E4B1E3D8D74A}" type="datetimeFigureOut">
              <a:rPr lang="en-US" smtClean="0"/>
              <a:t>9/14/2014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033961-64DB-4BD1-9A9F-E4B1E3D8D74A}" type="datetimeFigureOut">
              <a:rPr lang="en-US" smtClean="0"/>
              <a:t>9/14/2014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33961-64DB-4BD1-9A9F-E4B1E3D8D74A}" type="datetimeFigureOut">
              <a:rPr lang="en-US" smtClean="0"/>
              <a:t>9/14/2014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4033961-64DB-4BD1-9A9F-E4B1E3D8D74A}" type="datetimeFigureOut">
              <a:rPr lang="en-US" smtClean="0"/>
              <a:t>9/14/2014</a:t>
            </a:fld>
            <a:endParaRPr lang="en-US"/>
          </a:p>
        </p:txBody>
      </p:sp>
      <p:sp>
        <p:nvSpPr>
          <p:cNvPr id="7" name="Slide Number Placeholder 6"/>
          <p:cNvSpPr>
            <a:spLocks noGrp="1"/>
          </p:cNvSpPr>
          <p:nvPr>
            <p:ph type="sldNum" sz="quarter" idx="12"/>
          </p:nvPr>
        </p:nvSpPr>
        <p:spPr/>
        <p:txBody>
          <a:bodyPr/>
          <a:lstStyle/>
          <a:p>
            <a:fld id="{D151B5A9-2EB7-4FF6-AC16-54A479892C2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33961-64DB-4BD1-9A9F-E4B1E3D8D74A}" type="datetimeFigureOut">
              <a:rPr lang="en-US" smtClean="0"/>
              <a:t>9/14/2014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151B5A9-2EB7-4FF6-AC16-54A479892C2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4033961-64DB-4BD1-9A9F-E4B1E3D8D74A}" type="datetimeFigureOut">
              <a:rPr lang="en-US" smtClean="0"/>
              <a:t>9/14/2014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151B5A9-2EB7-4FF6-AC16-54A479892C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9800" y="2362200"/>
            <a:ext cx="2438399" cy="1524000"/>
          </a:xfrm>
        </p:spPr>
        <p:txBody>
          <a:bodyPr>
            <a:normAutofit/>
          </a:bodyPr>
          <a:lstStyle/>
          <a:p>
            <a:pPr algn="l"/>
            <a:r>
              <a:rPr lang="fa-IR" sz="4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IranNastaliq" pitchFamily="18" charset="0"/>
                <a:cs typeface="Nazanin" pitchFamily="2" charset="-78"/>
              </a:rPr>
              <a:t>عسل</a:t>
            </a:r>
            <a:endParaRPr lang="en-US" sz="4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IranNastaliq" pitchFamily="18" charset="0"/>
              <a:cs typeface="Nazanin" pitchFamily="2" charset="-78"/>
            </a:endParaRPr>
          </a:p>
        </p:txBody>
      </p:sp>
      <p:sp>
        <p:nvSpPr>
          <p:cNvPr id="3" name="Subtitle 2"/>
          <p:cNvSpPr>
            <a:spLocks noGrp="1"/>
          </p:cNvSpPr>
          <p:nvPr>
            <p:ph type="subTitle" idx="1"/>
          </p:nvPr>
        </p:nvSpPr>
        <p:spPr>
          <a:xfrm>
            <a:off x="-13447" y="6487445"/>
            <a:ext cx="1134035" cy="379520"/>
          </a:xfrm>
        </p:spPr>
        <p:txBody>
          <a:bodyPr>
            <a:normAutofit/>
          </a:bodyPr>
          <a:lstStyle/>
          <a:p>
            <a:r>
              <a:rPr lang="fa-IR" sz="1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
        <p:nvSpPr>
          <p:cNvPr id="4" name="TextBox 3"/>
          <p:cNvSpPr txBox="1"/>
          <p:nvPr/>
        </p:nvSpPr>
        <p:spPr>
          <a:xfrm>
            <a:off x="4554071" y="5715000"/>
            <a:ext cx="3657600" cy="400110"/>
          </a:xfrm>
          <a:prstGeom prst="rect">
            <a:avLst/>
          </a:prstGeom>
          <a:noFill/>
        </p:spPr>
        <p:txBody>
          <a:bodyPr wrap="square" rtlCol="1">
            <a:spAutoFit/>
          </a:bodyPr>
          <a:lstStyle/>
          <a:p>
            <a:r>
              <a:rPr lang="en-US" sz="2000" dirty="0" smtClean="0">
                <a:latin typeface="Segoe Print" pitchFamily="2" charset="0"/>
              </a:rPr>
              <a:t>Asal.asadi86@gmail.com</a:t>
            </a:r>
            <a:endParaRPr lang="fa-IR" sz="2000" dirty="0">
              <a:latin typeface="Segoe Print" pitchFamily="2" charset="0"/>
            </a:endParaRPr>
          </a:p>
        </p:txBody>
      </p:sp>
      <p:sp>
        <p:nvSpPr>
          <p:cNvPr id="5" name="TextBox 4"/>
          <p:cNvSpPr txBox="1"/>
          <p:nvPr/>
        </p:nvSpPr>
        <p:spPr>
          <a:xfrm>
            <a:off x="4644007" y="404664"/>
            <a:ext cx="3456385" cy="1200329"/>
          </a:xfrm>
          <a:prstGeom prst="rect">
            <a:avLst/>
          </a:prstGeom>
          <a:noFill/>
        </p:spPr>
        <p:txBody>
          <a:bodyPr wrap="square" rtlCol="0">
            <a:spAutoFit/>
          </a:bodyPr>
          <a:lstStyle/>
          <a:p>
            <a:r>
              <a:rPr lang="fa-IR" sz="7200" dirty="0" smtClean="0">
                <a:latin typeface="Andalus" panose="02020603050405020304" pitchFamily="18" charset="-78"/>
                <a:cs typeface="Andalus" panose="02020603050405020304" pitchFamily="18" charset="-78"/>
              </a:rPr>
              <a:t>عسل اسدی</a:t>
            </a:r>
            <a:endParaRPr lang="en-US" sz="7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07875940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mph" presetSubtype="0" fill="hold" nodeType="clickEffect">
                                  <p:stCondLst>
                                    <p:cond delay="0"/>
                                  </p:stCondLst>
                                  <p:iterate type="lt">
                                    <p:tmPct val="10000"/>
                                  </p:iterate>
                                  <p:childTnLst>
                                    <p:animMotion origin="layout" path="M 0.00625 -0.20602 L 0.00625 -0.27824 " pathEditMode="relative" rAng="0" ptsTypes="AA">
                                      <p:cBhvr>
                                        <p:cTn id="1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17" dur="125" fill="hold">
                                          <p:stCondLst>
                                            <p:cond delay="0"/>
                                          </p:stCondLst>
                                        </p:cTn>
                                        <p:tgtEl>
                                          <p:spTgt spid="4">
                                            <p:txEl>
                                              <p:pRg st="0" end="0"/>
                                            </p:txEl>
                                          </p:spTgt>
                                        </p:tgtEl>
                                        <p:attrNameLst>
                                          <p:attrName>r</p:attrName>
                                        </p:attrNameLst>
                                      </p:cBhvr>
                                    </p:animRot>
                                    <p:animRot by="-1500000">
                                      <p:cBhvr>
                                        <p:cTn id="18" dur="125" fill="hold">
                                          <p:stCondLst>
                                            <p:cond delay="125"/>
                                          </p:stCondLst>
                                        </p:cTn>
                                        <p:tgtEl>
                                          <p:spTgt spid="4">
                                            <p:txEl>
                                              <p:pRg st="0" end="0"/>
                                            </p:txEl>
                                          </p:spTgt>
                                        </p:tgtEl>
                                        <p:attrNameLst>
                                          <p:attrName>r</p:attrName>
                                        </p:attrNameLst>
                                      </p:cBhvr>
                                    </p:animRot>
                                    <p:animRot by="-1500000">
                                      <p:cBhvr>
                                        <p:cTn id="19" dur="125" fill="hold">
                                          <p:stCondLst>
                                            <p:cond delay="250"/>
                                          </p:stCondLst>
                                        </p:cTn>
                                        <p:tgtEl>
                                          <p:spTgt spid="4">
                                            <p:txEl>
                                              <p:pRg st="0" end="0"/>
                                            </p:txEl>
                                          </p:spTgt>
                                        </p:tgtEl>
                                        <p:attrNameLst>
                                          <p:attrName>r</p:attrName>
                                        </p:attrNameLst>
                                      </p:cBhvr>
                                    </p:animRot>
                                    <p:animRot by="1500000">
                                      <p:cBhvr>
                                        <p:cTn id="2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153834" cy="990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rPr>
              <a:t>بره موم چیست؟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endParaRPr>
          </a:p>
        </p:txBody>
      </p:sp>
      <p:sp>
        <p:nvSpPr>
          <p:cNvPr id="3" name="Content Placeholder 2"/>
          <p:cNvSpPr>
            <a:spLocks noGrp="1"/>
          </p:cNvSpPr>
          <p:nvPr>
            <p:ph idx="1"/>
          </p:nvPr>
        </p:nvSpPr>
        <p:spPr>
          <a:xfrm>
            <a:off x="2133600" y="1752602"/>
            <a:ext cx="6324600" cy="3200398"/>
          </a:xfrm>
        </p:spPr>
        <p:txBody>
          <a:bodyPr>
            <a:normAutofit/>
          </a:bodyPr>
          <a:lstStyle/>
          <a:p>
            <a:pPr algn="justLow" rtl="1">
              <a:buFont typeface="Wingdings" pitchFamily="2" charset="2"/>
              <a:buChar char="ü"/>
            </a:pPr>
            <a:r>
              <a:rPr lang="fa-IR" sz="2000" dirty="0">
                <a:solidFill>
                  <a:schemeClr val="accent2">
                    <a:lumMod val="50000"/>
                  </a:schemeClr>
                </a:solidFill>
                <a:latin typeface="IranNastaliq" pitchFamily="18" charset="0"/>
                <a:cs typeface="B Zar" pitchFamily="2" charset="-78"/>
              </a:rPr>
              <a:t>بره موم یکی از فرآورده های کاربردی و مفید زنبور عسل است که مخلوطی از مقادیر مختلف موم زنبور و رزین ها بوده که توسط زنبور عسل از گیاهان، بویژه از جوانه گلها و برگ ها جمع آوری می شود. چون مشکل است زنبورها را در پروازهای گشتی مشاهده کرد، منابع عصاره رزین ها معمولاً آشکار نیستند. زنبورها، رزین های محافظ گل و برگ را با آرواره های خود می تراشند و همانند دانه گرده آنرا روی ساق پاهای عقب خود در سبد گرده حمل می کنند. در حین جمع آوری بره موم، رزین ها، مقداری بزاق، سایر ترشحات زنبور عسل و همچنین موم با آن مخلوط می گردند.</a:t>
            </a:r>
          </a:p>
          <a:p>
            <a:pPr algn="justLow" rtl="1">
              <a:buFont typeface="Wingdings" pitchFamily="2" charset="2"/>
              <a:buChar char="ü"/>
            </a:pPr>
            <a:endParaRPr lang="fa-IR" sz="2000" dirty="0">
              <a:solidFill>
                <a:schemeClr val="accent2">
                  <a:lumMod val="50000"/>
                </a:schemeClr>
              </a:solidFill>
              <a:cs typeface="B Zar" pitchFamily="2" charset="-78"/>
            </a:endParaRPr>
          </a:p>
          <a:p>
            <a:pPr algn="justLow" rtl="1">
              <a:buFont typeface="Wingdings" pitchFamily="2" charset="2"/>
              <a:buChar char="ü"/>
            </a:pPr>
            <a:endParaRPr lang="en-US" sz="2000" dirty="0">
              <a:solidFill>
                <a:schemeClr val="accent2">
                  <a:lumMod val="50000"/>
                </a:schemeClr>
              </a:solidFill>
              <a:cs typeface="B Za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648200"/>
            <a:ext cx="1428750" cy="1428750"/>
          </a:xfrm>
          <a:prstGeom prst="roundRect">
            <a:avLst>
              <a:gd name="adj" fmla="val 9138"/>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0" y="6546994"/>
            <a:ext cx="1704975"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2051693526"/>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childTnLst>
                          </p:cTn>
                        </p:par>
                        <p:par>
                          <p:cTn id="28" fill="hold">
                            <p:stCondLst>
                              <p:cond delay="2000"/>
                            </p:stCondLst>
                            <p:childTnLst>
                              <p:par>
                                <p:cTn id="29" presetID="6" presetClass="entr" presetSubtype="16" fill="hold" grpId="0" nodeType="after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circle(in)">
                                      <p:cBhvr>
                                        <p:cTn id="3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371600"/>
            <a:ext cx="6248400" cy="4495800"/>
          </a:xfrm>
        </p:spPr>
        <p:txBody>
          <a:bodyPr>
            <a:normAutofit/>
          </a:bodyPr>
          <a:lstStyle/>
          <a:p>
            <a:pPr algn="justLow" rtl="1">
              <a:buFont typeface="Wingdings" pitchFamily="2" charset="2"/>
              <a:buChar char="ü"/>
            </a:pPr>
            <a:r>
              <a:rPr lang="fa-IR" sz="2000" dirty="0">
                <a:cs typeface="B Zar" pitchFamily="2" charset="-78"/>
              </a:rPr>
              <a:t>این رزین ها بوسیله زنبورهای کارگر مورد استفاده قرار می گیرند تا  داخل حفره های تخمگذاری را پر کنند، شان ها را تعمیر نمایند، شکافهای موجود در کندو را ببندند، و ابعاد دریچه ورودی کندو را کاهش دهند. در داخل کندو هر کدام از حیوانات یا حشرات مرده را که خیلی بزرگ باشند، بوسیله لایه نازکی از بره موم پوشش می دهند تا آنها را بخارج حمل کنند. ترکیب بره موم به نوع گیاهان موجود در دسترس زنبورها بستگی دارد. رنگ، بو و احتمالاً خواص داروئی بره موم مطابق منشاء و فصل سال تغییر می کند. علاوه بر آن بعضی زنبورها تمایل فراوانی به جمع آوری این ماده دارند(بر خلاف دلخواه زنبوردار)، چون بره موم یک ماده چسبناکی است و زیاد بودن آن بیرون آوردن چارچوب ها از جعبه ها را مشکل می سازد.</a:t>
            </a: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en-US" sz="2000" dirty="0">
              <a:cs typeface="B Zar" pitchFamily="2" charset="-78"/>
            </a:endParaRPr>
          </a:p>
        </p:txBody>
      </p:sp>
      <p:sp>
        <p:nvSpPr>
          <p:cNvPr id="2" name="TextBox 1"/>
          <p:cNvSpPr txBox="1"/>
          <p:nvPr/>
        </p:nvSpPr>
        <p:spPr>
          <a:xfrm>
            <a:off x="22412" y="6565612"/>
            <a:ext cx="16002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1153440894"/>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219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rPr>
              <a:t>عسل برگ یا </a:t>
            </a:r>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rPr>
              <a:t>عسلک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endParaRPr>
          </a:p>
        </p:txBody>
      </p:sp>
      <p:sp>
        <p:nvSpPr>
          <p:cNvPr id="3" name="Content Placeholder 2"/>
          <p:cNvSpPr>
            <a:spLocks noGrp="1"/>
          </p:cNvSpPr>
          <p:nvPr>
            <p:ph idx="1"/>
          </p:nvPr>
        </p:nvSpPr>
        <p:spPr>
          <a:xfrm>
            <a:off x="762000" y="1752600"/>
            <a:ext cx="7620000" cy="4572000"/>
          </a:xfrm>
        </p:spPr>
        <p:txBody>
          <a:bodyPr>
            <a:normAutofit/>
          </a:bodyPr>
          <a:lstStyle/>
          <a:p>
            <a:pPr algn="justLow" rtl="1">
              <a:buFont typeface="Wingdings" pitchFamily="2" charset="2"/>
              <a:buChar char="ü"/>
            </a:pPr>
            <a:r>
              <a:rPr lang="fa-IR" sz="2000" dirty="0">
                <a:cs typeface="B Zar" pitchFamily="2" charset="-78"/>
              </a:rPr>
              <a:t>عسلک به دلیل دارا بودن درصد بالایی از مواد معدنی چون پتاسیم و فسفر و آهن نسبت به عسل طبیعی دارای ارزش خاص خود است ، به جهت سرعت شکرک زدن بالا و غنی بودن از املاح ، بهتر است که این عسل به صورت موم دار و بدونه حرارت دیدن مصرف شود</a:t>
            </a:r>
          </a:p>
          <a:p>
            <a:pPr algn="justLow" rtl="1">
              <a:buFont typeface="Wingdings" pitchFamily="2" charset="2"/>
              <a:buChar char="ü"/>
            </a:pPr>
            <a:r>
              <a:rPr lang="fa-IR" sz="2000" dirty="0">
                <a:cs typeface="B Zar" pitchFamily="2" charset="-78"/>
              </a:rPr>
              <a:t>عسل برگ یا عسلک  نیز نوعی عسل است با این تفاوت که ماده قندی آن بجایی اینکه همانند عسل معمولی از شهد گلها باشد از عصاره قندی تراوش شده </a:t>
            </a:r>
            <a:r>
              <a:rPr lang="fa-IR" sz="2000" dirty="0" smtClean="0">
                <a:cs typeface="B Zar" pitchFamily="2" charset="-78"/>
              </a:rPr>
              <a:t>از </a:t>
            </a:r>
            <a:r>
              <a:rPr lang="fa-IR" sz="2000" dirty="0">
                <a:cs typeface="B Zar" pitchFamily="2" charset="-78"/>
              </a:rPr>
              <a:t>گیاهان و درختان میباشد که به صورت اضافی شیره مکیده شده توسط تعدادی از حشرات بر روی شاخ و برگ درختان ریخته است .تعدادی از حشرات مثل شته دارای سیستم گوارشی خواص به خود هستند، شته با خرطوم خواص خود شیره گیاهی را می تواند از برگ و ساقه گیاهان بیرون بکشد به طوری که در عرض یک ساعت می توانند هم وزن خود شیره ببلعند ، واضح است که در چنین شرایطی مقدار کمی از این شیره به عنوان ماده غذایی مورد مصرف شته قرار میگیرد و مابقی آن فقط از بدن آنها عبور میکند با این وجود یک رشته تغییرات شیمیایی روی آن انجام می شود بطوری که شیره ای که روی برگها می ریزد ( عسل برگ ) با شیره خود گیاه تفاوت </a:t>
            </a:r>
            <a:r>
              <a:rPr lang="fa-IR" sz="2000" dirty="0" smtClean="0">
                <a:cs typeface="B Zar" pitchFamily="2" charset="-78"/>
              </a:rPr>
              <a:t>دارد.</a:t>
            </a:r>
            <a:endParaRPr lang="en-US" sz="2000" dirty="0">
              <a:cs typeface="B Zar" pitchFamily="2" charset="-78"/>
            </a:endParaRPr>
          </a:p>
        </p:txBody>
      </p:sp>
      <p:sp>
        <p:nvSpPr>
          <p:cNvPr id="4" name="TextBox 3"/>
          <p:cNvSpPr txBox="1"/>
          <p:nvPr/>
        </p:nvSpPr>
        <p:spPr>
          <a:xfrm>
            <a:off x="0" y="6561130"/>
            <a:ext cx="12954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342416384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par>
                                <p:cTn id="12" presetID="26"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620000" cy="5715000"/>
          </a:xfrm>
        </p:spPr>
        <p:txBody>
          <a:bodyPr>
            <a:noAutofit/>
          </a:bodyPr>
          <a:lstStyle/>
          <a:p>
            <a:pPr algn="r" rtl="1">
              <a:buFont typeface="Wingdings" pitchFamily="2" charset="2"/>
              <a:buChar char="ü"/>
            </a:pPr>
            <a:r>
              <a:rPr lang="fa-IR" sz="2000" dirty="0">
                <a:cs typeface="B Zar" pitchFamily="2" charset="-78"/>
              </a:rPr>
              <a:t>میزان قند عسل برگ نسبت به شهد گل کمتر است ، ولی از نظر اسید های آمینه و ریز عنصرها غنی تر بوده و رنگ تیره تری نسبت به عسل شهد دارد، در این شرایط زنبورانی که در مناطق جنگلی ایجاد کلنی نموده اند این شیرابه را جمع نموده و سپس در کندو ذخیره مینمایند ، عسل برگی که از درخت قان به دست می آید دارای قندی به نام ملزیتوز است که به سرعت حتی در کندو و درون سلولهای شانی شکرک میزند ، مهمترین و گرانترین این عسلها ، عسل صنوبر است که در شرایط اقلیمی خاص تولید میشود و دارای رنگ قهوه ای متمایل به سیاه با انعکاس سبز میباشد و طعم صمغی و معطری دارد. از سایر عسلک ها می توان به بلوط ، تبریزی ، نارون ، بید ، افرا ، راش اشاره کرد . </a:t>
            </a:r>
          </a:p>
          <a:p>
            <a:pPr algn="r" rtl="1">
              <a:buFont typeface="Wingdings" pitchFamily="2" charset="2"/>
              <a:buChar char="ü"/>
            </a:pPr>
            <a:endParaRPr lang="fa-IR" sz="2000" dirty="0">
              <a:cs typeface="B Zar" pitchFamily="2" charset="-78"/>
            </a:endParaRPr>
          </a:p>
          <a:p>
            <a:pPr algn="r" rtl="1">
              <a:buFont typeface="Wingdings" pitchFamily="2" charset="2"/>
              <a:buChar char="ü"/>
            </a:pPr>
            <a:r>
              <a:rPr lang="fa-IR" sz="2000" dirty="0">
                <a:cs typeface="B Zar" pitchFamily="2" charset="-78"/>
              </a:rPr>
              <a:t>تولید عسلک ممکن است در شرایطی که زنبورعسل دسترسی به گل نداشته باشد نیز تولید گردد .</a:t>
            </a:r>
          </a:p>
          <a:p>
            <a:pPr>
              <a:buFont typeface="Wingdings" pitchFamily="2" charset="2"/>
              <a:buChar char="ü"/>
            </a:pPr>
            <a:endParaRPr lang="en-US" sz="2000" dirty="0">
              <a:cs typeface="B Zar" pitchFamily="2" charset="-78"/>
            </a:endParaRPr>
          </a:p>
        </p:txBody>
      </p:sp>
      <p:sp>
        <p:nvSpPr>
          <p:cNvPr id="2" name="TextBox 1"/>
          <p:cNvSpPr txBox="1"/>
          <p:nvPr/>
        </p:nvSpPr>
        <p:spPr>
          <a:xfrm>
            <a:off x="-22412" y="6565612"/>
            <a:ext cx="10668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4169777275"/>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r"/>
            <a:r>
              <a:rPr lang="fa-IR" sz="5400" dirty="0" smtClean="0">
                <a:solidFill>
                  <a:schemeClr val="accent6">
                    <a:lumMod val="50000"/>
                  </a:schemeClr>
                </a:solidFill>
                <a:latin typeface="Andalus" panose="02020603050405020304" pitchFamily="18" charset="-78"/>
                <a:cs typeface="Andalus" panose="02020603050405020304" pitchFamily="18" charset="-78"/>
              </a:rPr>
              <a:t>عسل اسدی</a:t>
            </a:r>
            <a:endParaRPr lang="en-US" sz="5400" dirty="0">
              <a:solidFill>
                <a:schemeClr val="accent6">
                  <a:lumMod val="50000"/>
                </a:schemeClr>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n-US" sz="5400" b="1" dirty="0" smtClean="0">
                <a:solidFill>
                  <a:schemeClr val="accent6">
                    <a:lumMod val="50000"/>
                  </a:schemeClr>
                </a:solidFill>
                <a:latin typeface="Elephant" panose="02020904090505020303" pitchFamily="18" charset="0"/>
                <a:cs typeface="Adobe Arabic" pitchFamily="18" charset="-78"/>
              </a:rPr>
              <a:t>Asal-asadi.ir</a:t>
            </a:r>
          </a:p>
          <a:p>
            <a:r>
              <a:rPr lang="en-US" sz="5400" b="1" dirty="0" smtClean="0">
                <a:solidFill>
                  <a:schemeClr val="accent6">
                    <a:lumMod val="50000"/>
                  </a:schemeClr>
                </a:solidFill>
                <a:latin typeface="Elephant" panose="02020904090505020303" pitchFamily="18" charset="0"/>
                <a:cs typeface="Adobe Arabic" pitchFamily="18" charset="-78"/>
              </a:rPr>
              <a:t>Asal-asadi.com</a:t>
            </a:r>
          </a:p>
          <a:p>
            <a:pPr algn="r"/>
            <a:r>
              <a:rPr lang="en-US" sz="6000" dirty="0" smtClean="0">
                <a:solidFill>
                  <a:schemeClr val="accent6">
                    <a:lumMod val="50000"/>
                  </a:schemeClr>
                </a:solidFill>
                <a:latin typeface="Elephant" panose="02020904090505020303" pitchFamily="18" charset="0"/>
                <a:cs typeface="Adobe Arabic" pitchFamily="18" charset="-78"/>
              </a:rPr>
              <a:t>09373279832</a:t>
            </a:r>
            <a:endParaRPr lang="en-US" sz="6000" dirty="0">
              <a:solidFill>
                <a:schemeClr val="accent6">
                  <a:lumMod val="50000"/>
                </a:schemeClr>
              </a:solidFill>
              <a:latin typeface="Elephant" panose="02020904090505020303" pitchFamily="18" charset="0"/>
              <a:cs typeface="Adobe Arabic" pitchFamily="18" charset="-78"/>
            </a:endParaRPr>
          </a:p>
        </p:txBody>
      </p:sp>
    </p:spTree>
    <p:extLst>
      <p:ext uri="{BB962C8B-B14F-4D97-AF65-F5344CB8AC3E}">
        <p14:creationId xmlns:p14="http://schemas.microsoft.com/office/powerpoint/2010/main" val="399611188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796144" cy="92868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rPr>
              <a:t>عسل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endParaRPr>
          </a:p>
        </p:txBody>
      </p:sp>
      <p:sp>
        <p:nvSpPr>
          <p:cNvPr id="3" name="Content Placeholder 2"/>
          <p:cNvSpPr>
            <a:spLocks noGrp="1"/>
          </p:cNvSpPr>
          <p:nvPr>
            <p:ph idx="1"/>
          </p:nvPr>
        </p:nvSpPr>
        <p:spPr>
          <a:xfrm>
            <a:off x="990600" y="2362200"/>
            <a:ext cx="6858000" cy="4191000"/>
          </a:xfrm>
        </p:spPr>
        <p:txBody>
          <a:bodyPr>
            <a:normAutofit/>
          </a:bodyPr>
          <a:lstStyle/>
          <a:p>
            <a:pPr algn="justLow" rtl="1">
              <a:buFont typeface="Wingdings" pitchFamily="2" charset="2"/>
              <a:buChar char="ü"/>
            </a:pPr>
            <a:r>
              <a:rPr lang="fa-IR" sz="2000" dirty="0">
                <a:solidFill>
                  <a:schemeClr val="accent2">
                    <a:lumMod val="50000"/>
                  </a:schemeClr>
                </a:solidFill>
                <a:cs typeface="B Zar" pitchFamily="2" charset="-78"/>
              </a:rPr>
              <a:t>عَسَل که آن را به فارسی اَنگَبین گویند مایعی شیرین و گران‌رو است که زنبورعسل از شهد گل‌ها تولید می‌کند</a:t>
            </a:r>
            <a:r>
              <a:rPr lang="fa-IR" sz="2000" dirty="0" smtClean="0">
                <a:solidFill>
                  <a:schemeClr val="accent2">
                    <a:lumMod val="50000"/>
                  </a:schemeClr>
                </a:solidFill>
                <a:cs typeface="B Zar" pitchFamily="2" charset="-78"/>
              </a:rPr>
              <a:t>.</a:t>
            </a:r>
          </a:p>
          <a:p>
            <a:pPr algn="justLow" rtl="1">
              <a:buFont typeface="Wingdings" pitchFamily="2" charset="2"/>
              <a:buChar char="ü"/>
            </a:pPr>
            <a:endParaRPr lang="fa-IR" sz="2000" dirty="0">
              <a:solidFill>
                <a:schemeClr val="accent2">
                  <a:lumMod val="50000"/>
                </a:schemeClr>
              </a:solidFill>
              <a:cs typeface="B Zar" pitchFamily="2" charset="-78"/>
            </a:endParaRPr>
          </a:p>
          <a:p>
            <a:pPr algn="justLow" rtl="1">
              <a:buFont typeface="Wingdings" pitchFamily="2" charset="2"/>
              <a:buChar char="ü"/>
            </a:pPr>
            <a:r>
              <a:rPr lang="fa-IR" sz="2000" dirty="0">
                <a:solidFill>
                  <a:schemeClr val="accent2">
                    <a:lumMod val="50000"/>
                  </a:schemeClr>
                </a:solidFill>
                <a:cs typeface="B Zar" pitchFamily="2" charset="-78"/>
              </a:rPr>
              <a:t>عسل مهم‌ترین منبع مواد قندی شناخته شده‌است و پانزده نوع قند دارد که مهم‌ترین آنها فروکتوز، گلوکز و ساکاروز است. در مجموع یک کیلوگرم عسل ۳۲۵۰ کالری حرارت و انر‍‍‍‍‍ژی دارد. عسل به لحاظ داشتن برخی مواد تخمیری در تبادلات غذایی و کمک به هضم غذا بالاترین مرتبه را در میان غذاها دارد، از این دسته مواد می‌توان به آمیلاز، اینورتاز، کاتالاز و پراکسیداز اشاره کرد. همچنین عسل دارای ویتامین‌های بسیاری از جمله </a:t>
            </a:r>
            <a:r>
              <a:rPr lang="fa-IR" sz="2000" dirty="0" smtClean="0">
                <a:solidFill>
                  <a:schemeClr val="accent2">
                    <a:lumMod val="50000"/>
                  </a:schemeClr>
                </a:solidFill>
                <a:cs typeface="B Zar" pitchFamily="2" charset="-78"/>
              </a:rPr>
              <a:t>وستامین‌های </a:t>
            </a:r>
            <a:r>
              <a:rPr lang="en-US" sz="2000" dirty="0">
                <a:solidFill>
                  <a:schemeClr val="accent2">
                    <a:lumMod val="50000"/>
                  </a:schemeClr>
                </a:solidFill>
                <a:latin typeface="Vijaya" pitchFamily="34" charset="0"/>
                <a:cs typeface="B Zar" pitchFamily="2" charset="-78"/>
              </a:rPr>
              <a:t>B</a:t>
            </a:r>
            <a:r>
              <a:rPr lang="fa-IR" sz="2000" dirty="0">
                <a:solidFill>
                  <a:schemeClr val="accent2">
                    <a:lumMod val="50000"/>
                  </a:schemeClr>
                </a:solidFill>
                <a:latin typeface="Vijaya" pitchFamily="34" charset="0"/>
                <a:cs typeface="B Zar" pitchFamily="2" charset="-78"/>
              </a:rPr>
              <a:t>۲ ،</a:t>
            </a:r>
            <a:r>
              <a:rPr lang="en-US" sz="2000" dirty="0">
                <a:solidFill>
                  <a:schemeClr val="accent2">
                    <a:lumMod val="50000"/>
                  </a:schemeClr>
                </a:solidFill>
                <a:latin typeface="Vijaya" pitchFamily="34" charset="0"/>
                <a:cs typeface="B Zar" pitchFamily="2" charset="-78"/>
              </a:rPr>
              <a:t>B</a:t>
            </a:r>
            <a:r>
              <a:rPr lang="fa-IR" sz="2000" dirty="0">
                <a:solidFill>
                  <a:schemeClr val="accent2">
                    <a:lumMod val="50000"/>
                  </a:schemeClr>
                </a:solidFill>
                <a:latin typeface="Vijaya" pitchFamily="34" charset="0"/>
                <a:cs typeface="B Zar" pitchFamily="2" charset="-78"/>
              </a:rPr>
              <a:t>۵ ،</a:t>
            </a:r>
            <a:r>
              <a:rPr lang="en-US" sz="2000" dirty="0">
                <a:solidFill>
                  <a:schemeClr val="accent2">
                    <a:lumMod val="50000"/>
                  </a:schemeClr>
                </a:solidFill>
                <a:latin typeface="Vijaya" pitchFamily="34" charset="0"/>
                <a:cs typeface="B Zar" pitchFamily="2" charset="-78"/>
              </a:rPr>
              <a:t>B</a:t>
            </a:r>
            <a:r>
              <a:rPr lang="fa-IR" sz="2000" dirty="0">
                <a:solidFill>
                  <a:schemeClr val="accent2">
                    <a:lumMod val="50000"/>
                  </a:schemeClr>
                </a:solidFill>
                <a:cs typeface="B Zar" pitchFamily="2" charset="-78"/>
              </a:rPr>
              <a:t>۴، نیاسین، پریدوکسین و ویتامین‌های </a:t>
            </a:r>
            <a:r>
              <a:rPr lang="en-US" sz="2000" dirty="0" smtClean="0">
                <a:solidFill>
                  <a:schemeClr val="accent2">
                    <a:lumMod val="50000"/>
                  </a:schemeClr>
                </a:solidFill>
                <a:latin typeface="Vijaya" pitchFamily="34" charset="0"/>
                <a:cs typeface="B Zar" pitchFamily="2" charset="-78"/>
              </a:rPr>
              <a:t>C ،K ،E</a:t>
            </a:r>
            <a:r>
              <a:rPr lang="en-US" sz="2000" dirty="0" smtClean="0">
                <a:solidFill>
                  <a:schemeClr val="accent2">
                    <a:lumMod val="50000"/>
                  </a:schemeClr>
                </a:solidFill>
                <a:cs typeface="B Zar" pitchFamily="2" charset="-78"/>
              </a:rPr>
              <a:t> ،</a:t>
            </a:r>
            <a:r>
              <a:rPr lang="en-US" sz="2000" dirty="0" smtClean="0">
                <a:solidFill>
                  <a:schemeClr val="accent2">
                    <a:lumMod val="50000"/>
                  </a:schemeClr>
                </a:solidFill>
                <a:latin typeface="Vijaya" pitchFamily="34" charset="0"/>
                <a:cs typeface="B Zar" pitchFamily="2" charset="-78"/>
              </a:rPr>
              <a:t>A</a:t>
            </a:r>
            <a:r>
              <a:rPr lang="en-US" sz="2000" dirty="0" smtClean="0">
                <a:solidFill>
                  <a:schemeClr val="accent2">
                    <a:lumMod val="50000"/>
                  </a:schemeClr>
                </a:solidFill>
                <a:cs typeface="B Zar" pitchFamily="2" charset="-78"/>
              </a:rPr>
              <a:t> </a:t>
            </a:r>
            <a:r>
              <a:rPr lang="fa-IR" sz="2000" dirty="0">
                <a:solidFill>
                  <a:schemeClr val="accent2">
                    <a:lumMod val="50000"/>
                  </a:schemeClr>
                </a:solidFill>
                <a:cs typeface="B Zar" pitchFamily="2" charset="-78"/>
              </a:rPr>
              <a:t>است. </a:t>
            </a:r>
          </a:p>
          <a:p>
            <a:pPr algn="justLow">
              <a:buFont typeface="Wingdings" pitchFamily="2" charset="2"/>
              <a:buChar char="ü"/>
            </a:pPr>
            <a:endParaRPr lang="en-US" sz="2000" dirty="0">
              <a:solidFill>
                <a:schemeClr val="accent2">
                  <a:lumMod val="50000"/>
                </a:schemeClr>
              </a:solidFill>
              <a:cs typeface="B Zar" pitchFamily="2" charset="-78"/>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a:xfrm>
            <a:off x="6629400" y="838200"/>
            <a:ext cx="1870944" cy="1238981"/>
          </a:xfrm>
          <a:prstGeom prst="roundRect">
            <a:avLst>
              <a:gd name="adj" fmla="val 16667"/>
            </a:avLst>
          </a:prstGeom>
          <a:ln>
            <a:noFill/>
          </a:ln>
          <a:effectLst>
            <a:outerShdw blurRad="76200" dist="38100" dir="7800000" algn="tl" rotWithShape="0">
              <a:srgbClr val="000000">
                <a:alpha val="40000"/>
              </a:srgbClr>
            </a:outerShdw>
            <a:softEdge rad="63500"/>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4482" y="6519446"/>
            <a:ext cx="1600200" cy="292388"/>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1316961795"/>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6" presetClass="entr" presetSubtype="16"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circle(in)">
                                      <p:cBhvr>
                                        <p:cTn id="23" dur="2000"/>
                                        <p:tgtEl>
                                          <p:spTgt spid="3">
                                            <p:txEl>
                                              <p:pRg st="0" end="0"/>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circle(in)">
                                      <p:cBhvr>
                                        <p:cTn id="26" dur="2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nodeType="clickEffect">
                                  <p:stCondLst>
                                    <p:cond delay="0"/>
                                  </p:stCondLst>
                                  <p:childTnLst>
                                    <p:animScale>
                                      <p:cBhvr>
                                        <p:cTn id="30"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066800"/>
            <a:ext cx="6934200" cy="4572000"/>
          </a:xfrm>
        </p:spPr>
        <p:txBody>
          <a:bodyPr>
            <a:normAutofit/>
          </a:bodyPr>
          <a:lstStyle/>
          <a:p>
            <a:pPr algn="justLow" rtl="1">
              <a:buFont typeface="Wingdings" pitchFamily="2" charset="2"/>
              <a:buChar char="ü"/>
            </a:pPr>
            <a:r>
              <a:rPr lang="fa-IR" sz="2000" dirty="0">
                <a:solidFill>
                  <a:schemeClr val="accent2">
                    <a:lumMod val="50000"/>
                  </a:schemeClr>
                </a:solidFill>
                <a:cs typeface="B Zar" pitchFamily="2" charset="-78"/>
              </a:rPr>
              <a:t>میزان این ویتامین‌ها در عسل زیاد نیست؛ با این حال کافی و مفید است. عسل دارای انواع پروتئین، اسیدهای آمینه، اسیدهای آلی مثل اسید فرمیک و مشتقات کلروفیل و مقداری آنزیم و رایحه‌های معطر است. املاح معدنی در عسل فراوانند؛ از جمله کلسیم، پتاسیم، سدیم، منگنز، آهن، کلر، فسفر، گوگرد و ید.</a:t>
            </a:r>
          </a:p>
          <a:p>
            <a:pPr algn="justLow" rtl="1">
              <a:buFont typeface="Wingdings" pitchFamily="2" charset="2"/>
              <a:buChar char="ü"/>
            </a:pPr>
            <a:endParaRPr lang="fa-IR" sz="2000" dirty="0">
              <a:solidFill>
                <a:schemeClr val="accent2">
                  <a:lumMod val="50000"/>
                </a:schemeClr>
              </a:solidFill>
              <a:cs typeface="B Zar" pitchFamily="2" charset="-78"/>
            </a:endParaRPr>
          </a:p>
          <a:p>
            <a:pPr algn="justLow" rtl="1">
              <a:buFont typeface="Wingdings" pitchFamily="2" charset="2"/>
              <a:buChar char="ü"/>
            </a:pPr>
            <a:r>
              <a:rPr lang="fa-IR" sz="2000" dirty="0">
                <a:solidFill>
                  <a:schemeClr val="accent2">
                    <a:lumMod val="50000"/>
                  </a:schemeClr>
                </a:solidFill>
                <a:cs typeface="B Zar" pitchFamily="2" charset="-78"/>
              </a:rPr>
              <a:t>بسیاری از پژوهشگران تأکید دارند که عسل حاوی عوامل قوی ضدمیکروب و نیز حاوی هورمون‌های نباتی و هورمون‌هایی از مشتقات استروژن است</a:t>
            </a:r>
            <a:r>
              <a:rPr lang="fa-IR" sz="2000" dirty="0" smtClean="0">
                <a:solidFill>
                  <a:schemeClr val="accent2">
                    <a:lumMod val="50000"/>
                  </a:schemeClr>
                </a:solidFill>
                <a:cs typeface="B Zar" pitchFamily="2" charset="-78"/>
              </a:rPr>
              <a:t>.</a:t>
            </a:r>
            <a:endParaRPr lang="fa-IR" sz="2000" dirty="0">
              <a:solidFill>
                <a:schemeClr val="accent2">
                  <a:lumMod val="50000"/>
                </a:schemeClr>
              </a:solidFill>
              <a:cs typeface="B Za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4267200"/>
            <a:ext cx="2068945" cy="1551709"/>
          </a:xfrm>
          <a:prstGeom prst="roundRect">
            <a:avLst>
              <a:gd name="adj" fmla="val 1074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extBox 1"/>
          <p:cNvSpPr txBox="1"/>
          <p:nvPr/>
        </p:nvSpPr>
        <p:spPr>
          <a:xfrm>
            <a:off x="0" y="6565612"/>
            <a:ext cx="1295400" cy="292388"/>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315692072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028" y="304800"/>
            <a:ext cx="7024744"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latin typeface="IranNastaliq" pitchFamily="18" charset="0"/>
                <a:cs typeface="B Zar" pitchFamily="2" charset="-78"/>
              </a:rPr>
              <a:t>شهد   </a:t>
            </a:r>
            <a:endPar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p:txBody>
      </p:sp>
      <p:sp>
        <p:nvSpPr>
          <p:cNvPr id="3" name="Content Placeholder 2"/>
          <p:cNvSpPr>
            <a:spLocks noGrp="1"/>
          </p:cNvSpPr>
          <p:nvPr>
            <p:ph idx="1"/>
          </p:nvPr>
        </p:nvSpPr>
        <p:spPr>
          <a:xfrm>
            <a:off x="914400" y="1676400"/>
            <a:ext cx="7543562" cy="2895600"/>
          </a:xfrm>
        </p:spPr>
        <p:txBody>
          <a:bodyPr>
            <a:normAutofit/>
          </a:bodyPr>
          <a:lstStyle/>
          <a:p>
            <a:pPr algn="justLow" rtl="1">
              <a:buFont typeface="Wingdings" pitchFamily="2" charset="2"/>
              <a:buChar char="ü"/>
            </a:pPr>
            <a:r>
              <a:rPr lang="fa-IR" sz="2000" dirty="0">
                <a:solidFill>
                  <a:schemeClr val="accent2">
                    <a:lumMod val="50000"/>
                  </a:schemeClr>
                </a:solidFill>
                <a:cs typeface="B Zar" pitchFamily="2" charset="-78"/>
              </a:rPr>
              <a:t>شهد یا </a:t>
            </a:r>
            <a:r>
              <a:rPr lang="fa-IR" sz="2000" dirty="0" smtClean="0">
                <a:solidFill>
                  <a:schemeClr val="accent2">
                    <a:lumMod val="50000"/>
                  </a:schemeClr>
                </a:solidFill>
                <a:cs typeface="B Zar" pitchFamily="2" charset="-78"/>
              </a:rPr>
              <a:t>مایعی </a:t>
            </a:r>
            <a:r>
              <a:rPr lang="fa-IR" sz="2000" dirty="0">
                <a:solidFill>
                  <a:schemeClr val="accent2">
                    <a:lumMod val="50000"/>
                  </a:schemeClr>
                </a:solidFill>
                <a:cs typeface="B Zar" pitchFamily="2" charset="-78"/>
              </a:rPr>
              <a:t>حاوی قند است که توسط درختان و گل‌ها تولید می‌گردد که یا به منظور جذب حشرات گرده افشان و یا برای تغدیه جاندارانی که یا گیاه رابطه همیاری دارند استفاده می‌گردد.شهد توسط غده‌هایی که نکتاریز نامیده می‌شوند تولید می‌گردد</a:t>
            </a:r>
            <a:r>
              <a:rPr lang="fa-IR" sz="2000" dirty="0" smtClean="0">
                <a:solidFill>
                  <a:schemeClr val="accent2">
                    <a:lumMod val="50000"/>
                  </a:schemeClr>
                </a:solidFill>
                <a:cs typeface="B Zar" pitchFamily="2" charset="-78"/>
              </a:rPr>
              <a:t>.</a:t>
            </a:r>
            <a:endParaRPr lang="fa-IR" sz="2000" dirty="0">
              <a:solidFill>
                <a:schemeClr val="accent2">
                  <a:lumMod val="50000"/>
                </a:schemeClr>
              </a:solidFill>
              <a:cs typeface="B Zar" pitchFamily="2" charset="-78"/>
            </a:endParaRPr>
          </a:p>
          <a:p>
            <a:pPr algn="justLow" rtl="1">
              <a:buFont typeface="Wingdings" pitchFamily="2" charset="2"/>
              <a:buChar char="ü"/>
            </a:pPr>
            <a:r>
              <a:rPr lang="fa-IR" sz="2000" dirty="0">
                <a:solidFill>
                  <a:schemeClr val="accent2">
                    <a:lumMod val="50000"/>
                  </a:schemeClr>
                </a:solidFill>
                <a:cs typeface="B Zar" pitchFamily="2" charset="-78"/>
              </a:rPr>
              <a:t>شهد از نظر اقتصادی ماده‌ای با ارزش است زیرا برای تولید عسل توسط زنبوران به کار گرفته می‌شود علاوه بر این، شهد در کشاورزی و باغبانی هم مفید است و کاربرد دارد چرا که بسیاری از پرندگان شکارچی حشرات مضر همچون مرغ مگس خوار و پروانه‌ها از شهد تغدیه می‌کنند.</a:t>
            </a:r>
          </a:p>
          <a:p>
            <a:pPr algn="justLow" rtl="1">
              <a:buFont typeface="Wingdings" pitchFamily="2" charset="2"/>
              <a:buChar char="ü"/>
            </a:pPr>
            <a:endParaRPr lang="fa-IR" sz="2000" dirty="0">
              <a:solidFill>
                <a:schemeClr val="accent2">
                  <a:lumMod val="50000"/>
                </a:schemeClr>
              </a:solidFill>
              <a:cs typeface="B Zar" pitchFamily="2" charset="-78"/>
            </a:endParaRPr>
          </a:p>
          <a:p>
            <a:pPr algn="justLow">
              <a:buFont typeface="Wingdings" pitchFamily="2" charset="2"/>
              <a:buChar char="ü"/>
            </a:pPr>
            <a:endParaRPr lang="en-US" sz="2000" dirty="0">
              <a:solidFill>
                <a:schemeClr val="accent2">
                  <a:lumMod val="50000"/>
                </a:schemeClr>
              </a:solidFill>
              <a:cs typeface="B Zar" pitchFamily="2" charset="-78"/>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tretch>
            <a:fillRect/>
          </a:stretch>
        </p:blipFill>
        <p:spPr>
          <a:xfrm>
            <a:off x="2209800" y="4585854"/>
            <a:ext cx="1752600" cy="1538121"/>
          </a:xfrm>
          <a:prstGeom prst="roundRect">
            <a:avLst>
              <a:gd name="adj" fmla="val 10741"/>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a:xfrm>
            <a:off x="0" y="6546994"/>
            <a:ext cx="11430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159173800"/>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6"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ircle(in)">
                                      <p:cBhvr>
                                        <p:cTn id="24" dur="2000"/>
                                        <p:tgtEl>
                                          <p:spTgt spid="3">
                                            <p:txEl>
                                              <p:pRg st="0" end="0"/>
                                            </p:txEl>
                                          </p:spTgt>
                                        </p:tgtEl>
                                      </p:cBhvr>
                                    </p:animEffect>
                                  </p:childTnLst>
                                </p:cTn>
                              </p:par>
                            </p:childTnLst>
                          </p:cTn>
                        </p:par>
                        <p:par>
                          <p:cTn id="25" fill="hold">
                            <p:stCondLst>
                              <p:cond delay="4000"/>
                            </p:stCondLst>
                            <p:childTnLst>
                              <p:par>
                                <p:cTn id="26" presetID="6" presetClass="entr" presetSubtype="16"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circle(in)">
                                      <p:cBhvr>
                                        <p:cTn id="28" dur="2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2000"/>
                                        <p:tgtEl>
                                          <p:spTgt spid="4"/>
                                        </p:tgtEl>
                                      </p:cBhvr>
                                    </p:animEffect>
                                    <p:anim calcmode="lin" valueType="num">
                                      <p:cBhvr>
                                        <p:cTn id="34" dur="2000" fill="hold"/>
                                        <p:tgtEl>
                                          <p:spTgt spid="4"/>
                                        </p:tgtEl>
                                        <p:attrNameLst>
                                          <p:attrName>ppt_w</p:attrName>
                                        </p:attrNameLst>
                                      </p:cBhvr>
                                      <p:tavLst>
                                        <p:tav tm="0" fmla="#ppt_w*sin(2.5*pi*$)">
                                          <p:val>
                                            <p:fltVal val="0"/>
                                          </p:val>
                                        </p:tav>
                                        <p:tav tm="100000">
                                          <p:val>
                                            <p:fltVal val="1"/>
                                          </p:val>
                                        </p:tav>
                                      </p:tavLst>
                                    </p:anim>
                                    <p:anim calcmode="lin" valueType="num">
                                      <p:cBhvr>
                                        <p:cTn id="35"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637468" cy="838199"/>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rPr>
              <a:t>زهر زنبور عسل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ranNastaliq" pitchFamily="18" charset="0"/>
              <a:cs typeface="B Zar" pitchFamily="2" charset="-78"/>
            </a:endParaRPr>
          </a:p>
        </p:txBody>
      </p:sp>
      <p:sp>
        <p:nvSpPr>
          <p:cNvPr id="3" name="Text Placeholder 2"/>
          <p:cNvSpPr>
            <a:spLocks noGrp="1"/>
          </p:cNvSpPr>
          <p:nvPr>
            <p:ph type="body" idx="1"/>
          </p:nvPr>
        </p:nvSpPr>
        <p:spPr>
          <a:xfrm>
            <a:off x="685801" y="1752600"/>
            <a:ext cx="7696200" cy="4648200"/>
          </a:xfrm>
        </p:spPr>
        <p:txBody>
          <a:bodyPr>
            <a:normAutofit/>
          </a:bodyPr>
          <a:lstStyle/>
          <a:p>
            <a:pPr marL="342900" indent="-342900" algn="justLow" rtl="1">
              <a:buFont typeface="Wingdings" pitchFamily="2" charset="2"/>
              <a:buChar char="ü"/>
            </a:pPr>
            <a:r>
              <a:rPr lang="fa-IR" dirty="0">
                <a:solidFill>
                  <a:schemeClr val="accent2">
                    <a:lumMod val="50000"/>
                  </a:schemeClr>
                </a:solidFill>
                <a:cs typeface="B Zar" pitchFamily="2" charset="-78"/>
              </a:rPr>
              <a:t>در میان بسیاری از انواع حشرات، فقط تعداد خیلی محدودی از آنها توانایی دفاع از خود را توسط نیش و  تزریق زهر دارند. تمام حشراتی که قادر به نیش زدن هستند جزو راسته بالغشائیان </a:t>
            </a:r>
            <a:r>
              <a:rPr lang="fa-IR" dirty="0" smtClean="0">
                <a:solidFill>
                  <a:schemeClr val="accent2">
                    <a:lumMod val="50000"/>
                  </a:schemeClr>
                </a:solidFill>
                <a:cs typeface="B Zar" pitchFamily="2" charset="-78"/>
              </a:rPr>
              <a:t>محسوب </a:t>
            </a:r>
            <a:r>
              <a:rPr lang="fa-IR" dirty="0">
                <a:solidFill>
                  <a:schemeClr val="accent2">
                    <a:lumMod val="50000"/>
                  </a:schemeClr>
                </a:solidFill>
                <a:cs typeface="B Zar" pitchFamily="2" charset="-78"/>
              </a:rPr>
              <a:t>می شوند که مورچه ها، زنبورهای معمولی و زنبور عسل را در بر دارد. عقیده بر آن است که نیش زدن از دستگاه تخم گذاری اجداد گونه های بالغشائیان شکل گرفته و فقط ماده های آنها می توانند نیش بزنند. نیش آنها در انتهای شکم و یا نزدیک آن قرار دارد. بنابراین، دردی که از نیش زدن زنبور عسل وارد شود، دفاع از کلنی خودش است که توسط گاز گرفتن ایجاد نمی شود بلکه به علت نیش زدن پدید می آید. </a:t>
            </a:r>
          </a:p>
          <a:p>
            <a:pPr marL="342900" indent="-342900" algn="justLow" rtl="1">
              <a:buFont typeface="Wingdings" pitchFamily="2" charset="2"/>
              <a:buChar char="ü"/>
            </a:pPr>
            <a:r>
              <a:rPr lang="fa-IR" dirty="0">
                <a:solidFill>
                  <a:schemeClr val="accent2">
                    <a:lumMod val="50000"/>
                  </a:schemeClr>
                </a:solidFill>
                <a:cs typeface="B Zar" pitchFamily="2" charset="-78"/>
              </a:rPr>
              <a:t>حشرات متعدد سمی دیگری وجود دارند که زهر ترشح می کنند و معمولاً بدن خود را با آن می پوشانند، زخم ها را به وجود می آورند و آن را در زخم تزریق می کنند یا آن را از طریق قسمت های دهان یا نیش زدن اعمال می کنند. در بعضی موارد زهر برای دفاع کردن فردی یا در مورد حشرات اجتماعی، برای دفاع از کلنی مورد استفاده قرار می گیرد. اما زهر در کشتن طعمه (مثل بعضی زنبورها یا عنکبوت ها) یا جهت از حرکت انداختن و حفاظت کردن طعمه (برای خوشان یا بچه های در حال رشد خود) نیز بکار می رود.</a:t>
            </a:r>
          </a:p>
          <a:p>
            <a:pPr marL="342900" indent="-342900" algn="justLow" rtl="1">
              <a:buFont typeface="Wingdings" pitchFamily="2" charset="2"/>
              <a:buChar char="ü"/>
            </a:pPr>
            <a:endParaRPr lang="fa-IR" dirty="0">
              <a:solidFill>
                <a:schemeClr val="accent2">
                  <a:lumMod val="50000"/>
                </a:schemeClr>
              </a:solidFill>
              <a:cs typeface="B Zar" pitchFamily="2" charset="-78"/>
            </a:endParaRPr>
          </a:p>
          <a:p>
            <a:pPr marL="342900" indent="-342900" algn="justLow" rtl="1">
              <a:buFont typeface="Wingdings" pitchFamily="2" charset="2"/>
              <a:buChar char="ü"/>
            </a:pPr>
            <a:endParaRPr lang="fa-IR" dirty="0">
              <a:solidFill>
                <a:schemeClr val="accent2">
                  <a:lumMod val="50000"/>
                </a:schemeClr>
              </a:solidFill>
              <a:cs typeface="B Zar" pitchFamily="2" charset="-78"/>
            </a:endParaRPr>
          </a:p>
          <a:p>
            <a:pPr marL="342900" indent="-342900" algn="justLow" rtl="1">
              <a:buFont typeface="Wingdings" pitchFamily="2" charset="2"/>
              <a:buChar char="ü"/>
            </a:pPr>
            <a:endParaRPr lang="en-US" dirty="0">
              <a:solidFill>
                <a:schemeClr val="accent2">
                  <a:lumMod val="50000"/>
                </a:schemeClr>
              </a:solidFill>
              <a:cs typeface="B Zar" pitchFamily="2" charset="-78"/>
            </a:endParaRPr>
          </a:p>
        </p:txBody>
      </p:sp>
      <p:sp>
        <p:nvSpPr>
          <p:cNvPr id="4" name="TextBox 3"/>
          <p:cNvSpPr txBox="1"/>
          <p:nvPr/>
        </p:nvSpPr>
        <p:spPr>
          <a:xfrm>
            <a:off x="-31376" y="6565612"/>
            <a:ext cx="13716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66342756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6"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ircle(in)">
                                      <p:cBhvr>
                                        <p:cTn id="24" dur="2000"/>
                                        <p:tgtEl>
                                          <p:spTgt spid="3">
                                            <p:txEl>
                                              <p:pRg st="0" end="0"/>
                                            </p:txEl>
                                          </p:spTgt>
                                        </p:tgtEl>
                                      </p:cBhvr>
                                    </p:animEffect>
                                  </p:childTnLst>
                                </p:cTn>
                              </p:par>
                            </p:childTnLst>
                          </p:cTn>
                        </p:par>
                        <p:par>
                          <p:cTn id="25" fill="hold">
                            <p:stCondLst>
                              <p:cond delay="4000"/>
                            </p:stCondLst>
                            <p:childTnLst>
                              <p:par>
                                <p:cTn id="26" presetID="6" presetClass="entr" presetSubtype="16"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circle(in)">
                                      <p:cBhvr>
                                        <p:cTn id="2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9249" y="931770"/>
            <a:ext cx="7315200" cy="5181599"/>
          </a:xfrm>
        </p:spPr>
        <p:txBody>
          <a:bodyPr>
            <a:noAutofit/>
          </a:bodyPr>
          <a:lstStyle/>
          <a:p>
            <a:pPr algn="justLow" rtl="1">
              <a:buFont typeface="Wingdings" pitchFamily="2" charset="2"/>
              <a:buChar char="ü"/>
            </a:pPr>
            <a:r>
              <a:rPr lang="fa-IR" sz="2000" dirty="0" smtClean="0">
                <a:cs typeface="B Zar" pitchFamily="2" charset="-78"/>
              </a:rPr>
              <a:t>زهر زنبور عسل </a:t>
            </a:r>
            <a:r>
              <a:rPr lang="fa-IR" sz="2000" dirty="0">
                <a:cs typeface="B Zar" pitchFamily="2" charset="-78"/>
              </a:rPr>
              <a:t>به وسیله دو غده دستگاه نیش زنبورهای کارگر تولید می شود. تولید آن طی دو هفته اول عمر کارگر بالغ تکامل یافته و هنگامیکه زنبور کارگر به دفاع از کندو و چرا مشغول می گردد به حداکثر می رسد. همچنانکه زنبور پیرتر می شود، میزان زهر کم می گردد. تولید زهر زنبور ملکه در مواقع اضطراری حداکثر است و علت آن این است که باید برای مقابله فوری با ملکه های دیگر بکار برد. وقتی که زنبوری نیش می زند، معمولاً همه 15/0 تا3/0 میلی گرم زهر ذخیره در کیسه زهر را تزریق نمی کند. وقتی که حیوانی باپوست سفت، مثل انسان را نیش می زند، نیش و همه دستگاه آن از جمله کیسه زهر، عضلات و مرکز عصبی خود را از دست خواهد داد . معهذا این اعصاب و عضلات زهر تزریقی را برای مدتی یا تا خالی شدن کیسه زهر نگه می دارد. از دست رفتن چنین بخش بزرگی از بدن، سبب مرگ زنبور می گردد.</a:t>
            </a:r>
            <a:endParaRPr lang="en-US" sz="2000" dirty="0">
              <a:cs typeface="B Za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6837" y="4572000"/>
            <a:ext cx="1514475" cy="1514475"/>
          </a:xfrm>
          <a:prstGeom prst="roundRect">
            <a:avLst>
              <a:gd name="adj" fmla="val 69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extBox 1"/>
          <p:cNvSpPr txBox="1"/>
          <p:nvPr/>
        </p:nvSpPr>
        <p:spPr>
          <a:xfrm>
            <a:off x="0" y="6565612"/>
            <a:ext cx="15240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2541815522"/>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par>
                                <p:cTn id="10" presetID="6"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24744" cy="762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a:r>
              <a:rPr lang="fa-I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Pak Nastaleeq" pitchFamily="2" charset="-78"/>
                <a:cs typeface="B Zar" pitchFamily="2" charset="-78"/>
              </a:rPr>
              <a:t>موم زنبور عسل </a:t>
            </a:r>
            <a:r>
              <a:rPr lang="fa-IR"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Pak Nastaleeq" pitchFamily="2" charset="-78"/>
                <a:cs typeface="Pak Nastaleeq" pitchFamily="2" charset="-78"/>
              </a:rPr>
              <a:t>  </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Pak Nastaleeq" pitchFamily="2" charset="-78"/>
            </a:endParaRPr>
          </a:p>
        </p:txBody>
      </p:sp>
      <p:sp>
        <p:nvSpPr>
          <p:cNvPr id="4" name="Content Placeholder 3"/>
          <p:cNvSpPr>
            <a:spLocks noGrp="1"/>
          </p:cNvSpPr>
          <p:nvPr>
            <p:ph idx="1"/>
          </p:nvPr>
        </p:nvSpPr>
        <p:spPr>
          <a:xfrm>
            <a:off x="838200" y="1676400"/>
            <a:ext cx="7467600" cy="4495800"/>
          </a:xfrm>
        </p:spPr>
        <p:txBody>
          <a:bodyPr>
            <a:normAutofit/>
          </a:bodyPr>
          <a:lstStyle/>
          <a:p>
            <a:pPr algn="justLow" rtl="1">
              <a:buFont typeface="Wingdings" pitchFamily="2" charset="2"/>
              <a:buChar char="ü"/>
            </a:pPr>
            <a:r>
              <a:rPr lang="fa-IR" sz="2000" dirty="0">
                <a:cs typeface="B Zar" pitchFamily="2" charset="-78"/>
              </a:rPr>
              <a:t>زنبورهای جوان بعد از تغذیه نوزادهای جوان لاروها و شفیره‌ها با ژله سلطنتی، در ساخت كندو شركت می‌كنند. عسل مصرف شده و بعد از 24 ساعت همراه با بسیاری از زنبورهای دیگر در وضعیت معلق آرام می‌گیرد، 8 غده موم‌ ساز در زیر شكم زنبورهای جوان تكه‌های صفحه ای كوچك موم ترشح می‌كنند. این بشقابكها بوسیله زنبور عسل تراشیده، جویده و با اضافه نمودن بزاق و انواع آنزیم ها، نرم و خمیری می شوند. زمانیکه این بشقابکها جویده شدند، به شان می‌چسبند و چند بار مجدداً جویده می‌شوند، بالاخره قسمتی از این شاهكار معماری، حجرات شش گوش، ساختمان 20 گرمی كه می‌تواند 1000 گرم عسل را نگهدارد، را بوجود می‌آورند</a:t>
            </a:r>
            <a:r>
              <a:rPr lang="fa-IR" sz="2000" dirty="0" smtClean="0">
                <a:cs typeface="B Zar" pitchFamily="2" charset="-78"/>
              </a:rPr>
              <a:t>.</a:t>
            </a:r>
            <a:endParaRPr lang="fa-IR" sz="2000" dirty="0">
              <a:cs typeface="B Zar" pitchFamily="2" charset="-78"/>
            </a:endParaRPr>
          </a:p>
          <a:p>
            <a:pPr algn="justLow" rtl="1">
              <a:buFont typeface="Wingdings" pitchFamily="2" charset="2"/>
              <a:buChar char="ü"/>
            </a:pPr>
            <a:r>
              <a:rPr lang="fa-IR" sz="2000" dirty="0">
                <a:cs typeface="B Zar" pitchFamily="2" charset="-78"/>
              </a:rPr>
              <a:t>موم مثل بتن برای دهانه خانه ‌شان عسل استفاده می‌شود و وقتی كه با مقداری بره موم مخلوط گردد، نوزادها، لاروها و شفیره ها را از بیماریهای عفونی و تلف شدن حفاظت می کند. </a:t>
            </a:r>
            <a:endParaRPr lang="en-US" sz="2000" dirty="0">
              <a:cs typeface="B Zar" pitchFamily="2" charset="-78"/>
            </a:endParaRPr>
          </a:p>
        </p:txBody>
      </p:sp>
      <p:sp>
        <p:nvSpPr>
          <p:cNvPr id="3" name="TextBox 2"/>
          <p:cNvSpPr txBox="1"/>
          <p:nvPr/>
        </p:nvSpPr>
        <p:spPr>
          <a:xfrm>
            <a:off x="0" y="6553200"/>
            <a:ext cx="14478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341392142"/>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6" presetClass="entr" presetSubtype="16"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circle(in)">
                                      <p:cBhvr>
                                        <p:cTn id="23" dur="2000"/>
                                        <p:tgtEl>
                                          <p:spTgt spid="4">
                                            <p:txEl>
                                              <p:pRg st="0" end="0"/>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circle(in)">
                                      <p:cBhvr>
                                        <p:cTn id="26"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295400"/>
            <a:ext cx="6754009" cy="4689629"/>
          </a:xfrm>
        </p:spPr>
        <p:txBody>
          <a:bodyPr>
            <a:normAutofit/>
          </a:bodyPr>
          <a:lstStyle/>
          <a:p>
            <a:pPr algn="justLow" rtl="1">
              <a:buFont typeface="Wingdings" pitchFamily="2" charset="2"/>
              <a:buChar char="ü"/>
            </a:pPr>
            <a:r>
              <a:rPr lang="fa-IR" sz="2000" dirty="0">
                <a:cs typeface="B Zar" pitchFamily="2" charset="-78"/>
              </a:rPr>
              <a:t>متوسط مصرف کشنده برای یک انسان بالغ 8/2 میلی گرم زهر به ازای هر کیلو گرم وزن بدن است، بدین معنی که شخصی با وزن 60 کیلو گرم با تزریق 168 میلی گرم زهر زنبور 50%  شانس زنده ماندن را دارد. به فرض اینکه هر زنبور همه زهر خود را تزریق کند و 3/0 میلی گرم زهر در هر نیش زدن وجود داشته باشد، نیش نمی تواند برای چنین شخصی کشنده باشد. برای یک بچه به وزن 10 کیلوگرم، کمتر از 90 نیش می تواند کشنده باشد. بنابراین رفع سریع نیش ها مهم است. معهذا، اکثر مرگ های انسان از یک یا چند نیش زنبور به سبب عکس العمل حساسیت، سکته قلبی یا خفگی حاصله از ورم کردن اطراف گردن و دهان نتیجه می شود. معهذا مصرف زهر زنبور در دزهای کم می تواند مزیتی در مداوای تعداد زیادی از دردها باشد. این ارزش درمانی زهر زنبور نزد بسیاری از تمدنهای قدیم شناخته شده بود. امروزه فقط مصارف آن در داروهای انسانی و دامپزشکی رایج است.</a:t>
            </a: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en-US" sz="2000" dirty="0">
              <a:cs typeface="B Zar" pitchFamily="2" charset="-78"/>
            </a:endParaRPr>
          </a:p>
        </p:txBody>
      </p:sp>
      <p:sp>
        <p:nvSpPr>
          <p:cNvPr id="2" name="TextBox 1"/>
          <p:cNvSpPr txBox="1"/>
          <p:nvPr/>
        </p:nvSpPr>
        <p:spPr>
          <a:xfrm>
            <a:off x="0" y="6546994"/>
            <a:ext cx="22098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2413499447"/>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8300" y="838200"/>
            <a:ext cx="6781800" cy="5074260"/>
          </a:xfrm>
        </p:spPr>
        <p:txBody>
          <a:bodyPr>
            <a:normAutofit/>
          </a:bodyPr>
          <a:lstStyle/>
          <a:p>
            <a:pPr algn="justLow" rtl="1">
              <a:buFont typeface="Wingdings" pitchFamily="2" charset="2"/>
              <a:buChar char="ü"/>
            </a:pPr>
            <a:r>
              <a:rPr lang="fa-IR" sz="2000" dirty="0" smtClean="0">
                <a:cs typeface="B Zar" pitchFamily="2" charset="-78"/>
              </a:rPr>
              <a:t>علاوه </a:t>
            </a:r>
            <a:r>
              <a:rPr lang="fa-IR" sz="2000" dirty="0">
                <a:cs typeface="B Zar" pitchFamily="2" charset="-78"/>
              </a:rPr>
              <a:t>بر بره موم، موم نیز برای پر كردن شكاف‌ها و پوشاندن اشیاء خارجی در كندو بكار می‌رود. مومی كه توسط زنبوردار جمع‌آوری می‌گردد آن است كه در ساخت شان بكار می‌رود. زنبورداری با كندوی قاب دار، موم را تقریباً از قسمت درپوش و سمت فوقانی حجرات عسل تولید می‌كند.</a:t>
            </a:r>
          </a:p>
          <a:p>
            <a:pPr algn="justLow" rtl="1">
              <a:buFont typeface="Wingdings" pitchFamily="2" charset="2"/>
              <a:buChar char="ü"/>
            </a:pPr>
            <a:r>
              <a:rPr lang="fa-IR" sz="2000" dirty="0">
                <a:cs typeface="B Zar" pitchFamily="2" charset="-78"/>
              </a:rPr>
              <a:t>قرنها پیش، به ارزش موم زنبور بعنوان بهترین ماده برای شمع‌سازی پی برده بودند. قبل از پیدایش مومهای نفتی ارزان، از چربی حیوانی آب كرده برای شمعهای ارزان و موم تقلبی استفاده می‌شد. جواهرسازان و صنعتگران قدیمی می‌دانستند چگونه اشیاء ظریف از موم بسازند و بعد آنها را در قالب فلزات قدیمی قرار دهند. رنگهای تابلوهای نقاشی دیواری و شمایل‌های قدیمی، حاوی موم زنبور هستند كه بیش از 2000 سال بدون تغییر مانده‌اند. پوشش مومیایی‌های مصری حاوی موم هستند و موم زنبور دیر زمانی است كه در داروها، كرمها و لوسیون‌ها مصرف پیدا كرده است. از میان تمامی فرآورده‌های اصلی زنبورداری، موم چند كاره‌ترین و گسترده‌ترین ماده مصرفی بوده است.</a:t>
            </a: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fa-IR" sz="2000" dirty="0">
              <a:cs typeface="B Zar" pitchFamily="2" charset="-78"/>
            </a:endParaRPr>
          </a:p>
          <a:p>
            <a:pPr algn="justLow" rtl="1">
              <a:buFont typeface="Wingdings" pitchFamily="2" charset="2"/>
              <a:buChar char="ü"/>
            </a:pPr>
            <a:endParaRPr lang="en-US" sz="2000" dirty="0">
              <a:cs typeface="B Zar"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800600"/>
            <a:ext cx="1600200" cy="1461721"/>
          </a:xfrm>
          <a:prstGeom prst="roundRect">
            <a:avLst>
              <a:gd name="adj" fmla="val 1298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extBox 1"/>
          <p:cNvSpPr txBox="1"/>
          <p:nvPr/>
        </p:nvSpPr>
        <p:spPr>
          <a:xfrm>
            <a:off x="0" y="6553200"/>
            <a:ext cx="1295400" cy="492443"/>
          </a:xfrm>
          <a:prstGeom prst="rect">
            <a:avLst/>
          </a:prstGeom>
          <a:noFill/>
        </p:spPr>
        <p:txBody>
          <a:bodyPr wrap="square" rtlCol="1">
            <a:spAutoFit/>
          </a:bodyPr>
          <a:lstStyle/>
          <a:p>
            <a:r>
              <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cs typeface="Vijaya" pitchFamily="34" charset="0"/>
              </a:rPr>
              <a:t>عسل اسدی</a:t>
            </a:r>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a:p>
            <a:endParaRPr lang="fa-IR" sz="1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Script" pitchFamily="34" charset="0"/>
            </a:endParaRPr>
          </a:p>
        </p:txBody>
      </p:sp>
    </p:spTree>
    <p:extLst>
      <p:ext uri="{BB962C8B-B14F-4D97-AF65-F5344CB8AC3E}">
        <p14:creationId xmlns:p14="http://schemas.microsoft.com/office/powerpoint/2010/main" val="2924678498"/>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par>
                                <p:cTn id="21" presetID="6" presetClass="entr" presetSubtype="16"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circle(in)">
                                      <p:cBhvr>
                                        <p:cTn id="23" dur="2000"/>
                                        <p:tgtEl>
                                          <p:spTgt spid="3">
                                            <p:txEl>
                                              <p:pRg st="0" end="0"/>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circle(in)">
                                      <p:cBhvr>
                                        <p:cTn id="2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ney">
  <a:themeElements>
    <a:clrScheme name="Custom 1">
      <a:dk1>
        <a:sysClr val="windowText" lastClr="000000"/>
      </a:dk1>
      <a:lt1>
        <a:sysClr val="window" lastClr="FFFFFF"/>
      </a:lt1>
      <a:dk2>
        <a:srgbClr val="693005"/>
      </a:dk2>
      <a:lt2>
        <a:srgbClr val="FF8600"/>
      </a:lt2>
      <a:accent1>
        <a:srgbClr val="693005"/>
      </a:accent1>
      <a:accent2>
        <a:srgbClr val="D2610C"/>
      </a:accent2>
      <a:accent3>
        <a:srgbClr val="693005"/>
      </a:accent3>
      <a:accent4>
        <a:srgbClr val="94147C"/>
      </a:accent4>
      <a:accent5>
        <a:srgbClr val="5D5AD2"/>
      </a:accent5>
      <a:accent6>
        <a:srgbClr val="FBDEC8"/>
      </a:accent6>
      <a:hlink>
        <a:srgbClr val="6187E3"/>
      </a:hlink>
      <a:folHlink>
        <a:srgbClr val="7B8EB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Honey</Template>
  <TotalTime>19</TotalTime>
  <Words>1924</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Honey</vt:lpstr>
      <vt:lpstr>عسل</vt:lpstr>
      <vt:lpstr>عسل   </vt:lpstr>
      <vt:lpstr>PowerPoint Presentation</vt:lpstr>
      <vt:lpstr>شهد   </vt:lpstr>
      <vt:lpstr>زهر زنبور عسل   </vt:lpstr>
      <vt:lpstr>PowerPoint Presentation</vt:lpstr>
      <vt:lpstr>موم زنبور عسل   </vt:lpstr>
      <vt:lpstr>PowerPoint Presentation</vt:lpstr>
      <vt:lpstr>PowerPoint Presentation</vt:lpstr>
      <vt:lpstr>بره موم چیست؟   </vt:lpstr>
      <vt:lpstr>PowerPoint Presentation</vt:lpstr>
      <vt:lpstr>عسل برگ یا عسلک   </vt:lpstr>
      <vt:lpstr>PowerPoint Presentation</vt:lpstr>
      <vt:lpstr>عسل اسدی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عسل</dc:title>
  <dc:creator>Asadi</dc:creator>
  <cp:lastModifiedBy>Asadi</cp:lastModifiedBy>
  <cp:revision>3</cp:revision>
  <dcterms:created xsi:type="dcterms:W3CDTF">2014-09-08T11:59:52Z</dcterms:created>
  <dcterms:modified xsi:type="dcterms:W3CDTF">2014-09-15T05:30:38Z</dcterms:modified>
</cp:coreProperties>
</file>