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8" r:id="rId2"/>
    <p:sldId id="261" r:id="rId3"/>
    <p:sldId id="259" r:id="rId4"/>
    <p:sldId id="260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r">
              <a:buNone/>
            </a:pPr>
            <a:r>
              <a:rPr lang="fa-IR" dirty="0">
                <a:solidFill>
                  <a:srgbClr val="FF0000"/>
                </a:solidFill>
              </a:rPr>
              <a:t>بند«ي»: فرضيات تحقيق</a:t>
            </a:r>
          </a:p>
          <a:p>
            <a:pPr algn="r"/>
            <a:endParaRPr lang="fa-IR" dirty="0" smtClean="0"/>
          </a:p>
          <a:p>
            <a:pPr marL="0" indent="0" algn="r">
              <a:buNone/>
            </a:pPr>
            <a:r>
              <a:rPr lang="fa-IR" dirty="0" smtClean="0"/>
              <a:t>در اين ارتباط موارد زير بحث مي شود</a:t>
            </a:r>
          </a:p>
          <a:p>
            <a:pPr marL="0" indent="0" algn="r">
              <a:buNone/>
            </a:pPr>
            <a:endParaRPr lang="fa-IR" dirty="0"/>
          </a:p>
          <a:p>
            <a:pPr marL="0" indent="0" algn="r">
              <a:buNone/>
            </a:pPr>
            <a:endParaRPr lang="fa-IR" dirty="0" smtClean="0"/>
          </a:p>
          <a:p>
            <a:pPr marL="0" indent="0" algn="r">
              <a:buNone/>
            </a:pPr>
            <a:endParaRPr lang="fa-IR" dirty="0"/>
          </a:p>
          <a:p>
            <a:pPr marL="0" indent="0" algn="r">
              <a:buNone/>
            </a:pPr>
            <a:endParaRPr lang="fa-IR" dirty="0" smtClean="0">
              <a:solidFill>
                <a:srgbClr val="00B050"/>
              </a:solidFill>
            </a:endParaRPr>
          </a:p>
          <a:p>
            <a:pPr marL="0" indent="0" algn="r">
              <a:buNone/>
            </a:pPr>
            <a:r>
              <a:rPr lang="fa-IR" dirty="0" smtClean="0">
                <a:solidFill>
                  <a:srgbClr val="00B050"/>
                </a:solidFill>
              </a:rPr>
              <a:t>1)تعريف فرضيه:</a:t>
            </a:r>
          </a:p>
          <a:p>
            <a:pPr marL="0" indent="0" algn="r">
              <a:buNone/>
            </a:pPr>
            <a:r>
              <a:rPr lang="fa-IR" dirty="0" smtClean="0"/>
              <a:t>حدس(گمان)عالمانه پيرامون ارتباط بين متغير هاست كه به صورت گزاره خبري مثبت يا منفي بيان مي شود.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3651974" y="0"/>
            <a:ext cx="155448" cy="3276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5297" y="111342"/>
            <a:ext cx="1459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1)تعريف فرضيه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00679" y="609600"/>
            <a:ext cx="2643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2)تفاوت فرضيه و پيش فرض ها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92526" y="1143000"/>
            <a:ext cx="3151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3)تفاوت فرضيه آماري و فرضيه تحقيق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825166" y="1752600"/>
            <a:ext cx="1968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4)انواع فرضيات تحقيق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811719" y="2275287"/>
            <a:ext cx="1991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5)انواع فرضيات آماري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364040" y="2710934"/>
            <a:ext cx="2460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6)ساختار بيان فرضيات تحقيق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838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r">
              <a:buNone/>
            </a:pPr>
            <a:endParaRPr lang="fa-IR" dirty="0" smtClean="0"/>
          </a:p>
          <a:p>
            <a:pPr marL="0" indent="0" algn="r">
              <a:buNone/>
            </a:pPr>
            <a:endParaRPr lang="fa-IR" dirty="0"/>
          </a:p>
          <a:p>
            <a:pPr marL="0" indent="0" algn="r">
              <a:buNone/>
            </a:pPr>
            <a:endParaRPr lang="fa-IR" dirty="0" smtClean="0"/>
          </a:p>
          <a:p>
            <a:pPr marL="0" indent="0" algn="r">
              <a:buNone/>
            </a:pPr>
            <a:endParaRPr lang="fa-IR" dirty="0"/>
          </a:p>
          <a:p>
            <a:pPr marL="0" indent="0" algn="r">
              <a:buNone/>
            </a:pPr>
            <a:endParaRPr lang="fa-IR" dirty="0" smtClean="0"/>
          </a:p>
          <a:p>
            <a:pPr marL="0" indent="0" algn="r">
              <a:buNone/>
            </a:pPr>
            <a:endParaRPr lang="fa-IR" dirty="0"/>
          </a:p>
          <a:p>
            <a:pPr marL="0" indent="0" algn="r">
              <a:buNone/>
            </a:pPr>
            <a:endParaRPr lang="fa-IR" dirty="0" smtClean="0"/>
          </a:p>
          <a:p>
            <a:pPr marL="0" indent="0" algn="r">
              <a:buNone/>
            </a:pPr>
            <a:r>
              <a:rPr lang="fa-IR" dirty="0" smtClean="0">
                <a:solidFill>
                  <a:srgbClr val="00B050"/>
                </a:solidFill>
              </a:rPr>
              <a:t>2)تفاوت فرضيه و مفروضات:</a:t>
            </a:r>
          </a:p>
          <a:p>
            <a:pPr marL="0" indent="0" algn="r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772400" y="2098486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>
                <a:solidFill>
                  <a:srgbClr val="00B050"/>
                </a:solidFill>
              </a:rPr>
              <a:t>نكات اساسي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7391400" y="838200"/>
            <a:ext cx="384048" cy="3200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09800" y="914400"/>
            <a:ext cx="5472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1-حدس است لذا بديهيات و مسلمات به صورت فرضيه طرح نمي شود.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753226" y="1500695"/>
            <a:ext cx="388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2-عالمانه است يعني بر اساس ادبيات تحقيق است.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837723" y="2397169"/>
            <a:ext cx="1840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3-ارتباط بين متغير ها</a:t>
            </a:r>
            <a:endParaRPr lang="en-US" dirty="0"/>
          </a:p>
        </p:txBody>
      </p:sp>
      <p:sp>
        <p:nvSpPr>
          <p:cNvPr id="9" name="Right Brace 8"/>
          <p:cNvSpPr/>
          <p:nvPr/>
        </p:nvSpPr>
        <p:spPr>
          <a:xfrm>
            <a:off x="5697829" y="2098486"/>
            <a:ext cx="155448" cy="139774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991016" y="2103713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الف)علي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697191" y="2466603"/>
            <a:ext cx="1156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ب)مقايسه اي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571030" y="2838086"/>
            <a:ext cx="1266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ج)تاثير گذاري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726248" y="3234144"/>
            <a:ext cx="2111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د)رابطه منطقي يا رياضي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887778" y="3669268"/>
            <a:ext cx="2799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4)گزاره خبري مثبت يا منفي است.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936344" y="5137666"/>
            <a:ext cx="2207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-مفروضات(پيش فرض ها)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135624" y="5158209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AXIOM</a:t>
            </a:r>
            <a:endParaRPr lang="en-US" dirty="0"/>
          </a:p>
        </p:txBody>
      </p:sp>
      <p:sp>
        <p:nvSpPr>
          <p:cNvPr id="17" name="Right Brace 16"/>
          <p:cNvSpPr/>
          <p:nvPr/>
        </p:nvSpPr>
        <p:spPr>
          <a:xfrm>
            <a:off x="6019800" y="4793342"/>
            <a:ext cx="231648" cy="109906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561207" y="4768334"/>
            <a:ext cx="1661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1-پايه فرضيات اند.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272393" y="5158209"/>
            <a:ext cx="2949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2-محقق به دنبال آزمون آن ها نيست.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683719" y="5562600"/>
            <a:ext cx="3576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3-نياز به آزمون ندارند يا قبلا آزمون شده اند.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580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r">
              <a:buNone/>
            </a:pPr>
            <a:endParaRPr lang="fa-IR" dirty="0" smtClean="0"/>
          </a:p>
          <a:p>
            <a:pPr marL="0" indent="0" algn="r">
              <a:buNone/>
            </a:pPr>
            <a:endParaRPr lang="fa-IR" dirty="0"/>
          </a:p>
          <a:p>
            <a:pPr marL="0" indent="0" algn="r">
              <a:buNone/>
            </a:pPr>
            <a:endParaRPr lang="fa-IR" dirty="0" smtClean="0"/>
          </a:p>
          <a:p>
            <a:pPr marL="0" indent="0" algn="r">
              <a:buNone/>
            </a:pPr>
            <a:r>
              <a:rPr lang="fa-IR" dirty="0" smtClean="0">
                <a:solidFill>
                  <a:srgbClr val="00B050"/>
                </a:solidFill>
              </a:rPr>
              <a:t>3-تفاوت فرضيات آماري فرضيات تحقيق:</a:t>
            </a:r>
          </a:p>
          <a:p>
            <a:pPr marL="0" indent="0" algn="r">
              <a:buNone/>
            </a:pPr>
            <a:endParaRPr lang="fa-IR" dirty="0">
              <a:solidFill>
                <a:srgbClr val="00B050"/>
              </a:solidFill>
            </a:endParaRPr>
          </a:p>
          <a:p>
            <a:pPr marL="0" indent="0" algn="r">
              <a:buNone/>
            </a:pPr>
            <a:endParaRPr lang="fa-IR" dirty="0" smtClean="0">
              <a:solidFill>
                <a:srgbClr val="00B050"/>
              </a:solidFill>
            </a:endParaRPr>
          </a:p>
          <a:p>
            <a:pPr marL="0" indent="0" algn="r">
              <a:buNone/>
            </a:pPr>
            <a:endParaRPr lang="fa-IR" dirty="0">
              <a:solidFill>
                <a:srgbClr val="00B050"/>
              </a:solidFill>
            </a:endParaRPr>
          </a:p>
          <a:p>
            <a:pPr marL="0" indent="0" algn="r">
              <a:buNone/>
            </a:pPr>
            <a:endParaRPr lang="fa-IR" dirty="0" smtClean="0">
              <a:solidFill>
                <a:srgbClr val="00B050"/>
              </a:solidFill>
            </a:endParaRPr>
          </a:p>
          <a:p>
            <a:pPr marL="0" indent="0" algn="r">
              <a:buNone/>
            </a:pPr>
            <a:endParaRPr lang="fa-IR" dirty="0">
              <a:solidFill>
                <a:srgbClr val="00B050"/>
              </a:solidFill>
            </a:endParaRPr>
          </a:p>
          <a:p>
            <a:pPr marL="0" indent="0" algn="r">
              <a:buNone/>
            </a:pPr>
            <a:endParaRPr lang="fa-IR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49942" y="990600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انواع مفروضات</a:t>
            </a:r>
            <a:endParaRPr lang="en-US" dirty="0"/>
          </a:p>
        </p:txBody>
      </p:sp>
      <p:sp>
        <p:nvSpPr>
          <p:cNvPr id="5" name="Right Brace 4"/>
          <p:cNvSpPr/>
          <p:nvPr/>
        </p:nvSpPr>
        <p:spPr>
          <a:xfrm>
            <a:off x="7467601" y="457200"/>
            <a:ext cx="173376" cy="145673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63677" y="457200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1-بديهيات عقلي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72407" y="805934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2-بديهيات يا مسلمات نظري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03478" y="1175266"/>
            <a:ext cx="2337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3-نتايج تحقيقات قبلي ديگران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09011" y="1544598"/>
            <a:ext cx="3145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4-نتايج تحقيق يا آزمون هاي قبلي محقق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414763" y="3632485"/>
            <a:ext cx="904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تفاوت ها </a:t>
            </a:r>
            <a:endParaRPr lang="en-US" dirty="0"/>
          </a:p>
        </p:txBody>
      </p:sp>
      <p:sp>
        <p:nvSpPr>
          <p:cNvPr id="11" name="Right Brace 10"/>
          <p:cNvSpPr/>
          <p:nvPr/>
        </p:nvSpPr>
        <p:spPr>
          <a:xfrm>
            <a:off x="7264568" y="2218765"/>
            <a:ext cx="289721" cy="3200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67577" y="2218765"/>
            <a:ext cx="7067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1-تحقيقات توصيفي فرضيه آماري ندارند ولي مي توانند فرضيه تحقيقي توصيفي داشته باشند.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538749" y="2588097"/>
            <a:ext cx="5883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2-فرضيات تحقيق رابطه علي، تاثير گذاري، مقايسه اي يا رابطه رياضي اند.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42671" y="2986154"/>
            <a:ext cx="67794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3-فرضيات آماري،ادعاي پيرامون پارامتر ها در يك يا چند جامعه، شكل توزيع متغير ها،</a:t>
            </a:r>
          </a:p>
          <a:p>
            <a:pPr algn="r"/>
            <a:r>
              <a:rPr lang="fa-IR" dirty="0" smtClean="0"/>
              <a:t>معني داربودن شكل رابطه رياضي و... مي باشد.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03755" y="3720387"/>
            <a:ext cx="6978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4-فرضيات آماري به صورت 2فرض صفر و مقابل طرح مي شوند و با اصطلاحات آماري 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092629" y="4095091"/>
            <a:ext cx="3347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5-فرضيات تحقيق گزاره مثبت يا منفي اند.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210760" y="4491317"/>
            <a:ext cx="6256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6-فرضيات آماري در كار هاي استقرايي بر پايه فرضيات تحقيق مطرح مي شوند.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-107239" y="4920734"/>
            <a:ext cx="7547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7-در كار هاي استقرايي بر پايه جمع بندي كار هاي آماري نسبت به فرضيه تحقيق قضاوت مي شود.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508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r">
              <a:buNone/>
            </a:pPr>
            <a:r>
              <a:rPr lang="fa-IR" dirty="0">
                <a:solidFill>
                  <a:srgbClr val="00B050"/>
                </a:solidFill>
              </a:rPr>
              <a:t>4-انواع فرضيات تحقيق:</a:t>
            </a:r>
            <a:endParaRPr lang="en-US" dirty="0">
              <a:solidFill>
                <a:srgbClr val="00B050"/>
              </a:solidFill>
            </a:endParaRPr>
          </a:p>
          <a:p>
            <a:pPr marL="0" indent="0" algn="r">
              <a:buNone/>
            </a:pPr>
            <a:endParaRPr lang="fa-IR" dirty="0" smtClean="0"/>
          </a:p>
          <a:p>
            <a:pPr marL="0" indent="0" algn="r">
              <a:buNone/>
            </a:pPr>
            <a:endParaRPr lang="fa-IR" dirty="0"/>
          </a:p>
          <a:p>
            <a:pPr marL="0" indent="0" algn="r">
              <a:buNone/>
            </a:pPr>
            <a:endParaRPr lang="fa-IR" dirty="0" smtClean="0"/>
          </a:p>
          <a:p>
            <a:pPr marL="0" indent="0" algn="r">
              <a:buNone/>
            </a:pPr>
            <a:endParaRPr lang="fa-IR" dirty="0"/>
          </a:p>
          <a:p>
            <a:pPr marL="0" indent="0" algn="r">
              <a:buNone/>
            </a:pPr>
            <a:endParaRPr lang="fa-IR" dirty="0" smtClean="0"/>
          </a:p>
          <a:p>
            <a:pPr marL="0" indent="0" algn="r">
              <a:buNone/>
            </a:pPr>
            <a:endParaRPr lang="fa-IR" dirty="0"/>
          </a:p>
          <a:p>
            <a:pPr marL="0" indent="0" algn="r">
              <a:buNone/>
            </a:pPr>
            <a:r>
              <a:rPr lang="fa-IR" dirty="0" smtClean="0">
                <a:solidFill>
                  <a:srgbClr val="00B050"/>
                </a:solidFill>
              </a:rPr>
              <a:t>نكته</a:t>
            </a:r>
            <a:r>
              <a:rPr lang="fa-IR" dirty="0" smtClean="0"/>
              <a:t>:</a:t>
            </a:r>
            <a:r>
              <a:rPr lang="fa-IR" sz="2800" dirty="0" smtClean="0"/>
              <a:t>فرضيات علي فقط از طريق تحقيقات تجربي كه امكان حذف يا ايجادعلت و معلول وجود دارد، قابل آزمون هستند.</a:t>
            </a:r>
            <a:endParaRPr lang="en-US" sz="2800" dirty="0"/>
          </a:p>
          <a:p>
            <a:pPr marL="0" indent="0" algn="r">
              <a:buNone/>
            </a:pPr>
            <a:r>
              <a:rPr lang="fa-IR" sz="2800" dirty="0" smtClean="0">
                <a:solidFill>
                  <a:srgbClr val="00B050"/>
                </a:solidFill>
              </a:rPr>
              <a:t>5)انواع فرضيات آماري:</a:t>
            </a:r>
            <a:endParaRPr lang="en-US" sz="2800" dirty="0" smtClean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15377" y="1821418"/>
            <a:ext cx="26420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2800" dirty="0" smtClean="0"/>
              <a:t>انواع فرضيات تحقيق</a:t>
            </a:r>
            <a:endParaRPr lang="en-US" sz="2800" dirty="0"/>
          </a:p>
        </p:txBody>
      </p:sp>
      <p:sp>
        <p:nvSpPr>
          <p:cNvPr id="5" name="Right Brace 4"/>
          <p:cNvSpPr/>
          <p:nvPr/>
        </p:nvSpPr>
        <p:spPr>
          <a:xfrm>
            <a:off x="6283729" y="788974"/>
            <a:ext cx="231648" cy="2819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38315" y="1066800"/>
            <a:ext cx="5589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1-فرضيات علي(با كلماتي مثل علت و معلول، منجر، سبب و باعث و...)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86137" y="1864631"/>
            <a:ext cx="4995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2-فرضيات مقايسه اي(با صفت تفضيلي يا برترين بيان مي شوند.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50419" y="2514600"/>
            <a:ext cx="5464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3-فرضيات تاثيرگذاري(با كلماتي مثل تاثير، اثر و مؤثر بيان مي شوند.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739088" y="3185685"/>
            <a:ext cx="4762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4-فرضيات رابطه منطقي(با كلماتي مثل رابطه بيان مي شوند.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593976" y="5556339"/>
            <a:ext cx="3482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دسته بندي اول: بر مبناي قاعده تصميم گيري</a:t>
            </a:r>
            <a:endParaRPr lang="en-US" dirty="0"/>
          </a:p>
        </p:txBody>
      </p:sp>
      <p:sp>
        <p:nvSpPr>
          <p:cNvPr id="10" name="Right Brace 9"/>
          <p:cNvSpPr/>
          <p:nvPr/>
        </p:nvSpPr>
        <p:spPr>
          <a:xfrm>
            <a:off x="5420689" y="5131405"/>
            <a:ext cx="155448" cy="1219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111874" y="5187007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الف)فرض صفر(خنثي)آماري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458123" y="6060141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ب)فرض مقابل يا مخالف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791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r">
              <a:buNone/>
            </a:pPr>
            <a:endParaRPr lang="fa-IR" dirty="0" smtClean="0">
              <a:solidFill>
                <a:srgbClr val="00B050"/>
              </a:solidFill>
            </a:endParaRPr>
          </a:p>
          <a:p>
            <a:pPr marL="0" indent="0" algn="r">
              <a:buNone/>
            </a:pPr>
            <a:endParaRPr lang="fa-IR" dirty="0">
              <a:solidFill>
                <a:srgbClr val="00B050"/>
              </a:solidFill>
            </a:endParaRPr>
          </a:p>
          <a:p>
            <a:pPr marL="0" indent="0" algn="r">
              <a:buNone/>
            </a:pPr>
            <a:endParaRPr lang="fa-IR" dirty="0" smtClean="0">
              <a:solidFill>
                <a:srgbClr val="00B050"/>
              </a:solidFill>
            </a:endParaRPr>
          </a:p>
          <a:p>
            <a:pPr marL="0" indent="0" algn="r">
              <a:buNone/>
            </a:pPr>
            <a:endParaRPr lang="fa-IR" dirty="0">
              <a:solidFill>
                <a:srgbClr val="00B050"/>
              </a:solidFill>
            </a:endParaRPr>
          </a:p>
          <a:p>
            <a:pPr marL="0" indent="0" algn="r">
              <a:buNone/>
            </a:pPr>
            <a:endParaRPr lang="fa-IR" dirty="0" smtClean="0">
              <a:solidFill>
                <a:srgbClr val="00B050"/>
              </a:solidFill>
            </a:endParaRPr>
          </a:p>
          <a:p>
            <a:pPr marL="0" indent="0" algn="r">
              <a:buNone/>
            </a:pPr>
            <a:endParaRPr lang="fa-IR" dirty="0">
              <a:solidFill>
                <a:srgbClr val="00B050"/>
              </a:solidFill>
            </a:endParaRPr>
          </a:p>
          <a:p>
            <a:pPr marL="0" indent="0" algn="r">
              <a:buNone/>
            </a:pPr>
            <a:endParaRPr lang="fa-IR" dirty="0" smtClean="0">
              <a:solidFill>
                <a:srgbClr val="00B050"/>
              </a:solidFill>
            </a:endParaRPr>
          </a:p>
          <a:p>
            <a:pPr marL="0" indent="0" algn="r">
              <a:buNone/>
            </a:pPr>
            <a:endParaRPr lang="fa-IR" dirty="0" smtClean="0">
              <a:solidFill>
                <a:srgbClr val="00B050"/>
              </a:solidFill>
            </a:endParaRPr>
          </a:p>
          <a:p>
            <a:pPr marL="0" indent="0" algn="r">
              <a:buNone/>
            </a:pPr>
            <a:r>
              <a:rPr lang="fa-IR" dirty="0" smtClean="0">
                <a:solidFill>
                  <a:srgbClr val="00B050"/>
                </a:solidFill>
              </a:rPr>
              <a:t>6)ساختار بيان فرضيات تحقيق: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77000" y="1981200"/>
            <a:ext cx="2661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دسته بندي دوم:بر مبناي نوع ادعا</a:t>
            </a:r>
            <a:endParaRPr lang="en-US" dirty="0"/>
          </a:p>
        </p:txBody>
      </p:sp>
      <p:sp>
        <p:nvSpPr>
          <p:cNvPr id="5" name="Right Brace 4"/>
          <p:cNvSpPr/>
          <p:nvPr/>
        </p:nvSpPr>
        <p:spPr>
          <a:xfrm>
            <a:off x="6324600" y="381000"/>
            <a:ext cx="230124" cy="3505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438305" y="381000"/>
            <a:ext cx="3070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1)ادعا پيرامون پارامتر هاي يك جامعه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940454" y="882134"/>
            <a:ext cx="35365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2)ادعا پيرامون مقايسه پارامتر هاي 2 جامعه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176658" y="1371600"/>
            <a:ext cx="3344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3)ادعا </a:t>
            </a:r>
            <a:r>
              <a:rPr lang="fa-IR" dirty="0" smtClean="0"/>
              <a:t>پيرامو</a:t>
            </a:r>
            <a:r>
              <a:rPr lang="fa-IR" dirty="0" smtClean="0"/>
              <a:t>ن </a:t>
            </a:r>
            <a:r>
              <a:rPr lang="fa-IR" dirty="0" smtClean="0"/>
              <a:t>مقايسه </a:t>
            </a:r>
            <a:r>
              <a:rPr lang="fa-IR" dirty="0" smtClean="0"/>
              <a:t>پارامتر هاي جامعه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627138" y="1371599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K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24510" y="1948934"/>
            <a:ext cx="3010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4)ادعا پيرامون مشكل توزيع متغير ها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162232" y="2514600"/>
            <a:ext cx="3373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5)ادعا پيرامون درجه تاثير متغير ها بر هم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690949" y="3015734"/>
            <a:ext cx="3844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6)ادعا پيرامون شكل رابطه رياضي بين متغير ها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250382" y="3515089"/>
            <a:ext cx="1226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7)ساير موارد</a:t>
            </a:r>
            <a:endParaRPr lang="en-US" dirty="0"/>
          </a:p>
        </p:txBody>
      </p:sp>
      <p:sp>
        <p:nvSpPr>
          <p:cNvPr id="14" name="Right Brace 13"/>
          <p:cNvSpPr/>
          <p:nvPr/>
        </p:nvSpPr>
        <p:spPr>
          <a:xfrm>
            <a:off x="4784186" y="3699755"/>
            <a:ext cx="171862" cy="262484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235892" y="3710500"/>
            <a:ext cx="2691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1)جمله خبري مثبت يا منفي باشد.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808417" y="4191000"/>
            <a:ext cx="4164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2)شامل يك فرضيه كه موضوع تحقيق را پوشش دهد.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56712" y="4705118"/>
            <a:ext cx="4599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3)با تجزيه فرضيه اصلي،3 تا 5 فرضيه فرعي داشته باشد.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881902" y="5257800"/>
            <a:ext cx="2045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4)فهرست وار بيان شود.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15256" y="5812723"/>
            <a:ext cx="4312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5)نيازي به استفاده از اصطلاحات مثل معني دار نيست.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824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8792" y="0"/>
            <a:ext cx="9144000" cy="6858000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dirty="0" smtClean="0">
                <a:solidFill>
                  <a:srgbClr val="FF0000"/>
                </a:solidFill>
              </a:rPr>
              <a:t>مثال</a:t>
            </a:r>
            <a:r>
              <a:rPr lang="fa-IR" dirty="0" smtClean="0"/>
              <a:t>:</a:t>
            </a:r>
          </a:p>
          <a:p>
            <a:pPr marL="0" indent="0" algn="r">
              <a:buNone/>
            </a:pPr>
            <a:r>
              <a:rPr lang="fa-IR" dirty="0" smtClean="0">
                <a:solidFill>
                  <a:srgbClr val="00B050"/>
                </a:solidFill>
              </a:rPr>
              <a:t>موضوع تحقيق</a:t>
            </a:r>
            <a:r>
              <a:rPr lang="fa-IR" dirty="0" smtClean="0"/>
              <a:t>: </a:t>
            </a:r>
            <a:r>
              <a:rPr lang="fa-IR" sz="2400" dirty="0" smtClean="0"/>
              <a:t>تعيين رابطه بين نقدينگي و بازده سهام در شركت هاي بورسي ايران</a:t>
            </a:r>
          </a:p>
          <a:p>
            <a:pPr marL="0" indent="0" algn="r">
              <a:buNone/>
            </a:pPr>
            <a:endParaRPr lang="fa-IR" dirty="0" smtClean="0">
              <a:solidFill>
                <a:srgbClr val="0070C0"/>
              </a:solidFill>
            </a:endParaRPr>
          </a:p>
          <a:p>
            <a:pPr marL="0" indent="0" algn="r">
              <a:buNone/>
            </a:pPr>
            <a:r>
              <a:rPr lang="fa-IR" dirty="0" smtClean="0">
                <a:solidFill>
                  <a:srgbClr val="0070C0"/>
                </a:solidFill>
              </a:rPr>
              <a:t>فرضيه اصلي</a:t>
            </a:r>
            <a:r>
              <a:rPr lang="fa-IR" dirty="0" smtClean="0"/>
              <a:t>: </a:t>
            </a:r>
            <a:r>
              <a:rPr lang="fa-IR" sz="2400" dirty="0" smtClean="0"/>
              <a:t>بين نقدينگي و بازده سهام در قلمرو تحقيق رابطه رياضي وجود دارد.</a:t>
            </a:r>
          </a:p>
          <a:p>
            <a:pPr marL="0" indent="0" algn="r">
              <a:buNone/>
            </a:pPr>
            <a:endParaRPr lang="fa-IR" dirty="0" smtClean="0">
              <a:solidFill>
                <a:srgbClr val="0070C0"/>
              </a:solidFill>
            </a:endParaRPr>
          </a:p>
          <a:p>
            <a:pPr marL="0" indent="0" algn="r">
              <a:buNone/>
            </a:pPr>
            <a:r>
              <a:rPr lang="fa-IR" dirty="0" smtClean="0">
                <a:solidFill>
                  <a:srgbClr val="0070C0"/>
                </a:solidFill>
              </a:rPr>
              <a:t>فرضيات فرعي</a:t>
            </a:r>
            <a:r>
              <a:rPr lang="fa-IR" dirty="0" smtClean="0"/>
              <a:t>:</a:t>
            </a:r>
          </a:p>
          <a:p>
            <a:pPr marL="0" indent="0" algn="r">
              <a:buNone/>
            </a:pPr>
            <a:endParaRPr lang="fa-IR" dirty="0"/>
          </a:p>
          <a:p>
            <a:pPr marL="0" indent="0" algn="r">
              <a:buNone/>
            </a:pPr>
            <a:endParaRPr lang="fa-IR" dirty="0" smtClean="0"/>
          </a:p>
          <a:p>
            <a:pPr marL="0" indent="0" algn="r">
              <a:buNone/>
            </a:pPr>
            <a:endParaRPr lang="fa-IR" dirty="0"/>
          </a:p>
          <a:p>
            <a:pPr marL="0" indent="0" algn="r">
              <a:buNone/>
            </a:pPr>
            <a:endParaRPr lang="fa-IR" dirty="0" smtClean="0"/>
          </a:p>
          <a:p>
            <a:pPr marL="0" indent="0" algn="r">
              <a:buNone/>
            </a:pPr>
            <a:endParaRPr lang="fa-IR" dirty="0" smtClean="0"/>
          </a:p>
          <a:p>
            <a:pPr marL="0" indent="0" algn="r">
              <a:buNone/>
            </a:pPr>
            <a:r>
              <a:rPr lang="fa-IR" sz="2400" dirty="0" smtClean="0"/>
              <a:t>    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743200" y="4648200"/>
            <a:ext cx="713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(ROE)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4836" y="3817203"/>
            <a:ext cx="89322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2400" dirty="0"/>
              <a:t>1)بين متوسط نقدينگي ماهانه و سود هر سهم در قلمرو تحقيق رابطه رياضي وجود دارد.</a:t>
            </a:r>
          </a:p>
          <a:p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90344" y="4643718"/>
            <a:ext cx="880433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2400" dirty="0"/>
              <a:t>2)بين متوسط نقدينگي ماهانه وبازده حقوق صاحبان </a:t>
            </a:r>
            <a:r>
              <a:rPr lang="fa-IR" sz="2400" dirty="0" smtClean="0"/>
              <a:t>سهام       </a:t>
            </a:r>
            <a:r>
              <a:rPr lang="fa-IR" sz="2400" dirty="0"/>
              <a:t>در قلمرو تحقيق </a:t>
            </a:r>
            <a:r>
              <a:rPr lang="fa-IR" sz="2400" dirty="0" smtClean="0"/>
              <a:t>رابطه </a:t>
            </a:r>
          </a:p>
          <a:p>
            <a:pPr algn="r"/>
            <a:r>
              <a:rPr lang="fa-IR" sz="2400" dirty="0" smtClean="0"/>
              <a:t>رياضي وجود </a:t>
            </a:r>
            <a:r>
              <a:rPr lang="fa-IR" sz="2400" dirty="0"/>
              <a:t>دارد.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44897" y="5921686"/>
            <a:ext cx="85571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2400" dirty="0" smtClean="0"/>
              <a:t>3)بين متوسط نقدينگي ماهانه و نسبت </a:t>
            </a:r>
            <a:r>
              <a:rPr lang="fa-IR" sz="2400" dirty="0" smtClean="0"/>
              <a:t>    </a:t>
            </a:r>
            <a:r>
              <a:rPr lang="fa-IR" sz="2400" dirty="0" smtClean="0"/>
              <a:t>در قلمرو تحقيق رابطه رياضي وجود دارد.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023473" y="5967852"/>
            <a:ext cx="493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P/E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204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r">
              <a:buNone/>
            </a:pPr>
            <a:r>
              <a:rPr lang="fa-IR" dirty="0" smtClean="0">
                <a:solidFill>
                  <a:srgbClr val="FF0000"/>
                </a:solidFill>
              </a:rPr>
              <a:t>ك)تعريف عملياتي واژه ها:</a:t>
            </a:r>
          </a:p>
          <a:p>
            <a:pPr marL="0" indent="0" algn="r">
              <a:buNone/>
            </a:pPr>
            <a:endParaRPr lang="fa-IR" dirty="0"/>
          </a:p>
          <a:p>
            <a:pPr marL="0" indent="0" algn="r">
              <a:buNone/>
            </a:pPr>
            <a:r>
              <a:rPr lang="fa-IR" dirty="0" smtClean="0">
                <a:solidFill>
                  <a:srgbClr val="00B050"/>
                </a:solidFill>
              </a:rPr>
              <a:t>1)مفهوم تعريف عملياتي</a:t>
            </a:r>
          </a:p>
          <a:p>
            <a:pPr marL="0" indent="0" algn="r">
              <a:buNone/>
            </a:pPr>
            <a:endParaRPr lang="fa-IR" dirty="0"/>
          </a:p>
          <a:p>
            <a:pPr marL="0" indent="0" algn="r">
              <a:buNone/>
            </a:pPr>
            <a:endParaRPr lang="fa-IR" dirty="0" smtClean="0"/>
          </a:p>
          <a:p>
            <a:pPr marL="0" indent="0" algn="r">
              <a:buNone/>
            </a:pPr>
            <a:r>
              <a:rPr lang="fa-IR" dirty="0" smtClean="0">
                <a:solidFill>
                  <a:srgbClr val="FF0000"/>
                </a:solidFill>
              </a:rPr>
              <a:t>مثال:</a:t>
            </a:r>
          </a:p>
          <a:p>
            <a:pPr marL="0" indent="0" algn="r">
              <a:buNone/>
            </a:pPr>
            <a:endParaRPr lang="fa-IR" dirty="0">
              <a:solidFill>
                <a:srgbClr val="FF0000"/>
              </a:solidFill>
            </a:endParaRPr>
          </a:p>
          <a:p>
            <a:pPr marL="0" indent="0" algn="r">
              <a:buNone/>
            </a:pPr>
            <a:endParaRPr lang="fa-IR" dirty="0" smtClean="0">
              <a:solidFill>
                <a:srgbClr val="FF0000"/>
              </a:solidFill>
            </a:endParaRPr>
          </a:p>
          <a:p>
            <a:pPr marL="0" indent="0" algn="r">
              <a:buNone/>
            </a:pPr>
            <a:endParaRPr lang="fa-IR" dirty="0">
              <a:solidFill>
                <a:srgbClr val="FF0000"/>
              </a:solidFill>
            </a:endParaRPr>
          </a:p>
          <a:p>
            <a:pPr marL="0" indent="0" algn="r">
              <a:buNone/>
            </a:pPr>
            <a:r>
              <a:rPr lang="fa-IR" dirty="0" smtClean="0">
                <a:solidFill>
                  <a:srgbClr val="FF0000"/>
                </a:solidFill>
              </a:rPr>
              <a:t>2)چه واژه هايي تعريف مي شوند؟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5638800" y="838200"/>
            <a:ext cx="205270" cy="1524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75738" y="823546"/>
            <a:ext cx="2568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1-در اين تحقيق به چه معناست؟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14873" y="1995799"/>
            <a:ext cx="2611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2-قابليت اندازه گيري داشه باشد.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-91578" y="3487269"/>
            <a:ext cx="93746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2400" dirty="0" smtClean="0"/>
              <a:t>بازده سهام در اين تحقيق به عنوان نسبت قيمت روز سهام پيش از برگزاري مجمع به سود هر</a:t>
            </a:r>
          </a:p>
          <a:p>
            <a:pPr algn="r"/>
            <a:r>
              <a:rPr lang="fa-IR" sz="2400" dirty="0" smtClean="0"/>
              <a:t> سهم تعريف خواهد شد.</a:t>
            </a:r>
            <a:endParaRPr lang="en-US" sz="2400" dirty="0"/>
          </a:p>
        </p:txBody>
      </p:sp>
      <p:sp>
        <p:nvSpPr>
          <p:cNvPr id="8" name="Right Brace 7"/>
          <p:cNvSpPr/>
          <p:nvPr/>
        </p:nvSpPr>
        <p:spPr>
          <a:xfrm>
            <a:off x="4191000" y="4318267"/>
            <a:ext cx="307848" cy="238733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535858" y="4354126"/>
            <a:ext cx="1927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1-بديهيات عقلي نباشند.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314370" y="4768334"/>
            <a:ext cx="3148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2-بديهيات نظري نباشند مثل سهام عادي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67610" y="5302605"/>
            <a:ext cx="4195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3-واژه هاي كليدي در عنوان و فرضيات تحقيق باشند.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182202" y="5758934"/>
            <a:ext cx="1218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4-جديد باشند.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-125773" y="6096105"/>
            <a:ext cx="46682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5-در تعريف آن ها </a:t>
            </a:r>
            <a:r>
              <a:rPr lang="fa-IR" dirty="0" smtClean="0"/>
              <a:t>ا</a:t>
            </a:r>
            <a:r>
              <a:rPr lang="fa-IR" dirty="0"/>
              <a:t>ب</a:t>
            </a:r>
            <a:r>
              <a:rPr lang="fa-IR" dirty="0" smtClean="0"/>
              <a:t>هام وجود </a:t>
            </a:r>
            <a:r>
              <a:rPr lang="fa-IR" dirty="0" smtClean="0"/>
              <a:t>داشته باشد يا تعابير متفاوتي</a:t>
            </a:r>
          </a:p>
          <a:p>
            <a:pPr algn="r"/>
            <a:r>
              <a:rPr lang="fa-IR" dirty="0" smtClean="0"/>
              <a:t> داشته باشند.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9642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76</TotalTime>
  <Words>645</Words>
  <Application>Microsoft Office PowerPoint</Application>
  <PresentationFormat>On-screen Show (4:3)</PresentationFormat>
  <Paragraphs>137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Solstice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Ahmad</dc:creator>
  <cp:lastModifiedBy>Ahmad</cp:lastModifiedBy>
  <cp:revision>5</cp:revision>
  <dcterms:created xsi:type="dcterms:W3CDTF">2006-08-16T00:00:00Z</dcterms:created>
  <dcterms:modified xsi:type="dcterms:W3CDTF">2013-12-09T16:50:15Z</dcterms:modified>
</cp:coreProperties>
</file>