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8"/>
  </p:notesMasterIdLst>
  <p:sldIdLst>
    <p:sldId id="256" r:id="rId2"/>
    <p:sldId id="257" r:id="rId3"/>
    <p:sldId id="259" r:id="rId4"/>
    <p:sldId id="260" r:id="rId5"/>
    <p:sldId id="258" r:id="rId6"/>
    <p:sldId id="261" r:id="rId7"/>
    <p:sldId id="262" r:id="rId8"/>
    <p:sldId id="263" r:id="rId9"/>
    <p:sldId id="264" r:id="rId10"/>
    <p:sldId id="265" r:id="rId11"/>
    <p:sldId id="266" r:id="rId12"/>
    <p:sldId id="269" r:id="rId13"/>
    <p:sldId id="268"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60"/>
  </p:normalViewPr>
  <p:slideViewPr>
    <p:cSldViewPr snapToGrid="0">
      <p:cViewPr varScale="1">
        <p:scale>
          <a:sx n="87" d="100"/>
          <a:sy n="87"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52087-89C6-4B3C-BD65-93DB4303AAC0}" type="datetimeFigureOut">
              <a:rPr lang="en-US" smtClean="0"/>
              <a:t>9/8/2014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794D1-788A-49CA-A185-F84090C01A2F}" type="slidenum">
              <a:rPr lang="en-US" smtClean="0"/>
              <a:t>‹#›</a:t>
            </a:fld>
            <a:endParaRPr lang="en-US"/>
          </a:p>
        </p:txBody>
      </p:sp>
    </p:spTree>
    <p:extLst>
      <p:ext uri="{BB962C8B-B14F-4D97-AF65-F5344CB8AC3E}">
        <p14:creationId xmlns:p14="http://schemas.microsoft.com/office/powerpoint/2010/main" val="157071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94D1-788A-49CA-A185-F84090C01A2F}" type="slidenum">
              <a:rPr lang="en-US" smtClean="0"/>
              <a:t>4</a:t>
            </a:fld>
            <a:endParaRPr lang="en-US"/>
          </a:p>
        </p:txBody>
      </p:sp>
    </p:spTree>
    <p:extLst>
      <p:ext uri="{BB962C8B-B14F-4D97-AF65-F5344CB8AC3E}">
        <p14:creationId xmlns:p14="http://schemas.microsoft.com/office/powerpoint/2010/main" val="22324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نقشه ادعایی</a:t>
            </a:r>
            <a:r>
              <a:rPr lang="fa-IR" baseline="0" dirty="0" smtClean="0"/>
              <a:t> داعش جهت تشکیل دولت بزرگ اسلامی </a:t>
            </a:r>
            <a:endParaRPr lang="en-US" dirty="0"/>
          </a:p>
        </p:txBody>
      </p:sp>
      <p:sp>
        <p:nvSpPr>
          <p:cNvPr id="4" name="Slide Number Placeholder 3"/>
          <p:cNvSpPr>
            <a:spLocks noGrp="1"/>
          </p:cNvSpPr>
          <p:nvPr>
            <p:ph type="sldNum" sz="quarter" idx="10"/>
          </p:nvPr>
        </p:nvSpPr>
        <p:spPr/>
        <p:txBody>
          <a:bodyPr/>
          <a:lstStyle/>
          <a:p>
            <a:fld id="{48B794D1-788A-49CA-A185-F84090C01A2F}" type="slidenum">
              <a:rPr lang="en-US" smtClean="0"/>
              <a:t>6</a:t>
            </a:fld>
            <a:endParaRPr lang="en-US"/>
          </a:p>
        </p:txBody>
      </p:sp>
    </p:spTree>
    <p:extLst>
      <p:ext uri="{BB962C8B-B14F-4D97-AF65-F5344CB8AC3E}">
        <p14:creationId xmlns:p14="http://schemas.microsoft.com/office/powerpoint/2010/main" val="260584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A12D87-6F09-4270-906D-62CB227FF78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272124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12D87-6F09-4270-906D-62CB227FF78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328839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12D87-6F09-4270-906D-62CB227FF78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181395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12D87-6F09-4270-906D-62CB227FF78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3228-5C6A-4060-9C5D-888D71AB94F1}"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97750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12D87-6F09-4270-906D-62CB227FF78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244862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12D87-6F09-4270-906D-62CB227FF789}"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4098834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12D87-6F09-4270-906D-62CB227FF789}"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129949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12D87-6F09-4270-906D-62CB227FF78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2564234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12D87-6F09-4270-906D-62CB227FF78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66517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12D87-6F09-4270-906D-62CB227FF78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286327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12D87-6F09-4270-906D-62CB227FF78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354031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12D87-6F09-4270-906D-62CB227FF78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80963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12D87-6F09-4270-906D-62CB227FF789}" type="datetimeFigureOut">
              <a:rPr lang="en-US" smtClean="0"/>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198349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12D87-6F09-4270-906D-62CB227FF789}"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144864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12D87-6F09-4270-906D-62CB227FF789}" type="datetimeFigureOut">
              <a:rPr lang="en-US" smtClean="0"/>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63525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12D87-6F09-4270-906D-62CB227FF78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258731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12D87-6F09-4270-906D-62CB227FF78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3228-5C6A-4060-9C5D-888D71AB94F1}" type="slidenum">
              <a:rPr lang="en-US" smtClean="0"/>
              <a:t>‹#›</a:t>
            </a:fld>
            <a:endParaRPr lang="en-US"/>
          </a:p>
        </p:txBody>
      </p:sp>
    </p:spTree>
    <p:extLst>
      <p:ext uri="{BB962C8B-B14F-4D97-AF65-F5344CB8AC3E}">
        <p14:creationId xmlns:p14="http://schemas.microsoft.com/office/powerpoint/2010/main" val="264066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9A12D87-6F09-4270-906D-62CB227FF789}" type="datetimeFigureOut">
              <a:rPr lang="en-US" smtClean="0"/>
              <a:t>9/8/2014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AC73228-5C6A-4060-9C5D-888D71AB94F1}" type="slidenum">
              <a:rPr lang="en-US" smtClean="0"/>
              <a:t>‹#›</a:t>
            </a:fld>
            <a:endParaRPr lang="en-US"/>
          </a:p>
        </p:txBody>
      </p:sp>
    </p:spTree>
    <p:extLst>
      <p:ext uri="{BB962C8B-B14F-4D97-AF65-F5344CB8AC3E}">
        <p14:creationId xmlns:p14="http://schemas.microsoft.com/office/powerpoint/2010/main" val="1988462156"/>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2.jpg"/><Relationship Id="rId7" Type="http://schemas.openxmlformats.org/officeDocument/2006/relationships/image" Target="../media/image16.jpeg"/><Relationship Id="rId12" Type="http://schemas.openxmlformats.org/officeDocument/2006/relationships/image" Target="../media/image21.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4.jpe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042" y="3877937"/>
            <a:ext cx="9017075" cy="1871032"/>
          </a:xfrm>
        </p:spPr>
        <p:txBody>
          <a:bodyPr>
            <a:normAutofit/>
          </a:bodyPr>
          <a:lstStyle/>
          <a:p>
            <a:pPr rtl="1"/>
            <a:r>
              <a:rPr lang="ar-IQ" sz="6000" i="1" dirty="0" smtClean="0">
                <a:ln w="3175" cmpd="sng">
                  <a:solidFill>
                    <a:schemeClr val="accent6">
                      <a:lumMod val="50000"/>
                    </a:schemeClr>
                  </a:solidFill>
                </a:ln>
                <a:solidFill>
                  <a:schemeClr val="tx1">
                    <a:lumMod val="50000"/>
                  </a:schemeClr>
                </a:solidFill>
                <a:effectLst>
                  <a:outerShdw blurRad="38100" dist="38100" dir="2700000" algn="tl">
                    <a:srgbClr val="000000">
                      <a:alpha val="43137"/>
                    </a:srgbClr>
                  </a:outerShdw>
                </a:effectLst>
                <a:cs typeface="B Arabic Style" panose="00000400000000000000" pitchFamily="2" charset="-78"/>
              </a:rPr>
              <a:t>الدولة </a:t>
            </a:r>
            <a:r>
              <a:rPr lang="ar-IQ" sz="6000" i="1" dirty="0">
                <a:ln w="3175" cmpd="sng">
                  <a:solidFill>
                    <a:schemeClr val="accent6">
                      <a:lumMod val="50000"/>
                    </a:schemeClr>
                  </a:solidFill>
                </a:ln>
                <a:solidFill>
                  <a:schemeClr val="tx1">
                    <a:lumMod val="50000"/>
                  </a:schemeClr>
                </a:solidFill>
                <a:effectLst>
                  <a:outerShdw blurRad="38100" dist="38100" dir="2700000" algn="tl">
                    <a:srgbClr val="000000">
                      <a:alpha val="43137"/>
                    </a:srgbClr>
                  </a:outerShdw>
                </a:effectLst>
                <a:cs typeface="B Arabic Style" panose="00000400000000000000" pitchFamily="2" charset="-78"/>
              </a:rPr>
              <a:t>الاسلامیة فی العراق </a:t>
            </a:r>
            <a:r>
              <a:rPr lang="ar-IQ" sz="6000" i="1" dirty="0" smtClean="0">
                <a:ln w="3175" cmpd="sng">
                  <a:solidFill>
                    <a:schemeClr val="accent6">
                      <a:lumMod val="50000"/>
                    </a:schemeClr>
                  </a:solidFill>
                </a:ln>
                <a:solidFill>
                  <a:schemeClr val="tx1">
                    <a:lumMod val="50000"/>
                  </a:schemeClr>
                </a:solidFill>
                <a:effectLst>
                  <a:outerShdw blurRad="38100" dist="38100" dir="2700000" algn="tl">
                    <a:srgbClr val="000000">
                      <a:alpha val="43137"/>
                    </a:srgbClr>
                  </a:outerShdw>
                </a:effectLst>
                <a:cs typeface="B Arabic Style" panose="00000400000000000000" pitchFamily="2" charset="-78"/>
              </a:rPr>
              <a:t>والشام</a:t>
            </a:r>
            <a:r>
              <a:rPr lang="fa-IR" i="1" dirty="0" smtClean="0">
                <a:ln w="3175" cmpd="sng">
                  <a:solidFill>
                    <a:schemeClr val="accent6">
                      <a:lumMod val="50000"/>
                    </a:schemeClr>
                  </a:solidFill>
                </a:ln>
                <a:solidFill>
                  <a:schemeClr val="tx1">
                    <a:lumMod val="50000"/>
                  </a:schemeClr>
                </a:solidFill>
                <a:effectLst>
                  <a:outerShdw blurRad="38100" dist="38100" dir="2700000" algn="tl">
                    <a:srgbClr val="000000">
                      <a:alpha val="43137"/>
                    </a:srgbClr>
                  </a:outerShdw>
                </a:effectLst>
                <a:cs typeface="B Arabic Style" panose="00000400000000000000" pitchFamily="2" charset="-78"/>
              </a:rPr>
              <a:t/>
            </a:r>
            <a:br>
              <a:rPr lang="fa-IR" i="1" dirty="0" smtClean="0">
                <a:ln w="3175" cmpd="sng">
                  <a:solidFill>
                    <a:schemeClr val="accent6">
                      <a:lumMod val="50000"/>
                    </a:schemeClr>
                  </a:solidFill>
                </a:ln>
                <a:solidFill>
                  <a:schemeClr val="tx1">
                    <a:lumMod val="50000"/>
                  </a:schemeClr>
                </a:solidFill>
                <a:effectLst>
                  <a:outerShdw blurRad="38100" dist="38100" dir="2700000" algn="tl">
                    <a:srgbClr val="000000">
                      <a:alpha val="43137"/>
                    </a:srgbClr>
                  </a:outerShdw>
                </a:effectLst>
                <a:cs typeface="B Arabic Style" panose="00000400000000000000" pitchFamily="2" charset="-78"/>
              </a:rPr>
            </a:br>
            <a:r>
              <a:rPr lang="fa-IR" sz="4400" dirty="0">
                <a:ln w="3175" cmpd="sng">
                  <a:solidFill>
                    <a:schemeClr val="accent6">
                      <a:lumMod val="50000"/>
                    </a:schemeClr>
                  </a:solidFill>
                </a:ln>
                <a:solidFill>
                  <a:schemeClr val="tx1">
                    <a:lumMod val="50000"/>
                  </a:schemeClr>
                </a:solidFill>
                <a:effectLst>
                  <a:outerShdw blurRad="38100" dist="38100" dir="2700000" algn="tl">
                    <a:srgbClr val="000000">
                      <a:alpha val="43137"/>
                    </a:srgbClr>
                  </a:outerShdw>
                </a:effectLst>
                <a:cs typeface="EntezareZohoor B4" panose="00000700000000000000" pitchFamily="2" charset="-78"/>
              </a:rPr>
              <a:t>دولت اسلامی عراق و </a:t>
            </a:r>
            <a:r>
              <a:rPr lang="fa-IR" sz="4400" dirty="0" smtClean="0">
                <a:ln w="3175" cmpd="sng">
                  <a:solidFill>
                    <a:schemeClr val="accent6">
                      <a:lumMod val="50000"/>
                    </a:schemeClr>
                  </a:solidFill>
                </a:ln>
                <a:solidFill>
                  <a:schemeClr val="tx1">
                    <a:lumMod val="50000"/>
                  </a:schemeClr>
                </a:solidFill>
                <a:effectLst>
                  <a:outerShdw blurRad="38100" dist="38100" dir="2700000" algn="tl">
                    <a:srgbClr val="000000">
                      <a:alpha val="43137"/>
                    </a:srgbClr>
                  </a:outerShdw>
                </a:effectLst>
                <a:cs typeface="EntezareZohoor B4" panose="00000700000000000000" pitchFamily="2" charset="-78"/>
              </a:rPr>
              <a:t>شام</a:t>
            </a:r>
            <a:endParaRPr lang="en-US" sz="4400" dirty="0">
              <a:ln w="3175" cmpd="sng">
                <a:solidFill>
                  <a:schemeClr val="accent6">
                    <a:lumMod val="50000"/>
                  </a:schemeClr>
                </a:solidFill>
              </a:ln>
              <a:solidFill>
                <a:schemeClr val="tx1">
                  <a:lumMod val="50000"/>
                </a:schemeClr>
              </a:solidFill>
              <a:effectLst>
                <a:outerShdw blurRad="38100" dist="38100" dir="2700000" algn="tl">
                  <a:srgbClr val="000000">
                    <a:alpha val="43137"/>
                  </a:srgbClr>
                </a:outerShdw>
              </a:effectLst>
              <a:cs typeface="EntezareZohoor B4" panose="00000700000000000000" pitchFamily="2" charset="-78"/>
            </a:endParaRPr>
          </a:p>
        </p:txBody>
      </p:sp>
      <p:pic>
        <p:nvPicPr>
          <p:cNvPr id="4" name="Picture 3"/>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616994" y="998006"/>
            <a:ext cx="4449170" cy="3336877"/>
          </a:xfrm>
          <a:prstGeom prst="rect">
            <a:avLst/>
          </a:prstGeom>
        </p:spPr>
      </p:pic>
    </p:spTree>
    <p:extLst>
      <p:ext uri="{BB962C8B-B14F-4D97-AF65-F5344CB8AC3E}">
        <p14:creationId xmlns:p14="http://schemas.microsoft.com/office/powerpoint/2010/main" val="1226428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59259" y="280796"/>
            <a:ext cx="3424876" cy="523220"/>
          </a:xfrm>
          <a:prstGeom prst="rect">
            <a:avLst/>
          </a:prstGeom>
        </p:spPr>
        <p:txBody>
          <a:bodyPr wrap="square">
            <a:spAutoFit/>
          </a:bodyPr>
          <a:lstStyle/>
          <a:p>
            <a:r>
              <a:rPr lang="fa-IR" sz="2800" b="1" dirty="0" smtClean="0">
                <a:solidFill>
                  <a:srgbClr val="FFC000"/>
                </a:solidFill>
                <a:cs typeface="B Nazanin" panose="00000400000000000000" pitchFamily="2" charset="-78"/>
              </a:rPr>
              <a:t>نحوه پیدایش داعش - 2 </a:t>
            </a:r>
            <a:endParaRPr lang="fa-IR" sz="2800" b="1" i="0" dirty="0">
              <a:solidFill>
                <a:srgbClr val="FFC000"/>
              </a:solidFill>
              <a:effectLst/>
              <a:cs typeface="B Nazanin" panose="00000400000000000000" pitchFamily="2" charset="-78"/>
            </a:endParaRPr>
          </a:p>
        </p:txBody>
      </p:sp>
      <p:sp>
        <p:nvSpPr>
          <p:cNvPr id="6" name="Rectangle 5"/>
          <p:cNvSpPr/>
          <p:nvPr/>
        </p:nvSpPr>
        <p:spPr>
          <a:xfrm>
            <a:off x="198304" y="914185"/>
            <a:ext cx="11732963" cy="5355312"/>
          </a:xfrm>
          <a:prstGeom prst="rect">
            <a:avLst/>
          </a:prstGeom>
        </p:spPr>
        <p:txBody>
          <a:bodyPr wrap="square">
            <a:spAutoFit/>
          </a:bodyPr>
          <a:lstStyle/>
          <a:p>
            <a:pPr algn="just" rtl="1" fontAlgn="base"/>
            <a:r>
              <a:rPr lang="ar-IQ" b="1" dirty="0">
                <a:cs typeface="B Nazanin" panose="00000400000000000000" pitchFamily="2" charset="-78"/>
              </a:rPr>
              <a:t>در </a:t>
            </a:r>
            <a:r>
              <a:rPr lang="ar-IQ" b="1" dirty="0">
                <a:solidFill>
                  <a:srgbClr val="FF0000"/>
                </a:solidFill>
                <a:cs typeface="B Nazanin" panose="00000400000000000000" pitchFamily="2" charset="-78"/>
              </a:rPr>
              <a:t>ژوئن 2006</a:t>
            </a:r>
            <a:r>
              <a:rPr lang="ar-IQ" b="1" dirty="0">
                <a:cs typeface="B Nazanin" panose="00000400000000000000" pitchFamily="2" charset="-78"/>
              </a:rPr>
              <a:t> و پس از هلاکت زرقاوی به دست نیروهای آمریکایی در عراق، این گروه </a:t>
            </a:r>
            <a:r>
              <a:rPr lang="ar-IQ" b="1" dirty="0">
                <a:solidFill>
                  <a:srgbClr val="FF0000"/>
                </a:solidFill>
                <a:cs typeface="B Nazanin" panose="00000400000000000000" pitchFamily="2" charset="-78"/>
              </a:rPr>
              <a:t>ابو حمزه المهاجر</a:t>
            </a:r>
            <a:r>
              <a:rPr lang="ar-IQ" b="1" dirty="0">
                <a:cs typeface="B Nazanin" panose="00000400000000000000" pitchFamily="2" charset="-78"/>
              </a:rPr>
              <a:t> را به عنوان رئیس بعدی خود معرفی کرد. </a:t>
            </a:r>
          </a:p>
          <a:p>
            <a:pPr algn="just" rtl="1" fontAlgn="base"/>
            <a:r>
              <a:rPr lang="ar-IQ" b="1" dirty="0">
                <a:cs typeface="B Nazanin" panose="00000400000000000000" pitchFamily="2" charset="-78"/>
              </a:rPr>
              <a:t>یک ماه بعد یعنی در نیمه های اکتبر 2006 </a:t>
            </a:r>
            <a:r>
              <a:rPr lang="ar-IQ" b="1" dirty="0">
                <a:solidFill>
                  <a:srgbClr val="FF0000"/>
                </a:solidFill>
                <a:cs typeface="B Nazanin" panose="00000400000000000000" pitchFamily="2" charset="-78"/>
              </a:rPr>
              <a:t>ابوحمزه المهاجر </a:t>
            </a:r>
            <a:r>
              <a:rPr lang="ar-IQ" b="1" dirty="0">
                <a:cs typeface="B Nazanin" panose="00000400000000000000" pitchFamily="2" charset="-78"/>
              </a:rPr>
              <a:t>در بیانیه‌ای اعلام کرد که "مجلس شورای مجاهدین" منحل و گروه دیگری تحت عنوان "</a:t>
            </a:r>
            <a:r>
              <a:rPr lang="ar-IQ" b="1" dirty="0">
                <a:solidFill>
                  <a:srgbClr val="FF0000"/>
                </a:solidFill>
                <a:cs typeface="B Nazanin" panose="00000400000000000000" pitchFamily="2" charset="-78"/>
              </a:rPr>
              <a:t>دولت اسلامی عراق</a:t>
            </a:r>
            <a:r>
              <a:rPr lang="ar-IQ" b="1" dirty="0">
                <a:cs typeface="B Nazanin" panose="00000400000000000000" pitchFamily="2" charset="-78"/>
              </a:rPr>
              <a:t>" به ریاست "</a:t>
            </a:r>
            <a:r>
              <a:rPr lang="ar-IQ" b="1" dirty="0">
                <a:solidFill>
                  <a:srgbClr val="FF0000"/>
                </a:solidFill>
                <a:cs typeface="B Nazanin" panose="00000400000000000000" pitchFamily="2" charset="-78"/>
              </a:rPr>
              <a:t>ابو عمر بغدادی</a:t>
            </a:r>
            <a:r>
              <a:rPr lang="ar-IQ" b="1" dirty="0">
                <a:cs typeface="B Nazanin" panose="00000400000000000000" pitchFamily="2" charset="-78"/>
              </a:rPr>
              <a:t>" تشکیل شد. ابوحمزه المهاجر نیز معاونت وی را برعهده گرفت. </a:t>
            </a:r>
            <a:endParaRPr lang="fa-IR" b="1" dirty="0">
              <a:cs typeface="B Nazanin" panose="00000400000000000000" pitchFamily="2" charset="-78"/>
            </a:endParaRPr>
          </a:p>
          <a:p>
            <a:pPr algn="just" rtl="1" fontAlgn="base"/>
            <a:r>
              <a:rPr lang="ar-IQ" b="1" dirty="0">
                <a:cs typeface="B Nazanin" panose="00000400000000000000" pitchFamily="2" charset="-78"/>
              </a:rPr>
              <a:t>نیروهای آمریکایی در آوریل </a:t>
            </a:r>
            <a:r>
              <a:rPr lang="ar-IQ" b="1" dirty="0">
                <a:solidFill>
                  <a:srgbClr val="FF0000"/>
                </a:solidFill>
                <a:cs typeface="B Nazanin" panose="00000400000000000000" pitchFamily="2" charset="-78"/>
              </a:rPr>
              <a:t>2010</a:t>
            </a:r>
            <a:r>
              <a:rPr lang="ar-IQ" b="1" dirty="0">
                <a:cs typeface="B Nazanin" panose="00000400000000000000" pitchFamily="2" charset="-78"/>
              </a:rPr>
              <a:t> بغدادی و معاونش المهاجر را به </a:t>
            </a:r>
            <a:r>
              <a:rPr lang="ar-IQ" b="1" dirty="0">
                <a:solidFill>
                  <a:srgbClr val="FF0000"/>
                </a:solidFill>
                <a:cs typeface="B Nazanin" panose="00000400000000000000" pitchFamily="2" charset="-78"/>
              </a:rPr>
              <a:t>قتل</a:t>
            </a:r>
            <a:r>
              <a:rPr lang="ar-IQ" b="1" dirty="0">
                <a:cs typeface="B Nazanin" panose="00000400000000000000" pitchFamily="2" charset="-78"/>
              </a:rPr>
              <a:t> رساندند. به همین دلیل ابوبکر بغدادی به عنوان رئیس جایگزین معرفی شد. </a:t>
            </a:r>
            <a:endParaRPr lang="ar-IQ" b="1" dirty="0">
              <a:solidFill>
                <a:srgbClr val="FFC000"/>
              </a:solidFill>
              <a:cs typeface="B Nazanin" panose="00000400000000000000" pitchFamily="2" charset="-78"/>
            </a:endParaRPr>
          </a:p>
          <a:p>
            <a:pPr algn="just" rtl="1" fontAlgn="base"/>
            <a:endParaRPr lang="fa-IR" b="1" dirty="0" smtClean="0">
              <a:cs typeface="B Nazanin" panose="00000400000000000000" pitchFamily="2" charset="-78"/>
            </a:endParaRPr>
          </a:p>
          <a:p>
            <a:pPr algn="just" rtl="1" fontAlgn="base"/>
            <a:r>
              <a:rPr lang="ar-IQ" b="1" dirty="0" smtClean="0">
                <a:cs typeface="B Nazanin" panose="00000400000000000000" pitchFamily="2" charset="-78"/>
              </a:rPr>
              <a:t>این </a:t>
            </a:r>
            <a:r>
              <a:rPr lang="ar-IQ" b="1" dirty="0">
                <a:cs typeface="B Nazanin" panose="00000400000000000000" pitchFamily="2" charset="-78"/>
              </a:rPr>
              <a:t>گروه در سالهای </a:t>
            </a:r>
            <a:r>
              <a:rPr lang="ar-IQ" b="1" dirty="0">
                <a:solidFill>
                  <a:srgbClr val="FF0000"/>
                </a:solidFill>
                <a:cs typeface="B Nazanin" panose="00000400000000000000" pitchFamily="2" charset="-78"/>
              </a:rPr>
              <a:t>2006 تا 2010 </a:t>
            </a:r>
            <a:r>
              <a:rPr lang="ar-IQ" b="1" dirty="0">
                <a:cs typeface="B Nazanin" panose="00000400000000000000" pitchFamily="2" charset="-78"/>
              </a:rPr>
              <a:t>به شدت </a:t>
            </a:r>
            <a:r>
              <a:rPr lang="ar-IQ" b="1" dirty="0">
                <a:solidFill>
                  <a:srgbClr val="FF0000"/>
                </a:solidFill>
                <a:cs typeface="B Nazanin" panose="00000400000000000000" pitchFamily="2" charset="-78"/>
              </a:rPr>
              <a:t>ضعیف شد </a:t>
            </a:r>
            <a:r>
              <a:rPr lang="ar-IQ" b="1" dirty="0">
                <a:cs typeface="B Nazanin" panose="00000400000000000000" pitchFamily="2" charset="-78"/>
              </a:rPr>
              <a:t>به صورتیکه 34 تن از سران ارشد این گروه تروریستی به هلاکت رسیده و یا دستگیر شدند.</a:t>
            </a:r>
            <a:br>
              <a:rPr lang="ar-IQ" b="1" dirty="0">
                <a:cs typeface="B Nazanin" panose="00000400000000000000" pitchFamily="2" charset="-78"/>
              </a:rPr>
            </a:br>
            <a:r>
              <a:rPr lang="ar-IQ" b="1" dirty="0" smtClean="0">
                <a:cs typeface="B Nazanin" panose="00000400000000000000" pitchFamily="2" charset="-78"/>
              </a:rPr>
              <a:t>درحالیکه </a:t>
            </a:r>
            <a:r>
              <a:rPr lang="ar-IQ" b="1" dirty="0">
                <a:cs typeface="B Nazanin" panose="00000400000000000000" pitchFamily="2" charset="-78"/>
              </a:rPr>
              <a:t>ابوبکر بغدادی تا زمان حضور اشغالگران در عراق زندانی آمریکایی‌ها بود، آمریکا 10 میلیون دلار برای زنده یا مرده وی جایزه تعیین کرد. </a:t>
            </a:r>
            <a:endParaRPr lang="fa-IR" b="1" dirty="0" smtClean="0">
              <a:cs typeface="B Nazanin" panose="00000400000000000000" pitchFamily="2" charset="-78"/>
            </a:endParaRPr>
          </a:p>
          <a:p>
            <a:pPr algn="just" rtl="1" fontAlgn="base"/>
            <a:endParaRPr lang="fa-IR" b="1" dirty="0">
              <a:cs typeface="B Nazanin" panose="00000400000000000000" pitchFamily="2" charset="-78"/>
            </a:endParaRPr>
          </a:p>
          <a:p>
            <a:pPr algn="just" rtl="1" fontAlgn="base"/>
            <a:r>
              <a:rPr lang="ar-IQ" b="1" dirty="0">
                <a:cs typeface="B Nazanin" panose="00000400000000000000" pitchFamily="2" charset="-78"/>
              </a:rPr>
              <a:t>در آوریل 2013 ابوبکر بغدادی در یک فایل صوتی اعلام کرد که گروه تروریستی موسوم به "جبهه النصره" امتداد "دولت اسلامی عراق" است. وی همچنین با ادغام این دو گروه، تأکید کرد که از این پس نام این گروه "دولت اسلامی در عراق و شام" است. گروهی که پس از مدتی با نام "داعش" معروف شد</a:t>
            </a:r>
            <a:r>
              <a:rPr lang="ar-IQ" b="1" dirty="0" smtClean="0">
                <a:cs typeface="B Nazanin" panose="00000400000000000000" pitchFamily="2" charset="-78"/>
              </a:rPr>
              <a:t>.</a:t>
            </a:r>
            <a:endParaRPr lang="fa-IR" b="1" dirty="0" smtClean="0">
              <a:cs typeface="B Nazanin" panose="00000400000000000000" pitchFamily="2" charset="-78"/>
            </a:endParaRPr>
          </a:p>
          <a:p>
            <a:pPr algn="just" rtl="1" fontAlgn="base"/>
            <a:r>
              <a:rPr lang="ar-IQ" b="1" dirty="0" smtClean="0">
                <a:cs typeface="B Nazanin" panose="00000400000000000000" pitchFamily="2" charset="-78"/>
              </a:rPr>
              <a:t>اما </a:t>
            </a:r>
            <a:r>
              <a:rPr lang="ar-IQ" b="1" dirty="0">
                <a:solidFill>
                  <a:srgbClr val="FF0000"/>
                </a:solidFill>
                <a:cs typeface="B Nazanin" panose="00000400000000000000" pitchFamily="2" charset="-78"/>
              </a:rPr>
              <a:t>یک روز</a:t>
            </a:r>
            <a:r>
              <a:rPr lang="ar-IQ" b="1" dirty="0">
                <a:cs typeface="B Nazanin" panose="00000400000000000000" pitchFamily="2" charset="-78"/>
              </a:rPr>
              <a:t> پس از آن گروه النصره </a:t>
            </a:r>
            <a:r>
              <a:rPr lang="fa-IR" b="1" dirty="0">
                <a:cs typeface="B Nazanin" panose="00000400000000000000" pitchFamily="2" charset="-78"/>
              </a:rPr>
              <a:t> و همچنین رییس تشکیلات القاعده </a:t>
            </a:r>
            <a:r>
              <a:rPr lang="ar-IQ" b="1" dirty="0">
                <a:solidFill>
                  <a:srgbClr val="FF0000"/>
                </a:solidFill>
                <a:cs typeface="B Nazanin" panose="00000400000000000000" pitchFamily="2" charset="-78"/>
              </a:rPr>
              <a:t>مخالفت</a:t>
            </a:r>
            <a:r>
              <a:rPr lang="ar-IQ" b="1" dirty="0">
                <a:cs typeface="B Nazanin" panose="00000400000000000000" pitchFamily="2" charset="-78"/>
              </a:rPr>
              <a:t> خود را با این موضوع اعلام کرد</a:t>
            </a:r>
            <a:r>
              <a:rPr lang="fa-IR" b="1" dirty="0">
                <a:cs typeface="B Nazanin" panose="00000400000000000000" pitchFamily="2" charset="-78"/>
              </a:rPr>
              <a:t>ند</a:t>
            </a:r>
            <a:r>
              <a:rPr lang="ar-IQ" b="1" dirty="0">
                <a:cs typeface="B Nazanin" panose="00000400000000000000" pitchFamily="2" charset="-78"/>
              </a:rPr>
              <a:t>. </a:t>
            </a:r>
            <a:endParaRPr lang="fa-IR" b="1" dirty="0" smtClean="0">
              <a:cs typeface="B Nazanin" panose="00000400000000000000" pitchFamily="2" charset="-78"/>
            </a:endParaRPr>
          </a:p>
          <a:p>
            <a:pPr algn="just" rtl="1" fontAlgn="base"/>
            <a:r>
              <a:rPr lang="ar-IQ" b="1" dirty="0" smtClean="0">
                <a:cs typeface="B Nazanin" panose="00000400000000000000" pitchFamily="2" charset="-78"/>
              </a:rPr>
              <a:t>گروه </a:t>
            </a:r>
            <a:r>
              <a:rPr lang="ar-IQ" b="1" dirty="0">
                <a:cs typeface="B Nazanin" panose="00000400000000000000" pitchFamily="2" charset="-78"/>
              </a:rPr>
              <a:t>تروریستی داعش پس از تصرف </a:t>
            </a:r>
            <a:r>
              <a:rPr lang="ar-IQ" b="1" dirty="0" smtClean="0">
                <a:cs typeface="B Nazanin" panose="00000400000000000000" pitchFamily="2" charset="-78"/>
              </a:rPr>
              <a:t>مناطق</a:t>
            </a:r>
            <a:r>
              <a:rPr lang="fa-IR" b="1" dirty="0" smtClean="0">
                <a:cs typeface="B Nazanin" panose="00000400000000000000" pitchFamily="2" charset="-78"/>
              </a:rPr>
              <a:t>ی </a:t>
            </a:r>
            <a:r>
              <a:rPr lang="ar-IQ" b="1" dirty="0" smtClean="0">
                <a:cs typeface="B Nazanin" panose="00000400000000000000" pitchFamily="2" charset="-78"/>
              </a:rPr>
              <a:t>از </a:t>
            </a:r>
            <a:r>
              <a:rPr lang="ar-IQ" b="1" dirty="0">
                <a:cs typeface="B Nazanin" panose="00000400000000000000" pitchFamily="2" charset="-78"/>
              </a:rPr>
              <a:t>عراق، با اعلام "خلافت اسلامی"، ابوبکر بغدادی سرکرده این گروه را به عنوان "خلیفه" معرفی کرد و </a:t>
            </a:r>
            <a:r>
              <a:rPr lang="fa-IR" b="1" dirty="0" smtClean="0">
                <a:cs typeface="B Nazanin" panose="00000400000000000000" pitchFamily="2" charset="-78"/>
              </a:rPr>
              <a:t>      </a:t>
            </a:r>
            <a:r>
              <a:rPr lang="ar-IQ" b="1" dirty="0" smtClean="0">
                <a:cs typeface="B Nazanin" panose="00000400000000000000" pitchFamily="2" charset="-78"/>
              </a:rPr>
              <a:t>نام </a:t>
            </a:r>
            <a:r>
              <a:rPr lang="ar-IQ" b="1" dirty="0">
                <a:cs typeface="B Nazanin" panose="00000400000000000000" pitchFamily="2" charset="-78"/>
              </a:rPr>
              <a:t>خود را نیز به "دولت اسلامی" تغییر داد</a:t>
            </a:r>
            <a:r>
              <a:rPr lang="ar-IQ" b="1" dirty="0" smtClean="0">
                <a:cs typeface="B Nazanin" panose="00000400000000000000" pitchFamily="2" charset="-78"/>
              </a:rPr>
              <a:t>.</a:t>
            </a:r>
            <a:endParaRPr lang="fa-IR" b="1" dirty="0" smtClean="0">
              <a:cs typeface="B Nazanin" panose="00000400000000000000" pitchFamily="2" charset="-78"/>
            </a:endParaRPr>
          </a:p>
          <a:p>
            <a:pPr algn="just" rtl="1" fontAlgn="base"/>
            <a:r>
              <a:rPr lang="ar-IQ" b="1" dirty="0">
                <a:cs typeface="B Nazanin" panose="00000400000000000000" pitchFamily="2" charset="-78"/>
              </a:rPr>
              <a:t/>
            </a:r>
            <a:br>
              <a:rPr lang="ar-IQ" b="1" dirty="0">
                <a:cs typeface="B Nazanin" panose="00000400000000000000" pitchFamily="2" charset="-78"/>
              </a:rPr>
            </a:br>
            <a:r>
              <a:rPr lang="ar-IQ" b="1" dirty="0">
                <a:cs typeface="B Nazanin" panose="00000400000000000000" pitchFamily="2" charset="-78"/>
              </a:rPr>
              <a:t>بدین ترتیب، گروه تروریستی داعش برخی مناطق مرزی عراق و سوریه را تحت کنترل خود در آورد. </a:t>
            </a:r>
            <a:endParaRPr lang="fa-IR" b="1" dirty="0">
              <a:cs typeface="B Nazanin" panose="00000400000000000000" pitchFamily="2" charset="-78"/>
            </a:endParaRPr>
          </a:p>
          <a:p>
            <a:pPr algn="just" rtl="1" fontAlgn="base"/>
            <a:endParaRPr lang="fa-IR" dirty="0"/>
          </a:p>
          <a:p>
            <a:pPr algn="just" rtl="1" fontAlgn="base"/>
            <a:endParaRPr lang="fa-IR" dirty="0"/>
          </a:p>
          <a:p>
            <a:pPr algn="just" rtl="1" fontAlgn="base"/>
            <a:endParaRPr lang="ar-IQ" dirty="0"/>
          </a:p>
        </p:txBody>
      </p:sp>
    </p:spTree>
    <p:extLst>
      <p:ext uri="{BB962C8B-B14F-4D97-AF65-F5344CB8AC3E}">
        <p14:creationId xmlns:p14="http://schemas.microsoft.com/office/powerpoint/2010/main" val="1572987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246794" y="703072"/>
            <a:ext cx="2549096" cy="400110"/>
          </a:xfrm>
          <a:prstGeom prst="rect">
            <a:avLst/>
          </a:prstGeom>
        </p:spPr>
        <p:txBody>
          <a:bodyPr wrap="none">
            <a:spAutoFit/>
          </a:bodyPr>
          <a:lstStyle/>
          <a:p>
            <a:pPr algn="r" rtl="1"/>
            <a:r>
              <a:rPr lang="fa-IR" sz="2000" b="1" dirty="0" smtClean="0">
                <a:effectLst>
                  <a:outerShdw blurRad="38100" dist="38100" dir="2700000" algn="tl">
                    <a:srgbClr val="000000">
                      <a:alpha val="43137"/>
                    </a:srgbClr>
                  </a:outerShdw>
                </a:effectLst>
                <a:cs typeface="B Nazanin" panose="00000400000000000000" pitchFamily="2" charset="-78"/>
              </a:rPr>
              <a:t>* </a:t>
            </a:r>
            <a:r>
              <a:rPr lang="ar-IQ" sz="2000" b="1" dirty="0" smtClean="0">
                <a:effectLst>
                  <a:outerShdw blurRad="38100" dist="38100" dir="2700000" algn="tl">
                    <a:srgbClr val="000000">
                      <a:alpha val="43137"/>
                    </a:srgbClr>
                  </a:outerShdw>
                </a:effectLst>
                <a:cs typeface="B Nazanin" panose="00000400000000000000" pitchFamily="2" charset="-78"/>
              </a:rPr>
              <a:t>اعضاي فرم</a:t>
            </a:r>
            <a:r>
              <a:rPr lang="fa-IR" sz="2000" b="1" dirty="0" smtClean="0">
                <a:effectLst>
                  <a:outerShdw blurRad="38100" dist="38100" dir="2700000" algn="tl">
                    <a:srgbClr val="000000">
                      <a:alpha val="43137"/>
                    </a:srgbClr>
                  </a:outerShdw>
                </a:effectLst>
                <a:cs typeface="B Nazanin" panose="00000400000000000000" pitchFamily="2" charset="-78"/>
              </a:rPr>
              <a:t>اندهی داعش :</a:t>
            </a:r>
            <a:endParaRPr lang="en-US" sz="2000" b="1" dirty="0">
              <a:effectLst>
                <a:outerShdw blurRad="38100" dist="38100" dir="2700000" algn="tl">
                  <a:srgbClr val="000000">
                    <a:alpha val="43137"/>
                  </a:srgbClr>
                </a:outerShdw>
              </a:effectLst>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52" y="703072"/>
            <a:ext cx="7139352" cy="5620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588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38921" y="357914"/>
            <a:ext cx="3424876" cy="523220"/>
          </a:xfrm>
          <a:prstGeom prst="rect">
            <a:avLst/>
          </a:prstGeom>
        </p:spPr>
        <p:txBody>
          <a:bodyPr wrap="square">
            <a:spAutoFit/>
          </a:bodyPr>
          <a:lstStyle/>
          <a:p>
            <a:pPr algn="r"/>
            <a:r>
              <a:rPr lang="fa-IR" sz="2800" b="1" dirty="0" smtClean="0">
                <a:solidFill>
                  <a:srgbClr val="FFC000"/>
                </a:solidFill>
                <a:cs typeface="B Nazanin" panose="00000400000000000000" pitchFamily="2" charset="-78"/>
              </a:rPr>
              <a:t>جنایات داعش :</a:t>
            </a:r>
            <a:endParaRPr lang="fa-IR" sz="2800" b="1" i="0" dirty="0">
              <a:solidFill>
                <a:srgbClr val="FFC000"/>
              </a:solidFill>
              <a:effectLst/>
              <a:cs typeface="B Nazanin" panose="00000400000000000000" pitchFamily="2" charset="-78"/>
            </a:endParaRPr>
          </a:p>
        </p:txBody>
      </p:sp>
      <p:sp>
        <p:nvSpPr>
          <p:cNvPr id="6" name="Rectangle 5"/>
          <p:cNvSpPr/>
          <p:nvPr/>
        </p:nvSpPr>
        <p:spPr>
          <a:xfrm>
            <a:off x="-198303" y="991303"/>
            <a:ext cx="11732963" cy="5632311"/>
          </a:xfrm>
          <a:prstGeom prst="rect">
            <a:avLst/>
          </a:prstGeom>
        </p:spPr>
        <p:txBody>
          <a:bodyPr wrap="square">
            <a:spAutoFit/>
          </a:bodyPr>
          <a:lstStyle/>
          <a:p>
            <a:pPr algn="just" rtl="1" fontAlgn="base"/>
            <a:r>
              <a:rPr lang="fa-IR" b="1" dirty="0" smtClean="0">
                <a:cs typeface="B Nazanin" panose="00000400000000000000" pitchFamily="2" charset="-78"/>
              </a:rPr>
              <a:t>این گروه تروریستی در انجام اعمال جنایتکارانه هیچ گونه محدودیتی را برای خود قائل نمی باشد .</a:t>
            </a:r>
          </a:p>
          <a:p>
            <a:pPr algn="just" rtl="1" fontAlgn="base"/>
            <a:r>
              <a:rPr lang="fa-IR" b="1" dirty="0" smtClean="0">
                <a:cs typeface="B Nazanin" panose="00000400000000000000" pitchFamily="2" charset="-78"/>
              </a:rPr>
              <a:t>قتل و کشتار غیر نظامیان و حتی کودکان خردسال هم از جمله جنایات این تروریست های بعثی تکفیری می باشد .</a:t>
            </a:r>
          </a:p>
          <a:p>
            <a:pPr algn="just" rtl="1" fontAlgn="base"/>
            <a:endParaRPr lang="fa-IR" b="1" dirty="0" smtClean="0">
              <a:cs typeface="B Nazanin" panose="00000400000000000000" pitchFamily="2" charset="-78"/>
            </a:endParaRP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کشتـار فجیع در پادگان سوریه در شهر رقه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قتل عام دسته جمعی و آتش زدن مردان روستای مالکیه سوریه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کشتار بی رحمانه مردم در منطقه حوت در سوریه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بریدن سر و به دندان گرفتن جگر قربانی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قطع دستان افراد با توجیج اجرای احکام اسلامی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تجاوز  به زنان و کودکان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کشتار بی رحمانه مردم در منطقه اسپایکر عراق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کشتار مردم در منطقه سنجار عراق ( ایزدی ها )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قتل مردم بی دفاع در استان های صلاح الدین و موصل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محاصره شهر های نبل و الزهرا در سوریه و عدم اجازه امداد رسانی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آواره نمودن صدها مسیحی نشین در  استان موصل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قتل رانندگان در جاده های سوریه و عراق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بمب گذاری در نقاط مرکزی و اصلی در شهرهای مختلف عراق و سوریه و ...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ترویج فساد با استفاده از حربه جهاد نکاج .</a:t>
            </a:r>
          </a:p>
          <a:p>
            <a:pPr marL="285750" indent="-285750" algn="just" rtl="1" fontAlgn="base">
              <a:buFont typeface="Arial" panose="020B0604020202020204" pitchFamily="34" charset="0"/>
              <a:buChar char="•"/>
            </a:pPr>
            <a:r>
              <a:rPr lang="fa-IR" b="1" dirty="0" smtClean="0">
                <a:solidFill>
                  <a:schemeClr val="accent6">
                    <a:lumMod val="60000"/>
                    <a:lumOff val="40000"/>
                  </a:schemeClr>
                </a:solidFill>
                <a:cs typeface="B Nazanin" panose="00000400000000000000" pitchFamily="2" charset="-78"/>
              </a:rPr>
              <a:t>و ... </a:t>
            </a:r>
          </a:p>
          <a:p>
            <a:pPr algn="r" rtl="1" fontAlgn="base"/>
            <a:r>
              <a:rPr lang="ar-IQ" b="1" dirty="0">
                <a:cs typeface="B Nazanin" panose="00000400000000000000" pitchFamily="2" charset="-78"/>
              </a:rPr>
              <a:t/>
            </a:r>
            <a:br>
              <a:rPr lang="ar-IQ" b="1" dirty="0">
                <a:cs typeface="B Nazanin" panose="00000400000000000000" pitchFamily="2" charset="-78"/>
              </a:rPr>
            </a:br>
            <a:endParaRPr lang="fa-IR"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421802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60" y="1284325"/>
            <a:ext cx="2464352" cy="1715189"/>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433" y="2185854"/>
            <a:ext cx="2532507" cy="2456532"/>
          </a:xfrm>
          <a:prstGeom prst="rect">
            <a:avLst/>
          </a:prstGeom>
          <a:ln>
            <a:noFill/>
          </a:ln>
          <a:effectLst>
            <a:softEdge rad="112500"/>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3879" r="30903"/>
          <a:stretch/>
        </p:blipFill>
        <p:spPr>
          <a:xfrm>
            <a:off x="8435073" y="2121525"/>
            <a:ext cx="2699133" cy="2698674"/>
          </a:xfrm>
          <a:prstGeom prst="rect">
            <a:avLst/>
          </a:prstGeom>
          <a:ln>
            <a:noFill/>
          </a:ln>
          <a:effectLst>
            <a:softEdge rad="1125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9844" y="773428"/>
            <a:ext cx="2113533" cy="1479473"/>
          </a:xfrm>
          <a:prstGeom prst="rect">
            <a:avLst/>
          </a:prstGeom>
          <a:ln>
            <a:noFill/>
          </a:ln>
          <a:effectLst>
            <a:softEdge rad="11250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9997" y="2912865"/>
            <a:ext cx="2829194" cy="1702804"/>
          </a:xfrm>
          <a:prstGeom prst="rect">
            <a:avLst/>
          </a:prstGeom>
          <a:ln>
            <a:noFill/>
          </a:ln>
          <a:effectLst>
            <a:softEdge rad="112500"/>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7939" y="904802"/>
            <a:ext cx="2188327" cy="1216723"/>
          </a:xfrm>
          <a:prstGeom prst="rect">
            <a:avLst/>
          </a:prstGeom>
          <a:ln>
            <a:noFill/>
          </a:ln>
          <a:effectLst>
            <a:softEdge rad="112500"/>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480" y="3036835"/>
            <a:ext cx="2710969" cy="1886834"/>
          </a:xfrm>
          <a:prstGeom prst="rect">
            <a:avLst/>
          </a:prstGeom>
          <a:ln>
            <a:noFill/>
          </a:ln>
          <a:effectLst>
            <a:softEdge rad="112500"/>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9028" y="657731"/>
            <a:ext cx="1872638" cy="1500511"/>
          </a:xfrm>
          <a:prstGeom prst="rect">
            <a:avLst/>
          </a:prstGeom>
          <a:ln>
            <a:noFill/>
          </a:ln>
          <a:effectLst>
            <a:softEdge rad="112500"/>
          </a:effectLst>
        </p:spPr>
      </p:pic>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l="12217" t="17828" r="6587" b="29377"/>
          <a:stretch/>
        </p:blipFill>
        <p:spPr>
          <a:xfrm>
            <a:off x="6282585" y="4695735"/>
            <a:ext cx="2129141" cy="1844042"/>
          </a:xfrm>
          <a:prstGeom prst="rect">
            <a:avLst/>
          </a:prstGeom>
          <a:ln>
            <a:noFill/>
          </a:ln>
          <a:effectLst>
            <a:softEdge rad="112500"/>
          </a:effectLst>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6591" y="4648491"/>
            <a:ext cx="2521715" cy="1891286"/>
          </a:xfrm>
          <a:prstGeom prst="rect">
            <a:avLst/>
          </a:prstGeom>
          <a:ln>
            <a:noFill/>
          </a:ln>
          <a:effectLst>
            <a:softEdge rad="112500"/>
          </a:effectLst>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50846" y="4923669"/>
            <a:ext cx="2142827" cy="1499979"/>
          </a:xfrm>
          <a:prstGeom prst="rect">
            <a:avLst/>
          </a:prstGeom>
          <a:ln>
            <a:noFill/>
          </a:ln>
          <a:effectLst>
            <a:softEdge rad="112500"/>
          </a:effec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36004" y="4827284"/>
            <a:ext cx="2495476" cy="1736852"/>
          </a:xfrm>
          <a:prstGeom prst="rect">
            <a:avLst/>
          </a:prstGeom>
          <a:ln>
            <a:noFill/>
          </a:ln>
          <a:effectLst>
            <a:softEdge rad="112500"/>
          </a:effectLst>
        </p:spPr>
      </p:pic>
      <p:sp>
        <p:nvSpPr>
          <p:cNvPr id="18" name="Rectangle 17"/>
          <p:cNvSpPr/>
          <p:nvPr/>
        </p:nvSpPr>
        <p:spPr>
          <a:xfrm>
            <a:off x="8345122" y="250208"/>
            <a:ext cx="3424876" cy="523220"/>
          </a:xfrm>
          <a:prstGeom prst="rect">
            <a:avLst/>
          </a:prstGeom>
        </p:spPr>
        <p:txBody>
          <a:bodyPr wrap="square">
            <a:spAutoFit/>
          </a:bodyPr>
          <a:lstStyle/>
          <a:p>
            <a:pPr algn="r"/>
            <a:r>
              <a:rPr lang="fa-IR" sz="2800" b="1" dirty="0" smtClean="0">
                <a:solidFill>
                  <a:srgbClr val="FFC000"/>
                </a:solidFill>
                <a:cs typeface="B Nazanin" panose="00000400000000000000" pitchFamily="2" charset="-78"/>
              </a:rPr>
              <a:t>جنایات داعش :</a:t>
            </a:r>
            <a:endParaRPr lang="fa-IR" sz="2800" b="1" i="0" dirty="0">
              <a:solidFill>
                <a:srgbClr val="FFC000"/>
              </a:solidFill>
              <a:effectLst/>
              <a:cs typeface="B Nazanin" panose="00000400000000000000" pitchFamily="2" charset="-78"/>
            </a:endParaRPr>
          </a:p>
        </p:txBody>
      </p:sp>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52988" y="1132543"/>
            <a:ext cx="1921604" cy="1904292"/>
          </a:xfrm>
          <a:prstGeom prst="rect">
            <a:avLst/>
          </a:prstGeom>
          <a:ln>
            <a:noFill/>
          </a:ln>
          <a:effectLst>
            <a:softEdge rad="112500"/>
          </a:effectLst>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02111" y="2095365"/>
            <a:ext cx="1380454" cy="861402"/>
          </a:xfrm>
          <a:prstGeom prst="rect">
            <a:avLst/>
          </a:prstGeom>
          <a:ln>
            <a:noFill/>
          </a:ln>
          <a:effectLst>
            <a:softEdge rad="112500"/>
          </a:effectLst>
        </p:spPr>
      </p:pic>
    </p:spTree>
    <p:extLst>
      <p:ext uri="{BB962C8B-B14F-4D97-AF65-F5344CB8AC3E}">
        <p14:creationId xmlns:p14="http://schemas.microsoft.com/office/powerpoint/2010/main" val="1768144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1137" y="148593"/>
            <a:ext cx="5374863" cy="523220"/>
          </a:xfrm>
          <a:prstGeom prst="rect">
            <a:avLst/>
          </a:prstGeom>
        </p:spPr>
        <p:txBody>
          <a:bodyPr wrap="square">
            <a:spAutoFit/>
          </a:bodyPr>
          <a:lstStyle/>
          <a:p>
            <a:pPr algn="r"/>
            <a:r>
              <a:rPr lang="fa-IR" sz="2800" b="1" dirty="0" smtClean="0">
                <a:solidFill>
                  <a:srgbClr val="FFC000"/>
                </a:solidFill>
                <a:cs typeface="B Nazanin" panose="00000400000000000000" pitchFamily="2" charset="-78"/>
              </a:rPr>
              <a:t>نظر علمای اسلام ( در خصوص داعش ) </a:t>
            </a:r>
            <a:endParaRPr lang="fa-IR" sz="2800" b="1" i="0" dirty="0">
              <a:solidFill>
                <a:srgbClr val="FFC000"/>
              </a:solidFill>
              <a:effectLst/>
              <a:cs typeface="B Nazanin" panose="00000400000000000000" pitchFamily="2" charset="-78"/>
            </a:endParaRPr>
          </a:p>
        </p:txBody>
      </p:sp>
      <p:sp>
        <p:nvSpPr>
          <p:cNvPr id="6" name="Rectangle 5"/>
          <p:cNvSpPr/>
          <p:nvPr/>
        </p:nvSpPr>
        <p:spPr>
          <a:xfrm>
            <a:off x="3547431" y="837067"/>
            <a:ext cx="7579605" cy="5355312"/>
          </a:xfrm>
          <a:prstGeom prst="rect">
            <a:avLst/>
          </a:prstGeom>
        </p:spPr>
        <p:txBody>
          <a:bodyPr wrap="square">
            <a:spAutoFit/>
          </a:bodyPr>
          <a:lstStyle/>
          <a:p>
            <a:pPr algn="just" rtl="1" fontAlgn="base"/>
            <a:r>
              <a:rPr lang="fa-IR" b="1" dirty="0">
                <a:solidFill>
                  <a:schemeClr val="accent6">
                    <a:lumMod val="60000"/>
                    <a:lumOff val="40000"/>
                  </a:schemeClr>
                </a:solidFill>
                <a:cs typeface="B Nazanin" panose="00000400000000000000" pitchFamily="2" charset="-78"/>
              </a:rPr>
              <a:t>امام خامنه ای </a:t>
            </a:r>
            <a:r>
              <a:rPr lang="fa-IR" b="1" dirty="0" smtClean="0">
                <a:solidFill>
                  <a:schemeClr val="accent6">
                    <a:lumMod val="60000"/>
                    <a:lumOff val="40000"/>
                  </a:schemeClr>
                </a:solidFill>
                <a:cs typeface="B Nazanin" panose="00000400000000000000" pitchFamily="2" charset="-78"/>
              </a:rPr>
              <a:t> </a:t>
            </a:r>
            <a:endParaRPr lang="fa-IR" b="1" dirty="0">
              <a:solidFill>
                <a:schemeClr val="accent6">
                  <a:lumMod val="60000"/>
                  <a:lumOff val="40000"/>
                </a:schemeClr>
              </a:solidFill>
              <a:cs typeface="B Nazanin" panose="00000400000000000000" pitchFamily="2" charset="-78"/>
            </a:endParaRPr>
          </a:p>
          <a:p>
            <a:pPr algn="just" rtl="1" fontAlgn="base"/>
            <a:r>
              <a:rPr lang="ar-IQ" b="1" dirty="0">
                <a:cs typeface="B Nazanin" panose="00000400000000000000" pitchFamily="2" charset="-78"/>
              </a:rPr>
              <a:t>امروز کسانی هستند که سلاحشان تکفیر است؛ ابائی هم ندارند که بگویند ما تکفیری هستیم؛ اینها سم‌اند.</a:t>
            </a:r>
            <a:r>
              <a:rPr lang="fa-IR" b="1" dirty="0">
                <a:cs typeface="B Nazanin" panose="00000400000000000000" pitchFamily="2" charset="-78"/>
              </a:rPr>
              <a:t> </a:t>
            </a:r>
          </a:p>
          <a:p>
            <a:pPr algn="just" rtl="1" fontAlgn="base"/>
            <a:r>
              <a:rPr lang="fa-IR" b="1" dirty="0">
                <a:cs typeface="B Nazanin" panose="00000400000000000000" pitchFamily="2" charset="-78"/>
              </a:rPr>
              <a:t>(</a:t>
            </a:r>
            <a:r>
              <a:rPr lang="ar-IQ" b="1" dirty="0">
                <a:cs typeface="B Nazanin" panose="00000400000000000000" pitchFamily="2" charset="-78"/>
              </a:rPr>
              <a:t>سرویسهای جاسوسی امریکا و اسرائیل پشت سر این گروههای افراطی و تکفیری هستند، ولو عوامل و پیاده‌نظامشان هم خبری ندارند</a:t>
            </a:r>
            <a:r>
              <a:rPr lang="fa-IR" b="1" dirty="0">
                <a:cs typeface="B Nazanin" panose="00000400000000000000" pitchFamily="2" charset="-78"/>
              </a:rPr>
              <a:t>) </a:t>
            </a:r>
          </a:p>
          <a:p>
            <a:pPr algn="just" rtl="1" fontAlgn="base"/>
            <a:endParaRPr lang="fa-IR" b="1" dirty="0" smtClean="0">
              <a:cs typeface="B Nazanin" panose="00000400000000000000" pitchFamily="2" charset="-78"/>
            </a:endParaRPr>
          </a:p>
          <a:p>
            <a:pPr algn="just" rtl="1" fontAlgn="base"/>
            <a:endParaRPr lang="fa-IR" b="1" dirty="0">
              <a:cs typeface="B Nazanin" panose="00000400000000000000" pitchFamily="2" charset="-78"/>
            </a:endParaRPr>
          </a:p>
          <a:p>
            <a:pPr algn="just" rtl="1" fontAlgn="base"/>
            <a:endParaRPr lang="fa-IR" b="1" dirty="0" smtClean="0">
              <a:cs typeface="B Nazanin" panose="00000400000000000000" pitchFamily="2" charset="-78"/>
            </a:endParaRPr>
          </a:p>
          <a:p>
            <a:pPr algn="just" rtl="1" fontAlgn="base"/>
            <a:endParaRPr lang="fa-IR" b="1" dirty="0">
              <a:cs typeface="B Nazanin" panose="00000400000000000000" pitchFamily="2" charset="-78"/>
            </a:endParaRPr>
          </a:p>
          <a:p>
            <a:pPr algn="just" rtl="1" fontAlgn="base"/>
            <a:r>
              <a:rPr lang="fa-IR" b="1" dirty="0">
                <a:solidFill>
                  <a:schemeClr val="accent6">
                    <a:lumMod val="60000"/>
                    <a:lumOff val="40000"/>
                  </a:schemeClr>
                </a:solidFill>
                <a:cs typeface="B Nazanin" panose="00000400000000000000" pitchFamily="2" charset="-78"/>
              </a:rPr>
              <a:t>قاضی حسین احمد (</a:t>
            </a:r>
            <a:r>
              <a:rPr lang="ar-IQ" b="1" dirty="0">
                <a:solidFill>
                  <a:schemeClr val="accent6">
                    <a:lumMod val="60000"/>
                    <a:lumOff val="40000"/>
                  </a:schemeClr>
                </a:solidFill>
                <a:cs typeface="B Nazanin" panose="00000400000000000000" pitchFamily="2" charset="-78"/>
              </a:rPr>
              <a:t>رئیس جمعیت علمای پاکستان</a:t>
            </a:r>
            <a:r>
              <a:rPr lang="fa-IR" b="1" dirty="0">
                <a:solidFill>
                  <a:schemeClr val="accent6">
                    <a:lumMod val="60000"/>
                    <a:lumOff val="40000"/>
                  </a:schemeClr>
                </a:solidFill>
                <a:cs typeface="B Nazanin" panose="00000400000000000000" pitchFamily="2" charset="-78"/>
              </a:rPr>
              <a:t> )</a:t>
            </a:r>
          </a:p>
          <a:p>
            <a:pPr algn="just" rtl="1" fontAlgn="base"/>
            <a:r>
              <a:rPr lang="ar-IQ" b="1" dirty="0">
                <a:cs typeface="B Nazanin" panose="00000400000000000000" pitchFamily="2" charset="-78"/>
              </a:rPr>
              <a:t>دولت اسلامی عراق و شام‘‘ (داعش) یک گروہ تکفیری میباشد و عقاید این گروہ ضد اصول و عقیدہ اھل سنت است.</a:t>
            </a:r>
            <a:endParaRPr lang="fa-IR" b="1" dirty="0">
              <a:cs typeface="B Nazanin" panose="00000400000000000000" pitchFamily="2" charset="-78"/>
            </a:endParaRPr>
          </a:p>
          <a:p>
            <a:pPr algn="just" rtl="1" fontAlgn="base"/>
            <a:endParaRPr lang="fa-IR" b="1" dirty="0">
              <a:cs typeface="B Nazanin" panose="00000400000000000000" pitchFamily="2" charset="-78"/>
            </a:endParaRPr>
          </a:p>
          <a:p>
            <a:pPr algn="just" rtl="1" fontAlgn="base"/>
            <a:endParaRPr lang="fa-IR" b="1" dirty="0" smtClean="0">
              <a:cs typeface="B Nazanin" panose="00000400000000000000" pitchFamily="2" charset="-78"/>
            </a:endParaRPr>
          </a:p>
          <a:p>
            <a:pPr algn="just" rtl="1" fontAlgn="base"/>
            <a:endParaRPr lang="fa-IR" b="1" dirty="0">
              <a:cs typeface="B Nazanin" panose="00000400000000000000" pitchFamily="2" charset="-78"/>
            </a:endParaRPr>
          </a:p>
          <a:p>
            <a:pPr algn="just" rtl="1" fontAlgn="base"/>
            <a:endParaRPr lang="fa-IR" b="1" dirty="0">
              <a:cs typeface="B Nazanin" panose="00000400000000000000" pitchFamily="2" charset="-78"/>
            </a:endParaRPr>
          </a:p>
          <a:p>
            <a:pPr algn="just" rtl="1" fontAlgn="base"/>
            <a:r>
              <a:rPr lang="fa-IR" b="1" dirty="0" smtClean="0">
                <a:solidFill>
                  <a:schemeClr val="accent6">
                    <a:lumMod val="60000"/>
                    <a:lumOff val="40000"/>
                  </a:schemeClr>
                </a:solidFill>
                <a:cs typeface="B Nazanin" panose="00000400000000000000" pitchFamily="2" charset="-78"/>
              </a:rPr>
              <a:t>شیخ شوقی علام ( مفتی اعظم مصـر )</a:t>
            </a:r>
            <a:endParaRPr lang="fa-IR" b="1" dirty="0">
              <a:solidFill>
                <a:schemeClr val="accent6">
                  <a:lumMod val="60000"/>
                  <a:lumOff val="40000"/>
                </a:schemeClr>
              </a:solidFill>
              <a:cs typeface="B Nazanin" panose="00000400000000000000" pitchFamily="2" charset="-78"/>
            </a:endParaRPr>
          </a:p>
          <a:p>
            <a:pPr algn="just" rtl="1" fontAlgn="base"/>
            <a:r>
              <a:rPr lang="ar-IQ" b="1" dirty="0" smtClean="0">
                <a:cs typeface="B Nazanin" panose="00000400000000000000" pitchFamily="2" charset="-78"/>
              </a:rPr>
              <a:t>عناصر </a:t>
            </a:r>
            <a:r>
              <a:rPr lang="ar-IQ" b="1" dirty="0">
                <a:cs typeface="B Nazanin" panose="00000400000000000000" pitchFamily="2" charset="-78"/>
              </a:rPr>
              <a:t>داعش به نام اسلام سخن می‌گویند، این در حالی است که شریعت اسلامی از اقدامات آنان مبرا است و اقداماتی که گروه داعش درعراق انجام می‌دهد، به هیچ‌وجه جهاد نیست.</a:t>
            </a:r>
            <a:endParaRPr lang="fa-IR" b="1" dirty="0">
              <a:cs typeface="B Nazanin" panose="00000400000000000000" pitchFamily="2" charset="-78"/>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3721"/>
          <a:stretch/>
        </p:blipFill>
        <p:spPr>
          <a:xfrm flipH="1">
            <a:off x="880335" y="586473"/>
            <a:ext cx="1320537" cy="187028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40" t="17045" r="9354"/>
          <a:stretch/>
        </p:blipFill>
        <p:spPr>
          <a:xfrm flipH="1">
            <a:off x="745631" y="2941503"/>
            <a:ext cx="1455241" cy="177334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9114" y="5023524"/>
            <a:ext cx="2062976" cy="1322421"/>
          </a:xfrm>
          <a:prstGeom prst="rect">
            <a:avLst/>
          </a:prstGeom>
          <a:ln>
            <a:noFill/>
          </a:ln>
          <a:effectLst>
            <a:softEdge rad="112500"/>
          </a:effectLst>
        </p:spPr>
      </p:pic>
    </p:spTree>
    <p:extLst>
      <p:ext uri="{BB962C8B-B14F-4D97-AF65-F5344CB8AC3E}">
        <p14:creationId xmlns:p14="http://schemas.microsoft.com/office/powerpoint/2010/main" val="1555016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47431" y="837067"/>
            <a:ext cx="7579605" cy="5909310"/>
          </a:xfrm>
          <a:prstGeom prst="rect">
            <a:avLst/>
          </a:prstGeom>
        </p:spPr>
        <p:txBody>
          <a:bodyPr wrap="square">
            <a:spAutoFit/>
          </a:bodyPr>
          <a:lstStyle/>
          <a:p>
            <a:pPr algn="just" rtl="1" fontAlgn="base"/>
            <a:r>
              <a:rPr lang="ar-IQ" b="1" dirty="0">
                <a:solidFill>
                  <a:schemeClr val="accent6">
                    <a:lumMod val="60000"/>
                    <a:lumOff val="40000"/>
                  </a:schemeClr>
                </a:solidFill>
                <a:cs typeface="B Nazanin" panose="00000400000000000000" pitchFamily="2" charset="-78"/>
              </a:rPr>
              <a:t>شیخ احمد کبیسی </a:t>
            </a:r>
            <a:r>
              <a:rPr lang="fa-IR" b="1" dirty="0" smtClean="0">
                <a:solidFill>
                  <a:schemeClr val="accent6">
                    <a:lumMod val="60000"/>
                    <a:lumOff val="40000"/>
                  </a:schemeClr>
                </a:solidFill>
                <a:cs typeface="B Nazanin" panose="00000400000000000000" pitchFamily="2" charset="-78"/>
              </a:rPr>
              <a:t>(</a:t>
            </a:r>
            <a:r>
              <a:rPr lang="ar-IQ" b="1" dirty="0">
                <a:solidFill>
                  <a:schemeClr val="accent6">
                    <a:lumMod val="60000"/>
                    <a:lumOff val="40000"/>
                  </a:schemeClr>
                </a:solidFill>
                <a:cs typeface="B Nazanin" panose="00000400000000000000" pitchFamily="2" charset="-78"/>
              </a:rPr>
              <a:t>مفتی سنی مذهب عراق </a:t>
            </a:r>
            <a:r>
              <a:rPr lang="fa-IR" b="1" dirty="0" smtClean="0">
                <a:solidFill>
                  <a:schemeClr val="accent6">
                    <a:lumMod val="60000"/>
                    <a:lumOff val="40000"/>
                  </a:schemeClr>
                </a:solidFill>
                <a:cs typeface="B Nazanin" panose="00000400000000000000" pitchFamily="2" charset="-78"/>
              </a:rPr>
              <a:t>)</a:t>
            </a:r>
          </a:p>
          <a:p>
            <a:pPr algn="just" rtl="1" fontAlgn="base"/>
            <a:r>
              <a:rPr lang="ar-IQ" b="1" dirty="0">
                <a:cs typeface="B Nazanin" panose="00000400000000000000" pitchFamily="2" charset="-78"/>
              </a:rPr>
              <a:t>واجب بودن مقابله با آنها، تنها به اقدامات روزهای اخیر آنها در عراق ربط ندارد و حکم جدیدی نیست. آنها شریک اسرائیل و سعودی‌ها هستند و در راه تضعیف و شکست اسلام می‌جنگند.</a:t>
            </a:r>
            <a:endParaRPr lang="fa-IR" b="1" dirty="0">
              <a:cs typeface="B Nazanin" panose="00000400000000000000" pitchFamily="2" charset="-78"/>
            </a:endParaRPr>
          </a:p>
          <a:p>
            <a:pPr algn="just" rtl="1" fontAlgn="base"/>
            <a:endParaRPr lang="fa-IR" b="1" dirty="0" smtClean="0">
              <a:cs typeface="B Nazanin" panose="00000400000000000000" pitchFamily="2" charset="-78"/>
            </a:endParaRPr>
          </a:p>
          <a:p>
            <a:pPr algn="just" rtl="1" fontAlgn="base"/>
            <a:endParaRPr lang="fa-IR" b="1" dirty="0">
              <a:cs typeface="B Nazanin" panose="00000400000000000000" pitchFamily="2" charset="-78"/>
            </a:endParaRPr>
          </a:p>
          <a:p>
            <a:pPr algn="just" rtl="1" fontAlgn="base"/>
            <a:r>
              <a:rPr lang="ar-IQ" b="1" dirty="0">
                <a:solidFill>
                  <a:schemeClr val="accent6">
                    <a:lumMod val="60000"/>
                    <a:lumOff val="40000"/>
                  </a:schemeClr>
                </a:solidFill>
                <a:cs typeface="B Nazanin" panose="00000400000000000000" pitchFamily="2" charset="-78"/>
              </a:rPr>
              <a:t>مهدی </a:t>
            </a:r>
            <a:r>
              <a:rPr lang="ar-IQ" b="1" dirty="0" smtClean="0">
                <a:solidFill>
                  <a:schemeClr val="accent6">
                    <a:lumMod val="60000"/>
                    <a:lumOff val="40000"/>
                  </a:schemeClr>
                </a:solidFill>
                <a:cs typeface="B Nazanin" panose="00000400000000000000" pitchFamily="2" charset="-78"/>
              </a:rPr>
              <a:t>الصمیدعی</a:t>
            </a:r>
            <a:r>
              <a:rPr lang="fa-IR" b="1" dirty="0" smtClean="0">
                <a:solidFill>
                  <a:schemeClr val="accent6">
                    <a:lumMod val="60000"/>
                    <a:lumOff val="40000"/>
                  </a:schemeClr>
                </a:solidFill>
                <a:cs typeface="B Nazanin" panose="00000400000000000000" pitchFamily="2" charset="-78"/>
              </a:rPr>
              <a:t> ( مفتی عراق)</a:t>
            </a:r>
            <a:endParaRPr lang="fa-IR" b="1" dirty="0">
              <a:solidFill>
                <a:schemeClr val="accent6">
                  <a:lumMod val="60000"/>
                  <a:lumOff val="40000"/>
                </a:schemeClr>
              </a:solidFill>
              <a:cs typeface="B Nazanin" panose="00000400000000000000" pitchFamily="2" charset="-78"/>
            </a:endParaRPr>
          </a:p>
          <a:p>
            <a:pPr algn="just" rtl="1" fontAlgn="base"/>
            <a:r>
              <a:rPr lang="ar-IQ" b="1" dirty="0">
                <a:cs typeface="B Nazanin" panose="00000400000000000000" pitchFamily="2" charset="-78"/>
              </a:rPr>
              <a:t>مقابله با این عوامل واجب است.</a:t>
            </a:r>
            <a:endParaRPr lang="fa-IR" b="1" dirty="0">
              <a:cs typeface="B Nazanin" panose="00000400000000000000" pitchFamily="2" charset="-78"/>
            </a:endParaRPr>
          </a:p>
          <a:p>
            <a:pPr algn="just" rtl="1" fontAlgn="base"/>
            <a:endParaRPr lang="fa-IR" b="1" dirty="0" smtClean="0">
              <a:cs typeface="B Nazanin" panose="00000400000000000000" pitchFamily="2" charset="-78"/>
            </a:endParaRPr>
          </a:p>
          <a:p>
            <a:pPr algn="just" rtl="1" fontAlgn="base"/>
            <a:endParaRPr lang="fa-IR" b="1" dirty="0">
              <a:cs typeface="B Nazanin" panose="00000400000000000000" pitchFamily="2" charset="-78"/>
            </a:endParaRPr>
          </a:p>
          <a:p>
            <a:pPr algn="just" rtl="1" fontAlgn="base"/>
            <a:endParaRPr lang="fa-IR" b="1" dirty="0">
              <a:cs typeface="B Nazanin" panose="00000400000000000000" pitchFamily="2" charset="-78"/>
            </a:endParaRPr>
          </a:p>
          <a:p>
            <a:pPr algn="just" rtl="1" fontAlgn="base"/>
            <a:r>
              <a:rPr lang="ar-IQ" b="1" dirty="0">
                <a:solidFill>
                  <a:schemeClr val="accent6">
                    <a:lumMod val="60000"/>
                    <a:lumOff val="40000"/>
                  </a:schemeClr>
                </a:solidFill>
                <a:cs typeface="B Nazanin" panose="00000400000000000000" pitchFamily="2" charset="-78"/>
              </a:rPr>
              <a:t>شیخ خالد </a:t>
            </a:r>
            <a:r>
              <a:rPr lang="fa-IR" b="1" dirty="0" smtClean="0">
                <a:solidFill>
                  <a:schemeClr val="accent6">
                    <a:lumMod val="60000"/>
                    <a:lumOff val="40000"/>
                  </a:schemeClr>
                </a:solidFill>
                <a:cs typeface="B Nazanin" panose="00000400000000000000" pitchFamily="2" charset="-78"/>
              </a:rPr>
              <a:t>عبدالوهاب </a:t>
            </a:r>
            <a:r>
              <a:rPr lang="ar-IQ" b="1" dirty="0" smtClean="0">
                <a:solidFill>
                  <a:schemeClr val="accent6">
                    <a:lumMod val="60000"/>
                    <a:lumOff val="40000"/>
                  </a:schemeClr>
                </a:solidFill>
                <a:cs typeface="B Nazanin" panose="00000400000000000000" pitchFamily="2" charset="-78"/>
              </a:rPr>
              <a:t>الملا</a:t>
            </a:r>
            <a:r>
              <a:rPr lang="fa-IR" b="1" dirty="0" smtClean="0">
                <a:solidFill>
                  <a:schemeClr val="accent6">
                    <a:lumMod val="60000"/>
                    <a:lumOff val="40000"/>
                  </a:schemeClr>
                </a:solidFill>
                <a:cs typeface="B Nazanin" panose="00000400000000000000" pitchFamily="2" charset="-78"/>
              </a:rPr>
              <a:t> (</a:t>
            </a:r>
            <a:r>
              <a:rPr lang="ar-IQ" b="1" dirty="0">
                <a:solidFill>
                  <a:schemeClr val="accent6">
                    <a:lumMod val="60000"/>
                    <a:lumOff val="40000"/>
                  </a:schemeClr>
                </a:solidFill>
                <a:cs typeface="B Nazanin" panose="00000400000000000000" pitchFamily="2" charset="-78"/>
              </a:rPr>
              <a:t>جماعت علمای </a:t>
            </a:r>
            <a:r>
              <a:rPr lang="ar-IQ" b="1" dirty="0" smtClean="0">
                <a:solidFill>
                  <a:schemeClr val="accent6">
                    <a:lumMod val="60000"/>
                    <a:lumOff val="40000"/>
                  </a:schemeClr>
                </a:solidFill>
                <a:cs typeface="B Nazanin" panose="00000400000000000000" pitchFamily="2" charset="-78"/>
              </a:rPr>
              <a:t>عراق</a:t>
            </a:r>
            <a:r>
              <a:rPr lang="fa-IR" b="1" dirty="0" smtClean="0">
                <a:solidFill>
                  <a:schemeClr val="accent6">
                    <a:lumMod val="60000"/>
                    <a:lumOff val="40000"/>
                  </a:schemeClr>
                </a:solidFill>
                <a:cs typeface="B Nazanin" panose="00000400000000000000" pitchFamily="2" charset="-78"/>
              </a:rPr>
              <a:t>)</a:t>
            </a:r>
          </a:p>
          <a:p>
            <a:pPr algn="just" rtl="1" fontAlgn="base"/>
            <a:r>
              <a:rPr lang="ar-IQ" b="1" dirty="0">
                <a:cs typeface="B Nazanin" panose="00000400000000000000" pitchFamily="2" charset="-78"/>
              </a:rPr>
              <a:t>باید برای بیرون راندن آنان دست به دست هم دهیم. طرح آنان روشن است. آنها به جنگ طائفه ای و مذهبی و انتقال جنگ مذهبی به عراق دامن می زنند چرا که در سوریه شکست خورده اند.</a:t>
            </a:r>
            <a:br>
              <a:rPr lang="ar-IQ" b="1" dirty="0">
                <a:cs typeface="B Nazanin" panose="00000400000000000000" pitchFamily="2" charset="-78"/>
              </a:rPr>
            </a:br>
            <a:endParaRPr lang="fa-IR" b="1" dirty="0" smtClean="0">
              <a:cs typeface="B Nazanin" panose="00000400000000000000" pitchFamily="2" charset="-78"/>
            </a:endParaRPr>
          </a:p>
          <a:p>
            <a:pPr algn="just" rtl="1" fontAlgn="base"/>
            <a:endParaRPr lang="fa-IR" b="1" dirty="0">
              <a:cs typeface="B Nazanin" panose="00000400000000000000" pitchFamily="2" charset="-78"/>
            </a:endParaRPr>
          </a:p>
          <a:p>
            <a:pPr algn="just" rtl="1" fontAlgn="base"/>
            <a:endParaRPr lang="fa-IR" dirty="0" smtClean="0">
              <a:cs typeface="B Nazanin" panose="00000400000000000000" pitchFamily="2" charset="-78"/>
            </a:endParaRPr>
          </a:p>
          <a:p>
            <a:pPr algn="just" rtl="1" fontAlgn="base"/>
            <a:r>
              <a:rPr lang="ar-IQ" b="1" dirty="0">
                <a:solidFill>
                  <a:schemeClr val="accent6">
                    <a:lumMod val="60000"/>
                    <a:lumOff val="40000"/>
                  </a:schemeClr>
                </a:solidFill>
                <a:cs typeface="B Nazanin" panose="00000400000000000000" pitchFamily="2" charset="-78"/>
              </a:rPr>
              <a:t>علما و روحانیون اهل سنت سیستان و بلوچستان </a:t>
            </a:r>
            <a:endParaRPr lang="fa-IR" b="1" dirty="0" smtClean="0">
              <a:solidFill>
                <a:schemeClr val="accent6">
                  <a:lumMod val="60000"/>
                  <a:lumOff val="40000"/>
                </a:schemeClr>
              </a:solidFill>
              <a:cs typeface="B Nazanin" panose="00000400000000000000" pitchFamily="2" charset="-78"/>
            </a:endParaRPr>
          </a:p>
          <a:p>
            <a:pPr algn="just" rtl="1" fontAlgn="base"/>
            <a:r>
              <a:rPr lang="ar-IQ" b="1" dirty="0" smtClean="0">
                <a:cs typeface="B Nazanin" panose="00000400000000000000" pitchFamily="2" charset="-78"/>
              </a:rPr>
              <a:t>عناصر </a:t>
            </a:r>
            <a:r>
              <a:rPr lang="ar-IQ" b="1" dirty="0">
                <a:cs typeface="B Nazanin" panose="00000400000000000000" pitchFamily="2" charset="-78"/>
              </a:rPr>
              <a:t>گروهک فریب خورده و تروریستی داعش را خوارج قرن و ابزار دست سرویسهای جاسوسی استکبار برای مخدوش کردن چهره اسلام عزیز می دانیم</a:t>
            </a:r>
            <a:r>
              <a:rPr lang="ar-IQ" b="1" dirty="0" smtClean="0">
                <a:cs typeface="B Nazanin" panose="00000400000000000000" pitchFamily="2" charset="-78"/>
              </a:rPr>
              <a:t>.</a:t>
            </a:r>
            <a:endParaRPr lang="fa-IR" b="1" dirty="0" smtClean="0">
              <a:cs typeface="B Nazanin" panose="00000400000000000000" pitchFamily="2" charset="-78"/>
            </a:endParaRPr>
          </a:p>
          <a:p>
            <a:pPr algn="just" rtl="1" fontAlgn="base"/>
            <a:r>
              <a:rPr lang="ar-IQ" b="1" dirty="0">
                <a:cs typeface="B Nazanin" panose="00000400000000000000" pitchFamily="2" charset="-78"/>
              </a:rPr>
              <a:t/>
            </a:r>
            <a:br>
              <a:rPr lang="ar-IQ" b="1" dirty="0">
                <a:cs typeface="B Nazanin" panose="00000400000000000000" pitchFamily="2" charset="-78"/>
              </a:rPr>
            </a:br>
            <a:endParaRPr lang="fa-IR" b="1"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4502" y="1938468"/>
            <a:ext cx="1554394" cy="1404396"/>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4502" y="837067"/>
            <a:ext cx="1593793" cy="1101401"/>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006" y="4984377"/>
            <a:ext cx="2095385" cy="1322421"/>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3705" y="3375459"/>
            <a:ext cx="2095385" cy="1257231"/>
          </a:xfrm>
          <a:prstGeom prst="rect">
            <a:avLst/>
          </a:prstGeom>
          <a:ln>
            <a:noFill/>
          </a:ln>
          <a:effectLst>
            <a:softEdge rad="112500"/>
          </a:effectLst>
        </p:spPr>
      </p:pic>
      <p:sp>
        <p:nvSpPr>
          <p:cNvPr id="8" name="Rectangle 7"/>
          <p:cNvSpPr/>
          <p:nvPr/>
        </p:nvSpPr>
        <p:spPr>
          <a:xfrm>
            <a:off x="6621137" y="148593"/>
            <a:ext cx="5374863" cy="523220"/>
          </a:xfrm>
          <a:prstGeom prst="rect">
            <a:avLst/>
          </a:prstGeom>
        </p:spPr>
        <p:txBody>
          <a:bodyPr wrap="square">
            <a:spAutoFit/>
          </a:bodyPr>
          <a:lstStyle/>
          <a:p>
            <a:pPr algn="r"/>
            <a:r>
              <a:rPr lang="fa-IR" sz="2800" b="1" dirty="0" smtClean="0">
                <a:solidFill>
                  <a:srgbClr val="FFC000"/>
                </a:solidFill>
                <a:cs typeface="B Nazanin" panose="00000400000000000000" pitchFamily="2" charset="-78"/>
              </a:rPr>
              <a:t>نظر علمای اسلام ( در خصوص داعش ) </a:t>
            </a:r>
            <a:endParaRPr lang="fa-IR" sz="2800" b="1" i="0" dirty="0">
              <a:solidFill>
                <a:srgbClr val="FFC000"/>
              </a:solidFill>
              <a:effectLst/>
              <a:cs typeface="B Nazanin" panose="00000400000000000000" pitchFamily="2" charset="-78"/>
            </a:endParaRPr>
          </a:p>
        </p:txBody>
      </p:sp>
    </p:spTree>
    <p:extLst>
      <p:ext uri="{BB962C8B-B14F-4D97-AF65-F5344CB8AC3E}">
        <p14:creationId xmlns:p14="http://schemas.microsoft.com/office/powerpoint/2010/main" val="3408072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38921" y="357914"/>
            <a:ext cx="3424876" cy="523220"/>
          </a:xfrm>
          <a:prstGeom prst="rect">
            <a:avLst/>
          </a:prstGeom>
        </p:spPr>
        <p:txBody>
          <a:bodyPr wrap="square">
            <a:spAutoFit/>
          </a:bodyPr>
          <a:lstStyle/>
          <a:p>
            <a:pPr algn="r"/>
            <a:r>
              <a:rPr lang="fa-IR" sz="2800" b="1" dirty="0" smtClean="0">
                <a:solidFill>
                  <a:srgbClr val="FFC000"/>
                </a:solidFill>
                <a:cs typeface="B Nazanin" panose="00000400000000000000" pitchFamily="2" charset="-78"/>
              </a:rPr>
              <a:t>ارتباط با اسرائیل :</a:t>
            </a:r>
            <a:endParaRPr lang="fa-IR" sz="2800" b="1" i="0" dirty="0">
              <a:solidFill>
                <a:srgbClr val="FFC000"/>
              </a:solidFill>
              <a:effectLst/>
              <a:cs typeface="B Nazanin" panose="00000400000000000000" pitchFamily="2" charset="-78"/>
            </a:endParaRPr>
          </a:p>
        </p:txBody>
      </p:sp>
      <p:sp>
        <p:nvSpPr>
          <p:cNvPr id="6" name="Rectangle 5"/>
          <p:cNvSpPr/>
          <p:nvPr/>
        </p:nvSpPr>
        <p:spPr>
          <a:xfrm>
            <a:off x="572878" y="1002320"/>
            <a:ext cx="11290920" cy="2862322"/>
          </a:xfrm>
          <a:prstGeom prst="rect">
            <a:avLst/>
          </a:prstGeom>
        </p:spPr>
        <p:txBody>
          <a:bodyPr wrap="square">
            <a:spAutoFit/>
          </a:bodyPr>
          <a:lstStyle/>
          <a:p>
            <a:pPr algn="just" rtl="1" fontAlgn="base"/>
            <a:r>
              <a:rPr lang="fa-IR" b="1" dirty="0" smtClean="0">
                <a:cs typeface="B Nazanin" panose="00000400000000000000" pitchFamily="2" charset="-78"/>
              </a:rPr>
              <a:t>بهترین موضوع در خصوص نتیجه گیری ارتباط گروهگ داعش با رژیم صهیونیستی ، </a:t>
            </a:r>
            <a:r>
              <a:rPr lang="fa-IR" b="1" dirty="0" smtClean="0">
                <a:solidFill>
                  <a:srgbClr val="FF0000"/>
                </a:solidFill>
                <a:cs typeface="B Nazanin" panose="00000400000000000000" pitchFamily="2" charset="-78"/>
              </a:rPr>
              <a:t>جنگ 50 روزه ( 2014 ) اسرائیل </a:t>
            </a:r>
            <a:r>
              <a:rPr lang="fa-IR" b="1" dirty="0" smtClean="0">
                <a:cs typeface="B Nazanin" panose="00000400000000000000" pitchFamily="2" charset="-78"/>
              </a:rPr>
              <a:t>در نوار غزه علیه گروه های مقاومت فلسطینی می باشد ، چرا که در طول مدت جنگ داعش کوچکترین تهدیدی را هم علیه اسرائیل به زبان نیاورد .</a:t>
            </a:r>
          </a:p>
          <a:p>
            <a:pPr algn="just" rtl="1" fontAlgn="base"/>
            <a:endParaRPr lang="fa-IR" b="1" dirty="0">
              <a:cs typeface="B Nazanin" panose="00000400000000000000" pitchFamily="2" charset="-78"/>
            </a:endParaRPr>
          </a:p>
          <a:p>
            <a:pPr algn="just" rtl="1" fontAlgn="base"/>
            <a:r>
              <a:rPr lang="fa-IR" b="1" dirty="0" smtClean="0">
                <a:cs typeface="B Nazanin" panose="00000400000000000000" pitchFamily="2" charset="-78"/>
              </a:rPr>
              <a:t>و در جواب این سئوال که چرا به جنگ صهیونیست ها نمی روید این گونه پاسخ دادند که : </a:t>
            </a:r>
          </a:p>
          <a:p>
            <a:pPr algn="just" rtl="1" fontAlgn="base"/>
            <a:r>
              <a:rPr lang="ar-IQ" b="1" dirty="0">
                <a:cs typeface="B Nazanin" panose="00000400000000000000" pitchFamily="2" charset="-78"/>
              </a:rPr>
              <a:t> </a:t>
            </a:r>
            <a:r>
              <a:rPr lang="ar-IQ" b="1" dirty="0">
                <a:solidFill>
                  <a:schemeClr val="accent6">
                    <a:lumMod val="60000"/>
                    <a:lumOff val="40000"/>
                  </a:schemeClr>
                </a:solidFill>
                <a:cs typeface="B Nazanin" panose="00000400000000000000" pitchFamily="2" charset="-78"/>
              </a:rPr>
              <a:t>قدس آزاد نخواهد شد تا زمانی که ما از شر این بت‌ها و خاندان‌ها </a:t>
            </a:r>
            <a:r>
              <a:rPr lang="fa-IR" b="1" dirty="0" smtClean="0">
                <a:solidFill>
                  <a:schemeClr val="accent6">
                    <a:lumMod val="60000"/>
                    <a:lumOff val="40000"/>
                  </a:schemeClr>
                </a:solidFill>
                <a:cs typeface="B Nazanin" panose="00000400000000000000" pitchFamily="2" charset="-78"/>
              </a:rPr>
              <a:t>( کشورهای اسلامی شیعی و ضد استکبار منطقه ) </a:t>
            </a:r>
            <a:r>
              <a:rPr lang="ar-IQ" b="1" dirty="0" smtClean="0">
                <a:solidFill>
                  <a:schemeClr val="accent6">
                    <a:lumMod val="60000"/>
                    <a:lumOff val="40000"/>
                  </a:schemeClr>
                </a:solidFill>
                <a:cs typeface="B Nazanin" panose="00000400000000000000" pitchFamily="2" charset="-78"/>
              </a:rPr>
              <a:t>که </a:t>
            </a:r>
            <a:r>
              <a:rPr lang="ar-IQ" b="1" dirty="0">
                <a:solidFill>
                  <a:schemeClr val="accent6">
                    <a:lumMod val="60000"/>
                    <a:lumOff val="40000"/>
                  </a:schemeClr>
                </a:solidFill>
                <a:cs typeface="B Nazanin" panose="00000400000000000000" pitchFamily="2" charset="-78"/>
              </a:rPr>
              <a:t>کنترل سرنوشت جهان اسلام را به دست گرفته‌اند رها شویم. </a:t>
            </a:r>
            <a:endParaRPr lang="fa-IR" b="1" dirty="0" smtClean="0">
              <a:solidFill>
                <a:schemeClr val="accent6">
                  <a:lumMod val="60000"/>
                  <a:lumOff val="40000"/>
                </a:schemeClr>
              </a:solidFill>
              <a:cs typeface="B Nazanin" panose="00000400000000000000" pitchFamily="2" charset="-78"/>
            </a:endParaRPr>
          </a:p>
          <a:p>
            <a:pPr algn="just" rtl="1" fontAlgn="base"/>
            <a:endParaRPr lang="fa-IR" b="1" dirty="0">
              <a:cs typeface="B Nazanin" panose="00000400000000000000" pitchFamily="2" charset="-78"/>
            </a:endParaRPr>
          </a:p>
          <a:p>
            <a:pPr algn="just" rtl="1" fontAlgn="base"/>
            <a:r>
              <a:rPr lang="fa-IR" b="1" dirty="0" smtClean="0">
                <a:cs typeface="B Nazanin" panose="00000400000000000000" pitchFamily="2" charset="-78"/>
              </a:rPr>
              <a:t>و اعلام کردند « </a:t>
            </a:r>
            <a:r>
              <a:rPr lang="ar-IQ" b="1" dirty="0" smtClean="0">
                <a:solidFill>
                  <a:schemeClr val="accent6">
                    <a:lumMod val="60000"/>
                    <a:lumOff val="40000"/>
                  </a:schemeClr>
                </a:solidFill>
                <a:cs typeface="B Nazanin" panose="00000400000000000000" pitchFamily="2" charset="-78"/>
              </a:rPr>
              <a:t>بهترین </a:t>
            </a:r>
            <a:r>
              <a:rPr lang="ar-IQ" b="1" dirty="0">
                <a:solidFill>
                  <a:schemeClr val="accent6">
                    <a:lumMod val="60000"/>
                    <a:lumOff val="40000"/>
                  </a:schemeClr>
                </a:solidFill>
                <a:cs typeface="B Nazanin" panose="00000400000000000000" pitchFamily="2" charset="-78"/>
              </a:rPr>
              <a:t>پاسخ در قرآن آمده است جایی که خداوند در مورد دشمن نزدیک که همان منافقان هستند صحبت می‌کند و می‌گوید که آن‌ها از کافران </a:t>
            </a:r>
            <a:r>
              <a:rPr lang="ar-IQ" b="1" dirty="0" smtClean="0">
                <a:solidFill>
                  <a:schemeClr val="accent6">
                    <a:lumMod val="60000"/>
                    <a:lumOff val="40000"/>
                  </a:schemeClr>
                </a:solidFill>
                <a:cs typeface="B Nazanin" panose="00000400000000000000" pitchFamily="2" charset="-78"/>
              </a:rPr>
              <a:t>خطرناک‌ترند</a:t>
            </a:r>
            <a:r>
              <a:rPr lang="fa-IR" b="1" dirty="0">
                <a:solidFill>
                  <a:schemeClr val="accent6">
                    <a:lumMod val="60000"/>
                    <a:lumOff val="40000"/>
                  </a:schemeClr>
                </a:solidFill>
                <a:cs typeface="B Nazanin" panose="00000400000000000000" pitchFamily="2" charset="-78"/>
              </a:rPr>
              <a:t> </a:t>
            </a:r>
            <a:r>
              <a:rPr lang="fa-IR" b="1" dirty="0">
                <a:cs typeface="B Nazanin" panose="00000400000000000000" pitchFamily="2" charset="-78"/>
              </a:rPr>
              <a:t>»</a:t>
            </a:r>
            <a:endParaRPr lang="fa-IR" b="1" dirty="0" smtClean="0">
              <a:cs typeface="B Nazanin" panose="00000400000000000000" pitchFamily="2" charset="-78"/>
            </a:endParaRPr>
          </a:p>
          <a:p>
            <a:pPr algn="just" rtl="1" fontAlgn="base"/>
            <a:endParaRPr lang="fa-IR" b="1" dirty="0" smtClean="0">
              <a:cs typeface="B Nazanin" panose="00000400000000000000" pitchFamily="2" charset="-78"/>
            </a:endParaRPr>
          </a:p>
        </p:txBody>
      </p:sp>
      <p:sp>
        <p:nvSpPr>
          <p:cNvPr id="2" name="Rectangle 1"/>
          <p:cNvSpPr/>
          <p:nvPr/>
        </p:nvSpPr>
        <p:spPr>
          <a:xfrm>
            <a:off x="4262158" y="4811002"/>
            <a:ext cx="7513504" cy="769441"/>
          </a:xfrm>
          <a:prstGeom prst="rect">
            <a:avLst/>
          </a:prstGeom>
        </p:spPr>
        <p:txBody>
          <a:bodyPr wrap="square">
            <a:spAutoFit/>
          </a:bodyPr>
          <a:lstStyle/>
          <a:p>
            <a:pPr algn="r" rtl="1" fontAlgn="base"/>
            <a:r>
              <a:rPr lang="fa-IR" sz="2000" b="1" dirty="0" smtClean="0">
                <a:cs typeface="B Nazanin" panose="00000400000000000000" pitchFamily="2" charset="-78"/>
              </a:rPr>
              <a:t>* ا</a:t>
            </a:r>
            <a:r>
              <a:rPr lang="ar-IQ" sz="2000" b="1" dirty="0">
                <a:cs typeface="B Nazanin" panose="00000400000000000000" pitchFamily="2" charset="-78"/>
              </a:rPr>
              <a:t>سامه </a:t>
            </a:r>
            <a:r>
              <a:rPr lang="ar-IQ" sz="2000" b="1" dirty="0" smtClean="0">
                <a:cs typeface="B Nazanin" panose="00000400000000000000" pitchFamily="2" charset="-78"/>
              </a:rPr>
              <a:t>حمدان</a:t>
            </a:r>
            <a:r>
              <a:rPr lang="fa-IR" sz="2000" b="1" dirty="0" smtClean="0">
                <a:cs typeface="B Nazanin" panose="00000400000000000000" pitchFamily="2" charset="-78"/>
              </a:rPr>
              <a:t> </a:t>
            </a:r>
            <a:r>
              <a:rPr lang="fa-IR" sz="1600" b="1" dirty="0" smtClean="0">
                <a:cs typeface="B Nazanin" panose="00000400000000000000" pitchFamily="2" charset="-78"/>
              </a:rPr>
              <a:t>(</a:t>
            </a:r>
            <a:r>
              <a:rPr lang="ar-IQ" sz="1600" b="1" dirty="0">
                <a:cs typeface="B Nazanin" panose="00000400000000000000" pitchFamily="2" charset="-78"/>
              </a:rPr>
              <a:t>مسئول روابط خارجی جنبش مقاومت اسلامی حماس </a:t>
            </a:r>
            <a:r>
              <a:rPr lang="fa-IR" sz="1600" b="1" dirty="0" smtClean="0">
                <a:cs typeface="B Nazanin" panose="00000400000000000000" pitchFamily="2" charset="-78"/>
              </a:rPr>
              <a:t>) </a:t>
            </a:r>
            <a:endParaRPr lang="fa-IR" sz="2000" b="1" dirty="0" smtClean="0">
              <a:cs typeface="B Nazanin" panose="00000400000000000000" pitchFamily="2" charset="-78"/>
            </a:endParaRPr>
          </a:p>
          <a:p>
            <a:pPr algn="r" rtl="1" fontAlgn="base"/>
            <a:r>
              <a:rPr lang="ar-IQ" sz="2400" b="1" dirty="0" smtClean="0">
                <a:solidFill>
                  <a:schemeClr val="accent6">
                    <a:lumMod val="60000"/>
                    <a:lumOff val="40000"/>
                  </a:schemeClr>
                </a:solidFill>
                <a:cs typeface="B Nazanin" panose="00000400000000000000" pitchFamily="2" charset="-78"/>
              </a:rPr>
              <a:t>هدف </a:t>
            </a:r>
            <a:r>
              <a:rPr lang="ar-IQ" sz="2400" b="1" dirty="0">
                <a:solidFill>
                  <a:schemeClr val="accent6">
                    <a:lumMod val="60000"/>
                    <a:lumOff val="40000"/>
                  </a:schemeClr>
                </a:solidFill>
                <a:cs typeface="B Nazanin" panose="00000400000000000000" pitchFamily="2" charset="-78"/>
              </a:rPr>
              <a:t>از شایعه «ارتباط حماس با داعش» خدمت به اسرائیل </a:t>
            </a:r>
            <a:r>
              <a:rPr lang="ar-IQ" sz="2400" b="1" dirty="0" smtClean="0">
                <a:solidFill>
                  <a:schemeClr val="accent6">
                    <a:lumMod val="60000"/>
                    <a:lumOff val="40000"/>
                  </a:schemeClr>
                </a:solidFill>
                <a:cs typeface="B Nazanin" panose="00000400000000000000" pitchFamily="2" charset="-78"/>
              </a:rPr>
              <a:t>است</a:t>
            </a:r>
            <a:r>
              <a:rPr lang="fa-IR" sz="2400" b="1" dirty="0" smtClean="0">
                <a:solidFill>
                  <a:schemeClr val="accent6">
                    <a:lumMod val="60000"/>
                    <a:lumOff val="40000"/>
                  </a:schemeClr>
                </a:solidFill>
                <a:cs typeface="B Nazanin" panose="00000400000000000000" pitchFamily="2" charset="-78"/>
              </a:rPr>
              <a:t> .</a:t>
            </a:r>
            <a:endParaRPr lang="ar-IQ" sz="2400" b="1" dirty="0">
              <a:solidFill>
                <a:schemeClr val="accent6">
                  <a:lumMod val="60000"/>
                  <a:lumOff val="40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611" y="3737899"/>
            <a:ext cx="3207408" cy="2549478"/>
          </a:xfrm>
          <a:prstGeom prst="rect">
            <a:avLst/>
          </a:prstGeom>
          <a:ln>
            <a:noFill/>
          </a:ln>
          <a:effectLst>
            <a:softEdge rad="112500"/>
          </a:effectLst>
        </p:spPr>
      </p:pic>
    </p:spTree>
    <p:extLst>
      <p:ext uri="{BB962C8B-B14F-4D97-AF65-F5344CB8AC3E}">
        <p14:creationId xmlns:p14="http://schemas.microsoft.com/office/powerpoint/2010/main" val="3556616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795" y="1610368"/>
            <a:ext cx="3192646" cy="320729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26"/>
          <a:stretch/>
        </p:blipFill>
        <p:spPr>
          <a:xfrm>
            <a:off x="5689919" y="1610368"/>
            <a:ext cx="4586846" cy="3418588"/>
          </a:xfrm>
          <a:prstGeom prst="rect">
            <a:avLst/>
          </a:prstGeom>
          <a:ln>
            <a:noFill/>
          </a:ln>
          <a:effectLst>
            <a:softEdge rad="112500"/>
          </a:effectLst>
        </p:spPr>
      </p:pic>
    </p:spTree>
    <p:extLst>
      <p:ext uri="{BB962C8B-B14F-4D97-AF65-F5344CB8AC3E}">
        <p14:creationId xmlns:p14="http://schemas.microsoft.com/office/powerpoint/2010/main" val="2693990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137" y="1347297"/>
            <a:ext cx="11546006" cy="4401205"/>
          </a:xfrm>
          <a:prstGeom prst="rect">
            <a:avLst/>
          </a:prstGeom>
        </p:spPr>
        <p:txBody>
          <a:bodyPr wrap="square">
            <a:spAutoFit/>
          </a:bodyPr>
          <a:lstStyle/>
          <a:p>
            <a:pPr marL="342900" indent="-342900" algn="just" rtl="1">
              <a:buFont typeface="Arial" panose="020B0604020202020204" pitchFamily="34" charset="0"/>
              <a:buChar char="•"/>
            </a:pPr>
            <a:r>
              <a:rPr lang="ar-SA" sz="2000" b="1" dirty="0" smtClean="0">
                <a:solidFill>
                  <a:srgbClr val="FF0000"/>
                </a:solidFill>
                <a:effectLst>
                  <a:outerShdw blurRad="38100" dist="38100" dir="2700000" algn="tl">
                    <a:srgbClr val="000000">
                      <a:alpha val="43137"/>
                    </a:srgbClr>
                  </a:outerShdw>
                </a:effectLst>
                <a:cs typeface="B Nazanin" panose="00000400000000000000" pitchFamily="2" charset="-78"/>
              </a:rPr>
              <a:t>دولت </a:t>
            </a:r>
            <a:r>
              <a:rPr lang="ar-SA" sz="2000" b="1" dirty="0">
                <a:solidFill>
                  <a:srgbClr val="FF0000"/>
                </a:solidFill>
                <a:effectLst>
                  <a:outerShdw blurRad="38100" dist="38100" dir="2700000" algn="tl">
                    <a:srgbClr val="000000">
                      <a:alpha val="43137"/>
                    </a:srgbClr>
                  </a:outerShdw>
                </a:effectLst>
                <a:cs typeface="B Nazanin" panose="00000400000000000000" pitchFamily="2" charset="-78"/>
              </a:rPr>
              <a:t>اسلامی عراق و شام</a:t>
            </a:r>
            <a:r>
              <a:rPr lang="fa-IR" sz="2000" b="1" dirty="0">
                <a:solidFill>
                  <a:srgbClr val="FF0000"/>
                </a:solidFill>
                <a:effectLst>
                  <a:outerShdw blurRad="38100" dist="38100" dir="2700000" algn="tl">
                    <a:srgbClr val="000000">
                      <a:alpha val="43137"/>
                    </a:srgbClr>
                  </a:outerShdw>
                </a:effectLst>
                <a:cs typeface="B Nazanin" panose="00000400000000000000" pitchFamily="2" charset="-78"/>
              </a:rPr>
              <a:t> </a:t>
            </a:r>
            <a:r>
              <a:rPr lang="fa-IR" sz="2000" b="1" dirty="0">
                <a:effectLst>
                  <a:outerShdw blurRad="38100" dist="38100" dir="2700000" algn="tl">
                    <a:srgbClr val="000000">
                      <a:alpha val="43137"/>
                    </a:srgbClr>
                  </a:outerShdw>
                </a:effectLst>
                <a:cs typeface="B Nazanin" panose="00000400000000000000" pitchFamily="2" charset="-78"/>
              </a:rPr>
              <a:t>که </a:t>
            </a:r>
            <a:r>
              <a:rPr lang="ar-SA" sz="2000" b="1" dirty="0">
                <a:effectLst>
                  <a:outerShdw blurRad="38100" dist="38100" dir="2700000" algn="tl">
                    <a:srgbClr val="000000">
                      <a:alpha val="43137"/>
                    </a:srgbClr>
                  </a:outerShdw>
                </a:effectLst>
                <a:cs typeface="B Nazanin" panose="00000400000000000000" pitchFamily="2" charset="-78"/>
              </a:rPr>
              <a:t>بیشتر با نام اختصاری</a:t>
            </a:r>
            <a:r>
              <a:rPr lang="ar-SA" sz="2000" b="1" dirty="0">
                <a:solidFill>
                  <a:schemeClr val="accent6"/>
                </a:solidFill>
                <a:effectLst>
                  <a:outerShdw blurRad="38100" dist="38100" dir="2700000" algn="tl">
                    <a:srgbClr val="000000">
                      <a:alpha val="43137"/>
                    </a:srgbClr>
                  </a:outerShdw>
                </a:effectLst>
                <a:cs typeface="B Nazanin" panose="00000400000000000000" pitchFamily="2" charset="-78"/>
              </a:rPr>
              <a:t> </a:t>
            </a:r>
            <a:r>
              <a:rPr lang="en-US" sz="2000" b="1" dirty="0">
                <a:solidFill>
                  <a:srgbClr val="FF0000"/>
                </a:solidFill>
                <a:effectLst>
                  <a:outerShdw blurRad="38100" dist="38100" dir="2700000" algn="tl">
                    <a:srgbClr val="000000">
                      <a:alpha val="43137"/>
                    </a:srgbClr>
                  </a:outerShdw>
                </a:effectLst>
                <a:cs typeface="B Nazanin" panose="00000400000000000000" pitchFamily="2" charset="-78"/>
              </a:rPr>
              <a:t>داعش</a:t>
            </a:r>
            <a:r>
              <a:rPr lang="en-US" sz="2000" b="1" dirty="0">
                <a:solidFill>
                  <a:schemeClr val="accent6"/>
                </a:solidFill>
                <a:effectLst>
                  <a:outerShdw blurRad="38100" dist="38100" dir="2700000" algn="tl">
                    <a:srgbClr val="000000">
                      <a:alpha val="43137"/>
                    </a:srgbClr>
                  </a:outerShdw>
                </a:effectLst>
                <a:cs typeface="B Nazanin" panose="00000400000000000000" pitchFamily="2" charset="-78"/>
              </a:rPr>
              <a:t> </a:t>
            </a:r>
            <a:r>
              <a:rPr lang="en-US" sz="2000" b="1" dirty="0">
                <a:effectLst>
                  <a:outerShdw blurRad="38100" dist="38100" dir="2700000" algn="tl">
                    <a:srgbClr val="000000">
                      <a:alpha val="43137"/>
                    </a:srgbClr>
                  </a:outerShdw>
                </a:effectLst>
                <a:cs typeface="B Nazanin" panose="00000400000000000000" pitchFamily="2" charset="-78"/>
              </a:rPr>
              <a:t>شناخته می‌شود، گروهی </a:t>
            </a:r>
            <a:r>
              <a:rPr lang="fa-IR" sz="2000" b="1" dirty="0" smtClean="0">
                <a:effectLst>
                  <a:outerShdw blurRad="38100" dist="38100" dir="2700000" algn="tl">
                    <a:srgbClr val="000000">
                      <a:alpha val="43137"/>
                    </a:srgbClr>
                  </a:outerShdw>
                </a:effectLst>
                <a:cs typeface="B Nazanin" panose="00000400000000000000" pitchFamily="2" charset="-78"/>
              </a:rPr>
              <a:t>تروریستی می باشد که اعضای آن در بخش های از </a:t>
            </a:r>
            <a:r>
              <a:rPr lang="en-US" sz="2000" b="1" dirty="0">
                <a:effectLst>
                  <a:outerShdw blurRad="38100" dist="38100" dir="2700000" algn="tl">
                    <a:srgbClr val="000000">
                      <a:alpha val="43137"/>
                    </a:srgbClr>
                  </a:outerShdw>
                </a:effectLst>
                <a:cs typeface="B Nazanin" panose="00000400000000000000" pitchFamily="2" charset="-78"/>
              </a:rPr>
              <a:t> </a:t>
            </a:r>
            <a:r>
              <a:rPr lang="fa-IR" sz="2000" b="1" dirty="0" smtClean="0">
                <a:effectLst>
                  <a:outerShdw blurRad="38100" dist="38100" dir="2700000" algn="tl">
                    <a:srgbClr val="000000">
                      <a:alpha val="43137"/>
                    </a:srgbClr>
                  </a:outerShdw>
                </a:effectLst>
                <a:cs typeface="B Nazanin" panose="00000400000000000000" pitchFamily="2" charset="-78"/>
              </a:rPr>
              <a:t>خاک </a:t>
            </a:r>
            <a:r>
              <a:rPr lang="ar-SA" sz="2000" b="1" dirty="0" smtClean="0">
                <a:effectLst>
                  <a:outerShdw blurRad="38100" dist="38100" dir="2700000" algn="tl">
                    <a:srgbClr val="000000">
                      <a:alpha val="43137"/>
                    </a:srgbClr>
                  </a:outerShdw>
                </a:effectLst>
                <a:cs typeface="B Nazanin" panose="00000400000000000000" pitchFamily="2" charset="-78"/>
              </a:rPr>
              <a:t>عراق</a:t>
            </a:r>
            <a:r>
              <a:rPr lang="en-US" sz="2000" b="1" dirty="0">
                <a:effectLst>
                  <a:outerShdw blurRad="38100" dist="38100" dir="2700000" algn="tl">
                    <a:srgbClr val="000000">
                      <a:alpha val="43137"/>
                    </a:srgbClr>
                  </a:outerShdw>
                </a:effectLst>
                <a:cs typeface="B Nazanin" panose="00000400000000000000" pitchFamily="2" charset="-78"/>
              </a:rPr>
              <a:t> </a:t>
            </a:r>
            <a:r>
              <a:rPr lang="ar-SA" sz="2000" b="1" dirty="0">
                <a:effectLst>
                  <a:outerShdw blurRad="38100" dist="38100" dir="2700000" algn="tl">
                    <a:srgbClr val="000000">
                      <a:alpha val="43137"/>
                    </a:srgbClr>
                  </a:outerShdw>
                </a:effectLst>
                <a:cs typeface="B Nazanin" panose="00000400000000000000" pitchFamily="2" charset="-78"/>
              </a:rPr>
              <a:t>و </a:t>
            </a:r>
            <a:r>
              <a:rPr lang="ar-SA" sz="2000" b="1" dirty="0" smtClean="0">
                <a:effectLst>
                  <a:outerShdw blurRad="38100" dist="38100" dir="2700000" algn="tl">
                    <a:srgbClr val="000000">
                      <a:alpha val="43137"/>
                    </a:srgbClr>
                  </a:outerShdw>
                </a:effectLst>
                <a:cs typeface="B Nazanin" panose="00000400000000000000" pitchFamily="2" charset="-78"/>
              </a:rPr>
              <a:t>سوریه</a:t>
            </a:r>
            <a:r>
              <a:rPr lang="fa-IR" sz="2000" b="1" dirty="0" smtClean="0">
                <a:effectLst>
                  <a:outerShdw blurRad="38100" dist="38100" dir="2700000" algn="tl">
                    <a:srgbClr val="000000">
                      <a:alpha val="43137"/>
                    </a:srgbClr>
                  </a:outerShdw>
                </a:effectLst>
                <a:cs typeface="B Nazanin" panose="00000400000000000000" pitchFamily="2" charset="-78"/>
              </a:rPr>
              <a:t> حضور دارند .</a:t>
            </a:r>
          </a:p>
          <a:p>
            <a:pPr algn="just" rtl="1"/>
            <a:endParaRPr lang="fa-IR" sz="2000" b="1" dirty="0" smtClean="0">
              <a:solidFill>
                <a:schemeClr val="accent6"/>
              </a:solidFill>
              <a:effectLst>
                <a:outerShdw blurRad="38100" dist="38100" dir="2700000" algn="tl">
                  <a:srgbClr val="000000">
                    <a:alpha val="43137"/>
                  </a:srgbClr>
                </a:outerShdw>
              </a:effectLst>
              <a:cs typeface="B Nazanin" panose="00000400000000000000" pitchFamily="2" charset="-78"/>
            </a:endParaRPr>
          </a:p>
          <a:p>
            <a:pPr marL="342900" indent="-342900" algn="just" rtl="1">
              <a:buFont typeface="Arial" panose="020B0604020202020204" pitchFamily="34" charset="0"/>
              <a:buChar char="•"/>
            </a:pPr>
            <a:r>
              <a:rPr lang="fa-IR" sz="2000" b="1" dirty="0" smtClean="0">
                <a:effectLst>
                  <a:outerShdw blurRad="38100" dist="38100" dir="2700000" algn="tl">
                    <a:srgbClr val="000000">
                      <a:alpha val="43137"/>
                    </a:srgbClr>
                  </a:outerShdw>
                </a:effectLst>
                <a:cs typeface="B Nazanin" panose="00000400000000000000" pitchFamily="2" charset="-78"/>
              </a:rPr>
              <a:t>در حال حاضر رهبری این گروه بر عهده </a:t>
            </a:r>
            <a:r>
              <a:rPr lang="fa-IR" sz="2000" b="1" dirty="0" smtClean="0">
                <a:solidFill>
                  <a:srgbClr val="FF0000"/>
                </a:solidFill>
                <a:effectLst>
                  <a:outerShdw blurRad="38100" dist="38100" dir="2700000" algn="tl">
                    <a:srgbClr val="000000">
                      <a:alpha val="43137"/>
                    </a:srgbClr>
                  </a:outerShdw>
                </a:effectLst>
                <a:cs typeface="B Nazanin" panose="00000400000000000000" pitchFamily="2" charset="-78"/>
              </a:rPr>
              <a:t>ا</a:t>
            </a:r>
            <a:r>
              <a:rPr lang="ar-SA" sz="2000" b="1" dirty="0" smtClean="0">
                <a:solidFill>
                  <a:srgbClr val="FF0000"/>
                </a:solidFill>
                <a:effectLst>
                  <a:outerShdw blurRad="38100" dist="38100" dir="2700000" algn="tl">
                    <a:srgbClr val="000000">
                      <a:alpha val="43137"/>
                    </a:srgbClr>
                  </a:outerShdw>
                </a:effectLst>
                <a:cs typeface="B Nazanin" panose="00000400000000000000" pitchFamily="2" charset="-78"/>
              </a:rPr>
              <a:t>بوبکر </a:t>
            </a:r>
            <a:r>
              <a:rPr lang="ar-SA" sz="2000" b="1" dirty="0">
                <a:solidFill>
                  <a:srgbClr val="FF0000"/>
                </a:solidFill>
                <a:effectLst>
                  <a:outerShdw blurRad="38100" dist="38100" dir="2700000" algn="tl">
                    <a:srgbClr val="000000">
                      <a:alpha val="43137"/>
                    </a:srgbClr>
                  </a:outerShdw>
                </a:effectLst>
                <a:cs typeface="B Nazanin" panose="00000400000000000000" pitchFamily="2" charset="-78"/>
              </a:rPr>
              <a:t>البغدادی</a:t>
            </a:r>
            <a:r>
              <a:rPr lang="en-US" sz="2000" b="1" dirty="0">
                <a:solidFill>
                  <a:schemeClr val="accent6"/>
                </a:solidFill>
                <a:effectLst>
                  <a:outerShdw blurRad="38100" dist="38100" dir="2700000" algn="tl">
                    <a:srgbClr val="000000">
                      <a:alpha val="43137"/>
                    </a:srgbClr>
                  </a:outerShdw>
                </a:effectLst>
                <a:cs typeface="B Nazanin" panose="00000400000000000000" pitchFamily="2" charset="-78"/>
              </a:rPr>
              <a:t> </a:t>
            </a:r>
            <a:r>
              <a:rPr lang="ar-SA" sz="2000" b="1" dirty="0">
                <a:effectLst>
                  <a:outerShdw blurRad="38100" dist="38100" dir="2700000" algn="tl">
                    <a:srgbClr val="000000">
                      <a:alpha val="43137"/>
                    </a:srgbClr>
                  </a:outerShdw>
                </a:effectLst>
                <a:cs typeface="B Nazanin" panose="00000400000000000000" pitchFamily="2" charset="-78"/>
              </a:rPr>
              <a:t>از </a:t>
            </a:r>
            <a:r>
              <a:rPr lang="ar-SA" sz="2000" b="1" dirty="0" smtClean="0">
                <a:effectLst>
                  <a:outerShdw blurRad="38100" dist="38100" dir="2700000" algn="tl">
                    <a:srgbClr val="000000">
                      <a:alpha val="43137"/>
                    </a:srgbClr>
                  </a:outerShdw>
                </a:effectLst>
                <a:cs typeface="B Nazanin" panose="00000400000000000000" pitchFamily="2" charset="-78"/>
              </a:rPr>
              <a:t>سلفی</a:t>
            </a:r>
            <a:r>
              <a:rPr lang="fa-IR" sz="2000" b="1" dirty="0" smtClean="0">
                <a:effectLst>
                  <a:outerShdw blurRad="38100" dist="38100" dir="2700000" algn="tl">
                    <a:srgbClr val="000000">
                      <a:alpha val="43137"/>
                    </a:srgbClr>
                  </a:outerShdw>
                </a:effectLst>
                <a:cs typeface="B Nazanin" panose="00000400000000000000" pitchFamily="2" charset="-78"/>
              </a:rPr>
              <a:t> های </a:t>
            </a:r>
            <a:r>
              <a:rPr lang="en-US" sz="2000" b="1" dirty="0">
                <a:effectLst>
                  <a:outerShdw blurRad="38100" dist="38100" dir="2700000" algn="tl">
                    <a:srgbClr val="000000">
                      <a:alpha val="43137"/>
                    </a:srgbClr>
                  </a:outerShdw>
                </a:effectLst>
                <a:cs typeface="B Nazanin" panose="00000400000000000000" pitchFamily="2" charset="-78"/>
              </a:rPr>
              <a:t> </a:t>
            </a:r>
            <a:r>
              <a:rPr lang="ar-SA" sz="2000" b="1" dirty="0" smtClean="0">
                <a:effectLst>
                  <a:outerShdw blurRad="38100" dist="38100" dir="2700000" algn="tl">
                    <a:srgbClr val="000000">
                      <a:alpha val="43137"/>
                    </a:srgbClr>
                  </a:outerShdw>
                </a:effectLst>
                <a:cs typeface="B Nazanin" panose="00000400000000000000" pitchFamily="2" charset="-78"/>
              </a:rPr>
              <a:t>جدا</a:t>
            </a:r>
            <a:r>
              <a:rPr lang="fa-IR" sz="2000" b="1" dirty="0" smtClean="0">
                <a:effectLst>
                  <a:outerShdw blurRad="38100" dist="38100" dir="2700000" algn="tl">
                    <a:srgbClr val="000000">
                      <a:alpha val="43137"/>
                    </a:srgbClr>
                  </a:outerShdw>
                </a:effectLst>
                <a:cs typeface="B Nazanin" panose="00000400000000000000" pitchFamily="2" charset="-78"/>
              </a:rPr>
              <a:t> </a:t>
            </a:r>
            <a:r>
              <a:rPr lang="ar-SA" sz="2000" b="1" dirty="0" smtClean="0">
                <a:effectLst>
                  <a:outerShdw blurRad="38100" dist="38100" dir="2700000" algn="tl">
                    <a:srgbClr val="000000">
                      <a:alpha val="43137"/>
                    </a:srgbClr>
                  </a:outerShdw>
                </a:effectLst>
                <a:cs typeface="B Nazanin" panose="00000400000000000000" pitchFamily="2" charset="-78"/>
              </a:rPr>
              <a:t>شده </a:t>
            </a:r>
            <a:r>
              <a:rPr lang="ar-SA" sz="2000" b="1" dirty="0">
                <a:effectLst>
                  <a:outerShdw blurRad="38100" dist="38100" dir="2700000" algn="tl">
                    <a:srgbClr val="000000">
                      <a:alpha val="43137"/>
                    </a:srgbClr>
                  </a:outerShdw>
                </a:effectLst>
                <a:cs typeface="B Nazanin" panose="00000400000000000000" pitchFamily="2" charset="-78"/>
              </a:rPr>
              <a:t>از </a:t>
            </a:r>
            <a:r>
              <a:rPr lang="ar-SA" sz="2000" b="1" dirty="0" smtClean="0">
                <a:effectLst>
                  <a:outerShdw blurRad="38100" dist="38100" dir="2700000" algn="tl">
                    <a:srgbClr val="000000">
                      <a:alpha val="43137"/>
                    </a:srgbClr>
                  </a:outerShdw>
                </a:effectLst>
                <a:cs typeface="B Nazanin" panose="00000400000000000000" pitchFamily="2" charset="-78"/>
              </a:rPr>
              <a:t>شبکه </a:t>
            </a:r>
            <a:r>
              <a:rPr lang="ar-SA" sz="2000" b="1" dirty="0" smtClean="0">
                <a:solidFill>
                  <a:srgbClr val="FF0000"/>
                </a:solidFill>
                <a:effectLst>
                  <a:outerShdw blurRad="38100" dist="38100" dir="2700000" algn="tl">
                    <a:srgbClr val="000000">
                      <a:alpha val="43137"/>
                    </a:srgbClr>
                  </a:outerShdw>
                </a:effectLst>
                <a:cs typeface="B Nazanin" panose="00000400000000000000" pitchFamily="2" charset="-78"/>
              </a:rPr>
              <a:t>القاعده</a:t>
            </a:r>
            <a:r>
              <a:rPr lang="fa-IR" sz="2000" b="1" dirty="0" smtClean="0">
                <a:solidFill>
                  <a:srgbClr val="FF0000"/>
                </a:solidFill>
                <a:effectLst>
                  <a:outerShdw blurRad="38100" dist="38100" dir="2700000" algn="tl">
                    <a:srgbClr val="000000">
                      <a:alpha val="43137"/>
                    </a:srgbClr>
                  </a:outerShdw>
                </a:effectLst>
                <a:cs typeface="B Nazanin" panose="00000400000000000000" pitchFamily="2" charset="-78"/>
              </a:rPr>
              <a:t> </a:t>
            </a:r>
            <a:r>
              <a:rPr lang="fa-IR" sz="2000" b="1" dirty="0" smtClean="0">
                <a:effectLst>
                  <a:outerShdw blurRad="38100" dist="38100" dir="2700000" algn="tl">
                    <a:srgbClr val="000000">
                      <a:alpha val="43137"/>
                    </a:srgbClr>
                  </a:outerShdw>
                </a:effectLst>
                <a:cs typeface="B Nazanin" panose="00000400000000000000" pitchFamily="2" charset="-78"/>
              </a:rPr>
              <a:t>می باشد.</a:t>
            </a:r>
          </a:p>
          <a:p>
            <a:pPr algn="just" rtl="1"/>
            <a:endParaRPr lang="fa-IR" sz="2000" b="1" dirty="0" smtClean="0">
              <a:solidFill>
                <a:schemeClr val="accent6"/>
              </a:solidFill>
              <a:effectLst>
                <a:outerShdw blurRad="38100" dist="38100" dir="2700000" algn="tl">
                  <a:srgbClr val="000000">
                    <a:alpha val="43137"/>
                  </a:srgbClr>
                </a:outerShdw>
              </a:effectLst>
              <a:cs typeface="B Nazanin" panose="00000400000000000000" pitchFamily="2" charset="-78"/>
            </a:endParaRPr>
          </a:p>
          <a:p>
            <a:pPr marL="342900" indent="-342900" algn="just" rtl="1">
              <a:buFont typeface="Arial" panose="020B0604020202020204" pitchFamily="34" charset="0"/>
              <a:buChar char="•"/>
            </a:pPr>
            <a:r>
              <a:rPr lang="ar-SA" sz="2000" b="1" dirty="0" smtClean="0">
                <a:effectLst>
                  <a:outerShdw blurRad="38100" dist="38100" dir="2700000" algn="tl">
                    <a:srgbClr val="000000">
                      <a:alpha val="43137"/>
                    </a:srgbClr>
                  </a:outerShdw>
                </a:effectLst>
                <a:cs typeface="B Nazanin" panose="00000400000000000000" pitchFamily="2" charset="-78"/>
              </a:rPr>
              <a:t>شعار </a:t>
            </a:r>
            <a:r>
              <a:rPr lang="ar-SA" sz="2000" b="1" dirty="0">
                <a:effectLst>
                  <a:outerShdw blurRad="38100" dist="38100" dir="2700000" algn="tl">
                    <a:srgbClr val="000000">
                      <a:alpha val="43137"/>
                    </a:srgbClr>
                  </a:outerShdw>
                </a:effectLst>
                <a:cs typeface="B Nazanin" panose="00000400000000000000" pitchFamily="2" charset="-78"/>
              </a:rPr>
              <a:t>این گروه </a:t>
            </a:r>
            <a:r>
              <a:rPr lang="ar-SA" sz="2000" b="1" dirty="0">
                <a:solidFill>
                  <a:srgbClr val="FF0000"/>
                </a:solidFill>
                <a:effectLst>
                  <a:outerShdw blurRad="38100" dist="38100" dir="2700000" algn="tl">
                    <a:srgbClr val="000000">
                      <a:alpha val="43137"/>
                    </a:srgbClr>
                  </a:outerShdw>
                </a:effectLst>
                <a:cs typeface="B Nazanin" panose="00000400000000000000" pitchFamily="2" charset="-78"/>
              </a:rPr>
              <a:t>"باقیه و تمدد" </a:t>
            </a:r>
            <a:r>
              <a:rPr lang="ar-SA" sz="2000" b="1" dirty="0">
                <a:effectLst>
                  <a:outerShdw blurRad="38100" dist="38100" dir="2700000" algn="tl">
                    <a:srgbClr val="000000">
                      <a:alpha val="43137"/>
                    </a:srgbClr>
                  </a:outerShdw>
                </a:effectLst>
                <a:cs typeface="B Nazanin" panose="00000400000000000000" pitchFamily="2" charset="-78"/>
              </a:rPr>
              <a:t>است، مخفف جمله‌ای که داعش در آن خود را "پایدار، غیر قابل شکست، فراگیر و پیروز" توصیف کرده است که هیچکس نمی‌تواند با آن مقابله </a:t>
            </a:r>
            <a:r>
              <a:rPr lang="ar-SA" sz="2000" b="1" dirty="0" smtClean="0">
                <a:effectLst>
                  <a:outerShdw blurRad="38100" dist="38100" dir="2700000" algn="tl">
                    <a:srgbClr val="000000">
                      <a:alpha val="43137"/>
                    </a:srgbClr>
                  </a:outerShdw>
                </a:effectLst>
                <a:cs typeface="B Nazanin" panose="00000400000000000000" pitchFamily="2" charset="-78"/>
              </a:rPr>
              <a:t>کن</a:t>
            </a:r>
            <a:r>
              <a:rPr lang="fa-IR" sz="2000" b="1" dirty="0" smtClean="0">
                <a:effectLst>
                  <a:outerShdw blurRad="38100" dist="38100" dir="2700000" algn="tl">
                    <a:srgbClr val="000000">
                      <a:alpha val="43137"/>
                    </a:srgbClr>
                  </a:outerShdw>
                </a:effectLst>
                <a:cs typeface="B Nazanin" panose="00000400000000000000" pitchFamily="2" charset="-78"/>
              </a:rPr>
              <a:t>د.</a:t>
            </a:r>
          </a:p>
          <a:p>
            <a:pPr marL="342900" indent="-342900" algn="just" rtl="1">
              <a:buFont typeface="Arial" panose="020B0604020202020204" pitchFamily="34" charset="0"/>
              <a:buChar char="•"/>
            </a:pPr>
            <a:endParaRPr lang="fa-IR" sz="2000" b="1" dirty="0">
              <a:solidFill>
                <a:schemeClr val="accent6"/>
              </a:solidFill>
              <a:effectLst>
                <a:outerShdw blurRad="38100" dist="38100" dir="2700000" algn="tl">
                  <a:srgbClr val="000000">
                    <a:alpha val="43137"/>
                  </a:srgbClr>
                </a:outerShdw>
              </a:effectLst>
              <a:cs typeface="B Nazanin" panose="00000400000000000000" pitchFamily="2" charset="-78"/>
            </a:endParaRPr>
          </a:p>
          <a:p>
            <a:pPr marL="342900" indent="-342900" algn="just" rtl="1">
              <a:buFont typeface="Arial" panose="020B0604020202020204" pitchFamily="34" charset="0"/>
              <a:buChar char="•"/>
            </a:pPr>
            <a:r>
              <a:rPr lang="fa-IR" sz="2000" b="1" dirty="0" smtClean="0">
                <a:effectLst>
                  <a:outerShdw blurRad="38100" dist="38100" dir="2700000" algn="tl">
                    <a:srgbClr val="000000">
                      <a:alpha val="43137"/>
                    </a:srgbClr>
                  </a:outerShdw>
                </a:effectLst>
                <a:cs typeface="B Nazanin" panose="00000400000000000000" pitchFamily="2" charset="-78"/>
              </a:rPr>
              <a:t>داعش ادعای </a:t>
            </a:r>
            <a:r>
              <a:rPr lang="fa-IR" sz="2000" b="1" dirty="0" smtClean="0">
                <a:solidFill>
                  <a:srgbClr val="FF0000"/>
                </a:solidFill>
                <a:effectLst>
                  <a:outerShdw blurRad="38100" dist="38100" dir="2700000" algn="tl">
                    <a:srgbClr val="000000">
                      <a:alpha val="43137"/>
                    </a:srgbClr>
                  </a:outerShdw>
                </a:effectLst>
                <a:cs typeface="B Nazanin" panose="00000400000000000000" pitchFamily="2" charset="-78"/>
              </a:rPr>
              <a:t>تشکیل یک خلافت اسلامی </a:t>
            </a:r>
            <a:r>
              <a:rPr lang="fa-IR" sz="2000" b="1" dirty="0" smtClean="0">
                <a:effectLst>
                  <a:outerShdw blurRad="38100" dist="38100" dir="2700000" algn="tl">
                    <a:srgbClr val="000000">
                      <a:alpha val="43137"/>
                    </a:srgbClr>
                  </a:outerShdw>
                </a:effectLst>
                <a:cs typeface="B Nazanin" panose="00000400000000000000" pitchFamily="2" charset="-78"/>
              </a:rPr>
              <a:t>در سرتاسر سرزمین های اسلامی را در سر دارد .</a:t>
            </a:r>
          </a:p>
          <a:p>
            <a:pPr marL="342900" indent="-342900" algn="just" rtl="1">
              <a:buFont typeface="Arial" panose="020B0604020202020204" pitchFamily="34" charset="0"/>
              <a:buChar char="•"/>
            </a:pPr>
            <a:endParaRPr lang="fa-IR" sz="2000" b="1" dirty="0">
              <a:effectLst>
                <a:outerShdw blurRad="38100" dist="38100" dir="2700000" algn="tl">
                  <a:srgbClr val="000000">
                    <a:alpha val="43137"/>
                  </a:srgbClr>
                </a:outerShdw>
              </a:effectLst>
              <a:cs typeface="B Nazanin" panose="00000400000000000000" pitchFamily="2" charset="-78"/>
            </a:endParaRPr>
          </a:p>
          <a:p>
            <a:pPr marL="342900" indent="-342900" algn="just" rtl="1">
              <a:buFont typeface="Arial" panose="020B0604020202020204" pitchFamily="34" charset="0"/>
              <a:buChar char="•"/>
            </a:pPr>
            <a:r>
              <a:rPr lang="fa-IR" sz="2000" b="1" dirty="0" smtClean="0">
                <a:effectLst>
                  <a:outerShdw blurRad="38100" dist="38100" dir="2700000" algn="tl">
                    <a:srgbClr val="000000">
                      <a:alpha val="43137"/>
                    </a:srgbClr>
                  </a:outerShdw>
                </a:effectLst>
                <a:cs typeface="B Nazanin" panose="00000400000000000000" pitchFamily="2" charset="-78"/>
              </a:rPr>
              <a:t>در حال حاضر داعش شهر </a:t>
            </a:r>
            <a:r>
              <a:rPr lang="fa-IR" sz="2000" b="1" dirty="0" smtClean="0">
                <a:solidFill>
                  <a:srgbClr val="FF0000"/>
                </a:solidFill>
                <a:effectLst>
                  <a:outerShdw blurRad="38100" dist="38100" dir="2700000" algn="tl">
                    <a:srgbClr val="000000">
                      <a:alpha val="43137"/>
                    </a:srgbClr>
                  </a:outerShdw>
                </a:effectLst>
                <a:cs typeface="B Nazanin" panose="00000400000000000000" pitchFamily="2" charset="-78"/>
              </a:rPr>
              <a:t>رقـه </a:t>
            </a:r>
            <a:r>
              <a:rPr lang="fa-IR" sz="2000" b="1" dirty="0" smtClean="0">
                <a:effectLst>
                  <a:outerShdw blurRad="38100" dist="38100" dir="2700000" algn="tl">
                    <a:srgbClr val="000000">
                      <a:alpha val="43137"/>
                    </a:srgbClr>
                  </a:outerShdw>
                </a:effectLst>
                <a:cs typeface="B Nazanin" panose="00000400000000000000" pitchFamily="2" charset="-78"/>
              </a:rPr>
              <a:t>در شمال شرق سوریه را بعنوان </a:t>
            </a:r>
            <a:r>
              <a:rPr lang="fa-IR" sz="2000" b="1" dirty="0" smtClean="0">
                <a:solidFill>
                  <a:srgbClr val="FF0000"/>
                </a:solidFill>
                <a:effectLst>
                  <a:outerShdw blurRad="38100" dist="38100" dir="2700000" algn="tl">
                    <a:srgbClr val="000000">
                      <a:alpha val="43137"/>
                    </a:srgbClr>
                  </a:outerShdw>
                </a:effectLst>
                <a:cs typeface="B Nazanin" panose="00000400000000000000" pitchFamily="2" charset="-78"/>
              </a:rPr>
              <a:t>پایتخت اسلامی </a:t>
            </a:r>
            <a:r>
              <a:rPr lang="fa-IR" sz="2000" b="1" dirty="0" smtClean="0">
                <a:effectLst>
                  <a:outerShdw blurRad="38100" dist="38100" dir="2700000" algn="tl">
                    <a:srgbClr val="000000">
                      <a:alpha val="43137"/>
                    </a:srgbClr>
                  </a:outerShdw>
                </a:effectLst>
                <a:cs typeface="B Nazanin" panose="00000400000000000000" pitchFamily="2" charset="-78"/>
              </a:rPr>
              <a:t>خود معرفی نموده است .</a:t>
            </a:r>
          </a:p>
          <a:p>
            <a:pPr marL="342900" indent="-342900" algn="just" rtl="1">
              <a:buFont typeface="Arial" panose="020B0604020202020204" pitchFamily="34" charset="0"/>
              <a:buChar char="•"/>
            </a:pPr>
            <a:endParaRPr lang="fa-IR" sz="2000" b="1" dirty="0">
              <a:effectLst>
                <a:outerShdw blurRad="38100" dist="38100" dir="2700000" algn="tl">
                  <a:srgbClr val="000000">
                    <a:alpha val="43137"/>
                  </a:srgbClr>
                </a:outerShdw>
              </a:effectLst>
              <a:cs typeface="B Nazanin" panose="00000400000000000000" pitchFamily="2" charset="-78"/>
            </a:endParaRPr>
          </a:p>
          <a:p>
            <a:pPr marL="342900" indent="-342900" algn="just" rtl="1">
              <a:buFont typeface="Arial" panose="020B0604020202020204" pitchFamily="34" charset="0"/>
              <a:buChar char="•"/>
            </a:pPr>
            <a:r>
              <a:rPr lang="ar-IQ" sz="2000" b="1" dirty="0">
                <a:effectLst>
                  <a:outerShdw blurRad="38100" dist="38100" dir="2700000" algn="tl">
                    <a:srgbClr val="000000">
                      <a:alpha val="43137"/>
                    </a:srgbClr>
                  </a:outerShdw>
                </a:effectLst>
                <a:cs typeface="B Nazanin" panose="00000400000000000000" pitchFamily="2" charset="-78"/>
              </a:rPr>
              <a:t>تخریب مسجدها و بناهای مذهبی و آرامگاه‌ها و حسینیه‌های </a:t>
            </a:r>
            <a:r>
              <a:rPr lang="ar-IQ" sz="2000" b="1" dirty="0" smtClean="0">
                <a:effectLst>
                  <a:outerShdw blurRad="38100" dist="38100" dir="2700000" algn="tl">
                    <a:srgbClr val="000000">
                      <a:alpha val="43137"/>
                    </a:srgbClr>
                  </a:outerShdw>
                </a:effectLst>
                <a:cs typeface="B Nazanin" panose="00000400000000000000" pitchFamily="2" charset="-78"/>
              </a:rPr>
              <a:t>از </a:t>
            </a:r>
            <a:r>
              <a:rPr lang="ar-IQ" sz="2000" b="1" dirty="0">
                <a:effectLst>
                  <a:outerShdw blurRad="38100" dist="38100" dir="2700000" algn="tl">
                    <a:srgbClr val="000000">
                      <a:alpha val="43137"/>
                    </a:srgbClr>
                  </a:outerShdw>
                </a:effectLst>
                <a:cs typeface="B Nazanin" panose="00000400000000000000" pitchFamily="2" charset="-78"/>
              </a:rPr>
              <a:t>جمله کارهای داعش در منطقه‌های تحت‌تصرفش است.</a:t>
            </a:r>
            <a:endParaRPr lang="fa-IR" sz="2000" b="1" dirty="0" smtClean="0">
              <a:effectLst>
                <a:outerShdw blurRad="38100" dist="38100" dir="2700000" algn="tl">
                  <a:srgbClr val="000000">
                    <a:alpha val="43137"/>
                  </a:srgbClr>
                </a:outerShdw>
              </a:effectLst>
              <a:cs typeface="B Nazanin" panose="00000400000000000000" pitchFamily="2" charset="-78"/>
            </a:endParaRPr>
          </a:p>
          <a:p>
            <a:pPr marL="342900" indent="-342900" algn="just" rtl="1">
              <a:buFont typeface="Arial" panose="020B0604020202020204" pitchFamily="34" charset="0"/>
              <a:buChar char="•"/>
            </a:pPr>
            <a:endParaRPr lang="en-US" sz="2000" b="1" dirty="0">
              <a:solidFill>
                <a:schemeClr val="accent6"/>
              </a:solidFill>
              <a:effectLst>
                <a:outerShdw blurRad="38100" dist="38100" dir="2700000" algn="tl">
                  <a:srgbClr val="000000">
                    <a:alpha val="43137"/>
                  </a:srgbClr>
                </a:outerShdw>
              </a:effectLst>
              <a:cs typeface="B Nazanin" panose="00000400000000000000" pitchFamily="2" charset="-78"/>
            </a:endParaRPr>
          </a:p>
        </p:txBody>
      </p:sp>
      <p:sp>
        <p:nvSpPr>
          <p:cNvPr id="3" name="Rectangle 2"/>
          <p:cNvSpPr/>
          <p:nvPr/>
        </p:nvSpPr>
        <p:spPr>
          <a:xfrm>
            <a:off x="6361174" y="398730"/>
            <a:ext cx="6096000" cy="646331"/>
          </a:xfrm>
          <a:prstGeom prst="rect">
            <a:avLst/>
          </a:prstGeom>
        </p:spPr>
        <p:txBody>
          <a:bodyPr>
            <a:spAutoFit/>
          </a:bodyPr>
          <a:lstStyle/>
          <a:p>
            <a:pPr algn="ctr"/>
            <a:r>
              <a:rPr lang="ar-IQ" sz="3600" b="1" i="1" dirty="0">
                <a:ln w="3175" cmpd="sng">
                  <a:noFill/>
                </a:ln>
                <a:solidFill>
                  <a:schemeClr val="accent6"/>
                </a:solidFill>
                <a:cs typeface="B Fantezy" panose="00000400000000000000" pitchFamily="2" charset="-78"/>
              </a:rPr>
              <a:t>الدولة الاسلامیة فی العراق والشام</a:t>
            </a:r>
            <a:endParaRPr lang="en-US" sz="3600" b="1" dirty="0">
              <a:ln w="3175" cmpd="sng">
                <a:noFill/>
              </a:ln>
              <a:solidFill>
                <a:schemeClr val="accent6"/>
              </a:solidFill>
              <a:cs typeface="B Fantezy" panose="00000400000000000000" pitchFamily="2" charset="-78"/>
            </a:endParaRPr>
          </a:p>
        </p:txBody>
      </p:sp>
    </p:spTree>
    <p:extLst>
      <p:ext uri="{BB962C8B-B14F-4D97-AF65-F5344CB8AC3E}">
        <p14:creationId xmlns:p14="http://schemas.microsoft.com/office/powerpoint/2010/main" val="345803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827" y="6195632"/>
            <a:ext cx="4395058" cy="523220"/>
          </a:xfrm>
          <a:prstGeom prst="rect">
            <a:avLst/>
          </a:prstGeom>
        </p:spPr>
        <p:txBody>
          <a:bodyPr wrap="square">
            <a:spAutoFit/>
          </a:bodyPr>
          <a:lstStyle/>
          <a:p>
            <a:pPr algn="ctr"/>
            <a:r>
              <a:rPr lang="ar-IQ" sz="2800" i="1" dirty="0" smtClean="0">
                <a:ln w="3175" cmpd="sng">
                  <a:solidFill>
                    <a:schemeClr val="tx1"/>
                  </a:solidFill>
                </a:ln>
                <a:cs typeface="B Fantezy" panose="00000400000000000000" pitchFamily="2" charset="-78"/>
              </a:rPr>
              <a:t>الدولة الاسلامیة فی العراق والشام</a:t>
            </a:r>
            <a:endParaRPr lang="en-US" sz="2800" dirty="0">
              <a:ln w="3175" cmpd="sng">
                <a:solidFill>
                  <a:schemeClr val="tx1"/>
                </a:solidFill>
              </a:ln>
              <a:cs typeface="B Fantezy" panose="00000400000000000000" pitchFamily="2" charset="-78"/>
            </a:endParaRPr>
          </a:p>
        </p:txBody>
      </p:sp>
      <p:sp>
        <p:nvSpPr>
          <p:cNvPr id="2" name="Rectangle 1"/>
          <p:cNvSpPr/>
          <p:nvPr/>
        </p:nvSpPr>
        <p:spPr>
          <a:xfrm>
            <a:off x="7930341" y="6195632"/>
            <a:ext cx="4182555" cy="369332"/>
          </a:xfrm>
          <a:prstGeom prst="rect">
            <a:avLst/>
          </a:prstGeom>
        </p:spPr>
        <p:txBody>
          <a:bodyPr wrap="none">
            <a:spAutoFit/>
          </a:bodyPr>
          <a:lstStyle/>
          <a:p>
            <a:r>
              <a:rPr lang="fa-IR" b="1" dirty="0" smtClean="0">
                <a:effectLst>
                  <a:outerShdw blurRad="38100" dist="38100" dir="2700000" algn="tl">
                    <a:srgbClr val="000000">
                      <a:alpha val="43137"/>
                    </a:srgbClr>
                  </a:outerShdw>
                </a:effectLst>
                <a:cs typeface="B Nazanin" panose="00000400000000000000" pitchFamily="2" charset="-78"/>
              </a:rPr>
              <a:t>* مناطقی </a:t>
            </a:r>
            <a:r>
              <a:rPr lang="fa-IR" b="1" dirty="0">
                <a:effectLst>
                  <a:outerShdw blurRad="38100" dist="38100" dir="2700000" algn="tl">
                    <a:srgbClr val="000000">
                      <a:alpha val="43137"/>
                    </a:srgbClr>
                  </a:outerShdw>
                </a:effectLst>
                <a:cs typeface="B Nazanin" panose="00000400000000000000" pitchFamily="2" charset="-78"/>
              </a:rPr>
              <a:t>که گفته میشود تحت تصرف داعش </a:t>
            </a:r>
            <a:r>
              <a:rPr lang="fa-IR" b="1" dirty="0" smtClean="0">
                <a:effectLst>
                  <a:outerShdw blurRad="38100" dist="38100" dir="2700000" algn="tl">
                    <a:srgbClr val="000000">
                      <a:alpha val="43137"/>
                    </a:srgbClr>
                  </a:outerShdw>
                </a:effectLst>
                <a:cs typeface="B Nazanin" panose="00000400000000000000" pitchFamily="2" charset="-78"/>
              </a:rPr>
              <a:t>است.</a:t>
            </a:r>
            <a:endParaRPr lang="en-US" b="1" dirty="0">
              <a:effectLst>
                <a:outerShdw blurRad="38100" dist="38100" dir="2700000" algn="tl">
                  <a:srgbClr val="000000">
                    <a:alpha val="43137"/>
                  </a:srgbClr>
                </a:outerShdw>
              </a:effectLst>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37" y="236767"/>
            <a:ext cx="10058400" cy="5712381"/>
          </a:xfrm>
          <a:prstGeom prst="rect">
            <a:avLst/>
          </a:prstGeom>
          <a:ln>
            <a:noFill/>
          </a:ln>
          <a:effectLst>
            <a:softEdge rad="112500"/>
          </a:effectLst>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4019809" y="6119137"/>
            <a:ext cx="564076" cy="566664"/>
          </a:xfrm>
          <a:prstGeom prst="rect">
            <a:avLst/>
          </a:prstGeom>
        </p:spPr>
      </p:pic>
    </p:spTree>
    <p:extLst>
      <p:ext uri="{BB962C8B-B14F-4D97-AF65-F5344CB8AC3E}">
        <p14:creationId xmlns:p14="http://schemas.microsoft.com/office/powerpoint/2010/main" val="1381133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060" y="1288353"/>
            <a:ext cx="11546006" cy="6247864"/>
          </a:xfrm>
          <a:prstGeom prst="rect">
            <a:avLst/>
          </a:prstGeom>
        </p:spPr>
        <p:txBody>
          <a:bodyPr wrap="square">
            <a:spAutoFit/>
          </a:bodyPr>
          <a:lstStyle/>
          <a:p>
            <a:pPr marL="342900" indent="-342900" algn="just" rtl="1">
              <a:buFont typeface="Arial" panose="020B0604020202020204" pitchFamily="34" charset="0"/>
              <a:buChar char="•"/>
            </a:pPr>
            <a:r>
              <a:rPr lang="ar-IQ" sz="2000" b="1" dirty="0">
                <a:cs typeface="B Nazanin" panose="00000400000000000000" pitchFamily="2" charset="-78"/>
              </a:rPr>
              <a:t>داعش در واقع ادامه تشکیلاتی یک گروه از سلفی‌های جهادی در عراق به رهبری </a:t>
            </a:r>
            <a:r>
              <a:rPr lang="ar-IQ" sz="2000" b="1" dirty="0">
                <a:solidFill>
                  <a:srgbClr val="FF0000"/>
                </a:solidFill>
                <a:cs typeface="B Nazanin" panose="00000400000000000000" pitchFamily="2" charset="-78"/>
              </a:rPr>
              <a:t>ابومصعب زرقاوی</a:t>
            </a:r>
            <a:r>
              <a:rPr lang="ar-IQ" sz="2000" b="1" dirty="0">
                <a:cs typeface="B Nazanin" panose="00000400000000000000" pitchFamily="2" charset="-78"/>
              </a:rPr>
              <a:t> می‌باشد. گروه زرقاوی جزو القاعده بود و سال ۲۰۰۶</a:t>
            </a:r>
            <a:r>
              <a:rPr lang="fa-IR" sz="2000" b="1" dirty="0">
                <a:cs typeface="B Nazanin" panose="00000400000000000000" pitchFamily="2" charset="-78"/>
              </a:rPr>
              <a:t> </a:t>
            </a:r>
            <a:r>
              <a:rPr lang="ar-IQ" sz="2000" b="1" dirty="0">
                <a:cs typeface="B Nazanin" panose="00000400000000000000" pitchFamily="2" charset="-78"/>
              </a:rPr>
              <a:t>در عراق کشته شد. او در اعلامیه‌های خود همواره به فتواهای ابن تیمیه استناد می‌کرد. </a:t>
            </a:r>
            <a:r>
              <a:rPr lang="fa-IR" sz="2000" b="1" dirty="0">
                <a:cs typeface="B Nazanin" panose="00000400000000000000" pitchFamily="2" charset="-78"/>
              </a:rPr>
              <a:t>ابوبکر البغدادی هم نیز خود </a:t>
            </a:r>
            <a:r>
              <a:rPr lang="ar-IQ" sz="2000" b="1" dirty="0">
                <a:cs typeface="B Nazanin" panose="00000400000000000000" pitchFamily="2" charset="-78"/>
              </a:rPr>
              <a:t> را دنباله رو</a:t>
            </a:r>
            <a:r>
              <a:rPr lang="ar-IQ" sz="2000" b="1" dirty="0">
                <a:solidFill>
                  <a:srgbClr val="FF0000"/>
                </a:solidFill>
                <a:cs typeface="B Nazanin" panose="00000400000000000000" pitchFamily="2" charset="-78"/>
              </a:rPr>
              <a:t> ابن تیمیه </a:t>
            </a:r>
            <a:r>
              <a:rPr lang="ar-IQ" sz="2000" b="1" dirty="0">
                <a:cs typeface="B Nazanin" panose="00000400000000000000" pitchFamily="2" charset="-78"/>
              </a:rPr>
              <a:t>می‌داند</a:t>
            </a:r>
            <a:r>
              <a:rPr lang="ar-IQ" sz="2000" b="1" dirty="0" smtClean="0">
                <a:cs typeface="B Nazanin" panose="00000400000000000000" pitchFamily="2" charset="-78"/>
              </a:rPr>
              <a:t>.</a:t>
            </a:r>
            <a:endParaRPr lang="fa-IR" sz="2000" b="1" dirty="0" smtClean="0">
              <a:cs typeface="B Nazanin" panose="00000400000000000000" pitchFamily="2" charset="-78"/>
            </a:endParaRPr>
          </a:p>
          <a:p>
            <a:pPr algn="just" rtl="1"/>
            <a:endParaRPr lang="fa-IR" sz="2000" b="1" dirty="0">
              <a:cs typeface="B Nazanin" panose="00000400000000000000" pitchFamily="2" charset="-78"/>
            </a:endParaRPr>
          </a:p>
          <a:p>
            <a:pPr marL="342900" indent="-342900" algn="just" rtl="1">
              <a:buFont typeface="Arial" panose="020B0604020202020204" pitchFamily="34" charset="0"/>
              <a:buChar char="•"/>
            </a:pPr>
            <a:r>
              <a:rPr lang="ar-IQ" sz="2000" b="1" dirty="0">
                <a:cs typeface="B Nazanin" panose="00000400000000000000" pitchFamily="2" charset="-78"/>
              </a:rPr>
              <a:t>ابن تیمیه پدر معنوی همه گروهای جهادی است. افکار او روشن و صریح است او با اندیشه و عقل بکلی مخالف است مگر اینکه آن فکر و اندیشه در راستای تایید نقل و احادیث باشد. او از جمله تفکرات اسلامی شیعیا</a:t>
            </a:r>
            <a:r>
              <a:rPr lang="fa-IR" sz="2000" b="1" dirty="0">
                <a:cs typeface="B Nazanin" panose="00000400000000000000" pitchFamily="2" charset="-78"/>
              </a:rPr>
              <a:t>ن و حتی سنی مذهب ها </a:t>
            </a:r>
            <a:r>
              <a:rPr lang="ar-IQ" sz="2000" b="1" dirty="0">
                <a:cs typeface="B Nazanin" panose="00000400000000000000" pitchFamily="2" charset="-78"/>
              </a:rPr>
              <a:t>را مردود و آنها را کافر می‌داند</a:t>
            </a:r>
            <a:r>
              <a:rPr lang="fa-IR" sz="2000" b="1" dirty="0" smtClean="0">
                <a:cs typeface="B Nazanin" panose="00000400000000000000" pitchFamily="2" charset="-78"/>
              </a:rPr>
              <a:t>.</a:t>
            </a:r>
          </a:p>
          <a:p>
            <a:pPr algn="just" rtl="1"/>
            <a:r>
              <a:rPr lang="ar-IQ" sz="2000" b="1" dirty="0">
                <a:cs typeface="B Nazanin" panose="00000400000000000000" pitchFamily="2" charset="-78"/>
              </a:rPr>
              <a:t> </a:t>
            </a:r>
            <a:endParaRPr lang="fa-IR" sz="2000" b="1" dirty="0">
              <a:cs typeface="B Nazanin" panose="00000400000000000000" pitchFamily="2" charset="-78"/>
            </a:endParaRPr>
          </a:p>
          <a:p>
            <a:pPr marL="342900" indent="-342900" algn="just" rtl="1">
              <a:buFont typeface="Arial" panose="020B0604020202020204" pitchFamily="34" charset="0"/>
              <a:buChar char="•"/>
            </a:pPr>
            <a:r>
              <a:rPr lang="fa-IR" sz="2000" b="1" dirty="0">
                <a:cs typeface="B Nazanin" panose="00000400000000000000" pitchFamily="2" charset="-78"/>
              </a:rPr>
              <a:t>این گروه با </a:t>
            </a:r>
            <a:r>
              <a:rPr lang="fa-IR" sz="2000" b="1" dirty="0" smtClean="0">
                <a:cs typeface="B Nazanin" panose="00000400000000000000" pitchFamily="2" charset="-78"/>
              </a:rPr>
              <a:t>سایر </a:t>
            </a:r>
            <a:r>
              <a:rPr lang="fa-IR" sz="2000" b="1" dirty="0">
                <a:cs typeface="B Nazanin" panose="00000400000000000000" pitchFamily="2" charset="-78"/>
              </a:rPr>
              <a:t>گروه های تروریستی </a:t>
            </a:r>
            <a:r>
              <a:rPr lang="ar-IQ" sz="2000" b="1" dirty="0">
                <a:cs typeface="B Nazanin" panose="00000400000000000000" pitchFamily="2" charset="-78"/>
              </a:rPr>
              <a:t>ازجمله</a:t>
            </a:r>
            <a:r>
              <a:rPr lang="fa-IR" sz="2000" b="1" dirty="0">
                <a:cs typeface="B Nazanin" panose="00000400000000000000" pitchFamily="2" charset="-78"/>
              </a:rPr>
              <a:t> </a:t>
            </a:r>
            <a:r>
              <a:rPr lang="ar-IQ" sz="2000" b="1" dirty="0">
                <a:solidFill>
                  <a:srgbClr val="FF0000"/>
                </a:solidFill>
                <a:cs typeface="B Nazanin" panose="00000400000000000000" pitchFamily="2" charset="-78"/>
              </a:rPr>
              <a:t>جبهه النصره</a:t>
            </a:r>
            <a:r>
              <a:rPr lang="ar-IQ" sz="2000" b="1" dirty="0">
                <a:cs typeface="B Nazanin" panose="00000400000000000000" pitchFamily="2" charset="-78"/>
              </a:rPr>
              <a:t> شاخه رسمی القاعده در سوریه نیز درگیر جنگ شده و در فوریه ۲۰۱۴ ایمن الظواهری، رهبر القاعده به‌طور رسمی هر گونه انتساب این گروه به القاعده را رد کرده‌است</a:t>
            </a:r>
            <a:r>
              <a:rPr lang="ar-IQ" sz="2000" b="1" dirty="0" smtClean="0">
                <a:cs typeface="B Nazanin" panose="00000400000000000000" pitchFamily="2" charset="-78"/>
              </a:rPr>
              <a:t>.</a:t>
            </a:r>
            <a:endParaRPr lang="fa-IR" sz="2000" b="1" dirty="0" smtClean="0">
              <a:cs typeface="B Nazanin" panose="00000400000000000000" pitchFamily="2" charset="-78"/>
            </a:endParaRPr>
          </a:p>
          <a:p>
            <a:pPr algn="just" rtl="1"/>
            <a:endParaRPr lang="fa-IR" sz="2000" b="1" dirty="0">
              <a:cs typeface="B Nazanin" panose="00000400000000000000" pitchFamily="2" charset="-78"/>
            </a:endParaRPr>
          </a:p>
          <a:p>
            <a:pPr marL="342900" indent="-342900" algn="just" rtl="1">
              <a:buFont typeface="Arial" panose="020B0604020202020204" pitchFamily="34" charset="0"/>
              <a:buChar char="•"/>
            </a:pPr>
            <a:r>
              <a:rPr lang="ar-IQ" sz="2000" b="1" dirty="0">
                <a:cs typeface="B Nazanin" panose="00000400000000000000" pitchFamily="2" charset="-78"/>
              </a:rPr>
              <a:t>"داعش" هزینه‌های خود را از طریق کمک‌های مالی </a:t>
            </a:r>
            <a:r>
              <a:rPr lang="ar-IQ" sz="2000" b="1" dirty="0">
                <a:solidFill>
                  <a:srgbClr val="FF0000"/>
                </a:solidFill>
                <a:cs typeface="B Nazanin" panose="00000400000000000000" pitchFamily="2" charset="-78"/>
              </a:rPr>
              <a:t>قطر و عربستان </a:t>
            </a:r>
            <a:r>
              <a:rPr lang="ar-IQ" sz="2000" b="1" dirty="0">
                <a:cs typeface="B Nazanin" panose="00000400000000000000" pitchFamily="2" charset="-78"/>
              </a:rPr>
              <a:t>سعودی تامین می‌کند</a:t>
            </a:r>
            <a:r>
              <a:rPr lang="fa-IR" sz="2000" b="1" dirty="0">
                <a:cs typeface="B Nazanin" panose="00000400000000000000" pitchFamily="2" charset="-78"/>
              </a:rPr>
              <a:t> ، چراکه </a:t>
            </a:r>
            <a:r>
              <a:rPr lang="ar-IQ" sz="2000" b="1" dirty="0">
                <a:cs typeface="B Nazanin" panose="00000400000000000000" pitchFamily="2" charset="-78"/>
              </a:rPr>
              <a:t>کشورهای قطر و عربستان سعودی رسما اعلام نکرده‌اند که داعش را از لیست حمایت خود خارج کرده و به آنها کمک نمی‌کنند</a:t>
            </a:r>
            <a:r>
              <a:rPr lang="fa-IR" sz="2000" b="1" dirty="0">
                <a:cs typeface="B Nazanin" panose="00000400000000000000" pitchFamily="2" charset="-78"/>
              </a:rPr>
              <a:t>، البته </a:t>
            </a:r>
            <a:r>
              <a:rPr lang="ar-IQ" sz="2000" b="1" dirty="0">
                <a:cs typeface="B Nazanin" panose="00000400000000000000" pitchFamily="2" charset="-78"/>
              </a:rPr>
              <a:t>اخباري هم </a:t>
            </a:r>
            <a:r>
              <a:rPr lang="fa-IR" sz="2000" b="1" dirty="0">
                <a:cs typeface="B Nazanin" panose="00000400000000000000" pitchFamily="2" charset="-78"/>
              </a:rPr>
              <a:t>از ارتباط این </a:t>
            </a:r>
            <a:r>
              <a:rPr lang="fa-IR" sz="2000" b="1" dirty="0" smtClean="0">
                <a:cs typeface="B Nazanin" panose="00000400000000000000" pitchFamily="2" charset="-78"/>
              </a:rPr>
              <a:t>کروه با کشورهای اروپایی و آمریکا وجود دارد .</a:t>
            </a:r>
          </a:p>
          <a:p>
            <a:pPr algn="just" rtl="1"/>
            <a:endParaRPr lang="fa-IR" sz="2000" b="1" dirty="0">
              <a:cs typeface="B Nazanin" panose="00000400000000000000" pitchFamily="2" charset="-78"/>
            </a:endParaRPr>
          </a:p>
          <a:p>
            <a:pPr marL="342900" indent="-342900" algn="just" rtl="1">
              <a:buFont typeface="Arial" panose="020B0604020202020204" pitchFamily="34" charset="0"/>
              <a:buChar char="•"/>
            </a:pPr>
            <a:r>
              <a:rPr lang="fa-IR" sz="2000" b="1" dirty="0" smtClean="0">
                <a:cs typeface="B Nazanin" panose="00000400000000000000" pitchFamily="2" charset="-78"/>
              </a:rPr>
              <a:t>در خصوص </a:t>
            </a:r>
            <a:r>
              <a:rPr lang="ar-IQ" sz="2000" b="1" dirty="0" smtClean="0">
                <a:cs typeface="B Nazanin" panose="00000400000000000000" pitchFamily="2" charset="-78"/>
              </a:rPr>
              <a:t>ملیت </a:t>
            </a:r>
            <a:r>
              <a:rPr lang="ar-IQ" sz="2000" b="1" dirty="0">
                <a:cs typeface="B Nazanin" panose="00000400000000000000" pitchFamily="2" charset="-78"/>
              </a:rPr>
              <a:t>اعضای این </a:t>
            </a:r>
            <a:r>
              <a:rPr lang="fa-IR" sz="2000" b="1" dirty="0" smtClean="0">
                <a:cs typeface="B Nazanin" panose="00000400000000000000" pitchFamily="2" charset="-78"/>
              </a:rPr>
              <a:t>گروه</a:t>
            </a:r>
            <a:r>
              <a:rPr lang="fa-IR" sz="2000" b="1" dirty="0">
                <a:cs typeface="B Nazanin" panose="00000400000000000000" pitchFamily="2" charset="-78"/>
              </a:rPr>
              <a:t> </a:t>
            </a:r>
            <a:r>
              <a:rPr lang="ar-IQ" sz="2000" b="1" dirty="0" smtClean="0">
                <a:cs typeface="B Nazanin" panose="00000400000000000000" pitchFamily="2" charset="-78"/>
              </a:rPr>
              <a:t>نیز </a:t>
            </a:r>
            <a:r>
              <a:rPr lang="ar-IQ" sz="2000" b="1" dirty="0">
                <a:cs typeface="B Nazanin" panose="00000400000000000000" pitchFamily="2" charset="-78"/>
              </a:rPr>
              <a:t>اطلاعات بسیار محدودی وجود دارد اما وجود نیروهایی از </a:t>
            </a:r>
            <a:r>
              <a:rPr lang="ar-IQ" sz="2000" b="1" dirty="0">
                <a:solidFill>
                  <a:srgbClr val="FF0000"/>
                </a:solidFill>
                <a:cs typeface="B Nazanin" panose="00000400000000000000" pitchFamily="2" charset="-78"/>
              </a:rPr>
              <a:t>اتباع چچن‌، پاکستان،‌ اردن،‌ تونس‌، مصر و عراق </a:t>
            </a:r>
            <a:r>
              <a:rPr lang="fa-IR" sz="2000" b="1" dirty="0" smtClean="0">
                <a:solidFill>
                  <a:srgbClr val="FF0000"/>
                </a:solidFill>
                <a:cs typeface="B Nazanin" panose="00000400000000000000" pitchFamily="2" charset="-78"/>
              </a:rPr>
              <a:t>و افرادی از اروپا </a:t>
            </a:r>
            <a:r>
              <a:rPr lang="ar-IQ" sz="2000" b="1" dirty="0" smtClean="0">
                <a:cs typeface="B Nazanin" panose="00000400000000000000" pitchFamily="2" charset="-78"/>
              </a:rPr>
              <a:t>در </a:t>
            </a:r>
            <a:r>
              <a:rPr lang="ar-IQ" sz="2000" b="1" dirty="0">
                <a:cs typeface="B Nazanin" panose="00000400000000000000" pitchFamily="2" charset="-78"/>
              </a:rPr>
              <a:t>صفوف داعش قطعی </a:t>
            </a:r>
            <a:r>
              <a:rPr lang="ar-IQ" sz="2000" b="1" dirty="0" smtClean="0">
                <a:cs typeface="B Nazanin" panose="00000400000000000000" pitchFamily="2" charset="-78"/>
              </a:rPr>
              <a:t>است</a:t>
            </a:r>
            <a:r>
              <a:rPr lang="fa-IR" sz="2000" b="1" dirty="0" smtClean="0">
                <a:cs typeface="B Nazanin" panose="00000400000000000000" pitchFamily="2" charset="-78"/>
              </a:rPr>
              <a:t>.</a:t>
            </a:r>
            <a:endParaRPr lang="fa-IR" sz="2000" b="1" dirty="0">
              <a:cs typeface="B Nazanin" panose="00000400000000000000" pitchFamily="2" charset="-78"/>
            </a:endParaRPr>
          </a:p>
          <a:p>
            <a:pPr marL="342900" indent="-342900" algn="just" rtl="1">
              <a:buFont typeface="Arial" panose="020B0604020202020204" pitchFamily="34" charset="0"/>
              <a:buChar char="•"/>
            </a:pPr>
            <a:endParaRPr lang="fa-IR" sz="2000" b="1" dirty="0" smtClean="0">
              <a:cs typeface="B Nazanin" panose="00000400000000000000" pitchFamily="2" charset="-78"/>
            </a:endParaRPr>
          </a:p>
          <a:p>
            <a:pPr algn="just" rtl="1"/>
            <a:r>
              <a:rPr lang="ar-IQ" sz="2000" b="1" dirty="0">
                <a:cs typeface="B Nazanin" panose="00000400000000000000" pitchFamily="2" charset="-78"/>
              </a:rPr>
              <a:t/>
            </a:r>
            <a:br>
              <a:rPr lang="ar-IQ" sz="2000" b="1" dirty="0">
                <a:cs typeface="B Nazanin" panose="00000400000000000000" pitchFamily="2" charset="-78"/>
              </a:rPr>
            </a:br>
            <a:endParaRPr lang="en-US" sz="2000" b="1" dirty="0">
              <a:cs typeface="B Nazanin" panose="00000400000000000000" pitchFamily="2" charset="-78"/>
            </a:endParaRPr>
          </a:p>
        </p:txBody>
      </p:sp>
      <p:sp>
        <p:nvSpPr>
          <p:cNvPr id="4" name="Rectangle 3"/>
          <p:cNvSpPr/>
          <p:nvPr/>
        </p:nvSpPr>
        <p:spPr>
          <a:xfrm>
            <a:off x="6337111" y="362635"/>
            <a:ext cx="6096000" cy="646331"/>
          </a:xfrm>
          <a:prstGeom prst="rect">
            <a:avLst/>
          </a:prstGeom>
        </p:spPr>
        <p:txBody>
          <a:bodyPr>
            <a:spAutoFit/>
          </a:bodyPr>
          <a:lstStyle/>
          <a:p>
            <a:pPr algn="ctr"/>
            <a:r>
              <a:rPr lang="ar-IQ" sz="3600" b="1" i="1" dirty="0" smtClean="0">
                <a:ln w="3175" cmpd="sng">
                  <a:noFill/>
                </a:ln>
                <a:solidFill>
                  <a:schemeClr val="accent6"/>
                </a:solidFill>
                <a:cs typeface="B Fantezy" panose="00000400000000000000" pitchFamily="2" charset="-78"/>
              </a:rPr>
              <a:t>الدولة الاسلامیة فی العراق والشام</a:t>
            </a:r>
            <a:endParaRPr lang="en-US" sz="3600" b="1" dirty="0">
              <a:ln w="3175" cmpd="sng">
                <a:noFill/>
              </a:ln>
              <a:solidFill>
                <a:schemeClr val="accent6"/>
              </a:solidFill>
              <a:cs typeface="B Fantezy" panose="00000400000000000000" pitchFamily="2" charset="-78"/>
            </a:endParaRPr>
          </a:p>
        </p:txBody>
      </p:sp>
    </p:spTree>
    <p:extLst>
      <p:ext uri="{BB962C8B-B14F-4D97-AF65-F5344CB8AC3E}">
        <p14:creationId xmlns:p14="http://schemas.microsoft.com/office/powerpoint/2010/main" val="1855364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2883" y="6307023"/>
            <a:ext cx="5083443" cy="400110"/>
          </a:xfrm>
          <a:prstGeom prst="rect">
            <a:avLst/>
          </a:prstGeom>
        </p:spPr>
        <p:txBody>
          <a:bodyPr wrap="none">
            <a:spAutoFit/>
          </a:bodyPr>
          <a:lstStyle/>
          <a:p>
            <a:pPr algn="r" rtl="1"/>
            <a:r>
              <a:rPr lang="fa-IR" sz="2000" b="1" dirty="0" smtClean="0">
                <a:effectLst>
                  <a:outerShdw blurRad="38100" dist="38100" dir="2700000" algn="tl">
                    <a:srgbClr val="000000">
                      <a:alpha val="43137"/>
                    </a:srgbClr>
                  </a:outerShdw>
                </a:effectLst>
                <a:cs typeface="B Nazanin" panose="00000400000000000000" pitchFamily="2" charset="-78"/>
              </a:rPr>
              <a:t>* نقشه </a:t>
            </a:r>
            <a:r>
              <a:rPr lang="fa-IR" sz="2000" b="1" dirty="0">
                <a:effectLst>
                  <a:outerShdw blurRad="38100" dist="38100" dir="2700000" algn="tl">
                    <a:srgbClr val="000000">
                      <a:alpha val="43137"/>
                    </a:srgbClr>
                  </a:outerShdw>
                </a:effectLst>
                <a:cs typeface="B Nazanin" panose="00000400000000000000" pitchFamily="2" charset="-78"/>
              </a:rPr>
              <a:t>ادعایی داعش جهت تشکیل دولت بزرگ اسلامی </a:t>
            </a:r>
            <a:endParaRPr lang="en-US" sz="2000" b="1" dirty="0">
              <a:effectLst>
                <a:outerShdw blurRad="38100" dist="38100" dir="2700000" algn="tl">
                  <a:srgbClr val="000000">
                    <a:alpha val="43137"/>
                  </a:srgbClr>
                </a:outerShdw>
              </a:effectLst>
              <a:cs typeface="B Nazanin"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32" y="433445"/>
            <a:ext cx="9813964" cy="5535076"/>
          </a:xfrm>
          <a:prstGeom prst="rect">
            <a:avLst/>
          </a:prstGeom>
          <a:ln>
            <a:noFill/>
          </a:ln>
          <a:effectLst>
            <a:softEdge rad="112500"/>
          </a:effectLst>
        </p:spPr>
      </p:pic>
    </p:spTree>
    <p:extLst>
      <p:ext uri="{BB962C8B-B14F-4D97-AF65-F5344CB8AC3E}">
        <p14:creationId xmlns:p14="http://schemas.microsoft.com/office/powerpoint/2010/main" val="93569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7745" y="115543"/>
            <a:ext cx="4645925" cy="523220"/>
          </a:xfrm>
          <a:prstGeom prst="rect">
            <a:avLst/>
          </a:prstGeom>
        </p:spPr>
        <p:txBody>
          <a:bodyPr wrap="square">
            <a:spAutoFit/>
          </a:bodyPr>
          <a:lstStyle/>
          <a:p>
            <a:pPr algn="r" rtl="1"/>
            <a:r>
              <a:rPr lang="fa-IR" sz="2800" b="1" dirty="0">
                <a:solidFill>
                  <a:srgbClr val="FFC000"/>
                </a:solidFill>
                <a:cs typeface="B Nazanin" panose="00000400000000000000" pitchFamily="2" charset="-78"/>
              </a:rPr>
              <a:t>ابوبکر </a:t>
            </a:r>
            <a:r>
              <a:rPr lang="fa-IR" sz="2800" b="1" dirty="0" smtClean="0">
                <a:solidFill>
                  <a:srgbClr val="FFC000"/>
                </a:solidFill>
                <a:cs typeface="B Nazanin" panose="00000400000000000000" pitchFamily="2" charset="-78"/>
              </a:rPr>
              <a:t>بغدادی</a:t>
            </a:r>
            <a:r>
              <a:rPr lang="en-US" sz="2800" b="1" dirty="0" smtClean="0">
                <a:solidFill>
                  <a:srgbClr val="FFC000"/>
                </a:solidFill>
                <a:cs typeface="B Nazanin" panose="00000400000000000000" pitchFamily="2" charset="-78"/>
              </a:rPr>
              <a:t> </a:t>
            </a:r>
            <a:r>
              <a:rPr lang="fa-IR" sz="2800" b="1" dirty="0" smtClean="0">
                <a:solidFill>
                  <a:srgbClr val="FFC000"/>
                </a:solidFill>
                <a:cs typeface="B Nazanin" panose="00000400000000000000" pitchFamily="2" charset="-78"/>
              </a:rPr>
              <a:t> ؟</a:t>
            </a:r>
            <a:endParaRPr lang="fa-IR" sz="2800" b="1" i="0" dirty="0">
              <a:solidFill>
                <a:srgbClr val="FFC000"/>
              </a:solidFill>
              <a:effectLst/>
              <a:cs typeface="B Nazanin" panose="00000400000000000000" pitchFamily="2" charset="-78"/>
            </a:endParaRPr>
          </a:p>
        </p:txBody>
      </p:sp>
      <p:sp>
        <p:nvSpPr>
          <p:cNvPr id="5" name="Rectangle 4"/>
          <p:cNvSpPr/>
          <p:nvPr/>
        </p:nvSpPr>
        <p:spPr>
          <a:xfrm>
            <a:off x="121187" y="2281251"/>
            <a:ext cx="11817906" cy="4801314"/>
          </a:xfrm>
          <a:prstGeom prst="rect">
            <a:avLst/>
          </a:prstGeom>
        </p:spPr>
        <p:txBody>
          <a:bodyPr wrap="square">
            <a:spAutoFit/>
          </a:bodyPr>
          <a:lstStyle/>
          <a:p>
            <a:pPr algn="just" rtl="1"/>
            <a:r>
              <a:rPr lang="ar-IQ" b="1" dirty="0" smtClean="0">
                <a:cs typeface="B Nazanin" panose="00000400000000000000" pitchFamily="2" charset="-78"/>
              </a:rPr>
              <a:t>وی </a:t>
            </a:r>
            <a:r>
              <a:rPr lang="ar-IQ" b="1" dirty="0">
                <a:cs typeface="B Nazanin" panose="00000400000000000000" pitchFamily="2" charset="-78"/>
              </a:rPr>
              <a:t>در گذشته از </a:t>
            </a:r>
            <a:r>
              <a:rPr lang="ar-IQ" b="1" dirty="0">
                <a:solidFill>
                  <a:srgbClr val="FF0000"/>
                </a:solidFill>
                <a:cs typeface="B Nazanin" panose="00000400000000000000" pitchFamily="2" charset="-78"/>
              </a:rPr>
              <a:t>اعضای القاعده عراق</a:t>
            </a:r>
            <a:r>
              <a:rPr lang="ar-IQ" b="1" dirty="0">
                <a:cs typeface="B Nazanin" panose="00000400000000000000" pitchFamily="2" charset="-78"/>
              </a:rPr>
              <a:t> بوده است. </a:t>
            </a:r>
            <a:endParaRPr lang="fa-IR" b="1" dirty="0" smtClean="0">
              <a:cs typeface="B Nazanin" panose="00000400000000000000" pitchFamily="2" charset="-78"/>
            </a:endParaRPr>
          </a:p>
          <a:p>
            <a:pPr algn="just" rtl="1"/>
            <a:r>
              <a:rPr lang="ar-IQ" b="1" dirty="0">
                <a:cs typeface="B Nazanin" panose="00000400000000000000" pitchFamily="2" charset="-78"/>
              </a:rPr>
              <a:t>"ابوبکر بغدادی" پس از </a:t>
            </a:r>
            <a:r>
              <a:rPr lang="ar-IQ" b="1" dirty="0" smtClean="0">
                <a:solidFill>
                  <a:srgbClr val="FF0000"/>
                </a:solidFill>
                <a:cs typeface="B Nazanin" panose="00000400000000000000" pitchFamily="2" charset="-78"/>
              </a:rPr>
              <a:t>ابو</a:t>
            </a:r>
            <a:r>
              <a:rPr lang="fa-IR" b="1" dirty="0" smtClean="0">
                <a:solidFill>
                  <a:srgbClr val="FF0000"/>
                </a:solidFill>
                <a:cs typeface="B Nazanin" panose="00000400000000000000" pitchFamily="2" charset="-78"/>
              </a:rPr>
              <a:t>م</a:t>
            </a:r>
            <a:r>
              <a:rPr lang="ar-IQ" b="1" dirty="0" smtClean="0">
                <a:solidFill>
                  <a:srgbClr val="FF0000"/>
                </a:solidFill>
                <a:cs typeface="B Nazanin" panose="00000400000000000000" pitchFamily="2" charset="-78"/>
              </a:rPr>
              <a:t>صعب </a:t>
            </a:r>
            <a:r>
              <a:rPr lang="ar-IQ" b="1" dirty="0">
                <a:solidFill>
                  <a:srgbClr val="FF0000"/>
                </a:solidFill>
                <a:cs typeface="B Nazanin" panose="00000400000000000000" pitchFamily="2" charset="-78"/>
              </a:rPr>
              <a:t>زرقاوی </a:t>
            </a:r>
            <a:r>
              <a:rPr lang="ar-IQ" b="1" dirty="0">
                <a:cs typeface="B Nazanin" panose="00000400000000000000" pitchFamily="2" charset="-78"/>
              </a:rPr>
              <a:t>سرکرده گروه موسوم به "دولت اسلامی عراق" که در سال 2006 میلادی به هلاکت رسید و "</a:t>
            </a:r>
            <a:r>
              <a:rPr lang="ar-IQ" b="1" dirty="0">
                <a:solidFill>
                  <a:srgbClr val="FF0000"/>
                </a:solidFill>
                <a:cs typeface="B Nazanin" panose="00000400000000000000" pitchFamily="2" charset="-78"/>
              </a:rPr>
              <a:t>ابوحمزه المهاجر</a:t>
            </a:r>
            <a:r>
              <a:rPr lang="ar-IQ" b="1" dirty="0">
                <a:cs typeface="B Nazanin" panose="00000400000000000000" pitchFamily="2" charset="-78"/>
              </a:rPr>
              <a:t>" و "</a:t>
            </a:r>
            <a:r>
              <a:rPr lang="ar-IQ" b="1" dirty="0">
                <a:solidFill>
                  <a:srgbClr val="FF0000"/>
                </a:solidFill>
                <a:cs typeface="B Nazanin" panose="00000400000000000000" pitchFamily="2" charset="-78"/>
              </a:rPr>
              <a:t>ابوعمر بغدادی</a:t>
            </a:r>
            <a:r>
              <a:rPr lang="ar-IQ" b="1" dirty="0">
                <a:cs typeface="B Nazanin" panose="00000400000000000000" pitchFamily="2" charset="-78"/>
              </a:rPr>
              <a:t>"، که در سال 2010 در حمله هوایی آمریکایی ها از پای در آمدند، چهارمین سرکرده گروه تروریستی "داعش" است که اکنون </a:t>
            </a:r>
            <a:r>
              <a:rPr lang="fa-IR" b="1" dirty="0" smtClean="0">
                <a:cs typeface="B Nazanin" panose="00000400000000000000" pitchFamily="2" charset="-78"/>
              </a:rPr>
              <a:t>تروریست ترین </a:t>
            </a:r>
            <a:r>
              <a:rPr lang="ar-IQ" b="1" dirty="0" smtClean="0">
                <a:cs typeface="B Nazanin" panose="00000400000000000000" pitchFamily="2" charset="-78"/>
              </a:rPr>
              <a:t>فرد </a:t>
            </a:r>
            <a:r>
              <a:rPr lang="ar-IQ" b="1" dirty="0">
                <a:cs typeface="B Nazanin" panose="00000400000000000000" pitchFamily="2" charset="-78"/>
              </a:rPr>
              <a:t>دنیا محسوب می شود. </a:t>
            </a:r>
            <a:endParaRPr lang="fa-IR" b="1" dirty="0" smtClean="0">
              <a:cs typeface="B Nazanin" panose="00000400000000000000" pitchFamily="2" charset="-78"/>
            </a:endParaRPr>
          </a:p>
          <a:p>
            <a:pPr algn="just" rtl="1"/>
            <a:endParaRPr lang="fa-IR" b="1" dirty="0" smtClean="0">
              <a:cs typeface="B Nazanin" panose="00000400000000000000" pitchFamily="2" charset="-78"/>
            </a:endParaRPr>
          </a:p>
          <a:p>
            <a:pPr algn="just" rtl="1"/>
            <a:r>
              <a:rPr lang="ar-IQ" b="1" dirty="0">
                <a:cs typeface="B Nazanin" panose="00000400000000000000" pitchFamily="2" charset="-78"/>
              </a:rPr>
              <a:t>بغدادی چند سال در </a:t>
            </a:r>
            <a:r>
              <a:rPr lang="ar-IQ" b="1" dirty="0">
                <a:solidFill>
                  <a:srgbClr val="FF0000"/>
                </a:solidFill>
                <a:cs typeface="B Nazanin" panose="00000400000000000000" pitchFamily="2" charset="-78"/>
              </a:rPr>
              <a:t>افغانستان</a:t>
            </a:r>
            <a:r>
              <a:rPr lang="ar-IQ" b="1" dirty="0">
                <a:cs typeface="B Nazanin" panose="00000400000000000000" pitchFamily="2" charset="-78"/>
              </a:rPr>
              <a:t> حضور پیدا </a:t>
            </a:r>
            <a:r>
              <a:rPr lang="ar-IQ" b="1" dirty="0" smtClean="0">
                <a:cs typeface="B Nazanin" panose="00000400000000000000" pitchFamily="2" charset="-78"/>
              </a:rPr>
              <a:t>کرده‌</a:t>
            </a:r>
            <a:r>
              <a:rPr lang="fa-IR" b="1" dirty="0" smtClean="0">
                <a:cs typeface="B Nazanin" panose="00000400000000000000" pitchFamily="2" charset="-78"/>
              </a:rPr>
              <a:t> </a:t>
            </a:r>
            <a:r>
              <a:rPr lang="ar-IQ" b="1" dirty="0" smtClean="0">
                <a:cs typeface="B Nazanin" panose="00000400000000000000" pitchFamily="2" charset="-78"/>
              </a:rPr>
              <a:t>است </a:t>
            </a:r>
            <a:r>
              <a:rPr lang="ar-IQ" b="1" dirty="0">
                <a:cs typeface="B Nazanin" panose="00000400000000000000" pitchFamily="2" charset="-78"/>
              </a:rPr>
              <a:t>و در افغاستان با </a:t>
            </a:r>
            <a:r>
              <a:rPr lang="ar-IQ" b="1" dirty="0" smtClean="0">
                <a:cs typeface="B Nazanin" panose="00000400000000000000" pitchFamily="2" charset="-78"/>
              </a:rPr>
              <a:t>گروه‌های</a:t>
            </a:r>
            <a:r>
              <a:rPr lang="fa-IR" b="1" dirty="0" smtClean="0">
                <a:cs typeface="B Nazanin" panose="00000400000000000000" pitchFamily="2" charset="-78"/>
              </a:rPr>
              <a:t> </a:t>
            </a:r>
            <a:r>
              <a:rPr lang="ar-IQ" b="1" dirty="0" smtClean="0">
                <a:cs typeface="B Nazanin" panose="00000400000000000000" pitchFamily="2" charset="-78"/>
              </a:rPr>
              <a:t>طالبان </a:t>
            </a:r>
            <a:r>
              <a:rPr lang="ar-IQ" b="1" dirty="0">
                <a:cs typeface="B Nazanin" panose="00000400000000000000" pitchFamily="2" charset="-78"/>
              </a:rPr>
              <a:t>به همکاری پرداخته‌است. آن گونه که از شواهد برمی‌آید، بغدادی در اوایل دهه ۱۹۹۰ به همراه ابومصعب </a:t>
            </a:r>
            <a:r>
              <a:rPr lang="ar-IQ" b="1" dirty="0" smtClean="0">
                <a:cs typeface="B Nazanin" panose="00000400000000000000" pitchFamily="2" charset="-78"/>
              </a:rPr>
              <a:t>الزرقاوی</a:t>
            </a:r>
            <a:r>
              <a:rPr lang="fa-IR" b="1" dirty="0" smtClean="0">
                <a:cs typeface="B Nazanin" panose="00000400000000000000" pitchFamily="2" charset="-78"/>
              </a:rPr>
              <a:t> </a:t>
            </a:r>
            <a:r>
              <a:rPr lang="ar-IQ" b="1" dirty="0" smtClean="0">
                <a:cs typeface="B Nazanin" panose="00000400000000000000" pitchFamily="2" charset="-78"/>
              </a:rPr>
              <a:t>(</a:t>
            </a:r>
            <a:r>
              <a:rPr lang="ar-IQ" b="1" dirty="0">
                <a:cs typeface="B Nazanin" panose="00000400000000000000" pitchFamily="2" charset="-78"/>
              </a:rPr>
              <a:t>بنیان‌گذارالقاعده‌عراق درسال۲۰۰۳)، به افغانستان رفته بود</a:t>
            </a:r>
            <a:r>
              <a:rPr lang="ar-IQ" b="1" dirty="0" smtClean="0">
                <a:cs typeface="B Nazanin" panose="00000400000000000000" pitchFamily="2" charset="-78"/>
              </a:rPr>
              <a:t>.</a:t>
            </a:r>
            <a:endParaRPr lang="fa-IR" b="1" dirty="0" smtClean="0">
              <a:cs typeface="B Nazanin" panose="00000400000000000000" pitchFamily="2" charset="-78"/>
            </a:endParaRPr>
          </a:p>
          <a:p>
            <a:pPr algn="just" rtl="1"/>
            <a:r>
              <a:rPr lang="ar-IQ" b="1" dirty="0">
                <a:cs typeface="B Nazanin" panose="00000400000000000000" pitchFamily="2" charset="-78"/>
              </a:rPr>
              <a:t>بغدادی در سال ۲۰۰۵ توسط نیروهای آمریکایی دستگیر شده و به مدت ۴ سال در اردوگاه بوکا واقع در جنوب عراق بازداشت بوده است.</a:t>
            </a:r>
            <a:endParaRPr lang="fa-IR" b="1" dirty="0" smtClean="0">
              <a:cs typeface="B Nazanin" panose="00000400000000000000" pitchFamily="2" charset="-78"/>
            </a:endParaRPr>
          </a:p>
          <a:p>
            <a:pPr algn="just" rtl="1"/>
            <a:r>
              <a:rPr lang="ar-IQ" b="1" dirty="0">
                <a:cs typeface="B Nazanin" panose="00000400000000000000" pitchFamily="2" charset="-78"/>
              </a:rPr>
              <a:t>وقتی که شکل‌گیری داعش در آوریل ۲۰۱۳ اعلام شد، بغدادی اظهار داشت که </a:t>
            </a:r>
            <a:r>
              <a:rPr lang="fa-IR" b="1" dirty="0" smtClean="0">
                <a:cs typeface="B Nazanin" panose="00000400000000000000" pitchFamily="2" charset="-78"/>
              </a:rPr>
              <a:t> گروه  </a:t>
            </a:r>
            <a:r>
              <a:rPr lang="ar-IQ" b="1" dirty="0" smtClean="0">
                <a:cs typeface="B Nazanin" panose="00000400000000000000" pitchFamily="2" charset="-78"/>
              </a:rPr>
              <a:t>جبهه </a:t>
            </a:r>
            <a:r>
              <a:rPr lang="ar-IQ" b="1" dirty="0">
                <a:cs typeface="B Nazanin" panose="00000400000000000000" pitchFamily="2" charset="-78"/>
              </a:rPr>
              <a:t>النصره، ضمیمه دولت اسلامی عراق در سوریه شده است و با داعش ادغام شده </a:t>
            </a:r>
            <a:r>
              <a:rPr lang="ar-IQ" b="1" dirty="0" smtClean="0">
                <a:cs typeface="B Nazanin" panose="00000400000000000000" pitchFamily="2" charset="-78"/>
              </a:rPr>
              <a:t>اس</a:t>
            </a:r>
            <a:r>
              <a:rPr lang="fa-IR" b="1" dirty="0" smtClean="0">
                <a:cs typeface="B Nazanin" panose="00000400000000000000" pitchFamily="2" charset="-78"/>
              </a:rPr>
              <a:t>ت ولی </a:t>
            </a:r>
            <a:r>
              <a:rPr lang="ar-IQ" b="1" dirty="0" smtClean="0">
                <a:cs typeface="B Nazanin" panose="00000400000000000000" pitchFamily="2" charset="-78"/>
              </a:rPr>
              <a:t>رهبر </a:t>
            </a:r>
            <a:r>
              <a:rPr lang="ar-IQ" b="1" dirty="0">
                <a:cs typeface="B Nazanin" panose="00000400000000000000" pitchFamily="2" charset="-78"/>
              </a:rPr>
              <a:t>جبهه النصره، ابومحمد الجولانی، این ادغام را تکذیب </a:t>
            </a:r>
            <a:r>
              <a:rPr lang="ar-IQ" b="1" dirty="0" smtClean="0">
                <a:cs typeface="B Nazanin" panose="00000400000000000000" pitchFamily="2" charset="-78"/>
              </a:rPr>
              <a:t>کرد</a:t>
            </a:r>
            <a:r>
              <a:rPr lang="fa-IR" b="1" dirty="0" smtClean="0">
                <a:cs typeface="B Nazanin" panose="00000400000000000000" pitchFamily="2" charset="-78"/>
              </a:rPr>
              <a:t>.</a:t>
            </a:r>
          </a:p>
          <a:p>
            <a:pPr algn="just" rtl="1"/>
            <a:endParaRPr lang="fa-IR" b="1" dirty="0" smtClean="0">
              <a:cs typeface="B Nazanin" panose="00000400000000000000" pitchFamily="2" charset="-78"/>
            </a:endParaRPr>
          </a:p>
          <a:p>
            <a:pPr algn="just" rtl="1"/>
            <a:r>
              <a:rPr lang="ar-IQ" b="1" dirty="0">
                <a:cs typeface="B Nazanin" panose="00000400000000000000" pitchFamily="2" charset="-78"/>
              </a:rPr>
              <a:t>در ژانویه ۲۰۱۴، داعش جبهه النصره را از شهر سوریه‌ای رقه بیرون راند و در همان ماه، در جنگی بین این دو در استان </a:t>
            </a:r>
            <a:r>
              <a:rPr lang="ar-IQ" b="1" dirty="0">
                <a:solidFill>
                  <a:srgbClr val="FF0000"/>
                </a:solidFill>
                <a:cs typeface="B Nazanin" panose="00000400000000000000" pitchFamily="2" charset="-78"/>
              </a:rPr>
              <a:t>دیرالزور سوریه</a:t>
            </a:r>
            <a:r>
              <a:rPr lang="ar-IQ" b="1" dirty="0">
                <a:cs typeface="B Nazanin" panose="00000400000000000000" pitchFamily="2" charset="-78"/>
              </a:rPr>
              <a:t>، صدها تن از </a:t>
            </a:r>
            <a:r>
              <a:rPr lang="fa-IR" b="1" dirty="0" smtClean="0">
                <a:cs typeface="B Nazanin" panose="00000400000000000000" pitchFamily="2" charset="-78"/>
              </a:rPr>
              <a:t>طرفین کشته شدند .</a:t>
            </a:r>
          </a:p>
          <a:p>
            <a:pPr algn="just" rtl="1"/>
            <a:r>
              <a:rPr lang="ar-IQ" b="1" dirty="0">
                <a:cs typeface="B Nazanin" panose="00000400000000000000" pitchFamily="2" charset="-78"/>
              </a:rPr>
              <a:t>آمریکا بغدادی را تروریستی بین المللی توصیف </a:t>
            </a:r>
            <a:r>
              <a:rPr lang="ar-IQ" b="1" dirty="0">
                <a:solidFill>
                  <a:srgbClr val="FF0000"/>
                </a:solidFill>
                <a:cs typeface="B Nazanin" panose="00000400000000000000" pitchFamily="2" charset="-78"/>
              </a:rPr>
              <a:t>و جایزه 10 میلیون دلاری </a:t>
            </a:r>
            <a:r>
              <a:rPr lang="ar-IQ" b="1" dirty="0">
                <a:cs typeface="B Nazanin" panose="00000400000000000000" pitchFamily="2" charset="-78"/>
              </a:rPr>
              <a:t>برای سر وی تعیین کرد</a:t>
            </a:r>
            <a:r>
              <a:rPr lang="ar-IQ" b="1" dirty="0" smtClean="0">
                <a:cs typeface="B Nazanin" panose="00000400000000000000" pitchFamily="2" charset="-78"/>
              </a:rPr>
              <a:t>.</a:t>
            </a:r>
            <a:endParaRPr lang="fa-IR" b="1" dirty="0" smtClean="0">
              <a:cs typeface="B Nazanin" panose="00000400000000000000" pitchFamily="2" charset="-78"/>
            </a:endParaRPr>
          </a:p>
          <a:p>
            <a:pPr algn="just" rtl="1"/>
            <a:r>
              <a:rPr lang="ar-IQ" b="1" dirty="0">
                <a:cs typeface="B Nazanin" panose="00000400000000000000" pitchFamily="2" charset="-78"/>
              </a:rPr>
              <a:t>به علت قدرت ابوبکر بغدادی در اداره امور تروریستی، </a:t>
            </a:r>
            <a:r>
              <a:rPr lang="ar-IQ" b="1" dirty="0" smtClean="0">
                <a:cs typeface="B Nazanin" panose="00000400000000000000" pitchFamily="2" charset="-78"/>
              </a:rPr>
              <a:t>موج </a:t>
            </a:r>
            <a:r>
              <a:rPr lang="ar-IQ" b="1" dirty="0">
                <a:cs typeface="B Nazanin" panose="00000400000000000000" pitchFamily="2" charset="-78"/>
              </a:rPr>
              <a:t>چند دستگی و شکاف جدی در القاعده آغاز شده، و تمایل قابل توجهی از سوی تروریستها برای بیعت با بغدادی دیده می شود؛ این درحالی است که </a:t>
            </a:r>
            <a:r>
              <a:rPr lang="ar-IQ" b="1" dirty="0">
                <a:solidFill>
                  <a:srgbClr val="FF0000"/>
                </a:solidFill>
                <a:cs typeface="B Nazanin" panose="00000400000000000000" pitchFamily="2" charset="-78"/>
              </a:rPr>
              <a:t>ظواهری</a:t>
            </a:r>
            <a:r>
              <a:rPr lang="ar-IQ" b="1" dirty="0">
                <a:cs typeface="B Nazanin" panose="00000400000000000000" pitchFamily="2" charset="-78"/>
              </a:rPr>
              <a:t> این بیعت را نپذیرفته و به همین علت برخی عناصر تحت امرش از وی فاصله گرفته </a:t>
            </a:r>
            <a:r>
              <a:rPr lang="ar-IQ" b="1" dirty="0" smtClean="0">
                <a:cs typeface="B Nazanin" panose="00000400000000000000" pitchFamily="2" charset="-78"/>
              </a:rPr>
              <a:t>اند</a:t>
            </a:r>
            <a:r>
              <a:rPr lang="fa-IR" b="1" dirty="0" smtClean="0">
                <a:cs typeface="B Nazanin" panose="00000400000000000000" pitchFamily="2" charset="-78"/>
              </a:rPr>
              <a:t>.</a:t>
            </a:r>
          </a:p>
          <a:p>
            <a:pPr algn="just" rtl="1"/>
            <a:endParaRPr lang="ar-IQ" b="1" dirty="0">
              <a:cs typeface="B Nazanin" panose="00000400000000000000" pitchFamily="2" charset="-78"/>
            </a:endParaRPr>
          </a:p>
        </p:txBody>
      </p:sp>
      <p:sp>
        <p:nvSpPr>
          <p:cNvPr id="6" name="Rectangle 5"/>
          <p:cNvSpPr/>
          <p:nvPr/>
        </p:nvSpPr>
        <p:spPr>
          <a:xfrm>
            <a:off x="3305061" y="581046"/>
            <a:ext cx="8634032" cy="1569660"/>
          </a:xfrm>
          <a:prstGeom prst="rect">
            <a:avLst/>
          </a:prstGeom>
        </p:spPr>
        <p:txBody>
          <a:bodyPr wrap="square">
            <a:spAutoFit/>
          </a:bodyPr>
          <a:lstStyle/>
          <a:p>
            <a:pPr algn="just" rtl="1"/>
            <a:r>
              <a:rPr lang="fa-IR" sz="1600" b="1" dirty="0">
                <a:solidFill>
                  <a:srgbClr val="FF0000"/>
                </a:solidFill>
                <a:cs typeface="B Nazanin" panose="00000400000000000000" pitchFamily="2" charset="-78"/>
              </a:rPr>
              <a:t>ابوبکر البغدادی </a:t>
            </a:r>
            <a:r>
              <a:rPr lang="fa-IR" sz="1600" b="1" dirty="0">
                <a:cs typeface="B Nazanin" panose="00000400000000000000" pitchFamily="2" charset="-78"/>
              </a:rPr>
              <a:t>(</a:t>
            </a:r>
            <a:r>
              <a:rPr lang="ar-IQ" sz="1600" b="1" dirty="0">
                <a:effectLst>
                  <a:outerShdw blurRad="38100" dist="38100" dir="2700000" algn="tl">
                    <a:srgbClr val="000000">
                      <a:alpha val="43137"/>
                    </a:srgbClr>
                  </a:outerShdw>
                </a:effectLst>
                <a:cs typeface="B Nazanin" panose="00000400000000000000" pitchFamily="2" charset="-78"/>
              </a:rPr>
              <a:t>ابراهیم عواد ابراهیم علی بدری سامرایی</a:t>
            </a:r>
            <a:r>
              <a:rPr lang="fa-IR" sz="1600" b="1" dirty="0">
                <a:cs typeface="B Nazanin" panose="00000400000000000000" pitchFamily="2" charset="-78"/>
              </a:rPr>
              <a:t>) در </a:t>
            </a:r>
            <a:r>
              <a:rPr lang="ar-IQ" sz="1600" b="1" dirty="0">
                <a:cs typeface="B Nazanin" panose="00000400000000000000" pitchFamily="2" charset="-78"/>
              </a:rPr>
              <a:t>تلاش برای اینکه خودش را از نسل </a:t>
            </a:r>
            <a:r>
              <a:rPr lang="fa-IR" sz="1600" b="1" dirty="0">
                <a:cs typeface="B Nazanin" panose="00000400000000000000" pitchFamily="2" charset="-78"/>
              </a:rPr>
              <a:t>حضرت </a:t>
            </a:r>
            <a:r>
              <a:rPr lang="ar-IQ" sz="1600" b="1" dirty="0">
                <a:cs typeface="B Nazanin" panose="00000400000000000000" pitchFamily="2" charset="-78"/>
              </a:rPr>
              <a:t>محمد</a:t>
            </a:r>
            <a:r>
              <a:rPr lang="fa-IR" sz="1600" b="1" dirty="0">
                <a:cs typeface="B Nazanin" panose="00000400000000000000" pitchFamily="2" charset="-78"/>
              </a:rPr>
              <a:t> (ص)</a:t>
            </a:r>
            <a:r>
              <a:rPr lang="ar-IQ" sz="1600" b="1" dirty="0">
                <a:cs typeface="B Nazanin" panose="00000400000000000000" pitchFamily="2" charset="-78"/>
              </a:rPr>
              <a:t> معرفی کند، خود را</a:t>
            </a:r>
            <a:r>
              <a:rPr lang="ar-IQ" sz="1600" b="1" dirty="0">
                <a:solidFill>
                  <a:srgbClr val="FF0000"/>
                </a:solidFill>
                <a:cs typeface="B Nazanin" panose="00000400000000000000" pitchFamily="2" charset="-78"/>
              </a:rPr>
              <a:t> ابوبکر البغدادی الحسینی الهاشمی القرشی</a:t>
            </a:r>
            <a:r>
              <a:rPr lang="fa-IR" sz="1600" b="1" dirty="0">
                <a:cs typeface="B Nazanin" panose="00000400000000000000" pitchFamily="2" charset="-78"/>
              </a:rPr>
              <a:t> </a:t>
            </a:r>
            <a:r>
              <a:rPr lang="ar-IQ" sz="1600" b="1" dirty="0">
                <a:cs typeface="B Nazanin" panose="00000400000000000000" pitchFamily="2" charset="-78"/>
              </a:rPr>
              <a:t>معرفی </a:t>
            </a:r>
            <a:r>
              <a:rPr lang="fa-IR" sz="1600" b="1" dirty="0">
                <a:cs typeface="B Nazanin" panose="00000400000000000000" pitchFamily="2" charset="-78"/>
              </a:rPr>
              <a:t>مینماید </a:t>
            </a:r>
            <a:r>
              <a:rPr lang="ar-IQ" sz="1600" b="1" dirty="0">
                <a:cs typeface="B Nazanin" panose="00000400000000000000" pitchFamily="2" charset="-78"/>
              </a:rPr>
              <a:t>و هم‌</a:t>
            </a:r>
            <a:r>
              <a:rPr lang="fa-IR" sz="1600" b="1" dirty="0">
                <a:cs typeface="B Nazanin" panose="00000400000000000000" pitchFamily="2" charset="-78"/>
              </a:rPr>
              <a:t> </a:t>
            </a:r>
            <a:r>
              <a:rPr lang="ar-IQ" sz="1600" b="1" dirty="0">
                <a:cs typeface="B Nazanin" panose="00000400000000000000" pitchFamily="2" charset="-78"/>
              </a:rPr>
              <a:t>اکنون </a:t>
            </a:r>
            <a:r>
              <a:rPr lang="fa-IR" sz="1600" b="1" dirty="0">
                <a:cs typeface="B Nazanin" panose="00000400000000000000" pitchFamily="2" charset="-78"/>
              </a:rPr>
              <a:t>نیز طرفدارانش او را </a:t>
            </a:r>
            <a:r>
              <a:rPr lang="ar-IQ" sz="1600" b="1" dirty="0">
                <a:cs typeface="B Nazanin" panose="00000400000000000000" pitchFamily="2" charset="-78"/>
              </a:rPr>
              <a:t> امیر المومنین </a:t>
            </a:r>
            <a:r>
              <a:rPr lang="fa-IR" sz="1600" b="1" dirty="0">
                <a:cs typeface="B Nazanin" panose="00000400000000000000" pitchFamily="2" charset="-78"/>
              </a:rPr>
              <a:t> خطاب می کنند .</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او متولد </a:t>
            </a:r>
            <a:r>
              <a:rPr lang="fa-IR" sz="1600" b="1" dirty="0">
                <a:solidFill>
                  <a:srgbClr val="FF0000"/>
                </a:solidFill>
                <a:cs typeface="B Nazanin" panose="00000400000000000000" pitchFamily="2" charset="-78"/>
              </a:rPr>
              <a:t>1971</a:t>
            </a:r>
            <a:r>
              <a:rPr lang="fa-IR" sz="1600" b="1" dirty="0">
                <a:cs typeface="B Nazanin" panose="00000400000000000000" pitchFamily="2" charset="-78"/>
              </a:rPr>
              <a:t> در سامراست </a:t>
            </a:r>
            <a:r>
              <a:rPr lang="ar-IQ" sz="1600" b="1" dirty="0">
                <a:cs typeface="B Nazanin" panose="00000400000000000000" pitchFamily="2" charset="-78"/>
              </a:rPr>
              <a:t>. وی در سال‌های اخیر رهبری سازمانی را بر عهده داشته است که مسئول قتل چندین هزار نفر است. </a:t>
            </a:r>
            <a:endParaRPr lang="fa-IR" sz="1600" b="1" dirty="0">
              <a:cs typeface="B Nazanin" panose="00000400000000000000" pitchFamily="2" charset="-78"/>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097" r="28528"/>
          <a:stretch/>
        </p:blipFill>
        <p:spPr>
          <a:xfrm>
            <a:off x="527822" y="195005"/>
            <a:ext cx="1841794" cy="2341741"/>
          </a:xfrm>
          <a:prstGeom prst="rect">
            <a:avLst/>
          </a:prstGeom>
          <a:ln>
            <a:noFill/>
          </a:ln>
          <a:effectLst>
            <a:softEdge rad="112500"/>
          </a:effectLst>
        </p:spPr>
      </p:pic>
    </p:spTree>
    <p:extLst>
      <p:ext uri="{BB962C8B-B14F-4D97-AF65-F5344CB8AC3E}">
        <p14:creationId xmlns:p14="http://schemas.microsoft.com/office/powerpoint/2010/main" val="600532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097" r="28528"/>
          <a:stretch/>
        </p:blipFill>
        <p:spPr>
          <a:xfrm>
            <a:off x="1868672" y="3836694"/>
            <a:ext cx="1718630" cy="2185145"/>
          </a:xfrm>
          <a:prstGeom prst="rect">
            <a:avLst/>
          </a:prstGeom>
          <a:ln>
            <a:noFill/>
          </a:ln>
          <a:effectLst>
            <a:softEdge rad="112500"/>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03" r="11555"/>
          <a:stretch/>
        </p:blipFill>
        <p:spPr>
          <a:xfrm>
            <a:off x="5365215" y="1869639"/>
            <a:ext cx="3800819" cy="3436114"/>
          </a:xfrm>
          <a:prstGeom prst="rect">
            <a:avLst/>
          </a:prstGeom>
          <a:ln>
            <a:noFill/>
          </a:ln>
          <a:effectLst>
            <a:softEdge rad="112500"/>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9420"/>
          <a:stretch/>
        </p:blipFill>
        <p:spPr>
          <a:xfrm>
            <a:off x="1899101" y="824257"/>
            <a:ext cx="1688201" cy="2763439"/>
          </a:xfrm>
          <a:prstGeom prst="rect">
            <a:avLst/>
          </a:prstGeom>
          <a:ln>
            <a:noFill/>
          </a:ln>
          <a:effectLst>
            <a:softEdge rad="112500"/>
          </a:effectLst>
        </p:spPr>
      </p:pic>
      <p:sp>
        <p:nvSpPr>
          <p:cNvPr id="8" name="Rectangle 7"/>
          <p:cNvSpPr/>
          <p:nvPr/>
        </p:nvSpPr>
        <p:spPr>
          <a:xfrm>
            <a:off x="8951872" y="424147"/>
            <a:ext cx="2755883" cy="400110"/>
          </a:xfrm>
          <a:prstGeom prst="rect">
            <a:avLst/>
          </a:prstGeom>
        </p:spPr>
        <p:txBody>
          <a:bodyPr wrap="none">
            <a:spAutoFit/>
          </a:bodyPr>
          <a:lstStyle/>
          <a:p>
            <a:pPr algn="r" rtl="1"/>
            <a:r>
              <a:rPr lang="fa-IR" sz="2000" b="1" dirty="0" smtClean="0">
                <a:effectLst>
                  <a:outerShdw blurRad="38100" dist="38100" dir="2700000" algn="tl">
                    <a:srgbClr val="000000">
                      <a:alpha val="43137"/>
                    </a:srgbClr>
                  </a:outerShdw>
                </a:effectLst>
                <a:cs typeface="B Nazanin" panose="00000400000000000000" pitchFamily="2" charset="-78"/>
              </a:rPr>
              <a:t>* تصـاویر ابوبکـر البغـدادی </a:t>
            </a:r>
            <a:endParaRPr lang="en-US" sz="2000" b="1" dirty="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1573156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59259" y="280796"/>
            <a:ext cx="3424876" cy="523220"/>
          </a:xfrm>
          <a:prstGeom prst="rect">
            <a:avLst/>
          </a:prstGeom>
        </p:spPr>
        <p:txBody>
          <a:bodyPr wrap="square">
            <a:spAutoFit/>
          </a:bodyPr>
          <a:lstStyle/>
          <a:p>
            <a:r>
              <a:rPr lang="fa-IR" sz="2800" b="1" dirty="0" smtClean="0">
                <a:solidFill>
                  <a:srgbClr val="FFC000"/>
                </a:solidFill>
                <a:cs typeface="B Nazanin" panose="00000400000000000000" pitchFamily="2" charset="-78"/>
              </a:rPr>
              <a:t>نحوه پیدایش داعش - 1</a:t>
            </a:r>
            <a:endParaRPr lang="fa-IR" sz="2800" b="1" i="0" dirty="0">
              <a:solidFill>
                <a:srgbClr val="FFC000"/>
              </a:solidFill>
              <a:effectLst/>
              <a:cs typeface="B Nazanin" panose="00000400000000000000" pitchFamily="2" charset="-78"/>
            </a:endParaRPr>
          </a:p>
        </p:txBody>
      </p:sp>
      <p:sp>
        <p:nvSpPr>
          <p:cNvPr id="6" name="Rectangle 5"/>
          <p:cNvSpPr/>
          <p:nvPr/>
        </p:nvSpPr>
        <p:spPr>
          <a:xfrm>
            <a:off x="176271" y="804016"/>
            <a:ext cx="11732963" cy="3416320"/>
          </a:xfrm>
          <a:prstGeom prst="rect">
            <a:avLst/>
          </a:prstGeom>
        </p:spPr>
        <p:txBody>
          <a:bodyPr wrap="square">
            <a:spAutoFit/>
          </a:bodyPr>
          <a:lstStyle/>
          <a:p>
            <a:pPr algn="just" rtl="1" fontAlgn="base"/>
            <a:r>
              <a:rPr lang="ar-IQ" b="1" dirty="0">
                <a:cs typeface="B Nazanin" panose="00000400000000000000" pitchFamily="2" charset="-78"/>
              </a:rPr>
              <a:t>گروه موسوم به "</a:t>
            </a:r>
            <a:r>
              <a:rPr lang="ar-IQ" b="1" dirty="0">
                <a:solidFill>
                  <a:srgbClr val="FF0000"/>
                </a:solidFill>
                <a:cs typeface="B Nazanin" panose="00000400000000000000" pitchFamily="2" charset="-78"/>
              </a:rPr>
              <a:t>جماعت توحید و جهاد در عراق</a:t>
            </a:r>
            <a:r>
              <a:rPr lang="ar-IQ" b="1" dirty="0">
                <a:cs typeface="B Nazanin" panose="00000400000000000000" pitchFamily="2" charset="-78"/>
              </a:rPr>
              <a:t>" به سرکردگی </a:t>
            </a:r>
            <a:r>
              <a:rPr lang="ar-IQ" b="1" dirty="0" smtClean="0">
                <a:cs typeface="B Nazanin" panose="00000400000000000000" pitchFamily="2" charset="-78"/>
              </a:rPr>
              <a:t>ابومصعب زرقاوی </a:t>
            </a:r>
            <a:r>
              <a:rPr lang="ar-IQ" b="1" dirty="0">
                <a:cs typeface="B Nazanin" panose="00000400000000000000" pitchFamily="2" charset="-78"/>
              </a:rPr>
              <a:t>در ابتدا مدعی بود که در حال مقاومت در برابر اشغالگران آمریکایی و همکاری با عراقی ها است؛ درحالیکه به صورت همزمان درحال تکفیر مردم این کشور و دعوت به قتل و سربریدن و ترور مردم عراق بود.</a:t>
            </a:r>
          </a:p>
          <a:p>
            <a:pPr algn="just" rtl="1" fontAlgn="base"/>
            <a:r>
              <a:rPr lang="ar-IQ" b="1" dirty="0" smtClean="0">
                <a:cs typeface="B Nazanin" panose="00000400000000000000" pitchFamily="2" charset="-78"/>
              </a:rPr>
              <a:t>این </a:t>
            </a:r>
            <a:r>
              <a:rPr lang="ar-IQ" b="1" dirty="0">
                <a:cs typeface="B Nazanin" panose="00000400000000000000" pitchFamily="2" charset="-78"/>
              </a:rPr>
              <a:t>گروه در آغاز نامی نداشت، تا اینکه </a:t>
            </a:r>
            <a:r>
              <a:rPr lang="ar-IQ" b="1" dirty="0" smtClean="0">
                <a:solidFill>
                  <a:srgbClr val="FF0000"/>
                </a:solidFill>
                <a:cs typeface="B Nazanin" panose="00000400000000000000" pitchFamily="2" charset="-78"/>
              </a:rPr>
              <a:t>ابو </a:t>
            </a:r>
            <a:r>
              <a:rPr lang="ar-IQ" b="1" dirty="0">
                <a:solidFill>
                  <a:srgbClr val="FF0000"/>
                </a:solidFill>
                <a:cs typeface="B Nazanin" panose="00000400000000000000" pitchFamily="2" charset="-78"/>
              </a:rPr>
              <a:t>انس </a:t>
            </a:r>
            <a:r>
              <a:rPr lang="ar-IQ" b="1" dirty="0" smtClean="0">
                <a:solidFill>
                  <a:srgbClr val="FF0000"/>
                </a:solidFill>
                <a:cs typeface="B Nazanin" panose="00000400000000000000" pitchFamily="2" charset="-78"/>
              </a:rPr>
              <a:t>الشامی</a:t>
            </a:r>
            <a:r>
              <a:rPr lang="ar-IQ" b="1" dirty="0" smtClean="0">
                <a:cs typeface="B Nazanin" panose="00000400000000000000" pitchFamily="2" charset="-78"/>
              </a:rPr>
              <a:t> </a:t>
            </a:r>
            <a:r>
              <a:rPr lang="ar-IQ" b="1" dirty="0">
                <a:cs typeface="B Nazanin" panose="00000400000000000000" pitchFamily="2" charset="-78"/>
              </a:rPr>
              <a:t>به زرقاوی پیشنهاد داد که بر این گروه نامی نهاده شود تا بعثی‌ها عملیات آنان را به نام خود ثبت نکنند</a:t>
            </a:r>
            <a:r>
              <a:rPr lang="ar-IQ" b="1" dirty="0" smtClean="0">
                <a:cs typeface="B Nazanin" panose="00000400000000000000" pitchFamily="2" charset="-78"/>
              </a:rPr>
              <a:t>.</a:t>
            </a:r>
            <a:endParaRPr lang="fa-IR" b="1" dirty="0" smtClean="0">
              <a:cs typeface="B Nazanin" panose="00000400000000000000" pitchFamily="2" charset="-78"/>
            </a:endParaRPr>
          </a:p>
          <a:p>
            <a:pPr algn="just" rtl="1" fontAlgn="base"/>
            <a:endParaRPr lang="fa-IR" b="1" dirty="0" smtClean="0">
              <a:cs typeface="B Nazanin" panose="00000400000000000000" pitchFamily="2" charset="-78"/>
            </a:endParaRPr>
          </a:p>
          <a:p>
            <a:pPr algn="just" rtl="1" fontAlgn="base"/>
            <a:r>
              <a:rPr lang="ar-IQ" b="1" dirty="0" smtClean="0">
                <a:cs typeface="B Nazanin" panose="00000400000000000000" pitchFamily="2" charset="-78"/>
              </a:rPr>
              <a:t>در </a:t>
            </a:r>
            <a:r>
              <a:rPr lang="ar-IQ" b="1" dirty="0">
                <a:cs typeface="B Nazanin" panose="00000400000000000000" pitchFamily="2" charset="-78"/>
              </a:rPr>
              <a:t>سال 2004 ابومصعب زرقاوی با </a:t>
            </a:r>
            <a:r>
              <a:rPr lang="ar-IQ" b="1" dirty="0" smtClean="0">
                <a:solidFill>
                  <a:srgbClr val="FF0000"/>
                </a:solidFill>
                <a:cs typeface="B Nazanin" panose="00000400000000000000" pitchFamily="2" charset="-78"/>
              </a:rPr>
              <a:t>اسامه </a:t>
            </a:r>
            <a:r>
              <a:rPr lang="ar-IQ" b="1" dirty="0">
                <a:solidFill>
                  <a:srgbClr val="FF0000"/>
                </a:solidFill>
                <a:cs typeface="B Nazanin" panose="00000400000000000000" pitchFamily="2" charset="-78"/>
              </a:rPr>
              <a:t>بن </a:t>
            </a:r>
            <a:r>
              <a:rPr lang="ar-IQ" b="1" dirty="0" smtClean="0">
                <a:solidFill>
                  <a:srgbClr val="FF0000"/>
                </a:solidFill>
                <a:cs typeface="B Nazanin" panose="00000400000000000000" pitchFamily="2" charset="-78"/>
              </a:rPr>
              <a:t>لادن</a:t>
            </a:r>
            <a:r>
              <a:rPr lang="fa-IR" b="1" dirty="0">
                <a:cs typeface="B Nazanin" panose="00000400000000000000" pitchFamily="2" charset="-78"/>
              </a:rPr>
              <a:t> </a:t>
            </a:r>
            <a:r>
              <a:rPr lang="ar-IQ" b="1" dirty="0" smtClean="0">
                <a:cs typeface="B Nazanin" panose="00000400000000000000" pitchFamily="2" charset="-78"/>
              </a:rPr>
              <a:t>سرکرده </a:t>
            </a:r>
            <a:r>
              <a:rPr lang="ar-IQ" b="1" dirty="0">
                <a:cs typeface="B Nazanin" panose="00000400000000000000" pitchFamily="2" charset="-78"/>
              </a:rPr>
              <a:t>سابق تشکیلات القاعده بیعت کرد و نام گروهش به </a:t>
            </a:r>
            <a:r>
              <a:rPr lang="ar-IQ" b="1" dirty="0" smtClean="0">
                <a:solidFill>
                  <a:srgbClr val="FF0000"/>
                </a:solidFill>
                <a:cs typeface="B Nazanin" panose="00000400000000000000" pitchFamily="2" charset="-78"/>
              </a:rPr>
              <a:t>تنظیم </a:t>
            </a:r>
            <a:r>
              <a:rPr lang="ar-IQ" b="1" dirty="0">
                <a:solidFill>
                  <a:srgbClr val="FF0000"/>
                </a:solidFill>
                <a:cs typeface="B Nazanin" panose="00000400000000000000" pitchFamily="2" charset="-78"/>
              </a:rPr>
              <a:t>قاعده الجهاد فی بلاد </a:t>
            </a:r>
            <a:r>
              <a:rPr lang="ar-IQ" b="1" dirty="0" smtClean="0">
                <a:solidFill>
                  <a:srgbClr val="FF0000"/>
                </a:solidFill>
                <a:cs typeface="B Nazanin" panose="00000400000000000000" pitchFamily="2" charset="-78"/>
              </a:rPr>
              <a:t>الرافدین</a:t>
            </a:r>
            <a:r>
              <a:rPr lang="fa-IR" b="1" dirty="0" smtClean="0">
                <a:solidFill>
                  <a:srgbClr val="FF0000"/>
                </a:solidFill>
                <a:cs typeface="B Nazanin" panose="00000400000000000000" pitchFamily="2" charset="-78"/>
              </a:rPr>
              <a:t> </a:t>
            </a:r>
            <a:r>
              <a:rPr lang="ar-IQ" b="1" dirty="0" smtClean="0">
                <a:cs typeface="B Nazanin" panose="00000400000000000000" pitchFamily="2" charset="-78"/>
              </a:rPr>
              <a:t> </a:t>
            </a:r>
            <a:r>
              <a:rPr lang="ar-IQ" b="1" dirty="0">
                <a:cs typeface="B Nazanin" panose="00000400000000000000" pitchFamily="2" charset="-78"/>
              </a:rPr>
              <a:t>تغییر یافت</a:t>
            </a:r>
            <a:r>
              <a:rPr lang="ar-IQ" b="1" dirty="0" smtClean="0">
                <a:cs typeface="B Nazanin" panose="00000400000000000000" pitchFamily="2" charset="-78"/>
              </a:rPr>
              <a:t>.</a:t>
            </a:r>
            <a:endParaRPr lang="fa-IR" b="1" dirty="0" smtClean="0">
              <a:cs typeface="B Nazanin" panose="00000400000000000000" pitchFamily="2" charset="-78"/>
            </a:endParaRPr>
          </a:p>
          <a:p>
            <a:pPr algn="just" rtl="1" fontAlgn="base"/>
            <a:endParaRPr lang="fa-IR" b="1" dirty="0">
              <a:cs typeface="B Nazanin" panose="00000400000000000000" pitchFamily="2" charset="-78"/>
            </a:endParaRPr>
          </a:p>
          <a:p>
            <a:pPr algn="just" rtl="1" fontAlgn="base"/>
            <a:r>
              <a:rPr lang="ar-IQ" b="1" dirty="0" smtClean="0">
                <a:cs typeface="B Nazanin" panose="00000400000000000000" pitchFamily="2" charset="-78"/>
              </a:rPr>
              <a:t> این </a:t>
            </a:r>
            <a:r>
              <a:rPr lang="ar-IQ" b="1" dirty="0">
                <a:cs typeface="B Nazanin" panose="00000400000000000000" pitchFamily="2" charset="-78"/>
              </a:rPr>
              <a:t>گروه سپس با </a:t>
            </a:r>
            <a:r>
              <a:rPr lang="ar-IQ" b="1" dirty="0">
                <a:solidFill>
                  <a:srgbClr val="FF0000"/>
                </a:solidFill>
                <a:cs typeface="B Nazanin" panose="00000400000000000000" pitchFamily="2" charset="-78"/>
              </a:rPr>
              <a:t>7 گروه تروریستی </a:t>
            </a:r>
            <a:r>
              <a:rPr lang="ar-IQ" b="1" dirty="0">
                <a:cs typeface="B Nazanin" panose="00000400000000000000" pitchFamily="2" charset="-78"/>
              </a:rPr>
              <a:t>دیگر در عراق ائتلاف کرد و تشکیلات جدیدی را تحت عنوان "</a:t>
            </a:r>
            <a:r>
              <a:rPr lang="ar-IQ" b="1" dirty="0">
                <a:solidFill>
                  <a:srgbClr val="FF0000"/>
                </a:solidFill>
                <a:cs typeface="B Nazanin" panose="00000400000000000000" pitchFamily="2" charset="-78"/>
              </a:rPr>
              <a:t>مجلس شورای مجاهدین در عراق</a:t>
            </a:r>
            <a:r>
              <a:rPr lang="ar-IQ" b="1" dirty="0">
                <a:cs typeface="B Nazanin" panose="00000400000000000000" pitchFamily="2" charset="-78"/>
              </a:rPr>
              <a:t>" به وجود آورد.</a:t>
            </a:r>
            <a:br>
              <a:rPr lang="ar-IQ" b="1" dirty="0">
                <a:cs typeface="B Nazanin" panose="00000400000000000000" pitchFamily="2" charset="-78"/>
              </a:rPr>
            </a:br>
            <a:r>
              <a:rPr lang="ar-IQ" b="1" dirty="0">
                <a:cs typeface="B Nazanin" panose="00000400000000000000" pitchFamily="2" charset="-78"/>
              </a:rPr>
              <a:t>این گروه جدید در 15 ژانویه 2006 تأسیس شد و "</a:t>
            </a:r>
            <a:r>
              <a:rPr lang="ar-IQ" b="1" dirty="0">
                <a:solidFill>
                  <a:srgbClr val="FF0000"/>
                </a:solidFill>
                <a:cs typeface="B Nazanin" panose="00000400000000000000" pitchFamily="2" charset="-78"/>
              </a:rPr>
              <a:t>عبدالله رشید بغدادی</a:t>
            </a:r>
            <a:r>
              <a:rPr lang="ar-IQ" b="1" dirty="0">
                <a:cs typeface="B Nazanin" panose="00000400000000000000" pitchFamily="2" charset="-78"/>
              </a:rPr>
              <a:t>" ریاست آن را برعهده گرفت </a:t>
            </a:r>
            <a:r>
              <a:rPr lang="fa-IR" b="1" dirty="0" smtClean="0">
                <a:cs typeface="B Nazanin" panose="00000400000000000000" pitchFamily="2" charset="-78"/>
              </a:rPr>
              <a:t>.</a:t>
            </a:r>
          </a:p>
          <a:p>
            <a:pPr algn="r" rtl="1" fontAlgn="base"/>
            <a:r>
              <a:rPr lang="ar-IQ" b="1" dirty="0">
                <a:cs typeface="B Nazanin" panose="00000400000000000000" pitchFamily="2" charset="-78"/>
              </a:rPr>
              <a:t/>
            </a:r>
            <a:br>
              <a:rPr lang="ar-IQ" b="1" dirty="0">
                <a:cs typeface="B Nazanin" panose="00000400000000000000" pitchFamily="2" charset="-78"/>
              </a:rPr>
            </a:br>
            <a:endParaRPr lang="fa-IR" b="1" dirty="0">
              <a:solidFill>
                <a:srgbClr val="FFC000"/>
              </a:solidFill>
              <a:cs typeface="B Nazanin" panose="00000400000000000000" pitchFamily="2" charset="-78"/>
            </a:endParaRPr>
          </a:p>
        </p:txBody>
      </p:sp>
      <p:sp>
        <p:nvSpPr>
          <p:cNvPr id="7" name="Right Brace 6"/>
          <p:cNvSpPr/>
          <p:nvPr/>
        </p:nvSpPr>
        <p:spPr>
          <a:xfrm>
            <a:off x="6340208" y="4263528"/>
            <a:ext cx="336014" cy="2172799"/>
          </a:xfrm>
          <a:prstGeom prst="rightBrace">
            <a:avLst>
              <a:gd name="adj1" fmla="val 67818"/>
              <a:gd name="adj2" fmla="val 495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3767769" y="4357045"/>
            <a:ext cx="2572439" cy="1938992"/>
          </a:xfrm>
          <a:prstGeom prst="rect">
            <a:avLst/>
          </a:prstGeom>
        </p:spPr>
        <p:txBody>
          <a:bodyPr wrap="square">
            <a:spAutoFit/>
          </a:bodyPr>
          <a:lstStyle/>
          <a:p>
            <a:pPr algn="r" rtl="1" fontAlgn="base"/>
            <a:r>
              <a:rPr lang="ar-IQ" sz="2000" b="1" dirty="0">
                <a:solidFill>
                  <a:srgbClr val="FFC000"/>
                </a:solidFill>
                <a:cs typeface="B Nazanin" panose="00000400000000000000" pitchFamily="2" charset="-78"/>
              </a:rPr>
              <a:t>جيش الطائفه المنصوره</a:t>
            </a:r>
            <a:br>
              <a:rPr lang="ar-IQ" sz="2000" b="1" dirty="0">
                <a:solidFill>
                  <a:srgbClr val="FFC000"/>
                </a:solidFill>
                <a:cs typeface="B Nazanin" panose="00000400000000000000" pitchFamily="2" charset="-78"/>
              </a:rPr>
            </a:br>
            <a:r>
              <a:rPr lang="ar-IQ" sz="2000" b="1" dirty="0">
                <a:solidFill>
                  <a:srgbClr val="FFC000"/>
                </a:solidFill>
                <a:cs typeface="B Nazanin" panose="00000400000000000000" pitchFamily="2" charset="-78"/>
              </a:rPr>
              <a:t>سرايا أنْصار التّوحيد</a:t>
            </a:r>
            <a:br>
              <a:rPr lang="ar-IQ" sz="2000" b="1" dirty="0">
                <a:solidFill>
                  <a:srgbClr val="FFC000"/>
                </a:solidFill>
                <a:cs typeface="B Nazanin" panose="00000400000000000000" pitchFamily="2" charset="-78"/>
              </a:rPr>
            </a:br>
            <a:r>
              <a:rPr lang="ar-IQ" sz="2000" b="1" dirty="0">
                <a:solidFill>
                  <a:srgbClr val="FFC000"/>
                </a:solidFill>
                <a:cs typeface="B Nazanin" panose="00000400000000000000" pitchFamily="2" charset="-78"/>
              </a:rPr>
              <a:t>سرايا الجهاد الإسلامي</a:t>
            </a:r>
            <a:br>
              <a:rPr lang="ar-IQ" sz="2000" b="1" dirty="0">
                <a:solidFill>
                  <a:srgbClr val="FFC000"/>
                </a:solidFill>
                <a:cs typeface="B Nazanin" panose="00000400000000000000" pitchFamily="2" charset="-78"/>
              </a:rPr>
            </a:br>
            <a:r>
              <a:rPr lang="ar-IQ" sz="2000" b="1" dirty="0">
                <a:solidFill>
                  <a:srgbClr val="FFC000"/>
                </a:solidFill>
                <a:cs typeface="B Nazanin" panose="00000400000000000000" pitchFamily="2" charset="-78"/>
              </a:rPr>
              <a:t>سرايا الغرباء</a:t>
            </a:r>
            <a:br>
              <a:rPr lang="ar-IQ" sz="2000" b="1" dirty="0">
                <a:solidFill>
                  <a:srgbClr val="FFC000"/>
                </a:solidFill>
                <a:cs typeface="B Nazanin" panose="00000400000000000000" pitchFamily="2" charset="-78"/>
              </a:rPr>
            </a:br>
            <a:r>
              <a:rPr lang="ar-IQ" sz="2000" b="1" dirty="0">
                <a:solidFill>
                  <a:srgbClr val="FFC000"/>
                </a:solidFill>
                <a:cs typeface="B Nazanin" panose="00000400000000000000" pitchFamily="2" charset="-78"/>
              </a:rPr>
              <a:t>كتائب الأهوال</a:t>
            </a:r>
            <a:br>
              <a:rPr lang="ar-IQ" sz="2000" b="1" dirty="0">
                <a:solidFill>
                  <a:srgbClr val="FFC000"/>
                </a:solidFill>
                <a:cs typeface="B Nazanin" panose="00000400000000000000" pitchFamily="2" charset="-78"/>
              </a:rPr>
            </a:br>
            <a:r>
              <a:rPr lang="ar-IQ" sz="2000" b="1" dirty="0">
                <a:solidFill>
                  <a:srgbClr val="FFC000"/>
                </a:solidFill>
                <a:cs typeface="B Nazanin" panose="00000400000000000000" pitchFamily="2" charset="-78"/>
              </a:rPr>
              <a:t>جيش أهل السنه والجماعه</a:t>
            </a:r>
            <a:endParaRPr lang="fa-IR" sz="2000" b="1" dirty="0">
              <a:solidFill>
                <a:srgbClr val="FFC000"/>
              </a:solidFill>
              <a:cs typeface="B Nazanin" panose="00000400000000000000" pitchFamily="2" charset="-78"/>
            </a:endParaRPr>
          </a:p>
        </p:txBody>
      </p:sp>
      <p:sp>
        <p:nvSpPr>
          <p:cNvPr id="9" name="Rectangle 8"/>
          <p:cNvSpPr/>
          <p:nvPr/>
        </p:nvSpPr>
        <p:spPr>
          <a:xfrm>
            <a:off x="3628222" y="4911042"/>
            <a:ext cx="6096000" cy="646331"/>
          </a:xfrm>
          <a:prstGeom prst="rect">
            <a:avLst/>
          </a:prstGeom>
        </p:spPr>
        <p:txBody>
          <a:bodyPr>
            <a:spAutoFit/>
          </a:bodyPr>
          <a:lstStyle/>
          <a:p>
            <a:pPr algn="r" rtl="1" fontAlgn="base"/>
            <a:r>
              <a:rPr lang="ar-IQ" b="1" dirty="0">
                <a:cs typeface="B Nazanin" panose="00000400000000000000" pitchFamily="2" charset="-78"/>
              </a:rPr>
              <a:t/>
            </a:r>
            <a:br>
              <a:rPr lang="ar-IQ" b="1" dirty="0">
                <a:cs typeface="B Nazanin" panose="00000400000000000000" pitchFamily="2" charset="-78"/>
              </a:rPr>
            </a:br>
            <a:r>
              <a:rPr lang="ar-IQ" b="1" dirty="0">
                <a:cs typeface="B Nazanin" panose="00000400000000000000" pitchFamily="2" charset="-78"/>
              </a:rPr>
              <a:t>این 7 گروه تروریستی عبارتند است:</a:t>
            </a:r>
            <a:endParaRPr lang="fa-IR" b="1" dirty="0">
              <a:cs typeface="B Nazanin" panose="00000400000000000000" pitchFamily="2" charset="-78"/>
            </a:endParaRPr>
          </a:p>
        </p:txBody>
      </p:sp>
    </p:spTree>
    <p:extLst>
      <p:ext uri="{BB962C8B-B14F-4D97-AF65-F5344CB8AC3E}">
        <p14:creationId xmlns:p14="http://schemas.microsoft.com/office/powerpoint/2010/main" val="1649384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798</TotalTime>
  <Words>825</Words>
  <Application>Microsoft Office PowerPoint</Application>
  <PresentationFormat>Widescreen</PresentationFormat>
  <Paragraphs>132</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 Arabic Style</vt:lpstr>
      <vt:lpstr>B Fantezy</vt:lpstr>
      <vt:lpstr>B Nazanin</vt:lpstr>
      <vt:lpstr>Bookman Old Style</vt:lpstr>
      <vt:lpstr>Calibri</vt:lpstr>
      <vt:lpstr>EntezareZohoor B4</vt:lpstr>
      <vt:lpstr>Rockwell</vt:lpstr>
      <vt:lpstr>Damask</vt:lpstr>
      <vt:lpstr>الدولة الاسلامیة فی العراق والشام دولت اسلامی عراق و شام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الدولة الاسلامیة فی العراق والشام دولت اسلامی عراق و شام</dc:title>
  <dc:creator>Fani-01</dc:creator>
  <cp:lastModifiedBy>Fani-01</cp:lastModifiedBy>
  <cp:revision>58</cp:revision>
  <dcterms:created xsi:type="dcterms:W3CDTF">2014-09-03T08:24:45Z</dcterms:created>
  <dcterms:modified xsi:type="dcterms:W3CDTF">2014-09-08T04:40:42Z</dcterms:modified>
</cp:coreProperties>
</file>