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99" r:id="rId1"/>
  </p:sldMasterIdLst>
  <p:notesMasterIdLst>
    <p:notesMasterId r:id="rId81"/>
  </p:notesMasterIdLst>
  <p:handoutMasterIdLst>
    <p:handoutMasterId r:id="rId82"/>
  </p:handoutMasterIdLst>
  <p:sldIdLst>
    <p:sldId id="267" r:id="rId2"/>
    <p:sldId id="271" r:id="rId3"/>
    <p:sldId id="281" r:id="rId4"/>
    <p:sldId id="329" r:id="rId5"/>
    <p:sldId id="332" r:id="rId6"/>
    <p:sldId id="272" r:id="rId7"/>
    <p:sldId id="274" r:id="rId8"/>
    <p:sldId id="289" r:id="rId9"/>
    <p:sldId id="290" r:id="rId10"/>
    <p:sldId id="275" r:id="rId11"/>
    <p:sldId id="291" r:id="rId12"/>
    <p:sldId id="292" r:id="rId13"/>
    <p:sldId id="293" r:id="rId14"/>
    <p:sldId id="294" r:id="rId15"/>
    <p:sldId id="276" r:id="rId16"/>
    <p:sldId id="296" r:id="rId17"/>
    <p:sldId id="297" r:id="rId18"/>
    <p:sldId id="295" r:id="rId19"/>
    <p:sldId id="330" r:id="rId20"/>
    <p:sldId id="331" r:id="rId21"/>
    <p:sldId id="326" r:id="rId22"/>
    <p:sldId id="328" r:id="rId23"/>
    <p:sldId id="327" r:id="rId24"/>
    <p:sldId id="277" r:id="rId25"/>
    <p:sldId id="279" r:id="rId26"/>
    <p:sldId id="278" r:id="rId27"/>
    <p:sldId id="324" r:id="rId28"/>
    <p:sldId id="325" r:id="rId29"/>
    <p:sldId id="298" r:id="rId30"/>
    <p:sldId id="299" r:id="rId31"/>
    <p:sldId id="301" r:id="rId32"/>
    <p:sldId id="300" r:id="rId33"/>
    <p:sldId id="302" r:id="rId34"/>
    <p:sldId id="303" r:id="rId35"/>
    <p:sldId id="333" r:id="rId36"/>
    <p:sldId id="334" r:id="rId37"/>
    <p:sldId id="335" r:id="rId38"/>
    <p:sldId id="336" r:id="rId39"/>
    <p:sldId id="337" r:id="rId40"/>
    <p:sldId id="350" r:id="rId41"/>
    <p:sldId id="338" r:id="rId42"/>
    <p:sldId id="339" r:id="rId43"/>
    <p:sldId id="340" r:id="rId44"/>
    <p:sldId id="342" r:id="rId45"/>
    <p:sldId id="344" r:id="rId46"/>
    <p:sldId id="343" r:id="rId47"/>
    <p:sldId id="346" r:id="rId48"/>
    <p:sldId id="345" r:id="rId49"/>
    <p:sldId id="347" r:id="rId50"/>
    <p:sldId id="348" r:id="rId51"/>
    <p:sldId id="349" r:id="rId52"/>
    <p:sldId id="280" r:id="rId53"/>
    <p:sldId id="284" r:id="rId54"/>
    <p:sldId id="323" r:id="rId55"/>
    <p:sldId id="306" r:id="rId56"/>
    <p:sldId id="321" r:id="rId57"/>
    <p:sldId id="322" r:id="rId58"/>
    <p:sldId id="282" r:id="rId59"/>
    <p:sldId id="320" r:id="rId60"/>
    <p:sldId id="318" r:id="rId61"/>
    <p:sldId id="319" r:id="rId62"/>
    <p:sldId id="283" r:id="rId63"/>
    <p:sldId id="316" r:id="rId64"/>
    <p:sldId id="317" r:id="rId65"/>
    <p:sldId id="285" r:id="rId66"/>
    <p:sldId id="286" r:id="rId67"/>
    <p:sldId id="305" r:id="rId68"/>
    <p:sldId id="313" r:id="rId69"/>
    <p:sldId id="314" r:id="rId70"/>
    <p:sldId id="315" r:id="rId71"/>
    <p:sldId id="288" r:id="rId72"/>
    <p:sldId id="312" r:id="rId73"/>
    <p:sldId id="311" r:id="rId74"/>
    <p:sldId id="307" r:id="rId75"/>
    <p:sldId id="308" r:id="rId76"/>
    <p:sldId id="309" r:id="rId77"/>
    <p:sldId id="310" r:id="rId78"/>
    <p:sldId id="341" r:id="rId79"/>
    <p:sldId id="351" r:id="rId80"/>
  </p:sldIdLst>
  <p:sldSz cx="12192000" cy="6858000"/>
  <p:notesSz cx="6858000" cy="9144000"/>
  <p:embeddedFontLst>
    <p:embeddedFont>
      <p:font typeface="Cambria Math" panose="02040503050406030204" pitchFamily="18" charset="0"/>
      <p:regular r:id="rId83"/>
    </p:embeddedFont>
    <p:embeddedFont>
      <p:font typeface="B Titr" panose="00000700000000000000" pitchFamily="2" charset="-78"/>
      <p:bold r:id="rId84"/>
    </p:embeddedFont>
    <p:embeddedFont>
      <p:font typeface="Trebuchet MS" panose="020B0603020202020204" pitchFamily="34" charset="0"/>
      <p:regular r:id="rId85"/>
      <p:bold r:id="rId86"/>
      <p:italic r:id="rId87"/>
      <p:boldItalic r:id="rId88"/>
    </p:embeddedFont>
    <p:embeddedFont>
      <p:font typeface="B Mitra" panose="00000400000000000000" pitchFamily="2" charset="-78"/>
      <p:regular r:id="rId89"/>
    </p:embeddedFont>
    <p:embeddedFont>
      <p:font typeface="B Nazanin" panose="00000400000000000000" pitchFamily="2" charset="-78"/>
      <p:regular r:id="rId90"/>
      <p:bold r:id="rId91"/>
    </p:embeddedFont>
    <p:embeddedFont>
      <p:font typeface="Wingdings 3" panose="05040102010807070707" pitchFamily="18" charset="2"/>
      <p:regular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Arial Unicode MS" panose="020B0604020202020204" pitchFamily="34" charset="-128"/>
      <p:regular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6C6FACB1-A871-439C-A850-9B60EDDFFA76}">
          <p14:sldIdLst>
            <p14:sldId id="267"/>
            <p14:sldId id="271"/>
          </p14:sldIdLst>
        </p14:section>
        <p14:section name="Dynamic Programming" id="{015012EF-C399-4983-98B2-D443FE1BAEDC}">
          <p14:sldIdLst>
            <p14:sldId id="281"/>
            <p14:sldId id="329"/>
            <p14:sldId id="332"/>
            <p14:sldId id="272"/>
            <p14:sldId id="274"/>
            <p14:sldId id="289"/>
            <p14:sldId id="290"/>
            <p14:sldId id="275"/>
            <p14:sldId id="291"/>
            <p14:sldId id="292"/>
            <p14:sldId id="293"/>
            <p14:sldId id="294"/>
            <p14:sldId id="276"/>
            <p14:sldId id="296"/>
            <p14:sldId id="297"/>
            <p14:sldId id="295"/>
            <p14:sldId id="330"/>
            <p14:sldId id="331"/>
            <p14:sldId id="326"/>
            <p14:sldId id="328"/>
            <p14:sldId id="327"/>
            <p14:sldId id="277"/>
            <p14:sldId id="279"/>
            <p14:sldId id="278"/>
            <p14:sldId id="324"/>
            <p14:sldId id="325"/>
          </p14:sldIdLst>
        </p14:section>
        <p14:section name="Dy Question" id="{DC9BB6AB-FB02-4711-BCF3-AB833B41FC8B}">
          <p14:sldIdLst>
            <p14:sldId id="298"/>
            <p14:sldId id="299"/>
            <p14:sldId id="301"/>
            <p14:sldId id="300"/>
            <p14:sldId id="302"/>
            <p14:sldId id="303"/>
            <p14:sldId id="333"/>
            <p14:sldId id="334"/>
            <p14:sldId id="335"/>
            <p14:sldId id="336"/>
            <p14:sldId id="337"/>
            <p14:sldId id="350"/>
            <p14:sldId id="338"/>
            <p14:sldId id="339"/>
            <p14:sldId id="340"/>
            <p14:sldId id="342"/>
            <p14:sldId id="344"/>
            <p14:sldId id="343"/>
            <p14:sldId id="346"/>
            <p14:sldId id="345"/>
            <p14:sldId id="347"/>
            <p14:sldId id="348"/>
            <p14:sldId id="349"/>
          </p14:sldIdLst>
        </p14:section>
        <p14:section name="backtraking" id="{90FD6286-4486-45BE-8D49-F46AF6000FEB}">
          <p14:sldIdLst>
            <p14:sldId id="280"/>
            <p14:sldId id="284"/>
            <p14:sldId id="323"/>
            <p14:sldId id="306"/>
            <p14:sldId id="321"/>
            <p14:sldId id="322"/>
            <p14:sldId id="282"/>
            <p14:sldId id="320"/>
            <p14:sldId id="318"/>
            <p14:sldId id="319"/>
            <p14:sldId id="283"/>
            <p14:sldId id="316"/>
            <p14:sldId id="317"/>
          </p14:sldIdLst>
        </p14:section>
        <p14:section name="Branch and bound" id="{B0F3767C-C454-48E5-A972-00F96D2911B4}">
          <p14:sldIdLst>
            <p14:sldId id="285"/>
            <p14:sldId id="286"/>
            <p14:sldId id="305"/>
            <p14:sldId id="313"/>
            <p14:sldId id="314"/>
            <p14:sldId id="315"/>
            <p14:sldId id="288"/>
            <p14:sldId id="312"/>
            <p14:sldId id="311"/>
            <p14:sldId id="307"/>
            <p14:sldId id="308"/>
            <p14:sldId id="309"/>
            <p14:sldId id="310"/>
          </p14:sldIdLst>
        </p14:section>
        <p14:section name="Answer" id="{676830FB-675B-43A3-A181-0BA36B88D4A4}">
          <p14:sldIdLst>
            <p14:sldId id="341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1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6C357-1234-4A8F-8447-F601CA52E88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Mohammad khalooei (Vali-e-Asr University of Rafsanjan)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E9978-54EF-4D02-AADE-152E8B5D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59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7793-6E61-435E-A562-CCA74D25F1C7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Mohammad khalooei (Vali-e-Asr University of Rafsanjan)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7E19-C5A6-4977-B5E5-C1994134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79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7E19-C5A6-4977-B5E5-C1994134373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khalooei (Vali-e-Asr University of Rafsanjan)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7E19-C5A6-4977-B5E5-C1994134373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khalooei (Vali-e-Asr University of Rafsanjan)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61FD-F3F6-499C-8D66-EA5EAD925F99}" type="datetime1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8A32-BE46-4A69-AA3B-8942301F276D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DEE7-314F-4C10-8104-4BB5333F9E3E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C6D5-9343-41A9-B1BD-80E5B29E4284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44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A19A-0987-482C-947B-55A2689094F5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9FE8-72A8-4B8D-9F0A-1D8A8BFD341E}" type="datetime1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A616-C353-440C-A4A0-D6EBF47CBC1D}" type="datetime1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284E-08AC-44B8-B3B3-1A11D9F406DE}" type="datetime1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7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00F5B8A-0461-4633-B4C7-162A676A289D}" type="datetime1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FC13-3E1D-4587-8E0E-7A5F424DE508}" type="datetime1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1676400" y="28829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>
            <a:off x="1298879" y="2997200"/>
            <a:ext cx="17780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786350" y="3143729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361A-6739-4AF6-A44D-C6E49ADB1B85}" type="datetime1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9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E1B1-C1EF-47D8-8D32-809F491E6C63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8786350" y="3037338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CE3D-C528-4319-985F-54FDEEFDAEF2}" type="datetime1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7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194-64A2-482E-9991-2772DF99D81C}" type="datetime1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4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E662-D71B-45C9-B497-16A8BDD31D32}" type="datetime1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C57-050B-4B9A-B03F-F47FF9F3B6E1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6F3E-4317-42F4-889B-F010CCD25689}" type="datetime1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8758131" y="3242555"/>
            <a:ext cx="625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Mohammad khalooei (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Vali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-e-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Asr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University of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Rafsanjan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76AC-C4DF-4C22-A78A-769B2F586376}" type="datetime1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FED0-96FD-489E-A177-C03F62B4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6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gif"/><Relationship Id="rId7" Type="http://schemas.openxmlformats.org/officeDocument/2006/relationships/image" Target="../media/image2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3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nzil.net/?locale=fa_IR#94:6" TargetMode="External"/><Relationship Id="rId5" Type="http://schemas.openxmlformats.org/officeDocument/2006/relationships/hyperlink" Target="http://tanzil.net/?locale=fa_IR#94:5" TargetMode="External"/><Relationship Id="rId4" Type="http://schemas.openxmlformats.org/officeDocument/2006/relationships/image" Target="../media/image5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46532"/>
            <a:ext cx="9142104" cy="1373070"/>
          </a:xfrm>
        </p:spPr>
        <p:txBody>
          <a:bodyPr/>
          <a:lstStyle/>
          <a:p>
            <a:pPr algn="l"/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Algurithm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Design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</a:p>
          <a:p>
            <a:pPr algn="l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Presented by : Mohammad khalooei</a:t>
            </a:r>
          </a:p>
          <a:p>
            <a:pPr algn="l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-e-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Asr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 of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Rafsanjan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43" y="160347"/>
            <a:ext cx="3552871" cy="231174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26" y="2632940"/>
            <a:ext cx="1489254" cy="160025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17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برش چوب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فرض کنید صاحب یک کارگاه نجاری هستید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یک الوار چوبی به طول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در کارگاه دارید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مشتری های متفاوتی برای خرید قطعات کوچک با اندازه های متفاوت هست...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اما قیمت قطعات کوچک بر اساس تقاضای بازار باتوجه به قطعه فرق میکند!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فرض تمام طول قطعات اعداد صحیح هستند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چون ما هرجای چوب را میتوانیم ببریم یا نبریم =&gt;  </a:t>
            </a:r>
            <a:r>
              <a:rPr lang="en-US" dirty="0" smtClean="0">
                <a:cs typeface="B Mitra" panose="00000400000000000000" pitchFamily="2" charset="-78"/>
              </a:rPr>
              <a:t>2</a:t>
            </a:r>
            <a:r>
              <a:rPr lang="en-US" i="1" baseline="30000" dirty="0" smtClean="0">
                <a:cs typeface="B Mitra" panose="00000400000000000000" pitchFamily="2" charset="-78"/>
              </a:rPr>
              <a:t>n</a:t>
            </a:r>
            <a:r>
              <a:rPr lang="en-US" baseline="30000" dirty="0" smtClean="0">
                <a:cs typeface="B Mitra" panose="00000400000000000000" pitchFamily="2" charset="-78"/>
              </a:rPr>
              <a:t>-1</a:t>
            </a:r>
            <a:r>
              <a:rPr lang="fa-IR" baseline="30000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حالت برای برش پدید می آید</a:t>
            </a:r>
            <a:endParaRPr lang="fa-IR" dirty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قیمت قطعات در آرایه </a:t>
            </a:r>
            <a:r>
              <a:rPr lang="en-US" dirty="0" smtClean="0">
                <a:cs typeface="B Mitra" panose="00000400000000000000" pitchFamily="2" charset="-78"/>
              </a:rPr>
              <a:t>P[1…n]</a:t>
            </a:r>
            <a:r>
              <a:rPr lang="fa-IR" dirty="0" smtClean="0">
                <a:cs typeface="B Mitra" panose="00000400000000000000" pitchFamily="2" charset="-78"/>
              </a:rPr>
              <a:t> هست....</a:t>
            </a:r>
            <a:endParaRPr lang="en-US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منظور از </a:t>
            </a:r>
            <a:r>
              <a:rPr lang="en-US" dirty="0" smtClean="0">
                <a:cs typeface="B Mitra" panose="00000400000000000000" pitchFamily="2" charset="-78"/>
              </a:rPr>
              <a:t>p[</a:t>
            </a:r>
            <a:r>
              <a:rPr lang="en-US" dirty="0" err="1" smtClean="0">
                <a:cs typeface="B Mitra" panose="00000400000000000000" pitchFamily="2" charset="-78"/>
              </a:rPr>
              <a:t>i</a:t>
            </a:r>
            <a:r>
              <a:rPr lang="en-US" dirty="0" smtClean="0">
                <a:cs typeface="B Mitra" panose="00000400000000000000" pitchFamily="2" charset="-78"/>
              </a:rPr>
              <a:t>]</a:t>
            </a:r>
            <a:r>
              <a:rPr lang="fa-IR" dirty="0" smtClean="0">
                <a:cs typeface="B Mitra" panose="00000400000000000000" pitchFamily="2" charset="-78"/>
              </a:rPr>
              <a:t> این است که : قطعه چوب به طول </a:t>
            </a:r>
            <a:r>
              <a:rPr lang="en-US" dirty="0" err="1" smtClean="0">
                <a:cs typeface="B Mitra" panose="00000400000000000000" pitchFamily="2" charset="-78"/>
              </a:rPr>
              <a:t>i</a:t>
            </a:r>
            <a:r>
              <a:rPr lang="fa-IR" dirty="0" smtClean="0">
                <a:cs typeface="B Mitra" panose="00000400000000000000" pitchFamily="2" charset="-78"/>
              </a:rPr>
              <a:t> قیمتش به اندازه مقدار </a:t>
            </a:r>
            <a:r>
              <a:rPr lang="en-US" dirty="0" smtClean="0">
                <a:cs typeface="B Mitra" panose="00000400000000000000" pitchFamily="2" charset="-78"/>
              </a:rPr>
              <a:t>p[</a:t>
            </a:r>
            <a:r>
              <a:rPr lang="en-US" dirty="0" err="1" smtClean="0">
                <a:cs typeface="B Mitra" panose="00000400000000000000" pitchFamily="2" charset="-78"/>
              </a:rPr>
              <a:t>i</a:t>
            </a:r>
            <a:r>
              <a:rPr lang="en-US" dirty="0" smtClean="0">
                <a:cs typeface="B Mitra" panose="00000400000000000000" pitchFamily="2" charset="-78"/>
              </a:rPr>
              <a:t>]</a:t>
            </a:r>
            <a:r>
              <a:rPr lang="fa-IR" dirty="0" smtClean="0">
                <a:cs typeface="B Mitra" panose="00000400000000000000" pitchFamily="2" charset="-78"/>
              </a:rPr>
              <a:t> است!</a:t>
            </a:r>
          </a:p>
          <a:p>
            <a:pPr algn="r" rtl="1"/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هدف : 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برش این الوار بگونه ای که در نهایت بیشترین سود حاصل شود</a:t>
            </a:r>
            <a:endParaRPr lang="en-US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65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برش چوب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41" y="2112011"/>
            <a:ext cx="7098717" cy="11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02255" y="3392901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اگر فرض کنید طول چوب فعلی ما ۴ است.</a:t>
            </a: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در نتیجه ما </a:t>
            </a:r>
            <a:r>
              <a:rPr lang="en-US" sz="2800" dirty="0" smtClean="0">
                <a:cs typeface="B Mitra" panose="00000400000000000000" pitchFamily="2" charset="-78"/>
              </a:rPr>
              <a:t>2</a:t>
            </a:r>
            <a:r>
              <a:rPr lang="en-US" sz="2800" i="1" baseline="30000" dirty="0" smtClean="0">
                <a:cs typeface="B Mitra" panose="00000400000000000000" pitchFamily="2" charset="-78"/>
              </a:rPr>
              <a:t>n</a:t>
            </a:r>
            <a:r>
              <a:rPr lang="en-US" sz="2800" baseline="30000" dirty="0" smtClean="0">
                <a:cs typeface="B Mitra" panose="00000400000000000000" pitchFamily="2" charset="-78"/>
              </a:rPr>
              <a:t>-1</a:t>
            </a:r>
            <a:r>
              <a:rPr lang="en-US" sz="2800" dirty="0" smtClean="0">
                <a:cs typeface="B Mitra" panose="00000400000000000000" pitchFamily="2" charset="-78"/>
              </a:rPr>
              <a:t> = 2</a:t>
            </a:r>
            <a:r>
              <a:rPr lang="en-US" sz="2800" baseline="30000" dirty="0" smtClean="0">
                <a:cs typeface="B Mitra" panose="00000400000000000000" pitchFamily="2" charset="-78"/>
              </a:rPr>
              <a:t>3</a:t>
            </a:r>
            <a:r>
              <a:rPr lang="en-US" sz="2800" dirty="0" smtClean="0">
                <a:cs typeface="B Mitra" panose="00000400000000000000" pitchFamily="2" charset="-78"/>
              </a:rPr>
              <a:t> = 8</a:t>
            </a:r>
            <a:r>
              <a:rPr lang="fa-IR" sz="2800" dirty="0" smtClean="0">
                <a:cs typeface="B Mitra" panose="00000400000000000000" pitchFamily="2" charset="-78"/>
              </a:rPr>
              <a:t> راه برای برش داریم!</a:t>
            </a:r>
            <a:endParaRPr lang="en-US" sz="2800" dirty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6" y="4459522"/>
            <a:ext cx="10066825" cy="228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4677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برش چوب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5" y="2330446"/>
            <a:ext cx="8265195" cy="61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7" y="3481226"/>
            <a:ext cx="4235469" cy="95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5646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برش چوب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53935" y="2266335"/>
            <a:ext cx="8915400" cy="3777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CUT-ROD(</a:t>
            </a:r>
            <a:r>
              <a:rPr lang="en-US" sz="32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p,n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)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if 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n==0 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return 0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q 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= -∞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for </a:t>
            </a:r>
            <a:r>
              <a:rPr lang="en-US" sz="32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=1 to n 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     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q=max{</a:t>
            </a:r>
            <a:r>
              <a:rPr lang="en-US" sz="32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q,p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[</a:t>
            </a:r>
            <a:r>
              <a:rPr lang="en-US" sz="32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]+CUT-ROAD(</a:t>
            </a:r>
            <a:r>
              <a:rPr lang="en-US" sz="32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p,n-i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)}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return </a:t>
            </a:r>
            <a:r>
              <a:rPr lang="en-US" sz="3200" dirty="0">
                <a:solidFill>
                  <a:schemeClr val="tx1"/>
                </a:solidFill>
                <a:latin typeface="Arial Unicode MS" panose="020B0604020202020204" pitchFamily="34" charset="-128"/>
              </a:rPr>
              <a:t>q</a:t>
            </a:r>
          </a:p>
          <a:p>
            <a:endParaRPr lang="en-US" sz="3200" dirty="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3857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برش چوب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68651" y="1930765"/>
            <a:ext cx="10916755" cy="4818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DP-CUT-ROD(</a:t>
            </a:r>
            <a:r>
              <a:rPr lang="en-US" dirty="0" err="1" smtClean="0">
                <a:latin typeface="Arial Unicode MS" panose="020B0604020202020204" pitchFamily="34" charset="-128"/>
              </a:rPr>
              <a:t>p,n</a:t>
            </a:r>
            <a:r>
              <a:rPr lang="en-US" dirty="0" smtClean="0">
                <a:latin typeface="Arial Unicode MS" panose="020B0604020202020204" pitchFamily="34" charset="-128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let r[0..n], s[0..n] be new arrays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r[0]=0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for j=1 to 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	q=-∞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	for </a:t>
            </a:r>
            <a:r>
              <a:rPr lang="en-US" dirty="0" err="1" smtClean="0">
                <a:latin typeface="Arial Unicode MS" panose="020B0604020202020204" pitchFamily="34" charset="-128"/>
              </a:rPr>
              <a:t>i</a:t>
            </a:r>
            <a:r>
              <a:rPr lang="en-US" dirty="0" smtClean="0">
                <a:latin typeface="Arial Unicode MS" panose="020B0604020202020204" pitchFamily="34" charset="-128"/>
              </a:rPr>
              <a:t>=1 to j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		if q &lt; p[</a:t>
            </a:r>
            <a:r>
              <a:rPr lang="en-US" dirty="0" err="1" smtClean="0">
                <a:latin typeface="Arial Unicode MS" panose="020B0604020202020204" pitchFamily="34" charset="-128"/>
              </a:rPr>
              <a:t>i</a:t>
            </a:r>
            <a:r>
              <a:rPr lang="en-US" dirty="0" smtClean="0">
                <a:latin typeface="Arial Unicode MS" panose="020B0604020202020204" pitchFamily="34" charset="-128"/>
              </a:rPr>
              <a:t>]+r[j-</a:t>
            </a:r>
            <a:r>
              <a:rPr lang="en-US" dirty="0" err="1" smtClean="0">
                <a:latin typeface="Arial Unicode MS" panose="020B0604020202020204" pitchFamily="34" charset="-128"/>
              </a:rPr>
              <a:t>i</a:t>
            </a:r>
            <a:r>
              <a:rPr lang="en-US" dirty="0" smtClean="0">
                <a:latin typeface="Arial Unicode MS" panose="020B0604020202020204" pitchFamily="34" charset="-128"/>
              </a:rPr>
              <a:t>]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			s[j]=</a:t>
            </a:r>
            <a:r>
              <a:rPr lang="en-US" dirty="0" err="1" smtClean="0">
                <a:latin typeface="Arial Unicode MS" panose="020B0604020202020204" pitchFamily="34" charset="-128"/>
              </a:rPr>
              <a:t>i</a:t>
            </a:r>
            <a:r>
              <a:rPr lang="en-US" dirty="0" smtClean="0">
                <a:latin typeface="Arial Unicode MS" panose="020B0604020202020204" pitchFamily="34" charset="-128"/>
              </a:rPr>
              <a:t>; </a:t>
            </a:r>
            <a:endParaRPr lang="fa-IR" dirty="0" smtClean="0">
              <a:latin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a-IR" dirty="0" smtClean="0">
                <a:latin typeface="Arial Unicode MS" panose="020B0604020202020204" pitchFamily="34" charset="-128"/>
              </a:rPr>
              <a:t>				</a:t>
            </a:r>
            <a:r>
              <a:rPr lang="en-US" dirty="0" smtClean="0">
                <a:latin typeface="Arial Unicode MS" panose="020B0604020202020204" pitchFamily="34" charset="-128"/>
              </a:rPr>
              <a:t>q= p[</a:t>
            </a:r>
            <a:r>
              <a:rPr lang="en-US" dirty="0" err="1" smtClean="0">
                <a:latin typeface="Arial Unicode MS" panose="020B0604020202020204" pitchFamily="34" charset="-128"/>
              </a:rPr>
              <a:t>i</a:t>
            </a:r>
            <a:r>
              <a:rPr lang="en-US" dirty="0" smtClean="0">
                <a:latin typeface="Arial Unicode MS" panose="020B0604020202020204" pitchFamily="34" charset="-128"/>
              </a:rPr>
              <a:t>]+r[j-</a:t>
            </a:r>
            <a:r>
              <a:rPr lang="en-US" dirty="0" err="1" smtClean="0">
                <a:latin typeface="Arial Unicode MS" panose="020B0604020202020204" pitchFamily="34" charset="-128"/>
              </a:rPr>
              <a:t>i</a:t>
            </a:r>
            <a:r>
              <a:rPr lang="en-US" dirty="0" smtClean="0">
                <a:latin typeface="Arial Unicode MS" panose="020B0604020202020204" pitchFamily="34" charset="-128"/>
              </a:rPr>
              <a:t>]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	r[j]=q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Arial Unicode MS" panose="020B0604020202020204" pitchFamily="34" charset="-128"/>
              </a:rPr>
              <a:t>	return r and s</a:t>
            </a:r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1252" y="4675239"/>
            <a:ext cx="2580968" cy="13863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2774" y="3646660"/>
            <a:ext cx="3800167" cy="282788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7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ضریب چند جمله ای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2462557"/>
            <a:ext cx="11049702" cy="95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96" y="4123932"/>
            <a:ext cx="7453182" cy="104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00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ضریب چند جمله ای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100" y="2332703"/>
            <a:ext cx="10080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// Returns value of Binomial Coefficient C(n, k)</a:t>
            </a:r>
          </a:p>
          <a:p>
            <a:r>
              <a:rPr lang="en-US" sz="2400" b="1" dirty="0" err="1"/>
              <a:t>int</a:t>
            </a:r>
            <a:r>
              <a:rPr lang="en-US" sz="2400" b="1" dirty="0"/>
              <a:t> </a:t>
            </a:r>
            <a:r>
              <a:rPr lang="en-US" sz="2400" b="1" dirty="0" err="1"/>
              <a:t>binomialCoeff</a:t>
            </a:r>
            <a:r>
              <a:rPr lang="en-US" sz="2400" b="1" dirty="0"/>
              <a:t>(</a:t>
            </a:r>
            <a:r>
              <a:rPr lang="en-US" sz="2400" b="1" dirty="0" err="1"/>
              <a:t>int</a:t>
            </a:r>
            <a:r>
              <a:rPr lang="en-US" sz="2400" b="1" dirty="0"/>
              <a:t> n, </a:t>
            </a:r>
            <a:r>
              <a:rPr lang="en-US" sz="2400" b="1" dirty="0" err="1"/>
              <a:t>int</a:t>
            </a:r>
            <a:r>
              <a:rPr lang="en-US" sz="2400" b="1" dirty="0"/>
              <a:t> k)</a:t>
            </a:r>
          </a:p>
          <a:p>
            <a:r>
              <a:rPr lang="en-US" sz="2400" b="1" dirty="0"/>
              <a:t>{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	//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Base Cases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	 </a:t>
            </a:r>
            <a:r>
              <a:rPr lang="en-US" sz="2400" b="1" dirty="0"/>
              <a:t>if (k==0 || k==n)</a:t>
            </a:r>
          </a:p>
          <a:p>
            <a:r>
              <a:rPr lang="en-US" sz="2400" b="1" dirty="0"/>
              <a:t>   </a:t>
            </a:r>
            <a:r>
              <a:rPr lang="en-US" sz="2400" b="1" dirty="0" smtClean="0"/>
              <a:t>		 </a:t>
            </a:r>
            <a:r>
              <a:rPr lang="en-US" sz="2400" b="1" dirty="0"/>
              <a:t>return 1;</a:t>
            </a:r>
          </a:p>
          <a:p>
            <a:r>
              <a:rPr lang="en-US" sz="2400" b="1" dirty="0"/>
              <a:t>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	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// Recur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	return  </a:t>
            </a:r>
            <a:r>
              <a:rPr lang="en-US" sz="2400" b="1" dirty="0" err="1"/>
              <a:t>binomialCoeff</a:t>
            </a:r>
            <a:r>
              <a:rPr lang="en-US" sz="2400" b="1" dirty="0"/>
              <a:t>(n-1, k-1) + </a:t>
            </a:r>
            <a:r>
              <a:rPr lang="en-US" sz="2400" b="1" dirty="0" err="1"/>
              <a:t>binomialCoeff</a:t>
            </a:r>
            <a:r>
              <a:rPr lang="en-US" sz="2400" b="1" dirty="0"/>
              <a:t>(n-1, k);</a:t>
            </a:r>
          </a:p>
          <a:p>
            <a:r>
              <a:rPr lang="en-US" sz="24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99784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00103" y="1555059"/>
            <a:ext cx="2333924" cy="588963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sz="20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7572" y="19085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ضریب چند جمله ای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056" y="313212"/>
            <a:ext cx="100807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/>
              <a:t>binomialCoeff</a:t>
            </a:r>
            <a:r>
              <a:rPr lang="en-US" sz="2000" b="1" dirty="0"/>
              <a:t>(</a:t>
            </a:r>
            <a:r>
              <a:rPr lang="en-US" sz="2000" b="1" dirty="0" err="1"/>
              <a:t>int</a:t>
            </a:r>
            <a:r>
              <a:rPr lang="en-US" sz="2000" b="1" dirty="0"/>
              <a:t> n, </a:t>
            </a:r>
            <a:r>
              <a:rPr lang="en-US" sz="2000" b="1" dirty="0" err="1"/>
              <a:t>int</a:t>
            </a:r>
            <a:r>
              <a:rPr lang="en-US" sz="2000" b="1" dirty="0"/>
              <a:t> k</a:t>
            </a:r>
            <a:r>
              <a:rPr lang="en-US" sz="2000" b="1" dirty="0" smtClean="0"/>
              <a:t>)</a:t>
            </a:r>
            <a:r>
              <a:rPr lang="en-US" sz="2000" b="1" dirty="0"/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// Returns value of Binomial Coefficient C(n, k)</a:t>
            </a:r>
          </a:p>
          <a:p>
            <a:r>
              <a:rPr lang="en-US" sz="2000" b="1" dirty="0" smtClean="0"/>
              <a:t>{</a:t>
            </a:r>
            <a:endParaRPr lang="en-US" sz="2000" b="1" dirty="0"/>
          </a:p>
          <a:p>
            <a:r>
              <a:rPr lang="en-US" sz="2000" b="1" dirty="0"/>
              <a:t>    </a:t>
            </a:r>
            <a:r>
              <a:rPr lang="en-US" sz="2000" b="1" dirty="0" err="1"/>
              <a:t>int</a:t>
            </a:r>
            <a:r>
              <a:rPr lang="en-US" sz="2000" b="1" dirty="0"/>
              <a:t> C[n+1][k+1];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, j</a:t>
            </a:r>
            <a:r>
              <a:rPr lang="en-US" sz="2000" b="1" dirty="0" smtClean="0"/>
              <a:t>; </a:t>
            </a:r>
            <a:endParaRPr lang="en-US" sz="2000" b="1" dirty="0"/>
          </a:p>
          <a:p>
            <a:r>
              <a:rPr lang="fa-IR" sz="2000" b="1" dirty="0" smtClean="0"/>
              <a:t>    </a:t>
            </a:r>
            <a:r>
              <a:rPr lang="en-US" sz="2000" b="1" dirty="0" smtClean="0"/>
              <a:t>for 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 = 0; </a:t>
            </a:r>
            <a:r>
              <a:rPr lang="en-US" sz="2000" b="1" dirty="0" err="1"/>
              <a:t>i</a:t>
            </a:r>
            <a:r>
              <a:rPr lang="en-US" sz="2000" b="1" dirty="0"/>
              <a:t> &lt;= n; </a:t>
            </a:r>
            <a:r>
              <a:rPr lang="en-US" sz="2000" b="1" dirty="0" err="1"/>
              <a:t>i</a:t>
            </a:r>
            <a:r>
              <a:rPr lang="en-US" sz="2000" b="1" dirty="0" smtClean="0"/>
              <a:t>++)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</a:rPr>
              <a:t>Caculate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value of Binomial Coefficient in bottom up manner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="1" dirty="0"/>
              <a:t>    {</a:t>
            </a:r>
          </a:p>
          <a:p>
            <a:r>
              <a:rPr lang="en-US" sz="2000" b="1" dirty="0"/>
              <a:t>        for (j = 0; j &lt;= min(</a:t>
            </a:r>
            <a:r>
              <a:rPr lang="en-US" sz="2000" b="1" dirty="0" err="1"/>
              <a:t>i</a:t>
            </a:r>
            <a:r>
              <a:rPr lang="en-US" sz="2000" b="1" dirty="0"/>
              <a:t>, k); j</a:t>
            </a:r>
            <a:r>
              <a:rPr lang="en-US" sz="2000" b="1" dirty="0" smtClean="0"/>
              <a:t>++)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//why use minimum? =&gt; for fill bottom triangle!</a:t>
            </a:r>
            <a:endParaRPr lang="en-US" sz="1200" b="1" dirty="0"/>
          </a:p>
          <a:p>
            <a:r>
              <a:rPr lang="en-US" sz="2000" b="1" dirty="0"/>
              <a:t>        {</a:t>
            </a:r>
          </a:p>
          <a:p>
            <a:r>
              <a:rPr lang="en-US" sz="2000" b="1" dirty="0"/>
              <a:t>           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// Base Cases</a:t>
            </a:r>
          </a:p>
          <a:p>
            <a:r>
              <a:rPr lang="en-US" sz="2000" b="1" dirty="0"/>
              <a:t>            if (j == 0 || j == </a:t>
            </a:r>
            <a:r>
              <a:rPr lang="en-US" sz="2000" b="1" dirty="0" err="1"/>
              <a:t>i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                C[</a:t>
            </a:r>
            <a:r>
              <a:rPr lang="en-US" sz="2000" b="1" dirty="0" err="1"/>
              <a:t>i</a:t>
            </a:r>
            <a:r>
              <a:rPr lang="en-US" sz="2000" b="1" dirty="0"/>
              <a:t>][j] = 1;</a:t>
            </a:r>
          </a:p>
          <a:p>
            <a:r>
              <a:rPr lang="en-US" sz="2000" b="1" dirty="0"/>
              <a:t> </a:t>
            </a:r>
          </a:p>
          <a:p>
            <a:r>
              <a:rPr lang="en-US" sz="2000" b="1" dirty="0"/>
              <a:t>           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// Calculate value using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</a:rPr>
              <a:t>previosly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stored values</a:t>
            </a:r>
          </a:p>
          <a:p>
            <a:r>
              <a:rPr lang="en-US" sz="2000" b="1" dirty="0"/>
              <a:t>            else</a:t>
            </a:r>
          </a:p>
          <a:p>
            <a:r>
              <a:rPr lang="en-US" sz="2000" b="1" dirty="0"/>
              <a:t>                C[</a:t>
            </a:r>
            <a:r>
              <a:rPr lang="en-US" sz="2000" b="1" dirty="0" err="1"/>
              <a:t>i</a:t>
            </a:r>
            <a:r>
              <a:rPr lang="en-US" sz="2000" b="1" dirty="0"/>
              <a:t>][j] = C[i-1][j-1] + C[i-1][j</a:t>
            </a:r>
            <a:r>
              <a:rPr lang="en-US" sz="2000" b="1" dirty="0" smtClean="0"/>
              <a:t>];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//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use 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</a:rPr>
              <a:t>khayam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</a:rPr>
              <a:t>pascal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triangle method!</a:t>
            </a:r>
            <a:endParaRPr lang="en-US" sz="2000" b="1" dirty="0"/>
          </a:p>
          <a:p>
            <a:r>
              <a:rPr lang="en-US" sz="2000" b="1" dirty="0"/>
              <a:t>        }</a:t>
            </a:r>
          </a:p>
          <a:p>
            <a:r>
              <a:rPr lang="en-US" sz="2000" b="1" dirty="0"/>
              <a:t>    }</a:t>
            </a:r>
          </a:p>
          <a:p>
            <a:r>
              <a:rPr lang="en-US" sz="2000" b="1" dirty="0"/>
              <a:t> </a:t>
            </a:r>
          </a:p>
          <a:p>
            <a:r>
              <a:rPr lang="en-US" sz="2000" b="1" dirty="0"/>
              <a:t>    return C[n][k];</a:t>
            </a:r>
          </a:p>
          <a:p>
            <a:r>
              <a:rPr lang="en-US" sz="2000" b="1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9367" y="2743970"/>
            <a:ext cx="6990735" cy="22852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9806" y="2144021"/>
            <a:ext cx="7413033" cy="320964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94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خردکردن پول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13033"/>
            <a:ext cx="714292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مسئله یافتن کوتاهترین مسیر بین جفت رئوس</a:t>
            </a:r>
            <a:r>
              <a:rPr lang="fa-IR" sz="1600" dirty="0" smtClean="0">
                <a:cs typeface="B Titr" panose="00000700000000000000" pitchFamily="2" charset="-78"/>
              </a:rPr>
              <a:t> (الگوریتم فلوید)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2133782"/>
            <a:ext cx="985520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void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floyd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 smtClean="0">
                <a:latin typeface="Arial" charset="0"/>
              </a:rPr>
              <a:t>n</a:t>
            </a:r>
            <a:r>
              <a:rPr lang="en-US" sz="2400" dirty="0" err="1">
                <a:latin typeface="Arial" charset="0"/>
              </a:rPr>
              <a:t>,</a:t>
            </a:r>
            <a:r>
              <a:rPr lang="en-US" sz="2400" b="1" dirty="0" err="1" smtClean="0">
                <a:latin typeface="Arial" charset="0"/>
              </a:rPr>
              <a:t>const</a:t>
            </a:r>
            <a:r>
              <a:rPr lang="en-US" sz="2400" b="1" dirty="0" smtClean="0">
                <a:latin typeface="Arial" charset="0"/>
              </a:rPr>
              <a:t>  </a:t>
            </a:r>
            <a:r>
              <a:rPr lang="en-US" sz="2400" b="1" dirty="0">
                <a:latin typeface="Arial" charset="0"/>
              </a:rPr>
              <a:t>number</a:t>
            </a:r>
            <a:r>
              <a:rPr lang="en-US" sz="2400" dirty="0">
                <a:latin typeface="Arial" charset="0"/>
              </a:rPr>
              <a:t> W </a:t>
            </a:r>
            <a:r>
              <a:rPr lang="en-US" sz="2400" dirty="0" smtClean="0">
                <a:latin typeface="Arial" charset="0"/>
              </a:rPr>
              <a:t>[][],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number</a:t>
            </a:r>
            <a:r>
              <a:rPr lang="en-US" sz="2400" dirty="0">
                <a:latin typeface="Arial" charset="0"/>
              </a:rPr>
              <a:t> D  </a:t>
            </a:r>
            <a:r>
              <a:rPr lang="en-US" sz="2400" dirty="0" smtClean="0">
                <a:latin typeface="Arial" charset="0"/>
              </a:rPr>
              <a:t>[][])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{ 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      </a:t>
            </a:r>
            <a:r>
              <a:rPr lang="en-US" sz="2400" b="1" dirty="0">
                <a:latin typeface="Arial" charset="0"/>
              </a:rPr>
              <a:t>index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, j , k ;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      D  = W ;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    </a:t>
            </a:r>
            <a:r>
              <a:rPr lang="en-US" sz="2400" b="1" dirty="0">
                <a:latin typeface="Arial" charset="0"/>
              </a:rPr>
              <a:t>  for</a:t>
            </a:r>
            <a:r>
              <a:rPr lang="en-US" sz="2400" dirty="0">
                <a:latin typeface="Arial" charset="0"/>
              </a:rPr>
              <a:t> ( k = 1 ; k ≤ n ; k ++)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           </a:t>
            </a:r>
            <a:r>
              <a:rPr lang="en-US" sz="2400" b="1" dirty="0">
                <a:latin typeface="Arial" charset="0"/>
              </a:rPr>
              <a:t> for </a:t>
            </a:r>
            <a:r>
              <a:rPr lang="en-US" sz="2400" dirty="0">
                <a:latin typeface="Arial" charset="0"/>
              </a:rPr>
              <a:t>(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= 1;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≤ n ;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++)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                 </a:t>
            </a:r>
            <a:r>
              <a:rPr lang="en-US" sz="2400" b="1" dirty="0">
                <a:latin typeface="Arial" charset="0"/>
              </a:rPr>
              <a:t>for</a:t>
            </a:r>
            <a:r>
              <a:rPr lang="en-US" sz="2400" dirty="0">
                <a:latin typeface="Arial" charset="0"/>
              </a:rPr>
              <a:t> ( j = 1 ; j ≤ n ; j ++)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                           D [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] [j] = minimum ( D [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][j], D[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][k] + D[k][j]);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Arial" charset="0"/>
              </a:rPr>
              <a:t>  </a:t>
            </a:r>
            <a:r>
              <a:rPr lang="en-US" sz="2400" dirty="0">
                <a:latin typeface="Arial" charset="0"/>
              </a:rPr>
              <a:t>   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7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مباحث پایان ترم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طراحی الگوریتم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Mitra" panose="00000400000000000000" pitchFamily="2" charset="-78"/>
              </a:rPr>
              <a:t>روش برنامه نویسی پویا</a:t>
            </a:r>
          </a:p>
          <a:p>
            <a:pPr algn="r" rtl="1"/>
            <a:r>
              <a:rPr lang="fa-IR" sz="4000" dirty="0" smtClean="0">
                <a:cs typeface="B Mitra" panose="00000400000000000000" pitchFamily="2" charset="-78"/>
              </a:rPr>
              <a:t>روش عقبگرد</a:t>
            </a:r>
          </a:p>
          <a:p>
            <a:pPr algn="r" rtl="1"/>
            <a:r>
              <a:rPr lang="fa-IR" sz="4000" dirty="0" smtClean="0">
                <a:cs typeface="B Mitra" panose="00000400000000000000" pitchFamily="2" charset="-78"/>
              </a:rPr>
              <a:t>روش انشعاب و تحدید</a:t>
            </a:r>
          </a:p>
          <a:p>
            <a:pPr algn="r" rtl="1"/>
            <a:r>
              <a:rPr lang="fa-IR" sz="4000" dirty="0" smtClean="0">
                <a:cs typeface="B Mitra" panose="00000400000000000000" pitchFamily="2" charset="-78"/>
              </a:rPr>
              <a:t>قسمتی از گراف</a:t>
            </a:r>
            <a:endParaRPr lang="en-US" sz="4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84425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13033"/>
            <a:ext cx="714292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مسئله یافتن کوتاهترین مسیر بین جفت رئوس</a:t>
            </a:r>
            <a:r>
              <a:rPr lang="fa-IR" sz="1600" dirty="0" smtClean="0">
                <a:cs typeface="B Titr" panose="00000700000000000000" pitchFamily="2" charset="-78"/>
              </a:rPr>
              <a:t> (الگوریتم فلوید)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2133782"/>
            <a:ext cx="9855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</a:rPr>
              <a:t> void  </a:t>
            </a:r>
            <a:r>
              <a:rPr lang="en-US" sz="2000" dirty="0">
                <a:latin typeface="Arial" charset="0"/>
              </a:rPr>
              <a:t>floyd2  (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int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n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b="1" dirty="0" err="1" smtClean="0">
                <a:latin typeface="Arial" charset="0"/>
              </a:rPr>
              <a:t>const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number</a:t>
            </a:r>
            <a:r>
              <a:rPr lang="en-US" sz="2000" dirty="0">
                <a:latin typeface="Arial" charset="0"/>
              </a:rPr>
              <a:t> W </a:t>
            </a:r>
            <a:r>
              <a:rPr lang="en-US" sz="2000" dirty="0" smtClean="0">
                <a:latin typeface="Arial" charset="0"/>
              </a:rPr>
              <a:t>[][], </a:t>
            </a:r>
            <a:r>
              <a:rPr lang="en-US" sz="2000" b="1" dirty="0" smtClean="0">
                <a:latin typeface="Arial" charset="0"/>
              </a:rPr>
              <a:t>number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D </a:t>
            </a:r>
            <a:r>
              <a:rPr lang="en-US" sz="2000" dirty="0" smtClean="0">
                <a:latin typeface="Arial" charset="0"/>
              </a:rPr>
              <a:t>[][], </a:t>
            </a:r>
            <a:r>
              <a:rPr lang="en-US" sz="2000" b="1" dirty="0" smtClean="0">
                <a:latin typeface="Arial" charset="0"/>
              </a:rPr>
              <a:t>index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P [][])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{ 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</a:t>
            </a:r>
            <a:r>
              <a:rPr lang="en-US" sz="2000" b="1" dirty="0">
                <a:latin typeface="Arial" charset="0"/>
              </a:rPr>
              <a:t>   index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, j , k ;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</a:t>
            </a:r>
            <a:r>
              <a:rPr lang="en-US" sz="2000" b="1" dirty="0">
                <a:latin typeface="Arial" charset="0"/>
              </a:rPr>
              <a:t>for </a:t>
            </a:r>
            <a:r>
              <a:rPr lang="en-US" sz="2000" dirty="0">
                <a:latin typeface="Arial" charset="0"/>
              </a:rPr>
              <a:t> ( 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= 1 ; 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/>
              <a:t>≤</a:t>
            </a:r>
            <a:r>
              <a:rPr lang="en-US" sz="2000" dirty="0">
                <a:latin typeface="Arial" charset="0"/>
              </a:rPr>
              <a:t> n ;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++)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  </a:t>
            </a:r>
            <a:r>
              <a:rPr lang="en-US" sz="2000" b="1" dirty="0">
                <a:latin typeface="Arial" charset="0"/>
              </a:rPr>
              <a:t> for </a:t>
            </a:r>
            <a:r>
              <a:rPr lang="en-US" sz="2000" dirty="0">
                <a:latin typeface="Arial" charset="0"/>
              </a:rPr>
              <a:t> ( j = 1 ; j </a:t>
            </a:r>
            <a:r>
              <a:rPr lang="en-US" sz="2000" dirty="0"/>
              <a:t>≤</a:t>
            </a:r>
            <a:r>
              <a:rPr lang="en-US" sz="2000" dirty="0">
                <a:latin typeface="Arial" charset="0"/>
              </a:rPr>
              <a:t> n ; j++)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         P [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] [j] = 0; 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D = W;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</a:t>
            </a:r>
            <a:r>
              <a:rPr lang="en-US" sz="2000" b="1" dirty="0">
                <a:latin typeface="Arial" charset="0"/>
              </a:rPr>
              <a:t>for </a:t>
            </a:r>
            <a:r>
              <a:rPr lang="en-US" sz="2000" dirty="0">
                <a:latin typeface="Arial" charset="0"/>
              </a:rPr>
              <a:t>(  k = 1 ;  k &lt;= n ; k ++)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</a:t>
            </a:r>
            <a:r>
              <a:rPr lang="en-US" sz="2000" b="1" dirty="0">
                <a:latin typeface="Arial" charset="0"/>
              </a:rPr>
              <a:t> for</a:t>
            </a:r>
            <a:r>
              <a:rPr lang="en-US" sz="2000" dirty="0">
                <a:latin typeface="Arial" charset="0"/>
              </a:rPr>
              <a:t>  ( 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= 1 ; 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&lt;= n ;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++)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</a:t>
            </a:r>
            <a:r>
              <a:rPr lang="en-US" sz="2000" b="1" dirty="0">
                <a:latin typeface="Arial" charset="0"/>
              </a:rPr>
              <a:t> for </a:t>
            </a:r>
            <a:r>
              <a:rPr lang="en-US" sz="2000" dirty="0">
                <a:latin typeface="Arial" charset="0"/>
              </a:rPr>
              <a:t>(  j = 1 ;  j &lt;= n ; j ++)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       </a:t>
            </a:r>
            <a:r>
              <a:rPr lang="en-US" sz="2000" b="1" dirty="0">
                <a:latin typeface="Arial" charset="0"/>
              </a:rPr>
              <a:t>  if </a:t>
            </a:r>
            <a:r>
              <a:rPr lang="en-US" sz="2000" dirty="0">
                <a:latin typeface="Arial" charset="0"/>
              </a:rPr>
              <a:t>( D [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] [k] + D [k] [j] &lt; D [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] [j] )  {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                  P [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] [j] = k;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                  D [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] [j] = D [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] [k] + D [k] [j];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      }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                </a:t>
            </a:r>
            <a:r>
              <a:rPr lang="en-US" sz="2000" dirty="0" smtClean="0">
                <a:latin typeface="Arial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7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حداقل ضرب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9" y="2690336"/>
            <a:ext cx="81715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cs typeface="B Mitra" panose="00000400000000000000" pitchFamily="2" charset="-78"/>
              </a:rPr>
              <a:t>هدف بسط الگوریتمی است که ترتیب بهینه را برای </a:t>
            </a:r>
            <a:r>
              <a:rPr lang="en-US" sz="2800" dirty="0">
                <a:cs typeface="B Mitra" panose="00000400000000000000" pitchFamily="2" charset="-78"/>
              </a:rPr>
              <a:t>n </a:t>
            </a:r>
            <a:r>
              <a:rPr lang="fa-IR" sz="2800" dirty="0">
                <a:cs typeface="B Mitra" panose="00000400000000000000" pitchFamily="2" charset="-78"/>
              </a:rPr>
              <a:t> ماتریس معین کند.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cs typeface="B Mitra" panose="00000400000000000000" pitchFamily="2" charset="-78"/>
              </a:rPr>
              <a:t>ترتیب بهینه فقط به ابعاد ماتریس ها بستگی دارد.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cs typeface="B Mitra" panose="00000400000000000000" pitchFamily="2" charset="-78"/>
              </a:rPr>
              <a:t>علاوه بر </a:t>
            </a:r>
            <a:r>
              <a:rPr lang="en-US" sz="2800" dirty="0">
                <a:cs typeface="B Mitra" panose="00000400000000000000" pitchFamily="2" charset="-78"/>
              </a:rPr>
              <a:t>n</a:t>
            </a:r>
            <a:r>
              <a:rPr lang="fa-IR" sz="2800" dirty="0">
                <a:cs typeface="B Mitra" panose="00000400000000000000" pitchFamily="2" charset="-78"/>
              </a:rPr>
              <a:t> ، این ابعاد تنها ورودی های الگوریتم هستند.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cs typeface="B Mitra" panose="00000400000000000000" pitchFamily="2" charset="-78"/>
              </a:rPr>
              <a:t>این الگوریتم حداقل به صورت نمایی است.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4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حداقل ضرب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2" y="211518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minimult</a:t>
            </a:r>
            <a:r>
              <a:rPr lang="en-US" dirty="0">
                <a:latin typeface="Arial" charset="0"/>
              </a:rPr>
              <a:t> (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n,</a:t>
            </a:r>
            <a:r>
              <a:rPr lang="en-US" b="1" dirty="0" err="1" smtClean="0">
                <a:latin typeface="Arial" charset="0"/>
              </a:rPr>
              <a:t>const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 </a:t>
            </a:r>
            <a:r>
              <a:rPr lang="en-US" dirty="0" smtClean="0">
                <a:latin typeface="Arial" charset="0"/>
              </a:rPr>
              <a:t>[],</a:t>
            </a:r>
            <a:r>
              <a:rPr lang="en-US" b="1" dirty="0" smtClean="0">
                <a:latin typeface="Arial" charset="0"/>
              </a:rPr>
              <a:t>index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 [][] 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b="1" dirty="0">
                <a:latin typeface="Arial" charset="0"/>
              </a:rPr>
              <a:t>  index 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, j , k , diagonal;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M [1..n] [1..n];</a:t>
            </a:r>
          </a:p>
          <a:p>
            <a:pPr>
              <a:defRPr/>
            </a:pPr>
            <a:r>
              <a:rPr lang="en-US" dirty="0"/>
              <a:t>          </a:t>
            </a:r>
            <a:r>
              <a:rPr lang="en-US" b="1" dirty="0">
                <a:latin typeface="Arial" charset="0"/>
              </a:rPr>
              <a:t>for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 1 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/>
              <a:t>≤ </a:t>
            </a:r>
            <a:r>
              <a:rPr lang="en-US" dirty="0">
                <a:latin typeface="Arial" charset="0"/>
              </a:rPr>
              <a:t> n 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++)</a:t>
            </a:r>
          </a:p>
          <a:p>
            <a:pPr>
              <a:defRPr/>
            </a:pPr>
            <a:r>
              <a:rPr lang="en-US" dirty="0"/>
              <a:t>               </a:t>
            </a:r>
            <a:r>
              <a:rPr lang="en-US" dirty="0">
                <a:latin typeface="Arial" charset="0"/>
              </a:rPr>
              <a:t>M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= 0</a:t>
            </a:r>
            <a:r>
              <a:rPr lang="en-US" dirty="0" smtClean="0">
                <a:latin typeface="Arial" charset="0"/>
              </a:rPr>
              <a:t>:</a:t>
            </a:r>
            <a:endParaRPr lang="fa-IR" dirty="0" smtClean="0">
              <a:latin typeface="Arial" charset="0"/>
            </a:endParaRPr>
          </a:p>
          <a:p>
            <a:pPr marL="623888" lvl="1">
              <a:defRPr/>
            </a:pPr>
            <a:r>
              <a:rPr lang="en-US" dirty="0"/>
              <a:t> </a:t>
            </a:r>
            <a:r>
              <a:rPr lang="en-US" b="1" dirty="0">
                <a:latin typeface="Arial" charset="0"/>
              </a:rPr>
              <a:t>for</a:t>
            </a:r>
            <a:r>
              <a:rPr lang="en-US" dirty="0">
                <a:latin typeface="Arial" charset="0"/>
              </a:rPr>
              <a:t> (diagonal = 1; diagonal </a:t>
            </a:r>
            <a:r>
              <a:rPr lang="en-US" dirty="0"/>
              <a:t>≤ </a:t>
            </a:r>
            <a:r>
              <a:rPr lang="en-US" dirty="0">
                <a:latin typeface="Arial" charset="0"/>
              </a:rPr>
              <a:t>n -1 ; diagonal ++)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</a:t>
            </a:r>
            <a:r>
              <a:rPr lang="en-US" b="1" dirty="0">
                <a:latin typeface="Arial" charset="0"/>
              </a:rPr>
              <a:t> for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 1 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/>
              <a:t>≤</a:t>
            </a:r>
            <a:r>
              <a:rPr lang="en-US" dirty="0">
                <a:latin typeface="Arial" charset="0"/>
              </a:rPr>
              <a:t> n – diagonal 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++) {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        j =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diagonal ;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        M[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][j] = minimum (M[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][k] + M[k  +1 ][j] + 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        d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– 1] * d [k] * d [j]);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        P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][j] = </a:t>
            </a:r>
            <a:r>
              <a:rPr lang="en-US" sz="1600" dirty="0">
                <a:latin typeface="Arial" charset="0"/>
              </a:rPr>
              <a:t>a value of k that gave the minimum;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    }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b="1" dirty="0">
                <a:latin typeface="Arial" charset="0"/>
              </a:rPr>
              <a:t> return</a:t>
            </a:r>
            <a:r>
              <a:rPr lang="en-US" dirty="0">
                <a:latin typeface="Arial" charset="0"/>
              </a:rPr>
              <a:t> M[1][n];</a:t>
            </a:r>
          </a:p>
          <a:p>
            <a:pPr marL="231775" lvl="1">
              <a:defRPr/>
            </a:pPr>
            <a:r>
              <a:rPr lang="en-US" dirty="0">
                <a:latin typeface="Arial" charset="0"/>
              </a:rPr>
              <a:t>    }</a:t>
            </a:r>
          </a:p>
          <a:p>
            <a:pPr marL="623888" lvl="1">
              <a:defRPr/>
            </a:pPr>
            <a:r>
              <a:rPr lang="en-US" dirty="0">
                <a:latin typeface="Arial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68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حداقل ضرب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886" y="2398485"/>
            <a:ext cx="107841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latin typeface="Arial" charset="0"/>
                <a:cs typeface="B Mitra" panose="00000400000000000000" pitchFamily="2" charset="-78"/>
              </a:rPr>
              <a:t>تحلیل پیچیدگی زمانی :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latin typeface="Arial" charset="0"/>
                <a:cs typeface="B Mitra" panose="00000400000000000000" pitchFamily="2" charset="-78"/>
              </a:rPr>
              <a:t>می توان دستورات اجرا شده برای هر مقدار </a:t>
            </a:r>
            <a:r>
              <a:rPr lang="en-US" sz="2800" dirty="0">
                <a:latin typeface="Arial" charset="0"/>
                <a:cs typeface="B Mitra" panose="00000400000000000000" pitchFamily="2" charset="-78"/>
              </a:rPr>
              <a:t>k </a:t>
            </a: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 را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عمل اصلی در نظر بگیریم</a:t>
            </a: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مقایسه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ای را که برای آزمون حداقل انجام می شود، به عنوان عمل اصلی در نظر می گیریم.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endParaRPr lang="fa-IR" sz="2800" dirty="0" smtClean="0">
              <a:latin typeface="Arial" charset="0"/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اندازه ورودی: </a:t>
            </a:r>
            <a:r>
              <a:rPr lang="en-US" sz="2800" dirty="0">
                <a:latin typeface="Arial" charset="0"/>
                <a:cs typeface="B Mitra" panose="00000400000000000000" pitchFamily="2" charset="-78"/>
              </a:rPr>
              <a:t>n  ،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تعداد ماتریس ها که باید ضرب شوند.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endParaRPr lang="fa-IR" sz="2800" dirty="0">
              <a:latin typeface="Arial" charset="0"/>
              <a:cs typeface="B Mitra" panose="00000400000000000000" pitchFamily="2" charset="-78"/>
            </a:endParaRPr>
          </a:p>
          <a:p>
            <a:pPr algn="ctr" rtl="1">
              <a:defRPr/>
            </a:pPr>
            <a:r>
              <a:rPr lang="en-US" sz="2800" b="1" dirty="0">
                <a:latin typeface="Arial" charset="0"/>
                <a:cs typeface="B Mitra" panose="00000400000000000000" pitchFamily="2" charset="-78"/>
              </a:rPr>
              <a:t>N (n -1) (n + 1) / 6 </a:t>
            </a:r>
            <a:r>
              <a:rPr lang="az-Cyrl-AZ" sz="2800" b="1" dirty="0">
                <a:latin typeface="Arial" charset="0"/>
                <a:cs typeface="B Mitra" panose="00000400000000000000" pitchFamily="2" charset="-78"/>
              </a:rPr>
              <a:t>Є </a:t>
            </a:r>
            <a:r>
              <a:rPr lang="el-GR" sz="2800" b="1" dirty="0">
                <a:latin typeface="Arial" charset="0"/>
                <a:cs typeface="B Mitra" panose="00000400000000000000" pitchFamily="2" charset="-78"/>
              </a:rPr>
              <a:t>θ (</a:t>
            </a:r>
            <a:r>
              <a:rPr lang="en-US" sz="2800" b="1" dirty="0">
                <a:latin typeface="Arial" charset="0"/>
                <a:cs typeface="B Mitra" panose="00000400000000000000" pitchFamily="2" charset="-78"/>
              </a:rPr>
              <a:t>n³</a:t>
            </a:r>
            <a:r>
              <a:rPr lang="en-US" sz="2800" b="1" dirty="0" smtClean="0">
                <a:latin typeface="Arial" charset="0"/>
                <a:cs typeface="B Mitra" panose="00000400000000000000" pitchFamily="2" charset="-78"/>
              </a:rPr>
              <a:t>)</a:t>
            </a:r>
            <a:endParaRPr lang="en-US" sz="2800" b="1" dirty="0"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8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کوله پشتی صفر و 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بزرگ ترین زیر دنباله مشترک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فروشنده دوره 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5312" y="2418019"/>
            <a:ext cx="84416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هدف </a:t>
            </a:r>
            <a:r>
              <a:rPr lang="fa-IR" sz="2800" dirty="0">
                <a:cs typeface="B Mitra" panose="00000400000000000000" pitchFamily="2" charset="-78"/>
              </a:rPr>
              <a:t>از این مسئله یافتن کوتاهترین مسیر در یک گراف جهت </a:t>
            </a:r>
            <a:r>
              <a:rPr lang="fa-IR" sz="2800" dirty="0" smtClean="0">
                <a:cs typeface="B Mitra" panose="00000400000000000000" pitchFamily="2" charset="-78"/>
              </a:rPr>
              <a:t>دار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با شروع از یک راس مفروض است ،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مشروط </a:t>
            </a:r>
            <a:r>
              <a:rPr lang="fa-IR" sz="2800" dirty="0">
                <a:cs typeface="B Mitra" panose="00000400000000000000" pitchFamily="2" charset="-78"/>
              </a:rPr>
              <a:t>بر آن که هر راس  فقط یک </a:t>
            </a:r>
            <a:r>
              <a:rPr lang="fa-IR" sz="2800" dirty="0" smtClean="0">
                <a:cs typeface="B Mitra" panose="00000400000000000000" pitchFamily="2" charset="-78"/>
              </a:rPr>
              <a:t>بار </a:t>
            </a:r>
            <a:r>
              <a:rPr lang="fa-IR" sz="2800" dirty="0">
                <a:cs typeface="B Mitra" panose="00000400000000000000" pitchFamily="2" charset="-78"/>
              </a:rPr>
              <a:t>ملاقات شود.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چنین </a:t>
            </a:r>
            <a:r>
              <a:rPr lang="fa-IR" sz="2800" dirty="0">
                <a:cs typeface="B Mitra" panose="00000400000000000000" pitchFamily="2" charset="-78"/>
              </a:rPr>
              <a:t>مسیری را یک تور می گویند.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19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فروشنده دوره 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144209"/>
            <a:ext cx="6778171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 void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tarvel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, n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b="1" dirty="0" err="1">
                <a:latin typeface="Arial" charset="0"/>
              </a:rPr>
              <a:t>const</a:t>
            </a:r>
            <a:r>
              <a:rPr lang="en-US" b="1" dirty="0">
                <a:latin typeface="Arial" charset="0"/>
              </a:rPr>
              <a:t> number</a:t>
            </a:r>
            <a:r>
              <a:rPr lang="en-US" dirty="0">
                <a:latin typeface="Arial" charset="0"/>
              </a:rPr>
              <a:t> W[ ][ ] 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b="1" dirty="0">
                <a:latin typeface="Arial" charset="0"/>
              </a:rPr>
              <a:t>index </a:t>
            </a:r>
            <a:r>
              <a:rPr lang="en-US" dirty="0">
                <a:latin typeface="Arial" charset="0"/>
              </a:rPr>
              <a:t> P[ ] [ ] 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b="1" dirty="0">
                <a:latin typeface="Arial" charset="0"/>
              </a:rPr>
              <a:t>number &amp;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 index 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, j , k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b="1" dirty="0">
                <a:latin typeface="Arial" charset="0"/>
              </a:rPr>
              <a:t>number</a:t>
            </a:r>
            <a:r>
              <a:rPr lang="en-US" dirty="0">
                <a:latin typeface="Arial" charset="0"/>
              </a:rPr>
              <a:t> D[1..n][subset of  V -  { v</a:t>
            </a:r>
            <a:r>
              <a:rPr lang="en-US" sz="16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} ]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b="1" dirty="0">
                <a:latin typeface="Arial" charset="0"/>
              </a:rPr>
              <a:t>for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 2 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/>
              <a:t>≤</a:t>
            </a:r>
            <a:r>
              <a:rPr lang="en-US" dirty="0">
                <a:latin typeface="Arial" charset="0"/>
              </a:rPr>
              <a:t> n 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++)</a:t>
            </a:r>
            <a:endParaRPr lang="fa-IR" dirty="0" smtClean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600" dirty="0"/>
              <a:t> </a:t>
            </a:r>
            <a:r>
              <a:rPr lang="en-US" dirty="0">
                <a:latin typeface="Arial" charset="0"/>
              </a:rPr>
              <a:t>D[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[Ø] = W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[1] ;</a:t>
            </a:r>
          </a:p>
          <a:p>
            <a:pPr lvl="2">
              <a:lnSpc>
                <a:spcPct val="80000"/>
              </a:lnSpc>
              <a:defRPr/>
            </a:pPr>
            <a:endParaRPr lang="en-US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dirty="0">
                <a:latin typeface="Arial" charset="0"/>
              </a:rPr>
              <a:t>    for (k = 1 ; k </a:t>
            </a:r>
            <a:r>
              <a:rPr lang="en-US" dirty="0"/>
              <a:t>≤</a:t>
            </a:r>
            <a:r>
              <a:rPr lang="en-US" dirty="0">
                <a:latin typeface="Arial" charset="0"/>
              </a:rPr>
              <a:t> n - 2 ; k ++)</a:t>
            </a:r>
          </a:p>
          <a:p>
            <a:pPr lvl="2">
              <a:lnSpc>
                <a:spcPct val="80000"/>
              </a:lnSpc>
              <a:defRPr/>
            </a:pPr>
            <a:endParaRPr lang="en-US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Arial" charset="0"/>
              </a:rPr>
              <a:t>         </a:t>
            </a:r>
            <a:r>
              <a:rPr lang="en-US" dirty="0">
                <a:latin typeface="Arial" charset="0"/>
              </a:rPr>
              <a:t>for (all subsets A Ç V – { v1 } containing k vertices)</a:t>
            </a:r>
          </a:p>
          <a:p>
            <a:pPr lvl="2">
              <a:lnSpc>
                <a:spcPct val="80000"/>
              </a:lnSpc>
              <a:defRPr/>
            </a:pPr>
            <a:endParaRPr lang="en-US" sz="1600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Arial" charset="0"/>
              </a:rPr>
              <a:t>            </a:t>
            </a:r>
            <a:r>
              <a:rPr lang="en-US" dirty="0">
                <a:latin typeface="Arial" charset="0"/>
              </a:rPr>
              <a:t>for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such that 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 !=  1 and  v</a:t>
            </a:r>
            <a:r>
              <a:rPr lang="en-US" b="1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 is not </a:t>
            </a:r>
            <a:r>
              <a:rPr lang="en-US" dirty="0" err="1">
                <a:latin typeface="Arial" charset="0"/>
              </a:rPr>
              <a:t>inA</a:t>
            </a:r>
            <a:r>
              <a:rPr lang="en-US" dirty="0">
                <a:latin typeface="Arial" charset="0"/>
              </a:rPr>
              <a:t>){</a:t>
            </a:r>
          </a:p>
          <a:p>
            <a:pPr lvl="2">
              <a:lnSpc>
                <a:spcPct val="80000"/>
              </a:lnSpc>
              <a:defRPr/>
            </a:pPr>
            <a:endParaRPr lang="en-US" sz="1600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Arial" charset="0"/>
              </a:rPr>
              <a:t>            </a:t>
            </a:r>
            <a:r>
              <a:rPr lang="en-US" dirty="0">
                <a:latin typeface="Arial" charset="0"/>
              </a:rPr>
              <a:t>D[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[A] = minimum ( W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[j] + D [j] [A – {</a:t>
            </a:r>
            <a:r>
              <a:rPr lang="en-US" dirty="0" err="1">
                <a:latin typeface="Arial" charset="0"/>
              </a:rPr>
              <a:t>vj</a:t>
            </a:r>
            <a:r>
              <a:rPr lang="en-US" dirty="0" smtClean="0">
                <a:latin typeface="Arial" charset="0"/>
              </a:rPr>
              <a:t>}]);</a:t>
            </a:r>
            <a:endParaRPr lang="en-US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371" y="2323039"/>
            <a:ext cx="6096000" cy="271458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80000"/>
              </a:lnSpc>
              <a:defRPr/>
            </a:pPr>
            <a:endParaRPr lang="en-US" sz="1600" dirty="0">
              <a:latin typeface="Arial" charset="0"/>
            </a:endParaRPr>
          </a:p>
          <a:p>
            <a:pPr marL="174625" lvl="2">
              <a:lnSpc>
                <a:spcPct val="80000"/>
              </a:lnSpc>
              <a:defRPr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[A] = value of j that gave the minimum</a:t>
            </a:r>
            <a:r>
              <a:rPr lang="en-US" dirty="0" smtClean="0">
                <a:latin typeface="Arial" charset="0"/>
              </a:rPr>
              <a:t>;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 [1] [ V – { v1 } ] = minimum ( W [1] [j] +      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D [j]  [ V – { v1 – v j } ] 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P [1] [ V – { v1 } ] = </a:t>
            </a:r>
            <a:r>
              <a:rPr lang="en-US" sz="1600" dirty="0">
                <a:latin typeface="Arial" charset="0"/>
              </a:rPr>
              <a:t>value of  j  that gave the </a:t>
            </a:r>
            <a:r>
              <a:rPr lang="en-US" sz="1600" dirty="0" smtClean="0">
                <a:latin typeface="Arial" charset="0"/>
              </a:rPr>
              <a:t>minimum</a:t>
            </a:r>
            <a:r>
              <a:rPr lang="en-US" sz="1600" dirty="0">
                <a:latin typeface="Arial" charset="0"/>
              </a:rPr>
              <a:t>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 = D [1] [ V – { v1 } ];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}</a:t>
            </a:r>
          </a:p>
          <a:p>
            <a:pPr lvl="2">
              <a:lnSpc>
                <a:spcPct val="80000"/>
              </a:lnSpc>
              <a:defRPr/>
            </a:pPr>
            <a:endParaRPr lang="en-US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endParaRPr lang="en-US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en-US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91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فروشنده دوره 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42" y="2115180"/>
            <a:ext cx="107841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latin typeface="Arial" charset="0"/>
                <a:cs typeface="B Mitra" panose="00000400000000000000" pitchFamily="2" charset="-78"/>
              </a:rPr>
              <a:t>تحلیل پیچیدگی زمانی :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زمان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در هر دو حلقه ی اول و آخر ، در مقایسه با زمان در حلقه میانی چشمگیر نیست، </a:t>
            </a:r>
            <a:endParaRPr lang="fa-IR" sz="2800" dirty="0" smtClean="0">
              <a:latin typeface="Arial" charset="0"/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زیرا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حلقه میانی حاوی سطوح گوناگون  تودر تویی</a:t>
            </a: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است . </a:t>
            </a:r>
            <a:endParaRPr lang="fa-IR" sz="2800" dirty="0" smtClean="0">
              <a:latin typeface="Arial" charset="0"/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دستورات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اجرا شده برای  هر مقدار </a:t>
            </a:r>
            <a:r>
              <a:rPr lang="en-US" sz="2800" dirty="0">
                <a:latin typeface="Arial" charset="0"/>
                <a:cs typeface="B Mitra" panose="00000400000000000000" pitchFamily="2" charset="-78"/>
              </a:rPr>
              <a:t>v </a:t>
            </a:r>
            <a:r>
              <a:rPr lang="en-US" sz="2000" b="1" dirty="0">
                <a:latin typeface="Arial" charset="0"/>
                <a:cs typeface="B Mitra" panose="00000400000000000000" pitchFamily="2" charset="-78"/>
              </a:rPr>
              <a:t>j</a:t>
            </a:r>
            <a:r>
              <a:rPr lang="fa-IR" sz="20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را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می توان</a:t>
            </a: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عمل اصلی در نظر گرفت</a:t>
            </a: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endParaRPr lang="fa-IR" sz="2800" dirty="0">
              <a:latin typeface="Arial" charset="0"/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2800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اندازه ورودی : </a:t>
            </a:r>
            <a:r>
              <a:rPr lang="en-US" sz="2800" dirty="0">
                <a:latin typeface="Arial" charset="0"/>
                <a:cs typeface="B Mitra" panose="00000400000000000000" pitchFamily="2" charset="-78"/>
              </a:rPr>
              <a:t>n</a:t>
            </a:r>
            <a:r>
              <a:rPr lang="en-US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 ،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تعداد رئوس</a:t>
            </a:r>
            <a:r>
              <a:rPr lang="fa-IR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sz="2800" dirty="0">
                <a:latin typeface="Arial" charset="0"/>
                <a:cs typeface="B Mitra" panose="00000400000000000000" pitchFamily="2" charset="-78"/>
              </a:rPr>
              <a:t>موجود در گراف</a:t>
            </a:r>
            <a:r>
              <a:rPr lang="fa-IR" sz="2800" dirty="0" smtClean="0">
                <a:latin typeface="Arial" charset="0"/>
                <a:cs typeface="B Mitra" panose="00000400000000000000" pitchFamily="2" charset="-78"/>
              </a:rPr>
              <a:t>.</a:t>
            </a:r>
            <a:endParaRPr lang="fa-IR" sz="2800" dirty="0">
              <a:latin typeface="Arial" charset="0"/>
              <a:cs typeface="B Mitra" panose="00000400000000000000" pitchFamily="2" charset="-78"/>
            </a:endParaRPr>
          </a:p>
          <a:p>
            <a:pPr algn="r" rtl="1">
              <a:defRPr/>
            </a:pPr>
            <a:endParaRPr lang="fa-IR" sz="2800" dirty="0">
              <a:latin typeface="Arial" charset="0"/>
              <a:cs typeface="B Mitra" panose="00000400000000000000" pitchFamily="2" charset="-78"/>
            </a:endParaRPr>
          </a:p>
          <a:p>
            <a:pPr algn="ctr" rtl="1">
              <a:defRPr/>
            </a:pPr>
            <a:r>
              <a:rPr lang="en-US" sz="2800" b="1" dirty="0">
                <a:latin typeface="Arial" charset="0"/>
                <a:cs typeface="B Mitra" panose="00000400000000000000" pitchFamily="2" charset="-78"/>
              </a:rPr>
              <a:t>T (n) = n 2ⁿ  </a:t>
            </a:r>
            <a:r>
              <a:rPr lang="ru-RU" sz="2800" b="1" dirty="0">
                <a:latin typeface="Arial" charset="0"/>
                <a:cs typeface="B Mitra" panose="00000400000000000000" pitchFamily="2" charset="-78"/>
              </a:rPr>
              <a:t>Є</a:t>
            </a:r>
            <a:r>
              <a:rPr lang="en-US" sz="2800" b="1" dirty="0">
                <a:latin typeface="Arial" charset="0"/>
                <a:cs typeface="B Mitra" panose="00000400000000000000" pitchFamily="2" charset="-78"/>
              </a:rPr>
              <a:t> </a:t>
            </a:r>
            <a:r>
              <a:rPr lang="el-GR" sz="2800" b="1" dirty="0">
                <a:latin typeface="Arial" charset="0"/>
                <a:cs typeface="B Mitra" panose="00000400000000000000" pitchFamily="2" charset="-78"/>
              </a:rPr>
              <a:t>θ</a:t>
            </a:r>
            <a:r>
              <a:rPr lang="en-US" sz="2800" b="1" dirty="0">
                <a:latin typeface="Arial" charset="0"/>
                <a:cs typeface="B Mitra" panose="00000400000000000000" pitchFamily="2" charset="-78"/>
              </a:rPr>
              <a:t> ( n 2ⁿ )</a:t>
            </a:r>
            <a:endParaRPr lang="en-US" sz="2800" dirty="0">
              <a:latin typeface="Arial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16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1166921"/>
            <a:ext cx="10076468" cy="756258"/>
          </a:xfrm>
        </p:spPr>
        <p:txBody>
          <a:bodyPr>
            <a:normAutofit/>
          </a:bodyPr>
          <a:lstStyle/>
          <a:p>
            <a:pPr rtl="1"/>
            <a:r>
              <a:rPr lang="en-US" dirty="0" smtClean="0"/>
              <a:t>Longest Increasing subsequence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در </a:t>
            </a:r>
            <a:r>
              <a:rPr lang="fa-IR" dirty="0" smtClean="0">
                <a:cs typeface="B Mitra" panose="00000400000000000000" pitchFamily="2" charset="-78"/>
              </a:rPr>
              <a:t>آرایه داده </a:t>
            </a:r>
            <a:r>
              <a:rPr lang="fa-IR" dirty="0">
                <a:cs typeface="B Mitra" panose="00000400000000000000" pitchFamily="2" charset="-78"/>
              </a:rPr>
              <a:t>شده طولانی‌ترین زیر رشته ای را بیابیم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که </a:t>
            </a:r>
            <a:r>
              <a:rPr lang="fa-IR" dirty="0">
                <a:cs typeface="B Mitra" panose="00000400000000000000" pitchFamily="2" charset="-78"/>
              </a:rPr>
              <a:t>عناصر </a:t>
            </a:r>
            <a:r>
              <a:rPr lang="fa-IR" dirty="0" smtClean="0">
                <a:cs typeface="B Mitra" panose="00000400000000000000" pitchFamily="2" charset="-78"/>
              </a:rPr>
              <a:t>آن </a:t>
            </a:r>
            <a:r>
              <a:rPr lang="fa-IR" dirty="0">
                <a:cs typeface="B Mitra" panose="00000400000000000000" pitchFamily="2" charset="-78"/>
              </a:rPr>
              <a:t>زیر </a:t>
            </a:r>
            <a:r>
              <a:rPr lang="fa-IR" dirty="0" smtClean="0">
                <a:cs typeface="B Mitra" panose="00000400000000000000" pitchFamily="2" charset="-78"/>
              </a:rPr>
              <a:t>رشته </a:t>
            </a:r>
            <a:r>
              <a:rPr lang="fa-IR" dirty="0">
                <a:cs typeface="B Mitra" panose="00000400000000000000" pitchFamily="2" charset="-78"/>
              </a:rPr>
              <a:t>از کوچک به بزرگ مرتب شده باشند</a:t>
            </a:r>
            <a:r>
              <a:rPr lang="fa-IR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 نکته »  </a:t>
            </a: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اعضای </a:t>
            </a:r>
            <a:r>
              <a:rPr lang="fa-IR" dirty="0">
                <a:solidFill>
                  <a:srgbClr val="FFFF00"/>
                </a:solidFill>
                <a:cs typeface="B Mitra" panose="00000400000000000000" pitchFamily="2" charset="-78"/>
              </a:rPr>
              <a:t>زیر </a:t>
            </a: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رشته انتخاب </a:t>
            </a:r>
            <a:r>
              <a:rPr lang="fa-IR" dirty="0">
                <a:solidFill>
                  <a:srgbClr val="FFFF00"/>
                </a:solidFill>
                <a:cs typeface="B Mitra" panose="00000400000000000000" pitchFamily="2" charset="-78"/>
              </a:rPr>
              <a:t>شده لزومی ندارد متوالی باشد.</a:t>
            </a:r>
            <a:endParaRPr lang="en-US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" y="594943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>
                <a:cs typeface="B Mitra" panose="00000400000000000000" pitchFamily="2" charset="-78"/>
              </a:rPr>
              <a:t>طولانی‌ترین زیررشته صعودی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614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0322" y="2917526"/>
            <a:ext cx="8144134" cy="1373070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fa-IR" sz="4800" dirty="0" smtClean="0">
                <a:cs typeface="B Titr" panose="00000700000000000000" pitchFamily="2" charset="-78"/>
              </a:rPr>
              <a:t>روش برنامه نویسی پویا</a:t>
            </a:r>
            <a:r>
              <a:rPr lang="en-US" sz="4800" dirty="0" smtClean="0">
                <a:cs typeface="B Titr" panose="00000700000000000000" pitchFamily="2" charset="-78"/>
              </a:rPr>
              <a:t/>
            </a:r>
            <a:br>
              <a:rPr lang="en-US" sz="4800" dirty="0" smtClean="0">
                <a:cs typeface="B Titr" panose="00000700000000000000" pitchFamily="2" charset="-78"/>
              </a:rPr>
            </a:br>
            <a:r>
              <a:rPr lang="fa-IR" sz="4800" dirty="0" smtClean="0">
                <a:cs typeface="B Titr" panose="00000700000000000000" pitchFamily="2" charset="-78"/>
              </a:rPr>
              <a:t> </a:t>
            </a:r>
            <a:r>
              <a:rPr lang="en-US" sz="4800" dirty="0" smtClean="0">
                <a:cs typeface="B Titr" panose="00000700000000000000" pitchFamily="2" charset="-78"/>
              </a:rPr>
              <a:t>Dynamic Programming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7009" y="2957282"/>
            <a:ext cx="275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مباحث </a:t>
            </a:r>
            <a:r>
              <a:rPr lang="fa-IR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پایان ترم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طراحی الگوریتم </a:t>
            </a:r>
            <a:endParaRPr lang="en-US" sz="2800" dirty="0">
              <a:solidFill>
                <a:schemeClr val="tx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26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1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79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8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507" y="0"/>
            <a:ext cx="16126471" cy="90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242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1166921"/>
            <a:ext cx="10076468" cy="756258"/>
          </a:xfrm>
        </p:spPr>
        <p:txBody>
          <a:bodyPr>
            <a:normAutofit/>
          </a:bodyPr>
          <a:lstStyle/>
          <a:p>
            <a:pPr rtl="1"/>
            <a:r>
              <a:rPr lang="en-US" dirty="0" smtClean="0"/>
              <a:t>Rod cutting …. (new model!)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" y="594943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برش چوب اما به فرمی دیگر....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3" y="3030793"/>
            <a:ext cx="1039836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" y="-132734"/>
            <a:ext cx="10398369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5" y="3802630"/>
            <a:ext cx="10408883" cy="3093549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5" y="1669029"/>
            <a:ext cx="10398369" cy="22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00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714" y="685232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با کمک الگوریتم کوتاهترین مسیر حل کنید ...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785" y="2415623"/>
            <a:ext cx="24479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714" y="685232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smtClean="0">
                <a:cs typeface="B Mitra" panose="00000400000000000000" pitchFamily="2" charset="-78"/>
              </a:rPr>
              <a:t>با کمک الگوریتم کوتاهترین مسیر حل کنید ...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2170150"/>
            <a:ext cx="27527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041" y="2210370"/>
            <a:ext cx="65151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500" y="4221543"/>
            <a:ext cx="570547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580" y="5044523"/>
            <a:ext cx="9525000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" y="23507"/>
            <a:ext cx="244792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714" y="685232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ضرب ماتریس ها...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09" y="2716697"/>
            <a:ext cx="5726778" cy="9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714" y="685232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ضرب ماتریس ها...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81" y="2115793"/>
            <a:ext cx="8054510" cy="4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714" y="685232"/>
            <a:ext cx="10076468" cy="75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ضرب ماتریس ها...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80" y="755690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619" y="1351201"/>
            <a:ext cx="571978" cy="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2186401"/>
            <a:ext cx="3133725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917" y="2186401"/>
            <a:ext cx="2295525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14" y="4467225"/>
            <a:ext cx="581025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292" y="2186401"/>
            <a:ext cx="2057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برنامه نویسی پویا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برنامه نویسی پویا، از این لحاظ که نمونه به نمونه های کوچکتر تقسیم می شود ، مشابه روش تقسیم و حل است 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3600" dirty="0" smtClean="0">
                <a:cs typeface="B Mitra" panose="00000400000000000000" pitchFamily="2" charset="-78"/>
              </a:rPr>
              <a:t>ولی </a:t>
            </a:r>
            <a:r>
              <a:rPr lang="fa-IR" sz="3600" dirty="0">
                <a:cs typeface="B Mitra" panose="00000400000000000000" pitchFamily="2" charset="-78"/>
              </a:rPr>
              <a:t>در این روش ، نخست نمونه های کوچک تر را حل می کنیم </a:t>
            </a:r>
            <a:r>
              <a:rPr lang="fa-IR" sz="3600" dirty="0" smtClean="0">
                <a:cs typeface="B Mitra" panose="00000400000000000000" pitchFamily="2" charset="-78"/>
              </a:rPr>
              <a:t>،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3600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sz="3600" dirty="0">
                <a:solidFill>
                  <a:srgbClr val="FFFF00"/>
                </a:solidFill>
                <a:cs typeface="B Mitra" panose="00000400000000000000" pitchFamily="2" charset="-78"/>
              </a:rPr>
              <a:t>نتایج را ذخیره می کنیم </a:t>
            </a:r>
            <a:endParaRPr lang="en-US" sz="3600" dirty="0" smtClean="0">
              <a:solidFill>
                <a:srgbClr val="FFFF00"/>
              </a:solidFill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3600" dirty="0" smtClean="0">
                <a:cs typeface="B Mitra" panose="00000400000000000000" pitchFamily="2" charset="-78"/>
              </a:rPr>
              <a:t>و </a:t>
            </a:r>
            <a:r>
              <a:rPr lang="fa-IR" sz="3600" dirty="0">
                <a:cs typeface="B Mitra" panose="00000400000000000000" pitchFamily="2" charset="-78"/>
              </a:rPr>
              <a:t>بعدا هر گاه به یکی از آن ها نیاز پیدا شد</a:t>
            </a:r>
            <a:r>
              <a:rPr lang="fa-IR" sz="3600" dirty="0" smtClean="0">
                <a:cs typeface="B Mitra" panose="00000400000000000000" pitchFamily="2" charset="-78"/>
              </a:rPr>
              <a:t>،</a:t>
            </a:r>
            <a:endParaRPr lang="en-US" sz="36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3600" dirty="0" smtClean="0">
                <a:cs typeface="B Mitra" panose="00000400000000000000" pitchFamily="2" charset="-78"/>
              </a:rPr>
              <a:t> </a:t>
            </a:r>
            <a:r>
              <a:rPr lang="fa-IR" sz="3600" dirty="0">
                <a:cs typeface="B Mitra" panose="00000400000000000000" pitchFamily="2" charset="-78"/>
              </a:rPr>
              <a:t>به جای محاسبه دوباره کافی است آن را بازیابی کنیم.</a:t>
            </a:r>
            <a:endParaRPr lang="en-US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8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55" y="0"/>
            <a:ext cx="8994599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56" y="3168573"/>
            <a:ext cx="8994598" cy="36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8" y="113263"/>
            <a:ext cx="10734675" cy="1781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00" y="2031103"/>
            <a:ext cx="10687050" cy="3590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88" y="5622028"/>
            <a:ext cx="1838325" cy="361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58" y="1894438"/>
            <a:ext cx="1838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31" y="198368"/>
            <a:ext cx="10820400" cy="27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3064980"/>
            <a:ext cx="10896600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1" y="5819982"/>
            <a:ext cx="1838325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1" y="2611817"/>
            <a:ext cx="1838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82" y="198989"/>
            <a:ext cx="10772775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1" y="1446764"/>
            <a:ext cx="1838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15" y="0"/>
            <a:ext cx="10729085" cy="6294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99570"/>
            <a:ext cx="2358887" cy="358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منبع سوال :شهید باهنر کرمان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30" y="0"/>
            <a:ext cx="9200944" cy="4605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1" y="4539051"/>
            <a:ext cx="8410575" cy="2181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99570"/>
            <a:ext cx="2358887" cy="358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منبع سوال :شهید باهنر کرمان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68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1" y="238540"/>
            <a:ext cx="11776377" cy="4320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99570"/>
            <a:ext cx="2358887" cy="358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منبع سوال :شهید باهنر کرمان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1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5" y="107222"/>
            <a:ext cx="9409042" cy="6629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90" y="6412469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9" y="331305"/>
            <a:ext cx="11069982" cy="4744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8" y="6149008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8" y="185530"/>
            <a:ext cx="10877826" cy="5963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8" y="6149008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برنامه نویسی پویا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defRPr/>
            </a:pPr>
            <a:r>
              <a:rPr lang="fa-IR" sz="3600" dirty="0" smtClean="0">
                <a:cs typeface="B Mitra" panose="00000400000000000000" pitchFamily="2" charset="-78"/>
              </a:rPr>
              <a:t>هر </a:t>
            </a:r>
            <a:r>
              <a:rPr lang="fa-IR" sz="3600" dirty="0">
                <a:cs typeface="B Mitra" panose="00000400000000000000" pitchFamily="2" charset="-78"/>
              </a:rPr>
              <a:t>مسئله بهینه سازی را نمی توان با استفاده از برنامه نویسی پویا حل کرد چرا که باید اصل بهینگی در مسئله صدق کند.</a:t>
            </a:r>
          </a:p>
          <a:p>
            <a:pPr algn="r" rtl="1">
              <a:defRPr/>
            </a:pPr>
            <a:endParaRPr lang="fa-IR" sz="3600" dirty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اصل بهینگی در یک مسئله صدق می کند اگریک حل بهینه برای نمونه ای از مسئله ، همواره حاوی حل بهینه برای  همه ی زیر نمونه ها باشد.</a:t>
            </a:r>
          </a:p>
        </p:txBody>
      </p:sp>
    </p:spTree>
    <p:extLst>
      <p:ext uri="{BB962C8B-B14F-4D97-AF65-F5344CB8AC3E}">
        <p14:creationId xmlns:p14="http://schemas.microsoft.com/office/powerpoint/2010/main" val="25003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225287"/>
            <a:ext cx="11413642" cy="581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38" y="6149008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5" y="204994"/>
            <a:ext cx="10744200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5" y="2910094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0322" y="2455413"/>
            <a:ext cx="8144134" cy="1373070"/>
          </a:xfrm>
        </p:spPr>
        <p:txBody>
          <a:bodyPr/>
          <a:lstStyle/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روش عقبگرد    </a:t>
            </a:r>
            <a:r>
              <a:rPr lang="en-US" sz="4800" dirty="0" err="1" smtClean="0">
                <a:cs typeface="B Titr" panose="00000700000000000000" pitchFamily="2" charset="-78"/>
              </a:rPr>
              <a:t>BackTracking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7009" y="2957282"/>
            <a:ext cx="275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مباحث </a:t>
            </a:r>
            <a:r>
              <a:rPr lang="fa-IR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پایان ترم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طراحی الگوریتم </a:t>
            </a:r>
            <a:endParaRPr lang="en-US" sz="2800" dirty="0">
              <a:solidFill>
                <a:schemeClr val="tx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572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عقبگرد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120000"/>
              </a:lnSpc>
            </a:pPr>
            <a:r>
              <a:rPr lang="fa-IR" sz="3500" dirty="0">
                <a:cs typeface="B Mitra" panose="00000400000000000000" pitchFamily="2" charset="-78"/>
              </a:rPr>
              <a:t> این روش از </a:t>
            </a:r>
            <a:r>
              <a:rPr lang="en-US" sz="3500" dirty="0">
                <a:cs typeface="B Mitra" panose="00000400000000000000" pitchFamily="2" charset="-78"/>
              </a:rPr>
              <a:t>DFS</a:t>
            </a:r>
            <a:r>
              <a:rPr lang="fa-IR" sz="3500" dirty="0">
                <a:cs typeface="B Mitra" panose="00000400000000000000" pitchFamily="2" charset="-78"/>
              </a:rPr>
              <a:t> (جستجو عمقی </a:t>
            </a:r>
            <a:r>
              <a:rPr lang="en-US" sz="3500" dirty="0" err="1">
                <a:cs typeface="B Mitra" panose="00000400000000000000" pitchFamily="2" charset="-78"/>
              </a:rPr>
              <a:t>DepthFirstSearch</a:t>
            </a:r>
            <a:r>
              <a:rPr lang="fa-IR" sz="3500" dirty="0">
                <a:cs typeface="B Mitra" panose="00000400000000000000" pitchFamily="2" charset="-78"/>
              </a:rPr>
              <a:t>)استفاده میکند</a:t>
            </a:r>
            <a:endParaRPr lang="en-US" sz="3500" dirty="0">
              <a:cs typeface="B Mitra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3500" dirty="0">
                <a:cs typeface="B Mitra" panose="00000400000000000000" pitchFamily="2" charset="-78"/>
              </a:rPr>
              <a:t>برای حل مسائلی استفاده می شود که در آن ها دنباله ای از اشیاء از یک مجموعه مشخص انتخاب می شود، به طوری که این دنباله ، هدفی را دنبال میکند.</a:t>
            </a:r>
          </a:p>
          <a:p>
            <a:pPr algn="r" rtl="1">
              <a:lnSpc>
                <a:spcPct val="120000"/>
              </a:lnSpc>
            </a:pPr>
            <a:r>
              <a:rPr lang="fa-IR" sz="3500" dirty="0">
                <a:cs typeface="B Mitra" panose="00000400000000000000" pitchFamily="2" charset="-78"/>
              </a:rPr>
              <a:t>منظور از عقبگرد، پیدا كردن راه حل مسأله از طریق جست وجوی عمقی در درخت فضای حالت برای یافتن گره های امید بخش است</a:t>
            </a:r>
          </a:p>
          <a:p>
            <a:pPr algn="r" rtl="1">
              <a:lnSpc>
                <a:spcPct val="120000"/>
              </a:lnSpc>
            </a:pPr>
            <a:r>
              <a:rPr lang="fa-IR" sz="3500" dirty="0">
                <a:cs typeface="B Mitra" panose="00000400000000000000" pitchFamily="2" charset="-78"/>
              </a:rPr>
              <a:t>در صورتی كه موقع پیمایش درخت به یك گروه غیرامیدبخش برخورد كند كه منجر یه یافتن جواب مسأله نمی شود، باید به سمت ریشه درخت برگشته و عمل جست وجو را در دیگر شاخه ها ادامه داد. </a:t>
            </a:r>
            <a:r>
              <a:rPr lang="fa-IR" sz="3500" dirty="0" smtClean="0">
                <a:cs typeface="B Mitra" panose="00000400000000000000" pitchFamily="2" charset="-78"/>
              </a:rPr>
              <a:t>این </a:t>
            </a:r>
            <a:r>
              <a:rPr lang="fa-IR" sz="3500" dirty="0">
                <a:cs typeface="B Mitra" panose="00000400000000000000" pitchFamily="2" charset="-78"/>
              </a:rPr>
              <a:t>فرآیند را هرس كردن درخت فضای حالت می نامند.</a:t>
            </a:r>
            <a:endParaRPr lang="en-US" sz="35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4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عقبگرد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defRPr/>
            </a:pPr>
            <a:r>
              <a:rPr lang="fa-IR" sz="2800" dirty="0">
                <a:cs typeface="B Mitra" panose="00000400000000000000" pitchFamily="2" charset="-78"/>
              </a:rPr>
              <a:t>عقبگرد حالت اصلاح شده ی جست و جوی عمقی یک درخت است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endParaRPr lang="en-US" sz="2800" dirty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2800" dirty="0">
                <a:cs typeface="B Mitra" panose="00000400000000000000" pitchFamily="2" charset="-78"/>
              </a:rPr>
              <a:t>الگوریتم عقبگرد همانند جست و جوی عمقی است،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با </a:t>
            </a:r>
            <a:r>
              <a:rPr lang="fa-IR" sz="2800" dirty="0">
                <a:cs typeface="B Mitra" panose="00000400000000000000" pitchFamily="2" charset="-78"/>
              </a:rPr>
              <a:t>این تفاوت که فرزندان یک گره فقط هنگامی ملاقات می شوند که گره امید بخش </a:t>
            </a:r>
            <a:r>
              <a:rPr lang="fa-IR" sz="2800" dirty="0" smtClean="0">
                <a:cs typeface="B Mitra" panose="00000400000000000000" pitchFamily="2" charset="-78"/>
              </a:rPr>
              <a:t>باشد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و </a:t>
            </a:r>
            <a:r>
              <a:rPr lang="fa-IR" sz="2800" dirty="0">
                <a:cs typeface="B Mitra" panose="00000400000000000000" pitchFamily="2" charset="-78"/>
              </a:rPr>
              <a:t>در آن گره </a:t>
            </a:r>
            <a:r>
              <a:rPr lang="fa-IR" sz="2800" dirty="0" smtClean="0">
                <a:cs typeface="B Mitra" panose="00000400000000000000" pitchFamily="2" charset="-78"/>
              </a:rPr>
              <a:t>راه حل ای </a:t>
            </a:r>
            <a:r>
              <a:rPr lang="fa-IR" sz="2800" dirty="0">
                <a:cs typeface="B Mitra" panose="00000400000000000000" pitchFamily="2" charset="-78"/>
              </a:rPr>
              <a:t>وجود </a:t>
            </a:r>
            <a:r>
              <a:rPr lang="fa-IR" sz="2800" dirty="0" smtClean="0">
                <a:cs typeface="B Mitra" panose="00000400000000000000" pitchFamily="2" charset="-78"/>
              </a:rPr>
              <a:t>داشته </a:t>
            </a:r>
            <a:r>
              <a:rPr lang="fa-IR" sz="2800" dirty="0">
                <a:cs typeface="B Mitra" panose="00000400000000000000" pitchFamily="2" charset="-78"/>
              </a:rPr>
              <a:t>باشد.</a:t>
            </a:r>
            <a:endParaRPr lang="en-US" sz="2800" dirty="0">
              <a:cs typeface="B Mitra" panose="00000400000000000000" pitchFamily="2" charset="-78"/>
            </a:endParaRPr>
          </a:p>
          <a:p>
            <a:pPr algn="r" rtl="1">
              <a:defRPr/>
            </a:pP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3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روش عقبگرد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2336873"/>
            <a:ext cx="9940221" cy="3599316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 به عنوان مثال :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Mitra" panose="00000400000000000000" pitchFamily="2" charset="-78"/>
              </a:rPr>
              <a:t>مسأله</a:t>
            </a:r>
            <a:r>
              <a:rPr lang="en-US" sz="2800" b="1" dirty="0" smtClean="0">
                <a:cs typeface="B Mitra" panose="00000400000000000000" pitchFamily="2" charset="-78"/>
              </a:rPr>
              <a:t>n </a:t>
            </a:r>
            <a:r>
              <a:rPr lang="fa-IR" sz="2800" b="1" dirty="0" smtClean="0">
                <a:cs typeface="B Mitra" panose="00000400000000000000" pitchFamily="2" charset="-78"/>
              </a:rPr>
              <a:t> وزیر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Mitra" panose="00000400000000000000" pitchFamily="2" charset="-78"/>
              </a:rPr>
              <a:t> </a:t>
            </a:r>
            <a:r>
              <a:rPr lang="fa-IR" sz="2800" b="1" dirty="0">
                <a:cs typeface="B Mitra" panose="00000400000000000000" pitchFamily="2" charset="-78"/>
              </a:rPr>
              <a:t>استفاده از الگوریتم مونت كارلو برای نخستین كارآیی یك الگوریتم </a:t>
            </a:r>
            <a:r>
              <a:rPr lang="fa-IR" sz="2800" b="1" dirty="0" smtClean="0">
                <a:cs typeface="B Mitra" panose="00000400000000000000" pitchFamily="2" charset="-78"/>
              </a:rPr>
              <a:t>عقبگرد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مسأله حاصل جمع زیرمجموعه </a:t>
            </a:r>
            <a:r>
              <a:rPr lang="fa-IR" sz="2800" b="1" dirty="0" smtClean="0">
                <a:cs typeface="B Mitra" panose="00000400000000000000" pitchFamily="2" charset="-78"/>
              </a:rPr>
              <a:t>ها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مسأله رنگ آمیز گراف </a:t>
            </a:r>
            <a:endParaRPr lang="fa-IR" sz="2800" b="1" dirty="0" smtClean="0">
              <a:cs typeface="B Mitra" panose="00000400000000000000" pitchFamily="2" charset="-78"/>
            </a:endParaRP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مسأله مدارهای </a:t>
            </a:r>
            <a:r>
              <a:rPr lang="fa-IR" sz="2800" b="1" dirty="0" smtClean="0">
                <a:cs typeface="B Mitra" panose="00000400000000000000" pitchFamily="2" charset="-78"/>
              </a:rPr>
              <a:t>هامیلتونی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مسأله كوله پشتی صفر و یك با استفاده از راهبرد </a:t>
            </a:r>
            <a:r>
              <a:rPr lang="fa-IR" sz="2800" b="1" dirty="0" smtClean="0">
                <a:cs typeface="B Mitra" panose="00000400000000000000" pitchFamily="2" charset="-78"/>
              </a:rPr>
              <a:t>عقبگرد</a:t>
            </a:r>
          </a:p>
        </p:txBody>
      </p:sp>
    </p:spTree>
    <p:extLst>
      <p:ext uri="{BB962C8B-B14F-4D97-AF65-F5344CB8AC3E}">
        <p14:creationId xmlns:p14="http://schemas.microsoft.com/office/powerpoint/2010/main" val="3301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830" y="713033"/>
            <a:ext cx="835767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</a:t>
            </a:r>
            <a:r>
              <a:rPr lang="en-US" dirty="0" smtClean="0">
                <a:cs typeface="B Titr" panose="00000700000000000000" pitchFamily="2" charset="-78"/>
              </a:rPr>
              <a:t>n</a:t>
            </a:r>
            <a:r>
              <a:rPr lang="fa-IR" dirty="0" smtClean="0">
                <a:cs typeface="B Titr" panose="00000700000000000000" pitchFamily="2" charset="-78"/>
              </a:rPr>
              <a:t> وزیر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830" y="212969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 void </a:t>
            </a:r>
            <a:r>
              <a:rPr lang="en-US" dirty="0">
                <a:latin typeface="Arial" charset="0"/>
              </a:rPr>
              <a:t>queens (</a:t>
            </a:r>
            <a:r>
              <a:rPr lang="en-US" b="1" dirty="0">
                <a:latin typeface="Arial" charset="0"/>
              </a:rPr>
              <a:t> 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j;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  if </a:t>
            </a:r>
            <a:r>
              <a:rPr lang="en-US" dirty="0">
                <a:latin typeface="Arial" charset="0"/>
              </a:rPr>
              <a:t>( promising(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</a:t>
            </a:r>
            <a:r>
              <a:rPr lang="en-US" b="1" dirty="0">
                <a:latin typeface="Arial" charset="0"/>
              </a:rPr>
              <a:t>  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== n)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</a:t>
            </a:r>
            <a:r>
              <a:rPr lang="en-US" b="1" dirty="0">
                <a:latin typeface="Arial" charset="0"/>
              </a:rPr>
              <a:t>   </a:t>
            </a:r>
            <a:r>
              <a:rPr lang="en-US" b="1" dirty="0" err="1">
                <a:latin typeface="Arial" charset="0"/>
              </a:rPr>
              <a:t>cout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&lt;&lt; col [1] through col [n];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</a:t>
            </a:r>
            <a:r>
              <a:rPr lang="en-US" b="1" dirty="0">
                <a:latin typeface="Arial" charset="0"/>
              </a:rPr>
              <a:t>  else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  </a:t>
            </a:r>
            <a:r>
              <a:rPr lang="en-US" b="1" dirty="0">
                <a:latin typeface="Arial" charset="0"/>
              </a:rPr>
              <a:t> for </a:t>
            </a:r>
            <a:r>
              <a:rPr lang="en-US" dirty="0">
                <a:latin typeface="Arial" charset="0"/>
              </a:rPr>
              <a:t>( j = 1 ; j </a:t>
            </a:r>
            <a:r>
              <a:rPr lang="en-US" dirty="0"/>
              <a:t>≤</a:t>
            </a:r>
            <a:r>
              <a:rPr lang="en-US" dirty="0">
                <a:latin typeface="Arial" charset="0"/>
              </a:rPr>
              <a:t> n ; j++ )  </a:t>
            </a:r>
            <a:r>
              <a:rPr lang="en-US" dirty="0" smtClean="0">
                <a:latin typeface="Arial" charset="0"/>
              </a:rPr>
              <a:t>{</a:t>
            </a:r>
          </a:p>
          <a:p>
            <a:pPr lvl="4">
              <a:defRPr/>
            </a:pPr>
            <a:r>
              <a:rPr lang="en-US" dirty="0" smtClean="0"/>
              <a:t>   </a:t>
            </a:r>
            <a:r>
              <a:rPr lang="en-US" dirty="0">
                <a:latin typeface="Arial" charset="0"/>
              </a:rPr>
              <a:t>col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+1 ] = j;</a:t>
            </a:r>
          </a:p>
          <a:p>
            <a:pPr lvl="4">
              <a:defRPr/>
            </a:pPr>
            <a:r>
              <a:rPr lang="en-US" dirty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queens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+ 1</a:t>
            </a:r>
            <a:r>
              <a:rPr lang="en-US" dirty="0" smtClean="0">
                <a:latin typeface="Arial" charset="0"/>
              </a:rPr>
              <a:t>);</a:t>
            </a:r>
          </a:p>
          <a:p>
            <a:pPr lvl="4">
              <a:defRPr/>
            </a:pPr>
            <a:r>
              <a:rPr lang="en-US" dirty="0" smtClean="0">
                <a:latin typeface="Arial" charset="0"/>
              </a:rPr>
              <a:t>  }</a:t>
            </a:r>
          </a:p>
          <a:p>
            <a:pPr marL="115888" lvl="4">
              <a:defRPr/>
            </a:pPr>
            <a:r>
              <a:rPr lang="en-US" dirty="0" smtClean="0">
                <a:latin typeface="Arial" charset="0"/>
              </a:rPr>
              <a:t>}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6787" y="2129695"/>
            <a:ext cx="55643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4">
              <a:defRPr/>
            </a:pPr>
            <a:r>
              <a:rPr lang="en-US" b="1" dirty="0" err="1">
                <a:latin typeface="Arial" charset="0"/>
              </a:rPr>
              <a:t>bool</a:t>
            </a:r>
            <a:r>
              <a:rPr lang="en-US" dirty="0">
                <a:latin typeface="Arial" charset="0"/>
              </a:rPr>
              <a:t> promising  ( 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)</a:t>
            </a:r>
          </a:p>
          <a:p>
            <a:pPr marL="58738" lvl="4">
              <a:defRPr/>
            </a:pPr>
            <a:r>
              <a:rPr lang="en-US" dirty="0">
                <a:latin typeface="Arial" charset="0"/>
              </a:rPr>
              <a:t>{</a:t>
            </a:r>
          </a:p>
          <a:p>
            <a:pPr marL="58738" lvl="4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b="1" dirty="0">
                <a:latin typeface="Arial" charset="0"/>
              </a:rPr>
              <a:t> index</a:t>
            </a:r>
            <a:r>
              <a:rPr lang="en-US" dirty="0">
                <a:latin typeface="Arial" charset="0"/>
              </a:rPr>
              <a:t> k ;</a:t>
            </a:r>
          </a:p>
          <a:p>
            <a:pPr marL="58738" lvl="4">
              <a:defRPr/>
            </a:pPr>
            <a:r>
              <a:rPr lang="en-US" dirty="0">
                <a:latin typeface="Arial" charset="0"/>
              </a:rPr>
              <a:t>       </a:t>
            </a:r>
            <a:r>
              <a:rPr lang="en-US" b="1" dirty="0" err="1">
                <a:latin typeface="Arial" charset="0"/>
              </a:rPr>
              <a:t>bool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 switch;</a:t>
            </a:r>
          </a:p>
          <a:p>
            <a:pPr marL="58738" lvl="4">
              <a:defRPr/>
            </a:pPr>
            <a:r>
              <a:rPr lang="en-US" dirty="0">
                <a:latin typeface="Arial" charset="0"/>
              </a:rPr>
              <a:t>       k = 1;</a:t>
            </a:r>
          </a:p>
          <a:p>
            <a:pPr marL="58738" lvl="4">
              <a:defRPr/>
            </a:pPr>
            <a:r>
              <a:rPr lang="en-US" dirty="0">
                <a:latin typeface="Arial" charset="0"/>
              </a:rPr>
              <a:t>       switch  = true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  </a:t>
            </a:r>
            <a:r>
              <a:rPr lang="en-US" dirty="0">
                <a:latin typeface="Arial" charset="0"/>
              </a:rPr>
              <a:t>while ( k &lt;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&amp;&amp; switch )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if (col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== col[k] || abs(col[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– col[k] ==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-k)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switch = false;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k++;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}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return switch;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615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3830" y="713033"/>
            <a:ext cx="835767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</a:t>
            </a:r>
            <a:r>
              <a:rPr lang="en-US" dirty="0" smtClean="0">
                <a:cs typeface="B Titr" panose="00000700000000000000" pitchFamily="2" charset="-78"/>
              </a:rPr>
              <a:t>n</a:t>
            </a:r>
            <a:r>
              <a:rPr lang="fa-IR" dirty="0" smtClean="0">
                <a:cs typeface="B Titr" panose="00000700000000000000" pitchFamily="2" charset="-78"/>
              </a:rPr>
              <a:t> وزیر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14" y="1793971"/>
            <a:ext cx="10086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endParaRPr lang="fa-IR" sz="2800" dirty="0">
              <a:cs typeface="B Mitra" panose="00000400000000000000" pitchFamily="2" charset="-78"/>
            </a:endParaRPr>
          </a:p>
          <a:p>
            <a:pPr algn="r" rtl="1">
              <a:defRPr/>
            </a:pPr>
            <a:endParaRPr lang="fa-IR" sz="2800" dirty="0">
              <a:cs typeface="B Mitra" panose="00000400000000000000" pitchFamily="2" charset="-78"/>
            </a:endParaRPr>
          </a:p>
          <a:p>
            <a:pPr algn="r" rtl="1">
              <a:defRPr/>
            </a:pPr>
            <a:r>
              <a:rPr lang="fa-IR" sz="2800" dirty="0">
                <a:cs typeface="B Mitra" panose="00000400000000000000" pitchFamily="2" charset="-78"/>
              </a:rPr>
              <a:t>هدف از مسئله </a:t>
            </a:r>
            <a:r>
              <a:rPr lang="en-US" sz="2800" dirty="0">
                <a:cs typeface="B Mitra" panose="00000400000000000000" pitchFamily="2" charset="-78"/>
              </a:rPr>
              <a:t>n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وزیر</a:t>
            </a:r>
            <a:r>
              <a:rPr lang="en-US" sz="2800" dirty="0" smtClean="0">
                <a:cs typeface="B Mitra" panose="00000400000000000000" pitchFamily="2" charset="-78"/>
              </a:rPr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چیدن </a:t>
            </a:r>
            <a:r>
              <a:rPr lang="en-US" sz="2800" dirty="0">
                <a:cs typeface="B Mitra" panose="00000400000000000000" pitchFamily="2" charset="-78"/>
              </a:rPr>
              <a:t>n</a:t>
            </a:r>
            <a:r>
              <a:rPr lang="fa-IR" sz="2800" dirty="0">
                <a:cs typeface="B Mitra" panose="00000400000000000000" pitchFamily="2" charset="-78"/>
              </a:rPr>
              <a:t> مهره وزیر در یک صفحه شطرنج است </a:t>
            </a:r>
            <a:r>
              <a:rPr lang="fa-IR" sz="2800" dirty="0" smtClean="0">
                <a:cs typeface="B Mitra" panose="00000400000000000000" pitchFamily="2" charset="-78"/>
              </a:rPr>
              <a:t>،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به طوری که هیچ دو وزیری یکدیگر را گارد ندهند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یعنی هیچ دو مهره ای نباید در یک سطر، ستون یا قطر یکسان باشند.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4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646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حاصل جمع زیر مجموعه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830" y="2604478"/>
            <a:ext cx="10247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3200" dirty="0">
                <a:cs typeface="B Mitra" panose="00000400000000000000" pitchFamily="2" charset="-78"/>
              </a:rPr>
              <a:t>تعیین همه ی ترکیبات اعداد صحیح </a:t>
            </a:r>
            <a:r>
              <a:rPr lang="fa-IR" sz="3200" dirty="0" smtClean="0">
                <a:cs typeface="B Mitra" panose="00000400000000000000" pitchFamily="2" charset="-78"/>
              </a:rPr>
              <a:t>موجود </a:t>
            </a:r>
            <a:r>
              <a:rPr lang="fa-IR" sz="3200" dirty="0">
                <a:cs typeface="B Mitra" panose="00000400000000000000" pitchFamily="2" charset="-78"/>
              </a:rPr>
              <a:t>در یک </a:t>
            </a:r>
            <a:r>
              <a:rPr lang="fa-IR" sz="3200" dirty="0" smtClean="0">
                <a:cs typeface="B Mitra" panose="00000400000000000000" pitchFamily="2" charset="-78"/>
              </a:rPr>
              <a:t>مجموعه</a:t>
            </a:r>
            <a:r>
              <a:rPr lang="en-US" sz="3200" dirty="0" smtClean="0">
                <a:cs typeface="B Mitra" panose="00000400000000000000" pitchFamily="2" charset="-78"/>
              </a:rPr>
              <a:t>n</a:t>
            </a:r>
            <a:r>
              <a:rPr lang="fa-IR" sz="3200" dirty="0" smtClean="0">
                <a:cs typeface="B Mitra" panose="00000400000000000000" pitchFamily="2" charset="-78"/>
              </a:rPr>
              <a:t> عدد صحیح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3200" dirty="0" smtClean="0">
                <a:cs typeface="B Mitra" panose="00000400000000000000" pitchFamily="2" charset="-78"/>
              </a:rPr>
              <a:t>به </a:t>
            </a:r>
            <a:r>
              <a:rPr lang="fa-IR" sz="3200" dirty="0">
                <a:cs typeface="B Mitra" panose="00000400000000000000" pitchFamily="2" charset="-78"/>
              </a:rPr>
              <a:t>طوری که حاصل جمع آن ها مساوی مقدار </a:t>
            </a:r>
            <a:r>
              <a:rPr lang="fa-IR" sz="3200" dirty="0" smtClean="0">
                <a:cs typeface="B Mitra" panose="00000400000000000000" pitchFamily="2" charset="-78"/>
              </a:rPr>
              <a:t>معین</a:t>
            </a:r>
            <a:r>
              <a:rPr lang="en-US" sz="3200" dirty="0" smtClean="0">
                <a:cs typeface="B Mitra" panose="00000400000000000000" pitchFamily="2" charset="-78"/>
              </a:rPr>
              <a:t>w</a:t>
            </a:r>
            <a:r>
              <a:rPr lang="fa-IR" sz="3200" dirty="0" smtClean="0">
                <a:cs typeface="B Mitra" panose="00000400000000000000" pitchFamily="2" charset="-78"/>
              </a:rPr>
              <a:t> شود</a:t>
            </a:r>
            <a:r>
              <a:rPr lang="fa-IR" sz="3200" dirty="0"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9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646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حاصل جمع زیر مجموعه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78059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Arial" charset="0"/>
              </a:rPr>
              <a:t>void</a:t>
            </a:r>
            <a:r>
              <a:rPr lang="en-US" dirty="0">
                <a:latin typeface="Arial" charset="0"/>
              </a:rPr>
              <a:t> sum _of _subsets (</a:t>
            </a:r>
            <a:r>
              <a:rPr lang="en-US" b="1" dirty="0">
                <a:latin typeface="Arial" charset="0"/>
              </a:rPr>
              <a:t> 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b="1" dirty="0" err="1" smtClean="0">
                <a:latin typeface="Arial" charset="0"/>
              </a:rPr>
              <a:t>int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weight ,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total)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(promising(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</a:t>
            </a:r>
            <a:r>
              <a:rPr lang="en-US" b="1" dirty="0">
                <a:latin typeface="Arial" charset="0"/>
              </a:rPr>
              <a:t>if  </a:t>
            </a:r>
            <a:r>
              <a:rPr lang="en-US" dirty="0">
                <a:latin typeface="Arial" charset="0"/>
              </a:rPr>
              <a:t>( weight == W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dirty="0" err="1">
                <a:latin typeface="Arial" charset="0"/>
              </a:rPr>
              <a:t>cout</a:t>
            </a:r>
            <a:r>
              <a:rPr lang="en-US" dirty="0">
                <a:latin typeface="Arial" charset="0"/>
              </a:rPr>
              <a:t> &lt;&lt; include [1] through include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];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                   </a:t>
            </a:r>
            <a:r>
              <a:rPr lang="en-US" b="1" dirty="0"/>
              <a:t>else</a:t>
            </a:r>
            <a:r>
              <a:rPr lang="en-US" dirty="0"/>
              <a:t>  {</a:t>
            </a:r>
            <a:r>
              <a:rPr lang="en-US" sz="1600" dirty="0">
                <a:latin typeface="Arial" charset="0"/>
              </a:rPr>
              <a:t> </a:t>
            </a:r>
            <a:endParaRPr lang="fa-IR" sz="1600" dirty="0" smtClean="0">
              <a:latin typeface="Arial" charset="0"/>
            </a:endParaRPr>
          </a:p>
          <a:p>
            <a:pPr lvl="4">
              <a:defRPr/>
            </a:pPr>
            <a:r>
              <a:rPr lang="en-US" sz="1600" dirty="0">
                <a:latin typeface="Arial" charset="0"/>
              </a:rPr>
              <a:t> include [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+1] = “yes” </a:t>
            </a:r>
            <a:r>
              <a:rPr lang="en-US" sz="1600" dirty="0" smtClean="0">
                <a:latin typeface="Arial" charset="0"/>
              </a:rPr>
              <a:t>;</a:t>
            </a:r>
            <a:endParaRPr lang="fa-IR" sz="1600" dirty="0" smtClean="0">
              <a:latin typeface="Arial" charset="0"/>
            </a:endParaRPr>
          </a:p>
          <a:p>
            <a:pPr lvl="4">
              <a:defRPr/>
            </a:pPr>
            <a:r>
              <a:rPr lang="en-US" sz="1600" dirty="0" smtClean="0">
                <a:latin typeface="Arial" charset="0"/>
              </a:rPr>
              <a:t>  </a:t>
            </a:r>
            <a:r>
              <a:rPr lang="en-US" sz="1600" dirty="0">
                <a:latin typeface="Arial" charset="0"/>
              </a:rPr>
              <a:t>sum_ </a:t>
            </a:r>
            <a:r>
              <a:rPr lang="en-US" sz="1600" dirty="0" err="1">
                <a:latin typeface="Arial" charset="0"/>
              </a:rPr>
              <a:t>of_subsets</a:t>
            </a:r>
            <a:r>
              <a:rPr lang="en-US" sz="1600" dirty="0">
                <a:latin typeface="Arial" charset="0"/>
              </a:rPr>
              <a:t> ( 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+1 , weight + w [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+1],</a:t>
            </a:r>
          </a:p>
          <a:p>
            <a:pPr lvl="4">
              <a:defRPr/>
            </a:pPr>
            <a:r>
              <a:rPr lang="en-US" sz="1600" dirty="0">
                <a:latin typeface="Arial" charset="0"/>
              </a:rPr>
              <a:t>          total – w [ 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+ 1 </a:t>
            </a:r>
            <a:r>
              <a:rPr lang="en-US" sz="1600" dirty="0" smtClean="0">
                <a:latin typeface="Arial" charset="0"/>
              </a:rPr>
              <a:t>]);</a:t>
            </a:r>
          </a:p>
          <a:p>
            <a:pPr lvl="4">
              <a:defRPr/>
            </a:pPr>
            <a:r>
              <a:rPr lang="en-US" sz="1600" dirty="0" smtClean="0">
                <a:latin typeface="Arial" charset="0"/>
              </a:rPr>
              <a:t>}</a:t>
            </a:r>
            <a:endParaRPr lang="fa-IR" sz="1600" dirty="0" smtClean="0">
              <a:latin typeface="Arial" charset="0"/>
            </a:endParaRPr>
          </a:p>
          <a:p>
            <a:pPr marL="290513" lvl="4">
              <a:defRPr/>
            </a:pPr>
            <a:r>
              <a:rPr lang="en-US" sz="1600" dirty="0" smtClean="0">
                <a:latin typeface="Arial" charset="0"/>
              </a:rPr>
              <a:t>}</a:t>
            </a:r>
            <a:endParaRPr lang="en-US" sz="1600" dirty="0">
              <a:latin typeface="Arial" charset="0"/>
            </a:endParaRPr>
          </a:p>
          <a:p>
            <a:pPr lvl="4">
              <a:defRPr/>
            </a:pPr>
            <a:r>
              <a:rPr lang="en-US" sz="1600" dirty="0">
                <a:latin typeface="Arial" charset="0"/>
              </a:rPr>
              <a:t>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5387" y="2271588"/>
            <a:ext cx="5312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4">
              <a:defRPr/>
            </a:pPr>
            <a:r>
              <a:rPr lang="en-US" sz="1600" b="1" dirty="0" err="1">
                <a:latin typeface="Arial" charset="0"/>
              </a:rPr>
              <a:t>bool</a:t>
            </a:r>
            <a:r>
              <a:rPr lang="en-US" sz="1600" dirty="0">
                <a:latin typeface="Arial" charset="0"/>
              </a:rPr>
              <a:t> promising ( index 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);</a:t>
            </a:r>
          </a:p>
          <a:p>
            <a:pPr marL="231775" lvl="4">
              <a:defRPr/>
            </a:pPr>
            <a:r>
              <a:rPr lang="en-US" sz="1600" dirty="0">
                <a:latin typeface="Arial" charset="0"/>
              </a:rPr>
              <a:t>       {</a:t>
            </a:r>
          </a:p>
          <a:p>
            <a:pPr marL="231775" lvl="4">
              <a:defRPr/>
            </a:pPr>
            <a:r>
              <a:rPr lang="en-US" sz="1600" dirty="0">
                <a:latin typeface="Arial" charset="0"/>
              </a:rPr>
              <a:t>       </a:t>
            </a:r>
            <a:r>
              <a:rPr lang="en-US" sz="1600" b="1" dirty="0">
                <a:latin typeface="Arial" charset="0"/>
              </a:rPr>
              <a:t>return</a:t>
            </a:r>
            <a:r>
              <a:rPr lang="en-US" sz="1600" dirty="0">
                <a:latin typeface="Arial" charset="0"/>
              </a:rPr>
              <a:t> (weight + total ≥ W) </a:t>
            </a:r>
            <a:r>
              <a:rPr lang="en-US" sz="1600" b="1" dirty="0" smtClean="0">
                <a:latin typeface="Arial" charset="0"/>
              </a:rPr>
              <a:t>&amp;&amp;</a:t>
            </a:r>
            <a:r>
              <a:rPr lang="en-US" sz="1600" dirty="0" smtClean="0">
                <a:latin typeface="Arial" charset="0"/>
              </a:rPr>
              <a:t>( </a:t>
            </a:r>
            <a:r>
              <a:rPr lang="en-US" sz="1600" dirty="0">
                <a:latin typeface="Arial" charset="0"/>
              </a:rPr>
              <a:t>weight == W ||</a:t>
            </a:r>
          </a:p>
          <a:p>
            <a:pPr marL="231775" lvl="4">
              <a:defRPr/>
            </a:pPr>
            <a:r>
              <a:rPr lang="en-US" sz="1600" dirty="0">
                <a:latin typeface="Arial" charset="0"/>
              </a:rPr>
              <a:t>        weight + w [ 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+ 1 ]  ≤ W );</a:t>
            </a:r>
          </a:p>
          <a:p>
            <a:pPr marL="231775" lvl="4">
              <a:defRPr/>
            </a:pPr>
            <a:r>
              <a:rPr lang="en-US" sz="1600" dirty="0">
                <a:latin typeface="Arial" charset="0"/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24604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برنامه نویسی پویا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گام اول :</a:t>
            </a:r>
            <a:r>
              <a:rPr lang="fa-IR" sz="4000" dirty="0" smtClean="0">
                <a:cs typeface="B Mitra" panose="00000400000000000000" pitchFamily="2" charset="-78"/>
              </a:rPr>
              <a:t> ایجاد یک ساختار آرایه ای جهت ذخیره سازی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گام دوم : </a:t>
            </a:r>
            <a:r>
              <a:rPr lang="fa-IR" sz="4000" dirty="0" smtClean="0">
                <a:cs typeface="B Mitra" panose="00000400000000000000" pitchFamily="2" charset="-78"/>
              </a:rPr>
              <a:t>پر کردن بخشی از آرایه با کمک اطلاعات داده شده در 		صورت سوال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گام سوم : </a:t>
            </a:r>
            <a:r>
              <a:rPr lang="fa-IR" sz="4000" dirty="0" smtClean="0">
                <a:cs typeface="B Mitra" panose="00000400000000000000" pitchFamily="2" charset="-78"/>
              </a:rPr>
              <a:t>پیدا کردن یک روش بازگشتی (که از خانه های آرایه 			ای که قبلا پرشده استفاده کند...)</a:t>
            </a:r>
          </a:p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گام آخر : </a:t>
            </a:r>
            <a:r>
              <a:rPr lang="fa-IR" sz="4000" b="1" dirty="0" smtClean="0">
                <a:cs typeface="B Mitra" panose="00000400000000000000" pitchFamily="2" charset="-78"/>
              </a:rPr>
              <a:t>خلاقیت!</a:t>
            </a:r>
            <a:endParaRPr lang="en-US" sz="4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24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646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رنگ آمیزی </a:t>
            </a:r>
            <a:r>
              <a:rPr lang="en-US" dirty="0" smtClean="0">
                <a:cs typeface="B Titr" panose="00000700000000000000" pitchFamily="2" charset="-78"/>
              </a:rPr>
              <a:t>m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830" y="2604478"/>
            <a:ext cx="102470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3200" dirty="0" smtClean="0">
                <a:cs typeface="B Mitra" panose="00000400000000000000" pitchFamily="2" charset="-78"/>
              </a:rPr>
              <a:t>منظور از مسئله </a:t>
            </a:r>
            <a:r>
              <a:rPr lang="fa-IR" sz="3200" dirty="0">
                <a:cs typeface="B Mitra" panose="00000400000000000000" pitchFamily="2" charset="-78"/>
              </a:rPr>
              <a:t>رنگ آمیزی </a:t>
            </a:r>
            <a:r>
              <a:rPr lang="en-US" sz="3200" dirty="0">
                <a:cs typeface="B Mitra" panose="00000400000000000000" pitchFamily="2" charset="-78"/>
              </a:rPr>
              <a:t>m</a:t>
            </a:r>
            <a:r>
              <a:rPr lang="fa-IR" sz="3200" dirty="0">
                <a:cs typeface="B Mitra" panose="00000400000000000000" pitchFamily="2" charset="-78"/>
              </a:rPr>
              <a:t> </a:t>
            </a:r>
            <a:r>
              <a:rPr lang="fa-IR" sz="3200" dirty="0" smtClean="0">
                <a:cs typeface="B Mitra" panose="00000400000000000000" pitchFamily="2" charset="-78"/>
              </a:rPr>
              <a:t>،</a:t>
            </a:r>
            <a:endParaRPr lang="en-US" sz="3200" dirty="0" smtClean="0">
              <a:cs typeface="B Mitr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3200" dirty="0" smtClean="0">
                <a:cs typeface="B Mitra" panose="00000400000000000000" pitchFamily="2" charset="-78"/>
              </a:rPr>
              <a:t>عبارت است از </a:t>
            </a:r>
            <a:r>
              <a:rPr lang="fa-IR" sz="3200" dirty="0">
                <a:cs typeface="B Mitra" panose="00000400000000000000" pitchFamily="2" charset="-78"/>
              </a:rPr>
              <a:t>یافتن همه ی </a:t>
            </a:r>
            <a:r>
              <a:rPr lang="fa-IR" sz="3200" dirty="0" smtClean="0">
                <a:cs typeface="B Mitra" panose="00000400000000000000" pitchFamily="2" charset="-78"/>
              </a:rPr>
              <a:t>راه های </a:t>
            </a:r>
            <a:r>
              <a:rPr lang="fa-IR" sz="3200" dirty="0">
                <a:cs typeface="B Mitra" panose="00000400000000000000" pitchFamily="2" charset="-78"/>
              </a:rPr>
              <a:t>ممکن برای رنگ آمیزی یک گراف بدون </a:t>
            </a:r>
            <a:r>
              <a:rPr lang="fa-IR" sz="3200" dirty="0" smtClean="0">
                <a:cs typeface="B Mitra" panose="00000400000000000000" pitchFamily="2" charset="-78"/>
              </a:rPr>
              <a:t>جهت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3200" dirty="0" smtClean="0">
                <a:cs typeface="B Mitra" panose="00000400000000000000" pitchFamily="2" charset="-78"/>
              </a:rPr>
              <a:t>با </a:t>
            </a:r>
            <a:r>
              <a:rPr lang="fa-IR" sz="3200" dirty="0">
                <a:cs typeface="B Mitra" panose="00000400000000000000" pitchFamily="2" charset="-78"/>
              </a:rPr>
              <a:t>استفاده از حداکثر </a:t>
            </a:r>
            <a:r>
              <a:rPr lang="en-US" sz="3200" dirty="0">
                <a:cs typeface="B Mitra" panose="00000400000000000000" pitchFamily="2" charset="-78"/>
              </a:rPr>
              <a:t>m</a:t>
            </a:r>
            <a:r>
              <a:rPr lang="fa-IR" sz="3200" dirty="0">
                <a:cs typeface="B Mitra" panose="00000400000000000000" pitchFamily="2" charset="-78"/>
              </a:rPr>
              <a:t> رنگ متفاوت </a:t>
            </a:r>
            <a:endParaRPr lang="fa-IR" sz="3200" dirty="0" smtClean="0">
              <a:cs typeface="B Mitr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fa-IR" sz="3200" dirty="0" smtClean="0">
                <a:cs typeface="B Mitra" panose="00000400000000000000" pitchFamily="2" charset="-78"/>
              </a:rPr>
              <a:t>به </a:t>
            </a:r>
            <a:r>
              <a:rPr lang="fa-IR" sz="3200" dirty="0">
                <a:cs typeface="B Mitra" panose="00000400000000000000" pitchFamily="2" charset="-78"/>
              </a:rPr>
              <a:t>طوری که هیچ دو  راس مجاوری هم رنگ نباشند.</a:t>
            </a:r>
            <a:endParaRPr lang="en-US" sz="3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8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646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رنگ آمیزی </a:t>
            </a:r>
            <a:r>
              <a:rPr lang="en-US" dirty="0" smtClean="0">
                <a:cs typeface="B Titr" panose="00000700000000000000" pitchFamily="2" charset="-78"/>
              </a:rPr>
              <a:t>m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286" y="21151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>
                <a:latin typeface="Arial" charset="0"/>
              </a:rPr>
              <a:t>void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m_coloring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color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  if </a:t>
            </a:r>
            <a:r>
              <a:rPr lang="en-US" dirty="0">
                <a:latin typeface="Arial" charset="0"/>
              </a:rPr>
              <a:t>( promising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== n)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cout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&lt;&lt; </a:t>
            </a:r>
            <a:r>
              <a:rPr lang="en-US" dirty="0" err="1">
                <a:latin typeface="Arial" charset="0"/>
              </a:rPr>
              <a:t>vcolor</a:t>
            </a:r>
            <a:r>
              <a:rPr lang="en-US" dirty="0">
                <a:latin typeface="Arial" charset="0"/>
              </a:rPr>
              <a:t>[1] through </a:t>
            </a:r>
            <a:r>
              <a:rPr lang="en-US" dirty="0" err="1">
                <a:latin typeface="Arial" charset="0"/>
              </a:rPr>
              <a:t>vcolor</a:t>
            </a:r>
            <a:r>
              <a:rPr lang="en-US" dirty="0">
                <a:latin typeface="Arial" charset="0"/>
              </a:rPr>
              <a:t> [n];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</a:t>
            </a:r>
            <a:r>
              <a:rPr lang="en-US" b="1" dirty="0">
                <a:latin typeface="Arial" charset="0"/>
              </a:rPr>
              <a:t> else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</a:t>
            </a:r>
            <a:r>
              <a:rPr lang="en-US" b="1" dirty="0">
                <a:latin typeface="Arial" charset="0"/>
              </a:rPr>
              <a:t>for</a:t>
            </a:r>
            <a:r>
              <a:rPr lang="en-US" dirty="0">
                <a:latin typeface="Arial" charset="0"/>
              </a:rPr>
              <a:t> (color = 1; color ≤ m; color ++)  </a:t>
            </a:r>
            <a:r>
              <a:rPr lang="en-US" dirty="0" smtClean="0">
                <a:latin typeface="Arial" charset="0"/>
              </a:rPr>
              <a:t>{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dirty="0" smtClean="0"/>
              <a:t>	             </a:t>
            </a:r>
            <a:r>
              <a:rPr lang="en-US" dirty="0" smtClean="0"/>
              <a:t> </a:t>
            </a:r>
            <a:r>
              <a:rPr lang="en-US" dirty="0" err="1">
                <a:latin typeface="Arial" charset="0"/>
              </a:rPr>
              <a:t>vcolor</a:t>
            </a:r>
            <a:r>
              <a:rPr lang="en-US" dirty="0">
                <a:latin typeface="Arial" charset="0"/>
              </a:rPr>
              <a:t>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+ 1] = color ;</a:t>
            </a:r>
          </a:p>
          <a:p>
            <a:pPr>
              <a:defRPr/>
            </a:pPr>
            <a:r>
              <a:rPr lang="fa-IR" dirty="0" smtClean="0">
                <a:latin typeface="Arial" charset="0"/>
              </a:rPr>
              <a:t>	  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dirty="0" err="1">
                <a:latin typeface="Arial" charset="0"/>
              </a:rPr>
              <a:t>m_coloring</a:t>
            </a:r>
            <a:r>
              <a:rPr lang="en-US" dirty="0">
                <a:latin typeface="Arial" charset="0"/>
              </a:rPr>
              <a:t>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+ 1);</a:t>
            </a:r>
          </a:p>
          <a:p>
            <a:pPr>
              <a:defRPr/>
            </a:pPr>
            <a:r>
              <a:rPr lang="fa-IR" dirty="0" smtClean="0">
                <a:latin typeface="Arial" charset="0"/>
              </a:rPr>
              <a:t>           </a:t>
            </a:r>
            <a:r>
              <a:rPr lang="en-US" dirty="0" smtClean="0">
                <a:latin typeface="Arial" charset="0"/>
              </a:rPr>
              <a:t>          </a:t>
            </a:r>
            <a:r>
              <a:rPr lang="en-US" dirty="0">
                <a:latin typeface="Arial" charset="0"/>
              </a:rPr>
              <a:t>}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}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211518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bool</a:t>
            </a:r>
            <a:r>
              <a:rPr lang="en-US" dirty="0">
                <a:latin typeface="Arial" charset="0"/>
              </a:rPr>
              <a:t> promising ( 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j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dirty="0" err="1">
                <a:latin typeface="Arial" charset="0"/>
              </a:rPr>
              <a:t>bool</a:t>
            </a:r>
            <a:r>
              <a:rPr lang="en-US" dirty="0">
                <a:latin typeface="Arial" charset="0"/>
              </a:rPr>
              <a:t> switch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switch = true</a:t>
            </a:r>
            <a:r>
              <a:rPr lang="en-US" dirty="0" smtClean="0">
                <a:latin typeface="Arial" charset="0"/>
              </a:rPr>
              <a:t>; 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fa-IR" dirty="0" smtClean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        </a:t>
            </a:r>
            <a:r>
              <a:rPr lang="en-US" dirty="0">
                <a:latin typeface="Arial" charset="0"/>
              </a:rPr>
              <a:t>j = 1; </a:t>
            </a:r>
          </a:p>
          <a:p>
            <a:pPr>
              <a:defRPr/>
            </a:pPr>
            <a:r>
              <a:rPr lang="fa-IR" dirty="0" smtClean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       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while</a:t>
            </a:r>
            <a:r>
              <a:rPr lang="en-US" dirty="0">
                <a:latin typeface="Arial" charset="0"/>
              </a:rPr>
              <a:t> ( j &lt;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 </a:t>
            </a:r>
            <a:r>
              <a:rPr lang="en-US" b="1" dirty="0">
                <a:latin typeface="Arial" charset="0"/>
              </a:rPr>
              <a:t>&amp;&amp;</a:t>
            </a:r>
            <a:r>
              <a:rPr lang="en-US" dirty="0">
                <a:latin typeface="Arial" charset="0"/>
              </a:rPr>
              <a:t> switch )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( W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[j] </a:t>
            </a:r>
            <a:r>
              <a:rPr lang="en-US" b="1" dirty="0">
                <a:latin typeface="Arial" charset="0"/>
              </a:rPr>
              <a:t>&amp;&amp; </a:t>
            </a:r>
            <a:r>
              <a:rPr lang="en-US" dirty="0" err="1">
                <a:latin typeface="Arial" charset="0"/>
              </a:rPr>
              <a:t>vcolor</a:t>
            </a:r>
            <a:r>
              <a:rPr lang="en-US" dirty="0">
                <a:latin typeface="Arial" charset="0"/>
              </a:rPr>
              <a:t>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== </a:t>
            </a:r>
            <a:r>
              <a:rPr lang="en-US" dirty="0" err="1">
                <a:latin typeface="Arial" charset="0"/>
              </a:rPr>
              <a:t>vcolor</a:t>
            </a:r>
            <a:r>
              <a:rPr lang="en-US" dirty="0">
                <a:latin typeface="Arial" charset="0"/>
              </a:rPr>
              <a:t>[j])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switch = false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j ++;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}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b="1" dirty="0">
                <a:latin typeface="Arial" charset="0"/>
              </a:rPr>
              <a:t>  return</a:t>
            </a:r>
            <a:r>
              <a:rPr lang="en-US" dirty="0">
                <a:latin typeface="Arial" charset="0"/>
              </a:rPr>
              <a:t>  switch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646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کوله پشتی صفر و 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2716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Arial" charset="0"/>
              </a:rPr>
              <a:t> void</a:t>
            </a:r>
            <a:r>
              <a:rPr lang="en-US" dirty="0">
                <a:latin typeface="Arial" charset="0"/>
              </a:rPr>
              <a:t> knapsack (</a:t>
            </a:r>
            <a:r>
              <a:rPr lang="en-US" b="1" dirty="0">
                <a:latin typeface="Arial" charset="0"/>
              </a:rPr>
              <a:t> 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,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         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profit ,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weight)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( weight ≤ W </a:t>
            </a:r>
            <a:r>
              <a:rPr lang="en-US" b="1" dirty="0">
                <a:latin typeface="Arial" charset="0"/>
              </a:rPr>
              <a:t>&amp;&amp; </a:t>
            </a:r>
            <a:r>
              <a:rPr lang="en-US" dirty="0">
                <a:latin typeface="Arial" charset="0"/>
              </a:rPr>
              <a:t> profit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)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= profit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numbest  =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dirty="0" err="1">
                <a:latin typeface="Arial" charset="0"/>
              </a:rPr>
              <a:t>bestset</a:t>
            </a:r>
            <a:r>
              <a:rPr lang="en-US" dirty="0">
                <a:latin typeface="Arial" charset="0"/>
              </a:rPr>
              <a:t> = include;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b="1" dirty="0">
                <a:latin typeface="Arial" charset="0"/>
              </a:rPr>
              <a:t>  if </a:t>
            </a:r>
            <a:r>
              <a:rPr lang="en-US" dirty="0">
                <a:latin typeface="Arial" charset="0"/>
              </a:rPr>
              <a:t>( promising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)) </a:t>
            </a:r>
            <a:r>
              <a:rPr lang="en-US" dirty="0" smtClean="0">
                <a:latin typeface="Arial" charset="0"/>
              </a:rPr>
              <a:t>{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dirty="0">
                <a:latin typeface="Arial" charset="0"/>
              </a:rPr>
              <a:t> </a:t>
            </a:r>
            <a:r>
              <a:rPr lang="fa-IR" dirty="0" smtClean="0">
                <a:latin typeface="Arial" charset="0"/>
              </a:rPr>
              <a:t>        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include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+ 1 ] = “yes”;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knapsack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+ 1, profit + p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+ 1] , weight +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w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+1 ]);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include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+1] = “ no”;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dirty="0" err="1">
                <a:latin typeface="Arial" charset="0"/>
              </a:rPr>
              <a:t>knapsachk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+1 , profit , weight 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dirty="0" smtClean="0">
                <a:latin typeface="Arial" charset="0"/>
              </a:rPr>
              <a:t>}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dirty="0" smtClean="0">
                <a:latin typeface="Arial" charset="0"/>
              </a:rPr>
              <a:t>   </a:t>
            </a:r>
            <a:r>
              <a:rPr lang="en-US" dirty="0" smtClean="0">
                <a:latin typeface="Arial" charset="0"/>
              </a:rPr>
              <a:t>}</a:t>
            </a: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58984" y="192716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>
                <a:latin typeface="Arial" charset="0"/>
              </a:rPr>
              <a:t>bool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promising ( </a:t>
            </a:r>
            <a:r>
              <a:rPr lang="en-US" sz="1600" b="1" dirty="0">
                <a:latin typeface="Arial" charset="0"/>
              </a:rPr>
              <a:t>index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) </a:t>
            </a:r>
          </a:p>
          <a:p>
            <a:pPr>
              <a:defRPr/>
            </a:pPr>
            <a:r>
              <a:rPr lang="en-US" sz="1600" dirty="0">
                <a:latin typeface="Arial" charset="0"/>
              </a:rPr>
              <a:t>       {</a:t>
            </a:r>
          </a:p>
          <a:p>
            <a:pPr>
              <a:defRPr/>
            </a:pPr>
            <a:r>
              <a:rPr lang="en-US" sz="1600" dirty="0">
                <a:latin typeface="Arial" charset="0"/>
              </a:rPr>
              <a:t>           </a:t>
            </a:r>
            <a:r>
              <a:rPr lang="en-US" sz="1600" b="1" dirty="0">
                <a:latin typeface="Arial" charset="0"/>
              </a:rPr>
              <a:t>  index</a:t>
            </a:r>
            <a:r>
              <a:rPr lang="en-US" sz="1600" dirty="0">
                <a:latin typeface="Arial" charset="0"/>
              </a:rPr>
              <a:t> j , k </a:t>
            </a:r>
            <a:r>
              <a:rPr lang="en-US" sz="1600" dirty="0" smtClean="0">
                <a:latin typeface="Arial" charset="0"/>
              </a:rPr>
              <a:t>;</a:t>
            </a:r>
            <a:r>
              <a:rPr lang="fa-IR" sz="1600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int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totweight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;float </a:t>
            </a:r>
            <a:r>
              <a:rPr lang="en-US" sz="1600" dirty="0">
                <a:latin typeface="Arial" charset="0"/>
              </a:rPr>
              <a:t>bound;</a:t>
            </a: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   </a:t>
            </a:r>
            <a:r>
              <a:rPr lang="en-US" sz="1600" b="1" dirty="0">
                <a:latin typeface="Arial" charset="0"/>
              </a:rPr>
              <a:t>if </a:t>
            </a:r>
            <a:r>
              <a:rPr lang="en-US" sz="1600" dirty="0">
                <a:latin typeface="Arial" charset="0"/>
              </a:rPr>
              <a:t>( weight ≥  W)</a:t>
            </a: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           </a:t>
            </a:r>
            <a:r>
              <a:rPr lang="en-US" sz="1600" b="1" dirty="0">
                <a:latin typeface="Arial" charset="0"/>
              </a:rPr>
              <a:t> return </a:t>
            </a:r>
            <a:r>
              <a:rPr lang="en-US" sz="1600" dirty="0">
                <a:latin typeface="Arial" charset="0"/>
              </a:rPr>
              <a:t> false ;</a:t>
            </a: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  </a:t>
            </a:r>
          </a:p>
          <a:p>
            <a:pPr>
              <a:defRPr/>
            </a:pPr>
            <a:r>
              <a:rPr lang="en-US" sz="1600" dirty="0">
                <a:latin typeface="Arial" charset="0"/>
              </a:rPr>
              <a:t>              j = </a:t>
            </a:r>
            <a:r>
              <a:rPr lang="en-US" sz="1600" dirty="0" err="1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+1 ;</a:t>
            </a:r>
          </a:p>
          <a:p>
            <a:pPr>
              <a:defRPr/>
            </a:pPr>
            <a:r>
              <a:rPr lang="en-US" sz="1600" dirty="0">
                <a:latin typeface="Arial" charset="0"/>
              </a:rPr>
              <a:t>              bound = profit ;</a:t>
            </a:r>
          </a:p>
          <a:p>
            <a:pPr>
              <a:defRPr/>
            </a:pPr>
            <a:r>
              <a:rPr lang="en-US" sz="1600" dirty="0">
                <a:latin typeface="Arial" charset="0"/>
              </a:rPr>
              <a:t>              </a:t>
            </a:r>
            <a:r>
              <a:rPr lang="en-US" sz="1600" dirty="0" err="1">
                <a:latin typeface="Arial" charset="0"/>
              </a:rPr>
              <a:t>totweight</a:t>
            </a:r>
            <a:r>
              <a:rPr lang="en-US" sz="1600" dirty="0">
                <a:latin typeface="Arial" charset="0"/>
              </a:rPr>
              <a:t> = weight ;</a:t>
            </a:r>
          </a:p>
          <a:p>
            <a:pPr>
              <a:defRPr/>
            </a:pPr>
            <a:r>
              <a:rPr lang="en-US" sz="1600" dirty="0">
                <a:latin typeface="Arial" charset="0"/>
              </a:rPr>
              <a:t>            </a:t>
            </a:r>
            <a:r>
              <a:rPr lang="en-US" sz="1600" b="1" dirty="0">
                <a:latin typeface="Arial" charset="0"/>
              </a:rPr>
              <a:t>  while </a:t>
            </a:r>
            <a:r>
              <a:rPr lang="en-US" sz="1600" dirty="0">
                <a:latin typeface="Arial" charset="0"/>
              </a:rPr>
              <a:t>( j &lt;= n </a:t>
            </a:r>
            <a:r>
              <a:rPr lang="en-US" sz="1600" b="1" dirty="0">
                <a:latin typeface="Arial" charset="0"/>
              </a:rPr>
              <a:t>&amp;&amp;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totweight</a:t>
            </a:r>
            <a:r>
              <a:rPr lang="en-US" sz="1600" dirty="0">
                <a:latin typeface="Arial" charset="0"/>
              </a:rPr>
              <a:t> + w[j] &lt;= W) </a:t>
            </a:r>
            <a:endParaRPr lang="fa-IR" sz="1600" dirty="0" smtClean="0">
              <a:latin typeface="Arial" charset="0"/>
            </a:endParaRPr>
          </a:p>
          <a:p>
            <a:pPr>
              <a:defRPr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        {</a:t>
            </a:r>
            <a:endParaRPr lang="en-US" sz="1600" dirty="0">
              <a:latin typeface="Arial" charset="0"/>
            </a:endParaRPr>
          </a:p>
          <a:p>
            <a:pPr>
              <a:defRPr/>
            </a:pPr>
            <a:r>
              <a:rPr lang="fa-IR" sz="1600" dirty="0" smtClean="0">
                <a:latin typeface="Arial" charset="0"/>
              </a:rPr>
              <a:t>         </a:t>
            </a:r>
            <a:r>
              <a:rPr lang="en-US" sz="1600" dirty="0" smtClean="0">
                <a:latin typeface="Arial" charset="0"/>
              </a:rPr>
              <a:t>              </a:t>
            </a:r>
            <a:r>
              <a:rPr lang="en-US" sz="1600" dirty="0" err="1">
                <a:latin typeface="Arial" charset="0"/>
              </a:rPr>
              <a:t>totweight</a:t>
            </a:r>
            <a:r>
              <a:rPr lang="en-US" sz="1600" dirty="0">
                <a:latin typeface="Arial" charset="0"/>
              </a:rPr>
              <a:t>  = </a:t>
            </a:r>
            <a:r>
              <a:rPr lang="en-US" sz="1600" dirty="0" err="1">
                <a:latin typeface="Arial" charset="0"/>
              </a:rPr>
              <a:t>totweight</a:t>
            </a:r>
            <a:r>
              <a:rPr lang="en-US" sz="1600" dirty="0">
                <a:latin typeface="Arial" charset="0"/>
              </a:rPr>
              <a:t> + W [</a:t>
            </a:r>
            <a:r>
              <a:rPr lang="en-US" sz="1600" dirty="0" smtClean="0">
                <a:latin typeface="Arial" charset="0"/>
              </a:rPr>
              <a:t>j];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                 </a:t>
            </a:r>
            <a:r>
              <a:rPr lang="fa-IR" sz="1600" dirty="0" smtClean="0">
                <a:latin typeface="Arial" charset="0"/>
              </a:rPr>
              <a:t>    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bound = bound + p[j</a:t>
            </a:r>
            <a:r>
              <a:rPr lang="en-US" sz="1600" dirty="0" smtClean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                       </a:t>
            </a:r>
            <a:r>
              <a:rPr lang="en-US" sz="1600" dirty="0">
                <a:latin typeface="Arial" charset="0"/>
              </a:rPr>
              <a:t>j++;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               </a:t>
            </a:r>
            <a:r>
              <a:rPr lang="en-US" sz="1600" dirty="0">
                <a:latin typeface="Arial" charset="0"/>
              </a:rPr>
              <a:t>}</a:t>
            </a: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    </a:t>
            </a:r>
            <a:r>
              <a:rPr lang="en-US" sz="1600" dirty="0" smtClean="0">
                <a:latin typeface="Arial" charset="0"/>
              </a:rPr>
              <a:t>k </a:t>
            </a:r>
            <a:r>
              <a:rPr lang="en-US" sz="1600" dirty="0">
                <a:latin typeface="Arial" charset="0"/>
              </a:rPr>
              <a:t>= j;</a:t>
            </a: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    if ( k &lt;= n)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                </a:t>
            </a:r>
            <a:r>
              <a:rPr lang="en-US" sz="1600" dirty="0">
                <a:latin typeface="Arial" charset="0"/>
              </a:rPr>
              <a:t>bound = bound + (W – </a:t>
            </a:r>
            <a:r>
              <a:rPr lang="en-US" sz="1600" dirty="0" err="1">
                <a:latin typeface="Arial" charset="0"/>
              </a:rPr>
              <a:t>totweight</a:t>
            </a:r>
            <a:r>
              <a:rPr lang="en-US" sz="1600" dirty="0">
                <a:latin typeface="Arial" charset="0"/>
              </a:rPr>
              <a:t>) * p [k]/w[k];</a:t>
            </a: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    return bound &gt; max profit ;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}</a:t>
            </a:r>
            <a:endParaRPr lang="en-US" sz="1600" dirty="0">
              <a:latin typeface="Arial" charset="0"/>
            </a:endParaRPr>
          </a:p>
          <a:p>
            <a:pPr lvl="1">
              <a:defRPr/>
            </a:pPr>
            <a:r>
              <a:rPr lang="en-US" sz="1600" dirty="0">
                <a:latin typeface="Arial" charset="0"/>
              </a:rPr>
              <a:t>    </a:t>
            </a:r>
            <a:r>
              <a:rPr lang="en-US" sz="1600" dirty="0" smtClean="0">
                <a:latin typeface="Arial" charset="0"/>
              </a:rPr>
              <a:t>} </a:t>
            </a:r>
            <a:endParaRPr lang="fa-IR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9657" y="713033"/>
            <a:ext cx="10134525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مقایسه روش برنامه سازی پویا و عقبگرد برای کوله پشتی صفر و یک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1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تعداد </a:t>
            </a:r>
            <a:r>
              <a:rPr lang="fa-IR" sz="2800" dirty="0">
                <a:cs typeface="B Mitra" panose="00000400000000000000" pitchFamily="2" charset="-78"/>
              </a:rPr>
              <a:t>عناصری که توسط الگوریتم برنامه نویسی پویا برای مسئله کوله پشتی صفر و یک محاسبه می شود  دربدترین حالت به </a:t>
            </a:r>
            <a:r>
              <a:rPr lang="en-US" sz="2800" dirty="0" smtClean="0">
                <a:cs typeface="B Mitra" panose="00000400000000000000" pitchFamily="2" charset="-78"/>
              </a:rPr>
              <a:t> O (</a:t>
            </a:r>
            <a:r>
              <a:rPr lang="en-US" sz="2800" dirty="0">
                <a:cs typeface="B Mitra" panose="00000400000000000000" pitchFamily="2" charset="-78"/>
              </a:rPr>
              <a:t>minimum (</a:t>
            </a:r>
            <a:r>
              <a:rPr lang="en-US" sz="2800" dirty="0" smtClean="0">
                <a:cs typeface="B Mitra" panose="00000400000000000000" pitchFamily="2" charset="-78"/>
              </a:rPr>
              <a:t>2ⁿ, </a:t>
            </a:r>
            <a:r>
              <a:rPr lang="en-US" sz="2800" dirty="0" err="1" smtClean="0">
                <a:cs typeface="B Mitra" panose="00000400000000000000" pitchFamily="2" charset="-78"/>
              </a:rPr>
              <a:t>nW</a:t>
            </a:r>
            <a:r>
              <a:rPr lang="en-US" sz="2800" dirty="0">
                <a:cs typeface="B Mitra" panose="00000400000000000000" pitchFamily="2" charset="-78"/>
              </a:rPr>
              <a:t>)) </a:t>
            </a:r>
            <a:r>
              <a:rPr lang="fa-IR" sz="2800" dirty="0">
                <a:cs typeface="B Mitra" panose="00000400000000000000" pitchFamily="2" charset="-78"/>
              </a:rPr>
              <a:t>تعلق دارد.</a:t>
            </a:r>
          </a:p>
          <a:p>
            <a:pPr algn="r" rtl="1">
              <a:lnSpc>
                <a:spcPct val="11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>
                <a:cs typeface="B Mitra" panose="00000400000000000000" pitchFamily="2" charset="-78"/>
              </a:rPr>
              <a:t>بدترین حالت ، الگوریتم عقبگرد </a:t>
            </a:r>
            <a:r>
              <a:rPr lang="en-US" sz="2800" dirty="0" smtClean="0">
                <a:cs typeface="B Mitra" panose="00000400000000000000" pitchFamily="2" charset="-78"/>
              </a:rPr>
              <a:t> </a:t>
            </a:r>
            <a:r>
              <a:rPr lang="el-GR" sz="2800" dirty="0" smtClean="0">
                <a:cs typeface="B Mitra" panose="00000400000000000000" pitchFamily="2" charset="-78"/>
              </a:rPr>
              <a:t>θ</a:t>
            </a:r>
            <a:r>
              <a:rPr lang="en-US" sz="2800" dirty="0" smtClean="0">
                <a:cs typeface="B Mitra" panose="00000400000000000000" pitchFamily="2" charset="-78"/>
              </a:rPr>
              <a:t>(2ⁿ)</a:t>
            </a:r>
            <a:r>
              <a:rPr lang="el-G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گره </a:t>
            </a:r>
            <a:r>
              <a:rPr lang="fa-IR" sz="2800" dirty="0">
                <a:cs typeface="B Mitra" panose="00000400000000000000" pitchFamily="2" charset="-78"/>
              </a:rPr>
              <a:t>را چک می کند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fa-IR" sz="2800" dirty="0">
              <a:cs typeface="B Mitra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dirty="0">
                <a:cs typeface="B Mitra" panose="00000400000000000000" pitchFamily="2" charset="-78"/>
              </a:rPr>
              <a:t>الگوریتم عقبگرد معمولا کارایی بیشتری نسبت به الگوریتم برنامه نویسی پویا دارد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fa-IR" sz="2800" dirty="0">
              <a:cs typeface="B Mitra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dirty="0">
                <a:cs typeface="B Mitra" panose="00000400000000000000" pitchFamily="2" charset="-78"/>
              </a:rPr>
              <a:t>هوروویتز و شانی ، روش تقسیم و حل را با روش برنامه نویسی پویا ترکیب کرده الگوریتمی برای مسئله کوله پشتی صفر و یک بسط داده اند که دربدترین حالت به </a:t>
            </a:r>
            <a:r>
              <a:rPr lang="en-US" sz="2800" dirty="0" smtClean="0">
                <a:cs typeface="B Mitra" panose="00000400000000000000" pitchFamily="2" charset="-78"/>
              </a:rPr>
              <a:t>O(2^n/2)</a:t>
            </a:r>
            <a:r>
              <a:rPr lang="fa-IR" sz="2800" dirty="0" smtClean="0">
                <a:cs typeface="B Mitra" panose="00000400000000000000" pitchFamily="2" charset="-78"/>
              </a:rPr>
              <a:t> تعلق </a:t>
            </a:r>
            <a:r>
              <a:rPr lang="fa-IR" sz="2800" dirty="0">
                <a:cs typeface="B Mitra" panose="00000400000000000000" pitchFamily="2" charset="-78"/>
              </a:rPr>
              <a:t>دارد.</a:t>
            </a:r>
          </a:p>
          <a:p>
            <a:pPr algn="r" rtl="1">
              <a:lnSpc>
                <a:spcPct val="110000"/>
              </a:lnSpc>
            </a:pP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0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787" y="713033"/>
            <a:ext cx="1582160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عقبگرد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646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مدار های همیلتونی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60988"/>
            <a:ext cx="6096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void </a:t>
            </a:r>
            <a:r>
              <a:rPr lang="en-US" dirty="0" err="1">
                <a:latin typeface="Arial" charset="0"/>
              </a:rPr>
              <a:t>hamiltonian</a:t>
            </a:r>
            <a:r>
              <a:rPr lang="en-US" dirty="0">
                <a:latin typeface="Arial" charset="0"/>
              </a:rPr>
              <a:t>  ( 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b="1" dirty="0">
                <a:latin typeface="Arial" charset="0"/>
              </a:rPr>
              <a:t>  index</a:t>
            </a:r>
            <a:r>
              <a:rPr lang="en-US" dirty="0">
                <a:latin typeface="Arial" charset="0"/>
              </a:rPr>
              <a:t> j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b="1" dirty="0">
                <a:latin typeface="Arial" charset="0"/>
              </a:rPr>
              <a:t> if</a:t>
            </a:r>
            <a:r>
              <a:rPr lang="en-US" dirty="0">
                <a:latin typeface="Arial" charset="0"/>
              </a:rPr>
              <a:t> ( promising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 if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== n - 1)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</a:t>
            </a:r>
            <a:r>
              <a:rPr lang="en-US" dirty="0" err="1">
                <a:latin typeface="Arial" charset="0"/>
              </a:rPr>
              <a:t>cout</a:t>
            </a:r>
            <a:r>
              <a:rPr lang="en-US" dirty="0">
                <a:latin typeface="Arial" charset="0"/>
              </a:rPr>
              <a:t> &lt;&lt; 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[0] through  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 n-1];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else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for  ( j = 2 ; j ≤ n ; j ++) </a:t>
            </a:r>
            <a:r>
              <a:rPr lang="en-US" dirty="0" smtClean="0">
                <a:latin typeface="Arial" charset="0"/>
              </a:rPr>
              <a:t>{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dirty="0" smtClean="0"/>
              <a:t>		</a:t>
            </a:r>
            <a:r>
              <a:rPr lang="en-US" dirty="0" smtClean="0"/>
              <a:t> 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+1] = j ;</a:t>
            </a:r>
          </a:p>
          <a:p>
            <a:pPr>
              <a:defRPr/>
            </a:pPr>
            <a:r>
              <a:rPr lang="fa-IR" dirty="0" smtClean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               </a:t>
            </a:r>
            <a:r>
              <a:rPr lang="en-US" dirty="0" err="1">
                <a:latin typeface="Arial" charset="0"/>
              </a:rPr>
              <a:t>hamiltonian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+1 );</a:t>
            </a:r>
          </a:p>
          <a:p>
            <a:pPr>
              <a:defRPr/>
            </a:pPr>
            <a:r>
              <a:rPr lang="fa-IR" dirty="0">
                <a:latin typeface="Arial" charset="0"/>
              </a:rPr>
              <a:t> </a:t>
            </a:r>
            <a:r>
              <a:rPr lang="fa-IR" dirty="0" smtClean="0">
                <a:latin typeface="Arial" charset="0"/>
              </a:rPr>
              <a:t>    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dirty="0">
                <a:latin typeface="Arial" charset="0"/>
              </a:rPr>
              <a:t>}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</a:t>
            </a:r>
            <a:r>
              <a:rPr lang="en-US" dirty="0" smtClean="0">
                <a:latin typeface="Arial" charset="0"/>
              </a:rPr>
              <a:t>}</a:t>
            </a:r>
            <a:endParaRPr lang="en-US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914" y="2070309"/>
            <a:ext cx="6096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bool</a:t>
            </a:r>
            <a:r>
              <a:rPr lang="en-US" dirty="0">
                <a:latin typeface="Arial" charset="0"/>
              </a:rPr>
              <a:t> promising (</a:t>
            </a:r>
            <a:r>
              <a:rPr lang="en-US" b="1" dirty="0">
                <a:latin typeface="Arial" charset="0"/>
              </a:rPr>
              <a:t> index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</a:t>
            </a:r>
            <a:r>
              <a:rPr lang="en-US" b="1" dirty="0">
                <a:latin typeface="Arial" charset="0"/>
              </a:rPr>
              <a:t>index </a:t>
            </a:r>
            <a:r>
              <a:rPr lang="en-US" dirty="0">
                <a:latin typeface="Arial" charset="0"/>
              </a:rPr>
              <a:t>j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</a:t>
            </a:r>
            <a:r>
              <a:rPr lang="en-US" b="1" dirty="0" err="1">
                <a:latin typeface="Arial" charset="0"/>
              </a:rPr>
              <a:t>bool</a:t>
            </a:r>
            <a:r>
              <a:rPr lang="en-US" dirty="0">
                <a:latin typeface="Arial" charset="0"/>
              </a:rPr>
              <a:t> switch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</a:t>
            </a:r>
            <a:r>
              <a:rPr lang="en-US" b="1" dirty="0">
                <a:latin typeface="Arial" charset="0"/>
              </a:rPr>
              <a:t>if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== n -1 </a:t>
            </a:r>
            <a:r>
              <a:rPr lang="en-US" b="1" dirty="0">
                <a:latin typeface="Arial" charset="0"/>
              </a:rPr>
              <a:t>&amp;&amp;!</a:t>
            </a:r>
            <a:r>
              <a:rPr lang="en-US" dirty="0">
                <a:latin typeface="Arial" charset="0"/>
              </a:rPr>
              <a:t> W [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 n-1 ]] [ 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[0]])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switch = false ;      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latin typeface="Arial" charset="0"/>
              </a:rPr>
              <a:t> else</a:t>
            </a:r>
            <a:r>
              <a:rPr lang="en-US" dirty="0">
                <a:latin typeface="Arial" charset="0"/>
              </a:rPr>
              <a:t> {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switch = true 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j = 1;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latin typeface="Arial" charset="0"/>
              </a:rPr>
              <a:t>while</a:t>
            </a:r>
            <a:r>
              <a:rPr lang="en-US" dirty="0">
                <a:latin typeface="Arial" charset="0"/>
              </a:rPr>
              <a:t> ( j &lt;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&amp;&amp; switch ) {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] == </a:t>
            </a:r>
            <a:r>
              <a:rPr lang="en-US" dirty="0" err="1">
                <a:latin typeface="Arial" charset="0"/>
              </a:rPr>
              <a:t>vindex</a:t>
            </a:r>
            <a:r>
              <a:rPr lang="en-US" dirty="0">
                <a:latin typeface="Arial" charset="0"/>
              </a:rPr>
              <a:t> [j])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switch = false 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j++;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}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}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b="1" dirty="0">
                <a:latin typeface="Arial" charset="0"/>
              </a:rPr>
              <a:t>return </a:t>
            </a:r>
            <a:r>
              <a:rPr lang="en-US" dirty="0" smtClean="0">
                <a:latin typeface="Arial" charset="0"/>
              </a:rPr>
              <a:t>switch;</a:t>
            </a:r>
            <a:endParaRPr lang="fa-IR" dirty="0" smtClean="0">
              <a:latin typeface="Arial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}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0322" y="2809375"/>
            <a:ext cx="8144134" cy="1373070"/>
          </a:xfrm>
        </p:spPr>
        <p:txBody>
          <a:bodyPr/>
          <a:lstStyle/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روش انشعاب و تحدید </a:t>
            </a:r>
            <a:r>
              <a:rPr lang="fa-IR" sz="2400" dirty="0" smtClean="0">
                <a:cs typeface="B Titr" panose="00000700000000000000" pitchFamily="2" charset="-78"/>
              </a:rPr>
              <a:t>(شاخه </a:t>
            </a:r>
            <a:r>
              <a:rPr lang="fa-IR" sz="2400" dirty="0">
                <a:cs typeface="B Titr" panose="00000700000000000000" pitchFamily="2" charset="-78"/>
              </a:rPr>
              <a:t>و حد)</a:t>
            </a:r>
            <a:r>
              <a:rPr lang="en-US" sz="2400" dirty="0">
                <a:cs typeface="B Titr" panose="00000700000000000000" pitchFamily="2" charset="-78"/>
              </a:rPr>
              <a:t/>
            </a:r>
            <a:br>
              <a:rPr lang="en-US" sz="2400" dirty="0">
                <a:cs typeface="B Titr" panose="00000700000000000000" pitchFamily="2" charset="-78"/>
              </a:rPr>
            </a:br>
            <a:r>
              <a:rPr lang="fa-IR" sz="4800" dirty="0" smtClean="0">
                <a:cs typeface="B Titr" panose="00000700000000000000" pitchFamily="2" charset="-78"/>
              </a:rPr>
              <a:t> </a:t>
            </a:r>
            <a:r>
              <a:rPr lang="en-US" sz="4800" dirty="0" smtClean="0">
                <a:cs typeface="B Titr" panose="00000700000000000000" pitchFamily="2" charset="-78"/>
              </a:rPr>
              <a:t>Branch and Bound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7009" y="2957282"/>
            <a:ext cx="275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مباحث </a:t>
            </a:r>
            <a:r>
              <a:rPr lang="fa-IR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پایان ترم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طراحی الگوریتم </a:t>
            </a:r>
            <a:endParaRPr lang="en-US" sz="2800" dirty="0">
              <a:solidFill>
                <a:schemeClr val="tx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185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انشعاب و تحدید</a:t>
            </a:r>
            <a:r>
              <a:rPr lang="fa-IR" sz="2800" dirty="0" smtClean="0">
                <a:cs typeface="B Titr" panose="00000700000000000000" pitchFamily="2" charset="-78"/>
              </a:rPr>
              <a:t> (شاخه و حد)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2336873"/>
            <a:ext cx="9940221" cy="3599316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cs typeface="B Mitra" panose="00000400000000000000" pitchFamily="2" charset="-78"/>
              </a:rPr>
              <a:t>این روش از </a:t>
            </a:r>
            <a:r>
              <a:rPr lang="en-US" sz="2000" b="1" dirty="0" smtClean="0">
                <a:cs typeface="B Mitra" panose="00000400000000000000" pitchFamily="2" charset="-78"/>
              </a:rPr>
              <a:t>BFS</a:t>
            </a:r>
            <a:r>
              <a:rPr lang="fa-IR" sz="2000" b="1" dirty="0" smtClean="0"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cs typeface="B Mitra" panose="00000400000000000000" pitchFamily="2" charset="-78"/>
              </a:rPr>
              <a:t>(جستجو سطحی</a:t>
            </a:r>
            <a:r>
              <a:rPr lang="en-US" sz="2000" b="1" dirty="0" err="1" smtClean="0">
                <a:cs typeface="B Mitra" panose="00000400000000000000" pitchFamily="2" charset="-78"/>
              </a:rPr>
              <a:t>BreathFirstSearch</a:t>
            </a:r>
            <a:r>
              <a:rPr lang="fa-IR" sz="2800" b="1" dirty="0" smtClean="0">
                <a:cs typeface="B Mitra" panose="00000400000000000000" pitchFamily="2" charset="-78"/>
              </a:rPr>
              <a:t>)</a:t>
            </a:r>
            <a:r>
              <a:rPr lang="en-US" sz="2800" b="1" dirty="0" smtClean="0"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cs typeface="B Mitra" panose="00000400000000000000" pitchFamily="2" charset="-78"/>
              </a:rPr>
              <a:t>استفاده میکند</a:t>
            </a:r>
            <a:endParaRPr lang="en-US" sz="2800" b="1" dirty="0" smtClean="0">
              <a:solidFill>
                <a:srgbClr val="FFFF0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روش شاخه و قید با ایجاد درختی از زیرمسأله ها با توجه به مسأله اولیه و پیمایش درخت بدون قاعده خاصی، دنبال جواب های مسأله می گردد</a:t>
            </a:r>
            <a:r>
              <a:rPr lang="fa-IR" sz="2800" b="1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 </a:t>
            </a:r>
            <a:r>
              <a:rPr lang="fa-IR" sz="2800" b="1" dirty="0">
                <a:cs typeface="B Mitra" panose="00000400000000000000" pitchFamily="2" charset="-78"/>
              </a:rPr>
              <a:t>این روش شكل بهبود یافته ای از الگوریتم عقبگرد است </a:t>
            </a:r>
            <a:endParaRPr lang="fa-IR" sz="28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كه </a:t>
            </a:r>
            <a:r>
              <a:rPr lang="fa-IR" sz="2800" b="1" dirty="0">
                <a:cs typeface="B Mitra" panose="00000400000000000000" pitchFamily="2" charset="-78"/>
              </a:rPr>
              <a:t>در آن شیوه خاصی را برای ملاقات گره ها اعمال نمی كند و در هر گره برای امیدبخش بودن آن گره، قید یا عددی را محاسبه می كند و فقط برای مسائل بهینه سازی استفاده می شود</a:t>
            </a:r>
            <a:r>
              <a:rPr lang="fa-IR" sz="2800" b="1" dirty="0" smtClean="0"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انشعاب و تحدید</a:t>
            </a:r>
            <a:r>
              <a:rPr lang="fa-IR" sz="2800" dirty="0" smtClean="0">
                <a:cs typeface="B Titr" panose="00000700000000000000" pitchFamily="2" charset="-78"/>
              </a:rPr>
              <a:t> (شاخه و حد)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2336873"/>
            <a:ext cx="9940221" cy="3599316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 به عنوان مثال </a:t>
            </a:r>
            <a:r>
              <a:rPr lang="fa-IR" sz="2800" b="1" dirty="0" smtClean="0">
                <a:cs typeface="B Mitra" panose="00000400000000000000" pitchFamily="2" charset="-78"/>
              </a:rPr>
              <a:t>: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Mitra" panose="00000400000000000000" pitchFamily="2" charset="-78"/>
              </a:rPr>
              <a:t>مسأله </a:t>
            </a:r>
            <a:r>
              <a:rPr lang="fa-IR" sz="2800" b="1" dirty="0">
                <a:cs typeface="B Mitra" panose="00000400000000000000" pitchFamily="2" charset="-78"/>
              </a:rPr>
              <a:t>كوله پشتی صفر و یك ،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 بهترین جست وجو با هرس كردن،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 ایجاد یك تور بهینه و محاسبه طول آن،</a:t>
            </a:r>
          </a:p>
          <a:p>
            <a:pPr marL="1311275" indent="344488" algn="r" rtl="1"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anose="00000400000000000000" pitchFamily="2" charset="-78"/>
              </a:rPr>
              <a:t> مسأله فروشنده دوره گرد </a:t>
            </a:r>
            <a:endParaRPr lang="fa-IR" sz="2800" b="1" dirty="0" smtClean="0">
              <a:cs typeface="B Mitra" panose="00000400000000000000" pitchFamily="2" charset="-78"/>
            </a:endParaRPr>
          </a:p>
          <a:p>
            <a:pPr marL="396875" indent="-396875" algn="r" rtl="1">
              <a:buFont typeface="Wingdings" panose="05000000000000000000" pitchFamily="2" charset="2"/>
              <a:buChar char="ü"/>
            </a:pPr>
            <a:endParaRPr lang="fa-IR" sz="2800" b="1" dirty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و </a:t>
            </a:r>
            <a:r>
              <a:rPr lang="fa-IR" sz="2800" b="1" dirty="0">
                <a:cs typeface="B Mitra" panose="00000400000000000000" pitchFamily="2" charset="-78"/>
              </a:rPr>
              <a:t>استنباط با عكس العمل استفاده از روش شاخه و قید اجرا می شود.</a:t>
            </a:r>
          </a:p>
        </p:txBody>
      </p:sp>
    </p:spTree>
    <p:extLst>
      <p:ext uri="{BB962C8B-B14F-4D97-AF65-F5344CB8AC3E}">
        <p14:creationId xmlns:p14="http://schemas.microsoft.com/office/powerpoint/2010/main" val="29761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انشعاب و تحدید</a:t>
            </a:r>
            <a:r>
              <a:rPr lang="fa-IR" sz="2800" dirty="0" smtClean="0">
                <a:cs typeface="B Titr" panose="00000700000000000000" pitchFamily="2" charset="-78"/>
              </a:rPr>
              <a:t> (شاخه و حد)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2336873"/>
            <a:ext cx="9940221" cy="3599316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راهبرد شاخه و حد ازآن لحاظ به عقبگرد شبا هت دارد که </a:t>
            </a:r>
            <a:r>
              <a:rPr lang="fa-IR" sz="2800" b="1" dirty="0" smtClean="0">
                <a:cs typeface="B Mitra" panose="00000400000000000000" pitchFamily="2" charset="-78"/>
              </a:rPr>
              <a:t>درآن،</a:t>
            </a: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 برای </a:t>
            </a:r>
            <a:r>
              <a:rPr lang="fa-IR" sz="2800" b="1" dirty="0">
                <a:cs typeface="B Mitra" panose="00000400000000000000" pitchFamily="2" charset="-78"/>
              </a:rPr>
              <a:t>حل مسئله از </a:t>
            </a:r>
            <a:r>
              <a:rPr lang="fa-IR" sz="2800" b="1" dirty="0">
                <a:solidFill>
                  <a:srgbClr val="FFFF00"/>
                </a:solidFill>
                <a:cs typeface="B Mitra" panose="00000400000000000000" pitchFamily="2" charset="-78"/>
              </a:rPr>
              <a:t>درخت فضای حالت </a:t>
            </a:r>
            <a:r>
              <a:rPr lang="fa-IR" sz="2800" b="1" dirty="0">
                <a:cs typeface="B Mitra" panose="00000400000000000000" pitchFamily="2" charset="-78"/>
              </a:rPr>
              <a:t>استفاده می </a:t>
            </a:r>
            <a:r>
              <a:rPr lang="fa-IR" sz="2800" b="1" dirty="0" smtClean="0">
                <a:cs typeface="B Mitra" panose="00000400000000000000" pitchFamily="2" charset="-78"/>
              </a:rPr>
              <a:t>شود .</a:t>
            </a:r>
          </a:p>
          <a:p>
            <a:pPr algn="r" rtl="1"/>
            <a:endParaRPr lang="fa-IR" sz="28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تفاوت این روش با </a:t>
            </a:r>
            <a:r>
              <a:rPr lang="fa-IR" sz="2800" b="1" dirty="0" smtClean="0">
                <a:cs typeface="B Mitra" panose="00000400000000000000" pitchFamily="2" charset="-78"/>
              </a:rPr>
              <a:t>عقبگرد :</a:t>
            </a:r>
          </a:p>
          <a:p>
            <a:pPr marL="914400" indent="-231775" algn="r" rtl="1">
              <a:buFont typeface="Wingdings" panose="05000000000000000000" pitchFamily="2" charset="2"/>
              <a:buChar char="v"/>
            </a:pPr>
            <a:r>
              <a:rPr lang="fa-IR" sz="2800" b="1" dirty="0" smtClean="0">
                <a:cs typeface="B Mitra" panose="00000400000000000000" pitchFamily="2" charset="-78"/>
              </a:rPr>
              <a:t> </a:t>
            </a:r>
            <a:r>
              <a:rPr lang="fa-IR" sz="2800" b="1" dirty="0">
                <a:cs typeface="B Mitra" panose="00000400000000000000" pitchFamily="2" charset="-78"/>
              </a:rPr>
              <a:t>اولا ما را به پیمایش خاصی ازدرخت محدود نمی </a:t>
            </a:r>
            <a:r>
              <a:rPr lang="fa-IR" sz="2800" b="1" dirty="0" smtClean="0">
                <a:cs typeface="B Mitra" panose="00000400000000000000" pitchFamily="2" charset="-78"/>
              </a:rPr>
              <a:t>کند</a:t>
            </a:r>
          </a:p>
          <a:p>
            <a:pPr marL="914400" indent="-231775" algn="r" rtl="1">
              <a:buFont typeface="Wingdings" panose="05000000000000000000" pitchFamily="2" charset="2"/>
              <a:buChar char="v"/>
            </a:pPr>
            <a:r>
              <a:rPr lang="fa-IR" sz="2800" b="1" dirty="0" smtClean="0">
                <a:cs typeface="B Mitra" panose="00000400000000000000" pitchFamily="2" charset="-78"/>
              </a:rPr>
              <a:t>و ثانیا </a:t>
            </a:r>
            <a:r>
              <a:rPr lang="fa-IR" sz="2800" b="1" dirty="0">
                <a:cs typeface="B Mitra" panose="00000400000000000000" pitchFamily="2" charset="-78"/>
              </a:rPr>
              <a:t>فقط برای مسائل بهینه سازی به کار می رود.</a:t>
            </a:r>
          </a:p>
          <a:p>
            <a:pPr algn="r" rtl="1"/>
            <a:endParaRPr lang="fa-IR" sz="28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14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انشعاب و تحدید</a:t>
            </a:r>
            <a:r>
              <a:rPr lang="fa-IR" sz="2800" dirty="0" smtClean="0">
                <a:cs typeface="B Titr" panose="00000700000000000000" pitchFamily="2" charset="-78"/>
              </a:rPr>
              <a:t> (شاخه و حد)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2336873"/>
            <a:ext cx="9940221" cy="4296156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الگوریتم شاخه و حد ، در هر گره عددی را ( حدی ) رامحاسبه می کند </a:t>
            </a:r>
            <a:endParaRPr lang="fa-IR" sz="28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تا تعیین </a:t>
            </a:r>
            <a:r>
              <a:rPr lang="fa-IR" sz="2800" b="1" dirty="0">
                <a:cs typeface="B Mitra" panose="00000400000000000000" pitchFamily="2" charset="-78"/>
              </a:rPr>
              <a:t>شود که آیا این گره امید بخش هست یا خیر</a:t>
            </a:r>
            <a:r>
              <a:rPr lang="fa-IR" sz="2800" b="1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اگر آن حد بهتر از مقدار بهترین حلی که تاکنون یافته شده ، نباشد، </a:t>
            </a:r>
            <a:r>
              <a:rPr lang="fa-IR" sz="2800" b="1" dirty="0" smtClean="0">
                <a:cs typeface="B Mitra" panose="00000400000000000000" pitchFamily="2" charset="-78"/>
              </a:rPr>
              <a:t>گره </a:t>
            </a:r>
            <a:r>
              <a:rPr lang="fa-IR" sz="2800" b="1" dirty="0">
                <a:cs typeface="B Mitra" panose="00000400000000000000" pitchFamily="2" charset="-78"/>
              </a:rPr>
              <a:t>غیر امید بخش است. در غیر این صورت ، امید بخش است.</a:t>
            </a:r>
          </a:p>
          <a:p>
            <a:pPr algn="r" rtl="1"/>
            <a:endParaRPr lang="fa-IR" sz="28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علاوه براستفاده از حد، می توان حدود گره های امید بخش را مقایسه کرد و فرزندان گرهی با بهترین حد را ملاقات نمود</a:t>
            </a:r>
            <a:r>
              <a:rPr lang="fa-IR" sz="2800" b="1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بدین </a:t>
            </a:r>
            <a:r>
              <a:rPr lang="fa-IR" sz="2800" b="1" dirty="0">
                <a:cs typeface="B Mitra" panose="00000400000000000000" pitchFamily="2" charset="-78"/>
              </a:rPr>
              <a:t>ترتیب می توان سریع تر از آن که گره ها را در یک ترتیب از پیش تعیین شده ملاحظه کرد، به حل بهینه دست یافت. این روش را بهترین جست و جو با هرس کردن شاخه و حد می گویند.</a:t>
            </a:r>
          </a:p>
          <a:p>
            <a:pPr algn="r" rtl="1"/>
            <a:endParaRPr lang="fa-IR" sz="2800" b="1" dirty="0">
              <a:cs typeface="B Mitra" panose="00000400000000000000" pitchFamily="2" charset="-78"/>
            </a:endParaRPr>
          </a:p>
          <a:p>
            <a:pPr algn="r" rtl="1"/>
            <a:endParaRPr lang="fa-IR" sz="28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55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فیبوناچی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244" y="2214716"/>
            <a:ext cx="10538808" cy="377762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 starting from </a:t>
            </a:r>
            <a:endParaRPr lang="fa-IR" dirty="0" smtClean="0"/>
          </a:p>
          <a:p>
            <a:pPr marL="0" indent="0" algn="l">
              <a:buNone/>
            </a:pPr>
            <a:r>
              <a:rPr lang="fa-IR" dirty="0" smtClean="0"/>
              <a:t>		</a:t>
            </a:r>
            <a:r>
              <a:rPr lang="en-US" b="1" dirty="0" smtClean="0"/>
              <a:t>x(0</a:t>
            </a:r>
            <a:r>
              <a:rPr lang="en-US" b="1" dirty="0"/>
              <a:t>) = 0</a:t>
            </a:r>
            <a:r>
              <a:rPr lang="en-US" dirty="0"/>
              <a:t> </a:t>
            </a:r>
            <a:endParaRPr lang="fa-IR" dirty="0"/>
          </a:p>
          <a:p>
            <a:pPr marL="0" indent="0" algn="l">
              <a:buNone/>
            </a:pPr>
            <a:r>
              <a:rPr lang="fa-IR" dirty="0" smtClean="0"/>
              <a:t>		</a:t>
            </a:r>
            <a:r>
              <a:rPr lang="en-US" b="1" dirty="0" smtClean="0"/>
              <a:t>x(1</a:t>
            </a:r>
            <a:r>
              <a:rPr lang="en-US" b="1" dirty="0"/>
              <a:t>) = </a:t>
            </a:r>
            <a:r>
              <a:rPr lang="en-US" b="1" dirty="0" smtClean="0"/>
              <a:t>1</a:t>
            </a:r>
            <a:endParaRPr lang="fa-IR" b="1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series </a:t>
            </a:r>
            <a:r>
              <a:rPr lang="en-US" dirty="0" smtClean="0"/>
              <a:t>progresses </a:t>
            </a:r>
            <a:r>
              <a:rPr lang="en-US" dirty="0"/>
              <a:t>infinitely as: 0,1,1,2,3,5,8,13</a:t>
            </a:r>
            <a:r>
              <a:rPr lang="en-US" dirty="0" smtClean="0"/>
              <a:t>...</a:t>
            </a:r>
            <a:endParaRPr lang="fa-IR" dirty="0"/>
          </a:p>
          <a:p>
            <a:pPr marL="0" indent="0" algn="l">
              <a:buNone/>
            </a:pPr>
            <a:endParaRPr lang="fa-IR" dirty="0"/>
          </a:p>
          <a:p>
            <a:r>
              <a:rPr lang="en-US" dirty="0" smtClean="0"/>
              <a:t>Problem : finding </a:t>
            </a:r>
            <a:r>
              <a:rPr lang="en-US" dirty="0"/>
              <a:t>the nth </a:t>
            </a:r>
            <a:r>
              <a:rPr lang="en-US" dirty="0" smtClean="0"/>
              <a:t>Fibonacci </a:t>
            </a:r>
            <a:r>
              <a:rPr lang="en-US" dirty="0"/>
              <a:t>number?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64873" y="2347453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مقادیر اولیه به صورت مقابل هستند:</a:t>
            </a:r>
          </a:p>
          <a:p>
            <a:pPr algn="r" rtl="1"/>
            <a:endParaRPr lang="fa-IR" sz="2800" dirty="0">
              <a:cs typeface="B Mitra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نمونه دنباله آن بصورت </a:t>
            </a:r>
            <a:r>
              <a:rPr lang="en-US" sz="2800" dirty="0" smtClean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روبرو :</a:t>
            </a:r>
          </a:p>
          <a:p>
            <a:pPr algn="r" rtl="1"/>
            <a:endParaRPr lang="fa-IR" sz="2800" dirty="0">
              <a:cs typeface="B Mitra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هدف : پیداکردن </a:t>
            </a:r>
            <a:r>
              <a:rPr lang="en-US" sz="2800" dirty="0" smtClean="0">
                <a:cs typeface="B Mitra" panose="00000400000000000000" pitchFamily="2" charset="-78"/>
              </a:rPr>
              <a:t>n</a:t>
            </a:r>
            <a:r>
              <a:rPr lang="fa-IR" sz="2800" dirty="0" smtClean="0">
                <a:cs typeface="B Mitra" panose="00000400000000000000" pitchFamily="2" charset="-78"/>
              </a:rPr>
              <a:t> امین جمله...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1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انشعاب و تحدید</a:t>
            </a:r>
            <a:r>
              <a:rPr lang="fa-IR" sz="2800" dirty="0" smtClean="0">
                <a:cs typeface="B Titr" panose="00000700000000000000" pitchFamily="2" charset="-78"/>
              </a:rPr>
              <a:t> (شاخه و حد)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2336873"/>
            <a:ext cx="9940221" cy="4296156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پیاده </a:t>
            </a:r>
            <a:r>
              <a:rPr lang="fa-IR" sz="2800" b="1" dirty="0">
                <a:cs typeface="B Mitra" panose="00000400000000000000" pitchFamily="2" charset="-78"/>
              </a:rPr>
              <a:t>سازی این روش، شکل اصلاح شده ی ساده ای از یک روش دیگر موسوم به جست و جوی عرضی هرس کردن شاخه و حد است.</a:t>
            </a:r>
          </a:p>
        </p:txBody>
      </p:sp>
    </p:spTree>
    <p:extLst>
      <p:ext uri="{BB962C8B-B14F-4D97-AF65-F5344CB8AC3E}">
        <p14:creationId xmlns:p14="http://schemas.microsoft.com/office/powerpoint/2010/main" val="698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897" y="713033"/>
            <a:ext cx="4871051" cy="108093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انشعاب و تحدید </a:t>
            </a:r>
            <a:r>
              <a:rPr lang="fa-IR" sz="24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(شاخه و حد)</a:t>
            </a:r>
            <a:r>
              <a:rPr lang="fa-IR" sz="32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 :</a:t>
            </a:r>
            <a:endParaRPr lang="en-US" sz="32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6416" y="713033"/>
            <a:ext cx="541265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کوله پشتی صفر و 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5612" y="2038919"/>
            <a:ext cx="5532983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 </a:t>
            </a:r>
            <a:r>
              <a:rPr lang="en-US" b="1" dirty="0">
                <a:latin typeface="Arial" charset="0"/>
              </a:rPr>
              <a:t>void </a:t>
            </a:r>
            <a:r>
              <a:rPr lang="en-US" dirty="0">
                <a:latin typeface="Arial" charset="0"/>
              </a:rPr>
              <a:t>knapsack </a:t>
            </a:r>
            <a:r>
              <a:rPr lang="en-US" sz="1400" dirty="0">
                <a:latin typeface="Arial" charset="0"/>
              </a:rPr>
              <a:t>( </a:t>
            </a:r>
            <a:r>
              <a:rPr lang="en-US" sz="1400" b="1" dirty="0" err="1">
                <a:latin typeface="Arial" charset="0"/>
              </a:rPr>
              <a:t>int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n ,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</a:rPr>
              <a:t>                              </a:t>
            </a:r>
            <a:r>
              <a:rPr lang="en-US" sz="1400" b="1" dirty="0" err="1">
                <a:latin typeface="Arial" charset="0"/>
              </a:rPr>
              <a:t>const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int</a:t>
            </a:r>
            <a:r>
              <a:rPr lang="en-US" sz="1400" dirty="0">
                <a:latin typeface="Arial" charset="0"/>
              </a:rPr>
              <a:t> p [ </a:t>
            </a:r>
            <a:r>
              <a:rPr lang="en-US" sz="1400" dirty="0" smtClean="0">
                <a:latin typeface="Arial" charset="0"/>
              </a:rPr>
              <a:t>] ,</a:t>
            </a:r>
            <a:endParaRPr lang="fa-IR" sz="1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fa-IR" sz="1400" dirty="0" smtClean="0">
                <a:latin typeface="Arial" charset="0"/>
              </a:rPr>
              <a:t>		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const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int</a:t>
            </a:r>
            <a:r>
              <a:rPr lang="en-US" sz="1400" dirty="0">
                <a:latin typeface="Arial" charset="0"/>
              </a:rPr>
              <a:t> w [ ],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</a:rPr>
              <a:t>                             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int</a:t>
            </a:r>
            <a:r>
              <a:rPr lang="en-US" sz="1400" dirty="0">
                <a:latin typeface="Arial" charset="0"/>
              </a:rPr>
              <a:t> W ,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</a:rPr>
              <a:t>                              </a:t>
            </a:r>
            <a:r>
              <a:rPr lang="en-US" sz="1400" b="1" dirty="0" err="1">
                <a:latin typeface="Arial" charset="0"/>
              </a:rPr>
              <a:t>int</a:t>
            </a:r>
            <a:r>
              <a:rPr lang="en-US" sz="1400" b="1" dirty="0">
                <a:latin typeface="Arial" charset="0"/>
              </a:rPr>
              <a:t> &amp;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maxprofit</a:t>
            </a:r>
            <a:r>
              <a:rPr lang="en-US" sz="1400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queue _of _ node</a:t>
            </a:r>
            <a:r>
              <a:rPr lang="en-US" dirty="0">
                <a:latin typeface="Arial" charset="0"/>
              </a:rPr>
              <a:t> Q;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node </a:t>
            </a:r>
            <a:r>
              <a:rPr lang="en-US" dirty="0">
                <a:latin typeface="Arial" charset="0"/>
              </a:rPr>
              <a:t> u , v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dirty="0" err="1">
                <a:latin typeface="Arial" charset="0"/>
              </a:rPr>
              <a:t>intialize</a:t>
            </a:r>
            <a:r>
              <a:rPr lang="en-US" dirty="0">
                <a:latin typeface="Arial" charset="0"/>
              </a:rPr>
              <a:t> (Q</a:t>
            </a:r>
            <a:r>
              <a:rPr lang="en-US" dirty="0" smtClean="0">
                <a:latin typeface="Arial" charset="0"/>
              </a:rPr>
              <a:t>);</a:t>
            </a:r>
            <a:endParaRPr lang="fa-IR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/>
              <a:t> </a:t>
            </a:r>
            <a:r>
              <a:rPr lang="fa-IR" dirty="0"/>
              <a:t> </a:t>
            </a:r>
            <a:r>
              <a:rPr lang="fa-IR" dirty="0" smtClean="0"/>
              <a:t>         </a:t>
            </a:r>
            <a:r>
              <a:rPr lang="en-US" dirty="0" err="1" smtClean="0">
                <a:latin typeface="Arial" charset="0"/>
              </a:rPr>
              <a:t>v.level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0 ; </a:t>
            </a:r>
            <a:r>
              <a:rPr lang="en-US" dirty="0" err="1">
                <a:latin typeface="Arial" charset="0"/>
              </a:rPr>
              <a:t>v.profit</a:t>
            </a:r>
            <a:r>
              <a:rPr lang="en-US" dirty="0">
                <a:latin typeface="Arial" charset="0"/>
              </a:rPr>
              <a:t> = 0 ; </a:t>
            </a:r>
            <a:r>
              <a:rPr lang="en-US" dirty="0" err="1">
                <a:latin typeface="Arial" charset="0"/>
              </a:rPr>
              <a:t>v.weight</a:t>
            </a:r>
            <a:r>
              <a:rPr lang="en-US" dirty="0">
                <a:latin typeface="Arial" charset="0"/>
              </a:rPr>
              <a:t> = 0 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= 0 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</a:t>
            </a:r>
            <a:r>
              <a:rPr lang="en-US" dirty="0" err="1">
                <a:latin typeface="Arial" charset="0"/>
              </a:rPr>
              <a:t>enqueue</a:t>
            </a:r>
            <a:r>
              <a:rPr lang="en-US" dirty="0">
                <a:latin typeface="Arial" charset="0"/>
              </a:rPr>
              <a:t> (Q , v);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</a:t>
            </a:r>
            <a:r>
              <a:rPr lang="en-US" b="1" dirty="0">
                <a:latin typeface="Arial" charset="0"/>
              </a:rPr>
              <a:t> while</a:t>
            </a:r>
            <a:r>
              <a:rPr lang="en-US" dirty="0">
                <a:latin typeface="Arial" charset="0"/>
              </a:rPr>
              <a:t> (!empty (Q))  {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dirty="0" err="1">
                <a:latin typeface="Arial" charset="0"/>
              </a:rPr>
              <a:t>dequeue</a:t>
            </a:r>
            <a:r>
              <a:rPr lang="en-US" dirty="0">
                <a:latin typeface="Arial" charset="0"/>
              </a:rPr>
              <a:t> ( Q , v );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v.level</a:t>
            </a:r>
            <a:r>
              <a:rPr lang="en-US" dirty="0">
                <a:latin typeface="Arial" charset="0"/>
              </a:rPr>
              <a:t> + 1;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= v. weight + w [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];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u. profit = </a:t>
            </a:r>
            <a:r>
              <a:rPr lang="en-US" dirty="0" err="1">
                <a:latin typeface="Arial" charset="0"/>
              </a:rPr>
              <a:t>v.profit</a:t>
            </a:r>
            <a:r>
              <a:rPr lang="en-US" dirty="0">
                <a:latin typeface="Arial" charset="0"/>
              </a:rPr>
              <a:t> + p [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];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b="1" dirty="0">
                <a:latin typeface="Arial" charset="0"/>
              </a:rPr>
              <a:t>if</a:t>
            </a:r>
            <a:r>
              <a:rPr lang="en-US" dirty="0">
                <a:latin typeface="Arial" charset="0"/>
              </a:rPr>
              <a:t> ( 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&lt;= W &amp;&amp; </a:t>
            </a:r>
            <a:r>
              <a:rPr lang="en-US" dirty="0" err="1">
                <a:latin typeface="Arial" charset="0"/>
              </a:rPr>
              <a:t>u.profit</a:t>
            </a:r>
            <a:r>
              <a:rPr lang="en-US" dirty="0">
                <a:latin typeface="Arial" charset="0"/>
              </a:rPr>
              <a:t>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u.profit</a:t>
            </a:r>
            <a:r>
              <a:rPr lang="en-US" dirty="0">
                <a:latin typeface="Arial" charset="0"/>
              </a:rPr>
              <a:t>;           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8241" y="2017540"/>
            <a:ext cx="3932903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if</a:t>
            </a:r>
            <a:r>
              <a:rPr lang="en-US" dirty="0">
                <a:latin typeface="Arial" charset="0"/>
              </a:rPr>
              <a:t> ( bound (u)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</a:t>
            </a:r>
            <a:r>
              <a:rPr lang="en-US" dirty="0" err="1">
                <a:latin typeface="Arial" charset="0"/>
              </a:rPr>
              <a:t>enqueue</a:t>
            </a:r>
            <a:r>
              <a:rPr lang="en-US" dirty="0">
                <a:latin typeface="Arial" charset="0"/>
              </a:rPr>
              <a:t> (Q, u)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= v. weight;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u. profit = </a:t>
            </a:r>
            <a:r>
              <a:rPr lang="en-US" dirty="0" err="1">
                <a:latin typeface="Arial" charset="0"/>
              </a:rPr>
              <a:t>v.profit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  if </a:t>
            </a:r>
            <a:r>
              <a:rPr lang="en-US" dirty="0">
                <a:latin typeface="Arial" charset="0"/>
              </a:rPr>
              <a:t>( bound (u)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</a:t>
            </a:r>
            <a:r>
              <a:rPr lang="en-US" dirty="0" err="1">
                <a:latin typeface="Arial" charset="0"/>
              </a:rPr>
              <a:t>enqueue</a:t>
            </a:r>
            <a:r>
              <a:rPr lang="en-US" dirty="0">
                <a:latin typeface="Arial" charset="0"/>
              </a:rPr>
              <a:t> (Q , 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float bound ( node u)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index</a:t>
            </a:r>
            <a:r>
              <a:rPr lang="en-US" dirty="0">
                <a:latin typeface="Arial" charset="0"/>
              </a:rPr>
              <a:t> j, k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totweight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b="1" dirty="0">
                <a:latin typeface="Arial" charset="0"/>
              </a:rPr>
              <a:t> float</a:t>
            </a:r>
            <a:r>
              <a:rPr lang="en-US" dirty="0">
                <a:latin typeface="Arial" charset="0"/>
              </a:rPr>
              <a:t>  result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&gt;= W)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b="1" dirty="0">
                <a:latin typeface="Arial" charset="0"/>
              </a:rPr>
              <a:t>return</a:t>
            </a:r>
            <a:r>
              <a:rPr lang="en-US" dirty="0">
                <a:latin typeface="Arial" charset="0"/>
              </a:rPr>
              <a:t> 0;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b="1" dirty="0">
                <a:latin typeface="Arial" charset="0"/>
              </a:rPr>
              <a:t> else</a:t>
            </a:r>
            <a:r>
              <a:rPr lang="en-US" dirty="0">
                <a:latin typeface="Arial" charset="0"/>
              </a:rPr>
              <a:t> 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result = </a:t>
            </a:r>
            <a:r>
              <a:rPr lang="en-US" dirty="0" err="1">
                <a:latin typeface="Arial" charset="0"/>
              </a:rPr>
              <a:t>u.profit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j =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+ 1;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</a:t>
            </a:r>
            <a:r>
              <a:rPr lang="en-US" dirty="0" err="1">
                <a:latin typeface="Arial" charset="0"/>
              </a:rPr>
              <a:t>totweight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 smtClean="0">
                <a:latin typeface="Arial" charset="0"/>
              </a:rPr>
              <a:t>;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4764" y="1555997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(جست </a:t>
            </a:r>
            <a:r>
              <a:rPr lang="fa-IR" b="1" dirty="0">
                <a:cs typeface="B Mitra" panose="00000400000000000000" pitchFamily="2" charset="-78"/>
              </a:rPr>
              <a:t>و </a:t>
            </a:r>
            <a:r>
              <a:rPr lang="fa-IR" b="1" dirty="0" smtClean="0">
                <a:cs typeface="B Mitra" panose="00000400000000000000" pitchFamily="2" charset="-78"/>
              </a:rPr>
              <a:t>جو عرضی </a:t>
            </a:r>
            <a:r>
              <a:rPr lang="fa-IR" b="1" dirty="0">
                <a:cs typeface="B Mitra" panose="00000400000000000000" pitchFamily="2" charset="-78"/>
              </a:rPr>
              <a:t>با هرس کردن شاخه و حد </a:t>
            </a:r>
            <a:r>
              <a:rPr lang="fa-IR" b="1" dirty="0" smtClean="0">
                <a:cs typeface="B Mitra" panose="00000400000000000000" pitchFamily="2" charset="-78"/>
              </a:rPr>
              <a:t>)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4994" y="2162112"/>
            <a:ext cx="35670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 while</a:t>
            </a:r>
            <a:r>
              <a:rPr lang="en-US" dirty="0">
                <a:latin typeface="Arial" charset="0"/>
              </a:rPr>
              <a:t>( j &lt;= 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&amp;&amp;</a:t>
            </a:r>
            <a:endParaRPr lang="fa-IR" b="1" dirty="0" smtClean="0">
              <a:latin typeface="Arial" charset="0"/>
            </a:endParaRPr>
          </a:p>
          <a:p>
            <a:pPr>
              <a:defRPr/>
            </a:pPr>
            <a:r>
              <a:rPr lang="fa-IR" b="1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totweight</a:t>
            </a:r>
            <a:r>
              <a:rPr lang="en-US" dirty="0">
                <a:latin typeface="Arial" charset="0"/>
              </a:rPr>
              <a:t> +w [j] &lt;= W) 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{</a:t>
            </a:r>
            <a:endParaRPr lang="fa-IR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fa-IR" dirty="0" smtClean="0"/>
              <a:t>      </a:t>
            </a:r>
            <a:r>
              <a:rPr lang="en-US" dirty="0" err="1" smtClean="0">
                <a:latin typeface="Arial" charset="0"/>
              </a:rPr>
              <a:t>totweight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totweight</a:t>
            </a:r>
            <a:r>
              <a:rPr lang="en-US" dirty="0">
                <a:latin typeface="Arial" charset="0"/>
              </a:rPr>
              <a:t> + w [j];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result  = result + p [j];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j++;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}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k = j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</a:t>
            </a:r>
            <a:r>
              <a:rPr lang="en-US" b="1" dirty="0">
                <a:latin typeface="Arial" charset="0"/>
              </a:rPr>
              <a:t> if</a:t>
            </a:r>
            <a:r>
              <a:rPr lang="en-US" dirty="0">
                <a:latin typeface="Arial" charset="0"/>
              </a:rPr>
              <a:t> ( k &lt;= n 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result = result </a:t>
            </a:r>
            <a:r>
              <a:rPr lang="en-US" dirty="0" smtClean="0">
                <a:latin typeface="Arial" charset="0"/>
              </a:rPr>
              <a:t>+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dirty="0" smtClean="0">
                <a:latin typeface="Arial" charset="0"/>
              </a:rPr>
              <a:t>     </a:t>
            </a:r>
            <a:r>
              <a:rPr lang="en-US" dirty="0" smtClean="0">
                <a:latin typeface="Arial" charset="0"/>
              </a:rPr>
              <a:t>( </a:t>
            </a:r>
            <a:r>
              <a:rPr lang="en-US" dirty="0">
                <a:latin typeface="Arial" charset="0"/>
              </a:rPr>
              <a:t>W – </a:t>
            </a:r>
            <a:r>
              <a:rPr lang="en-US" dirty="0" err="1">
                <a:latin typeface="Arial" charset="0"/>
              </a:rPr>
              <a:t>totweight</a:t>
            </a:r>
            <a:r>
              <a:rPr lang="en-US" dirty="0">
                <a:latin typeface="Arial" charset="0"/>
              </a:rPr>
              <a:t> ) * p [k] / w [k];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b="1" dirty="0">
                <a:latin typeface="Arial" charset="0"/>
              </a:rPr>
              <a:t> </a:t>
            </a:r>
            <a:r>
              <a:rPr lang="fa-IR" b="1" dirty="0" smtClean="0">
                <a:latin typeface="Arial" charset="0"/>
              </a:rPr>
              <a:t>  </a:t>
            </a:r>
            <a:r>
              <a:rPr lang="en-US" b="1" dirty="0" smtClean="0">
                <a:latin typeface="Arial" charset="0"/>
              </a:rPr>
              <a:t>return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result;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}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897" y="713033"/>
            <a:ext cx="4871051" cy="108093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انشعاب و تحدید </a:t>
            </a:r>
            <a:r>
              <a:rPr lang="fa-IR" sz="24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(شاخه و حد)</a:t>
            </a:r>
            <a:r>
              <a:rPr lang="fa-IR" sz="32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 :</a:t>
            </a:r>
            <a:endParaRPr lang="en-US" sz="32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6416" y="713033"/>
            <a:ext cx="541265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کوله پشتی صفر و 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74" y="205668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b="1" dirty="0">
                <a:latin typeface="Arial" charset="0"/>
              </a:rPr>
              <a:t>void</a:t>
            </a:r>
            <a:r>
              <a:rPr lang="en-US" dirty="0">
                <a:latin typeface="Arial" charset="0"/>
              </a:rPr>
              <a:t>  knapsack (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n 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      </a:t>
            </a:r>
            <a:r>
              <a:rPr lang="en-US" b="1" dirty="0" err="1">
                <a:latin typeface="Arial" charset="0"/>
              </a:rPr>
              <a:t>const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p [ ] , </a:t>
            </a:r>
            <a:r>
              <a:rPr lang="en-US" b="1" dirty="0" err="1">
                <a:latin typeface="Arial" charset="0"/>
              </a:rPr>
              <a:t>const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w [ ],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     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W ,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     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 &amp; </a:t>
            </a:r>
            <a:r>
              <a:rPr lang="en-US" dirty="0" err="1">
                <a:latin typeface="Arial" charset="0"/>
              </a:rPr>
              <a:t>maxproit</a:t>
            </a:r>
            <a:r>
              <a:rPr lang="en-US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</a:t>
            </a:r>
            <a:r>
              <a:rPr lang="en-US" b="1" dirty="0">
                <a:latin typeface="Arial" charset="0"/>
              </a:rPr>
              <a:t>priority _ </a:t>
            </a:r>
            <a:r>
              <a:rPr lang="en-US" b="1" dirty="0" err="1">
                <a:latin typeface="Arial" charset="0"/>
              </a:rPr>
              <a:t>queue_of</a:t>
            </a:r>
            <a:r>
              <a:rPr lang="en-US" b="1" dirty="0">
                <a:latin typeface="Arial" charset="0"/>
              </a:rPr>
              <a:t> _node</a:t>
            </a:r>
            <a:r>
              <a:rPr lang="en-US" dirty="0">
                <a:latin typeface="Arial" charset="0"/>
              </a:rPr>
              <a:t> PQ;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b="1" dirty="0">
                <a:latin typeface="Arial" charset="0"/>
              </a:rPr>
              <a:t> node</a:t>
            </a:r>
            <a:r>
              <a:rPr lang="en-US" dirty="0">
                <a:latin typeface="Arial" charset="0"/>
              </a:rPr>
              <a:t> u , v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initialize (PQ) </a:t>
            </a:r>
            <a:r>
              <a:rPr lang="en-US" dirty="0" smtClean="0">
                <a:latin typeface="Arial" charset="0"/>
              </a:rPr>
              <a:t>;</a:t>
            </a:r>
            <a:endParaRPr lang="fa-IR" dirty="0" smtClean="0">
              <a:latin typeface="Arial" charset="0"/>
            </a:endParaRPr>
          </a:p>
          <a:p>
            <a:pPr>
              <a:defRPr/>
            </a:pPr>
            <a:r>
              <a:rPr lang="fa-IR" dirty="0">
                <a:latin typeface="Arial" charset="0"/>
              </a:rPr>
              <a:t> </a:t>
            </a:r>
            <a:r>
              <a:rPr lang="fa-IR" dirty="0" smtClean="0">
                <a:latin typeface="Arial" charset="0"/>
              </a:rPr>
              <a:t>     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v.level</a:t>
            </a:r>
            <a:r>
              <a:rPr lang="en-US" dirty="0">
                <a:latin typeface="Arial" charset="0"/>
              </a:rPr>
              <a:t> = 0 ; </a:t>
            </a:r>
            <a:r>
              <a:rPr lang="en-US" dirty="0" err="1">
                <a:latin typeface="Arial" charset="0"/>
              </a:rPr>
              <a:t>v.profit</a:t>
            </a:r>
            <a:r>
              <a:rPr lang="en-US" dirty="0">
                <a:latin typeface="Arial" charset="0"/>
              </a:rPr>
              <a:t> = 0 ; </a:t>
            </a:r>
            <a:r>
              <a:rPr lang="en-US" dirty="0" err="1">
                <a:latin typeface="Arial" charset="0"/>
              </a:rPr>
              <a:t>v.weight</a:t>
            </a:r>
            <a:r>
              <a:rPr lang="en-US" dirty="0">
                <a:latin typeface="Arial" charset="0"/>
              </a:rPr>
              <a:t> = 0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 = 0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</a:t>
            </a:r>
            <a:r>
              <a:rPr lang="en-US" dirty="0" err="1">
                <a:latin typeface="Arial" charset="0"/>
              </a:rPr>
              <a:t>v.bound</a:t>
            </a:r>
            <a:r>
              <a:rPr lang="en-US" dirty="0">
                <a:latin typeface="Arial" charset="0"/>
              </a:rPr>
              <a:t> = bound (v);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insert (PQ , v);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</a:t>
            </a:r>
            <a:r>
              <a:rPr lang="en-US" b="1" dirty="0">
                <a:latin typeface="Arial" charset="0"/>
              </a:rPr>
              <a:t> while </a:t>
            </a:r>
            <a:r>
              <a:rPr lang="en-US" dirty="0">
                <a:latin typeface="Arial" charset="0"/>
              </a:rPr>
              <a:t>(! Empty(PQ))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remove (PQ , v);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                 if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v.bound</a:t>
            </a:r>
            <a:r>
              <a:rPr lang="en-US" dirty="0">
                <a:latin typeface="Arial" charset="0"/>
              </a:rPr>
              <a:t>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)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v.level</a:t>
            </a:r>
            <a:r>
              <a:rPr lang="en-US" dirty="0">
                <a:latin typeface="Arial" charset="0"/>
              </a:rPr>
              <a:t> + 1;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v.weight</a:t>
            </a:r>
            <a:r>
              <a:rPr lang="en-US" dirty="0">
                <a:latin typeface="Arial" charset="0"/>
              </a:rPr>
              <a:t> + w [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];</a:t>
            </a:r>
            <a:endParaRPr lang="en-US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7997" y="2170277"/>
            <a:ext cx="4692310" cy="361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u. profit = </a:t>
            </a:r>
            <a:r>
              <a:rPr lang="en-US" dirty="0" err="1">
                <a:latin typeface="Arial" charset="0"/>
              </a:rPr>
              <a:t>v.profit</a:t>
            </a:r>
            <a:r>
              <a:rPr lang="en-US" dirty="0">
                <a:latin typeface="Arial" charset="0"/>
              </a:rPr>
              <a:t> + p [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] </a:t>
            </a:r>
            <a:r>
              <a:rPr lang="en-US" dirty="0" smtClean="0">
                <a:latin typeface="Arial" charset="0"/>
              </a:rPr>
              <a:t>;</a:t>
            </a:r>
            <a:endParaRPr lang="fa-IR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&lt;= W &amp;&amp; </a:t>
            </a:r>
            <a:r>
              <a:rPr lang="en-US" dirty="0" err="1">
                <a:latin typeface="Arial" charset="0"/>
              </a:rPr>
              <a:t>u.profit</a:t>
            </a:r>
            <a:r>
              <a:rPr lang="en-US" dirty="0">
                <a:latin typeface="Arial" charset="0"/>
              </a:rPr>
              <a:t> 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u.profit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 = bound (u);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b="1" dirty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insert (PQ , 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dirty="0" err="1">
                <a:latin typeface="Arial" charset="0"/>
              </a:rPr>
              <a:t>u.weight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v.weight</a:t>
            </a:r>
            <a:r>
              <a:rPr lang="en-US" dirty="0">
                <a:latin typeface="Arial" charset="0"/>
              </a:rPr>
              <a:t>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u. profit = </a:t>
            </a:r>
            <a:r>
              <a:rPr lang="en-US" dirty="0" err="1">
                <a:latin typeface="Arial" charset="0"/>
              </a:rPr>
              <a:t>v.profit</a:t>
            </a:r>
            <a:r>
              <a:rPr lang="en-US" dirty="0">
                <a:latin typeface="Arial" charset="0"/>
              </a:rPr>
              <a:t>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=  bound (u)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&gt; </a:t>
            </a:r>
            <a:r>
              <a:rPr lang="en-US" dirty="0" err="1">
                <a:latin typeface="Arial" charset="0"/>
              </a:rPr>
              <a:t>maxprofit</a:t>
            </a:r>
            <a:r>
              <a:rPr lang="en-US" dirty="0">
                <a:latin typeface="Arial" charset="0"/>
              </a:rPr>
              <a:t> )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insert (PQ &lt;u 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04764" y="1555997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Mitra" panose="00000400000000000000" pitchFamily="2" charset="-78"/>
              </a:rPr>
              <a:t>( بهترین </a:t>
            </a:r>
            <a:r>
              <a:rPr lang="fa-IR" b="1" dirty="0">
                <a:cs typeface="B Mitra" panose="00000400000000000000" pitchFamily="2" charset="-78"/>
              </a:rPr>
              <a:t>جست و جو با هرس کردن شاخه و حد </a:t>
            </a:r>
            <a:r>
              <a:rPr lang="fa-IR" b="1" dirty="0" smtClean="0">
                <a:cs typeface="B Mitra" panose="00000400000000000000" pitchFamily="2" charset="-78"/>
              </a:rPr>
              <a:t>)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9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هدف </a:t>
            </a:r>
            <a:r>
              <a:rPr lang="fa-IR" sz="2800" dirty="0">
                <a:cs typeface="B Mitra" panose="00000400000000000000" pitchFamily="2" charset="-78"/>
              </a:rPr>
              <a:t>از این مسئله یافتن کوتاهترین مسیر در یک گراف جهت </a:t>
            </a:r>
            <a:r>
              <a:rPr lang="fa-IR" sz="2800" dirty="0" smtClean="0">
                <a:cs typeface="B Mitra" panose="00000400000000000000" pitchFamily="2" charset="-78"/>
              </a:rPr>
              <a:t>دار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با شروع از یک راس مفروض است ،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مشروط </a:t>
            </a:r>
            <a:r>
              <a:rPr lang="fa-IR" sz="2800" dirty="0">
                <a:cs typeface="B Mitra" panose="00000400000000000000" pitchFamily="2" charset="-78"/>
              </a:rPr>
              <a:t>بر آن که هر راس  فقط یک </a:t>
            </a:r>
            <a:r>
              <a:rPr lang="fa-IR" sz="2800" dirty="0" smtClean="0">
                <a:cs typeface="B Mitra" panose="00000400000000000000" pitchFamily="2" charset="-78"/>
              </a:rPr>
              <a:t>بار </a:t>
            </a:r>
            <a:r>
              <a:rPr lang="fa-IR" sz="2800" dirty="0">
                <a:cs typeface="B Mitra" panose="00000400000000000000" pitchFamily="2" charset="-78"/>
              </a:rPr>
              <a:t>ملاقات شود. </a:t>
            </a:r>
            <a:endParaRPr lang="en-US" sz="2800" dirty="0" smtClean="0">
              <a:cs typeface="B Mitra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چنین </a:t>
            </a:r>
            <a:r>
              <a:rPr lang="fa-IR" sz="2800" dirty="0">
                <a:cs typeface="B Mitra" panose="00000400000000000000" pitchFamily="2" charset="-78"/>
              </a:rPr>
              <a:t>مسیری را یک تور می گویند.</a:t>
            </a:r>
            <a:endParaRPr lang="en-US" sz="2800" dirty="0">
              <a:cs typeface="B Mitra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75086" y="713033"/>
            <a:ext cx="4711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انشعاب و تحدید </a:t>
            </a:r>
            <a:r>
              <a:rPr lang="fa-IR" sz="240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(شاخه و حد) :</a:t>
            </a:r>
            <a:endParaRPr lang="en-US" sz="24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2219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فروشنده دوره گرد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2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086" y="713033"/>
            <a:ext cx="4711861" cy="108093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انشعاب و تحدید </a:t>
            </a:r>
            <a:r>
              <a:rPr lang="fa-IR" sz="2400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(شاخه و حد) :</a:t>
            </a:r>
            <a:endParaRPr lang="en-US" sz="24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2219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فروشنده دوره گرد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286" y="2115845"/>
            <a:ext cx="6096000" cy="4219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void </a:t>
            </a:r>
            <a:r>
              <a:rPr lang="en-US" dirty="0">
                <a:latin typeface="Arial" charset="0"/>
              </a:rPr>
              <a:t>travel2 (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int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 smtClean="0">
                <a:latin typeface="Arial" charset="0"/>
              </a:rPr>
              <a:t>n,</a:t>
            </a:r>
            <a:r>
              <a:rPr lang="en-US" sz="1400" b="1" dirty="0" err="1" smtClean="0">
                <a:latin typeface="Arial" charset="0"/>
              </a:rPr>
              <a:t>const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>
                <a:latin typeface="Arial" charset="0"/>
              </a:rPr>
              <a:t>number</a:t>
            </a:r>
            <a:r>
              <a:rPr lang="en-US" sz="1400" dirty="0">
                <a:latin typeface="Arial" charset="0"/>
              </a:rPr>
              <a:t> W [ ] [ ] ,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</a:rPr>
              <a:t>                    </a:t>
            </a:r>
            <a:r>
              <a:rPr lang="en-US" sz="1400" b="1" dirty="0">
                <a:latin typeface="Arial" charset="0"/>
              </a:rPr>
              <a:t>ordered-set &amp;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opttour</a:t>
            </a:r>
            <a:r>
              <a:rPr lang="en-US" sz="1400" dirty="0">
                <a:latin typeface="Arial" charset="0"/>
              </a:rPr>
              <a:t> ,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</a:rPr>
              <a:t>                    </a:t>
            </a:r>
            <a:r>
              <a:rPr lang="en-US" sz="1400" b="1" dirty="0">
                <a:latin typeface="Arial" charset="0"/>
              </a:rPr>
              <a:t>number &amp;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minlength</a:t>
            </a:r>
            <a:r>
              <a:rPr lang="en-US" sz="1400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</a:t>
            </a:r>
            <a:r>
              <a:rPr lang="en-US" dirty="0" smtClean="0">
                <a:latin typeface="Arial" charset="0"/>
              </a:rPr>
              <a:t>{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priority _ queue _ of _ node</a:t>
            </a:r>
            <a:r>
              <a:rPr lang="en-US" dirty="0">
                <a:latin typeface="Arial" charset="0"/>
              </a:rPr>
              <a:t> PQ;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b="1" dirty="0">
                <a:latin typeface="Arial" charset="0"/>
              </a:rPr>
              <a:t> node</a:t>
            </a:r>
            <a:r>
              <a:rPr lang="en-US" dirty="0">
                <a:latin typeface="Arial" charset="0"/>
              </a:rPr>
              <a:t> u , v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initialize  ( PQ ) ;</a:t>
            </a:r>
          </a:p>
          <a:p>
            <a:pPr>
              <a:defRPr/>
            </a:pPr>
            <a:r>
              <a:rPr lang="en-US" dirty="0"/>
              <a:t>           </a:t>
            </a:r>
            <a:r>
              <a:rPr lang="fa-IR" dirty="0" smtClean="0"/>
              <a:t> </a:t>
            </a:r>
            <a:r>
              <a:rPr lang="en-US" dirty="0" err="1" smtClean="0">
                <a:latin typeface="Arial" charset="0"/>
              </a:rPr>
              <a:t>v.level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0 ;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dirty="0" err="1">
                <a:latin typeface="Arial" charset="0"/>
              </a:rPr>
              <a:t>v.path</a:t>
            </a:r>
            <a:r>
              <a:rPr lang="en-US" dirty="0">
                <a:latin typeface="Arial" charset="0"/>
              </a:rPr>
              <a:t>  = [1];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dirty="0" err="1">
                <a:latin typeface="Arial" charset="0"/>
              </a:rPr>
              <a:t>v.bound</a:t>
            </a:r>
            <a:r>
              <a:rPr lang="en-US" dirty="0">
                <a:latin typeface="Arial" charset="0"/>
              </a:rPr>
              <a:t>  = bound  (v) ;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  = ∞ ;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insert (PQ , v ) ;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b="1" dirty="0">
                <a:latin typeface="Arial" charset="0"/>
              </a:rPr>
              <a:t>while</a:t>
            </a:r>
            <a:r>
              <a:rPr lang="en-US" dirty="0">
                <a:latin typeface="Arial" charset="0"/>
              </a:rPr>
              <a:t> ( ! Empty (PQ))  {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       remove( PQ, v );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en-US" b="1" dirty="0">
                <a:latin typeface="Arial" charset="0"/>
              </a:rPr>
              <a:t>if 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v.bound</a:t>
            </a:r>
            <a:r>
              <a:rPr lang="en-US" dirty="0">
                <a:latin typeface="Arial" charset="0"/>
              </a:rPr>
              <a:t> &lt;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 )  {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   = </a:t>
            </a:r>
            <a:r>
              <a:rPr lang="en-US" dirty="0" err="1">
                <a:latin typeface="Arial" charset="0"/>
              </a:rPr>
              <a:t>v.level</a:t>
            </a:r>
            <a:r>
              <a:rPr lang="en-US" dirty="0">
                <a:latin typeface="Arial" charset="0"/>
              </a:rPr>
              <a:t> + 1;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12228" y="1985218"/>
            <a:ext cx="6096000" cy="5106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 for</a:t>
            </a:r>
            <a:r>
              <a:rPr lang="en-US" dirty="0">
                <a:latin typeface="Arial" charset="0"/>
              </a:rPr>
              <a:t> (all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such that 2 ≤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≤ n &amp;&amp; 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is not in </a:t>
            </a:r>
            <a:r>
              <a:rPr lang="en-US" dirty="0" err="1">
                <a:latin typeface="Arial" charset="0"/>
              </a:rPr>
              <a:t>v.path</a:t>
            </a:r>
            <a:r>
              <a:rPr lang="en-US" dirty="0">
                <a:latin typeface="Arial" charset="0"/>
              </a:rPr>
              <a:t>){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</a:t>
            </a:r>
            <a:r>
              <a:rPr lang="en-US" dirty="0" err="1">
                <a:latin typeface="Arial" charset="0"/>
              </a:rPr>
              <a:t>u.path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v.path</a:t>
            </a:r>
            <a:r>
              <a:rPr lang="en-US" dirty="0">
                <a:latin typeface="Arial" charset="0"/>
              </a:rPr>
              <a:t>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put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at the end of  </a:t>
            </a:r>
            <a:r>
              <a:rPr lang="en-US" dirty="0" err="1">
                <a:latin typeface="Arial" charset="0"/>
              </a:rPr>
              <a:t>u.path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== n – 2 ) 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put  index of only vertex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put in </a:t>
            </a:r>
            <a:r>
              <a:rPr lang="en-US" dirty="0" err="1">
                <a:latin typeface="Arial" charset="0"/>
              </a:rPr>
              <a:t>u.path</a:t>
            </a:r>
            <a:r>
              <a:rPr lang="en-US" dirty="0">
                <a:latin typeface="Arial" charset="0"/>
              </a:rPr>
              <a:t> at the end of path;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put 1 at the end of  </a:t>
            </a:r>
            <a:r>
              <a:rPr lang="en-US" dirty="0" err="1">
                <a:latin typeface="Arial" charset="0"/>
              </a:rPr>
              <a:t>u.path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( length (u) &lt;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 )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  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 = length (u</a:t>
            </a:r>
            <a:r>
              <a:rPr lang="en-US" dirty="0" smtClean="0">
                <a:latin typeface="Arial" charset="0"/>
              </a:rPr>
              <a:t>);</a:t>
            </a:r>
            <a:endParaRPr lang="fa-IR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fa-IR" dirty="0" smtClean="0">
                <a:latin typeface="Arial" charset="0"/>
              </a:rPr>
              <a:t>	          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opttour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u.path</a:t>
            </a:r>
            <a:r>
              <a:rPr lang="en-US" dirty="0">
                <a:latin typeface="Arial" charset="0"/>
              </a:rPr>
              <a:t>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</a:t>
            </a:r>
            <a:r>
              <a:rPr lang="en-US" b="1" dirty="0">
                <a:latin typeface="Arial" charset="0"/>
              </a:rPr>
              <a:t> else</a:t>
            </a:r>
            <a:r>
              <a:rPr lang="en-US" dirty="0">
                <a:latin typeface="Arial" charset="0"/>
              </a:rPr>
              <a:t>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= bound (u);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</a:t>
            </a:r>
            <a:r>
              <a:rPr lang="en-US" b="1" dirty="0">
                <a:latin typeface="Arial" charset="0"/>
              </a:rPr>
              <a:t> if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 &lt; </a:t>
            </a:r>
            <a:r>
              <a:rPr lang="en-US" dirty="0" err="1">
                <a:latin typeface="Arial" charset="0"/>
              </a:rPr>
              <a:t>minlength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      insert (PQ , u 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dirty="0" smtClean="0">
                <a:latin typeface="Arial" charset="0"/>
              </a:rPr>
              <a:t>}  }  </a:t>
            </a:r>
            <a:r>
              <a:rPr lang="en-US" dirty="0">
                <a:latin typeface="Arial" charset="0"/>
              </a:rPr>
              <a:t>}                  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13402" y="2322285"/>
            <a:ext cx="4062712" cy="414380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defRPr/>
            </a:pPr>
            <a:r>
              <a:rPr lang="fa-IR" sz="2800" dirty="0" smtClean="0">
                <a:cs typeface="B Mitra" panose="00000400000000000000" pitchFamily="2" charset="-78"/>
              </a:rPr>
              <a:t>یک </a:t>
            </a:r>
            <a:r>
              <a:rPr lang="fa-IR" sz="2800" dirty="0">
                <a:cs typeface="B Mitra" panose="00000400000000000000" pitchFamily="2" charset="-78"/>
              </a:rPr>
              <a:t>مسئله مهم </a:t>
            </a:r>
            <a:r>
              <a:rPr lang="fa-IR" sz="2800" dirty="0" smtClean="0">
                <a:cs typeface="B Mitra" panose="00000400000000000000" pitchFamily="2" charset="-78"/>
              </a:rPr>
              <a:t>در</a:t>
            </a:r>
            <a:r>
              <a:rPr lang="en-US" sz="2800" dirty="0" smtClean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هوش </a:t>
            </a:r>
            <a:r>
              <a:rPr lang="fa-IR" sz="2800" dirty="0">
                <a:cs typeface="B Mitra" panose="00000400000000000000" pitchFamily="2" charset="-78"/>
              </a:rPr>
              <a:t>مصنوعی و سیستم های خبره، </a:t>
            </a:r>
            <a:r>
              <a:rPr lang="fa-IR" sz="2800" dirty="0" smtClean="0">
                <a:cs typeface="B Mitra" panose="00000400000000000000" pitchFamily="2" charset="-78"/>
              </a:rPr>
              <a:t>تعیین </a:t>
            </a:r>
            <a:r>
              <a:rPr lang="fa-IR" sz="2800" dirty="0">
                <a:cs typeface="B Mitra" panose="00000400000000000000" pitchFamily="2" charset="-78"/>
              </a:rPr>
              <a:t>محتمل ترین توضیح برای برخی یا فته ها است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fa-IR" sz="2800" dirty="0">
              <a:cs typeface="B Mitra" panose="00000400000000000000" pitchFamily="2" charset="-78"/>
            </a:endParaRPr>
          </a:p>
          <a:p>
            <a:pPr marL="457200" indent="-457200" algn="r" rtl="1">
              <a:defRPr/>
            </a:pPr>
            <a:r>
              <a:rPr lang="fa-IR" sz="2800" dirty="0">
                <a:cs typeface="B Mitra" panose="00000400000000000000" pitchFamily="2" charset="-78"/>
              </a:rPr>
              <a:t>برا ی مثال، در پزشکی می خواهیم  محتمل ترین مجموعه از بیماری ها را که از یک سری علائم قابل نتیجه گیری است ، تعیین کنیم</a:t>
            </a:r>
            <a:r>
              <a:rPr lang="fa-IR" sz="2800" dirty="0" smtClean="0">
                <a:cs typeface="B Mitra" panose="00000400000000000000" pitchFamily="2" charset="-78"/>
              </a:rPr>
              <a:t>.</a:t>
            </a:r>
            <a:endParaRPr lang="fa-IR" sz="2800" dirty="0">
              <a:cs typeface="B Mitra" panose="00000400000000000000" pitchFamily="2" charset="-78"/>
            </a:endParaRPr>
          </a:p>
          <a:p>
            <a:pPr marL="457200" indent="-457200" algn="r" rtl="1">
              <a:defRPr/>
            </a:pPr>
            <a:r>
              <a:rPr lang="fa-IR" sz="2800" dirty="0">
                <a:cs typeface="B Mitra" panose="00000400000000000000" pitchFamily="2" charset="-78"/>
              </a:rPr>
              <a:t>فرایند تعیین محتمل ترین توضیح برای یک مجموعه یافته ها را </a:t>
            </a:r>
            <a:r>
              <a:rPr lang="fa-IR" sz="2800" b="1" u="sng" dirty="0">
                <a:solidFill>
                  <a:srgbClr val="FFFF00"/>
                </a:solidFill>
                <a:cs typeface="B Mitra" panose="00000400000000000000" pitchFamily="2" charset="-78"/>
              </a:rPr>
              <a:t>استنباط از طریق فرضیه </a:t>
            </a:r>
            <a:r>
              <a:rPr lang="fa-IR" sz="2800" dirty="0">
                <a:cs typeface="B Mitra" panose="00000400000000000000" pitchFamily="2" charset="-78"/>
              </a:rPr>
              <a:t>می </a:t>
            </a:r>
            <a:r>
              <a:rPr lang="fa-IR" sz="2800" dirty="0" smtClean="0">
                <a:cs typeface="B Mitra" panose="00000400000000000000" pitchFamily="2" charset="-78"/>
              </a:rPr>
              <a:t>نامیم.</a:t>
            </a:r>
            <a:endParaRPr lang="fa-IR" sz="2800" dirty="0">
              <a:cs typeface="B Mitra" panose="00000400000000000000" pitchFamily="2" charset="-78"/>
            </a:endParaRPr>
          </a:p>
          <a:p>
            <a:pPr marL="457200" indent="-457200" algn="r" rtl="1">
              <a:defRPr/>
            </a:pPr>
            <a:r>
              <a:rPr lang="fa-IR" sz="2800" dirty="0">
                <a:cs typeface="B Mitra" panose="00000400000000000000" pitchFamily="2" charset="-78"/>
              </a:rPr>
              <a:t>شبکه باور استانداردی برای نشان دادن روابط احتمالی ، نظیر روابط میان بیماری و </a:t>
            </a:r>
            <a:r>
              <a:rPr lang="fa-IR" sz="2800" dirty="0" smtClean="0">
                <a:cs typeface="B Mitra" panose="00000400000000000000" pitchFamily="2" charset="-78"/>
              </a:rPr>
              <a:t>نشانه </a:t>
            </a:r>
            <a:r>
              <a:rPr lang="fa-IR" sz="2800" dirty="0">
                <a:cs typeface="B Mitra" panose="00000400000000000000" pitchFamily="2" charset="-78"/>
              </a:rPr>
              <a:t>ها به شمار می رود.</a:t>
            </a:r>
          </a:p>
          <a:p>
            <a:pPr marL="457200" indent="-457200" algn="r" rtl="1">
              <a:defRPr/>
            </a:pPr>
            <a:endParaRPr lang="fa-IR" sz="2800" dirty="0">
              <a:cs typeface="B Mitra" panose="00000400000000000000" pitchFamily="2" charset="-78"/>
            </a:endParaRPr>
          </a:p>
          <a:p>
            <a:pPr marL="457200" indent="-457200" algn="r" rtl="1">
              <a:defRPr/>
            </a:pPr>
            <a:endParaRPr lang="fa-IR" sz="2800" dirty="0">
              <a:cs typeface="B Mitra" panose="00000400000000000000" pitchFamily="2" charset="-78"/>
            </a:endParaRPr>
          </a:p>
          <a:p>
            <a:pPr marL="457200" indent="-457200" algn="r" rtl="1">
              <a:defRPr/>
            </a:pPr>
            <a:endParaRPr lang="fa-IR" sz="2800" dirty="0">
              <a:cs typeface="B Mitra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75086" y="713033"/>
            <a:ext cx="4711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انشعاب و تحدید </a:t>
            </a:r>
            <a:r>
              <a:rPr lang="fa-IR" sz="240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(شاخه و حد) :</a:t>
            </a:r>
            <a:endParaRPr lang="en-US" sz="24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2219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cs typeface="B Titr" panose="00000700000000000000" pitchFamily="2" charset="-78"/>
              </a:rPr>
              <a:t>مسئله تشخیص </a:t>
            </a:r>
            <a:r>
              <a:rPr lang="fa-IR" dirty="0" smtClean="0">
                <a:cs typeface="B Titr" panose="00000700000000000000" pitchFamily="2" charset="-78"/>
              </a:rPr>
              <a:t>بیماری </a:t>
            </a:r>
            <a:r>
              <a:rPr lang="fa-IR" sz="2000" dirty="0" smtClean="0">
                <a:cs typeface="B Titr" panose="00000700000000000000" pitchFamily="2" charset="-78"/>
              </a:rPr>
              <a:t>(</a:t>
            </a:r>
            <a:r>
              <a:rPr lang="fa-IR" sz="2000" dirty="0">
                <a:cs typeface="B Titr" panose="00000700000000000000" pitchFamily="2" charset="-78"/>
              </a:rPr>
              <a:t>استنباط فرضیه ای)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4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675086" y="713033"/>
            <a:ext cx="4711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انشعاب و تحدید </a:t>
            </a:r>
            <a:r>
              <a:rPr lang="fa-IR" sz="240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(شاخه و حد) :</a:t>
            </a:r>
            <a:endParaRPr lang="en-US" sz="2400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9305" y="803020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cs typeface="B Titr" panose="00000700000000000000" pitchFamily="2" charset="-78"/>
              </a:rPr>
              <a:t>مسئله تشخیص </a:t>
            </a:r>
            <a:r>
              <a:rPr lang="fa-IR" dirty="0" smtClean="0">
                <a:cs typeface="B Titr" panose="00000700000000000000" pitchFamily="2" charset="-78"/>
              </a:rPr>
              <a:t>بیماری </a:t>
            </a:r>
            <a:r>
              <a:rPr lang="fa-IR" sz="2000" dirty="0" smtClean="0">
                <a:cs typeface="B Titr" panose="00000700000000000000" pitchFamily="2" charset="-78"/>
              </a:rPr>
              <a:t>(</a:t>
            </a:r>
            <a:r>
              <a:rPr lang="fa-IR" sz="2000" dirty="0">
                <a:cs typeface="B Titr" panose="00000700000000000000" pitchFamily="2" charset="-78"/>
              </a:rPr>
              <a:t>استنباط فرضیه ای</a:t>
            </a:r>
            <a:r>
              <a:rPr lang="fa-IR" sz="2000" dirty="0" smtClean="0">
                <a:cs typeface="B Titr" panose="00000700000000000000" pitchFamily="2" charset="-78"/>
              </a:rPr>
              <a:t>)</a:t>
            </a:r>
            <a:endParaRPr lang="en-US" sz="2000" dirty="0" smtClean="0">
              <a:cs typeface="B Titr" panose="00000700000000000000" pitchFamily="2" charset="-78"/>
            </a:endParaRPr>
          </a:p>
          <a:p>
            <a:pPr algn="ctr" rtl="1"/>
            <a:r>
              <a:rPr lang="en-US" sz="2000" dirty="0" smtClean="0">
                <a:cs typeface="B Titr" panose="00000700000000000000" pitchFamily="2" charset="-78"/>
              </a:rPr>
              <a:t>                                       </a:t>
            </a:r>
            <a:r>
              <a:rPr lang="fa-IR" sz="2000" dirty="0" smtClean="0">
                <a:cs typeface="B Titr" panose="00000700000000000000" pitchFamily="2" charset="-78"/>
              </a:rPr>
              <a:t>( الگوریتم کوپر)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02972"/>
            <a:ext cx="4673600" cy="4855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void</a:t>
            </a:r>
            <a:r>
              <a:rPr lang="en-US" sz="2000" dirty="0">
                <a:latin typeface="Arial" charset="0"/>
              </a:rPr>
              <a:t> cooper ( </a:t>
            </a:r>
            <a:r>
              <a:rPr lang="en-US" sz="1500" b="1" dirty="0" err="1">
                <a:latin typeface="Arial" charset="0"/>
              </a:rPr>
              <a:t>int</a:t>
            </a:r>
            <a:r>
              <a:rPr lang="en-US" sz="1500" dirty="0">
                <a:latin typeface="Arial" charset="0"/>
              </a:rPr>
              <a:t> n ,</a:t>
            </a:r>
          </a:p>
          <a:p>
            <a:pPr marL="0" indent="0">
              <a:buNone/>
              <a:defRPr/>
            </a:pPr>
            <a:r>
              <a:rPr lang="fa-IR" sz="1500" b="1" dirty="0">
                <a:latin typeface="Arial" charset="0"/>
              </a:rPr>
              <a:t> </a:t>
            </a:r>
            <a:r>
              <a:rPr lang="fa-IR" sz="1500" b="1" dirty="0" smtClean="0">
                <a:latin typeface="Arial" charset="0"/>
              </a:rPr>
              <a:t>          </a:t>
            </a:r>
            <a:r>
              <a:rPr lang="en-US" sz="1500" b="1" dirty="0" err="1" smtClean="0">
                <a:latin typeface="Arial" charset="0"/>
              </a:rPr>
              <a:t>Bayesian_network_of_n_diseases</a:t>
            </a:r>
            <a:r>
              <a:rPr lang="en-US" sz="1500" dirty="0" err="1" smtClean="0">
                <a:latin typeface="Arial" charset="0"/>
              </a:rPr>
              <a:t>BN</a:t>
            </a:r>
            <a:r>
              <a:rPr lang="en-US" sz="1500" dirty="0" smtClean="0">
                <a:latin typeface="Arial" charset="0"/>
              </a:rPr>
              <a:t>,</a:t>
            </a:r>
            <a:endParaRPr lang="fa-IR" sz="1500" dirty="0" smtClean="0">
              <a:latin typeface="Arial" charset="0"/>
            </a:endParaRPr>
          </a:p>
          <a:p>
            <a:pPr marL="0" indent="0">
              <a:buNone/>
              <a:defRPr/>
            </a:pPr>
            <a:r>
              <a:rPr lang="fa-IR" sz="1500" dirty="0" smtClean="0">
                <a:latin typeface="Arial" charset="0"/>
              </a:rPr>
              <a:t>           </a:t>
            </a:r>
            <a:r>
              <a:rPr lang="en-US" sz="1500" b="1" dirty="0" smtClean="0">
                <a:latin typeface="Arial" charset="0"/>
              </a:rPr>
              <a:t>set </a:t>
            </a:r>
            <a:r>
              <a:rPr lang="en-US" sz="1500" b="1" dirty="0">
                <a:latin typeface="Arial" charset="0"/>
              </a:rPr>
              <a:t>_ of _symptoms</a:t>
            </a:r>
            <a:r>
              <a:rPr lang="en-US" sz="1500" dirty="0">
                <a:latin typeface="Arial" charset="0"/>
              </a:rPr>
              <a:t> S ,</a:t>
            </a:r>
          </a:p>
          <a:p>
            <a:pPr marL="0" indent="0">
              <a:buNone/>
              <a:defRPr/>
            </a:pPr>
            <a:r>
              <a:rPr lang="en-US" sz="1500" dirty="0">
                <a:latin typeface="Arial" charset="0"/>
              </a:rPr>
              <a:t>           </a:t>
            </a:r>
            <a:r>
              <a:rPr lang="en-US" sz="1500" b="1" dirty="0" smtClean="0">
                <a:latin typeface="Arial" charset="0"/>
              </a:rPr>
              <a:t>set</a:t>
            </a:r>
            <a:r>
              <a:rPr lang="en-US" sz="1500" b="1" dirty="0">
                <a:latin typeface="Arial" charset="0"/>
              </a:rPr>
              <a:t>_ of _indices &amp;</a:t>
            </a:r>
            <a:r>
              <a:rPr lang="en-US" sz="1500" dirty="0">
                <a:latin typeface="Arial" charset="0"/>
              </a:rPr>
              <a:t> best </a:t>
            </a:r>
            <a:r>
              <a:rPr lang="en-US" sz="1500" dirty="0" smtClean="0">
                <a:latin typeface="Arial" charset="0"/>
              </a:rPr>
              <a:t>,</a:t>
            </a:r>
            <a:endParaRPr lang="fa-IR" sz="1500" dirty="0" smtClean="0">
              <a:latin typeface="Arial" charset="0"/>
            </a:endParaRPr>
          </a:p>
          <a:p>
            <a:pPr marL="0" indent="0">
              <a:buNone/>
              <a:defRPr/>
            </a:pPr>
            <a:r>
              <a:rPr lang="fa-IR" sz="1500" dirty="0" smtClean="0">
                <a:latin typeface="Arial" charset="0"/>
              </a:rPr>
              <a:t>          </a:t>
            </a:r>
            <a:r>
              <a:rPr lang="en-US" sz="1500" dirty="0" smtClean="0">
                <a:latin typeface="Arial" charset="0"/>
              </a:rPr>
              <a:t> </a:t>
            </a:r>
            <a:r>
              <a:rPr lang="en-US" sz="1500" b="1" dirty="0">
                <a:latin typeface="Arial" charset="0"/>
              </a:rPr>
              <a:t>float </a:t>
            </a:r>
            <a:r>
              <a:rPr lang="en-US" sz="1500" b="1" dirty="0" smtClean="0">
                <a:latin typeface="Arial" charset="0"/>
              </a:rPr>
              <a:t>&amp;</a:t>
            </a:r>
            <a:r>
              <a:rPr lang="en-US" sz="1500" dirty="0" err="1" smtClean="0">
                <a:latin typeface="Arial" charset="0"/>
              </a:rPr>
              <a:t>pbest</a:t>
            </a:r>
            <a:r>
              <a:rPr lang="en-US" sz="1500" dirty="0" smtClean="0">
                <a:latin typeface="Arial" charset="0"/>
              </a:rPr>
              <a:t> </a:t>
            </a:r>
            <a:r>
              <a:rPr lang="en-US" sz="1500" dirty="0">
                <a:latin typeface="Arial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{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</a:t>
            </a:r>
            <a:r>
              <a:rPr lang="en-US" sz="2000" dirty="0" smtClean="0">
                <a:latin typeface="Arial" charset="0"/>
              </a:rPr>
              <a:t>   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priority_queue_of_node</a:t>
            </a:r>
            <a:r>
              <a:rPr lang="en-US" sz="2000" dirty="0">
                <a:latin typeface="Arial" charset="0"/>
              </a:rPr>
              <a:t> PQ ;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  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en-US" sz="2000" b="1" dirty="0">
                <a:latin typeface="Arial" charset="0"/>
              </a:rPr>
              <a:t>node</a:t>
            </a:r>
            <a:r>
              <a:rPr lang="en-US" sz="2000" dirty="0">
                <a:latin typeface="Arial" charset="0"/>
              </a:rPr>
              <a:t> u , v ;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    </a:t>
            </a:r>
            <a:r>
              <a:rPr lang="en-US" sz="2000" dirty="0" err="1" smtClean="0">
                <a:latin typeface="Arial" charset="0"/>
              </a:rPr>
              <a:t>v.level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= 0 </a:t>
            </a:r>
            <a:r>
              <a:rPr lang="en-US" sz="2000" dirty="0" smtClean="0">
                <a:latin typeface="Arial" charset="0"/>
              </a:rPr>
              <a:t>;</a:t>
            </a:r>
            <a:endParaRPr lang="fa-IR" sz="2000" dirty="0" smtClean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</a:t>
            </a:r>
            <a:r>
              <a:rPr lang="fa-IR" sz="2000" dirty="0" smtClean="0">
                <a:latin typeface="Arial" charset="0"/>
              </a:rPr>
              <a:t>     </a:t>
            </a:r>
            <a:r>
              <a:rPr lang="en-US" sz="2000" dirty="0" err="1" smtClean="0">
                <a:latin typeface="Arial" charset="0"/>
              </a:rPr>
              <a:t>v.D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= Ø ;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    best = Ø ;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    </a:t>
            </a:r>
            <a:r>
              <a:rPr lang="en-US" sz="2000" dirty="0" err="1">
                <a:latin typeface="Arial" charset="0"/>
              </a:rPr>
              <a:t>pbest</a:t>
            </a:r>
            <a:r>
              <a:rPr lang="en-US" sz="2000" dirty="0">
                <a:latin typeface="Arial" charset="0"/>
              </a:rPr>
              <a:t> =  p (Ø | S );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    </a:t>
            </a:r>
            <a:r>
              <a:rPr lang="en-US" sz="2000" dirty="0" err="1">
                <a:latin typeface="Arial" charset="0"/>
              </a:rPr>
              <a:t>v.bound</a:t>
            </a:r>
            <a:r>
              <a:rPr lang="en-US" sz="2000" dirty="0">
                <a:latin typeface="Arial" charset="0"/>
              </a:rPr>
              <a:t>  = bound (v);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      insert  (PQ , v );</a:t>
            </a:r>
          </a:p>
          <a:p>
            <a:pPr marL="0" indent="0">
              <a:buNone/>
              <a:defRPr/>
            </a:pPr>
            <a:endParaRPr lang="fa-IR" sz="2000" dirty="0" smtClean="0">
              <a:latin typeface="Arial" charset="0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993491" y="2112424"/>
            <a:ext cx="4037525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a-IR" dirty="0" smtClean="0">
                <a:latin typeface="Arial" charset="0"/>
              </a:rPr>
              <a:t>   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v.D</a:t>
            </a:r>
            <a:r>
              <a:rPr lang="en-US" dirty="0">
                <a:latin typeface="Arial" charset="0"/>
              </a:rPr>
              <a:t> = Ø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best = Ø 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 err="1">
                <a:latin typeface="Arial" charset="0"/>
              </a:rPr>
              <a:t>pbest</a:t>
            </a:r>
            <a:r>
              <a:rPr lang="en-US" dirty="0">
                <a:latin typeface="Arial" charset="0"/>
              </a:rPr>
              <a:t> =  p (Ø | S 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 err="1">
                <a:latin typeface="Arial" charset="0"/>
              </a:rPr>
              <a:t>v.bound</a:t>
            </a:r>
            <a:r>
              <a:rPr lang="en-US" dirty="0">
                <a:latin typeface="Arial" charset="0"/>
              </a:rPr>
              <a:t>  = bound (v);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insert  (PQ , v 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</a:t>
            </a:r>
            <a:r>
              <a:rPr lang="en-US" b="1" dirty="0">
                <a:latin typeface="Arial" charset="0"/>
              </a:rPr>
              <a:t> while</a:t>
            </a:r>
            <a:r>
              <a:rPr lang="en-US" dirty="0">
                <a:latin typeface="Arial" charset="0"/>
              </a:rPr>
              <a:t>  ( ! Empty (PQ))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remove  (PQ , v);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</a:t>
            </a:r>
            <a:r>
              <a:rPr lang="en-US" b="1" dirty="0">
                <a:latin typeface="Arial" charset="0"/>
              </a:rPr>
              <a:t>if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v.bound</a:t>
            </a:r>
            <a:r>
              <a:rPr lang="en-US" dirty="0">
                <a:latin typeface="Arial" charset="0"/>
              </a:rPr>
              <a:t> &gt; </a:t>
            </a:r>
            <a:r>
              <a:rPr lang="en-US" dirty="0" err="1">
                <a:latin typeface="Arial" charset="0"/>
              </a:rPr>
              <a:t>pbest</a:t>
            </a:r>
            <a:r>
              <a:rPr lang="en-US" dirty="0">
                <a:latin typeface="Arial" charset="0"/>
              </a:rPr>
              <a:t> )  {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v.level</a:t>
            </a:r>
            <a:r>
              <a:rPr lang="en-US" dirty="0">
                <a:latin typeface="Arial" charset="0"/>
              </a:rPr>
              <a:t> + 1;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                        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v.D</a:t>
            </a:r>
            <a:r>
              <a:rPr lang="en-US" dirty="0">
                <a:latin typeface="Arial" charset="0"/>
              </a:rPr>
              <a:t>; </a:t>
            </a:r>
            <a:endParaRPr lang="fa-IR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fa-IR" dirty="0" smtClean="0">
                <a:latin typeface="Arial" charset="0"/>
              </a:rPr>
              <a:t>	      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put 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in 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</a:t>
            </a:r>
            <a:r>
              <a:rPr lang="en-US" b="1" dirty="0">
                <a:latin typeface="Arial" charset="0"/>
              </a:rPr>
              <a:t>if</a:t>
            </a:r>
            <a:r>
              <a:rPr lang="en-US" dirty="0">
                <a:latin typeface="Arial" charset="0"/>
              </a:rPr>
              <a:t> ( p ( 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  | S ) &gt; </a:t>
            </a:r>
            <a:r>
              <a:rPr lang="en-US" dirty="0" err="1">
                <a:latin typeface="Arial" charset="0"/>
              </a:rPr>
              <a:t>pbest</a:t>
            </a:r>
            <a:r>
              <a:rPr lang="en-US" dirty="0">
                <a:latin typeface="Arial" charset="0"/>
              </a:rPr>
              <a:t>)  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best =  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</a:t>
            </a:r>
            <a:r>
              <a:rPr lang="en-US" dirty="0" err="1">
                <a:latin typeface="Arial" charset="0"/>
              </a:rPr>
              <a:t>pbest</a:t>
            </a:r>
            <a:r>
              <a:rPr lang="en-US" dirty="0">
                <a:latin typeface="Arial" charset="0"/>
              </a:rPr>
              <a:t> = p ( 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  | S 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= bound(u);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</a:t>
            </a:r>
            <a:r>
              <a:rPr lang="en-US" b="1" dirty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86057" y="2112424"/>
            <a:ext cx="59091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Arial" charset="0"/>
              </a:rPr>
              <a:t>if</a:t>
            </a:r>
            <a:r>
              <a:rPr lang="en-US" dirty="0">
                <a:latin typeface="Arial" charset="0"/>
              </a:rPr>
              <a:t> ( </a:t>
            </a:r>
            <a:r>
              <a:rPr lang="en-US" dirty="0" err="1">
                <a:latin typeface="Arial" charset="0"/>
              </a:rPr>
              <a:t>u.bouond</a:t>
            </a:r>
            <a:r>
              <a:rPr lang="en-US" dirty="0">
                <a:latin typeface="Arial" charset="0"/>
              </a:rPr>
              <a:t>  &gt; </a:t>
            </a:r>
            <a:r>
              <a:rPr lang="en-US" dirty="0" err="1">
                <a:latin typeface="Arial" charset="0"/>
              </a:rPr>
              <a:t>pbest</a:t>
            </a:r>
            <a:r>
              <a:rPr lang="en-US" dirty="0">
                <a:latin typeface="Arial" charset="0"/>
              </a:rPr>
              <a:t>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insert (PQ, 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v.D</a:t>
            </a:r>
            <a:r>
              <a:rPr lang="en-US" dirty="0"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= bound (u);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</a:t>
            </a:r>
            <a:r>
              <a:rPr lang="en-US" b="1" dirty="0">
                <a:latin typeface="Arial" charset="0"/>
              </a:rPr>
              <a:t> if 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u.bound</a:t>
            </a:r>
            <a:r>
              <a:rPr lang="en-US" dirty="0">
                <a:latin typeface="Arial" charset="0"/>
              </a:rPr>
              <a:t> &gt; </a:t>
            </a:r>
            <a:r>
              <a:rPr lang="en-US" dirty="0" err="1">
                <a:latin typeface="Arial" charset="0"/>
              </a:rPr>
              <a:t>pbest</a:t>
            </a:r>
            <a:r>
              <a:rPr lang="en-US" dirty="0">
                <a:latin typeface="Arial" charset="0"/>
              </a:rPr>
              <a:t> )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</a:t>
            </a:r>
            <a:r>
              <a:rPr lang="fa-IR" dirty="0" smtClean="0">
                <a:latin typeface="Arial" charset="0"/>
              </a:rPr>
              <a:t>	       </a:t>
            </a:r>
            <a:r>
              <a:rPr lang="en-US" dirty="0" smtClean="0">
                <a:latin typeface="Arial" charset="0"/>
              </a:rPr>
              <a:t>insert </a:t>
            </a:r>
            <a:r>
              <a:rPr lang="en-US" dirty="0">
                <a:latin typeface="Arial" charset="0"/>
              </a:rPr>
              <a:t>(PQ , u );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}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}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int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bound (</a:t>
            </a:r>
            <a:r>
              <a:rPr lang="en-US" b="1" dirty="0">
                <a:latin typeface="Arial" charset="0"/>
              </a:rPr>
              <a:t> node</a:t>
            </a:r>
            <a:r>
              <a:rPr lang="en-US" dirty="0">
                <a:latin typeface="Arial" charset="0"/>
              </a:rPr>
              <a:t> u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{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</a:t>
            </a:r>
            <a:r>
              <a:rPr lang="en-US" b="1" dirty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u.level</a:t>
            </a:r>
            <a:r>
              <a:rPr lang="en-US" dirty="0">
                <a:latin typeface="Arial" charset="0"/>
              </a:rPr>
              <a:t>  == n 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</a:t>
            </a:r>
            <a:r>
              <a:rPr lang="en-US" b="1" dirty="0">
                <a:latin typeface="Arial" charset="0"/>
              </a:rPr>
              <a:t> return </a:t>
            </a:r>
            <a:r>
              <a:rPr lang="en-US" dirty="0">
                <a:latin typeface="Arial" charset="0"/>
              </a:rPr>
              <a:t>0 ;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</a:t>
            </a:r>
            <a:r>
              <a:rPr lang="en-US" b="1" dirty="0">
                <a:latin typeface="Arial" charset="0"/>
              </a:rPr>
              <a:t> else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                     </a:t>
            </a:r>
            <a:r>
              <a:rPr lang="en-US" b="1" dirty="0">
                <a:latin typeface="Arial" charset="0"/>
              </a:rPr>
              <a:t>return </a:t>
            </a:r>
            <a:r>
              <a:rPr lang="en-US" dirty="0">
                <a:latin typeface="Arial" charset="0"/>
              </a:rPr>
              <a:t>p(</a:t>
            </a:r>
            <a:r>
              <a:rPr lang="en-US" dirty="0" err="1">
                <a:latin typeface="Arial" charset="0"/>
              </a:rPr>
              <a:t>u.D</a:t>
            </a:r>
            <a:r>
              <a:rPr lang="en-US" dirty="0">
                <a:latin typeface="Arial" charset="0"/>
              </a:rPr>
              <a:t>  | p (S);</a:t>
            </a:r>
          </a:p>
          <a:p>
            <a:pPr>
              <a:lnSpc>
                <a:spcPct val="90000"/>
              </a:lnSpc>
              <a:defRPr/>
            </a:pPr>
            <a:r>
              <a:rPr lang="fa-IR" dirty="0" smtClean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جواب برخی سوالات که پایین آنها زده شده بود </a:t>
            </a:r>
          </a:p>
          <a:p>
            <a:r>
              <a:rPr lang="fa-IR" dirty="0" smtClean="0"/>
              <a:t>نیمسال دوم 92-93</a:t>
            </a:r>
          </a:p>
          <a:p>
            <a:r>
              <a:rPr lang="fa-IR" dirty="0" smtClean="0"/>
              <a:t>(این ها سوالات پیام نور بودند!)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90" y="94807"/>
            <a:ext cx="4280453" cy="65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5502" y="4807225"/>
            <a:ext cx="12207502" cy="12749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2" y="-1313964"/>
            <a:ext cx="12207501" cy="817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9" y="1630805"/>
            <a:ext cx="1849621" cy="16276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2124" y="488384"/>
            <a:ext cx="9359086" cy="1525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بیاد داشته باش !!!</a:t>
            </a:r>
            <a:b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</a:br>
            <a:r>
              <a:rPr lang="en-US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</a:t>
            </a:r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اگر سنگی پیش رو نباشد هیچ گاه صدای دلنشین آب را نمی شنوی</a:t>
            </a:r>
            <a:r>
              <a:rPr lang="en-US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…</a:t>
            </a:r>
            <a:endParaRPr lang="en-US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13906" y="183196"/>
            <a:ext cx="7324500" cy="61037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خداوند همواره از ما میخواهد تا در تکاپو باشیم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9220" y="5511952"/>
            <a:ext cx="7121044" cy="1017292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  <a:effectLst>
            <a:glow rad="254000">
              <a:schemeClr val="accent1">
                <a:alpha val="41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1621" y="5697432"/>
            <a:ext cx="648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002060"/>
                </a:solidFill>
                <a:cs typeface="B Nazanin" pitchFamily="2" charset="-78"/>
              </a:rPr>
              <a:t>بِسْمِ اللَّـهِ </a:t>
            </a:r>
            <a:r>
              <a:rPr lang="fa-IR" sz="2000" dirty="0" smtClean="0">
                <a:solidFill>
                  <a:srgbClr val="002060"/>
                </a:solidFill>
                <a:cs typeface="B Nazanin" pitchFamily="2" charset="-78"/>
              </a:rPr>
              <a:t>الرَّحْمَنِ الرَّحِيمِ</a:t>
            </a:r>
          </a:p>
          <a:p>
            <a:pPr algn="r"/>
            <a:r>
              <a:rPr lang="fa-IR" sz="2000" dirty="0" smtClean="0">
                <a:solidFill>
                  <a:srgbClr val="002060"/>
                </a:solidFill>
                <a:cs typeface="B Nazanin" pitchFamily="2" charset="-78"/>
              </a:rPr>
              <a:t>     فَإِنَّ </a:t>
            </a:r>
            <a:r>
              <a:rPr lang="fa-IR" sz="2000" dirty="0">
                <a:solidFill>
                  <a:srgbClr val="002060"/>
                </a:solidFill>
                <a:cs typeface="B Nazanin" pitchFamily="2" charset="-78"/>
              </a:rPr>
              <a:t>مَعَ الْعُسْرِ يُسْرًا﴿</a:t>
            </a:r>
            <a:r>
              <a:rPr lang="fa-IR" sz="2000" dirty="0">
                <a:solidFill>
                  <a:srgbClr val="002060"/>
                </a:solidFill>
                <a:cs typeface="B Nazanin" pitchFamily="2" charset="-78"/>
                <a:hlinkClick r:id="rId5"/>
              </a:rPr>
              <a:t>٥</a:t>
            </a:r>
            <a:r>
              <a:rPr lang="fa-IR" sz="2000" dirty="0">
                <a:solidFill>
                  <a:srgbClr val="002060"/>
                </a:solidFill>
                <a:cs typeface="B Nazanin" pitchFamily="2" charset="-78"/>
              </a:rPr>
              <a:t>﴾ إِنَّ مَعَ الْعُسْرِ يُسْرًا ﴿</a:t>
            </a:r>
            <a:r>
              <a:rPr lang="fa-IR" sz="2000" dirty="0" smtClean="0">
                <a:solidFill>
                  <a:srgbClr val="002060"/>
                </a:solidFill>
                <a:cs typeface="B Nazanin" pitchFamily="2" charset="-78"/>
                <a:hlinkClick r:id="rId6"/>
              </a:rPr>
              <a:t>٦</a:t>
            </a:r>
            <a:r>
              <a:rPr lang="fa-IR" sz="2000" dirty="0" smtClean="0">
                <a:solidFill>
                  <a:srgbClr val="002060"/>
                </a:solidFill>
                <a:cs typeface="B Nazanin" pitchFamily="2" charset="-78"/>
              </a:rPr>
              <a:t>﴾           </a:t>
            </a:r>
            <a:r>
              <a:rPr lang="fa-IR" sz="1600" dirty="0" smtClean="0">
                <a:solidFill>
                  <a:srgbClr val="002060"/>
                </a:solidFill>
                <a:cs typeface="B Nazanin" pitchFamily="2" charset="-78"/>
              </a:rPr>
              <a:t>سوره انشراح</a:t>
            </a:r>
            <a:endParaRPr lang="en-US" sz="2000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37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فیبوناچی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944" y="2185219"/>
            <a:ext cx="627961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Fib(n) {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if (n == 0)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return 0;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if (n == 1)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return 1;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else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return Fib(n-1) + Fib(n-2);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}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 flipH="1">
                <a:off x="435876" y="6239008"/>
                <a:ext cx="416437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i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Time Complexity:</a:t>
                </a:r>
                <a:r>
                  <a:rPr lang="pt-BR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pt-BR" sz="24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sz="24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)</a:t>
                </a:r>
                <a:r>
                  <a:rPr lang="pt-BR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/>
                </a:r>
                <a:br>
                  <a:rPr lang="pt-BR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</a:br>
                <a:endParaRPr lang="en-US" sz="360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5876" y="6239008"/>
                <a:ext cx="4164376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2343" t="-41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810865" y="2185219"/>
            <a:ext cx="147484" cy="456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12500" y="2185219"/>
            <a:ext cx="627961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dirty="0" err="1" smtClean="0">
                <a:latin typeface="Arial Unicode MS" panose="020B0604020202020204" pitchFamily="34" charset="-128"/>
              </a:rPr>
              <a:t>int</a:t>
            </a:r>
            <a:r>
              <a:rPr lang="en-US" sz="2800" dirty="0" smtClean="0">
                <a:latin typeface="Arial Unicode MS" panose="020B0604020202020204" pitchFamily="34" charset="-128"/>
              </a:rPr>
              <a:t> fib(</a:t>
            </a:r>
            <a:r>
              <a:rPr lang="en-US" sz="2800" dirty="0" err="1" smtClean="0">
                <a:latin typeface="Arial Unicode MS" panose="020B0604020202020204" pitchFamily="34" charset="-128"/>
              </a:rPr>
              <a:t>int</a:t>
            </a:r>
            <a:r>
              <a:rPr lang="en-US" sz="2800" dirty="0" smtClean="0">
                <a:latin typeface="Arial Unicode MS" panose="020B0604020202020204" pitchFamily="34" charset="-128"/>
              </a:rPr>
              <a:t> n)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latin typeface="Arial Unicode MS" panose="020B0604020202020204" pitchFamily="34" charset="-128"/>
              </a:rPr>
              <a:t>{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  f[0] = 0;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  f[1] = 1;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  for (</a:t>
            </a:r>
            <a:r>
              <a:rPr lang="en-US" sz="2600" dirty="0" err="1" smtClean="0">
                <a:latin typeface="Arial Unicode MS" panose="020B0604020202020204" pitchFamily="34" charset="-128"/>
              </a:rPr>
              <a:t>i</a:t>
            </a:r>
            <a:r>
              <a:rPr lang="en-US" sz="2600" dirty="0" smtClean="0">
                <a:latin typeface="Arial Unicode MS" panose="020B0604020202020204" pitchFamily="34" charset="-128"/>
              </a:rPr>
              <a:t> = 2; </a:t>
            </a:r>
            <a:r>
              <a:rPr lang="en-US" sz="2600" dirty="0" err="1" smtClean="0">
                <a:latin typeface="Arial Unicode MS" panose="020B0604020202020204" pitchFamily="34" charset="-128"/>
              </a:rPr>
              <a:t>i</a:t>
            </a:r>
            <a:r>
              <a:rPr lang="en-US" sz="2600" dirty="0" smtClean="0">
                <a:latin typeface="Arial Unicode MS" panose="020B0604020202020204" pitchFamily="34" charset="-128"/>
              </a:rPr>
              <a:t> &lt;= n; </a:t>
            </a:r>
            <a:r>
              <a:rPr lang="en-US" sz="2600" dirty="0" err="1" smtClean="0">
                <a:latin typeface="Arial Unicode MS" panose="020B0604020202020204" pitchFamily="34" charset="-128"/>
              </a:rPr>
              <a:t>i</a:t>
            </a:r>
            <a:r>
              <a:rPr lang="en-US" sz="2600" dirty="0" smtClean="0">
                <a:latin typeface="Arial Unicode MS" panose="020B0604020202020204" pitchFamily="34" charset="-128"/>
              </a:rPr>
              <a:t>++)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  {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	f[</a:t>
            </a:r>
            <a:r>
              <a:rPr lang="en-US" sz="2600" dirty="0" err="1" smtClean="0">
                <a:latin typeface="Arial Unicode MS" panose="020B0604020202020204" pitchFamily="34" charset="-128"/>
              </a:rPr>
              <a:t>i</a:t>
            </a:r>
            <a:r>
              <a:rPr lang="en-US" sz="2600" dirty="0" smtClean="0">
                <a:latin typeface="Arial Unicode MS" panose="020B0604020202020204" pitchFamily="34" charset="-128"/>
              </a:rPr>
              <a:t>] = f[i-1] + f[i-2];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  }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600" dirty="0" smtClean="0">
                <a:latin typeface="Arial Unicode MS" panose="020B0604020202020204" pitchFamily="34" charset="-128"/>
              </a:rPr>
              <a:t>  return f[n];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latin typeface="Arial Unicode MS" panose="020B0604020202020204" pitchFamily="34" charset="-128"/>
              </a:rPr>
              <a:t>}</a:t>
            </a:r>
            <a:endParaRPr lang="en-US" sz="5400" dirty="0" smtClean="0"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 flipH="1">
            <a:off x="7168962" y="5945911"/>
            <a:ext cx="36395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Time Complexity:</a:t>
            </a:r>
            <a:r>
              <a:rPr lang="pt-B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O(n)</a:t>
            </a:r>
            <a:br>
              <a:rPr lang="pt-B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pt-BR" sz="24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Extra Space: </a:t>
            </a:r>
            <a:r>
              <a:rPr lang="pt-B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O(n)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578656" flipH="1">
            <a:off x="9420252" y="2352038"/>
            <a:ext cx="1933389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Solution 1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578656" flipH="1">
            <a:off x="3196982" y="2314412"/>
            <a:ext cx="1933389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 and C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633384" flipH="1">
            <a:off x="3172217" y="2863957"/>
            <a:ext cx="1933389" cy="2769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Devide </a:t>
            </a:r>
            <a:r>
              <a:rPr lang="pt-BR" sz="12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pt-BR" sz="1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Conquer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 rot="633384" flipH="1">
            <a:off x="9361320" y="2911882"/>
            <a:ext cx="1933389" cy="2769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Dynamic Programming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60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922" y="713033"/>
            <a:ext cx="3244025" cy="108093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>
                    <a:lumMod val="65000"/>
                  </a:schemeClr>
                </a:solidFill>
                <a:cs typeface="B Titr" panose="00000700000000000000" pitchFamily="2" charset="-78"/>
              </a:rPr>
              <a:t>برنامه نویسی پویا :</a:t>
            </a:r>
            <a:endParaRPr lang="en-US" dirty="0">
              <a:solidFill>
                <a:schemeClr val="tx1">
                  <a:lumMod val="6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886" y="713033"/>
            <a:ext cx="606503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مسئله فیبوناچی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944" y="2185219"/>
            <a:ext cx="627961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Fib(n) {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if (n == 0)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return 0;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if (n == 1)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return 1;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else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Unicode MS" panose="020B0604020202020204" pitchFamily="34" charset="-128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return Fib(n-1) + Fib(n-2);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}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 flipH="1">
                <a:off x="435876" y="6239008"/>
                <a:ext cx="416437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i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Time Complexity:</a:t>
                </a:r>
                <a:r>
                  <a:rPr lang="pt-BR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pt-BR" sz="24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sz="24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)</a:t>
                </a:r>
                <a:r>
                  <a:rPr lang="pt-BR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/>
                </a:r>
                <a:br>
                  <a:rPr lang="pt-BR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</a:br>
                <a:endParaRPr lang="en-US" sz="360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5876" y="6239008"/>
                <a:ext cx="4164376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2343" t="-41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737124" y="2155723"/>
            <a:ext cx="147484" cy="456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58349" y="2219762"/>
            <a:ext cx="651901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latin typeface="Arial Unicode MS" panose="020B0604020202020204" pitchFamily="34" charset="-128"/>
              </a:rPr>
              <a:t>B[n] ={0,1-1,-1,-1, ….}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 smtClean="0">
                <a:latin typeface="Arial Unicode MS" panose="020B0604020202020204" pitchFamily="34" charset="-128"/>
              </a:rPr>
              <a:t>DyFib</a:t>
            </a:r>
            <a:r>
              <a:rPr lang="en-US" sz="2800" dirty="0" smtClean="0">
                <a:latin typeface="Arial Unicode MS" panose="020B0604020202020204" pitchFamily="34" charset="-128"/>
              </a:rPr>
              <a:t>(n</a:t>
            </a:r>
            <a:r>
              <a:rPr lang="en-US" sz="2800" dirty="0">
                <a:latin typeface="Arial Unicode MS" panose="020B0604020202020204" pitchFamily="34" charset="-128"/>
              </a:rPr>
              <a:t>) {</a:t>
            </a:r>
            <a:endParaRPr lang="fa-IR" sz="2800" dirty="0"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latin typeface="Arial Unicode MS" panose="020B0604020202020204" pitchFamily="34" charset="-128"/>
              </a:rPr>
              <a:t> </a:t>
            </a:r>
            <a:r>
              <a:rPr lang="fa-IR" sz="2800" dirty="0">
                <a:latin typeface="Arial Unicode MS" panose="020B0604020202020204" pitchFamily="34" charset="-128"/>
              </a:rPr>
              <a:t>      </a:t>
            </a:r>
            <a:r>
              <a:rPr lang="en-US" sz="2800" dirty="0">
                <a:latin typeface="Arial Unicode MS" panose="020B0604020202020204" pitchFamily="34" charset="-128"/>
              </a:rPr>
              <a:t>if </a:t>
            </a:r>
            <a:r>
              <a:rPr lang="en-US" sz="2800" dirty="0" smtClean="0">
                <a:latin typeface="Arial Unicode MS" panose="020B0604020202020204" pitchFamily="34" charset="-128"/>
              </a:rPr>
              <a:t>(B[n] &gt;= </a:t>
            </a:r>
            <a:r>
              <a:rPr lang="en-US" sz="2800" dirty="0">
                <a:latin typeface="Arial Unicode MS" panose="020B0604020202020204" pitchFamily="34" charset="-128"/>
              </a:rPr>
              <a:t>0) </a:t>
            </a:r>
            <a:endParaRPr lang="fa-IR" sz="2800" dirty="0"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sz="2800" dirty="0">
                <a:latin typeface="Arial Unicode MS" panose="020B0604020202020204" pitchFamily="34" charset="-128"/>
              </a:rPr>
              <a:t>            </a:t>
            </a:r>
            <a:r>
              <a:rPr lang="en-US" sz="2800" dirty="0">
                <a:latin typeface="Arial Unicode MS" panose="020B0604020202020204" pitchFamily="34" charset="-128"/>
              </a:rPr>
              <a:t>return </a:t>
            </a:r>
            <a:r>
              <a:rPr lang="en-US" sz="2800" dirty="0" smtClean="0">
                <a:latin typeface="Arial Unicode MS" panose="020B0604020202020204" pitchFamily="34" charset="-128"/>
              </a:rPr>
              <a:t>B[n];</a:t>
            </a:r>
            <a:endParaRPr lang="fa-IR" sz="2800" dirty="0"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latin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</a:rPr>
              <a:t>      else 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latin typeface="Arial Unicode MS" panose="020B0604020202020204" pitchFamily="34" charset="-128"/>
              </a:rPr>
              <a:t>	 </a:t>
            </a:r>
            <a:r>
              <a:rPr lang="en-US" sz="2800" dirty="0" smtClean="0">
                <a:latin typeface="Arial Unicode MS" panose="020B0604020202020204" pitchFamily="34" charset="-128"/>
              </a:rPr>
              <a:t>   B[n]=</a:t>
            </a:r>
            <a:r>
              <a:rPr lang="en-US" sz="2800" dirty="0" err="1">
                <a:latin typeface="Arial Unicode MS" panose="020B0604020202020204" pitchFamily="34" charset="-128"/>
              </a:rPr>
              <a:t>DyFib</a:t>
            </a:r>
            <a:r>
              <a:rPr lang="en-US" sz="2800" dirty="0">
                <a:latin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</a:rPr>
              <a:t>(</a:t>
            </a:r>
            <a:r>
              <a:rPr lang="en-US" sz="2800" dirty="0">
                <a:latin typeface="Arial Unicode MS" panose="020B0604020202020204" pitchFamily="34" charset="-128"/>
              </a:rPr>
              <a:t>n-1) + </a:t>
            </a:r>
            <a:r>
              <a:rPr lang="en-US" sz="2800" dirty="0" err="1">
                <a:latin typeface="Arial Unicode MS" panose="020B0604020202020204" pitchFamily="34" charset="-128"/>
              </a:rPr>
              <a:t>DyFib</a:t>
            </a:r>
            <a:r>
              <a:rPr lang="en-US" sz="2800" dirty="0">
                <a:latin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</a:rPr>
              <a:t>(</a:t>
            </a:r>
            <a:r>
              <a:rPr lang="en-US" sz="2800" dirty="0">
                <a:latin typeface="Arial Unicode MS" panose="020B0604020202020204" pitchFamily="34" charset="-128"/>
              </a:rPr>
              <a:t>n-2);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latin typeface="Arial Unicode MS" panose="020B0604020202020204" pitchFamily="34" charset="-128"/>
              </a:rPr>
              <a:t>             return </a:t>
            </a:r>
            <a:r>
              <a:rPr lang="en-US" sz="2800" dirty="0" smtClean="0">
                <a:latin typeface="Arial Unicode MS" panose="020B0604020202020204" pitchFamily="34" charset="-128"/>
              </a:rPr>
              <a:t>B[n];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latin typeface="Arial Unicode MS" panose="020B0604020202020204" pitchFamily="34" charset="-128"/>
              </a:rPr>
              <a:t>       }</a:t>
            </a:r>
            <a:endParaRPr lang="en-US" sz="2800" dirty="0"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latin typeface="Arial Unicode MS" panose="020B0604020202020204" pitchFamily="34" charset="-128"/>
              </a:rPr>
              <a:t>}</a:t>
            </a:r>
            <a:r>
              <a:rPr lang="en-US" sz="3600" dirty="0"/>
              <a:t> </a:t>
            </a:r>
            <a:endParaRPr lang="en-US" sz="5400" dirty="0"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578656" flipH="1">
            <a:off x="9680873" y="2343907"/>
            <a:ext cx="1933389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Solution 2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 rot="578656" flipH="1">
            <a:off x="3196982" y="2314412"/>
            <a:ext cx="1933389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 and C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633384" flipH="1">
            <a:off x="9664873" y="2903751"/>
            <a:ext cx="1933389" cy="2769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Dynamic Programming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rot="633384" flipH="1">
            <a:off x="3172217" y="2863957"/>
            <a:ext cx="1933389" cy="2769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Devide </a:t>
            </a:r>
            <a:r>
              <a:rPr lang="pt-BR" sz="12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pt-BR" sz="1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Conquer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518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1655</TotalTime>
  <Words>4621</Words>
  <Application>Microsoft Office PowerPoint</Application>
  <PresentationFormat>Widescreen</PresentationFormat>
  <Paragraphs>714</Paragraphs>
  <Slides>79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Cambria Math</vt:lpstr>
      <vt:lpstr>B Titr</vt:lpstr>
      <vt:lpstr>Trebuchet MS</vt:lpstr>
      <vt:lpstr>B Mitra</vt:lpstr>
      <vt:lpstr>B Nazanin</vt:lpstr>
      <vt:lpstr>Wingdings 3</vt:lpstr>
      <vt:lpstr>Calibri</vt:lpstr>
      <vt:lpstr>Wingdings</vt:lpstr>
      <vt:lpstr>Arial Unicode MS</vt:lpstr>
      <vt:lpstr>Berlin</vt:lpstr>
      <vt:lpstr>Algurithm Design</vt:lpstr>
      <vt:lpstr>مباحث پایان ترم طراحی الگوریتم </vt:lpstr>
      <vt:lpstr>روش برنامه نویسی پویا  Dynamic Programming</vt:lpstr>
      <vt:lpstr>روش برنامه نویسی پویا</vt:lpstr>
      <vt:lpstr>روش برنامه نویسی پویا</vt:lpstr>
      <vt:lpstr>روش برنامه نویسی پویا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برنامه نویسی پویا :</vt:lpstr>
      <vt:lpstr>Longest Increasing subsequence    </vt:lpstr>
      <vt:lpstr>PowerPoint Presentation</vt:lpstr>
      <vt:lpstr>PowerPoint Presentation</vt:lpstr>
      <vt:lpstr>PowerPoint Presentation</vt:lpstr>
      <vt:lpstr>Rod cutting …. (new model!)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روش عقبگرد    BackTracking</vt:lpstr>
      <vt:lpstr>روش عقبگرد</vt:lpstr>
      <vt:lpstr>روش عقبگرد</vt:lpstr>
      <vt:lpstr>روش عقبگرد</vt:lpstr>
      <vt:lpstr>عقبگرد :</vt:lpstr>
      <vt:lpstr>عقبگرد :</vt:lpstr>
      <vt:lpstr>عقبگرد :</vt:lpstr>
      <vt:lpstr>عقبگرد :</vt:lpstr>
      <vt:lpstr>عقبگرد :</vt:lpstr>
      <vt:lpstr>عقبگرد :</vt:lpstr>
      <vt:lpstr>عقبگرد :</vt:lpstr>
      <vt:lpstr>PowerPoint Presentation</vt:lpstr>
      <vt:lpstr>عقبگرد :</vt:lpstr>
      <vt:lpstr>روش انشعاب و تحدید (شاخه و حد)  Branch and Bound</vt:lpstr>
      <vt:lpstr>روش انشعاب و تحدید (شاخه و حد)</vt:lpstr>
      <vt:lpstr>روش انشعاب و تحدید (شاخه و حد)</vt:lpstr>
      <vt:lpstr>روش انشعاب و تحدید (شاخه و حد)</vt:lpstr>
      <vt:lpstr>روش انشعاب و تحدید (شاخه و حد)</vt:lpstr>
      <vt:lpstr>روش انشعاب و تحدید (شاخه و حد)</vt:lpstr>
      <vt:lpstr>انشعاب و تحدید (شاخه و حد) :</vt:lpstr>
      <vt:lpstr>PowerPoint Presentation</vt:lpstr>
      <vt:lpstr>انشعاب و تحدید (شاخه و حد) :</vt:lpstr>
      <vt:lpstr>PowerPoint Presentation</vt:lpstr>
      <vt:lpstr>انشعاب و تحدید (شاخه و حد) :</vt:lpstr>
      <vt:lpstr>PowerPoint Presentation</vt:lpstr>
      <vt:lpstr>PowerPoint Presentation</vt:lpstr>
      <vt:lpstr>Answer …</vt:lpstr>
      <vt:lpstr>PowerPoint Presentation</vt:lpstr>
    </vt:vector>
  </TitlesOfParts>
  <Company>khalooei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khalooei</dc:creator>
  <cp:lastModifiedBy>khalooei</cp:lastModifiedBy>
  <cp:revision>181</cp:revision>
  <dcterms:created xsi:type="dcterms:W3CDTF">2015-04-20T17:39:13Z</dcterms:created>
  <dcterms:modified xsi:type="dcterms:W3CDTF">2015-06-02T06:45:09Z</dcterms:modified>
</cp:coreProperties>
</file>