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94" r:id="rId3"/>
    <p:sldId id="257" r:id="rId4"/>
    <p:sldId id="258" r:id="rId5"/>
    <p:sldId id="260" r:id="rId6"/>
    <p:sldId id="261" r:id="rId7"/>
    <p:sldId id="275" r:id="rId8"/>
    <p:sldId id="262" r:id="rId9"/>
    <p:sldId id="263" r:id="rId10"/>
    <p:sldId id="280" r:id="rId11"/>
    <p:sldId id="276" r:id="rId12"/>
    <p:sldId id="277" r:id="rId13"/>
    <p:sldId id="264" r:id="rId14"/>
    <p:sldId id="286" r:id="rId15"/>
    <p:sldId id="283" r:id="rId16"/>
    <p:sldId id="284" r:id="rId17"/>
    <p:sldId id="279" r:id="rId18"/>
    <p:sldId id="265" r:id="rId19"/>
    <p:sldId id="281" r:id="rId20"/>
    <p:sldId id="285" r:id="rId21"/>
    <p:sldId id="295" r:id="rId22"/>
    <p:sldId id="287" r:id="rId23"/>
    <p:sldId id="288" r:id="rId24"/>
    <p:sldId id="289" r:id="rId25"/>
    <p:sldId id="292" r:id="rId26"/>
    <p:sldId id="290" r:id="rId27"/>
    <p:sldId id="293" r:id="rId28"/>
    <p:sldId id="291" r:id="rId29"/>
    <p:sldId id="274" r:id="rId30"/>
    <p:sldId id="282" r:id="rId3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C441"/>
    <a:srgbClr val="FFFF3F"/>
    <a:srgbClr val="FFFF00"/>
    <a:srgbClr val="EDF791"/>
    <a:srgbClr val="B0F8C3"/>
    <a:srgbClr val="009900"/>
    <a:srgbClr val="FF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03" autoAdjust="0"/>
    <p:restoredTop sz="94574"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E13D0D8-2F3B-4682-BF21-1C48B8EC90B3}" type="datetimeFigureOut">
              <a:rPr lang="fa-IR" smtClean="0"/>
              <a:pPr/>
              <a:t>1437/01/29</a:t>
            </a:fld>
            <a:endParaRPr lang="fa-IR"/>
          </a:p>
        </p:txBody>
      </p:sp>
      <p:sp>
        <p:nvSpPr>
          <p:cNvPr id="17" name="Footer Placeholder 16"/>
          <p:cNvSpPr>
            <a:spLocks noGrp="1"/>
          </p:cNvSpPr>
          <p:nvPr>
            <p:ph type="ftr" sz="quarter" idx="11"/>
          </p:nvPr>
        </p:nvSpPr>
        <p:spPr>
          <a:xfrm>
            <a:off x="5410200" y="4205288"/>
            <a:ext cx="1295400" cy="457200"/>
          </a:xfrm>
        </p:spPr>
        <p:txBody>
          <a:bodyPr/>
          <a:lstStyle/>
          <a:p>
            <a:endParaRPr lang="fa-I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E13D0D8-2F3B-4682-BF21-1C48B8EC90B3}" type="datetimeFigureOut">
              <a:rPr lang="fa-IR" smtClean="0"/>
              <a:pPr/>
              <a:t>1437/01/29</a:t>
            </a:fld>
            <a:endParaRPr lang="fa-IR"/>
          </a:p>
        </p:txBody>
      </p:sp>
      <p:sp>
        <p:nvSpPr>
          <p:cNvPr id="27" name="Slide Number Placeholder 26"/>
          <p:cNvSpPr>
            <a:spLocks noGrp="1"/>
          </p:cNvSpPr>
          <p:nvPr>
            <p:ph type="sldNum" sz="quarter" idx="11"/>
          </p:nvPr>
        </p:nvSpPr>
        <p:spPr/>
        <p:txBody>
          <a:bodyPr rtlCol="0"/>
          <a:lstStyle/>
          <a:p>
            <a:fld id="{EFD06383-DA47-493E-9DB2-0F76343ADC11}" type="slidenum">
              <a:rPr lang="fa-IR" smtClean="0"/>
              <a:pPr/>
              <a:t>‹#›</a:t>
            </a:fld>
            <a:endParaRPr lang="fa-IR"/>
          </a:p>
        </p:txBody>
      </p:sp>
      <p:sp>
        <p:nvSpPr>
          <p:cNvPr id="28" name="Footer Placeholder 27"/>
          <p:cNvSpPr>
            <a:spLocks noGrp="1"/>
          </p:cNvSpPr>
          <p:nvPr>
            <p:ph type="ftr" sz="quarter" idx="12"/>
          </p:nvPr>
        </p:nvSpPr>
        <p:spPr/>
        <p:txBody>
          <a:bodyPr rtlCol="0"/>
          <a:lstStyle/>
          <a:p>
            <a:endParaRPr lang="fa-IR"/>
          </a:p>
        </p:txBody>
      </p:sp>
    </p:spTree>
  </p:cSld>
  <p:clrMapOvr>
    <a:masterClrMapping/>
  </p:clrMapOvr>
  <p:transition spd="slow">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E13D0D8-2F3B-4682-BF21-1C48B8EC90B3}" type="datetimeFigureOut">
              <a:rPr lang="fa-IR" smtClean="0"/>
              <a:pPr/>
              <a:t>1437/01/29</a:t>
            </a:fld>
            <a:endParaRPr lang="fa-IR"/>
          </a:p>
        </p:txBody>
      </p:sp>
      <p:sp>
        <p:nvSpPr>
          <p:cNvPr id="4" name="Footer Placeholder 3"/>
          <p:cNvSpPr>
            <a:spLocks noGrp="1"/>
          </p:cNvSpPr>
          <p:nvPr>
            <p:ph type="ftr" sz="quarter" idx="11"/>
          </p:nvPr>
        </p:nvSpPr>
        <p:spPr>
          <a:xfrm>
            <a:off x="5257800" y="612648"/>
            <a:ext cx="1325880" cy="457200"/>
          </a:xfrm>
        </p:spPr>
        <p:txBody>
          <a:bodyPr/>
          <a:lstStyle/>
          <a:p>
            <a:endParaRPr lang="fa-IR"/>
          </a:p>
        </p:txBody>
      </p:sp>
      <p:sp>
        <p:nvSpPr>
          <p:cNvPr id="5" name="Slide Number Placeholder 4"/>
          <p:cNvSpPr>
            <a:spLocks noGrp="1"/>
          </p:cNvSpPr>
          <p:nvPr>
            <p:ph type="sldNum" sz="quarter" idx="12"/>
          </p:nvPr>
        </p:nvSpPr>
        <p:spPr>
          <a:xfrm>
            <a:off x="8174736" y="2272"/>
            <a:ext cx="762000" cy="365760"/>
          </a:xfrm>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E13D0D8-2F3B-4682-BF21-1C48B8EC90B3}" type="datetimeFigureOut">
              <a:rPr lang="fa-IR" smtClean="0"/>
              <a:pPr/>
              <a:t>1437/01/29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FD06383-DA47-493E-9DB2-0F76343ADC11}" type="slidenum">
              <a:rPr lang="fa-IR" smtClean="0"/>
              <a:pPr/>
              <a:t>‹#›</a:t>
            </a:fld>
            <a:endParaRPr lang="fa-IR"/>
          </a:p>
        </p:txBody>
      </p:sp>
    </p:spTree>
  </p:cSld>
  <p:clrMapOvr>
    <a:masterClrMapping/>
  </p:clrMapOvr>
  <p:transition spd="slow">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E13D0D8-2F3B-4682-BF21-1C48B8EC90B3}" type="datetimeFigureOut">
              <a:rPr lang="fa-IR" smtClean="0"/>
              <a:pPr/>
              <a:t>1437/01/29</a:t>
            </a:fld>
            <a:endParaRPr lang="fa-I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fa-I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FD06383-DA47-493E-9DB2-0F76343ADC11}"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newsflash/>
  </p:transition>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3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slide" Target="slide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17.xml"/><Relationship Id="rId7" Type="http://schemas.openxmlformats.org/officeDocument/2006/relationships/slide" Target="slide4.xml"/><Relationship Id="rId2" Type="http://schemas.openxmlformats.org/officeDocument/2006/relationships/slide" Target="slide10.xml"/><Relationship Id="rId1" Type="http://schemas.openxmlformats.org/officeDocument/2006/relationships/slideLayout" Target="../slideLayouts/slideLayout2.xml"/><Relationship Id="rId6" Type="http://schemas.openxmlformats.org/officeDocument/2006/relationships/slide" Target="slide14.xml"/><Relationship Id="rId5" Type="http://schemas.openxmlformats.org/officeDocument/2006/relationships/slide" Target="slide22.xml"/><Relationship Id="rId4" Type="http://schemas.openxmlformats.org/officeDocument/2006/relationships/slide" Target="slide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571480"/>
            <a:ext cx="8458200" cy="3071834"/>
          </a:xfrm>
        </p:spPr>
        <p:txBody>
          <a:bodyPr>
            <a:noAutofit/>
          </a:bodyPr>
          <a:lstStyle/>
          <a:p>
            <a:pPr algn="ctr"/>
            <a:r>
              <a:rPr lang="fa-IR" sz="13800" dirty="0" smtClean="0">
                <a:latin typeface="IranNastaliq" pitchFamily="18" charset="0"/>
                <a:cs typeface="IranNastaliq" pitchFamily="18" charset="0"/>
              </a:rPr>
              <a:t>مدیریت استراتژیک </a:t>
            </a:r>
            <a:endParaRPr lang="fa-IR" sz="13800" dirty="0">
              <a:latin typeface="IranNastaliq" pitchFamily="18" charset="0"/>
              <a:cs typeface="IranNastaliq" pitchFamily="18" charset="0"/>
            </a:endParaRPr>
          </a:p>
        </p:txBody>
      </p:sp>
      <p:sp>
        <p:nvSpPr>
          <p:cNvPr id="3" name="Subtitle 2"/>
          <p:cNvSpPr>
            <a:spLocks noGrp="1"/>
          </p:cNvSpPr>
          <p:nvPr>
            <p:ph type="subTitle" idx="1"/>
          </p:nvPr>
        </p:nvSpPr>
        <p:spPr>
          <a:xfrm>
            <a:off x="467544" y="4581128"/>
            <a:ext cx="8363272" cy="1752600"/>
          </a:xfrm>
        </p:spPr>
        <p:txBody>
          <a:bodyPr>
            <a:normAutofit/>
          </a:bodyPr>
          <a:lstStyle/>
          <a:p>
            <a:pPr algn="r"/>
            <a:r>
              <a:rPr lang="fa-IR" sz="3200" dirty="0" smtClean="0">
                <a:solidFill>
                  <a:srgbClr val="FF0000"/>
                </a:solidFill>
                <a:latin typeface="IranNastaliq" pitchFamily="18" charset="0"/>
                <a:cs typeface="IranNastaliq" pitchFamily="18" charset="0"/>
              </a:rPr>
              <a:t>تهیه و ارائه توسط : سید ابوالفضل خراشادی زاده   – حسین سبزکار</a:t>
            </a:r>
          </a:p>
          <a:p>
            <a:pPr algn="r"/>
            <a:endParaRPr lang="fa-IR" sz="3200" dirty="0" smtClean="0">
              <a:solidFill>
                <a:srgbClr val="FF0000"/>
              </a:solidFill>
              <a:latin typeface="IranNastaliq" pitchFamily="18" charset="0"/>
              <a:cs typeface="IranNastaliq" pitchFamily="18" charset="0"/>
            </a:endParaRPr>
          </a:p>
          <a:p>
            <a:pPr algn="r"/>
            <a:r>
              <a:rPr lang="fa-IR" sz="3200" dirty="0" smtClean="0">
                <a:solidFill>
                  <a:srgbClr val="FF0000"/>
                </a:solidFill>
                <a:latin typeface="IranNastaliq" pitchFamily="18" charset="0"/>
                <a:cs typeface="IranNastaliq" pitchFamily="18" charset="0"/>
              </a:rPr>
              <a:t>زیر نظر استاد ارجمند : دکتر حسین حکیم پور </a:t>
            </a:r>
            <a:endParaRPr lang="fa-IR" sz="3200" dirty="0">
              <a:solidFill>
                <a:srgbClr val="FF0000"/>
              </a:solidFill>
              <a:latin typeface="IranNastaliq" pitchFamily="18" charset="0"/>
              <a:cs typeface="IranNastaliq" pitchFamily="18" charset="0"/>
            </a:endParaRPr>
          </a:p>
        </p:txBody>
      </p:sp>
    </p:spTree>
  </p:cSld>
  <p:clrMapOvr>
    <a:masterClrMapping/>
  </p:clrMapOvr>
  <p:transition spd="slow">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857232"/>
            <a:ext cx="8572560" cy="1214446"/>
          </a:xfrm>
        </p:spPr>
        <p:txBody>
          <a:bodyPr>
            <a:normAutofit/>
          </a:bodyPr>
          <a:lstStyle/>
          <a:p>
            <a:pPr algn="r"/>
            <a:r>
              <a:rPr lang="fa-IR" sz="2800" dirty="0" smtClean="0">
                <a:solidFill>
                  <a:srgbClr val="FF0000"/>
                </a:solidFill>
                <a:cs typeface="B Titr" pitchFamily="2" charset="-78"/>
              </a:rPr>
              <a:t>ماتریس تهدیدات ، فرصت ها ، نقاط قوت و نقاط ضعف ( </a:t>
            </a:r>
            <a:r>
              <a:rPr lang="en-US" sz="2800" dirty="0" smtClean="0">
                <a:solidFill>
                  <a:srgbClr val="FF0000"/>
                </a:solidFill>
                <a:cs typeface="B Titr" pitchFamily="2" charset="-78"/>
              </a:rPr>
              <a:t>TOWS</a:t>
            </a:r>
            <a:r>
              <a:rPr lang="fa-IR" sz="2800" dirty="0" smtClean="0">
                <a:solidFill>
                  <a:srgbClr val="FF0000"/>
                </a:solidFill>
                <a:cs typeface="B Titr" pitchFamily="2" charset="-78"/>
              </a:rPr>
              <a:t>) :</a:t>
            </a:r>
            <a:endParaRPr lang="en-US" sz="2800" dirty="0"/>
          </a:p>
        </p:txBody>
      </p:sp>
      <p:graphicFrame>
        <p:nvGraphicFramePr>
          <p:cNvPr id="4" name="Content Placeholder 3"/>
          <p:cNvGraphicFramePr>
            <a:graphicFrameLocks noGrp="1"/>
          </p:cNvGraphicFramePr>
          <p:nvPr>
            <p:ph idx="1"/>
          </p:nvPr>
        </p:nvGraphicFramePr>
        <p:xfrm>
          <a:off x="457200" y="1928802"/>
          <a:ext cx="8229600" cy="4557406"/>
        </p:xfrm>
        <a:graphic>
          <a:graphicData uri="http://schemas.openxmlformats.org/drawingml/2006/table">
            <a:tbl>
              <a:tblPr rtl="1" firstRow="1" bandRow="1">
                <a:tableStyleId>{46F890A9-2807-4EBB-B81D-B2AA78EC7F39}</a:tableStyleId>
              </a:tblPr>
              <a:tblGrid>
                <a:gridCol w="2743200"/>
                <a:gridCol w="2743200"/>
                <a:gridCol w="2743200"/>
              </a:tblGrid>
              <a:tr h="1081974">
                <a:tc>
                  <a:txBody>
                    <a:bodyPr/>
                    <a:lstStyle/>
                    <a:p>
                      <a:pPr algn="ctr" rtl="1"/>
                      <a:r>
                        <a:rPr lang="fa-IR" sz="2000" dirty="0" smtClean="0">
                          <a:solidFill>
                            <a:srgbClr val="FF0000"/>
                          </a:solidFill>
                          <a:cs typeface="B Titr" pitchFamily="2" charset="-78"/>
                        </a:rPr>
                        <a:t>همیشه</a:t>
                      </a:r>
                      <a:r>
                        <a:rPr lang="fa-IR" sz="2000" baseline="0" dirty="0" smtClean="0">
                          <a:solidFill>
                            <a:srgbClr val="FF0000"/>
                          </a:solidFill>
                          <a:cs typeface="B Titr" pitchFamily="2" charset="-78"/>
                        </a:rPr>
                        <a:t> سفید باشد</a:t>
                      </a:r>
                      <a:endParaRPr lang="fa-IR" sz="2000" dirty="0">
                        <a:solidFill>
                          <a:srgbClr val="FF0000"/>
                        </a:solidFill>
                        <a:cs typeface="B Titr" pitchFamily="2" charset="-78"/>
                      </a:endParaRPr>
                    </a:p>
                  </a:txBody>
                  <a:tcPr anchor="ctr">
                    <a:solidFill>
                      <a:schemeClr val="bg1"/>
                    </a:solidFill>
                  </a:tcPr>
                </a:tc>
                <a:tc>
                  <a:txBody>
                    <a:bodyPr/>
                    <a:lstStyle/>
                    <a:p>
                      <a:pPr algn="ctr" rtl="1"/>
                      <a:r>
                        <a:rPr lang="fa-IR" sz="2000" dirty="0" smtClean="0">
                          <a:solidFill>
                            <a:srgbClr val="FF0000"/>
                          </a:solidFill>
                          <a:cs typeface="B Titr" pitchFamily="2" charset="-78"/>
                        </a:rPr>
                        <a:t>نقاط</a:t>
                      </a:r>
                      <a:r>
                        <a:rPr lang="fa-IR" sz="2000" baseline="0" dirty="0" smtClean="0">
                          <a:solidFill>
                            <a:srgbClr val="FF0000"/>
                          </a:solidFill>
                          <a:cs typeface="B Titr" pitchFamily="2" charset="-78"/>
                        </a:rPr>
                        <a:t> قوت –</a:t>
                      </a:r>
                      <a:r>
                        <a:rPr lang="en-US" sz="2000" baseline="0" dirty="0" smtClean="0">
                          <a:solidFill>
                            <a:srgbClr val="FF0000"/>
                          </a:solidFill>
                          <a:cs typeface="B Titr" pitchFamily="2" charset="-78"/>
                        </a:rPr>
                        <a:t>S</a:t>
                      </a:r>
                      <a:endParaRPr lang="fa-IR" sz="2000" baseline="0" dirty="0" smtClean="0">
                        <a:solidFill>
                          <a:srgbClr val="FF0000"/>
                        </a:solidFill>
                        <a:cs typeface="B Titr" pitchFamily="2" charset="-78"/>
                      </a:endParaRPr>
                    </a:p>
                    <a:p>
                      <a:pPr algn="ctr" rtl="1"/>
                      <a:endParaRPr lang="fa-IR" sz="1000" baseline="0" dirty="0" smtClean="0">
                        <a:solidFill>
                          <a:srgbClr val="FF0000"/>
                        </a:solidFill>
                        <a:cs typeface="B Titr" pitchFamily="2" charset="-78"/>
                      </a:endParaRPr>
                    </a:p>
                    <a:p>
                      <a:pPr algn="ctr" rtl="1"/>
                      <a:r>
                        <a:rPr lang="fa-IR" sz="2000" baseline="0" dirty="0" smtClean="0">
                          <a:solidFill>
                            <a:srgbClr val="FF0000"/>
                          </a:solidFill>
                          <a:cs typeface="B Titr" pitchFamily="2" charset="-78"/>
                        </a:rPr>
                        <a:t>نقاط قوت را فهرست کنید</a:t>
                      </a:r>
                      <a:endParaRPr lang="fa-IR" sz="2000" dirty="0">
                        <a:solidFill>
                          <a:srgbClr val="FF0000"/>
                        </a:solidFill>
                        <a:cs typeface="B Titr" pitchFamily="2" charset="-78"/>
                      </a:endParaRPr>
                    </a:p>
                  </a:txBody>
                  <a:tcPr anchor="ctr"/>
                </a:tc>
                <a:tc>
                  <a:txBody>
                    <a:bodyPr/>
                    <a:lstStyle/>
                    <a:p>
                      <a:pPr algn="ctr" rtl="1"/>
                      <a:r>
                        <a:rPr lang="fa-IR" sz="2000" dirty="0" smtClean="0">
                          <a:solidFill>
                            <a:srgbClr val="FF0000"/>
                          </a:solidFill>
                          <a:cs typeface="B Titr" pitchFamily="2" charset="-78"/>
                        </a:rPr>
                        <a:t>نقاط ضعف-</a:t>
                      </a:r>
                      <a:r>
                        <a:rPr lang="en-US" sz="2000" dirty="0" smtClean="0">
                          <a:solidFill>
                            <a:srgbClr val="FF0000"/>
                          </a:solidFill>
                          <a:cs typeface="B Titr" pitchFamily="2" charset="-78"/>
                        </a:rPr>
                        <a:t>W</a:t>
                      </a:r>
                    </a:p>
                    <a:p>
                      <a:pPr algn="ctr" rtl="1"/>
                      <a:endParaRPr lang="en-US" sz="900" dirty="0" smtClean="0">
                        <a:solidFill>
                          <a:srgbClr val="FF0000"/>
                        </a:solidFill>
                        <a:cs typeface="B Titr" pitchFamily="2" charset="-78"/>
                      </a:endParaRPr>
                    </a:p>
                    <a:p>
                      <a:pPr algn="ctr" rtl="1"/>
                      <a:r>
                        <a:rPr lang="fa-IR" sz="2000" dirty="0" smtClean="0">
                          <a:solidFill>
                            <a:srgbClr val="FF0000"/>
                          </a:solidFill>
                          <a:cs typeface="B Titr" pitchFamily="2" charset="-78"/>
                        </a:rPr>
                        <a:t>نقاط</a:t>
                      </a:r>
                      <a:r>
                        <a:rPr lang="fa-IR" sz="2000" baseline="0" dirty="0" smtClean="0">
                          <a:solidFill>
                            <a:srgbClr val="FF0000"/>
                          </a:solidFill>
                          <a:cs typeface="B Titr" pitchFamily="2" charset="-78"/>
                        </a:rPr>
                        <a:t> ضعف را فهرست کنید</a:t>
                      </a:r>
                      <a:endParaRPr lang="fa-IR" sz="2000" dirty="0">
                        <a:solidFill>
                          <a:srgbClr val="FF0000"/>
                        </a:solidFill>
                        <a:cs typeface="B Titr" pitchFamily="2" charset="-78"/>
                      </a:endParaRPr>
                    </a:p>
                  </a:txBody>
                  <a:tcPr anchor="ctr"/>
                </a:tc>
              </a:tr>
              <a:tr h="1737716">
                <a:tc>
                  <a:txBody>
                    <a:bodyPr/>
                    <a:lstStyle/>
                    <a:p>
                      <a:pPr algn="ctr" rtl="1"/>
                      <a:r>
                        <a:rPr lang="fa-IR" sz="2000" dirty="0" smtClean="0">
                          <a:cs typeface="B Titr" pitchFamily="2" charset="-78"/>
                        </a:rPr>
                        <a:t>فرصت ها – </a:t>
                      </a:r>
                      <a:r>
                        <a:rPr lang="en-US" sz="2000" dirty="0" smtClean="0">
                          <a:cs typeface="B Titr" pitchFamily="2" charset="-78"/>
                        </a:rPr>
                        <a:t>O</a:t>
                      </a:r>
                      <a:endParaRPr lang="fa-IR" sz="2000" dirty="0" smtClean="0">
                        <a:cs typeface="B Titr" pitchFamily="2" charset="-78"/>
                      </a:endParaRPr>
                    </a:p>
                    <a:p>
                      <a:pPr algn="ctr" rtl="1"/>
                      <a:endParaRPr lang="fa-IR" sz="100" dirty="0" smtClean="0">
                        <a:cs typeface="B Titr" pitchFamily="2" charset="-78"/>
                      </a:endParaRPr>
                    </a:p>
                    <a:p>
                      <a:pPr algn="ctr" rtl="1"/>
                      <a:endParaRPr lang="fa-IR" sz="2000" dirty="0" smtClean="0">
                        <a:cs typeface="B Titr" pitchFamily="2" charset="-78"/>
                      </a:endParaRPr>
                    </a:p>
                    <a:p>
                      <a:pPr algn="ctr" rtl="1"/>
                      <a:r>
                        <a:rPr lang="fa-IR" sz="2000" dirty="0" smtClean="0">
                          <a:cs typeface="B Titr" pitchFamily="2" charset="-78"/>
                        </a:rPr>
                        <a:t>فرصت ها را فهرست کنید</a:t>
                      </a:r>
                      <a:endParaRPr lang="fa-IR" sz="2000" dirty="0">
                        <a:cs typeface="B Titr" pitchFamily="2" charset="-78"/>
                      </a:endParaRPr>
                    </a:p>
                  </a:txBody>
                  <a:tcPr anchor="ctr">
                    <a:solidFill>
                      <a:schemeClr val="accent2">
                        <a:lumMod val="60000"/>
                        <a:lumOff val="40000"/>
                      </a:schemeClr>
                    </a:solidFill>
                  </a:tcPr>
                </a:tc>
                <a:tc>
                  <a:txBody>
                    <a:bodyPr/>
                    <a:lstStyle/>
                    <a:p>
                      <a:pPr algn="ctr" rtl="1"/>
                      <a:r>
                        <a:rPr lang="fa-IR" sz="2000" dirty="0" smtClean="0">
                          <a:cs typeface="B Titr" pitchFamily="2" charset="-78"/>
                        </a:rPr>
                        <a:t>استراتژی های </a:t>
                      </a:r>
                      <a:r>
                        <a:rPr lang="en-US" sz="2000" dirty="0" smtClean="0">
                          <a:cs typeface="B Titr" pitchFamily="2" charset="-78"/>
                        </a:rPr>
                        <a:t>SO</a:t>
                      </a:r>
                      <a:endParaRPr lang="fa-IR" sz="2000" dirty="0" smtClean="0">
                        <a:cs typeface="B Titr" pitchFamily="2" charset="-78"/>
                      </a:endParaRPr>
                    </a:p>
                    <a:p>
                      <a:pPr algn="ctr" rtl="1"/>
                      <a:endParaRPr lang="fa-IR" sz="2000" dirty="0" smtClean="0"/>
                    </a:p>
                    <a:p>
                      <a:pPr algn="ctr" rtl="1"/>
                      <a:r>
                        <a:rPr lang="fa-IR" sz="2000" b="0" dirty="0" smtClean="0">
                          <a:cs typeface="B Mitra" pitchFamily="2" charset="-78"/>
                        </a:rPr>
                        <a:t>با بهره جستن از نقاط قوت درصدد بهره برداری از فرصت</a:t>
                      </a:r>
                      <a:r>
                        <a:rPr lang="fa-IR" sz="2000" b="0" baseline="0" dirty="0" smtClean="0">
                          <a:cs typeface="B Mitra" pitchFamily="2" charset="-78"/>
                        </a:rPr>
                        <a:t> ها بر آیید</a:t>
                      </a:r>
                      <a:endParaRPr lang="fa-IR" sz="2000" b="0" dirty="0">
                        <a:cs typeface="B Mitra" pitchFamily="2" charset="-78"/>
                      </a:endParaRPr>
                    </a:p>
                  </a:txBody>
                  <a:tcPr anchor="ctr">
                    <a:solidFill>
                      <a:srgbClr val="12C441"/>
                    </a:solidFill>
                  </a:tcPr>
                </a:tc>
                <a:tc>
                  <a:txBody>
                    <a:bodyPr/>
                    <a:lstStyle/>
                    <a:p>
                      <a:pPr algn="ctr" rtl="1"/>
                      <a:r>
                        <a:rPr lang="fa-IR" sz="2000" dirty="0" smtClean="0">
                          <a:cs typeface="B Titr" pitchFamily="2" charset="-78"/>
                        </a:rPr>
                        <a:t>استراتژی های </a:t>
                      </a:r>
                      <a:r>
                        <a:rPr lang="en-US" sz="2000" dirty="0" smtClean="0">
                          <a:cs typeface="B Titr" pitchFamily="2" charset="-78"/>
                        </a:rPr>
                        <a:t>WO</a:t>
                      </a:r>
                      <a:endParaRPr lang="fa-IR" sz="2000" dirty="0" smtClean="0">
                        <a:cs typeface="B Titr" pitchFamily="2" charset="-78"/>
                      </a:endParaRPr>
                    </a:p>
                    <a:p>
                      <a:pPr algn="ctr" rtl="1"/>
                      <a:endParaRPr lang="fa-IR" sz="2000" dirty="0" smtClean="0"/>
                    </a:p>
                    <a:p>
                      <a:pPr algn="ctr" rtl="1"/>
                      <a:r>
                        <a:rPr lang="fa-IR" sz="2000" dirty="0" smtClean="0">
                          <a:cs typeface="B Mitra" pitchFamily="2" charset="-78"/>
                        </a:rPr>
                        <a:t>با بهره جستن از فرصت ها نقاط ضعف را ازبین ببرید</a:t>
                      </a:r>
                      <a:endParaRPr lang="fa-IR" sz="2000" dirty="0">
                        <a:cs typeface="B Mitra" pitchFamily="2" charset="-78"/>
                      </a:endParaRPr>
                    </a:p>
                  </a:txBody>
                  <a:tcPr anchor="ctr">
                    <a:solidFill>
                      <a:srgbClr val="B0F8C3"/>
                    </a:solidFill>
                  </a:tcPr>
                </a:tc>
              </a:tr>
              <a:tr h="1737716">
                <a:tc>
                  <a:txBody>
                    <a:bodyPr/>
                    <a:lstStyle/>
                    <a:p>
                      <a:pPr algn="ctr" rtl="1"/>
                      <a:r>
                        <a:rPr lang="fa-IR" sz="2000" dirty="0" smtClean="0">
                          <a:cs typeface="B Titr" pitchFamily="2" charset="-78"/>
                        </a:rPr>
                        <a:t>تهدیدات- </a:t>
                      </a:r>
                      <a:r>
                        <a:rPr lang="en-US" sz="2000" dirty="0" smtClean="0">
                          <a:cs typeface="B Titr" pitchFamily="2" charset="-78"/>
                        </a:rPr>
                        <a:t>T</a:t>
                      </a:r>
                      <a:endParaRPr lang="fa-IR" sz="2000" dirty="0" smtClean="0">
                        <a:cs typeface="B Titr" pitchFamily="2" charset="-78"/>
                      </a:endParaRPr>
                    </a:p>
                    <a:p>
                      <a:pPr algn="ctr" rtl="1"/>
                      <a:endParaRPr lang="fa-IR" sz="1200" dirty="0" smtClean="0">
                        <a:cs typeface="B Titr" pitchFamily="2" charset="-78"/>
                      </a:endParaRPr>
                    </a:p>
                    <a:p>
                      <a:pPr algn="ctr" rtl="1"/>
                      <a:r>
                        <a:rPr lang="fa-IR" sz="2000" dirty="0" smtClean="0">
                          <a:cs typeface="B Titr" pitchFamily="2" charset="-78"/>
                        </a:rPr>
                        <a:t>تهدیدات را فهرست کنید</a:t>
                      </a:r>
                      <a:endParaRPr lang="fa-IR" sz="2000" dirty="0">
                        <a:cs typeface="B Titr" pitchFamily="2" charset="-78"/>
                      </a:endParaRPr>
                    </a:p>
                  </a:txBody>
                  <a:tcPr anchor="ctr">
                    <a:solidFill>
                      <a:schemeClr val="accent2">
                        <a:lumMod val="60000"/>
                        <a:lumOff val="40000"/>
                      </a:schemeClr>
                    </a:solidFill>
                  </a:tcPr>
                </a:tc>
                <a:tc>
                  <a:txBody>
                    <a:bodyPr/>
                    <a:lstStyle/>
                    <a:p>
                      <a:pPr algn="ctr" rtl="1"/>
                      <a:r>
                        <a:rPr lang="fa-IR" sz="2000" dirty="0" smtClean="0">
                          <a:cs typeface="B Titr" pitchFamily="2" charset="-78"/>
                        </a:rPr>
                        <a:t>استراتژی های </a:t>
                      </a:r>
                      <a:r>
                        <a:rPr lang="en-US" sz="2000" dirty="0" smtClean="0">
                          <a:cs typeface="B Titr" pitchFamily="2" charset="-78"/>
                        </a:rPr>
                        <a:t>ST</a:t>
                      </a:r>
                      <a:endParaRPr lang="fa-IR" sz="2000" dirty="0" smtClean="0">
                        <a:cs typeface="B Titr" pitchFamily="2" charset="-78"/>
                      </a:endParaRPr>
                    </a:p>
                    <a:p>
                      <a:pPr algn="ctr" rtl="1"/>
                      <a:endParaRPr lang="fa-IR" sz="1100" dirty="0" smtClean="0"/>
                    </a:p>
                    <a:p>
                      <a:pPr algn="ctr" rtl="1"/>
                      <a:r>
                        <a:rPr lang="fa-IR" sz="2000" dirty="0" smtClean="0">
                          <a:cs typeface="B Mitra" pitchFamily="2" charset="-78"/>
                        </a:rPr>
                        <a:t>برای</a:t>
                      </a:r>
                      <a:r>
                        <a:rPr lang="fa-IR" sz="2000" baseline="0" dirty="0" smtClean="0">
                          <a:cs typeface="B Mitra" pitchFamily="2" charset="-78"/>
                        </a:rPr>
                        <a:t> احتراز از تهدیدات از نقاط قوت استفاده کنید</a:t>
                      </a:r>
                      <a:endParaRPr lang="fa-IR" sz="2000" dirty="0">
                        <a:cs typeface="B Mitra" pitchFamily="2" charset="-78"/>
                      </a:endParaRPr>
                    </a:p>
                  </a:txBody>
                  <a:tcPr anchor="ctr">
                    <a:solidFill>
                      <a:srgbClr val="EDF791"/>
                    </a:solidFill>
                  </a:tcPr>
                </a:tc>
                <a:tc>
                  <a:txBody>
                    <a:bodyPr/>
                    <a:lstStyle/>
                    <a:p>
                      <a:pPr algn="ctr" rtl="1"/>
                      <a:r>
                        <a:rPr lang="fa-IR" sz="2000" dirty="0" smtClean="0">
                          <a:cs typeface="B Titr" pitchFamily="2" charset="-78"/>
                        </a:rPr>
                        <a:t>استراتژی های </a:t>
                      </a:r>
                      <a:r>
                        <a:rPr lang="en-US" sz="2000" dirty="0" smtClean="0">
                          <a:cs typeface="B Titr" pitchFamily="2" charset="-78"/>
                        </a:rPr>
                        <a:t>WT</a:t>
                      </a:r>
                      <a:endParaRPr lang="fa-IR" sz="2000" dirty="0" smtClean="0">
                        <a:cs typeface="B Titr" pitchFamily="2" charset="-78"/>
                      </a:endParaRPr>
                    </a:p>
                    <a:p>
                      <a:pPr algn="ctr" rtl="1"/>
                      <a:endParaRPr lang="fa-IR" sz="2000" dirty="0" smtClean="0"/>
                    </a:p>
                    <a:p>
                      <a:pPr algn="ctr" rtl="1"/>
                      <a:r>
                        <a:rPr lang="fa-IR" sz="2000" dirty="0" smtClean="0">
                          <a:cs typeface="B Mitra" pitchFamily="2" charset="-78"/>
                        </a:rPr>
                        <a:t>نقاط</a:t>
                      </a:r>
                      <a:r>
                        <a:rPr lang="fa-IR" sz="2000" baseline="0" dirty="0" smtClean="0">
                          <a:cs typeface="B Mitra" pitchFamily="2" charset="-78"/>
                        </a:rPr>
                        <a:t> ضعف را کاهش دهید و از تهدیدات پرهیز کنید</a:t>
                      </a:r>
                      <a:r>
                        <a:rPr lang="fa-IR" sz="2000" dirty="0" smtClean="0"/>
                        <a:t/>
                      </a:r>
                      <a:br>
                        <a:rPr lang="fa-IR" sz="2000" dirty="0" smtClean="0"/>
                      </a:br>
                      <a:endParaRPr lang="fa-IR" sz="2000" dirty="0"/>
                    </a:p>
                  </a:txBody>
                  <a:tcPr anchor="ctr">
                    <a:solidFill>
                      <a:srgbClr val="FFFF3F"/>
                    </a:solidFill>
                  </a:tcPr>
                </a:tc>
              </a:tr>
            </a:tbl>
          </a:graphicData>
        </a:graphic>
      </p:graphicFrame>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p:nvPr/>
        </p:nvPicPr>
        <p:blipFill>
          <a:blip r:embed="rId2" cstate="print"/>
          <a:stretch>
            <a:fillRect/>
          </a:stretch>
        </p:blipFill>
        <p:spPr>
          <a:xfrm>
            <a:off x="0" y="0"/>
            <a:ext cx="9144000" cy="6858000"/>
          </a:xfrm>
          <a:prstGeom prst="rect">
            <a:avLst/>
          </a:prstGeom>
        </p:spPr>
      </p:pic>
    </p:spTree>
  </p:cSld>
  <p:clrMapOvr>
    <a:masterClrMapping/>
  </p:clrMapOvr>
  <p:transition spd="slow">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57232"/>
            <a:ext cx="8229600" cy="5500726"/>
          </a:xfrm>
        </p:spPr>
        <p:txBody>
          <a:bodyPr>
            <a:noAutofit/>
          </a:bodyPr>
          <a:lstStyle/>
          <a:p>
            <a:pPr algn="r"/>
            <a:r>
              <a:rPr lang="fa-IR" sz="2800" dirty="0" smtClean="0">
                <a:cs typeface="B Mitra" pitchFamily="2" charset="-78"/>
              </a:rPr>
              <a:t>در اجرای </a:t>
            </a:r>
            <a:r>
              <a:rPr lang="fa-IR" sz="2800" u="sng" dirty="0" smtClean="0">
                <a:solidFill>
                  <a:srgbClr val="FF0000"/>
                </a:solidFill>
                <a:cs typeface="B Mitra" pitchFamily="2" charset="-78"/>
              </a:rPr>
              <a:t>استراتژی های </a:t>
            </a:r>
            <a:r>
              <a:rPr lang="en-US" sz="2800" u="sng" dirty="0" smtClean="0">
                <a:solidFill>
                  <a:srgbClr val="FF0000"/>
                </a:solidFill>
                <a:cs typeface="B Mitra" pitchFamily="2" charset="-78"/>
              </a:rPr>
              <a:t>SO</a:t>
            </a:r>
            <a:r>
              <a:rPr lang="fa-IR" sz="2800" u="sng" dirty="0" smtClean="0">
                <a:solidFill>
                  <a:srgbClr val="FF0000"/>
                </a:solidFill>
                <a:cs typeface="B Mitra" pitchFamily="2" charset="-78"/>
              </a:rPr>
              <a:t> </a:t>
            </a:r>
            <a:r>
              <a:rPr lang="fa-IR" sz="2800" dirty="0" smtClean="0">
                <a:cs typeface="B Mitra" pitchFamily="2" charset="-78"/>
              </a:rPr>
              <a:t>سازمان با استفاده از نقاط قوت داخلی میکوشد از فرصت های خارجی بهره برداری نماید. معمولاً سازمان ها برای رسیدن به چنین موقعیتی از استراتژی های </a:t>
            </a:r>
            <a:r>
              <a:rPr lang="en-US" sz="2800" dirty="0" smtClean="0">
                <a:cs typeface="B Mitra" pitchFamily="2" charset="-78"/>
              </a:rPr>
              <a:t>WO</a:t>
            </a:r>
            <a:r>
              <a:rPr lang="fa-IR" sz="2800" dirty="0" smtClean="0">
                <a:cs typeface="B Mitra" pitchFamily="2" charset="-78"/>
              </a:rPr>
              <a:t>،</a:t>
            </a:r>
            <a:r>
              <a:rPr lang="en-US" sz="2800" dirty="0" smtClean="0">
                <a:cs typeface="B Mitra" pitchFamily="2" charset="-78"/>
              </a:rPr>
              <a:t>ST</a:t>
            </a:r>
            <a:r>
              <a:rPr lang="fa-IR" sz="2800" dirty="0" smtClean="0">
                <a:cs typeface="B Mitra" pitchFamily="2" charset="-78"/>
              </a:rPr>
              <a:t> یا </a:t>
            </a:r>
            <a:r>
              <a:rPr lang="en-US" sz="2800" dirty="0" smtClean="0">
                <a:cs typeface="B Mitra" pitchFamily="2" charset="-78"/>
              </a:rPr>
              <a:t>WT</a:t>
            </a:r>
            <a:r>
              <a:rPr lang="fa-IR" sz="2800" dirty="0" smtClean="0">
                <a:cs typeface="B Mitra" pitchFamily="2" charset="-78"/>
              </a:rPr>
              <a:t> استفاده میکنند تا بدانجا برسند که بتوانند از استراتژی های </a:t>
            </a:r>
            <a:r>
              <a:rPr lang="en-US" sz="2800" dirty="0" smtClean="0">
                <a:cs typeface="B Mitra" pitchFamily="2" charset="-78"/>
              </a:rPr>
              <a:t>SO</a:t>
            </a:r>
            <a:r>
              <a:rPr lang="fa-IR" sz="2800" dirty="0" smtClean="0">
                <a:cs typeface="B Mitra" pitchFamily="2" charset="-78"/>
              </a:rPr>
              <a:t> استفاده نمایند.</a:t>
            </a:r>
            <a:br>
              <a:rPr lang="fa-IR" sz="2800" dirty="0" smtClean="0">
                <a:cs typeface="B Mitra" pitchFamily="2" charset="-78"/>
              </a:rPr>
            </a:br>
            <a:r>
              <a:rPr lang="fa-IR" sz="2800" dirty="0" smtClean="0">
                <a:cs typeface="B Mitra" pitchFamily="2" charset="-78"/>
              </a:rPr>
              <a:t>هدف </a:t>
            </a:r>
            <a:r>
              <a:rPr lang="fa-IR" sz="2800" u="sng" dirty="0" smtClean="0">
                <a:solidFill>
                  <a:srgbClr val="FF0000"/>
                </a:solidFill>
                <a:cs typeface="B Mitra" pitchFamily="2" charset="-78"/>
              </a:rPr>
              <a:t>استراتژی های </a:t>
            </a:r>
            <a:r>
              <a:rPr lang="en-US" sz="2800" u="sng" dirty="0" smtClean="0">
                <a:solidFill>
                  <a:srgbClr val="FF0000"/>
                </a:solidFill>
                <a:cs typeface="B Mitra" pitchFamily="2" charset="-78"/>
              </a:rPr>
              <a:t>WO</a:t>
            </a:r>
            <a:r>
              <a:rPr lang="fa-IR" sz="2800" u="sng" dirty="0" smtClean="0">
                <a:solidFill>
                  <a:schemeClr val="accent3">
                    <a:lumMod val="75000"/>
                  </a:schemeClr>
                </a:solidFill>
                <a:cs typeface="B Mitra" pitchFamily="2" charset="-78"/>
              </a:rPr>
              <a:t> </a:t>
            </a:r>
            <a:r>
              <a:rPr lang="fa-IR" sz="2800" dirty="0" smtClean="0">
                <a:cs typeface="B Mitra" pitchFamily="2" charset="-78"/>
              </a:rPr>
              <a:t>این است که سازمان با بهره برداری از فرصت های موجود در محیط خارج بکوشد نقاط ضعف داخلی را بهبود بخشد.</a:t>
            </a:r>
            <a:br>
              <a:rPr lang="fa-IR" sz="2800" dirty="0" smtClean="0">
                <a:cs typeface="B Mitra" pitchFamily="2" charset="-78"/>
              </a:rPr>
            </a:br>
            <a:r>
              <a:rPr lang="fa-IR" sz="2800" dirty="0" smtClean="0">
                <a:cs typeface="B Mitra" pitchFamily="2" charset="-78"/>
              </a:rPr>
              <a:t>شرکت ها در اجرای </a:t>
            </a:r>
            <a:r>
              <a:rPr lang="fa-IR" sz="2800" u="sng" dirty="0" smtClean="0">
                <a:solidFill>
                  <a:srgbClr val="FF0000"/>
                </a:solidFill>
                <a:cs typeface="B Mitra" pitchFamily="2" charset="-78"/>
              </a:rPr>
              <a:t>استراتژی </a:t>
            </a:r>
            <a:r>
              <a:rPr lang="en-US" sz="2800" u="sng" dirty="0" smtClean="0">
                <a:solidFill>
                  <a:srgbClr val="FF0000"/>
                </a:solidFill>
                <a:cs typeface="B Mitra" pitchFamily="2" charset="-78"/>
              </a:rPr>
              <a:t>ST </a:t>
            </a:r>
            <a:r>
              <a:rPr lang="fa-IR" sz="2800" dirty="0" smtClean="0">
                <a:cs typeface="B Mitra" pitchFamily="2" charset="-78"/>
              </a:rPr>
              <a:t>میکوشند با استفاده از نقاط قوت خود اثرات ناشی از تهدیدات موجود در محیط خارج را کاهش دهند یا آنها را ازبین ببرند.</a:t>
            </a:r>
            <a:br>
              <a:rPr lang="fa-IR" sz="2800" dirty="0" smtClean="0">
                <a:cs typeface="B Mitra" pitchFamily="2" charset="-78"/>
              </a:rPr>
            </a:br>
            <a:r>
              <a:rPr lang="fa-IR" sz="2800" dirty="0" smtClean="0">
                <a:cs typeface="B Mitra" pitchFamily="2" charset="-78"/>
              </a:rPr>
              <a:t>سازمان هایی که </a:t>
            </a:r>
            <a:r>
              <a:rPr lang="fa-IR" sz="2800" u="sng" dirty="0" smtClean="0">
                <a:solidFill>
                  <a:srgbClr val="FF0000"/>
                </a:solidFill>
                <a:cs typeface="B Mitra" pitchFamily="2" charset="-78"/>
              </a:rPr>
              <a:t>استراتژی </a:t>
            </a:r>
            <a:r>
              <a:rPr lang="en-US" sz="2800" u="sng" dirty="0" smtClean="0">
                <a:solidFill>
                  <a:srgbClr val="FF0000"/>
                </a:solidFill>
                <a:cs typeface="B Mitra" pitchFamily="2" charset="-78"/>
              </a:rPr>
              <a:t>WT</a:t>
            </a:r>
            <a:r>
              <a:rPr lang="fa-IR" sz="2800" u="sng" dirty="0" smtClean="0">
                <a:solidFill>
                  <a:srgbClr val="FF0000"/>
                </a:solidFill>
                <a:cs typeface="B Mitra" pitchFamily="2" charset="-78"/>
              </a:rPr>
              <a:t> </a:t>
            </a:r>
            <a:r>
              <a:rPr lang="fa-IR" sz="2800" dirty="0" smtClean="0">
                <a:cs typeface="B Mitra" pitchFamily="2" charset="-78"/>
              </a:rPr>
              <a:t>را به کار میبرند حالت تدافعی به خود میگیرند و هدف کم کردن نقاط ضعف داخلی و پرهیز از تهدیدات ناشی از محیط خارجی است.</a:t>
            </a:r>
            <a:br>
              <a:rPr lang="fa-IR" sz="2800" dirty="0" smtClean="0">
                <a:cs typeface="B Mitra" pitchFamily="2" charset="-78"/>
              </a:rPr>
            </a:br>
            <a:endParaRPr lang="en-US" sz="2800" dirty="0">
              <a:cs typeface="B Mitra" pitchFamily="2" charset="-78"/>
            </a:endParaRPr>
          </a:p>
        </p:txBody>
      </p:sp>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401080" cy="1000132"/>
          </a:xfrm>
        </p:spPr>
        <p:txBody>
          <a:bodyPr>
            <a:normAutofit/>
          </a:bodyPr>
          <a:lstStyle/>
          <a:p>
            <a:pPr algn="r"/>
            <a:r>
              <a:rPr lang="fa-IR" sz="2800" dirty="0" smtClean="0">
                <a:solidFill>
                  <a:srgbClr val="FF0000"/>
                </a:solidFill>
                <a:cs typeface="B Titr" pitchFamily="2" charset="-78"/>
              </a:rPr>
              <a:t>ماتریس تهدیدات ، فرصت ها ، نقاط قوت و نقاط ضعف ( </a:t>
            </a:r>
            <a:r>
              <a:rPr lang="en-US" sz="2800" dirty="0" smtClean="0">
                <a:solidFill>
                  <a:srgbClr val="FF0000"/>
                </a:solidFill>
                <a:cs typeface="B Titr" pitchFamily="2" charset="-78"/>
              </a:rPr>
              <a:t>TOWS</a:t>
            </a:r>
            <a:r>
              <a:rPr lang="fa-IR" sz="2800" dirty="0" smtClean="0">
                <a:solidFill>
                  <a:srgbClr val="FF0000"/>
                </a:solidFill>
                <a:cs typeface="B Titr" pitchFamily="2" charset="-78"/>
              </a:rPr>
              <a:t>) :</a:t>
            </a:r>
            <a:r>
              <a:rPr lang="fa-IR" sz="2400" dirty="0" smtClean="0">
                <a:cs typeface="B Mitra" pitchFamily="2" charset="-78"/>
              </a:rPr>
              <a:t/>
            </a:r>
            <a:br>
              <a:rPr lang="fa-IR" sz="2400" dirty="0" smtClean="0">
                <a:cs typeface="B Mitra" pitchFamily="2" charset="-78"/>
              </a:rPr>
            </a:br>
            <a:endParaRPr lang="fa-IR" sz="2400" dirty="0">
              <a:solidFill>
                <a:schemeClr val="tx1"/>
              </a:solidFill>
              <a:cs typeface="B Mitra" pitchFamily="2" charset="-78"/>
            </a:endParaRPr>
          </a:p>
        </p:txBody>
      </p:sp>
      <p:pic>
        <p:nvPicPr>
          <p:cNvPr id="4" name="Picture 2" descr="41"/>
          <p:cNvPicPr>
            <a:picLocks noGrp="1" noChangeAspect="1" noChangeArrowheads="1"/>
          </p:cNvPicPr>
          <p:nvPr>
            <p:ph idx="1"/>
          </p:nvPr>
        </p:nvPicPr>
        <p:blipFill>
          <a:blip r:embed="rId2"/>
          <a:srcRect/>
          <a:stretch>
            <a:fillRect/>
          </a:stretch>
        </p:blipFill>
        <p:spPr>
          <a:xfrm>
            <a:off x="1214414" y="1643050"/>
            <a:ext cx="7143800" cy="4857784"/>
          </a:xfrm>
          <a:noFill/>
          <a:ln/>
        </p:spPr>
      </p:pic>
      <p:sp>
        <p:nvSpPr>
          <p:cNvPr id="5" name="Action Button: Home 4">
            <a:hlinkClick r:id="rId3" action="ppaction://hlinksldjump" highlightClick="1"/>
          </p:cNvPr>
          <p:cNvSpPr/>
          <p:nvPr/>
        </p:nvSpPr>
        <p:spPr>
          <a:xfrm>
            <a:off x="357158" y="6143644"/>
            <a:ext cx="571504"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64" y="714356"/>
            <a:ext cx="8715436" cy="1066800"/>
          </a:xfrm>
        </p:spPr>
        <p:txBody>
          <a:bodyPr>
            <a:normAutofit fontScale="90000"/>
          </a:bodyPr>
          <a:lstStyle/>
          <a:p>
            <a:pPr algn="r"/>
            <a:r>
              <a:rPr lang="fa-IR" dirty="0" smtClean="0">
                <a:solidFill>
                  <a:srgbClr val="FF0000"/>
                </a:solidFill>
                <a:cs typeface="B Titr" pitchFamily="2" charset="-78"/>
              </a:rPr>
              <a:t>ماتریس ارزیابی موقعیت و اقدام</a:t>
            </a:r>
            <a:r>
              <a:rPr lang="en-US" dirty="0" smtClean="0">
                <a:solidFill>
                  <a:srgbClr val="FF0000"/>
                </a:solidFill>
                <a:cs typeface="B Titr" pitchFamily="2" charset="-78"/>
              </a:rPr>
              <a:t> </a:t>
            </a:r>
            <a:r>
              <a:rPr lang="fa-IR" dirty="0" smtClean="0">
                <a:solidFill>
                  <a:srgbClr val="FF0000"/>
                </a:solidFill>
                <a:cs typeface="B Titr" pitchFamily="2" charset="-78"/>
              </a:rPr>
              <a:t>استراتژیک</a:t>
            </a:r>
            <a:r>
              <a:rPr lang="en-US" dirty="0" smtClean="0">
                <a:solidFill>
                  <a:srgbClr val="FF0000"/>
                </a:solidFill>
                <a:cs typeface="B Titr" pitchFamily="2" charset="-78"/>
              </a:rPr>
              <a:t>(SPACE)</a:t>
            </a:r>
            <a:endParaRPr lang="en-US" dirty="0">
              <a:solidFill>
                <a:srgbClr val="FF0000"/>
              </a:solidFill>
              <a:cs typeface="B Titr" pitchFamily="2" charset="-78"/>
            </a:endParaRPr>
          </a:p>
        </p:txBody>
      </p:sp>
      <p:sp>
        <p:nvSpPr>
          <p:cNvPr id="3" name="Content Placeholder 2"/>
          <p:cNvSpPr>
            <a:spLocks noGrp="1"/>
          </p:cNvSpPr>
          <p:nvPr>
            <p:ph idx="1"/>
          </p:nvPr>
        </p:nvSpPr>
        <p:spPr>
          <a:xfrm>
            <a:off x="457200" y="1785926"/>
            <a:ext cx="8229600" cy="4788610"/>
          </a:xfrm>
        </p:spPr>
        <p:txBody>
          <a:bodyPr>
            <a:normAutofit/>
          </a:bodyPr>
          <a:lstStyle/>
          <a:p>
            <a:pPr algn="just">
              <a:buNone/>
            </a:pPr>
            <a:r>
              <a:rPr lang="fa-IR" dirty="0" smtClean="0">
                <a:cs typeface="B Mitra" pitchFamily="2" charset="-78"/>
              </a:rPr>
              <a:t>این ماتریس دارای چهار خانه است که عبارتند از:</a:t>
            </a:r>
          </a:p>
          <a:p>
            <a:pPr algn="just">
              <a:buFont typeface="Wingdings" pitchFamily="2" charset="2"/>
              <a:buChar char="ü"/>
            </a:pPr>
            <a:r>
              <a:rPr lang="fa-IR" dirty="0" smtClean="0">
                <a:cs typeface="B Mitra" pitchFamily="2" charset="-78"/>
              </a:rPr>
              <a:t>استراتژی تهاجمی</a:t>
            </a:r>
          </a:p>
          <a:p>
            <a:pPr algn="just">
              <a:buFont typeface="Wingdings" pitchFamily="2" charset="2"/>
              <a:buChar char="ü"/>
            </a:pPr>
            <a:r>
              <a:rPr lang="fa-IR" dirty="0" smtClean="0">
                <a:cs typeface="B Mitra" pitchFamily="2" charset="-78"/>
              </a:rPr>
              <a:t>استراتژی محافظه کارانه</a:t>
            </a:r>
          </a:p>
          <a:p>
            <a:pPr algn="just">
              <a:buFont typeface="Wingdings" pitchFamily="2" charset="2"/>
              <a:buChar char="ü"/>
            </a:pPr>
            <a:r>
              <a:rPr lang="fa-IR" dirty="0" smtClean="0">
                <a:cs typeface="B Mitra" pitchFamily="2" charset="-78"/>
              </a:rPr>
              <a:t>استراتژی تدافعی</a:t>
            </a:r>
          </a:p>
          <a:p>
            <a:pPr algn="just">
              <a:buFont typeface="Wingdings" pitchFamily="2" charset="2"/>
              <a:buChar char="ü"/>
            </a:pPr>
            <a:r>
              <a:rPr lang="fa-IR" dirty="0" smtClean="0">
                <a:cs typeface="B Mitra" pitchFamily="2" charset="-78"/>
              </a:rPr>
              <a:t>استراتژی رقابتی</a:t>
            </a:r>
          </a:p>
          <a:p>
            <a:pPr algn="just">
              <a:buNone/>
            </a:pPr>
            <a:r>
              <a:rPr lang="fa-IR" dirty="0" smtClean="0">
                <a:cs typeface="B Mitra" pitchFamily="2" charset="-78"/>
              </a:rPr>
              <a:t>محور های ماتریس ارزیابی موقعیت و اقدام استراتژیک نشان دهنده دو بعد داخلی (توان مالی </a:t>
            </a:r>
            <a:r>
              <a:rPr lang="en-US" dirty="0" smtClean="0">
                <a:cs typeface="B Mitra" pitchFamily="2" charset="-78"/>
              </a:rPr>
              <a:t>[FS]</a:t>
            </a:r>
            <a:r>
              <a:rPr lang="fa-IR" dirty="0" smtClean="0">
                <a:cs typeface="B Mitra" pitchFamily="2" charset="-78"/>
              </a:rPr>
              <a:t> و مزیت رقابتی</a:t>
            </a:r>
            <a:r>
              <a:rPr lang="en-US" dirty="0" smtClean="0">
                <a:cs typeface="B Mitra" pitchFamily="2" charset="-78"/>
              </a:rPr>
              <a:t>[CA]</a:t>
            </a:r>
            <a:r>
              <a:rPr lang="fa-IR" dirty="0" smtClean="0">
                <a:cs typeface="B Mitra" pitchFamily="2" charset="-78"/>
              </a:rPr>
              <a:t> )و دو بعد خارجی (ثبات محیط </a:t>
            </a:r>
            <a:r>
              <a:rPr lang="en-US" dirty="0" smtClean="0">
                <a:cs typeface="B Mitra" pitchFamily="2" charset="-78"/>
              </a:rPr>
              <a:t>[ES]</a:t>
            </a:r>
            <a:r>
              <a:rPr lang="fa-IR" dirty="0" smtClean="0">
                <a:cs typeface="B Mitra" pitchFamily="2" charset="-78"/>
              </a:rPr>
              <a:t>و قدرت صنعتی</a:t>
            </a:r>
            <a:r>
              <a:rPr lang="en-US" dirty="0" smtClean="0">
                <a:cs typeface="B Mitra" pitchFamily="2" charset="-78"/>
              </a:rPr>
              <a:t>[IS]</a:t>
            </a:r>
            <a:r>
              <a:rPr lang="fa-IR" dirty="0" smtClean="0">
                <a:cs typeface="B Mitra" pitchFamily="2" charset="-78"/>
              </a:rPr>
              <a:t> ) میباشد . برای تعیین وضعیت کلی سازمان (از نظر استراتژیک) این چهار عامل دارای بالاترین اهمیت میباشند. </a:t>
            </a:r>
          </a:p>
          <a:p>
            <a:endParaRPr lang="en-US" dirty="0"/>
          </a:p>
        </p:txBody>
      </p:sp>
    </p:spTree>
  </p:cSld>
  <p:clrMapOvr>
    <a:masterClrMapping/>
  </p:clrMapOvr>
  <p:transition spd="slow">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tretch>
            <a:fillRect/>
          </a:stretch>
        </p:blipFill>
        <p:spPr>
          <a:xfrm>
            <a:off x="0" y="0"/>
            <a:ext cx="9144000" cy="6858000"/>
          </a:xfrm>
          <a:prstGeom prst="rect">
            <a:avLst/>
          </a:prstGeom>
        </p:spPr>
      </p:pic>
    </p:spTree>
  </p:cSld>
  <p:clrMapOvr>
    <a:masterClrMapping/>
  </p:clrMapOvr>
  <p:transition spd="slow">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5562600" y="2514600"/>
            <a:ext cx="3581400"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dirty="0">
                <a:latin typeface="Times New Roman" pitchFamily="18" charset="0"/>
                <a:cs typeface="B Mitra" pitchFamily="2" charset="-78"/>
              </a:rPr>
              <a:t>قدرت صنعت</a:t>
            </a:r>
            <a:r>
              <a:rPr lang="en-US" sz="2400" b="1" dirty="0">
                <a:latin typeface="Times New Roman" pitchFamily="18" charset="0"/>
                <a:cs typeface="B Mitra" pitchFamily="2" charset="-78"/>
              </a:rPr>
              <a:t> (IS)</a:t>
            </a:r>
            <a:endParaRPr lang="en-US" sz="2400" dirty="0">
              <a:latin typeface="Times New Roman" pitchFamily="18" charset="0"/>
              <a:cs typeface="B Mitra" pitchFamily="2" charset="-78"/>
            </a:endParaRPr>
          </a:p>
        </p:txBody>
      </p:sp>
      <p:sp>
        <p:nvSpPr>
          <p:cNvPr id="3" name="Rectangle 3"/>
          <p:cNvSpPr>
            <a:spLocks noChangeArrowheads="1"/>
          </p:cNvSpPr>
          <p:nvPr/>
        </p:nvSpPr>
        <p:spPr bwMode="auto">
          <a:xfrm>
            <a:off x="4845050" y="1752600"/>
            <a:ext cx="2247900"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a:latin typeface="Times New Roman" pitchFamily="18" charset="0"/>
                <a:cs typeface="B Titr" pitchFamily="2" charset="-78"/>
              </a:rPr>
              <a:t>استراتژي تهاجمي 1</a:t>
            </a:r>
            <a:r>
              <a:rPr lang="en-US" sz="2400">
                <a:latin typeface="Times New Roman" pitchFamily="18" charset="0"/>
                <a:cs typeface="B Titr" pitchFamily="2" charset="-78"/>
              </a:rPr>
              <a:t> </a:t>
            </a:r>
          </a:p>
        </p:txBody>
      </p:sp>
      <p:sp>
        <p:nvSpPr>
          <p:cNvPr id="4" name="Rectangle 4"/>
          <p:cNvSpPr>
            <a:spLocks noChangeArrowheads="1"/>
          </p:cNvSpPr>
          <p:nvPr/>
        </p:nvSpPr>
        <p:spPr bwMode="auto">
          <a:xfrm>
            <a:off x="4816475" y="3429000"/>
            <a:ext cx="2254250"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dirty="0">
                <a:latin typeface="Times New Roman" pitchFamily="18" charset="0"/>
                <a:cs typeface="B Titr" pitchFamily="2" charset="-78"/>
              </a:rPr>
              <a:t>استراتژي رقابتي 4</a:t>
            </a:r>
            <a:r>
              <a:rPr lang="en-US" sz="2400" dirty="0">
                <a:latin typeface="Times New Roman" pitchFamily="18" charset="0"/>
                <a:cs typeface="B Titr" pitchFamily="2" charset="-78"/>
              </a:rPr>
              <a:t> </a:t>
            </a:r>
          </a:p>
        </p:txBody>
      </p:sp>
      <p:sp>
        <p:nvSpPr>
          <p:cNvPr id="5" name="Rectangle 5"/>
          <p:cNvSpPr>
            <a:spLocks noChangeArrowheads="1"/>
          </p:cNvSpPr>
          <p:nvPr/>
        </p:nvSpPr>
        <p:spPr bwMode="auto">
          <a:xfrm>
            <a:off x="1401763" y="1828800"/>
            <a:ext cx="3048000"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dirty="0">
                <a:latin typeface="Times New Roman" pitchFamily="18" charset="0"/>
                <a:cs typeface="B Titr" pitchFamily="2" charset="-78"/>
              </a:rPr>
              <a:t>استراتژي محافظه كارانه 2</a:t>
            </a:r>
            <a:r>
              <a:rPr lang="en-US" sz="2400" dirty="0">
                <a:latin typeface="Times New Roman" pitchFamily="18" charset="0"/>
                <a:cs typeface="B Titr" pitchFamily="2" charset="-78"/>
              </a:rPr>
              <a:t> </a:t>
            </a:r>
          </a:p>
        </p:txBody>
      </p:sp>
      <p:sp>
        <p:nvSpPr>
          <p:cNvPr id="6" name="Rectangle 6"/>
          <p:cNvSpPr>
            <a:spLocks noChangeArrowheads="1"/>
          </p:cNvSpPr>
          <p:nvPr/>
        </p:nvSpPr>
        <p:spPr bwMode="auto">
          <a:xfrm>
            <a:off x="1828800" y="3429000"/>
            <a:ext cx="2620963"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dirty="0">
                <a:latin typeface="Times New Roman" pitchFamily="18" charset="0"/>
                <a:cs typeface="B Titr" pitchFamily="2" charset="-78"/>
              </a:rPr>
              <a:t>استراتژي تدافعي 3</a:t>
            </a:r>
            <a:r>
              <a:rPr lang="en-US" sz="2400" dirty="0">
                <a:latin typeface="Times New Roman" pitchFamily="18" charset="0"/>
                <a:cs typeface="B Titr" pitchFamily="2" charset="-78"/>
              </a:rPr>
              <a:t> </a:t>
            </a:r>
          </a:p>
        </p:txBody>
      </p:sp>
      <p:sp>
        <p:nvSpPr>
          <p:cNvPr id="7" name="Line 7"/>
          <p:cNvSpPr>
            <a:spLocks noChangeShapeType="1"/>
          </p:cNvSpPr>
          <p:nvPr/>
        </p:nvSpPr>
        <p:spPr bwMode="auto">
          <a:xfrm flipH="1">
            <a:off x="1889125" y="2743200"/>
            <a:ext cx="5426075" cy="0"/>
          </a:xfrm>
          <a:prstGeom prst="line">
            <a:avLst/>
          </a:prstGeom>
          <a:noFill/>
          <a:ln w="25400">
            <a:solidFill>
              <a:srgbClr val="FF0000"/>
            </a:solidFill>
            <a:round/>
            <a:headEnd type="stealth" w="med" len="med"/>
            <a:tailEnd type="stealth" w="med" len="med"/>
          </a:ln>
          <a:effectLst/>
        </p:spPr>
        <p:txBody>
          <a:bodyPr anchor="ctr">
            <a:spAutoFit/>
          </a:bodyPr>
          <a:lstStyle/>
          <a:p>
            <a:endParaRPr lang="en-US"/>
          </a:p>
        </p:txBody>
      </p:sp>
      <p:sp>
        <p:nvSpPr>
          <p:cNvPr id="8" name="Line 8"/>
          <p:cNvSpPr>
            <a:spLocks noChangeShapeType="1"/>
          </p:cNvSpPr>
          <p:nvPr/>
        </p:nvSpPr>
        <p:spPr bwMode="auto">
          <a:xfrm rot="16200000" flipH="1">
            <a:off x="2765425" y="2857500"/>
            <a:ext cx="3733800" cy="0"/>
          </a:xfrm>
          <a:prstGeom prst="line">
            <a:avLst/>
          </a:prstGeom>
          <a:noFill/>
          <a:ln w="25400">
            <a:solidFill>
              <a:srgbClr val="FF0000"/>
            </a:solidFill>
            <a:round/>
            <a:headEnd type="stealth" w="med" len="med"/>
            <a:tailEnd type="stealth" w="med" len="med"/>
          </a:ln>
          <a:effectLst/>
        </p:spPr>
        <p:txBody>
          <a:bodyPr anchor="ctr">
            <a:spAutoFit/>
          </a:bodyPr>
          <a:lstStyle/>
          <a:p>
            <a:endParaRPr lang="en-US"/>
          </a:p>
        </p:txBody>
      </p:sp>
      <p:sp>
        <p:nvSpPr>
          <p:cNvPr id="9" name="Rectangle 9"/>
          <p:cNvSpPr>
            <a:spLocks noChangeArrowheads="1"/>
          </p:cNvSpPr>
          <p:nvPr/>
        </p:nvSpPr>
        <p:spPr bwMode="auto">
          <a:xfrm>
            <a:off x="-214346" y="2514600"/>
            <a:ext cx="2043146" cy="814691"/>
          </a:xfrm>
          <a:prstGeom prst="rect">
            <a:avLst/>
          </a:prstGeom>
          <a:noFill/>
          <a:ln w="9525">
            <a:noFill/>
            <a:miter lim="800000"/>
            <a:headEnd/>
            <a:tailEnd/>
          </a:ln>
          <a:effectLst/>
        </p:spPr>
        <p:txBody>
          <a:bodyPr wrap="square" lIns="75293" tIns="37646" rIns="75293" bIns="37646">
            <a:spAutoFit/>
          </a:bodyPr>
          <a:lstStyle/>
          <a:p>
            <a:pPr algn="r" defTabSz="752475" rtl="1" eaLnBrk="1" hangingPunct="1"/>
            <a:r>
              <a:rPr lang="ar-SA" sz="2400" b="1" dirty="0">
                <a:latin typeface="Times New Roman" pitchFamily="18" charset="0"/>
                <a:cs typeface="B Mitra" pitchFamily="2" charset="-78"/>
              </a:rPr>
              <a:t>مزيت رقابتي</a:t>
            </a:r>
            <a:r>
              <a:rPr lang="en-US" sz="2400" b="1" dirty="0">
                <a:latin typeface="Times New Roman" pitchFamily="18" charset="0"/>
                <a:cs typeface="B Mitra" pitchFamily="2" charset="-78"/>
              </a:rPr>
              <a:t> (CA)</a:t>
            </a:r>
            <a:endParaRPr lang="en-US" sz="2400" dirty="0">
              <a:latin typeface="Times New Roman" pitchFamily="18" charset="0"/>
              <a:cs typeface="B Mitra" pitchFamily="2" charset="-78"/>
            </a:endParaRPr>
          </a:p>
        </p:txBody>
      </p:sp>
      <p:sp>
        <p:nvSpPr>
          <p:cNvPr id="10" name="Rectangle 10"/>
          <p:cNvSpPr>
            <a:spLocks noChangeArrowheads="1"/>
          </p:cNvSpPr>
          <p:nvPr/>
        </p:nvSpPr>
        <p:spPr bwMode="auto">
          <a:xfrm>
            <a:off x="3657600" y="4876800"/>
            <a:ext cx="1951038" cy="814691"/>
          </a:xfrm>
          <a:prstGeom prst="rect">
            <a:avLst/>
          </a:prstGeom>
          <a:noFill/>
          <a:ln w="9525">
            <a:noFill/>
            <a:miter lim="800000"/>
            <a:headEnd/>
            <a:tailEnd/>
          </a:ln>
          <a:effectLst/>
        </p:spPr>
        <p:txBody>
          <a:bodyPr lIns="75293" tIns="37646" rIns="75293" bIns="37646">
            <a:spAutoFit/>
          </a:bodyPr>
          <a:lstStyle/>
          <a:p>
            <a:pPr algn="ctr" defTabSz="752475" rtl="1" eaLnBrk="1" hangingPunct="1"/>
            <a:r>
              <a:rPr lang="ar-SA" sz="2400" b="1" dirty="0">
                <a:latin typeface="Times New Roman" pitchFamily="18" charset="0"/>
                <a:cs typeface="B Mitra" pitchFamily="2" charset="-78"/>
              </a:rPr>
              <a:t>ثبات محيطي</a:t>
            </a:r>
            <a:r>
              <a:rPr lang="en-US" sz="2400" b="1" dirty="0">
                <a:latin typeface="Times New Roman" pitchFamily="18" charset="0"/>
                <a:cs typeface="B Mitra" pitchFamily="2" charset="-78"/>
              </a:rPr>
              <a:t> (ES)</a:t>
            </a:r>
            <a:endParaRPr lang="en-US" sz="2400" dirty="0">
              <a:latin typeface="Times New Roman" pitchFamily="18" charset="0"/>
              <a:cs typeface="B Mitra" pitchFamily="2" charset="-78"/>
            </a:endParaRPr>
          </a:p>
        </p:txBody>
      </p:sp>
      <p:sp>
        <p:nvSpPr>
          <p:cNvPr id="11" name="Rectangle 11"/>
          <p:cNvSpPr>
            <a:spLocks noChangeArrowheads="1"/>
          </p:cNvSpPr>
          <p:nvPr/>
        </p:nvSpPr>
        <p:spPr bwMode="auto">
          <a:xfrm>
            <a:off x="3657600" y="457200"/>
            <a:ext cx="1889125" cy="441325"/>
          </a:xfrm>
          <a:prstGeom prst="rect">
            <a:avLst/>
          </a:prstGeom>
          <a:noFill/>
          <a:ln w="9525">
            <a:noFill/>
            <a:miter lim="800000"/>
            <a:headEnd/>
            <a:tailEnd/>
          </a:ln>
          <a:effectLst/>
        </p:spPr>
        <p:txBody>
          <a:bodyPr lIns="75293" tIns="37646" rIns="75293" bIns="37646">
            <a:spAutoFit/>
          </a:bodyPr>
          <a:lstStyle/>
          <a:p>
            <a:pPr algn="r" defTabSz="752475" rtl="1" eaLnBrk="1" hangingPunct="1"/>
            <a:r>
              <a:rPr lang="ar-SA" sz="2400" b="1" dirty="0">
                <a:latin typeface="Times New Roman" pitchFamily="18" charset="0"/>
                <a:cs typeface="B Mitra" pitchFamily="2" charset="-78"/>
              </a:rPr>
              <a:t>قدرت مالي</a:t>
            </a:r>
            <a:r>
              <a:rPr lang="en-US" sz="2400" b="1" dirty="0">
                <a:latin typeface="Times New Roman" pitchFamily="18" charset="0"/>
                <a:cs typeface="B Mitra" pitchFamily="2" charset="-78"/>
              </a:rPr>
              <a:t>(FS)</a:t>
            </a:r>
            <a:endParaRPr lang="en-US" sz="2400" dirty="0">
              <a:latin typeface="Times New Roman" pitchFamily="18" charset="0"/>
              <a:cs typeface="B Mitra" pitchFamily="2" charset="-78"/>
            </a:endParaRPr>
          </a:p>
        </p:txBody>
      </p:sp>
      <p:sp>
        <p:nvSpPr>
          <p:cNvPr id="12" name="Action Button: Home 11">
            <a:hlinkClick r:id="rId2" action="ppaction://hlinksldjump" highlightClick="1"/>
          </p:cNvPr>
          <p:cNvSpPr/>
          <p:nvPr/>
        </p:nvSpPr>
        <p:spPr>
          <a:xfrm>
            <a:off x="428596" y="6000768"/>
            <a:ext cx="428628"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42918"/>
            <a:ext cx="8229600" cy="1285884"/>
          </a:xfrm>
        </p:spPr>
        <p:txBody>
          <a:bodyPr>
            <a:normAutofit/>
          </a:bodyPr>
          <a:lstStyle/>
          <a:p>
            <a:pPr algn="r"/>
            <a:r>
              <a:rPr lang="fa-IR" dirty="0" smtClean="0">
                <a:solidFill>
                  <a:srgbClr val="FF0000"/>
                </a:solidFill>
                <a:cs typeface="B Titr" pitchFamily="2" charset="-78"/>
              </a:rPr>
              <a:t>ماتریس گروه مشاوره ای بوستون ( </a:t>
            </a:r>
            <a:r>
              <a:rPr lang="en-US" dirty="0" smtClean="0">
                <a:solidFill>
                  <a:srgbClr val="FF0000"/>
                </a:solidFill>
                <a:cs typeface="B Titr" pitchFamily="2" charset="-78"/>
              </a:rPr>
              <a:t>BCG</a:t>
            </a:r>
            <a:r>
              <a:rPr lang="fa-IR" dirty="0" smtClean="0">
                <a:solidFill>
                  <a:srgbClr val="FF0000"/>
                </a:solidFill>
                <a:cs typeface="B Titr" pitchFamily="2" charset="-78"/>
              </a:rPr>
              <a:t>) </a:t>
            </a:r>
            <a:endParaRPr lang="en-US" dirty="0">
              <a:solidFill>
                <a:srgbClr val="FF0000"/>
              </a:solidFill>
              <a:cs typeface="B Titr" pitchFamily="2" charset="-78"/>
            </a:endParaRPr>
          </a:p>
        </p:txBody>
      </p:sp>
      <p:sp>
        <p:nvSpPr>
          <p:cNvPr id="4" name="Content Placeholder 3"/>
          <p:cNvSpPr>
            <a:spLocks noGrp="1"/>
          </p:cNvSpPr>
          <p:nvPr>
            <p:ph idx="1"/>
          </p:nvPr>
        </p:nvSpPr>
        <p:spPr/>
        <p:txBody>
          <a:bodyPr/>
          <a:lstStyle/>
          <a:p>
            <a:pPr algn="just">
              <a:buNone/>
            </a:pPr>
            <a:r>
              <a:rPr lang="fa-IR" dirty="0" smtClean="0">
                <a:latin typeface="Times New Roman" pitchFamily="18" charset="0"/>
                <a:cs typeface="B Mitra" pitchFamily="2" charset="-78"/>
              </a:rPr>
              <a:t>در اين ماتريس ، هر يک از کسب و کارهای موسسه بر حسب نرخ رشد بازار(درصد رشد فروش) و موقعيت رقابت نسبی نشان داده می شود . نرخ رشد بازار نشانگر جاذبه نسبی بازارهايی است که هر يک از کسب و کارهای موسسه در آن اشتغال دارند . موقعيت رقابتی نسبی معمولاً بر حسب نسبت سهم بازار کسب و کار مربوط ، تقسيم بر سهم بازار بزرگترين رقيب در آن بازار نشان داده می شود</a:t>
            </a:r>
            <a:r>
              <a:rPr lang="en-US" dirty="0" smtClean="0">
                <a:latin typeface="Times New Roman" pitchFamily="18" charset="0"/>
                <a:cs typeface="B Mitra" pitchFamily="2" charset="-78"/>
              </a:rPr>
              <a:t> . </a:t>
            </a:r>
            <a:endParaRPr lang="en-US" altLang="en-US" dirty="0" smtClean="0">
              <a:latin typeface="Times New Roman" pitchFamily="18" charset="0"/>
              <a:cs typeface="B Mitra" pitchFamily="2" charset="-78"/>
            </a:endParaRPr>
          </a:p>
          <a:p>
            <a:pPr>
              <a:buNone/>
            </a:pPr>
            <a:endParaRPr lang="en-US" dirty="0"/>
          </a:p>
        </p:txBody>
      </p:sp>
    </p:spTree>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857488" y="1000108"/>
            <a:ext cx="3514724" cy="642942"/>
          </a:xfrm>
        </p:spPr>
        <p:txBody>
          <a:bodyPr>
            <a:normAutofit/>
          </a:bodyPr>
          <a:lstStyle/>
          <a:p>
            <a:pPr algn="ctr"/>
            <a:r>
              <a:rPr lang="fa-IR" sz="2800" dirty="0" smtClean="0">
                <a:solidFill>
                  <a:schemeClr val="tx1"/>
                </a:solidFill>
                <a:cs typeface="B Titr" pitchFamily="2" charset="-78"/>
              </a:rPr>
              <a:t>سهم نسبی بازار در صنعت </a:t>
            </a:r>
            <a:endParaRPr lang="fa-IR" sz="2800" dirty="0">
              <a:solidFill>
                <a:schemeClr val="tx1"/>
              </a:solidFill>
              <a:cs typeface="B Titr" pitchFamily="2" charset="-78"/>
            </a:endParaRPr>
          </a:p>
        </p:txBody>
      </p:sp>
      <p:graphicFrame>
        <p:nvGraphicFramePr>
          <p:cNvPr id="11" name="Table 10"/>
          <p:cNvGraphicFramePr>
            <a:graphicFrameLocks noGrp="1"/>
          </p:cNvGraphicFramePr>
          <p:nvPr/>
        </p:nvGraphicFramePr>
        <p:xfrm>
          <a:off x="1643042" y="2143116"/>
          <a:ext cx="6786610" cy="3848100"/>
        </p:xfrm>
        <a:graphic>
          <a:graphicData uri="http://schemas.openxmlformats.org/drawingml/2006/table">
            <a:tbl>
              <a:tblPr rtl="1" firstRow="1" bandRow="1">
                <a:tableStyleId>{5940675A-B579-460E-94D1-54222C63F5DA}</a:tableStyleId>
              </a:tblPr>
              <a:tblGrid>
                <a:gridCol w="3497148"/>
                <a:gridCol w="3289462"/>
              </a:tblGrid>
              <a:tr h="2021224">
                <a:tc>
                  <a:txBody>
                    <a:bodyPr/>
                    <a:lstStyle/>
                    <a:p>
                      <a:pPr rtl="1"/>
                      <a:endParaRPr lang="fa-IR" dirty="0" smtClean="0"/>
                    </a:p>
                    <a:p>
                      <a:pPr rtl="1"/>
                      <a:endParaRPr lang="fa-IR" dirty="0" smtClean="0"/>
                    </a:p>
                    <a:p>
                      <a:pPr algn="ctr" rtl="1"/>
                      <a:r>
                        <a:rPr lang="fa-IR" sz="2000" dirty="0" smtClean="0">
                          <a:cs typeface="B Titr" pitchFamily="2" charset="-78"/>
                        </a:rPr>
                        <a:t>علامت</a:t>
                      </a:r>
                      <a:r>
                        <a:rPr lang="fa-IR" sz="2000" baseline="0" dirty="0" smtClean="0">
                          <a:cs typeface="B Titr" pitchFamily="2" charset="-78"/>
                        </a:rPr>
                        <a:t> پرسش</a:t>
                      </a:r>
                      <a:endParaRPr lang="fa-IR" sz="2000" dirty="0" smtClean="0">
                        <a:cs typeface="B Titr" pitchFamily="2" charset="-78"/>
                      </a:endParaRPr>
                    </a:p>
                    <a:p>
                      <a:pPr rtl="1"/>
                      <a:r>
                        <a:rPr lang="fa-IR" dirty="0" smtClean="0"/>
                        <a:t>                      </a:t>
                      </a:r>
                      <a:endParaRPr lang="fa-IR" dirty="0"/>
                    </a:p>
                  </a:txBody>
                  <a:tcPr>
                    <a:solidFill>
                      <a:schemeClr val="accent3">
                        <a:lumMod val="40000"/>
                        <a:lumOff val="60000"/>
                      </a:schemeClr>
                    </a:solidFill>
                  </a:tcPr>
                </a:tc>
                <a:tc>
                  <a:txBody>
                    <a:bodyPr/>
                    <a:lstStyle/>
                    <a:p>
                      <a:pPr rtl="1"/>
                      <a:endParaRPr lang="fa-IR" dirty="0" smtClean="0"/>
                    </a:p>
                    <a:p>
                      <a:pPr rtl="1"/>
                      <a:endParaRPr lang="fa-IR" dirty="0" smtClean="0"/>
                    </a:p>
                    <a:p>
                      <a:pPr algn="ctr" rtl="1"/>
                      <a:r>
                        <a:rPr lang="fa-IR" sz="2000" dirty="0" smtClean="0">
                          <a:cs typeface="B Titr" pitchFamily="2" charset="-78"/>
                        </a:rPr>
                        <a:t>ستاره</a:t>
                      </a:r>
                    </a:p>
                    <a:p>
                      <a:pPr algn="ctr" rtl="1"/>
                      <a:endParaRPr lang="fa-IR" dirty="0" smtClean="0"/>
                    </a:p>
                    <a:p>
                      <a:pPr algn="ctr" rtl="1"/>
                      <a:endParaRPr lang="fa-IR" dirty="0" smtClean="0"/>
                    </a:p>
                    <a:p>
                      <a:pPr algn="ctr" rtl="1"/>
                      <a:endParaRPr lang="fa-IR" dirty="0"/>
                    </a:p>
                  </a:txBody>
                  <a:tcPr>
                    <a:solidFill>
                      <a:srgbClr val="FFC000"/>
                    </a:solidFill>
                  </a:tcPr>
                </a:tc>
              </a:tr>
              <a:tr h="1826876">
                <a:tc>
                  <a:txBody>
                    <a:bodyPr/>
                    <a:lstStyle/>
                    <a:p>
                      <a:pPr rtl="1"/>
                      <a:endParaRPr lang="fa-IR" dirty="0" smtClean="0"/>
                    </a:p>
                    <a:p>
                      <a:pPr rtl="1"/>
                      <a:endParaRPr lang="fa-IR" dirty="0" smtClean="0">
                        <a:cs typeface="B Titr" pitchFamily="2" charset="-78"/>
                      </a:endParaRPr>
                    </a:p>
                    <a:p>
                      <a:pPr algn="ctr" rtl="1"/>
                      <a:r>
                        <a:rPr lang="fa-IR" sz="2000" dirty="0" smtClean="0">
                          <a:cs typeface="B Titr" pitchFamily="2" charset="-78"/>
                        </a:rPr>
                        <a:t>سگ</a:t>
                      </a:r>
                      <a:endParaRPr lang="fa-IR" sz="2000" dirty="0">
                        <a:cs typeface="B Titr" pitchFamily="2" charset="-78"/>
                      </a:endParaRPr>
                    </a:p>
                  </a:txBody>
                  <a:tcPr>
                    <a:solidFill>
                      <a:srgbClr val="FF0000"/>
                    </a:solidFill>
                  </a:tcPr>
                </a:tc>
                <a:tc>
                  <a:txBody>
                    <a:bodyPr/>
                    <a:lstStyle/>
                    <a:p>
                      <a:pPr rtl="1"/>
                      <a:endParaRPr lang="fa-IR" dirty="0" smtClean="0"/>
                    </a:p>
                    <a:p>
                      <a:pPr rtl="1"/>
                      <a:endParaRPr lang="fa-IR" dirty="0" smtClean="0"/>
                    </a:p>
                    <a:p>
                      <a:pPr algn="ctr" rtl="1"/>
                      <a:r>
                        <a:rPr lang="fa-IR" sz="2000" dirty="0" smtClean="0">
                          <a:cs typeface="B Titr" pitchFamily="2" charset="-78"/>
                        </a:rPr>
                        <a:t>گاو شیر ده</a:t>
                      </a:r>
                      <a:endParaRPr lang="fa-IR" sz="2000" dirty="0">
                        <a:cs typeface="B Titr" pitchFamily="2" charset="-78"/>
                      </a:endParaRPr>
                    </a:p>
                  </a:txBody>
                  <a:tcPr>
                    <a:solidFill>
                      <a:srgbClr val="12C441"/>
                    </a:solidFill>
                  </a:tcPr>
                </a:tc>
              </a:tr>
            </a:tbl>
          </a:graphicData>
        </a:graphic>
      </p:graphicFrame>
      <p:sp>
        <p:nvSpPr>
          <p:cNvPr id="12" name="Oval 11"/>
          <p:cNvSpPr/>
          <p:nvPr/>
        </p:nvSpPr>
        <p:spPr>
          <a:xfrm>
            <a:off x="7024796" y="5331684"/>
            <a:ext cx="360040" cy="2880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Oval 12"/>
          <p:cNvSpPr/>
          <p:nvPr/>
        </p:nvSpPr>
        <p:spPr>
          <a:xfrm>
            <a:off x="2200260" y="5403692"/>
            <a:ext cx="360040" cy="28803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Pie 13"/>
          <p:cNvSpPr/>
          <p:nvPr/>
        </p:nvSpPr>
        <p:spPr>
          <a:xfrm>
            <a:off x="2128252" y="5403692"/>
            <a:ext cx="428058" cy="360040"/>
          </a:xfrm>
          <a:prstGeom prst="pie">
            <a:avLst>
              <a:gd name="adj1" fmla="val 0"/>
              <a:gd name="adj2" fmla="val 16200000"/>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15" name="Pie 14"/>
          <p:cNvSpPr/>
          <p:nvPr/>
        </p:nvSpPr>
        <p:spPr>
          <a:xfrm rot="1644197">
            <a:off x="7008776" y="5329556"/>
            <a:ext cx="385923" cy="337386"/>
          </a:xfrm>
          <a:prstGeom prst="pi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solidFill>
                <a:schemeClr val="tx1"/>
              </a:solidFill>
            </a:endParaRPr>
          </a:p>
        </p:txBody>
      </p:sp>
      <p:sp>
        <p:nvSpPr>
          <p:cNvPr id="16" name="Oval 15"/>
          <p:cNvSpPr/>
          <p:nvPr/>
        </p:nvSpPr>
        <p:spPr>
          <a:xfrm>
            <a:off x="2056244" y="3099436"/>
            <a:ext cx="648072" cy="648072"/>
          </a:xfrm>
          <a:prstGeom prst="ellips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7" name="Chord 16"/>
          <p:cNvSpPr/>
          <p:nvPr/>
        </p:nvSpPr>
        <p:spPr>
          <a:xfrm rot="10963149">
            <a:off x="2198418" y="3104744"/>
            <a:ext cx="540843" cy="630069"/>
          </a:xfrm>
          <a:prstGeom prst="chord">
            <a:avLst>
              <a:gd name="adj1" fmla="val 4022142"/>
              <a:gd name="adj2" fmla="val 1620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0" name="TextBox 19"/>
          <p:cNvSpPr txBox="1"/>
          <p:nvPr/>
        </p:nvSpPr>
        <p:spPr>
          <a:xfrm>
            <a:off x="1" y="2357430"/>
            <a:ext cx="615553" cy="3286148"/>
          </a:xfrm>
          <a:prstGeom prst="rect">
            <a:avLst/>
          </a:prstGeom>
          <a:noFill/>
        </p:spPr>
        <p:txBody>
          <a:bodyPr vert="vert270" wrap="square" rtlCol="0">
            <a:spAutoFit/>
          </a:bodyPr>
          <a:lstStyle/>
          <a:p>
            <a:pPr algn="ctr"/>
            <a:r>
              <a:rPr lang="fa-IR" sz="2800" dirty="0" smtClean="0">
                <a:cs typeface="B Titr" pitchFamily="2" charset="-78"/>
              </a:rPr>
              <a:t>نرخ رشد فروش در صنعت </a:t>
            </a:r>
            <a:endParaRPr lang="en-US" sz="2800" dirty="0">
              <a:cs typeface="B Titr" pitchFamily="2" charset="-78"/>
            </a:endParaRPr>
          </a:p>
        </p:txBody>
      </p:sp>
      <p:sp>
        <p:nvSpPr>
          <p:cNvPr id="23" name="TextBox 22"/>
          <p:cNvSpPr txBox="1"/>
          <p:nvPr/>
        </p:nvSpPr>
        <p:spPr>
          <a:xfrm>
            <a:off x="7072330" y="1643050"/>
            <a:ext cx="785818" cy="523220"/>
          </a:xfrm>
          <a:prstGeom prst="rect">
            <a:avLst/>
          </a:prstGeom>
          <a:noFill/>
        </p:spPr>
        <p:txBody>
          <a:bodyPr wrap="square" rtlCol="0">
            <a:spAutoFit/>
          </a:bodyPr>
          <a:lstStyle/>
          <a:p>
            <a:pPr algn="ctr"/>
            <a:r>
              <a:rPr lang="fa-IR" sz="2800" dirty="0" smtClean="0">
                <a:cs typeface="B Mitra" pitchFamily="2" charset="-78"/>
              </a:rPr>
              <a:t>کم </a:t>
            </a:r>
            <a:endParaRPr lang="en-US" sz="2800" dirty="0">
              <a:cs typeface="B Mitra" pitchFamily="2" charset="-78"/>
            </a:endParaRPr>
          </a:p>
        </p:txBody>
      </p:sp>
      <p:sp>
        <p:nvSpPr>
          <p:cNvPr id="24" name="TextBox 23"/>
          <p:cNvSpPr txBox="1"/>
          <p:nvPr/>
        </p:nvSpPr>
        <p:spPr>
          <a:xfrm>
            <a:off x="1785918" y="1571612"/>
            <a:ext cx="785818" cy="523220"/>
          </a:xfrm>
          <a:prstGeom prst="rect">
            <a:avLst/>
          </a:prstGeom>
          <a:noFill/>
        </p:spPr>
        <p:txBody>
          <a:bodyPr wrap="square" rtlCol="0">
            <a:spAutoFit/>
          </a:bodyPr>
          <a:lstStyle/>
          <a:p>
            <a:pPr algn="ctr"/>
            <a:r>
              <a:rPr lang="fa-IR" sz="2800" dirty="0" smtClean="0">
                <a:cs typeface="B Mitra" pitchFamily="2" charset="-78"/>
              </a:rPr>
              <a:t>زیاد </a:t>
            </a:r>
            <a:endParaRPr lang="en-US" sz="2800" dirty="0">
              <a:cs typeface="B Mitra" pitchFamily="2" charset="-78"/>
            </a:endParaRPr>
          </a:p>
        </p:txBody>
      </p:sp>
      <p:sp>
        <p:nvSpPr>
          <p:cNvPr id="25" name="TextBox 24"/>
          <p:cNvSpPr txBox="1"/>
          <p:nvPr/>
        </p:nvSpPr>
        <p:spPr>
          <a:xfrm>
            <a:off x="714348" y="5072074"/>
            <a:ext cx="615553" cy="642942"/>
          </a:xfrm>
          <a:prstGeom prst="rect">
            <a:avLst/>
          </a:prstGeom>
          <a:noFill/>
        </p:spPr>
        <p:txBody>
          <a:bodyPr vert="vert270" wrap="square" rtlCol="0">
            <a:spAutoFit/>
          </a:bodyPr>
          <a:lstStyle/>
          <a:p>
            <a:pPr algn="ctr"/>
            <a:r>
              <a:rPr lang="fa-IR" sz="2800" dirty="0" smtClean="0">
                <a:cs typeface="B Mitra" pitchFamily="2" charset="-78"/>
              </a:rPr>
              <a:t>کم </a:t>
            </a:r>
            <a:endParaRPr lang="en-US" sz="2800" dirty="0">
              <a:cs typeface="B Mitra" pitchFamily="2" charset="-78"/>
            </a:endParaRPr>
          </a:p>
        </p:txBody>
      </p:sp>
      <p:sp>
        <p:nvSpPr>
          <p:cNvPr id="26" name="TextBox 25"/>
          <p:cNvSpPr txBox="1"/>
          <p:nvPr/>
        </p:nvSpPr>
        <p:spPr>
          <a:xfrm>
            <a:off x="928662" y="2428868"/>
            <a:ext cx="615553" cy="583646"/>
          </a:xfrm>
          <a:prstGeom prst="rect">
            <a:avLst/>
          </a:prstGeom>
          <a:noFill/>
        </p:spPr>
        <p:txBody>
          <a:bodyPr vert="vert270" wrap="square" rtlCol="0">
            <a:spAutoFit/>
          </a:bodyPr>
          <a:lstStyle/>
          <a:p>
            <a:pPr algn="ctr"/>
            <a:r>
              <a:rPr lang="fa-IR" sz="2800" dirty="0" smtClean="0">
                <a:cs typeface="B Mitra" pitchFamily="2" charset="-78"/>
              </a:rPr>
              <a:t>زیاد</a:t>
            </a:r>
            <a:r>
              <a:rPr lang="fa-IR" sz="2800" dirty="0" smtClean="0"/>
              <a:t>  </a:t>
            </a:r>
            <a:endParaRPr lang="en-US" sz="2800" dirty="0"/>
          </a:p>
        </p:txBody>
      </p:sp>
      <p:sp>
        <p:nvSpPr>
          <p:cNvPr id="37" name="Action Button: Forward or Next 36">
            <a:hlinkClick r:id="rId2" action="ppaction://hlinksldjump" highlightClick="1"/>
          </p:cNvPr>
          <p:cNvSpPr/>
          <p:nvPr/>
        </p:nvSpPr>
        <p:spPr>
          <a:xfrm>
            <a:off x="4572000" y="4786322"/>
            <a:ext cx="500066" cy="357190"/>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Action Button: Forward or Next 37">
            <a:hlinkClick r:id="" action="ppaction://hlinkshowjump?jump=nextslide" highlightClick="1"/>
          </p:cNvPr>
          <p:cNvSpPr/>
          <p:nvPr/>
        </p:nvSpPr>
        <p:spPr>
          <a:xfrm>
            <a:off x="4572000" y="2928934"/>
            <a:ext cx="500066" cy="285752"/>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ction Button: Home 17">
            <a:hlinkClick r:id="rId3" action="ppaction://hlinksldjump" highlightClick="1"/>
          </p:cNvPr>
          <p:cNvSpPr/>
          <p:nvPr/>
        </p:nvSpPr>
        <p:spPr>
          <a:xfrm>
            <a:off x="285720" y="6143644"/>
            <a:ext cx="571504"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42918"/>
            <a:ext cx="8229600" cy="5929354"/>
          </a:xfrm>
        </p:spPr>
        <p:txBody>
          <a:bodyPr>
            <a:noAutofit/>
          </a:bodyPr>
          <a:lstStyle/>
          <a:p>
            <a:pPr algn="r"/>
            <a:r>
              <a:rPr lang="fa-IR" sz="2400" dirty="0" smtClean="0">
                <a:cs typeface="B Mitra" pitchFamily="2" charset="-78"/>
              </a:rPr>
              <a:t>دراین نمودار هر دایره نشان دهنده یک بخش است . بزرگی یا اندازه هر دایره نمایانگر کل درآمد یا فروش یک واحد تجاری است که عاید کل شرکت شده است . قسمت هاشور زده درصدی از سود شرکت را نشان میدهد که بوسیله این شرکت تجاری بدست آمده است.</a:t>
            </a:r>
            <a:br>
              <a:rPr lang="fa-IR" sz="2400" dirty="0" smtClean="0">
                <a:cs typeface="B Mitra" pitchFamily="2" charset="-78"/>
              </a:rPr>
            </a:br>
            <a:r>
              <a:rPr lang="fa-IR" sz="2400" u="sng" dirty="0" smtClean="0">
                <a:solidFill>
                  <a:srgbClr val="FF0000"/>
                </a:solidFill>
                <a:cs typeface="B Mitra" pitchFamily="2" charset="-78"/>
              </a:rPr>
              <a:t>ستاره</a:t>
            </a:r>
            <a:r>
              <a:rPr lang="fa-IR" sz="2400" dirty="0" smtClean="0">
                <a:cs typeface="B Mitra" pitchFamily="2" charset="-78"/>
              </a:rPr>
              <a:t>: واحد های سازمانی که در خانه شماره 2 قرار میگیرند نمایانگر بهترین فرصت های بلند مدتی هستند که موجب رشد و سودآوری شرکت مادر میشوند.این واحد ها داری سهم نسبی بالایی از بازار و نرخ رشد صنعت بالا میباشند که در نتیجه شرکت مادر باید سرمایه گذاری قابل ملاحظه ای در آنها بنماید و آنها را تقویت کند که بتوانند موضع برتر خود را حفظ نمایند.استراتژی های مناسب این واحد ها: یکپارچگی عمودی رو به بالا، یکپارچگی عمودی رو به پایین،یکپارچگی افقی، رسوخ در بازار ، توسعه بازار، توسعه محصول و مشارکت</a:t>
            </a:r>
            <a:br>
              <a:rPr lang="fa-IR" sz="2400" dirty="0" smtClean="0">
                <a:cs typeface="B Mitra" pitchFamily="2" charset="-78"/>
              </a:rPr>
            </a:br>
            <a:r>
              <a:rPr lang="fa-IR" sz="2400" dirty="0" smtClean="0">
                <a:cs typeface="B Mitra" pitchFamily="2" charset="-78"/>
              </a:rPr>
              <a:t> </a:t>
            </a:r>
            <a:r>
              <a:rPr lang="fa-IR" sz="2400" u="sng" dirty="0" smtClean="0">
                <a:solidFill>
                  <a:srgbClr val="FF0000"/>
                </a:solidFill>
                <a:cs typeface="B Mitra" pitchFamily="2" charset="-78"/>
              </a:rPr>
              <a:t>علامت سوال</a:t>
            </a:r>
            <a:r>
              <a:rPr lang="fa-IR" sz="2400" dirty="0" smtClean="0">
                <a:cs typeface="B Mitra" pitchFamily="2" charset="-78"/>
              </a:rPr>
              <a:t>: واحدهایی که در این خانه قرار می گیرند در وضعی هستند که سهم نسبی بازار آنها اندک است ولی در صنعتی که رشد بسیار بالایی دارد به رقابت می پردازند معمولا این شرکتها نیاز بسیار شدیدی به پول نقد دارند و توان آنها در تهیه پول نقد اندک است از این جهت آنها را علامت پرسش مینامند که شرکت مادر باید در این باره تصمیم بگیرد که آیا از طریق اجرای استراتژی تمرکز(رسوخ در بازار، توسعه بازار یا توسعه محصول) باید در صدد تقویت آنها برآید یا اینکه تصمیم به فروش آنها بگیرد .</a:t>
            </a:r>
            <a:br>
              <a:rPr lang="fa-IR" sz="2400" dirty="0" smtClean="0">
                <a:cs typeface="B Mitra" pitchFamily="2" charset="-78"/>
              </a:rPr>
            </a:br>
            <a:endParaRPr lang="en-US" sz="2400" dirty="0">
              <a:cs typeface="B Mitra" pitchFamily="2" charset="-78"/>
            </a:endParaRPr>
          </a:p>
        </p:txBody>
      </p:sp>
      <p:sp>
        <p:nvSpPr>
          <p:cNvPr id="5" name="Action Button: Home 4">
            <a:hlinkClick r:id="rId2" action="ppaction://hlinksldjump" highlightClick="1"/>
          </p:cNvPr>
          <p:cNvSpPr/>
          <p:nvPr/>
        </p:nvSpPr>
        <p:spPr>
          <a:xfrm>
            <a:off x="357158" y="6143644"/>
            <a:ext cx="714380"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fa-IR" sz="5400" dirty="0" smtClean="0">
                <a:solidFill>
                  <a:srgbClr val="FF0000"/>
                </a:solidFill>
                <a:effectLst>
                  <a:glow rad="139700">
                    <a:schemeClr val="accent2">
                      <a:satMod val="175000"/>
                      <a:alpha val="40000"/>
                    </a:schemeClr>
                  </a:glow>
                  <a:outerShdw blurRad="38100" dist="38100" dir="2700000" algn="tl">
                    <a:srgbClr val="000000">
                      <a:alpha val="43137"/>
                    </a:srgbClr>
                  </a:outerShdw>
                </a:effectLst>
                <a:latin typeface="IranNastaliq" pitchFamily="18" charset="0"/>
                <a:cs typeface="IranNastaliq" pitchFamily="18" charset="0"/>
              </a:rPr>
              <a:t>به نام خداوند جان و خرد                                                                   کزین برتر اندیشه بر نگذرد </a:t>
            </a:r>
            <a:endParaRPr lang="en-US" sz="5400" dirty="0">
              <a:solidFill>
                <a:srgbClr val="FF0000"/>
              </a:solidFill>
              <a:effectLst>
                <a:glow rad="139700">
                  <a:schemeClr val="accent2">
                    <a:satMod val="175000"/>
                    <a:alpha val="40000"/>
                  </a:schemeClr>
                </a:glow>
                <a:outerShdw blurRad="38100" dist="38100" dir="2700000" algn="tl">
                  <a:srgbClr val="000000">
                    <a:alpha val="43137"/>
                  </a:srgbClr>
                </a:outerShdw>
              </a:effectLst>
            </a:endParaRPr>
          </a:p>
        </p:txBody>
      </p:sp>
      <p:pic>
        <p:nvPicPr>
          <p:cNvPr id="6" name="Picture 4" descr="182"/>
          <p:cNvPicPr>
            <a:picLocks noGrp="1" noChangeAspect="1" noChangeArrowheads="1"/>
          </p:cNvPicPr>
          <p:nvPr>
            <p:ph idx="1"/>
          </p:nvPr>
        </p:nvPicPr>
        <p:blipFill>
          <a:blip r:embed="rId2" cstate="print"/>
          <a:srcRect/>
          <a:stretch>
            <a:fillRect/>
          </a:stretch>
        </p:blipFill>
        <p:spPr bwMode="auto">
          <a:xfrm>
            <a:off x="2357422" y="2249488"/>
            <a:ext cx="4214842" cy="432435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28662" y="642918"/>
            <a:ext cx="7772400" cy="1143008"/>
          </a:xfrm>
        </p:spPr>
        <p:txBody>
          <a:bodyPr/>
          <a:lstStyle/>
          <a:p>
            <a:pPr algn="r"/>
            <a:r>
              <a:rPr lang="fa-IR" sz="4000" dirty="0" smtClean="0">
                <a:solidFill>
                  <a:srgbClr val="FF0000"/>
                </a:solidFill>
                <a:cs typeface="B Titr" pitchFamily="2" charset="-78"/>
              </a:rPr>
              <a:t>ماتریس داخلی و خارجی </a:t>
            </a:r>
            <a:r>
              <a:rPr lang="en-US" sz="4000" dirty="0" smtClean="0">
                <a:solidFill>
                  <a:srgbClr val="FF0000"/>
                </a:solidFill>
                <a:cs typeface="B Titr" pitchFamily="2" charset="-78"/>
              </a:rPr>
              <a:t>(IE)</a:t>
            </a:r>
            <a:endParaRPr lang="en-US" sz="4000" dirty="0">
              <a:solidFill>
                <a:srgbClr val="FF0000"/>
              </a:solidFill>
              <a:cs typeface="B Titr" pitchFamily="2" charset="-78"/>
            </a:endParaRPr>
          </a:p>
        </p:txBody>
      </p:sp>
      <p:sp>
        <p:nvSpPr>
          <p:cNvPr id="4" name="Text Placeholder 3"/>
          <p:cNvSpPr>
            <a:spLocks noGrp="1"/>
          </p:cNvSpPr>
          <p:nvPr>
            <p:ph type="body" idx="1"/>
          </p:nvPr>
        </p:nvSpPr>
        <p:spPr>
          <a:xfrm>
            <a:off x="142844" y="2000240"/>
            <a:ext cx="8643997" cy="4572032"/>
          </a:xfrm>
        </p:spPr>
        <p:txBody>
          <a:bodyPr>
            <a:noAutofit/>
          </a:bodyPr>
          <a:lstStyle/>
          <a:p>
            <a:pPr algn="just"/>
            <a:r>
              <a:rPr lang="fa-IR" sz="2800" dirty="0" smtClean="0">
                <a:cs typeface="B Mitra" pitchFamily="2" charset="-78"/>
              </a:rPr>
              <a:t>این ماتریس بخش های مختلف سازمان را در 9 خانه قرار میدهد.</a:t>
            </a:r>
          </a:p>
          <a:p>
            <a:pPr algn="just"/>
            <a:r>
              <a:rPr lang="fa-IR" sz="2800" dirty="0" smtClean="0">
                <a:cs typeface="B Mitra" pitchFamily="2" charset="-78"/>
              </a:rPr>
              <a:t>این ماتریس با ماتریس مشاوران گروه بستن مشابه است زیرا در هردو ماتریس واحد های مختلف سازمان را بصورت نمودار ارائه میکنند. به همین جهت هر دو را ماتریس مجموعه داراییهای سازمان می نامنند</a:t>
            </a:r>
          </a:p>
          <a:p>
            <a:pPr algn="just"/>
            <a:r>
              <a:rPr lang="fa-IR" sz="2800" dirty="0" smtClean="0">
                <a:cs typeface="B Mitra" pitchFamily="2" charset="-78"/>
              </a:rPr>
              <a:t>همچنین اندازه یا بزرگی هر دایره نشان دهنده درصد فروش هر واحد و بخش های هاشور زده نشان دهنده درصد سود هر واحد به کل سازمان در هر دو ماتریس است</a:t>
            </a:r>
            <a:r>
              <a:rPr lang="en-US" sz="2800" dirty="0" smtClean="0">
                <a:cs typeface="B Mitra" pitchFamily="2" charset="-78"/>
              </a:rPr>
              <a:t> </a:t>
            </a:r>
            <a:r>
              <a:rPr lang="fa-IR" sz="2800" dirty="0" smtClean="0">
                <a:cs typeface="B Mitra" pitchFamily="2" charset="-78"/>
              </a:rPr>
              <a:t>.</a:t>
            </a:r>
          </a:p>
          <a:p>
            <a:pPr algn="just"/>
            <a:r>
              <a:rPr lang="fa-IR" sz="2800" dirty="0" smtClean="0">
                <a:cs typeface="B Mitra" pitchFamily="2" charset="-78"/>
              </a:rPr>
              <a:t>ولی بین این دو ماتریس تفاوت های عمده ای هم وجود دارد نخست محور ها متفاوتند همچنین ماتریس داخلی و خارجی در مقایسه با ماتریس گروه مشاوران بستن به اطلاعات بیشتری نیاز دارد گذشته از این کار های استراتژیک این ماتریس ها متفاوت است .</a:t>
            </a:r>
            <a:endParaRPr lang="fa-IR" sz="2800" dirty="0">
              <a:cs typeface="B Mitra" pitchFamily="2" charset="-78"/>
            </a:endParaRPr>
          </a:p>
        </p:txBody>
      </p:sp>
    </p:spTree>
  </p:cSld>
  <p:clrMapOvr>
    <a:masterClrMapping/>
  </p:clrMapOvr>
  <p:transition spd="slow">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4000" y="1928802"/>
          <a:ext cx="6096000" cy="3143271"/>
        </p:xfrm>
        <a:graphic>
          <a:graphicData uri="http://schemas.openxmlformats.org/drawingml/2006/table">
            <a:tbl>
              <a:tblPr firstRow="1" bandRow="1">
                <a:tableStyleId>{5940675A-B579-460E-94D1-54222C63F5DA}</a:tableStyleId>
              </a:tblPr>
              <a:tblGrid>
                <a:gridCol w="2032000"/>
                <a:gridCol w="2032000"/>
                <a:gridCol w="2032000"/>
              </a:tblGrid>
              <a:tr h="1047757">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endParaRPr lang="en-US" dirty="0" smtClean="0"/>
                    </a:p>
                    <a:p>
                      <a:pPr algn="ctr"/>
                      <a:r>
                        <a:rPr lang="en-US" dirty="0" err="1" smtClean="0">
                          <a:latin typeface="Algerian"/>
                        </a:rPr>
                        <a:t>i</a:t>
                      </a:r>
                      <a:endParaRPr lang="en-US" dirty="0"/>
                    </a:p>
                  </a:txBody>
                  <a:tcPr>
                    <a:lnT w="12700" cmpd="sng">
                      <a:noFill/>
                    </a:lnT>
                    <a:solidFill>
                      <a:srgbClr val="00B050"/>
                    </a:solidFill>
                  </a:tcPr>
                </a:tc>
                <a:tc>
                  <a:txBody>
                    <a:bodyPr/>
                    <a:lstStyle/>
                    <a:p>
                      <a:pPr algn="ctr"/>
                      <a:endParaRPr lang="fa-IR" dirty="0" smtClean="0">
                        <a:latin typeface="Algerian"/>
                      </a:endParaRPr>
                    </a:p>
                    <a:p>
                      <a:pPr algn="ctr"/>
                      <a:r>
                        <a:rPr lang="en-US" dirty="0" smtClean="0">
                          <a:latin typeface="Algerian"/>
                        </a:rPr>
                        <a:t>ii</a:t>
                      </a:r>
                      <a:endParaRPr lang="en-US" dirty="0"/>
                    </a:p>
                  </a:txBody>
                  <a:tcPr>
                    <a:lnT w="12700" cmpd="sng">
                      <a:noFill/>
                    </a:lnT>
                    <a:solidFill>
                      <a:srgbClr val="00B050"/>
                    </a:solidFill>
                  </a:tcPr>
                </a:tc>
                <a:tc>
                  <a:txBody>
                    <a:bodyPr/>
                    <a:lstStyle/>
                    <a:p>
                      <a:pPr algn="ctr"/>
                      <a:endParaRPr lang="fa-IR" dirty="0" smtClean="0">
                        <a:latin typeface="Algerian"/>
                      </a:endParaRPr>
                    </a:p>
                    <a:p>
                      <a:pPr algn="ctr"/>
                      <a:r>
                        <a:rPr lang="en-US" dirty="0" smtClean="0">
                          <a:latin typeface="Algerian"/>
                        </a:rPr>
                        <a:t>ii</a:t>
                      </a:r>
                      <a:endParaRPr lang="en-US" dirty="0"/>
                    </a:p>
                  </a:txBody>
                  <a:tcPr>
                    <a:lnT w="12700" cmpd="sng">
                      <a:noFill/>
                    </a:lnT>
                    <a:solidFill>
                      <a:srgbClr val="92D050"/>
                    </a:solidFill>
                  </a:tcPr>
                </a:tc>
              </a:tr>
              <a:tr h="1047757">
                <a:tc>
                  <a:txBody>
                    <a:bodyPr/>
                    <a:lstStyle/>
                    <a:p>
                      <a:pPr algn="ctr"/>
                      <a:endParaRPr lang="en-US" dirty="0" smtClean="0"/>
                    </a:p>
                    <a:p>
                      <a:pPr algn="ctr"/>
                      <a:r>
                        <a:rPr lang="en-US" dirty="0" smtClean="0"/>
                        <a:t>IV</a:t>
                      </a:r>
                      <a:endParaRPr lang="en-US" dirty="0"/>
                    </a:p>
                  </a:txBody>
                  <a:tcPr>
                    <a:solidFill>
                      <a:srgbClr val="00B050"/>
                    </a:solidFill>
                  </a:tcPr>
                </a:tc>
                <a:tc>
                  <a:txBody>
                    <a:bodyPr/>
                    <a:lstStyle/>
                    <a:p>
                      <a:pPr algn="ctr"/>
                      <a:endParaRPr lang="en-US" dirty="0" smtClean="0"/>
                    </a:p>
                    <a:p>
                      <a:pPr algn="ctr"/>
                      <a:r>
                        <a:rPr lang="en-US" dirty="0" smtClean="0"/>
                        <a:t>V</a:t>
                      </a:r>
                      <a:endParaRPr lang="en-US" dirty="0"/>
                    </a:p>
                  </a:txBody>
                  <a:tcPr>
                    <a:solidFill>
                      <a:srgbClr val="92D050"/>
                    </a:solidFill>
                  </a:tcPr>
                </a:tc>
                <a:tc>
                  <a:txBody>
                    <a:bodyPr/>
                    <a:lstStyle/>
                    <a:p>
                      <a:pPr algn="ctr"/>
                      <a:endParaRPr lang="en-US" dirty="0" smtClean="0"/>
                    </a:p>
                    <a:p>
                      <a:pPr algn="ctr"/>
                      <a:r>
                        <a:rPr lang="en-US" dirty="0" smtClean="0"/>
                        <a:t>VI</a:t>
                      </a:r>
                      <a:endParaRPr lang="en-US" dirty="0"/>
                    </a:p>
                  </a:txBody>
                  <a:tcPr>
                    <a:solidFill>
                      <a:srgbClr val="FFFF00"/>
                    </a:solidFill>
                  </a:tcPr>
                </a:tc>
              </a:tr>
              <a:tr h="1047757">
                <a:tc>
                  <a:txBody>
                    <a:bodyPr/>
                    <a:lstStyle/>
                    <a:p>
                      <a:pPr algn="ctr"/>
                      <a:endParaRPr lang="en-US" dirty="0" smtClean="0"/>
                    </a:p>
                    <a:p>
                      <a:pPr algn="ctr"/>
                      <a:r>
                        <a:rPr lang="en-US" dirty="0" smtClean="0"/>
                        <a:t>VII</a:t>
                      </a:r>
                      <a:endParaRPr lang="en-US" dirty="0"/>
                    </a:p>
                  </a:txBody>
                  <a:tcPr>
                    <a:solidFill>
                      <a:srgbClr val="92D050"/>
                    </a:solidFill>
                  </a:tcPr>
                </a:tc>
                <a:tc>
                  <a:txBody>
                    <a:bodyPr/>
                    <a:lstStyle/>
                    <a:p>
                      <a:pPr algn="ctr"/>
                      <a:endParaRPr lang="en-US" dirty="0" smtClean="0"/>
                    </a:p>
                    <a:p>
                      <a:pPr algn="ctr"/>
                      <a:r>
                        <a:rPr lang="en-US" dirty="0" smtClean="0"/>
                        <a:t>VIII</a:t>
                      </a:r>
                      <a:endParaRPr lang="en-US" dirty="0"/>
                    </a:p>
                  </a:txBody>
                  <a:tcPr>
                    <a:solidFill>
                      <a:srgbClr val="FFFF00"/>
                    </a:solidFill>
                  </a:tcPr>
                </a:tc>
                <a:tc>
                  <a:txBody>
                    <a:bodyPr/>
                    <a:lstStyle/>
                    <a:p>
                      <a:pPr algn="ctr"/>
                      <a:endParaRPr lang="en-US" dirty="0" smtClean="0"/>
                    </a:p>
                    <a:p>
                      <a:pPr algn="ctr"/>
                      <a:r>
                        <a:rPr lang="en-US" dirty="0" smtClean="0"/>
                        <a:t>IX</a:t>
                      </a:r>
                      <a:endParaRPr lang="en-US" dirty="0"/>
                    </a:p>
                  </a:txBody>
                  <a:tcPr>
                    <a:solidFill>
                      <a:srgbClr val="FFFF00"/>
                    </a:solidFill>
                  </a:tcPr>
                </a:tc>
              </a:tr>
            </a:tbl>
          </a:graphicData>
        </a:graphic>
      </p:graphicFrame>
      <p:sp>
        <p:nvSpPr>
          <p:cNvPr id="5" name="TextBox 4"/>
          <p:cNvSpPr txBox="1"/>
          <p:nvPr/>
        </p:nvSpPr>
        <p:spPr>
          <a:xfrm>
            <a:off x="142844" y="1500174"/>
            <a:ext cx="738664" cy="3786214"/>
          </a:xfrm>
          <a:prstGeom prst="rect">
            <a:avLst/>
          </a:prstGeom>
          <a:noFill/>
        </p:spPr>
        <p:txBody>
          <a:bodyPr vert="vert270" wrap="square" rtlCol="0">
            <a:spAutoFit/>
          </a:bodyPr>
          <a:lstStyle/>
          <a:p>
            <a:pPr algn="ctr"/>
            <a:r>
              <a:rPr lang="fa-IR" dirty="0" smtClean="0">
                <a:cs typeface="B Titr" pitchFamily="2" charset="-78"/>
              </a:rPr>
              <a:t>نمره نهایی ماتریس ارزیابی عوامل خارجی (</a:t>
            </a:r>
            <a:r>
              <a:rPr lang="en-US" dirty="0" smtClean="0">
                <a:cs typeface="B Titr" pitchFamily="2" charset="-78"/>
              </a:rPr>
              <a:t>EFE</a:t>
            </a:r>
            <a:r>
              <a:rPr lang="fa-IR" dirty="0" smtClean="0">
                <a:cs typeface="B Titr" pitchFamily="2" charset="-78"/>
              </a:rPr>
              <a:t>) </a:t>
            </a:r>
            <a:endParaRPr lang="en-US" dirty="0">
              <a:cs typeface="B Titr" pitchFamily="2" charset="-78"/>
            </a:endParaRPr>
          </a:p>
        </p:txBody>
      </p:sp>
      <p:sp>
        <p:nvSpPr>
          <p:cNvPr id="6" name="TextBox 5"/>
          <p:cNvSpPr txBox="1"/>
          <p:nvPr/>
        </p:nvSpPr>
        <p:spPr>
          <a:xfrm>
            <a:off x="1785918" y="857232"/>
            <a:ext cx="5214974" cy="369332"/>
          </a:xfrm>
          <a:prstGeom prst="rect">
            <a:avLst/>
          </a:prstGeom>
          <a:noFill/>
        </p:spPr>
        <p:txBody>
          <a:bodyPr wrap="square" rtlCol="0">
            <a:spAutoFit/>
          </a:bodyPr>
          <a:lstStyle/>
          <a:p>
            <a:r>
              <a:rPr lang="fa-IR" dirty="0" smtClean="0">
                <a:cs typeface="B Titr" pitchFamily="2" charset="-78"/>
              </a:rPr>
              <a:t>نمره نهایی ماتریس ارزیابی عوامل داخلی ( </a:t>
            </a:r>
            <a:r>
              <a:rPr lang="en-US" dirty="0" smtClean="0">
                <a:cs typeface="B Titr" pitchFamily="2" charset="-78"/>
              </a:rPr>
              <a:t>IFE</a:t>
            </a:r>
            <a:r>
              <a:rPr lang="fa-IR" dirty="0" smtClean="0">
                <a:cs typeface="B Titr" pitchFamily="2" charset="-78"/>
              </a:rPr>
              <a:t>)</a:t>
            </a:r>
            <a:endParaRPr lang="en-US" dirty="0">
              <a:cs typeface="B Titr" pitchFamily="2" charset="-78"/>
            </a:endParaRPr>
          </a:p>
        </p:txBody>
      </p:sp>
      <p:sp>
        <p:nvSpPr>
          <p:cNvPr id="16" name="Action Button: Home 15">
            <a:hlinkClick r:id="rId2" action="ppaction://hlinksldjump" highlightClick="1"/>
          </p:cNvPr>
          <p:cNvSpPr/>
          <p:nvPr/>
        </p:nvSpPr>
        <p:spPr>
          <a:xfrm>
            <a:off x="285720" y="6143644"/>
            <a:ext cx="500066"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Arrow Connector 17"/>
          <p:cNvCxnSpPr/>
          <p:nvPr/>
        </p:nvCxnSpPr>
        <p:spPr>
          <a:xfrm rot="10800000">
            <a:off x="642910" y="1214422"/>
            <a:ext cx="928694" cy="8572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9" name="TextBox 18"/>
          <p:cNvSpPr txBox="1"/>
          <p:nvPr/>
        </p:nvSpPr>
        <p:spPr>
          <a:xfrm>
            <a:off x="214282" y="857232"/>
            <a:ext cx="1357322" cy="369332"/>
          </a:xfrm>
          <a:prstGeom prst="rect">
            <a:avLst/>
          </a:prstGeom>
          <a:noFill/>
        </p:spPr>
        <p:txBody>
          <a:bodyPr wrap="square" rtlCol="0">
            <a:spAutoFit/>
          </a:bodyPr>
          <a:lstStyle/>
          <a:p>
            <a:r>
              <a:rPr lang="fa-IR" b="1" dirty="0" smtClean="0">
                <a:cs typeface="B Mitra" pitchFamily="2" charset="-78"/>
              </a:rPr>
              <a:t>رشد و ساخت </a:t>
            </a:r>
            <a:endParaRPr lang="en-US" b="1" dirty="0">
              <a:cs typeface="B Mitra" pitchFamily="2" charset="-78"/>
            </a:endParaRPr>
          </a:p>
        </p:txBody>
      </p:sp>
      <p:cxnSp>
        <p:nvCxnSpPr>
          <p:cNvPr id="21" name="Curved Connector 20"/>
          <p:cNvCxnSpPr/>
          <p:nvPr/>
        </p:nvCxnSpPr>
        <p:spPr>
          <a:xfrm rot="10800000" flipV="1">
            <a:off x="1928794" y="4929198"/>
            <a:ext cx="1143008" cy="785818"/>
          </a:xfrm>
          <a:prstGeom prst="curved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22" name="TextBox 21"/>
          <p:cNvSpPr txBox="1"/>
          <p:nvPr/>
        </p:nvSpPr>
        <p:spPr>
          <a:xfrm>
            <a:off x="357158" y="5500702"/>
            <a:ext cx="1500198" cy="369332"/>
          </a:xfrm>
          <a:prstGeom prst="rect">
            <a:avLst/>
          </a:prstGeom>
          <a:noFill/>
        </p:spPr>
        <p:txBody>
          <a:bodyPr wrap="square" rtlCol="0">
            <a:spAutoFit/>
          </a:bodyPr>
          <a:lstStyle/>
          <a:p>
            <a:r>
              <a:rPr lang="fa-IR" b="1" dirty="0" smtClean="0">
                <a:cs typeface="B Mitra" pitchFamily="2" charset="-78"/>
              </a:rPr>
              <a:t>حفظ و نگهداری </a:t>
            </a:r>
            <a:endParaRPr lang="en-US" b="1" dirty="0">
              <a:cs typeface="B Mitra" pitchFamily="2" charset="-78"/>
            </a:endParaRPr>
          </a:p>
        </p:txBody>
      </p:sp>
      <p:cxnSp>
        <p:nvCxnSpPr>
          <p:cNvPr id="24" name="Curved Connector 23"/>
          <p:cNvCxnSpPr/>
          <p:nvPr/>
        </p:nvCxnSpPr>
        <p:spPr>
          <a:xfrm>
            <a:off x="6500826" y="5072074"/>
            <a:ext cx="857256" cy="714380"/>
          </a:xfrm>
          <a:prstGeom prst="curved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25" name="TextBox 24"/>
          <p:cNvSpPr txBox="1"/>
          <p:nvPr/>
        </p:nvSpPr>
        <p:spPr>
          <a:xfrm>
            <a:off x="5786446" y="5857892"/>
            <a:ext cx="2714644" cy="369332"/>
          </a:xfrm>
          <a:prstGeom prst="rect">
            <a:avLst/>
          </a:prstGeom>
          <a:noFill/>
        </p:spPr>
        <p:txBody>
          <a:bodyPr wrap="square" rtlCol="0">
            <a:spAutoFit/>
          </a:bodyPr>
          <a:lstStyle/>
          <a:p>
            <a:r>
              <a:rPr lang="fa-IR" b="1" dirty="0" smtClean="0">
                <a:cs typeface="B Mitra" pitchFamily="2" charset="-78"/>
              </a:rPr>
              <a:t>برداشت محصول یا رها کردن </a:t>
            </a:r>
            <a:endParaRPr lang="en-US" b="1" dirty="0">
              <a:cs typeface="B Mitra" pitchFamily="2" charset="-78"/>
            </a:endParaRPr>
          </a:p>
        </p:txBody>
      </p:sp>
      <p:sp>
        <p:nvSpPr>
          <p:cNvPr id="27" name="TextBox 26"/>
          <p:cNvSpPr txBox="1"/>
          <p:nvPr/>
        </p:nvSpPr>
        <p:spPr>
          <a:xfrm>
            <a:off x="1857356" y="1571612"/>
            <a:ext cx="5715040" cy="369332"/>
          </a:xfrm>
          <a:prstGeom prst="rect">
            <a:avLst/>
          </a:prstGeom>
          <a:noFill/>
        </p:spPr>
        <p:txBody>
          <a:bodyPr wrap="square" rtlCol="0">
            <a:spAutoFit/>
          </a:bodyPr>
          <a:lstStyle/>
          <a:p>
            <a:pPr algn="ctr"/>
            <a:r>
              <a:rPr lang="fa-IR" b="1" dirty="0" smtClean="0">
                <a:cs typeface="B Mitra" pitchFamily="2" charset="-78"/>
              </a:rPr>
              <a:t>ضعیف                         میانگین                              قوی </a:t>
            </a:r>
            <a:endParaRPr lang="en-US" b="1" dirty="0">
              <a:cs typeface="B Mitra" pitchFamily="2" charset="-78"/>
            </a:endParaRPr>
          </a:p>
        </p:txBody>
      </p:sp>
      <p:sp>
        <p:nvSpPr>
          <p:cNvPr id="28" name="TextBox 27"/>
          <p:cNvSpPr txBox="1"/>
          <p:nvPr/>
        </p:nvSpPr>
        <p:spPr>
          <a:xfrm>
            <a:off x="1000100" y="2000240"/>
            <a:ext cx="461665" cy="3000396"/>
          </a:xfrm>
          <a:prstGeom prst="rect">
            <a:avLst/>
          </a:prstGeom>
          <a:noFill/>
        </p:spPr>
        <p:txBody>
          <a:bodyPr vert="vert270" wrap="square" rtlCol="0">
            <a:spAutoFit/>
          </a:bodyPr>
          <a:lstStyle/>
          <a:p>
            <a:pPr algn="ctr"/>
            <a:r>
              <a:rPr lang="fa-IR" dirty="0" smtClean="0">
                <a:cs typeface="B Mitra" pitchFamily="2" charset="-78"/>
              </a:rPr>
              <a:t>قوی           میانگین          ضعیف                             </a:t>
            </a:r>
            <a:endParaRPr lang="en-US" dirty="0">
              <a:cs typeface="B Mitra" pitchFamily="2" charset="-78"/>
            </a:endParaRPr>
          </a:p>
        </p:txBody>
      </p:sp>
    </p:spTree>
  </p:cSld>
  <p:clrMapOvr>
    <a:masterClrMapping/>
  </p:clrMapOvr>
  <p:transition spd="slow">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5786" y="571480"/>
            <a:ext cx="7772400" cy="1428759"/>
          </a:xfrm>
        </p:spPr>
        <p:txBody>
          <a:bodyPr/>
          <a:lstStyle/>
          <a:p>
            <a:pPr algn="r"/>
            <a:r>
              <a:rPr lang="fa-IR" dirty="0" smtClean="0">
                <a:solidFill>
                  <a:srgbClr val="FF0000"/>
                </a:solidFill>
                <a:cs typeface="B Titr" pitchFamily="2" charset="-78"/>
              </a:rPr>
              <a:t>ماتریس استراتژی اصلی:</a:t>
            </a:r>
            <a:r>
              <a:rPr lang="en-US" dirty="0" smtClean="0">
                <a:cs typeface="B Titr" pitchFamily="2" charset="-78"/>
              </a:rPr>
              <a:t/>
            </a:r>
            <a:br>
              <a:rPr lang="en-US" dirty="0" smtClean="0">
                <a:cs typeface="B Titr" pitchFamily="2" charset="-78"/>
              </a:rPr>
            </a:br>
            <a:endParaRPr lang="en-US" sz="2000" dirty="0"/>
          </a:p>
        </p:txBody>
      </p:sp>
      <p:sp>
        <p:nvSpPr>
          <p:cNvPr id="6" name="Text Placeholder 5"/>
          <p:cNvSpPr>
            <a:spLocks noGrp="1"/>
          </p:cNvSpPr>
          <p:nvPr>
            <p:ph type="body" idx="1"/>
          </p:nvPr>
        </p:nvSpPr>
        <p:spPr>
          <a:xfrm>
            <a:off x="722313" y="2071678"/>
            <a:ext cx="7772400" cy="4357718"/>
          </a:xfrm>
        </p:spPr>
        <p:txBody>
          <a:bodyPr>
            <a:normAutofit/>
          </a:bodyPr>
          <a:lstStyle/>
          <a:p>
            <a:pPr algn="just"/>
            <a:r>
              <a:rPr lang="fa-IR" sz="2800" dirty="0" smtClean="0">
                <a:cs typeface="B Mitra" pitchFamily="2" charset="-78"/>
              </a:rPr>
              <a:t>برای تدوین استراتژی علاوه بر ماتریس تهدیدات,فرصتها,نقاط قوت و نقاط ضعف,ماتریس ارزیابی موقعیت و اقدام استراتژیک, ماتریس گروه مشاوران بستن و ماتریس داخلی و خارجی از ماتریس استراتژی اصلی هم استفاده میشود.</a:t>
            </a:r>
            <a:endParaRPr lang="en-US" sz="2800" dirty="0" smtClean="0">
              <a:cs typeface="B Mitra" pitchFamily="2" charset="-78"/>
            </a:endParaRPr>
          </a:p>
          <a:p>
            <a:pPr algn="just"/>
            <a:r>
              <a:rPr lang="fa-IR" sz="2800" dirty="0" smtClean="0">
                <a:cs typeface="B Mitra" pitchFamily="2" charset="-78"/>
              </a:rPr>
              <a:t>ماتریس استراتژیهای اصلی بر دو بعد قرار  دارد:</a:t>
            </a:r>
            <a:endParaRPr lang="en-US" sz="2800" dirty="0" smtClean="0">
              <a:cs typeface="B Mitra" pitchFamily="2" charset="-78"/>
            </a:endParaRPr>
          </a:p>
          <a:p>
            <a:pPr lvl="0" algn="just"/>
            <a:r>
              <a:rPr lang="fa-IR" sz="2800" dirty="0" smtClean="0">
                <a:cs typeface="B Mitra" pitchFamily="2" charset="-78"/>
              </a:rPr>
              <a:t>موضع رقابتی و رشد بازار</a:t>
            </a:r>
            <a:endParaRPr lang="en-US" sz="2800" dirty="0" smtClean="0">
              <a:cs typeface="B Mitra" pitchFamily="2" charset="-78"/>
            </a:endParaRPr>
          </a:p>
          <a:p>
            <a:endParaRPr lang="en-US" dirty="0"/>
          </a:p>
        </p:txBody>
      </p:sp>
    </p:spTree>
  </p:cSld>
  <p:clrMapOvr>
    <a:masterClrMapping/>
  </p:clrMapOvr>
  <p:transition spd="slow">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rot="5400000">
            <a:off x="2179621" y="3535363"/>
            <a:ext cx="4929222" cy="158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8" name="Straight Arrow Connector 7"/>
          <p:cNvCxnSpPr/>
          <p:nvPr/>
        </p:nvCxnSpPr>
        <p:spPr>
          <a:xfrm flipV="1">
            <a:off x="1785918" y="3214686"/>
            <a:ext cx="5929354" cy="7143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11" name="TextBox 10"/>
          <p:cNvSpPr txBox="1"/>
          <p:nvPr/>
        </p:nvSpPr>
        <p:spPr>
          <a:xfrm>
            <a:off x="357158" y="3143248"/>
            <a:ext cx="1357322" cy="646331"/>
          </a:xfrm>
          <a:prstGeom prst="rect">
            <a:avLst/>
          </a:prstGeom>
          <a:noFill/>
        </p:spPr>
        <p:txBody>
          <a:bodyPr wrap="square" rtlCol="0">
            <a:spAutoFit/>
          </a:bodyPr>
          <a:lstStyle/>
          <a:p>
            <a:r>
              <a:rPr lang="fa-IR" b="1" dirty="0" smtClean="0">
                <a:solidFill>
                  <a:srgbClr val="FF0000"/>
                </a:solidFill>
                <a:cs typeface="B Mitra" pitchFamily="2" charset="-78"/>
              </a:rPr>
              <a:t>موقعیت رقابتی ضعیف </a:t>
            </a:r>
            <a:endParaRPr lang="en-US" b="1" dirty="0">
              <a:solidFill>
                <a:srgbClr val="FF0000"/>
              </a:solidFill>
              <a:cs typeface="B Mitra" pitchFamily="2" charset="-78"/>
            </a:endParaRPr>
          </a:p>
        </p:txBody>
      </p:sp>
      <p:sp>
        <p:nvSpPr>
          <p:cNvPr id="12" name="TextBox 11"/>
          <p:cNvSpPr txBox="1"/>
          <p:nvPr/>
        </p:nvSpPr>
        <p:spPr>
          <a:xfrm>
            <a:off x="7786678" y="3000372"/>
            <a:ext cx="1357322" cy="646331"/>
          </a:xfrm>
          <a:prstGeom prst="rect">
            <a:avLst/>
          </a:prstGeom>
          <a:noFill/>
        </p:spPr>
        <p:txBody>
          <a:bodyPr wrap="square" rtlCol="0">
            <a:spAutoFit/>
          </a:bodyPr>
          <a:lstStyle/>
          <a:p>
            <a:pPr algn="ctr"/>
            <a:r>
              <a:rPr lang="fa-IR" b="1" dirty="0" smtClean="0">
                <a:solidFill>
                  <a:srgbClr val="FF0000"/>
                </a:solidFill>
                <a:cs typeface="B Mitra" pitchFamily="2" charset="-78"/>
              </a:rPr>
              <a:t>موقعیت رقابتی قوی </a:t>
            </a:r>
            <a:endParaRPr lang="en-US" b="1" dirty="0">
              <a:solidFill>
                <a:srgbClr val="FF0000"/>
              </a:solidFill>
              <a:cs typeface="B Mitra" pitchFamily="2" charset="-78"/>
            </a:endParaRPr>
          </a:p>
        </p:txBody>
      </p:sp>
      <p:sp>
        <p:nvSpPr>
          <p:cNvPr id="14" name="TextBox 13"/>
          <p:cNvSpPr txBox="1"/>
          <p:nvPr/>
        </p:nvSpPr>
        <p:spPr>
          <a:xfrm>
            <a:off x="3929058" y="6000768"/>
            <a:ext cx="1357322" cy="369332"/>
          </a:xfrm>
          <a:prstGeom prst="rect">
            <a:avLst/>
          </a:prstGeom>
          <a:noFill/>
        </p:spPr>
        <p:txBody>
          <a:bodyPr wrap="square" rtlCol="0">
            <a:spAutoFit/>
          </a:bodyPr>
          <a:lstStyle/>
          <a:p>
            <a:pPr algn="ctr"/>
            <a:r>
              <a:rPr lang="fa-IR" b="1" dirty="0" smtClean="0">
                <a:solidFill>
                  <a:srgbClr val="FF0000"/>
                </a:solidFill>
                <a:cs typeface="B Mitra" pitchFamily="2" charset="-78"/>
              </a:rPr>
              <a:t>رشد کند بازار </a:t>
            </a:r>
            <a:endParaRPr lang="en-US" b="1" dirty="0">
              <a:solidFill>
                <a:srgbClr val="FF0000"/>
              </a:solidFill>
              <a:cs typeface="B Mitra" pitchFamily="2" charset="-78"/>
            </a:endParaRPr>
          </a:p>
        </p:txBody>
      </p:sp>
      <p:sp>
        <p:nvSpPr>
          <p:cNvPr id="15" name="TextBox 14"/>
          <p:cNvSpPr txBox="1"/>
          <p:nvPr/>
        </p:nvSpPr>
        <p:spPr>
          <a:xfrm>
            <a:off x="3857620" y="357166"/>
            <a:ext cx="1357322" cy="646331"/>
          </a:xfrm>
          <a:prstGeom prst="rect">
            <a:avLst/>
          </a:prstGeom>
          <a:noFill/>
        </p:spPr>
        <p:txBody>
          <a:bodyPr wrap="square" rtlCol="0">
            <a:spAutoFit/>
          </a:bodyPr>
          <a:lstStyle/>
          <a:p>
            <a:pPr algn="ctr"/>
            <a:r>
              <a:rPr lang="fa-IR" b="1" dirty="0" smtClean="0">
                <a:solidFill>
                  <a:srgbClr val="FF0000"/>
                </a:solidFill>
                <a:cs typeface="B Mitra" pitchFamily="2" charset="-78"/>
              </a:rPr>
              <a:t>رشد سریع بازار </a:t>
            </a:r>
            <a:endParaRPr lang="en-US" b="1" dirty="0">
              <a:solidFill>
                <a:srgbClr val="FF0000"/>
              </a:solidFill>
              <a:cs typeface="B Mitra" pitchFamily="2" charset="-78"/>
            </a:endParaRPr>
          </a:p>
        </p:txBody>
      </p:sp>
      <p:sp>
        <p:nvSpPr>
          <p:cNvPr id="18" name="TextBox 17"/>
          <p:cNvSpPr txBox="1"/>
          <p:nvPr/>
        </p:nvSpPr>
        <p:spPr>
          <a:xfrm>
            <a:off x="4929190" y="785794"/>
            <a:ext cx="2357454" cy="2308324"/>
          </a:xfrm>
          <a:prstGeom prst="rect">
            <a:avLst/>
          </a:prstGeom>
          <a:solidFill>
            <a:srgbClr val="00B050"/>
          </a:solidFill>
        </p:spPr>
        <p:txBody>
          <a:bodyPr wrap="square" rtlCol="0">
            <a:spAutoFit/>
          </a:bodyPr>
          <a:lstStyle/>
          <a:p>
            <a:r>
              <a:rPr lang="fa-IR" dirty="0" smtClean="0">
                <a:cs typeface="B Mitra" pitchFamily="2" charset="-78"/>
              </a:rPr>
              <a:t>1 – توسعه بازار </a:t>
            </a:r>
          </a:p>
          <a:p>
            <a:r>
              <a:rPr lang="fa-IR" dirty="0" smtClean="0">
                <a:cs typeface="B Mitra" pitchFamily="2" charset="-78"/>
              </a:rPr>
              <a:t>2 – رسوخ در بازار </a:t>
            </a:r>
          </a:p>
          <a:p>
            <a:r>
              <a:rPr lang="fa-IR" dirty="0" smtClean="0">
                <a:cs typeface="B Mitra" pitchFamily="2" charset="-78"/>
              </a:rPr>
              <a:t>3 – توسعه محصول </a:t>
            </a:r>
          </a:p>
          <a:p>
            <a:r>
              <a:rPr lang="fa-IR" dirty="0" smtClean="0">
                <a:cs typeface="B Mitra" pitchFamily="2" charset="-78"/>
              </a:rPr>
              <a:t>4 – یکپارچگی عمودی رو به بالا  </a:t>
            </a:r>
          </a:p>
          <a:p>
            <a:r>
              <a:rPr lang="fa-IR" dirty="0" smtClean="0">
                <a:cs typeface="B Mitra" pitchFamily="2" charset="-78"/>
              </a:rPr>
              <a:t>5 – یکپارچگی عمودی رو به پایین </a:t>
            </a:r>
          </a:p>
          <a:p>
            <a:r>
              <a:rPr lang="fa-IR" dirty="0" smtClean="0">
                <a:cs typeface="B Mitra" pitchFamily="2" charset="-78"/>
              </a:rPr>
              <a:t>6 – یکپارچگی افقی </a:t>
            </a:r>
          </a:p>
          <a:p>
            <a:r>
              <a:rPr lang="fa-IR" dirty="0" smtClean="0">
                <a:cs typeface="B Mitra" pitchFamily="2" charset="-78"/>
              </a:rPr>
              <a:t>7 – تنوع همگون </a:t>
            </a:r>
            <a:endParaRPr lang="en-US" dirty="0">
              <a:cs typeface="B Mitra" pitchFamily="2" charset="-78"/>
            </a:endParaRPr>
          </a:p>
        </p:txBody>
      </p:sp>
      <p:sp>
        <p:nvSpPr>
          <p:cNvPr id="19" name="TextBox 18"/>
          <p:cNvSpPr txBox="1"/>
          <p:nvPr/>
        </p:nvSpPr>
        <p:spPr>
          <a:xfrm>
            <a:off x="1785918" y="785794"/>
            <a:ext cx="2357454" cy="1754326"/>
          </a:xfrm>
          <a:prstGeom prst="rect">
            <a:avLst/>
          </a:prstGeom>
          <a:solidFill>
            <a:srgbClr val="92D050"/>
          </a:solidFill>
        </p:spPr>
        <p:txBody>
          <a:bodyPr wrap="square" rtlCol="0">
            <a:spAutoFit/>
          </a:bodyPr>
          <a:lstStyle/>
          <a:p>
            <a:r>
              <a:rPr lang="fa-IR" dirty="0" smtClean="0">
                <a:cs typeface="B Mitra" pitchFamily="2" charset="-78"/>
              </a:rPr>
              <a:t>1 – توسعه بازار </a:t>
            </a:r>
          </a:p>
          <a:p>
            <a:r>
              <a:rPr lang="fa-IR" dirty="0" smtClean="0">
                <a:cs typeface="B Mitra" pitchFamily="2" charset="-78"/>
              </a:rPr>
              <a:t>2 – رسوخ در بازار </a:t>
            </a:r>
          </a:p>
          <a:p>
            <a:r>
              <a:rPr lang="fa-IR" dirty="0" smtClean="0">
                <a:cs typeface="B Mitra" pitchFamily="2" charset="-78"/>
              </a:rPr>
              <a:t>3 – توسعه محصول </a:t>
            </a:r>
          </a:p>
          <a:p>
            <a:r>
              <a:rPr lang="fa-IR" dirty="0" smtClean="0">
                <a:cs typeface="B Mitra" pitchFamily="2" charset="-78"/>
              </a:rPr>
              <a:t>4 – یکپارچگی افقی </a:t>
            </a:r>
          </a:p>
          <a:p>
            <a:r>
              <a:rPr lang="fa-IR" dirty="0" smtClean="0">
                <a:cs typeface="B Mitra" pitchFamily="2" charset="-78"/>
              </a:rPr>
              <a:t>5– واگذاری </a:t>
            </a:r>
          </a:p>
          <a:p>
            <a:r>
              <a:rPr lang="fa-IR" dirty="0" smtClean="0">
                <a:cs typeface="B Mitra" pitchFamily="2" charset="-78"/>
              </a:rPr>
              <a:t>6 – انحلال </a:t>
            </a:r>
            <a:endParaRPr lang="en-US" dirty="0">
              <a:cs typeface="B Mitra" pitchFamily="2" charset="-78"/>
            </a:endParaRPr>
          </a:p>
        </p:txBody>
      </p:sp>
      <p:sp>
        <p:nvSpPr>
          <p:cNvPr id="20" name="TextBox 19"/>
          <p:cNvSpPr txBox="1"/>
          <p:nvPr/>
        </p:nvSpPr>
        <p:spPr>
          <a:xfrm>
            <a:off x="5143504" y="4000504"/>
            <a:ext cx="2357454" cy="1200329"/>
          </a:xfrm>
          <a:prstGeom prst="rect">
            <a:avLst/>
          </a:prstGeom>
          <a:solidFill>
            <a:srgbClr val="FFFF00"/>
          </a:solidFill>
        </p:spPr>
        <p:txBody>
          <a:bodyPr wrap="square" rtlCol="0">
            <a:spAutoFit/>
          </a:bodyPr>
          <a:lstStyle/>
          <a:p>
            <a:r>
              <a:rPr lang="fa-IR" dirty="0" smtClean="0"/>
              <a:t>1 – تنوع همگون </a:t>
            </a:r>
          </a:p>
          <a:p>
            <a:r>
              <a:rPr lang="fa-IR" dirty="0" smtClean="0"/>
              <a:t>2 – تنوع افقی </a:t>
            </a:r>
          </a:p>
          <a:p>
            <a:r>
              <a:rPr lang="fa-IR" dirty="0" smtClean="0"/>
              <a:t>3 – تنوع ناهمگون </a:t>
            </a:r>
          </a:p>
          <a:p>
            <a:r>
              <a:rPr lang="fa-IR" dirty="0" smtClean="0"/>
              <a:t>4 – مشارکت </a:t>
            </a:r>
          </a:p>
        </p:txBody>
      </p:sp>
      <p:sp>
        <p:nvSpPr>
          <p:cNvPr id="21" name="TextBox 20"/>
          <p:cNvSpPr txBox="1"/>
          <p:nvPr/>
        </p:nvSpPr>
        <p:spPr>
          <a:xfrm>
            <a:off x="1643042" y="3643314"/>
            <a:ext cx="2357454" cy="1754326"/>
          </a:xfrm>
          <a:prstGeom prst="rect">
            <a:avLst/>
          </a:prstGeom>
          <a:solidFill>
            <a:srgbClr val="FF0000"/>
          </a:solidFill>
        </p:spPr>
        <p:txBody>
          <a:bodyPr wrap="square" rtlCol="0">
            <a:spAutoFit/>
          </a:bodyPr>
          <a:lstStyle/>
          <a:p>
            <a:r>
              <a:rPr lang="fa-IR" dirty="0" smtClean="0">
                <a:cs typeface="B Mitra" pitchFamily="2" charset="-78"/>
              </a:rPr>
              <a:t>1 – کاهش</a:t>
            </a:r>
          </a:p>
          <a:p>
            <a:r>
              <a:rPr lang="fa-IR" dirty="0" smtClean="0">
                <a:cs typeface="B Mitra" pitchFamily="2" charset="-78"/>
              </a:rPr>
              <a:t>2 – تنوع همگون </a:t>
            </a:r>
          </a:p>
          <a:p>
            <a:r>
              <a:rPr lang="fa-IR" dirty="0" smtClean="0">
                <a:cs typeface="B Mitra" pitchFamily="2" charset="-78"/>
              </a:rPr>
              <a:t>3 – تنوع افقی </a:t>
            </a:r>
          </a:p>
          <a:p>
            <a:r>
              <a:rPr lang="fa-IR" dirty="0" smtClean="0">
                <a:cs typeface="B Mitra" pitchFamily="2" charset="-78"/>
              </a:rPr>
              <a:t>4 – تنوع ناهمگون </a:t>
            </a:r>
          </a:p>
          <a:p>
            <a:r>
              <a:rPr lang="fa-IR" dirty="0" smtClean="0">
                <a:cs typeface="B Mitra" pitchFamily="2" charset="-78"/>
              </a:rPr>
              <a:t>5 – واگذاری </a:t>
            </a:r>
          </a:p>
          <a:p>
            <a:r>
              <a:rPr lang="fa-IR" dirty="0" smtClean="0">
                <a:cs typeface="B Mitra" pitchFamily="2" charset="-78"/>
              </a:rPr>
              <a:t>6 – انحلال </a:t>
            </a:r>
            <a:endParaRPr lang="en-US" dirty="0">
              <a:cs typeface="B Mitra" pitchFamily="2" charset="-78"/>
            </a:endParaRPr>
          </a:p>
        </p:txBody>
      </p:sp>
      <p:sp>
        <p:nvSpPr>
          <p:cNvPr id="23" name="Action Button: Home 22">
            <a:hlinkClick r:id="rId2" action="ppaction://hlinksldjump" highlightClick="1"/>
          </p:cNvPr>
          <p:cNvSpPr/>
          <p:nvPr/>
        </p:nvSpPr>
        <p:spPr>
          <a:xfrm>
            <a:off x="285720" y="6215082"/>
            <a:ext cx="500066" cy="428628"/>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642918"/>
            <a:ext cx="7772400" cy="1076323"/>
          </a:xfrm>
        </p:spPr>
        <p:txBody>
          <a:bodyPr/>
          <a:lstStyle/>
          <a:p>
            <a:pPr algn="r"/>
            <a:r>
              <a:rPr lang="fa-IR" dirty="0" smtClean="0">
                <a:solidFill>
                  <a:srgbClr val="FF0000"/>
                </a:solidFill>
                <a:cs typeface="B Titr" pitchFamily="2" charset="-78"/>
              </a:rPr>
              <a:t>مرحله تصمیم گیری</a:t>
            </a:r>
            <a:endParaRPr lang="en-US" dirty="0">
              <a:solidFill>
                <a:srgbClr val="FF0000"/>
              </a:solidFill>
              <a:cs typeface="B Titr" pitchFamily="2" charset="-78"/>
            </a:endParaRPr>
          </a:p>
        </p:txBody>
      </p:sp>
      <p:sp>
        <p:nvSpPr>
          <p:cNvPr id="3" name="Text Placeholder 2"/>
          <p:cNvSpPr>
            <a:spLocks noGrp="1"/>
          </p:cNvSpPr>
          <p:nvPr>
            <p:ph type="body" idx="1"/>
          </p:nvPr>
        </p:nvSpPr>
        <p:spPr>
          <a:xfrm>
            <a:off x="428596" y="1857364"/>
            <a:ext cx="8501122" cy="4643470"/>
          </a:xfrm>
        </p:spPr>
        <p:txBody>
          <a:bodyPr>
            <a:normAutofit/>
          </a:bodyPr>
          <a:lstStyle/>
          <a:p>
            <a:r>
              <a:rPr lang="fa-IR" sz="2400" dirty="0" smtClean="0">
                <a:solidFill>
                  <a:schemeClr val="tx1"/>
                </a:solidFill>
                <a:cs typeface="B Mitra" pitchFamily="2" charset="-78"/>
              </a:rPr>
              <a:t>برای تدوین استراتژی و در این مرحله از تصمیم گیری از تجزیه و تحلیل علمی و قضاوت شهودی استفاده میکنند.با مقایسه عوامل داخلی و خارجی سازمان استراتژی های امکان پذیر را شناسایی میکنند</a:t>
            </a:r>
          </a:p>
          <a:p>
            <a:r>
              <a:rPr lang="fa-IR" sz="2400" b="1" dirty="0" smtClean="0">
                <a:solidFill>
                  <a:srgbClr val="FF0000"/>
                </a:solidFill>
                <a:cs typeface="B Mitra" pitchFamily="2" charset="-78"/>
              </a:rPr>
              <a:t>ماتریس برنامه ریزی استراتژیک کمی</a:t>
            </a:r>
            <a:r>
              <a:rPr lang="en-US" sz="2400" b="1" dirty="0" smtClean="0">
                <a:solidFill>
                  <a:srgbClr val="FF0000"/>
                </a:solidFill>
                <a:cs typeface="B Mitra" pitchFamily="2" charset="-78"/>
              </a:rPr>
              <a:t>(QSPM)</a:t>
            </a:r>
            <a:endParaRPr lang="fa-IR" sz="2400" b="1" dirty="0" smtClean="0">
              <a:solidFill>
                <a:srgbClr val="FF0000"/>
              </a:solidFill>
              <a:cs typeface="B Mitra" pitchFamily="2" charset="-78"/>
            </a:endParaRPr>
          </a:p>
          <a:p>
            <a:r>
              <a:rPr lang="fa-IR" sz="2400" dirty="0" smtClean="0">
                <a:solidFill>
                  <a:schemeClr val="tx1"/>
                </a:solidFill>
                <a:cs typeface="B Mitra" pitchFamily="2" charset="-78"/>
              </a:rPr>
              <a:t>با استفاده از این روش میتوان بصورت عینی استراتژی های گوناگونی که در زمره بهترین استراتژی ها هستند را مشخص نمود.</a:t>
            </a:r>
          </a:p>
          <a:p>
            <a:r>
              <a:rPr lang="fa-IR" sz="2400" dirty="0" smtClean="0">
                <a:solidFill>
                  <a:schemeClr val="tx1"/>
                </a:solidFill>
                <a:cs typeface="B Mitra" pitchFamily="2" charset="-78"/>
              </a:rPr>
              <a:t>برای تهیه این استراتژی ازنتیجه های مرحله یک و دو استفاده میشود.</a:t>
            </a:r>
          </a:p>
          <a:p>
            <a:pPr marL="609600" indent="-609600">
              <a:buSzPct val="80000"/>
            </a:pPr>
            <a:r>
              <a:rPr lang="en-US" sz="2400" dirty="0" smtClean="0">
                <a:solidFill>
                  <a:schemeClr val="tx1"/>
                </a:solidFill>
                <a:cs typeface="B Mitra" pitchFamily="2" charset="-78"/>
              </a:rPr>
              <a:t>QSPM</a:t>
            </a:r>
            <a:r>
              <a:rPr lang="ar-SA" sz="2400" dirty="0" smtClean="0">
                <a:solidFill>
                  <a:schemeClr val="tx1"/>
                </a:solidFill>
                <a:cs typeface="B Mitra" pitchFamily="2" charset="-78"/>
              </a:rPr>
              <a:t> يك تكنيك تحليلي براي تشخيص استراتژي با مطلوبيت بالاتر است.</a:t>
            </a:r>
            <a:endParaRPr lang="en-US" sz="2400" dirty="0" smtClean="0">
              <a:solidFill>
                <a:schemeClr val="tx1"/>
              </a:solidFill>
              <a:cs typeface="B Mitra" pitchFamily="2" charset="-78"/>
            </a:endParaRPr>
          </a:p>
          <a:p>
            <a:pPr marL="609600" indent="-609600">
              <a:buSzPct val="80000"/>
            </a:pPr>
            <a:r>
              <a:rPr lang="en-US" sz="2400" dirty="0" smtClean="0">
                <a:solidFill>
                  <a:schemeClr val="tx1"/>
                </a:solidFill>
                <a:cs typeface="B Mitra" pitchFamily="2" charset="-78"/>
              </a:rPr>
              <a:t>QSPM</a:t>
            </a:r>
            <a:r>
              <a:rPr lang="ar-SA" sz="2400" dirty="0" smtClean="0">
                <a:solidFill>
                  <a:schemeClr val="tx1"/>
                </a:solidFill>
                <a:cs typeface="B Mitra" pitchFamily="2" charset="-78"/>
              </a:rPr>
              <a:t> ابزاري براي </a:t>
            </a:r>
            <a:r>
              <a:rPr lang="ar-SA" sz="2400" b="1" dirty="0" smtClean="0">
                <a:solidFill>
                  <a:schemeClr val="tx1"/>
                </a:solidFill>
                <a:cs typeface="B Mitra" pitchFamily="2" charset="-78"/>
              </a:rPr>
              <a:t>انتخاب استراتژي‌هاي جايگزين</a:t>
            </a:r>
            <a:r>
              <a:rPr lang="ar-SA" sz="2400" dirty="0" smtClean="0">
                <a:solidFill>
                  <a:schemeClr val="tx1"/>
                </a:solidFill>
                <a:cs typeface="B Mitra" pitchFamily="2" charset="-78"/>
              </a:rPr>
              <a:t> است</a:t>
            </a:r>
            <a:r>
              <a:rPr lang="fa-IR" sz="2400" dirty="0" smtClean="0">
                <a:solidFill>
                  <a:schemeClr val="tx1"/>
                </a:solidFill>
                <a:cs typeface="B Mitra" pitchFamily="2" charset="-78"/>
              </a:rPr>
              <a:t>.</a:t>
            </a:r>
            <a:endParaRPr lang="ar-SA" sz="2400" dirty="0" smtClean="0">
              <a:solidFill>
                <a:schemeClr val="tx1"/>
              </a:solidFill>
              <a:cs typeface="B Mitra" pitchFamily="2" charset="-78"/>
            </a:endParaRPr>
          </a:p>
          <a:p>
            <a:pPr marL="609600" indent="-609600">
              <a:buSzPct val="80000"/>
            </a:pPr>
            <a:r>
              <a:rPr lang="ar-SA" sz="2400" dirty="0" smtClean="0">
                <a:solidFill>
                  <a:schemeClr val="tx1"/>
                </a:solidFill>
                <a:cs typeface="B Mitra" pitchFamily="2" charset="-78"/>
              </a:rPr>
              <a:t>مبناي تشخيص مطلوبيت عوامل مهم داخلي و خارجي سازمان است</a:t>
            </a:r>
          </a:p>
          <a:p>
            <a:pPr marL="609600" indent="-609600">
              <a:buSzPct val="80000"/>
            </a:pPr>
            <a:r>
              <a:rPr lang="ar-SA" sz="2400" dirty="0" smtClean="0">
                <a:solidFill>
                  <a:schemeClr val="tx1"/>
                </a:solidFill>
                <a:cs typeface="B Mitra" pitchFamily="2" charset="-78"/>
              </a:rPr>
              <a:t>انجام اين كار به قدرت تشخيص بالايي نياز دارد</a:t>
            </a:r>
            <a:r>
              <a:rPr lang="fa-IR" sz="2400" dirty="0" smtClean="0">
                <a:solidFill>
                  <a:schemeClr val="tx1"/>
                </a:solidFill>
                <a:cs typeface="B Mitra" pitchFamily="2" charset="-78"/>
              </a:rPr>
              <a:t>.</a:t>
            </a:r>
            <a:endParaRPr lang="en-US" sz="2400" dirty="0" smtClean="0">
              <a:solidFill>
                <a:schemeClr val="tx1"/>
              </a:solidFill>
              <a:cs typeface="B Mitra" pitchFamily="2" charset="-78"/>
            </a:endParaRPr>
          </a:p>
          <a:p>
            <a:endParaRPr lang="fa-IR" sz="2400" dirty="0" smtClean="0">
              <a:solidFill>
                <a:schemeClr val="tx1"/>
              </a:solidFill>
              <a:cs typeface="B Mitra" pitchFamily="2" charset="-78"/>
            </a:endParaRPr>
          </a:p>
          <a:p>
            <a:endParaRPr lang="en-US" sz="2400" dirty="0">
              <a:solidFill>
                <a:schemeClr val="tx1"/>
              </a:solidFill>
              <a:cs typeface="B Mitra" pitchFamily="2" charset="-78"/>
            </a:endParaRPr>
          </a:p>
        </p:txBody>
      </p:sp>
    </p:spTree>
  </p:cSld>
  <p:clrMapOvr>
    <a:masterClrMapping/>
  </p:clrMapOvr>
  <p:transition spd="slow">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500042"/>
            <a:ext cx="7772400" cy="1362075"/>
          </a:xfrm>
        </p:spPr>
        <p:txBody>
          <a:bodyPr/>
          <a:lstStyle/>
          <a:p>
            <a:pPr algn="r"/>
            <a:r>
              <a:rPr lang="fa-IR" sz="3200" dirty="0" smtClean="0">
                <a:solidFill>
                  <a:srgbClr val="FF0000"/>
                </a:solidFill>
                <a:cs typeface="B Titr" pitchFamily="2" charset="-78"/>
              </a:rPr>
              <a:t>برای ارائه یک ماتریس ارزیابی استراتژیک کمی 6 مرحله باید طی شود:</a:t>
            </a:r>
            <a:endParaRPr lang="en-US" sz="3200" dirty="0">
              <a:solidFill>
                <a:srgbClr val="FF0000"/>
              </a:solidFill>
              <a:cs typeface="B Titr" pitchFamily="2" charset="-78"/>
            </a:endParaRPr>
          </a:p>
        </p:txBody>
      </p:sp>
      <p:sp>
        <p:nvSpPr>
          <p:cNvPr id="3" name="Text Placeholder 2"/>
          <p:cNvSpPr>
            <a:spLocks noGrp="1"/>
          </p:cNvSpPr>
          <p:nvPr>
            <p:ph type="body" idx="1"/>
          </p:nvPr>
        </p:nvSpPr>
        <p:spPr>
          <a:xfrm>
            <a:off x="428596" y="2000240"/>
            <a:ext cx="8501122" cy="4572032"/>
          </a:xfrm>
        </p:spPr>
        <p:txBody>
          <a:bodyPr/>
          <a:lstStyle/>
          <a:p>
            <a:pPr marL="624078" indent="-514350">
              <a:buClr>
                <a:srgbClr val="FF0000"/>
              </a:buClr>
              <a:buFont typeface="+mj-lt"/>
              <a:buAutoNum type="arabicPeriod"/>
            </a:pPr>
            <a:r>
              <a:rPr lang="fa-IR" sz="2800" dirty="0" smtClean="0">
                <a:cs typeface="B Mitra" pitchFamily="2" charset="-78"/>
              </a:rPr>
              <a:t>فرصت ها و تهدیدات عمده خارجی ، نقاط قوت و ضعف داخلی را در ستون طرف راست ماتریس بنویسید.</a:t>
            </a:r>
          </a:p>
          <a:p>
            <a:pPr marL="624078" indent="-514350">
              <a:buClr>
                <a:srgbClr val="FF0000"/>
              </a:buClr>
              <a:buFont typeface="+mj-lt"/>
              <a:buAutoNum type="arabicPeriod"/>
            </a:pPr>
            <a:r>
              <a:rPr lang="fa-IR" sz="2800" dirty="0" smtClean="0">
                <a:cs typeface="B Mitra" pitchFamily="2" charset="-78"/>
              </a:rPr>
              <a:t>به هریک از عوامل داخلی و یا خارجی که در موفقیت سازمان نقش دارند وزن یا ضریب دهید</a:t>
            </a:r>
          </a:p>
          <a:p>
            <a:pPr marL="624078" indent="-514350">
              <a:buClr>
                <a:srgbClr val="FF0000"/>
              </a:buClr>
              <a:buFont typeface="+mj-lt"/>
              <a:buAutoNum type="arabicPeriod"/>
            </a:pPr>
            <a:r>
              <a:rPr lang="fa-IR" sz="2800" dirty="0" smtClean="0">
                <a:cs typeface="B Mitra" pitchFamily="2" charset="-78"/>
              </a:rPr>
              <a:t>ماتریس مرحله 2 را مقایسه نمایید و استراتژی هایی را که سازمان باید به اجرا دراورد مشخص نمایید.</a:t>
            </a:r>
          </a:p>
          <a:p>
            <a:pPr marL="624078" indent="-514350">
              <a:buClr>
                <a:srgbClr val="FF0000"/>
              </a:buClr>
              <a:buFont typeface="+mj-lt"/>
              <a:buAutoNum type="arabicPeriod"/>
            </a:pPr>
            <a:r>
              <a:rPr lang="fa-IR" sz="2800" dirty="0" smtClean="0">
                <a:cs typeface="B Mitra" pitchFamily="2" charset="-78"/>
              </a:rPr>
              <a:t>نمره های جذابیت را مشخص نمایید آنها مقدار عددی هستند که جذابیت هر استراتژی را در یک مجموعه از استراتژی ها نشان میدهند</a:t>
            </a:r>
          </a:p>
          <a:p>
            <a:pPr marL="624078" indent="-514350">
              <a:buClr>
                <a:srgbClr val="FF0000"/>
              </a:buClr>
              <a:buFont typeface="+mj-lt"/>
              <a:buAutoNum type="arabicPeriod"/>
            </a:pPr>
            <a:r>
              <a:rPr lang="fa-IR" sz="2800" dirty="0" smtClean="0">
                <a:cs typeface="B Mitra" pitchFamily="2" charset="-78"/>
              </a:rPr>
              <a:t>جمع نمره های جذابیت را مشخص نمایید</a:t>
            </a:r>
          </a:p>
          <a:p>
            <a:pPr marL="624078" indent="-514350">
              <a:buClr>
                <a:srgbClr val="FF0000"/>
              </a:buClr>
              <a:buFont typeface="+mj-lt"/>
              <a:buAutoNum type="arabicPeriod"/>
            </a:pPr>
            <a:r>
              <a:rPr lang="fa-IR" sz="2800" dirty="0" smtClean="0">
                <a:cs typeface="B Mitra" pitchFamily="2" charset="-78"/>
              </a:rPr>
              <a:t>مجموع نمره های جذابیت را حساب کنید.</a:t>
            </a:r>
          </a:p>
          <a:p>
            <a:endParaRPr lang="en-US" dirty="0"/>
          </a:p>
        </p:txBody>
      </p:sp>
    </p:spTree>
  </p:cSld>
  <p:clrMapOvr>
    <a:masterClrMapping/>
  </p:clrMapOvr>
  <p:transition spd="slow">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857225" y="1397000"/>
          <a:ext cx="7715305" cy="4820920"/>
        </p:xfrm>
        <a:graphic>
          <a:graphicData uri="http://schemas.openxmlformats.org/drawingml/2006/table">
            <a:tbl>
              <a:tblPr firstRow="1" bandRow="1">
                <a:tableStyleId>{5C22544A-7EE6-4342-B048-85BDC9FD1C3A}</a:tableStyleId>
              </a:tblPr>
              <a:tblGrid>
                <a:gridCol w="1357321"/>
                <a:gridCol w="1571636"/>
                <a:gridCol w="1500198"/>
                <a:gridCol w="1071570"/>
                <a:gridCol w="2214580"/>
              </a:tblGrid>
              <a:tr h="370840">
                <a:tc>
                  <a:txBody>
                    <a:bodyPr/>
                    <a:lstStyle/>
                    <a:p>
                      <a:pPr algn="ctr"/>
                      <a:r>
                        <a:rPr lang="fa-IR" dirty="0" smtClean="0">
                          <a:cs typeface="B Titr" pitchFamily="2" charset="-78"/>
                        </a:rPr>
                        <a:t>استراتژی سوم </a:t>
                      </a:r>
                      <a:endParaRPr lang="en-US" dirty="0">
                        <a:cs typeface="B Titr" pitchFamily="2" charset="-78"/>
                      </a:endParaRPr>
                    </a:p>
                  </a:txBody>
                  <a:tcPr/>
                </a:tc>
                <a:tc>
                  <a:txBody>
                    <a:bodyPr/>
                    <a:lstStyle/>
                    <a:p>
                      <a:pPr algn="ctr"/>
                      <a:r>
                        <a:rPr lang="fa-IR" dirty="0" smtClean="0">
                          <a:cs typeface="B Titr" pitchFamily="2" charset="-78"/>
                        </a:rPr>
                        <a:t>استراتژی دوم</a:t>
                      </a:r>
                      <a:r>
                        <a:rPr lang="fa-IR" baseline="0" dirty="0" smtClean="0">
                          <a:cs typeface="B Titr" pitchFamily="2" charset="-78"/>
                        </a:rPr>
                        <a:t> </a:t>
                      </a:r>
                      <a:endParaRPr lang="en-US" dirty="0">
                        <a:cs typeface="B Titr" pitchFamily="2" charset="-78"/>
                      </a:endParaRPr>
                    </a:p>
                  </a:txBody>
                  <a:tcPr/>
                </a:tc>
                <a:tc>
                  <a:txBody>
                    <a:bodyPr/>
                    <a:lstStyle/>
                    <a:p>
                      <a:pPr algn="ctr"/>
                      <a:r>
                        <a:rPr lang="fa-IR" dirty="0" smtClean="0">
                          <a:cs typeface="B Titr" pitchFamily="2" charset="-78"/>
                        </a:rPr>
                        <a:t>استراتژی اول </a:t>
                      </a:r>
                      <a:endParaRPr lang="en-US" dirty="0">
                        <a:cs typeface="B Titr" pitchFamily="2" charset="-78"/>
                      </a:endParaRPr>
                    </a:p>
                  </a:txBody>
                  <a:tcPr/>
                </a:tc>
                <a:tc>
                  <a:txBody>
                    <a:bodyPr/>
                    <a:lstStyle/>
                    <a:p>
                      <a:pPr algn="ctr"/>
                      <a:r>
                        <a:rPr lang="fa-IR" dirty="0" smtClean="0">
                          <a:cs typeface="B Titr" pitchFamily="2" charset="-78"/>
                        </a:rPr>
                        <a:t>ضریب </a:t>
                      </a:r>
                      <a:endParaRPr lang="en-US" dirty="0">
                        <a:cs typeface="B Titr" pitchFamily="2" charset="-78"/>
                      </a:endParaRPr>
                    </a:p>
                  </a:txBody>
                  <a:tcPr/>
                </a:tc>
                <a:tc>
                  <a:txBody>
                    <a:bodyPr/>
                    <a:lstStyle/>
                    <a:p>
                      <a:pPr algn="ctr"/>
                      <a:r>
                        <a:rPr lang="fa-IR" dirty="0" smtClean="0">
                          <a:cs typeface="B Titr" pitchFamily="2" charset="-78"/>
                        </a:rPr>
                        <a:t>عوامل اصلی </a:t>
                      </a:r>
                      <a:endParaRPr lang="en-US" dirty="0">
                        <a:cs typeface="B Titr" pitchFamily="2" charset="-78"/>
                      </a:endParaRPr>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fa-IR" sz="2000" b="1" dirty="0" smtClean="0">
                          <a:solidFill>
                            <a:srgbClr val="FF0000"/>
                          </a:solidFill>
                          <a:cs typeface="B Mitra" pitchFamily="2" charset="-78"/>
                        </a:rPr>
                        <a:t>عوامل اصلی خارجی</a:t>
                      </a:r>
                      <a:r>
                        <a:rPr lang="fa-IR" sz="2000" baseline="0" dirty="0" smtClean="0">
                          <a:cs typeface="B Mitra" pitchFamily="2" charset="-78"/>
                        </a:rPr>
                        <a:t> </a:t>
                      </a:r>
                    </a:p>
                    <a:p>
                      <a:r>
                        <a:rPr lang="fa-IR" sz="2000" baseline="0" dirty="0" smtClean="0">
                          <a:cs typeface="B Mitra" pitchFamily="2" charset="-78"/>
                        </a:rPr>
                        <a:t>اقتصادی </a:t>
                      </a:r>
                    </a:p>
                    <a:p>
                      <a:r>
                        <a:rPr lang="fa-IR" sz="2000" baseline="0" dirty="0" smtClean="0">
                          <a:cs typeface="B Mitra" pitchFamily="2" charset="-78"/>
                        </a:rPr>
                        <a:t>سیاسی / قانونی / دولتی </a:t>
                      </a:r>
                    </a:p>
                    <a:p>
                      <a:r>
                        <a:rPr lang="fa-IR" sz="2000" baseline="0" dirty="0" smtClean="0">
                          <a:cs typeface="B Mitra" pitchFamily="2" charset="-78"/>
                        </a:rPr>
                        <a:t>اجتماعی / فرهنگی / بوم شناسی </a:t>
                      </a:r>
                    </a:p>
                    <a:p>
                      <a:r>
                        <a:rPr lang="fa-IR" sz="2000" baseline="0" dirty="0" smtClean="0">
                          <a:cs typeface="B Mitra" pitchFamily="2" charset="-78"/>
                        </a:rPr>
                        <a:t>فن آوری </a:t>
                      </a:r>
                    </a:p>
                    <a:p>
                      <a:r>
                        <a:rPr lang="fa-IR" sz="2000" baseline="0" dirty="0" smtClean="0">
                          <a:cs typeface="B Mitra" pitchFamily="2" charset="-78"/>
                        </a:rPr>
                        <a:t>رقابت </a:t>
                      </a:r>
                      <a:endParaRPr lang="en-US" sz="2000" dirty="0">
                        <a:cs typeface="B Mitra" pitchFamily="2" charset="-78"/>
                      </a:endParaRPr>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fa-IR" sz="2000" b="1" dirty="0" smtClean="0">
                          <a:solidFill>
                            <a:srgbClr val="FF0000"/>
                          </a:solidFill>
                          <a:cs typeface="B Mitra" pitchFamily="2" charset="-78"/>
                        </a:rPr>
                        <a:t>عوامل اصلی داخلی</a:t>
                      </a:r>
                      <a:r>
                        <a:rPr lang="fa-IR" sz="2000" b="1" baseline="0" dirty="0" smtClean="0">
                          <a:solidFill>
                            <a:srgbClr val="FF0000"/>
                          </a:solidFill>
                          <a:cs typeface="B Mitra" pitchFamily="2" charset="-78"/>
                        </a:rPr>
                        <a:t> </a:t>
                      </a:r>
                    </a:p>
                    <a:p>
                      <a:r>
                        <a:rPr lang="fa-IR" sz="2000" baseline="0" dirty="0" smtClean="0">
                          <a:cs typeface="B Mitra" pitchFamily="2" charset="-78"/>
                        </a:rPr>
                        <a:t>مدیریت </a:t>
                      </a:r>
                    </a:p>
                    <a:p>
                      <a:r>
                        <a:rPr lang="fa-IR" sz="2000" baseline="0" dirty="0" smtClean="0">
                          <a:cs typeface="B Mitra" pitchFamily="2" charset="-78"/>
                        </a:rPr>
                        <a:t>بازاریابی </a:t>
                      </a:r>
                    </a:p>
                    <a:p>
                      <a:r>
                        <a:rPr lang="fa-IR" sz="2000" baseline="0" dirty="0" smtClean="0">
                          <a:cs typeface="B Mitra" pitchFamily="2" charset="-78"/>
                        </a:rPr>
                        <a:t>امور مالی / حسابداری </a:t>
                      </a:r>
                    </a:p>
                    <a:p>
                      <a:r>
                        <a:rPr lang="fa-IR" sz="2000" baseline="0" dirty="0" smtClean="0">
                          <a:cs typeface="B Mitra" pitchFamily="2" charset="-78"/>
                        </a:rPr>
                        <a:t>تولید / تحقیق در عملیات </a:t>
                      </a:r>
                    </a:p>
                    <a:p>
                      <a:r>
                        <a:rPr lang="fa-IR" sz="2000" baseline="0" dirty="0" smtClean="0">
                          <a:cs typeface="B Mitra" pitchFamily="2" charset="-78"/>
                        </a:rPr>
                        <a:t>تحقیق و توسعه </a:t>
                      </a:r>
                    </a:p>
                    <a:p>
                      <a:r>
                        <a:rPr lang="fa-IR" sz="2000" baseline="0" dirty="0" smtClean="0">
                          <a:cs typeface="B Mitra" pitchFamily="2" charset="-78"/>
                        </a:rPr>
                        <a:t>سیستم اطلاعات رایانه</a:t>
                      </a:r>
                      <a:endParaRPr lang="en-US" sz="2000" dirty="0">
                        <a:cs typeface="B Mitra" pitchFamily="2" charset="-78"/>
                      </a:endParaRPr>
                    </a:p>
                  </a:txBody>
                  <a:tcPr/>
                </a:tc>
              </a:tr>
            </a:tbl>
          </a:graphicData>
        </a:graphic>
      </p:graphicFrame>
      <p:sp>
        <p:nvSpPr>
          <p:cNvPr id="6" name="Action Button: Home 5">
            <a:hlinkClick r:id="rId2" action="ppaction://hlinksldjump" highlightClick="1"/>
          </p:cNvPr>
          <p:cNvSpPr/>
          <p:nvPr/>
        </p:nvSpPr>
        <p:spPr>
          <a:xfrm>
            <a:off x="214282" y="6357958"/>
            <a:ext cx="500066" cy="357190"/>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785795"/>
            <a:ext cx="7772400" cy="928694"/>
          </a:xfrm>
        </p:spPr>
        <p:txBody>
          <a:bodyPr/>
          <a:lstStyle/>
          <a:p>
            <a:pPr algn="r"/>
            <a:r>
              <a:rPr lang="fa-IR" sz="3600" dirty="0" smtClean="0">
                <a:solidFill>
                  <a:srgbClr val="FF0000"/>
                </a:solidFill>
                <a:cs typeface="B Titr" pitchFamily="2" charset="-78"/>
              </a:rPr>
              <a:t>جنبه های فرهنگی به هنگام انتخاب استراتژی</a:t>
            </a:r>
            <a:endParaRPr lang="en-US" sz="3600" dirty="0">
              <a:solidFill>
                <a:srgbClr val="FF0000"/>
              </a:solidFill>
              <a:cs typeface="B Titr" pitchFamily="2" charset="-78"/>
            </a:endParaRPr>
          </a:p>
        </p:txBody>
      </p:sp>
      <p:sp>
        <p:nvSpPr>
          <p:cNvPr id="3" name="Text Placeholder 2"/>
          <p:cNvSpPr>
            <a:spLocks noGrp="1"/>
          </p:cNvSpPr>
          <p:nvPr>
            <p:ph type="body" idx="1"/>
          </p:nvPr>
        </p:nvSpPr>
        <p:spPr>
          <a:xfrm>
            <a:off x="722313" y="1928802"/>
            <a:ext cx="7772400" cy="4071966"/>
          </a:xfrm>
        </p:spPr>
        <p:txBody>
          <a:bodyPr>
            <a:normAutofit/>
          </a:bodyPr>
          <a:lstStyle/>
          <a:p>
            <a:pPr algn="just"/>
            <a:r>
              <a:rPr lang="fa-IR" sz="2800" dirty="0" smtClean="0">
                <a:solidFill>
                  <a:schemeClr val="tx1"/>
                </a:solidFill>
                <a:cs typeface="B Mitra" pitchFamily="2" charset="-78"/>
              </a:rPr>
              <a:t>هر سازمانی یک فرهنگ دارد. فرهنگ در برگیرنده مجموعه ای از ارزش ها ، باورها، نگرش ها عادت ها هنجار ها شخصیت ها و قهرمانان مشترک است که سازمانی را توصیف میکند. فرهنگ تنها راه منحصر بفردی است که سازمان کار یا فعالیت خود را بدان گونه انجام میدهد.</a:t>
            </a:r>
          </a:p>
          <a:p>
            <a:pPr algn="just"/>
            <a:r>
              <a:rPr lang="fa-IR" sz="2800" dirty="0" smtClean="0">
                <a:solidFill>
                  <a:schemeClr val="tx1"/>
                </a:solidFill>
                <a:cs typeface="B Mitra" pitchFamily="2" charset="-78"/>
              </a:rPr>
              <a:t>به نفع مدیریت استراتژیک است که از دیدگاه فرهنگی نگاه کند زیرا اغلب موفقیت به میزان حمایتی بستگی دارد که فرهنگ سازمانی از استراتژی ها بنماید.</a:t>
            </a:r>
          </a:p>
          <a:p>
            <a:endParaRPr lang="en-US" dirty="0"/>
          </a:p>
        </p:txBody>
      </p:sp>
      <p:sp>
        <p:nvSpPr>
          <p:cNvPr id="4" name="Action Button: Home 3">
            <a:hlinkClick r:id="rId2" action="ppaction://hlinksldjump" highlightClick="1"/>
          </p:cNvPr>
          <p:cNvSpPr/>
          <p:nvPr/>
        </p:nvSpPr>
        <p:spPr>
          <a:xfrm>
            <a:off x="357158" y="6143644"/>
            <a:ext cx="428628" cy="428628"/>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714357"/>
            <a:ext cx="7772400" cy="1071570"/>
          </a:xfrm>
        </p:spPr>
        <p:txBody>
          <a:bodyPr/>
          <a:lstStyle/>
          <a:p>
            <a:pPr algn="r"/>
            <a:r>
              <a:rPr lang="fa-IR" sz="3600" dirty="0" smtClean="0">
                <a:solidFill>
                  <a:srgbClr val="FF0000"/>
                </a:solidFill>
                <a:cs typeface="B Titr" pitchFamily="2" charset="-78"/>
              </a:rPr>
              <a:t>جنبه های سیاسی به هنگام انتخاب استراتژی</a:t>
            </a:r>
            <a:endParaRPr lang="en-US" sz="3600" dirty="0">
              <a:solidFill>
                <a:srgbClr val="FF0000"/>
              </a:solidFill>
              <a:cs typeface="B Titr" pitchFamily="2" charset="-78"/>
            </a:endParaRPr>
          </a:p>
        </p:txBody>
      </p:sp>
      <p:sp>
        <p:nvSpPr>
          <p:cNvPr id="3" name="Text Placeholder 2"/>
          <p:cNvSpPr>
            <a:spLocks noGrp="1"/>
          </p:cNvSpPr>
          <p:nvPr>
            <p:ph type="body" idx="1"/>
          </p:nvPr>
        </p:nvSpPr>
        <p:spPr>
          <a:xfrm>
            <a:off x="722313" y="2285992"/>
            <a:ext cx="7772400" cy="3643338"/>
          </a:xfrm>
        </p:spPr>
        <p:txBody>
          <a:bodyPr/>
          <a:lstStyle/>
          <a:p>
            <a:pPr algn="just"/>
            <a:r>
              <a:rPr lang="fa-IR" sz="2800" dirty="0" smtClean="0">
                <a:solidFill>
                  <a:schemeClr val="tx1"/>
                </a:solidFill>
                <a:cs typeface="B Mitra" pitchFamily="2" charset="-78"/>
              </a:rPr>
              <a:t>همه سازمان ها سیاسی اند. اگر ترفند های سیاسی مورد توجه قرار نگیرد میتواند مقدار زیادی از وقت ارزشمند سازمان را به هدر دهد، هدف های سازمانی را متزلزل نماید ، نیروی انسانی را منحرف کنندو سرانجام موجب از دست رفتن عده زیادی از کارکنان ارزشمند سازمان شوند.</a:t>
            </a:r>
          </a:p>
          <a:p>
            <a:endParaRPr lang="en-US" dirty="0"/>
          </a:p>
        </p:txBody>
      </p:sp>
      <p:sp>
        <p:nvSpPr>
          <p:cNvPr id="4" name="Action Button: Home 3">
            <a:hlinkClick r:id="rId2" action="ppaction://hlinksldjump" highlightClick="1"/>
          </p:cNvPr>
          <p:cNvSpPr/>
          <p:nvPr/>
        </p:nvSpPr>
        <p:spPr>
          <a:xfrm>
            <a:off x="214282" y="6143644"/>
            <a:ext cx="428628" cy="428628"/>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52320" y="1628800"/>
            <a:ext cx="586803" cy="4681637"/>
          </a:xfrm>
        </p:spPr>
        <p:txBody>
          <a:bodyPr/>
          <a:lstStyle/>
          <a:p>
            <a:r>
              <a:rPr lang="en-US" dirty="0" smtClean="0">
                <a:latin typeface="Adventure" pitchFamily="82" charset="0"/>
              </a:rPr>
              <a:t>For your attention </a:t>
            </a:r>
            <a:endParaRPr lang="fa-IR" dirty="0">
              <a:latin typeface="Adventure" pitchFamily="82" charset="0"/>
            </a:endParaRPr>
          </a:p>
        </p:txBody>
      </p:sp>
      <p:sp>
        <p:nvSpPr>
          <p:cNvPr id="6" name="Text Placeholder 5"/>
          <p:cNvSpPr>
            <a:spLocks noGrp="1"/>
          </p:cNvSpPr>
          <p:nvPr>
            <p:ph type="body" sz="half" idx="2"/>
          </p:nvPr>
        </p:nvSpPr>
        <p:spPr>
          <a:xfrm>
            <a:off x="1403648" y="1340769"/>
            <a:ext cx="7488831" cy="648072"/>
          </a:xfrm>
        </p:spPr>
        <p:txBody>
          <a:bodyPr>
            <a:normAutofit fontScale="92500" lnSpcReduction="10000"/>
          </a:bodyPr>
          <a:lstStyle/>
          <a:p>
            <a:pPr algn="ctr"/>
            <a:endParaRPr lang="fa-IR" dirty="0" smtClean="0">
              <a:cs typeface="B Titr" pitchFamily="2" charset="-78"/>
            </a:endParaRPr>
          </a:p>
          <a:p>
            <a:pPr algn="ctr"/>
            <a:r>
              <a:rPr lang="en-US" sz="3200" dirty="0" smtClean="0">
                <a:solidFill>
                  <a:srgbClr val="00B050"/>
                </a:solidFill>
                <a:latin typeface="IranNastaliq" pitchFamily="18" charset="0"/>
                <a:cs typeface="IranNastaliq" pitchFamily="18" charset="0"/>
              </a:rPr>
              <a:t>Thanks    only      thanks </a:t>
            </a:r>
            <a:endParaRPr lang="fa-IR" sz="3200" dirty="0" smtClean="0">
              <a:solidFill>
                <a:srgbClr val="00B050"/>
              </a:solidFill>
              <a:latin typeface="IranNastaliq" pitchFamily="18" charset="0"/>
              <a:cs typeface="IranNastaliq" pitchFamily="18" charset="0"/>
            </a:endParaRPr>
          </a:p>
        </p:txBody>
      </p:sp>
      <p:pic>
        <p:nvPicPr>
          <p:cNvPr id="9" name="Picture Placeholder 8" descr="076.JPG"/>
          <p:cNvPicPr>
            <a:picLocks noGrp="1" noChangeAspect="1"/>
          </p:cNvPicPr>
          <p:nvPr>
            <p:ph type="pic" idx="1"/>
          </p:nvPr>
        </p:nvPicPr>
        <p:blipFill>
          <a:blip r:embed="rId2" cstate="print"/>
          <a:srcRect l="12500" r="12500"/>
          <a:stretch>
            <a:fillRect/>
          </a:stretch>
        </p:blipFill>
        <p:spPr>
          <a:xfrm>
            <a:off x="2195736" y="1988840"/>
            <a:ext cx="4572000" cy="4572000"/>
          </a:xfrm>
        </p:spPr>
      </p:pic>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6"/>
            <a:ext cx="8458200" cy="324036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fa-IR" sz="72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latin typeface="IranNastaliq" pitchFamily="18" charset="0"/>
                <a:cs typeface="IranNastaliq" pitchFamily="18" charset="0"/>
              </a:rPr>
              <a:t>فصل ششم  </a:t>
            </a:r>
            <a:br>
              <a:rPr lang="fa-IR" sz="72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latin typeface="IranNastaliq" pitchFamily="18" charset="0"/>
                <a:cs typeface="IranNastaliq" pitchFamily="18" charset="0"/>
              </a:rPr>
            </a:br>
            <a:r>
              <a:rPr lang="fa-IR" sz="7200" b="1" dirty="0" smtClean="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latin typeface="IranNastaliq" pitchFamily="18" charset="0"/>
                <a:cs typeface="IranNastaliq" pitchFamily="18" charset="0"/>
              </a:rPr>
              <a:t>بررسی و انتخاب استراتژی </a:t>
            </a:r>
            <a:endParaRPr lang="fa-IR" sz="7200" b="1" dirty="0">
              <a:ln w="19050">
                <a:solidFill>
                  <a:schemeClr val="tx2">
                    <a:tint val="1000"/>
                  </a:schemeClr>
                </a:solidFill>
                <a:prstDash val="solid"/>
              </a:ln>
              <a:solidFill>
                <a:schemeClr val="accent3">
                  <a:lumMod val="75000"/>
                </a:schemeClr>
              </a:solidFill>
              <a:effectLst>
                <a:outerShdw blurRad="50000" dist="50800" dir="7500000" algn="tl">
                  <a:srgbClr val="000000">
                    <a:shade val="5000"/>
                    <a:alpha val="35000"/>
                  </a:srgbClr>
                </a:outerShdw>
              </a:effectLst>
              <a:latin typeface="IranNastaliq" pitchFamily="18" charset="0"/>
              <a:cs typeface="IranNastaliq" pitchFamily="18" charset="0"/>
            </a:endParaRPr>
          </a:p>
        </p:txBody>
      </p:sp>
    </p:spTree>
  </p:cSld>
  <p:clrMapOvr>
    <a:masterClrMapping/>
  </p:clrMapOvr>
  <p:transition spd="slow">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71480"/>
            <a:ext cx="8229600" cy="5929354"/>
          </a:xfrm>
        </p:spPr>
        <p:txBody>
          <a:bodyPr>
            <a:normAutofit fontScale="90000"/>
          </a:bodyPr>
          <a:lstStyle/>
          <a:p>
            <a:pPr algn="r"/>
            <a:r>
              <a:rPr lang="fa-IR" sz="3100" u="sng" dirty="0" smtClean="0">
                <a:solidFill>
                  <a:srgbClr val="FF0000"/>
                </a:solidFill>
                <a:cs typeface="B Mitra" pitchFamily="2" charset="-78"/>
              </a:rPr>
              <a:t>گاوه شیرده</a:t>
            </a:r>
            <a:r>
              <a:rPr lang="fa-IR" sz="3100" dirty="0" smtClean="0">
                <a:cs typeface="B Mitra" pitchFamily="2" charset="-78"/>
              </a:rPr>
              <a:t>: واحدهایی که در این خانه قرار می گیرند دارای سهم نسبی بازار نسبتا زیادی هستند ولی در صنعتی که آهنگ رشد بسیار کندی دارد به رقابت میپردازند. از آن جهت آنها را گاوهای شیرده می نامنند که میتوانند وجه نقد مازاد بر نیاز خود را تامین کنند . برای گاو شیرده میتوان از این استراتژی ها استفاده کرد:توسعه محصول یا استراتژی های همگون ولی اگر گاو های شیرده ضعیف شوند باید در صدد کم کردن فعالیت ها، کم کردن هزینه ها یا فروش آنها بر آمد.</a:t>
            </a:r>
            <a:br>
              <a:rPr lang="fa-IR" sz="3100" dirty="0" smtClean="0">
                <a:cs typeface="B Mitra" pitchFamily="2" charset="-78"/>
              </a:rPr>
            </a:br>
            <a:r>
              <a:rPr lang="fa-IR" sz="3100" u="sng" dirty="0" smtClean="0">
                <a:solidFill>
                  <a:srgbClr val="FF0000"/>
                </a:solidFill>
                <a:cs typeface="B Mitra" pitchFamily="2" charset="-78"/>
              </a:rPr>
              <a:t>سگ</a:t>
            </a:r>
            <a:r>
              <a:rPr lang="fa-IR" sz="3100" dirty="0" smtClean="0">
                <a:cs typeface="B Mitra" pitchFamily="2" charset="-78"/>
              </a:rPr>
              <a:t>: این واحد ها سهم نسبی بازار اندکی دارند و در صنعتی به رقابت می پردازند که آهنگ رشدی بسیار کندی دارند و یا هیچ رشدی ندارند. در مجموع داراییهای شرکت آنها سگ می باشند. به سبب ضعف داخلی و خارجی که این واحدها دارند باید آنها را منحل نمود, از حجم فعالیت آنها کاست یا با کاهش دادن هزینه ها بخشهایی از آنها را به فروش رساند. هنگامی که یک واحد برای نخستین باربصورت یک سگ در می آید, بهترین استراتژی اینست که مقداری از فعالیت آنها را کاهش داد.</a:t>
            </a:r>
            <a:r>
              <a:rPr lang="en-US" dirty="0" smtClean="0"/>
              <a:t/>
            </a:r>
            <a:br>
              <a:rPr lang="en-US" dirty="0" smtClean="0"/>
            </a:br>
            <a:endParaRPr lang="en-US" dirty="0"/>
          </a:p>
        </p:txBody>
      </p:sp>
      <p:sp>
        <p:nvSpPr>
          <p:cNvPr id="5" name="Action Button: Home 4">
            <a:hlinkClick r:id="rId2" action="ppaction://hlinksldjump" highlightClick="1"/>
          </p:cNvPr>
          <p:cNvSpPr/>
          <p:nvPr/>
        </p:nvSpPr>
        <p:spPr>
          <a:xfrm>
            <a:off x="500034" y="6072206"/>
            <a:ext cx="642942" cy="571504"/>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14356"/>
            <a:ext cx="8229600" cy="857256"/>
          </a:xfrm>
        </p:spPr>
        <p:txBody>
          <a:bodyPr/>
          <a:lstStyle/>
          <a:p>
            <a:pPr algn="r"/>
            <a:r>
              <a:rPr lang="fa-IR" dirty="0" smtClean="0">
                <a:solidFill>
                  <a:srgbClr val="FF0000"/>
                </a:solidFill>
                <a:cs typeface="B Titr" pitchFamily="2" charset="-78"/>
              </a:rPr>
              <a:t>عناوین </a:t>
            </a:r>
            <a:endParaRPr lang="en-US" dirty="0">
              <a:solidFill>
                <a:srgbClr val="FF0000"/>
              </a:solidFill>
              <a:cs typeface="B Titr" pitchFamily="2" charset="-78"/>
            </a:endParaRPr>
          </a:p>
        </p:txBody>
      </p:sp>
      <p:sp>
        <p:nvSpPr>
          <p:cNvPr id="5" name="Content Placeholder 4"/>
          <p:cNvSpPr>
            <a:spLocks noGrp="1"/>
          </p:cNvSpPr>
          <p:nvPr>
            <p:ph idx="1"/>
          </p:nvPr>
        </p:nvSpPr>
        <p:spPr>
          <a:xfrm>
            <a:off x="457200" y="1643050"/>
            <a:ext cx="8229600" cy="4931486"/>
          </a:xfrm>
        </p:spPr>
        <p:txBody>
          <a:bodyPr/>
          <a:lstStyle/>
          <a:p>
            <a:r>
              <a:rPr lang="fa-IR" dirty="0" smtClean="0">
                <a:cs typeface="B Mitra" pitchFamily="2" charset="-78"/>
              </a:rPr>
              <a:t>ماهیت بررسی و انتخاب استراتژی </a:t>
            </a:r>
          </a:p>
          <a:p>
            <a:r>
              <a:rPr lang="fa-IR" dirty="0" smtClean="0">
                <a:cs typeface="B Mitra" pitchFamily="2" charset="-78"/>
              </a:rPr>
              <a:t>هدف های بلند مدت</a:t>
            </a:r>
          </a:p>
          <a:p>
            <a:r>
              <a:rPr lang="fa-IR" dirty="0" smtClean="0">
                <a:cs typeface="B Mitra" pitchFamily="2" charset="-78"/>
              </a:rPr>
              <a:t>چارچوب جامع برای تدوین استراتژی</a:t>
            </a:r>
          </a:p>
          <a:p>
            <a:r>
              <a:rPr lang="fa-IR" dirty="0" smtClean="0">
                <a:cs typeface="B Mitra" pitchFamily="2" charset="-78"/>
              </a:rPr>
              <a:t>مرحله ورودی</a:t>
            </a:r>
          </a:p>
          <a:p>
            <a:r>
              <a:rPr lang="fa-IR" dirty="0" smtClean="0">
                <a:cs typeface="B Mitra" pitchFamily="2" charset="-78"/>
              </a:rPr>
              <a:t>مرحله مقایسه </a:t>
            </a:r>
          </a:p>
          <a:p>
            <a:r>
              <a:rPr lang="fa-IR" dirty="0" smtClean="0">
                <a:cs typeface="B Mitra" pitchFamily="2" charset="-78"/>
              </a:rPr>
              <a:t>مرحله تصمیم گیری</a:t>
            </a:r>
          </a:p>
          <a:p>
            <a:r>
              <a:rPr lang="fa-IR" dirty="0" smtClean="0">
                <a:cs typeface="B Mitra" pitchFamily="2" charset="-78"/>
              </a:rPr>
              <a:t>جنبه های فرهنگی به هنگام انتخاب استراتژی</a:t>
            </a:r>
          </a:p>
          <a:p>
            <a:r>
              <a:rPr lang="fa-IR" dirty="0" smtClean="0">
                <a:cs typeface="B Mitra" pitchFamily="2" charset="-78"/>
              </a:rPr>
              <a:t>جنبه های سیاسی به هنگام انتخاب استراتژی</a:t>
            </a:r>
          </a:p>
          <a:p>
            <a:r>
              <a:rPr lang="fa-IR" dirty="0" smtClean="0">
                <a:cs typeface="B Mitra" pitchFamily="2" charset="-78"/>
              </a:rPr>
              <a:t>نقش هیئت مدیره</a:t>
            </a:r>
            <a:endParaRPr lang="fa-IR" dirty="0">
              <a:cs typeface="B Mitra" pitchFamily="2" charset="-78"/>
            </a:endParaRPr>
          </a:p>
        </p:txBody>
      </p:sp>
      <p:sp>
        <p:nvSpPr>
          <p:cNvPr id="6" name="Action Button: Forward or Next 5">
            <a:hlinkClick r:id="rId2" action="ppaction://hlinksldjump" highlightClick="1"/>
          </p:cNvPr>
          <p:cNvSpPr/>
          <p:nvPr/>
        </p:nvSpPr>
        <p:spPr>
          <a:xfrm>
            <a:off x="2500298" y="4643446"/>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ction Button: Forward or Next 6">
            <a:hlinkClick r:id="rId3" action="ppaction://hlinksldjump" highlightClick="1"/>
          </p:cNvPr>
          <p:cNvSpPr/>
          <p:nvPr/>
        </p:nvSpPr>
        <p:spPr>
          <a:xfrm>
            <a:off x="2500298" y="5143512"/>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8047037" y="1887517"/>
            <a:ext cx="1022350" cy="70008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lIns="91434" tIns="45717" rIns="91434" bIns="45717" anchor="ctr"/>
          <a:lstStyle/>
          <a:p>
            <a:pPr algn="ctr" rtl="0">
              <a:lnSpc>
                <a:spcPct val="120000"/>
              </a:lnSpc>
              <a:defRPr/>
            </a:pPr>
            <a:r>
              <a:rPr lang="fa-IR" sz="1400" b="1" dirty="0">
                <a:latin typeface="Arial" charset="0"/>
                <a:cs typeface="B Titr" pitchFamily="2" charset="-78"/>
              </a:rPr>
              <a:t>تعيين </a:t>
            </a:r>
          </a:p>
          <a:p>
            <a:pPr algn="ctr" rtl="0">
              <a:lnSpc>
                <a:spcPct val="120000"/>
              </a:lnSpc>
              <a:defRPr/>
            </a:pPr>
            <a:r>
              <a:rPr lang="fa-IR" sz="1400" b="1" dirty="0">
                <a:latin typeface="Arial" charset="0"/>
                <a:cs typeface="B Titr" pitchFamily="2" charset="-78"/>
              </a:rPr>
              <a:t>ماموريت </a:t>
            </a:r>
            <a:endParaRPr lang="en-US" sz="1400" b="1" dirty="0">
              <a:latin typeface="Arial" charset="0"/>
              <a:cs typeface="B Titr" pitchFamily="2" charset="-78"/>
            </a:endParaRPr>
          </a:p>
        </p:txBody>
      </p:sp>
      <p:grpSp>
        <p:nvGrpSpPr>
          <p:cNvPr id="6" name="Group 3"/>
          <p:cNvGrpSpPr>
            <a:grpSpLocks/>
          </p:cNvGrpSpPr>
          <p:nvPr/>
        </p:nvGrpSpPr>
        <p:grpSpPr bwMode="auto">
          <a:xfrm>
            <a:off x="6161087" y="1887517"/>
            <a:ext cx="1870075" cy="700088"/>
            <a:chOff x="3887" y="1654"/>
            <a:chExt cx="1161" cy="635"/>
          </a:xfrm>
        </p:grpSpPr>
        <p:sp>
          <p:nvSpPr>
            <p:cNvPr id="7" name="Rectangle 4"/>
            <p:cNvSpPr>
              <a:spLocks noChangeArrowheads="1"/>
            </p:cNvSpPr>
            <p:nvPr/>
          </p:nvSpPr>
          <p:spPr bwMode="auto">
            <a:xfrm>
              <a:off x="3887" y="1654"/>
              <a:ext cx="635" cy="635"/>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none" lIns="91434" tIns="45717" rIns="91434" bIns="45717" anchor="ctr"/>
            <a:lstStyle/>
            <a:p>
              <a:pPr algn="ctr" rtl="0">
                <a:lnSpc>
                  <a:spcPct val="120000"/>
                </a:lnSpc>
                <a:defRPr/>
              </a:pPr>
              <a:r>
                <a:rPr lang="fa-IR" sz="1400" b="1">
                  <a:latin typeface="Arial" charset="0"/>
                  <a:cs typeface="B Titr" pitchFamily="2" charset="-78"/>
                </a:rPr>
                <a:t>تعيين </a:t>
              </a:r>
            </a:p>
            <a:p>
              <a:pPr algn="ctr" rtl="0">
                <a:lnSpc>
                  <a:spcPct val="120000"/>
                </a:lnSpc>
                <a:defRPr/>
              </a:pPr>
              <a:r>
                <a:rPr lang="fa-IR" sz="1400" b="1">
                  <a:latin typeface="Arial" charset="0"/>
                  <a:cs typeface="B Titr" pitchFamily="2" charset="-78"/>
                </a:rPr>
                <a:t>هدفهاي </a:t>
              </a:r>
            </a:p>
            <a:p>
              <a:pPr algn="ctr" rtl="0">
                <a:lnSpc>
                  <a:spcPct val="120000"/>
                </a:lnSpc>
                <a:defRPr/>
              </a:pPr>
              <a:r>
                <a:rPr lang="fa-IR" sz="1400" b="1">
                  <a:latin typeface="Arial" charset="0"/>
                  <a:cs typeface="B Titr" pitchFamily="2" charset="-78"/>
                </a:rPr>
                <a:t>بلند مدت </a:t>
              </a:r>
              <a:endParaRPr lang="en-US" sz="1400" b="1">
                <a:latin typeface="Arial" charset="0"/>
                <a:cs typeface="B Titr" pitchFamily="2" charset="-78"/>
              </a:endParaRPr>
            </a:p>
          </p:txBody>
        </p:sp>
        <p:sp>
          <p:nvSpPr>
            <p:cNvPr id="8" name="Line 5"/>
            <p:cNvSpPr>
              <a:spLocks noChangeShapeType="1"/>
            </p:cNvSpPr>
            <p:nvPr/>
          </p:nvSpPr>
          <p:spPr bwMode="auto">
            <a:xfrm flipH="1" flipV="1">
              <a:off x="4525" y="1979"/>
              <a:ext cx="523" cy="3"/>
            </a:xfrm>
            <a:prstGeom prst="line">
              <a:avLst/>
            </a:prstGeom>
            <a:ln>
              <a:headEnd/>
              <a:tailEnd type="triangle" w="med" len="med"/>
            </a:ln>
          </p:spPr>
          <p:style>
            <a:lnRef idx="1">
              <a:schemeClr val="accent6"/>
            </a:lnRef>
            <a:fillRef idx="2">
              <a:schemeClr val="accent6"/>
            </a:fillRef>
            <a:effectRef idx="1">
              <a:schemeClr val="accent6"/>
            </a:effectRef>
            <a:fontRef idx="minor">
              <a:schemeClr val="dk1"/>
            </a:fontRef>
          </p:style>
          <p:txBody>
            <a:bodyPr wrap="none" anchor="ctr"/>
            <a:lstStyle/>
            <a:p>
              <a:pPr>
                <a:defRPr/>
              </a:pPr>
              <a:endParaRPr lang="en-US"/>
            </a:p>
          </p:txBody>
        </p:sp>
      </p:grpSp>
      <p:grpSp>
        <p:nvGrpSpPr>
          <p:cNvPr id="9" name="Group 6"/>
          <p:cNvGrpSpPr>
            <a:grpSpLocks/>
          </p:cNvGrpSpPr>
          <p:nvPr/>
        </p:nvGrpSpPr>
        <p:grpSpPr bwMode="auto">
          <a:xfrm>
            <a:off x="-1" y="1887517"/>
            <a:ext cx="1373187" cy="700088"/>
            <a:chOff x="22" y="1654"/>
            <a:chExt cx="894" cy="635"/>
          </a:xfrm>
        </p:grpSpPr>
        <p:sp>
          <p:nvSpPr>
            <p:cNvPr id="10" name="Rectangle 7"/>
            <p:cNvSpPr>
              <a:spLocks noChangeArrowheads="1"/>
            </p:cNvSpPr>
            <p:nvPr/>
          </p:nvSpPr>
          <p:spPr bwMode="auto">
            <a:xfrm>
              <a:off x="22" y="1654"/>
              <a:ext cx="635" cy="635"/>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lIns="91434" tIns="45717" rIns="91434" bIns="45717" anchor="ctr"/>
            <a:lstStyle/>
            <a:p>
              <a:pPr algn="ctr" rtl="0">
                <a:lnSpc>
                  <a:spcPct val="120000"/>
                </a:lnSpc>
                <a:defRPr/>
              </a:pPr>
              <a:r>
                <a:rPr lang="fa-IR" sz="1400" b="1">
                  <a:latin typeface="Arial" charset="0"/>
                  <a:cs typeface="B Titr" pitchFamily="2" charset="-78"/>
                </a:rPr>
                <a:t>محاسبه و </a:t>
              </a:r>
            </a:p>
            <a:p>
              <a:pPr algn="ctr" rtl="0">
                <a:lnSpc>
                  <a:spcPct val="120000"/>
                </a:lnSpc>
                <a:defRPr/>
              </a:pPr>
              <a:r>
                <a:rPr lang="fa-IR" sz="1400" b="1">
                  <a:latin typeface="Arial" charset="0"/>
                  <a:cs typeface="B Titr" pitchFamily="2" charset="-78"/>
                </a:rPr>
                <a:t>ارزيابي </a:t>
              </a:r>
            </a:p>
            <a:p>
              <a:pPr algn="ctr" rtl="0">
                <a:lnSpc>
                  <a:spcPct val="120000"/>
                </a:lnSpc>
                <a:defRPr/>
              </a:pPr>
              <a:r>
                <a:rPr lang="fa-IR" sz="1400" b="1">
                  <a:latin typeface="Arial" charset="0"/>
                  <a:cs typeface="B Titr" pitchFamily="2" charset="-78"/>
                </a:rPr>
                <a:t>عملکرد</a:t>
              </a:r>
              <a:endParaRPr lang="en-US" sz="1400" b="1">
                <a:latin typeface="Arial" charset="0"/>
                <a:cs typeface="B Titr" pitchFamily="2" charset="-78"/>
              </a:endParaRPr>
            </a:p>
          </p:txBody>
        </p:sp>
        <p:sp>
          <p:nvSpPr>
            <p:cNvPr id="11" name="Line 8"/>
            <p:cNvSpPr>
              <a:spLocks noChangeShapeType="1"/>
            </p:cNvSpPr>
            <p:nvPr/>
          </p:nvSpPr>
          <p:spPr bwMode="auto">
            <a:xfrm flipH="1">
              <a:off x="640" y="1982"/>
              <a:ext cx="276" cy="7"/>
            </a:xfrm>
            <a:prstGeom prst="line">
              <a:avLst/>
            </a:prstGeom>
            <a:ln>
              <a:headEnd/>
              <a:tailEnd type="triangle" w="med" len="med"/>
            </a:ln>
          </p:spPr>
          <p:style>
            <a:lnRef idx="1">
              <a:schemeClr val="accent2"/>
            </a:lnRef>
            <a:fillRef idx="2">
              <a:schemeClr val="accent2"/>
            </a:fillRef>
            <a:effectRef idx="1">
              <a:schemeClr val="accent2"/>
            </a:effectRef>
            <a:fontRef idx="minor">
              <a:schemeClr val="dk1"/>
            </a:fontRef>
          </p:style>
          <p:txBody>
            <a:bodyPr wrap="none" anchor="ctr"/>
            <a:lstStyle/>
            <a:p>
              <a:pPr>
                <a:defRPr/>
              </a:pPr>
              <a:endParaRPr lang="en-US"/>
            </a:p>
          </p:txBody>
        </p:sp>
      </p:grpSp>
      <p:grpSp>
        <p:nvGrpSpPr>
          <p:cNvPr id="12" name="Group 9"/>
          <p:cNvGrpSpPr>
            <a:grpSpLocks/>
          </p:cNvGrpSpPr>
          <p:nvPr/>
        </p:nvGrpSpPr>
        <p:grpSpPr bwMode="auto">
          <a:xfrm>
            <a:off x="1398587" y="1887517"/>
            <a:ext cx="1385888" cy="700088"/>
            <a:chOff x="931" y="1654"/>
            <a:chExt cx="860" cy="635"/>
          </a:xfrm>
        </p:grpSpPr>
        <p:sp>
          <p:nvSpPr>
            <p:cNvPr id="13" name="Rectangle 10"/>
            <p:cNvSpPr>
              <a:spLocks noChangeArrowheads="1"/>
            </p:cNvSpPr>
            <p:nvPr/>
          </p:nvSpPr>
          <p:spPr bwMode="auto">
            <a:xfrm>
              <a:off x="931" y="1654"/>
              <a:ext cx="635" cy="63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lIns="91434" tIns="45717" rIns="91434" bIns="45717" anchor="ctr"/>
            <a:lstStyle/>
            <a:p>
              <a:pPr algn="ctr" rtl="0">
                <a:lnSpc>
                  <a:spcPct val="120000"/>
                </a:lnSpc>
                <a:defRPr/>
              </a:pPr>
              <a:r>
                <a:rPr lang="fa-IR" sz="1400" b="1">
                  <a:latin typeface="Arial" charset="0"/>
                  <a:cs typeface="B Titr" pitchFamily="2" charset="-78"/>
                </a:rPr>
                <a:t>تخصيص </a:t>
              </a:r>
            </a:p>
            <a:p>
              <a:pPr algn="ctr" rtl="0">
                <a:lnSpc>
                  <a:spcPct val="120000"/>
                </a:lnSpc>
                <a:defRPr/>
              </a:pPr>
              <a:r>
                <a:rPr lang="fa-IR" sz="1400" b="1">
                  <a:latin typeface="Arial" charset="0"/>
                  <a:cs typeface="B Titr" pitchFamily="2" charset="-78"/>
                </a:rPr>
                <a:t>منابع</a:t>
              </a:r>
              <a:endParaRPr lang="en-US" sz="1400" b="1">
                <a:latin typeface="Arial" charset="0"/>
                <a:cs typeface="B Titr" pitchFamily="2" charset="-78"/>
              </a:endParaRPr>
            </a:p>
          </p:txBody>
        </p:sp>
        <p:sp>
          <p:nvSpPr>
            <p:cNvPr id="14" name="Line 11"/>
            <p:cNvSpPr>
              <a:spLocks noChangeShapeType="1"/>
            </p:cNvSpPr>
            <p:nvPr/>
          </p:nvSpPr>
          <p:spPr bwMode="auto">
            <a:xfrm flipH="1">
              <a:off x="1551" y="1975"/>
              <a:ext cx="240" cy="7"/>
            </a:xfrm>
            <a:prstGeom prst="line">
              <a:avLst/>
            </a:prstGeom>
            <a:ln>
              <a:headEnd/>
              <a:tailEnd type="triangle" w="med" len="med"/>
            </a:ln>
          </p:spPr>
          <p:style>
            <a:lnRef idx="1">
              <a:schemeClr val="accent4"/>
            </a:lnRef>
            <a:fillRef idx="2">
              <a:schemeClr val="accent4"/>
            </a:fillRef>
            <a:effectRef idx="1">
              <a:schemeClr val="accent4"/>
            </a:effectRef>
            <a:fontRef idx="minor">
              <a:schemeClr val="dk1"/>
            </a:fontRef>
          </p:style>
          <p:txBody>
            <a:bodyPr wrap="none" anchor="ctr"/>
            <a:lstStyle/>
            <a:p>
              <a:pPr>
                <a:defRPr/>
              </a:pPr>
              <a:endParaRPr lang="en-US"/>
            </a:p>
          </p:txBody>
        </p:sp>
      </p:grpSp>
      <p:grpSp>
        <p:nvGrpSpPr>
          <p:cNvPr id="15" name="Group 12"/>
          <p:cNvGrpSpPr>
            <a:grpSpLocks/>
          </p:cNvGrpSpPr>
          <p:nvPr/>
        </p:nvGrpSpPr>
        <p:grpSpPr bwMode="auto">
          <a:xfrm>
            <a:off x="2784475" y="1887517"/>
            <a:ext cx="1608137" cy="700088"/>
            <a:chOff x="1791" y="1654"/>
            <a:chExt cx="998" cy="635"/>
          </a:xfrm>
        </p:grpSpPr>
        <p:sp>
          <p:nvSpPr>
            <p:cNvPr id="16" name="Rectangle 13"/>
            <p:cNvSpPr>
              <a:spLocks noChangeArrowheads="1"/>
            </p:cNvSpPr>
            <p:nvPr/>
          </p:nvSpPr>
          <p:spPr bwMode="auto">
            <a:xfrm>
              <a:off x="1791" y="1654"/>
              <a:ext cx="771" cy="63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lIns="91434" tIns="45717" rIns="91434" bIns="45717" anchor="ctr"/>
            <a:lstStyle/>
            <a:p>
              <a:pPr algn="ctr" rtl="0">
                <a:lnSpc>
                  <a:spcPct val="120000"/>
                </a:lnSpc>
                <a:defRPr/>
              </a:pPr>
              <a:r>
                <a:rPr lang="fa-IR" sz="1400" b="1" dirty="0">
                  <a:latin typeface="Arial" charset="0"/>
                  <a:cs typeface="B Titr" pitchFamily="2" charset="-78"/>
                </a:rPr>
                <a:t>تعيين </a:t>
              </a:r>
            </a:p>
            <a:p>
              <a:pPr algn="ctr" rtl="0">
                <a:lnSpc>
                  <a:spcPct val="120000"/>
                </a:lnSpc>
                <a:defRPr/>
              </a:pPr>
              <a:r>
                <a:rPr lang="fa-IR" sz="1400" b="1" dirty="0">
                  <a:latin typeface="Arial" charset="0"/>
                  <a:cs typeface="B Titr" pitchFamily="2" charset="-78"/>
                </a:rPr>
                <a:t>هدفهاي سالانه </a:t>
              </a:r>
            </a:p>
            <a:p>
              <a:pPr algn="ctr" rtl="0">
                <a:lnSpc>
                  <a:spcPct val="120000"/>
                </a:lnSpc>
                <a:defRPr/>
              </a:pPr>
              <a:r>
                <a:rPr lang="fa-IR" sz="1400" b="1" dirty="0">
                  <a:latin typeface="Arial" charset="0"/>
                  <a:cs typeface="B Titr" pitchFamily="2" charset="-78"/>
                </a:rPr>
                <a:t>و سياستها</a:t>
              </a:r>
              <a:endParaRPr lang="en-US" sz="1400" b="1" dirty="0">
                <a:latin typeface="Arial" charset="0"/>
                <a:cs typeface="B Titr" pitchFamily="2" charset="-78"/>
              </a:endParaRPr>
            </a:p>
          </p:txBody>
        </p:sp>
        <p:sp>
          <p:nvSpPr>
            <p:cNvPr id="17" name="Line 14"/>
            <p:cNvSpPr>
              <a:spLocks noChangeShapeType="1"/>
            </p:cNvSpPr>
            <p:nvPr/>
          </p:nvSpPr>
          <p:spPr bwMode="auto">
            <a:xfrm flipH="1" flipV="1">
              <a:off x="2558" y="1964"/>
              <a:ext cx="231" cy="13"/>
            </a:xfrm>
            <a:prstGeom prst="line">
              <a:avLst/>
            </a:prstGeom>
            <a:ln>
              <a:headEnd/>
              <a:tailEnd type="triangle" w="med" len="med"/>
            </a:ln>
          </p:spPr>
          <p:style>
            <a:lnRef idx="1">
              <a:schemeClr val="accent4"/>
            </a:lnRef>
            <a:fillRef idx="2">
              <a:schemeClr val="accent4"/>
            </a:fillRef>
            <a:effectRef idx="1">
              <a:schemeClr val="accent4"/>
            </a:effectRef>
            <a:fontRef idx="minor">
              <a:schemeClr val="dk1"/>
            </a:fontRef>
          </p:style>
          <p:txBody>
            <a:bodyPr wrap="none" anchor="ctr"/>
            <a:lstStyle/>
            <a:p>
              <a:pPr>
                <a:defRPr/>
              </a:pPr>
              <a:endParaRPr lang="en-US"/>
            </a:p>
          </p:txBody>
        </p:sp>
      </p:grpSp>
      <p:grpSp>
        <p:nvGrpSpPr>
          <p:cNvPr id="18" name="Group 15"/>
          <p:cNvGrpSpPr>
            <a:grpSpLocks/>
          </p:cNvGrpSpPr>
          <p:nvPr/>
        </p:nvGrpSpPr>
        <p:grpSpPr bwMode="auto">
          <a:xfrm>
            <a:off x="4392612" y="1887517"/>
            <a:ext cx="1768475" cy="700088"/>
            <a:chOff x="2789" y="1654"/>
            <a:chExt cx="1098" cy="635"/>
          </a:xfrm>
        </p:grpSpPr>
        <p:sp>
          <p:nvSpPr>
            <p:cNvPr id="19" name="Rectangle 16"/>
            <p:cNvSpPr>
              <a:spLocks noChangeArrowheads="1"/>
            </p:cNvSpPr>
            <p:nvPr/>
          </p:nvSpPr>
          <p:spPr bwMode="auto">
            <a:xfrm>
              <a:off x="2789" y="1654"/>
              <a:ext cx="813" cy="63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lIns="91434" tIns="45717" rIns="91434" bIns="45717" anchor="ctr"/>
            <a:lstStyle/>
            <a:p>
              <a:pPr algn="ctr">
                <a:lnSpc>
                  <a:spcPct val="120000"/>
                </a:lnSpc>
                <a:defRPr/>
              </a:pPr>
              <a:r>
                <a:rPr lang="fa-IR" sz="1400" b="1">
                  <a:latin typeface="Arial" charset="0"/>
                  <a:cs typeface="B Titr" pitchFamily="2" charset="-78"/>
                </a:rPr>
                <a:t>تدوين، ارزيابي</a:t>
              </a:r>
            </a:p>
            <a:p>
              <a:pPr algn="ctr">
                <a:lnSpc>
                  <a:spcPct val="120000"/>
                </a:lnSpc>
                <a:defRPr/>
              </a:pPr>
              <a:r>
                <a:rPr lang="fa-IR" sz="1400" b="1">
                  <a:latin typeface="Arial" charset="0"/>
                  <a:cs typeface="B Titr" pitchFamily="2" charset="-78"/>
                </a:rPr>
                <a:t>و انتخاب </a:t>
              </a:r>
            </a:p>
            <a:p>
              <a:pPr algn="ctr">
                <a:lnSpc>
                  <a:spcPct val="120000"/>
                </a:lnSpc>
                <a:defRPr/>
              </a:pPr>
              <a:r>
                <a:rPr lang="fa-IR" sz="1400" b="1">
                  <a:latin typeface="Arial" charset="0"/>
                  <a:cs typeface="B Titr" pitchFamily="2" charset="-78"/>
                </a:rPr>
                <a:t>استراتژي ها</a:t>
              </a:r>
              <a:endParaRPr lang="en-US" sz="1400" b="1">
                <a:latin typeface="Arial" charset="0"/>
                <a:cs typeface="B Titr" pitchFamily="2" charset="-78"/>
              </a:endParaRPr>
            </a:p>
          </p:txBody>
        </p:sp>
        <p:sp>
          <p:nvSpPr>
            <p:cNvPr id="20" name="Line 17"/>
            <p:cNvSpPr>
              <a:spLocks noChangeShapeType="1"/>
            </p:cNvSpPr>
            <p:nvPr/>
          </p:nvSpPr>
          <p:spPr bwMode="auto">
            <a:xfrm flipH="1" flipV="1">
              <a:off x="3592" y="1974"/>
              <a:ext cx="295" cy="1"/>
            </a:xfrm>
            <a:prstGeom prst="line">
              <a:avLst/>
            </a:prstGeom>
            <a:ln>
              <a:headEnd/>
              <a:tailEnd type="triangle" w="med" len="me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en-US"/>
            </a:p>
          </p:txBody>
        </p:sp>
      </p:grpSp>
      <p:grpSp>
        <p:nvGrpSpPr>
          <p:cNvPr id="21" name="Group 18"/>
          <p:cNvGrpSpPr>
            <a:grpSpLocks/>
          </p:cNvGrpSpPr>
          <p:nvPr/>
        </p:nvGrpSpPr>
        <p:grpSpPr bwMode="auto">
          <a:xfrm>
            <a:off x="7035800" y="839767"/>
            <a:ext cx="1258887" cy="2897188"/>
            <a:chOff x="4430" y="702"/>
            <a:chExt cx="781" cy="2631"/>
          </a:xfrm>
        </p:grpSpPr>
        <p:sp>
          <p:nvSpPr>
            <p:cNvPr id="22" name="Rectangle 19"/>
            <p:cNvSpPr>
              <a:spLocks noChangeArrowheads="1"/>
            </p:cNvSpPr>
            <p:nvPr/>
          </p:nvSpPr>
          <p:spPr bwMode="auto">
            <a:xfrm>
              <a:off x="4440" y="702"/>
              <a:ext cx="771" cy="63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1434" tIns="45717" rIns="91434" bIns="45717" anchor="ctr"/>
            <a:lstStyle/>
            <a:p>
              <a:pPr algn="ctr" rtl="0">
                <a:lnSpc>
                  <a:spcPct val="120000"/>
                </a:lnSpc>
                <a:defRPr/>
              </a:pPr>
              <a:r>
                <a:rPr lang="fa-IR" sz="1400" b="1">
                  <a:latin typeface="Arial" charset="0"/>
                  <a:cs typeface="B Titr" pitchFamily="2" charset="-78"/>
                </a:rPr>
                <a:t>بررسي </a:t>
              </a:r>
            </a:p>
            <a:p>
              <a:pPr algn="ctr" rtl="0">
                <a:lnSpc>
                  <a:spcPct val="120000"/>
                </a:lnSpc>
                <a:defRPr/>
              </a:pPr>
              <a:r>
                <a:rPr lang="fa-IR" sz="1400" b="1">
                  <a:latin typeface="Arial" charset="0"/>
                  <a:cs typeface="B Titr" pitchFamily="2" charset="-78"/>
                </a:rPr>
                <a:t>عوامل خارجي </a:t>
              </a:r>
              <a:endParaRPr lang="en-US" sz="1400" b="1">
                <a:latin typeface="Arial" charset="0"/>
                <a:cs typeface="B Titr" pitchFamily="2" charset="-78"/>
              </a:endParaRPr>
            </a:p>
          </p:txBody>
        </p:sp>
        <p:sp>
          <p:nvSpPr>
            <p:cNvPr id="23" name="Rectangle 20"/>
            <p:cNvSpPr>
              <a:spLocks noChangeArrowheads="1"/>
            </p:cNvSpPr>
            <p:nvPr/>
          </p:nvSpPr>
          <p:spPr bwMode="auto">
            <a:xfrm>
              <a:off x="4430" y="2699"/>
              <a:ext cx="771" cy="634"/>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lIns="91434" tIns="45717" rIns="91434" bIns="45717" anchor="ctr"/>
            <a:lstStyle/>
            <a:p>
              <a:pPr algn="ctr" rtl="0">
                <a:lnSpc>
                  <a:spcPct val="120000"/>
                </a:lnSpc>
                <a:defRPr/>
              </a:pPr>
              <a:r>
                <a:rPr lang="fa-IR" sz="1400" b="1" dirty="0">
                  <a:latin typeface="Arial" charset="0"/>
                  <a:cs typeface="B Titr" pitchFamily="2" charset="-78"/>
                </a:rPr>
                <a:t>بررسي </a:t>
              </a:r>
            </a:p>
            <a:p>
              <a:pPr algn="ctr" rtl="0">
                <a:lnSpc>
                  <a:spcPct val="120000"/>
                </a:lnSpc>
                <a:defRPr/>
              </a:pPr>
              <a:r>
                <a:rPr lang="fa-IR" sz="1400" b="1" dirty="0">
                  <a:latin typeface="Arial" charset="0"/>
                  <a:cs typeface="B Titr" pitchFamily="2" charset="-78"/>
                </a:rPr>
                <a:t>عوامل داخلي </a:t>
              </a:r>
              <a:endParaRPr lang="en-US" sz="1400" b="1" dirty="0">
                <a:latin typeface="Arial" charset="0"/>
                <a:cs typeface="B Titr" pitchFamily="2" charset="-78"/>
              </a:endParaRPr>
            </a:p>
          </p:txBody>
        </p:sp>
        <p:sp>
          <p:nvSpPr>
            <p:cNvPr id="24" name="Line 21"/>
            <p:cNvSpPr>
              <a:spLocks noChangeShapeType="1"/>
            </p:cNvSpPr>
            <p:nvPr/>
          </p:nvSpPr>
          <p:spPr bwMode="auto">
            <a:xfrm flipV="1">
              <a:off x="4830" y="1324"/>
              <a:ext cx="10" cy="1375"/>
            </a:xfrm>
            <a:prstGeom prst="line">
              <a:avLst/>
            </a:prstGeom>
            <a:noFill/>
            <a:ln w="38100">
              <a:solidFill>
                <a:schemeClr val="tx1"/>
              </a:solidFill>
              <a:round/>
              <a:headEnd/>
              <a:tailEnd/>
            </a:ln>
          </p:spPr>
          <p:txBody>
            <a:bodyPr wrap="none" anchor="ctr"/>
            <a:lstStyle/>
            <a:p>
              <a:endParaRPr lang="en-US"/>
            </a:p>
          </p:txBody>
        </p:sp>
      </p:grpSp>
      <p:grpSp>
        <p:nvGrpSpPr>
          <p:cNvPr id="25" name="Group 22"/>
          <p:cNvGrpSpPr>
            <a:grpSpLocks/>
          </p:cNvGrpSpPr>
          <p:nvPr/>
        </p:nvGrpSpPr>
        <p:grpSpPr bwMode="auto">
          <a:xfrm>
            <a:off x="571472" y="642918"/>
            <a:ext cx="8059765" cy="3300412"/>
            <a:chOff x="304" y="458"/>
            <a:chExt cx="5116" cy="3063"/>
          </a:xfrm>
        </p:grpSpPr>
        <p:sp>
          <p:nvSpPr>
            <p:cNvPr id="26" name="Line 23"/>
            <p:cNvSpPr>
              <a:spLocks noChangeShapeType="1"/>
            </p:cNvSpPr>
            <p:nvPr/>
          </p:nvSpPr>
          <p:spPr bwMode="auto">
            <a:xfrm flipV="1">
              <a:off x="5393" y="487"/>
              <a:ext cx="10" cy="1165"/>
            </a:xfrm>
            <a:prstGeom prst="line">
              <a:avLst/>
            </a:prstGeom>
            <a:noFill/>
            <a:ln w="38100">
              <a:solidFill>
                <a:schemeClr val="tx1"/>
              </a:solidFill>
              <a:round/>
              <a:headEnd/>
              <a:tailEnd/>
            </a:ln>
          </p:spPr>
          <p:txBody>
            <a:bodyPr wrap="none" anchor="ctr"/>
            <a:lstStyle/>
            <a:p>
              <a:endParaRPr lang="en-US"/>
            </a:p>
          </p:txBody>
        </p:sp>
        <p:sp>
          <p:nvSpPr>
            <p:cNvPr id="27" name="Line 24"/>
            <p:cNvSpPr>
              <a:spLocks noChangeShapeType="1"/>
            </p:cNvSpPr>
            <p:nvPr/>
          </p:nvSpPr>
          <p:spPr bwMode="auto">
            <a:xfrm flipV="1">
              <a:off x="5402" y="2291"/>
              <a:ext cx="0" cy="1230"/>
            </a:xfrm>
            <a:prstGeom prst="line">
              <a:avLst/>
            </a:prstGeom>
            <a:noFill/>
            <a:ln w="38100">
              <a:solidFill>
                <a:schemeClr val="tx1"/>
              </a:solidFill>
              <a:round/>
              <a:headEnd/>
              <a:tailEnd/>
            </a:ln>
          </p:spPr>
          <p:txBody>
            <a:bodyPr wrap="none" anchor="ctr"/>
            <a:lstStyle/>
            <a:p>
              <a:endParaRPr lang="en-US"/>
            </a:p>
          </p:txBody>
        </p:sp>
        <p:sp>
          <p:nvSpPr>
            <p:cNvPr id="28" name="Line 25"/>
            <p:cNvSpPr>
              <a:spLocks noChangeShapeType="1"/>
            </p:cNvSpPr>
            <p:nvPr/>
          </p:nvSpPr>
          <p:spPr bwMode="auto">
            <a:xfrm flipV="1">
              <a:off x="304" y="476"/>
              <a:ext cx="10" cy="1165"/>
            </a:xfrm>
            <a:prstGeom prst="line">
              <a:avLst/>
            </a:prstGeom>
            <a:noFill/>
            <a:ln w="38100">
              <a:solidFill>
                <a:schemeClr val="tx1"/>
              </a:solidFill>
              <a:round/>
              <a:headEnd/>
              <a:tailEnd/>
            </a:ln>
          </p:spPr>
          <p:txBody>
            <a:bodyPr wrap="none" anchor="ctr"/>
            <a:lstStyle/>
            <a:p>
              <a:endParaRPr lang="en-US"/>
            </a:p>
          </p:txBody>
        </p:sp>
        <p:sp>
          <p:nvSpPr>
            <p:cNvPr id="29" name="Line 26"/>
            <p:cNvSpPr>
              <a:spLocks noChangeShapeType="1"/>
            </p:cNvSpPr>
            <p:nvPr/>
          </p:nvSpPr>
          <p:spPr bwMode="auto">
            <a:xfrm flipV="1">
              <a:off x="313" y="2280"/>
              <a:ext cx="0" cy="1230"/>
            </a:xfrm>
            <a:prstGeom prst="line">
              <a:avLst/>
            </a:prstGeom>
            <a:noFill/>
            <a:ln w="38100">
              <a:solidFill>
                <a:schemeClr val="tx1"/>
              </a:solidFill>
              <a:round/>
              <a:headEnd/>
              <a:tailEnd/>
            </a:ln>
          </p:spPr>
          <p:txBody>
            <a:bodyPr wrap="none" anchor="ctr"/>
            <a:lstStyle/>
            <a:p>
              <a:endParaRPr lang="en-US"/>
            </a:p>
          </p:txBody>
        </p:sp>
        <p:sp>
          <p:nvSpPr>
            <p:cNvPr id="30" name="Line 27"/>
            <p:cNvSpPr>
              <a:spLocks noChangeShapeType="1"/>
            </p:cNvSpPr>
            <p:nvPr/>
          </p:nvSpPr>
          <p:spPr bwMode="auto">
            <a:xfrm>
              <a:off x="323" y="467"/>
              <a:ext cx="5079" cy="9"/>
            </a:xfrm>
            <a:prstGeom prst="line">
              <a:avLst/>
            </a:prstGeom>
            <a:noFill/>
            <a:ln w="38100">
              <a:solidFill>
                <a:schemeClr val="tx1"/>
              </a:solidFill>
              <a:round/>
              <a:headEnd/>
              <a:tailEnd/>
            </a:ln>
          </p:spPr>
          <p:txBody>
            <a:bodyPr wrap="none" anchor="ctr"/>
            <a:lstStyle/>
            <a:p>
              <a:endParaRPr lang="en-US"/>
            </a:p>
          </p:txBody>
        </p:sp>
        <p:sp>
          <p:nvSpPr>
            <p:cNvPr id="31" name="Line 28"/>
            <p:cNvSpPr>
              <a:spLocks noChangeShapeType="1"/>
            </p:cNvSpPr>
            <p:nvPr/>
          </p:nvSpPr>
          <p:spPr bwMode="auto">
            <a:xfrm>
              <a:off x="317" y="3509"/>
              <a:ext cx="5103" cy="6"/>
            </a:xfrm>
            <a:prstGeom prst="line">
              <a:avLst/>
            </a:prstGeom>
            <a:noFill/>
            <a:ln w="38100">
              <a:solidFill>
                <a:schemeClr val="tx1"/>
              </a:solidFill>
              <a:round/>
              <a:headEnd/>
              <a:tailEnd/>
            </a:ln>
          </p:spPr>
          <p:txBody>
            <a:bodyPr wrap="none" anchor="ctr"/>
            <a:lstStyle/>
            <a:p>
              <a:endParaRPr lang="en-US"/>
            </a:p>
          </p:txBody>
        </p:sp>
        <p:sp>
          <p:nvSpPr>
            <p:cNvPr id="32" name="Line 29"/>
            <p:cNvSpPr>
              <a:spLocks noChangeShapeType="1"/>
            </p:cNvSpPr>
            <p:nvPr/>
          </p:nvSpPr>
          <p:spPr bwMode="auto">
            <a:xfrm>
              <a:off x="1247" y="476"/>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3" name="Line 30"/>
            <p:cNvSpPr>
              <a:spLocks noChangeShapeType="1"/>
            </p:cNvSpPr>
            <p:nvPr/>
          </p:nvSpPr>
          <p:spPr bwMode="auto">
            <a:xfrm>
              <a:off x="2191" y="458"/>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4" name="Line 31"/>
            <p:cNvSpPr>
              <a:spLocks noChangeShapeType="1"/>
            </p:cNvSpPr>
            <p:nvPr/>
          </p:nvSpPr>
          <p:spPr bwMode="auto">
            <a:xfrm>
              <a:off x="3198" y="467"/>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5" name="Line 32"/>
            <p:cNvSpPr>
              <a:spLocks noChangeShapeType="1"/>
            </p:cNvSpPr>
            <p:nvPr/>
          </p:nvSpPr>
          <p:spPr bwMode="auto">
            <a:xfrm>
              <a:off x="4214" y="476"/>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6" name="Line 33"/>
            <p:cNvSpPr>
              <a:spLocks noChangeShapeType="1"/>
            </p:cNvSpPr>
            <p:nvPr/>
          </p:nvSpPr>
          <p:spPr bwMode="auto">
            <a:xfrm>
              <a:off x="4830" y="476"/>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7" name="Line 34"/>
            <p:cNvSpPr>
              <a:spLocks noChangeShapeType="1"/>
            </p:cNvSpPr>
            <p:nvPr/>
          </p:nvSpPr>
          <p:spPr bwMode="auto">
            <a:xfrm flipV="1">
              <a:off x="1247" y="3339"/>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8" name="Line 35"/>
            <p:cNvSpPr>
              <a:spLocks noChangeShapeType="1"/>
            </p:cNvSpPr>
            <p:nvPr/>
          </p:nvSpPr>
          <p:spPr bwMode="auto">
            <a:xfrm flipV="1">
              <a:off x="2218" y="3330"/>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39" name="Line 36"/>
            <p:cNvSpPr>
              <a:spLocks noChangeShapeType="1"/>
            </p:cNvSpPr>
            <p:nvPr/>
          </p:nvSpPr>
          <p:spPr bwMode="auto">
            <a:xfrm flipV="1">
              <a:off x="3198" y="3339"/>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40" name="Line 37"/>
            <p:cNvSpPr>
              <a:spLocks noChangeShapeType="1"/>
            </p:cNvSpPr>
            <p:nvPr/>
          </p:nvSpPr>
          <p:spPr bwMode="auto">
            <a:xfrm flipV="1">
              <a:off x="4195" y="3339"/>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41" name="Line 38"/>
            <p:cNvSpPr>
              <a:spLocks noChangeShapeType="1"/>
            </p:cNvSpPr>
            <p:nvPr/>
          </p:nvSpPr>
          <p:spPr bwMode="auto">
            <a:xfrm flipV="1">
              <a:off x="4830" y="3339"/>
              <a:ext cx="0" cy="182"/>
            </a:xfrm>
            <a:prstGeom prst="line">
              <a:avLst/>
            </a:prstGeom>
            <a:noFill/>
            <a:ln w="38100">
              <a:solidFill>
                <a:schemeClr val="tx1"/>
              </a:solidFill>
              <a:round/>
              <a:headEnd/>
              <a:tailEnd type="triangle" w="med" len="med"/>
            </a:ln>
          </p:spPr>
          <p:txBody>
            <a:bodyPr wrap="none" anchor="ctr"/>
            <a:lstStyle/>
            <a:p>
              <a:endParaRPr lang="en-US"/>
            </a:p>
          </p:txBody>
        </p:sp>
        <p:sp>
          <p:nvSpPr>
            <p:cNvPr id="42" name="Line 39"/>
            <p:cNvSpPr>
              <a:spLocks noChangeShapeType="1"/>
            </p:cNvSpPr>
            <p:nvPr/>
          </p:nvSpPr>
          <p:spPr bwMode="auto">
            <a:xfrm>
              <a:off x="313" y="2296"/>
              <a:ext cx="0" cy="318"/>
            </a:xfrm>
            <a:prstGeom prst="line">
              <a:avLst/>
            </a:prstGeom>
            <a:noFill/>
            <a:ln w="38100">
              <a:solidFill>
                <a:schemeClr val="tx1"/>
              </a:solidFill>
              <a:round/>
              <a:headEnd/>
              <a:tailEnd type="triangle" w="lg" len="lg"/>
            </a:ln>
          </p:spPr>
          <p:txBody>
            <a:bodyPr wrap="none" anchor="ctr"/>
            <a:lstStyle/>
            <a:p>
              <a:endParaRPr lang="en-US"/>
            </a:p>
          </p:txBody>
        </p:sp>
        <p:sp>
          <p:nvSpPr>
            <p:cNvPr id="43" name="Line 40"/>
            <p:cNvSpPr>
              <a:spLocks noChangeShapeType="1"/>
            </p:cNvSpPr>
            <p:nvPr/>
          </p:nvSpPr>
          <p:spPr bwMode="auto">
            <a:xfrm rot="10800000">
              <a:off x="304" y="1298"/>
              <a:ext cx="0" cy="318"/>
            </a:xfrm>
            <a:prstGeom prst="line">
              <a:avLst/>
            </a:prstGeom>
            <a:noFill/>
            <a:ln w="38100">
              <a:solidFill>
                <a:schemeClr val="tx1"/>
              </a:solidFill>
              <a:round/>
              <a:headEnd/>
              <a:tailEnd type="triangle" w="lg" len="lg"/>
            </a:ln>
          </p:spPr>
          <p:txBody>
            <a:bodyPr wrap="none" anchor="ctr"/>
            <a:lstStyle/>
            <a:p>
              <a:endParaRPr lang="en-US"/>
            </a:p>
          </p:txBody>
        </p:sp>
        <p:sp>
          <p:nvSpPr>
            <p:cNvPr id="44" name="Line 41"/>
            <p:cNvSpPr>
              <a:spLocks noChangeShapeType="1"/>
            </p:cNvSpPr>
            <p:nvPr/>
          </p:nvSpPr>
          <p:spPr bwMode="auto">
            <a:xfrm>
              <a:off x="5393" y="1299"/>
              <a:ext cx="0" cy="318"/>
            </a:xfrm>
            <a:prstGeom prst="line">
              <a:avLst/>
            </a:prstGeom>
            <a:noFill/>
            <a:ln w="38100">
              <a:solidFill>
                <a:schemeClr val="tx1"/>
              </a:solidFill>
              <a:round/>
              <a:headEnd/>
              <a:tailEnd type="triangle" w="lg" len="lg"/>
            </a:ln>
          </p:spPr>
          <p:txBody>
            <a:bodyPr wrap="none" anchor="ctr"/>
            <a:lstStyle/>
            <a:p>
              <a:endParaRPr lang="en-US"/>
            </a:p>
          </p:txBody>
        </p:sp>
        <p:sp>
          <p:nvSpPr>
            <p:cNvPr id="45" name="Line 42"/>
            <p:cNvSpPr>
              <a:spLocks noChangeShapeType="1"/>
            </p:cNvSpPr>
            <p:nvPr/>
          </p:nvSpPr>
          <p:spPr bwMode="auto">
            <a:xfrm rot="10800000">
              <a:off x="5402" y="2305"/>
              <a:ext cx="0" cy="318"/>
            </a:xfrm>
            <a:prstGeom prst="line">
              <a:avLst/>
            </a:prstGeom>
            <a:noFill/>
            <a:ln w="38100">
              <a:solidFill>
                <a:schemeClr val="tx1"/>
              </a:solidFill>
              <a:round/>
              <a:headEnd/>
              <a:tailEnd type="triangle" w="lg" len="lg"/>
            </a:ln>
          </p:spPr>
          <p:txBody>
            <a:bodyPr wrap="none" anchor="ctr"/>
            <a:lstStyle/>
            <a:p>
              <a:endParaRPr lang="en-US"/>
            </a:p>
          </p:txBody>
        </p:sp>
      </p:grpSp>
      <p:grpSp>
        <p:nvGrpSpPr>
          <p:cNvPr id="46" name="Group 43"/>
          <p:cNvGrpSpPr>
            <a:grpSpLocks/>
          </p:cNvGrpSpPr>
          <p:nvPr/>
        </p:nvGrpSpPr>
        <p:grpSpPr bwMode="auto">
          <a:xfrm>
            <a:off x="-139700" y="4062392"/>
            <a:ext cx="1608137" cy="249238"/>
            <a:chOff x="-23" y="3629"/>
            <a:chExt cx="998" cy="227"/>
          </a:xfrm>
        </p:grpSpPr>
        <p:sp>
          <p:nvSpPr>
            <p:cNvPr id="47" name="Rectangle 44"/>
            <p:cNvSpPr>
              <a:spLocks noChangeArrowheads="1"/>
            </p:cNvSpPr>
            <p:nvPr/>
          </p:nvSpPr>
          <p:spPr bwMode="auto">
            <a:xfrm>
              <a:off x="-23" y="3629"/>
              <a:ext cx="907" cy="227"/>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wrap="none" lIns="91434" tIns="45717" rIns="91434" bIns="45717" anchor="ctr"/>
            <a:lstStyle/>
            <a:p>
              <a:pPr algn="ctr">
                <a:defRPr/>
              </a:pPr>
              <a:r>
                <a:rPr lang="fa-IR" sz="1400">
                  <a:latin typeface="Arial" charset="0"/>
                  <a:cs typeface="B Traffic" pitchFamily="2" charset="-78"/>
                </a:rPr>
                <a:t>ارزيابي استراتژي </a:t>
              </a:r>
              <a:endParaRPr lang="en-US" sz="1400">
                <a:latin typeface="Arial" charset="0"/>
                <a:cs typeface="B Traffic" pitchFamily="2" charset="-78"/>
              </a:endParaRPr>
            </a:p>
          </p:txBody>
        </p:sp>
        <p:sp>
          <p:nvSpPr>
            <p:cNvPr id="48" name="Line 45"/>
            <p:cNvSpPr>
              <a:spLocks noChangeShapeType="1"/>
            </p:cNvSpPr>
            <p:nvPr/>
          </p:nvSpPr>
          <p:spPr bwMode="auto">
            <a:xfrm>
              <a:off x="975" y="3630"/>
              <a:ext cx="0" cy="226"/>
            </a:xfrm>
            <a:prstGeom prst="line">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pPr>
                <a:defRPr/>
              </a:pPr>
              <a:endParaRPr lang="en-US"/>
            </a:p>
          </p:txBody>
        </p:sp>
      </p:grpSp>
      <p:grpSp>
        <p:nvGrpSpPr>
          <p:cNvPr id="49" name="Group 46"/>
          <p:cNvGrpSpPr>
            <a:grpSpLocks/>
          </p:cNvGrpSpPr>
          <p:nvPr/>
        </p:nvGrpSpPr>
        <p:grpSpPr bwMode="auto">
          <a:xfrm>
            <a:off x="1468437" y="4103667"/>
            <a:ext cx="2792413" cy="249238"/>
            <a:chOff x="975" y="3666"/>
            <a:chExt cx="1733" cy="227"/>
          </a:xfrm>
        </p:grpSpPr>
        <p:sp>
          <p:nvSpPr>
            <p:cNvPr id="50" name="Rectangle 47"/>
            <p:cNvSpPr>
              <a:spLocks noChangeArrowheads="1"/>
            </p:cNvSpPr>
            <p:nvPr/>
          </p:nvSpPr>
          <p:spPr bwMode="auto">
            <a:xfrm>
              <a:off x="1301" y="3666"/>
              <a:ext cx="900" cy="227"/>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wrap="none" lIns="91434" tIns="45717" rIns="91434" bIns="45717" anchor="ctr"/>
            <a:lstStyle/>
            <a:p>
              <a:pPr algn="ctr" rtl="0">
                <a:defRPr/>
              </a:pPr>
              <a:r>
                <a:rPr lang="fa-IR" sz="1400">
                  <a:latin typeface="Arial" charset="0"/>
                  <a:cs typeface="B Traffic" pitchFamily="2" charset="-78"/>
                </a:rPr>
                <a:t>اجراي استراتژي </a:t>
              </a:r>
              <a:endParaRPr lang="en-US" sz="1400">
                <a:latin typeface="Arial" charset="0"/>
                <a:cs typeface="B Traffic" pitchFamily="2" charset="-78"/>
              </a:endParaRPr>
            </a:p>
          </p:txBody>
        </p:sp>
        <p:sp>
          <p:nvSpPr>
            <p:cNvPr id="51" name="Line 48"/>
            <p:cNvSpPr>
              <a:spLocks noChangeShapeType="1"/>
            </p:cNvSpPr>
            <p:nvPr/>
          </p:nvSpPr>
          <p:spPr bwMode="auto">
            <a:xfrm>
              <a:off x="2254" y="3792"/>
              <a:ext cx="454" cy="1"/>
            </a:xfrm>
            <a:prstGeom prst="line">
              <a:avLst/>
            </a:prstGeom>
            <a:ln>
              <a:headEnd/>
              <a:tailEnd type="triangle" w="med" len="med"/>
            </a:ln>
          </p:spPr>
          <p:style>
            <a:lnRef idx="1">
              <a:schemeClr val="accent4"/>
            </a:lnRef>
            <a:fillRef idx="2">
              <a:schemeClr val="accent4"/>
            </a:fillRef>
            <a:effectRef idx="1">
              <a:schemeClr val="accent4"/>
            </a:effectRef>
            <a:fontRef idx="minor">
              <a:schemeClr val="dk1"/>
            </a:fontRef>
          </p:style>
          <p:txBody>
            <a:bodyPr wrap="none" anchor="ctr"/>
            <a:lstStyle/>
            <a:p>
              <a:pPr>
                <a:defRPr/>
              </a:pPr>
              <a:endParaRPr lang="en-US"/>
            </a:p>
          </p:txBody>
        </p:sp>
        <p:sp>
          <p:nvSpPr>
            <p:cNvPr id="52" name="Line 49"/>
            <p:cNvSpPr>
              <a:spLocks noChangeShapeType="1"/>
            </p:cNvSpPr>
            <p:nvPr/>
          </p:nvSpPr>
          <p:spPr bwMode="auto">
            <a:xfrm flipH="1">
              <a:off x="975" y="3748"/>
              <a:ext cx="326" cy="0"/>
            </a:xfrm>
            <a:prstGeom prst="line">
              <a:avLst/>
            </a:prstGeom>
            <a:ln>
              <a:headEnd/>
              <a:tailEnd type="triangle" w="med" len="med"/>
            </a:ln>
          </p:spPr>
          <p:style>
            <a:lnRef idx="1">
              <a:schemeClr val="accent4"/>
            </a:lnRef>
            <a:fillRef idx="2">
              <a:schemeClr val="accent4"/>
            </a:fillRef>
            <a:effectRef idx="1">
              <a:schemeClr val="accent4"/>
            </a:effectRef>
            <a:fontRef idx="minor">
              <a:schemeClr val="dk1"/>
            </a:fontRef>
          </p:style>
          <p:txBody>
            <a:bodyPr wrap="none" anchor="ctr"/>
            <a:lstStyle/>
            <a:p>
              <a:pPr>
                <a:defRPr/>
              </a:pPr>
              <a:endParaRPr lang="en-US"/>
            </a:p>
          </p:txBody>
        </p:sp>
      </p:grpSp>
      <p:grpSp>
        <p:nvGrpSpPr>
          <p:cNvPr id="53" name="Group 50"/>
          <p:cNvGrpSpPr>
            <a:grpSpLocks/>
          </p:cNvGrpSpPr>
          <p:nvPr/>
        </p:nvGrpSpPr>
        <p:grpSpPr bwMode="auto">
          <a:xfrm>
            <a:off x="4246562" y="4092555"/>
            <a:ext cx="4897438" cy="250825"/>
            <a:chOff x="2699" y="3657"/>
            <a:chExt cx="3039" cy="227"/>
          </a:xfrm>
        </p:grpSpPr>
        <p:sp>
          <p:nvSpPr>
            <p:cNvPr id="54" name="Rectangle 51"/>
            <p:cNvSpPr>
              <a:spLocks noChangeArrowheads="1"/>
            </p:cNvSpPr>
            <p:nvPr/>
          </p:nvSpPr>
          <p:spPr bwMode="auto">
            <a:xfrm>
              <a:off x="3969" y="3657"/>
              <a:ext cx="907" cy="227"/>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none" lIns="91434" tIns="45717" rIns="91434" bIns="45717" anchor="ctr"/>
            <a:lstStyle/>
            <a:p>
              <a:pPr algn="ctr" rtl="0">
                <a:defRPr/>
              </a:pPr>
              <a:r>
                <a:rPr lang="fa-IR" sz="1400">
                  <a:latin typeface="Arial" charset="0"/>
                  <a:cs typeface="B Traffic" pitchFamily="2" charset="-78"/>
                </a:rPr>
                <a:t>تدوين استراتژي </a:t>
              </a:r>
              <a:endParaRPr lang="en-US" sz="1400">
                <a:latin typeface="Arial" charset="0"/>
                <a:cs typeface="B Traffic" pitchFamily="2" charset="-78"/>
              </a:endParaRPr>
            </a:p>
          </p:txBody>
        </p:sp>
        <p:sp>
          <p:nvSpPr>
            <p:cNvPr id="55" name="Line 52"/>
            <p:cNvSpPr>
              <a:spLocks noChangeShapeType="1"/>
            </p:cNvSpPr>
            <p:nvPr/>
          </p:nvSpPr>
          <p:spPr bwMode="auto">
            <a:xfrm>
              <a:off x="2699" y="3658"/>
              <a:ext cx="0" cy="226"/>
            </a:xfrm>
            <a:prstGeom prst="line">
              <a:avLst/>
            </a:prstGeom>
            <a:ln>
              <a:headEnd/>
              <a:tailEn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en-US"/>
            </a:p>
          </p:txBody>
        </p:sp>
        <p:sp>
          <p:nvSpPr>
            <p:cNvPr id="56" name="Line 53"/>
            <p:cNvSpPr>
              <a:spLocks noChangeShapeType="1"/>
            </p:cNvSpPr>
            <p:nvPr/>
          </p:nvSpPr>
          <p:spPr bwMode="auto">
            <a:xfrm>
              <a:off x="4916" y="3775"/>
              <a:ext cx="822" cy="0"/>
            </a:xfrm>
            <a:prstGeom prst="line">
              <a:avLst/>
            </a:prstGeom>
            <a:ln>
              <a:headEnd/>
              <a:tailEnd type="triangle" w="med" len="me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en-US"/>
            </a:p>
          </p:txBody>
        </p:sp>
        <p:sp>
          <p:nvSpPr>
            <p:cNvPr id="57" name="Line 54"/>
            <p:cNvSpPr>
              <a:spLocks noChangeShapeType="1"/>
            </p:cNvSpPr>
            <p:nvPr/>
          </p:nvSpPr>
          <p:spPr bwMode="auto">
            <a:xfrm flipH="1">
              <a:off x="2699" y="3793"/>
              <a:ext cx="1224" cy="0"/>
            </a:xfrm>
            <a:prstGeom prst="line">
              <a:avLst/>
            </a:prstGeom>
            <a:ln>
              <a:headEnd/>
              <a:tailEnd type="triangle" w="med" len="med"/>
            </a:ln>
          </p:spPr>
          <p:style>
            <a:lnRef idx="1">
              <a:schemeClr val="accent3"/>
            </a:lnRef>
            <a:fillRef idx="2">
              <a:schemeClr val="accent3"/>
            </a:fillRef>
            <a:effectRef idx="1">
              <a:schemeClr val="accent3"/>
            </a:effectRef>
            <a:fontRef idx="minor">
              <a:schemeClr val="dk1"/>
            </a:fontRef>
          </p:style>
          <p:txBody>
            <a:bodyPr wrap="none" anchor="ctr"/>
            <a:lstStyle/>
            <a:p>
              <a:pPr>
                <a:defRPr/>
              </a:pPr>
              <a:endParaRPr lang="en-US"/>
            </a:p>
          </p:txBody>
        </p:sp>
      </p:grpSp>
      <p:graphicFrame>
        <p:nvGraphicFramePr>
          <p:cNvPr id="58" name="Group 145"/>
          <p:cNvGraphicFramePr>
            <a:graphicFrameLocks noGrp="1"/>
          </p:cNvGraphicFramePr>
          <p:nvPr/>
        </p:nvGraphicFramePr>
        <p:xfrm>
          <a:off x="285719" y="4603730"/>
          <a:ext cx="8643999" cy="1027113"/>
        </p:xfrm>
        <a:graphic>
          <a:graphicData uri="http://schemas.openxmlformats.org/drawingml/2006/table">
            <a:tbl>
              <a:tblPr/>
              <a:tblGrid>
                <a:gridCol w="1228371"/>
                <a:gridCol w="2843596"/>
                <a:gridCol w="2428892"/>
                <a:gridCol w="1357322"/>
                <a:gridCol w="785818"/>
              </a:tblGrid>
              <a:tr h="212725">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801688" rtl="1" eaLnBrk="1" fontAlgn="base" latinLnBrk="0" hangingPunct="1">
                        <a:lnSpc>
                          <a:spcPct val="100000"/>
                        </a:lnSpc>
                        <a:spcBef>
                          <a:spcPct val="20000"/>
                        </a:spcBef>
                        <a:spcAft>
                          <a:spcPct val="0"/>
                        </a:spcAft>
                        <a:buClrTx/>
                        <a:buSzTx/>
                        <a:buFontTx/>
                        <a:buNone/>
                        <a:tabLst/>
                      </a:pPr>
                      <a:endParaRPr kumimoji="0" lang="en-US" sz="700" b="0" i="0" u="none" strike="noStrike" cap="none" normalizeH="0" baseline="0" smtClean="0">
                        <a:ln>
                          <a:noFill/>
                        </a:ln>
                        <a:solidFill>
                          <a:schemeClr val="tx1"/>
                        </a:solidFill>
                        <a:effectLst/>
                        <a:latin typeface="Arial" charset="0"/>
                        <a:cs typeface="B Titr" pitchFamily="2" charset="-78"/>
                      </a:endParaRPr>
                    </a:p>
                  </a:txBody>
                  <a:tcPr marL="91434" marR="91434"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801688" rtl="1" eaLnBrk="1" fontAlgn="base" latinLnBrk="0" hangingPunct="1">
                        <a:lnSpc>
                          <a:spcPct val="100000"/>
                        </a:lnSpc>
                        <a:spcBef>
                          <a:spcPct val="20000"/>
                        </a:spcBef>
                        <a:spcAft>
                          <a:spcPct val="0"/>
                        </a:spcAft>
                        <a:buClrTx/>
                        <a:buSzTx/>
                        <a:buFontTx/>
                        <a:buNone/>
                        <a:tabLst/>
                      </a:pPr>
                      <a:endParaRPr kumimoji="0" lang="en-US" sz="700" b="0" i="0" u="none" strike="noStrike" cap="none" normalizeH="0" baseline="0" smtClean="0">
                        <a:ln>
                          <a:noFill/>
                        </a:ln>
                        <a:solidFill>
                          <a:schemeClr val="tx1"/>
                        </a:solidFill>
                        <a:effectLst/>
                        <a:latin typeface="Arial" charset="0"/>
                        <a:cs typeface="B Titr" pitchFamily="2" charset="-78"/>
                      </a:endParaRPr>
                    </a:p>
                  </a:txBody>
                  <a:tcPr marL="91434" marR="91434"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801688" rtl="1" eaLnBrk="1" fontAlgn="base" latinLnBrk="0" hangingPunct="1">
                        <a:lnSpc>
                          <a:spcPct val="100000"/>
                        </a:lnSpc>
                        <a:spcBef>
                          <a:spcPct val="20000"/>
                        </a:spcBef>
                        <a:spcAft>
                          <a:spcPct val="0"/>
                        </a:spcAft>
                        <a:buClrTx/>
                        <a:buSzTx/>
                        <a:buFontTx/>
                        <a:buNone/>
                        <a:tabLst/>
                      </a:pPr>
                      <a:endParaRPr kumimoji="0" lang="en-US" sz="700" b="0" i="0" u="none" strike="noStrike" cap="none" normalizeH="0" baseline="0" smtClean="0">
                        <a:ln>
                          <a:noFill/>
                        </a:ln>
                        <a:solidFill>
                          <a:schemeClr val="tx1"/>
                        </a:solidFill>
                        <a:effectLst/>
                        <a:latin typeface="Arial" charset="0"/>
                        <a:cs typeface="B Titr" pitchFamily="2" charset="-78"/>
                      </a:endParaRPr>
                    </a:p>
                  </a:txBody>
                  <a:tcPr marL="91434" marR="91434"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801688" rtl="1" eaLnBrk="1" fontAlgn="base" latinLnBrk="0" hangingPunct="1">
                        <a:lnSpc>
                          <a:spcPct val="100000"/>
                        </a:lnSpc>
                        <a:spcBef>
                          <a:spcPct val="20000"/>
                        </a:spcBef>
                        <a:spcAft>
                          <a:spcPct val="0"/>
                        </a:spcAft>
                        <a:buClrTx/>
                        <a:buSzTx/>
                        <a:buFontTx/>
                        <a:buNone/>
                        <a:tabLst/>
                      </a:pPr>
                      <a:endParaRPr kumimoji="0" lang="en-US" sz="700" b="0" i="0" u="none" strike="noStrike" cap="none" normalizeH="0" baseline="0" smtClean="0">
                        <a:ln>
                          <a:noFill/>
                        </a:ln>
                        <a:solidFill>
                          <a:schemeClr val="tx1"/>
                        </a:solidFill>
                        <a:effectLst/>
                        <a:latin typeface="Arial" charset="0"/>
                        <a:cs typeface="B Titr" pitchFamily="2" charset="-78"/>
                      </a:endParaRPr>
                    </a:p>
                  </a:txBody>
                  <a:tcPr marL="91434" marR="91434"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814388">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chemeClr val="tx1"/>
                          </a:solidFill>
                          <a:effectLst/>
                          <a:latin typeface="Arial" charset="0"/>
                          <a:cs typeface="B Titr" pitchFamily="2" charset="-78"/>
                        </a:rPr>
                        <a:t>بازخوردو</a:t>
                      </a:r>
                    </a:p>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chemeClr val="tx1"/>
                          </a:solidFill>
                          <a:effectLst/>
                          <a:latin typeface="Arial" charset="0"/>
                          <a:cs typeface="B Titr" pitchFamily="2" charset="-78"/>
                        </a:rPr>
                        <a:t>کنترل</a:t>
                      </a:r>
                      <a:endParaRPr kumimoji="0" lang="en-US" sz="1600" b="0"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1" i="0" u="none" strike="noStrike" cap="none" normalizeH="0" baseline="0" dirty="0" smtClean="0">
                          <a:ln>
                            <a:noFill/>
                          </a:ln>
                          <a:solidFill>
                            <a:schemeClr val="tx1"/>
                          </a:solidFill>
                          <a:effectLst/>
                          <a:latin typeface="Arial" charset="0"/>
                          <a:cs typeface="B Titr" pitchFamily="2" charset="-78"/>
                        </a:rPr>
                        <a:t>پياده سازي</a:t>
                      </a:r>
                      <a:endParaRPr kumimoji="0" lang="en-US" sz="1600" b="1"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chemeClr val="tx1"/>
                          </a:solidFill>
                          <a:effectLst/>
                          <a:latin typeface="Arial" charset="0"/>
                          <a:cs typeface="B Titr" pitchFamily="2" charset="-78"/>
                        </a:rPr>
                        <a:t>تصميم گيري</a:t>
                      </a:r>
                      <a:endParaRPr kumimoji="0" lang="en-US" sz="1600" b="0"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chemeClr val="tx1"/>
                          </a:solidFill>
                          <a:effectLst/>
                          <a:latin typeface="Arial" charset="0"/>
                          <a:cs typeface="B Titr" pitchFamily="2" charset="-78"/>
                        </a:rPr>
                        <a:t>کنکاش محيطي</a:t>
                      </a:r>
                      <a:endParaRPr kumimoji="0" lang="en-US" sz="1600" b="0"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ctr" defTabSz="801688" rtl="1" eaLnBrk="1" fontAlgn="base" latinLnBrk="0" hangingPunct="1">
                        <a:lnSpc>
                          <a:spcPct val="100000"/>
                        </a:lnSpc>
                        <a:spcBef>
                          <a:spcPct val="20000"/>
                        </a:spcBef>
                        <a:spcAft>
                          <a:spcPct val="0"/>
                        </a:spcAft>
                        <a:buClrTx/>
                        <a:buSzTx/>
                        <a:buFontTx/>
                        <a:buNone/>
                        <a:tabLst/>
                      </a:pPr>
                      <a:r>
                        <a:rPr kumimoji="0" lang="fa-IR" sz="1600" b="0" i="0" u="none" strike="noStrike" cap="none" normalizeH="0" baseline="0" dirty="0" smtClean="0">
                          <a:ln>
                            <a:noFill/>
                          </a:ln>
                          <a:solidFill>
                            <a:schemeClr val="tx1"/>
                          </a:solidFill>
                          <a:effectLst/>
                          <a:latin typeface="Arial" charset="0"/>
                          <a:cs typeface="B Titr" pitchFamily="2" charset="-78"/>
                        </a:rPr>
                        <a:t>کنکاش مفهومي</a:t>
                      </a:r>
                      <a:endParaRPr kumimoji="0" lang="en-US" sz="1600" b="0" i="0" u="none" strike="noStrike" cap="none" normalizeH="0" baseline="0" dirty="0" smtClean="0">
                        <a:ln>
                          <a:noFill/>
                        </a:ln>
                        <a:solidFill>
                          <a:schemeClr val="tx1"/>
                        </a:solidFill>
                        <a:effectLst/>
                        <a:latin typeface="Arial" charset="0"/>
                        <a:cs typeface="B Titr" pitchFamily="2" charset="-78"/>
                      </a:endParaRPr>
                    </a:p>
                  </a:txBody>
                  <a:tcPr marL="91434" marR="91434" marT="45717" marB="4571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40000"/>
                        <a:lumOff val="60000"/>
                      </a:schemeClr>
                    </a:solidFill>
                  </a:tcPr>
                </a:tc>
              </a:tr>
            </a:tbl>
          </a:graphicData>
        </a:graphic>
      </p:graphicFrame>
      <p:sp>
        <p:nvSpPr>
          <p:cNvPr id="59" name="Rectangle 55"/>
          <p:cNvSpPr>
            <a:spLocks noChangeArrowheads="1"/>
          </p:cNvSpPr>
          <p:nvPr/>
        </p:nvSpPr>
        <p:spPr bwMode="auto">
          <a:xfrm>
            <a:off x="560388" y="5734050"/>
            <a:ext cx="7797826" cy="766784"/>
          </a:xfrm>
          <a:prstGeom prst="rect">
            <a:avLst/>
          </a:prstGeom>
          <a:solidFill>
            <a:srgbClr val="00B0F0"/>
          </a:solidFill>
          <a:ln>
            <a:headEnd/>
            <a:tailEnd/>
          </a:ln>
        </p:spPr>
        <p:style>
          <a:lnRef idx="1">
            <a:schemeClr val="accent3"/>
          </a:lnRef>
          <a:fillRef idx="3">
            <a:schemeClr val="accent3"/>
          </a:fillRef>
          <a:effectRef idx="2">
            <a:schemeClr val="accent3"/>
          </a:effectRef>
          <a:fontRef idx="minor">
            <a:schemeClr val="lt1"/>
          </a:fontRef>
        </p:style>
        <p:txBody>
          <a:bodyPr wrap="none" lIns="91434" tIns="45717" rIns="91434" bIns="45717" anchor="ctr"/>
          <a:lstStyle/>
          <a:p>
            <a:pPr algn="ctr" rtl="0">
              <a:defRPr/>
            </a:pPr>
            <a:r>
              <a:rPr lang="fa-IR"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cs typeface="B Titr" pitchFamily="2" charset="-78"/>
              </a:rPr>
              <a:t>الگوي </a:t>
            </a:r>
            <a:r>
              <a:rPr lang="fa-IR"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cs typeface="B Titr" pitchFamily="2" charset="-78"/>
              </a:rPr>
              <a:t>جامع مديريت استراتژيک مدل ديويد </a:t>
            </a:r>
            <a:endParaRPr lang="en-US"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charset="0"/>
              <a:cs typeface="B Titr" pitchFamily="2" charset="-78"/>
            </a:endParaRPr>
          </a:p>
        </p:txBody>
      </p:sp>
      <p:sp>
        <p:nvSpPr>
          <p:cNvPr id="60" name="Action Button: Forward or Next 59">
            <a:hlinkClick r:id="rId2" action="ppaction://hlinksldjump" highlightClick="1"/>
          </p:cNvPr>
          <p:cNvSpPr/>
          <p:nvPr/>
        </p:nvSpPr>
        <p:spPr>
          <a:xfrm>
            <a:off x="6500826" y="2643182"/>
            <a:ext cx="428628"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Action Button: Forward or Next 61">
            <a:hlinkClick r:id="rId3" action="ppaction://hlinksldjump" highlightClick="1"/>
          </p:cNvPr>
          <p:cNvSpPr/>
          <p:nvPr/>
        </p:nvSpPr>
        <p:spPr>
          <a:xfrm>
            <a:off x="4857752" y="2643182"/>
            <a:ext cx="428628"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box(out)">
                                      <p:cBhvr>
                                        <p:cTn id="7" dur="2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8229600" cy="1066800"/>
          </a:xfrm>
        </p:spPr>
        <p:txBody>
          <a:bodyPr>
            <a:normAutofit fontScale="90000"/>
          </a:bodyPr>
          <a:lstStyle/>
          <a:p>
            <a:pPr algn="r">
              <a:buFont typeface="Arial" pitchFamily="34" charset="0"/>
              <a:buChar char="•"/>
            </a:pPr>
            <a:r>
              <a:rPr lang="fa-IR" dirty="0" smtClean="0">
                <a:solidFill>
                  <a:srgbClr val="FF0000"/>
                </a:solidFill>
                <a:cs typeface="2  Titr" pitchFamily="2" charset="-78"/>
              </a:rPr>
              <a:t> </a:t>
            </a:r>
            <a:r>
              <a:rPr lang="fa-IR" dirty="0" smtClean="0">
                <a:solidFill>
                  <a:srgbClr val="FF0000"/>
                </a:solidFill>
                <a:cs typeface="B Titr" pitchFamily="2" charset="-78"/>
              </a:rPr>
              <a:t>اهداف بلند مدت : </a:t>
            </a:r>
            <a:r>
              <a:rPr lang="fa-IR" sz="3600" dirty="0" smtClean="0">
                <a:solidFill>
                  <a:schemeClr val="tx1"/>
                </a:solidFill>
                <a:cs typeface="B Mitra" pitchFamily="2" charset="-78"/>
              </a:rPr>
              <a:t>بیانگر نتیجه های مورد انتظار از اجرای استراتژی های مشخص می باشد . </a:t>
            </a:r>
            <a:endParaRPr lang="fa-IR" sz="3600" dirty="0">
              <a:solidFill>
                <a:schemeClr val="tx1"/>
              </a:solidFill>
              <a:cs typeface="B Mitra" pitchFamily="2" charset="-78"/>
            </a:endParaRPr>
          </a:p>
        </p:txBody>
      </p:sp>
      <p:graphicFrame>
        <p:nvGraphicFramePr>
          <p:cNvPr id="4" name="Content Placeholder 3"/>
          <p:cNvGraphicFramePr>
            <a:graphicFrameLocks noGrp="1"/>
          </p:cNvGraphicFramePr>
          <p:nvPr>
            <p:ph idx="1"/>
          </p:nvPr>
        </p:nvGraphicFramePr>
        <p:xfrm>
          <a:off x="250825" y="1714492"/>
          <a:ext cx="8678893" cy="4594861"/>
        </p:xfrm>
        <a:graphic>
          <a:graphicData uri="http://schemas.openxmlformats.org/drawingml/2006/table">
            <a:tbl>
              <a:tblPr firstRow="1" bandRow="1">
                <a:tableStyleId>{8799B23B-EC83-4686-B30A-512413B5E67A}</a:tableStyleId>
              </a:tblPr>
              <a:tblGrid>
                <a:gridCol w="4356894"/>
                <a:gridCol w="4321999"/>
              </a:tblGrid>
              <a:tr h="507964">
                <a:tc>
                  <a:txBody>
                    <a:bodyPr/>
                    <a:lstStyle/>
                    <a:p>
                      <a:pPr algn="ctr"/>
                      <a:r>
                        <a:rPr lang="fa-IR"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سنجش</a:t>
                      </a:r>
                      <a:r>
                        <a:rPr lang="fa-IR" b="1" cap="all" spc="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 اهداف بلند مدت </a:t>
                      </a:r>
                      <a:endParaRPr lang="en-US"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endParaRPr>
                    </a:p>
                  </a:txBody>
                  <a:tcPr>
                    <a:solidFill>
                      <a:srgbClr val="00B0F0"/>
                    </a:solidFill>
                  </a:tcPr>
                </a:tc>
                <a:tc>
                  <a:txBody>
                    <a:bodyPr/>
                    <a:lstStyle/>
                    <a:p>
                      <a:pPr algn="ctr"/>
                      <a:r>
                        <a:rPr lang="fa-IR"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ویژگی</a:t>
                      </a:r>
                      <a:r>
                        <a:rPr lang="fa-IR" b="1" cap="all" spc="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rPr>
                        <a:t> های هدف های بلند مدت </a:t>
                      </a:r>
                      <a:endParaRPr lang="en-US"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B Titr" pitchFamily="2" charset="-78"/>
                      </a:endParaRPr>
                    </a:p>
                  </a:txBody>
                  <a:tcPr>
                    <a:solidFill>
                      <a:srgbClr val="00B0F0"/>
                    </a:solidFill>
                  </a:tcPr>
                </a:tc>
              </a:tr>
              <a:tr h="464420">
                <a:tc>
                  <a:txBody>
                    <a:bodyPr/>
                    <a:lstStyle/>
                    <a:p>
                      <a:pPr algn="ctr"/>
                      <a:r>
                        <a:rPr lang="fa-IR" sz="2400" dirty="0" smtClean="0">
                          <a:cs typeface="B Mitra" pitchFamily="2" charset="-78"/>
                        </a:rPr>
                        <a:t>رشد دارائی</a:t>
                      </a:r>
                      <a:r>
                        <a:rPr lang="fa-IR" sz="2400" baseline="0" dirty="0" smtClean="0">
                          <a:cs typeface="B Mitra" pitchFamily="2" charset="-78"/>
                        </a:rPr>
                        <a:t> ها </a:t>
                      </a:r>
                      <a:endParaRPr lang="en-US" sz="2400" dirty="0">
                        <a:cs typeface="B Mitra" pitchFamily="2" charset="-78"/>
                      </a:endParaRPr>
                    </a:p>
                  </a:txBody>
                  <a:tcPr/>
                </a:tc>
                <a:tc>
                  <a:txBody>
                    <a:bodyPr/>
                    <a:lstStyle/>
                    <a:p>
                      <a:pPr algn="ctr"/>
                      <a:r>
                        <a:rPr lang="fa-IR" sz="2400" dirty="0" smtClean="0">
                          <a:cs typeface="B Mitra" pitchFamily="2" charset="-78"/>
                        </a:rPr>
                        <a:t>کمی و قابل سنجش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رشد فروش </a:t>
                      </a:r>
                      <a:endParaRPr lang="en-US" sz="2400" dirty="0">
                        <a:cs typeface="B Mitra" pitchFamily="2" charset="-78"/>
                      </a:endParaRPr>
                    </a:p>
                  </a:txBody>
                  <a:tcPr/>
                </a:tc>
                <a:tc>
                  <a:txBody>
                    <a:bodyPr/>
                    <a:lstStyle/>
                    <a:p>
                      <a:pPr algn="ctr"/>
                      <a:r>
                        <a:rPr lang="fa-IR" sz="2400" dirty="0" smtClean="0">
                          <a:cs typeface="B Mitra" pitchFamily="2" charset="-78"/>
                        </a:rPr>
                        <a:t>واقعی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سودآوری </a:t>
                      </a:r>
                      <a:endParaRPr lang="en-US" sz="2400" dirty="0">
                        <a:cs typeface="B Mitra" pitchFamily="2" charset="-78"/>
                      </a:endParaRPr>
                    </a:p>
                  </a:txBody>
                  <a:tcPr/>
                </a:tc>
                <a:tc>
                  <a:txBody>
                    <a:bodyPr/>
                    <a:lstStyle/>
                    <a:p>
                      <a:pPr algn="ctr"/>
                      <a:r>
                        <a:rPr lang="fa-IR" sz="2400" dirty="0" smtClean="0">
                          <a:cs typeface="B Mitra" pitchFamily="2" charset="-78"/>
                        </a:rPr>
                        <a:t>قابل درک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سهم بازار </a:t>
                      </a:r>
                      <a:endParaRPr lang="en-US" sz="2400" dirty="0">
                        <a:cs typeface="B Mitra" pitchFamily="2" charset="-78"/>
                      </a:endParaRPr>
                    </a:p>
                  </a:txBody>
                  <a:tcPr/>
                </a:tc>
                <a:tc>
                  <a:txBody>
                    <a:bodyPr/>
                    <a:lstStyle/>
                    <a:p>
                      <a:pPr algn="ctr"/>
                      <a:r>
                        <a:rPr lang="fa-IR" sz="2400" dirty="0" smtClean="0">
                          <a:cs typeface="B Mitra" pitchFamily="2" charset="-78"/>
                        </a:rPr>
                        <a:t>چالشگر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میزان و ماهیت تنوع </a:t>
                      </a:r>
                      <a:endParaRPr lang="en-US" sz="2400" dirty="0">
                        <a:cs typeface="B Mitra" pitchFamily="2" charset="-78"/>
                      </a:endParaRPr>
                    </a:p>
                  </a:txBody>
                  <a:tcPr/>
                </a:tc>
                <a:tc>
                  <a:txBody>
                    <a:bodyPr/>
                    <a:lstStyle/>
                    <a:p>
                      <a:pPr algn="ctr"/>
                      <a:r>
                        <a:rPr lang="fa-IR" sz="2400" dirty="0" smtClean="0">
                          <a:cs typeface="B Mitra" pitchFamily="2" charset="-78"/>
                        </a:rPr>
                        <a:t>دارای</a:t>
                      </a:r>
                      <a:r>
                        <a:rPr lang="fa-IR" sz="2400" baseline="0" dirty="0" smtClean="0">
                          <a:cs typeface="B Mitra" pitchFamily="2" charset="-78"/>
                        </a:rPr>
                        <a:t> سلسه مراتب سازمانی باشد </a:t>
                      </a:r>
                      <a:endParaRPr lang="en-US" sz="2400" dirty="0">
                        <a:cs typeface="B Mitra" pitchFamily="2" charset="-78"/>
                      </a:endParaRPr>
                    </a:p>
                  </a:txBody>
                  <a:tcPr/>
                </a:tc>
              </a:tr>
              <a:tr h="835957">
                <a:tc>
                  <a:txBody>
                    <a:bodyPr/>
                    <a:lstStyle/>
                    <a:p>
                      <a:pPr algn="ctr"/>
                      <a:r>
                        <a:rPr lang="fa-IR" sz="2400" dirty="0" smtClean="0">
                          <a:cs typeface="B Mitra" pitchFamily="2" charset="-78"/>
                        </a:rPr>
                        <a:t>میزان و ماهیت</a:t>
                      </a:r>
                      <a:r>
                        <a:rPr lang="fa-IR" sz="2400" baseline="0" dirty="0" smtClean="0">
                          <a:cs typeface="B Mitra" pitchFamily="2" charset="-78"/>
                        </a:rPr>
                        <a:t> یکپارچگی عمودی </a:t>
                      </a:r>
                      <a:endParaRPr lang="en-US" sz="2400" dirty="0">
                        <a:cs typeface="B Mitra" pitchFamily="2" charset="-78"/>
                      </a:endParaRPr>
                    </a:p>
                  </a:txBody>
                  <a:tcPr/>
                </a:tc>
                <a:tc>
                  <a:txBody>
                    <a:bodyPr/>
                    <a:lstStyle/>
                    <a:p>
                      <a:pPr algn="ctr"/>
                      <a:r>
                        <a:rPr lang="fa-IR" sz="2400" dirty="0" smtClean="0">
                          <a:cs typeface="B Mitra" pitchFamily="2" charset="-78"/>
                        </a:rPr>
                        <a:t>قابل دستیابی و</a:t>
                      </a:r>
                      <a:r>
                        <a:rPr lang="fa-IR" sz="2400" baseline="0" dirty="0" smtClean="0">
                          <a:cs typeface="B Mitra" pitchFamily="2" charset="-78"/>
                        </a:rPr>
                        <a:t> با هدف های واحد ها ی سازمانی سازگار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سود هر سهم </a:t>
                      </a:r>
                      <a:endParaRPr lang="en-US" sz="2400" dirty="0">
                        <a:cs typeface="B Mitra" pitchFamily="2" charset="-78"/>
                      </a:endParaRPr>
                    </a:p>
                  </a:txBody>
                  <a:tcPr/>
                </a:tc>
                <a:tc>
                  <a:txBody>
                    <a:bodyPr/>
                    <a:lstStyle/>
                    <a:p>
                      <a:pPr algn="ctr"/>
                      <a:r>
                        <a:rPr lang="fa-IR" sz="2400" dirty="0" smtClean="0">
                          <a:cs typeface="B Mitra" pitchFamily="2" charset="-78"/>
                        </a:rPr>
                        <a:t>دارای دوره زمانی معقول</a:t>
                      </a:r>
                      <a:r>
                        <a:rPr lang="fa-IR" sz="2400" baseline="0" dirty="0" smtClean="0">
                          <a:cs typeface="B Mitra" pitchFamily="2" charset="-78"/>
                        </a:rPr>
                        <a:t>  ( 2- 5 ) باشد </a:t>
                      </a:r>
                      <a:endParaRPr lang="en-US" sz="2400" dirty="0">
                        <a:cs typeface="B Mitra" pitchFamily="2" charset="-78"/>
                      </a:endParaRPr>
                    </a:p>
                  </a:txBody>
                  <a:tcPr/>
                </a:tc>
              </a:tr>
              <a:tr h="464420">
                <a:tc>
                  <a:txBody>
                    <a:bodyPr/>
                    <a:lstStyle/>
                    <a:p>
                      <a:pPr algn="ctr"/>
                      <a:r>
                        <a:rPr lang="fa-IR" sz="2400" dirty="0" smtClean="0">
                          <a:cs typeface="B Mitra" pitchFamily="2" charset="-78"/>
                        </a:rPr>
                        <a:t>مسئولیت های</a:t>
                      </a:r>
                      <a:r>
                        <a:rPr lang="fa-IR" sz="2400" baseline="0" dirty="0" smtClean="0">
                          <a:cs typeface="B Mitra" pitchFamily="2" charset="-78"/>
                        </a:rPr>
                        <a:t> اجتماعی </a:t>
                      </a:r>
                      <a:endParaRPr lang="en-US" sz="2400" dirty="0">
                        <a:cs typeface="B Mitra" pitchFamily="2" charset="-78"/>
                      </a:endParaRPr>
                    </a:p>
                  </a:txBody>
                  <a:tcPr/>
                </a:tc>
                <a:tc>
                  <a:txBody>
                    <a:bodyPr/>
                    <a:lstStyle/>
                    <a:p>
                      <a:pPr algn="ctr"/>
                      <a:endParaRPr lang="en-US" sz="2400" dirty="0">
                        <a:cs typeface="B Mitra" pitchFamily="2" charset="-78"/>
                      </a:endParaRPr>
                    </a:p>
                  </a:txBody>
                  <a:tcPr/>
                </a:tc>
              </a:tr>
            </a:tbl>
          </a:graphicData>
        </a:graphic>
      </p:graphicFrame>
    </p:spTree>
  </p:cSld>
  <p:clrMapOvr>
    <a:masterClrMapping/>
  </p:clrMapOvr>
  <p:transition spd="slow">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1000132"/>
          </a:xfrm>
        </p:spPr>
        <p:txBody>
          <a:bodyPr>
            <a:normAutofit/>
          </a:bodyPr>
          <a:lstStyle/>
          <a:p>
            <a:pPr algn="r"/>
            <a:r>
              <a:rPr lang="fa-IR" dirty="0" smtClean="0">
                <a:solidFill>
                  <a:srgbClr val="FF0000"/>
                </a:solidFill>
                <a:cs typeface="B Titr" pitchFamily="2" charset="-78"/>
              </a:rPr>
              <a:t>مدیریت غیر مبتنی بر هدف </a:t>
            </a:r>
            <a:endParaRPr lang="en-US" dirty="0">
              <a:solidFill>
                <a:srgbClr val="FF0000"/>
              </a:solidFill>
              <a:cs typeface="B Titr" pitchFamily="2" charset="-78"/>
            </a:endParaRPr>
          </a:p>
        </p:txBody>
      </p:sp>
      <p:sp>
        <p:nvSpPr>
          <p:cNvPr id="3" name="Content Placeholder 2"/>
          <p:cNvSpPr>
            <a:spLocks noGrp="1"/>
          </p:cNvSpPr>
          <p:nvPr>
            <p:ph idx="1"/>
          </p:nvPr>
        </p:nvSpPr>
        <p:spPr>
          <a:xfrm>
            <a:off x="571472" y="2000240"/>
            <a:ext cx="8229600" cy="4325112"/>
          </a:xfrm>
        </p:spPr>
        <p:txBody>
          <a:bodyPr>
            <a:normAutofit/>
          </a:bodyPr>
          <a:lstStyle/>
          <a:p>
            <a:pPr>
              <a:lnSpc>
                <a:spcPct val="200000"/>
              </a:lnSpc>
            </a:pPr>
            <a:r>
              <a:rPr lang="fa-IR" b="1" dirty="0" smtClean="0">
                <a:cs typeface="B Mitra" pitchFamily="2" charset="-78"/>
              </a:rPr>
              <a:t>مدیریت مبتنی بر استقراء : </a:t>
            </a:r>
            <a:r>
              <a:rPr lang="fa-IR" dirty="0" smtClean="0">
                <a:cs typeface="B Mitra" pitchFamily="2" charset="-78"/>
              </a:rPr>
              <a:t>((اگر خراب نیست آن را درست نکن ))</a:t>
            </a:r>
          </a:p>
          <a:p>
            <a:pPr>
              <a:lnSpc>
                <a:spcPct val="200000"/>
              </a:lnSpc>
            </a:pPr>
            <a:r>
              <a:rPr lang="fa-IR" b="1" dirty="0" smtClean="0">
                <a:cs typeface="B Mitra" pitchFamily="2" charset="-78"/>
              </a:rPr>
              <a:t>مدیریت مبتنی بر بحران </a:t>
            </a:r>
          </a:p>
          <a:p>
            <a:pPr>
              <a:lnSpc>
                <a:spcPct val="200000"/>
              </a:lnSpc>
            </a:pPr>
            <a:r>
              <a:rPr lang="fa-IR" b="1" dirty="0" smtClean="0">
                <a:cs typeface="B Mitra" pitchFamily="2" charset="-78"/>
              </a:rPr>
              <a:t>مدیریت مبتنی بر قضاوت های ذهنی </a:t>
            </a:r>
          </a:p>
          <a:p>
            <a:pPr>
              <a:lnSpc>
                <a:spcPct val="200000"/>
              </a:lnSpc>
            </a:pPr>
            <a:r>
              <a:rPr lang="fa-IR" b="1" dirty="0" smtClean="0">
                <a:cs typeface="B Mitra" pitchFamily="2" charset="-78"/>
              </a:rPr>
              <a:t>مدیریت مبتنی بر امید </a:t>
            </a:r>
            <a:endParaRPr lang="en-US" b="1" dirty="0">
              <a:cs typeface="B Mitra" pitchFamily="2" charset="-78"/>
            </a:endParaRPr>
          </a:p>
        </p:txBody>
      </p:sp>
      <p:sp>
        <p:nvSpPr>
          <p:cNvPr id="4" name="Action Button: Home 3">
            <a:hlinkClick r:id="rId2" action="ppaction://hlinksldjump" highlightClick="1"/>
          </p:cNvPr>
          <p:cNvSpPr/>
          <p:nvPr/>
        </p:nvSpPr>
        <p:spPr>
          <a:xfrm>
            <a:off x="285720" y="6000768"/>
            <a:ext cx="642942" cy="571504"/>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nvGraphicFramePr>
        <p:xfrm>
          <a:off x="428596" y="1500174"/>
          <a:ext cx="8229600" cy="4984698"/>
        </p:xfrm>
        <a:graphic>
          <a:graphicData uri="http://schemas.openxmlformats.org/drawingml/2006/table">
            <a:tbl>
              <a:tblPr rtl="1" firstRow="1" bandRow="1">
                <a:tableStyleId>{5940675A-B579-460E-94D1-54222C63F5DA}</a:tableStyleId>
              </a:tblPr>
              <a:tblGrid>
                <a:gridCol w="8229600"/>
              </a:tblGrid>
              <a:tr h="1754496">
                <a:tc>
                  <a:txBody>
                    <a:bodyPr/>
                    <a:lstStyle/>
                    <a:p>
                      <a:pPr algn="ctr" rtl="1"/>
                      <a:r>
                        <a:rPr lang="fa-IR" sz="2800" u="sng" dirty="0" smtClean="0">
                          <a:solidFill>
                            <a:srgbClr val="00B0F0"/>
                          </a:solidFill>
                          <a:cs typeface="B Titr" pitchFamily="2" charset="-78"/>
                        </a:rPr>
                        <a:t>مرحله اول: مرحله ورودی</a:t>
                      </a:r>
                    </a:p>
                    <a:p>
                      <a:pPr algn="ctr" rtl="1"/>
                      <a:r>
                        <a:rPr lang="fa-IR" sz="2400" u="none" dirty="0" smtClean="0">
                          <a:cs typeface="B Mitra" pitchFamily="2" charset="-78"/>
                        </a:rPr>
                        <a:t>ماتریس</a:t>
                      </a:r>
                      <a:r>
                        <a:rPr lang="fa-IR" sz="2400" u="none" baseline="0" dirty="0" smtClean="0">
                          <a:cs typeface="B Mitra" pitchFamily="2" charset="-78"/>
                        </a:rPr>
                        <a:t> ارزیابی                   ماتریس بررسی                   ماتریس ارزیابی</a:t>
                      </a:r>
                    </a:p>
                    <a:p>
                      <a:pPr algn="ctr" rtl="1"/>
                      <a:r>
                        <a:rPr lang="fa-IR" sz="2400" u="none" baseline="0" dirty="0" smtClean="0">
                          <a:cs typeface="B Mitra" pitchFamily="2" charset="-78"/>
                        </a:rPr>
                        <a:t>عوامل خارجی                         رقابت                          عوامل داخلی</a:t>
                      </a:r>
                    </a:p>
                    <a:p>
                      <a:pPr algn="ctr" rtl="1"/>
                      <a:r>
                        <a:rPr lang="en-US" sz="2400" u="none" baseline="0" dirty="0" smtClean="0">
                          <a:cs typeface="B Mitra" pitchFamily="2" charset="-78"/>
                        </a:rPr>
                        <a:t>(EFE) </a:t>
                      </a:r>
                      <a:r>
                        <a:rPr lang="fa-IR" sz="2400" u="none" baseline="0" dirty="0" smtClean="0">
                          <a:cs typeface="B Mitra" pitchFamily="2" charset="-78"/>
                        </a:rPr>
                        <a:t>                               </a:t>
                      </a:r>
                      <a:r>
                        <a:rPr lang="en-US" sz="2400" u="none" baseline="0" dirty="0" smtClean="0">
                          <a:cs typeface="B Mitra" pitchFamily="2" charset="-78"/>
                        </a:rPr>
                        <a:t>(CPM)</a:t>
                      </a:r>
                      <a:r>
                        <a:rPr lang="fa-IR" sz="2400" u="none" baseline="0" dirty="0" smtClean="0">
                          <a:cs typeface="B Mitra" pitchFamily="2" charset="-78"/>
                        </a:rPr>
                        <a:t>                              </a:t>
                      </a:r>
                      <a:r>
                        <a:rPr lang="en-US" sz="2400" u="none" baseline="0" dirty="0" smtClean="0">
                          <a:cs typeface="B Mitra" pitchFamily="2" charset="-78"/>
                        </a:rPr>
                        <a:t>(IFE)</a:t>
                      </a:r>
                      <a:r>
                        <a:rPr lang="fa-IR" sz="2400" u="none" baseline="0" dirty="0" smtClean="0">
                          <a:cs typeface="B Mitra" pitchFamily="2" charset="-78"/>
                        </a:rPr>
                        <a:t>        </a:t>
                      </a:r>
                    </a:p>
                  </a:txBody>
                  <a:tcPr>
                    <a:solidFill>
                      <a:srgbClr val="FFFF66"/>
                    </a:solidFill>
                  </a:tcPr>
                </a:tc>
              </a:tr>
              <a:tr h="1919562">
                <a:tc>
                  <a:txBody>
                    <a:bodyPr/>
                    <a:lstStyle/>
                    <a:p>
                      <a:pPr algn="ctr" rtl="1"/>
                      <a:r>
                        <a:rPr lang="fa-IR" sz="2800" u="sng" dirty="0" smtClean="0">
                          <a:solidFill>
                            <a:srgbClr val="00B0F0"/>
                          </a:solidFill>
                          <a:cs typeface="B Titr" pitchFamily="2" charset="-78"/>
                        </a:rPr>
                        <a:t>مرحله دوم: مرحله مقایسه</a:t>
                      </a:r>
                    </a:p>
                    <a:p>
                      <a:pPr algn="ctr" rtl="1"/>
                      <a:r>
                        <a:rPr lang="fa-IR" sz="2000" u="none" dirty="0" smtClean="0">
                          <a:cs typeface="B Mitra" pitchFamily="2" charset="-78"/>
                        </a:rPr>
                        <a:t>      ماتریس تهدیدات،            ماتریس ارزیابی</a:t>
                      </a:r>
                      <a:r>
                        <a:rPr lang="fa-IR" sz="2000" u="none" baseline="0" dirty="0" smtClean="0">
                          <a:cs typeface="B Mitra" pitchFamily="2" charset="-78"/>
                        </a:rPr>
                        <a:t>           ماتریس                 ماتریس         ماتریس  </a:t>
                      </a:r>
                    </a:p>
                    <a:p>
                      <a:pPr algn="ctr" rtl="1"/>
                      <a:r>
                        <a:rPr lang="fa-IR" sz="2000" u="none" dirty="0" smtClean="0">
                          <a:cs typeface="B Mitra" pitchFamily="2" charset="-78"/>
                        </a:rPr>
                        <a:t>فرصت ها، نقاط ضعف           </a:t>
                      </a:r>
                      <a:r>
                        <a:rPr lang="fa-IR" sz="2000" u="none" baseline="0" dirty="0" smtClean="0">
                          <a:cs typeface="B Mitra" pitchFamily="2" charset="-78"/>
                        </a:rPr>
                        <a:t>موقعیت و اقدام         گروه مشاوران             داخلی        استراتژی</a:t>
                      </a:r>
                    </a:p>
                    <a:p>
                      <a:pPr marL="0" marR="0" indent="0" algn="ctr" defTabSz="914400" rtl="1" eaLnBrk="1" fontAlgn="auto" latinLnBrk="0" hangingPunct="1">
                        <a:lnSpc>
                          <a:spcPct val="100000"/>
                        </a:lnSpc>
                        <a:spcBef>
                          <a:spcPts val="0"/>
                        </a:spcBef>
                        <a:spcAft>
                          <a:spcPts val="0"/>
                        </a:spcAft>
                        <a:buClrTx/>
                        <a:buSzTx/>
                        <a:buFontTx/>
                        <a:buNone/>
                        <a:tabLst/>
                        <a:defRPr/>
                      </a:pPr>
                      <a:r>
                        <a:rPr lang="fa-IR" sz="2000" u="none" baseline="0" dirty="0" smtClean="0">
                          <a:cs typeface="B Mitra" pitchFamily="2" charset="-78"/>
                        </a:rPr>
                        <a:t>   </a:t>
                      </a:r>
                      <a:r>
                        <a:rPr lang="fa-IR" sz="2000" u="none" dirty="0" smtClean="0">
                          <a:cs typeface="B Mitra" pitchFamily="2" charset="-78"/>
                        </a:rPr>
                        <a:t>ونقاط</a:t>
                      </a:r>
                      <a:r>
                        <a:rPr lang="fa-IR" sz="2000" u="none" baseline="0" dirty="0" smtClean="0">
                          <a:cs typeface="B Mitra" pitchFamily="2" charset="-78"/>
                        </a:rPr>
                        <a:t> قوت                   استراتژیک               بستن                 و خارجی         اصلی</a:t>
                      </a:r>
                    </a:p>
                    <a:p>
                      <a:pPr marL="0" marR="0" indent="0" algn="r" defTabSz="914400" rtl="1" eaLnBrk="1" fontAlgn="auto" latinLnBrk="0" hangingPunct="1">
                        <a:lnSpc>
                          <a:spcPct val="100000"/>
                        </a:lnSpc>
                        <a:spcBef>
                          <a:spcPts val="0"/>
                        </a:spcBef>
                        <a:spcAft>
                          <a:spcPts val="0"/>
                        </a:spcAft>
                        <a:buClrTx/>
                        <a:buSzTx/>
                        <a:buFontTx/>
                        <a:buNone/>
                        <a:tabLst/>
                        <a:defRPr/>
                      </a:pPr>
                      <a:r>
                        <a:rPr lang="en-US" sz="2000" b="1" u="none" baseline="0" dirty="0" smtClean="0">
                          <a:cs typeface="B Mitra" pitchFamily="2" charset="-78"/>
                        </a:rPr>
                        <a:t>(TOWS)        </a:t>
                      </a:r>
                      <a:r>
                        <a:rPr lang="fa-IR" sz="2000" b="1" u="none" baseline="0" dirty="0" smtClean="0">
                          <a:cs typeface="B Mitra" pitchFamily="2" charset="-78"/>
                        </a:rPr>
                        <a:t>               </a:t>
                      </a:r>
                      <a:r>
                        <a:rPr lang="en-US" sz="2000" b="1" u="none" baseline="0" dirty="0" smtClean="0">
                          <a:cs typeface="B Mitra" pitchFamily="2" charset="-78"/>
                        </a:rPr>
                        <a:t>(SPACE)</a:t>
                      </a:r>
                      <a:r>
                        <a:rPr lang="fa-IR" sz="2000" b="1" u="none" baseline="0" dirty="0" smtClean="0">
                          <a:cs typeface="B Mitra" pitchFamily="2" charset="-78"/>
                        </a:rPr>
                        <a:t>           </a:t>
                      </a:r>
                      <a:r>
                        <a:rPr lang="en-US" sz="2000" b="1" u="none" baseline="0" dirty="0" smtClean="0">
                          <a:cs typeface="B Mitra" pitchFamily="2" charset="-78"/>
                        </a:rPr>
                        <a:t>(BCG)</a:t>
                      </a:r>
                      <a:r>
                        <a:rPr lang="fa-IR" sz="2000" b="1" u="none" baseline="0" dirty="0" smtClean="0">
                          <a:cs typeface="B Mitra" pitchFamily="2" charset="-78"/>
                        </a:rPr>
                        <a:t>                  </a:t>
                      </a:r>
                      <a:r>
                        <a:rPr lang="en-US" sz="2000" b="1" u="none" baseline="0" dirty="0" smtClean="0">
                          <a:cs typeface="B Mitra" pitchFamily="2" charset="-78"/>
                        </a:rPr>
                        <a:t>(IE)</a:t>
                      </a:r>
                      <a:r>
                        <a:rPr lang="fa-IR" sz="2000" b="1" u="none" baseline="0" dirty="0" smtClean="0">
                          <a:cs typeface="B Mitra" pitchFamily="2" charset="-78"/>
                        </a:rPr>
                        <a:t>    </a:t>
                      </a:r>
                      <a:r>
                        <a:rPr lang="fa-IR" sz="2400" u="none" baseline="0" dirty="0" smtClean="0">
                          <a:cs typeface="B Mitra" pitchFamily="2" charset="-78"/>
                        </a:rPr>
                        <a:t>               </a:t>
                      </a:r>
                      <a:endParaRPr lang="fa-IR" sz="2400" u="none" dirty="0" smtClean="0">
                        <a:cs typeface="B Mitra" pitchFamily="2" charset="-78"/>
                      </a:endParaRPr>
                    </a:p>
                  </a:txBody>
                  <a:tcPr>
                    <a:solidFill>
                      <a:srgbClr val="FFFF66"/>
                    </a:solidFill>
                  </a:tcPr>
                </a:tc>
              </a:tr>
              <a:tr h="1294536">
                <a:tc>
                  <a:txBody>
                    <a:bodyPr/>
                    <a:lstStyle/>
                    <a:p>
                      <a:pPr algn="ctr" rtl="1"/>
                      <a:r>
                        <a:rPr lang="fa-IR" sz="2800" u="sng" dirty="0" smtClean="0">
                          <a:solidFill>
                            <a:srgbClr val="00B0F0"/>
                          </a:solidFill>
                          <a:cs typeface="B Titr" pitchFamily="2" charset="-78"/>
                        </a:rPr>
                        <a:t>مرحله سوم: مرحله تصمیم گیری</a:t>
                      </a:r>
                    </a:p>
                    <a:p>
                      <a:pPr algn="ctr" rtl="1"/>
                      <a:r>
                        <a:rPr lang="fa-IR" sz="2400" u="none" dirty="0" smtClean="0">
                          <a:cs typeface="B Mitra" pitchFamily="2" charset="-78"/>
                        </a:rPr>
                        <a:t>ماتریس برنامه ریزی استراتژیک کمی</a:t>
                      </a:r>
                    </a:p>
                    <a:p>
                      <a:pPr algn="ctr" rtl="1"/>
                      <a:r>
                        <a:rPr lang="en-US" sz="2800" u="none" dirty="0" smtClean="0">
                          <a:cs typeface="B Mitra" pitchFamily="2" charset="-78"/>
                        </a:rPr>
                        <a:t>(QSPM)</a:t>
                      </a:r>
                      <a:endParaRPr lang="fa-IR" sz="2800" u="none" dirty="0">
                        <a:cs typeface="B Mitra" pitchFamily="2" charset="-78"/>
                      </a:endParaRPr>
                    </a:p>
                  </a:txBody>
                  <a:tcPr>
                    <a:solidFill>
                      <a:srgbClr val="FFFF66"/>
                    </a:solidFill>
                  </a:tcPr>
                </a:tc>
              </a:tr>
            </a:tbl>
          </a:graphicData>
        </a:graphic>
      </p:graphicFrame>
      <p:sp>
        <p:nvSpPr>
          <p:cNvPr id="6" name="Title 5"/>
          <p:cNvSpPr>
            <a:spLocks noGrp="1"/>
          </p:cNvSpPr>
          <p:nvPr>
            <p:ph type="title"/>
          </p:nvPr>
        </p:nvSpPr>
        <p:spPr>
          <a:xfrm>
            <a:off x="457200" y="571480"/>
            <a:ext cx="8229600" cy="857256"/>
          </a:xfrm>
        </p:spPr>
        <p:txBody>
          <a:bodyPr/>
          <a:lstStyle/>
          <a:p>
            <a:pPr algn="r"/>
            <a:r>
              <a:rPr lang="fa-IR" dirty="0" smtClean="0">
                <a:solidFill>
                  <a:srgbClr val="FF0000"/>
                </a:solidFill>
                <a:cs typeface="B Titr" pitchFamily="2" charset="-78"/>
              </a:rPr>
              <a:t>چارچوبی جامع برای تدوین استراتژی</a:t>
            </a:r>
            <a:endParaRPr lang="en-US" dirty="0">
              <a:solidFill>
                <a:srgbClr val="FF0000"/>
              </a:solidFill>
              <a:cs typeface="B Titr" pitchFamily="2" charset="-78"/>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428760"/>
          </a:xfrm>
        </p:spPr>
        <p:txBody>
          <a:bodyPr>
            <a:normAutofit fontScale="90000"/>
          </a:bodyPr>
          <a:lstStyle/>
          <a:p>
            <a:pPr algn="r"/>
            <a:r>
              <a:rPr lang="fa-IR" dirty="0" smtClean="0">
                <a:solidFill>
                  <a:srgbClr val="FF0000"/>
                </a:solidFill>
                <a:cs typeface="B Titr" pitchFamily="2" charset="-78"/>
              </a:rPr>
              <a:t>مرحله ورودی :</a:t>
            </a:r>
            <a:r>
              <a:rPr lang="fa-IR" dirty="0" smtClean="0">
                <a:solidFill>
                  <a:schemeClr val="tx1"/>
                </a:solidFill>
              </a:rPr>
              <a:t/>
            </a:r>
            <a:br>
              <a:rPr lang="fa-IR" dirty="0" smtClean="0">
                <a:solidFill>
                  <a:schemeClr val="tx1"/>
                </a:solidFill>
              </a:rPr>
            </a:br>
            <a:r>
              <a:rPr lang="fa-IR" sz="2700" dirty="0" smtClean="0">
                <a:solidFill>
                  <a:schemeClr val="tx1"/>
                </a:solidFill>
                <a:cs typeface="B Mitra" pitchFamily="2" charset="-78"/>
              </a:rPr>
              <a:t>در این مرحله اطلاعات اولیه در مورد عوامل داخلی و خارجی موثر بر سازمان تهیه می شود . </a:t>
            </a:r>
            <a:endParaRPr lang="fa-IR" sz="2700" dirty="0">
              <a:solidFill>
                <a:schemeClr val="tx1"/>
              </a:solidFill>
              <a:cs typeface="B Mitra" pitchFamily="2" charset="-78"/>
            </a:endParaRPr>
          </a:p>
        </p:txBody>
      </p:sp>
      <p:sp>
        <p:nvSpPr>
          <p:cNvPr id="3" name="Content Placeholder 2"/>
          <p:cNvSpPr>
            <a:spLocks noGrp="1"/>
          </p:cNvSpPr>
          <p:nvPr>
            <p:ph idx="1"/>
          </p:nvPr>
        </p:nvSpPr>
        <p:spPr>
          <a:xfrm>
            <a:off x="214282" y="2000240"/>
            <a:ext cx="8643998" cy="4574296"/>
          </a:xfrm>
        </p:spPr>
        <p:txBody>
          <a:bodyPr>
            <a:normAutofit/>
          </a:bodyPr>
          <a:lstStyle/>
          <a:p>
            <a:pPr algn="just">
              <a:buNone/>
            </a:pPr>
            <a:r>
              <a:rPr lang="fa-IR" dirty="0" smtClean="0">
                <a:solidFill>
                  <a:srgbClr val="FF0000"/>
                </a:solidFill>
                <a:cs typeface="B Titr" pitchFamily="2" charset="-78"/>
              </a:rPr>
              <a:t>مرحله مقایسه : </a:t>
            </a:r>
          </a:p>
          <a:p>
            <a:pPr algn="just">
              <a:buNone/>
            </a:pPr>
            <a:r>
              <a:rPr lang="fa-IR" dirty="0" smtClean="0">
                <a:cs typeface="B Mitra" pitchFamily="2" charset="-78"/>
              </a:rPr>
              <a:t>برای اینکه بتوان استراتژی های گوناگون امکانپذیر را به شیوه ای اثربخش ارائه نمود فرایند مقایسه عوامل داخلی و خارجی نقشی مهم و سرنوشت ساز ایفا می کنند . </a:t>
            </a:r>
          </a:p>
          <a:p>
            <a:pPr algn="just">
              <a:buNone/>
            </a:pPr>
            <a:r>
              <a:rPr lang="fa-IR" b="1" dirty="0" smtClean="0">
                <a:solidFill>
                  <a:srgbClr val="FF0000"/>
                </a:solidFill>
                <a:cs typeface="B Mitra" pitchFamily="2" charset="-78"/>
              </a:rPr>
              <a:t>پنج روش عمده مورد استفاده در مرحل مقایسه : </a:t>
            </a:r>
          </a:p>
          <a:p>
            <a:pPr algn="just">
              <a:buNone/>
            </a:pPr>
            <a:r>
              <a:rPr lang="fa-IR" dirty="0" smtClean="0">
                <a:cs typeface="B Mitra" pitchFamily="2" charset="-78"/>
              </a:rPr>
              <a:t>1 – </a:t>
            </a:r>
            <a:r>
              <a:rPr lang="en-US" dirty="0" smtClean="0">
                <a:cs typeface="B Mitra" pitchFamily="2" charset="-78"/>
              </a:rPr>
              <a:t>TOWS</a:t>
            </a:r>
            <a:endParaRPr lang="en-US" dirty="0">
              <a:cs typeface="B Mitra" pitchFamily="2" charset="-78"/>
            </a:endParaRPr>
          </a:p>
          <a:p>
            <a:pPr algn="just">
              <a:buNone/>
            </a:pPr>
            <a:r>
              <a:rPr lang="fa-IR" dirty="0" smtClean="0">
                <a:cs typeface="B Mitra" pitchFamily="2" charset="-78"/>
              </a:rPr>
              <a:t>2 –</a:t>
            </a:r>
            <a:r>
              <a:rPr lang="en-US" dirty="0" smtClean="0">
                <a:cs typeface="B Mitra" pitchFamily="2" charset="-78"/>
              </a:rPr>
              <a:t> BCG </a:t>
            </a:r>
          </a:p>
          <a:p>
            <a:pPr algn="just">
              <a:buNone/>
            </a:pPr>
            <a:r>
              <a:rPr lang="fa-IR" dirty="0" smtClean="0">
                <a:cs typeface="B Mitra" pitchFamily="2" charset="-78"/>
              </a:rPr>
              <a:t>3 – </a:t>
            </a:r>
            <a:r>
              <a:rPr lang="en-US" dirty="0" smtClean="0">
                <a:cs typeface="B Mitra" pitchFamily="2" charset="-78"/>
              </a:rPr>
              <a:t>IE</a:t>
            </a:r>
          </a:p>
          <a:p>
            <a:pPr algn="just">
              <a:buNone/>
            </a:pPr>
            <a:r>
              <a:rPr lang="fa-IR" dirty="0" smtClean="0">
                <a:cs typeface="B Mitra" pitchFamily="2" charset="-78"/>
              </a:rPr>
              <a:t>4 – </a:t>
            </a:r>
            <a:r>
              <a:rPr lang="en-US" dirty="0" smtClean="0">
                <a:cs typeface="B Mitra" pitchFamily="2" charset="-78"/>
              </a:rPr>
              <a:t>SPACE</a:t>
            </a:r>
          </a:p>
          <a:p>
            <a:pPr algn="just">
              <a:buNone/>
            </a:pPr>
            <a:r>
              <a:rPr lang="fa-IR" dirty="0" smtClean="0">
                <a:cs typeface="B Mitra" pitchFamily="2" charset="-78"/>
              </a:rPr>
              <a:t>5 – ماتریس استراتژی اصلی </a:t>
            </a:r>
            <a:endParaRPr lang="en-US" dirty="0" smtClean="0">
              <a:cs typeface="B Mitra" pitchFamily="2" charset="-78"/>
            </a:endParaRPr>
          </a:p>
          <a:p>
            <a:pPr algn="just">
              <a:buNone/>
            </a:pPr>
            <a:endParaRPr lang="en-US" dirty="0" smtClean="0">
              <a:cs typeface="B Mitra" pitchFamily="2" charset="-78"/>
            </a:endParaRPr>
          </a:p>
        </p:txBody>
      </p:sp>
      <p:sp>
        <p:nvSpPr>
          <p:cNvPr id="4" name="Action Button: Forward or Next 3">
            <a:hlinkClick r:id="rId2" action="ppaction://hlinksldjump" highlightClick="1"/>
          </p:cNvPr>
          <p:cNvSpPr/>
          <p:nvPr/>
        </p:nvSpPr>
        <p:spPr>
          <a:xfrm>
            <a:off x="6357950" y="3857628"/>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ction Button: Forward or Next 5">
            <a:hlinkClick r:id="rId3" action="ppaction://hlinksldjump" highlightClick="1"/>
          </p:cNvPr>
          <p:cNvSpPr/>
          <p:nvPr/>
        </p:nvSpPr>
        <p:spPr>
          <a:xfrm>
            <a:off x="6357950" y="4357694"/>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ction Button: Forward or Next 6">
            <a:hlinkClick r:id="rId4" action="ppaction://hlinksldjump" highlightClick="1"/>
          </p:cNvPr>
          <p:cNvSpPr/>
          <p:nvPr/>
        </p:nvSpPr>
        <p:spPr>
          <a:xfrm>
            <a:off x="6357950" y="4786322"/>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ction Button: Forward or Next 9">
            <a:hlinkClick r:id="rId5" action="ppaction://hlinksldjump" highlightClick="1"/>
          </p:cNvPr>
          <p:cNvSpPr/>
          <p:nvPr/>
        </p:nvSpPr>
        <p:spPr>
          <a:xfrm>
            <a:off x="5000628" y="5857892"/>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ction Button: Forward or Next 10">
            <a:hlinkClick r:id="rId6" action="ppaction://hlinksldjump" highlightClick="1"/>
          </p:cNvPr>
          <p:cNvSpPr/>
          <p:nvPr/>
        </p:nvSpPr>
        <p:spPr>
          <a:xfrm>
            <a:off x="6143636" y="5286388"/>
            <a:ext cx="500066" cy="214314"/>
          </a:xfrm>
          <a:prstGeom prst="actionButtonForwardNex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ction Button: Home 11">
            <a:hlinkClick r:id="rId7" action="ppaction://hlinksldjump" highlightClick="1"/>
          </p:cNvPr>
          <p:cNvSpPr/>
          <p:nvPr/>
        </p:nvSpPr>
        <p:spPr>
          <a:xfrm>
            <a:off x="428596" y="6072206"/>
            <a:ext cx="500066" cy="500066"/>
          </a:xfrm>
          <a:prstGeom prst="actionButtonHom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2000"/>
                                        <p:tgtEl>
                                          <p:spTgt spid="3">
                                            <p:txEl>
                                              <p:pRg st="5" end="5"/>
                                            </p:txEl>
                                          </p:spTgt>
                                        </p:tgtEl>
                                      </p:cBhvr>
                                    </p:animEffect>
                                  </p:childTnLst>
                                </p:cTn>
                              </p:par>
                            </p:childTnLst>
                          </p:cTn>
                        </p:par>
                        <p:par>
                          <p:cTn id="32" fill="hold">
                            <p:stCondLst>
                              <p:cond delay="14000"/>
                            </p:stCondLst>
                            <p:childTnLst>
                              <p:par>
                                <p:cTn id="33" presetID="10" presetClass="entr" presetSubtype="0" fill="hold" grpId="0"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par>
                          <p:cTn id="36" fill="hold">
                            <p:stCondLst>
                              <p:cond delay="16000"/>
                            </p:stCondLst>
                            <p:childTnLst>
                              <p:par>
                                <p:cTn id="37" presetID="10" presetClass="entr" presetSubtype="0" fill="hold" grpId="0"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822</TotalTime>
  <Words>1698</Words>
  <Application>Microsoft Office PowerPoint</Application>
  <PresentationFormat>On-screen Show (4:3)</PresentationFormat>
  <Paragraphs>262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Urban</vt:lpstr>
      <vt:lpstr>مدیریت استراتژیک </vt:lpstr>
      <vt:lpstr>به نام خداوند جان و خرد                                                                   کزین برتر اندیشه بر نگذرد </vt:lpstr>
      <vt:lpstr>فصل ششم   بررسی و انتخاب استراتژی </vt:lpstr>
      <vt:lpstr>عناوین </vt:lpstr>
      <vt:lpstr>Slide 5</vt:lpstr>
      <vt:lpstr> اهداف بلند مدت : بیانگر نتیجه های مورد انتظار از اجرای استراتژی های مشخص می باشد . </vt:lpstr>
      <vt:lpstr>مدیریت غیر مبتنی بر هدف </vt:lpstr>
      <vt:lpstr>چارچوبی جامع برای تدوین استراتژی</vt:lpstr>
      <vt:lpstr>مرحله ورودی : در این مرحله اطلاعات اولیه در مورد عوامل داخلی و خارجی موثر بر سازمان تهیه می شود . </vt:lpstr>
      <vt:lpstr>ماتریس تهدیدات ، فرصت ها ، نقاط قوت و نقاط ضعف ( TOWS) :</vt:lpstr>
      <vt:lpstr>Slide 11</vt:lpstr>
      <vt:lpstr>در اجرای استراتژی های SO سازمان با استفاده از نقاط قوت داخلی میکوشد از فرصت های خارجی بهره برداری نماید. معمولاً سازمان ها برای رسیدن به چنین موقعیتی از استراتژی های WO،ST یا WT استفاده میکنند تا بدانجا برسند که بتوانند از استراتژی های SO استفاده نمایند. هدف استراتژی های WO این است که سازمان با بهره برداری از فرصت های موجود در محیط خارج بکوشد نقاط ضعف داخلی را بهبود بخشد. شرکت ها در اجرای استراتژی ST میکوشند با استفاده از نقاط قوت خود اثرات ناشی از تهدیدات موجود در محیط خارج را کاهش دهند یا آنها را ازبین ببرند. سازمان هایی که استراتژی WT را به کار میبرند حالت تدافعی به خود میگیرند و هدف کم کردن نقاط ضعف داخلی و پرهیز از تهدیدات ناشی از محیط خارجی است. </vt:lpstr>
      <vt:lpstr>ماتریس تهدیدات ، فرصت ها ، نقاط قوت و نقاط ضعف ( TOWS) : </vt:lpstr>
      <vt:lpstr>ماتریس ارزیابی موقعیت و اقدام استراتژیک(SPACE)</vt:lpstr>
      <vt:lpstr>Slide 15</vt:lpstr>
      <vt:lpstr>Slide 16</vt:lpstr>
      <vt:lpstr>ماتریس گروه مشاوره ای بوستون ( BCG) </vt:lpstr>
      <vt:lpstr>سهم نسبی بازار در صنعت </vt:lpstr>
      <vt:lpstr>دراین نمودار هر دایره نشان دهنده یک بخش است . بزرگی یا اندازه هر دایره نمایانگر کل درآمد یا فروش یک واحد تجاری است که عاید کل شرکت شده است . قسمت هاشور زده درصدی از سود شرکت را نشان میدهد که بوسیله این شرکت تجاری بدست آمده است. ستاره: واحد های سازمانی که در خانه شماره 2 قرار میگیرند نمایانگر بهترین فرصت های بلند مدتی هستند که موجب رشد و سودآوری شرکت مادر میشوند.این واحد ها داری سهم نسبی بالایی از بازار و نرخ رشد صنعت بالا میباشند که در نتیجه شرکت مادر باید سرمایه گذاری قابل ملاحظه ای در آنها بنماید و آنها را تقویت کند که بتوانند موضع برتر خود را حفظ نمایند.استراتژی های مناسب این واحد ها: یکپارچگی عمودی رو به بالا، یکپارچگی عمودی رو به پایین،یکپارچگی افقی، رسوخ در بازار ، توسعه بازار، توسعه محصول و مشارکت  علامت سوال: واحدهایی که در این خانه قرار می گیرند در وضعی هستند که سهم نسبی بازار آنها اندک است ولی در صنعتی که رشد بسیار بالایی دارد به رقابت می پردازند معمولا این شرکتها نیاز بسیار شدیدی به پول نقد دارند و توان آنها در تهیه پول نقد اندک است از این جهت آنها را علامت پرسش مینامند که شرکت مادر باید در این باره تصمیم بگیرد که آیا از طریق اجرای استراتژی تمرکز(رسوخ در بازار، توسعه بازار یا توسعه محصول) باید در صدد تقویت آنها برآید یا اینکه تصمیم به فروش آنها بگیرد . </vt:lpstr>
      <vt:lpstr>ماتریس داخلی و خارجی (IE)</vt:lpstr>
      <vt:lpstr>Slide 21</vt:lpstr>
      <vt:lpstr>ماتریس استراتژی اصلی: </vt:lpstr>
      <vt:lpstr>Slide 23</vt:lpstr>
      <vt:lpstr>مرحله تصمیم گیری</vt:lpstr>
      <vt:lpstr>برای ارائه یک ماتریس ارزیابی استراتژیک کمی 6 مرحله باید طی شود:</vt:lpstr>
      <vt:lpstr>Slide 26</vt:lpstr>
      <vt:lpstr>جنبه های فرهنگی به هنگام انتخاب استراتژی</vt:lpstr>
      <vt:lpstr>جنبه های سیاسی به هنگام انتخاب استراتژی</vt:lpstr>
      <vt:lpstr>For your attention </vt:lpstr>
      <vt:lpstr>گاوه شیرده: واحدهایی که در این خانه قرار می گیرند دارای سهم نسبی بازار نسبتا زیادی هستند ولی در صنعتی که آهنگ رشد بسیار کندی دارد به رقابت میپردازند. از آن جهت آنها را گاوهای شیرده می نامنند که میتوانند وجه نقد مازاد بر نیاز خود را تامین کنند . برای گاو شیرده میتوان از این استراتژی ها استفاده کرد:توسعه محصول یا استراتژی های همگون ولی اگر گاو های شیرده ضعیف شوند باید در صدد کم کردن فعالیت ها، کم کردن هزینه ها یا فروش آنها بر آمد. سگ: این واحد ها سهم نسبی بازار اندکی دارند و در صنعتی به رقابت می پردازند که آهنگ رشدی بسیار کندی دارند و یا هیچ رشدی ندارند. در مجموع داراییهای شرکت آنها سگ می باشند. به سبب ضعف داخلی و خارجی که این واحدها دارند باید آنها را منحل نمود, از حجم فعالیت آنها کاست یا با کاهش دادن هزینه ها بخشهایی از آنها را به فروش رساند. هنگامی که یک واحد برای نخستین باربصورت یک سگ در می آید, بهترین استراتژی اینست که مقداری از فعالیت آنها را کاهش داد. </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بازار شناسی</dc:title>
  <dc:creator>sh</dc:creator>
  <cp:lastModifiedBy>MRT</cp:lastModifiedBy>
  <cp:revision>42</cp:revision>
  <dcterms:created xsi:type="dcterms:W3CDTF">2014-11-27T08:36:57Z</dcterms:created>
  <dcterms:modified xsi:type="dcterms:W3CDTF">2015-11-11T14:06:02Z</dcterms:modified>
</cp:coreProperties>
</file>