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6" r:id="rId2"/>
    <p:sldId id="271" r:id="rId3"/>
    <p:sldId id="272" r:id="rId4"/>
    <p:sldId id="257" r:id="rId5"/>
    <p:sldId id="269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5C6F4-CDDD-4498-96FF-CC2622043DDE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6D692-278E-4CAF-98C3-FA7A61D25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3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6D692-278E-4CAF-98C3-FA7A61D253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0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6015EBBB-2CFD-4029-A116-2EF5730BEAE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2B5251A8-7F0D-43CB-81F5-20609B6A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9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BBB-2CFD-4029-A116-2EF5730BEAE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51A8-7F0D-43CB-81F5-20609B6A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55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BBB-2CFD-4029-A116-2EF5730BEAE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51A8-7F0D-43CB-81F5-20609B6A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17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BBB-2CFD-4029-A116-2EF5730BEAE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51A8-7F0D-43CB-81F5-20609B6A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09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BBB-2CFD-4029-A116-2EF5730BEAE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51A8-7F0D-43CB-81F5-20609B6A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44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BBB-2CFD-4029-A116-2EF5730BEAE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51A8-7F0D-43CB-81F5-20609B6A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89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BBB-2CFD-4029-A116-2EF5730BEAE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51A8-7F0D-43CB-81F5-20609B6A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19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BBB-2CFD-4029-A116-2EF5730BEAE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51A8-7F0D-43CB-81F5-20609B6A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77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BBB-2CFD-4029-A116-2EF5730BEAE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51A8-7F0D-43CB-81F5-20609B6A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9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BBB-2CFD-4029-A116-2EF5730BEAE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51A8-7F0D-43CB-81F5-20609B6A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9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BBB-2CFD-4029-A116-2EF5730BEAE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51A8-7F0D-43CB-81F5-20609B6A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5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BBB-2CFD-4029-A116-2EF5730BEAE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51A8-7F0D-43CB-81F5-20609B6A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0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BBB-2CFD-4029-A116-2EF5730BEAE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51A8-7F0D-43CB-81F5-20609B6A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95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BBB-2CFD-4029-A116-2EF5730BEAE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51A8-7F0D-43CB-81F5-20609B6A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7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BBB-2CFD-4029-A116-2EF5730BEAE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51A8-7F0D-43CB-81F5-20609B6A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1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BBB-2CFD-4029-A116-2EF5730BEAE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51A8-7F0D-43CB-81F5-20609B6A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4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EBBB-2CFD-4029-A116-2EF5730BEAE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51A8-7F0D-43CB-81F5-20609B6A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1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015EBBB-2CFD-4029-A116-2EF5730BEAE8}" type="datetimeFigureOut">
              <a:rPr lang="en-US" smtClean="0"/>
              <a:t>5/28/2017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B5251A8-7F0D-43CB-81F5-20609B6AC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1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Downloads/Documents/12_20100614_110655.pdf" TargetMode="External"/><Relationship Id="rId2" Type="http://schemas.openxmlformats.org/officeDocument/2006/relationships/hyperlink" Target="file:///\\Mac\Home\Desktop\my%20windows\project%20arc%20gis\4591390780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4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slide" Target="slide1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4.xml"/><Relationship Id="rId4" Type="http://schemas.openxmlformats.org/officeDocument/2006/relationships/slide" Target="slide6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1989001" y="3030571"/>
            <a:ext cx="6970713" cy="566738"/>
          </a:xfrm>
        </p:spPr>
        <p:txBody>
          <a:bodyPr>
            <a:noAutofit/>
          </a:bodyPr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مسیریابی بهینه در محیط جی ای اس برای تخلیه اضطراری آسیب دیدگان از حوادث ناگهانی</a:t>
            </a:r>
            <a:r>
              <a:rPr lang="fa-IR" sz="32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دانشگاه بجنورد </a:t>
            </a:r>
            <a:endParaRPr lang="en-US" sz="3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059" y="3162748"/>
            <a:ext cx="3684823" cy="36952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154954" y="480829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 cap="none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4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بسم الله الرحمن الرحمن الرحیم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056129" y="1776715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دانشکاه بجنورد </a:t>
            </a:r>
          </a:p>
          <a:p>
            <a:pPr algn="ctr"/>
            <a:r>
              <a:rPr lang="fa-IR" sz="1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دانشکده فنی 2-گروه مهندسی نقشه برداری</a:t>
            </a:r>
            <a:endParaRPr lang="en-US" sz="1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49" y="781768"/>
            <a:ext cx="1046018" cy="1364138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1154954" y="177489"/>
            <a:ext cx="8825658" cy="86142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بسم الله الرحمن الرحمن الرحیم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0" name="Text Placeholder 15"/>
          <p:cNvSpPr txBox="1">
            <a:spLocks/>
          </p:cNvSpPr>
          <p:nvPr/>
        </p:nvSpPr>
        <p:spPr bwMode="gray">
          <a:xfrm>
            <a:off x="1296599" y="3725264"/>
            <a:ext cx="8825656" cy="493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ا</a:t>
            </a:r>
            <a:endParaRPr lang="en-US" dirty="0"/>
          </a:p>
        </p:txBody>
      </p:sp>
      <p:sp>
        <p:nvSpPr>
          <p:cNvPr id="25" name="Title 13"/>
          <p:cNvSpPr txBox="1">
            <a:spLocks/>
          </p:cNvSpPr>
          <p:nvPr/>
        </p:nvSpPr>
        <p:spPr bwMode="gray">
          <a:xfrm>
            <a:off x="1989001" y="4142984"/>
            <a:ext cx="6970713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استاد مربوطه: مهندس اسماعیل پور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Title 13"/>
          <p:cNvSpPr txBox="1">
            <a:spLocks/>
          </p:cNvSpPr>
          <p:nvPr/>
        </p:nvSpPr>
        <p:spPr bwMode="gray">
          <a:xfrm>
            <a:off x="1930286" y="4646435"/>
            <a:ext cx="6970713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امین عباسی- سعید زعفرانیه- یونس برات زاده</a:t>
            </a: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99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cs typeface="B Nazanin" panose="00000400000000000000" pitchFamily="2" charset="-78"/>
              </a:rPr>
              <a:t>الگوريتم دايجسترا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801" y="2356075"/>
            <a:ext cx="4890842" cy="3965812"/>
          </a:xfrm>
          <a:prstGeom prst="rect">
            <a:avLst/>
          </a:prstGeom>
        </p:spPr>
      </p:pic>
      <p:sp>
        <p:nvSpPr>
          <p:cNvPr id="5" name="Title 13"/>
          <p:cNvSpPr txBox="1">
            <a:spLocks/>
          </p:cNvSpPr>
          <p:nvPr/>
        </p:nvSpPr>
        <p:spPr bwMode="gray">
          <a:xfrm>
            <a:off x="340808" y="6472748"/>
            <a:ext cx="11251334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مسیریابی بهینه در محیط جی ای اس برای تخلیه اضطراری آسیب دیدگان از حوادث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ناگهانی                                                  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استاد مربوطه: مهندس اسماعیل پور</a:t>
            </a: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18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            </a:t>
            </a:r>
            <a:endParaRPr lang="en-US" sz="1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340808" y="393713"/>
            <a:ext cx="208862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800" dirty="0" smtClean="0">
                <a:cs typeface="B Nazanin" panose="00000400000000000000" pitchFamily="2" charset="-78"/>
              </a:rPr>
              <a:t>ارائه دهنده : امین عباسی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10163494" y="522805"/>
            <a:ext cx="10443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3200" dirty="0" smtClean="0">
                <a:cs typeface="B Nazanin" panose="00000400000000000000" pitchFamily="2" charset="-78"/>
              </a:rPr>
              <a:t>9/16</a:t>
            </a:r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78" y="2260589"/>
            <a:ext cx="5668264" cy="4256545"/>
          </a:xfrm>
          <a:prstGeom prst="rect">
            <a:avLst/>
          </a:prstGeom>
        </p:spPr>
      </p:pic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11592142" y="6559755"/>
            <a:ext cx="215153" cy="139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2800" b="1" dirty="0">
                <a:cs typeface="B Nazanin" panose="00000400000000000000" pitchFamily="2" charset="-78"/>
              </a:rPr>
              <a:t>بهبود الگوريتم دايجسترا در شبكه هاي شهري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4933" y="2261891"/>
            <a:ext cx="6683084" cy="42114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gray">
          <a:xfrm>
            <a:off x="5948977" y="2614108"/>
            <a:ext cx="5755342" cy="3506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3"/>
          <p:cNvSpPr txBox="1">
            <a:spLocks/>
          </p:cNvSpPr>
          <p:nvPr/>
        </p:nvSpPr>
        <p:spPr bwMode="gray">
          <a:xfrm>
            <a:off x="340808" y="6472748"/>
            <a:ext cx="11251334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مسیریابی بهینه در محیط جی ای اس برای تخلیه اضطراری آسیب دیدگان از حوادث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ناگهانی                                                  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استاد مربوطه: مهندس اسماعیل پور</a:t>
            </a: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18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            </a:t>
            </a:r>
            <a:endParaRPr lang="en-US" sz="1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40808" y="393713"/>
            <a:ext cx="208862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800" dirty="0" smtClean="0">
                <a:cs typeface="B Nazanin" panose="00000400000000000000" pitchFamily="2" charset="-78"/>
              </a:rPr>
              <a:t>ارائه دهنده : امین عباسی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10174250" y="612826"/>
            <a:ext cx="10443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2800" dirty="0" smtClean="0">
                <a:cs typeface="B Nazanin" panose="00000400000000000000" pitchFamily="2" charset="-78"/>
              </a:rPr>
              <a:t>10/16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11592142" y="6559755"/>
            <a:ext cx="215153" cy="139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645" y="2631059"/>
            <a:ext cx="8825659" cy="34163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پس با توجه به مثال توضيح داده شده مراحل به صورت زير ليست ميشود:</a:t>
            </a:r>
          </a:p>
          <a:p>
            <a:pPr marL="0" indent="0" algn="r" rtl="1">
              <a:buNone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1-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اولا بايد به هر يال متصل به چهارراه و سه راه دو وزن با توجه به يالهاي قبلي آن اختصاص يابد.</a:t>
            </a:r>
          </a:p>
          <a:p>
            <a:pPr marL="0" indent="0" algn="r" rtl="1">
              <a:buNone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2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-</a:t>
            </a: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الگوريتم دايجسترا به اولين يال مسير، اگر در جدول وزن يالها دو وزن مختلف دارد، وزن كوچكتر اختصاص مي يابد.</a:t>
            </a:r>
          </a:p>
          <a:p>
            <a:pPr marL="0" indent="0" algn="r" rtl="1">
              <a:buNone/>
            </a:pPr>
            <a:r>
              <a:rPr lang="fa-IR" sz="2400" dirty="0" smtClean="0">
                <a:solidFill>
                  <a:schemeClr val="tx1"/>
                </a:solidFill>
                <a:cs typeface="B Nazanin" panose="00000400000000000000" pitchFamily="2" charset="-78"/>
              </a:rPr>
              <a:t>3- 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بقيه يالهاي مسير با توجه به يال قبل طي شده، وزن مربوطه اختصاص مي يابد.</a:t>
            </a:r>
            <a:endParaRPr lang="en-US" sz="24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/>
          <a:lstStyle/>
          <a:p>
            <a:pPr algn="r"/>
            <a:r>
              <a:rPr lang="fa-IR" sz="2800" b="1" dirty="0">
                <a:cs typeface="B Nazanin" panose="00000400000000000000" pitchFamily="2" charset="-78"/>
              </a:rPr>
              <a:t>بهبود الگوريتم دايجسترا در شبكه هاي شهري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 bwMode="gray">
          <a:xfrm>
            <a:off x="340808" y="6472748"/>
            <a:ext cx="11251334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مسیریابی بهینه در محیط جی ای اس برای تخلیه اضطراری آسیب دیدگان از حوادث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ناگهانی                                                  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استاد مربوطه: مهندس اسماعیل پور</a:t>
            </a: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18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            </a:t>
            </a:r>
            <a:endParaRPr lang="en-US" sz="1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340808" y="393713"/>
            <a:ext cx="208862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800" dirty="0" smtClean="0">
                <a:cs typeface="B Nazanin" panose="00000400000000000000" pitchFamily="2" charset="-78"/>
              </a:rPr>
              <a:t>ارائه دهنده : امین عباسی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10163494" y="548280"/>
            <a:ext cx="10443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2800" dirty="0" smtClean="0">
                <a:cs typeface="B Nazanin" panose="00000400000000000000" pitchFamily="2" charset="-78"/>
              </a:rPr>
              <a:t>11/16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11592142" y="6570513"/>
            <a:ext cx="215153" cy="139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cs typeface="B Nazanin" panose="00000400000000000000" pitchFamily="2" charset="-78"/>
              </a:rPr>
              <a:t>یافت های تحقیق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645" y="2829410"/>
            <a:ext cx="8825659" cy="341630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SA" sz="2400" dirty="0">
                <a:cs typeface="B Nazanin" panose="00000400000000000000" pitchFamily="2" charset="-78"/>
              </a:rPr>
              <a:t>به منظور ارزیابی قابلیت های روش پیشنهادی مسیریابی بهینه </a:t>
            </a:r>
            <a:r>
              <a:rPr lang="ar-SA" sz="2400" dirty="0" smtClean="0">
                <a:cs typeface="B Nazanin" panose="00000400000000000000" pitchFamily="2" charset="-78"/>
              </a:rPr>
              <a:t>برای </a:t>
            </a:r>
            <a:r>
              <a:rPr lang="ar-SA" sz="2400" dirty="0">
                <a:cs typeface="B Nazanin" panose="00000400000000000000" pitchFamily="2" charset="-78"/>
              </a:rPr>
              <a:t>تخلیه اضطراری </a:t>
            </a:r>
            <a:r>
              <a:rPr lang="ar-SA" sz="2400" dirty="0" smtClean="0">
                <a:cs typeface="B Nazanin" panose="00000400000000000000" pitchFamily="2" charset="-78"/>
              </a:rPr>
              <a:t>آسیب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ar-SA" sz="2400" dirty="0" smtClean="0">
                <a:cs typeface="B Nazanin" panose="00000400000000000000" pitchFamily="2" charset="-78"/>
              </a:rPr>
              <a:t>دیدگان</a:t>
            </a:r>
            <a:r>
              <a:rPr lang="ar-SA" sz="2400" dirty="0">
                <a:cs typeface="B Nazanin" panose="00000400000000000000" pitchFamily="2" charset="-78"/>
              </a:rPr>
              <a:t>، این روش </a:t>
            </a:r>
            <a:r>
              <a:rPr lang="ar-SA" sz="2400" dirty="0" smtClean="0">
                <a:cs typeface="B Nazanin" panose="00000400000000000000" pitchFamily="2" charset="-78"/>
              </a:rPr>
              <a:t>در شبکه </a:t>
            </a:r>
            <a:r>
              <a:rPr lang="ar-SA" sz="2400" dirty="0">
                <a:cs typeface="B Nazanin" panose="00000400000000000000" pitchFamily="2" charset="-78"/>
              </a:rPr>
              <a:t>ی معابر </a:t>
            </a:r>
            <a:r>
              <a:rPr lang="fa-IR" sz="2400" dirty="0" smtClean="0">
                <a:cs typeface="B Nazanin" panose="00000400000000000000" pitchFamily="2" charset="-78"/>
              </a:rPr>
              <a:t>دانشگاه بجنورد</a:t>
            </a:r>
            <a:r>
              <a:rPr lang="ar-SA" sz="2400" dirty="0" smtClean="0">
                <a:cs typeface="B Nazanin" panose="00000400000000000000" pitchFamily="2" charset="-78"/>
              </a:rPr>
              <a:t> </a:t>
            </a:r>
            <a:r>
              <a:rPr lang="ar-SA" sz="2400" dirty="0">
                <a:cs typeface="B Nazanin" panose="00000400000000000000" pitchFamily="2" charset="-78"/>
              </a:rPr>
              <a:t>شبیه سازی </a:t>
            </a:r>
            <a:r>
              <a:rPr lang="ar-SA" sz="2400" dirty="0" smtClean="0">
                <a:cs typeface="B Nazanin" panose="00000400000000000000" pitchFamily="2" charset="-78"/>
              </a:rPr>
              <a:t>شده</a:t>
            </a:r>
            <a:r>
              <a:rPr lang="fa-IR" sz="2400" dirty="0" smtClean="0">
                <a:cs typeface="B Nazanin" panose="00000400000000000000" pitchFamily="2" charset="-78"/>
              </a:rPr>
              <a:t> و</a:t>
            </a:r>
            <a:r>
              <a:rPr lang="ar-SA" sz="2400" dirty="0" smtClean="0">
                <a:cs typeface="B Nazanin" panose="00000400000000000000" pitchFamily="2" charset="-78"/>
              </a:rPr>
              <a:t>نتایج </a:t>
            </a:r>
            <a:r>
              <a:rPr lang="ar-SA" sz="2400" dirty="0">
                <a:cs typeface="B Nazanin" panose="00000400000000000000" pitchFamily="2" charset="-78"/>
              </a:rPr>
              <a:t>به دست 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ar-SA" sz="2400" dirty="0" smtClean="0">
                <a:cs typeface="B Nazanin" panose="00000400000000000000" pitchFamily="2" charset="-78"/>
              </a:rPr>
              <a:t>آمده </a:t>
            </a:r>
            <a:r>
              <a:rPr lang="ar-SA" sz="2400" dirty="0">
                <a:cs typeface="B Nazanin" panose="00000400000000000000" pitchFamily="2" charset="-78"/>
              </a:rPr>
              <a:t>در بخش های بعدی مورد تحلیل و ارزیابی قرار </a:t>
            </a:r>
            <a:r>
              <a:rPr lang="fa-IR" sz="2400" dirty="0" smtClean="0">
                <a:cs typeface="B Nazanin" panose="00000400000000000000" pitchFamily="2" charset="-78"/>
              </a:rPr>
              <a:t>می</a:t>
            </a:r>
            <a:r>
              <a:rPr lang="ar-SA" sz="2400" dirty="0" smtClean="0">
                <a:cs typeface="B Nazanin" panose="00000400000000000000" pitchFamily="2" charset="-78"/>
              </a:rPr>
              <a:t>گ</a:t>
            </a:r>
            <a:r>
              <a:rPr lang="fa-IR" sz="2400" dirty="0" smtClean="0">
                <a:cs typeface="B Nazanin" panose="00000400000000000000" pitchFamily="2" charset="-78"/>
              </a:rPr>
              <a:t>ی</a:t>
            </a:r>
            <a:r>
              <a:rPr lang="ar-SA" sz="2400" dirty="0" smtClean="0">
                <a:cs typeface="B Nazanin" panose="00000400000000000000" pitchFamily="2" charset="-78"/>
              </a:rPr>
              <a:t>ر</a:t>
            </a:r>
            <a:r>
              <a:rPr lang="fa-IR" sz="2400" dirty="0" smtClean="0">
                <a:cs typeface="B Nazanin" panose="00000400000000000000" pitchFamily="2" charset="-78"/>
              </a:rPr>
              <a:t>د</a:t>
            </a:r>
            <a:r>
              <a:rPr lang="ar-SA" sz="2400" dirty="0" smtClean="0">
                <a:cs typeface="B Nazanin" panose="00000400000000000000" pitchFamily="2" charset="-78"/>
              </a:rPr>
              <a:t>.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Title 13"/>
          <p:cNvSpPr txBox="1">
            <a:spLocks/>
          </p:cNvSpPr>
          <p:nvPr/>
        </p:nvSpPr>
        <p:spPr bwMode="gray">
          <a:xfrm>
            <a:off x="340808" y="6472748"/>
            <a:ext cx="11251334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مسیریابی بهینه در محیط جی ای اس برای تخلیه اضطراری آسیب دیدگان از حوادث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ناگهانی                                                  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استاد مربوطه: مهندس اسماعیل پور</a:t>
            </a: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18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            </a:t>
            </a:r>
            <a:endParaRPr lang="en-US" sz="1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340808" y="393713"/>
            <a:ext cx="208862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800" dirty="0" smtClean="0">
                <a:cs typeface="B Nazanin" panose="00000400000000000000" pitchFamily="2" charset="-78"/>
              </a:rPr>
              <a:t>ارائه دهنده : امین عباسی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10185008" y="533562"/>
            <a:ext cx="10443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2800" dirty="0" smtClean="0">
                <a:cs typeface="B Nazanin" panose="00000400000000000000" pitchFamily="2" charset="-78"/>
              </a:rPr>
              <a:t>12/16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11598298" y="6588358"/>
            <a:ext cx="215153" cy="139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cs typeface="B Nazanin" panose="00000400000000000000" pitchFamily="2" charset="-78"/>
              </a:rPr>
              <a:t>یافت های تحقیق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628" y="2237590"/>
            <a:ext cx="6663963" cy="4399877"/>
          </a:xfrm>
        </p:spPr>
      </p:pic>
      <p:sp>
        <p:nvSpPr>
          <p:cNvPr id="5" name="Title 13"/>
          <p:cNvSpPr txBox="1">
            <a:spLocks/>
          </p:cNvSpPr>
          <p:nvPr/>
        </p:nvSpPr>
        <p:spPr bwMode="gray">
          <a:xfrm>
            <a:off x="340808" y="6472748"/>
            <a:ext cx="11251334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مسیریابی بهینه در محیط جی ای اس برای تخلیه اضطراری آسیب دیدگان از حوادث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ناگهانی                                                  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استاد مربوطه: مهندس اسماعیل پور</a:t>
            </a: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18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            </a:t>
            </a:r>
            <a:endParaRPr lang="en-US" sz="1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340808" y="393713"/>
            <a:ext cx="208862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800" dirty="0" smtClean="0">
                <a:cs typeface="B Nazanin" panose="00000400000000000000" pitchFamily="2" charset="-78"/>
              </a:rPr>
              <a:t>ارائه دهنده : امین عباسی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10174251" y="544319"/>
            <a:ext cx="10443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2800" dirty="0" smtClean="0">
                <a:cs typeface="B Nazanin" panose="00000400000000000000" pitchFamily="2" charset="-78"/>
              </a:rPr>
              <a:t>13/16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11592142" y="6570513"/>
            <a:ext cx="215153" cy="139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000" b="1" dirty="0" smtClean="0">
                <a:cs typeface="B Nazanin" panose="00000400000000000000" pitchFamily="2" charset="-78"/>
              </a:rPr>
              <a:t>نتیجه گیری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645" y="2743350"/>
            <a:ext cx="8825659" cy="341630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SA" sz="2400" dirty="0">
                <a:cs typeface="B Nazanin" panose="00000400000000000000" pitchFamily="2" charset="-78"/>
              </a:rPr>
              <a:t>پس از مروری بر روش های </a:t>
            </a:r>
            <a:r>
              <a:rPr lang="ar-SA" sz="2400" dirty="0" smtClean="0">
                <a:cs typeface="B Nazanin" panose="00000400000000000000" pitchFamily="2" charset="-78"/>
              </a:rPr>
              <a:t>جست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ar-SA" sz="2400" dirty="0" smtClean="0">
                <a:cs typeface="B Nazanin" panose="00000400000000000000" pitchFamily="2" charset="-78"/>
              </a:rPr>
              <a:t>وجوی </a:t>
            </a:r>
            <a:r>
              <a:rPr lang="ar-SA" sz="2400" dirty="0">
                <a:cs typeface="B Nazanin" panose="00000400000000000000" pitchFamily="2" charset="-78"/>
              </a:rPr>
              <a:t>مسیر بهینه در یک </a:t>
            </a:r>
            <a:r>
              <a:rPr lang="ar-SA" sz="2400" dirty="0" smtClean="0">
                <a:cs typeface="B Nazanin" panose="00000400000000000000" pitchFamily="2" charset="-78"/>
              </a:rPr>
              <a:t>شبکه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ar-SA" sz="2400" dirty="0" smtClean="0">
                <a:cs typeface="B Nazanin" panose="00000400000000000000" pitchFamily="2" charset="-78"/>
              </a:rPr>
              <a:t>ی گس</a:t>
            </a:r>
            <a:r>
              <a:rPr lang="fa-IR" sz="2400" dirty="0" smtClean="0">
                <a:cs typeface="B Nazanin" panose="00000400000000000000" pitchFamily="2" charset="-78"/>
              </a:rPr>
              <a:t>س</a:t>
            </a:r>
            <a:r>
              <a:rPr lang="ar-SA" sz="2400" dirty="0" smtClean="0">
                <a:cs typeface="B Nazanin" panose="00000400000000000000" pitchFamily="2" charset="-78"/>
              </a:rPr>
              <a:t>ته </a:t>
            </a:r>
            <a:r>
              <a:rPr lang="ar-SA" sz="2400" dirty="0">
                <a:cs typeface="B Nazanin" panose="00000400000000000000" pitchFamily="2" charset="-78"/>
              </a:rPr>
              <a:t>از گره ها و یال ها، </a:t>
            </a:r>
            <a:r>
              <a:rPr lang="ar-SA" sz="2400" dirty="0" smtClean="0">
                <a:cs typeface="B Nazanin" panose="00000400000000000000" pitchFamily="2" charset="-78"/>
              </a:rPr>
              <a:t>روشی بر </a:t>
            </a:r>
            <a:r>
              <a:rPr lang="ar-SA" sz="2400" dirty="0">
                <a:cs typeface="B Nazanin" panose="00000400000000000000" pitchFamily="2" charset="-78"/>
              </a:rPr>
              <a:t>پایه ی الگوریتم دایجسترا ارائه شد</a:t>
            </a:r>
            <a:r>
              <a:rPr lang="ar-SA" sz="2400" dirty="0" smtClean="0">
                <a:cs typeface="B Nazanin" panose="00000400000000000000" pitchFamily="2" charset="-78"/>
              </a:rPr>
              <a:t>.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ar-SA" sz="2400" dirty="0">
                <a:cs typeface="B Nazanin" panose="00000400000000000000" pitchFamily="2" charset="-78"/>
              </a:rPr>
              <a:t>از آنجا که الگوریتم پیشنهادی عمومی است، میتواند در کاربردهای دیگری چون، تعیین مسیر بهینه برای کاربردهای ناوبری، به صورت آنی مورد استفاده قرار گیرد.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Title 13"/>
          <p:cNvSpPr txBox="1">
            <a:spLocks/>
          </p:cNvSpPr>
          <p:nvPr/>
        </p:nvSpPr>
        <p:spPr bwMode="gray">
          <a:xfrm>
            <a:off x="340808" y="6472748"/>
            <a:ext cx="11251334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مسیریابی بهینه در محیط جی ای اس برای تخلیه اضطراری آسیب دیدگان از حوادث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ناگهانی                                                  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استاد مربوطه: مهندس اسماعیل پور</a:t>
            </a: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18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            </a:t>
            </a:r>
            <a:endParaRPr lang="en-US" sz="1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340808" y="393713"/>
            <a:ext cx="208862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800" dirty="0" smtClean="0">
                <a:cs typeface="B Nazanin" panose="00000400000000000000" pitchFamily="2" charset="-78"/>
              </a:rPr>
              <a:t>ارائه دهنده : امین عباسی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10174251" y="512047"/>
            <a:ext cx="10443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2800" dirty="0" smtClean="0">
                <a:cs typeface="B Nazanin" panose="00000400000000000000" pitchFamily="2" charset="-78"/>
              </a:rPr>
              <a:t>14/16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11592142" y="6570513"/>
            <a:ext cx="215153" cy="139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>
                <a:cs typeface="B Nazanin" panose="00000400000000000000" pitchFamily="2" charset="-78"/>
              </a:rPr>
              <a:t>نتیجه گیری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645" y="2594826"/>
            <a:ext cx="8825659" cy="3416300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SA" sz="2200" dirty="0" smtClean="0">
                <a:cs typeface="B Nazanin" panose="00000400000000000000" pitchFamily="2" charset="-78"/>
              </a:rPr>
              <a:t>تصمیم</a:t>
            </a:r>
            <a:r>
              <a:rPr lang="fa-IR" sz="2200" dirty="0" smtClean="0">
                <a:cs typeface="B Nazanin" panose="00000400000000000000" pitchFamily="2" charset="-78"/>
              </a:rPr>
              <a:t> </a:t>
            </a:r>
            <a:r>
              <a:rPr lang="ar-SA" sz="2200" dirty="0" smtClean="0">
                <a:cs typeface="B Nazanin" panose="00000400000000000000" pitchFamily="2" charset="-78"/>
              </a:rPr>
              <a:t>گیری </a:t>
            </a:r>
            <a:r>
              <a:rPr lang="ar-SA" sz="2200" dirty="0">
                <a:cs typeface="B Nazanin" panose="00000400000000000000" pitchFamily="2" charset="-78"/>
              </a:rPr>
              <a:t>در مورد مسئله ی تخلیه ی اضطراری، هنگامی که بخواهیم همه افراد آسیب دیده در یک </a:t>
            </a:r>
            <a:r>
              <a:rPr lang="ar-SA" sz="2200" dirty="0" smtClean="0">
                <a:cs typeface="B Nazanin" panose="00000400000000000000" pitchFamily="2" charset="-78"/>
              </a:rPr>
              <a:t>شبکه</a:t>
            </a:r>
            <a:r>
              <a:rPr lang="fa-IR" sz="2200" dirty="0" smtClean="0">
                <a:cs typeface="B Nazanin" panose="00000400000000000000" pitchFamily="2" charset="-78"/>
              </a:rPr>
              <a:t> </a:t>
            </a:r>
            <a:r>
              <a:rPr lang="ar-SA" sz="2200" dirty="0" smtClean="0">
                <a:cs typeface="B Nazanin" panose="00000400000000000000" pitchFamily="2" charset="-78"/>
              </a:rPr>
              <a:t>ی </a:t>
            </a:r>
            <a:r>
              <a:rPr lang="ar-SA" sz="2200" dirty="0">
                <a:cs typeface="B Nazanin" panose="00000400000000000000" pitchFamily="2" charset="-78"/>
              </a:rPr>
              <a:t>حمل و نقل با ظرفیت محدود و تقاطع های بسیار جریان یابند، </a:t>
            </a:r>
            <a:r>
              <a:rPr lang="ar-SA" sz="2200" dirty="0" smtClean="0">
                <a:cs typeface="B Nazanin" panose="00000400000000000000" pitchFamily="2" charset="-78"/>
              </a:rPr>
              <a:t>مشکل </a:t>
            </a:r>
            <a:r>
              <a:rPr lang="ar-SA" sz="2200" dirty="0">
                <a:cs typeface="B Nazanin" panose="00000400000000000000" pitchFamily="2" charset="-78"/>
              </a:rPr>
              <a:t>تر خواهد شد. بنابراین، بدون توجه به سایر مسائل دخیل در </a:t>
            </a:r>
            <a:r>
              <a:rPr lang="ar-SA" sz="2200" dirty="0" smtClean="0">
                <a:cs typeface="B Nazanin" panose="00000400000000000000" pitchFamily="2" charset="-78"/>
              </a:rPr>
              <a:t>برنامه</a:t>
            </a:r>
            <a:r>
              <a:rPr lang="fa-IR" sz="2200" dirty="0" smtClean="0">
                <a:cs typeface="B Nazanin" panose="00000400000000000000" pitchFamily="2" charset="-78"/>
              </a:rPr>
              <a:t> </a:t>
            </a:r>
            <a:r>
              <a:rPr lang="ar-SA" sz="2200" dirty="0" smtClean="0">
                <a:cs typeface="B Nazanin" panose="00000400000000000000" pitchFamily="2" charset="-78"/>
              </a:rPr>
              <a:t>ریزی </a:t>
            </a:r>
            <a:r>
              <a:rPr lang="ar-SA" sz="2200" dirty="0">
                <a:cs typeface="B Nazanin" panose="00000400000000000000" pitchFamily="2" charset="-78"/>
              </a:rPr>
              <a:t>برای تخلیه ی اضطراری افراد، </a:t>
            </a:r>
            <a:r>
              <a:rPr lang="ar-SA" sz="2200" dirty="0" smtClean="0">
                <a:cs typeface="B Nazanin" panose="00000400000000000000" pitchFamily="2" charset="-78"/>
              </a:rPr>
              <a:t>شبکه</a:t>
            </a:r>
            <a:r>
              <a:rPr lang="fa-IR" sz="2200" dirty="0" smtClean="0">
                <a:cs typeface="B Nazanin" panose="00000400000000000000" pitchFamily="2" charset="-78"/>
              </a:rPr>
              <a:t> </a:t>
            </a:r>
            <a:r>
              <a:rPr lang="ar-SA" sz="2200" dirty="0" smtClean="0">
                <a:cs typeface="B Nazanin" panose="00000400000000000000" pitchFamily="2" charset="-78"/>
              </a:rPr>
              <a:t>ی </a:t>
            </a:r>
            <a:r>
              <a:rPr lang="ar-SA" sz="2200" dirty="0">
                <a:cs typeface="B Nazanin" panose="00000400000000000000" pitchFamily="2" charset="-78"/>
              </a:rPr>
              <a:t>حمل و نقل می تواند دچار آشفتگی شدید شده و تصادف ها و </a:t>
            </a:r>
            <a:r>
              <a:rPr lang="ar-SA" sz="2200" dirty="0" smtClean="0">
                <a:cs typeface="B Nazanin" panose="00000400000000000000" pitchFamily="2" charset="-78"/>
              </a:rPr>
              <a:t>مرگ</a:t>
            </a:r>
            <a:r>
              <a:rPr lang="fa-IR" sz="2200" dirty="0" smtClean="0">
                <a:cs typeface="B Nazanin" panose="00000400000000000000" pitchFamily="2" charset="-78"/>
              </a:rPr>
              <a:t> </a:t>
            </a:r>
            <a:r>
              <a:rPr lang="ar-SA" sz="2200" dirty="0" smtClean="0">
                <a:cs typeface="B Nazanin" panose="00000400000000000000" pitchFamily="2" charset="-78"/>
              </a:rPr>
              <a:t>ومیر </a:t>
            </a:r>
            <a:r>
              <a:rPr lang="ar-SA" sz="2200" dirty="0">
                <a:cs typeface="B Nazanin" panose="00000400000000000000" pitchFamily="2" charset="-78"/>
              </a:rPr>
              <a:t>ناشی از تخلیه ی اضطراری، نگران کننده تر از خود حادثه ی غیرمترقبه خواهد شد. از این رو، مسئله ی گردآوری برنامه ی زمان بندی شده برای تخلیه ی </a:t>
            </a:r>
            <a:r>
              <a:rPr lang="ar-SA" sz="2200" dirty="0" smtClean="0">
                <a:cs typeface="B Nazanin" panose="00000400000000000000" pitchFamily="2" charset="-78"/>
              </a:rPr>
              <a:t>افراد، </a:t>
            </a:r>
            <a:r>
              <a:rPr lang="ar-SA" sz="2200" dirty="0">
                <a:cs typeface="B Nazanin" panose="00000400000000000000" pitchFamily="2" charset="-78"/>
              </a:rPr>
              <a:t>جهت پرهیز از همزمانی حضور تمامی آسیب دیدگان در محل یک گره و ایجاد ترافیک با توجه به ظرفیت محدود معابر شهری، از موضوعاتی </a:t>
            </a:r>
            <a:r>
              <a:rPr lang="fa-IR" sz="2200" dirty="0" smtClean="0">
                <a:cs typeface="B Nazanin" panose="00000400000000000000" pitchFamily="2" charset="-78"/>
              </a:rPr>
              <a:t>است که نیازمند </a:t>
            </a:r>
            <a:r>
              <a:rPr lang="ar-SA" sz="2200" dirty="0" smtClean="0">
                <a:cs typeface="B Nazanin" panose="00000400000000000000" pitchFamily="2" charset="-78"/>
              </a:rPr>
              <a:t>مطالعه </a:t>
            </a:r>
            <a:r>
              <a:rPr lang="ar-SA" sz="2200" dirty="0">
                <a:cs typeface="B Nazanin" panose="00000400000000000000" pitchFamily="2" charset="-78"/>
              </a:rPr>
              <a:t>بیشتر بوده و در پژوهش های آتی نگارندگان این مقاله، مورد توجه قرار </a:t>
            </a:r>
            <a:r>
              <a:rPr lang="fa-IR" sz="2200" dirty="0" smtClean="0">
                <a:cs typeface="B Nazanin" panose="00000400000000000000" pitchFamily="2" charset="-78"/>
              </a:rPr>
              <a:t>خ</a:t>
            </a:r>
            <a:r>
              <a:rPr lang="ar-SA" sz="2200" dirty="0" smtClean="0">
                <a:cs typeface="B Nazanin" panose="00000400000000000000" pitchFamily="2" charset="-78"/>
              </a:rPr>
              <a:t>واهد </a:t>
            </a:r>
            <a:r>
              <a:rPr lang="ar-SA" sz="2200" dirty="0">
                <a:cs typeface="B Nazanin" panose="00000400000000000000" pitchFamily="2" charset="-78"/>
              </a:rPr>
              <a:t>گرفت</a:t>
            </a:r>
            <a:r>
              <a:rPr lang="en-US" sz="2200" dirty="0" smtClean="0">
                <a:cs typeface="B Nazanin" panose="00000400000000000000" pitchFamily="2" charset="-78"/>
              </a:rPr>
              <a:t>.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 bwMode="gray">
          <a:xfrm>
            <a:off x="340808" y="6472748"/>
            <a:ext cx="11251334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مسیریابی بهینه در محیط جی ای اس برای تخلیه اضطراری آسیب دیدگان از حوادث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ناگهانی                                                  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استاد مربوطه: مهندس اسماعیل پور</a:t>
            </a: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18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            </a:t>
            </a:r>
            <a:endParaRPr lang="en-US" sz="1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340808" y="393713"/>
            <a:ext cx="208862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800" dirty="0" smtClean="0">
                <a:cs typeface="B Nazanin" panose="00000400000000000000" pitchFamily="2" charset="-78"/>
              </a:rPr>
              <a:t>ارائه دهنده : امین عباسی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10174251" y="512047"/>
            <a:ext cx="10443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2800" dirty="0" smtClean="0">
                <a:cs typeface="B Nazanin" panose="00000400000000000000" pitchFamily="2" charset="-78"/>
              </a:rPr>
              <a:t>15/16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8" name="Right Arrow 7">
            <a:hlinkClick r:id="rId2" action="ppaction://hlinksldjump"/>
          </p:cNvPr>
          <p:cNvSpPr/>
          <p:nvPr/>
        </p:nvSpPr>
        <p:spPr>
          <a:xfrm>
            <a:off x="11592142" y="6570513"/>
            <a:ext cx="215153" cy="139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400" b="1" dirty="0" smtClean="0">
                <a:cs typeface="B Nazanin" panose="00000400000000000000" pitchFamily="2" charset="-78"/>
              </a:rPr>
              <a:t>منابع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62" y="3123254"/>
            <a:ext cx="10338100" cy="742128"/>
          </a:xfrm>
        </p:spPr>
        <p:txBody>
          <a:bodyPr>
            <a:noAutofit/>
          </a:bodyPr>
          <a:lstStyle/>
          <a:p>
            <a:pPr algn="r" rtl="1"/>
            <a:r>
              <a:rPr lang="fa-IR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B Nazanin" panose="00000400000000000000" pitchFamily="2" charset="-78"/>
                <a:hlinkClick r:id="rId2" action="ppaction://hlinkfile"/>
              </a:rPr>
              <a:t>مسيريابي بهينه در محیط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B Nazanin" panose="00000400000000000000" pitchFamily="2" charset="-78"/>
                <a:hlinkClick r:id="rId2" action="ppaction://hlinkfile"/>
              </a:rPr>
              <a:t> GIS</a:t>
            </a:r>
            <a:r>
              <a:rPr lang="fa-IR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B Nazanin" panose="00000400000000000000" pitchFamily="2" charset="-78"/>
                <a:hlinkClick r:id="rId2" action="ppaction://hlinkfile"/>
              </a:rPr>
              <a:t>برای تخلیه اضطراری آسیب دیدگان از حوادث ناگهانی  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340808" y="393713"/>
            <a:ext cx="208862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800" dirty="0" smtClean="0">
                <a:cs typeface="B Nazanin" panose="00000400000000000000" pitchFamily="2" charset="-78"/>
              </a:rPr>
              <a:t>ارائه دهنده : امین عباسی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10174252" y="544320"/>
            <a:ext cx="10443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2800" dirty="0" smtClean="0">
                <a:cs typeface="B Nazanin" panose="00000400000000000000" pitchFamily="2" charset="-78"/>
              </a:rPr>
              <a:t>16/16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54954" y="3207721"/>
            <a:ext cx="8825659" cy="74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54954" y="4015989"/>
            <a:ext cx="9903907" cy="74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B Nazanin" panose="00000400000000000000" pitchFamily="2" charset="-78"/>
                <a:hlinkClick r:id="rId3" action="ppaction://hlinkfile"/>
              </a:rPr>
              <a:t>بهبود اجراي الگوريتمهاي مسيريابي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B Nazanin" panose="00000400000000000000" pitchFamily="2" charset="-78"/>
                <a:hlinkClick r:id="rId3" action="ppaction://hlinkfile"/>
              </a:rPr>
              <a:t> </a:t>
            </a:r>
            <a:r>
              <a:rPr lang="fa-IR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cs typeface="B Nazanin" panose="00000400000000000000" pitchFamily="2" charset="-78"/>
                <a:hlinkClick r:id="rId3" action="ppaction://hlinkfile"/>
              </a:rPr>
              <a:t>در شبکه های شهری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fa-IR" sz="2000" b="1" dirty="0">
              <a:cs typeface="B Nazanin" panose="00000400000000000000" pitchFamily="2" charset="-78"/>
            </a:endParaRPr>
          </a:p>
        </p:txBody>
      </p:sp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11592142" y="6559440"/>
            <a:ext cx="215153" cy="139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3"/>
          <p:cNvSpPr txBox="1">
            <a:spLocks/>
          </p:cNvSpPr>
          <p:nvPr/>
        </p:nvSpPr>
        <p:spPr bwMode="gray">
          <a:xfrm>
            <a:off x="340808" y="6472748"/>
            <a:ext cx="11251334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مسیریابی بهینه در محیط جی ای اس برای تخلیه اضطراری آسیب دیدگان از حوادث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ناگهانی                                                  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استاد مربوطه: مهندس اسماعیل پور</a:t>
            </a: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18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            </a:t>
            </a:r>
            <a:endParaRPr lang="en-US" sz="1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43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cs typeface="B Nazanin" panose="00000400000000000000" pitchFamily="2" charset="-78"/>
              </a:rPr>
              <a:t>فهرست</a:t>
            </a:r>
            <a:endParaRPr lang="en-US" sz="44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558" y="2603500"/>
            <a:ext cx="3569055" cy="3416300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cs typeface="B Nazanin" panose="00000400000000000000" pitchFamily="2" charset="-78"/>
              </a:rPr>
              <a:t>مقدمه</a:t>
            </a:r>
          </a:p>
          <a:p>
            <a:pPr marL="0" indent="0" algn="r" rtl="1">
              <a:buNone/>
            </a:pPr>
            <a:r>
              <a:rPr lang="fa-IR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1"/>
                </a:solidFill>
                <a:cs typeface="B Nazanin" panose="00000400000000000000" pitchFamily="2" charset="-78"/>
              </a:rPr>
              <a:t>هدف</a:t>
            </a:r>
            <a:endParaRPr lang="fa-IR" sz="2400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b="1" dirty="0">
                <a:cs typeface="B Nazanin" panose="00000400000000000000" pitchFamily="2" charset="-78"/>
              </a:rPr>
              <a:t>نرم افزارهای مورد </a:t>
            </a:r>
            <a:r>
              <a:rPr lang="fa-IR" sz="2400" b="1" dirty="0" smtClean="0">
                <a:cs typeface="B Nazanin" panose="00000400000000000000" pitchFamily="2" charset="-78"/>
              </a:rPr>
              <a:t>استفاده</a:t>
            </a:r>
          </a:p>
          <a:p>
            <a:pPr marL="0" indent="0" algn="r" rtl="1">
              <a:buNone/>
            </a:pPr>
            <a:r>
              <a:rPr lang="ar-SA" sz="2400" b="1" dirty="0">
                <a:cs typeface="B Nazanin" panose="00000400000000000000" pitchFamily="2" charset="-78"/>
              </a:rPr>
              <a:t>مواد و روش ها </a:t>
            </a:r>
            <a:endParaRPr lang="fa-IR" sz="24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b="1" dirty="0">
                <a:cs typeface="B Nazanin" panose="00000400000000000000" pitchFamily="2" charset="-78"/>
              </a:rPr>
              <a:t>تئوری </a:t>
            </a:r>
            <a:r>
              <a:rPr lang="fa-IR" sz="2400" b="1" dirty="0" smtClean="0">
                <a:cs typeface="B Nazanin" panose="00000400000000000000" pitchFamily="2" charset="-78"/>
              </a:rPr>
              <a:t>گراف</a:t>
            </a:r>
          </a:p>
          <a:p>
            <a:pPr marL="0" indent="0" algn="r" rtl="1">
              <a:buNone/>
            </a:pPr>
            <a:r>
              <a:rPr lang="fa-IR" sz="2400" b="1" dirty="0">
                <a:cs typeface="B Nazanin" panose="00000400000000000000" pitchFamily="2" charset="-78"/>
              </a:rPr>
              <a:t>مدل سازی </a:t>
            </a:r>
            <a:r>
              <a:rPr lang="fa-IR" sz="2400" b="1" dirty="0" smtClean="0">
                <a:cs typeface="B Nazanin" panose="00000400000000000000" pitchFamily="2" charset="-78"/>
              </a:rPr>
              <a:t>شبکه</a:t>
            </a:r>
          </a:p>
          <a:p>
            <a:pPr marL="0" indent="0" algn="r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 </a:t>
            </a:r>
            <a:endParaRPr lang="fa-IR" sz="2400" b="1" dirty="0" smtClean="0">
              <a:cs typeface="B Nazanin" panose="00000400000000000000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10131221" y="512047"/>
            <a:ext cx="10443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3200" dirty="0" smtClean="0">
                <a:cs typeface="B Nazanin" panose="00000400000000000000" pitchFamily="2" charset="-78"/>
              </a:rPr>
              <a:t>1/16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 bwMode="gray">
          <a:xfrm>
            <a:off x="340808" y="6472748"/>
            <a:ext cx="11251334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مسیریابی بهینه در محیط جی ای اس برای تخلیه اضطراری آسیب دیدگان از حوادث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ناگهانی                                                  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استاد مربوطه: مهندس اسماعیل پور</a:t>
            </a: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18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            </a:t>
            </a:r>
            <a:endParaRPr lang="en-US" sz="1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340808" y="393713"/>
            <a:ext cx="208862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800" dirty="0" smtClean="0">
                <a:cs typeface="B Nazanin" panose="00000400000000000000" pitchFamily="2" charset="-78"/>
              </a:rPr>
              <a:t>ارائه دهنده : امین عباسی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89148" y="2603500"/>
            <a:ext cx="3569055" cy="34163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400" b="1" dirty="0">
                <a:cs typeface="B Nazanin" panose="00000400000000000000" pitchFamily="2" charset="-78"/>
              </a:rPr>
              <a:t>الگوريتم هاي مسيريابي در مدل شبكه </a:t>
            </a:r>
            <a:r>
              <a:rPr lang="fa-IR" sz="2400" b="1" dirty="0" smtClean="0">
                <a:cs typeface="B Nazanin" panose="00000400000000000000" pitchFamily="2" charset="-78"/>
              </a:rPr>
              <a:t>برداري</a:t>
            </a:r>
            <a:endParaRPr lang="fa-IR" sz="2400" b="1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الگوريتم </a:t>
            </a:r>
            <a:r>
              <a:rPr lang="fa-IR" sz="2400" b="1" dirty="0">
                <a:cs typeface="B Nazanin" panose="00000400000000000000" pitchFamily="2" charset="-78"/>
              </a:rPr>
              <a:t>دايجسترا</a:t>
            </a:r>
            <a:endParaRPr lang="fa-IR" sz="24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b="1" dirty="0">
                <a:cs typeface="B Nazanin" panose="00000400000000000000" pitchFamily="2" charset="-78"/>
              </a:rPr>
              <a:t>بهبود الگوريتم دايجسترا در شبكه هاي </a:t>
            </a:r>
            <a:r>
              <a:rPr lang="fa-IR" sz="2400" b="1" dirty="0" smtClean="0">
                <a:cs typeface="B Nazanin" panose="00000400000000000000" pitchFamily="2" charset="-78"/>
              </a:rPr>
              <a:t>شهري</a:t>
            </a:r>
          </a:p>
          <a:p>
            <a:pPr marL="0" indent="0" algn="r" rtl="1">
              <a:buNone/>
            </a:pPr>
            <a:r>
              <a:rPr lang="fa-IR" sz="2400" b="1" dirty="0">
                <a:cs typeface="B Nazanin" panose="00000400000000000000" pitchFamily="2" charset="-78"/>
              </a:rPr>
              <a:t>یافت های </a:t>
            </a:r>
            <a:r>
              <a:rPr lang="fa-IR" sz="2400" b="1" dirty="0" smtClean="0">
                <a:cs typeface="B Nazanin" panose="00000400000000000000" pitchFamily="2" charset="-78"/>
              </a:rPr>
              <a:t>تحقیق</a:t>
            </a:r>
          </a:p>
          <a:p>
            <a:pPr marL="0" indent="0" algn="r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نتیجه گیری</a:t>
            </a:r>
          </a:p>
          <a:p>
            <a:pPr marL="0" indent="0" algn="r" rtl="1"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منابع </a:t>
            </a:r>
            <a:endParaRPr lang="fa-IR" sz="24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400" b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Left Arrow 7">
            <a:hlinkClick r:id="rId2" action="ppaction://hlinksldjump"/>
          </p:cNvPr>
          <p:cNvSpPr/>
          <p:nvPr/>
        </p:nvSpPr>
        <p:spPr>
          <a:xfrm>
            <a:off x="10011645" y="2718932"/>
            <a:ext cx="239152" cy="1506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>
            <a:hlinkClick r:id="rId3" action="ppaction://hlinksldjump"/>
          </p:cNvPr>
          <p:cNvSpPr/>
          <p:nvPr/>
        </p:nvSpPr>
        <p:spPr>
          <a:xfrm>
            <a:off x="10011645" y="3718491"/>
            <a:ext cx="239152" cy="1506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>
            <a:hlinkClick r:id="rId4" action="ppaction://hlinksldjump"/>
          </p:cNvPr>
          <p:cNvSpPr/>
          <p:nvPr/>
        </p:nvSpPr>
        <p:spPr>
          <a:xfrm>
            <a:off x="10011645" y="4255228"/>
            <a:ext cx="239152" cy="1506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>
            <a:hlinkClick r:id="rId5" action="ppaction://hlinksldjump"/>
          </p:cNvPr>
          <p:cNvSpPr/>
          <p:nvPr/>
        </p:nvSpPr>
        <p:spPr>
          <a:xfrm>
            <a:off x="10011645" y="4714607"/>
            <a:ext cx="239152" cy="1506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>
            <a:hlinkClick r:id="rId6" action="ppaction://hlinksldjump"/>
          </p:cNvPr>
          <p:cNvSpPr/>
          <p:nvPr/>
        </p:nvSpPr>
        <p:spPr>
          <a:xfrm>
            <a:off x="10011645" y="5207000"/>
            <a:ext cx="239152" cy="1506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>
            <a:hlinkClick r:id="rId7" action="ppaction://hlinksldjump"/>
          </p:cNvPr>
          <p:cNvSpPr/>
          <p:nvPr/>
        </p:nvSpPr>
        <p:spPr>
          <a:xfrm>
            <a:off x="4567163" y="3498814"/>
            <a:ext cx="239152" cy="1506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>
            <a:hlinkClick r:id="rId8" action="ppaction://hlinksldjump"/>
          </p:cNvPr>
          <p:cNvSpPr/>
          <p:nvPr/>
        </p:nvSpPr>
        <p:spPr>
          <a:xfrm>
            <a:off x="4558203" y="2672099"/>
            <a:ext cx="239152" cy="1506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>
            <a:hlinkClick r:id="rId9" action="ppaction://hlinksldjump"/>
          </p:cNvPr>
          <p:cNvSpPr/>
          <p:nvPr/>
        </p:nvSpPr>
        <p:spPr>
          <a:xfrm>
            <a:off x="4567163" y="3991885"/>
            <a:ext cx="239152" cy="1506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hlinkClick r:id="rId10" action="ppaction://hlinksldjump"/>
          </p:cNvPr>
          <p:cNvSpPr/>
          <p:nvPr/>
        </p:nvSpPr>
        <p:spPr>
          <a:xfrm>
            <a:off x="4558203" y="4765204"/>
            <a:ext cx="239152" cy="1506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>
            <a:hlinkClick r:id="rId11" action="ppaction://hlinksldjump"/>
          </p:cNvPr>
          <p:cNvSpPr/>
          <p:nvPr/>
        </p:nvSpPr>
        <p:spPr>
          <a:xfrm>
            <a:off x="4567163" y="5185391"/>
            <a:ext cx="239152" cy="1506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>
            <a:hlinkClick r:id="rId12" action="ppaction://hlinksldjump"/>
          </p:cNvPr>
          <p:cNvSpPr/>
          <p:nvPr/>
        </p:nvSpPr>
        <p:spPr>
          <a:xfrm>
            <a:off x="4558203" y="5667223"/>
            <a:ext cx="239152" cy="1506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rId13" action="ppaction://hlinksldjump"/>
          </p:cNvPr>
          <p:cNvSpPr/>
          <p:nvPr/>
        </p:nvSpPr>
        <p:spPr>
          <a:xfrm>
            <a:off x="10011645" y="3272301"/>
            <a:ext cx="239152" cy="15060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000" b="1" dirty="0" smtClean="0">
                <a:cs typeface="B Nazanin" panose="00000400000000000000" pitchFamily="2" charset="-78"/>
              </a:rPr>
              <a:t>مقدمه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645" y="2893957"/>
            <a:ext cx="8825659" cy="341630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400" dirty="0">
                <a:cs typeface="B Nazanin" panose="00000400000000000000" pitchFamily="2" charset="-78"/>
              </a:rPr>
              <a:t>مسئله ی برنامه ریزی برای تخلیه ی اضطراری، ناشی از نیاز به </a:t>
            </a:r>
            <a:r>
              <a:rPr lang="fa-IR" sz="2400" dirty="0" smtClean="0">
                <a:cs typeface="B Nazanin" panose="00000400000000000000" pitchFamily="2" charset="-78"/>
              </a:rPr>
              <a:t>جابه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جایی </a:t>
            </a:r>
            <a:r>
              <a:rPr lang="fa-IR" sz="2400" dirty="0">
                <a:cs typeface="B Nazanin" panose="00000400000000000000" pitchFamily="2" charset="-78"/>
              </a:rPr>
              <a:t>آسیب دیدگان </a:t>
            </a:r>
            <a:r>
              <a:rPr lang="fa-IR" sz="2400" dirty="0" smtClean="0">
                <a:cs typeface="B Nazanin" panose="00000400000000000000" pitchFamily="2" charset="-78"/>
              </a:rPr>
              <a:t>از </a:t>
            </a:r>
            <a:r>
              <a:rPr lang="fa-IR" sz="2400" dirty="0">
                <a:cs typeface="B Nazanin" panose="00000400000000000000" pitchFamily="2" charset="-78"/>
              </a:rPr>
              <a:t>مناطق آسیب دیده یا در معرض آسیب به مناطق امن است. تخلیه ی اضطراری افراد نجات یافته از بلایا که در منطقه ی تحت تأثیر مخاطره واقع </a:t>
            </a:r>
            <a:r>
              <a:rPr lang="fa-IR" sz="2400" dirty="0" smtClean="0">
                <a:cs typeface="B Nazanin" panose="00000400000000000000" pitchFamily="2" charset="-78"/>
              </a:rPr>
              <a:t>شده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اند</a:t>
            </a:r>
            <a:r>
              <a:rPr lang="fa-IR" sz="2400" dirty="0">
                <a:cs typeface="B Nazanin" panose="00000400000000000000" pitchFamily="2" charset="-78"/>
              </a:rPr>
              <a:t>، یکی از راهبردهای عمومی و فعالیتهای اصلی در مدیریت بحران ناشی از حوادث غیرمترقبه به شمار میرود. در بسیاری از حوادث خطرناک، بهترین گزینه، </a:t>
            </a:r>
            <a:r>
              <a:rPr lang="fa-IR" sz="2400" dirty="0" smtClean="0">
                <a:cs typeface="B Nazanin" panose="00000400000000000000" pitchFamily="2" charset="-78"/>
              </a:rPr>
              <a:t>جابه</a:t>
            </a:r>
            <a:r>
              <a:rPr lang="en-US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جایی </a:t>
            </a:r>
            <a:r>
              <a:rPr lang="fa-IR" sz="2400" dirty="0">
                <a:cs typeface="B Nazanin" panose="00000400000000000000" pitchFamily="2" charset="-78"/>
              </a:rPr>
              <a:t>جمعیت در معرض آسیب به مناطق امن </a:t>
            </a:r>
            <a:r>
              <a:rPr lang="fa-IR" sz="2400" dirty="0" smtClean="0">
                <a:cs typeface="B Nazanin" panose="00000400000000000000" pitchFamily="2" charset="-78"/>
              </a:rPr>
              <a:t>است</a:t>
            </a:r>
            <a:r>
              <a:rPr lang="en-US" sz="2400" dirty="0" smtClean="0">
                <a:cs typeface="B Nazanin" panose="00000400000000000000" pitchFamily="2" charset="-78"/>
              </a:rPr>
              <a:t>.</a:t>
            </a:r>
            <a:endParaRPr lang="fa-IR" sz="2400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sz="2400" dirty="0">
                <a:cs typeface="B Nazanin" panose="00000400000000000000" pitchFamily="2" charset="-78"/>
              </a:rPr>
              <a:t/>
            </a:r>
            <a:br>
              <a:rPr lang="fa-IR" sz="2400" dirty="0">
                <a:cs typeface="B Nazanin" panose="00000400000000000000" pitchFamily="2" charset="-78"/>
              </a:rPr>
            </a:b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Title 13"/>
          <p:cNvSpPr txBox="1">
            <a:spLocks/>
          </p:cNvSpPr>
          <p:nvPr/>
        </p:nvSpPr>
        <p:spPr bwMode="gray">
          <a:xfrm>
            <a:off x="340808" y="6472748"/>
            <a:ext cx="11251334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مسیریابی بهینه در محیط جی ای اس برای تخلیه اضطراری آسیب دیدگان از حوادث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ناگهانی                                                  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استاد مربوطه: مهندس اسماعیل پور</a:t>
            </a: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18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            </a:t>
            </a:r>
            <a:endParaRPr lang="en-US" sz="1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11592142" y="6548367"/>
            <a:ext cx="215153" cy="139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10131221" y="512047"/>
            <a:ext cx="10443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3200" dirty="0" smtClean="0">
                <a:cs typeface="B Nazanin" panose="00000400000000000000" pitchFamily="2" charset="-78"/>
              </a:rPr>
              <a:t>2/16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40808" y="393713"/>
            <a:ext cx="208862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800" dirty="0" smtClean="0">
                <a:cs typeface="B Nazanin" panose="00000400000000000000" pitchFamily="2" charset="-78"/>
              </a:rPr>
              <a:t>ارائه دهنده : امین عباسی</a:t>
            </a:r>
            <a:endParaRPr lang="en-US" sz="1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00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4000" b="1" dirty="0" smtClean="0">
                <a:cs typeface="B Nazanin" panose="00000400000000000000" pitchFamily="2" charset="-78"/>
              </a:rPr>
              <a:t>هدف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645" y="2700318"/>
            <a:ext cx="8825659" cy="3416300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SA" sz="2400" dirty="0">
                <a:cs typeface="B Nazanin" panose="00000400000000000000" pitchFamily="2" charset="-78"/>
              </a:rPr>
              <a:t>هدف از این مقاله، </a:t>
            </a:r>
            <a:r>
              <a:rPr lang="ar-SA" sz="2400" dirty="0" smtClean="0">
                <a:cs typeface="B Nazanin" panose="00000400000000000000" pitchFamily="2" charset="-78"/>
              </a:rPr>
              <a:t>توسعه</a:t>
            </a:r>
            <a:r>
              <a:rPr lang="fa-IR" sz="2400" dirty="0" smtClean="0">
                <a:cs typeface="B Nazanin" panose="00000400000000000000" pitchFamily="2" charset="-78"/>
              </a:rPr>
              <a:t>‌</a:t>
            </a:r>
            <a:r>
              <a:rPr lang="ar-SA" sz="2400" dirty="0" smtClean="0">
                <a:cs typeface="B Nazanin" panose="00000400000000000000" pitchFamily="2" charset="-78"/>
              </a:rPr>
              <a:t>ی </a:t>
            </a:r>
            <a:r>
              <a:rPr lang="ar-SA" sz="2400" dirty="0">
                <a:cs typeface="B Nazanin" panose="00000400000000000000" pitchFamily="2" charset="-78"/>
              </a:rPr>
              <a:t>یک مدل </a:t>
            </a:r>
            <a:r>
              <a:rPr lang="ar-SA" sz="2400" dirty="0" smtClean="0">
                <a:cs typeface="B Nazanin" panose="00000400000000000000" pitchFamily="2" charset="-78"/>
              </a:rPr>
              <a:t>برپایه</a:t>
            </a:r>
            <a:r>
              <a:rPr lang="fa-IR" sz="2400" dirty="0" smtClean="0">
                <a:cs typeface="B Nazanin" panose="00000400000000000000" pitchFamily="2" charset="-78"/>
              </a:rPr>
              <a:t>‌</a:t>
            </a:r>
            <a:r>
              <a:rPr lang="ar-SA" sz="2400" dirty="0" smtClean="0">
                <a:cs typeface="B Nazanin" panose="00000400000000000000" pitchFamily="2" charset="-78"/>
              </a:rPr>
              <a:t>ی سامانه</a:t>
            </a:r>
            <a:r>
              <a:rPr lang="fa-IR" sz="2400" dirty="0" smtClean="0">
                <a:cs typeface="B Nazanin" panose="00000400000000000000" pitchFamily="2" charset="-78"/>
              </a:rPr>
              <a:t>‌</a:t>
            </a:r>
            <a:r>
              <a:rPr lang="ar-SA" sz="2400" dirty="0" smtClean="0">
                <a:cs typeface="B Nazanin" panose="00000400000000000000" pitchFamily="2" charset="-78"/>
              </a:rPr>
              <a:t>ی </a:t>
            </a:r>
            <a:r>
              <a:rPr lang="ar-SA" sz="2400" dirty="0">
                <a:cs typeface="B Nazanin" panose="00000400000000000000" pitchFamily="2" charset="-78"/>
              </a:rPr>
              <a:t>اطلاعات مکانی، به منظور پاسخگویی به </a:t>
            </a:r>
            <a:r>
              <a:rPr lang="ar-SA" sz="2400" dirty="0" smtClean="0">
                <a:cs typeface="B Nazanin" panose="00000400000000000000" pitchFamily="2" charset="-78"/>
              </a:rPr>
              <a:t>مسئله</a:t>
            </a:r>
            <a:r>
              <a:rPr lang="fa-IR" sz="2400" dirty="0" smtClean="0">
                <a:cs typeface="B Nazanin" panose="00000400000000000000" pitchFamily="2" charset="-78"/>
              </a:rPr>
              <a:t>‌</a:t>
            </a:r>
            <a:r>
              <a:rPr lang="ar-SA" sz="2400" dirty="0" smtClean="0">
                <a:cs typeface="B Nazanin" panose="00000400000000000000" pitchFamily="2" charset="-78"/>
              </a:rPr>
              <a:t>ی جست</a:t>
            </a:r>
            <a:r>
              <a:rPr lang="fa-IR" sz="2400" dirty="0" smtClean="0">
                <a:cs typeface="B Nazanin" panose="00000400000000000000" pitchFamily="2" charset="-78"/>
              </a:rPr>
              <a:t>‌</a:t>
            </a:r>
            <a:r>
              <a:rPr lang="ar-SA" sz="2400" dirty="0" smtClean="0">
                <a:cs typeface="B Nazanin" panose="00000400000000000000" pitchFamily="2" charset="-78"/>
              </a:rPr>
              <a:t>وجوی </a:t>
            </a:r>
            <a:r>
              <a:rPr lang="ar-SA" sz="2400" dirty="0">
                <a:cs typeface="B Nazanin" panose="00000400000000000000" pitchFamily="2" charset="-78"/>
              </a:rPr>
              <a:t>مسیر بهینه، برای تخلیه و انتقال سریع آسیب دیدگان حوادث ناگهانی به مناطق امن از پیش تعیین شده است. در بسیاری از حوادث، بهترین گزینه، </a:t>
            </a:r>
            <a:r>
              <a:rPr lang="ar-SA" sz="2400" dirty="0" smtClean="0">
                <a:cs typeface="B Nazanin" panose="00000400000000000000" pitchFamily="2" charset="-78"/>
              </a:rPr>
              <a:t>جا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ar-SA" sz="2400" dirty="0" smtClean="0">
                <a:cs typeface="B Nazanin" panose="00000400000000000000" pitchFamily="2" charset="-78"/>
              </a:rPr>
              <a:t>به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ar-SA" sz="2400" dirty="0" smtClean="0">
                <a:cs typeface="B Nazanin" panose="00000400000000000000" pitchFamily="2" charset="-78"/>
              </a:rPr>
              <a:t>جایی </a:t>
            </a:r>
            <a:r>
              <a:rPr lang="ar-SA" sz="2400" dirty="0">
                <a:cs typeface="B Nazanin" panose="00000400000000000000" pitchFamily="2" charset="-78"/>
              </a:rPr>
              <a:t>افراد نجات یافته از بلایا که در منطقه ی تحت تأثیر مخاطره واقع </a:t>
            </a:r>
            <a:r>
              <a:rPr lang="ar-SA" sz="2400" dirty="0" smtClean="0">
                <a:cs typeface="B Nazanin" panose="00000400000000000000" pitchFamily="2" charset="-78"/>
              </a:rPr>
              <a:t>شده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ar-SA" sz="2400" dirty="0" smtClean="0">
                <a:cs typeface="B Nazanin" panose="00000400000000000000" pitchFamily="2" charset="-78"/>
              </a:rPr>
              <a:t>اند</a:t>
            </a:r>
            <a:r>
              <a:rPr lang="ar-SA" sz="2400" dirty="0">
                <a:cs typeface="B Nazanin" panose="00000400000000000000" pitchFamily="2" charset="-78"/>
              </a:rPr>
              <a:t>، به مناطق امن است. پس تخلیه ی اضطراری، از نخستین مراحل مدیریت بحران به شمار میرود که باید در کمترین زمان ممکن انجام شود. چالش اصلی در مدیریت </a:t>
            </a:r>
            <a:r>
              <a:rPr lang="ar-SA" sz="2400" dirty="0" smtClean="0">
                <a:cs typeface="B Nazanin" panose="00000400000000000000" pitchFamily="2" charset="-78"/>
              </a:rPr>
              <a:t>تخلیه</a:t>
            </a:r>
            <a:r>
              <a:rPr lang="fa-IR" sz="2400" dirty="0" smtClean="0">
                <a:cs typeface="B Nazanin" panose="00000400000000000000" pitchFamily="2" charset="-78"/>
              </a:rPr>
              <a:t>‌</a:t>
            </a:r>
            <a:r>
              <a:rPr lang="ar-SA" sz="2400" dirty="0" smtClean="0">
                <a:cs typeface="B Nazanin" panose="00000400000000000000" pitchFamily="2" charset="-78"/>
              </a:rPr>
              <a:t>ی </a:t>
            </a:r>
            <a:r>
              <a:rPr lang="ar-SA" sz="2400" dirty="0">
                <a:cs typeface="B Nazanin" panose="00000400000000000000" pitchFamily="2" charset="-78"/>
              </a:rPr>
              <a:t>اضطراری، هدایت مردم در مسیرهای بهینه برای دستیابی به مناطق امن مورد نظر است. از این رو، به دلیل لزوم سرعت در </a:t>
            </a:r>
            <a:r>
              <a:rPr lang="ar-SA" sz="2400" dirty="0" smtClean="0">
                <a:cs typeface="B Nazanin" panose="00000400000000000000" pitchFamily="2" charset="-78"/>
              </a:rPr>
              <a:t>تخلیه ی </a:t>
            </a:r>
            <a:r>
              <a:rPr lang="ar-SA" sz="2400" dirty="0">
                <a:cs typeface="B Nazanin" panose="00000400000000000000" pitchFamily="2" charset="-78"/>
              </a:rPr>
              <a:t>منطقه ی تحت خطر، وجود یک طرح مسیریابی بهینه و کارآمد، بسیار ارزشمند است. 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Title 13"/>
          <p:cNvSpPr txBox="1">
            <a:spLocks/>
          </p:cNvSpPr>
          <p:nvPr/>
        </p:nvSpPr>
        <p:spPr bwMode="gray">
          <a:xfrm>
            <a:off x="340808" y="6472748"/>
            <a:ext cx="11251334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مسیریابی بهینه در محیط جی ای اس برای تخلیه اضطراری آسیب دیدگان از حوادث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ناگهانی                                                  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استاد مربوطه: مهندس اسماعیل پور</a:t>
            </a: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18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            </a:t>
            </a:r>
            <a:endParaRPr lang="en-US" sz="1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340808" y="393713"/>
            <a:ext cx="208862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800" dirty="0" smtClean="0">
                <a:cs typeface="B Nazanin" panose="00000400000000000000" pitchFamily="2" charset="-78"/>
              </a:rPr>
              <a:t>ارائه دهنده : امین عباسی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10131221" y="512047"/>
            <a:ext cx="10443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3200" dirty="0" smtClean="0">
                <a:cs typeface="B Nazanin" panose="00000400000000000000" pitchFamily="2" charset="-78"/>
              </a:rPr>
              <a:t>3/16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11592142" y="6548367"/>
            <a:ext cx="215153" cy="139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2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cs typeface="B Nazanin" panose="00000400000000000000" pitchFamily="2" charset="-78"/>
              </a:rPr>
              <a:t>نرم افزارهای مورد استفاده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84" y="4529950"/>
            <a:ext cx="3994413" cy="14950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120" y="2406288"/>
            <a:ext cx="5360015" cy="196017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gray">
          <a:xfrm>
            <a:off x="340808" y="393713"/>
            <a:ext cx="208862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800" dirty="0" smtClean="0">
                <a:cs typeface="B Nazanin" panose="00000400000000000000" pitchFamily="2" charset="-78"/>
              </a:rPr>
              <a:t>ارائه دهنده : امین عباسی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10131221" y="512047"/>
            <a:ext cx="10443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3200" dirty="0" smtClean="0">
                <a:cs typeface="B Nazanin" panose="00000400000000000000" pitchFamily="2" charset="-78"/>
              </a:rPr>
              <a:t>4/16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9" name="Title 13"/>
          <p:cNvSpPr txBox="1">
            <a:spLocks/>
          </p:cNvSpPr>
          <p:nvPr/>
        </p:nvSpPr>
        <p:spPr bwMode="gray">
          <a:xfrm>
            <a:off x="340808" y="6472748"/>
            <a:ext cx="11251334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مسیریابی بهینه در محیط جی ای اس برای تخلیه اضطراری آسیب دیدگان از حوادث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ناگهانی                                                  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استاد مربوطه: مهندس اسماعیل پور</a:t>
            </a: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18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            </a:t>
            </a:r>
            <a:endParaRPr lang="en-US" sz="1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597" y="3419467"/>
            <a:ext cx="2784203" cy="2771884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11592142" y="6570513"/>
            <a:ext cx="215153" cy="139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0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dirty="0">
                <a:cs typeface="B Nazanin" panose="00000400000000000000" pitchFamily="2" charset="-78"/>
              </a:rPr>
              <a:t>مواد و روش ها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645" y="2594826"/>
            <a:ext cx="8825659" cy="341630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SA" sz="2400" dirty="0">
                <a:cs typeface="B Nazanin" panose="00000400000000000000" pitchFamily="2" charset="-78"/>
              </a:rPr>
              <a:t>فرآیند مسیریابی، شامل انتخاب مسیر بهینه در شبکه</a:t>
            </a:r>
            <a:r>
              <a:rPr lang="fa-IR" sz="2400" dirty="0">
                <a:cs typeface="B Nazanin" panose="00000400000000000000" pitchFamily="2" charset="-78"/>
              </a:rPr>
              <a:t> ه</a:t>
            </a:r>
            <a:r>
              <a:rPr lang="ar-SA" sz="2400" dirty="0">
                <a:cs typeface="B Nazanin" panose="00000400000000000000" pitchFamily="2" charset="-78"/>
              </a:rPr>
              <a:t>ای معابر است. در شبکه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ar-SA" sz="2400" dirty="0">
                <a:cs typeface="B Nazanin" panose="00000400000000000000" pitchFamily="2" charset="-78"/>
              </a:rPr>
              <a:t>های کوچک، مسیریابی چندان جدی گرفته نمی شود؛ اما هنگامی که شبکه ی معابر کمی پیچیده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ar-SA" sz="2400" dirty="0">
                <a:cs typeface="B Nazanin" panose="00000400000000000000" pitchFamily="2" charset="-78"/>
              </a:rPr>
              <a:t>تر میشوند، مسیریابی و انتخاب مسیر بهینه به یک امر مهم </a:t>
            </a:r>
            <a:r>
              <a:rPr lang="fa-IR" sz="2400" dirty="0">
                <a:cs typeface="B Nazanin" panose="00000400000000000000" pitchFamily="2" charset="-78"/>
              </a:rPr>
              <a:t>م</a:t>
            </a:r>
            <a:r>
              <a:rPr lang="ar-SA" sz="2400" dirty="0">
                <a:cs typeface="B Nazanin" panose="00000400000000000000" pitchFamily="2" charset="-78"/>
              </a:rPr>
              <a:t>بدل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ar-SA" sz="2400" dirty="0">
                <a:cs typeface="B Nazanin" panose="00000400000000000000" pitchFamily="2" charset="-78"/>
              </a:rPr>
              <a:t>می شود</a:t>
            </a:r>
            <a:r>
              <a:rPr lang="en-US" sz="2400" dirty="0" smtClean="0">
                <a:cs typeface="B Nazanin" panose="00000400000000000000" pitchFamily="2" charset="-78"/>
              </a:rPr>
              <a:t>.</a:t>
            </a:r>
            <a:endParaRPr lang="fa-IR" sz="2400" dirty="0" smtClean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ar-SA" sz="2400" dirty="0" smtClean="0">
                <a:cs typeface="B Nazanin" panose="00000400000000000000" pitchFamily="2" charset="-78"/>
              </a:rPr>
              <a:t>در </a:t>
            </a:r>
            <a:r>
              <a:rPr lang="ar-SA" sz="2400" dirty="0">
                <a:cs typeface="B Nazanin" panose="00000400000000000000" pitchFamily="2" charset="-78"/>
              </a:rPr>
              <a:t>این بخش، ضمن بیان روشهای پایه ی مسیریابی </a:t>
            </a:r>
            <a:r>
              <a:rPr lang="fa-IR" sz="2400" dirty="0" smtClean="0">
                <a:cs typeface="B Nazanin" panose="00000400000000000000" pitchFamily="2" charset="-78"/>
              </a:rPr>
              <a:t>،</a:t>
            </a:r>
            <a:r>
              <a:rPr lang="ar-SA" sz="2400" dirty="0" smtClean="0">
                <a:cs typeface="B Nazanin" panose="00000400000000000000" pitchFamily="2" charset="-78"/>
              </a:rPr>
              <a:t> </a:t>
            </a:r>
            <a:r>
              <a:rPr lang="ar-SA" sz="2400" dirty="0">
                <a:cs typeface="B Nazanin" panose="00000400000000000000" pitchFamily="2" charset="-78"/>
              </a:rPr>
              <a:t>اصول مسیریابی به روش </a:t>
            </a:r>
            <a:r>
              <a:rPr lang="ar-SA" sz="2400" dirty="0" smtClean="0">
                <a:cs typeface="B Nazanin" panose="00000400000000000000" pitchFamily="2" charset="-78"/>
              </a:rPr>
              <a:t>دایجسترا </a:t>
            </a:r>
            <a:r>
              <a:rPr lang="fa-IR" sz="2400" dirty="0" smtClean="0">
                <a:cs typeface="B Nazanin" panose="00000400000000000000" pitchFamily="2" charset="-78"/>
              </a:rPr>
              <a:t>نیز </a:t>
            </a:r>
            <a:r>
              <a:rPr lang="ar-SA" sz="2400" dirty="0" smtClean="0">
                <a:cs typeface="B Nazanin" panose="00000400000000000000" pitchFamily="2" charset="-78"/>
              </a:rPr>
              <a:t>بیان </a:t>
            </a:r>
            <a:r>
              <a:rPr lang="ar-SA" sz="2400" dirty="0">
                <a:cs typeface="B Nazanin" panose="00000400000000000000" pitchFamily="2" charset="-78"/>
              </a:rPr>
              <a:t>می شود.</a:t>
            </a:r>
            <a:endParaRPr lang="en-US" sz="2400" dirty="0"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en-US" sz="2400" dirty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Title 13"/>
          <p:cNvSpPr txBox="1">
            <a:spLocks/>
          </p:cNvSpPr>
          <p:nvPr/>
        </p:nvSpPr>
        <p:spPr bwMode="gray">
          <a:xfrm>
            <a:off x="340808" y="6472748"/>
            <a:ext cx="11251334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مسیریابی بهینه در محیط جی ای اس برای تخلیه اضطراری آسیب دیدگان از حوادث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ناگهانی                                                  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استاد مربوطه: مهندس اسماعیل پور</a:t>
            </a: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18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            </a:t>
            </a:r>
            <a:endParaRPr lang="en-US" sz="1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340808" y="393713"/>
            <a:ext cx="208862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800" dirty="0" smtClean="0">
                <a:cs typeface="B Nazanin" panose="00000400000000000000" pitchFamily="2" charset="-78"/>
              </a:rPr>
              <a:t>ارائه دهنده : امین عباسی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10152736" y="512047"/>
            <a:ext cx="10443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3200" dirty="0" smtClean="0">
                <a:cs typeface="B Nazanin" panose="00000400000000000000" pitchFamily="2" charset="-78"/>
              </a:rPr>
              <a:t>5/16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11592142" y="6559125"/>
            <a:ext cx="215153" cy="139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cs typeface="B Nazanin" panose="00000400000000000000" pitchFamily="2" charset="-78"/>
              </a:rPr>
              <a:t>تئوری گراف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645" y="2627098"/>
            <a:ext cx="8825659" cy="3416300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SA" sz="2400" dirty="0" smtClean="0">
                <a:cs typeface="B Nazanin" panose="00000400000000000000" pitchFamily="2" charset="-78"/>
              </a:rPr>
              <a:t>گراف </a:t>
            </a:r>
            <a:r>
              <a:rPr lang="ar-SA" sz="2400" dirty="0">
                <a:cs typeface="B Nazanin" panose="00000400000000000000" pitchFamily="2" charset="-78"/>
              </a:rPr>
              <a:t>نموداری است شامل تعدادی رأس که با یال هایی به هم وصل </a:t>
            </a:r>
            <a:r>
              <a:rPr lang="ar-SA" sz="2400" dirty="0" smtClean="0">
                <a:cs typeface="B Nazanin" panose="00000400000000000000" pitchFamily="2" charset="-78"/>
              </a:rPr>
              <a:t>شده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ar-SA" sz="2400" dirty="0" smtClean="0">
                <a:cs typeface="B Nazanin" panose="00000400000000000000" pitchFamily="2" charset="-78"/>
              </a:rPr>
              <a:t>اند</a:t>
            </a:r>
            <a:r>
              <a:rPr lang="ar-SA" sz="2400" dirty="0">
                <a:cs typeface="B Nazanin" panose="00000400000000000000" pitchFamily="2" charset="-78"/>
              </a:rPr>
              <a:t>. به گفته ی دیگر، گراف </a:t>
            </a:r>
            <a:r>
              <a:rPr lang="ar-SA" sz="2400" dirty="0" smtClean="0">
                <a:cs typeface="B Nazanin" panose="00000400000000000000" pitchFamily="2" charset="-78"/>
              </a:rPr>
              <a:t>مجموعه</a:t>
            </a:r>
            <a:r>
              <a:rPr lang="fa-IR" sz="2400" dirty="0" smtClean="0">
                <a:cs typeface="B Nazanin" panose="00000400000000000000" pitchFamily="2" charset="-78"/>
              </a:rPr>
              <a:t> ه</a:t>
            </a:r>
            <a:r>
              <a:rPr lang="ar-SA" sz="2400" dirty="0" smtClean="0">
                <a:cs typeface="B Nazanin" panose="00000400000000000000" pitchFamily="2" charset="-78"/>
              </a:rPr>
              <a:t>ا</a:t>
            </a:r>
            <a:r>
              <a:rPr lang="fa-IR" sz="2400" dirty="0" smtClean="0">
                <a:cs typeface="B Nazanin" panose="00000400000000000000" pitchFamily="2" charset="-78"/>
              </a:rPr>
              <a:t>ی</a:t>
            </a:r>
            <a:r>
              <a:rPr lang="ar-SA" sz="2400" dirty="0" smtClean="0">
                <a:cs typeface="B Nazanin" panose="00000400000000000000" pitchFamily="2" charset="-78"/>
              </a:rPr>
              <a:t>ی </a:t>
            </a:r>
            <a:r>
              <a:rPr lang="ar-SA" sz="2400" dirty="0">
                <a:cs typeface="B Nazanin" panose="00000400000000000000" pitchFamily="2" charset="-78"/>
              </a:rPr>
              <a:t>از رأس هاست که با </a:t>
            </a:r>
            <a:r>
              <a:rPr lang="ar-SA" sz="2400" dirty="0" smtClean="0">
                <a:cs typeface="B Nazanin" panose="00000400000000000000" pitchFamily="2" charset="-78"/>
              </a:rPr>
              <a:t>مجموعه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ه</a:t>
            </a:r>
            <a:r>
              <a:rPr lang="ar-SA" sz="2400" dirty="0" smtClean="0">
                <a:cs typeface="B Nazanin" panose="00000400000000000000" pitchFamily="2" charset="-78"/>
              </a:rPr>
              <a:t>ا</a:t>
            </a:r>
            <a:r>
              <a:rPr lang="fa-IR" sz="2400" dirty="0" smtClean="0">
                <a:cs typeface="B Nazanin" panose="00000400000000000000" pitchFamily="2" charset="-78"/>
              </a:rPr>
              <a:t>ی</a:t>
            </a:r>
            <a:r>
              <a:rPr lang="ar-SA" sz="2400" dirty="0" smtClean="0">
                <a:cs typeface="B Nazanin" panose="00000400000000000000" pitchFamily="2" charset="-78"/>
              </a:rPr>
              <a:t>ی </a:t>
            </a:r>
            <a:r>
              <a:rPr lang="ar-SA" sz="2400" dirty="0">
                <a:cs typeface="B Nazanin" panose="00000400000000000000" pitchFamily="2" charset="-78"/>
              </a:rPr>
              <a:t>از زوج های مرتب که همان یال ها هستند، به هم متصل </a:t>
            </a:r>
            <a:r>
              <a:rPr lang="ar-SA" sz="2400" dirty="0" smtClean="0">
                <a:cs typeface="B Nazanin" panose="00000400000000000000" pitchFamily="2" charset="-78"/>
              </a:rPr>
              <a:t>شده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ar-SA" sz="2400" dirty="0" smtClean="0">
                <a:cs typeface="B Nazanin" panose="00000400000000000000" pitchFamily="2" charset="-78"/>
              </a:rPr>
              <a:t>اند</a:t>
            </a:r>
            <a:r>
              <a:rPr lang="ar-SA" sz="2400" dirty="0">
                <a:cs typeface="B Nazanin" panose="00000400000000000000" pitchFamily="2" charset="-78"/>
              </a:rPr>
              <a:t>. یال ها بر دو گونه ی ساده و </a:t>
            </a:r>
            <a:r>
              <a:rPr lang="ar-SA" sz="2400" dirty="0" smtClean="0">
                <a:cs typeface="B Nazanin" panose="00000400000000000000" pitchFamily="2" charset="-78"/>
              </a:rPr>
              <a:t>جهت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ar-SA" sz="2400" dirty="0" smtClean="0">
                <a:cs typeface="B Nazanin" panose="00000400000000000000" pitchFamily="2" charset="-78"/>
              </a:rPr>
              <a:t>دار </a:t>
            </a:r>
            <a:r>
              <a:rPr lang="ar-SA" sz="2400" dirty="0">
                <a:cs typeface="B Nazanin" panose="00000400000000000000" pitchFamily="2" charset="-78"/>
              </a:rPr>
              <a:t>هستند. همچنین برای نشان دادن هزینه ی حرکت بین دو رأس در گراف، از گراف وزن دار استفاده میشود. وزن هر یال در گراف می تواند تابعی از فاصله بین دو رأس، سرعت طی مسیر، زمان و... </a:t>
            </a:r>
            <a:r>
              <a:rPr lang="ar-SA" sz="2400" dirty="0" smtClean="0">
                <a:cs typeface="B Nazanin" panose="00000400000000000000" pitchFamily="2" charset="-78"/>
              </a:rPr>
              <a:t>باشد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در صورتی که گراف وزن دار باشد کوتاه ترین مسیر، مسیری است که جمع کل وزن یال های آن کمترین مقدار ممکن در مقایسه با سایر مسیر هاست.</a:t>
            </a:r>
            <a:endParaRPr lang="en-US" sz="2400" dirty="0" smtClean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Title 13"/>
          <p:cNvSpPr txBox="1">
            <a:spLocks/>
          </p:cNvSpPr>
          <p:nvPr/>
        </p:nvSpPr>
        <p:spPr bwMode="gray">
          <a:xfrm>
            <a:off x="340808" y="6472748"/>
            <a:ext cx="11251334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مسیریابی بهینه در محیط جی ای اس برای تخلیه اضطراری آسیب دیدگان از حوادث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ناگهانی                                                  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استاد مربوطه: مهندس اسماعیل پور</a:t>
            </a: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18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            </a:t>
            </a:r>
            <a:endParaRPr lang="en-US" sz="1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340808" y="393713"/>
            <a:ext cx="208862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800" dirty="0" smtClean="0">
                <a:cs typeface="B Nazanin" panose="00000400000000000000" pitchFamily="2" charset="-78"/>
              </a:rPr>
              <a:t>ارائه دهنده : امین عباسی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10163493" y="544319"/>
            <a:ext cx="10443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3200" dirty="0" smtClean="0">
                <a:cs typeface="B Nazanin" panose="00000400000000000000" pitchFamily="2" charset="-78"/>
              </a:rPr>
              <a:t>6/16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11592142" y="6559755"/>
            <a:ext cx="215153" cy="139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b="1" dirty="0" smtClean="0">
                <a:cs typeface="B Nazanin" panose="00000400000000000000" pitchFamily="2" charset="-78"/>
              </a:rPr>
              <a:t>مدل سازی شبکه 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645" y="2476492"/>
            <a:ext cx="8825659" cy="3416300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مدل داده شبکه ، نوعی نمایش از داده های یک شبکه می باشد که شبکه را به صورت یک گراف خطی متشکل از رئوس گراف </a:t>
            </a:r>
            <a:r>
              <a:rPr lang="fa-IR" sz="2400" dirty="0">
                <a:cs typeface="B Nazanin" panose="00000400000000000000" pitchFamily="2" charset="-78"/>
              </a:rPr>
              <a:t>و اتصالات خطی آن تعریف می کند. یک شبکه متشکل از </a:t>
            </a:r>
            <a:r>
              <a:rPr lang="fa-IR" sz="2400" dirty="0" smtClean="0">
                <a:cs typeface="B Nazanin" panose="00000400000000000000" pitchFamily="2" charset="-78"/>
              </a:rPr>
              <a:t>یال ها </a:t>
            </a:r>
            <a:r>
              <a:rPr lang="fa-IR" sz="2400" dirty="0">
                <a:cs typeface="B Nazanin" panose="00000400000000000000" pitchFamily="2" charset="-78"/>
              </a:rPr>
              <a:t>و </a:t>
            </a:r>
            <a:r>
              <a:rPr lang="fa-IR" sz="2400" dirty="0" smtClean="0">
                <a:cs typeface="B Nazanin" panose="00000400000000000000" pitchFamily="2" charset="-78"/>
              </a:rPr>
              <a:t>راس هاست. به عبارت </a:t>
            </a:r>
            <a:r>
              <a:rPr lang="fa-IR" sz="2400" dirty="0">
                <a:cs typeface="B Nazanin" panose="00000400000000000000" pitchFamily="2" charset="-78"/>
              </a:rPr>
              <a:t>دیگر </a:t>
            </a:r>
            <a:r>
              <a:rPr lang="fa-IR" sz="2400" dirty="0" smtClean="0">
                <a:cs typeface="B Nazanin" panose="00000400000000000000" pitchFamily="2" charset="-78"/>
              </a:rPr>
              <a:t>راس ها </a:t>
            </a:r>
            <a:r>
              <a:rPr lang="fa-IR" sz="2400" dirty="0">
                <a:cs typeface="B Nazanin" panose="00000400000000000000" pitchFamily="2" charset="-78"/>
              </a:rPr>
              <a:t>تقاطع و یالها اتصالات </a:t>
            </a:r>
            <a:r>
              <a:rPr lang="fa-IR" sz="2400" dirty="0" smtClean="0">
                <a:cs typeface="B Nazanin" panose="00000400000000000000" pitchFamily="2" charset="-78"/>
              </a:rPr>
              <a:t>آنها</a:t>
            </a:r>
            <a:r>
              <a:rPr lang="fa-IR" sz="2400" dirty="0">
                <a:cs typeface="B Nazanin" panose="00000400000000000000" pitchFamily="2" charset="-78"/>
              </a:rPr>
              <a:t>(مثلا خط اتوبوس ، خیابان وغیره) میباشند. </a:t>
            </a:r>
          </a:p>
          <a:p>
            <a:pPr marL="0" indent="0" algn="just" rtl="1">
              <a:buNone/>
            </a:pPr>
            <a:r>
              <a:rPr lang="fa-IR" sz="2400" dirty="0" smtClean="0">
                <a:cs typeface="B Nazanin" panose="00000400000000000000" pitchFamily="2" charset="-78"/>
              </a:rPr>
              <a:t>در </a:t>
            </a:r>
            <a:r>
              <a:rPr lang="fa-IR" sz="2400" dirty="0">
                <a:cs typeface="B Nazanin" panose="00000400000000000000" pitchFamily="2" charset="-78"/>
              </a:rPr>
              <a:t>بسیاری از شبکه ها که مدلی از دنیای واقعی هستند، هر یال دارای جهت و مقاومت می باشد. منظور از مقاومت در یالهای شبکه هزینه حرکت در طول یالهای آن شبکه می باشد. شبکه هایی که ساختار آنها به صورت ترکیب یال و راس است، از فرمت برداری جهت ذخیره سازی داده استفاده می کنند. این نوع فرمت می تواند ساختاری توپولوژیک داشته باشد و سایر اطلاعات مثل وزنها، محدودیتها و شرایط خاصی در جداول توصیفی متناظر با </a:t>
            </a:r>
            <a:r>
              <a:rPr lang="fa-IR" sz="2400" dirty="0" smtClean="0">
                <a:cs typeface="B Nazanin" panose="00000400000000000000" pitchFamily="2" charset="-78"/>
              </a:rPr>
              <a:t>عناصر</a:t>
            </a:r>
            <a:r>
              <a:rPr lang="fa-IR" sz="2400" dirty="0">
                <a:cs typeface="B Nazanin" panose="00000400000000000000" pitchFamily="2" charset="-78"/>
              </a:rPr>
              <a:t>شبکه مشخص می </a:t>
            </a:r>
            <a:r>
              <a:rPr lang="fa-IR" sz="2400" dirty="0" smtClean="0">
                <a:cs typeface="B Nazanin" panose="00000400000000000000" pitchFamily="2" charset="-78"/>
              </a:rPr>
              <a:t>شوند.</a:t>
            </a:r>
            <a:endParaRPr lang="fa-IR" sz="2400" dirty="0">
              <a:cs typeface="B Nazanin" panose="00000400000000000000" pitchFamily="2" charset="-78"/>
            </a:endParaRPr>
          </a:p>
          <a:p>
            <a:pPr marL="0" indent="0" algn="just">
              <a:buNone/>
            </a:pPr>
            <a:r>
              <a:rPr lang="en-US" sz="2400" dirty="0">
                <a:cs typeface="B Nazanin" panose="00000400000000000000" pitchFamily="2" charset="-78"/>
              </a:rPr>
              <a:t/>
            </a:r>
            <a:br>
              <a:rPr lang="en-US" sz="2400" dirty="0">
                <a:cs typeface="B Nazanin" panose="00000400000000000000" pitchFamily="2" charset="-78"/>
              </a:rPr>
            </a:b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Title 13"/>
          <p:cNvSpPr txBox="1">
            <a:spLocks/>
          </p:cNvSpPr>
          <p:nvPr/>
        </p:nvSpPr>
        <p:spPr bwMode="gray">
          <a:xfrm>
            <a:off x="340808" y="6472748"/>
            <a:ext cx="11251334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مسیریابی بهینه در محیط جی ای اس برای تخلیه اضطراری آسیب دیدگان از حوادث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ناگهانی                                                  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استاد مربوطه: مهندس اسماعیل پور</a:t>
            </a: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18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            </a:t>
            </a:r>
            <a:endParaRPr lang="en-US" sz="1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gray">
          <a:xfrm>
            <a:off x="340808" y="393713"/>
            <a:ext cx="208862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800" dirty="0" smtClean="0">
                <a:cs typeface="B Nazanin" panose="00000400000000000000" pitchFamily="2" charset="-78"/>
              </a:rPr>
              <a:t>ارائه دهنده : امین عباسی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gray">
          <a:xfrm>
            <a:off x="10163493" y="533563"/>
            <a:ext cx="10443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3200" dirty="0" smtClean="0">
                <a:cs typeface="B Nazanin" panose="00000400000000000000" pitchFamily="2" charset="-78"/>
              </a:rPr>
              <a:t>7/16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7" name="Right Arrow 6">
            <a:hlinkClick r:id="rId2" action="ppaction://hlinksldjump"/>
          </p:cNvPr>
          <p:cNvSpPr/>
          <p:nvPr/>
        </p:nvSpPr>
        <p:spPr>
          <a:xfrm>
            <a:off x="11592142" y="6559755"/>
            <a:ext cx="215153" cy="139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sz="3200" b="1" dirty="0" smtClean="0">
                <a:cs typeface="B Nazanin" panose="00000400000000000000" pitchFamily="2" charset="-78"/>
              </a:rPr>
              <a:t>الگوريتم هاي مسيريابي در مدل شبكه برداري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9371118" y="4033069"/>
            <a:ext cx="2345168" cy="796961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 bwMode="gray">
          <a:xfrm>
            <a:off x="8990257" y="4033069"/>
            <a:ext cx="2667898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الگوريتم هاي مسيريابي</a:t>
            </a:r>
            <a:endParaRPr 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6" name="Right Brace 25"/>
          <p:cNvSpPr/>
          <p:nvPr/>
        </p:nvSpPr>
        <p:spPr>
          <a:xfrm>
            <a:off x="8735385" y="3333183"/>
            <a:ext cx="471258" cy="212315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892326" y="2918973"/>
            <a:ext cx="1646700" cy="78067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 bwMode="gray">
          <a:xfrm>
            <a:off x="6358221" y="2931837"/>
            <a:ext cx="2667898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ماتریسی</a:t>
            </a:r>
            <a:endParaRPr 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878525" y="5056977"/>
            <a:ext cx="1669609" cy="74428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1"/>
          <p:cNvSpPr txBox="1">
            <a:spLocks/>
          </p:cNvSpPr>
          <p:nvPr/>
        </p:nvSpPr>
        <p:spPr bwMode="gray">
          <a:xfrm>
            <a:off x="6246613" y="5008080"/>
            <a:ext cx="2772779" cy="719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درختی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7" name="Title 13"/>
          <p:cNvSpPr txBox="1">
            <a:spLocks/>
          </p:cNvSpPr>
          <p:nvPr/>
        </p:nvSpPr>
        <p:spPr bwMode="gray">
          <a:xfrm>
            <a:off x="340808" y="6472748"/>
            <a:ext cx="11251334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مسیریابی بهینه در محیط جی ای اس برای تخلیه اضطراری آسیب دیدگان از حوادث </a:t>
            </a:r>
            <a:r>
              <a:rPr lang="fa-IR" sz="16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ناگهانی                                                   </a:t>
            </a:r>
            <a:r>
              <a:rPr lang="fa-IR" sz="1600" b="1" dirty="0">
                <a:solidFill>
                  <a:srgbClr val="0070C0"/>
                </a:solidFill>
                <a:cs typeface="B Nazanin" panose="00000400000000000000" pitchFamily="2" charset="-78"/>
              </a:rPr>
              <a:t>استاد مربوطه: مهندس اسماعیل پور</a:t>
            </a:r>
            <a:endParaRPr lang="en-US" sz="1600" b="1" dirty="0">
              <a:solidFill>
                <a:srgbClr val="0070C0"/>
              </a:solidFill>
              <a:cs typeface="B Nazanin" panose="00000400000000000000" pitchFamily="2" charset="-78"/>
            </a:endParaRPr>
          </a:p>
          <a:p>
            <a:pPr algn="r"/>
            <a:r>
              <a:rPr lang="fa-IR" sz="1800" b="1" dirty="0" smtClean="0">
                <a:solidFill>
                  <a:srgbClr val="0070C0"/>
                </a:solidFill>
                <a:cs typeface="B Nazanin" panose="00000400000000000000" pitchFamily="2" charset="-78"/>
              </a:rPr>
              <a:t>             </a:t>
            </a:r>
            <a:endParaRPr lang="en-US" sz="1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 bwMode="gray">
          <a:xfrm>
            <a:off x="340808" y="393713"/>
            <a:ext cx="208862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1800" dirty="0" smtClean="0">
                <a:cs typeface="B Nazanin" panose="00000400000000000000" pitchFamily="2" charset="-78"/>
              </a:rPr>
              <a:t>ارائه دهنده : امین عباسی</a:t>
            </a:r>
            <a:endParaRPr lang="en-US" sz="1800" dirty="0">
              <a:cs typeface="B Nazanin" panose="00000400000000000000" pitchFamily="2" charset="-78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 bwMode="gray">
          <a:xfrm>
            <a:off x="10141978" y="478936"/>
            <a:ext cx="10443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fa-IR" sz="3200" dirty="0" smtClean="0">
                <a:cs typeface="B Nazanin" panose="00000400000000000000" pitchFamily="2" charset="-78"/>
              </a:rPr>
              <a:t>8/16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6580329" y="2758931"/>
            <a:ext cx="271020" cy="10995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6494029" y="4640510"/>
            <a:ext cx="271020" cy="15008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29605" y="4987481"/>
            <a:ext cx="1547375" cy="5858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 bwMode="gray">
          <a:xfrm>
            <a:off x="4189601" y="4877353"/>
            <a:ext cx="2772779" cy="719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بلمن فورد</a:t>
            </a:r>
            <a:endParaRPr 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785395" y="4329878"/>
            <a:ext cx="1547375" cy="5858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1"/>
          <p:cNvSpPr txBox="1">
            <a:spLocks/>
          </p:cNvSpPr>
          <p:nvPr/>
        </p:nvSpPr>
        <p:spPr bwMode="gray">
          <a:xfrm>
            <a:off x="4145391" y="4219750"/>
            <a:ext cx="2772779" cy="719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دایجسترا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4873815" y="5665683"/>
            <a:ext cx="1547375" cy="5858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 bwMode="gray">
          <a:xfrm>
            <a:off x="4233811" y="5555555"/>
            <a:ext cx="2772779" cy="719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A*</a:t>
            </a:r>
            <a:endParaRPr 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4824210" y="3360152"/>
            <a:ext cx="1547375" cy="5858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/>
          <p:cNvSpPr txBox="1">
            <a:spLocks/>
          </p:cNvSpPr>
          <p:nvPr/>
        </p:nvSpPr>
        <p:spPr bwMode="gray">
          <a:xfrm>
            <a:off x="4184206" y="3250024"/>
            <a:ext cx="2772779" cy="719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جانسون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579821" y="2511102"/>
            <a:ext cx="1975923" cy="62788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1"/>
          <p:cNvSpPr txBox="1">
            <a:spLocks/>
          </p:cNvSpPr>
          <p:nvPr/>
        </p:nvSpPr>
        <p:spPr bwMode="gray">
          <a:xfrm>
            <a:off x="4145391" y="2443117"/>
            <a:ext cx="2772779" cy="719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2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فلوید-وارشال</a:t>
            </a:r>
            <a:endParaRPr lang="en-US" sz="2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3" name="Right Arrow 32">
            <a:hlinkClick r:id="rId2" action="ppaction://hlinksldjump"/>
          </p:cNvPr>
          <p:cNvSpPr/>
          <p:nvPr/>
        </p:nvSpPr>
        <p:spPr>
          <a:xfrm>
            <a:off x="11592142" y="6559755"/>
            <a:ext cx="215153" cy="139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680</TotalTime>
  <Words>1567</Words>
  <Application>Microsoft Office PowerPoint</Application>
  <PresentationFormat>Widescreen</PresentationFormat>
  <Paragraphs>131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 Nazanin</vt:lpstr>
      <vt:lpstr>Calibri</vt:lpstr>
      <vt:lpstr>Century Gothic</vt:lpstr>
      <vt:lpstr>Wingdings 3</vt:lpstr>
      <vt:lpstr>Ion Boardroom</vt:lpstr>
      <vt:lpstr>مسیریابی بهینه در محیط جی ای اس برای تخلیه اضطراری آسیب دیدگان از حوادث ناگهانی در دانشگاه بجنورد </vt:lpstr>
      <vt:lpstr>فهرست</vt:lpstr>
      <vt:lpstr>مقدمه</vt:lpstr>
      <vt:lpstr>هدف</vt:lpstr>
      <vt:lpstr>نرم افزارهای مورد استفاده</vt:lpstr>
      <vt:lpstr>مواد و روش ها </vt:lpstr>
      <vt:lpstr>تئوری گراف</vt:lpstr>
      <vt:lpstr>مدل سازی شبکه </vt:lpstr>
      <vt:lpstr>الگوريتم هاي مسيريابي در مدل شبكه برداري</vt:lpstr>
      <vt:lpstr>الگوريتم دايجسترا</vt:lpstr>
      <vt:lpstr>بهبود الگوريتم دايجسترا در شبكه هاي شهري</vt:lpstr>
      <vt:lpstr>بهبود الگوريتم دايجسترا در شبكه هاي شهري</vt:lpstr>
      <vt:lpstr>یافت های تحقیق</vt:lpstr>
      <vt:lpstr>یافت های تحقیق</vt:lpstr>
      <vt:lpstr>نتیجه گیری</vt:lpstr>
      <vt:lpstr>نتیجه گیری</vt:lpstr>
      <vt:lpstr>منابع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amin</dc:creator>
  <cp:lastModifiedBy>amin</cp:lastModifiedBy>
  <cp:revision>63</cp:revision>
  <dcterms:created xsi:type="dcterms:W3CDTF">2017-05-23T17:13:55Z</dcterms:created>
  <dcterms:modified xsi:type="dcterms:W3CDTF">2017-05-28T06:40:58Z</dcterms:modified>
</cp:coreProperties>
</file>