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4" d="100"/>
          <a:sy n="74" d="100"/>
        </p:scale>
        <p:origin x="-73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F011C5-69B7-4EF4-BF8E-91A77D2F9C1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42DFAE-C268-467D-AA05-0BF0426B5977}" type="datetimeFigureOut">
              <a:rPr lang="en-US" smtClean="0"/>
              <a:pPr/>
              <a:t>5/1/2013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AF011C5-69B7-4EF4-BF8E-91A77D2F9C1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42DFAE-C268-467D-AA05-0BF0426B5977}" type="datetimeFigureOut">
              <a:rPr lang="en-US" smtClean="0"/>
              <a:pPr/>
              <a:t>5/1/2013</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AF011C5-69B7-4EF4-BF8E-91A77D2F9C1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24814" cy="2343152"/>
          </a:xfrm>
        </p:spPr>
        <p:txBody>
          <a:bodyPr>
            <a:normAutofit fontScale="90000"/>
          </a:bodyPr>
          <a:lstStyle/>
          <a:p>
            <a:pPr algn="ctr" rtl="1"/>
            <a:r>
              <a:rPr lang="fa-IR" dirty="0" smtClean="0">
                <a:cs typeface="B Yagut" pitchFamily="2" charset="-78"/>
              </a:rPr>
              <a:t>آیا نگرش کارکنان نسبت به سازمانها مهم است ؟</a:t>
            </a:r>
            <a:br>
              <a:rPr lang="fa-IR" dirty="0" smtClean="0">
                <a:cs typeface="B Yagut" pitchFamily="2" charset="-78"/>
              </a:rPr>
            </a:br>
            <a:r>
              <a:rPr lang="fa-IR" dirty="0" smtClean="0">
                <a:cs typeface="B Yagut" pitchFamily="2" charset="-78"/>
              </a:rPr>
              <a:t/>
            </a:r>
            <a:br>
              <a:rPr lang="fa-IR" dirty="0" smtClean="0">
                <a:cs typeface="B Yagut" pitchFamily="2" charset="-78"/>
              </a:rPr>
            </a:br>
            <a:r>
              <a:rPr lang="fa-IR" sz="3100" dirty="0" smtClean="0">
                <a:cs typeface="B Yagut" pitchFamily="2" charset="-78"/>
              </a:rPr>
              <a:t>بررسی تعهد کارکنان به سازمان</a:t>
            </a:r>
            <a:endParaRPr lang="en-US" sz="3100" dirty="0">
              <a:cs typeface="B Yagut" pitchFamily="2" charset="-78"/>
            </a:endParaRPr>
          </a:p>
        </p:txBody>
      </p:sp>
      <p:sp>
        <p:nvSpPr>
          <p:cNvPr id="3" name="Subtitle 2"/>
          <p:cNvSpPr>
            <a:spLocks noGrp="1"/>
          </p:cNvSpPr>
          <p:nvPr>
            <p:ph type="subTitle" idx="1"/>
          </p:nvPr>
        </p:nvSpPr>
        <p:spPr>
          <a:xfrm>
            <a:off x="533400" y="3228536"/>
            <a:ext cx="7824814" cy="3272298"/>
          </a:xfrm>
        </p:spPr>
        <p:txBody>
          <a:bodyPr>
            <a:normAutofit/>
          </a:bodyPr>
          <a:lstStyle/>
          <a:p>
            <a:pPr algn="ctr"/>
            <a:endParaRPr lang="fa-IR" dirty="0" smtClean="0"/>
          </a:p>
          <a:p>
            <a:pPr algn="ctr"/>
            <a:endParaRPr lang="fa-IR" dirty="0" smtClean="0"/>
          </a:p>
          <a:p>
            <a:pPr algn="ctr" rtl="1"/>
            <a:r>
              <a:rPr lang="fa-IR" i="1" dirty="0" smtClean="0">
                <a:cs typeface="B Titr" pitchFamily="2" charset="-78"/>
              </a:rPr>
              <a:t>استاد : جناب آقای دکتر </a:t>
            </a:r>
            <a:r>
              <a:rPr lang="fa-IR" i="1" dirty="0" smtClean="0">
                <a:cs typeface="B Titr" pitchFamily="2" charset="-78"/>
              </a:rPr>
              <a:t>رضائیان</a:t>
            </a:r>
          </a:p>
          <a:p>
            <a:pPr algn="ctr" rtl="1"/>
            <a:endParaRPr lang="fa-IR" i="1" dirty="0" smtClean="0">
              <a:cs typeface="B Titr" pitchFamily="2" charset="-78"/>
            </a:endParaRPr>
          </a:p>
          <a:p>
            <a:pPr algn="ctr" rtl="1"/>
            <a:endParaRPr lang="fa-IR" i="1" dirty="0" smtClean="0">
              <a:cs typeface="B Titr" pitchFamily="2" charset="-78"/>
            </a:endParaRPr>
          </a:p>
          <a:p>
            <a:pPr algn="ctr" rtl="1"/>
            <a:r>
              <a:rPr lang="fa-IR" sz="1800" i="1" dirty="0" smtClean="0">
                <a:cs typeface="B Homa" pitchFamily="2" charset="-78"/>
              </a:rPr>
              <a:t>ارائه : نقی نوری</a:t>
            </a:r>
            <a:endParaRPr lang="en-US" sz="1800" i="1" dirty="0" smtClean="0">
              <a:cs typeface="B Homa" pitchFamily="2" charset="-78"/>
            </a:endParaRPr>
          </a:p>
          <a:p>
            <a:pPr algn="ctr" rtl="1"/>
            <a:r>
              <a:rPr lang="en-US" i="1" dirty="0" smtClean="0">
                <a:cs typeface="B Titr" pitchFamily="2" charset="-78"/>
              </a:rPr>
              <a:t>  </a:t>
            </a:r>
            <a:endParaRPr lang="en-US" i="1" dirty="0">
              <a:cs typeface="B Titr"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785818"/>
          </a:xfrm>
        </p:spPr>
        <p:txBody>
          <a:bodyPr>
            <a:normAutofit fontScale="90000"/>
          </a:bodyPr>
          <a:lstStyle/>
          <a:p>
            <a:pPr algn="ctr"/>
            <a:r>
              <a:rPr lang="fa-IR" dirty="0" smtClean="0">
                <a:cs typeface="B Mitra" pitchFamily="2" charset="-78"/>
              </a:rPr>
              <a:t>توسعه و بالندگی تعهد سازمانی</a:t>
            </a:r>
            <a:endParaRPr lang="fa-IR" dirty="0">
              <a:cs typeface="B Mitra" pitchFamily="2" charset="-78"/>
            </a:endParaRPr>
          </a:p>
        </p:txBody>
      </p:sp>
      <p:sp>
        <p:nvSpPr>
          <p:cNvPr id="3" name="Content Placeholder 2"/>
          <p:cNvSpPr>
            <a:spLocks noGrp="1"/>
          </p:cNvSpPr>
          <p:nvPr>
            <p:ph idx="1"/>
          </p:nvPr>
        </p:nvSpPr>
        <p:spPr>
          <a:xfrm>
            <a:off x="428596" y="1428736"/>
            <a:ext cx="8286808" cy="5072098"/>
          </a:xfrm>
        </p:spPr>
        <p:txBody>
          <a:bodyPr>
            <a:noAutofit/>
          </a:bodyPr>
          <a:lstStyle/>
          <a:p>
            <a:pPr>
              <a:lnSpc>
                <a:spcPct val="150000"/>
              </a:lnSpc>
              <a:buNone/>
            </a:pPr>
            <a:r>
              <a:rPr lang="fa-IR" sz="2400" dirty="0" smtClean="0">
                <a:cs typeface="B Mitra" pitchFamily="2" charset="-78"/>
              </a:rPr>
              <a:t>تعهد کارکنان با گذشت زمان مشخص می شود.</a:t>
            </a:r>
          </a:p>
          <a:p>
            <a:pPr>
              <a:lnSpc>
                <a:spcPct val="150000"/>
              </a:lnSpc>
              <a:buNone/>
            </a:pPr>
            <a:r>
              <a:rPr lang="fa-IR" sz="2400" i="1" dirty="0" smtClean="0">
                <a:cs typeface="B Mitra" pitchFamily="2" charset="-78"/>
              </a:rPr>
              <a:t>د</a:t>
            </a:r>
            <a:r>
              <a:rPr lang="fa-IR" sz="2400" dirty="0" smtClean="0">
                <a:cs typeface="B Mitra" pitchFamily="2" charset="-78"/>
              </a:rPr>
              <a:t>ودیدگاه عمده در خصوص فرایند بالندگی تعهد سازمانی:</a:t>
            </a:r>
          </a:p>
          <a:p>
            <a:pPr algn="just">
              <a:lnSpc>
                <a:spcPct val="150000"/>
              </a:lnSpc>
              <a:buNone/>
            </a:pPr>
            <a:r>
              <a:rPr lang="fa-IR" sz="2400" dirty="0" smtClean="0">
                <a:cs typeface="B Mitra" pitchFamily="2" charset="-78"/>
              </a:rPr>
              <a:t>1-  متغیر مستقلی که که رفتارهای مرتبط با شغل را پیش بینی می کند.</a:t>
            </a:r>
          </a:p>
          <a:p>
            <a:pPr algn="just">
              <a:lnSpc>
                <a:spcPct val="150000"/>
              </a:lnSpc>
              <a:buNone/>
            </a:pPr>
            <a:r>
              <a:rPr lang="fa-IR" sz="2400" dirty="0" smtClean="0">
                <a:cs typeface="B Mitra" pitchFamily="2" charset="-78"/>
              </a:rPr>
              <a:t>2- متغیر وابسته ای که نشان دهنده مجموعه ای از نگرشهای همسو با تصمیمات قبلی برای ابراز رفتار آزاد است.</a:t>
            </a:r>
          </a:p>
          <a:p>
            <a:pPr algn="just">
              <a:lnSpc>
                <a:spcPct val="150000"/>
              </a:lnSpc>
              <a:buNone/>
            </a:pPr>
            <a:r>
              <a:rPr lang="fa-IR" sz="2400" dirty="0" smtClean="0">
                <a:cs typeface="B Mitra" pitchFamily="2" charset="-78"/>
              </a:rPr>
              <a:t> به این ترتیب مفروض اولی نگرش بعد رفتار و دومی رفتار بعد نگرش است. ما این دو را مانعه الجمع نمی دانیم  بلکه مفروض آن است که تعهد حاصل از نگرش از یکسو و تعهد رفتاری از سوی دیگر با هم مرتبط و بر یکدیگر تاثیر  می گذارند.</a:t>
            </a:r>
          </a:p>
          <a:p>
            <a:pPr>
              <a:buNone/>
            </a:pPr>
            <a:endParaRPr lang="en-US" sz="2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fontScale="90000"/>
          </a:bodyPr>
          <a:lstStyle/>
          <a:p>
            <a:pPr algn="ctr"/>
            <a:r>
              <a:rPr lang="fa-IR" dirty="0" smtClean="0">
                <a:cs typeface="B Mitra" pitchFamily="2" charset="-78"/>
              </a:rPr>
              <a:t>مراحل بالندگی تعهد سازمانی</a:t>
            </a:r>
            <a:endParaRPr lang="fa-IR" dirty="0">
              <a:cs typeface="B Mitra" pitchFamily="2" charset="-78"/>
            </a:endParaRPr>
          </a:p>
        </p:txBody>
      </p:sp>
      <p:sp>
        <p:nvSpPr>
          <p:cNvPr id="3" name="Content Placeholder 2"/>
          <p:cNvSpPr>
            <a:spLocks noGrp="1"/>
          </p:cNvSpPr>
          <p:nvPr>
            <p:ph idx="1"/>
          </p:nvPr>
        </p:nvSpPr>
        <p:spPr>
          <a:xfrm>
            <a:off x="357158" y="2071678"/>
            <a:ext cx="8229600" cy="4389120"/>
          </a:xfrm>
        </p:spPr>
        <p:txBody>
          <a:bodyPr>
            <a:normAutofit fontScale="92500"/>
          </a:bodyPr>
          <a:lstStyle/>
          <a:p>
            <a:pPr>
              <a:buNone/>
            </a:pPr>
            <a:r>
              <a:rPr lang="fa-IR" sz="2400" dirty="0" smtClean="0">
                <a:cs typeface="B Mitra" pitchFamily="2" charset="-78"/>
              </a:rPr>
              <a:t>1- </a:t>
            </a:r>
            <a:r>
              <a:rPr lang="fa-IR" sz="2800" dirty="0" smtClean="0">
                <a:cs typeface="B Mitra" pitchFamily="2" charset="-78"/>
              </a:rPr>
              <a:t>پیش بینی : مراحل قبل از استخدام که حداقل سه مجموعه از عوامل را در برمی گیرد :</a:t>
            </a:r>
          </a:p>
          <a:p>
            <a:pPr>
              <a:buNone/>
            </a:pPr>
            <a:r>
              <a:rPr lang="fa-IR" sz="2800" dirty="0" smtClean="0">
                <a:cs typeface="B Mitra" pitchFamily="2" charset="-78"/>
              </a:rPr>
              <a:t>   ویژگیهای فردی – انتظارات از سازمان - شرایط حاکم بر تصمیم به پیوستن به سازمان</a:t>
            </a:r>
          </a:p>
          <a:p>
            <a:pPr>
              <a:buNone/>
            </a:pPr>
            <a:endParaRPr lang="fa-IR" sz="2800" dirty="0" smtClean="0">
              <a:cs typeface="B Mitra" pitchFamily="2" charset="-78"/>
            </a:endParaRPr>
          </a:p>
          <a:p>
            <a:pPr>
              <a:buNone/>
            </a:pPr>
            <a:r>
              <a:rPr lang="fa-IR" sz="2800" dirty="0" smtClean="0">
                <a:cs typeface="B Mitra" pitchFamily="2" charset="-78"/>
              </a:rPr>
              <a:t> 2- اجرا : مواجه شدن نگرشهای قبلی با واقعیت و کسب تجربه های واقعی که کاملا تازه و زنده است و بنابراین تاثیر قدرتمندی بر وی می گذارد. برخی از عوامل تاثیر گذار در این مرحله :  </a:t>
            </a:r>
          </a:p>
          <a:p>
            <a:pPr>
              <a:buNone/>
            </a:pPr>
            <a:r>
              <a:rPr lang="fa-IR" sz="2800" dirty="0" smtClean="0">
                <a:cs typeface="B Mitra" pitchFamily="2" charset="-78"/>
              </a:rPr>
              <a:t> ماهیت فعالیتهای شغلی – سرپرست بلافصل – گروه همکاران و سیاستهای کلی سازمان</a:t>
            </a:r>
          </a:p>
          <a:p>
            <a:pPr>
              <a:buNone/>
            </a:pPr>
            <a:r>
              <a:rPr lang="fa-IR" sz="2800" dirty="0" smtClean="0">
                <a:cs typeface="B Mitra" pitchFamily="2" charset="-78"/>
              </a:rPr>
              <a:t>  عوامل غیر سازمانی موثر : نگرش اعضای خانواده یا .... – فرصت های شغلی بدیل</a:t>
            </a:r>
          </a:p>
          <a:p>
            <a:pPr>
              <a:buNone/>
            </a:pPr>
            <a:endParaRPr lang="fa-IR" sz="2800" dirty="0" smtClean="0">
              <a:cs typeface="B Mitra" pitchFamily="2" charset="-78"/>
            </a:endParaRPr>
          </a:p>
          <a:p>
            <a:pPr>
              <a:buNone/>
            </a:pPr>
            <a:endParaRPr lang="fa-IR" sz="2400" dirty="0">
              <a:cs typeface="B Mitra"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186766" cy="5181616"/>
          </a:xfrm>
        </p:spPr>
        <p:txBody>
          <a:bodyPr>
            <a:normAutofit fontScale="92500" lnSpcReduction="20000"/>
          </a:bodyPr>
          <a:lstStyle/>
          <a:p>
            <a:pPr>
              <a:lnSpc>
                <a:spcPct val="150000"/>
              </a:lnSpc>
              <a:buNone/>
            </a:pPr>
            <a:r>
              <a:rPr lang="fa-IR" sz="2800" dirty="0" smtClean="0">
                <a:cs typeface="B Mitra" pitchFamily="2" charset="-78"/>
              </a:rPr>
              <a:t>3- تثبیت : دوره بلند مدت استخدامی که در آن عوامل سابق همچنان موثرند و عوامل جدیدی هم اضافه می شوند.  سابقه کاری متوسط و طولانی احتمالا به تعهد بالا هم منجر می شود به دلایلی مانند:  </a:t>
            </a:r>
          </a:p>
          <a:p>
            <a:pPr>
              <a:lnSpc>
                <a:spcPct val="150000"/>
              </a:lnSpc>
              <a:buNone/>
            </a:pPr>
            <a:r>
              <a:rPr lang="fa-IR" sz="2800" dirty="0" smtClean="0">
                <a:cs typeface="B Mitra" pitchFamily="2" charset="-78"/>
              </a:rPr>
              <a:t>    احتمال اشتغال در کارهای رضایت بخش تر به نسبت کم سابقه ها </a:t>
            </a:r>
          </a:p>
          <a:p>
            <a:pPr>
              <a:lnSpc>
                <a:spcPct val="150000"/>
              </a:lnSpc>
              <a:buNone/>
            </a:pPr>
            <a:r>
              <a:rPr lang="fa-IR" sz="2800" dirty="0" smtClean="0">
                <a:cs typeface="B Mitra" pitchFamily="2" charset="-78"/>
              </a:rPr>
              <a:t>    سرمایه گذاریهای روانشناختی – اندوختن سرمایه اجتماعی از طریق دوستی ها</a:t>
            </a:r>
          </a:p>
          <a:p>
            <a:pPr>
              <a:lnSpc>
                <a:spcPct val="150000"/>
              </a:lnSpc>
              <a:buNone/>
            </a:pPr>
            <a:r>
              <a:rPr lang="fa-IR" sz="2800" dirty="0" smtClean="0">
                <a:cs typeface="B Mitra" pitchFamily="2" charset="-78"/>
              </a:rPr>
              <a:t>    هزینه های فرصت پرداخت شده</a:t>
            </a:r>
          </a:p>
          <a:p>
            <a:pPr>
              <a:lnSpc>
                <a:spcPct val="150000"/>
              </a:lnSpc>
              <a:buNone/>
            </a:pPr>
            <a:r>
              <a:rPr lang="fa-IR" sz="2800" dirty="0" smtClean="0">
                <a:cs typeface="B Mitra" pitchFamily="2" charset="-78"/>
              </a:rPr>
              <a:t>  ترسیم رابطه علت معلولی بین سابقه و تعهد دشوار است با این حال ارتباط این دو اثبات شده است.</a:t>
            </a:r>
          </a:p>
          <a:p>
            <a:pPr algn="just">
              <a:lnSpc>
                <a:spcPct val="150000"/>
              </a:lnSpc>
              <a:buNone/>
            </a:pPr>
            <a:r>
              <a:rPr lang="fa-IR" sz="2800" dirty="0" smtClean="0">
                <a:cs typeface="B Mitra" pitchFamily="2" charset="-78"/>
              </a:rPr>
              <a:t>  </a:t>
            </a:r>
            <a:endParaRPr lang="fa-IR" sz="2800" dirty="0">
              <a:cs typeface="B Mitra"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400" dirty="0" smtClean="0">
                <a:cs typeface="B Mitra" pitchFamily="2" charset="-78"/>
              </a:rPr>
              <a:t>پیامدهای تعهد سازمانی</a:t>
            </a:r>
            <a:r>
              <a:rPr lang="fa-IR" sz="2800" dirty="0" smtClean="0">
                <a:cs typeface="B Mitra" pitchFamily="2" charset="-78"/>
              </a:rPr>
              <a:t>(تئوری و پژوهش)</a:t>
            </a:r>
            <a:endParaRPr lang="fa-IR" sz="2800" dirty="0">
              <a:cs typeface="B Mitra" pitchFamily="2" charset="-78"/>
            </a:endParaRPr>
          </a:p>
        </p:txBody>
      </p:sp>
      <p:sp>
        <p:nvSpPr>
          <p:cNvPr id="3" name="Content Placeholder 2"/>
          <p:cNvSpPr>
            <a:spLocks noGrp="1"/>
          </p:cNvSpPr>
          <p:nvPr>
            <p:ph idx="1"/>
          </p:nvPr>
        </p:nvSpPr>
        <p:spPr>
          <a:xfrm>
            <a:off x="428596" y="1857364"/>
            <a:ext cx="8229600" cy="4389120"/>
          </a:xfrm>
        </p:spPr>
        <p:txBody>
          <a:bodyPr>
            <a:normAutofit fontScale="92500"/>
          </a:bodyPr>
          <a:lstStyle/>
          <a:p>
            <a:pPr algn="just">
              <a:lnSpc>
                <a:spcPct val="150000"/>
              </a:lnSpc>
              <a:buNone/>
            </a:pPr>
            <a:r>
              <a:rPr lang="fa-IR" dirty="0" smtClean="0">
                <a:cs typeface="B Mitra" pitchFamily="2" charset="-78"/>
              </a:rPr>
              <a:t>  تعهد سازمانی برای آنکه متغیر مهمی در بررسی و مطالعه رفتار باشد باید بطور منطقی با پیامدهایی که در محیط کار دارد، ارتباط داده شود. ما آن را متغیر مداخله گر در نظر می گیریم. </a:t>
            </a:r>
          </a:p>
          <a:p>
            <a:pPr algn="ctr">
              <a:lnSpc>
                <a:spcPct val="150000"/>
              </a:lnSpc>
              <a:buNone/>
            </a:pPr>
            <a:r>
              <a:rPr lang="fa-IR" dirty="0" smtClean="0">
                <a:cs typeface="B Mitra" pitchFamily="2" charset="-78"/>
              </a:rPr>
              <a:t> 4 پیامد احتمالی تعهد از خلال بررسی نظریات و تحقیقات انجام شده:</a:t>
            </a:r>
          </a:p>
          <a:p>
            <a:pPr algn="just">
              <a:lnSpc>
                <a:spcPct val="150000"/>
              </a:lnSpc>
              <a:buNone/>
            </a:pPr>
            <a:r>
              <a:rPr lang="fa-IR" b="1" dirty="0" smtClean="0">
                <a:cs typeface="B Mitra" pitchFamily="2" charset="-78"/>
              </a:rPr>
              <a:t>1- عملکرد شغلی : </a:t>
            </a:r>
            <a:r>
              <a:rPr lang="fa-IR" dirty="0" smtClean="0">
                <a:cs typeface="B Mitra" pitchFamily="2" charset="-78"/>
              </a:rPr>
              <a:t>به لحاظ نظری ارتباط مستقیم دارد. با این حال بررسیهای دقیق نشان می دهد این ارتباط نسبتا ضعیف است. چون تلاش بیشتر تنها یک عامل تعیین کننده در عملکرد شغلی است و سایر عوامل مانند توانایی و مهارتها ، لزوما از تعهد تاثیر      نمی پذیرد. پس همبستگی پایین ولی مثبتی وجود دارد.</a:t>
            </a:r>
          </a:p>
          <a:p>
            <a:pPr algn="just">
              <a:buNone/>
            </a:pPr>
            <a:endParaRPr lang="fa-IR" dirty="0">
              <a:cs typeface="B Mitra"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928802"/>
            <a:ext cx="8229600" cy="4389120"/>
          </a:xfrm>
        </p:spPr>
        <p:txBody>
          <a:bodyPr>
            <a:normAutofit/>
          </a:bodyPr>
          <a:lstStyle/>
          <a:p>
            <a:pPr algn="just">
              <a:lnSpc>
                <a:spcPct val="150000"/>
              </a:lnSpc>
              <a:buNone/>
            </a:pPr>
            <a:r>
              <a:rPr lang="fa-IR" sz="2400" dirty="0" smtClean="0">
                <a:cs typeface="B Mitra" pitchFamily="2" charset="-78"/>
              </a:rPr>
              <a:t>ماتیو در تحقیق اخیر خود رابطه آن دو را </a:t>
            </a:r>
            <a:r>
              <a:rPr lang="fa-IR" sz="2400" u="sng" dirty="0" smtClean="0">
                <a:cs typeface="B Mitra" pitchFamily="2" charset="-78"/>
              </a:rPr>
              <a:t>پیچیده تر </a:t>
            </a:r>
            <a:r>
              <a:rPr lang="fa-IR" sz="2400" dirty="0" smtClean="0">
                <a:cs typeface="B Mitra" pitchFamily="2" charset="-78"/>
              </a:rPr>
              <a:t>از یک رابطه مستقیم ساده می داند چون عوامل دیگر همچون مهارت و دسترسی به منابع هم تعیین کننده است.</a:t>
            </a:r>
          </a:p>
          <a:p>
            <a:pPr algn="just">
              <a:lnSpc>
                <a:spcPct val="150000"/>
              </a:lnSpc>
              <a:buNone/>
            </a:pPr>
            <a:r>
              <a:rPr lang="fa-IR" sz="2400" dirty="0" smtClean="0">
                <a:cs typeface="B Mitra" pitchFamily="2" charset="-78"/>
              </a:rPr>
              <a:t>تحقیقات قبلی بیشتر در سطح فردی بوده و اجماعی در خصوص اقدامات مدیریت منابع انسانی برای تقویت تعهد بالای کارکنان وجود ندارد. با ین حال بر این عوامل تاکید شده است:</a:t>
            </a:r>
          </a:p>
          <a:p>
            <a:pPr algn="just">
              <a:lnSpc>
                <a:spcPct val="150000"/>
              </a:lnSpc>
              <a:buNone/>
            </a:pPr>
            <a:r>
              <a:rPr lang="fa-IR" sz="2400" dirty="0" smtClean="0">
                <a:cs typeface="B Mitra" pitchFamily="2" charset="-78"/>
              </a:rPr>
              <a:t>امنیت شغلی – استخدام گزینشی – تیم های خود گردان – جبران خدمات متناسب با عملکرد سازمان- کاهش تمایز میان سطوح مختلف سازمان و به اشتراک گذاری وسیع اطلاعات</a:t>
            </a:r>
            <a:endParaRPr lang="fa-I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58204" cy="5324492"/>
          </a:xfrm>
        </p:spPr>
        <p:txBody>
          <a:bodyPr>
            <a:normAutofit/>
          </a:bodyPr>
          <a:lstStyle/>
          <a:p>
            <a:pPr algn="just">
              <a:lnSpc>
                <a:spcPct val="150000"/>
              </a:lnSpc>
            </a:pPr>
            <a:r>
              <a:rPr lang="fa-IR" sz="2400" b="1" dirty="0" smtClean="0">
                <a:cs typeface="B Mitra" pitchFamily="2" charset="-78"/>
              </a:rPr>
              <a:t>2- جابه جایی کارکنان :</a:t>
            </a:r>
            <a:r>
              <a:rPr lang="fa-IR" sz="2400" dirty="0" smtClean="0">
                <a:cs typeface="B Mitra" pitchFamily="2" charset="-78"/>
              </a:rPr>
              <a:t> بررسی ها حاکی از تاثیر منفی قوی تعهد بر جابه جایی کارکنان است. چون فرض بر جابه جایی ارادی است یعنی فرد تصمیم به ترک سازمان گرفته برای انتخاب شغلی که احتمالا مطلوبیت بیشتری  به دنبال خواهد داشت. پس اگر فرد کاملا به سازمان متعهد باشد ، پیش بینی ما آن است که احتمال ترک سازمان ضعیف خواهد بود حتی اگر رضایت شغلی هم وجود نداشته باشد. در مقایسه پیامد اول و دوم می توان گفت که رابطه میان تعهد و جابه جایی به نسبت رابطه میان تعهد و عملکرد شغلی  ، قوی تر است.</a:t>
            </a:r>
          </a:p>
          <a:p>
            <a:pPr algn="just">
              <a:lnSpc>
                <a:spcPct val="150000"/>
              </a:lnSpc>
            </a:pPr>
            <a:r>
              <a:rPr lang="fa-IR" sz="2400" b="1" dirty="0" smtClean="0">
                <a:cs typeface="B Mitra" pitchFamily="2" charset="-78"/>
              </a:rPr>
              <a:t>3- غیبت کارکنان – </a:t>
            </a:r>
            <a:r>
              <a:rPr lang="fa-IR" sz="2400" dirty="0" smtClean="0">
                <a:cs typeface="B Mitra" pitchFamily="2" charset="-78"/>
              </a:rPr>
              <a:t>تقریبا وضع مشابهی با مورد قبلی دارد.  چنانچه موارد عدم امکان حضور همچون بیماری ، مشکلات حاد خانوادگی و حمل ونقل را از کل آمار غیبت کارکنان کم کنیم ، شاهد رابطه قوی منفی میان تعهد و غیبت خواهیم بود.</a:t>
            </a:r>
            <a:endParaRPr lang="fa-IR" sz="2400" b="1" dirty="0">
              <a:cs typeface="B Mitra"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58204" cy="5324492"/>
          </a:xfrm>
        </p:spPr>
        <p:txBody>
          <a:bodyPr/>
          <a:lstStyle/>
          <a:p>
            <a:pPr algn="just">
              <a:lnSpc>
                <a:spcPct val="150000"/>
              </a:lnSpc>
            </a:pPr>
            <a:r>
              <a:rPr lang="fa-IR" b="1" dirty="0" smtClean="0">
                <a:cs typeface="B Mitra" pitchFamily="2" charset="-78"/>
              </a:rPr>
              <a:t>4- رفتار فرانقش : </a:t>
            </a:r>
            <a:r>
              <a:rPr lang="fa-IR" sz="2400" dirty="0" smtClean="0">
                <a:cs typeface="B Mitra" pitchFamily="2" charset="-78"/>
              </a:rPr>
              <a:t>در ادبیات مرتبط از آن با عنوان ”رفتار شهروندی سازمانی“ یاد      می شود که کاملا اختیاری و ارادی است. سازمان این رفتار را جزو وظایف قلمداد نمی کند و بیان کننده همراهی و مساعدتی است فراتر از آنچه از یک کارمند خاص در موقعیت خاص انتظار می رود. در نتیجه ، میان پیامدهای چهارگانه مذکور، قویترین رابطه را با تعهد سازمانی دارد. اگر تعهد هیچ تاثیری نداشت ، کمترین آن می توانست در همین زمینه باشد. تحقیقاتی که از موارد خود اظهاری و ارزیابی های مستقل به عمل آمده ، این موضوع را تایید می کند. تحقیق اورگان و رایان نشان داد که تعهد با دوشکل از رفتار فرانقش مرتبط است:</a:t>
            </a:r>
          </a:p>
          <a:p>
            <a:pPr algn="just">
              <a:lnSpc>
                <a:spcPct val="150000"/>
              </a:lnSpc>
              <a:buNone/>
            </a:pPr>
            <a:r>
              <a:rPr lang="fa-IR" sz="2400" dirty="0" smtClean="0">
                <a:cs typeface="B Mitra" pitchFamily="2" charset="-78"/>
              </a:rPr>
              <a:t>     1- اقدامات نوع دوستانه</a:t>
            </a:r>
          </a:p>
          <a:p>
            <a:pPr algn="just">
              <a:lnSpc>
                <a:spcPct val="150000"/>
              </a:lnSpc>
              <a:buNone/>
            </a:pPr>
            <a:r>
              <a:rPr lang="fa-IR" sz="2400" smtClean="0">
                <a:cs typeface="B Mitra" pitchFamily="2" charset="-78"/>
              </a:rPr>
              <a:t>     2- رفتارهای مطابق با هنجارها و مقررات</a:t>
            </a:r>
            <a:endParaRPr lang="fa-IR" sz="2400" dirty="0">
              <a:cs typeface="B Mitra"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dirty="0" smtClean="0">
                <a:cs typeface="B Mitra" pitchFamily="2" charset="-78"/>
              </a:rPr>
              <a:t>تعهد سازمانی در شرایط کنونی</a:t>
            </a:r>
            <a:endParaRPr lang="fa-IR" sz="4400" dirty="0">
              <a:cs typeface="B Mitra" pitchFamily="2" charset="-78"/>
            </a:endParaRPr>
          </a:p>
        </p:txBody>
      </p:sp>
      <p:sp>
        <p:nvSpPr>
          <p:cNvPr id="3" name="Content Placeholder 2"/>
          <p:cNvSpPr>
            <a:spLocks noGrp="1"/>
          </p:cNvSpPr>
          <p:nvPr>
            <p:ph idx="1"/>
          </p:nvPr>
        </p:nvSpPr>
        <p:spPr/>
        <p:txBody>
          <a:bodyPr>
            <a:normAutofit fontScale="92500"/>
          </a:bodyPr>
          <a:lstStyle/>
          <a:p>
            <a:pPr algn="just">
              <a:lnSpc>
                <a:spcPct val="150000"/>
              </a:lnSpc>
              <a:buNone/>
            </a:pPr>
            <a:r>
              <a:rPr lang="fa-IR" dirty="0" smtClean="0"/>
              <a:t> </a:t>
            </a:r>
            <a:r>
              <a:rPr lang="fa-IR" sz="2400" dirty="0" smtClean="0">
                <a:cs typeface="B Mitra" pitchFamily="2" charset="-78"/>
              </a:rPr>
              <a:t>- طبق بررسی ها الگوی ارتباطی میان تعهد و سایر متغیرها در میان ملل مختلف مشابه است.</a:t>
            </a:r>
          </a:p>
          <a:p>
            <a:pPr algn="just">
              <a:lnSpc>
                <a:spcPct val="150000"/>
              </a:lnSpc>
              <a:buNone/>
            </a:pPr>
            <a:r>
              <a:rPr lang="fa-IR" sz="2400" dirty="0" smtClean="0">
                <a:cs typeface="B Mitra" pitchFamily="2" charset="-78"/>
              </a:rPr>
              <a:t> -  برای درک رفتار کاری باید طیف وسیعی از نگرش ها را مد نظر قرار داد.</a:t>
            </a:r>
          </a:p>
          <a:p>
            <a:pPr algn="just">
              <a:lnSpc>
                <a:spcPct val="150000"/>
              </a:lnSpc>
              <a:buNone/>
            </a:pPr>
            <a:r>
              <a:rPr lang="fa-IR" sz="2400" dirty="0" smtClean="0">
                <a:cs typeface="B Mitra" pitchFamily="2" charset="-78"/>
              </a:rPr>
              <a:t> - تحولات دو دهه اخیر دنیای کار ( کوچک سازی ، فشار رقابت روز افزون ، جهانی شدن  و گسترش تولید در فراسوی مرزها ، جذب کارکنان حرفه ای و مدیران از فراسوی مرزها ، گسترش فرهنگ حفظ توازن میان کار و خانواده ، کاسته شدن از جابه جایی داوطلبانه بخاطر کوچک سازی و ... ) موجب شده شرکتها خواهان نوع دیگری از تعهد به سازمان شوند و آن تعهد به تیم کاری به جای تعهد به کل سازمان است.</a:t>
            </a:r>
          </a:p>
          <a:p>
            <a:pPr algn="just">
              <a:lnSpc>
                <a:spcPct val="150000"/>
              </a:lnSpc>
              <a:buNone/>
            </a:pPr>
            <a:r>
              <a:rPr lang="fa-IR" sz="2400" dirty="0" smtClean="0">
                <a:cs typeface="B Mitra" pitchFamily="2" charset="-78"/>
              </a:rPr>
              <a:t>   -  بر امنیت شغلی بیش از پیش تاکید می شود.</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58204" cy="5110178"/>
          </a:xfrm>
        </p:spPr>
        <p:txBody>
          <a:bodyPr/>
          <a:lstStyle/>
          <a:p>
            <a:pPr algn="just">
              <a:lnSpc>
                <a:spcPct val="150000"/>
              </a:lnSpc>
              <a:buNone/>
            </a:pPr>
            <a:r>
              <a:rPr lang="fa-IR" sz="2800" dirty="0" smtClean="0">
                <a:cs typeface="B Mitra" pitchFamily="2" charset="-78"/>
              </a:rPr>
              <a:t>  - </a:t>
            </a:r>
            <a:r>
              <a:rPr lang="fa-IR" sz="2400" dirty="0" smtClean="0">
                <a:cs typeface="B Mitra" pitchFamily="2" charset="-78"/>
              </a:rPr>
              <a:t>کارمند متعهد منبع مزیت رقابتی است و شرکتهای خوب که اکنون به شرکتهای بزرگ تبدیل شده اند ، عمده تاکیدشان بر مدیران متعهد و توانمند بوده است.</a:t>
            </a:r>
          </a:p>
          <a:p>
            <a:pPr algn="just">
              <a:lnSpc>
                <a:spcPct val="150000"/>
              </a:lnSpc>
              <a:buNone/>
            </a:pPr>
            <a:r>
              <a:rPr lang="fa-IR" sz="2400" dirty="0" smtClean="0">
                <a:cs typeface="B Mitra" pitchFamily="2" charset="-78"/>
              </a:rPr>
              <a:t>  - متعهد بودن از منظر کارمند نیز مزایا و معایبی دارد. معمولا چنین فردی متحمل هزینه فرصت می شود و ممکن است به نسبت فرد کم تعهد مورد استثمار سازمان قرار گیرد.</a:t>
            </a:r>
          </a:p>
          <a:p>
            <a:pPr algn="just">
              <a:lnSpc>
                <a:spcPct val="150000"/>
              </a:lnSpc>
              <a:buNone/>
            </a:pPr>
            <a:r>
              <a:rPr lang="fa-IR" sz="2400" dirty="0" smtClean="0">
                <a:cs typeface="B Mitra" pitchFamily="2" charset="-78"/>
              </a:rPr>
              <a:t> - به رغم همه تحولات 4 دهه اخیر، نگرش کارکنان به شغل و سازمان خود برای هر دو طرف مهم است. بنابراین مفهوم تعهد سازمانی و تدابیر لازم در حوزه مدیریت منابع انسانی برای تقویت آن، ارزش تحقیق و بررسی بیشتر را دارد.</a:t>
            </a:r>
            <a:endParaRPr lang="fa-I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285992"/>
            <a:ext cx="8262966" cy="1571636"/>
          </a:xfrm>
        </p:spPr>
        <p:txBody>
          <a:bodyPr>
            <a:normAutofit/>
          </a:bodyPr>
          <a:lstStyle/>
          <a:p>
            <a:pPr algn="ctr"/>
            <a:r>
              <a:rPr lang="fa-IR" sz="4400" dirty="0" smtClean="0">
                <a:cs typeface="B Titr" pitchFamily="2" charset="-78"/>
              </a:rPr>
              <a:t>با سپاس از حسن توجه </a:t>
            </a:r>
            <a:r>
              <a:rPr lang="fa-IR" sz="4400" smtClean="0">
                <a:cs typeface="B Titr" pitchFamily="2" charset="-78"/>
              </a:rPr>
              <a:t>و شکیبایی شما</a:t>
            </a:r>
            <a:endParaRPr lang="fa-IR" sz="4400" dirty="0">
              <a:cs typeface="B Titr"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مقدمه</a:t>
            </a:r>
            <a:endParaRPr lang="en-US" dirty="0"/>
          </a:p>
        </p:txBody>
      </p:sp>
      <p:sp>
        <p:nvSpPr>
          <p:cNvPr id="3" name="Content Placeholder 2"/>
          <p:cNvSpPr>
            <a:spLocks noGrp="1"/>
          </p:cNvSpPr>
          <p:nvPr>
            <p:ph idx="1"/>
          </p:nvPr>
        </p:nvSpPr>
        <p:spPr>
          <a:xfrm>
            <a:off x="357158" y="1928802"/>
            <a:ext cx="8229600" cy="4389120"/>
          </a:xfrm>
        </p:spPr>
        <p:txBody>
          <a:bodyPr>
            <a:normAutofit/>
          </a:bodyPr>
          <a:lstStyle/>
          <a:p>
            <a:pPr algn="r" rtl="1">
              <a:lnSpc>
                <a:spcPct val="150000"/>
              </a:lnSpc>
            </a:pPr>
            <a:r>
              <a:rPr lang="fa-IR" sz="2400" dirty="0" smtClean="0">
                <a:cs typeface="B Yagut" pitchFamily="2" charset="-78"/>
              </a:rPr>
              <a:t>ناآرامی های اواخر دهه 60 و اوایل دهه70 درآمریکا (محیط های دانشگاهی)</a:t>
            </a:r>
          </a:p>
          <a:p>
            <a:pPr algn="r" rtl="1">
              <a:lnSpc>
                <a:spcPct val="150000"/>
              </a:lnSpc>
            </a:pPr>
            <a:r>
              <a:rPr lang="fa-IR" sz="2400" dirty="0" smtClean="0">
                <a:cs typeface="B Yagut" pitchFamily="2" charset="-78"/>
              </a:rPr>
              <a:t>آرامش نسبی محیط های کسب و کار</a:t>
            </a:r>
          </a:p>
          <a:p>
            <a:pPr algn="r" rtl="1">
              <a:lnSpc>
                <a:spcPct val="150000"/>
              </a:lnSpc>
            </a:pPr>
            <a:r>
              <a:rPr lang="fa-IR" sz="2400" dirty="0" smtClean="0">
                <a:cs typeface="B Yagut" pitchFamily="2" charset="-78"/>
              </a:rPr>
              <a:t>سردرگمی و ایجاد پرسش های اساسی نزد دانشمندان علوم اجتماعی در خصوص علل وفاداری برخی کارکنان به سازمانشان و برعکس</a:t>
            </a:r>
          </a:p>
          <a:p>
            <a:pPr algn="r" rtl="1">
              <a:lnSpc>
                <a:spcPct val="150000"/>
              </a:lnSpc>
            </a:pPr>
            <a:r>
              <a:rPr lang="fa-IR" sz="2400" dirty="0" smtClean="0">
                <a:cs typeface="B Yagut" pitchFamily="2" charset="-78"/>
              </a:rPr>
              <a:t>شروع پرسش ها در باره ماهیت «تعهد سازمانی» و چگونگی افزایش یا کاهش آن. جست وجوی علل و پیامدهای تعهد سازمانی</a:t>
            </a:r>
            <a:endParaRPr lang="en-US" sz="2400" dirty="0">
              <a:cs typeface="B Yagut"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smtClean="0">
                <a:cs typeface="B Yagut" pitchFamily="2" charset="-78"/>
              </a:rPr>
              <a:t>تحقیقات اولیه در خصوص تعهد سازمانی</a:t>
            </a:r>
            <a:endParaRPr lang="en-US" sz="4000" dirty="0">
              <a:cs typeface="B Yagut" pitchFamily="2" charset="-78"/>
            </a:endParaRPr>
          </a:p>
        </p:txBody>
      </p:sp>
      <p:sp>
        <p:nvSpPr>
          <p:cNvPr id="3" name="Content Placeholder 2"/>
          <p:cNvSpPr>
            <a:spLocks noGrp="1"/>
          </p:cNvSpPr>
          <p:nvPr>
            <p:ph idx="1"/>
          </p:nvPr>
        </p:nvSpPr>
        <p:spPr/>
        <p:txBody>
          <a:bodyPr>
            <a:normAutofit fontScale="92500" lnSpcReduction="20000"/>
          </a:bodyPr>
          <a:lstStyle/>
          <a:p>
            <a:pPr algn="r" rtl="1">
              <a:lnSpc>
                <a:spcPct val="150000"/>
              </a:lnSpc>
            </a:pPr>
            <a:r>
              <a:rPr lang="fa-IR" sz="2400" dirty="0" smtClean="0">
                <a:cs typeface="B Yagut" pitchFamily="2" charset="-78"/>
              </a:rPr>
              <a:t>ادبیات مرتبط در دهه 60 چندان قابل توجه نبود, با اینکه عمده مطالب خوب بود ولی از دیدگاه کلان جامعه شناسی به رشته تحریر درآمده بود و نه با تمرکز بر سطح خرد (فردی)     از جمله آنها:</a:t>
            </a:r>
          </a:p>
          <a:p>
            <a:pPr algn="r" rtl="1">
              <a:lnSpc>
                <a:spcPct val="150000"/>
              </a:lnSpc>
            </a:pPr>
            <a:r>
              <a:rPr lang="fa-IR" sz="2400" dirty="0" smtClean="0">
                <a:cs typeface="B Yagut" pitchFamily="2" charset="-78"/>
              </a:rPr>
              <a:t>الوین گولدنر و تمایز میان کارکنان «جهانی» و «محلی». </a:t>
            </a:r>
            <a:r>
              <a:rPr lang="fa-IR" sz="2400" dirty="0" smtClean="0">
                <a:cs typeface="B Yagut" pitchFamily="2" charset="-78"/>
              </a:rPr>
              <a:t>  کارکنان </a:t>
            </a:r>
            <a:r>
              <a:rPr lang="fa-IR" sz="2400" dirty="0" smtClean="0">
                <a:cs typeface="B Yagut" pitchFamily="2" charset="-78"/>
              </a:rPr>
              <a:t>علاوه بر هویت آشکارشان دو ویژگی نهان اجتماعی دارند :</a:t>
            </a:r>
          </a:p>
          <a:p>
            <a:pPr algn="r" rtl="1">
              <a:lnSpc>
                <a:spcPct val="150000"/>
              </a:lnSpc>
            </a:pPr>
            <a:r>
              <a:rPr lang="fa-IR" sz="2400" dirty="0" smtClean="0">
                <a:cs typeface="B Yagut" pitchFamily="2" charset="-78"/>
              </a:rPr>
              <a:t>جهانی : وفاداری اندک به سازمان ولی تعهد بالا به نقش تخصصی و گروه مرجع بیرونی</a:t>
            </a:r>
          </a:p>
          <a:p>
            <a:pPr algn="r" rtl="1">
              <a:lnSpc>
                <a:spcPct val="150000"/>
              </a:lnSpc>
            </a:pPr>
            <a:r>
              <a:rPr lang="fa-IR" sz="2400" dirty="0" smtClean="0">
                <a:cs typeface="B Yagut" pitchFamily="2" charset="-78"/>
              </a:rPr>
              <a:t>محلی : وفاداری بالا به سازمان ولی تعهد اندک به نقش تخصصی و گروه مرجع داخلی</a:t>
            </a:r>
          </a:p>
          <a:p>
            <a:pPr algn="r" rtl="1"/>
            <a:endParaRPr lang="en-US" sz="2400" dirty="0">
              <a:cs typeface="B Yagut"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428736"/>
            <a:ext cx="8215370" cy="4967302"/>
          </a:xfrm>
        </p:spPr>
        <p:txBody>
          <a:bodyPr>
            <a:normAutofit/>
          </a:bodyPr>
          <a:lstStyle/>
          <a:p>
            <a:pPr algn="r" rtl="1">
              <a:buNone/>
            </a:pPr>
            <a:r>
              <a:rPr lang="fa-IR" dirty="0" smtClean="0">
                <a:solidFill>
                  <a:schemeClr val="accent1">
                    <a:lumMod val="60000"/>
                    <a:lumOff val="40000"/>
                  </a:schemeClr>
                </a:solidFill>
                <a:cs typeface="B Yagut" pitchFamily="2" charset="-78"/>
              </a:rPr>
              <a:t>نکته : گولدنر معتقد بود این دو ، دو قطب متضاد هستند با این استدلال که وفاداری به سازمان اغلب مستلزم :</a:t>
            </a:r>
          </a:p>
          <a:p>
            <a:pPr algn="r" rtl="1">
              <a:lnSpc>
                <a:spcPct val="150000"/>
              </a:lnSpc>
              <a:buNone/>
            </a:pPr>
            <a:r>
              <a:rPr lang="fa-IR" dirty="0" smtClean="0">
                <a:solidFill>
                  <a:schemeClr val="accent1">
                    <a:lumMod val="60000"/>
                    <a:lumOff val="40000"/>
                  </a:schemeClr>
                </a:solidFill>
                <a:cs typeface="B Yagut" pitchFamily="2" charset="-78"/>
              </a:rPr>
              <a:t>1</a:t>
            </a:r>
            <a:r>
              <a:rPr lang="fa-IR" dirty="0" smtClean="0">
                <a:cs typeface="B Yagut" pitchFamily="2" charset="-78"/>
              </a:rPr>
              <a:t>- کاهش یا دست شستن از تعهد به وظیفه حرفه ای تخصصی</a:t>
            </a:r>
          </a:p>
          <a:p>
            <a:pPr algn="r" rtl="1">
              <a:lnSpc>
                <a:spcPct val="150000"/>
              </a:lnSpc>
              <a:buNone/>
            </a:pPr>
            <a:r>
              <a:rPr lang="fa-IR" dirty="0" smtClean="0">
                <a:cs typeface="B Yagut" pitchFamily="2" charset="-78"/>
              </a:rPr>
              <a:t>2- گرایش غالب شغلی به سازمان به عنوان گروه مرجع</a:t>
            </a:r>
          </a:p>
          <a:p>
            <a:pPr algn="just" rtl="1">
              <a:lnSpc>
                <a:spcPct val="150000"/>
              </a:lnSpc>
              <a:buNone/>
            </a:pPr>
            <a:r>
              <a:rPr lang="fa-IR" dirty="0" smtClean="0">
                <a:cs typeface="B Yagut" pitchFamily="2" charset="-78"/>
              </a:rPr>
              <a:t>با این حال ، تجربه نشان می دهد کارکنان می توانند همزمان جهانی و محلی متنفذ باشند. یعنی باید موضوع را دو بعدی دید.   هر عضو سازمانی  از منظر جهانی-محلی می تواند همزمان دو حالت داشته باشد ومتعهد بودن به یکی لزوماً به معنای عدم تعهد به دیگری نیست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04088"/>
            <a:ext cx="8186766" cy="1010400"/>
          </a:xfrm>
        </p:spPr>
        <p:txBody>
          <a:bodyPr>
            <a:normAutofit/>
          </a:bodyPr>
          <a:lstStyle/>
          <a:p>
            <a:pPr algn="ctr"/>
            <a:r>
              <a:rPr lang="fa-IR" sz="4000" dirty="0" smtClean="0">
                <a:cs typeface="B Mitra" pitchFamily="2" charset="-78"/>
              </a:rPr>
              <a:t>انواع رابطه کارکنان با سازمان</a:t>
            </a:r>
            <a:endParaRPr lang="en-US" sz="4000" dirty="0">
              <a:cs typeface="B Mitra" pitchFamily="2" charset="-78"/>
            </a:endParaRPr>
          </a:p>
        </p:txBody>
      </p:sp>
      <p:sp>
        <p:nvSpPr>
          <p:cNvPr id="3" name="Content Placeholder 2"/>
          <p:cNvSpPr>
            <a:spLocks noGrp="1"/>
          </p:cNvSpPr>
          <p:nvPr>
            <p:ph idx="1"/>
          </p:nvPr>
        </p:nvSpPr>
        <p:spPr>
          <a:xfrm>
            <a:off x="457200" y="1785926"/>
            <a:ext cx="8258204" cy="4538674"/>
          </a:xfrm>
        </p:spPr>
        <p:txBody>
          <a:bodyPr>
            <a:normAutofit fontScale="92500" lnSpcReduction="10000"/>
          </a:bodyPr>
          <a:lstStyle/>
          <a:p>
            <a:pPr algn="just" rtl="1">
              <a:lnSpc>
                <a:spcPct val="150000"/>
              </a:lnSpc>
              <a:buNone/>
            </a:pPr>
            <a:r>
              <a:rPr lang="fa-IR" dirty="0" smtClean="0">
                <a:cs typeface="B Yagut" pitchFamily="2" charset="-78"/>
              </a:rPr>
              <a:t>اثر قابل توجه دیگر از اتزیونی با عنوان « تحلیل تطبیقی سازمانهای پیچیده » (1961) که  در آن انواع رابطه کارکنان با سازمان بیان شده است :</a:t>
            </a:r>
          </a:p>
          <a:p>
            <a:pPr algn="just" rtl="1">
              <a:lnSpc>
                <a:spcPct val="150000"/>
              </a:lnSpc>
              <a:buFont typeface="Wingdings" pitchFamily="2" charset="2"/>
              <a:buChar char="§"/>
            </a:pPr>
            <a:r>
              <a:rPr lang="fa-IR" dirty="0" smtClean="0">
                <a:cs typeface="B Yagut" pitchFamily="2" charset="-78"/>
              </a:rPr>
              <a:t>اخلاقی : باور فرد به ارزشها و اهداف سازمان و نهادینه کردن آنها در وجود خود که این نوع ارتباط معمولاً مثبت و قوی است.</a:t>
            </a:r>
          </a:p>
          <a:p>
            <a:pPr algn="just" rtl="1">
              <a:lnSpc>
                <a:spcPct val="150000"/>
              </a:lnSpc>
              <a:buFont typeface="Wingdings" pitchFamily="2" charset="2"/>
              <a:buChar char="§"/>
            </a:pPr>
            <a:r>
              <a:rPr lang="fa-IR" dirty="0" smtClean="0">
                <a:cs typeface="B Yagut" pitchFamily="2" charset="-78"/>
              </a:rPr>
              <a:t>حسابگرانه : مبتنی بر تصمیم عقلانی دادو ستد گونه. حقوق  ومزایا در ازاء وقت و تخصص و توان کاری</a:t>
            </a:r>
          </a:p>
          <a:p>
            <a:pPr algn="just" rtl="1">
              <a:lnSpc>
                <a:spcPct val="150000"/>
              </a:lnSpc>
              <a:buFont typeface="Wingdings" pitchFamily="2" charset="2"/>
              <a:buChar char="§"/>
            </a:pPr>
            <a:r>
              <a:rPr lang="fa-IR" dirty="0" smtClean="0">
                <a:cs typeface="B Yagut" pitchFamily="2" charset="-78"/>
              </a:rPr>
              <a:t>بیگانه وار : دید منفی فرد به سازمان ودر صورت اعمال محدودیتهای خاص تشدید دیدگاه منفی</a:t>
            </a:r>
          </a:p>
          <a:p>
            <a:pPr algn="r" rtl="1">
              <a:buNone/>
            </a:pPr>
            <a:endParaRPr lang="en-US" dirty="0">
              <a:cs typeface="B Yagut"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lgn="just">
              <a:lnSpc>
                <a:spcPct val="150000"/>
              </a:lnSpc>
            </a:pPr>
            <a:r>
              <a:rPr lang="fa-IR" dirty="0" smtClean="0">
                <a:cs typeface="B Yagut" pitchFamily="2" charset="-78"/>
              </a:rPr>
              <a:t>دو نوع اول در سازمانهای امروزی کاملاً متداول است و معمولاً مشوقها در برابر مشارکت ها ارایه می شود ، با این حال اغلب سازمانها تلاش   می کنند رابطه هنجاری را تقویت کنند . پس می توان رابطه فرد با سازمان را ترکیبی از هر دو دانست با شدت و ضعف متفاوت.</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p:spPr>
        <p:txBody>
          <a:bodyPr>
            <a:normAutofit/>
          </a:bodyPr>
          <a:lstStyle/>
          <a:p>
            <a:pPr algn="ctr"/>
            <a:r>
              <a:rPr lang="fa-IR" sz="3600" dirty="0" smtClean="0">
                <a:cs typeface="B Mitra" pitchFamily="2" charset="-78"/>
              </a:rPr>
              <a:t>پروژه دانشگاه کالیفرنیا</a:t>
            </a:r>
            <a:endParaRPr lang="en-US" sz="3600" dirty="0">
              <a:cs typeface="B Mitra" pitchFamily="2" charset="-78"/>
            </a:endParaRPr>
          </a:p>
        </p:txBody>
      </p:sp>
      <p:sp>
        <p:nvSpPr>
          <p:cNvPr id="3" name="Content Placeholder 2"/>
          <p:cNvSpPr>
            <a:spLocks noGrp="1"/>
          </p:cNvSpPr>
          <p:nvPr>
            <p:ph idx="1"/>
          </p:nvPr>
        </p:nvSpPr>
        <p:spPr>
          <a:xfrm>
            <a:off x="457200" y="1428736"/>
            <a:ext cx="8186766" cy="4752988"/>
          </a:xfrm>
        </p:spPr>
        <p:txBody>
          <a:bodyPr>
            <a:normAutofit fontScale="92500" lnSpcReduction="20000"/>
          </a:bodyPr>
          <a:lstStyle/>
          <a:p>
            <a:pPr algn="just">
              <a:lnSpc>
                <a:spcPct val="150000"/>
              </a:lnSpc>
            </a:pPr>
            <a:r>
              <a:rPr lang="fa-IR" dirty="0" smtClean="0">
                <a:cs typeface="B Yagut" pitchFamily="2" charset="-78"/>
              </a:rPr>
              <a:t>پروژه «رابطه فرد- سازمان» (اواخر دهه 1960) که به سرپرستی لیمن پورتر و با همراهی دانشجویان تحصیلات تکمیلی صورت گرفت و بیش از 10 سال طول کشید . </a:t>
            </a:r>
          </a:p>
          <a:p>
            <a:pPr algn="just">
              <a:lnSpc>
                <a:spcPct val="150000"/>
              </a:lnSpc>
            </a:pPr>
            <a:r>
              <a:rPr lang="fa-IR" dirty="0" smtClean="0">
                <a:cs typeface="B Yagut" pitchFamily="2" charset="-78"/>
              </a:rPr>
              <a:t>نزدیک شدن به موضوع از جنبه روانشناسی با تاکید بر نگرش به سازمان.  چون عمده توجه روانشناسان صنعتی بر رضایت شغلی و اندیشیدن به مشاغل و عملکرد شغلی معطوف شده بود و سازمان به خودی خود در کانون توجه نبود.</a:t>
            </a:r>
          </a:p>
          <a:p>
            <a:pPr algn="just">
              <a:lnSpc>
                <a:spcPct val="150000"/>
              </a:lnSpc>
            </a:pPr>
            <a:r>
              <a:rPr lang="fa-IR" dirty="0" smtClean="0">
                <a:cs typeface="B Yagut" pitchFamily="2" charset="-78"/>
              </a:rPr>
              <a:t>مجموعه ای از عوامل دست اندرکاران پروژه را برانگیخت که مطالعات خود را بر تعهد سازمانی متمرکز کنند.</a:t>
            </a:r>
            <a:endParaRPr lang="en-US" dirty="0">
              <a:cs typeface="B Yagut"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642942"/>
          </a:xfrm>
        </p:spPr>
        <p:txBody>
          <a:bodyPr>
            <a:normAutofit fontScale="90000"/>
          </a:bodyPr>
          <a:lstStyle/>
          <a:p>
            <a:pPr algn="ctr"/>
            <a:r>
              <a:rPr lang="fa-IR" sz="4000" dirty="0" smtClean="0">
                <a:cs typeface="B Mitra" pitchFamily="2" charset="-78"/>
              </a:rPr>
              <a:t>تعریف تعهد سازمانی</a:t>
            </a:r>
            <a:endParaRPr lang="fa-IR" sz="4000" dirty="0">
              <a:cs typeface="B Mitra" pitchFamily="2" charset="-78"/>
            </a:endParaRPr>
          </a:p>
        </p:txBody>
      </p:sp>
      <p:sp>
        <p:nvSpPr>
          <p:cNvPr id="3" name="Content Placeholder 2"/>
          <p:cNvSpPr>
            <a:spLocks noGrp="1"/>
          </p:cNvSpPr>
          <p:nvPr>
            <p:ph idx="1"/>
          </p:nvPr>
        </p:nvSpPr>
        <p:spPr>
          <a:xfrm>
            <a:off x="500034" y="1500174"/>
            <a:ext cx="8286808" cy="5110178"/>
          </a:xfrm>
        </p:spPr>
        <p:txBody>
          <a:bodyPr>
            <a:noAutofit/>
          </a:bodyPr>
          <a:lstStyle/>
          <a:p>
            <a:r>
              <a:rPr lang="fa-IR" sz="2000" dirty="0" smtClean="0">
                <a:cs typeface="B Mitra" pitchFamily="2" charset="-78"/>
              </a:rPr>
              <a:t>بررسی تعاریف موجود ، نشان از نبود توافق کلی در این زمینه بود:</a:t>
            </a:r>
          </a:p>
          <a:p>
            <a:r>
              <a:rPr lang="fa-IR" sz="2000" dirty="0" smtClean="0">
                <a:cs typeface="B Mitra" pitchFamily="2" charset="-78"/>
              </a:rPr>
              <a:t>بکر(1960):  تعهد  نتیجه استمرار فعالیت است.</a:t>
            </a:r>
          </a:p>
          <a:p>
            <a:r>
              <a:rPr lang="fa-IR" sz="2000" dirty="0" smtClean="0">
                <a:cs typeface="B Mitra" pitchFamily="2" charset="-78"/>
              </a:rPr>
              <a:t>گولدنر (1962): الزاماتی که به واسطه انگیزه ،جهت گیری و رفتارهای کنش گر ایجاد می شود.</a:t>
            </a:r>
          </a:p>
          <a:p>
            <a:r>
              <a:rPr lang="fa-IR" sz="2000" dirty="0" smtClean="0">
                <a:cs typeface="B Mitra" pitchFamily="2" charset="-78"/>
              </a:rPr>
              <a:t>گروسکی (1966) : ماهیت رابطه عضو با سیستم به عنوان یک کل</a:t>
            </a:r>
          </a:p>
          <a:p>
            <a:r>
              <a:rPr lang="fa-IR" sz="2000" dirty="0" smtClean="0">
                <a:cs typeface="B Mitra" pitchFamily="2" charset="-78"/>
              </a:rPr>
              <a:t>کانتر(1968) : اقدام داوطلبانه و تمایل کنش گر اجتماعی برای اینکه توان و انرژی ووفاداری خود را در اختیار نظام اجتماعی قرار دهد.</a:t>
            </a:r>
          </a:p>
          <a:p>
            <a:r>
              <a:rPr lang="fa-IR" sz="2000" dirty="0" smtClean="0">
                <a:cs typeface="B Mitra" pitchFamily="2" charset="-78"/>
              </a:rPr>
              <a:t>نویسنده : توان نسبی پیوند و ارتباط فرد با سازمانی خاص که حداقل با 3عامل مشخص می شود: </a:t>
            </a:r>
          </a:p>
          <a:p>
            <a:r>
              <a:rPr lang="fa-IR" sz="2000" dirty="0" smtClean="0">
                <a:cs typeface="B Mitra" pitchFamily="2" charset="-78"/>
              </a:rPr>
              <a:t> 1- باور قوی به ارزشها و اهداف سازمان</a:t>
            </a:r>
          </a:p>
          <a:p>
            <a:pPr>
              <a:buNone/>
            </a:pPr>
            <a:r>
              <a:rPr lang="fa-IR" sz="2000" dirty="0" smtClean="0">
                <a:cs typeface="B Mitra" pitchFamily="2" charset="-78"/>
              </a:rPr>
              <a:t>     2- تمایل به صرف تلاش و کوشش وافی</a:t>
            </a:r>
          </a:p>
          <a:p>
            <a:pPr>
              <a:buNone/>
            </a:pPr>
            <a:r>
              <a:rPr lang="fa-IR" sz="2000" dirty="0" smtClean="0">
                <a:cs typeface="B Mitra" pitchFamily="2" charset="-78"/>
              </a:rPr>
              <a:t>     3- تمایل شدید به استمرار عضویت</a:t>
            </a:r>
          </a:p>
          <a:p>
            <a:pPr>
              <a:buNone/>
            </a:pPr>
            <a:r>
              <a:rPr lang="fa-IR" sz="2000" dirty="0" smtClean="0">
                <a:cs typeface="B Mitra" pitchFamily="2" charset="-78"/>
              </a:rPr>
              <a:t>    </a:t>
            </a:r>
          </a:p>
          <a:p>
            <a:pPr>
              <a:buNone/>
            </a:pPr>
            <a:r>
              <a:rPr lang="fa-IR" sz="2000" dirty="0" smtClean="0">
                <a:cs typeface="B Mitra" pitchFamily="2" charset="-78"/>
              </a:rPr>
              <a:t>    دو نکته در تعریف فوق :</a:t>
            </a:r>
          </a:p>
          <a:p>
            <a:pPr>
              <a:buNone/>
            </a:pPr>
            <a:r>
              <a:rPr lang="fa-IR" sz="2000" dirty="0" smtClean="0">
                <a:cs typeface="B Mitra" pitchFamily="2" charset="-78"/>
              </a:rPr>
              <a:t>    - تفاوت میان تعهد نگرشی یا عاطفی با تعهد رفتاری </a:t>
            </a:r>
          </a:p>
          <a:p>
            <a:pPr>
              <a:buNone/>
            </a:pPr>
            <a:r>
              <a:rPr lang="fa-IR" sz="2000" dirty="0" smtClean="0">
                <a:cs typeface="B Mitra" pitchFamily="2" charset="-78"/>
              </a:rPr>
              <a:t>    - تعهد چند جانبه </a:t>
            </a:r>
          </a:p>
          <a:p>
            <a:pPr>
              <a:buNone/>
            </a:pPr>
            <a:r>
              <a:rPr lang="fa-IR" sz="2000" dirty="0" smtClean="0">
                <a:cs typeface="B Mitra" pitchFamily="2" charset="-78"/>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16"/>
            <a:ext cx="8258204" cy="785810"/>
          </a:xfrm>
        </p:spPr>
        <p:txBody>
          <a:bodyPr>
            <a:normAutofit/>
          </a:bodyPr>
          <a:lstStyle/>
          <a:p>
            <a:pPr algn="ctr"/>
            <a:r>
              <a:rPr lang="fa-IR" sz="4000" dirty="0" smtClean="0">
                <a:cs typeface="B Mitra" pitchFamily="2" charset="-78"/>
              </a:rPr>
              <a:t>پرسشنامه تعهد سازمانی</a:t>
            </a:r>
            <a:r>
              <a:rPr lang="fa-IR" sz="3200" dirty="0" smtClean="0">
                <a:cs typeface="B Mitra" pitchFamily="2" charset="-78"/>
              </a:rPr>
              <a:t>(</a:t>
            </a:r>
            <a:r>
              <a:rPr lang="en-US" sz="3200" dirty="0" smtClean="0">
                <a:cs typeface="B Mitra" pitchFamily="2" charset="-78"/>
              </a:rPr>
              <a:t>OCQ</a:t>
            </a:r>
            <a:r>
              <a:rPr lang="fa-IR" sz="3200" dirty="0" smtClean="0">
                <a:cs typeface="B Mitra" pitchFamily="2" charset="-78"/>
              </a:rPr>
              <a:t>)</a:t>
            </a:r>
            <a:endParaRPr lang="fa-IR" sz="3200" dirty="0">
              <a:cs typeface="B Mitra" pitchFamily="2" charset="-78"/>
            </a:endParaRPr>
          </a:p>
        </p:txBody>
      </p:sp>
      <p:sp>
        <p:nvSpPr>
          <p:cNvPr id="3" name="Content Placeholder 2"/>
          <p:cNvSpPr>
            <a:spLocks noGrp="1"/>
          </p:cNvSpPr>
          <p:nvPr>
            <p:ph idx="1"/>
          </p:nvPr>
        </p:nvSpPr>
        <p:spPr>
          <a:xfrm>
            <a:off x="428596" y="1928802"/>
            <a:ext cx="8229600" cy="4389120"/>
          </a:xfrm>
        </p:spPr>
        <p:txBody>
          <a:bodyPr/>
          <a:lstStyle/>
          <a:p>
            <a:pPr>
              <a:buNone/>
            </a:pPr>
            <a:endParaRPr lang="fa-IR" dirty="0" smtClean="0"/>
          </a:p>
          <a:p>
            <a:pPr algn="just">
              <a:lnSpc>
                <a:spcPct val="150000"/>
              </a:lnSpc>
              <a:buNone/>
            </a:pPr>
            <a:r>
              <a:rPr lang="fa-IR" sz="2400" dirty="0" smtClean="0">
                <a:cs typeface="B Mitra" pitchFamily="2" charset="-78"/>
              </a:rPr>
              <a:t>تعریف سازه اولین قدم تحقیق است و باید راهی برای تعیین قدرت نسبی آن در موقعیتهای مختلف داشته باشیم.</a:t>
            </a:r>
          </a:p>
          <a:p>
            <a:pPr algn="just">
              <a:lnSpc>
                <a:spcPct val="150000"/>
              </a:lnSpc>
              <a:buNone/>
            </a:pPr>
            <a:r>
              <a:rPr lang="fa-IR" sz="2400" dirty="0" smtClean="0">
                <a:cs typeface="B Mitra" pitchFamily="2" charset="-78"/>
              </a:rPr>
              <a:t>جزئیات مربوط به تنظیم پرسشنامه :  نبود سنجه مناسب و موارد موجود نیز فاقد داده های پشتیبانی کننده از نظر روایی و اعتبار – هدف خلق ابزاری معتبر از نظر منطقی و ساده برای بکارگیری در سازمانها و سطوح مختلف آنها – انتشار خصوصیات روانشناختی و شواهد مربوط به اعتبار آن از نظر همگرایی ، ننکته سنجی و قابلیت پیش بینی در قالب کتاب و مقاله</a:t>
            </a:r>
          </a:p>
          <a:p>
            <a:pPr algn="just">
              <a:lnSpc>
                <a:spcPct val="150000"/>
              </a:lnSpc>
              <a:buNone/>
            </a:pPr>
            <a:endParaRPr lang="fa-IR" dirty="0" smtClean="0"/>
          </a:p>
          <a:p>
            <a:pPr>
              <a:buNone/>
            </a:pP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691</TotalTime>
  <Words>1841</Words>
  <Application>Microsoft Office PowerPoint</Application>
  <PresentationFormat>On-screen Show (4:3)</PresentationFormat>
  <Paragraphs>91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آیا نگرش کارکنان نسبت به سازمانها مهم است ؟  بررسی تعهد کارکنان به سازمان</vt:lpstr>
      <vt:lpstr>مقدمه</vt:lpstr>
      <vt:lpstr>تحقیقات اولیه در خصوص تعهد سازمانی</vt:lpstr>
      <vt:lpstr>Slide 4</vt:lpstr>
      <vt:lpstr>انواع رابطه کارکنان با سازمان</vt:lpstr>
      <vt:lpstr>Slide 6</vt:lpstr>
      <vt:lpstr>پروژه دانشگاه کالیفرنیا</vt:lpstr>
      <vt:lpstr>تعریف تعهد سازمانی</vt:lpstr>
      <vt:lpstr>پرسشنامه تعهد سازمانی(OCQ)</vt:lpstr>
      <vt:lpstr>توسعه و بالندگی تعهد سازمانی</vt:lpstr>
      <vt:lpstr>مراحل بالندگی تعهد سازمانی</vt:lpstr>
      <vt:lpstr>Slide 12</vt:lpstr>
      <vt:lpstr>پیامدهای تعهد سازمانی(تئوری و پژوهش)</vt:lpstr>
      <vt:lpstr>Slide 14</vt:lpstr>
      <vt:lpstr>Slide 15</vt:lpstr>
      <vt:lpstr>Slide 16</vt:lpstr>
      <vt:lpstr>تعهد سازمانی در شرایط کنونی</vt:lpstr>
      <vt:lpstr>Slide 18</vt:lpstr>
      <vt:lpstr>با سپاس از حسن توجه و شکیبایی شما</vt:lpstr>
    </vt:vector>
  </TitlesOfParts>
  <Company>daneshgah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آیا تعهد سازمانی مهم است ؟</dc:title>
  <dc:creator>user</dc:creator>
  <cp:lastModifiedBy>Mr.nori</cp:lastModifiedBy>
  <cp:revision>75</cp:revision>
  <dcterms:created xsi:type="dcterms:W3CDTF">2013-04-20T22:25:19Z</dcterms:created>
  <dcterms:modified xsi:type="dcterms:W3CDTF">2013-04-30T20:01:55Z</dcterms:modified>
</cp:coreProperties>
</file>