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tags/tag16.xml" ContentType="application/vnd.openxmlformats-officedocument.presentationml.tags+xml"/>
  <Override PartName="/ppt/tags/tag18.xml" ContentType="application/vnd.openxmlformats-officedocument.presentationml.tags+xml"/>
  <Override PartName="/ppt/tags/tag14.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6.xml" ContentType="application/vnd.openxmlformats-officedocument.presentationml.notesSlide+xml"/>
  <Override PartName="/ppt/tags/tag22.xml" ContentType="application/vnd.openxmlformats-officedocument.presentationml.tags+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5.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tags/tag3.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Default Extension="wav" ContentType="audio/wav"/>
  <Override PartName="/ppt/tags/tag19.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tags/tag17.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912" r:id="rId1"/>
  </p:sldMasterIdLst>
  <p:notesMasterIdLst>
    <p:notesMasterId r:id="rId31"/>
  </p:notesMasterIdLst>
  <p:sldIdLst>
    <p:sldId id="256" r:id="rId2"/>
    <p:sldId id="257" r:id="rId3"/>
    <p:sldId id="276" r:id="rId4"/>
    <p:sldId id="259" r:id="rId5"/>
    <p:sldId id="277" r:id="rId6"/>
    <p:sldId id="258" r:id="rId7"/>
    <p:sldId id="260" r:id="rId8"/>
    <p:sldId id="261" r:id="rId9"/>
    <p:sldId id="278" r:id="rId10"/>
    <p:sldId id="262" r:id="rId11"/>
    <p:sldId id="264" r:id="rId12"/>
    <p:sldId id="279" r:id="rId13"/>
    <p:sldId id="265" r:id="rId14"/>
    <p:sldId id="266" r:id="rId15"/>
    <p:sldId id="268" r:id="rId16"/>
    <p:sldId id="280" r:id="rId17"/>
    <p:sldId id="267" r:id="rId18"/>
    <p:sldId id="269" r:id="rId19"/>
    <p:sldId id="270" r:id="rId20"/>
    <p:sldId id="271" r:id="rId21"/>
    <p:sldId id="272" r:id="rId22"/>
    <p:sldId id="283" r:id="rId23"/>
    <p:sldId id="282" r:id="rId24"/>
    <p:sldId id="281" r:id="rId25"/>
    <p:sldId id="273" r:id="rId26"/>
    <p:sldId id="274" r:id="rId27"/>
    <p:sldId id="275" r:id="rId28"/>
    <p:sldId id="263" r:id="rId29"/>
    <p:sldId id="28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D60000"/>
    <a:srgbClr val="46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323" autoAdjust="0"/>
    <p:restoredTop sz="72848" autoAdjust="0"/>
  </p:normalViewPr>
  <p:slideViewPr>
    <p:cSldViewPr>
      <p:cViewPr varScale="1">
        <p:scale>
          <a:sx n="53" d="100"/>
          <a:sy n="53" d="100"/>
        </p:scale>
        <p:origin x="-109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1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5CAE8B-7BAD-438A-8612-2CA26808ADDC}" type="datetimeFigureOut">
              <a:rPr lang="en-US" smtClean="0"/>
              <a:pPr/>
              <a:t>3/9/2014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D2BC56-8486-4EA4-B1B1-BD2762AF098C}" type="slidenum">
              <a:rPr lang="en-US" smtClean="0"/>
              <a:pPr/>
              <a:t>‹#›</a:t>
            </a:fld>
            <a:endParaRPr lang="en-US"/>
          </a:p>
        </p:txBody>
      </p:sp>
    </p:spTree>
    <p:extLst>
      <p:ext uri="{BB962C8B-B14F-4D97-AF65-F5344CB8AC3E}">
        <p14:creationId xmlns:p14="http://schemas.microsoft.com/office/powerpoint/2010/main" xmlns="" val="1393768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DD2BC56-8486-4EA4-B1B1-BD2762AF098C}" type="slidenum">
              <a:rPr lang="en-US" smtClean="0"/>
              <a:pPr/>
              <a:t>1</a:t>
            </a:fld>
            <a:endParaRPr lang="en-US"/>
          </a:p>
        </p:txBody>
      </p:sp>
    </p:spTree>
    <p:extLst>
      <p:ext uri="{BB962C8B-B14F-4D97-AF65-F5344CB8AC3E}">
        <p14:creationId xmlns:p14="http://schemas.microsoft.com/office/powerpoint/2010/main" xmlns="" val="19284406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D2BC56-8486-4EA4-B1B1-BD2762AF098C}" type="slidenum">
              <a:rPr lang="en-US" smtClean="0"/>
              <a:pPr/>
              <a:t>2</a:t>
            </a:fld>
            <a:endParaRPr lang="en-US"/>
          </a:p>
        </p:txBody>
      </p:sp>
    </p:spTree>
    <p:extLst>
      <p:ext uri="{BB962C8B-B14F-4D97-AF65-F5344CB8AC3E}">
        <p14:creationId xmlns:p14="http://schemas.microsoft.com/office/powerpoint/2010/main" xmlns="" val="25918279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DD2BC56-8486-4EA4-B1B1-BD2762AF098C}"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D2BC56-8486-4EA4-B1B1-BD2762AF098C}" type="slidenum">
              <a:rPr lang="en-US" smtClean="0"/>
              <a:pPr/>
              <a:t>9</a:t>
            </a:fld>
            <a:endParaRPr lang="en-US"/>
          </a:p>
        </p:txBody>
      </p:sp>
    </p:spTree>
    <p:extLst>
      <p:ext uri="{BB962C8B-B14F-4D97-AF65-F5344CB8AC3E}">
        <p14:creationId xmlns:p14="http://schemas.microsoft.com/office/powerpoint/2010/main" xmlns="" val="2650153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D2BC56-8486-4EA4-B1B1-BD2762AF098C}" type="slidenum">
              <a:rPr lang="en-US" smtClean="0"/>
              <a:pPr/>
              <a:t>19</a:t>
            </a:fld>
            <a:endParaRPr lang="en-US"/>
          </a:p>
        </p:txBody>
      </p:sp>
    </p:spTree>
    <p:extLst>
      <p:ext uri="{BB962C8B-B14F-4D97-AF65-F5344CB8AC3E}">
        <p14:creationId xmlns:p14="http://schemas.microsoft.com/office/powerpoint/2010/main" xmlns="" val="33015226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smtClean="0"/>
          </a:p>
          <a:p>
            <a:endParaRPr lang="en-US" dirty="0"/>
          </a:p>
        </p:txBody>
      </p:sp>
      <p:sp>
        <p:nvSpPr>
          <p:cNvPr id="4" name="Slide Number Placeholder 3"/>
          <p:cNvSpPr>
            <a:spLocks noGrp="1"/>
          </p:cNvSpPr>
          <p:nvPr>
            <p:ph type="sldNum" sz="quarter" idx="10"/>
          </p:nvPr>
        </p:nvSpPr>
        <p:spPr/>
        <p:txBody>
          <a:bodyPr/>
          <a:lstStyle/>
          <a:p>
            <a:fld id="{ADD2BC56-8486-4EA4-B1B1-BD2762AF098C}" type="slidenum">
              <a:rPr lang="en-US" smtClean="0"/>
              <a:pPr/>
              <a:t>24</a:t>
            </a:fld>
            <a:endParaRPr lang="en-US"/>
          </a:p>
        </p:txBody>
      </p:sp>
    </p:spTree>
    <p:extLst>
      <p:ext uri="{BB962C8B-B14F-4D97-AF65-F5344CB8AC3E}">
        <p14:creationId xmlns:p14="http://schemas.microsoft.com/office/powerpoint/2010/main" xmlns="" val="12865434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DD2BC56-8486-4EA4-B1B1-BD2762AF098C}" type="slidenum">
              <a:rPr lang="en-US" smtClean="0"/>
              <a:pPr/>
              <a:t>29</a:t>
            </a:fld>
            <a:endParaRPr lang="en-US"/>
          </a:p>
        </p:txBody>
      </p:sp>
    </p:spTree>
    <p:extLst>
      <p:ext uri="{BB962C8B-B14F-4D97-AF65-F5344CB8AC3E}">
        <p14:creationId xmlns:p14="http://schemas.microsoft.com/office/powerpoint/2010/main" xmlns="" val="4147894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B1E81A1B-9AC0-4302-88CA-2B37EF31FB3D}" type="datetimeFigureOut">
              <a:rPr lang="en-US" smtClean="0"/>
              <a:pPr/>
              <a:t>3/9/2014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5C137961-ABE8-4221-828A-695A042ABD9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1E81A1B-9AC0-4302-88CA-2B37EF31FB3D}" type="datetimeFigureOut">
              <a:rPr lang="en-US" smtClean="0"/>
              <a:pPr/>
              <a:t>3/9/2014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137961-ABE8-4221-828A-695A042ABD9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1E81A1B-9AC0-4302-88CA-2B37EF31FB3D}" type="datetimeFigureOut">
              <a:rPr lang="en-US" smtClean="0"/>
              <a:pPr/>
              <a:t>3/9/2014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137961-ABE8-4221-828A-695A042ABD9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B1E81A1B-9AC0-4302-88CA-2B37EF31FB3D}" type="datetimeFigureOut">
              <a:rPr lang="en-US" smtClean="0"/>
              <a:pPr/>
              <a:t>3/9/2014</a:t>
            </a:fld>
            <a:endParaRPr lang="en-US"/>
          </a:p>
        </p:txBody>
      </p:sp>
      <p:sp>
        <p:nvSpPr>
          <p:cNvPr id="9" name="Slide Number Placeholder 8"/>
          <p:cNvSpPr>
            <a:spLocks noGrp="1"/>
          </p:cNvSpPr>
          <p:nvPr>
            <p:ph type="sldNum" sz="quarter" idx="15"/>
          </p:nvPr>
        </p:nvSpPr>
        <p:spPr/>
        <p:txBody>
          <a:bodyPr rtlCol="0"/>
          <a:lstStyle/>
          <a:p>
            <a:fld id="{5C137961-ABE8-4221-828A-695A042ABD97}"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B1E81A1B-9AC0-4302-88CA-2B37EF31FB3D}" type="datetimeFigureOut">
              <a:rPr lang="en-US" smtClean="0"/>
              <a:pPr/>
              <a:t>3/9/2014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5C137961-ABE8-4221-828A-695A042ABD9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1E81A1B-9AC0-4302-88CA-2B37EF31FB3D}" type="datetimeFigureOut">
              <a:rPr lang="en-US" smtClean="0"/>
              <a:pPr/>
              <a:t>3/9/2014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137961-ABE8-4221-828A-695A042ABD97}"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B1E81A1B-9AC0-4302-88CA-2B37EF31FB3D}" type="datetimeFigureOut">
              <a:rPr lang="en-US" smtClean="0"/>
              <a:pPr/>
              <a:t>3/9/2014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137961-ABE8-4221-828A-695A042ABD97}"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B1E81A1B-9AC0-4302-88CA-2B37EF31FB3D}" type="datetimeFigureOut">
              <a:rPr lang="en-US" smtClean="0"/>
              <a:pPr/>
              <a:t>3/9/2014</a:t>
            </a:fld>
            <a:endParaRPr lang="en-US"/>
          </a:p>
        </p:txBody>
      </p:sp>
      <p:sp>
        <p:nvSpPr>
          <p:cNvPr id="7" name="Slide Number Placeholder 6"/>
          <p:cNvSpPr>
            <a:spLocks noGrp="1"/>
          </p:cNvSpPr>
          <p:nvPr>
            <p:ph type="sldNum" sz="quarter" idx="11"/>
          </p:nvPr>
        </p:nvSpPr>
        <p:spPr/>
        <p:txBody>
          <a:bodyPr rtlCol="0"/>
          <a:lstStyle/>
          <a:p>
            <a:fld id="{5C137961-ABE8-4221-828A-695A042ABD97}"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E81A1B-9AC0-4302-88CA-2B37EF31FB3D}" type="datetimeFigureOut">
              <a:rPr lang="en-US" smtClean="0"/>
              <a:pPr/>
              <a:t>3/9/2014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137961-ABE8-4221-828A-695A042ABD9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B1E81A1B-9AC0-4302-88CA-2B37EF31FB3D}" type="datetimeFigureOut">
              <a:rPr lang="en-US" smtClean="0"/>
              <a:pPr/>
              <a:t>3/9/2014</a:t>
            </a:fld>
            <a:endParaRPr lang="en-US"/>
          </a:p>
        </p:txBody>
      </p:sp>
      <p:sp>
        <p:nvSpPr>
          <p:cNvPr id="22" name="Slide Number Placeholder 21"/>
          <p:cNvSpPr>
            <a:spLocks noGrp="1"/>
          </p:cNvSpPr>
          <p:nvPr>
            <p:ph type="sldNum" sz="quarter" idx="15"/>
          </p:nvPr>
        </p:nvSpPr>
        <p:spPr/>
        <p:txBody>
          <a:bodyPr rtlCol="0"/>
          <a:lstStyle/>
          <a:p>
            <a:fld id="{5C137961-ABE8-4221-828A-695A042ABD97}"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B1E81A1B-9AC0-4302-88CA-2B37EF31FB3D}" type="datetimeFigureOut">
              <a:rPr lang="en-US" smtClean="0"/>
              <a:pPr/>
              <a:t>3/9/2014</a:t>
            </a:fld>
            <a:endParaRPr lang="en-US"/>
          </a:p>
        </p:txBody>
      </p:sp>
      <p:sp>
        <p:nvSpPr>
          <p:cNvPr id="18" name="Slide Number Placeholder 17"/>
          <p:cNvSpPr>
            <a:spLocks noGrp="1"/>
          </p:cNvSpPr>
          <p:nvPr>
            <p:ph type="sldNum" sz="quarter" idx="11"/>
          </p:nvPr>
        </p:nvSpPr>
        <p:spPr/>
        <p:txBody>
          <a:bodyPr rtlCol="0"/>
          <a:lstStyle/>
          <a:p>
            <a:fld id="{5C137961-ABE8-4221-828A-695A042ABD97}"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1E81A1B-9AC0-4302-88CA-2B37EF31FB3D}" type="datetimeFigureOut">
              <a:rPr lang="en-US" smtClean="0"/>
              <a:pPr/>
              <a:t>3/9/2014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C137961-ABE8-4221-828A-695A042ABD9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audio" Target="../media/audio11.wav"/><Relationship Id="rId2" Type="http://schemas.openxmlformats.org/officeDocument/2006/relationships/audio" Target="file:///H:\Nocturne%20Op55.mp3" TargetMode="External"/><Relationship Id="rId1" Type="http://schemas.openxmlformats.org/officeDocument/2006/relationships/tags" Target="../tags/tag1.xml"/><Relationship Id="rId6" Type="http://schemas.openxmlformats.org/officeDocument/2006/relationships/image" Target="../media/image2.png"/><Relationship Id="rId5" Type="http://schemas.openxmlformats.org/officeDocument/2006/relationships/audio" Target="../media/audio1.wav"/><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tags" Target="../tags/tag9.xml"/><Relationship Id="rId4" Type="http://schemas.openxmlformats.org/officeDocument/2006/relationships/audio" Target="../media/audio11.wav"/></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tags" Target="../tags/tag10.xml"/><Relationship Id="rId4" Type="http://schemas.openxmlformats.org/officeDocument/2006/relationships/audio" Target="../media/audio11.wav"/></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tags" Target="../tags/tag11.xml"/><Relationship Id="rId4" Type="http://schemas.openxmlformats.org/officeDocument/2006/relationships/audio" Target="../media/audio11.wav"/></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tags" Target="../tags/tag12.xml"/><Relationship Id="rId4" Type="http://schemas.openxmlformats.org/officeDocument/2006/relationships/audio" Target="../media/audio11.wav"/></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tags" Target="../tags/tag13.xml"/><Relationship Id="rId4" Type="http://schemas.openxmlformats.org/officeDocument/2006/relationships/audio" Target="../media/audio11.wav"/></Relationships>
</file>

<file path=ppt/slides/_rels/slide1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tags" Target="../tags/tag14.xml"/><Relationship Id="rId5" Type="http://schemas.openxmlformats.org/officeDocument/2006/relationships/audio" Target="../media/audio11.wav"/><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tags" Target="../tags/tag15.xml"/><Relationship Id="rId4" Type="http://schemas.openxmlformats.org/officeDocument/2006/relationships/audio" Target="../media/audio11.wav"/></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tags" Target="../tags/tag16.xml"/><Relationship Id="rId4" Type="http://schemas.openxmlformats.org/officeDocument/2006/relationships/audio" Target="../media/audio11.wav"/></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tags" Target="../tags/tag17.xml"/><Relationship Id="rId4" Type="http://schemas.openxmlformats.org/officeDocument/2006/relationships/audio" Target="../media/audio11.wav"/></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18.xml"/><Relationship Id="rId5" Type="http://schemas.openxmlformats.org/officeDocument/2006/relationships/audio" Target="../media/audio11.wav"/><Relationship Id="rId4" Type="http://schemas.openxmlformats.org/officeDocument/2006/relationships/audio" Target="../media/audio1.wav"/></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audio" Target="../media/audio11.wav"/></Relationships>
</file>

<file path=ppt/slides/_rels/slide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tags" Target="../tags/tag19.xml"/><Relationship Id="rId4" Type="http://schemas.openxmlformats.org/officeDocument/2006/relationships/audio" Target="../media/audio11.wav"/></Relationships>
</file>

<file path=ppt/slides/_rels/slide21.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audio" Target="../media/audio11.wav"/></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audio" Target="../media/audio11.wav"/></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20.xml"/><Relationship Id="rId5" Type="http://schemas.openxmlformats.org/officeDocument/2006/relationships/audio" Target="../media/audio11.wav"/><Relationship Id="rId4" Type="http://schemas.openxmlformats.org/officeDocument/2006/relationships/audio" Target="../media/audio1.wav"/></Relationships>
</file>

<file path=ppt/slides/_rels/slide2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tags" Target="../tags/tag21.xml"/><Relationship Id="rId4" Type="http://schemas.openxmlformats.org/officeDocument/2006/relationships/audio" Target="../media/audio11.wav"/></Relationships>
</file>

<file path=ppt/slides/_rels/slide2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tags" Target="../tags/tag22.xml"/><Relationship Id="rId4" Type="http://schemas.openxmlformats.org/officeDocument/2006/relationships/audio" Target="../media/audio11.wav"/></Relationships>
</file>

<file path=ppt/slides/_rels/slide27.xml.rels><?xml version="1.0" encoding="UTF-8" standalone="yes"?>
<Relationships xmlns="http://schemas.openxmlformats.org/package/2006/relationships"><Relationship Id="rId3"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audio" Target="../media/audio11.wav"/></Relationships>
</file>

<file path=ppt/slides/_rels/slide2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audio" Target="../media/audio11.wav"/><Relationship Id="rId4" Type="http://schemas.openxmlformats.org/officeDocument/2006/relationships/image" Target="../media/image8.jpeg"/></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audio" Target="../media/audio11.wav"/></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tags" Target="../tags/tag3.xml"/><Relationship Id="rId4" Type="http://schemas.openxmlformats.org/officeDocument/2006/relationships/audio" Target="../media/audio11.wav"/></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tags" Target="../tags/tag4.xml"/><Relationship Id="rId4" Type="http://schemas.openxmlformats.org/officeDocument/2006/relationships/audio" Target="../media/audio11.wav"/></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5.xml"/><Relationship Id="rId5" Type="http://schemas.openxmlformats.org/officeDocument/2006/relationships/audio" Target="../media/audio11.wav"/><Relationship Id="rId4" Type="http://schemas.openxmlformats.org/officeDocument/2006/relationships/audio" Target="../media/audio1.wav"/></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tags" Target="../tags/tag6.xml"/><Relationship Id="rId4" Type="http://schemas.openxmlformats.org/officeDocument/2006/relationships/audio" Target="../media/audio11.wav"/></Relationships>
</file>

<file path=ppt/slides/_rels/slide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tags" Target="../tags/tag7.xml"/><Relationship Id="rId5" Type="http://schemas.openxmlformats.org/officeDocument/2006/relationships/audio" Target="../media/audio11.wav"/><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ags" Target="../tags/tag8.xml"/><Relationship Id="rId5" Type="http://schemas.openxmlformats.org/officeDocument/2006/relationships/audio" Target="../media/audio11.wav"/><Relationship Id="rId4" Type="http://schemas.openxmlformats.org/officeDocument/2006/relationships/audio" Target="../media/audio1.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1295400"/>
            <a:ext cx="6172200" cy="979962"/>
          </a:xfrm>
          <a:ln>
            <a:noFill/>
          </a:ln>
          <a:effectLst>
            <a:glow rad="228600">
              <a:schemeClr val="accent4">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4"/>
          </a:lnRef>
          <a:fillRef idx="3">
            <a:schemeClr val="accent4"/>
          </a:fillRef>
          <a:effectRef idx="3">
            <a:schemeClr val="accent4"/>
          </a:effectRef>
          <a:fontRef idx="minor">
            <a:schemeClr val="lt1"/>
          </a:fontRef>
        </p:style>
        <p:txBody>
          <a:bodyPr>
            <a:normAutofit/>
          </a:bodyPr>
          <a:lstStyle/>
          <a:p>
            <a:pPr algn="r" rtl="1"/>
            <a:r>
              <a:rPr lang="fa-IR" dirty="0">
                <a:solidFill>
                  <a:srgbClr val="C00000"/>
                </a:solidFill>
                <a:effectLst>
                  <a:outerShdw blurRad="38100" dist="38100" dir="2700000" algn="tl">
                    <a:srgbClr val="000000">
                      <a:alpha val="43137"/>
                    </a:srgbClr>
                  </a:outerShdw>
                </a:effectLst>
                <a:latin typeface="Sylfaen" pitchFamily="18" charset="0"/>
              </a:rPr>
              <a:t>معرفی  اجمالی گرایش و سبک </a:t>
            </a:r>
            <a:r>
              <a:rPr lang="fa-IR" dirty="0" smtClean="0">
                <a:solidFill>
                  <a:srgbClr val="C00000"/>
                </a:solidFill>
                <a:effectLst>
                  <a:outerShdw blurRad="38100" dist="38100" dir="2700000" algn="tl">
                    <a:srgbClr val="000000">
                      <a:alpha val="43137"/>
                    </a:srgbClr>
                  </a:outerShdw>
                </a:effectLst>
                <a:latin typeface="Sylfaen" pitchFamily="18" charset="0"/>
              </a:rPr>
              <a:t>عَکاسی</a:t>
            </a:r>
            <a:endParaRPr lang="en-US" dirty="0">
              <a:solidFill>
                <a:srgbClr val="C00000"/>
              </a:solidFill>
              <a:effectLst>
                <a:outerShdw blurRad="38100" dist="38100" dir="2700000" algn="tl">
                  <a:srgbClr val="000000">
                    <a:alpha val="43137"/>
                  </a:srgbClr>
                </a:outerShdw>
              </a:effectLst>
              <a:latin typeface="Sylfaen" pitchFamily="18" charset="0"/>
            </a:endParaRPr>
          </a:p>
        </p:txBody>
      </p:sp>
      <p:sp>
        <p:nvSpPr>
          <p:cNvPr id="3" name="Subtitle 2"/>
          <p:cNvSpPr>
            <a:spLocks noGrp="1"/>
          </p:cNvSpPr>
          <p:nvPr>
            <p:ph type="subTitle" idx="1"/>
          </p:nvPr>
        </p:nvSpPr>
        <p:spPr>
          <a:xfrm>
            <a:off x="2362200" y="2971800"/>
            <a:ext cx="6172200" cy="1371600"/>
          </a:xfrm>
          <a:effectLst>
            <a:glow rad="228600">
              <a:schemeClr val="accent1">
                <a:satMod val="175000"/>
                <a:alpha val="40000"/>
              </a:schemeClr>
            </a:glow>
            <a:innerShdw blurRad="63500" dist="50800">
              <a:prstClr val="black">
                <a:alpha val="50000"/>
              </a:prstClr>
            </a:innerShdw>
          </a:effectLst>
          <a:scene3d>
            <a:camera prst="obliqueTopRight"/>
            <a:lightRig rig="threePt" dir="t"/>
          </a:scene3d>
        </p:spPr>
        <p:style>
          <a:lnRef idx="1">
            <a:schemeClr val="accent4"/>
          </a:lnRef>
          <a:fillRef idx="2">
            <a:schemeClr val="accent4"/>
          </a:fillRef>
          <a:effectRef idx="1">
            <a:schemeClr val="accent4"/>
          </a:effectRef>
          <a:fontRef idx="minor">
            <a:schemeClr val="dk1"/>
          </a:fontRef>
        </p:style>
        <p:txBody>
          <a:bodyPr/>
          <a:lstStyle/>
          <a:p>
            <a:pPr algn="ctr"/>
            <a:r>
              <a:rPr lang="fa-IR" sz="2400" dirty="0">
                <a:solidFill>
                  <a:srgbClr val="FF0000"/>
                </a:solidFill>
                <a:effectLst>
                  <a:outerShdw blurRad="38100" dist="38100" dir="2700000" algn="tl">
                    <a:srgbClr val="000000">
                      <a:alpha val="43137"/>
                    </a:srgbClr>
                  </a:outerShdw>
                </a:effectLst>
              </a:rPr>
              <a:t>شیوا شرفی</a:t>
            </a:r>
            <a:r>
              <a:rPr lang="fa-IR" sz="2400" dirty="0">
                <a:solidFill>
                  <a:srgbClr val="FF0000"/>
                </a:solidFill>
              </a:rPr>
              <a:t> </a:t>
            </a:r>
          </a:p>
          <a:p>
            <a:pPr algn="ctr"/>
            <a:endParaRPr lang="fa-IR" dirty="0" smtClean="0">
              <a:solidFill>
                <a:srgbClr val="FF0000"/>
              </a:solidFill>
            </a:endParaRPr>
          </a:p>
          <a:p>
            <a:pPr algn="ctr"/>
            <a:r>
              <a:rPr lang="fa-IR" sz="2000" dirty="0" smtClean="0">
                <a:solidFill>
                  <a:srgbClr val="FF0000"/>
                </a:solidFill>
                <a:effectLst>
                  <a:outerShdw blurRad="38100" dist="38100" dir="2700000" algn="tl">
                    <a:srgbClr val="000000">
                      <a:alpha val="43137"/>
                    </a:srgbClr>
                  </a:outerShdw>
                </a:effectLst>
              </a:rPr>
              <a:t>دبیرخانه عکاسی شهرستانهای استان تهران</a:t>
            </a:r>
          </a:p>
        </p:txBody>
      </p:sp>
      <p:pic>
        <p:nvPicPr>
          <p:cNvPr id="4" name="Nocturne Op55.mp3">
            <a:hlinkClick r:id="" action="ppaction://media"/>
          </p:cNvPr>
          <p:cNvPicPr>
            <a:picLocks noRot="1" noChangeAspect="1"/>
          </p:cNvPicPr>
          <p:nvPr>
            <a:audioFile r:link="rId2"/>
          </p:nvPr>
        </p:nvPicPr>
        <p:blipFill>
          <a:blip r:embed="rId6"/>
          <a:stretch>
            <a:fillRect/>
          </a:stretch>
        </p:blipFill>
        <p:spPr>
          <a:xfrm>
            <a:off x="4419600" y="3276600"/>
            <a:ext cx="304800" cy="304800"/>
          </a:xfrm>
          <a:prstGeom prst="rect">
            <a:avLst/>
          </a:prstGeom>
        </p:spPr>
      </p:pic>
    </p:spTree>
    <p:custDataLst>
      <p:tags r:id="rId1"/>
    </p:custDataLst>
  </p:cSld>
  <p:clrMapOvr>
    <a:masterClrMapping/>
  </p:clrMapOvr>
  <mc:AlternateContent xmlns:mc="http://schemas.openxmlformats.org/markup-compatibility/2006">
    <mc:Choice xmlns:p14="http://schemas.microsoft.com/office/powerpoint/2010/main" xmlns="" Requires="p14">
      <p:transition spd="slow" p14:dur="1250" advClick="0" advTm="6429">
        <p14:warp dir="in"/>
        <p:sndAc>
          <p:stSnd>
            <p:snd r:embed="rId7" name="camera.wav"/>
          </p:stSnd>
        </p:sndAc>
      </p:transition>
    </mc:Choice>
    <mc:Fallback>
      <p:transition spd="slow" advClick="0" advTm="6429">
        <p:fade/>
        <p:sndAc>
          <p:stSnd>
            <p:snd r:embed="rId5"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1000" fill="hold"/>
                                        <p:tgtEl>
                                          <p:spTgt spid="3">
                                            <p:bg/>
                                          </p:spTgt>
                                        </p:tgtEl>
                                        <p:attrNameLst>
                                          <p:attrName>ppt_w</p:attrName>
                                        </p:attrNameLst>
                                      </p:cBhvr>
                                      <p:tavLst>
                                        <p:tav tm="0">
                                          <p:val>
                                            <p:fltVal val="0"/>
                                          </p:val>
                                        </p:tav>
                                        <p:tav tm="100000">
                                          <p:val>
                                            <p:strVal val="#ppt_w"/>
                                          </p:val>
                                        </p:tav>
                                      </p:tavLst>
                                    </p:anim>
                                    <p:anim calcmode="lin" valueType="num">
                                      <p:cBhvr>
                                        <p:cTn id="8" dur="1000" fill="hold"/>
                                        <p:tgtEl>
                                          <p:spTgt spid="3">
                                            <p:bg/>
                                          </p:spTgt>
                                        </p:tgtEl>
                                        <p:attrNameLst>
                                          <p:attrName>ppt_h</p:attrName>
                                        </p:attrNameLst>
                                      </p:cBhvr>
                                      <p:tavLst>
                                        <p:tav tm="0">
                                          <p:val>
                                            <p:fltVal val="0"/>
                                          </p:val>
                                        </p:tav>
                                        <p:tav tm="100000">
                                          <p:val>
                                            <p:strVal val="#ppt_h"/>
                                          </p:val>
                                        </p:tav>
                                      </p:tavLst>
                                    </p:anim>
                                    <p:anim calcmode="lin" valueType="num">
                                      <p:cBhvr>
                                        <p:cTn id="9" dur="1000" fill="hold"/>
                                        <p:tgtEl>
                                          <p:spTgt spid="3">
                                            <p:bg/>
                                          </p:spTgt>
                                        </p:tgtEl>
                                        <p:attrNameLst>
                                          <p:attrName>style.rotation</p:attrName>
                                        </p:attrNameLst>
                                      </p:cBhvr>
                                      <p:tavLst>
                                        <p:tav tm="0">
                                          <p:val>
                                            <p:fltVal val="90"/>
                                          </p:val>
                                        </p:tav>
                                        <p:tav tm="100000">
                                          <p:val>
                                            <p:fltVal val="0"/>
                                          </p:val>
                                        </p:tav>
                                      </p:tavLst>
                                    </p:anim>
                                    <p:animEffect transition="in" filter="fade">
                                      <p:cBhvr>
                                        <p:cTn id="10" dur="1000"/>
                                        <p:tgtEl>
                                          <p:spTgt spid="3">
                                            <p:bg/>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p:cTn id="31" dur="1000" fill="hold"/>
                                        <p:tgtEl>
                                          <p:spTgt spid="2"/>
                                        </p:tgtEl>
                                        <p:attrNameLst>
                                          <p:attrName>ppt_w</p:attrName>
                                        </p:attrNameLst>
                                      </p:cBhvr>
                                      <p:tavLst>
                                        <p:tav tm="0">
                                          <p:val>
                                            <p:fltVal val="0"/>
                                          </p:val>
                                        </p:tav>
                                        <p:tav tm="100000">
                                          <p:val>
                                            <p:strVal val="#ppt_w"/>
                                          </p:val>
                                        </p:tav>
                                      </p:tavLst>
                                    </p:anim>
                                    <p:anim calcmode="lin" valueType="num">
                                      <p:cBhvr>
                                        <p:cTn id="32" dur="1000" fill="hold"/>
                                        <p:tgtEl>
                                          <p:spTgt spid="2"/>
                                        </p:tgtEl>
                                        <p:attrNameLst>
                                          <p:attrName>ppt_h</p:attrName>
                                        </p:attrNameLst>
                                      </p:cBhvr>
                                      <p:tavLst>
                                        <p:tav tm="0">
                                          <p:val>
                                            <p:fltVal val="0"/>
                                          </p:val>
                                        </p:tav>
                                        <p:tav tm="100000">
                                          <p:val>
                                            <p:strVal val="#ppt_h"/>
                                          </p:val>
                                        </p:tav>
                                      </p:tavLst>
                                    </p:anim>
                                    <p:anim calcmode="lin" valueType="num">
                                      <p:cBhvr>
                                        <p:cTn id="33" dur="1000" fill="hold"/>
                                        <p:tgtEl>
                                          <p:spTgt spid="2"/>
                                        </p:tgtEl>
                                        <p:attrNameLst>
                                          <p:attrName>style.rotation</p:attrName>
                                        </p:attrNameLst>
                                      </p:cBhvr>
                                      <p:tavLst>
                                        <p:tav tm="0">
                                          <p:val>
                                            <p:fltVal val="90"/>
                                          </p:val>
                                        </p:tav>
                                        <p:tav tm="100000">
                                          <p:val>
                                            <p:fltVal val="0"/>
                                          </p:val>
                                        </p:tav>
                                      </p:tavLst>
                                    </p:anim>
                                    <p:animEffect transition="in" filter="fade">
                                      <p:cBhvr>
                                        <p:cTn id="34" dur="1000"/>
                                        <p:tgtEl>
                                          <p:spTgt spid="2"/>
                                        </p:tgtEl>
                                      </p:cBhvr>
                                    </p:animEffect>
                                  </p:childTnLst>
                                </p:cTn>
                              </p:par>
                            </p:childTnLst>
                          </p:cTn>
                        </p:par>
                        <p:par>
                          <p:cTn id="35" fill="hold">
                            <p:stCondLst>
                              <p:cond delay="1000"/>
                            </p:stCondLst>
                            <p:childTnLst>
                              <p:par>
                                <p:cTn id="36" presetID="1" presetClass="mediacall" presetSubtype="0" fill="hold" nodeType="afterEffect">
                                  <p:stCondLst>
                                    <p:cond delay="0"/>
                                  </p:stCondLst>
                                  <p:childTnLst>
                                    <p:cmd type="call" cmd="playFrom(0.0)">
                                      <p:cBhvr>
                                        <p:cTn id="37"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numSld="999">
                <p:cTn id="38" fill="hold" display="0">
                  <p:stCondLst>
                    <p:cond delay="indefinite"/>
                  </p:stCondLst>
                  <p:endCondLst>
                    <p:cond evt="onPrev" delay="0">
                      <p:tgtEl>
                        <p:sldTgt/>
                      </p:tgtEl>
                    </p:cond>
                    <p:cond evt="onStopAudio" delay="0">
                      <p:tgtEl>
                        <p:sldTgt/>
                      </p:tgtEl>
                    </p:cond>
                  </p:endCondLst>
                </p:cTn>
                <p:tgtEl>
                  <p:spTgt spid="4"/>
                </p:tgtEl>
              </p:cMediaNode>
            </p:audio>
          </p:childTnLst>
        </p:cTn>
      </p:par>
    </p:tnLst>
    <p:bldLst>
      <p:bldP spid="2" grpId="0" animBg="1"/>
      <p:bldP spid="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1028343"/>
            <a:ext cx="4572000" cy="3970318"/>
          </a:xfrm>
          <a:prstGeom prst="rect">
            <a:avLst/>
          </a:prstGeom>
          <a:ln/>
        </p:spPr>
        <p:style>
          <a:lnRef idx="0">
            <a:schemeClr val="accent3"/>
          </a:lnRef>
          <a:fillRef idx="3">
            <a:schemeClr val="accent3"/>
          </a:fillRef>
          <a:effectRef idx="3">
            <a:schemeClr val="accent3"/>
          </a:effectRef>
          <a:fontRef idx="minor">
            <a:schemeClr val="lt1"/>
          </a:fontRef>
        </p:style>
        <p:txBody>
          <a:bodyPr>
            <a:spAutoFit/>
          </a:bodyPr>
          <a:lstStyle/>
          <a:p>
            <a:pPr algn="r" rtl="1"/>
            <a:r>
              <a:rPr lang="fa-IR" dirty="0" smtClean="0"/>
              <a:t/>
            </a:r>
            <a:br>
              <a:rPr lang="fa-IR" dirty="0" smtClean="0"/>
            </a:br>
            <a:r>
              <a:rPr lang="fa-IR" dirty="0" smtClean="0"/>
              <a:t/>
            </a:r>
            <a:br>
              <a:rPr lang="fa-IR" dirty="0" smtClean="0"/>
            </a:br>
            <a:r>
              <a:rPr lang="fa-IR" dirty="0" smtClean="0"/>
              <a:t>دوربين یک عکاس دريچه چشمهایی است که نمي بیند یا قرار نیست که ببیند و دور از هیاهو و جریانات جامعه مشغول روزمرگی های خود است. یک عکاس باید نا ملايمات زندگی بشری را به تصویر کشد و لحظه ها را چه شاد و چه تلخ به دیگران نشان دهد.</a:t>
            </a:r>
            <a:br>
              <a:rPr lang="fa-IR" dirty="0" smtClean="0"/>
            </a:br>
            <a:r>
              <a:rPr lang="fa-IR" dirty="0" smtClean="0"/>
              <a:t>عکاسي خیابانی به نوعی " جسم </a:t>
            </a:r>
            <a:r>
              <a:rPr lang="fa-IR" dirty="0"/>
              <a:t>هنر عکاسی محسوب می شود و مردم شهر را در جریانهای اجتماعی و سیاسی به تصویر می کشد.</a:t>
            </a:r>
            <a:br>
              <a:rPr lang="fa-IR" dirty="0"/>
            </a:br>
            <a:r>
              <a:rPr lang="fa-IR" dirty="0"/>
              <a:t>سالهای ۱۹۷۵ -۱۹۸۰ اوج نگرش حرفه ای این سبک عکاسي در اورپای شرقی بود که در تمام دنیا فراگیر شد. </a:t>
            </a:r>
            <a:br>
              <a:rPr lang="fa-IR" dirty="0"/>
            </a:br>
            <a:r>
              <a:rPr lang="fa-IR" dirty="0"/>
              <a:t/>
            </a:r>
            <a:br>
              <a:rPr lang="fa-IR" dirty="0"/>
            </a:br>
            <a:endParaRPr lang="en-US" dirty="0"/>
          </a:p>
        </p:txBody>
      </p:sp>
    </p:spTree>
    <p:custDataLst>
      <p:tags r:id="rId1"/>
    </p:custDataLst>
  </p:cSld>
  <p:clrMapOvr>
    <a:masterClrMapping/>
  </p:clrMapOvr>
  <mc:AlternateContent xmlns:mc="http://schemas.openxmlformats.org/markup-compatibility/2006">
    <mc:Choice xmlns:p14="http://schemas.microsoft.com/office/powerpoint/2010/main" xmlns="" Requires="p14">
      <p:transition spd="slow" p14:dur="1250" advClick="0" advTm="8982">
        <p14:vortex dir="r"/>
        <p:sndAc>
          <p:stSnd>
            <p:snd r:embed="rId4" name="camera.wav"/>
          </p:stSnd>
        </p:sndAc>
      </p:transition>
    </mc:Choice>
    <mc:Fallback>
      <p:transition spd="slow" advClick="0" advTm="8982">
        <p:fade/>
        <p:sndAc>
          <p:stSnd>
            <p:snd r:embed="rId3"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3600" y="1676400"/>
            <a:ext cx="4572000" cy="3139321"/>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algn="r" rtl="1"/>
            <a:r>
              <a:rPr lang="fa-IR" dirty="0"/>
              <a:t>چند نکته بسیار مهم در سبک عکاسی:</a:t>
            </a:r>
          </a:p>
          <a:p>
            <a:pPr algn="r" rtl="1"/>
            <a:r>
              <a:rPr lang="fa-IR" dirty="0"/>
              <a:t>سعی کنید قبل از دیدن سوژه آن را حس کنید و خود را جای او گذاشته و در شادی با او یکی شوید. با او ارتباط برقرار کنید و اگر مطمئن نیستید برای عکاسی از او اجازه بگیرید، این کار به شما قدرت و هویت می دهد و اعتماد به نفس خواهید یافت.</a:t>
            </a:r>
          </a:p>
          <a:p>
            <a:pPr algn="r" rtl="1"/>
            <a:r>
              <a:rPr lang="fa-IR" dirty="0"/>
              <a:t>از صورت عکس بگیرید، نه از پشت سر و پنهانی، روبرت کاپا میگه اگر عكسهاي شما به اندازه كافي خوب نشدند ، به اندازه كافي به سوژه نزديك نبوديد</a:t>
            </a:r>
          </a:p>
          <a:p>
            <a:pPr algn="r" rtl="1"/>
            <a:r>
              <a:rPr lang="fa-IR" dirty="0"/>
              <a:t>فاصله کانونی سی و پنج میلی متر بهترین تجربه این نوع </a:t>
            </a:r>
            <a:r>
              <a:rPr lang="fa-IR" dirty="0" smtClean="0"/>
              <a:t>عکاسیست</a:t>
            </a:r>
            <a:endParaRPr lang="fa-IR" dirty="0"/>
          </a:p>
        </p:txBody>
      </p:sp>
    </p:spTree>
    <p:custDataLst>
      <p:tags r:id="rId1"/>
    </p:custDataLst>
    <p:extLst>
      <p:ext uri="{BB962C8B-B14F-4D97-AF65-F5344CB8AC3E}">
        <p14:creationId xmlns:p14="http://schemas.microsoft.com/office/powerpoint/2010/main" xmlns="" val="468744121"/>
      </p:ext>
    </p:extLst>
  </p:cSld>
  <p:clrMapOvr>
    <a:masterClrMapping/>
  </p:clrMapOvr>
  <mc:AlternateContent xmlns:mc="http://schemas.openxmlformats.org/markup-compatibility/2006">
    <mc:Choice xmlns:p14="http://schemas.microsoft.com/office/powerpoint/2010/main" xmlns="" Requires="p14">
      <p:transition spd="slow" p14:dur="1250" advClick="0" advTm="17944">
        <p14:vortex dir="r"/>
        <p:sndAc>
          <p:stSnd>
            <p:snd r:embed="rId4" name="camera.wav"/>
          </p:stSnd>
        </p:sndAc>
      </p:transition>
    </mc:Choice>
    <mc:Fallback>
      <p:transition spd="slow" advClick="0" advTm="17944">
        <p:fade/>
        <p:sndAc>
          <p:stSnd>
            <p:snd r:embed="rId3"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859340"/>
            <a:ext cx="4572000" cy="3139321"/>
          </a:xfrm>
          <a:prstGeom prst="rect">
            <a:avLst/>
          </a:prstGeom>
        </p:spPr>
        <p:style>
          <a:lnRef idx="1">
            <a:schemeClr val="accent3"/>
          </a:lnRef>
          <a:fillRef idx="3">
            <a:schemeClr val="accent3"/>
          </a:fillRef>
          <a:effectRef idx="2">
            <a:schemeClr val="accent3"/>
          </a:effectRef>
          <a:fontRef idx="minor">
            <a:schemeClr val="lt1"/>
          </a:fontRef>
        </p:style>
        <p:txBody>
          <a:bodyPr>
            <a:spAutoFit/>
          </a:bodyPr>
          <a:lstStyle/>
          <a:p>
            <a:pPr algn="r" rtl="1"/>
            <a:r>
              <a:rPr lang="fa-IR" dirty="0"/>
              <a:t>از سبکهای مختلف استفاده کنید. پرداختن به يك ژانر، كار را دلچسب نمی کند و انسان را با از حرفه ای بودن دور می کند</a:t>
            </a:r>
          </a:p>
          <a:p>
            <a:pPr algn="r" rtl="1"/>
            <a:r>
              <a:rPr lang="fa-IR" dirty="0"/>
              <a:t>بروس گيلدن میگه عكسي بگيریم كه هويتمون در اون مشخص باشه </a:t>
            </a:r>
          </a:p>
          <a:p>
            <a:pPr algn="r" rtl="1"/>
            <a:r>
              <a:rPr lang="fa-IR" dirty="0"/>
              <a:t>"</a:t>
            </a:r>
            <a:r>
              <a:rPr lang="en-US" dirty="0"/>
              <a:t>Shoot who you are” – Bruce </a:t>
            </a:r>
            <a:r>
              <a:rPr lang="en-US" dirty="0" err="1"/>
              <a:t>Gilden</a:t>
            </a:r>
            <a:endParaRPr lang="en-US" dirty="0"/>
          </a:p>
          <a:p>
            <a:pPr algn="r" rtl="1"/>
            <a:r>
              <a:rPr lang="fa-IR" dirty="0"/>
              <a:t>بهترين عكسهاي درست جايي خلق می شود كه اصلا انتظارش را نداريد پس دوربین خود را همیشه همراه داشته باشید، اگر کوچک تر باشد بی تردید راحتر خواهید بود.</a:t>
            </a:r>
          </a:p>
          <a:p>
            <a:pPr algn="r" rtl="1"/>
            <a:r>
              <a:rPr lang="fa-IR" dirty="0"/>
              <a:t>در نظر داشته باشيد كه بيشتر عكسهاي شما بدرد نخور هستند . پس از عکاسی لذت ببرید" چارلي كريك"</a:t>
            </a:r>
          </a:p>
          <a:p>
            <a:pPr algn="r" rtl="1"/>
            <a:endParaRPr lang="fa-IR" dirty="0"/>
          </a:p>
        </p:txBody>
      </p:sp>
    </p:spTree>
    <p:custDataLst>
      <p:tags r:id="rId1"/>
    </p:custDataLst>
    <p:extLst>
      <p:ext uri="{BB962C8B-B14F-4D97-AF65-F5344CB8AC3E}">
        <p14:creationId xmlns:p14="http://schemas.microsoft.com/office/powerpoint/2010/main" xmlns="" val="2348140990"/>
      </p:ext>
    </p:extLst>
  </p:cSld>
  <p:clrMapOvr>
    <a:masterClrMapping/>
  </p:clrMapOvr>
  <mc:AlternateContent xmlns:mc="http://schemas.openxmlformats.org/markup-compatibility/2006">
    <mc:Choice xmlns:p14="http://schemas.microsoft.com/office/powerpoint/2010/main" xmlns="" Requires="p14">
      <p:transition spd="slow" p14:dur="1250" advTm="6483">
        <p14:prism isInverted="1"/>
        <p:sndAc>
          <p:stSnd>
            <p:snd r:embed="rId4" name="camera.wav"/>
          </p:stSnd>
        </p:sndAc>
      </p:transition>
    </mc:Choice>
    <mc:Fallback>
      <p:transition spd="slow" advTm="6483">
        <p:fade/>
        <p:sndAc>
          <p:stSnd>
            <p:snd r:embed="rId3"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0" y="1582341"/>
            <a:ext cx="4572000" cy="3139321"/>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algn="r" rtl="1"/>
            <a:r>
              <a:rPr lang="fa-IR" dirty="0" smtClean="0"/>
              <a:t>همیشه </a:t>
            </a:r>
            <a:r>
              <a:rPr lang="fa-IR" dirty="0"/>
              <a:t>باطری و حافظه اضافی همراه داشته باشید</a:t>
            </a:r>
          </a:p>
          <a:p>
            <a:pPr algn="r" rtl="1"/>
            <a:r>
              <a:rPr lang="fa-IR" dirty="0"/>
              <a:t>در صورت لزوم از ايزو 1600 استفاده كنيد . هميشه سرعت شاتر خود را روي حداقل 1/250 ثانيه تنظيم كنيد </a:t>
            </a:r>
          </a:p>
          <a:p>
            <a:pPr algn="r" rtl="1"/>
            <a:r>
              <a:rPr lang="fa-IR" dirty="0"/>
              <a:t>افکار خود را در عکس بگنجانید. عکس نماینده روح و فکر شماست. پس ترکیب بندی ها را فراموش نکنید. بدون شک در مورد ترکیب بندی ها در این پیج بسیار آموخته اید.</a:t>
            </a:r>
          </a:p>
          <a:p>
            <a:pPr algn="r" rtl="1"/>
            <a:r>
              <a:rPr lang="fa-IR" dirty="0"/>
              <a:t>هر عكس معنای خودش را دارد و پیام مخصوص و منحصر به فرد،پس سعی کنیم با عکسها بازی نکنیم و آن را تفکیک کره و با فاصله زمانی به نمایش بگذاریم؛تجربه ثابت کرده مجموعه عكسهايي كه تصويرزیادی در آ</a:t>
            </a:r>
            <a:r>
              <a:rPr lang="fa-IR" dirty="0" smtClean="0"/>
              <a:t>نهاست </a:t>
            </a:r>
            <a:r>
              <a:rPr lang="fa-IR" dirty="0"/>
              <a:t>مخاطب رو خسته مي‌كنند</a:t>
            </a:r>
          </a:p>
        </p:txBody>
      </p:sp>
    </p:spTree>
    <p:custDataLst>
      <p:tags r:id="rId1"/>
    </p:custDataLst>
    <p:extLst>
      <p:ext uri="{BB962C8B-B14F-4D97-AF65-F5344CB8AC3E}">
        <p14:creationId xmlns:p14="http://schemas.microsoft.com/office/powerpoint/2010/main" xmlns="" val="2844001156"/>
      </p:ext>
    </p:extLst>
  </p:cSld>
  <p:clrMapOvr>
    <a:masterClrMapping/>
  </p:clrMapOvr>
  <mc:AlternateContent xmlns:mc="http://schemas.openxmlformats.org/markup-compatibility/2006">
    <mc:Choice xmlns:p14="http://schemas.microsoft.com/office/powerpoint/2010/main" xmlns="" Requires="p14">
      <p:transition spd="slow" p14:dur="1250" advTm="9976">
        <p14:prism isInverted="1"/>
        <p:sndAc>
          <p:stSnd>
            <p:snd r:embed="rId4" name="camera.wav"/>
          </p:stSnd>
        </p:sndAc>
      </p:transition>
    </mc:Choice>
    <mc:Fallback>
      <p:transition spd="slow" advTm="9976">
        <p:fade/>
        <p:sndAc>
          <p:stSnd>
            <p:snd r:embed="rId3"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53205" y="1676400"/>
            <a:ext cx="4572000" cy="3139321"/>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algn="r" rtl="1"/>
            <a:r>
              <a:rPr lang="fa-IR" dirty="0"/>
              <a:t>بنشینید و عکس بگیرید تا زاویه دید شما بالاتر رود و تمرکز بیشتری بر روی سوژه داشته باشید.</a:t>
            </a:r>
          </a:p>
          <a:p>
            <a:pPr algn="r" rtl="1"/>
            <a:r>
              <a:rPr lang="fa-IR" dirty="0"/>
              <a:t>به دنبال حرکت ها در سطح جامعه باشید نه آدمهای مهم جامعه </a:t>
            </a:r>
          </a:p>
          <a:p>
            <a:pPr algn="r" rtl="1"/>
            <a:r>
              <a:rPr lang="fa-IR" dirty="0"/>
              <a:t>اگر دوست داشتید عکس خود را ادیت کنید راحت باشید هرگز نگران ادیت نباشید، آسیبی به عکس شما نمی رساند و برعکس بعضی مواقع زیباتر نیز می کند. </a:t>
            </a:r>
          </a:p>
          <a:p>
            <a:pPr algn="r" rtl="1"/>
            <a:r>
              <a:rPr lang="fa-IR" dirty="0"/>
              <a:t>و در انتها عکاس باشید و خوب عکس بگیرید و تمرین کنید و زیاد عکس بگیرید در روز ده دقیقه عکس گرفتن بهتر از در ماه یک روز عکس گرفتنه پس اگر می خواهید عکاس خوبی باشید باید بسیار عکس بگیرید.</a:t>
            </a:r>
          </a:p>
        </p:txBody>
      </p:sp>
    </p:spTree>
    <p:custDataLst>
      <p:tags r:id="rId1"/>
    </p:custDataLst>
    <p:extLst>
      <p:ext uri="{BB962C8B-B14F-4D97-AF65-F5344CB8AC3E}">
        <p14:creationId xmlns:p14="http://schemas.microsoft.com/office/powerpoint/2010/main" xmlns="" val="2639225280"/>
      </p:ext>
    </p:extLst>
  </p:cSld>
  <p:clrMapOvr>
    <a:masterClrMapping/>
  </p:clrMapOvr>
  <mc:AlternateContent xmlns:mc="http://schemas.openxmlformats.org/markup-compatibility/2006">
    <mc:Choice xmlns:p14="http://schemas.microsoft.com/office/powerpoint/2010/main" xmlns="" Requires="p14">
      <p:transition spd="slow" p14:dur="1250" advTm="11483">
        <p14:prism isInverted="1"/>
        <p:sndAc>
          <p:stSnd>
            <p:snd r:embed="rId4" name="camera.wav"/>
          </p:stSnd>
        </p:sndAc>
      </p:transition>
    </mc:Choice>
    <mc:Fallback>
      <p:transition spd="slow" advTm="11483">
        <p:fade/>
        <p:sndAc>
          <p:stSnd>
            <p:snd r:embed="rId3"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xit" presetSubtype="4" fill="hold" grpId="0" nodeType="clickEffect">
                                  <p:stCondLst>
                                    <p:cond delay="0"/>
                                  </p:stCondLst>
                                  <p:childTnLst>
                                    <p:animEffect transition="out" filter="wipe(down)">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1" descr="Description: https://sphotos-a.xx.fbcdn.net/hphotos-prn1/522105_476863515712256_834885076_n.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1066800" y="990599"/>
            <a:ext cx="6629400" cy="4391025"/>
          </a:xfrm>
          <a:prstGeom prst="roundRect">
            <a:avLst>
              <a:gd name="adj" fmla="val 8594"/>
            </a:avLst>
          </a:prstGeom>
          <a:solidFill>
            <a:srgbClr val="FFFFFF">
              <a:shade val="85000"/>
            </a:srgbClr>
          </a:solidFill>
          <a:ln>
            <a:noFill/>
          </a:ln>
          <a:effectLst>
            <a:outerShdw blurRad="50800" dist="38100" dir="8100000" algn="tr" rotWithShape="0">
              <a:prstClr val="black">
                <a:alpha val="40000"/>
              </a:prstClr>
            </a:outerShdw>
            <a:reflection blurRad="12700" stA="38000" endPos="28000" dist="5000" dir="5400000" sy="-100000" algn="bl" rotWithShape="0"/>
          </a:effectLst>
          <a:extLst>
            <a:ext uri="{91240B29-F687-4F45-9708-019B960494DF}">
              <a14:hiddenLine xmlns:a14="http://schemas.microsoft.com/office/drawing/2010/main" xmlns=""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xmlns="" val="452006839"/>
      </p:ext>
    </p:extLst>
  </p:cSld>
  <p:clrMapOvr>
    <a:masterClrMapping/>
  </p:clrMapOvr>
  <mc:AlternateContent xmlns:mc="http://schemas.openxmlformats.org/markup-compatibility/2006">
    <mc:Choice xmlns:p14="http://schemas.microsoft.com/office/powerpoint/2010/main" xmlns="" Requires="p14">
      <p:transition spd="slow" p14:dur="1250" advClick="0" advTm="11733">
        <p14:prism isInverted="1"/>
        <p:sndAc>
          <p:stSnd>
            <p:snd r:embed="rId5" name="camera.wav"/>
          </p:stSnd>
        </p:sndAc>
      </p:transition>
    </mc:Choice>
    <mc:Fallback>
      <p:transition spd="slow" advClick="0" advTm="11733">
        <p:fade/>
        <p:sndAc>
          <p:stSnd>
            <p:snd r:embed="rId3"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box(in)">
                                      <p:cBhvr>
                                        <p:cTn id="7"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19400" y="2286000"/>
            <a:ext cx="3505199" cy="646331"/>
          </a:xfrm>
          <a:prstGeom prst="rect">
            <a:avLst/>
          </a:prstGeom>
          <a:effectLst>
            <a:glow rad="228600">
              <a:schemeClr val="accent6">
                <a:satMod val="175000"/>
                <a:alpha val="40000"/>
              </a:schemeClr>
            </a:glow>
            <a:outerShdw blurRad="152400" dist="317500" dir="5400000" sx="90000" sy="-19000" rotWithShape="0">
              <a:prstClr val="black">
                <a:alpha val="15000"/>
              </a:prstClr>
            </a:outerShdw>
            <a:reflection blurRad="6350" stA="50000" endA="295" endPos="92000" dist="101600" dir="5400000" sy="-100000" algn="bl" rotWithShape="0"/>
          </a:effectLst>
          <a:scene3d>
            <a:camera prst="orthographicFront">
              <a:rot lat="0" lon="0" rev="0"/>
            </a:camera>
            <a:lightRig rig="balanced" dir="t">
              <a:rot lat="0" lon="0" rev="0"/>
            </a:lightRig>
          </a:scene3d>
          <a:sp3d>
            <a:bevelT w="47625" h="69850" prst="relaxedInset"/>
            <a:contourClr>
              <a:schemeClr val="lt1"/>
            </a:contourClr>
          </a:sp3d>
        </p:spPr>
        <p:style>
          <a:lnRef idx="0">
            <a:schemeClr val="accent5"/>
          </a:lnRef>
          <a:fillRef idx="3">
            <a:schemeClr val="accent5"/>
          </a:fillRef>
          <a:effectRef idx="3">
            <a:schemeClr val="accent5"/>
          </a:effectRef>
          <a:fontRef idx="minor">
            <a:schemeClr val="lt1"/>
          </a:fontRef>
        </p:style>
        <p:txBody>
          <a:bodyPr wrap="square">
            <a:spAutoFit/>
          </a:bodyPr>
          <a:lstStyle/>
          <a:p>
            <a:pPr algn="ctr" rtl="1"/>
            <a:r>
              <a:rPr lang="fa-IR" sz="3600" b="1" dirty="0" smtClean="0"/>
              <a:t>عکاسی </a:t>
            </a:r>
            <a:r>
              <a:rPr lang="fa-IR" sz="3600" b="1" dirty="0"/>
              <a:t>در شب</a:t>
            </a:r>
          </a:p>
        </p:txBody>
      </p:sp>
    </p:spTree>
    <p:custDataLst>
      <p:tags r:id="rId1"/>
    </p:custDataLst>
    <p:extLst>
      <p:ext uri="{BB962C8B-B14F-4D97-AF65-F5344CB8AC3E}">
        <p14:creationId xmlns:p14="http://schemas.microsoft.com/office/powerpoint/2010/main" xmlns="" val="2438864873"/>
      </p:ext>
    </p:extLst>
  </p:cSld>
  <p:clrMapOvr>
    <a:masterClrMapping/>
  </p:clrMapOvr>
  <mc:AlternateContent xmlns:mc="http://schemas.openxmlformats.org/markup-compatibility/2006">
    <mc:Choice xmlns:p14="http://schemas.microsoft.com/office/powerpoint/2010/main" xmlns="" Requires="p14">
      <p:transition spd="slow" p14:dur="1250" advClick="0" advTm="4542">
        <p14:vortex dir="r"/>
        <p:sndAc>
          <p:stSnd>
            <p:snd r:embed="rId4" name="camera.wav"/>
          </p:stSnd>
        </p:sndAc>
      </p:transition>
    </mc:Choice>
    <mc:Fallback>
      <p:transition spd="slow" advClick="0" advTm="4542">
        <p:fade/>
        <p:sndAc>
          <p:stSnd>
            <p:snd r:embed="rId3"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tgtEl>
                                        <p:attrNameLst>
                                          <p:attrName>ppt_x</p:attrName>
                                          <p:attrName>ppt_y</p:attrName>
                                        </p:attrNameLst>
                                      </p:cBhvr>
                                    </p:animMotion>
                                    <p:animRot by="1500000">
                                      <p:cBhvr>
                                        <p:cTn id="7" dur="125" fill="hold">
                                          <p:stCondLst>
                                            <p:cond delay="0"/>
                                          </p:stCondLst>
                                        </p:cTn>
                                        <p:tgtEl>
                                          <p:spTgt spid="2"/>
                                        </p:tgtEl>
                                        <p:attrNameLst>
                                          <p:attrName>r</p:attrName>
                                        </p:attrNameLst>
                                      </p:cBhvr>
                                    </p:animRot>
                                    <p:animRot by="-1500000">
                                      <p:cBhvr>
                                        <p:cTn id="8" dur="125" fill="hold">
                                          <p:stCondLst>
                                            <p:cond delay="125"/>
                                          </p:stCondLst>
                                        </p:cTn>
                                        <p:tgtEl>
                                          <p:spTgt spid="2"/>
                                        </p:tgtEl>
                                        <p:attrNameLst>
                                          <p:attrName>r</p:attrName>
                                        </p:attrNameLst>
                                      </p:cBhvr>
                                    </p:animRot>
                                    <p:animRot by="-1500000">
                                      <p:cBhvr>
                                        <p:cTn id="9" dur="125" fill="hold">
                                          <p:stCondLst>
                                            <p:cond delay="250"/>
                                          </p:stCondLst>
                                        </p:cTn>
                                        <p:tgtEl>
                                          <p:spTgt spid="2"/>
                                        </p:tgtEl>
                                        <p:attrNameLst>
                                          <p:attrName>r</p:attrName>
                                        </p:attrNameLst>
                                      </p:cBhvr>
                                    </p:animRot>
                                    <p:animRot by="1500000">
                                      <p:cBhvr>
                                        <p:cTn id="10" dur="125" fill="hold">
                                          <p:stCondLst>
                                            <p:cond delay="375"/>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0" y="1028343"/>
            <a:ext cx="7010400" cy="646331"/>
          </a:xfrm>
          <a:prstGeom prst="rect">
            <a:avLst/>
          </a:prstGeom>
        </p:spPr>
        <p:txBody>
          <a:bodyPr wrap="square">
            <a:spAutoFit/>
          </a:bodyPr>
          <a:lstStyle/>
          <a:p>
            <a:pPr algn="r" rtl="1"/>
            <a:endParaRPr lang="fa-IR" dirty="0" smtClean="0"/>
          </a:p>
          <a:p>
            <a:pPr algn="r" rtl="1"/>
            <a:endParaRPr lang="fa-IR" dirty="0"/>
          </a:p>
        </p:txBody>
      </p:sp>
      <p:sp>
        <p:nvSpPr>
          <p:cNvPr id="3" name="Rectangle 2"/>
          <p:cNvSpPr/>
          <p:nvPr/>
        </p:nvSpPr>
        <p:spPr>
          <a:xfrm>
            <a:off x="2286000" y="1997839"/>
            <a:ext cx="4572000" cy="1200329"/>
          </a:xfrm>
          <a:prstGeom prst="rect">
            <a:avLst/>
          </a:prstGeom>
          <a:effectLst>
            <a:glow rad="228600">
              <a:schemeClr val="accent6">
                <a:satMod val="175000"/>
                <a:alpha val="40000"/>
              </a:schemeClr>
            </a:glow>
            <a:outerShdw blurRad="76200" dist="12700" dir="2700000" sy="-23000" kx="-800400" algn="bl" rotWithShape="0">
              <a:prstClr val="black">
                <a:alpha val="20000"/>
              </a:prstClr>
            </a:outerShdw>
            <a:reflection blurRad="6350" stA="50000" endA="300" endPos="55500" dist="101600" dir="5400000" sy="-100000" algn="bl" rotWithShape="0"/>
            <a:softEdge rad="31750"/>
          </a:effectLst>
        </p:spPr>
        <p:style>
          <a:lnRef idx="0">
            <a:schemeClr val="accent5"/>
          </a:lnRef>
          <a:fillRef idx="3">
            <a:schemeClr val="accent5"/>
          </a:fillRef>
          <a:effectRef idx="3">
            <a:schemeClr val="accent5"/>
          </a:effectRef>
          <a:fontRef idx="minor">
            <a:schemeClr val="lt1"/>
          </a:fontRef>
        </p:style>
        <p:txBody>
          <a:bodyPr>
            <a:spAutoFit/>
          </a:bodyPr>
          <a:lstStyle/>
          <a:p>
            <a:pPr algn="r" rtl="1"/>
            <a:r>
              <a:rPr lang="fa-IR" dirty="0" smtClean="0"/>
              <a:t>بدون </a:t>
            </a:r>
            <a:r>
              <a:rPr lang="fa-IR" dirty="0"/>
              <a:t>شک تاریکی شب یکی از سوژه های مناسب و دلچسب برای عکاسان </a:t>
            </a:r>
            <a:r>
              <a:rPr lang="fa-IR" dirty="0" smtClean="0"/>
              <a:t>حرفیه.ترکیب </a:t>
            </a:r>
            <a:r>
              <a:rPr lang="fa-IR" dirty="0"/>
              <a:t>باران و شب چه عکسهایی که خلق نمی کند.خب عکاسی در شب چگونه باید باشد و ...</a:t>
            </a:r>
          </a:p>
          <a:p>
            <a:pPr algn="r" rtl="1"/>
            <a:r>
              <a:rPr lang="fa-IR" dirty="0"/>
              <a:t>چه نکاتی را باید به عنوان یک عکاس در نظر بگیریم؟</a:t>
            </a:r>
          </a:p>
        </p:txBody>
      </p:sp>
    </p:spTree>
    <p:custDataLst>
      <p:tags r:id="rId1"/>
    </p:custDataLst>
    <p:extLst>
      <p:ext uri="{BB962C8B-B14F-4D97-AF65-F5344CB8AC3E}">
        <p14:creationId xmlns:p14="http://schemas.microsoft.com/office/powerpoint/2010/main" xmlns="" val="3406274698"/>
      </p:ext>
    </p:extLst>
  </p:cSld>
  <p:clrMapOvr>
    <a:masterClrMapping/>
  </p:clrMapOvr>
  <mc:AlternateContent xmlns:mc="http://schemas.openxmlformats.org/markup-compatibility/2006">
    <mc:Choice xmlns:p14="http://schemas.microsoft.com/office/powerpoint/2010/main" xmlns="" Requires="p14">
      <p:transition spd="slow" p14:dur="1250" advClick="0" advTm="5691">
        <p14:shred pattern="rectangle" dir="out"/>
        <p:sndAc>
          <p:stSnd>
            <p:snd r:embed="rId4" name="camera.wav"/>
          </p:stSnd>
        </p:sndAc>
      </p:transition>
    </mc:Choice>
    <mc:Fallback>
      <p:transition spd="slow" advClick="0" advTm="5691">
        <p:fade/>
        <p:sndAc>
          <p:stSnd>
            <p:snd r:embed="rId3"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18084" y="1600200"/>
            <a:ext cx="4572000" cy="3139321"/>
          </a:xfrm>
          <a:prstGeom prst="rect">
            <a:avLst/>
          </a:prstGeom>
          <a:effectLst>
            <a:glow rad="228600">
              <a:schemeClr val="accent6">
                <a:satMod val="175000"/>
                <a:alpha val="40000"/>
              </a:schemeClr>
            </a:glow>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prst="softRound"/>
            <a:contourClr>
              <a:schemeClr val="lt1"/>
            </a:contourClr>
          </a:sp3d>
        </p:spPr>
        <p:style>
          <a:lnRef idx="0">
            <a:schemeClr val="accent5"/>
          </a:lnRef>
          <a:fillRef idx="3">
            <a:schemeClr val="accent5"/>
          </a:fillRef>
          <a:effectRef idx="3">
            <a:schemeClr val="accent5"/>
          </a:effectRef>
          <a:fontRef idx="minor">
            <a:schemeClr val="lt1"/>
          </a:fontRef>
        </p:style>
        <p:txBody>
          <a:bodyPr>
            <a:spAutoFit/>
          </a:bodyPr>
          <a:lstStyle/>
          <a:p>
            <a:pPr algn="r" rtl="1"/>
            <a:r>
              <a:rPr lang="fa-IR" dirty="0" smtClean="0"/>
              <a:t>خیابانهای شهر در رنگارنگ ترین زمان خود هستند.برگهای درختان زیر چراغ های برق می درخشند و نور را انعکاس می دهند.نور چراغ های خانه ها و ماشینها در رویایی ترین حالت خود قراردارند. ولی مشکلاتی وجود دارد که کمی کار را سخت می کند.آیا اینهمه نور می تواند جایگزین نور خورشید در روز باشد؟به هیچ عنوان.پس نیاز به فلش یا منبع نور داریم.با آنکه استفاده از فلش در بسیاری از جاها راه‌گشاست و با خلاقیت عکسهای خوبی را می توان ثبت کرد، ولی نور اضافی فلش معمولا به زیبایی و طبیعت شب آسیب می رساند.پس مطلب رو بر روی عکاسی در شب بدون استفاده از فلش ادامه میدیم.ولی چگونه؟</a:t>
            </a:r>
            <a:endParaRPr lang="fa-IR" dirty="0"/>
          </a:p>
        </p:txBody>
      </p:sp>
    </p:spTree>
    <p:custDataLst>
      <p:tags r:id="rId1"/>
    </p:custDataLst>
    <p:extLst>
      <p:ext uri="{BB962C8B-B14F-4D97-AF65-F5344CB8AC3E}">
        <p14:creationId xmlns:p14="http://schemas.microsoft.com/office/powerpoint/2010/main" xmlns="" val="37703636"/>
      </p:ext>
    </p:extLst>
  </p:cSld>
  <p:clrMapOvr>
    <a:masterClrMapping/>
  </p:clrMapOvr>
  <mc:AlternateContent xmlns:mc="http://schemas.openxmlformats.org/markup-compatibility/2006">
    <mc:Choice xmlns:p14="http://schemas.microsoft.com/office/powerpoint/2010/main" xmlns="" Requires="p14">
      <p:transition spd="slow" p14:dur="1250" advClick="0" advTm="8471">
        <p14:shred pattern="rectangle" dir="out"/>
        <p:sndAc>
          <p:stSnd>
            <p:snd r:embed="rId4" name="camera.wav"/>
          </p:stSnd>
        </p:sndAc>
      </p:transition>
    </mc:Choice>
    <mc:Fallback>
      <p:transition spd="slow" advClick="0" advTm="8471">
        <p:fade/>
        <p:sndAc>
          <p:stSnd>
            <p:snd r:embed="rId3"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1143000"/>
            <a:ext cx="5486400" cy="3970318"/>
          </a:xfrm>
          <a:prstGeom prst="rect">
            <a:avLst/>
          </a:prstGeom>
          <a:effectLst>
            <a:glow rad="228600">
              <a:schemeClr val="accent6">
                <a:satMod val="175000"/>
                <a:alpha val="40000"/>
              </a:schemeClr>
            </a:glow>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prst="hardEdge"/>
            <a:contourClr>
              <a:schemeClr val="lt1"/>
            </a:contourClr>
          </a:sp3d>
        </p:spPr>
        <p:style>
          <a:lnRef idx="0">
            <a:schemeClr val="accent5"/>
          </a:lnRef>
          <a:fillRef idx="3">
            <a:schemeClr val="accent5"/>
          </a:fillRef>
          <a:effectRef idx="3">
            <a:schemeClr val="accent5"/>
          </a:effectRef>
          <a:fontRef idx="minor">
            <a:schemeClr val="lt1"/>
          </a:fontRef>
        </p:style>
        <p:txBody>
          <a:bodyPr wrap="square">
            <a:spAutoFit/>
          </a:bodyPr>
          <a:lstStyle/>
          <a:p>
            <a:pPr algn="r" rtl="1"/>
            <a:r>
              <a:rPr lang="fa-IR" dirty="0"/>
              <a:t>در تاریکی شب، باید یک نور منبع وجود داشته باشد که سوژه بتواند از آن نور بگیرد.ولی این نور کافی نیست و در حالت عادی عکسها مات و نا واضح خواهد بود و نتیجه خوشایند نیست.اولین چیزی که نیاز داریم سه پایست.حتی اگر جابجایی سه پایه نیز برایمان سخت باشد برای گرفتن عکسهای شارپ نیازمند سه پایه هستید. حرفه ای ترین دوربینها و لرزشگیرهای خفن هم نیاز به نور مناسب در شب دارند و نبود نور عکس را نا واضح خواهد کرد.پس ثابت بودن دوربین باعث جذب بیشتر نور و شارپ تر شدن عکس خواهد شد.ولی این کافی نیست.سرعت پایین شاتر عامل بعدی برای این معضل است.که باعث می شود نور بیشتری به دوربین رسیده و عکس از حالت بلور خارج شود. با این روش بدون شک عکسهای مورد قبول را خواهید گرفت</a:t>
            </a:r>
            <a:r>
              <a:rPr lang="fa-IR" dirty="0" smtClean="0"/>
              <a:t>. شک دارم بتوان مهمترین </a:t>
            </a:r>
            <a:r>
              <a:rPr lang="fa-IR" dirty="0"/>
              <a:t>اثر زیبای عکس را در آن دید و آن عمق میدان است. باز یاد تنها چیزی که عکسها را زیباتر میکند میوفتیم و آن خلاقیت است که تلفیقی از علم و هنر ذاتیست.</a:t>
            </a:r>
            <a:endParaRPr lang="en-US" dirty="0"/>
          </a:p>
        </p:txBody>
      </p:sp>
    </p:spTree>
    <p:custDataLst>
      <p:tags r:id="rId1"/>
    </p:custDataLst>
    <p:extLst>
      <p:ext uri="{BB962C8B-B14F-4D97-AF65-F5344CB8AC3E}">
        <p14:creationId xmlns:p14="http://schemas.microsoft.com/office/powerpoint/2010/main" xmlns="" val="1779374161"/>
      </p:ext>
    </p:extLst>
  </p:cSld>
  <p:clrMapOvr>
    <a:masterClrMapping/>
  </p:clrMapOvr>
  <mc:AlternateContent xmlns:mc="http://schemas.openxmlformats.org/markup-compatibility/2006">
    <mc:Choice xmlns:p14="http://schemas.microsoft.com/office/powerpoint/2010/main" xmlns="" Requires="p14">
      <p:transition spd="slow" p14:dur="1250" advClick="0" advTm="9253">
        <p14:shred pattern="rectangle" dir="out"/>
        <p:sndAc>
          <p:stSnd>
            <p:snd r:embed="rId5" name="camera.wav"/>
          </p:stSnd>
        </p:sndAc>
      </p:transition>
    </mc:Choice>
    <mc:Fallback>
      <p:transition spd="slow" advClick="0" advTm="9253">
        <p:fade/>
        <p:sndAc>
          <p:stSnd>
            <p:snd r:embed="rId4"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38400" y="0"/>
            <a:ext cx="5257800" cy="5632311"/>
          </a:xfrm>
          <a:prstGeom prst="rect">
            <a:avLst/>
          </a:prstGeom>
        </p:spPr>
        <p:txBody>
          <a:bodyPr wrap="square">
            <a:spAutoFit/>
          </a:bodyPr>
          <a:lstStyle/>
          <a:p>
            <a:pPr algn="r" rtl="1"/>
            <a:r>
              <a:rPr lang="ar-SA" dirty="0"/>
              <a:t/>
            </a:r>
            <a:br>
              <a:rPr lang="ar-SA" dirty="0"/>
            </a:br>
            <a:endParaRPr lang="en-US" dirty="0"/>
          </a:p>
          <a:p>
            <a:pPr algn="r" rtl="1"/>
            <a:endParaRPr lang="en-US" dirty="0" smtClean="0"/>
          </a:p>
          <a:p>
            <a:pPr algn="r" rtl="1"/>
            <a:endParaRPr lang="en-US" dirty="0"/>
          </a:p>
          <a:p>
            <a:pPr algn="r" rtl="1"/>
            <a:endParaRPr lang="en-US" dirty="0" smtClean="0"/>
          </a:p>
          <a:p>
            <a:pPr algn="r" rtl="1"/>
            <a:endParaRPr lang="en-US" dirty="0"/>
          </a:p>
          <a:p>
            <a:pPr algn="r" rtl="1"/>
            <a:endParaRPr lang="en-US" dirty="0" smtClean="0"/>
          </a:p>
          <a:p>
            <a:pPr algn="r" rtl="1"/>
            <a:endParaRPr lang="en-US" dirty="0"/>
          </a:p>
          <a:p>
            <a:pPr algn="r" rtl="1"/>
            <a:endParaRPr lang="en-US" dirty="0" smtClean="0"/>
          </a:p>
          <a:p>
            <a:pPr algn="r" rtl="1"/>
            <a:endParaRPr lang="en-US" dirty="0"/>
          </a:p>
          <a:p>
            <a:pPr algn="r" rtl="1"/>
            <a:endParaRPr lang="en-US" dirty="0" smtClean="0"/>
          </a:p>
          <a:p>
            <a:pPr algn="r" rtl="1"/>
            <a:endParaRPr lang="en-US" dirty="0"/>
          </a:p>
          <a:p>
            <a:pPr algn="r" rtl="1"/>
            <a:endParaRPr lang="en-US" dirty="0" smtClean="0"/>
          </a:p>
          <a:p>
            <a:pPr algn="r" rtl="1"/>
            <a:endParaRPr lang="en-US" dirty="0"/>
          </a:p>
          <a:p>
            <a:pPr algn="r" rtl="1"/>
            <a:endParaRPr lang="en-US" dirty="0" smtClean="0"/>
          </a:p>
          <a:p>
            <a:pPr algn="r" rtl="1"/>
            <a:endParaRPr lang="en-US" dirty="0" smtClean="0"/>
          </a:p>
          <a:p>
            <a:pPr algn="r" rtl="1"/>
            <a:endParaRPr lang="en-US" dirty="0"/>
          </a:p>
          <a:p>
            <a:pPr algn="r" rtl="1"/>
            <a:endParaRPr lang="en-US" dirty="0" smtClean="0"/>
          </a:p>
          <a:p>
            <a:pPr algn="r" rtl="1"/>
            <a:r>
              <a:rPr lang="ar-SA" dirty="0"/>
              <a:t/>
            </a:r>
            <a:br>
              <a:rPr lang="ar-SA" dirty="0"/>
            </a:br>
            <a:endParaRPr lang="en-US" dirty="0"/>
          </a:p>
        </p:txBody>
      </p:sp>
      <p:sp>
        <p:nvSpPr>
          <p:cNvPr id="3" name="Rectangle 2"/>
          <p:cNvSpPr/>
          <p:nvPr/>
        </p:nvSpPr>
        <p:spPr>
          <a:xfrm>
            <a:off x="1981200" y="1600200"/>
            <a:ext cx="4572000" cy="830997"/>
          </a:xfrm>
          <a:prstGeom prst="rect">
            <a:avLst/>
          </a:prstGeom>
          <a:effectLst>
            <a:glow rad="228600">
              <a:schemeClr val="accent1">
                <a:satMod val="175000"/>
                <a:alpha val="40000"/>
              </a:schemeClr>
            </a:glow>
            <a:outerShdw blurRad="152400" dist="317500" dir="5400000" sx="90000" sy="-19000" rotWithShape="0">
              <a:prstClr val="black">
                <a:alpha val="15000"/>
              </a:prstClr>
            </a:outerShdw>
            <a:reflection blurRad="6350" stA="50000" endA="295" endPos="92000" dist="101600" dir="5400000" sy="-100000" algn="bl" rotWithShape="0"/>
            <a:softEdge rad="31750"/>
          </a:effectLst>
        </p:spPr>
        <p:style>
          <a:lnRef idx="1">
            <a:schemeClr val="accent2"/>
          </a:lnRef>
          <a:fillRef idx="3">
            <a:schemeClr val="accent2"/>
          </a:fillRef>
          <a:effectRef idx="2">
            <a:schemeClr val="accent2"/>
          </a:effectRef>
          <a:fontRef idx="minor">
            <a:schemeClr val="lt1"/>
          </a:fontRef>
        </p:style>
        <p:txBody>
          <a:bodyPr wrap="square">
            <a:spAutoFit/>
          </a:bodyPr>
          <a:lstStyle/>
          <a:p>
            <a:pPr algn="ctr" rtl="1"/>
            <a:r>
              <a:rPr lang="fa-IR" sz="4800" b="1" dirty="0">
                <a:effectLst>
                  <a:outerShdw blurRad="38100" dist="38100" dir="2700000" algn="tl">
                    <a:srgbClr val="000000">
                      <a:alpha val="43137"/>
                    </a:srgbClr>
                  </a:outerShdw>
                </a:effectLst>
              </a:rPr>
              <a:t>عکاسی از برف </a:t>
            </a:r>
            <a:endParaRPr lang="en-US" sz="4800" b="1" dirty="0">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mc:Choice xmlns:p14="http://schemas.microsoft.com/office/powerpoint/2010/main" xmlns="" Requires="p14">
      <p:transition spd="slow" p14:dur="1250" advClick="0" advTm="829">
        <p14:vortex dir="r"/>
        <p:sndAc>
          <p:stSnd>
            <p:snd r:embed="rId4" name="camera.wav"/>
          </p:stSnd>
        </p:sndAc>
      </p:transition>
    </mc:Choice>
    <mc:Fallback>
      <p:transition spd="slow" advClick="0" advTm="829">
        <p:fade/>
        <p:sndAc>
          <p:stSnd>
            <p:snd r:embed="rId3" name="camera.wav"/>
          </p:stSnd>
        </p:sndAc>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443841"/>
            <a:ext cx="4572000" cy="3693319"/>
          </a:xfrm>
          <a:prstGeom prst="rect">
            <a:avLst/>
          </a:prstGeom>
          <a:effectLst>
            <a:glow rad="228600">
              <a:schemeClr val="accent6">
                <a:satMod val="175000"/>
                <a:alpha val="40000"/>
              </a:schemeClr>
            </a:glow>
            <a:outerShdw blurRad="50800" dist="20000" dir="5400000" rotWithShape="0">
              <a:srgbClr val="000000">
                <a:alpha val="42000"/>
              </a:srgbClr>
            </a:outerShdw>
          </a:effectLst>
        </p:spPr>
        <p:style>
          <a:lnRef idx="0">
            <a:schemeClr val="accent5"/>
          </a:lnRef>
          <a:fillRef idx="3">
            <a:schemeClr val="accent5"/>
          </a:fillRef>
          <a:effectRef idx="3">
            <a:schemeClr val="accent5"/>
          </a:effectRef>
          <a:fontRef idx="minor">
            <a:schemeClr val="lt1"/>
          </a:fontRef>
        </p:style>
        <p:txBody>
          <a:bodyPr>
            <a:spAutoFit/>
          </a:bodyPr>
          <a:lstStyle/>
          <a:p>
            <a:pPr algn="r" rtl="1"/>
            <a:r>
              <a:rPr lang="fa-IR" dirty="0" smtClean="0"/>
              <a:t>پیشنهاد برای عکسهای بهتر روشی  وجود دارد</a:t>
            </a:r>
          </a:p>
          <a:p>
            <a:pPr algn="r" rtl="1"/>
            <a:r>
              <a:rPr lang="fa-IR" dirty="0" smtClean="0"/>
              <a:t>حالت </a:t>
            </a:r>
            <a:r>
              <a:rPr lang="fa-IR" dirty="0"/>
              <a:t>الویت با دیافراگم یا </a:t>
            </a:r>
            <a:r>
              <a:rPr lang="en-US" dirty="0"/>
              <a:t>Aperture priority </a:t>
            </a:r>
            <a:r>
              <a:rPr lang="fa-IR" dirty="0" smtClean="0"/>
              <a:t>با </a:t>
            </a:r>
            <a:r>
              <a:rPr lang="fa-IR" dirty="0"/>
              <a:t>علامت </a:t>
            </a:r>
            <a:r>
              <a:rPr lang="en-US" dirty="0"/>
              <a:t>AV </a:t>
            </a:r>
            <a:r>
              <a:rPr lang="fa-IR" dirty="0"/>
              <a:t>در دوربین نمایش داده می شود.در این روش شما دیافراگم را خودتان انتخاب می کنید و شاتر طبق تنظیم دیافراگم شما خود تغییر لازم را انجام می دهد.در واقع برای به وجود آوردن عمق میدان این روش بهترین راه برای عکاسی در شب می باشد.چون شما نیاز دارید به سوژه ای شارپ و عمق میدان در تاریکی.برای این کار عدد دیافراگم شما باید به اندازه کافی بزرگ باشد .یعنی دریچه بسته دیافراگم.که هر چه دیاف بسته تر باشد عمق میدان بیشتر و پس زمینه و پیش زمینه عکس شارپ تر خواهد شد.ممکن است مقداری نویز در عکس ایجاد شود که با </a:t>
            </a:r>
            <a:r>
              <a:rPr lang="en-US" dirty="0"/>
              <a:t>ISO </a:t>
            </a:r>
            <a:r>
              <a:rPr lang="fa-IR" dirty="0"/>
              <a:t>پایین این مشکل برطرف خواهد شد.</a:t>
            </a:r>
          </a:p>
        </p:txBody>
      </p:sp>
    </p:spTree>
    <p:custDataLst>
      <p:tags r:id="rId1"/>
    </p:custDataLst>
    <p:extLst>
      <p:ext uri="{BB962C8B-B14F-4D97-AF65-F5344CB8AC3E}">
        <p14:creationId xmlns:p14="http://schemas.microsoft.com/office/powerpoint/2010/main" xmlns="" val="2264105978"/>
      </p:ext>
    </p:extLst>
  </p:cSld>
  <p:clrMapOvr>
    <a:masterClrMapping/>
  </p:clrMapOvr>
  <mc:AlternateContent xmlns:mc="http://schemas.openxmlformats.org/markup-compatibility/2006">
    <mc:Choice xmlns:p14="http://schemas.microsoft.com/office/powerpoint/2010/main" xmlns="" Requires="p14">
      <p:transition spd="slow" p14:dur="1250" advClick="0" advTm="7227">
        <p14:shred pattern="rectangle" dir="out"/>
        <p:sndAc>
          <p:stSnd>
            <p:snd r:embed="rId4" name="camera.wav"/>
          </p:stSnd>
        </p:sndAc>
      </p:transition>
    </mc:Choice>
    <mc:Fallback>
      <p:transition spd="slow" advClick="0" advTm="7227">
        <p:fade/>
        <p:sndAc>
          <p:stSnd>
            <p:snd r:embed="rId3"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3600" y="1371600"/>
            <a:ext cx="5334000" cy="3693319"/>
          </a:xfrm>
          <a:prstGeom prst="rect">
            <a:avLst/>
          </a:prstGeom>
          <a:effectLst>
            <a:glow rad="228600">
              <a:schemeClr val="accent6">
                <a:satMod val="175000"/>
                <a:alpha val="40000"/>
              </a:schemeClr>
            </a:glow>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prst="softRound"/>
            <a:contourClr>
              <a:schemeClr val="lt1"/>
            </a:contourClr>
          </a:sp3d>
        </p:spPr>
        <p:style>
          <a:lnRef idx="0">
            <a:schemeClr val="accent5"/>
          </a:lnRef>
          <a:fillRef idx="3">
            <a:schemeClr val="accent5"/>
          </a:fillRef>
          <a:effectRef idx="3">
            <a:schemeClr val="accent5"/>
          </a:effectRef>
          <a:fontRef idx="minor">
            <a:schemeClr val="lt1"/>
          </a:fontRef>
        </p:style>
        <p:txBody>
          <a:bodyPr wrap="square">
            <a:spAutoFit/>
          </a:bodyPr>
          <a:lstStyle/>
          <a:p>
            <a:pPr algn="r" rtl="1"/>
            <a:r>
              <a:rPr lang="fa-IR" dirty="0"/>
              <a:t>خب حالا به مواردی توجه کنید که تاثیر بهتری بر عکس خواهد گذاشت.اول اینکه سعی کنید از تایمر دوربین استفاده کنید.که باعث میشود از کوچک ترین لرزه نیز هنگام زدن دکمه شاتر جلوگیری کند.دوم اینکه بهترین زمان عکاسی در شب، ساعت کوتاهی بعد از ان است.لحظه ای که اثرات نور خورشید در آسمان هنوز قابل مشاهده است.ترکیب نور خیابان ها و دیگر منابع نور با این نور آسمان باعث رنگارنگ شدن اجسام و زیبایی دوچندان خواهد شد.سوم اینکه از ترکیب بندی قرینه بیشتر استفاده کنید.البته بنا به شرایط موجود.اجسامی که باعث قرینه نور می شوند هم عکس را رویایی تر خواهند کرد و هم نور را مناسبتر و چهارم اینکه سعی کنید از یک سوژه چند بار عکس </a:t>
            </a:r>
            <a:r>
              <a:rPr lang="fa-IR" dirty="0" smtClean="0"/>
              <a:t>بگیرید. هر </a:t>
            </a:r>
            <a:r>
              <a:rPr lang="fa-IR" dirty="0"/>
              <a:t>بار با تغییر در سرعت دیاف عکسهای خود را با هم مقایسه کنید تا بهترین باشید..</a:t>
            </a:r>
          </a:p>
          <a:p>
            <a:pPr algn="r" rtl="1"/>
            <a:endParaRPr lang="fa-IR" dirty="0"/>
          </a:p>
        </p:txBody>
      </p:sp>
    </p:spTree>
    <p:extLst>
      <p:ext uri="{BB962C8B-B14F-4D97-AF65-F5344CB8AC3E}">
        <p14:creationId xmlns:p14="http://schemas.microsoft.com/office/powerpoint/2010/main" xmlns="" val="2437097566"/>
      </p:ext>
    </p:extLst>
  </p:cSld>
  <p:clrMapOvr>
    <a:masterClrMapping/>
  </p:clrMapOvr>
  <mc:AlternateContent xmlns:mc="http://schemas.openxmlformats.org/markup-compatibility/2006">
    <mc:Choice xmlns:p14="http://schemas.microsoft.com/office/powerpoint/2010/main" xmlns="" Requires="p14">
      <p:transition spd="slow" p14:dur="1250" advClick="0" advTm="8675">
        <p14:shred pattern="rectangle" dir="out"/>
        <p:sndAc>
          <p:stSnd>
            <p:snd r:embed="rId3" name="camera.wav"/>
          </p:stSnd>
        </p:sndAc>
      </p:transition>
    </mc:Choice>
    <mc:Fallback>
      <p:transition spd="slow" advClick="0" advTm="8675">
        <p:fade/>
        <p:sndAc>
          <p:stSnd>
            <p:snd r:embed="rId2"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plus(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447800" y="762000"/>
            <a:ext cx="6350000" cy="42291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866475930"/>
      </p:ext>
    </p:extLst>
  </p:cSld>
  <p:clrMapOvr>
    <a:masterClrMapping/>
  </p:clrMapOvr>
  <mc:AlternateContent xmlns:mc="http://schemas.openxmlformats.org/markup-compatibility/2006">
    <mc:Choice xmlns:p14="http://schemas.microsoft.com/office/powerpoint/2010/main" xmlns="" Requires="p14">
      <p:transition spd="slow" p14:dur="1500" advTm="322">
        <p:split orient="vert"/>
        <p:sndAc>
          <p:stSnd>
            <p:snd r:embed="rId4" name="camera.wav"/>
          </p:stSnd>
        </p:sndAc>
      </p:transition>
    </mc:Choice>
    <mc:Fallback>
      <p:transition spd="slow" advTm="322">
        <p:split orient="vert"/>
        <p:sndAc>
          <p:stSnd>
            <p:snd r:embed="rId2" name="camera.wav"/>
          </p:stSnd>
        </p:sndAc>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783771" y="990599"/>
            <a:ext cx="7162800" cy="397351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753273935"/>
      </p:ext>
    </p:extLst>
  </p:cSld>
  <p:clrMapOvr>
    <a:masterClrMapping/>
  </p:clrMapOvr>
  <mc:AlternateContent xmlns:mc="http://schemas.openxmlformats.org/markup-compatibility/2006">
    <mc:Choice xmlns:p14="http://schemas.microsoft.com/office/powerpoint/2010/main" xmlns="" Requires="p14">
      <p:transition spd="slow" p14:dur="1500" advClick="0" advTm="1160">
        <p:split orient="vert"/>
        <p:sndAc>
          <p:stSnd>
            <p:snd r:embed="rId4" name="camera.wav"/>
          </p:stSnd>
        </p:sndAc>
      </p:transition>
    </mc:Choice>
    <mc:Fallback>
      <p:transition spd="slow" advClick="0" advTm="1160">
        <p:split orient="vert"/>
        <p:sndAc>
          <p:stSnd>
            <p:snd r:embed="rId2" name="camera.wav"/>
          </p:stSnd>
        </p:sndAc>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76600" y="1948934"/>
            <a:ext cx="4572000" cy="369332"/>
          </a:xfrm>
          <a:prstGeom prst="rect">
            <a:avLst/>
          </a:prstGeom>
          <a:effectLst>
            <a:glow rad="228600">
              <a:schemeClr val="accent1">
                <a:satMod val="175000"/>
                <a:alpha val="40000"/>
              </a:schemeClr>
            </a:glow>
            <a:outerShdw blurRad="76200" dist="12700" dir="2700000" sy="-23000" kx="-800400" algn="bl" rotWithShape="0">
              <a:prstClr val="black">
                <a:alpha val="20000"/>
              </a:prstClr>
            </a:outerShdw>
            <a:reflection blurRad="6350" stA="50000" endA="295" endPos="92000" dist="101600" dir="5400000" sy="-100000" algn="bl" rotWithShape="0"/>
          </a:effectLst>
        </p:spPr>
        <p:style>
          <a:lnRef idx="0">
            <a:schemeClr val="accent1"/>
          </a:lnRef>
          <a:fillRef idx="3">
            <a:schemeClr val="accent1"/>
          </a:fillRef>
          <a:effectRef idx="3">
            <a:schemeClr val="accent1"/>
          </a:effectRef>
          <a:fontRef idx="minor">
            <a:schemeClr val="lt1"/>
          </a:fontRef>
        </p:style>
        <p:txBody>
          <a:bodyPr>
            <a:spAutoFit/>
          </a:bodyPr>
          <a:lstStyle/>
          <a:p>
            <a:pPr algn="ctr"/>
            <a:r>
              <a:rPr lang="fa-IR" dirty="0"/>
              <a:t>معرفی اجمالی سبک عکاسی </a:t>
            </a:r>
            <a:r>
              <a:rPr lang="fa-IR" dirty="0" smtClean="0"/>
              <a:t>انتزاعی یاآبستره یا</a:t>
            </a:r>
            <a:endParaRPr lang="en-US" dirty="0"/>
          </a:p>
        </p:txBody>
      </p:sp>
      <p:sp>
        <p:nvSpPr>
          <p:cNvPr id="5" name="Rectangle 4"/>
          <p:cNvSpPr/>
          <p:nvPr/>
        </p:nvSpPr>
        <p:spPr>
          <a:xfrm>
            <a:off x="1271337" y="3093389"/>
            <a:ext cx="4800600" cy="369332"/>
          </a:xfrm>
          <a:prstGeom prst="rect">
            <a:avLst/>
          </a:prstGeom>
          <a:effectLst>
            <a:glow rad="228600">
              <a:schemeClr val="accent1">
                <a:satMod val="175000"/>
                <a:alpha val="40000"/>
              </a:schemeClr>
            </a:glow>
            <a:outerShdw blurRad="76200" dist="12700" dir="2700000" sy="-23000" kx="-800400" algn="bl" rotWithShape="0">
              <a:prstClr val="black">
                <a:alpha val="20000"/>
              </a:prstClr>
            </a:outerShdw>
            <a:reflection blurRad="6350" stA="50000" endA="295" endPos="92000" dist="101600" dir="5400000" sy="-100000" algn="bl" rotWithShape="0"/>
          </a:effectLst>
          <a:scene3d>
            <a:camera prst="perspectiveRight"/>
            <a:lightRig rig="balanced" dir="t">
              <a:rot lat="0" lon="0" rev="0"/>
            </a:lightRig>
          </a:scene3d>
          <a:sp3d>
            <a:bevelT w="47625" h="69850"/>
            <a:contourClr>
              <a:schemeClr val="lt1"/>
            </a:contourClr>
          </a:sp3d>
        </p:spPr>
        <p:style>
          <a:lnRef idx="0">
            <a:schemeClr val="accent1"/>
          </a:lnRef>
          <a:fillRef idx="3">
            <a:schemeClr val="accent1"/>
          </a:fillRef>
          <a:effectRef idx="3">
            <a:schemeClr val="accent1"/>
          </a:effectRef>
          <a:fontRef idx="minor">
            <a:schemeClr val="lt1"/>
          </a:fontRef>
        </p:style>
        <p:txBody>
          <a:bodyPr wrap="square">
            <a:spAutoFit/>
          </a:bodyPr>
          <a:lstStyle/>
          <a:p>
            <a:r>
              <a:rPr lang="en-US" dirty="0" smtClean="0"/>
              <a:t>Abstract</a:t>
            </a:r>
            <a:endParaRPr lang="en-US" dirty="0"/>
          </a:p>
        </p:txBody>
      </p:sp>
    </p:spTree>
    <p:custDataLst>
      <p:tags r:id="rId1"/>
    </p:custDataLst>
    <p:extLst>
      <p:ext uri="{BB962C8B-B14F-4D97-AF65-F5344CB8AC3E}">
        <p14:creationId xmlns:p14="http://schemas.microsoft.com/office/powerpoint/2010/main" xmlns="" val="889389589"/>
      </p:ext>
    </p:extLst>
  </p:cSld>
  <p:clrMapOvr>
    <a:masterClrMapping/>
  </p:clrMapOvr>
  <mc:AlternateContent xmlns:mc="http://schemas.openxmlformats.org/markup-compatibility/2006">
    <mc:Choice xmlns:p14="http://schemas.microsoft.com/office/powerpoint/2010/main" xmlns="" Requires="p14">
      <p:transition spd="slow" p14:dur="1250" advClick="0" advTm="7673">
        <p14:honeycomb/>
        <p:sndAc>
          <p:stSnd>
            <p:snd r:embed="rId5" name="camera.wav"/>
          </p:stSnd>
        </p:sndAc>
      </p:transition>
    </mc:Choice>
    <mc:Fallback>
      <p:transition spd="slow" advClick="0" advTm="7673">
        <p:fade/>
        <p:sndAc>
          <p:stSnd>
            <p:snd r:embed="rId4"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2">
                                            <p:bg/>
                                          </p:spTgt>
                                        </p:tgtEl>
                                        <p:attrNameLst>
                                          <p:attrName>ppt_x</p:attrName>
                                          <p:attrName>ppt_y</p:attrName>
                                        </p:attrNameLst>
                                      </p:cBhvr>
                                    </p:animMotion>
                                    <p:animRot by="1500000">
                                      <p:cBhvr>
                                        <p:cTn id="7" dur="125" fill="hold">
                                          <p:stCondLst>
                                            <p:cond delay="0"/>
                                          </p:stCondLst>
                                        </p:cTn>
                                        <p:tgtEl>
                                          <p:spTgt spid="2">
                                            <p:bg/>
                                          </p:spTgt>
                                        </p:tgtEl>
                                        <p:attrNameLst>
                                          <p:attrName>r</p:attrName>
                                        </p:attrNameLst>
                                      </p:cBhvr>
                                    </p:animRot>
                                    <p:animRot by="-1500000">
                                      <p:cBhvr>
                                        <p:cTn id="8" dur="125" fill="hold">
                                          <p:stCondLst>
                                            <p:cond delay="125"/>
                                          </p:stCondLst>
                                        </p:cTn>
                                        <p:tgtEl>
                                          <p:spTgt spid="2">
                                            <p:bg/>
                                          </p:spTgt>
                                        </p:tgtEl>
                                        <p:attrNameLst>
                                          <p:attrName>r</p:attrName>
                                        </p:attrNameLst>
                                      </p:cBhvr>
                                    </p:animRot>
                                    <p:animRot by="-1500000">
                                      <p:cBhvr>
                                        <p:cTn id="9" dur="125" fill="hold">
                                          <p:stCondLst>
                                            <p:cond delay="250"/>
                                          </p:stCondLst>
                                        </p:cTn>
                                        <p:tgtEl>
                                          <p:spTgt spid="2">
                                            <p:bg/>
                                          </p:spTgt>
                                        </p:tgtEl>
                                        <p:attrNameLst>
                                          <p:attrName>r</p:attrName>
                                        </p:attrNameLst>
                                      </p:cBhvr>
                                    </p:animRot>
                                    <p:animRot by="1500000">
                                      <p:cBhvr>
                                        <p:cTn id="10" dur="125" fill="hold">
                                          <p:stCondLst>
                                            <p:cond delay="375"/>
                                          </p:stCondLst>
                                        </p:cTn>
                                        <p:tgtEl>
                                          <p:spTgt spid="2">
                                            <p:bg/>
                                          </p:spTgt>
                                        </p:tgtEl>
                                        <p:attrNameLst>
                                          <p:attrName>r</p:attrName>
                                        </p:attrNameLst>
                                      </p:cBhvr>
                                    </p:animRot>
                                  </p:childTnLst>
                                </p:cTn>
                              </p:par>
                              <p:par>
                                <p:cTn id="11" presetID="34" presetClass="emph" presetSubtype="0" fill="hold" grpId="0" nodeType="withEffect">
                                  <p:stCondLst>
                                    <p:cond delay="0"/>
                                  </p:stCondLst>
                                  <p:iterate type="lt">
                                    <p:tmPct val="10000"/>
                                  </p:iterate>
                                  <p:childTnLst>
                                    <p:animMotion origin="layout" path="M 0.0 0.0 L 0.0 -0.07213" pathEditMode="relative" ptsTypes="">
                                      <p:cBhvr>
                                        <p:cTn id="12" dur="250" accel="50000" decel="50000" autoRev="1" fill="hold">
                                          <p:stCondLst>
                                            <p:cond delay="0"/>
                                          </p:stCondLst>
                                        </p:cTn>
                                        <p:tgtEl>
                                          <p:spTgt spid="2">
                                            <p:txEl>
                                              <p:pRg st="0" end="0"/>
                                            </p:txEl>
                                          </p:spTgt>
                                        </p:tgtEl>
                                        <p:attrNameLst>
                                          <p:attrName>ppt_x</p:attrName>
                                          <p:attrName>ppt_y</p:attrName>
                                        </p:attrNameLst>
                                      </p:cBhvr>
                                    </p:animMotion>
                                    <p:animRot by="1500000">
                                      <p:cBhvr>
                                        <p:cTn id="13" dur="125" fill="hold">
                                          <p:stCondLst>
                                            <p:cond delay="0"/>
                                          </p:stCondLst>
                                        </p:cTn>
                                        <p:tgtEl>
                                          <p:spTgt spid="2">
                                            <p:txEl>
                                              <p:pRg st="0" end="0"/>
                                            </p:txEl>
                                          </p:spTgt>
                                        </p:tgtEl>
                                        <p:attrNameLst>
                                          <p:attrName>r</p:attrName>
                                        </p:attrNameLst>
                                      </p:cBhvr>
                                    </p:animRot>
                                    <p:animRot by="-1500000">
                                      <p:cBhvr>
                                        <p:cTn id="14" dur="125" fill="hold">
                                          <p:stCondLst>
                                            <p:cond delay="125"/>
                                          </p:stCondLst>
                                        </p:cTn>
                                        <p:tgtEl>
                                          <p:spTgt spid="2">
                                            <p:txEl>
                                              <p:pRg st="0" end="0"/>
                                            </p:txEl>
                                          </p:spTgt>
                                        </p:tgtEl>
                                        <p:attrNameLst>
                                          <p:attrName>r</p:attrName>
                                        </p:attrNameLst>
                                      </p:cBhvr>
                                    </p:animRot>
                                    <p:animRot by="-1500000">
                                      <p:cBhvr>
                                        <p:cTn id="15" dur="125" fill="hold">
                                          <p:stCondLst>
                                            <p:cond delay="250"/>
                                          </p:stCondLst>
                                        </p:cTn>
                                        <p:tgtEl>
                                          <p:spTgt spid="2">
                                            <p:txEl>
                                              <p:pRg st="0" end="0"/>
                                            </p:txEl>
                                          </p:spTgt>
                                        </p:tgtEl>
                                        <p:attrNameLst>
                                          <p:attrName>r</p:attrName>
                                        </p:attrNameLst>
                                      </p:cBhvr>
                                    </p:animRot>
                                    <p:animRot by="1500000">
                                      <p:cBhvr>
                                        <p:cTn id="16" dur="125" fill="hold">
                                          <p:stCondLst>
                                            <p:cond delay="375"/>
                                          </p:stCondLst>
                                        </p:cTn>
                                        <p:tgtEl>
                                          <p:spTgt spid="2">
                                            <p:txEl>
                                              <p:pRg st="0" end="0"/>
                                            </p:txEl>
                                          </p:spTgt>
                                        </p:tgtEl>
                                        <p:attrNameLst>
                                          <p:attrName>r</p:attrName>
                                        </p:attrNameLst>
                                      </p:cBhvr>
                                    </p:animRot>
                                  </p:childTnLst>
                                </p:cTn>
                              </p:par>
                            </p:childTnLst>
                          </p:cTn>
                        </p:par>
                      </p:childTnLst>
                    </p:cTn>
                  </p:par>
                  <p:par>
                    <p:cTn id="17" fill="hold">
                      <p:stCondLst>
                        <p:cond delay="indefinite"/>
                      </p:stCondLst>
                      <p:childTnLst>
                        <p:par>
                          <p:cTn id="18" fill="hold">
                            <p:stCondLst>
                              <p:cond delay="0"/>
                            </p:stCondLst>
                            <p:childTnLst>
                              <p:par>
                                <p:cTn id="19" presetID="34" presetClass="emph" presetSubtype="0" fill="hold" grpId="0" nodeType="clickEffect">
                                  <p:stCondLst>
                                    <p:cond delay="0"/>
                                  </p:stCondLst>
                                  <p:iterate type="lt">
                                    <p:tmPct val="10000"/>
                                  </p:iterate>
                                  <p:childTnLst>
                                    <p:animMotion origin="layout" path="M 0.0 0.0 L 0.0 -0.07213" pathEditMode="relative" ptsTypes="">
                                      <p:cBhvr>
                                        <p:cTn id="20" dur="250" accel="50000" decel="50000" autoRev="1" fill="hold">
                                          <p:stCondLst>
                                            <p:cond delay="0"/>
                                          </p:stCondLst>
                                        </p:cTn>
                                        <p:tgtEl>
                                          <p:spTgt spid="5"/>
                                        </p:tgtEl>
                                        <p:attrNameLst>
                                          <p:attrName>ppt_x</p:attrName>
                                          <p:attrName>ppt_y</p:attrName>
                                        </p:attrNameLst>
                                      </p:cBhvr>
                                    </p:animMotion>
                                    <p:animRot by="1500000">
                                      <p:cBhvr>
                                        <p:cTn id="21" dur="125" fill="hold">
                                          <p:stCondLst>
                                            <p:cond delay="0"/>
                                          </p:stCondLst>
                                        </p:cTn>
                                        <p:tgtEl>
                                          <p:spTgt spid="5"/>
                                        </p:tgtEl>
                                        <p:attrNameLst>
                                          <p:attrName>r</p:attrName>
                                        </p:attrNameLst>
                                      </p:cBhvr>
                                    </p:animRot>
                                    <p:animRot by="-1500000">
                                      <p:cBhvr>
                                        <p:cTn id="22" dur="125" fill="hold">
                                          <p:stCondLst>
                                            <p:cond delay="125"/>
                                          </p:stCondLst>
                                        </p:cTn>
                                        <p:tgtEl>
                                          <p:spTgt spid="5"/>
                                        </p:tgtEl>
                                        <p:attrNameLst>
                                          <p:attrName>r</p:attrName>
                                        </p:attrNameLst>
                                      </p:cBhvr>
                                    </p:animRot>
                                    <p:animRot by="-1500000">
                                      <p:cBhvr>
                                        <p:cTn id="23" dur="125" fill="hold">
                                          <p:stCondLst>
                                            <p:cond delay="250"/>
                                          </p:stCondLst>
                                        </p:cTn>
                                        <p:tgtEl>
                                          <p:spTgt spid="5"/>
                                        </p:tgtEl>
                                        <p:attrNameLst>
                                          <p:attrName>r</p:attrName>
                                        </p:attrNameLst>
                                      </p:cBhvr>
                                    </p:animRot>
                                    <p:animRot by="1500000">
                                      <p:cBhvr>
                                        <p:cTn id="24" dur="125" fill="hold">
                                          <p:stCondLst>
                                            <p:cond delay="375"/>
                                          </p:stCondLst>
                                        </p:cTn>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animBg="1"/>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02042" y="1832811"/>
            <a:ext cx="4495800" cy="1754326"/>
          </a:xfrm>
          <a:prstGeom prst="rect">
            <a:avLst/>
          </a:prstGeom>
          <a:effectLst>
            <a:outerShdw blurRad="152400" dist="317500" dir="5400000" sx="90000" sy="-19000" rotWithShape="0">
              <a:prstClr val="black">
                <a:alpha val="15000"/>
              </a:prstClr>
            </a:outerShdw>
          </a:effectLst>
          <a:scene3d>
            <a:camera prst="orthographicFront">
              <a:rot lat="0" lon="0" rev="0"/>
            </a:camera>
            <a:lightRig rig="balanced" dir="t">
              <a:rot lat="0" lon="0" rev="0"/>
            </a:lightRig>
          </a:scene3d>
          <a:sp3d>
            <a:bevelT w="47625" h="69850" prst="softRound"/>
            <a:contourClr>
              <a:schemeClr val="lt1"/>
            </a:contourClr>
          </a:sp3d>
        </p:spPr>
        <p:style>
          <a:lnRef idx="0">
            <a:schemeClr val="accent1"/>
          </a:lnRef>
          <a:fillRef idx="3">
            <a:schemeClr val="accent1"/>
          </a:fillRef>
          <a:effectRef idx="3">
            <a:schemeClr val="accent1"/>
          </a:effectRef>
          <a:fontRef idx="minor">
            <a:schemeClr val="lt1"/>
          </a:fontRef>
        </p:style>
        <p:txBody>
          <a:bodyPr wrap="square">
            <a:spAutoFit/>
          </a:bodyPr>
          <a:lstStyle/>
          <a:p>
            <a:pPr algn="r" rtl="1"/>
            <a:endParaRPr lang="en-US" dirty="0"/>
          </a:p>
          <a:p>
            <a:pPr algn="r" rtl="1"/>
            <a:endParaRPr lang="fa-IR" dirty="0"/>
          </a:p>
          <a:p>
            <a:pPr algn="r" rtl="1"/>
            <a:r>
              <a:rPr lang="fa-IR" dirty="0"/>
              <a:t>عکاسی انتزاعی به سبکی از عکاسی گفته میشود که در آن عکاس یک عکس با کادر، رنگ و جلوه های غیر متعارف از یک سوژه میگیرد؛</a:t>
            </a:r>
          </a:p>
          <a:p>
            <a:pPr algn="r" rtl="1"/>
            <a:endParaRPr lang="fa-IR" dirty="0"/>
          </a:p>
        </p:txBody>
      </p:sp>
    </p:spTree>
    <p:custDataLst>
      <p:tags r:id="rId1"/>
    </p:custDataLst>
    <p:extLst>
      <p:ext uri="{BB962C8B-B14F-4D97-AF65-F5344CB8AC3E}">
        <p14:creationId xmlns:p14="http://schemas.microsoft.com/office/powerpoint/2010/main" xmlns="" val="393597146"/>
      </p:ext>
    </p:extLst>
  </p:cSld>
  <p:clrMapOvr>
    <a:masterClrMapping/>
  </p:clrMapOvr>
  <mc:AlternateContent xmlns:mc="http://schemas.openxmlformats.org/markup-compatibility/2006">
    <mc:Choice xmlns:p14="http://schemas.microsoft.com/office/powerpoint/2010/main" xmlns="" Requires="p14">
      <p:transition spd="slow" p14:dur="1250" advClick="0" advTm="10678">
        <p:dissolve/>
        <p:sndAc>
          <p:stSnd>
            <p:snd r:embed="rId4" name="camera.wav"/>
          </p:stSnd>
        </p:sndAc>
      </p:transition>
    </mc:Choice>
    <mc:Fallback>
      <p:transition spd="slow" advClick="0" advTm="10678">
        <p:dissolve/>
        <p:sndAc>
          <p:stSnd>
            <p:snd r:embed="rId3"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xit" presetSubtype="26" fill="hold" grpId="0" nodeType="clickEffect">
                                  <p:stCondLst>
                                    <p:cond delay="0"/>
                                  </p:stCondLst>
                                  <p:childTnLst>
                                    <p:animEffect transition="out" filter="barn(inHorizontal)">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43526" y="767385"/>
            <a:ext cx="6248400" cy="4524315"/>
          </a:xfrm>
          <a:prstGeom prst="rect">
            <a:avLst/>
          </a:prstGeom>
          <a:effectLst>
            <a:outerShdw blurRad="76200" dir="18900000" sy="23000" kx="-1200000" algn="bl" rotWithShape="0">
              <a:prstClr val="black">
                <a:alpha val="20000"/>
              </a:prstClr>
            </a:outerShdw>
            <a:softEdge rad="317500"/>
          </a:effectLst>
          <a:scene3d>
            <a:camera prst="orthographicFront">
              <a:rot lat="0" lon="0" rev="0"/>
            </a:camera>
            <a:lightRig rig="balanced" dir="t">
              <a:rot lat="0" lon="0" rev="0"/>
            </a:lightRig>
          </a:scene3d>
          <a:sp3d>
            <a:bevelT w="47625" h="69850" prst="softRound"/>
            <a:contourClr>
              <a:schemeClr val="lt1"/>
            </a:contourClr>
          </a:sp3d>
        </p:spPr>
        <p:style>
          <a:lnRef idx="0">
            <a:schemeClr val="accent1"/>
          </a:lnRef>
          <a:fillRef idx="3">
            <a:schemeClr val="accent1"/>
          </a:fillRef>
          <a:effectRef idx="3">
            <a:schemeClr val="accent1"/>
          </a:effectRef>
          <a:fontRef idx="minor">
            <a:schemeClr val="lt1"/>
          </a:fontRef>
        </p:style>
        <p:txBody>
          <a:bodyPr wrap="square">
            <a:spAutoFit/>
          </a:bodyPr>
          <a:lstStyle/>
          <a:p>
            <a:pPr algn="r" rtl="1"/>
            <a:r>
              <a:rPr lang="fa-IR" dirty="0"/>
              <a:t>در بیان کلی انتزاع را در هنر می توان به این شکل تعبیر کرد : </a:t>
            </a:r>
          </a:p>
          <a:p>
            <a:pPr algn="r" rtl="1"/>
            <a:endParaRPr lang="fa-IR" dirty="0"/>
          </a:p>
          <a:p>
            <a:pPr algn="r" rtl="1"/>
            <a:r>
              <a:rPr lang="fa-IR" dirty="0"/>
              <a:t>"انتزاع در هنر بیشتر به معنی چیزیست که به شکل خالصش در جهان وجود نداشته باشد."</a:t>
            </a:r>
          </a:p>
          <a:p>
            <a:pPr algn="r" rtl="1"/>
            <a:endParaRPr lang="fa-IR" dirty="0"/>
          </a:p>
          <a:p>
            <a:pPr algn="r" rtl="1"/>
            <a:r>
              <a:rPr lang="fa-IR" dirty="0"/>
              <a:t>در عکاسی انتزاع را به شکلی خواهیم دید که بازنمایی از واقعیت های دنیا را در خود جای داده اند، البته در این بازنمایی، عکاس با حذف و یا افزودن المانها و یا تکنیک های خاص سعی می کند مفهومی را در عکس جای دهد و تاکیدی بر جنبه های مهم عکس و سوژه داشته باشد.</a:t>
            </a:r>
          </a:p>
          <a:p>
            <a:pPr algn="r" rtl="1"/>
            <a:endParaRPr lang="fa-IR" dirty="0"/>
          </a:p>
          <a:p>
            <a:pPr algn="r" rtl="1"/>
            <a:r>
              <a:rPr lang="fa-IR" dirty="0"/>
              <a:t>در عکاسی انتزاعی این مخاطب است که سوژه و مفهوم را از دید عکاس می بیند و سپس در ذهن خود معانی موجود در آن را کشف می کند.</a:t>
            </a:r>
          </a:p>
          <a:p>
            <a:pPr algn="r" rtl="1"/>
            <a:endParaRPr lang="fa-IR" dirty="0"/>
          </a:p>
          <a:p>
            <a:pPr algn="r" rtl="1"/>
            <a:r>
              <a:rPr lang="fa-IR" dirty="0"/>
              <a:t>عکاسی انتزاعی را می توان تبلور ذهنیت عکاس در آثارش دانست، که در آن عکاس به دنبال مفاهیمی است که بر وجود عنصر، حس، موجود و یا چیزهای دیگر دلالت دارند...</a:t>
            </a:r>
          </a:p>
        </p:txBody>
      </p:sp>
    </p:spTree>
    <p:custDataLst>
      <p:tags r:id="rId1"/>
    </p:custDataLst>
    <p:extLst>
      <p:ext uri="{BB962C8B-B14F-4D97-AF65-F5344CB8AC3E}">
        <p14:creationId xmlns:p14="http://schemas.microsoft.com/office/powerpoint/2010/main" xmlns="" val="424628725"/>
      </p:ext>
    </p:extLst>
  </p:cSld>
  <p:clrMapOvr>
    <a:masterClrMapping/>
  </p:clrMapOvr>
  <mc:AlternateContent xmlns:mc="http://schemas.openxmlformats.org/markup-compatibility/2006">
    <mc:Choice xmlns:p14="http://schemas.microsoft.com/office/powerpoint/2010/main" xmlns="" Requires="p14">
      <p:transition spd="slow" p14:dur="1250" advClick="0" advTm="9480">
        <p:dissolve/>
        <p:sndAc>
          <p:stSnd>
            <p:snd r:embed="rId4" name="camera.wav"/>
          </p:stSnd>
        </p:sndAc>
      </p:transition>
    </mc:Choice>
    <mc:Fallback>
      <p:transition spd="slow" advClick="0" advTm="9480">
        <p:dissolve/>
        <p:sndAc>
          <p:stSnd>
            <p:snd r:embed="rId3"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out)">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305342"/>
            <a:ext cx="4572000" cy="4247317"/>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a:contourClr>
              <a:srgbClr val="FFFFFF"/>
            </a:contourClr>
          </a:sp3d>
        </p:spPr>
        <p:style>
          <a:lnRef idx="0">
            <a:schemeClr val="accent1"/>
          </a:lnRef>
          <a:fillRef idx="3">
            <a:schemeClr val="accent1"/>
          </a:fillRef>
          <a:effectRef idx="3">
            <a:schemeClr val="accent1"/>
          </a:effectRef>
          <a:fontRef idx="minor">
            <a:schemeClr val="lt1"/>
          </a:fontRef>
        </p:style>
        <p:txBody>
          <a:bodyPr>
            <a:spAutoFit/>
          </a:bodyPr>
          <a:lstStyle/>
          <a:p>
            <a:pPr algn="r" rtl="1"/>
            <a:r>
              <a:rPr lang="fa-IR" dirty="0"/>
              <a:t>کافیست که دید و دیدگاه خود را نسبت به موضوعات پیرامون خود تغییر دهیم و سپس با گرفتن عکسهایی با کادر های نامتعارف با ستفاده از خلاقیت و دیدی چالش بر انگیز،... دنیا را از حالت طبیعی خود خارج سازیم....</a:t>
            </a:r>
          </a:p>
          <a:p>
            <a:pPr algn="r" rtl="1"/>
            <a:endParaRPr lang="fa-IR" dirty="0"/>
          </a:p>
          <a:p>
            <a:pPr algn="r" rtl="1"/>
            <a:r>
              <a:rPr lang="fa-IR" dirty="0"/>
              <a:t>در پایان باید گفت که انتزاع در عکاسی به شدت مفهوم گراست چرا که بر خلوص مفاهیم تاکید بسیار دارد و به طور کلی عناصر مختلفی مانند دید و کادر متفاوت، تکنیک های عکاسی ( مانند ضد نور - نور دهی بلند مدت - فریز کردن و... )، تغییر - ترکیب و کوچک یا بزرگ کردن المانهای موجود در عکس، تغییر در رنگها و کنتراست عکس و... می توانند در خلق یک اثر انتزاعی به عکاس کمک کنند فقط کافیست که کمی خلاقیت بیشتری به خرج دهیم.</a:t>
            </a:r>
          </a:p>
          <a:p>
            <a:pPr algn="r" rtl="1"/>
            <a:endParaRPr lang="fa-IR" dirty="0"/>
          </a:p>
          <a:p>
            <a:pPr algn="r" rtl="1"/>
            <a:endParaRPr lang="fa-IR" dirty="0"/>
          </a:p>
        </p:txBody>
      </p:sp>
    </p:spTree>
    <p:extLst>
      <p:ext uri="{BB962C8B-B14F-4D97-AF65-F5344CB8AC3E}">
        <p14:creationId xmlns:p14="http://schemas.microsoft.com/office/powerpoint/2010/main" xmlns="" val="2810063612"/>
      </p:ext>
    </p:extLst>
  </p:cSld>
  <p:clrMapOvr>
    <a:masterClrMapping/>
  </p:clrMapOvr>
  <mc:AlternateContent xmlns:mc="http://schemas.openxmlformats.org/markup-compatibility/2006">
    <mc:Choice xmlns:p14="http://schemas.microsoft.com/office/powerpoint/2010/main" xmlns="" Requires="p14">
      <p:transition spd="slow" p14:dur="1250" advClick="0" advTm="4198">
        <p:dissolve/>
        <p:sndAc>
          <p:stSnd>
            <p:snd r:embed="rId3" name="camera.wav"/>
          </p:stSnd>
        </p:sndAc>
      </p:transition>
    </mc:Choice>
    <mc:Fallback>
      <p:transition spd="slow" advClick="0" advTm="4198">
        <p:dissolve/>
        <p:sndAc>
          <p:stSnd>
            <p:snd r:embed="rId2" name="camera.wav"/>
          </p:stSnd>
        </p:sndAc>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1066800" y="533400"/>
            <a:ext cx="6858000" cy="51435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mc:AlternateContent xmlns:mc="http://schemas.openxmlformats.org/markup-compatibility/2006">
    <mc:Choice xmlns:p14="http://schemas.microsoft.com/office/powerpoint/2010/main" xmlns="" Requires="p14">
      <p:transition spd="slow" p14:dur="1600" advClick="0" advTm="3599">
        <p14:gallery dir="l"/>
        <p:sndAc>
          <p:stSnd>
            <p:snd r:embed="rId4" name="camera.wav"/>
          </p:stSnd>
        </p:sndAc>
      </p:transition>
    </mc:Choice>
    <mc:Fallback>
      <p:transition spd="slow" advClick="0" advTm="3599">
        <p:fade/>
        <p:sndAc>
          <p:stSnd>
            <p:snd r:embed="rId2" name="camera.wav"/>
          </p:stSnd>
        </p:sndAc>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1119673" y="685800"/>
            <a:ext cx="6858000" cy="482761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944486842"/>
      </p:ext>
    </p:extLst>
  </p:cSld>
  <p:clrMapOvr>
    <a:masterClrMapping/>
  </p:clrMapOvr>
  <mc:AlternateContent xmlns:mc="http://schemas.openxmlformats.org/markup-compatibility/2006">
    <mc:Choice xmlns:p14="http://schemas.microsoft.com/office/powerpoint/2010/main" xmlns="" Requires="p14">
      <p:transition spd="slow" p14:dur="1100" advTm="3022">
        <p14:switch dir="r"/>
        <p:sndAc>
          <p:stSnd>
            <p:snd r:embed="rId5" name="camera.wav"/>
          </p:stSnd>
        </p:sndAc>
      </p:transition>
    </mc:Choice>
    <mc:Fallback>
      <p:transition spd="slow" advTm="3022">
        <p:fade/>
        <p:sndAc>
          <p:stSnd>
            <p:snd r:embed="rId3" name="camera.wav"/>
          </p:stSnd>
        </p:sndAc>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06053" y="2209800"/>
            <a:ext cx="4572000" cy="2308324"/>
          </a:xfrm>
          <a:prstGeom prst="rect">
            <a:avLst/>
          </a:prstGeom>
          <a:effectLst>
            <a:glow rad="228600">
              <a:schemeClr val="accent1">
                <a:satMod val="175000"/>
                <a:alpha val="40000"/>
              </a:schemeClr>
            </a:glow>
            <a:outerShdw blurRad="50800" dist="20000" dir="5400000" rotWithShape="0">
              <a:srgbClr val="000000">
                <a:alpha val="42000"/>
              </a:srgbClr>
            </a:outerShdw>
            <a:reflection blurRad="6350" stA="50000" endA="300" endPos="55500" dist="101600" dir="5400000" sy="-100000" algn="bl" rotWithShape="0"/>
          </a:effectLst>
        </p:spPr>
        <p:style>
          <a:lnRef idx="0">
            <a:schemeClr val="accent2"/>
          </a:lnRef>
          <a:fillRef idx="3">
            <a:schemeClr val="accent2"/>
          </a:fillRef>
          <a:effectRef idx="3">
            <a:schemeClr val="accent2"/>
          </a:effectRef>
          <a:fontRef idx="minor">
            <a:schemeClr val="lt1"/>
          </a:fontRef>
        </p:style>
        <p:txBody>
          <a:bodyPr>
            <a:spAutoFit/>
          </a:bodyPr>
          <a:lstStyle/>
          <a:p>
            <a:pPr algn="l" rtl="1"/>
            <a:endParaRPr lang="fa-IR" dirty="0" smtClean="0"/>
          </a:p>
          <a:p>
            <a:pPr algn="l" rtl="1"/>
            <a:endParaRPr lang="fa-IR" dirty="0"/>
          </a:p>
          <a:p>
            <a:pPr algn="r" rtl="1"/>
            <a:r>
              <a:rPr lang="fa-IR" dirty="0" smtClean="0"/>
              <a:t>عکاسی </a:t>
            </a:r>
            <a:r>
              <a:rPr lang="fa-IR" dirty="0"/>
              <a:t>از برف یکی از زیباترین و دراماتیک ترین سبکهای عکاسیست و چه در شب و چه در روز لذت خاص خود را دارد. ولی به خاطر اثر سفیدی بیش از حد منظره برفی، ممکن است که صحنه زیبایی شما از دست رود. پس لازم است مطالبی را بیشتر مد نظر داشته باشیم..</a:t>
            </a:r>
          </a:p>
          <a:p>
            <a:pPr algn="l" rtl="1"/>
            <a:endParaRPr lang="fa-IR" dirty="0"/>
          </a:p>
        </p:txBody>
      </p:sp>
    </p:spTree>
    <p:custDataLst>
      <p:tags r:id="rId1"/>
    </p:custDataLst>
    <p:extLst>
      <p:ext uri="{BB962C8B-B14F-4D97-AF65-F5344CB8AC3E}">
        <p14:creationId xmlns:p14="http://schemas.microsoft.com/office/powerpoint/2010/main" xmlns="" val="3583731489"/>
      </p:ext>
    </p:extLst>
  </p:cSld>
  <p:clrMapOvr>
    <a:masterClrMapping/>
  </p:clrMapOvr>
  <mc:AlternateContent xmlns:mc="http://schemas.openxmlformats.org/markup-compatibility/2006">
    <mc:Choice xmlns:p14="http://schemas.microsoft.com/office/powerpoint/2010/main" xmlns="" Requires="p14">
      <p:transition spd="slow" p14:dur="1250" advClick="0" advTm="14294">
        <p:checker/>
        <p:sndAc>
          <p:stSnd>
            <p:snd r:embed="rId4" name="camera.wav"/>
          </p:stSnd>
        </p:sndAc>
      </p:transition>
    </mc:Choice>
    <mc:Fallback>
      <p:transition spd="slow" advClick="0" advTm="14294">
        <p:checker/>
        <p:sndAc>
          <p:stSnd>
            <p:snd r:embed="rId3"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997352"/>
            <a:ext cx="6019800" cy="4247317"/>
          </a:xfrm>
          <a:prstGeom prst="rect">
            <a:avLst/>
          </a:prstGeom>
          <a:effectLst>
            <a:glow rad="228600">
              <a:schemeClr val="accent1">
                <a:satMod val="175000"/>
                <a:alpha val="40000"/>
              </a:schemeClr>
            </a:glow>
            <a:outerShdw blurRad="50800" dist="20000" dir="5400000" rotWithShape="0">
              <a:srgbClr val="000000">
                <a:alpha val="42000"/>
              </a:srgbClr>
            </a:outerShdw>
          </a:effectLst>
          <a:scene3d>
            <a:camera prst="obliqueBottomLeft"/>
            <a:lightRig rig="balanced" dir="t">
              <a:rot lat="0" lon="0" rev="0"/>
            </a:lightRig>
          </a:scene3d>
          <a:sp3d>
            <a:bevelT w="47625" h="69850"/>
            <a:contourClr>
              <a:schemeClr val="lt1"/>
            </a:contourClr>
          </a:sp3d>
        </p:spPr>
        <p:style>
          <a:lnRef idx="0">
            <a:schemeClr val="accent2"/>
          </a:lnRef>
          <a:fillRef idx="3">
            <a:schemeClr val="accent2"/>
          </a:fillRef>
          <a:effectRef idx="3">
            <a:schemeClr val="accent2"/>
          </a:effectRef>
          <a:fontRef idx="minor">
            <a:schemeClr val="lt1"/>
          </a:fontRef>
        </p:style>
        <p:txBody>
          <a:bodyPr wrap="square">
            <a:spAutoFit/>
          </a:bodyPr>
          <a:lstStyle/>
          <a:p>
            <a:pPr algn="r" rtl="1"/>
            <a:r>
              <a:rPr lang="ar-SA" dirty="0" smtClean="0"/>
              <a:t/>
            </a:r>
            <a:br>
              <a:rPr lang="ar-SA" dirty="0" smtClean="0"/>
            </a:br>
            <a:endParaRPr lang="en-US" dirty="0" smtClean="0"/>
          </a:p>
          <a:p>
            <a:pPr algn="r" rtl="1"/>
            <a:endParaRPr lang="en-US" dirty="0" smtClean="0"/>
          </a:p>
          <a:p>
            <a:pPr algn="r" rtl="1"/>
            <a:endParaRPr lang="en-US" dirty="0"/>
          </a:p>
          <a:p>
            <a:pPr algn="r" rtl="1"/>
            <a:r>
              <a:rPr lang="ar-SA" dirty="0" smtClean="0"/>
              <a:t>1. فاصله کانونی مناسب </a:t>
            </a:r>
            <a:br>
              <a:rPr lang="ar-SA" dirty="0" smtClean="0"/>
            </a:br>
            <a:r>
              <a:rPr lang="ar-SA" dirty="0" smtClean="0"/>
              <a:t>فاصله کانونی که برای لنز بکار می برید تاثیر خود را در نتیجه نهایی کار نشان می دهد. هر چه این فاصله بیشتر باشد، صحنه را بیشتر متراکم می کند و افکت های پرسپکتیو را کاهش می دهد. این در هنگام عکس برداری از پولک های برف کارایی خوبی دارد و در تصویر شما حس لایه لایه ایجاد می کند. اگر شدت بارش برف خیلی زیاد نیست و می خواهید این حس را در عکس ایجاد کنید که شدت بارش زیاد است، یک فاصله کانونی زیاد می تواند پولک های برفی را نمایش دهد که 50 یا 100 فوت دورتر به زمین می ریزند. البته این به توانایی و قدرت دستگاه دوربین شما بستگی دارد. فاصله کانونی بیشتر، باعث ایجاد لایه های برف بیشتر می شود. به یاد داشته باشید که وقتی از فاصله کانونی زیاد استفاده می کنید باید </a:t>
            </a:r>
            <a:r>
              <a:rPr lang="en-US" dirty="0" smtClean="0"/>
              <a:t>depth of field</a:t>
            </a:r>
            <a:r>
              <a:rPr lang="ar-SA" dirty="0" smtClean="0"/>
              <a:t> یا عمق میدان را کاهش دهید</a:t>
            </a:r>
            <a:endParaRPr lang="en-US" dirty="0"/>
          </a:p>
        </p:txBody>
      </p:sp>
    </p:spTree>
    <p:custDataLst>
      <p:tags r:id="rId1"/>
    </p:custDataLst>
  </p:cSld>
  <p:clrMapOvr>
    <a:masterClrMapping/>
  </p:clrMapOvr>
  <mc:AlternateContent xmlns:mc="http://schemas.openxmlformats.org/markup-compatibility/2006">
    <mc:Choice xmlns:p14="http://schemas.microsoft.com/office/powerpoint/2010/main" xmlns="" Requires="p14">
      <p:transition spd="slow" p14:dur="1250" advClick="0" advTm="16100">
        <p:checker/>
        <p:sndAc>
          <p:stSnd>
            <p:snd r:embed="rId4" name="camera.wav"/>
          </p:stSnd>
        </p:sndAc>
      </p:transition>
    </mc:Choice>
    <mc:Fallback>
      <p:transition spd="slow" advClick="0" advTm="16100">
        <p:checker/>
        <p:sndAc>
          <p:stSnd>
            <p:snd r:embed="rId3"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grpId="0" nodeType="clickEffect">
                                  <p:stCondLst>
                                    <p:cond delay="0"/>
                                  </p:stCondLst>
                                  <p:childTnLst>
                                    <p:animMotion origin="layout" path="M 0 0 C 0.069 0 0.125 0.056 0.125 0.125 C 0.125 0.194 0.069 0.25 0 0.25 C -0.069 0.25 -0.125 0.194 -0.125 0.125 C -0.125 0.056 -0.069 0 0 0 Z" pathEditMode="relative" ptsTypes="">
                                      <p:cBhvr>
                                        <p:cTn id="6" dur="2000" fill="hold"/>
                                        <p:tgtEl>
                                          <p:spTgt spid="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443841"/>
            <a:ext cx="4572000" cy="3970318"/>
          </a:xfrm>
          <a:prstGeom prst="rect">
            <a:avLst/>
          </a:prstGeom>
          <a:effectLst>
            <a:glow rad="228600">
              <a:schemeClr val="accent1">
                <a:satMod val="175000"/>
                <a:alpha val="40000"/>
              </a:schemeClr>
            </a:glow>
            <a:outerShdw blurRad="50800" dist="20000" dir="5400000" rotWithShape="0">
              <a:srgbClr val="000000">
                <a:alpha val="42000"/>
              </a:srgbClr>
            </a:outerShdw>
          </a:effectLst>
        </p:spPr>
        <p:style>
          <a:lnRef idx="0">
            <a:schemeClr val="accent2"/>
          </a:lnRef>
          <a:fillRef idx="3">
            <a:schemeClr val="accent2"/>
          </a:fillRef>
          <a:effectRef idx="3">
            <a:schemeClr val="accent2"/>
          </a:effectRef>
          <a:fontRef idx="minor">
            <a:schemeClr val="lt1"/>
          </a:fontRef>
        </p:style>
        <p:txBody>
          <a:bodyPr>
            <a:spAutoFit/>
          </a:bodyPr>
          <a:lstStyle/>
          <a:p>
            <a:pPr algn="r" rtl="1"/>
            <a:r>
              <a:rPr lang="fa-IR" dirty="0" smtClean="0"/>
              <a:t>به </a:t>
            </a:r>
            <a:r>
              <a:rPr lang="fa-IR" dirty="0"/>
              <a:t>عبارت دیگر شما لایه ای از پولک های برف را در فوکوس تند و شدید، با لایه هایی که در جلو و پشت به طور متناوب و خارج از فوکوس یا وضوح می بارند را بدست می آورید، که این گاهی باعث ایجاد افکت </a:t>
            </a:r>
            <a:r>
              <a:rPr lang="en-US" dirty="0" err="1"/>
              <a:t>bokeh</a:t>
            </a:r>
            <a:r>
              <a:rPr lang="en-US" dirty="0"/>
              <a:t> </a:t>
            </a:r>
            <a:r>
              <a:rPr lang="fa-IR" dirty="0"/>
              <a:t>می شود. از سوی دیگر، یک زاویه فراج باعث اغراق آمیز شدن فواصل می شود، اما در همین زمان میزان </a:t>
            </a:r>
            <a:r>
              <a:rPr lang="en-US" dirty="0"/>
              <a:t>depth </a:t>
            </a:r>
            <a:r>
              <a:rPr lang="en-US" dirty="0" err="1"/>
              <a:t>offield</a:t>
            </a:r>
            <a:r>
              <a:rPr lang="en-US" dirty="0"/>
              <a:t> </a:t>
            </a:r>
            <a:r>
              <a:rPr lang="fa-IR" dirty="0"/>
              <a:t>یا عمق میدان را افزایش می دهد. اگر برای عکس برداری از پولک های برف از یک زاویه فراخ و و کاملا باز استفاده کنید و سرعت شاتر نیز کم باشد، شما می توانید یک لایه زیبا از پولک های برف را در عمق بدست آورید. در نهایت این تمرین است که باعث افزایش کنترل شما در هنگام عکس برداری می شود. به همین دلیل پیشنهاد می کنیم به تنظیمات و نحوه کار با دوربین توجه بیشتری داشته باشید تا ببینید چطور می توانید از آن به نحو احسن استاده کنید. </a:t>
            </a:r>
          </a:p>
        </p:txBody>
      </p:sp>
    </p:spTree>
    <p:custDataLst>
      <p:tags r:id="rId1"/>
    </p:custDataLst>
    <p:extLst>
      <p:ext uri="{BB962C8B-B14F-4D97-AF65-F5344CB8AC3E}">
        <p14:creationId xmlns:p14="http://schemas.microsoft.com/office/powerpoint/2010/main" xmlns="" val="769967542"/>
      </p:ext>
    </p:extLst>
  </p:cSld>
  <p:clrMapOvr>
    <a:masterClrMapping/>
  </p:clrMapOvr>
  <mc:AlternateContent xmlns:mc="http://schemas.openxmlformats.org/markup-compatibility/2006">
    <mc:Choice xmlns:p14="http://schemas.microsoft.com/office/powerpoint/2010/main" xmlns="" Requires="p14">
      <p:transition spd="slow" p14:dur="1250" advClick="0" advTm="19632">
        <p:checker/>
        <p:sndAc>
          <p:stSnd>
            <p:snd r:embed="rId4" name="camera.wav"/>
          </p:stSnd>
        </p:sndAc>
      </p:transition>
    </mc:Choice>
    <mc:Fallback>
      <p:transition spd="slow" advClick="0" advTm="19632">
        <p:checker/>
        <p:sndAc>
          <p:stSnd>
            <p:snd r:embed="rId3"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xit" presetSubtype="32" fill="hold" grpId="0" nodeType="clickEffect">
                                  <p:stCondLst>
                                    <p:cond delay="0"/>
                                  </p:stCondLst>
                                  <p:childTnLst>
                                    <p:animEffect transition="out" filter="circle(out)">
                                      <p:cBhvr>
                                        <p:cTn id="6" dur="2000"/>
                                        <p:tgtEl>
                                          <p:spTgt spid="2"/>
                                        </p:tgtEl>
                                      </p:cBhvr>
                                    </p:animEffect>
                                    <p:set>
                                      <p:cBhvr>
                                        <p:cTn id="7"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96886" y="1166843"/>
            <a:ext cx="5715000" cy="3693319"/>
          </a:xfrm>
          <a:prstGeom prst="rect">
            <a:avLst/>
          </a:prstGeom>
          <a:effectLst>
            <a:glow rad="228600">
              <a:schemeClr val="accent1">
                <a:satMod val="175000"/>
                <a:alpha val="40000"/>
              </a:schemeClr>
            </a:glow>
            <a:outerShdw blurRad="50800" dist="20000" dir="5400000" rotWithShape="0">
              <a:srgbClr val="000000">
                <a:alpha val="42000"/>
              </a:srgbClr>
            </a:outerShdw>
          </a:effectLst>
        </p:spPr>
        <p:style>
          <a:lnRef idx="0">
            <a:schemeClr val="accent2"/>
          </a:lnRef>
          <a:fillRef idx="3">
            <a:schemeClr val="accent2"/>
          </a:fillRef>
          <a:effectRef idx="3">
            <a:schemeClr val="accent2"/>
          </a:effectRef>
          <a:fontRef idx="minor">
            <a:schemeClr val="lt1"/>
          </a:fontRef>
        </p:style>
        <p:txBody>
          <a:bodyPr wrap="square">
            <a:spAutoFit/>
          </a:bodyPr>
          <a:lstStyle/>
          <a:p>
            <a:pPr algn="r" rtl="1"/>
            <a:r>
              <a:rPr lang="fa-IR" dirty="0" smtClean="0"/>
              <a:t>. </a:t>
            </a:r>
            <a:endParaRPr lang="fa-IR" dirty="0"/>
          </a:p>
          <a:p>
            <a:pPr algn="r" rtl="1"/>
            <a:r>
              <a:rPr lang="fa-IR" dirty="0"/>
              <a:t>2. دریچه دیافراگم مناسب </a:t>
            </a:r>
          </a:p>
          <a:p>
            <a:pPr algn="r" rtl="1"/>
            <a:r>
              <a:rPr lang="fa-IR" dirty="0"/>
              <a:t>هنگام عکس برداری از برف مثل عکس برداری از هر سوژه دیگر، تنظیمات دریچه دیافراگم نقش مهمی بازی می کند. هر چه دریچه دیافراگم بزرگتر باشد در نتیجه عمق میدان کم عمق تر و سطحی تر است. به عبارت دیگر، اگر دوست دارید عکسی با افکت </a:t>
            </a:r>
            <a:r>
              <a:rPr lang="en-US" dirty="0" err="1"/>
              <a:t>bokeh</a:t>
            </a:r>
            <a:r>
              <a:rPr lang="en-US" dirty="0"/>
              <a:t> </a:t>
            </a:r>
            <a:r>
              <a:rPr lang="fa-IR" dirty="0"/>
              <a:t>داشته باشید دریچه دیافراگم را بزرگ کنید. برعکس، اگر می خواهید عمق میدان بیشتر باشد از دریچه دیافراگم کوچک مثل </a:t>
            </a:r>
            <a:r>
              <a:rPr lang="en-US" dirty="0"/>
              <a:t>f/11 </a:t>
            </a:r>
            <a:r>
              <a:rPr lang="fa-IR" dirty="0"/>
              <a:t>استفاده کنید. همان طور که در بالا گفته شد یک لنز پهن به آن اضافه کنید. </a:t>
            </a:r>
          </a:p>
          <a:p>
            <a:pPr algn="r" rtl="1"/>
            <a:r>
              <a:rPr lang="fa-IR" dirty="0"/>
              <a:t>دریچه دیافراگم کوچک برای وضعیت های خاص مثل یک کولاک کارایی خوبی دارد. به هر حال باید این نکته را به یاد بسپارید که استفاده از دریچه دیافراگم کوچک می تواند به این معنی باشد که شما به یک سرعت شاتر کم و یا </a:t>
            </a:r>
            <a:r>
              <a:rPr lang="en-US" dirty="0"/>
              <a:t>ISO </a:t>
            </a:r>
            <a:r>
              <a:rPr lang="fa-IR" dirty="0"/>
              <a:t>بالا برای نور دهی مناسب نیازمندید. </a:t>
            </a:r>
          </a:p>
        </p:txBody>
      </p:sp>
    </p:spTree>
    <p:custDataLst>
      <p:tags r:id="rId1"/>
    </p:custDataLst>
  </p:cSld>
  <p:clrMapOvr>
    <a:masterClrMapping/>
  </p:clrMapOvr>
  <mc:AlternateContent xmlns:mc="http://schemas.openxmlformats.org/markup-compatibility/2006">
    <mc:Choice xmlns:p14="http://schemas.microsoft.com/office/powerpoint/2010/main" xmlns="" Requires="p14">
      <p:transition spd="slow" p14:dur="1250" advClick="0" advTm="9414">
        <p:checker/>
        <p:sndAc>
          <p:stSnd>
            <p:snd r:embed="rId5" name="camera.wav"/>
          </p:stSnd>
        </p:sndAc>
      </p:transition>
    </mc:Choice>
    <mc:Fallback>
      <p:transition spd="slow" advClick="0" advTm="9414">
        <p:checker/>
        <p:sndAc>
          <p:stSnd>
            <p:snd r:embed="rId4"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52600" y="1752600"/>
            <a:ext cx="5486400" cy="2585323"/>
          </a:xfrm>
          <a:prstGeom prst="rect">
            <a:avLst/>
          </a:prstGeom>
          <a:effectLst>
            <a:glow rad="228600">
              <a:schemeClr val="accent1">
                <a:satMod val="175000"/>
                <a:alpha val="40000"/>
              </a:schemeClr>
            </a:glow>
            <a:outerShdw blurRad="50800" dist="20000" dir="5400000" rotWithShape="0">
              <a:srgbClr val="000000">
                <a:alpha val="42000"/>
              </a:srgbClr>
            </a:outerShdw>
          </a:effectLst>
        </p:spPr>
        <p:style>
          <a:lnRef idx="0">
            <a:schemeClr val="accent2"/>
          </a:lnRef>
          <a:fillRef idx="3">
            <a:schemeClr val="accent2"/>
          </a:fillRef>
          <a:effectRef idx="3">
            <a:schemeClr val="accent2"/>
          </a:effectRef>
          <a:fontRef idx="minor">
            <a:schemeClr val="lt1"/>
          </a:fontRef>
        </p:style>
        <p:txBody>
          <a:bodyPr wrap="square">
            <a:spAutoFit/>
          </a:bodyPr>
          <a:lstStyle/>
          <a:p>
            <a:pPr algn="r" rtl="1"/>
            <a:r>
              <a:rPr lang="ar-SA" dirty="0"/>
              <a:t>3. سرعت شاتر مناسب </a:t>
            </a:r>
            <a:br>
              <a:rPr lang="ar-SA" dirty="0"/>
            </a:br>
            <a:r>
              <a:rPr lang="ar-SA" dirty="0"/>
              <a:t>هنگام عکس برداری از ریزش برف سرعت شاتر تاثیر بسزایی روی تصویر شما خواهد داشت. سرعت کم شاتر باعث می شود پولک های برف مات تر به نظر برسند. شما می توانید با استفاده از یک نوردهی طولانی و دریچه دیافراگم کوچک برای ایجاد رگه هایی در پولک های برف، این افکت را عمدا ایجاد کنید. از سوی دیگر اگر بخواهید دانه های برف واضح و شفاف دیده شوند سرعت شاتر را زیاد کنید. </a:t>
            </a:r>
            <a:br>
              <a:rPr lang="ar-SA" dirty="0"/>
            </a:br>
            <a:r>
              <a:rPr lang="ar-SA" dirty="0"/>
              <a:t>...</a:t>
            </a:r>
            <a:br>
              <a:rPr lang="ar-SA" dirty="0"/>
            </a:br>
            <a:endParaRPr lang="en-US" dirty="0"/>
          </a:p>
        </p:txBody>
      </p:sp>
    </p:spTree>
    <p:custDataLst>
      <p:tags r:id="rId1"/>
    </p:custDataLst>
  </p:cSld>
  <p:clrMapOvr>
    <a:masterClrMapping/>
  </p:clrMapOvr>
  <mc:AlternateContent xmlns:mc="http://schemas.openxmlformats.org/markup-compatibility/2006">
    <mc:Choice xmlns:p14="http://schemas.microsoft.com/office/powerpoint/2010/main" xmlns="" Requires="p14">
      <p:transition spd="slow" p14:dur="1250" advClick="0" advTm="12254">
        <p:checker/>
        <p:sndAc>
          <p:stSnd>
            <p:snd r:embed="rId4" name="camera.wav"/>
          </p:stSnd>
        </p:sndAc>
      </p:transition>
    </mc:Choice>
    <mc:Fallback>
      <p:transition spd="slow" advClick="0" advTm="12254">
        <p:checker/>
        <p:sndAc>
          <p:stSnd>
            <p:snd r:embed="rId3"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s://scontent-b-mia.xx.fbcdn.net/hphotos-ash4/q79/s720x720/1460014_586535668078373_1106631354_n.jpg"/>
          <p:cNvPicPr/>
          <p:nvPr/>
        </p:nvPicPr>
        <p:blipFill>
          <a:blip r:embed="rId4">
            <a:extLst>
              <a:ext uri="{28A0092B-C50C-407E-A947-70E740481C1C}">
                <a14:useLocalDpi xmlns:a14="http://schemas.microsoft.com/office/drawing/2010/main" xmlns="" val="0"/>
              </a:ext>
            </a:extLst>
          </a:blip>
          <a:srcRect/>
          <a:stretch>
            <a:fillRect/>
          </a:stretch>
        </p:blipFill>
        <p:spPr bwMode="auto">
          <a:xfrm>
            <a:off x="990600" y="1219200"/>
            <a:ext cx="7315200" cy="3942347"/>
          </a:xfrm>
          <a:prstGeom prst="rect">
            <a:avLst/>
          </a:prstGeom>
          <a:ln w="127000" cap="rnd">
            <a:solidFill>
              <a:srgbClr val="FFFFFF"/>
            </a:solidFill>
          </a:ln>
          <a:effectLst>
            <a:glow rad="228600">
              <a:schemeClr val="accent2">
                <a:satMod val="175000"/>
                <a:alpha val="40000"/>
              </a:schemeClr>
            </a:glow>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style>
          <a:lnRef idx="0">
            <a:schemeClr val="accent2"/>
          </a:lnRef>
          <a:fillRef idx="3">
            <a:schemeClr val="accent2"/>
          </a:fillRef>
          <a:effectRef idx="3">
            <a:schemeClr val="accent2"/>
          </a:effectRef>
          <a:fontRef idx="minor">
            <a:schemeClr val="lt1"/>
          </a:fontRef>
        </p:style>
      </p:pic>
    </p:spTree>
    <p:custDataLst>
      <p:tags r:id="rId1"/>
    </p:custDataLst>
  </p:cSld>
  <p:clrMapOvr>
    <a:masterClrMapping/>
  </p:clrMapOvr>
  <mc:AlternateContent xmlns:mc="http://schemas.openxmlformats.org/markup-compatibility/2006">
    <mc:Choice xmlns:p14="http://schemas.microsoft.com/office/powerpoint/2010/main" xmlns="" Requires="p14">
      <p:transition spd="slow" p14:dur="1250" advClick="0" advTm="9185">
        <p14:vortex dir="r"/>
        <p:sndAc>
          <p:stSnd>
            <p:snd r:embed="rId5" name="camera.wav"/>
          </p:stSnd>
        </p:sndAc>
      </p:transition>
    </mc:Choice>
    <mc:Fallback>
      <p:transition spd="slow" advClick="0" advTm="9185">
        <p:fade/>
        <p:sndAc>
          <p:stSnd>
            <p:snd r:embed="rId3"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4600" y="1752600"/>
            <a:ext cx="4572000" cy="646331"/>
          </a:xfrm>
          <a:prstGeom prst="rect">
            <a:avLst/>
          </a:prstGeom>
        </p:spPr>
        <p:style>
          <a:lnRef idx="0">
            <a:schemeClr val="accent3"/>
          </a:lnRef>
          <a:fillRef idx="3">
            <a:schemeClr val="accent3"/>
          </a:fillRef>
          <a:effectRef idx="3">
            <a:schemeClr val="accent3"/>
          </a:effectRef>
          <a:fontRef idx="minor">
            <a:schemeClr val="lt1"/>
          </a:fontRef>
        </p:style>
        <p:txBody>
          <a:bodyPr>
            <a:spAutoFit/>
          </a:bodyPr>
          <a:lstStyle/>
          <a:p>
            <a:pPr algn="r" rtl="1"/>
            <a:r>
              <a:rPr lang="fa-IR" dirty="0"/>
              <a:t>عکاسی خیابانی "</a:t>
            </a:r>
            <a:r>
              <a:rPr lang="en-US" dirty="0"/>
              <a:t>Street Photography</a:t>
            </a:r>
            <a:br>
              <a:rPr lang="en-US" dirty="0"/>
            </a:br>
            <a:endParaRPr lang="en-US" dirty="0"/>
          </a:p>
        </p:txBody>
      </p:sp>
    </p:spTree>
    <p:custDataLst>
      <p:tags r:id="rId1"/>
    </p:custDataLst>
    <p:extLst>
      <p:ext uri="{BB962C8B-B14F-4D97-AF65-F5344CB8AC3E}">
        <p14:creationId xmlns:p14="http://schemas.microsoft.com/office/powerpoint/2010/main" xmlns="" val="2525733623"/>
      </p:ext>
    </p:extLst>
  </p:cSld>
  <p:clrMapOvr>
    <a:masterClrMapping/>
  </p:clrMapOvr>
  <mc:AlternateContent xmlns:mc="http://schemas.openxmlformats.org/markup-compatibility/2006">
    <mc:Choice xmlns:p14="http://schemas.microsoft.com/office/powerpoint/2010/main" xmlns="" Requires="p14">
      <p:transition spd="slow" p14:dur="1250" advClick="0" advTm="5568">
        <p14:vortex dir="r"/>
        <p:sndAc>
          <p:stSnd>
            <p:snd r:embed="rId5" name="camera.wav"/>
          </p:stSnd>
        </p:sndAc>
      </p:transition>
    </mc:Choice>
    <mc:Fallback>
      <p:transition spd="slow" advClick="0" advTm="5568">
        <p:fade/>
        <p:sndAc>
          <p:stSnd>
            <p:snd r:embed="rId4" name="camera.wav"/>
          </p:stSnd>
        </p:sndAc>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xit" presetSubtype="0" fill="hold" grpId="0" nodeType="clickEffect">
                                  <p:stCondLst>
                                    <p:cond delay="0"/>
                                  </p:stCondLst>
                                  <p:childTnLst>
                                    <p:animEffect transition="out" filter="fade">
                                      <p:cBhvr>
                                        <p:cTn id="6" dur="2000"/>
                                        <p:tgtEl>
                                          <p:spTgt spid="3"/>
                                        </p:tgtEl>
                                      </p:cBhvr>
                                    </p:animEffect>
                                    <p:anim calcmode="lin" valueType="num">
                                      <p:cBhvr>
                                        <p:cTn id="7" dur="2000"/>
                                        <p:tgtEl>
                                          <p:spTgt spid="3"/>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8" dur="2000"/>
                                        <p:tgtEl>
                                          <p:spTgt spid="3"/>
                                        </p:tgtEl>
                                        <p:attrNameLst>
                                          <p:attrName>ppt_h</p:attrName>
                                        </p:attrNameLst>
                                      </p:cBhvr>
                                      <p:tavLst>
                                        <p:tav tm="0">
                                          <p:val>
                                            <p:strVal val="ppt_h"/>
                                          </p:val>
                                        </p:tav>
                                        <p:tav tm="100000">
                                          <p:val>
                                            <p:strVal val="ppt_h"/>
                                          </p:val>
                                        </p:tav>
                                      </p:tavLst>
                                    </p:anim>
                                    <p:set>
                                      <p:cBhvr>
                                        <p:cTn id="9" dur="1" fill="hold">
                                          <p:stCondLst>
                                            <p:cond delay="19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3|0.6|0.2|0.7"/>
</p:tagLst>
</file>

<file path=ppt/tags/tag10.xml><?xml version="1.0" encoding="utf-8"?>
<p:tagLst xmlns:a="http://schemas.openxmlformats.org/drawingml/2006/main" xmlns:r="http://schemas.openxmlformats.org/officeDocument/2006/relationships" xmlns:p="http://schemas.openxmlformats.org/presentationml/2006/main">
  <p:tag name="TIMING" val="|6.5"/>
</p:tagLst>
</file>

<file path=ppt/tags/tag11.xml><?xml version="1.0" encoding="utf-8"?>
<p:tagLst xmlns:a="http://schemas.openxmlformats.org/drawingml/2006/main" xmlns:r="http://schemas.openxmlformats.org/officeDocument/2006/relationships" xmlns:p="http://schemas.openxmlformats.org/presentationml/2006/main">
  <p:tag name="TIMING" val="|1.5"/>
</p:tagLst>
</file>

<file path=ppt/tags/tag12.xml><?xml version="1.0" encoding="utf-8"?>
<p:tagLst xmlns:a="http://schemas.openxmlformats.org/drawingml/2006/main" xmlns:r="http://schemas.openxmlformats.org/officeDocument/2006/relationships" xmlns:p="http://schemas.openxmlformats.org/presentationml/2006/main">
  <p:tag name="TIMING" val="|2"/>
</p:tagLst>
</file>

<file path=ppt/tags/tag13.xml><?xml version="1.0" encoding="utf-8"?>
<p:tagLst xmlns:a="http://schemas.openxmlformats.org/drawingml/2006/main" xmlns:r="http://schemas.openxmlformats.org/officeDocument/2006/relationships" xmlns:p="http://schemas.openxmlformats.org/presentationml/2006/main">
  <p:tag name="TIMING" val="|7.2"/>
</p:tagLst>
</file>

<file path=ppt/tags/tag14.xml><?xml version="1.0" encoding="utf-8"?>
<p:tagLst xmlns:a="http://schemas.openxmlformats.org/drawingml/2006/main" xmlns:r="http://schemas.openxmlformats.org/officeDocument/2006/relationships" xmlns:p="http://schemas.openxmlformats.org/presentationml/2006/main">
  <p:tag name="TIMING" val="|2.3"/>
</p:tagLst>
</file>

<file path=ppt/tags/tag15.xml><?xml version="1.0" encoding="utf-8"?>
<p:tagLst xmlns:a="http://schemas.openxmlformats.org/drawingml/2006/main" xmlns:r="http://schemas.openxmlformats.org/officeDocument/2006/relationships" xmlns:p="http://schemas.openxmlformats.org/presentationml/2006/main">
  <p:tag name="TIMING" val="|1.5"/>
</p:tagLst>
</file>

<file path=ppt/tags/tag16.xml><?xml version="1.0" encoding="utf-8"?>
<p:tagLst xmlns:a="http://schemas.openxmlformats.org/drawingml/2006/main" xmlns:r="http://schemas.openxmlformats.org/officeDocument/2006/relationships" xmlns:p="http://schemas.openxmlformats.org/presentationml/2006/main">
  <p:tag name="TIMING" val="|1.4"/>
</p:tagLst>
</file>

<file path=ppt/tags/tag17.xml><?xml version="1.0" encoding="utf-8"?>
<p:tagLst xmlns:a="http://schemas.openxmlformats.org/drawingml/2006/main" xmlns:r="http://schemas.openxmlformats.org/officeDocument/2006/relationships" xmlns:p="http://schemas.openxmlformats.org/presentationml/2006/main">
  <p:tag name="TIMING" val="|0.5"/>
</p:tagLst>
</file>

<file path=ppt/tags/tag18.xml><?xml version="1.0" encoding="utf-8"?>
<p:tagLst xmlns:a="http://schemas.openxmlformats.org/drawingml/2006/main" xmlns:r="http://schemas.openxmlformats.org/officeDocument/2006/relationships" xmlns:p="http://schemas.openxmlformats.org/presentationml/2006/main">
  <p:tag name="TIMING" val="|4.4"/>
</p:tagLst>
</file>

<file path=ppt/tags/tag19.xml><?xml version="1.0" encoding="utf-8"?>
<p:tagLst xmlns:a="http://schemas.openxmlformats.org/drawingml/2006/main" xmlns:r="http://schemas.openxmlformats.org/officeDocument/2006/relationships" xmlns:p="http://schemas.openxmlformats.org/presentationml/2006/main">
  <p:tag name="TIMING" val="|2.9"/>
</p:tagLst>
</file>

<file path=ppt/tags/tag2.xml><?xml version="1.0" encoding="utf-8"?>
<p:tagLst xmlns:a="http://schemas.openxmlformats.org/drawingml/2006/main" xmlns:r="http://schemas.openxmlformats.org/officeDocument/2006/relationships" xmlns:p="http://schemas.openxmlformats.org/presentationml/2006/main">
  <p:tag name="TIMING" val="|6.9"/>
</p:tagLst>
</file>

<file path=ppt/tags/tag20.xml><?xml version="1.0" encoding="utf-8"?>
<p:tagLst xmlns:a="http://schemas.openxmlformats.org/drawingml/2006/main" xmlns:r="http://schemas.openxmlformats.org/officeDocument/2006/relationships" xmlns:p="http://schemas.openxmlformats.org/presentationml/2006/main">
  <p:tag name="TIMING" val="|2.4|3.3"/>
</p:tagLst>
</file>

<file path=ppt/tags/tag21.xml><?xml version="1.0" encoding="utf-8"?>
<p:tagLst xmlns:a="http://schemas.openxmlformats.org/drawingml/2006/main" xmlns:r="http://schemas.openxmlformats.org/officeDocument/2006/relationships" xmlns:p="http://schemas.openxmlformats.org/presentationml/2006/main">
  <p:tag name="TIMING" val="|8.4"/>
</p:tagLst>
</file>

<file path=ppt/tags/tag22.xml><?xml version="1.0" encoding="utf-8"?>
<p:tagLst xmlns:a="http://schemas.openxmlformats.org/drawingml/2006/main" xmlns:r="http://schemas.openxmlformats.org/officeDocument/2006/relationships" xmlns:p="http://schemas.openxmlformats.org/presentationml/2006/main">
  <p:tag name="TIMING" val="|1.7"/>
</p:tagLst>
</file>

<file path=ppt/tags/tag3.xml><?xml version="1.0" encoding="utf-8"?>
<p:tagLst xmlns:a="http://schemas.openxmlformats.org/drawingml/2006/main" xmlns:r="http://schemas.openxmlformats.org/officeDocument/2006/relationships" xmlns:p="http://schemas.openxmlformats.org/presentationml/2006/main">
  <p:tag name="TIMING" val="|8.2"/>
</p:tagLst>
</file>

<file path=ppt/tags/tag4.xml><?xml version="1.0" encoding="utf-8"?>
<p:tagLst xmlns:a="http://schemas.openxmlformats.org/drawingml/2006/main" xmlns:r="http://schemas.openxmlformats.org/officeDocument/2006/relationships" xmlns:p="http://schemas.openxmlformats.org/presentationml/2006/main">
  <p:tag name="TIMING" val="|9.4"/>
</p:tagLst>
</file>

<file path=ppt/tags/tag5.xml><?xml version="1.0" encoding="utf-8"?>
<p:tagLst xmlns:a="http://schemas.openxmlformats.org/drawingml/2006/main" xmlns:r="http://schemas.openxmlformats.org/officeDocument/2006/relationships" xmlns:p="http://schemas.openxmlformats.org/presentationml/2006/main">
  <p:tag name="TIMING" val="|0.2"/>
</p:tagLst>
</file>

<file path=ppt/tags/tag6.xml><?xml version="1.0" encoding="utf-8"?>
<p:tagLst xmlns:a="http://schemas.openxmlformats.org/drawingml/2006/main" xmlns:r="http://schemas.openxmlformats.org/officeDocument/2006/relationships" xmlns:p="http://schemas.openxmlformats.org/presentationml/2006/main">
  <p:tag name="TIMING" val="|7.5"/>
</p:tagLst>
</file>

<file path=ppt/tags/tag7.xml><?xml version="1.0" encoding="utf-8"?>
<p:tagLst xmlns:a="http://schemas.openxmlformats.org/drawingml/2006/main" xmlns:r="http://schemas.openxmlformats.org/officeDocument/2006/relationships" xmlns:p="http://schemas.openxmlformats.org/presentationml/2006/main">
  <p:tag name="TIMING" val="|4.8"/>
</p:tagLst>
</file>

<file path=ppt/tags/tag8.xml><?xml version="1.0" encoding="utf-8"?>
<p:tagLst xmlns:a="http://schemas.openxmlformats.org/drawingml/2006/main" xmlns:r="http://schemas.openxmlformats.org/officeDocument/2006/relationships" xmlns:p="http://schemas.openxmlformats.org/presentationml/2006/main">
  <p:tag name="TIMING" val="|1.9"/>
</p:tagLst>
</file>

<file path=ppt/tags/tag9.xml><?xml version="1.0" encoding="utf-8"?>
<p:tagLst xmlns:a="http://schemas.openxmlformats.org/drawingml/2006/main" xmlns:r="http://schemas.openxmlformats.org/officeDocument/2006/relationships" xmlns:p="http://schemas.openxmlformats.org/presentationml/2006/main">
  <p:tag name="TIMING" val="|2.3"/>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487</TotalTime>
  <Words>1753</Words>
  <Application>Microsoft Office PowerPoint</Application>
  <PresentationFormat>On-screen Show (4:3)</PresentationFormat>
  <Paragraphs>87</Paragraphs>
  <Slides>29</Slides>
  <Notes>7</Notes>
  <HiddenSlides>0</HiddenSlides>
  <MMClips>1</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Oriel</vt:lpstr>
      <vt:lpstr>معرفی  اجمالی گرایش و سبک عَکاسی</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Af</dc:creator>
  <cp:lastModifiedBy>Com 1</cp:lastModifiedBy>
  <cp:revision>114</cp:revision>
  <dcterms:created xsi:type="dcterms:W3CDTF">2014-02-26T21:57:36Z</dcterms:created>
  <dcterms:modified xsi:type="dcterms:W3CDTF">2014-03-10T07:38:04Z</dcterms:modified>
</cp:coreProperties>
</file>