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383" r:id="rId2"/>
    <p:sldId id="385" r:id="rId3"/>
    <p:sldId id="341" r:id="rId4"/>
    <p:sldId id="259" r:id="rId5"/>
    <p:sldId id="348" r:id="rId6"/>
    <p:sldId id="261" r:id="rId7"/>
    <p:sldId id="355" r:id="rId8"/>
    <p:sldId id="356" r:id="rId9"/>
    <p:sldId id="358" r:id="rId10"/>
    <p:sldId id="359" r:id="rId11"/>
    <p:sldId id="350" r:id="rId12"/>
    <p:sldId id="379" r:id="rId13"/>
    <p:sldId id="375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60" r:id="rId27"/>
    <p:sldId id="334" r:id="rId28"/>
    <p:sldId id="335" r:id="rId29"/>
    <p:sldId id="336" r:id="rId30"/>
    <p:sldId id="337" r:id="rId31"/>
    <p:sldId id="338" r:id="rId32"/>
    <p:sldId id="384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AD23A3"/>
    <a:srgbClr val="00B451"/>
    <a:srgbClr val="FF5D5D"/>
    <a:srgbClr val="FCF2A6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18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72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00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871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863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836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98646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370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66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103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62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4B78BF-6FB3-4B67-94E8-94AA2344CC7D}" type="datetimeFigureOut">
              <a:rPr lang="fa-IR" smtClean="0"/>
              <a:pPr/>
              <a:t>28/04/1437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01227B-F76A-4EC3-A97B-781288FDB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60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266" name="Picture 2" descr="http://firefile.ir/wp-content/uploads/2015/04/teach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6" y="0"/>
            <a:ext cx="9189165" cy="689187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71670" y="2285992"/>
            <a:ext cx="1143008" cy="14287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1785926"/>
            <a:ext cx="1285884" cy="14287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76" y="142852"/>
            <a:ext cx="8786842" cy="6500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 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أنتِ أفضَلُ مُعَلِّمَۀٍ شاهَدتُـها فِی حَیاتی . أنتِ غَیَّـرتِ مَصیری ، أنا الآنَ طَبیبَۀٌ .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بَعدَ مُدَّۀٍ ، إستَلَمَتِ المُدَرِّسَۀُ رِسالَۀً اُخرَی مِنَ الطَّبیبَۀِ سارَۀَ ؛ طَلَبَت مِنها الحُضُورَ فِی حَفلَۀِ زِواجِها وَ الجُلوسَ فِی مکانِ اُمِّ العَروسِ .</a:t>
            </a:r>
          </a:p>
          <a:p>
            <a:pPr algn="just"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عِندَما حَضَرَت مُدَرِّسَتُـها فِی حَفلَۀِ زِواجِها ؛ قالَت لَـها سارَۀُ : </a:t>
            </a:r>
          </a:p>
          <a:p>
            <a:pPr algn="just">
              <a:lnSpc>
                <a:spcPct val="150000"/>
              </a:lnSpc>
            </a:pP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شُکرًا جَزیلاً یا سَیِّـدَتی ؛ أنتِ غَیَّـرتِ حَیاتی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. فَقالَـت لَـها المُدَرِّسَۀُ :</a:t>
            </a:r>
          </a:p>
          <a:p>
            <a:pPr algn="just">
              <a:lnSpc>
                <a:spcPct val="150000"/>
              </a:lnSpc>
            </a:pP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أنتِ یا بِنتِـی ؛ أنتِ غَیَّـرتِ حَیاتی ؛ فَـعَرَفتُ کَیـفَ اُدَرِّسُ .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 </a:t>
            </a:r>
          </a:p>
          <a:p>
            <a:pPr algn="just">
              <a:lnSpc>
                <a:spcPct val="150000"/>
              </a:lnSpc>
            </a:pP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214282" y="357166"/>
            <a:ext cx="8643998" cy="150019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تو بهترین معلّمی هستی که در زندگی ام مشاهده کردم . تو سرنوشتم را دگرگون کردی . من اکنون پزشکم »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14282" y="2000240"/>
            <a:ext cx="8643998" cy="142876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و پس از مدّتی ، آموزگار نامۀ دیگری از پزشک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«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ساره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»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دریافت کرد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که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از او خواست در جشن ازدواجش شرکت کند و به جای مادر عروس بنشیند .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14282" y="3571876"/>
            <a:ext cx="864399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وقتی آموزگارش در جشن ازدواجش حاضر شد ؛ ساره به او گفت :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214282" y="4500570"/>
            <a:ext cx="8643998" cy="142876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« خانمی ، خیلی سپاسگزام ؛ تو زندگیَم را عوض کردی » . پس معلّم به او گفت :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« دخترم ؛ تو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نیز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)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زندگی مرا دگرگون کردی ، پس شناختم چگونه درس بدهم . »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636"/>
            <a:ext cx="8715372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گر کشاورزی به دستش می زند بر خاک شخم          یا نِشاند در زمینش گـونه گـونه بذر و  تخـم</a:t>
            </a:r>
            <a:endParaRPr kumimoji="0" lang="en-US" sz="20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چند روزی غُصّـه دارد بهر رشد این گیـــاه            گر نروید آن گیـاهش ، زحمتش  گردد تبـاه</a:t>
            </a:r>
            <a:endParaRPr kumimoji="0" lang="en-US" sz="20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لیک این کار معلّــــم در نگاهــی مثل این           چشم دیگر حدّ آن از آسمـــان ها تا زمیـن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B Nazanin" pitchFamily="2" charset="-78"/>
              </a:rPr>
              <a:t>(  یداللّهی 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B Nazanin" pitchFamily="2" charset="-78"/>
              </a:rPr>
              <a:t> ادامه در اسلاید بعدی </a:t>
            </a:r>
            <a:endParaRPr kumimoji="0" lang="fa-IR" sz="20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ound Same Side Corner Rectangle 41"/>
          <p:cNvSpPr/>
          <p:nvPr/>
        </p:nvSpPr>
        <p:spPr>
          <a:xfrm>
            <a:off x="357158" y="428604"/>
            <a:ext cx="8429684" cy="1000132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با توجّه به متن درس پاسخ درست را انتخاب کنید .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4214810" y="1571612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1. أینَ جَلَستِ البَناتُ ؟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44" name="Snip Diagonal Corner Rectangle 43"/>
          <p:cNvSpPr/>
          <p:nvPr/>
        </p:nvSpPr>
        <p:spPr>
          <a:xfrm flipH="1">
            <a:off x="2214546" y="1571612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عَلَی الیَمینِ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45" name="Snip Diagonal Corner Rectangle 44"/>
          <p:cNvSpPr/>
          <p:nvPr/>
        </p:nvSpPr>
        <p:spPr>
          <a:xfrm flipH="1">
            <a:off x="285720" y="1571612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عَلَی الیَسارِ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46" name="Snip Diagonal Corner Rectangle 45"/>
          <p:cNvSpPr/>
          <p:nvPr/>
        </p:nvSpPr>
        <p:spPr>
          <a:xfrm>
            <a:off x="4214810" y="1571612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1. أینَ جَلَستِ البَناتُ ؟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4214810" y="1571612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دختران کجا نشستند ؟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48" name="Snip Diagonal Corner Rectangle 47"/>
          <p:cNvSpPr/>
          <p:nvPr/>
        </p:nvSpPr>
        <p:spPr>
          <a:xfrm flipH="1">
            <a:off x="2214546" y="1571612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به راست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49" name="Snip Diagonal Corner Rectangle 48"/>
          <p:cNvSpPr/>
          <p:nvPr/>
        </p:nvSpPr>
        <p:spPr>
          <a:xfrm flipH="1">
            <a:off x="285720" y="1571612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به چپ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 flipH="1">
            <a:off x="2214546" y="2571744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لِوالِدَ ساره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 flipH="1">
            <a:off x="285720" y="2571744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لِوالِدَۀِ ساره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2" name="Snip Diagonal Corner Rectangle 51"/>
          <p:cNvSpPr/>
          <p:nvPr/>
        </p:nvSpPr>
        <p:spPr>
          <a:xfrm>
            <a:off x="4214810" y="2571744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2. لِمَن کانَت زُجاجَۀُ العِطرِ ؟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3" name="Snip Diagonal Corner Rectangle 52"/>
          <p:cNvSpPr/>
          <p:nvPr/>
        </p:nvSpPr>
        <p:spPr>
          <a:xfrm>
            <a:off x="4214810" y="2571744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شیشۀ عطر مال چه کسی بود ؟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54" name="Snip Diagonal Corner Rectangle 53"/>
          <p:cNvSpPr/>
          <p:nvPr/>
        </p:nvSpPr>
        <p:spPr>
          <a:xfrm flipH="1">
            <a:off x="2214546" y="2571744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برای پدر ساره</a:t>
            </a:r>
            <a:endParaRPr lang="fa-I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55" name="Snip Diagonal Corner Rectangle 54"/>
          <p:cNvSpPr/>
          <p:nvPr/>
        </p:nvSpPr>
        <p:spPr>
          <a:xfrm flipH="1">
            <a:off x="285720" y="2571744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برای مادر ساره</a:t>
            </a:r>
            <a:endParaRPr lang="fa-I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56" name="Snip Diagonal Corner Rectangle 55"/>
          <p:cNvSpPr/>
          <p:nvPr/>
        </p:nvSpPr>
        <p:spPr>
          <a:xfrm>
            <a:off x="4214810" y="3571876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1. أینَ جَلَستِ البَناتُ ؟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7" name="Snip Diagonal Corner Rectangle 56"/>
          <p:cNvSpPr/>
          <p:nvPr/>
        </p:nvSpPr>
        <p:spPr>
          <a:xfrm flipH="1">
            <a:off x="285720" y="3571876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فِی السّادسِ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8" name="Snip Diagonal Corner Rectangle 57"/>
          <p:cNvSpPr/>
          <p:nvPr/>
        </p:nvSpPr>
        <p:spPr>
          <a:xfrm flipH="1">
            <a:off x="2214546" y="3571876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فِی الثّالثِ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59" name="Snip Diagonal Corner Rectangle 58"/>
          <p:cNvSpPr/>
          <p:nvPr/>
        </p:nvSpPr>
        <p:spPr>
          <a:xfrm>
            <a:off x="4214810" y="3571876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3. فِی أیِّ صَفٍّ کَانَت سارَۀُ راسِبَۀً ؟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60" name="Snip Diagonal Corner Rectangle 59"/>
          <p:cNvSpPr/>
          <p:nvPr/>
        </p:nvSpPr>
        <p:spPr>
          <a:xfrm>
            <a:off x="4214810" y="3571876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ساره کدام کلاس مردود شد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بود )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؟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 flipH="1">
            <a:off x="285720" y="3571876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ششم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62" name="Snip Diagonal Corner Rectangle 61"/>
          <p:cNvSpPr/>
          <p:nvPr/>
        </p:nvSpPr>
        <p:spPr>
          <a:xfrm flipH="1">
            <a:off x="2214546" y="3571876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سوم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63" name="Snip Diagonal Corner Rectangle 62"/>
          <p:cNvSpPr/>
          <p:nvPr/>
        </p:nvSpPr>
        <p:spPr>
          <a:xfrm>
            <a:off x="4214810" y="4572008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1. أینَ جَلَستِ البَناتُ ؟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64" name="Snip Diagonal Corner Rectangle 63"/>
          <p:cNvSpPr/>
          <p:nvPr/>
        </p:nvSpPr>
        <p:spPr>
          <a:xfrm flipH="1">
            <a:off x="2214546" y="4572008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صَحیفۀً جِداریَّۀً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65" name="Snip Diagonal Corner Rectangle 64"/>
          <p:cNvSpPr/>
          <p:nvPr/>
        </p:nvSpPr>
        <p:spPr>
          <a:xfrm flipH="1">
            <a:off x="285720" y="4572008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زُجاجَۀَ عَطرٍ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66" name="Snip Diagonal Corner Rectangle 65"/>
          <p:cNvSpPr/>
          <p:nvPr/>
        </p:nvSpPr>
        <p:spPr>
          <a:xfrm>
            <a:off x="4214810" y="4572008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4. ماذا کانَت هَدیَّۀُ سارَۀ لِمُدَرِّسَتِها ؟ </a:t>
            </a:r>
            <a:endParaRPr lang="fa-IR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67" name="Snip Diagonal Corner Rectangle 66"/>
          <p:cNvSpPr/>
          <p:nvPr/>
        </p:nvSpPr>
        <p:spPr>
          <a:xfrm>
            <a:off x="4214810" y="4572008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هدیۀ ساره برای معلّمش چه بود ؟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68" name="Snip Diagonal Corner Rectangle 67"/>
          <p:cNvSpPr/>
          <p:nvPr/>
        </p:nvSpPr>
        <p:spPr>
          <a:xfrm flipH="1">
            <a:off x="2214578" y="4572008"/>
            <a:ext cx="1857356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روزنامه دیواری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69" name="Snip Diagonal Corner Rectangle 68"/>
          <p:cNvSpPr/>
          <p:nvPr/>
        </p:nvSpPr>
        <p:spPr>
          <a:xfrm flipH="1">
            <a:off x="285720" y="4572008"/>
            <a:ext cx="1857356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شیشه عطر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70" name="Snip Diagonal Corner Rectangle 69"/>
          <p:cNvSpPr/>
          <p:nvPr/>
        </p:nvSpPr>
        <p:spPr>
          <a:xfrm>
            <a:off x="4214810" y="5572140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1. أینَ جَلَستِ البَناتُ ؟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71" name="Snip Diagonal Corner Rectangle 70"/>
          <p:cNvSpPr/>
          <p:nvPr/>
        </p:nvSpPr>
        <p:spPr>
          <a:xfrm flipH="1">
            <a:off x="2214546" y="5572140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نَعَم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72" name="Snip Diagonal Corner Rectangle 71"/>
          <p:cNvSpPr/>
          <p:nvPr/>
        </p:nvSpPr>
        <p:spPr>
          <a:xfrm flipH="1">
            <a:off x="285720" y="5572140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73" name="Snip Diagonal Corner Rectangle 72"/>
          <p:cNvSpPr/>
          <p:nvPr/>
        </p:nvSpPr>
        <p:spPr>
          <a:xfrm>
            <a:off x="4214810" y="5572140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5. هَل کانَتِ الهَدایا بِمُناسبۀِ حفلَۀِ میلادِ المَدرسۀِ ؟ </a:t>
            </a:r>
            <a:endParaRPr lang="fa-I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74" name="Snip Diagonal Corner Rectangle 73"/>
          <p:cNvSpPr/>
          <p:nvPr/>
        </p:nvSpPr>
        <p:spPr>
          <a:xfrm>
            <a:off x="4214810" y="5572140"/>
            <a:ext cx="4572032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آیا کادوها به مناسبت جشن سالگرد مدرسه بود ؟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75" name="Snip Diagonal Corner Rectangle 74"/>
          <p:cNvSpPr/>
          <p:nvPr/>
        </p:nvSpPr>
        <p:spPr>
          <a:xfrm flipH="1">
            <a:off x="2214546" y="5572140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بله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76" name="Snip Diagonal Corner Rectangle 75"/>
          <p:cNvSpPr/>
          <p:nvPr/>
        </p:nvSpPr>
        <p:spPr>
          <a:xfrm flipH="1">
            <a:off x="285720" y="5572140"/>
            <a:ext cx="18573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خیر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Callout 17"/>
          <p:cNvSpPr/>
          <p:nvPr/>
        </p:nvSpPr>
        <p:spPr>
          <a:xfrm>
            <a:off x="2643174" y="332656"/>
            <a:ext cx="3929090" cy="1714512"/>
          </a:xfrm>
          <a:prstGeom prst="cloudCallout">
            <a:avLst>
              <a:gd name="adj1" fmla="val 85824"/>
              <a:gd name="adj2" fmla="val -6695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فعل نهی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( 2 )</a:t>
            </a:r>
            <a:endParaRPr lang="fa-I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 flipH="1">
            <a:off x="2571736" y="3286124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پسران ، انجام ندهید .</a:t>
            </a:r>
          </a:p>
        </p:txBody>
      </p:sp>
      <p:sp>
        <p:nvSpPr>
          <p:cNvPr id="20" name="Snip Diagonal Corner Rectangle 19"/>
          <p:cNvSpPr/>
          <p:nvPr/>
        </p:nvSpPr>
        <p:spPr>
          <a:xfrm flipH="1">
            <a:off x="2500298" y="5429216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دخترها ، انجام ندهید .</a:t>
            </a: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4643438" y="2214554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یا أولادُ ، لاتَفعَلـوا .</a:t>
            </a:r>
          </a:p>
        </p:txBody>
      </p:sp>
      <p:sp>
        <p:nvSpPr>
          <p:cNvPr id="22" name="Snip Diagonal Corner Rectangle 21"/>
          <p:cNvSpPr/>
          <p:nvPr/>
        </p:nvSpPr>
        <p:spPr>
          <a:xfrm flipH="1">
            <a:off x="4643438" y="4357670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یا بَنـاتُ ، لاتَفعَلـن .</a:t>
            </a:r>
          </a:p>
        </p:txBody>
      </p:sp>
      <p:sp>
        <p:nvSpPr>
          <p:cNvPr id="23" name="Snip Diagonal Corner Rectangle 22"/>
          <p:cNvSpPr/>
          <p:nvPr/>
        </p:nvSpPr>
        <p:spPr>
          <a:xfrm flipH="1">
            <a:off x="428596" y="2214554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یا وَلَـدانِ ، لاتَفعَلـا .</a:t>
            </a:r>
          </a:p>
        </p:txBody>
      </p:sp>
      <p:sp>
        <p:nvSpPr>
          <p:cNvPr id="24" name="Snip Diagonal Corner Rectangle 23"/>
          <p:cNvSpPr/>
          <p:nvPr/>
        </p:nvSpPr>
        <p:spPr>
          <a:xfrm flipH="1">
            <a:off x="428596" y="4357670"/>
            <a:ext cx="4000528" cy="10001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یا بَنـتانِ ، لاتَفعَلـا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57818" y="214290"/>
            <a:ext cx="3429024" cy="3429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 you, we would have been lost.</a:t>
            </a:r>
            <a:b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teacher for guiding us, inspiring us</a:t>
            </a:r>
            <a:b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making us what we are today.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Teachers Day!</a:t>
            </a:r>
          </a:p>
          <a:p>
            <a:pPr algn="ctr"/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57818" y="214290"/>
            <a:ext cx="3429024" cy="3429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بدون شما ما راهمان را گم می کردیم . از شما به خاطر راهنمایی و جایگاهی که اکنون داریم سپاسگزاریم .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روز معلّم مبارک !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42876"/>
            <a:ext cx="8715436" cy="6643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0100" y="214290"/>
            <a:ext cx="7215238" cy="32147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8662" y="3571876"/>
            <a:ext cx="7286676" cy="3143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618" t="6417" r="25827" b="31553"/>
          <a:stretch>
            <a:fillRect/>
          </a:stretch>
        </p:blipFill>
        <p:spPr bwMode="auto">
          <a:xfrm>
            <a:off x="2428860" y="357166"/>
            <a:ext cx="4143404" cy="22145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Snip Diagonal Corner Rectangle 10"/>
          <p:cNvSpPr/>
          <p:nvPr/>
        </p:nvSpPr>
        <p:spPr>
          <a:xfrm flipH="1">
            <a:off x="1571604" y="2643182"/>
            <a:ext cx="6000792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زُمَلاءُ ، رَجاءً ، لاتَنزِلـوا ، اِصَعَدوا .</a:t>
            </a: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1285852" y="2643182"/>
            <a:ext cx="6286544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همکلاسی ها ، خواهشمندم ، پایین نیایید ، بالا بروید 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8691" t="6340" r="18308" b="36598"/>
          <a:stretch>
            <a:fillRect/>
          </a:stretch>
        </p:blipFill>
        <p:spPr bwMode="auto">
          <a:xfrm>
            <a:off x="2428860" y="3714728"/>
            <a:ext cx="4143404" cy="2214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Snip Diagonal Corner Rectangle 14"/>
          <p:cNvSpPr/>
          <p:nvPr/>
        </p:nvSpPr>
        <p:spPr>
          <a:xfrm flipH="1">
            <a:off x="1500166" y="6000768"/>
            <a:ext cx="6000792" cy="64294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زَمیلاتُ ، رَجاءً ، لاتَنزِلـن ، اِصعَدنَ .</a:t>
            </a:r>
          </a:p>
        </p:txBody>
      </p:sp>
      <p:sp>
        <p:nvSpPr>
          <p:cNvPr id="16" name="Snip Diagonal Corner Rectangle 15"/>
          <p:cNvSpPr/>
          <p:nvPr/>
        </p:nvSpPr>
        <p:spPr>
          <a:xfrm flipH="1">
            <a:off x="1500166" y="6000768"/>
            <a:ext cx="6000792" cy="64294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همکلاسی ها ، لطفًا ، پایین نیایید ، بالا بروید 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4500570"/>
            <a:ext cx="85725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در یک اردوی تفریحی کنار رودخانه گاماسیاب نهاوند  فاطمه مولوی معلم فداکار ناگهان متوجه فریاد زدن آتنا زرینی می شود که داخل رودخانه افتاد ، با وجود آنکه می داند با تصمیمی که می گیرد ممکن است حتی جان خود را از دست بدهد اما منصرف نمی شود و در اقدامی ستودنی برای نجات جان دختر خود را به داخل رودخانه خروشان پرتاب می کند و طی مسیر 1500 متری او را نجات می دهد و به لطف خدا با حضور امدادگران ، معلّم فداکار نیز نجات می یابد . </a:t>
            </a:r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44" y="142876"/>
            <a:ext cx="8715436" cy="6643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0100" y="214290"/>
            <a:ext cx="7215238" cy="32147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8662" y="3571876"/>
            <a:ext cx="7286676" cy="3143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 flipH="1">
            <a:off x="1571604" y="2571744"/>
            <a:ext cx="6000792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زَمیلانِ ، رَجاءً ، لاتَنزِلـا ، اِصَعَدا .</a:t>
            </a:r>
          </a:p>
        </p:txBody>
      </p:sp>
      <p:sp>
        <p:nvSpPr>
          <p:cNvPr id="19" name="Snip Diagonal Corner Rectangle 18"/>
          <p:cNvSpPr/>
          <p:nvPr/>
        </p:nvSpPr>
        <p:spPr>
          <a:xfrm flipH="1">
            <a:off x="1571604" y="2571744"/>
            <a:ext cx="6000792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همکلاسی ها ، لطفًا ، پایین نیایید ، بالا بروید .</a:t>
            </a:r>
          </a:p>
        </p:txBody>
      </p:sp>
      <p:sp>
        <p:nvSpPr>
          <p:cNvPr id="20" name="Snip Diagonal Corner Rectangle 19"/>
          <p:cNvSpPr/>
          <p:nvPr/>
        </p:nvSpPr>
        <p:spPr>
          <a:xfrm flipH="1">
            <a:off x="1500166" y="5929330"/>
            <a:ext cx="6000792" cy="64294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زَمیلتانِ ، رَجاءً ، لاتَنزِلـا ، اِصعَدا .</a:t>
            </a: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1500166" y="5929330"/>
            <a:ext cx="6000792" cy="64294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همکلاسی ها  ، لطفًا ، پایین نیایید ، بالا بروید 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8918" t="2163" r="21522" b="37277"/>
          <a:stretch>
            <a:fillRect/>
          </a:stretch>
        </p:blipFill>
        <p:spPr bwMode="auto">
          <a:xfrm>
            <a:off x="2643174" y="357166"/>
            <a:ext cx="4143404" cy="20717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8537" t="4348" r="18049" b="30435"/>
          <a:stretch>
            <a:fillRect/>
          </a:stretch>
        </p:blipFill>
        <p:spPr bwMode="auto">
          <a:xfrm>
            <a:off x="2643174" y="3714752"/>
            <a:ext cx="4143404" cy="20717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857232"/>
            <a:ext cx="8215370" cy="51435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428596" y="2857496"/>
            <a:ext cx="8143932" cy="285752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در این درس نیز با فعل نهی آشنا می شوید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در جدول زیر به فرق میانِ فعل های مضارع و نهی توجّه کنید و ترجمۀ آن ها را یاد بگیرید .</a:t>
            </a:r>
          </a:p>
        </p:txBody>
      </p:sp>
      <p:sp>
        <p:nvSpPr>
          <p:cNvPr id="7" name="Oval 6"/>
          <p:cNvSpPr/>
          <p:nvPr/>
        </p:nvSpPr>
        <p:spPr>
          <a:xfrm>
            <a:off x="3000364" y="1142984"/>
            <a:ext cx="3000396" cy="13430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 بدانیم </a:t>
            </a:r>
            <a:endParaRPr lang="fa-I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2844" y="214290"/>
            <a:ext cx="8858280" cy="64294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68618"/>
              </p:ext>
            </p:extLst>
          </p:nvPr>
        </p:nvGraphicFramePr>
        <p:xfrm>
          <a:off x="428596" y="857230"/>
          <a:ext cx="8358245" cy="50721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649"/>
                <a:gridCol w="2453312"/>
                <a:gridCol w="889986"/>
                <a:gridCol w="2464176"/>
                <a:gridCol w="879122"/>
              </a:tblGrid>
              <a:tr h="126802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43768" y="1214422"/>
            <a:ext cx="14287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شخص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1214422"/>
            <a:ext cx="30003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فعل مضارع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1220916"/>
            <a:ext cx="30003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فعل نهی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4876" y="2500306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تَـفعَلـونَ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76" y="3714752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تَـفعَلـنَ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2514064" y="3717999"/>
            <a:ext cx="34290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انجام می دهـید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290" y="3714752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لاتَفعَلـنَ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290" y="2428868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لاتَفعَلـوا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857286" y="3713058"/>
            <a:ext cx="35004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انجام نَـدهید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76" y="4935692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تَـفعَلـانَ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7290" y="4929198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لاتَفعَلـا</a:t>
            </a:r>
            <a:endParaRPr lang="fa-I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pic>
        <p:nvPicPr>
          <p:cNvPr id="19" name="Picture 2" descr="http://8pic.ir/images/b1vaqu4ktw7tnkc2a08f.jpg"/>
          <p:cNvPicPr>
            <a:picLocks noChangeAspect="1" noChangeArrowheads="1"/>
          </p:cNvPicPr>
          <p:nvPr/>
        </p:nvPicPr>
        <p:blipFill>
          <a:blip r:embed="rId2" cstate="print"/>
          <a:srcRect t="42988" r="71014" b="44730"/>
          <a:stretch>
            <a:fillRect/>
          </a:stretch>
        </p:blipFill>
        <p:spPr bwMode="auto">
          <a:xfrm>
            <a:off x="7215206" y="2214554"/>
            <a:ext cx="150019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2" descr="http://8pic.ir/images/b1vaqu4ktw7tnkc2a08f.jpg"/>
          <p:cNvPicPr>
            <a:picLocks noChangeAspect="1" noChangeArrowheads="1"/>
          </p:cNvPicPr>
          <p:nvPr/>
        </p:nvPicPr>
        <p:blipFill>
          <a:blip r:embed="rId2" cstate="print"/>
          <a:srcRect l="28986" t="60388" r="42029" b="26306"/>
          <a:stretch>
            <a:fillRect/>
          </a:stretch>
        </p:blipFill>
        <p:spPr bwMode="auto">
          <a:xfrm>
            <a:off x="7143768" y="4714884"/>
            <a:ext cx="78581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http://8pic.ir/images/b1vaqu4ktw7tnkc2a08f.jpg"/>
          <p:cNvPicPr>
            <a:picLocks noChangeAspect="1" noChangeArrowheads="1"/>
          </p:cNvPicPr>
          <p:nvPr/>
        </p:nvPicPr>
        <p:blipFill>
          <a:blip r:embed="rId2" cstate="print"/>
          <a:srcRect l="28986" t="42988" r="40580" b="44730"/>
          <a:stretch>
            <a:fillRect/>
          </a:stretch>
        </p:blipFill>
        <p:spPr bwMode="auto">
          <a:xfrm>
            <a:off x="7929586" y="4714884"/>
            <a:ext cx="857256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2" descr="http://8pic.ir/images/b1vaqu4ktw7tnkc2a08f.jpg"/>
          <p:cNvPicPr>
            <a:picLocks noChangeAspect="1" noChangeArrowheads="1"/>
          </p:cNvPicPr>
          <p:nvPr/>
        </p:nvPicPr>
        <p:blipFill>
          <a:blip r:embed="rId2" cstate="print"/>
          <a:srcRect t="60388" r="71014" b="26306"/>
          <a:stretch>
            <a:fillRect/>
          </a:stretch>
        </p:blipFill>
        <p:spPr bwMode="auto">
          <a:xfrm>
            <a:off x="7143768" y="3500438"/>
            <a:ext cx="1571636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214950"/>
            <a:ext cx="857256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ثریا مطهرنیا معلم فداکار دبستانی و کردستانی که برای درمان دانش‌آموزش که در آتش‌سوزی خانه دچار سوختگی صورت و بینی و انگشتان دست شده بود با وی به تهران آمد و پیگیر شبانه روز درمان سارا دانش‌آموز کلاسش بود .</a:t>
            </a: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28604"/>
            <a:ext cx="8143932" cy="9286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فرق بین فعل مضارع منفی و فعل نهی را بیابید 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35825"/>
              </p:ext>
            </p:extLst>
          </p:nvPr>
        </p:nvGraphicFramePr>
        <p:xfrm>
          <a:off x="500030" y="1500173"/>
          <a:ext cx="8143936" cy="49292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5984"/>
                <a:gridCol w="2035984"/>
                <a:gridCol w="2035984"/>
                <a:gridCol w="2035984"/>
              </a:tblGrid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43702" y="1571612"/>
            <a:ext cx="18573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مضارع منفی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1571612"/>
            <a:ext cx="17859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نهی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174" y="1584883"/>
            <a:ext cx="18573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مضارع منفی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10" y="1584883"/>
            <a:ext cx="17859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نهی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3702" y="227272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لاتَرجِعُ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3438" y="227272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لاتَرجِع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3702" y="370148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لاتَنزِلـانِ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3438" y="370148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لاتَنزِلا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3702" y="5072074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لاتَـذهَبونَ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38" y="5072074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لاتَذهَبـوا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1736" y="2285992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لاتَرجِعینَ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472" y="2285992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لاتَرجِعی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1736" y="370148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لاتَنزِلانِ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472" y="370148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لاتَنزِلا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71736" y="513024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لاتَترُکنَ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472" y="5130241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لاتَترُکنَ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3702" y="3025502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 نـمی گردی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3438" y="3025502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برنـگرد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71736" y="3038773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 نـمی گردی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472" y="3038773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برنـگرد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3702" y="4429132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پایین نـمی آیید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3438" y="4429132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پایین نـیایید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1736" y="4442403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پایین نـمی آیید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472" y="4442403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پایین نـیایید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43702" y="5811584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نـمی روید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3438" y="5811584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نـروید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1736" y="5824855"/>
            <a:ext cx="19288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رها نـمی کنید</a:t>
            </a: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1472" y="5824855"/>
            <a:ext cx="19288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رها نـکنید</a:t>
            </a: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5715016"/>
            <a:ext cx="857256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معلم فداکار « کاظم صفرزاده » برای نجات جان دانش‌آموز خود به همراه 3 نفر از دانش‌آموزانش در سیلاب استان لرستان گرفتار شد و از دنیا رفت . پیکر این معلم فداکار 12 آبان 1393 و پس از 20 روز در سیلاب به جای مانده و در 35 کیلومتری خرم آباد پیدا شد .« روحش شاد و یادش گرامی »</a:t>
            </a: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285728"/>
            <a:ext cx="8701142" cy="62865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5984" y="428604"/>
            <a:ext cx="4643470" cy="9286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ترجمه کنید 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785786" y="1571612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لاتَرقُـدوا تَحتَ الشّجَـرِ فِی اللَّیـلِ .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785786" y="1571612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به هنگام شب زیر درخت نـنشینید .</a:t>
            </a:r>
          </a:p>
        </p:txBody>
      </p:sp>
      <p:sp>
        <p:nvSpPr>
          <p:cNvPr id="10" name="Snip Diagonal Corner Rectangle 9"/>
          <p:cNvSpPr/>
          <p:nvPr/>
        </p:nvSpPr>
        <p:spPr>
          <a:xfrm flipH="1">
            <a:off x="785786" y="2786058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أخَـواتِی ، لاتَـظهَـرنَ بِدونِ حِجـابٍ .</a:t>
            </a:r>
          </a:p>
        </p:txBody>
      </p:sp>
      <p:sp>
        <p:nvSpPr>
          <p:cNvPr id="11" name="Snip Diagonal Corner Rectangle 10"/>
          <p:cNvSpPr/>
          <p:nvPr/>
        </p:nvSpPr>
        <p:spPr>
          <a:xfrm flipH="1">
            <a:off x="785786" y="2786058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ای خواهرانم ، بی حجاب نمایان نـشوید .</a:t>
            </a: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785786" y="4000504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یا أخـی ، لاتَضحَـک بِصَـوتٍ مُـرتَفِـعٍ .</a:t>
            </a: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785786" y="4000504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برادرم ، با صدای بلند نـخند .</a:t>
            </a: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785786" y="5214950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لاتَـخرُجِـی وَحدَکِ ؛ اُخرُجِـی مَع زَمیلاتِکِ .</a:t>
            </a: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785786" y="5214950"/>
            <a:ext cx="7429552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تنها بیرون نـرو ؛ با همکلاسی هایت بیرون بـرو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83768" y="2204864"/>
            <a:ext cx="4214842" cy="21431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sfehan" pitchFamily="2" charset="-78"/>
              </a:rPr>
              <a:t>اَلتّمارینُ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5760640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rgbClr val="00682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نام نام خانوادگی: </a:t>
            </a:r>
            <a: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  <a:t>علی ثمودی</a:t>
            </a:r>
            <a:b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  <a:t/>
            </a:r>
            <a:b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fa-IR" sz="4800" dirty="0" smtClean="0">
                <a:solidFill>
                  <a:srgbClr val="FF000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سالتحصیلی </a:t>
            </a:r>
            <a:r>
              <a:rPr lang="fa-IR" sz="4800" dirty="0" smtClean="0">
                <a:solidFill>
                  <a:srgbClr val="FF000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:</a:t>
            </a:r>
            <a: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  <a:t>94-95</a:t>
            </a:r>
            <a:b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fa-IR" sz="4800" dirty="0" smtClean="0">
                <a:solidFill>
                  <a:srgbClr val="00B05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موضوع </a:t>
            </a:r>
            <a:r>
              <a:rPr lang="fa-IR" sz="4800" dirty="0" smtClean="0">
                <a:solidFill>
                  <a:srgbClr val="00B05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:</a:t>
            </a:r>
            <a: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  <a:t> پاویرپوینت درس 6 عربی نهم </a:t>
            </a:r>
            <a:br>
              <a:rPr lang="fa-IR" sz="4800" dirty="0" smtClean="0"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fa-IR" sz="4800" dirty="0" smtClean="0">
                <a:solidFill>
                  <a:schemeClr val="accent5">
                    <a:lumMod val="75000"/>
                  </a:schemeClr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منبع :</a:t>
            </a:r>
            <a:r>
              <a:rPr lang="en-US" sz="4800" dirty="0" smtClean="0">
                <a:solidFill>
                  <a:srgbClr val="00682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alisamoudi.blog.ir</a:t>
            </a:r>
            <a:endParaRPr lang="fa-IR" sz="4800" dirty="0">
              <a:solidFill>
                <a:srgbClr val="00682F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27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9752" y="2276872"/>
            <a:ext cx="4536504" cy="1857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sfehan" pitchFamily="2" charset="-78"/>
              </a:rPr>
              <a:t>اَلتّمرینُ الأوّلُ :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توضیحات زیر مربوط به کدام واژۀ جدید از درس است 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770923"/>
            <a:ext cx="850112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علی بهاری معلم فداکار اردبیلی که در شهریور سال 1392 برای نجات جان دانش آموزش بخشی از کبد خود را اهدا کرد .</a:t>
            </a: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86842" cy="63579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 flipH="1">
            <a:off x="2214546" y="500042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اَلِامتِناعُ عَنِ الطَّعامِ وَ الشّرابِ لِفَریضۀٍ دینیّۀٍ .</a:t>
            </a: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2214546" y="500042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خودداری از خوردن و آشامیدن برای واجب دینی .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371452" y="500042"/>
            <a:ext cx="1771656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اَلصّوم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H="1">
            <a:off x="2214546" y="1714488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اَلشّخصُ الّذی یُحِبُّ العَمَلَ و یُحاوِلُ کَثیرًا .</a:t>
            </a:r>
          </a:p>
        </p:txBody>
      </p:sp>
      <p:sp>
        <p:nvSpPr>
          <p:cNvPr id="11" name="Snip Diagonal Corner Rectangle 10"/>
          <p:cNvSpPr/>
          <p:nvPr/>
        </p:nvSpPr>
        <p:spPr>
          <a:xfrm flipH="1">
            <a:off x="2214546" y="2928934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صِفَۀٌ لِلمَکانِ المَملوءِ بِالأشخاصِ وَ الأشیاءِ .</a:t>
            </a: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2214546" y="2928934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ویژگی مکانِ پر از اشخاص و اشیاء است .</a:t>
            </a: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2214546" y="4143380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اَلطّالبُ الّذی لایَنجَحُ فِی الِامتِحاناتِ .</a:t>
            </a: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2214546" y="4143380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دانش آموزی که در امتحانات قبول نمی شود .</a:t>
            </a: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2214546" y="5357826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اِجتِماعُ النّـاسِ لِـفَرَحٍ .</a:t>
            </a:r>
          </a:p>
        </p:txBody>
      </p:sp>
      <p:sp>
        <p:nvSpPr>
          <p:cNvPr id="16" name="Snip Diagonal Corner Rectangle 15"/>
          <p:cNvSpPr/>
          <p:nvPr/>
        </p:nvSpPr>
        <p:spPr>
          <a:xfrm flipH="1">
            <a:off x="2214546" y="5357826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گردآمدن مردم برای شادی کردن .</a:t>
            </a:r>
          </a:p>
        </p:txBody>
      </p:sp>
      <p:sp>
        <p:nvSpPr>
          <p:cNvPr id="17" name="Snip Diagonal Corner Rectangle 16"/>
          <p:cNvSpPr/>
          <p:nvPr/>
        </p:nvSpPr>
        <p:spPr>
          <a:xfrm flipH="1">
            <a:off x="2214546" y="1714488"/>
            <a:ext cx="6643734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کسی که کار کردن را دوست دارد و بسیار تلاش می کند .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357158" y="1714488"/>
            <a:ext cx="1771656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اَلمِثالیّ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357158" y="2928934"/>
            <a:ext cx="1771656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اَلمُزدَحِم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357158" y="4143380"/>
            <a:ext cx="1771656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اَلرّاسِب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357158" y="5357826"/>
            <a:ext cx="1771656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اَلحَفلَۀ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39752" y="2564904"/>
            <a:ext cx="4824536" cy="12858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sfehan" pitchFamily="2" charset="-78"/>
              </a:rPr>
              <a:t>اَلتّمرینُ الثّانی :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با توجّه به تصویر ترجمه کنید 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910" y="71414"/>
            <a:ext cx="7858180" cy="6643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1538" y="157146"/>
            <a:ext cx="7072362" cy="3271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6667" t="4918" r="17334" b="29508"/>
          <a:stretch>
            <a:fillRect/>
          </a:stretch>
        </p:blipFill>
        <p:spPr bwMode="auto">
          <a:xfrm>
            <a:off x="2786050" y="357166"/>
            <a:ext cx="3714776" cy="19288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Snip Diagonal Corner Rectangle 8"/>
          <p:cNvSpPr/>
          <p:nvPr/>
        </p:nvSpPr>
        <p:spPr>
          <a:xfrm>
            <a:off x="1857356" y="2428868"/>
            <a:ext cx="54292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لاتَکشِفـوا عُیوبَ أصـدِقائِکـُم .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1857356" y="2428868"/>
            <a:ext cx="5429288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پرده از عیب های دوستانتان برنـدارید 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0100" y="3500438"/>
            <a:ext cx="7215238" cy="3214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8260" t="4918" r="13269" b="31148"/>
          <a:stretch>
            <a:fillRect/>
          </a:stretch>
        </p:blipFill>
        <p:spPr bwMode="auto">
          <a:xfrm>
            <a:off x="2786050" y="3714752"/>
            <a:ext cx="3714776" cy="1785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Snip Diagonal Corner Rectangle 12"/>
          <p:cNvSpPr/>
          <p:nvPr/>
        </p:nvSpPr>
        <p:spPr>
          <a:xfrm flipH="1">
            <a:off x="1928794" y="5643578"/>
            <a:ext cx="5357850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لاتَجلِسـنَ هُنـاکَ ؛ اِجلِسـنَ هُنـا .</a:t>
            </a: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1928794" y="5643578"/>
            <a:ext cx="5357850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آن جا نـنشینید ، این جا بـنشینید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348" y="71414"/>
            <a:ext cx="7786742" cy="6643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1538" y="85708"/>
            <a:ext cx="7072362" cy="3271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285984" y="2357430"/>
            <a:ext cx="4786346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لاتَـذهَب مِـن هُنا .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2285984" y="2357430"/>
            <a:ext cx="4786346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از این جا نـرو  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0100" y="3500438"/>
            <a:ext cx="7215238" cy="3214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 flipH="1">
            <a:off x="2214546" y="5643578"/>
            <a:ext cx="4857784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لاتَـشرَبی مِن هَذَا الماءِ .</a:t>
            </a: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2214546" y="5643578"/>
            <a:ext cx="4857784" cy="857256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از این آب نـنـوش 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801" t="5098" r="12470" b="32018"/>
          <a:stretch>
            <a:fillRect/>
          </a:stretch>
        </p:blipFill>
        <p:spPr bwMode="auto">
          <a:xfrm>
            <a:off x="2714612" y="285728"/>
            <a:ext cx="3714776" cy="19288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4854" t="5025" r="14232" b="29648"/>
          <a:stretch>
            <a:fillRect/>
          </a:stretch>
        </p:blipFill>
        <p:spPr bwMode="auto">
          <a:xfrm>
            <a:off x="2786050" y="3714752"/>
            <a:ext cx="3714776" cy="1785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752" y="1844824"/>
            <a:ext cx="4464496" cy="26437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sfehan" pitchFamily="2" charset="-78"/>
              </a:rPr>
              <a:t>اَلتّمرینُ الثّالِثُ: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آیات زیر را ترجمه کنید سپس فعل های ماضی ، مضارع ، امر و نهی را معلوم کنید 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38" y="157146"/>
            <a:ext cx="8772580" cy="64865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285720" y="428604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*«(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اُکتُب لَنا فِی هَذِهِ الدّنیا حَسَنَۀً وَ فِی الآخِرَۀِ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)»*</a:t>
            </a: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 flipH="1">
            <a:off x="285720" y="428604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برای ما در این دنیا و در آخِرت نیکی بنویس »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اعراف : 156 ) </a:t>
            </a: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285720" y="1643050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*«(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رَبَّـنا لاتَجعَلـنا مَـعَ القَـومِ الظّالِمـینَ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)»*</a:t>
            </a: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285720" y="2857496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قال اللهُ لِآدَمَ و حوّاءَ :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*«(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لاتَقـرَبا هَذِهِ الشّجَرَۀَ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)»*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</a:t>
            </a:r>
          </a:p>
        </p:txBody>
      </p:sp>
      <p:sp>
        <p:nvSpPr>
          <p:cNvPr id="10" name="Snip Diagonal Corner Rectangle 9"/>
          <p:cNvSpPr/>
          <p:nvPr/>
        </p:nvSpPr>
        <p:spPr>
          <a:xfrm flipH="1">
            <a:off x="285720" y="2857496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خدا به آدم و حوّا فرمود :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به این درخت نزدیک نشوید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»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اعراف : 19 )</a:t>
            </a:r>
            <a:endParaRPr lang="fa-IR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 flipH="1">
            <a:off x="285720" y="4071942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*«(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اصبِـر عَلَی ما یَقولـونَ ...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)»*</a:t>
            </a: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285720" y="4071942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ای پیامبر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در برابر آن چه می گویند شکیبا باش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»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مزّمّل : 10 )</a:t>
            </a:r>
            <a:endParaRPr lang="fa-IR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285720" y="5286388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*«(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وَ اشکُـروا نِعمَـۀَ اللهِ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)»*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285720" y="5286388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و نعمت خدا را سپاس گویید . »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نحل 114 )</a:t>
            </a: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285720" y="1643050"/>
            <a:ext cx="8572560" cy="107157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پروردگارا ، ما را با ستمگران قرار نَـده »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اعراف : 47 )</a:t>
            </a:r>
          </a:p>
        </p:txBody>
      </p:sp>
      <p:sp>
        <p:nvSpPr>
          <p:cNvPr id="16" name="Snip Single Corner Rectangle 15"/>
          <p:cNvSpPr/>
          <p:nvPr/>
        </p:nvSpPr>
        <p:spPr>
          <a:xfrm flipH="1">
            <a:off x="285720" y="428604"/>
            <a:ext cx="1913532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اُکتُب : امر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 flipH="1">
            <a:off x="285720" y="1643050"/>
            <a:ext cx="1913532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لاتَجعَلنا : نهی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8" name="Snip Single Corner Rectangle 17"/>
          <p:cNvSpPr/>
          <p:nvPr/>
        </p:nvSpPr>
        <p:spPr>
          <a:xfrm flipH="1">
            <a:off x="285720" y="2857496"/>
            <a:ext cx="1900238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قال : ماضی </a:t>
            </a:r>
          </a:p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 لاتَقرَبا : نهی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 flipH="1">
            <a:off x="285720" y="4071942"/>
            <a:ext cx="1900238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اِصبِر : امر </a:t>
            </a:r>
          </a:p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 یقولون : مضارع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 flipH="1">
            <a:off x="301014" y="5286388"/>
            <a:ext cx="1913532" cy="107157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اُشکُروا : امر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7744" y="2060848"/>
            <a:ext cx="4716016" cy="20717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sfehan" pitchFamily="2" charset="-78"/>
              </a:rPr>
              <a:t>اَلتّمرینُ الرّابِعُ :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فعل های زیر را در جدول قرار داده و معنایشان را بنویسید 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media.farsnews.com/media/Uploaded/Files/Images/1394/02/13/13940213000634_PhotoL.jpg"/>
          <p:cNvPicPr>
            <a:picLocks noChangeAspect="1" noChangeArrowheads="1"/>
          </p:cNvPicPr>
          <p:nvPr/>
        </p:nvPicPr>
        <p:blipFill>
          <a:blip r:embed="rId2" cstate="print"/>
          <a:srcRect l="6249" t="62799" r="71251"/>
          <a:stretch>
            <a:fillRect/>
          </a:stretch>
        </p:blipFill>
        <p:spPr bwMode="auto">
          <a:xfrm>
            <a:off x="106560" y="142876"/>
            <a:ext cx="4465440" cy="51435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85720" y="5715016"/>
            <a:ext cx="850109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احسان موسوی» معلم فداکار کرمانی تمام اموال خود را برای مداوای شاگردش که از داشتن پدر محروم بود و دارای یک برادر معلول بود ، فروخت .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14290"/>
            <a:ext cx="8786842" cy="6429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500042"/>
            <a:ext cx="8501122" cy="17859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سوفَ یَسکُتُ ، اُتـرُک ، لایَدرُسُ ، ظَهَـرَ ، تَعـرفینَ ، لاتَقطَع ، مَا طَبَخَـت ، یَنفَعُ ، لایَصرُخُ ، لاتَحسَب ، قَـذَفتُم ، سَتَحفَظونَ ، مارَسَمـنا ، اِشـرِب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agut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36714"/>
              </p:ext>
            </p:extLst>
          </p:nvPr>
        </p:nvGraphicFramePr>
        <p:xfrm>
          <a:off x="357158" y="2428867"/>
          <a:ext cx="8501122" cy="39290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1499434">
                <a:tc>
                  <a:txBody>
                    <a:bodyPr/>
                    <a:lstStyle/>
                    <a:p>
                      <a:pPr algn="ctr" rtl="1"/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800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700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  <a:p>
                      <a:pPr algn="ctr" rtl="1"/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fa-IR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21482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800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700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21482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800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700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600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20098696">
            <a:off x="54937" y="4450188"/>
            <a:ext cx="187733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سوفَ یَسکُتُ 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078830">
            <a:off x="238987" y="5524362"/>
            <a:ext cx="15351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سَتَحفَظونَ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098696">
            <a:off x="1414238" y="4333297"/>
            <a:ext cx="14731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لاتَقطَع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078830">
            <a:off x="1468747" y="5539827"/>
            <a:ext cx="14951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لاتَحسَب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098696">
            <a:off x="2611300" y="4296320"/>
            <a:ext cx="15148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اُتـرُک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078830">
            <a:off x="2610960" y="5497890"/>
            <a:ext cx="1583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 اِشـرِب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98696">
            <a:off x="3797108" y="4286110"/>
            <a:ext cx="14665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لایَدرُسُ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078830">
            <a:off x="3826456" y="5469523"/>
            <a:ext cx="14898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لایَصرُخُ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0098696">
            <a:off x="5070922" y="4276133"/>
            <a:ext cx="14194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تَعرفینَ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078830">
            <a:off x="5038754" y="5459975"/>
            <a:ext cx="15344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یَنفَعُ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0098696">
            <a:off x="6225932" y="4252262"/>
            <a:ext cx="16443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مارَسَمنا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078830">
            <a:off x="6243711" y="5534967"/>
            <a:ext cx="1457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مَا طَبَخَت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0098696">
            <a:off x="7594336" y="4192125"/>
            <a:ext cx="1359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ظَهَـرَ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20078830">
            <a:off x="7544223" y="5411382"/>
            <a:ext cx="14277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itchFamily="2" charset="-78"/>
              </a:rPr>
              <a:t> قَـذَفتُم 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1005" y="2585861"/>
            <a:ext cx="11972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ماضی مثبت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4221" y="2632028"/>
            <a:ext cx="75693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ماضی 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منفی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68029" y="2669441"/>
            <a:ext cx="8114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مضارع 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مثبت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0496" y="2643182"/>
            <a:ext cx="11430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مضارع منفی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00364" y="2815635"/>
            <a:ext cx="65546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امر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85918" y="2833212"/>
            <a:ext cx="85725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نهی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8596" y="2887073"/>
            <a:ext cx="11430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مستقبل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7690" y="1571042"/>
            <a:ext cx="4857784" cy="17859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کَنزُ الحِکمۀِ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3566" y="3356992"/>
            <a:ext cx="4771908" cy="10715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احادیث زیر را ترجمه کنید سپس نوع فعل را مشخّص کنید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00298" y="1428736"/>
            <a:ext cx="4357718" cy="314327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Esfehan" pitchFamily="2" charset="-78"/>
              </a:rPr>
              <a:t>اَلدّرسُ السّادِسُ</a:t>
            </a:r>
          </a:p>
        </p:txBody>
      </p:sp>
      <p:sp>
        <p:nvSpPr>
          <p:cNvPr id="8" name="Oval 7"/>
          <p:cNvSpPr/>
          <p:nvPr/>
        </p:nvSpPr>
        <p:spPr>
          <a:xfrm>
            <a:off x="2500298" y="1428736"/>
            <a:ext cx="4357718" cy="314327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درس شـشم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410945"/>
            <a:ext cx="8572560" cy="1338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معلم فداکار فرخنده جعفری ، هزینه تحصیل دو نفر دانش‌آموز از دیپلم به لیسانس ، ساخت نمازخانه در مدرسه شهید علویری ، ساخت مرکز اختلالات یادگیری در منطقه الوند استان قزوین ، اهدای هزینه جهت تهیه جهیزیه و تجهیز وسایل توانبخشی به دبستان استثنایی اندیشه را انجام داده است .</a:t>
            </a:r>
            <a:endParaRPr lang="fa-I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57146"/>
            <a:ext cx="8715436" cy="64865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 flipH="1">
            <a:off x="285720" y="285728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لاتَنظُروا إلَی کَثرَۀِ صلاتِـهم وَ صَـومهِم وَ کَثرَۀِ الحَجِّ ... 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وَلَکِنِ انـظُروا إلَی صِدقِ الحَـدیثِ و أداءِ الأمانَـۀ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285720" y="285728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به بسیاری نماز و روزه و حج گزاردن آن ها نگاه نکنید . ... </a:t>
            </a: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بلکه به راستی کلام و بازگرداندن امانت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شان )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بـنگرید  . » 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پیامبر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(ص)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) </a:t>
            </a:r>
          </a:p>
        </p:txBody>
      </p:sp>
      <p:sp>
        <p:nvSpPr>
          <p:cNvPr id="9" name="Snip Single Corner Rectangle 8"/>
          <p:cNvSpPr/>
          <p:nvPr/>
        </p:nvSpPr>
        <p:spPr>
          <a:xfrm flipH="1">
            <a:off x="285720" y="1714488"/>
            <a:ext cx="2286016" cy="571504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اُنظُروا : امر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H="1">
            <a:off x="285720" y="2428868"/>
            <a:ext cx="8572560" cy="185738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عَلَیـکُم بِالصَّبـر فَـإنّ الصَّبـرَ مِـنَ الإیمانِ 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کَالرّأسِ مِـنَ الجَسَـدِ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 flipH="1">
            <a:off x="285720" y="2428868"/>
            <a:ext cx="8572560" cy="185738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بر شما باد صبر و شکیبایی ، چراکه بردباری نشانۀ ایمان است ، </a:t>
            </a: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همانند سر از بدن . » </a:t>
            </a:r>
          </a:p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علی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(ع)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)</a:t>
            </a: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285720" y="4500570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اُنظُـر إلَی ما قـالَ وَ لاتَنظُـر إلَی مَـن قـالَ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285720" y="4500570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به آن چه گفت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گفته می شود )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نگاه کن ، </a:t>
            </a: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و نگاه نکن به این که چه کسی گفته است . » 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علی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(ع)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) </a:t>
            </a:r>
          </a:p>
        </p:txBody>
      </p:sp>
      <p:sp>
        <p:nvSpPr>
          <p:cNvPr id="14" name="Snip Single Corner Rectangle 13"/>
          <p:cNvSpPr/>
          <p:nvPr/>
        </p:nvSpPr>
        <p:spPr>
          <a:xfrm flipH="1">
            <a:off x="6215074" y="5929330"/>
            <a:ext cx="2270722" cy="571504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اُنظُر : امر</a:t>
            </a:r>
          </a:p>
        </p:txBody>
      </p:sp>
      <p:sp>
        <p:nvSpPr>
          <p:cNvPr id="15" name="Snip Single Corner Rectangle 14"/>
          <p:cNvSpPr/>
          <p:nvPr/>
        </p:nvSpPr>
        <p:spPr>
          <a:xfrm flipH="1">
            <a:off x="6215074" y="1785926"/>
            <a:ext cx="2286016" cy="500066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لاتَنظُروا : نهی</a:t>
            </a:r>
          </a:p>
        </p:txBody>
      </p:sp>
      <p:sp>
        <p:nvSpPr>
          <p:cNvPr id="16" name="Snip Single Corner Rectangle 15"/>
          <p:cNvSpPr/>
          <p:nvPr/>
        </p:nvSpPr>
        <p:spPr>
          <a:xfrm flipH="1">
            <a:off x="285720" y="5929330"/>
            <a:ext cx="2270722" cy="571504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لاتَنظُر : نهی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44" y="642918"/>
            <a:ext cx="8858280" cy="55007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 flipH="1">
            <a:off x="285720" y="1214422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لافَقـرَ کَـالجَهـلِ وَلامیـراثَ کَـالأدَبِ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285720" y="1214422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هیچ فقری مانند نادانی و هیچ میراثی چون ادب نیست . » 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علی (ع) ) 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285720" y="3500438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«(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مَـن دَفَـعَ غَضَبَـهُ دَفَـعَ اللهُ عَنـهُ عَـذابَـهُ .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)»</a:t>
            </a:r>
            <a:endParaRPr lang="fa-IR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H="1">
            <a:off x="285720" y="3500438"/>
            <a:ext cx="8572560" cy="200026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« هر کس از خشمش ( نسبت به دیگران ) جلوگیری کند </a:t>
            </a: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خداوند عذاب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ش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)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را از او برطرف می کند . » 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( پیامبر (ص) ) </a:t>
            </a: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285720" y="4857760"/>
            <a:ext cx="2556474" cy="642942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دَفَـعَ : ماضی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339752" y="1916832"/>
            <a:ext cx="4824536" cy="257176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إلی اللّقاء ، أیُّهَا الأعِزّاءُ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59832" y="836712"/>
            <a:ext cx="3071834" cy="14287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Esfehan" pitchFamily="2" charset="-78"/>
              </a:rPr>
              <a:t>اَلمُعجَم</a:t>
            </a:r>
          </a:p>
        </p:txBody>
      </p:sp>
      <p:sp>
        <p:nvSpPr>
          <p:cNvPr id="6" name="Oval 5"/>
          <p:cNvSpPr/>
          <p:nvPr/>
        </p:nvSpPr>
        <p:spPr>
          <a:xfrm>
            <a:off x="3091408" y="2348880"/>
            <a:ext cx="3071834" cy="14287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واژه نامه</a:t>
            </a:r>
          </a:p>
        </p:txBody>
      </p:sp>
      <p:sp>
        <p:nvSpPr>
          <p:cNvPr id="7" name="Oval 6"/>
          <p:cNvSpPr/>
          <p:nvPr/>
        </p:nvSpPr>
        <p:spPr>
          <a:xfrm>
            <a:off x="3091408" y="3861048"/>
            <a:ext cx="3071834" cy="14287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22 </a:t>
            </a:r>
          </a:p>
          <a:p>
            <a:pPr algn="ctr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واژۀ جدید</a:t>
            </a:r>
            <a:endParaRPr lang="fa-IR" sz="1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858016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اِستَلَمَ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858016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دریافت کرد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643438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یَستَلِمُ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643438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دریافت می کند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428860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تَرَکَ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428860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ترک کرد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14282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یَترُکُ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214282" y="21429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ترک می کند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858016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تَعَلَّمَ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6858016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یاد گرفت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4643438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یَتَعَلَّمُ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643438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یاد می گیرد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2428860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حَفلَۀُ زَواجٍ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428860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جشن ازدواج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14282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حَفلَۀُ میلادٍ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214282" y="114298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جشن تولّد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6858016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دَفَـعَ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6858016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دور کرد ـ پرداخت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4643438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یَدفَـعُ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4643438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دور می کند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2428860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رَأس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2428860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سر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214282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راسِب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228576" y="2071678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مردود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6858016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راقِد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6858016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بستری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4643438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رائِحَـۀ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4643438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بـو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2428860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زُجاجَۀُ عِطرٍ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Snip Diagonal Corner Rectangle 35"/>
          <p:cNvSpPr/>
          <p:nvPr/>
        </p:nvSpPr>
        <p:spPr>
          <a:xfrm>
            <a:off x="2428860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شیشۀ عطر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Snip Diagonal Corner Rectangle 36"/>
          <p:cNvSpPr/>
          <p:nvPr/>
        </p:nvSpPr>
        <p:spPr>
          <a:xfrm>
            <a:off x="214282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صَوم ، صِیام</a:t>
            </a:r>
            <a:endParaRPr lang="fa-IR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Snip Diagonal Corner Rectangle 37"/>
          <p:cNvSpPr/>
          <p:nvPr/>
        </p:nvSpPr>
        <p:spPr>
          <a:xfrm>
            <a:off x="214282" y="3000372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روزه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Snip Diagonal Corner Rectangle 38"/>
          <p:cNvSpPr/>
          <p:nvPr/>
        </p:nvSpPr>
        <p:spPr>
          <a:xfrm>
            <a:off x="6858016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شَراب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Snip Diagonal Corner Rectangle 39"/>
          <p:cNvSpPr/>
          <p:nvPr/>
        </p:nvSpPr>
        <p:spPr>
          <a:xfrm>
            <a:off x="6858016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شربت ، نوشیدنی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4643438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عَطَّرَ : یُعَطِّرُ</a:t>
            </a:r>
            <a:endParaRPr lang="fa-IR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4643438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عطر زد ـ می زند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2428860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غَیَّرَ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Snip Diagonal Corner Rectangle 43"/>
          <p:cNvSpPr/>
          <p:nvPr/>
        </p:nvSpPr>
        <p:spPr>
          <a:xfrm>
            <a:off x="2428860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تغییر داد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Snip Diagonal Corner Rectangle 44"/>
          <p:cNvSpPr/>
          <p:nvPr/>
        </p:nvSpPr>
        <p:spPr>
          <a:xfrm>
            <a:off x="214282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یُغَیِّـرُ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Snip Diagonal Corner Rectangle 45"/>
          <p:cNvSpPr/>
          <p:nvPr/>
        </p:nvSpPr>
        <p:spPr>
          <a:xfrm>
            <a:off x="214282" y="3929066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تغییر می دهد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858016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کَثرَۀ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Snip Diagonal Corner Rectangle 47"/>
          <p:cNvSpPr/>
          <p:nvPr/>
        </p:nvSpPr>
        <p:spPr>
          <a:xfrm>
            <a:off x="6858016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فراوانی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Snip Diagonal Corner Rectangle 48"/>
          <p:cNvSpPr/>
          <p:nvPr/>
        </p:nvSpPr>
        <p:spPr>
          <a:xfrm>
            <a:off x="4643438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لامَ : یَلومُ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4643438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ملامت کرد ، می کند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2428860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مِثالیّ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Snip Diagonal Corner Rectangle 51"/>
          <p:cNvSpPr/>
          <p:nvPr/>
        </p:nvSpPr>
        <p:spPr>
          <a:xfrm>
            <a:off x="2428860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نمونه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Snip Diagonal Corner Rectangle 52"/>
          <p:cNvSpPr/>
          <p:nvPr/>
        </p:nvSpPr>
        <p:spPr>
          <a:xfrm>
            <a:off x="214282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مُزدَحَم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Snip Diagonal Corner Rectangle 53"/>
          <p:cNvSpPr/>
          <p:nvPr/>
        </p:nvSpPr>
        <p:spPr>
          <a:xfrm>
            <a:off x="228576" y="4857760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شلوغ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Snip Diagonal Corner Rectangle 54"/>
          <p:cNvSpPr/>
          <p:nvPr/>
        </p:nvSpPr>
        <p:spPr>
          <a:xfrm>
            <a:off x="6858016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مِلَـفّ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Snip Diagonal Corner Rectangle 55"/>
          <p:cNvSpPr/>
          <p:nvPr/>
        </p:nvSpPr>
        <p:spPr>
          <a:xfrm>
            <a:off x="6858016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پرونده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Snip Diagonal Corner Rectangle 56"/>
          <p:cNvSpPr/>
          <p:nvPr/>
        </p:nvSpPr>
        <p:spPr>
          <a:xfrm>
            <a:off x="4643438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نامَ = رَقَد</a:t>
            </a:r>
            <a:endParaRPr lang="fa-IR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Snip Diagonal Corner Rectangle 57"/>
          <p:cNvSpPr/>
          <p:nvPr/>
        </p:nvSpPr>
        <p:spPr>
          <a:xfrm>
            <a:off x="4643438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خوابید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Snip Diagonal Corner Rectangle 58"/>
          <p:cNvSpPr/>
          <p:nvPr/>
        </p:nvSpPr>
        <p:spPr>
          <a:xfrm>
            <a:off x="2428860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یَنامُ = یَرقَدُ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Snip Diagonal Corner Rectangle 59"/>
          <p:cNvSpPr/>
          <p:nvPr/>
        </p:nvSpPr>
        <p:spPr>
          <a:xfrm>
            <a:off x="2428860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می خوابد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214282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نَشیط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Snip Diagonal Corner Rectangle 61"/>
          <p:cNvSpPr/>
          <p:nvPr/>
        </p:nvSpPr>
        <p:spPr>
          <a:xfrm>
            <a:off x="214282" y="5786454"/>
            <a:ext cx="205740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فعّال ، کوشا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749778" y="2853940"/>
            <a:ext cx="2318108" cy="164288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Badr" pitchFamily="2" charset="-78"/>
              </a:rPr>
              <a:t>تَغییرُ الحیاۀ</a:t>
            </a:r>
            <a:endParaRPr lang="fa-IR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 rot="19941749">
            <a:off x="2370636" y="2984762"/>
            <a:ext cx="2184664" cy="104065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دگرگونی زندگی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759350"/>
            <a:ext cx="1928256" cy="170425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نَـصُّ الدّرسِ</a:t>
            </a:r>
          </a:p>
        </p:txBody>
      </p:sp>
      <p:sp>
        <p:nvSpPr>
          <p:cNvPr id="8" name="Oval 7"/>
          <p:cNvSpPr/>
          <p:nvPr/>
        </p:nvSpPr>
        <p:spPr>
          <a:xfrm>
            <a:off x="3696883" y="750154"/>
            <a:ext cx="1928256" cy="170425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متن درس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844" y="142852"/>
            <a:ext cx="8786842" cy="6500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اِبتَدَأَ العامُ الدِّراسیُّ الجَدیدُ وَ ذَهَبَ تلامیذُ القَریَۀِ إلَی المَدرَسَۀِ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کانَتِ القَریَۀُ صَغیرۀً وَ جَمیلَۀً . دَخَلَتِ المُدَرِّسَۀُ فِی الصَّفِّ الرّابِعِ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کانَ الصَّفُّ مُزدَحِمًا . قالَتِ المُدَرِّسۀُ لِلبَنینَ :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اِجلِسوا عَلَی الیَمینِ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 قالت لِلبَناتِ :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 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اِجلِسنَ عَلَی الیَسارِ .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هِیَ شاهَدَت تِلمیذَۀً راسبَۀً بِاسمِ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سارَۀَ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فَـحَزِنَت وَ ذَهَبَت لِمُشاهَدَۀِ مِلَفِّها لِلاِطّلاعِ عَلی ماضیـها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فِی مِلَفِّ السَنَۀِ الاُولَی :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هِیَ تِلمیذَۀٌ جَیِّدَۀٌ جِدًّا . تَکتُبُ واجِبَتِها جَیِّـدًا . هِیَ نَشیطَۀٌ وَ ذَکِیَّۀٌ .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214282" y="357166"/>
            <a:ext cx="8643998" cy="78581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سال تحصیلی جدید آغاز شد و دانش آموزان روستا به مدرسه رفتند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214282" y="1214422"/>
            <a:ext cx="8643998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روستا کوچک و زیبا بود . خانم آموزگار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وارد کلاس چهارم شدند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14282" y="2000240"/>
            <a:ext cx="8643998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کلاس شلوغ بود . خانم معلّم به پسران گفت . « سمت راست بنشینید . »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14282" y="2786058"/>
            <a:ext cx="8643998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و به دختر خانم ها گفت : « سمت چپ بنشینید . »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214282" y="3571876"/>
            <a:ext cx="8643998" cy="135732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او یک دانش آموز مردودی را دید به نام « ساره » ـ پس ناراحت شد و برای مشاهدۀ پرونده اش رفت تا از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وضعیّت سال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گذشته اش آگاه شود .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214282" y="5000636"/>
            <a:ext cx="8643998" cy="142876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 پرونده سال اوّل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نوشته بود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: او دانش آموز خیلی خوبی است . تکالیفش را خوب می نویسد . او کوشا و زرنگ است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6" y="142852"/>
            <a:ext cx="8786842" cy="6500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فِی مِلَفِّ السَّنَۀِ الثّانِیَۀِ :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هِیَ تِلمیذَۀٌ جَیِّدَۀٌ جِدًّا . لَکِنَّها حَزینَۀٌ . اُمُّـها راقِدَۀٌ فِی المُستَشفَی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فِی مِلَفِّ السَّنَۀِ الثّالِثَۀِ :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هِیَ فَقَـدَت والِدَتَـها فِی هِذِهِ السَّنَۀِ . هِیَ حزینَۀٌ جِدًّا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فِی مِلَفِّ الرّابِعَۀِ :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هِیَ تَرَکَتِ الدِّراسَۀَ وَ لاتُحِبُّ المَدرَسَۀَ و تَنامُ فِی الصَّفِّ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اَلمُدَرِّسَۀُ لامَت نَفسَـها وَ غَیَّرَت طَریقَۀَ تَدریسِـها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بَعدَ مُدَّۀٍ فِی حَفلَۀِ میلادِ المَدرَسَۀِ جَلَبَ التّلامیذُ هدایَا لَـها ...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214282" y="1928802"/>
            <a:ext cx="8643998" cy="142876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 پرونده سال سوم : 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او در این سال مادرش را از دست داد . او بسیار سوگوار و غمگین است . 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14282" y="500042"/>
            <a:ext cx="8643998" cy="135732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 پرونده سال دوم : </a:t>
            </a:r>
          </a:p>
          <a:p>
            <a:pPr algn="just">
              <a:lnSpc>
                <a:spcPct val="150000"/>
              </a:lnSpc>
            </a:pP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او دانش آموز بسیار خوبی است . امّا غمگین است . مادرش در بیمارستان بستری است .</a:t>
            </a:r>
            <a:endParaRPr lang="fa-I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14282" y="3429000"/>
            <a:ext cx="8643998" cy="142876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در پرونده سال چهارم : 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او درس خواندن را رها کرد و مدرسه را دوست ندارد و سرِ کلاس می خوابد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14282" y="4929198"/>
            <a:ext cx="8643998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آموزگار در دلَـش پشیمان شد و روش تدریس خود را تغییر داد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14282" y="5715016"/>
            <a:ext cx="8643998" cy="71438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پس از مدّتی در جشن سالروز مدرسه ، دانش آموزان برایش کادوهایی آوردند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142876"/>
            <a:ext cx="5786478" cy="15001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ای که الفبای زندگی رو </a:t>
            </a:r>
          </a:p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  از نگاه چشمـات آموختم ، </a:t>
            </a:r>
          </a:p>
          <a:p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                        دوستت دارم .</a:t>
            </a:r>
            <a:endParaRPr lang="fa-I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60" y="142876"/>
            <a:ext cx="8786842" cy="6500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وَ جَلَبَت سارَۀُ لِمُدَرِّسَتِـها هَدِیَّۀً فِی وَرَقَۀِ صَحیفَۀٍ . کانَتِ الهَدیَّۀُ زُجاجَۀَ عِطرِ اُمِّـها ، فیـها قَلیلٌ مِنَ العِطرِ ، فَـضَحِکَ التّلامیذُ ؛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فَقالَتِ المُدَرِّسَۀُ لِلبَنینَ :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لاتَضحَکـوا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و قَالَت لِلبَناتِ :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لاتَضحَکـنَ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اَلمُدَرِّسَۀُ عَطَّـرَت نَفسَـها بِذلِکَ العِطرِ 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جاءَت سارَۀُ عِندَ مُدَرِّسَتِـها و قالَت :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«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 رائِحَتُـکِ مِثلُ رائِحَۀِ اُمّـی .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»</a:t>
            </a:r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Badr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Badr" pitchFamily="2" charset="-78"/>
              </a:rPr>
              <a:t>شَجَّعَتِ المُدَرِّسَۀُ سارَۀَ ؛ فَصارَت تِلمیذۀً مِثالِیَّۀً و بَعدَ سَنواتٍ ؛ اِستَلَمَتِ المُدَرِّسَۀُ رِسالَۀً مِن سارَۀَ مَکتوبَۀً فِیـها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14282" y="2428868"/>
            <a:ext cx="8643998" cy="135732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پس آموزگار به پسرها گفت : « نخندید » ، و به دخترها گفت : « نخندید » .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معلّم خودش را با آن عطر ، معطّر و خوشبو کرد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14282" y="642918"/>
            <a:ext cx="8643998" cy="164307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و ساره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نیز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)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برای آموزگارش هدیه ای که در کاغذ روزنامه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پیچیده بود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آورد .   هدیه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،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شیشۀ عطر مادرش بود ، کمی از عطر در آن 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بود )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،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دانش آموزان خندیدند </a:t>
            </a:r>
            <a:r>
              <a:rPr lang="fa-I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14282" y="3929066"/>
            <a:ext cx="8643998" cy="642942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ساره پیش آموزگارش آمد و گفت : بوی تو مانند بوی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خوش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مادر من است .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12022" y="4722254"/>
            <a:ext cx="8643998" cy="150019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آموزگار ساره را تشویق کرد ؛ پس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( ساره )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itchFamily="2" charset="-78"/>
              </a:rPr>
              <a:t>یک دانش آموز نمونه شد و پس از سالیانی ؛ آموزگار نامه ای از ساره دریافت کرد که در آن نوشته بود :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1773</TotalTime>
  <Words>2319</Words>
  <Application>Microsoft Office PowerPoint</Application>
  <PresentationFormat>On-screen Show (4:3)</PresentationFormat>
  <Paragraphs>337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B Badr</vt:lpstr>
      <vt:lpstr>B Esfehan</vt:lpstr>
      <vt:lpstr>B Mitra</vt:lpstr>
      <vt:lpstr>B Nazanin</vt:lpstr>
      <vt:lpstr>B Titr</vt:lpstr>
      <vt:lpstr>B Yagut</vt:lpstr>
      <vt:lpstr>B Zar</vt:lpstr>
      <vt:lpstr>Gill Sans MT</vt:lpstr>
      <vt:lpstr>Impact</vt:lpstr>
      <vt:lpstr>Majalla UI</vt:lpstr>
      <vt:lpstr>Times New Roman</vt:lpstr>
      <vt:lpstr>Urdu Typesetting</vt:lpstr>
      <vt:lpstr>Badge</vt:lpstr>
      <vt:lpstr>PowerPoint Presentation</vt:lpstr>
      <vt:lpstr>نام نام خانوادگی: علی ثمودی  سالتحصیلی :94-95 موضوع : پاویرپوینت درس 6 عربی نهم  منبع :alisamoudi.blog.ir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44282223-5</dc:creator>
  <cp:lastModifiedBy>MRT www.Win2Farsi.com</cp:lastModifiedBy>
  <cp:revision>48</cp:revision>
  <dcterms:created xsi:type="dcterms:W3CDTF">2015-07-08T15:17:32Z</dcterms:created>
  <dcterms:modified xsi:type="dcterms:W3CDTF">2016-02-07T16:49:48Z</dcterms:modified>
</cp:coreProperties>
</file>