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76" r:id="rId1"/>
  </p:sldMasterIdLst>
  <p:notesMasterIdLst>
    <p:notesMasterId r:id="rId22"/>
  </p:notesMasterIdLst>
  <p:sldIdLst>
    <p:sldId id="281" r:id="rId2"/>
    <p:sldId id="257" r:id="rId3"/>
    <p:sldId id="258" r:id="rId4"/>
    <p:sldId id="259" r:id="rId5"/>
    <p:sldId id="260" r:id="rId6"/>
    <p:sldId id="261" r:id="rId7"/>
    <p:sldId id="264" r:id="rId8"/>
    <p:sldId id="262" r:id="rId9"/>
    <p:sldId id="263" r:id="rId10"/>
    <p:sldId id="265" r:id="rId11"/>
    <p:sldId id="267" r:id="rId12"/>
    <p:sldId id="269" r:id="rId13"/>
    <p:sldId id="271" r:id="rId14"/>
    <p:sldId id="272" r:id="rId15"/>
    <p:sldId id="275" r:id="rId16"/>
    <p:sldId id="277" r:id="rId17"/>
    <p:sldId id="278" r:id="rId18"/>
    <p:sldId id="279" r:id="rId19"/>
    <p:sldId id="284" r:id="rId20"/>
    <p:sldId id="285" r:id="rId21"/>
  </p:sldIdLst>
  <p:sldSz cx="10801350" cy="9001125"/>
  <p:notesSz cx="6858000" cy="9144000"/>
  <p:defaultTextStyle>
    <a:defPPr>
      <a:defRPr lang="fa-IR"/>
    </a:defPPr>
    <a:lvl1pPr marL="0" algn="r" defTabSz="1131570" rtl="1" eaLnBrk="1" latinLnBrk="0" hangingPunct="1">
      <a:defRPr sz="2200" kern="1200">
        <a:solidFill>
          <a:schemeClr val="tx1"/>
        </a:solidFill>
        <a:latin typeface="+mn-lt"/>
        <a:ea typeface="+mn-ea"/>
        <a:cs typeface="+mn-cs"/>
      </a:defRPr>
    </a:lvl1pPr>
    <a:lvl2pPr marL="565785" algn="r" defTabSz="1131570" rtl="1" eaLnBrk="1" latinLnBrk="0" hangingPunct="1">
      <a:defRPr sz="2200" kern="1200">
        <a:solidFill>
          <a:schemeClr val="tx1"/>
        </a:solidFill>
        <a:latin typeface="+mn-lt"/>
        <a:ea typeface="+mn-ea"/>
        <a:cs typeface="+mn-cs"/>
      </a:defRPr>
    </a:lvl2pPr>
    <a:lvl3pPr marL="1131570" algn="r" defTabSz="1131570" rtl="1" eaLnBrk="1" latinLnBrk="0" hangingPunct="1">
      <a:defRPr sz="2200" kern="1200">
        <a:solidFill>
          <a:schemeClr val="tx1"/>
        </a:solidFill>
        <a:latin typeface="+mn-lt"/>
        <a:ea typeface="+mn-ea"/>
        <a:cs typeface="+mn-cs"/>
      </a:defRPr>
    </a:lvl3pPr>
    <a:lvl4pPr marL="1697355" algn="r" defTabSz="1131570" rtl="1" eaLnBrk="1" latinLnBrk="0" hangingPunct="1">
      <a:defRPr sz="2200" kern="1200">
        <a:solidFill>
          <a:schemeClr val="tx1"/>
        </a:solidFill>
        <a:latin typeface="+mn-lt"/>
        <a:ea typeface="+mn-ea"/>
        <a:cs typeface="+mn-cs"/>
      </a:defRPr>
    </a:lvl4pPr>
    <a:lvl5pPr marL="2263140" algn="r" defTabSz="1131570" rtl="1" eaLnBrk="1" latinLnBrk="0" hangingPunct="1">
      <a:defRPr sz="2200" kern="1200">
        <a:solidFill>
          <a:schemeClr val="tx1"/>
        </a:solidFill>
        <a:latin typeface="+mn-lt"/>
        <a:ea typeface="+mn-ea"/>
        <a:cs typeface="+mn-cs"/>
      </a:defRPr>
    </a:lvl5pPr>
    <a:lvl6pPr marL="2828925" algn="r" defTabSz="1131570" rtl="1" eaLnBrk="1" latinLnBrk="0" hangingPunct="1">
      <a:defRPr sz="2200" kern="1200">
        <a:solidFill>
          <a:schemeClr val="tx1"/>
        </a:solidFill>
        <a:latin typeface="+mn-lt"/>
        <a:ea typeface="+mn-ea"/>
        <a:cs typeface="+mn-cs"/>
      </a:defRPr>
    </a:lvl6pPr>
    <a:lvl7pPr marL="3394710" algn="r" defTabSz="1131570" rtl="1" eaLnBrk="1" latinLnBrk="0" hangingPunct="1">
      <a:defRPr sz="2200" kern="1200">
        <a:solidFill>
          <a:schemeClr val="tx1"/>
        </a:solidFill>
        <a:latin typeface="+mn-lt"/>
        <a:ea typeface="+mn-ea"/>
        <a:cs typeface="+mn-cs"/>
      </a:defRPr>
    </a:lvl7pPr>
    <a:lvl8pPr marL="3960495" algn="r" defTabSz="1131570" rtl="1" eaLnBrk="1" latinLnBrk="0" hangingPunct="1">
      <a:defRPr sz="2200" kern="1200">
        <a:solidFill>
          <a:schemeClr val="tx1"/>
        </a:solidFill>
        <a:latin typeface="+mn-lt"/>
        <a:ea typeface="+mn-ea"/>
        <a:cs typeface="+mn-cs"/>
      </a:defRPr>
    </a:lvl8pPr>
    <a:lvl9pPr marL="4526280" algn="r" defTabSz="1131570" rtl="1" eaLnBrk="1" latinLnBrk="0" hangingPunct="1">
      <a:defRPr sz="2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33"/>
    <a:srgbClr val="00518E"/>
    <a:srgbClr val="92FA8A"/>
    <a:srgbClr val="ABED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265" autoAdjust="0"/>
    <p:restoredTop sz="94671" autoAdjust="0"/>
  </p:normalViewPr>
  <p:slideViewPr>
    <p:cSldViewPr>
      <p:cViewPr>
        <p:scale>
          <a:sx n="40" d="100"/>
          <a:sy n="40" d="100"/>
        </p:scale>
        <p:origin x="-2034" y="-474"/>
      </p:cViewPr>
      <p:guideLst>
        <p:guide orient="horz" pos="2835"/>
        <p:guide pos="3402"/>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2E1B434-945D-4E5F-B457-77B764C0849A}" type="datetimeFigureOut">
              <a:rPr lang="fa-IR" smtClean="0"/>
              <a:t>17/03/1437</a:t>
            </a:fld>
            <a:endParaRPr lang="fa-IR"/>
          </a:p>
        </p:txBody>
      </p:sp>
      <p:sp>
        <p:nvSpPr>
          <p:cNvPr id="4" name="Slide Image Placeholder 3"/>
          <p:cNvSpPr>
            <a:spLocks noGrp="1" noRot="1" noChangeAspect="1"/>
          </p:cNvSpPr>
          <p:nvPr>
            <p:ph type="sldImg" idx="2"/>
          </p:nvPr>
        </p:nvSpPr>
        <p:spPr>
          <a:xfrm>
            <a:off x="1371600" y="685800"/>
            <a:ext cx="41148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1E1F695-7828-457B-9BE2-438BC4258FCC}" type="slidenum">
              <a:rPr lang="fa-IR" smtClean="0"/>
              <a:t>‹#›</a:t>
            </a:fld>
            <a:endParaRPr lang="fa-IR"/>
          </a:p>
        </p:txBody>
      </p:sp>
    </p:spTree>
    <p:extLst>
      <p:ext uri="{BB962C8B-B14F-4D97-AF65-F5344CB8AC3E}">
        <p14:creationId xmlns:p14="http://schemas.microsoft.com/office/powerpoint/2010/main" val="1752888074"/>
      </p:ext>
    </p:extLst>
  </p:cSld>
  <p:clrMap bg1="lt1" tx1="dk1" bg2="lt2" tx2="dk2" accent1="accent1" accent2="accent2" accent3="accent3" accent4="accent4" accent5="accent5" accent6="accent6" hlink="hlink" folHlink="folHlink"/>
  <p:notesStyle>
    <a:lvl1pPr marL="0" algn="r" defTabSz="1131570" rtl="1" eaLnBrk="1" latinLnBrk="0" hangingPunct="1">
      <a:defRPr sz="1500" kern="1200">
        <a:solidFill>
          <a:schemeClr val="tx1"/>
        </a:solidFill>
        <a:latin typeface="+mn-lt"/>
        <a:ea typeface="+mn-ea"/>
        <a:cs typeface="+mn-cs"/>
      </a:defRPr>
    </a:lvl1pPr>
    <a:lvl2pPr marL="565785" algn="r" defTabSz="1131570" rtl="1" eaLnBrk="1" latinLnBrk="0" hangingPunct="1">
      <a:defRPr sz="1500" kern="1200">
        <a:solidFill>
          <a:schemeClr val="tx1"/>
        </a:solidFill>
        <a:latin typeface="+mn-lt"/>
        <a:ea typeface="+mn-ea"/>
        <a:cs typeface="+mn-cs"/>
      </a:defRPr>
    </a:lvl2pPr>
    <a:lvl3pPr marL="1131570" algn="r" defTabSz="1131570" rtl="1" eaLnBrk="1" latinLnBrk="0" hangingPunct="1">
      <a:defRPr sz="1500" kern="1200">
        <a:solidFill>
          <a:schemeClr val="tx1"/>
        </a:solidFill>
        <a:latin typeface="+mn-lt"/>
        <a:ea typeface="+mn-ea"/>
        <a:cs typeface="+mn-cs"/>
      </a:defRPr>
    </a:lvl3pPr>
    <a:lvl4pPr marL="1697355" algn="r" defTabSz="1131570" rtl="1" eaLnBrk="1" latinLnBrk="0" hangingPunct="1">
      <a:defRPr sz="1500" kern="1200">
        <a:solidFill>
          <a:schemeClr val="tx1"/>
        </a:solidFill>
        <a:latin typeface="+mn-lt"/>
        <a:ea typeface="+mn-ea"/>
        <a:cs typeface="+mn-cs"/>
      </a:defRPr>
    </a:lvl4pPr>
    <a:lvl5pPr marL="2263140" algn="r" defTabSz="1131570" rtl="1" eaLnBrk="1" latinLnBrk="0" hangingPunct="1">
      <a:defRPr sz="1500" kern="1200">
        <a:solidFill>
          <a:schemeClr val="tx1"/>
        </a:solidFill>
        <a:latin typeface="+mn-lt"/>
        <a:ea typeface="+mn-ea"/>
        <a:cs typeface="+mn-cs"/>
      </a:defRPr>
    </a:lvl5pPr>
    <a:lvl6pPr marL="2828925" algn="r" defTabSz="1131570" rtl="1" eaLnBrk="1" latinLnBrk="0" hangingPunct="1">
      <a:defRPr sz="1500" kern="1200">
        <a:solidFill>
          <a:schemeClr val="tx1"/>
        </a:solidFill>
        <a:latin typeface="+mn-lt"/>
        <a:ea typeface="+mn-ea"/>
        <a:cs typeface="+mn-cs"/>
      </a:defRPr>
    </a:lvl6pPr>
    <a:lvl7pPr marL="3394710" algn="r" defTabSz="1131570" rtl="1" eaLnBrk="1" latinLnBrk="0" hangingPunct="1">
      <a:defRPr sz="1500" kern="1200">
        <a:solidFill>
          <a:schemeClr val="tx1"/>
        </a:solidFill>
        <a:latin typeface="+mn-lt"/>
        <a:ea typeface="+mn-ea"/>
        <a:cs typeface="+mn-cs"/>
      </a:defRPr>
    </a:lvl7pPr>
    <a:lvl8pPr marL="3960495" algn="r" defTabSz="1131570" rtl="1" eaLnBrk="1" latinLnBrk="0" hangingPunct="1">
      <a:defRPr sz="1500" kern="1200">
        <a:solidFill>
          <a:schemeClr val="tx1"/>
        </a:solidFill>
        <a:latin typeface="+mn-lt"/>
        <a:ea typeface="+mn-ea"/>
        <a:cs typeface="+mn-cs"/>
      </a:defRPr>
    </a:lvl8pPr>
    <a:lvl9pPr marL="4526280" algn="r" defTabSz="1131570" rtl="1" eaLnBrk="1" latinLnBrk="0" hangingPunct="1">
      <a:defRPr sz="15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700338" y="4100513"/>
            <a:ext cx="7290911" cy="2486350"/>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700338" y="6566860"/>
            <a:ext cx="7290911" cy="1800225"/>
          </a:xfrm>
        </p:spPr>
        <p:txBody>
          <a:bodyPr/>
          <a:lstStyle>
            <a:lvl1pPr marL="0" indent="0" algn="l">
              <a:buNone/>
              <a:defRPr sz="2200" b="1">
                <a:solidFill>
                  <a:schemeClr val="tx2"/>
                </a:solidFill>
              </a:defRPr>
            </a:lvl1pPr>
            <a:lvl2pPr marL="565785" indent="0" algn="ctr">
              <a:buNone/>
            </a:lvl2pPr>
            <a:lvl3pPr marL="1131570" indent="0" algn="ctr">
              <a:buNone/>
            </a:lvl3pPr>
            <a:lvl4pPr marL="1697355" indent="0" algn="ctr">
              <a:buNone/>
            </a:lvl4pPr>
            <a:lvl5pPr marL="2263140" indent="0" algn="ctr">
              <a:buNone/>
            </a:lvl5pPr>
            <a:lvl6pPr marL="2828925" indent="0" algn="ctr">
              <a:buNone/>
            </a:lvl6pPr>
            <a:lvl7pPr marL="3394710" indent="0" algn="ctr">
              <a:buNone/>
            </a:lvl7pPr>
            <a:lvl8pPr marL="3960495" indent="0" algn="ctr">
              <a:buNone/>
            </a:lvl8pPr>
            <a:lvl9pPr marL="452628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9021940" y="1566006"/>
            <a:ext cx="3000375" cy="450056"/>
          </a:xfrm>
        </p:spPr>
        <p:txBody>
          <a:bodyPr/>
          <a:lstStyle/>
          <a:p>
            <a:fld id="{4B12FF3E-BFE8-4FEE-966B-60CF3F961A87}" type="datetime8">
              <a:rPr lang="fa-IR" smtClean="0"/>
              <a:t>28 دسامبر 15</a:t>
            </a:fld>
            <a:endParaRPr lang="fa-IR"/>
          </a:p>
        </p:txBody>
      </p:sp>
      <p:sp>
        <p:nvSpPr>
          <p:cNvPr id="17" name="Footer Placeholder 16"/>
          <p:cNvSpPr>
            <a:spLocks noGrp="1"/>
          </p:cNvSpPr>
          <p:nvPr>
            <p:ph type="ftr" sz="quarter" idx="11"/>
          </p:nvPr>
        </p:nvSpPr>
        <p:spPr bwMode="auto">
          <a:xfrm rot="5400000">
            <a:off x="8119994" y="5513644"/>
            <a:ext cx="4800600" cy="453657"/>
          </a:xfrm>
        </p:spPr>
        <p:txBody>
          <a:bodyPr/>
          <a:lstStyle/>
          <a:p>
            <a:endParaRPr lang="fa-IR"/>
          </a:p>
        </p:txBody>
      </p:sp>
      <p:sp>
        <p:nvSpPr>
          <p:cNvPr id="10" name="Rectangle 9"/>
          <p:cNvSpPr/>
          <p:nvPr/>
        </p:nvSpPr>
        <p:spPr bwMode="auto">
          <a:xfrm>
            <a:off x="450056" y="0"/>
            <a:ext cx="720090" cy="9001125"/>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13157" tIns="56579" rIns="113157" bIns="56579" anchor="ctr"/>
          <a:lstStyle/>
          <a:p>
            <a:pPr algn="ctr" eaLnBrk="1" latinLnBrk="0" hangingPunct="1"/>
            <a:endParaRPr kumimoji="0" lang="en-US"/>
          </a:p>
        </p:txBody>
      </p:sp>
      <p:sp>
        <p:nvSpPr>
          <p:cNvPr id="12" name="Rectangle 11"/>
          <p:cNvSpPr/>
          <p:nvPr/>
        </p:nvSpPr>
        <p:spPr bwMode="auto">
          <a:xfrm>
            <a:off x="326422" y="0"/>
            <a:ext cx="123634" cy="9001125"/>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13157" tIns="56579" rIns="113157" bIns="56579" anchor="ctr"/>
          <a:lstStyle/>
          <a:p>
            <a:pPr algn="ctr" eaLnBrk="1" latinLnBrk="0" hangingPunct="1"/>
            <a:endParaRPr kumimoji="0" lang="en-US"/>
          </a:p>
        </p:txBody>
      </p:sp>
      <p:sp>
        <p:nvSpPr>
          <p:cNvPr id="14" name="Rectangle 13"/>
          <p:cNvSpPr/>
          <p:nvPr/>
        </p:nvSpPr>
        <p:spPr bwMode="auto">
          <a:xfrm>
            <a:off x="1170146" y="0"/>
            <a:ext cx="214836" cy="9001125"/>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13157" tIns="56579" rIns="113157" bIns="56579" anchor="ctr"/>
          <a:lstStyle/>
          <a:p>
            <a:pPr algn="ctr" eaLnBrk="1" latinLnBrk="0" hangingPunct="1"/>
            <a:endParaRPr kumimoji="0" lang="en-US"/>
          </a:p>
        </p:txBody>
      </p:sp>
      <p:sp>
        <p:nvSpPr>
          <p:cNvPr id="19" name="Rectangle 18"/>
          <p:cNvSpPr/>
          <p:nvPr/>
        </p:nvSpPr>
        <p:spPr bwMode="auto">
          <a:xfrm>
            <a:off x="1348184" y="0"/>
            <a:ext cx="272018" cy="9001125"/>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13157" tIns="56579" rIns="113157" bIns="56579" anchor="ctr"/>
          <a:lstStyle/>
          <a:p>
            <a:pPr algn="ctr" eaLnBrk="1" latinLnBrk="0" hangingPunct="1"/>
            <a:endParaRPr kumimoji="0" lang="en-US"/>
          </a:p>
        </p:txBody>
      </p:sp>
      <p:sp>
        <p:nvSpPr>
          <p:cNvPr id="11" name="Straight Connector 10"/>
          <p:cNvSpPr>
            <a:spLocks noChangeShapeType="1"/>
          </p:cNvSpPr>
          <p:nvPr/>
        </p:nvSpPr>
        <p:spPr bwMode="auto">
          <a:xfrm>
            <a:off x="125619" y="0"/>
            <a:ext cx="0" cy="9001125"/>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113157" tIns="56579" rIns="113157" bIns="56579" anchor="t" compatLnSpc="1"/>
          <a:lstStyle/>
          <a:p>
            <a:endParaRPr kumimoji="0" lang="en-US"/>
          </a:p>
        </p:txBody>
      </p:sp>
      <p:sp>
        <p:nvSpPr>
          <p:cNvPr id="18" name="Straight Connector 17"/>
          <p:cNvSpPr>
            <a:spLocks noChangeShapeType="1"/>
          </p:cNvSpPr>
          <p:nvPr/>
        </p:nvSpPr>
        <p:spPr bwMode="auto">
          <a:xfrm>
            <a:off x="1080135" y="0"/>
            <a:ext cx="0" cy="9001125"/>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113157" tIns="56579" rIns="113157" bIns="56579" anchor="t" compatLnSpc="1"/>
          <a:lstStyle/>
          <a:p>
            <a:endParaRPr kumimoji="0" lang="en-US"/>
          </a:p>
        </p:txBody>
      </p:sp>
      <p:sp>
        <p:nvSpPr>
          <p:cNvPr id="20" name="Straight Connector 19"/>
          <p:cNvSpPr>
            <a:spLocks noChangeShapeType="1"/>
          </p:cNvSpPr>
          <p:nvPr/>
        </p:nvSpPr>
        <p:spPr bwMode="auto">
          <a:xfrm>
            <a:off x="1008920" y="0"/>
            <a:ext cx="0" cy="9001125"/>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113157" tIns="56579" rIns="113157" bIns="56579" anchor="t" compatLnSpc="1"/>
          <a:lstStyle/>
          <a:p>
            <a:endParaRPr kumimoji="0" lang="en-US"/>
          </a:p>
        </p:txBody>
      </p:sp>
      <p:sp>
        <p:nvSpPr>
          <p:cNvPr id="16" name="Straight Connector 15"/>
          <p:cNvSpPr>
            <a:spLocks noChangeShapeType="1"/>
          </p:cNvSpPr>
          <p:nvPr/>
        </p:nvSpPr>
        <p:spPr bwMode="auto">
          <a:xfrm>
            <a:off x="2039593" y="0"/>
            <a:ext cx="0" cy="9001125"/>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113157" tIns="56579" rIns="113157" bIns="56579" anchor="t" compatLnSpc="1"/>
          <a:lstStyle/>
          <a:p>
            <a:endParaRPr kumimoji="0" lang="en-US"/>
          </a:p>
        </p:txBody>
      </p:sp>
      <p:sp>
        <p:nvSpPr>
          <p:cNvPr id="15" name="Straight Connector 14"/>
          <p:cNvSpPr>
            <a:spLocks noChangeShapeType="1"/>
          </p:cNvSpPr>
          <p:nvPr/>
        </p:nvSpPr>
        <p:spPr bwMode="auto">
          <a:xfrm>
            <a:off x="1260158" y="0"/>
            <a:ext cx="0" cy="9001125"/>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113157" tIns="56579" rIns="113157" bIns="56579" anchor="t" compatLnSpc="1"/>
          <a:lstStyle/>
          <a:p>
            <a:endParaRPr kumimoji="0" lang="en-US"/>
          </a:p>
        </p:txBody>
      </p:sp>
      <p:sp>
        <p:nvSpPr>
          <p:cNvPr id="22" name="Straight Connector 21"/>
          <p:cNvSpPr>
            <a:spLocks noChangeShapeType="1"/>
          </p:cNvSpPr>
          <p:nvPr/>
        </p:nvSpPr>
        <p:spPr bwMode="auto">
          <a:xfrm>
            <a:off x="10765742" y="0"/>
            <a:ext cx="0" cy="9001125"/>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113157" tIns="56579" rIns="113157" bIns="56579" anchor="t" compatLnSpc="1"/>
          <a:lstStyle/>
          <a:p>
            <a:endParaRPr kumimoji="0" lang="en-US"/>
          </a:p>
        </p:txBody>
      </p:sp>
      <p:sp>
        <p:nvSpPr>
          <p:cNvPr id="27" name="Rectangle 26"/>
          <p:cNvSpPr/>
          <p:nvPr/>
        </p:nvSpPr>
        <p:spPr bwMode="auto">
          <a:xfrm>
            <a:off x="1440180" y="0"/>
            <a:ext cx="90011" cy="9001125"/>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13157" tIns="56579" rIns="113157" bIns="56579" anchor="ctr"/>
          <a:lstStyle/>
          <a:p>
            <a:pPr algn="ctr" eaLnBrk="1" latinLnBrk="0" hangingPunct="1"/>
            <a:endParaRPr kumimoji="0" lang="en-US" dirty="0"/>
          </a:p>
        </p:txBody>
      </p:sp>
      <p:sp>
        <p:nvSpPr>
          <p:cNvPr id="21" name="Oval 20"/>
          <p:cNvSpPr/>
          <p:nvPr/>
        </p:nvSpPr>
        <p:spPr bwMode="auto">
          <a:xfrm>
            <a:off x="720090" y="4500562"/>
            <a:ext cx="1530191" cy="1700213"/>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13157" tIns="56579" rIns="113157" bIns="56579" anchor="ctr"/>
          <a:lstStyle/>
          <a:p>
            <a:pPr algn="ctr" eaLnBrk="1" latinLnBrk="0" hangingPunct="1"/>
            <a:endParaRPr kumimoji="0" lang="en-US" dirty="0"/>
          </a:p>
        </p:txBody>
      </p:sp>
      <p:sp>
        <p:nvSpPr>
          <p:cNvPr id="23" name="Oval 22"/>
          <p:cNvSpPr/>
          <p:nvPr/>
        </p:nvSpPr>
        <p:spPr bwMode="auto">
          <a:xfrm>
            <a:off x="1547003" y="6387612"/>
            <a:ext cx="757682" cy="841869"/>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13157" tIns="56579" rIns="113157" bIns="56579" anchor="ctr"/>
          <a:lstStyle/>
          <a:p>
            <a:pPr algn="ctr" eaLnBrk="1" latinLnBrk="0" hangingPunct="1"/>
            <a:endParaRPr kumimoji="0" lang="en-US" dirty="0"/>
          </a:p>
        </p:txBody>
      </p:sp>
      <p:sp>
        <p:nvSpPr>
          <p:cNvPr id="24" name="Oval 23"/>
          <p:cNvSpPr/>
          <p:nvPr/>
        </p:nvSpPr>
        <p:spPr bwMode="auto">
          <a:xfrm>
            <a:off x="1288838" y="7219579"/>
            <a:ext cx="162020" cy="180023"/>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13157" tIns="56579" rIns="113157" bIns="56579" anchor="ctr"/>
          <a:lstStyle/>
          <a:p>
            <a:pPr algn="ctr" eaLnBrk="1" latinLnBrk="0" hangingPunct="1"/>
            <a:endParaRPr kumimoji="0" lang="en-US" dirty="0"/>
          </a:p>
        </p:txBody>
      </p:sp>
      <p:sp>
        <p:nvSpPr>
          <p:cNvPr id="26" name="Oval 25"/>
          <p:cNvSpPr/>
          <p:nvPr/>
        </p:nvSpPr>
        <p:spPr bwMode="auto">
          <a:xfrm>
            <a:off x="1965845" y="7596950"/>
            <a:ext cx="324041" cy="36004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13157" tIns="56579" rIns="113157" bIns="56579" anchor="ctr"/>
          <a:lstStyle/>
          <a:p>
            <a:pPr algn="ctr" eaLnBrk="1" latinLnBrk="0" hangingPunct="1"/>
            <a:endParaRPr kumimoji="0" lang="en-US" dirty="0"/>
          </a:p>
        </p:txBody>
      </p:sp>
      <p:sp>
        <p:nvSpPr>
          <p:cNvPr id="25" name="Oval 24"/>
          <p:cNvSpPr/>
          <p:nvPr/>
        </p:nvSpPr>
        <p:spPr>
          <a:xfrm>
            <a:off x="2250281" y="5900738"/>
            <a:ext cx="432054" cy="4800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13157" tIns="56579" rIns="113157" bIns="56579"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565799" y="6468922"/>
            <a:ext cx="720090" cy="679250"/>
          </a:xfrm>
        </p:spPr>
        <p:txBody>
          <a:bodyPr/>
          <a:lstStyle/>
          <a:p>
            <a:fld id="{A4F065E7-C545-45D8-942D-53B7BF5230DC}" type="slidenum">
              <a:rPr lang="fa-IR" smtClean="0"/>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6CA9A3-953B-4721-AC9C-3D03A0C1F441}" type="datetime8">
              <a:rPr lang="fa-IR" smtClean="0"/>
              <a:t>28 دسامبر 15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4F065E7-C545-45D8-942D-53B7BF5230DC}"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30979" y="360464"/>
            <a:ext cx="1980248" cy="7680127"/>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40067" y="360463"/>
            <a:ext cx="7110889" cy="7680127"/>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032267-7BFD-474B-9BB9-C08EEA0FB007}" type="datetime8">
              <a:rPr lang="fa-IR" smtClean="0"/>
              <a:t>28 دسامبر 15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4F065E7-C545-45D8-942D-53B7BF5230DC}"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540067" y="2100262"/>
            <a:ext cx="8821103" cy="6396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257D5735-DBD0-43CB-B412-88478DD33E7C}" type="datetime8">
              <a:rPr lang="fa-IR" smtClean="0"/>
              <a:t>28 دسامبر 15</a:t>
            </a:fld>
            <a:endParaRPr lang="fa-IR"/>
          </a:p>
        </p:txBody>
      </p:sp>
      <p:sp>
        <p:nvSpPr>
          <p:cNvPr id="9" name="Slide Number Placeholder 8"/>
          <p:cNvSpPr>
            <a:spLocks noGrp="1"/>
          </p:cNvSpPr>
          <p:nvPr>
            <p:ph type="sldNum" sz="quarter" idx="15"/>
          </p:nvPr>
        </p:nvSpPr>
        <p:spPr/>
        <p:txBody>
          <a:bodyPr rtlCol="0"/>
          <a:lstStyle/>
          <a:p>
            <a:fld id="{A4F065E7-C545-45D8-942D-53B7BF5230DC}" type="slidenum">
              <a:rPr lang="fa-IR" smtClean="0"/>
              <a:t>‹#›</a:t>
            </a:fld>
            <a:endParaRPr lang="fa-IR"/>
          </a:p>
        </p:txBody>
      </p:sp>
      <p:sp>
        <p:nvSpPr>
          <p:cNvPr id="10" name="Footer Placeholder 9"/>
          <p:cNvSpPr>
            <a:spLocks noGrp="1"/>
          </p:cNvSpPr>
          <p:nvPr>
            <p:ph type="ftr" sz="quarter" idx="16"/>
          </p:nvPr>
        </p:nvSpPr>
        <p:spPr/>
        <p:txBody>
          <a:bodyPr rtlCol="0"/>
          <a:lstStyle/>
          <a:p>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700338" y="3800475"/>
            <a:ext cx="7290911" cy="2695337"/>
          </a:xfrm>
        </p:spPr>
        <p:txBody>
          <a:bodyPr/>
          <a:lstStyle>
            <a:lvl1pPr algn="l">
              <a:buNone/>
              <a:defRPr sz="37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700338" y="6575822"/>
            <a:ext cx="7290911" cy="1800225"/>
          </a:xfrm>
        </p:spPr>
        <p:txBody>
          <a:bodyPr anchor="t"/>
          <a:lstStyle>
            <a:lvl1pPr marL="0" indent="0">
              <a:buNone/>
              <a:defRPr sz="2200" b="1">
                <a:solidFill>
                  <a:schemeClr val="tx2"/>
                </a:solidFill>
              </a:defRPr>
            </a:lvl1pPr>
            <a:lvl2pPr>
              <a:buNone/>
              <a:defRPr sz="2200">
                <a:solidFill>
                  <a:schemeClr val="tx1">
                    <a:tint val="75000"/>
                  </a:schemeClr>
                </a:solidFill>
              </a:defRPr>
            </a:lvl2pPr>
            <a:lvl3pPr>
              <a:buNone/>
              <a:defRPr sz="2000">
                <a:solidFill>
                  <a:schemeClr val="tx1">
                    <a:tint val="75000"/>
                  </a:schemeClr>
                </a:solidFill>
              </a:defRPr>
            </a:lvl3pPr>
            <a:lvl4pPr>
              <a:buNone/>
              <a:defRPr sz="1700">
                <a:solidFill>
                  <a:schemeClr val="tx1">
                    <a:tint val="75000"/>
                  </a:schemeClr>
                </a:solidFill>
              </a:defRPr>
            </a:lvl4pPr>
            <a:lvl5pPr>
              <a:buNone/>
              <a:defRPr sz="17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9020327" y="1561195"/>
            <a:ext cx="3000375" cy="450056"/>
          </a:xfrm>
        </p:spPr>
        <p:txBody>
          <a:bodyPr/>
          <a:lstStyle/>
          <a:p>
            <a:fld id="{2B07AF05-9150-4916-934A-B505447FCC0E}" type="datetime8">
              <a:rPr lang="fa-IR" smtClean="0"/>
              <a:t>28 دسامبر 15</a:t>
            </a:fld>
            <a:endParaRPr lang="fa-IR"/>
          </a:p>
        </p:txBody>
      </p:sp>
      <p:sp>
        <p:nvSpPr>
          <p:cNvPr id="5" name="Footer Placeholder 4"/>
          <p:cNvSpPr>
            <a:spLocks noGrp="1"/>
          </p:cNvSpPr>
          <p:nvPr>
            <p:ph type="ftr" sz="quarter" idx="11"/>
          </p:nvPr>
        </p:nvSpPr>
        <p:spPr bwMode="auto">
          <a:xfrm rot="5400000">
            <a:off x="8120215" y="5509889"/>
            <a:ext cx="4800600" cy="453657"/>
          </a:xfrm>
        </p:spPr>
        <p:txBody>
          <a:bodyPr/>
          <a:lstStyle/>
          <a:p>
            <a:endParaRPr lang="fa-IR"/>
          </a:p>
        </p:txBody>
      </p:sp>
      <p:sp>
        <p:nvSpPr>
          <p:cNvPr id="9" name="Rectangle 8"/>
          <p:cNvSpPr/>
          <p:nvPr/>
        </p:nvSpPr>
        <p:spPr bwMode="auto">
          <a:xfrm>
            <a:off x="450056" y="0"/>
            <a:ext cx="720090" cy="9001125"/>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13157" tIns="56579" rIns="113157" bIns="56579" anchor="ctr"/>
          <a:lstStyle/>
          <a:p>
            <a:pPr algn="ctr" eaLnBrk="1" latinLnBrk="0" hangingPunct="1"/>
            <a:endParaRPr kumimoji="0" lang="en-US"/>
          </a:p>
        </p:txBody>
      </p:sp>
      <p:sp>
        <p:nvSpPr>
          <p:cNvPr id="10" name="Rectangle 9"/>
          <p:cNvSpPr/>
          <p:nvPr/>
        </p:nvSpPr>
        <p:spPr bwMode="auto">
          <a:xfrm>
            <a:off x="326422" y="0"/>
            <a:ext cx="123634" cy="9001125"/>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13157" tIns="56579" rIns="113157" bIns="56579" anchor="ctr"/>
          <a:lstStyle/>
          <a:p>
            <a:pPr algn="ctr" eaLnBrk="1" latinLnBrk="0" hangingPunct="1"/>
            <a:endParaRPr kumimoji="0" lang="en-US"/>
          </a:p>
        </p:txBody>
      </p:sp>
      <p:sp>
        <p:nvSpPr>
          <p:cNvPr id="11" name="Rectangle 10"/>
          <p:cNvSpPr/>
          <p:nvPr/>
        </p:nvSpPr>
        <p:spPr bwMode="auto">
          <a:xfrm>
            <a:off x="1170146" y="0"/>
            <a:ext cx="214836" cy="9001125"/>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13157" tIns="56579" rIns="113157" bIns="56579" anchor="ctr"/>
          <a:lstStyle/>
          <a:p>
            <a:pPr algn="ctr" eaLnBrk="1" latinLnBrk="0" hangingPunct="1"/>
            <a:endParaRPr kumimoji="0" lang="en-US"/>
          </a:p>
        </p:txBody>
      </p:sp>
      <p:sp>
        <p:nvSpPr>
          <p:cNvPr id="12" name="Rectangle 11"/>
          <p:cNvSpPr/>
          <p:nvPr/>
        </p:nvSpPr>
        <p:spPr bwMode="auto">
          <a:xfrm>
            <a:off x="1348184" y="0"/>
            <a:ext cx="272018" cy="9001125"/>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13157" tIns="56579" rIns="113157" bIns="56579" anchor="ctr"/>
          <a:lstStyle/>
          <a:p>
            <a:pPr algn="ctr" eaLnBrk="1" latinLnBrk="0" hangingPunct="1"/>
            <a:endParaRPr kumimoji="0" lang="en-US"/>
          </a:p>
        </p:txBody>
      </p:sp>
      <p:sp>
        <p:nvSpPr>
          <p:cNvPr id="13" name="Straight Connector 12"/>
          <p:cNvSpPr>
            <a:spLocks noChangeShapeType="1"/>
          </p:cNvSpPr>
          <p:nvPr/>
        </p:nvSpPr>
        <p:spPr bwMode="auto">
          <a:xfrm>
            <a:off x="125619" y="0"/>
            <a:ext cx="0" cy="9001125"/>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113157" tIns="56579" rIns="113157" bIns="56579" anchor="t" compatLnSpc="1"/>
          <a:lstStyle/>
          <a:p>
            <a:endParaRPr kumimoji="0" lang="en-US"/>
          </a:p>
        </p:txBody>
      </p:sp>
      <p:sp>
        <p:nvSpPr>
          <p:cNvPr id="14" name="Straight Connector 13"/>
          <p:cNvSpPr>
            <a:spLocks noChangeShapeType="1"/>
          </p:cNvSpPr>
          <p:nvPr/>
        </p:nvSpPr>
        <p:spPr bwMode="auto">
          <a:xfrm>
            <a:off x="1080135" y="0"/>
            <a:ext cx="0" cy="9001125"/>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113157" tIns="56579" rIns="113157" bIns="56579" anchor="t" compatLnSpc="1"/>
          <a:lstStyle/>
          <a:p>
            <a:endParaRPr kumimoji="0" lang="en-US"/>
          </a:p>
        </p:txBody>
      </p:sp>
      <p:sp>
        <p:nvSpPr>
          <p:cNvPr id="15" name="Straight Connector 14"/>
          <p:cNvSpPr>
            <a:spLocks noChangeShapeType="1"/>
          </p:cNvSpPr>
          <p:nvPr/>
        </p:nvSpPr>
        <p:spPr bwMode="auto">
          <a:xfrm>
            <a:off x="1008920" y="0"/>
            <a:ext cx="0" cy="9001125"/>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113157" tIns="56579" rIns="113157" bIns="56579" anchor="t" compatLnSpc="1"/>
          <a:lstStyle/>
          <a:p>
            <a:endParaRPr kumimoji="0" lang="en-US"/>
          </a:p>
        </p:txBody>
      </p:sp>
      <p:sp>
        <p:nvSpPr>
          <p:cNvPr id="16" name="Straight Connector 15"/>
          <p:cNvSpPr>
            <a:spLocks noChangeShapeType="1"/>
          </p:cNvSpPr>
          <p:nvPr/>
        </p:nvSpPr>
        <p:spPr bwMode="auto">
          <a:xfrm>
            <a:off x="2039593" y="0"/>
            <a:ext cx="0" cy="9001125"/>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113157" tIns="56579" rIns="113157" bIns="56579" anchor="t" compatLnSpc="1"/>
          <a:lstStyle/>
          <a:p>
            <a:endParaRPr kumimoji="0" lang="en-US"/>
          </a:p>
        </p:txBody>
      </p:sp>
      <p:sp>
        <p:nvSpPr>
          <p:cNvPr id="17" name="Straight Connector 16"/>
          <p:cNvSpPr>
            <a:spLocks noChangeShapeType="1"/>
          </p:cNvSpPr>
          <p:nvPr/>
        </p:nvSpPr>
        <p:spPr bwMode="auto">
          <a:xfrm>
            <a:off x="1260158" y="0"/>
            <a:ext cx="0" cy="9001125"/>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113157" tIns="56579" rIns="113157" bIns="56579" anchor="t" compatLnSpc="1"/>
          <a:lstStyle/>
          <a:p>
            <a:endParaRPr kumimoji="0" lang="en-US"/>
          </a:p>
        </p:txBody>
      </p:sp>
      <p:sp>
        <p:nvSpPr>
          <p:cNvPr id="18" name="Rectangle 17"/>
          <p:cNvSpPr/>
          <p:nvPr/>
        </p:nvSpPr>
        <p:spPr bwMode="auto">
          <a:xfrm>
            <a:off x="1440180" y="0"/>
            <a:ext cx="90011" cy="9001125"/>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13157" tIns="56579" rIns="113157" bIns="56579" anchor="ctr"/>
          <a:lstStyle/>
          <a:p>
            <a:pPr algn="ctr" eaLnBrk="1" latinLnBrk="0" hangingPunct="1"/>
            <a:endParaRPr kumimoji="0" lang="en-US" dirty="0"/>
          </a:p>
        </p:txBody>
      </p:sp>
      <p:sp>
        <p:nvSpPr>
          <p:cNvPr id="19" name="Oval 18"/>
          <p:cNvSpPr/>
          <p:nvPr/>
        </p:nvSpPr>
        <p:spPr bwMode="auto">
          <a:xfrm>
            <a:off x="720090" y="4500562"/>
            <a:ext cx="1530191" cy="1700213"/>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13157" tIns="56579" rIns="113157" bIns="56579" anchor="ctr"/>
          <a:lstStyle/>
          <a:p>
            <a:pPr algn="ctr" eaLnBrk="1" latinLnBrk="0" hangingPunct="1"/>
            <a:endParaRPr kumimoji="0" lang="en-US" dirty="0"/>
          </a:p>
        </p:txBody>
      </p:sp>
      <p:sp>
        <p:nvSpPr>
          <p:cNvPr id="20" name="Oval 19"/>
          <p:cNvSpPr/>
          <p:nvPr/>
        </p:nvSpPr>
        <p:spPr bwMode="auto">
          <a:xfrm>
            <a:off x="1564807" y="6387612"/>
            <a:ext cx="757682" cy="841869"/>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13157" tIns="56579" rIns="113157" bIns="56579" anchor="ctr"/>
          <a:lstStyle/>
          <a:p>
            <a:pPr algn="ctr" eaLnBrk="1" latinLnBrk="0" hangingPunct="1"/>
            <a:endParaRPr kumimoji="0" lang="en-US" dirty="0"/>
          </a:p>
        </p:txBody>
      </p:sp>
      <p:sp>
        <p:nvSpPr>
          <p:cNvPr id="21" name="Oval 20"/>
          <p:cNvSpPr/>
          <p:nvPr/>
        </p:nvSpPr>
        <p:spPr bwMode="auto">
          <a:xfrm>
            <a:off x="1288838" y="7219579"/>
            <a:ext cx="162020" cy="180023"/>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13157" tIns="56579" rIns="113157" bIns="56579" anchor="ctr"/>
          <a:lstStyle/>
          <a:p>
            <a:pPr algn="ctr" eaLnBrk="1" latinLnBrk="0" hangingPunct="1"/>
            <a:endParaRPr kumimoji="0" lang="en-US" dirty="0"/>
          </a:p>
        </p:txBody>
      </p:sp>
      <p:sp>
        <p:nvSpPr>
          <p:cNvPr id="22" name="Oval 21"/>
          <p:cNvSpPr/>
          <p:nvPr/>
        </p:nvSpPr>
        <p:spPr bwMode="auto">
          <a:xfrm>
            <a:off x="1965845" y="7600950"/>
            <a:ext cx="324041" cy="36004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13157" tIns="56579" rIns="113157" bIns="56579" anchor="ctr"/>
          <a:lstStyle/>
          <a:p>
            <a:pPr algn="ctr" eaLnBrk="1" latinLnBrk="0" hangingPunct="1"/>
            <a:endParaRPr kumimoji="0" lang="en-US" dirty="0"/>
          </a:p>
        </p:txBody>
      </p:sp>
      <p:sp>
        <p:nvSpPr>
          <p:cNvPr id="23" name="Oval 22"/>
          <p:cNvSpPr/>
          <p:nvPr/>
        </p:nvSpPr>
        <p:spPr bwMode="auto">
          <a:xfrm>
            <a:off x="2219616" y="5879853"/>
            <a:ext cx="432054" cy="4800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13157" tIns="56579" rIns="113157" bIns="56579" anchor="ctr"/>
          <a:lstStyle/>
          <a:p>
            <a:pPr algn="ctr" eaLnBrk="1" latinLnBrk="0" hangingPunct="1"/>
            <a:endParaRPr kumimoji="0" lang="en-US" dirty="0"/>
          </a:p>
        </p:txBody>
      </p:sp>
      <p:sp>
        <p:nvSpPr>
          <p:cNvPr id="26" name="Straight Connector 25"/>
          <p:cNvSpPr>
            <a:spLocks noChangeShapeType="1"/>
          </p:cNvSpPr>
          <p:nvPr/>
        </p:nvSpPr>
        <p:spPr bwMode="auto">
          <a:xfrm>
            <a:off x="10746946" y="0"/>
            <a:ext cx="0" cy="9001125"/>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113157" tIns="56579" rIns="113157" bIns="56579" anchor="t" compatLnSpc="1"/>
          <a:lstStyle/>
          <a:p>
            <a:endParaRPr kumimoji="0" lang="en-US"/>
          </a:p>
        </p:txBody>
      </p:sp>
      <p:sp>
        <p:nvSpPr>
          <p:cNvPr id="6" name="Slide Number Placeholder 5"/>
          <p:cNvSpPr>
            <a:spLocks noGrp="1"/>
          </p:cNvSpPr>
          <p:nvPr>
            <p:ph type="sldNum" sz="quarter" idx="12"/>
          </p:nvPr>
        </p:nvSpPr>
        <p:spPr bwMode="auto">
          <a:xfrm>
            <a:off x="1583603" y="6468922"/>
            <a:ext cx="720090" cy="679250"/>
          </a:xfrm>
        </p:spPr>
        <p:txBody>
          <a:bodyPr/>
          <a:lstStyle/>
          <a:p>
            <a:fld id="{A4F065E7-C545-45D8-942D-53B7BF5230DC}" type="slidenum">
              <a:rPr lang="fa-IR" smtClean="0"/>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CAA2448-7965-43AE-91EF-F32FF3F01650}" type="datetime8">
              <a:rPr lang="fa-IR" smtClean="0"/>
              <a:t>28 دسامبر 15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4F065E7-C545-45D8-942D-53B7BF5230DC}" type="slidenum">
              <a:rPr lang="fa-IR" smtClean="0"/>
              <a:t>‹#›</a:t>
            </a:fld>
            <a:endParaRPr lang="fa-IR"/>
          </a:p>
        </p:txBody>
      </p:sp>
      <p:sp>
        <p:nvSpPr>
          <p:cNvPr id="9" name="Content Placeholder 8"/>
          <p:cNvSpPr>
            <a:spLocks noGrp="1"/>
          </p:cNvSpPr>
          <p:nvPr>
            <p:ph sz="quarter" idx="1"/>
          </p:nvPr>
        </p:nvSpPr>
        <p:spPr>
          <a:xfrm>
            <a:off x="540068" y="2100263"/>
            <a:ext cx="4320540" cy="600075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5044230" y="2100263"/>
            <a:ext cx="4320540" cy="600075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0067" y="358378"/>
            <a:ext cx="8911114" cy="1500188"/>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4D682E2-CBF6-4C36-B631-7F5C988BEA0E}" type="datetime8">
              <a:rPr lang="fa-IR" smtClean="0"/>
              <a:t>28 دسامبر 15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A4F065E7-C545-45D8-942D-53B7BF5230DC}" type="slidenum">
              <a:rPr lang="fa-IR" smtClean="0"/>
              <a:t>‹#›</a:t>
            </a:fld>
            <a:endParaRPr lang="fa-IR"/>
          </a:p>
        </p:txBody>
      </p:sp>
      <p:sp>
        <p:nvSpPr>
          <p:cNvPr id="11" name="Content Placeholder 10"/>
          <p:cNvSpPr>
            <a:spLocks noGrp="1"/>
          </p:cNvSpPr>
          <p:nvPr>
            <p:ph sz="quarter" idx="2"/>
          </p:nvPr>
        </p:nvSpPr>
        <p:spPr>
          <a:xfrm>
            <a:off x="540068" y="3100387"/>
            <a:ext cx="4320540" cy="510063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5164395" y="3100387"/>
            <a:ext cx="4320540" cy="510063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540068" y="2060258"/>
            <a:ext cx="4320540" cy="864108"/>
          </a:xfrm>
          <a:prstGeom prst="roundRect">
            <a:avLst>
              <a:gd name="adj" fmla="val 16667"/>
            </a:avLst>
          </a:prstGeom>
          <a:solidFill>
            <a:schemeClr val="accent1"/>
          </a:solidFill>
        </p:spPr>
        <p:txBody>
          <a:bodyPr rtlCol="0" anchor="ctr">
            <a:noAutofit/>
          </a:bodyPr>
          <a:lstStyle>
            <a:lvl1pPr marL="0" indent="0">
              <a:buFontTx/>
              <a:buNone/>
              <a:defRPr sz="25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5130641" y="2060258"/>
            <a:ext cx="4320540" cy="864108"/>
          </a:xfrm>
          <a:prstGeom prst="roundRect">
            <a:avLst>
              <a:gd name="adj" fmla="val 16667"/>
            </a:avLst>
          </a:prstGeom>
          <a:solidFill>
            <a:schemeClr val="accent1"/>
          </a:solidFill>
        </p:spPr>
        <p:txBody>
          <a:bodyPr rtlCol="0" anchor="ctr">
            <a:noAutofit/>
          </a:bodyPr>
          <a:lstStyle>
            <a:lvl1pPr marL="0" indent="0">
              <a:buFontTx/>
              <a:buNone/>
              <a:defRPr sz="25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BDCEF9F4-90E0-4C1B-8228-0809C32952C9}" type="datetime8">
              <a:rPr lang="fa-IR" smtClean="0"/>
              <a:t>28 دسامبر 15</a:t>
            </a:fld>
            <a:endParaRPr lang="fa-IR"/>
          </a:p>
        </p:txBody>
      </p:sp>
      <p:sp>
        <p:nvSpPr>
          <p:cNvPr id="7" name="Slide Number Placeholder 6"/>
          <p:cNvSpPr>
            <a:spLocks noGrp="1"/>
          </p:cNvSpPr>
          <p:nvPr>
            <p:ph type="sldNum" sz="quarter" idx="11"/>
          </p:nvPr>
        </p:nvSpPr>
        <p:spPr/>
        <p:txBody>
          <a:bodyPr rtlCol="0"/>
          <a:lstStyle/>
          <a:p>
            <a:fld id="{A4F065E7-C545-45D8-942D-53B7BF5230DC}" type="slidenum">
              <a:rPr lang="fa-IR" smtClean="0"/>
              <a:t>‹#›</a:t>
            </a:fld>
            <a:endParaRPr lang="fa-IR"/>
          </a:p>
        </p:txBody>
      </p:sp>
      <p:sp>
        <p:nvSpPr>
          <p:cNvPr id="8" name="Footer Placeholder 7"/>
          <p:cNvSpPr>
            <a:spLocks noGrp="1"/>
          </p:cNvSpPr>
          <p:nvPr>
            <p:ph type="ftr" sz="quarter" idx="12"/>
          </p:nvPr>
        </p:nvSpPr>
        <p:spPr/>
        <p:txBody>
          <a:bodyPr rtlCol="0"/>
          <a:lstStyle/>
          <a:p>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4383F4-508A-4A29-9180-783895CF3A3A}" type="datetime8">
              <a:rPr lang="fa-IR" smtClean="0"/>
              <a:t>28 دسامبر 15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A4F065E7-C545-45D8-942D-53B7BF5230DC}"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10351294" y="0"/>
            <a:ext cx="0" cy="9001125"/>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113157" tIns="56579" rIns="113157" bIns="56579" anchor="t" compatLnSpc="1"/>
          <a:lstStyle/>
          <a:p>
            <a:endParaRPr kumimoji="0" lang="en-US" dirty="0"/>
          </a:p>
        </p:txBody>
      </p:sp>
      <p:sp>
        <p:nvSpPr>
          <p:cNvPr id="2" name="Title 1"/>
          <p:cNvSpPr>
            <a:spLocks noGrp="1"/>
          </p:cNvSpPr>
          <p:nvPr>
            <p:ph type="title"/>
          </p:nvPr>
        </p:nvSpPr>
        <p:spPr>
          <a:xfrm rot="5400000">
            <a:off x="3568946" y="4230529"/>
            <a:ext cx="8281035" cy="540068"/>
          </a:xfrm>
        </p:spPr>
        <p:txBody>
          <a:bodyPr anchor="b"/>
          <a:lstStyle>
            <a:lvl1pPr algn="l">
              <a:buNone/>
              <a:defRPr sz="25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8047006" y="360045"/>
            <a:ext cx="1803825" cy="6540818"/>
          </a:xfrm>
        </p:spPr>
        <p:txBody>
          <a:bodyPr/>
          <a:lstStyle>
            <a:lvl1pPr marL="0" indent="0">
              <a:spcBef>
                <a:spcPts val="495"/>
              </a:spcBef>
              <a:spcAft>
                <a:spcPts val="1238"/>
              </a:spcAft>
              <a:buNone/>
              <a:defRPr sz="1500"/>
            </a:lvl1pPr>
            <a:lvl2pPr>
              <a:buNone/>
              <a:defRPr sz="1500"/>
            </a:lvl2pPr>
            <a:lvl3pPr>
              <a:buNone/>
              <a:defRPr sz="1200"/>
            </a:lvl3pPr>
            <a:lvl4pPr>
              <a:buNone/>
              <a:defRPr sz="1100"/>
            </a:lvl4pPr>
            <a:lvl5pPr>
              <a:buNone/>
              <a:defRPr sz="11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7380923" y="0"/>
            <a:ext cx="0" cy="9001125"/>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113157" tIns="56579" rIns="113157" bIns="56579" anchor="t" compatLnSpc="1"/>
          <a:lstStyle/>
          <a:p>
            <a:endParaRPr kumimoji="0" lang="en-US" dirty="0"/>
          </a:p>
        </p:txBody>
      </p:sp>
      <p:sp>
        <p:nvSpPr>
          <p:cNvPr id="9" name="Straight Connector 8"/>
          <p:cNvSpPr>
            <a:spLocks noChangeShapeType="1"/>
          </p:cNvSpPr>
          <p:nvPr/>
        </p:nvSpPr>
        <p:spPr bwMode="auto">
          <a:xfrm>
            <a:off x="7314650" y="0"/>
            <a:ext cx="0" cy="9001125"/>
          </a:xfrm>
          <a:prstGeom prst="line">
            <a:avLst/>
          </a:prstGeom>
          <a:noFill/>
          <a:ln w="12700" cap="flat" cmpd="sng" algn="ctr">
            <a:solidFill>
              <a:schemeClr val="accent1"/>
            </a:solidFill>
            <a:prstDash val="solid"/>
            <a:round/>
            <a:headEnd type="none" w="med" len="med"/>
            <a:tailEnd type="none" w="med" len="med"/>
          </a:ln>
          <a:effectLst/>
        </p:spPr>
        <p:txBody>
          <a:bodyPr vert="horz" wrap="square" lIns="113157" tIns="56579" rIns="113157" bIns="56579" anchor="t" compatLnSpc="1"/>
          <a:lstStyle/>
          <a:p>
            <a:endParaRPr kumimoji="0" lang="en-US" dirty="0"/>
          </a:p>
        </p:txBody>
      </p:sp>
      <p:sp>
        <p:nvSpPr>
          <p:cNvPr id="11" name="Straight Connector 10"/>
          <p:cNvSpPr>
            <a:spLocks noChangeShapeType="1"/>
          </p:cNvSpPr>
          <p:nvPr/>
        </p:nvSpPr>
        <p:spPr bwMode="auto">
          <a:xfrm>
            <a:off x="10621328" y="0"/>
            <a:ext cx="0" cy="9001125"/>
          </a:xfrm>
          <a:prstGeom prst="line">
            <a:avLst/>
          </a:prstGeom>
          <a:noFill/>
          <a:ln w="19050" cap="flat" cmpd="sng" algn="ctr">
            <a:solidFill>
              <a:schemeClr val="accent1"/>
            </a:solidFill>
            <a:prstDash val="solid"/>
            <a:round/>
            <a:headEnd type="none" w="med" len="med"/>
            <a:tailEnd type="none" w="med" len="med"/>
          </a:ln>
          <a:effectLst/>
        </p:spPr>
        <p:txBody>
          <a:bodyPr vert="horz" wrap="square" lIns="113157" tIns="56579" rIns="113157" bIns="56579" anchor="t" compatLnSpc="1"/>
          <a:lstStyle/>
          <a:p>
            <a:endParaRPr kumimoji="0" lang="en-US"/>
          </a:p>
        </p:txBody>
      </p:sp>
      <p:sp>
        <p:nvSpPr>
          <p:cNvPr id="12" name="Rectangle 11"/>
          <p:cNvSpPr/>
          <p:nvPr/>
        </p:nvSpPr>
        <p:spPr bwMode="auto">
          <a:xfrm>
            <a:off x="10441305" y="0"/>
            <a:ext cx="360045" cy="9001125"/>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13157" tIns="56579" rIns="113157" bIns="56579" anchor="ctr"/>
          <a:lstStyle/>
          <a:p>
            <a:pPr algn="ctr" eaLnBrk="1" latinLnBrk="0" hangingPunct="1"/>
            <a:endParaRPr kumimoji="0" lang="en-US"/>
          </a:p>
        </p:txBody>
      </p:sp>
      <p:sp>
        <p:nvSpPr>
          <p:cNvPr id="13" name="Straight Connector 12"/>
          <p:cNvSpPr>
            <a:spLocks noChangeShapeType="1"/>
          </p:cNvSpPr>
          <p:nvPr/>
        </p:nvSpPr>
        <p:spPr bwMode="auto">
          <a:xfrm>
            <a:off x="10531316" y="0"/>
            <a:ext cx="0" cy="9001125"/>
          </a:xfrm>
          <a:prstGeom prst="line">
            <a:avLst/>
          </a:prstGeom>
          <a:noFill/>
          <a:ln w="9525" cap="flat" cmpd="sng" algn="ctr">
            <a:solidFill>
              <a:schemeClr val="accent1"/>
            </a:solidFill>
            <a:prstDash val="solid"/>
            <a:round/>
            <a:headEnd type="none" w="med" len="med"/>
            <a:tailEnd type="none" w="med" len="med"/>
          </a:ln>
          <a:effectLst/>
        </p:spPr>
        <p:txBody>
          <a:bodyPr vert="horz" wrap="square" lIns="113157" tIns="56579" rIns="113157" bIns="56579" anchor="t" compatLnSpc="1"/>
          <a:lstStyle/>
          <a:p>
            <a:endParaRPr kumimoji="0" lang="en-US"/>
          </a:p>
        </p:txBody>
      </p:sp>
      <p:sp>
        <p:nvSpPr>
          <p:cNvPr id="14" name="Oval 13"/>
          <p:cNvSpPr/>
          <p:nvPr/>
        </p:nvSpPr>
        <p:spPr>
          <a:xfrm>
            <a:off x="9634804" y="7500938"/>
            <a:ext cx="648081" cy="72009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13157" tIns="56579" rIns="113157" bIns="56579" anchor="ctr"/>
          <a:lstStyle/>
          <a:p>
            <a:pPr algn="ctr" eaLnBrk="1" latinLnBrk="0" hangingPunct="1"/>
            <a:endParaRPr kumimoji="0" lang="en-US" dirty="0"/>
          </a:p>
        </p:txBody>
      </p:sp>
      <p:sp>
        <p:nvSpPr>
          <p:cNvPr id="18" name="Content Placeholder 17"/>
          <p:cNvSpPr>
            <a:spLocks noGrp="1"/>
          </p:cNvSpPr>
          <p:nvPr>
            <p:ph sz="quarter" idx="1"/>
          </p:nvPr>
        </p:nvSpPr>
        <p:spPr>
          <a:xfrm>
            <a:off x="360045" y="360045"/>
            <a:ext cx="6660833" cy="830503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4965904B-4F26-4628-958A-CC07C9699734}" type="datetime8">
              <a:rPr lang="fa-IR" smtClean="0"/>
              <a:t>28 دسامبر 15</a:t>
            </a:fld>
            <a:endParaRPr lang="fa-IR"/>
          </a:p>
        </p:txBody>
      </p:sp>
      <p:sp>
        <p:nvSpPr>
          <p:cNvPr id="22" name="Slide Number Placeholder 21"/>
          <p:cNvSpPr>
            <a:spLocks noGrp="1"/>
          </p:cNvSpPr>
          <p:nvPr>
            <p:ph type="sldNum" sz="quarter" idx="15"/>
          </p:nvPr>
        </p:nvSpPr>
        <p:spPr/>
        <p:txBody>
          <a:bodyPr rtlCol="0"/>
          <a:lstStyle/>
          <a:p>
            <a:fld id="{A4F065E7-C545-45D8-942D-53B7BF5230DC}" type="slidenum">
              <a:rPr lang="fa-IR" smtClean="0"/>
              <a:t>‹#›</a:t>
            </a:fld>
            <a:endParaRPr lang="fa-IR"/>
          </a:p>
        </p:txBody>
      </p:sp>
      <p:sp>
        <p:nvSpPr>
          <p:cNvPr id="23" name="Footer Placeholder 22"/>
          <p:cNvSpPr>
            <a:spLocks noGrp="1"/>
          </p:cNvSpPr>
          <p:nvPr>
            <p:ph type="ftr" sz="quarter" idx="16"/>
          </p:nvPr>
        </p:nvSpPr>
        <p:spPr/>
        <p:txBody>
          <a:bodyPr rtlCol="0"/>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10351294" y="0"/>
            <a:ext cx="0" cy="9001125"/>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113157" tIns="56579" rIns="113157" bIns="56579" anchor="t" compatLnSpc="1"/>
          <a:lstStyle/>
          <a:p>
            <a:endParaRPr kumimoji="0" lang="en-US"/>
          </a:p>
        </p:txBody>
      </p:sp>
      <p:sp>
        <p:nvSpPr>
          <p:cNvPr id="13" name="Oval 12"/>
          <p:cNvSpPr/>
          <p:nvPr/>
        </p:nvSpPr>
        <p:spPr>
          <a:xfrm>
            <a:off x="9634804" y="7500938"/>
            <a:ext cx="648081" cy="72009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13157" tIns="56579" rIns="113157" bIns="56579" anchor="ctr"/>
          <a:lstStyle/>
          <a:p>
            <a:pPr algn="ctr" eaLnBrk="1" latinLnBrk="0" hangingPunct="1"/>
            <a:endParaRPr kumimoji="0" lang="en-US" dirty="0"/>
          </a:p>
        </p:txBody>
      </p:sp>
      <p:sp>
        <p:nvSpPr>
          <p:cNvPr id="2" name="Title 1"/>
          <p:cNvSpPr>
            <a:spLocks noGrp="1"/>
          </p:cNvSpPr>
          <p:nvPr>
            <p:ph type="title"/>
          </p:nvPr>
        </p:nvSpPr>
        <p:spPr>
          <a:xfrm rot="5400000">
            <a:off x="3543293" y="4230529"/>
            <a:ext cx="8281035" cy="540068"/>
          </a:xfrm>
        </p:spPr>
        <p:txBody>
          <a:bodyPr anchor="b"/>
          <a:lstStyle>
            <a:lvl1pPr algn="l">
              <a:buNone/>
              <a:defRPr sz="25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7290911" cy="9001125"/>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40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7992099" y="347543"/>
            <a:ext cx="1800225" cy="6504813"/>
          </a:xfrm>
        </p:spPr>
        <p:txBody>
          <a:bodyPr rot="0" spcFirstLastPara="0" vertOverflow="overflow" horzOverflow="overflow" vert="horz" wrap="square" lIns="113157" tIns="56579" rIns="113157" bIns="56579" numCol="1" spcCol="339471" rtlCol="0" fromWordArt="0" anchor="t" anchorCtr="0" forceAA="0" compatLnSpc="1">
            <a:normAutofit/>
          </a:bodyPr>
          <a:lstStyle>
            <a:lvl1pPr marL="0" indent="0">
              <a:spcBef>
                <a:spcPts val="124"/>
              </a:spcBef>
              <a:spcAft>
                <a:spcPts val="495"/>
              </a:spcAft>
              <a:buFontTx/>
              <a:buNone/>
              <a:defRPr sz="1500"/>
            </a:lvl1pPr>
            <a:lvl2pPr>
              <a:defRPr sz="1500"/>
            </a:lvl2pPr>
            <a:lvl3pPr>
              <a:defRPr sz="1200"/>
            </a:lvl3pPr>
            <a:lvl4pPr>
              <a:defRPr sz="1100"/>
            </a:lvl4pPr>
            <a:lvl5pPr>
              <a:defRPr sz="11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10621328" y="0"/>
            <a:ext cx="0" cy="9001125"/>
          </a:xfrm>
          <a:prstGeom prst="line">
            <a:avLst/>
          </a:prstGeom>
          <a:noFill/>
          <a:ln w="9525" cap="flat" cmpd="sng" algn="ctr">
            <a:solidFill>
              <a:schemeClr val="tx1"/>
            </a:solidFill>
            <a:prstDash val="solid"/>
            <a:round/>
            <a:headEnd type="none" w="med" len="med"/>
            <a:tailEnd type="none" w="med" len="med"/>
          </a:ln>
          <a:effectLst/>
        </p:spPr>
        <p:txBody>
          <a:bodyPr vert="horz" wrap="square" lIns="113157" tIns="56579" rIns="113157" bIns="56579" anchor="t" compatLnSpc="1"/>
          <a:lstStyle/>
          <a:p>
            <a:endParaRPr kumimoji="0" lang="en-US"/>
          </a:p>
        </p:txBody>
      </p:sp>
      <p:sp>
        <p:nvSpPr>
          <p:cNvPr id="11" name="Rectangle 10"/>
          <p:cNvSpPr/>
          <p:nvPr/>
        </p:nvSpPr>
        <p:spPr bwMode="auto">
          <a:xfrm>
            <a:off x="10441305" y="0"/>
            <a:ext cx="360045" cy="9001125"/>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13157" tIns="56579" rIns="113157" bIns="56579" anchor="ctr"/>
          <a:lstStyle/>
          <a:p>
            <a:pPr algn="ctr" eaLnBrk="1" latinLnBrk="0" hangingPunct="1"/>
            <a:endParaRPr kumimoji="0" lang="en-US"/>
          </a:p>
        </p:txBody>
      </p:sp>
      <p:sp>
        <p:nvSpPr>
          <p:cNvPr id="12" name="Straight Connector 11"/>
          <p:cNvSpPr>
            <a:spLocks noChangeShapeType="1"/>
          </p:cNvSpPr>
          <p:nvPr/>
        </p:nvSpPr>
        <p:spPr bwMode="auto">
          <a:xfrm>
            <a:off x="10531316" y="0"/>
            <a:ext cx="0" cy="9001125"/>
          </a:xfrm>
          <a:prstGeom prst="line">
            <a:avLst/>
          </a:prstGeom>
          <a:noFill/>
          <a:ln w="9525" cap="flat" cmpd="sng" algn="ctr">
            <a:solidFill>
              <a:schemeClr val="accent1"/>
            </a:solidFill>
            <a:prstDash val="solid"/>
            <a:round/>
            <a:headEnd type="none" w="med" len="med"/>
            <a:tailEnd type="none" w="med" len="med"/>
          </a:ln>
          <a:effectLst/>
        </p:spPr>
        <p:txBody>
          <a:bodyPr vert="horz" wrap="square" lIns="113157" tIns="56579" rIns="113157" bIns="56579" anchor="t" compatLnSpc="1"/>
          <a:lstStyle/>
          <a:p>
            <a:endParaRPr kumimoji="0" lang="en-US"/>
          </a:p>
        </p:txBody>
      </p:sp>
      <p:sp>
        <p:nvSpPr>
          <p:cNvPr id="19" name="Straight Connector 18"/>
          <p:cNvSpPr>
            <a:spLocks noChangeShapeType="1"/>
          </p:cNvSpPr>
          <p:nvPr/>
        </p:nvSpPr>
        <p:spPr bwMode="auto">
          <a:xfrm>
            <a:off x="7380923" y="0"/>
            <a:ext cx="0" cy="9001125"/>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113157" tIns="56579" rIns="113157" bIns="56579" anchor="t" compatLnSpc="1"/>
          <a:lstStyle/>
          <a:p>
            <a:endParaRPr kumimoji="0" lang="en-US" dirty="0"/>
          </a:p>
        </p:txBody>
      </p:sp>
      <p:sp>
        <p:nvSpPr>
          <p:cNvPr id="20" name="Straight Connector 19"/>
          <p:cNvSpPr>
            <a:spLocks noChangeShapeType="1"/>
          </p:cNvSpPr>
          <p:nvPr/>
        </p:nvSpPr>
        <p:spPr bwMode="auto">
          <a:xfrm>
            <a:off x="7314650" y="0"/>
            <a:ext cx="0" cy="9001125"/>
          </a:xfrm>
          <a:prstGeom prst="line">
            <a:avLst/>
          </a:prstGeom>
          <a:noFill/>
          <a:ln w="12700" cap="flat" cmpd="sng" algn="ctr">
            <a:solidFill>
              <a:schemeClr val="accent1"/>
            </a:solidFill>
            <a:prstDash val="solid"/>
            <a:round/>
            <a:headEnd type="none" w="med" len="med"/>
            <a:tailEnd type="none" w="med" len="med"/>
          </a:ln>
          <a:effectLst/>
        </p:spPr>
        <p:txBody>
          <a:bodyPr vert="horz" wrap="square" lIns="113157" tIns="56579" rIns="113157" bIns="56579" anchor="t" compatLnSpc="1"/>
          <a:lstStyle/>
          <a:p>
            <a:endParaRPr kumimoji="0" lang="en-US" dirty="0"/>
          </a:p>
        </p:txBody>
      </p:sp>
      <p:sp>
        <p:nvSpPr>
          <p:cNvPr id="17" name="Date Placeholder 16"/>
          <p:cNvSpPr>
            <a:spLocks noGrp="1"/>
          </p:cNvSpPr>
          <p:nvPr>
            <p:ph type="dt" sz="half" idx="10"/>
          </p:nvPr>
        </p:nvSpPr>
        <p:spPr/>
        <p:txBody>
          <a:bodyPr rtlCol="0"/>
          <a:lstStyle/>
          <a:p>
            <a:fld id="{1BB95284-A1A5-4950-895D-B3715DF9B578}" type="datetime8">
              <a:rPr lang="fa-IR" smtClean="0"/>
              <a:t>28 دسامبر 15</a:t>
            </a:fld>
            <a:endParaRPr lang="fa-IR"/>
          </a:p>
        </p:txBody>
      </p:sp>
      <p:sp>
        <p:nvSpPr>
          <p:cNvPr id="18" name="Slide Number Placeholder 17"/>
          <p:cNvSpPr>
            <a:spLocks noGrp="1"/>
          </p:cNvSpPr>
          <p:nvPr>
            <p:ph type="sldNum" sz="quarter" idx="11"/>
          </p:nvPr>
        </p:nvSpPr>
        <p:spPr/>
        <p:txBody>
          <a:bodyPr rtlCol="0"/>
          <a:lstStyle/>
          <a:p>
            <a:fld id="{A4F065E7-C545-45D8-942D-53B7BF5230DC}" type="slidenum">
              <a:rPr lang="fa-IR" smtClean="0"/>
              <a:t>‹#›</a:t>
            </a:fld>
            <a:endParaRPr lang="fa-IR"/>
          </a:p>
        </p:txBody>
      </p:sp>
      <p:sp>
        <p:nvSpPr>
          <p:cNvPr id="21" name="Footer Placeholder 20"/>
          <p:cNvSpPr>
            <a:spLocks noGrp="1"/>
          </p:cNvSpPr>
          <p:nvPr>
            <p:ph type="ftr" sz="quarter" idx="12"/>
          </p:nvPr>
        </p:nvSpPr>
        <p:spPr/>
        <p:txBody>
          <a:bodyPr rtlCol="0"/>
          <a:lstStyle/>
          <a:p>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10351294" y="0"/>
            <a:ext cx="0" cy="9001125"/>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113157" tIns="56579" rIns="113157" bIns="56579" anchor="t" compatLnSpc="1"/>
          <a:lstStyle/>
          <a:p>
            <a:endParaRPr kumimoji="0" lang="en-US" dirty="0"/>
          </a:p>
        </p:txBody>
      </p:sp>
      <p:sp>
        <p:nvSpPr>
          <p:cNvPr id="22" name="Title Placeholder 21"/>
          <p:cNvSpPr>
            <a:spLocks noGrp="1"/>
          </p:cNvSpPr>
          <p:nvPr>
            <p:ph type="title"/>
          </p:nvPr>
        </p:nvSpPr>
        <p:spPr>
          <a:xfrm>
            <a:off x="540067" y="360462"/>
            <a:ext cx="8821103" cy="1500188"/>
          </a:xfrm>
          <a:prstGeom prst="rect">
            <a:avLst/>
          </a:prstGeom>
        </p:spPr>
        <p:txBody>
          <a:bodyPr vert="horz" lIns="113157" tIns="56579" rIns="113157" bIns="56579"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540067" y="2100262"/>
            <a:ext cx="8821103" cy="6396800"/>
          </a:xfrm>
          <a:prstGeom prst="rect">
            <a:avLst/>
          </a:prstGeom>
        </p:spPr>
        <p:txBody>
          <a:bodyPr vert="horz" lIns="113157" tIns="56579" rIns="113157" bIns="56579">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8833104" y="1445132"/>
            <a:ext cx="2640330" cy="453657"/>
          </a:xfrm>
          <a:prstGeom prst="rect">
            <a:avLst/>
          </a:prstGeom>
        </p:spPr>
        <p:txBody>
          <a:bodyPr vert="horz" lIns="113157" tIns="56579" rIns="113157" bIns="56579" anchor="ctr" anchorCtr="0"/>
          <a:lstStyle>
            <a:lvl1pPr algn="r" eaLnBrk="1" latinLnBrk="0" hangingPunct="1">
              <a:defRPr kumimoji="0" sz="1500">
                <a:solidFill>
                  <a:schemeClr val="tx2"/>
                </a:solidFill>
              </a:defRPr>
            </a:lvl1pPr>
          </a:lstStyle>
          <a:p>
            <a:fld id="{3E3B9F27-B4C8-41CC-B330-FB53FB2E537F}" type="datetime8">
              <a:rPr lang="fa-IR" smtClean="0"/>
              <a:t>28 دسامبر 15</a:t>
            </a:fld>
            <a:endParaRPr lang="fa-IR"/>
          </a:p>
        </p:txBody>
      </p:sp>
      <p:sp>
        <p:nvSpPr>
          <p:cNvPr id="3" name="Footer Placeholder 2"/>
          <p:cNvSpPr>
            <a:spLocks noGrp="1"/>
          </p:cNvSpPr>
          <p:nvPr>
            <p:ph type="ftr" sz="quarter" idx="3"/>
          </p:nvPr>
        </p:nvSpPr>
        <p:spPr>
          <a:xfrm rot="5400000">
            <a:off x="8047131" y="4929130"/>
            <a:ext cx="4200525" cy="432054"/>
          </a:xfrm>
          <a:prstGeom prst="rect">
            <a:avLst/>
          </a:prstGeom>
        </p:spPr>
        <p:txBody>
          <a:bodyPr vert="horz" lIns="113157" tIns="56579" rIns="113157" bIns="56579" anchor="ctr" anchorCtr="0"/>
          <a:lstStyle>
            <a:lvl1pPr algn="l" eaLnBrk="1" latinLnBrk="0" hangingPunct="1">
              <a:defRPr kumimoji="0" sz="1500">
                <a:solidFill>
                  <a:schemeClr val="tx2"/>
                </a:solidFill>
              </a:defRPr>
            </a:lvl1pPr>
          </a:lstStyle>
          <a:p>
            <a:endParaRPr lang="fa-IR"/>
          </a:p>
        </p:txBody>
      </p:sp>
      <p:sp>
        <p:nvSpPr>
          <p:cNvPr id="7" name="Straight Connector 6"/>
          <p:cNvSpPr>
            <a:spLocks noChangeShapeType="1"/>
          </p:cNvSpPr>
          <p:nvPr/>
        </p:nvSpPr>
        <p:spPr bwMode="auto">
          <a:xfrm>
            <a:off x="90011" y="0"/>
            <a:ext cx="0" cy="9001125"/>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113157" tIns="56579" rIns="113157" bIns="56579" anchor="t" compatLnSpc="1"/>
          <a:lstStyle/>
          <a:p>
            <a:endParaRPr kumimoji="0" lang="en-US"/>
          </a:p>
        </p:txBody>
      </p:sp>
      <p:sp>
        <p:nvSpPr>
          <p:cNvPr id="9" name="Straight Connector 8"/>
          <p:cNvSpPr>
            <a:spLocks noChangeShapeType="1"/>
          </p:cNvSpPr>
          <p:nvPr/>
        </p:nvSpPr>
        <p:spPr bwMode="auto">
          <a:xfrm>
            <a:off x="10621328" y="0"/>
            <a:ext cx="0" cy="9001125"/>
          </a:xfrm>
          <a:prstGeom prst="line">
            <a:avLst/>
          </a:prstGeom>
          <a:noFill/>
          <a:ln w="19050" cap="flat" cmpd="sng" algn="ctr">
            <a:solidFill>
              <a:schemeClr val="accent1"/>
            </a:solidFill>
            <a:prstDash val="solid"/>
            <a:round/>
            <a:headEnd type="none" w="med" len="med"/>
            <a:tailEnd type="none" w="med" len="med"/>
          </a:ln>
          <a:effectLst/>
        </p:spPr>
        <p:txBody>
          <a:bodyPr vert="horz" wrap="square" lIns="113157" tIns="56579" rIns="113157" bIns="56579" anchor="t" compatLnSpc="1"/>
          <a:lstStyle/>
          <a:p>
            <a:endParaRPr kumimoji="0" lang="en-US"/>
          </a:p>
        </p:txBody>
      </p:sp>
      <p:sp>
        <p:nvSpPr>
          <p:cNvPr id="10" name="Rectangle 9"/>
          <p:cNvSpPr/>
          <p:nvPr/>
        </p:nvSpPr>
        <p:spPr bwMode="auto">
          <a:xfrm>
            <a:off x="10441305" y="0"/>
            <a:ext cx="360045" cy="9001125"/>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13157" tIns="56579" rIns="113157" bIns="56579" anchor="ctr"/>
          <a:lstStyle/>
          <a:p>
            <a:pPr algn="ctr" eaLnBrk="1" latinLnBrk="0" hangingPunct="1"/>
            <a:endParaRPr kumimoji="0" lang="en-US"/>
          </a:p>
        </p:txBody>
      </p:sp>
      <p:sp>
        <p:nvSpPr>
          <p:cNvPr id="11" name="Straight Connector 10"/>
          <p:cNvSpPr>
            <a:spLocks noChangeShapeType="1"/>
          </p:cNvSpPr>
          <p:nvPr/>
        </p:nvSpPr>
        <p:spPr bwMode="auto">
          <a:xfrm>
            <a:off x="10531316" y="0"/>
            <a:ext cx="0" cy="9001125"/>
          </a:xfrm>
          <a:prstGeom prst="line">
            <a:avLst/>
          </a:prstGeom>
          <a:noFill/>
          <a:ln w="9525" cap="flat" cmpd="sng" algn="ctr">
            <a:solidFill>
              <a:schemeClr val="accent1"/>
            </a:solidFill>
            <a:prstDash val="solid"/>
            <a:round/>
            <a:headEnd type="none" w="med" len="med"/>
            <a:tailEnd type="none" w="med" len="med"/>
          </a:ln>
          <a:effectLst/>
        </p:spPr>
        <p:txBody>
          <a:bodyPr vert="horz" wrap="square" lIns="113157" tIns="56579" rIns="113157" bIns="56579" anchor="t" compatLnSpc="1"/>
          <a:lstStyle/>
          <a:p>
            <a:endParaRPr kumimoji="0" lang="en-US"/>
          </a:p>
        </p:txBody>
      </p:sp>
      <p:sp>
        <p:nvSpPr>
          <p:cNvPr id="12" name="Oval 11"/>
          <p:cNvSpPr/>
          <p:nvPr/>
        </p:nvSpPr>
        <p:spPr>
          <a:xfrm>
            <a:off x="9634804" y="7500938"/>
            <a:ext cx="648081" cy="72009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13157" tIns="56579" rIns="113157" bIns="56579"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9602400" y="7525940"/>
            <a:ext cx="720090" cy="684086"/>
          </a:xfrm>
          <a:prstGeom prst="rect">
            <a:avLst/>
          </a:prstGeom>
        </p:spPr>
        <p:txBody>
          <a:bodyPr vert="horz" lIns="113157" tIns="56579" rIns="113157" bIns="56579" anchor="ctr"/>
          <a:lstStyle>
            <a:lvl1pPr algn="ctr" eaLnBrk="1" latinLnBrk="0" hangingPunct="1">
              <a:defRPr kumimoji="0" sz="1700" b="1">
                <a:solidFill>
                  <a:srgbClr val="FFFFFF"/>
                </a:solidFill>
              </a:defRPr>
            </a:lvl1pPr>
          </a:lstStyle>
          <a:p>
            <a:fld id="{A4F065E7-C545-45D8-942D-53B7BF5230DC}" type="slidenum">
              <a:rPr lang="fa-IR" smtClean="0"/>
              <a:t>‹#›</a:t>
            </a:fld>
            <a:endParaRPr lang="fa-IR"/>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hdr="0" ftr="0" dt="0"/>
  <p:txStyles>
    <p:titleStyle>
      <a:lvl1pPr algn="l" rtl="0" eaLnBrk="1" latinLnBrk="0" hangingPunct="1">
        <a:spcBef>
          <a:spcPct val="0"/>
        </a:spcBef>
        <a:buNone/>
        <a:defRPr kumimoji="0" sz="3700" b="0" kern="1200" cap="small" baseline="0">
          <a:solidFill>
            <a:schemeClr val="tx2"/>
          </a:solidFill>
          <a:latin typeface="+mj-lt"/>
          <a:ea typeface="+mj-ea"/>
          <a:cs typeface="+mj-cs"/>
        </a:defRPr>
      </a:lvl1pPr>
    </p:titleStyle>
    <p:bodyStyle>
      <a:lvl1pPr marL="339471" indent="-339471" algn="l" rtl="0" eaLnBrk="1" latinLnBrk="0" hangingPunct="1">
        <a:spcBef>
          <a:spcPts val="743"/>
        </a:spcBef>
        <a:buClr>
          <a:schemeClr val="accent1"/>
        </a:buClr>
        <a:buSzPct val="70000"/>
        <a:buFont typeface="Wingdings"/>
        <a:buChar char=""/>
        <a:defRPr kumimoji="0" sz="3000" kern="1200">
          <a:solidFill>
            <a:schemeClr val="tx1"/>
          </a:solidFill>
          <a:latin typeface="+mn-lt"/>
          <a:ea typeface="+mn-ea"/>
          <a:cs typeface="+mn-cs"/>
        </a:defRPr>
      </a:lvl1pPr>
      <a:lvl2pPr marL="792099" indent="-339471" algn="l" rtl="0" eaLnBrk="1" latinLnBrk="0" hangingPunct="1">
        <a:spcBef>
          <a:spcPct val="20000"/>
        </a:spcBef>
        <a:buClr>
          <a:schemeClr val="accent1"/>
        </a:buClr>
        <a:buSzPct val="80000"/>
        <a:buFont typeface="Wingdings 2"/>
        <a:buChar char=""/>
        <a:defRPr kumimoji="0" sz="2600" kern="1200">
          <a:solidFill>
            <a:schemeClr val="tx1"/>
          </a:solidFill>
          <a:latin typeface="+mn-lt"/>
          <a:ea typeface="+mn-ea"/>
          <a:cs typeface="+mn-cs"/>
        </a:defRPr>
      </a:lvl2pPr>
      <a:lvl3pPr marL="1131570" indent="-226314" algn="l" rtl="0" eaLnBrk="1" latinLnBrk="0" hangingPunct="1">
        <a:spcBef>
          <a:spcPct val="20000"/>
        </a:spcBef>
        <a:buClr>
          <a:schemeClr val="accent1">
            <a:shade val="75000"/>
          </a:schemeClr>
        </a:buClr>
        <a:buSzPct val="60000"/>
        <a:buFont typeface="Wingdings"/>
        <a:buChar char=""/>
        <a:defRPr kumimoji="0" sz="2200" kern="1200">
          <a:solidFill>
            <a:schemeClr val="tx1"/>
          </a:solidFill>
          <a:latin typeface="+mn-lt"/>
          <a:ea typeface="+mn-ea"/>
          <a:cs typeface="+mn-cs"/>
        </a:defRPr>
      </a:lvl3pPr>
      <a:lvl4pPr marL="1471041" indent="-226314" algn="l" rtl="0" eaLnBrk="1" latinLnBrk="0" hangingPunct="1">
        <a:spcBef>
          <a:spcPct val="20000"/>
        </a:spcBef>
        <a:buClr>
          <a:schemeClr val="accent1">
            <a:tint val="60000"/>
          </a:schemeClr>
        </a:buClr>
        <a:buSzPct val="60000"/>
        <a:buFont typeface="Wingdings"/>
        <a:buChar char=""/>
        <a:defRPr kumimoji="0" sz="2200" kern="1200">
          <a:solidFill>
            <a:schemeClr val="tx1"/>
          </a:solidFill>
          <a:latin typeface="+mn-lt"/>
          <a:ea typeface="+mn-ea"/>
          <a:cs typeface="+mn-cs"/>
        </a:defRPr>
      </a:lvl4pPr>
      <a:lvl5pPr marL="1810512" indent="-226314" algn="l" rtl="0" eaLnBrk="1" latinLnBrk="0" hangingPunct="1">
        <a:spcBef>
          <a:spcPct val="20000"/>
        </a:spcBef>
        <a:buClr>
          <a:schemeClr val="accent2">
            <a:tint val="60000"/>
          </a:schemeClr>
        </a:buClr>
        <a:buSzPct val="68000"/>
        <a:buFont typeface="Wingdings 2"/>
        <a:buChar char=""/>
        <a:defRPr kumimoji="0" sz="2000" kern="1200">
          <a:solidFill>
            <a:schemeClr val="tx1"/>
          </a:solidFill>
          <a:latin typeface="+mn-lt"/>
          <a:ea typeface="+mn-ea"/>
          <a:cs typeface="+mn-cs"/>
        </a:defRPr>
      </a:lvl5pPr>
      <a:lvl6pPr marL="2149983" indent="-226314" algn="l" rtl="0" eaLnBrk="1" latinLnBrk="0" hangingPunct="1">
        <a:spcBef>
          <a:spcPct val="20000"/>
        </a:spcBef>
        <a:buClr>
          <a:schemeClr val="accent1"/>
        </a:buClr>
        <a:buChar char="•"/>
        <a:defRPr kumimoji="0" sz="2000" kern="1200">
          <a:solidFill>
            <a:schemeClr val="tx2"/>
          </a:solidFill>
          <a:latin typeface="+mn-lt"/>
          <a:ea typeface="+mn-ea"/>
          <a:cs typeface="+mn-cs"/>
        </a:defRPr>
      </a:lvl6pPr>
      <a:lvl7pPr marL="2489454" indent="-226314" algn="l" rtl="0" eaLnBrk="1" latinLnBrk="0" hangingPunct="1">
        <a:spcBef>
          <a:spcPct val="20000"/>
        </a:spcBef>
        <a:buClr>
          <a:schemeClr val="accent1">
            <a:tint val="60000"/>
          </a:schemeClr>
        </a:buClr>
        <a:buSzPct val="60000"/>
        <a:buFont typeface="Wingdings"/>
        <a:buChar char=""/>
        <a:defRPr kumimoji="0" sz="1700" kern="1200" baseline="0">
          <a:solidFill>
            <a:schemeClr val="tx2"/>
          </a:solidFill>
          <a:latin typeface="+mn-lt"/>
          <a:ea typeface="+mn-ea"/>
          <a:cs typeface="+mn-cs"/>
        </a:defRPr>
      </a:lvl7pPr>
      <a:lvl8pPr marL="2828925" indent="-226314" algn="l" rtl="0" eaLnBrk="1" latinLnBrk="0" hangingPunct="1">
        <a:spcBef>
          <a:spcPct val="20000"/>
        </a:spcBef>
        <a:buClr>
          <a:schemeClr val="accent2"/>
        </a:buClr>
        <a:buChar char="•"/>
        <a:defRPr kumimoji="0" sz="1700" kern="1200" cap="small" baseline="0">
          <a:solidFill>
            <a:schemeClr val="tx2"/>
          </a:solidFill>
          <a:latin typeface="+mn-lt"/>
          <a:ea typeface="+mn-ea"/>
          <a:cs typeface="+mn-cs"/>
        </a:defRPr>
      </a:lvl8pPr>
      <a:lvl9pPr marL="3168396" indent="-226314" algn="l" rtl="0" eaLnBrk="1" latinLnBrk="0" hangingPunct="1">
        <a:spcBef>
          <a:spcPct val="20000"/>
        </a:spcBef>
        <a:buClr>
          <a:schemeClr val="accent1">
            <a:shade val="75000"/>
          </a:schemeClr>
        </a:buClr>
        <a:buChar char="•"/>
        <a:defRPr kumimoji="0" sz="17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565785" algn="l" rtl="0" eaLnBrk="1" latinLnBrk="0" hangingPunct="1">
        <a:defRPr kumimoji="0" kern="1200">
          <a:solidFill>
            <a:schemeClr val="tx1"/>
          </a:solidFill>
          <a:latin typeface="+mn-lt"/>
          <a:ea typeface="+mn-ea"/>
          <a:cs typeface="+mn-cs"/>
        </a:defRPr>
      </a:lvl2pPr>
      <a:lvl3pPr marL="1131570" algn="l" rtl="0" eaLnBrk="1" latinLnBrk="0" hangingPunct="1">
        <a:defRPr kumimoji="0" kern="1200">
          <a:solidFill>
            <a:schemeClr val="tx1"/>
          </a:solidFill>
          <a:latin typeface="+mn-lt"/>
          <a:ea typeface="+mn-ea"/>
          <a:cs typeface="+mn-cs"/>
        </a:defRPr>
      </a:lvl3pPr>
      <a:lvl4pPr marL="1697355" algn="l" rtl="0" eaLnBrk="1" latinLnBrk="0" hangingPunct="1">
        <a:defRPr kumimoji="0" kern="1200">
          <a:solidFill>
            <a:schemeClr val="tx1"/>
          </a:solidFill>
          <a:latin typeface="+mn-lt"/>
          <a:ea typeface="+mn-ea"/>
          <a:cs typeface="+mn-cs"/>
        </a:defRPr>
      </a:lvl4pPr>
      <a:lvl5pPr marL="2263140" algn="l" rtl="0" eaLnBrk="1" latinLnBrk="0" hangingPunct="1">
        <a:defRPr kumimoji="0" kern="1200">
          <a:solidFill>
            <a:schemeClr val="tx1"/>
          </a:solidFill>
          <a:latin typeface="+mn-lt"/>
          <a:ea typeface="+mn-ea"/>
          <a:cs typeface="+mn-cs"/>
        </a:defRPr>
      </a:lvl5pPr>
      <a:lvl6pPr marL="2828925" algn="l" rtl="0" eaLnBrk="1" latinLnBrk="0" hangingPunct="1">
        <a:defRPr kumimoji="0" kern="1200">
          <a:solidFill>
            <a:schemeClr val="tx1"/>
          </a:solidFill>
          <a:latin typeface="+mn-lt"/>
          <a:ea typeface="+mn-ea"/>
          <a:cs typeface="+mn-cs"/>
        </a:defRPr>
      </a:lvl6pPr>
      <a:lvl7pPr marL="3394710" algn="l" rtl="0" eaLnBrk="1" latinLnBrk="0" hangingPunct="1">
        <a:defRPr kumimoji="0" kern="1200">
          <a:solidFill>
            <a:schemeClr val="tx1"/>
          </a:solidFill>
          <a:latin typeface="+mn-lt"/>
          <a:ea typeface="+mn-ea"/>
          <a:cs typeface="+mn-cs"/>
        </a:defRPr>
      </a:lvl7pPr>
      <a:lvl8pPr marL="3960495" algn="l" rtl="0" eaLnBrk="1" latinLnBrk="0" hangingPunct="1">
        <a:defRPr kumimoji="0" kern="1200">
          <a:solidFill>
            <a:schemeClr val="tx1"/>
          </a:solidFill>
          <a:latin typeface="+mn-lt"/>
          <a:ea typeface="+mn-ea"/>
          <a:cs typeface="+mn-cs"/>
        </a:defRPr>
      </a:lvl8pPr>
      <a:lvl9pPr marL="452628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4F065E7-C545-45D8-942D-53B7BF5230DC}" type="slidenum">
              <a:rPr lang="fa-IR" smtClean="0"/>
              <a:t>1</a:t>
            </a:fld>
            <a:endParaRPr lang="fa-IR" dirty="0"/>
          </a:p>
        </p:txBody>
      </p:sp>
      <p:sp>
        <p:nvSpPr>
          <p:cNvPr id="3" name="Subtitle 2"/>
          <p:cNvSpPr txBox="1">
            <a:spLocks/>
          </p:cNvSpPr>
          <p:nvPr/>
        </p:nvSpPr>
        <p:spPr>
          <a:xfrm>
            <a:off x="722016" y="3079014"/>
            <a:ext cx="9737797" cy="922626"/>
          </a:xfrm>
          <a:prstGeom prst="rect">
            <a:avLst/>
          </a:prstGeom>
        </p:spPr>
        <p:txBody>
          <a:bodyPr lIns="113157" tIns="56579" rIns="113157" bIns="56579">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35788" indent="0" algn="ctr">
              <a:buNone/>
            </a:pPr>
            <a:r>
              <a:rPr lang="fa-IR" sz="4800" dirty="0">
                <a:solidFill>
                  <a:srgbClr val="0000CC"/>
                </a:solidFill>
                <a:latin typeface="IranNastaliq" pitchFamily="18" charset="0"/>
                <a:cs typeface="Titr" pitchFamily="2" charset="-78"/>
              </a:rPr>
              <a:t>درس: </a:t>
            </a:r>
            <a:r>
              <a:rPr lang="fa-IR" sz="4800" dirty="0" smtClean="0">
                <a:solidFill>
                  <a:srgbClr val="0000CC"/>
                </a:solidFill>
                <a:latin typeface="IranNastaliq" pitchFamily="18" charset="0"/>
                <a:cs typeface="Titr" pitchFamily="2" charset="-78"/>
              </a:rPr>
              <a:t>استراتژی های مدیریت  منابع انسانی</a:t>
            </a:r>
            <a:endParaRPr lang="en-US" sz="4800" dirty="0">
              <a:solidFill>
                <a:srgbClr val="0000CC"/>
              </a:solidFill>
              <a:latin typeface="IranNastaliq" pitchFamily="18" charset="0"/>
              <a:cs typeface="Titr" pitchFamily="2" charset="-78"/>
            </a:endParaRPr>
          </a:p>
        </p:txBody>
      </p:sp>
      <p:sp>
        <p:nvSpPr>
          <p:cNvPr id="4" name="Subtitle 2"/>
          <p:cNvSpPr txBox="1">
            <a:spLocks/>
          </p:cNvSpPr>
          <p:nvPr/>
        </p:nvSpPr>
        <p:spPr>
          <a:xfrm>
            <a:off x="1541001" y="5230206"/>
            <a:ext cx="7920989" cy="787306"/>
          </a:xfrm>
          <a:prstGeom prst="rect">
            <a:avLst/>
          </a:prstGeom>
        </p:spPr>
        <p:txBody>
          <a:bodyPr vert="horz" lIns="56579" tIns="56579" rIns="56579" bIns="56579">
            <a:noAutofit/>
          </a:bodyPr>
          <a:lstStyle>
            <a:lvl1pPr marL="0" marR="64008" indent="0" algn="r" rtl="0" eaLnBrk="1" latinLnBrk="0" hangingPunct="1">
              <a:spcBef>
                <a:spcPts val="400"/>
              </a:spcBef>
              <a:spcAft>
                <a:spcPts val="0"/>
              </a:spcAft>
              <a:buClr>
                <a:schemeClr val="accent1"/>
              </a:buClr>
              <a:buSzPct val="68000"/>
              <a:buFont typeface="Wingdings 3"/>
              <a:buNone/>
              <a:defRPr kumimoji="0" sz="2700" kern="1200">
                <a:solidFill>
                  <a:schemeClr val="tx2"/>
                </a:solidFill>
                <a:latin typeface="+mn-lt"/>
                <a:ea typeface="+mn-ea"/>
                <a:cs typeface="+mn-cs"/>
              </a:defRPr>
            </a:lvl1pPr>
            <a:lvl2pPr marL="457200" indent="0" algn="ctr" rtl="0" eaLnBrk="1" latinLnBrk="0" hangingPunct="1">
              <a:spcBef>
                <a:spcPts val="324"/>
              </a:spcBef>
              <a:buClr>
                <a:schemeClr val="accent1"/>
              </a:buClr>
              <a:buFont typeface="Verdana"/>
              <a:buNone/>
              <a:defRPr kumimoji="0" sz="2300" kern="1200">
                <a:solidFill>
                  <a:schemeClr val="tx1"/>
                </a:solidFill>
                <a:latin typeface="+mn-lt"/>
                <a:ea typeface="+mn-ea"/>
                <a:cs typeface="+mn-cs"/>
              </a:defRPr>
            </a:lvl2pPr>
            <a:lvl3pPr marL="914400" indent="0" algn="ctr" rtl="0" eaLnBrk="1" latinLnBrk="0" hangingPunct="1">
              <a:spcBef>
                <a:spcPts val="350"/>
              </a:spcBef>
              <a:buClr>
                <a:schemeClr val="accent2"/>
              </a:buClr>
              <a:buSzPct val="100000"/>
              <a:buFont typeface="Wingdings 2"/>
              <a:buNone/>
              <a:defRPr kumimoji="0" sz="2100" kern="1200">
                <a:solidFill>
                  <a:schemeClr val="tx1"/>
                </a:solidFill>
                <a:latin typeface="+mn-lt"/>
                <a:ea typeface="+mn-ea"/>
                <a:cs typeface="+mn-cs"/>
              </a:defRPr>
            </a:lvl3pPr>
            <a:lvl4pPr marL="1371600" indent="0" algn="ctr" rtl="0" eaLnBrk="1" latinLnBrk="0" hangingPunct="1">
              <a:spcBef>
                <a:spcPts val="350"/>
              </a:spcBef>
              <a:buClr>
                <a:schemeClr val="accent2"/>
              </a:buClr>
              <a:buFont typeface="Wingdings 2"/>
              <a:buNone/>
              <a:defRPr kumimoji="0" sz="1900" kern="1200">
                <a:solidFill>
                  <a:schemeClr val="tx1"/>
                </a:solidFill>
                <a:latin typeface="+mn-lt"/>
                <a:ea typeface="+mn-ea"/>
                <a:cs typeface="+mn-cs"/>
              </a:defRPr>
            </a:lvl4pPr>
            <a:lvl5pPr marL="1828800" indent="0" algn="ctr" rtl="0" eaLnBrk="1" latinLnBrk="0" hangingPunct="1">
              <a:spcBef>
                <a:spcPts val="350"/>
              </a:spcBef>
              <a:buClr>
                <a:schemeClr val="accent2"/>
              </a:buClr>
              <a:buFont typeface="Wingdings 2"/>
              <a:buNone/>
              <a:defRPr kumimoji="0" sz="1800" kern="1200">
                <a:solidFill>
                  <a:schemeClr val="tx1"/>
                </a:solidFill>
                <a:latin typeface="+mn-lt"/>
                <a:ea typeface="+mn-ea"/>
                <a:cs typeface="+mn-cs"/>
              </a:defRPr>
            </a:lvl5pPr>
            <a:lvl6pPr marL="2286000" indent="0" algn="ctr" rtl="0" eaLnBrk="1" latinLnBrk="0" hangingPunct="1">
              <a:spcBef>
                <a:spcPts val="350"/>
              </a:spcBef>
              <a:buClr>
                <a:schemeClr val="accent3"/>
              </a:buClr>
              <a:buFont typeface="Wingdings 2"/>
              <a:buNone/>
              <a:defRPr kumimoji="0" sz="1800" kern="1200">
                <a:solidFill>
                  <a:schemeClr val="tx1"/>
                </a:solidFill>
                <a:latin typeface="+mn-lt"/>
                <a:ea typeface="+mn-ea"/>
                <a:cs typeface="+mn-cs"/>
              </a:defRPr>
            </a:lvl6pPr>
            <a:lvl7pPr marL="27432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7pPr>
            <a:lvl8pPr marL="32004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8pPr>
            <a:lvl9pPr marL="3657600" indent="0" algn="ctr" rtl="0" eaLnBrk="1" latinLnBrk="0" hangingPunct="1">
              <a:spcBef>
                <a:spcPts val="350"/>
              </a:spcBef>
              <a:buClr>
                <a:schemeClr val="accent3"/>
              </a:buClr>
              <a:buFont typeface="Wingdings 2"/>
              <a:buNone/>
              <a:defRPr kumimoji="0" sz="1600" kern="1200" baseline="0">
                <a:solidFill>
                  <a:schemeClr val="tx1"/>
                </a:solidFill>
                <a:latin typeface="+mn-lt"/>
                <a:ea typeface="+mn-ea"/>
                <a:cs typeface="+mn-cs"/>
              </a:defRPr>
            </a:lvl9pPr>
            <a:extLst/>
          </a:lstStyle>
          <a:p>
            <a:pPr algn="ctr"/>
            <a:r>
              <a:rPr lang="fa-IR" sz="4800" dirty="0">
                <a:solidFill>
                  <a:srgbClr val="009900"/>
                </a:solidFill>
                <a:latin typeface="IranNastaliq" pitchFamily="18" charset="0"/>
                <a:cs typeface="Titr" pitchFamily="2" charset="-78"/>
              </a:rPr>
              <a:t>استاد : </a:t>
            </a:r>
            <a:r>
              <a:rPr lang="fa-IR" sz="4800" dirty="0" smtClean="0">
                <a:solidFill>
                  <a:srgbClr val="009900"/>
                </a:solidFill>
                <a:latin typeface="IranNastaliq" pitchFamily="18" charset="0"/>
                <a:cs typeface="Titr" pitchFamily="2" charset="-78"/>
              </a:rPr>
              <a:t>جناب دکتر سعید صیادی </a:t>
            </a:r>
            <a:endParaRPr lang="fa-IR" sz="4800" dirty="0">
              <a:solidFill>
                <a:srgbClr val="009900"/>
              </a:solidFill>
              <a:latin typeface="IranNastaliq" pitchFamily="18" charset="0"/>
              <a:cs typeface="Titr" pitchFamily="2" charset="-78"/>
            </a:endParaRPr>
          </a:p>
        </p:txBody>
      </p:sp>
      <p:sp>
        <p:nvSpPr>
          <p:cNvPr id="5" name="Subtitle 2"/>
          <p:cNvSpPr txBox="1">
            <a:spLocks/>
          </p:cNvSpPr>
          <p:nvPr/>
        </p:nvSpPr>
        <p:spPr>
          <a:xfrm>
            <a:off x="1973392" y="6043298"/>
            <a:ext cx="6751654" cy="787306"/>
          </a:xfrm>
          <a:prstGeom prst="rect">
            <a:avLst/>
          </a:prstGeom>
        </p:spPr>
        <p:txBody>
          <a:bodyPr vert="horz" lIns="56579" tIns="56579" rIns="56579" bIns="56579">
            <a:normAutofit/>
          </a:bodyPr>
          <a:lstStyle>
            <a:lvl1pPr marL="0" marR="64008" indent="0" algn="r" rtl="0" eaLnBrk="1" latinLnBrk="0" hangingPunct="1">
              <a:spcBef>
                <a:spcPts val="400"/>
              </a:spcBef>
              <a:spcAft>
                <a:spcPts val="0"/>
              </a:spcAft>
              <a:buClr>
                <a:schemeClr val="accent1"/>
              </a:buClr>
              <a:buSzPct val="68000"/>
              <a:buFont typeface="Wingdings 3"/>
              <a:buNone/>
              <a:defRPr kumimoji="0" sz="2700" kern="1200">
                <a:solidFill>
                  <a:schemeClr val="tx2"/>
                </a:solidFill>
                <a:latin typeface="+mn-lt"/>
                <a:ea typeface="+mn-ea"/>
                <a:cs typeface="+mn-cs"/>
              </a:defRPr>
            </a:lvl1pPr>
            <a:lvl2pPr marL="457200" indent="0" algn="ctr" rtl="0" eaLnBrk="1" latinLnBrk="0" hangingPunct="1">
              <a:spcBef>
                <a:spcPts val="324"/>
              </a:spcBef>
              <a:buClr>
                <a:schemeClr val="accent1"/>
              </a:buClr>
              <a:buFont typeface="Verdana"/>
              <a:buNone/>
              <a:defRPr kumimoji="0" sz="2300" kern="1200">
                <a:solidFill>
                  <a:schemeClr val="tx1"/>
                </a:solidFill>
                <a:latin typeface="+mn-lt"/>
                <a:ea typeface="+mn-ea"/>
                <a:cs typeface="+mn-cs"/>
              </a:defRPr>
            </a:lvl2pPr>
            <a:lvl3pPr marL="914400" indent="0" algn="ctr" rtl="0" eaLnBrk="1" latinLnBrk="0" hangingPunct="1">
              <a:spcBef>
                <a:spcPts val="350"/>
              </a:spcBef>
              <a:buClr>
                <a:schemeClr val="accent2"/>
              </a:buClr>
              <a:buSzPct val="100000"/>
              <a:buFont typeface="Wingdings 2"/>
              <a:buNone/>
              <a:defRPr kumimoji="0" sz="2100" kern="1200">
                <a:solidFill>
                  <a:schemeClr val="tx1"/>
                </a:solidFill>
                <a:latin typeface="+mn-lt"/>
                <a:ea typeface="+mn-ea"/>
                <a:cs typeface="+mn-cs"/>
              </a:defRPr>
            </a:lvl3pPr>
            <a:lvl4pPr marL="1371600" indent="0" algn="ctr" rtl="0" eaLnBrk="1" latinLnBrk="0" hangingPunct="1">
              <a:spcBef>
                <a:spcPts val="350"/>
              </a:spcBef>
              <a:buClr>
                <a:schemeClr val="accent2"/>
              </a:buClr>
              <a:buFont typeface="Wingdings 2"/>
              <a:buNone/>
              <a:defRPr kumimoji="0" sz="1900" kern="1200">
                <a:solidFill>
                  <a:schemeClr val="tx1"/>
                </a:solidFill>
                <a:latin typeface="+mn-lt"/>
                <a:ea typeface="+mn-ea"/>
                <a:cs typeface="+mn-cs"/>
              </a:defRPr>
            </a:lvl4pPr>
            <a:lvl5pPr marL="1828800" indent="0" algn="ctr" rtl="0" eaLnBrk="1" latinLnBrk="0" hangingPunct="1">
              <a:spcBef>
                <a:spcPts val="350"/>
              </a:spcBef>
              <a:buClr>
                <a:schemeClr val="accent2"/>
              </a:buClr>
              <a:buFont typeface="Wingdings 2"/>
              <a:buNone/>
              <a:defRPr kumimoji="0" sz="1800" kern="1200">
                <a:solidFill>
                  <a:schemeClr val="tx1"/>
                </a:solidFill>
                <a:latin typeface="+mn-lt"/>
                <a:ea typeface="+mn-ea"/>
                <a:cs typeface="+mn-cs"/>
              </a:defRPr>
            </a:lvl5pPr>
            <a:lvl6pPr marL="2286000" indent="0" algn="ctr" rtl="0" eaLnBrk="1" latinLnBrk="0" hangingPunct="1">
              <a:spcBef>
                <a:spcPts val="350"/>
              </a:spcBef>
              <a:buClr>
                <a:schemeClr val="accent3"/>
              </a:buClr>
              <a:buFont typeface="Wingdings 2"/>
              <a:buNone/>
              <a:defRPr kumimoji="0" sz="1800" kern="1200">
                <a:solidFill>
                  <a:schemeClr val="tx1"/>
                </a:solidFill>
                <a:latin typeface="+mn-lt"/>
                <a:ea typeface="+mn-ea"/>
                <a:cs typeface="+mn-cs"/>
              </a:defRPr>
            </a:lvl6pPr>
            <a:lvl7pPr marL="27432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7pPr>
            <a:lvl8pPr marL="32004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8pPr>
            <a:lvl9pPr marL="3657600" indent="0" algn="ctr" rtl="0" eaLnBrk="1" latinLnBrk="0" hangingPunct="1">
              <a:spcBef>
                <a:spcPts val="350"/>
              </a:spcBef>
              <a:buClr>
                <a:schemeClr val="accent3"/>
              </a:buClr>
              <a:buFont typeface="Wingdings 2"/>
              <a:buNone/>
              <a:defRPr kumimoji="0" sz="1600" kern="1200" baseline="0">
                <a:solidFill>
                  <a:schemeClr val="tx1"/>
                </a:solidFill>
                <a:latin typeface="+mn-lt"/>
                <a:ea typeface="+mn-ea"/>
                <a:cs typeface="+mn-cs"/>
              </a:defRPr>
            </a:lvl9pPr>
            <a:extLst/>
          </a:lstStyle>
          <a:p>
            <a:pPr algn="ctr"/>
            <a:r>
              <a:rPr lang="fa-IR" sz="4000" dirty="0">
                <a:solidFill>
                  <a:srgbClr val="002060"/>
                </a:solidFill>
                <a:latin typeface="IranNastaliq" pitchFamily="18" charset="0"/>
                <a:cs typeface="Titr" pitchFamily="2" charset="-78"/>
              </a:rPr>
              <a:t>ارائه کننده : سید ادریس مشعلی</a:t>
            </a:r>
            <a:endParaRPr lang="en-US" sz="4000" dirty="0">
              <a:solidFill>
                <a:srgbClr val="002060"/>
              </a:solidFill>
              <a:latin typeface="IranNastaliq" pitchFamily="18" charset="0"/>
              <a:cs typeface="Titr" pitchFamily="2" charset="-78"/>
            </a:endParaRPr>
          </a:p>
        </p:txBody>
      </p:sp>
      <p:sp>
        <p:nvSpPr>
          <p:cNvPr id="6" name="Subtitle 2"/>
          <p:cNvSpPr txBox="1">
            <a:spLocks/>
          </p:cNvSpPr>
          <p:nvPr/>
        </p:nvSpPr>
        <p:spPr>
          <a:xfrm>
            <a:off x="3278357" y="8024976"/>
            <a:ext cx="4306099" cy="622115"/>
          </a:xfrm>
          <a:prstGeom prst="rect">
            <a:avLst/>
          </a:prstGeom>
        </p:spPr>
        <p:txBody>
          <a:bodyPr vert="horz" lIns="56579" tIns="56579" rIns="56579" bIns="56579">
            <a:noAutofit/>
          </a:bodyPr>
          <a:lstStyle>
            <a:lvl1pPr marL="0" marR="64008" indent="0" algn="r" rtl="0" eaLnBrk="1" latinLnBrk="0" hangingPunct="1">
              <a:spcBef>
                <a:spcPts val="400"/>
              </a:spcBef>
              <a:spcAft>
                <a:spcPts val="0"/>
              </a:spcAft>
              <a:buClr>
                <a:schemeClr val="accent1"/>
              </a:buClr>
              <a:buSzPct val="68000"/>
              <a:buFont typeface="Wingdings 3"/>
              <a:buNone/>
              <a:defRPr kumimoji="0" sz="2700" kern="1200">
                <a:solidFill>
                  <a:schemeClr val="tx2"/>
                </a:solidFill>
                <a:latin typeface="+mn-lt"/>
                <a:ea typeface="+mn-ea"/>
                <a:cs typeface="+mn-cs"/>
              </a:defRPr>
            </a:lvl1pPr>
            <a:lvl2pPr marL="457200" indent="0" algn="ctr" rtl="0" eaLnBrk="1" latinLnBrk="0" hangingPunct="1">
              <a:spcBef>
                <a:spcPts val="324"/>
              </a:spcBef>
              <a:buClr>
                <a:schemeClr val="accent1"/>
              </a:buClr>
              <a:buFont typeface="Verdana"/>
              <a:buNone/>
              <a:defRPr kumimoji="0" sz="2300" kern="1200">
                <a:solidFill>
                  <a:schemeClr val="tx1"/>
                </a:solidFill>
                <a:latin typeface="+mn-lt"/>
                <a:ea typeface="+mn-ea"/>
                <a:cs typeface="+mn-cs"/>
              </a:defRPr>
            </a:lvl2pPr>
            <a:lvl3pPr marL="914400" indent="0" algn="ctr" rtl="0" eaLnBrk="1" latinLnBrk="0" hangingPunct="1">
              <a:spcBef>
                <a:spcPts val="350"/>
              </a:spcBef>
              <a:buClr>
                <a:schemeClr val="accent2"/>
              </a:buClr>
              <a:buSzPct val="100000"/>
              <a:buFont typeface="Wingdings 2"/>
              <a:buNone/>
              <a:defRPr kumimoji="0" sz="2100" kern="1200">
                <a:solidFill>
                  <a:schemeClr val="tx1"/>
                </a:solidFill>
                <a:latin typeface="+mn-lt"/>
                <a:ea typeface="+mn-ea"/>
                <a:cs typeface="+mn-cs"/>
              </a:defRPr>
            </a:lvl3pPr>
            <a:lvl4pPr marL="1371600" indent="0" algn="ctr" rtl="0" eaLnBrk="1" latinLnBrk="0" hangingPunct="1">
              <a:spcBef>
                <a:spcPts val="350"/>
              </a:spcBef>
              <a:buClr>
                <a:schemeClr val="accent2"/>
              </a:buClr>
              <a:buFont typeface="Wingdings 2"/>
              <a:buNone/>
              <a:defRPr kumimoji="0" sz="1900" kern="1200">
                <a:solidFill>
                  <a:schemeClr val="tx1"/>
                </a:solidFill>
                <a:latin typeface="+mn-lt"/>
                <a:ea typeface="+mn-ea"/>
                <a:cs typeface="+mn-cs"/>
              </a:defRPr>
            </a:lvl4pPr>
            <a:lvl5pPr marL="1828800" indent="0" algn="ctr" rtl="0" eaLnBrk="1" latinLnBrk="0" hangingPunct="1">
              <a:spcBef>
                <a:spcPts val="350"/>
              </a:spcBef>
              <a:buClr>
                <a:schemeClr val="accent2"/>
              </a:buClr>
              <a:buFont typeface="Wingdings 2"/>
              <a:buNone/>
              <a:defRPr kumimoji="0" sz="1800" kern="1200">
                <a:solidFill>
                  <a:schemeClr val="tx1"/>
                </a:solidFill>
                <a:latin typeface="+mn-lt"/>
                <a:ea typeface="+mn-ea"/>
                <a:cs typeface="+mn-cs"/>
              </a:defRPr>
            </a:lvl5pPr>
            <a:lvl6pPr marL="2286000" indent="0" algn="ctr" rtl="0" eaLnBrk="1" latinLnBrk="0" hangingPunct="1">
              <a:spcBef>
                <a:spcPts val="350"/>
              </a:spcBef>
              <a:buClr>
                <a:schemeClr val="accent3"/>
              </a:buClr>
              <a:buFont typeface="Wingdings 2"/>
              <a:buNone/>
              <a:defRPr kumimoji="0" sz="1800" kern="1200">
                <a:solidFill>
                  <a:schemeClr val="tx1"/>
                </a:solidFill>
                <a:latin typeface="+mn-lt"/>
                <a:ea typeface="+mn-ea"/>
                <a:cs typeface="+mn-cs"/>
              </a:defRPr>
            </a:lvl6pPr>
            <a:lvl7pPr marL="27432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7pPr>
            <a:lvl8pPr marL="32004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8pPr>
            <a:lvl9pPr marL="3657600" indent="0" algn="ctr" rtl="0" eaLnBrk="1" latinLnBrk="0" hangingPunct="1">
              <a:spcBef>
                <a:spcPts val="350"/>
              </a:spcBef>
              <a:buClr>
                <a:schemeClr val="accent3"/>
              </a:buClr>
              <a:buFont typeface="Wingdings 2"/>
              <a:buNone/>
              <a:defRPr kumimoji="0" sz="1600" kern="1200" baseline="0">
                <a:solidFill>
                  <a:schemeClr val="tx1"/>
                </a:solidFill>
                <a:latin typeface="+mn-lt"/>
                <a:ea typeface="+mn-ea"/>
                <a:cs typeface="+mn-cs"/>
              </a:defRPr>
            </a:lvl9pPr>
            <a:extLst/>
          </a:lstStyle>
          <a:p>
            <a:pPr algn="ctr"/>
            <a:r>
              <a:rPr lang="fa-IR" sz="3600" dirty="0">
                <a:solidFill>
                  <a:srgbClr val="C00000"/>
                </a:solidFill>
                <a:latin typeface="IranNastaliq" pitchFamily="18" charset="0"/>
                <a:cs typeface="Titr" pitchFamily="2" charset="-78"/>
              </a:rPr>
              <a:t>نیمسال اول :  95-94</a:t>
            </a:r>
            <a:endParaRPr lang="en-US" sz="3600" dirty="0">
              <a:solidFill>
                <a:srgbClr val="C00000"/>
              </a:solidFill>
              <a:latin typeface="IranNastaliq" pitchFamily="18" charset="0"/>
              <a:cs typeface="Titr" pitchFamily="2" charset="-78"/>
            </a:endParaRPr>
          </a:p>
        </p:txBody>
      </p:sp>
      <p:sp>
        <p:nvSpPr>
          <p:cNvPr id="7" name="Subtitle 2"/>
          <p:cNvSpPr txBox="1">
            <a:spLocks/>
          </p:cNvSpPr>
          <p:nvPr/>
        </p:nvSpPr>
        <p:spPr>
          <a:xfrm>
            <a:off x="1639549" y="6804818"/>
            <a:ext cx="7902730" cy="787306"/>
          </a:xfrm>
          <a:prstGeom prst="rect">
            <a:avLst/>
          </a:prstGeom>
        </p:spPr>
        <p:txBody>
          <a:bodyPr vert="horz" lIns="56579" tIns="56579" rIns="56579" bIns="56579">
            <a:noAutofit/>
          </a:bodyPr>
          <a:lstStyle>
            <a:lvl1pPr marL="0" marR="64008" indent="0" algn="r" rtl="0" eaLnBrk="1" latinLnBrk="0" hangingPunct="1">
              <a:spcBef>
                <a:spcPts val="400"/>
              </a:spcBef>
              <a:spcAft>
                <a:spcPts val="0"/>
              </a:spcAft>
              <a:buClr>
                <a:schemeClr val="accent1"/>
              </a:buClr>
              <a:buSzPct val="68000"/>
              <a:buFont typeface="Wingdings 3"/>
              <a:buNone/>
              <a:defRPr kumimoji="0" sz="2700" kern="1200">
                <a:solidFill>
                  <a:schemeClr val="tx2"/>
                </a:solidFill>
                <a:latin typeface="+mn-lt"/>
                <a:ea typeface="+mn-ea"/>
                <a:cs typeface="+mn-cs"/>
              </a:defRPr>
            </a:lvl1pPr>
            <a:lvl2pPr marL="457200" indent="0" algn="ctr" rtl="0" eaLnBrk="1" latinLnBrk="0" hangingPunct="1">
              <a:spcBef>
                <a:spcPts val="324"/>
              </a:spcBef>
              <a:buClr>
                <a:schemeClr val="accent1"/>
              </a:buClr>
              <a:buFont typeface="Verdana"/>
              <a:buNone/>
              <a:defRPr kumimoji="0" sz="2300" kern="1200">
                <a:solidFill>
                  <a:schemeClr val="tx1"/>
                </a:solidFill>
                <a:latin typeface="+mn-lt"/>
                <a:ea typeface="+mn-ea"/>
                <a:cs typeface="+mn-cs"/>
              </a:defRPr>
            </a:lvl2pPr>
            <a:lvl3pPr marL="914400" indent="0" algn="ctr" rtl="0" eaLnBrk="1" latinLnBrk="0" hangingPunct="1">
              <a:spcBef>
                <a:spcPts val="350"/>
              </a:spcBef>
              <a:buClr>
                <a:schemeClr val="accent2"/>
              </a:buClr>
              <a:buSzPct val="100000"/>
              <a:buFont typeface="Wingdings 2"/>
              <a:buNone/>
              <a:defRPr kumimoji="0" sz="2100" kern="1200">
                <a:solidFill>
                  <a:schemeClr val="tx1"/>
                </a:solidFill>
                <a:latin typeface="+mn-lt"/>
                <a:ea typeface="+mn-ea"/>
                <a:cs typeface="+mn-cs"/>
              </a:defRPr>
            </a:lvl3pPr>
            <a:lvl4pPr marL="1371600" indent="0" algn="ctr" rtl="0" eaLnBrk="1" latinLnBrk="0" hangingPunct="1">
              <a:spcBef>
                <a:spcPts val="350"/>
              </a:spcBef>
              <a:buClr>
                <a:schemeClr val="accent2"/>
              </a:buClr>
              <a:buFont typeface="Wingdings 2"/>
              <a:buNone/>
              <a:defRPr kumimoji="0" sz="1900" kern="1200">
                <a:solidFill>
                  <a:schemeClr val="tx1"/>
                </a:solidFill>
                <a:latin typeface="+mn-lt"/>
                <a:ea typeface="+mn-ea"/>
                <a:cs typeface="+mn-cs"/>
              </a:defRPr>
            </a:lvl4pPr>
            <a:lvl5pPr marL="1828800" indent="0" algn="ctr" rtl="0" eaLnBrk="1" latinLnBrk="0" hangingPunct="1">
              <a:spcBef>
                <a:spcPts val="350"/>
              </a:spcBef>
              <a:buClr>
                <a:schemeClr val="accent2"/>
              </a:buClr>
              <a:buFont typeface="Wingdings 2"/>
              <a:buNone/>
              <a:defRPr kumimoji="0" sz="1800" kern="1200">
                <a:solidFill>
                  <a:schemeClr val="tx1"/>
                </a:solidFill>
                <a:latin typeface="+mn-lt"/>
                <a:ea typeface="+mn-ea"/>
                <a:cs typeface="+mn-cs"/>
              </a:defRPr>
            </a:lvl5pPr>
            <a:lvl6pPr marL="2286000" indent="0" algn="ctr" rtl="0" eaLnBrk="1" latinLnBrk="0" hangingPunct="1">
              <a:spcBef>
                <a:spcPts val="350"/>
              </a:spcBef>
              <a:buClr>
                <a:schemeClr val="accent3"/>
              </a:buClr>
              <a:buFont typeface="Wingdings 2"/>
              <a:buNone/>
              <a:defRPr kumimoji="0" sz="1800" kern="1200">
                <a:solidFill>
                  <a:schemeClr val="tx1"/>
                </a:solidFill>
                <a:latin typeface="+mn-lt"/>
                <a:ea typeface="+mn-ea"/>
                <a:cs typeface="+mn-cs"/>
              </a:defRPr>
            </a:lvl6pPr>
            <a:lvl7pPr marL="27432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7pPr>
            <a:lvl8pPr marL="32004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8pPr>
            <a:lvl9pPr marL="3657600" indent="0" algn="ctr" rtl="0" eaLnBrk="1" latinLnBrk="0" hangingPunct="1">
              <a:spcBef>
                <a:spcPts val="350"/>
              </a:spcBef>
              <a:buClr>
                <a:schemeClr val="accent3"/>
              </a:buClr>
              <a:buFont typeface="Wingdings 2"/>
              <a:buNone/>
              <a:defRPr kumimoji="0" sz="1600" kern="1200" baseline="0">
                <a:solidFill>
                  <a:schemeClr val="tx1"/>
                </a:solidFill>
                <a:latin typeface="+mn-lt"/>
                <a:ea typeface="+mn-ea"/>
                <a:cs typeface="+mn-cs"/>
              </a:defRPr>
            </a:lvl9pPr>
            <a:extLst/>
          </a:lstStyle>
          <a:p>
            <a:pPr algn="ctr"/>
            <a:r>
              <a:rPr lang="fa-IR" sz="3600" dirty="0">
                <a:solidFill>
                  <a:srgbClr val="0000CC"/>
                </a:solidFill>
                <a:latin typeface="IranNastaliq" pitchFamily="18" charset="0"/>
                <a:cs typeface="Titr" pitchFamily="2" charset="-78"/>
              </a:rPr>
              <a:t>دانشجوی دوره دکتری مدیریت دولتی </a:t>
            </a:r>
            <a:endParaRPr lang="fa-IR" sz="3600" dirty="0" smtClean="0">
              <a:solidFill>
                <a:srgbClr val="0000CC"/>
              </a:solidFill>
              <a:latin typeface="IranNastaliq" pitchFamily="18" charset="0"/>
              <a:cs typeface="Titr" pitchFamily="2" charset="-78"/>
            </a:endParaRPr>
          </a:p>
          <a:p>
            <a:pPr algn="ctr"/>
            <a:r>
              <a:rPr lang="fa-IR" sz="3600" dirty="0" smtClean="0">
                <a:solidFill>
                  <a:srgbClr val="0000CC"/>
                </a:solidFill>
                <a:latin typeface="IranNastaliq" pitchFamily="18" charset="0"/>
                <a:cs typeface="Titr" pitchFamily="2" charset="-78"/>
              </a:rPr>
              <a:t>(</a:t>
            </a:r>
            <a:r>
              <a:rPr lang="fa-IR" sz="3600" dirty="0">
                <a:solidFill>
                  <a:srgbClr val="0000CC"/>
                </a:solidFill>
                <a:latin typeface="IranNastaliq" pitchFamily="18" charset="0"/>
                <a:cs typeface="Titr" pitchFamily="2" charset="-78"/>
              </a:rPr>
              <a:t>مدیریت منابع انسانی)</a:t>
            </a:r>
            <a:endParaRPr lang="en-US" sz="3600" dirty="0">
              <a:solidFill>
                <a:srgbClr val="0000CC"/>
              </a:solidFill>
              <a:latin typeface="IranNastaliq" pitchFamily="18" charset="0"/>
              <a:cs typeface="Titr" pitchFamily="2" charset="-78"/>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9229" y="221951"/>
            <a:ext cx="1762803" cy="2588427"/>
          </a:xfrm>
          <a:prstGeom prst="rect">
            <a:avLst/>
          </a:prstGeom>
        </p:spPr>
      </p:pic>
      <p:sp>
        <p:nvSpPr>
          <p:cNvPr id="9" name="Subtitle 2"/>
          <p:cNvSpPr txBox="1">
            <a:spLocks/>
          </p:cNvSpPr>
          <p:nvPr/>
        </p:nvSpPr>
        <p:spPr>
          <a:xfrm>
            <a:off x="355893" y="2810377"/>
            <a:ext cx="1529474" cy="537275"/>
          </a:xfrm>
          <a:prstGeom prst="rect">
            <a:avLst/>
          </a:prstGeom>
        </p:spPr>
        <p:txBody>
          <a:bodyPr vert="horz" lIns="56579" tIns="56579" rIns="56579" bIns="56579">
            <a:noAutofit/>
          </a:bodyPr>
          <a:lstStyle>
            <a:lvl1pPr marL="0" marR="64008" indent="0" algn="r" rtl="0" eaLnBrk="1" latinLnBrk="0" hangingPunct="1">
              <a:spcBef>
                <a:spcPts val="400"/>
              </a:spcBef>
              <a:spcAft>
                <a:spcPts val="0"/>
              </a:spcAft>
              <a:buClr>
                <a:schemeClr val="accent1"/>
              </a:buClr>
              <a:buSzPct val="68000"/>
              <a:buFont typeface="Wingdings 3"/>
              <a:buNone/>
              <a:defRPr kumimoji="0" sz="2700" kern="1200">
                <a:solidFill>
                  <a:schemeClr val="tx2"/>
                </a:solidFill>
                <a:latin typeface="+mn-lt"/>
                <a:ea typeface="+mn-ea"/>
                <a:cs typeface="+mn-cs"/>
              </a:defRPr>
            </a:lvl1pPr>
            <a:lvl2pPr marL="457200" indent="0" algn="ctr" rtl="0" eaLnBrk="1" latinLnBrk="0" hangingPunct="1">
              <a:spcBef>
                <a:spcPts val="324"/>
              </a:spcBef>
              <a:buClr>
                <a:schemeClr val="accent1"/>
              </a:buClr>
              <a:buFont typeface="Verdana"/>
              <a:buNone/>
              <a:defRPr kumimoji="0" sz="2300" kern="1200">
                <a:solidFill>
                  <a:schemeClr val="tx1"/>
                </a:solidFill>
                <a:latin typeface="+mn-lt"/>
                <a:ea typeface="+mn-ea"/>
                <a:cs typeface="+mn-cs"/>
              </a:defRPr>
            </a:lvl2pPr>
            <a:lvl3pPr marL="914400" indent="0" algn="ctr" rtl="0" eaLnBrk="1" latinLnBrk="0" hangingPunct="1">
              <a:spcBef>
                <a:spcPts val="350"/>
              </a:spcBef>
              <a:buClr>
                <a:schemeClr val="accent2"/>
              </a:buClr>
              <a:buSzPct val="100000"/>
              <a:buFont typeface="Wingdings 2"/>
              <a:buNone/>
              <a:defRPr kumimoji="0" sz="2100" kern="1200">
                <a:solidFill>
                  <a:schemeClr val="tx1"/>
                </a:solidFill>
                <a:latin typeface="+mn-lt"/>
                <a:ea typeface="+mn-ea"/>
                <a:cs typeface="+mn-cs"/>
              </a:defRPr>
            </a:lvl3pPr>
            <a:lvl4pPr marL="1371600" indent="0" algn="ctr" rtl="0" eaLnBrk="1" latinLnBrk="0" hangingPunct="1">
              <a:spcBef>
                <a:spcPts val="350"/>
              </a:spcBef>
              <a:buClr>
                <a:schemeClr val="accent2"/>
              </a:buClr>
              <a:buFont typeface="Wingdings 2"/>
              <a:buNone/>
              <a:defRPr kumimoji="0" sz="1900" kern="1200">
                <a:solidFill>
                  <a:schemeClr val="tx1"/>
                </a:solidFill>
                <a:latin typeface="+mn-lt"/>
                <a:ea typeface="+mn-ea"/>
                <a:cs typeface="+mn-cs"/>
              </a:defRPr>
            </a:lvl4pPr>
            <a:lvl5pPr marL="1828800" indent="0" algn="ctr" rtl="0" eaLnBrk="1" latinLnBrk="0" hangingPunct="1">
              <a:spcBef>
                <a:spcPts val="350"/>
              </a:spcBef>
              <a:buClr>
                <a:schemeClr val="accent2"/>
              </a:buClr>
              <a:buFont typeface="Wingdings 2"/>
              <a:buNone/>
              <a:defRPr kumimoji="0" sz="1800" kern="1200">
                <a:solidFill>
                  <a:schemeClr val="tx1"/>
                </a:solidFill>
                <a:latin typeface="+mn-lt"/>
                <a:ea typeface="+mn-ea"/>
                <a:cs typeface="+mn-cs"/>
              </a:defRPr>
            </a:lvl5pPr>
            <a:lvl6pPr marL="2286000" indent="0" algn="ctr" rtl="0" eaLnBrk="1" latinLnBrk="0" hangingPunct="1">
              <a:spcBef>
                <a:spcPts val="350"/>
              </a:spcBef>
              <a:buClr>
                <a:schemeClr val="accent3"/>
              </a:buClr>
              <a:buFont typeface="Wingdings 2"/>
              <a:buNone/>
              <a:defRPr kumimoji="0" sz="1800" kern="1200">
                <a:solidFill>
                  <a:schemeClr val="tx1"/>
                </a:solidFill>
                <a:latin typeface="+mn-lt"/>
                <a:ea typeface="+mn-ea"/>
                <a:cs typeface="+mn-cs"/>
              </a:defRPr>
            </a:lvl6pPr>
            <a:lvl7pPr marL="27432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7pPr>
            <a:lvl8pPr marL="32004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8pPr>
            <a:lvl9pPr marL="3657600" indent="0" algn="ctr" rtl="0" eaLnBrk="1" latinLnBrk="0" hangingPunct="1">
              <a:spcBef>
                <a:spcPts val="350"/>
              </a:spcBef>
              <a:buClr>
                <a:schemeClr val="accent3"/>
              </a:buClr>
              <a:buFont typeface="Wingdings 2"/>
              <a:buNone/>
              <a:defRPr kumimoji="0" sz="1600" kern="1200" baseline="0">
                <a:solidFill>
                  <a:schemeClr val="tx1"/>
                </a:solidFill>
                <a:latin typeface="+mn-lt"/>
                <a:ea typeface="+mn-ea"/>
                <a:cs typeface="+mn-cs"/>
              </a:defRPr>
            </a:lvl9pPr>
            <a:extLst/>
          </a:lstStyle>
          <a:p>
            <a:r>
              <a:rPr lang="fa-IR" sz="2400" dirty="0">
                <a:solidFill>
                  <a:schemeClr val="tx1"/>
                </a:solidFill>
                <a:latin typeface="IranNastaliq" pitchFamily="18" charset="0"/>
                <a:cs typeface="Titr" pitchFamily="2" charset="-78"/>
              </a:rPr>
              <a:t>واحد کرمان</a:t>
            </a:r>
            <a:endParaRPr lang="en-US" sz="2400" dirty="0">
              <a:solidFill>
                <a:schemeClr val="tx1"/>
              </a:solidFill>
              <a:latin typeface="IranNastaliq" pitchFamily="18" charset="0"/>
              <a:cs typeface="Titr" pitchFamily="2" charset="-78"/>
            </a:endParaRPr>
          </a:p>
        </p:txBody>
      </p:sp>
      <p:sp>
        <p:nvSpPr>
          <p:cNvPr id="10" name="Rectangle 9"/>
          <p:cNvSpPr/>
          <p:nvPr/>
        </p:nvSpPr>
        <p:spPr>
          <a:xfrm>
            <a:off x="3600475" y="60338"/>
            <a:ext cx="3802043" cy="707886"/>
          </a:xfrm>
          <a:prstGeom prst="rect">
            <a:avLst/>
          </a:prstGeom>
        </p:spPr>
        <p:txBody>
          <a:bodyPr wrap="square">
            <a:spAutoFit/>
          </a:bodyPr>
          <a:lstStyle/>
          <a:p>
            <a:pPr algn="ctr"/>
            <a:r>
              <a:rPr lang="fa-IR" sz="4000" b="1" dirty="0">
                <a:solidFill>
                  <a:srgbClr val="00B050"/>
                </a:solidFill>
                <a:latin typeface="IranNastaliq" pitchFamily="18" charset="0"/>
                <a:cs typeface="IranNastaliq" pitchFamily="18" charset="0"/>
              </a:rPr>
              <a:t>بسم الله الرحمن الرحيم</a:t>
            </a:r>
            <a:endParaRPr lang="en-US" sz="3600" b="1" dirty="0">
              <a:solidFill>
                <a:srgbClr val="00B050"/>
              </a:solidFill>
            </a:endParaRPr>
          </a:p>
        </p:txBody>
      </p:sp>
      <p:sp>
        <p:nvSpPr>
          <p:cNvPr id="11" name="Rectangle 10"/>
          <p:cNvSpPr/>
          <p:nvPr/>
        </p:nvSpPr>
        <p:spPr>
          <a:xfrm>
            <a:off x="1811287" y="1240718"/>
            <a:ext cx="8036786" cy="1569660"/>
          </a:xfrm>
          <a:prstGeom prst="rect">
            <a:avLst/>
          </a:prstGeom>
        </p:spPr>
        <p:txBody>
          <a:bodyPr wrap="square">
            <a:spAutoFit/>
          </a:bodyPr>
          <a:lstStyle/>
          <a:p>
            <a:pPr algn="ctr"/>
            <a:r>
              <a:rPr lang="fa-IR" sz="4800" dirty="0" smtClean="0">
                <a:solidFill>
                  <a:srgbClr val="FF0000"/>
                </a:solidFill>
                <a:latin typeface="IranNastaliq" pitchFamily="18" charset="0"/>
                <a:cs typeface="Titr" pitchFamily="2" charset="-78"/>
              </a:rPr>
              <a:t>مراحل تدوین استراتژی </a:t>
            </a:r>
          </a:p>
          <a:p>
            <a:pPr algn="ctr"/>
            <a:r>
              <a:rPr lang="fa-IR" sz="4800" dirty="0" smtClean="0">
                <a:solidFill>
                  <a:srgbClr val="FF0000"/>
                </a:solidFill>
                <a:latin typeface="IranNastaliq" pitchFamily="18" charset="0"/>
                <a:cs typeface="Titr" pitchFamily="2" charset="-78"/>
              </a:rPr>
              <a:t>برای کارکردهای 4گانه منابع انسانی</a:t>
            </a:r>
            <a:endParaRPr lang="en-US" sz="4400" dirty="0">
              <a:solidFill>
                <a:srgbClr val="FF0000"/>
              </a:solidFill>
              <a:cs typeface="Titr" pitchFamily="2" charset="-78"/>
            </a:endParaRPr>
          </a:p>
        </p:txBody>
      </p:sp>
      <p:sp>
        <p:nvSpPr>
          <p:cNvPr id="12" name="Subtitle 2"/>
          <p:cNvSpPr txBox="1">
            <a:spLocks/>
          </p:cNvSpPr>
          <p:nvPr/>
        </p:nvSpPr>
        <p:spPr>
          <a:xfrm>
            <a:off x="562509" y="4074337"/>
            <a:ext cx="9737797" cy="922626"/>
          </a:xfrm>
          <a:prstGeom prst="rect">
            <a:avLst/>
          </a:prstGeom>
        </p:spPr>
        <p:txBody>
          <a:bodyPr lIns="113157" tIns="56579" rIns="113157" bIns="56579">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35788" indent="0" algn="ctr">
              <a:buNone/>
            </a:pPr>
            <a:r>
              <a:rPr lang="fa-IR" sz="3200" dirty="0" smtClean="0">
                <a:solidFill>
                  <a:srgbClr val="7030A0"/>
                </a:solidFill>
                <a:latin typeface="IranNastaliq" pitchFamily="18" charset="0"/>
                <a:cs typeface="Titr" pitchFamily="2" charset="-78"/>
              </a:rPr>
              <a:t> منبع:فصل6 کتاب مبانی برنامه ریزی استراتژیک منابع انسانی </a:t>
            </a:r>
          </a:p>
          <a:p>
            <a:pPr marL="135788" indent="0" algn="ctr">
              <a:buNone/>
            </a:pPr>
            <a:r>
              <a:rPr lang="fa-IR" sz="3200" dirty="0" smtClean="0">
                <a:solidFill>
                  <a:srgbClr val="7030A0"/>
                </a:solidFill>
                <a:latin typeface="IranNastaliq" pitchFamily="18" charset="0"/>
                <a:cs typeface="Titr" pitchFamily="2" charset="-78"/>
              </a:rPr>
              <a:t>(دکتر ایرج سلطانی)</a:t>
            </a:r>
            <a:endParaRPr lang="en-US" sz="3200" dirty="0">
              <a:solidFill>
                <a:srgbClr val="7030A0"/>
              </a:solidFill>
              <a:latin typeface="IranNastaliq" pitchFamily="18" charset="0"/>
              <a:cs typeface="Titr" pitchFamily="2" charset="-78"/>
            </a:endParaRPr>
          </a:p>
        </p:txBody>
      </p:sp>
    </p:spTree>
    <p:extLst>
      <p:ext uri="{BB962C8B-B14F-4D97-AF65-F5344CB8AC3E}">
        <p14:creationId xmlns:p14="http://schemas.microsoft.com/office/powerpoint/2010/main" val="10482363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4015" y="468114"/>
            <a:ext cx="10225211" cy="2611835"/>
          </a:xfrm>
          <a:noFill/>
        </p:spPr>
        <p:txBody>
          <a:bodyPr>
            <a:noAutofit/>
          </a:bodyPr>
          <a:lstStyle/>
          <a:p>
            <a:pPr algn="r" rtl="1"/>
            <a:r>
              <a:rPr lang="fa-IR" sz="3200" dirty="0" smtClean="0">
                <a:solidFill>
                  <a:schemeClr val="tx1"/>
                </a:solidFill>
                <a:effectLst/>
                <a:cs typeface="Titr" pitchFamily="2" charset="-78"/>
              </a:rPr>
              <a:t> </a:t>
            </a:r>
            <a:r>
              <a:rPr lang="fa-IR" sz="3200" b="1" dirty="0">
                <a:solidFill>
                  <a:srgbClr val="FF0000"/>
                </a:solidFill>
                <a:effectLst/>
                <a:cs typeface="Titr" pitchFamily="2" charset="-78"/>
              </a:rPr>
              <a:t>الف) استراتژي تهاجمي</a:t>
            </a:r>
            <a:r>
              <a:rPr lang="fa-IR" sz="3200" b="1" dirty="0" smtClean="0">
                <a:solidFill>
                  <a:srgbClr val="FF0000"/>
                </a:solidFill>
                <a:effectLst/>
                <a:cs typeface="Titr" pitchFamily="2" charset="-78"/>
              </a:rPr>
              <a:t>:</a:t>
            </a:r>
            <a:br>
              <a:rPr lang="fa-IR" sz="3200" b="1" dirty="0" smtClean="0">
                <a:solidFill>
                  <a:srgbClr val="FF0000"/>
                </a:solidFill>
                <a:effectLst/>
                <a:cs typeface="Titr" pitchFamily="2" charset="-78"/>
              </a:rPr>
            </a:br>
            <a:r>
              <a:rPr lang="fa-IR" sz="3200" dirty="0" smtClean="0">
                <a:solidFill>
                  <a:schemeClr val="tx1"/>
                </a:solidFill>
                <a:effectLst/>
                <a:cs typeface="Titr" pitchFamily="2" charset="-78"/>
              </a:rPr>
              <a:t>- </a:t>
            </a:r>
            <a:r>
              <a:rPr lang="fa-IR" sz="3200" dirty="0">
                <a:solidFill>
                  <a:schemeClr val="tx1"/>
                </a:solidFill>
                <a:effectLst/>
                <a:cs typeface="Titr" pitchFamily="2" charset="-78"/>
              </a:rPr>
              <a:t>بهره برداري از </a:t>
            </a:r>
            <a:r>
              <a:rPr lang="fa-IR" sz="3200" dirty="0" smtClean="0">
                <a:solidFill>
                  <a:schemeClr val="tx1"/>
                </a:solidFill>
                <a:effectLst/>
                <a:cs typeface="Titr" pitchFamily="2" charset="-78"/>
              </a:rPr>
              <a:t>دانش‌هاي </a:t>
            </a:r>
            <a:r>
              <a:rPr lang="fa-IR" sz="3200" dirty="0">
                <a:solidFill>
                  <a:schemeClr val="tx1"/>
                </a:solidFill>
                <a:effectLst/>
                <a:cs typeface="Titr" pitchFamily="2" charset="-78"/>
              </a:rPr>
              <a:t>جديد </a:t>
            </a:r>
            <a:r>
              <a:rPr lang="fa-IR" sz="3200" dirty="0" smtClean="0">
                <a:solidFill>
                  <a:schemeClr val="tx1"/>
                </a:solidFill>
                <a:effectLst/>
                <a:cs typeface="Titr" pitchFamily="2" charset="-78"/>
              </a:rPr>
              <a:t>منابع ‌انساني </a:t>
            </a:r>
            <a:r>
              <a:rPr lang="fa-IR" sz="3200" dirty="0">
                <a:solidFill>
                  <a:schemeClr val="tx1"/>
                </a:solidFill>
                <a:effectLst/>
                <a:cs typeface="Titr" pitchFamily="2" charset="-78"/>
              </a:rPr>
              <a:t>خارج </a:t>
            </a:r>
            <a:r>
              <a:rPr lang="fa-IR" sz="3200" dirty="0" smtClean="0">
                <a:solidFill>
                  <a:schemeClr val="tx1"/>
                </a:solidFill>
                <a:effectLst/>
                <a:cs typeface="Titr" pitchFamily="2" charset="-78"/>
              </a:rPr>
              <a:t>از سازمان</a:t>
            </a:r>
            <a:r>
              <a:rPr lang="fa-IR" sz="3200" dirty="0">
                <a:solidFill>
                  <a:schemeClr val="tx1"/>
                </a:solidFill>
                <a:effectLst/>
                <a:cs typeface="Titr" pitchFamily="2" charset="-78"/>
              </a:rPr>
              <a:t/>
            </a:r>
            <a:br>
              <a:rPr lang="fa-IR" sz="3200" dirty="0">
                <a:solidFill>
                  <a:schemeClr val="tx1"/>
                </a:solidFill>
                <a:effectLst/>
                <a:cs typeface="Titr" pitchFamily="2" charset="-78"/>
              </a:rPr>
            </a:br>
            <a:r>
              <a:rPr lang="fa-IR" sz="3200" dirty="0" smtClean="0">
                <a:solidFill>
                  <a:schemeClr val="tx1"/>
                </a:solidFill>
                <a:effectLst/>
                <a:cs typeface="Titr" pitchFamily="2" charset="-78"/>
              </a:rPr>
              <a:t>- </a:t>
            </a:r>
            <a:r>
              <a:rPr lang="fa-IR" sz="3200" dirty="0">
                <a:solidFill>
                  <a:schemeClr val="tx1"/>
                </a:solidFill>
                <a:effectLst/>
                <a:cs typeface="Titr" pitchFamily="2" charset="-78"/>
              </a:rPr>
              <a:t>برطرف كردن نارضايتي كاركنان</a:t>
            </a:r>
            <a:br>
              <a:rPr lang="fa-IR" sz="3200" dirty="0">
                <a:solidFill>
                  <a:schemeClr val="tx1"/>
                </a:solidFill>
                <a:effectLst/>
                <a:cs typeface="Titr" pitchFamily="2" charset="-78"/>
              </a:rPr>
            </a:br>
            <a:r>
              <a:rPr lang="fa-IR" sz="3200" dirty="0" smtClean="0">
                <a:solidFill>
                  <a:schemeClr val="tx1"/>
                </a:solidFill>
                <a:effectLst/>
                <a:cs typeface="Titr" pitchFamily="2" charset="-78"/>
              </a:rPr>
              <a:t>- </a:t>
            </a:r>
            <a:r>
              <a:rPr lang="fa-IR" sz="3200" dirty="0">
                <a:solidFill>
                  <a:schemeClr val="tx1"/>
                </a:solidFill>
                <a:effectLst/>
                <a:cs typeface="Titr" pitchFamily="2" charset="-78"/>
              </a:rPr>
              <a:t>دوري كردن از عوامل خارجي موثر در كاهش وفاداري كاركنان</a:t>
            </a:r>
            <a:br>
              <a:rPr lang="fa-IR" sz="3200" dirty="0">
                <a:solidFill>
                  <a:schemeClr val="tx1"/>
                </a:solidFill>
                <a:effectLst/>
                <a:cs typeface="Titr" pitchFamily="2" charset="-78"/>
              </a:rPr>
            </a:br>
            <a:r>
              <a:rPr lang="fa-IR" sz="3200" dirty="0" smtClean="0">
                <a:solidFill>
                  <a:schemeClr val="tx1"/>
                </a:solidFill>
                <a:effectLst/>
                <a:cs typeface="Titr" pitchFamily="2" charset="-78"/>
              </a:rPr>
              <a:t>- </a:t>
            </a:r>
            <a:r>
              <a:rPr lang="fa-IR" sz="3200" dirty="0">
                <a:solidFill>
                  <a:schemeClr val="tx1"/>
                </a:solidFill>
                <a:effectLst/>
                <a:cs typeface="Titr" pitchFamily="2" charset="-78"/>
              </a:rPr>
              <a:t>توسعه </a:t>
            </a:r>
            <a:r>
              <a:rPr lang="fa-IR" sz="3200" dirty="0" smtClean="0">
                <a:solidFill>
                  <a:schemeClr val="tx1"/>
                </a:solidFill>
                <a:effectLst/>
                <a:cs typeface="Titr" pitchFamily="2" charset="-78"/>
              </a:rPr>
              <a:t>ساز‌و‌كارهايي </a:t>
            </a:r>
            <a:r>
              <a:rPr lang="fa-IR" sz="3200" dirty="0">
                <a:solidFill>
                  <a:schemeClr val="tx1"/>
                </a:solidFill>
                <a:effectLst/>
                <a:cs typeface="Titr" pitchFamily="2" charset="-78"/>
              </a:rPr>
              <a:t>نظير </a:t>
            </a:r>
            <a:r>
              <a:rPr lang="fa-IR" sz="3200" dirty="0" smtClean="0">
                <a:solidFill>
                  <a:schemeClr val="tx1"/>
                </a:solidFill>
                <a:effectLst/>
                <a:cs typeface="Titr" pitchFamily="2" charset="-78"/>
              </a:rPr>
              <a:t>پاداش‌دهي</a:t>
            </a:r>
            <a:r>
              <a:rPr lang="fa-IR" sz="3200" dirty="0">
                <a:solidFill>
                  <a:schemeClr val="tx1"/>
                </a:solidFill>
                <a:effectLst/>
                <a:cs typeface="Titr" pitchFamily="2" charset="-78"/>
              </a:rPr>
              <a:t>، تسهيلات رفاهي و ...</a:t>
            </a:r>
            <a:br>
              <a:rPr lang="fa-IR" sz="3200" dirty="0">
                <a:solidFill>
                  <a:schemeClr val="tx1"/>
                </a:solidFill>
                <a:effectLst/>
                <a:cs typeface="Titr" pitchFamily="2" charset="-78"/>
              </a:rPr>
            </a:br>
            <a:r>
              <a:rPr lang="fa-IR" sz="3200" dirty="0" smtClean="0">
                <a:solidFill>
                  <a:schemeClr val="tx1"/>
                </a:solidFill>
                <a:effectLst/>
                <a:cs typeface="Titr" pitchFamily="2" charset="-78"/>
              </a:rPr>
              <a:t>- </a:t>
            </a:r>
            <a:r>
              <a:rPr lang="fa-IR" sz="3200" dirty="0">
                <a:solidFill>
                  <a:schemeClr val="tx1"/>
                </a:solidFill>
                <a:effectLst/>
                <a:cs typeface="Titr" pitchFamily="2" charset="-78"/>
              </a:rPr>
              <a:t>ايجاد تنوع در امكانات، تسهيلات براي كاركنان </a:t>
            </a:r>
          </a:p>
        </p:txBody>
      </p:sp>
      <p:sp>
        <p:nvSpPr>
          <p:cNvPr id="2" name="Slide Number Placeholder 1"/>
          <p:cNvSpPr>
            <a:spLocks noGrp="1"/>
          </p:cNvSpPr>
          <p:nvPr>
            <p:ph type="sldNum" sz="quarter" idx="11"/>
          </p:nvPr>
        </p:nvSpPr>
        <p:spPr/>
        <p:txBody>
          <a:bodyPr/>
          <a:lstStyle/>
          <a:p>
            <a:fld id="{A4F065E7-C545-45D8-942D-53B7BF5230DC}" type="slidenum">
              <a:rPr lang="fa-IR" sz="1800" smtClean="0"/>
              <a:t>10</a:t>
            </a:fld>
            <a:endParaRPr lang="fa-IR" sz="1800" dirty="0"/>
          </a:p>
        </p:txBody>
      </p:sp>
      <p:sp>
        <p:nvSpPr>
          <p:cNvPr id="3" name="Rectangle 2"/>
          <p:cNvSpPr/>
          <p:nvPr/>
        </p:nvSpPr>
        <p:spPr>
          <a:xfrm>
            <a:off x="144091" y="3460650"/>
            <a:ext cx="10225135" cy="3170099"/>
          </a:xfrm>
          <a:prstGeom prst="rect">
            <a:avLst/>
          </a:prstGeom>
        </p:spPr>
        <p:txBody>
          <a:bodyPr wrap="square">
            <a:spAutoFit/>
          </a:bodyPr>
          <a:lstStyle/>
          <a:p>
            <a:r>
              <a:rPr lang="fa-IR" sz="3600" b="1" dirty="0">
                <a:solidFill>
                  <a:srgbClr val="FF0000"/>
                </a:solidFill>
                <a:cs typeface="Titr" pitchFamily="2" charset="-78"/>
              </a:rPr>
              <a:t>ب) استراتژي محافظه كارانه </a:t>
            </a:r>
            <a:r>
              <a:rPr lang="fa-IR" sz="3600" b="1" dirty="0" smtClean="0">
                <a:solidFill>
                  <a:srgbClr val="FF0000"/>
                </a:solidFill>
                <a:cs typeface="Titr" pitchFamily="2" charset="-78"/>
              </a:rPr>
              <a:t>:</a:t>
            </a:r>
            <a:r>
              <a:rPr lang="fa-IR" sz="3600" dirty="0">
                <a:cs typeface="Titr" pitchFamily="2" charset="-78"/>
              </a:rPr>
              <a:t/>
            </a:r>
            <a:br>
              <a:rPr lang="fa-IR" sz="3600" dirty="0">
                <a:cs typeface="Titr" pitchFamily="2" charset="-78"/>
              </a:rPr>
            </a:br>
            <a:r>
              <a:rPr lang="fa-IR" sz="3600" dirty="0">
                <a:cs typeface="Titr" pitchFamily="2" charset="-78"/>
              </a:rPr>
              <a:t>  </a:t>
            </a:r>
            <a:r>
              <a:rPr lang="fa-IR" sz="3200" dirty="0">
                <a:cs typeface="Titr" pitchFamily="2" charset="-78"/>
              </a:rPr>
              <a:t>- حفظ نظام‌هاي منابع انساني نظير پاداش‌دهي، حقوق و مزايا </a:t>
            </a:r>
            <a:r>
              <a:rPr lang="fa-IR" sz="3200" dirty="0" smtClean="0">
                <a:cs typeface="Titr" pitchFamily="2" charset="-78"/>
              </a:rPr>
              <a:t>و تسهيلات </a:t>
            </a:r>
            <a:r>
              <a:rPr lang="fa-IR" sz="3200" dirty="0">
                <a:cs typeface="Titr" pitchFamily="2" charset="-78"/>
              </a:rPr>
              <a:t>رفاهي </a:t>
            </a:r>
            <a:br>
              <a:rPr lang="fa-IR" sz="3200" dirty="0">
                <a:cs typeface="Titr" pitchFamily="2" charset="-78"/>
              </a:rPr>
            </a:br>
            <a:r>
              <a:rPr lang="fa-IR" sz="3200" dirty="0">
                <a:cs typeface="Titr" pitchFamily="2" charset="-78"/>
              </a:rPr>
              <a:t>  - دوري جستن از بروز ناهنجاري‌هاي انگيزشي كاركنان</a:t>
            </a:r>
            <a:br>
              <a:rPr lang="fa-IR" sz="3200" dirty="0">
                <a:cs typeface="Titr" pitchFamily="2" charset="-78"/>
              </a:rPr>
            </a:br>
            <a:r>
              <a:rPr lang="fa-IR" sz="3200" dirty="0">
                <a:cs typeface="Titr" pitchFamily="2" charset="-78"/>
              </a:rPr>
              <a:t>  - توسعه ساز و كارهاي انگيزشي كاركنان</a:t>
            </a:r>
            <a:br>
              <a:rPr lang="fa-IR" sz="3200" dirty="0">
                <a:cs typeface="Titr" pitchFamily="2" charset="-78"/>
              </a:rPr>
            </a:br>
            <a:r>
              <a:rPr lang="fa-IR" sz="3200" dirty="0">
                <a:cs typeface="Titr" pitchFamily="2" charset="-78"/>
              </a:rPr>
              <a:t>  - ايجاد نظام ارزيابي عملكرد كاركنان</a:t>
            </a:r>
            <a:endParaRPr lang="en-US" sz="2800" dirty="0"/>
          </a:p>
        </p:txBody>
      </p:sp>
    </p:spTree>
    <p:extLst>
      <p:ext uri="{BB962C8B-B14F-4D97-AF65-F5344CB8AC3E}">
        <p14:creationId xmlns:p14="http://schemas.microsoft.com/office/powerpoint/2010/main" val="31759101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32" y="180082"/>
            <a:ext cx="10297219" cy="3192537"/>
          </a:xfrm>
          <a:noFill/>
        </p:spPr>
        <p:txBody>
          <a:bodyPr>
            <a:normAutofit/>
          </a:bodyPr>
          <a:lstStyle/>
          <a:p>
            <a:pPr algn="r"/>
            <a:r>
              <a:rPr lang="fa-IR" sz="3200" b="1" dirty="0">
                <a:solidFill>
                  <a:srgbClr val="FF0000"/>
                </a:solidFill>
                <a:effectLst/>
                <a:cs typeface="Titr" pitchFamily="2" charset="-78"/>
              </a:rPr>
              <a:t>ج) استراتژي تدافعي: </a:t>
            </a:r>
            <a:r>
              <a:rPr lang="fa-IR" sz="3200" b="1" dirty="0" smtClean="0">
                <a:solidFill>
                  <a:srgbClr val="FF0000"/>
                </a:solidFill>
                <a:effectLst/>
                <a:cs typeface="Titr" pitchFamily="2" charset="-78"/>
              </a:rPr>
              <a:t/>
            </a:r>
            <a:br>
              <a:rPr lang="fa-IR" sz="3200" b="1" dirty="0" smtClean="0">
                <a:solidFill>
                  <a:srgbClr val="FF0000"/>
                </a:solidFill>
                <a:effectLst/>
                <a:cs typeface="Titr" pitchFamily="2" charset="-78"/>
              </a:rPr>
            </a:br>
            <a:r>
              <a:rPr lang="fa-IR" sz="3200" dirty="0" smtClean="0">
                <a:solidFill>
                  <a:schemeClr val="tx1"/>
                </a:solidFill>
                <a:cs typeface="Titr" pitchFamily="2" charset="-78"/>
              </a:rPr>
              <a:t>- </a:t>
            </a:r>
            <a:r>
              <a:rPr lang="fa-IR" sz="3200" dirty="0" smtClean="0">
                <a:solidFill>
                  <a:schemeClr val="tx1"/>
                </a:solidFill>
                <a:effectLst/>
                <a:cs typeface="Titr" pitchFamily="2" charset="-78"/>
              </a:rPr>
              <a:t>رفع </a:t>
            </a:r>
            <a:r>
              <a:rPr lang="fa-IR" sz="3200" dirty="0">
                <a:solidFill>
                  <a:schemeClr val="tx1"/>
                </a:solidFill>
                <a:effectLst/>
                <a:cs typeface="Titr" pitchFamily="2" charset="-78"/>
              </a:rPr>
              <a:t>عوامل ضد انگيزه </a:t>
            </a:r>
            <a:r>
              <a:rPr lang="fa-IR" sz="3200" dirty="0" smtClean="0">
                <a:solidFill>
                  <a:schemeClr val="tx1"/>
                </a:solidFill>
                <a:effectLst/>
                <a:cs typeface="Titr" pitchFamily="2" charset="-78"/>
              </a:rPr>
              <a:t>كاركنان.</a:t>
            </a:r>
            <a:br>
              <a:rPr lang="fa-IR" sz="3200" dirty="0" smtClean="0">
                <a:solidFill>
                  <a:schemeClr val="tx1"/>
                </a:solidFill>
                <a:effectLst/>
                <a:cs typeface="Titr" pitchFamily="2" charset="-78"/>
              </a:rPr>
            </a:br>
            <a:r>
              <a:rPr lang="fa-IR" sz="3200" dirty="0" smtClean="0">
                <a:solidFill>
                  <a:schemeClr val="tx1"/>
                </a:solidFill>
                <a:effectLst/>
                <a:cs typeface="Titr" pitchFamily="2" charset="-78"/>
              </a:rPr>
              <a:t>- رفع </a:t>
            </a:r>
            <a:r>
              <a:rPr lang="fa-IR" sz="3200" dirty="0">
                <a:solidFill>
                  <a:schemeClr val="tx1"/>
                </a:solidFill>
                <a:effectLst/>
                <a:cs typeface="Titr" pitchFamily="2" charset="-78"/>
              </a:rPr>
              <a:t>نارضايتي هاي حقوق، مزايا و نظام پاداش </a:t>
            </a:r>
            <a:r>
              <a:rPr lang="fa-IR" sz="3200" dirty="0" smtClean="0">
                <a:solidFill>
                  <a:schemeClr val="tx1"/>
                </a:solidFill>
                <a:effectLst/>
                <a:cs typeface="Titr" pitchFamily="2" charset="-78"/>
              </a:rPr>
              <a:t>دهي.</a:t>
            </a:r>
            <a:r>
              <a:rPr lang="fa-IR" sz="3200" dirty="0">
                <a:solidFill>
                  <a:schemeClr val="tx1"/>
                </a:solidFill>
                <a:effectLst/>
                <a:cs typeface="Titr" pitchFamily="2" charset="-78"/>
              </a:rPr>
              <a:t/>
            </a:r>
            <a:br>
              <a:rPr lang="fa-IR" sz="3200" dirty="0">
                <a:solidFill>
                  <a:schemeClr val="tx1"/>
                </a:solidFill>
                <a:effectLst/>
                <a:cs typeface="Titr" pitchFamily="2" charset="-78"/>
              </a:rPr>
            </a:br>
            <a:r>
              <a:rPr lang="fa-IR" sz="3200" dirty="0" smtClean="0">
                <a:solidFill>
                  <a:schemeClr val="tx1"/>
                </a:solidFill>
                <a:effectLst/>
                <a:cs typeface="Titr" pitchFamily="2" charset="-78"/>
              </a:rPr>
              <a:t>- برون </a:t>
            </a:r>
            <a:r>
              <a:rPr lang="fa-IR" sz="3200" dirty="0">
                <a:solidFill>
                  <a:schemeClr val="tx1"/>
                </a:solidFill>
                <a:effectLst/>
                <a:cs typeface="Titr" pitchFamily="2" charset="-78"/>
              </a:rPr>
              <a:t>سپاري فعاليت هاي مربوط به اياب و ذهاب، رستوران، فضاي </a:t>
            </a:r>
            <a:r>
              <a:rPr lang="fa-IR" sz="3200" dirty="0" smtClean="0">
                <a:solidFill>
                  <a:schemeClr val="tx1"/>
                </a:solidFill>
                <a:effectLst/>
                <a:cs typeface="Titr" pitchFamily="2" charset="-78"/>
              </a:rPr>
              <a:t>سبز </a:t>
            </a:r>
            <a:r>
              <a:rPr lang="fa-IR" sz="3200" dirty="0">
                <a:solidFill>
                  <a:schemeClr val="tx1"/>
                </a:solidFill>
                <a:effectLst/>
                <a:cs typeface="Titr" pitchFamily="2" charset="-78"/>
              </a:rPr>
              <a:t>و نظام </a:t>
            </a:r>
            <a:r>
              <a:rPr lang="fa-IR" sz="3200" dirty="0" smtClean="0">
                <a:solidFill>
                  <a:schemeClr val="tx1"/>
                </a:solidFill>
                <a:effectLst/>
                <a:cs typeface="Titr" pitchFamily="2" charset="-78"/>
              </a:rPr>
              <a:t>درماني.</a:t>
            </a:r>
            <a:endParaRPr lang="fa-IR" sz="3200" dirty="0">
              <a:solidFill>
                <a:schemeClr val="tx1"/>
              </a:solidFill>
              <a:effectLst/>
              <a:cs typeface="Titr" pitchFamily="2" charset="-78"/>
            </a:endParaRPr>
          </a:p>
        </p:txBody>
      </p:sp>
      <p:sp>
        <p:nvSpPr>
          <p:cNvPr id="3" name="Slide Number Placeholder 2"/>
          <p:cNvSpPr>
            <a:spLocks noGrp="1"/>
          </p:cNvSpPr>
          <p:nvPr>
            <p:ph type="sldNum" sz="quarter" idx="11"/>
          </p:nvPr>
        </p:nvSpPr>
        <p:spPr/>
        <p:txBody>
          <a:bodyPr/>
          <a:lstStyle/>
          <a:p>
            <a:fld id="{A4F065E7-C545-45D8-942D-53B7BF5230DC}" type="slidenum">
              <a:rPr lang="fa-IR" smtClean="0"/>
              <a:t>11</a:t>
            </a:fld>
            <a:endParaRPr lang="fa-IR"/>
          </a:p>
        </p:txBody>
      </p:sp>
      <p:sp>
        <p:nvSpPr>
          <p:cNvPr id="4" name="Rectangle 3"/>
          <p:cNvSpPr/>
          <p:nvPr/>
        </p:nvSpPr>
        <p:spPr>
          <a:xfrm>
            <a:off x="288107" y="3493848"/>
            <a:ext cx="9937104" cy="3046988"/>
          </a:xfrm>
          <a:prstGeom prst="rect">
            <a:avLst/>
          </a:prstGeom>
        </p:spPr>
        <p:txBody>
          <a:bodyPr wrap="square">
            <a:spAutoFit/>
          </a:bodyPr>
          <a:lstStyle/>
          <a:p>
            <a:r>
              <a:rPr lang="fa-IR" sz="3200" b="1" dirty="0">
                <a:solidFill>
                  <a:srgbClr val="FF0000"/>
                </a:solidFill>
                <a:cs typeface="Titr" pitchFamily="2" charset="-78"/>
              </a:rPr>
              <a:t>د) استراتژي رقابتي</a:t>
            </a:r>
            <a:r>
              <a:rPr lang="fa-IR" sz="3200" b="1" dirty="0" smtClean="0">
                <a:solidFill>
                  <a:srgbClr val="FF0000"/>
                </a:solidFill>
                <a:cs typeface="Titr" pitchFamily="2" charset="-78"/>
              </a:rPr>
              <a:t>:</a:t>
            </a:r>
            <a:r>
              <a:rPr lang="fa-IR" sz="2400" dirty="0">
                <a:cs typeface="Titr" pitchFamily="2" charset="-78"/>
              </a:rPr>
              <a:t/>
            </a:r>
            <a:br>
              <a:rPr lang="fa-IR" sz="2400" dirty="0">
                <a:cs typeface="Titr" pitchFamily="2" charset="-78"/>
              </a:rPr>
            </a:br>
            <a:r>
              <a:rPr lang="fa-IR" sz="3200" dirty="0" smtClean="0">
                <a:cs typeface="Titr" pitchFamily="2" charset="-78"/>
              </a:rPr>
              <a:t> - ايجاد </a:t>
            </a:r>
            <a:r>
              <a:rPr lang="fa-IR" sz="3200" dirty="0">
                <a:cs typeface="Titr" pitchFamily="2" charset="-78"/>
              </a:rPr>
              <a:t>باشگاههاي مشترك با نهادهاي </a:t>
            </a:r>
            <a:r>
              <a:rPr lang="fa-IR" sz="3200" dirty="0" smtClean="0">
                <a:cs typeface="Titr" pitchFamily="2" charset="-78"/>
              </a:rPr>
              <a:t>ديگر.</a:t>
            </a:r>
            <a:r>
              <a:rPr lang="fa-IR" sz="3200" dirty="0">
                <a:cs typeface="Titr" pitchFamily="2" charset="-78"/>
              </a:rPr>
              <a:t/>
            </a:r>
            <a:br>
              <a:rPr lang="fa-IR" sz="3200" dirty="0">
                <a:cs typeface="Titr" pitchFamily="2" charset="-78"/>
              </a:rPr>
            </a:br>
            <a:r>
              <a:rPr lang="fa-IR" sz="3200" dirty="0" smtClean="0">
                <a:cs typeface="Titr" pitchFamily="2" charset="-78"/>
              </a:rPr>
              <a:t>- توسعه </a:t>
            </a:r>
            <a:r>
              <a:rPr lang="fa-IR" sz="3200" dirty="0">
                <a:cs typeface="Titr" pitchFamily="2" charset="-78"/>
              </a:rPr>
              <a:t>ساز و كارهاي انگيزشي </a:t>
            </a:r>
            <a:r>
              <a:rPr lang="fa-IR" sz="3200" dirty="0" smtClean="0">
                <a:cs typeface="Titr" pitchFamily="2" charset="-78"/>
              </a:rPr>
              <a:t>كاركنان.</a:t>
            </a:r>
            <a:r>
              <a:rPr lang="fa-IR" sz="3200" dirty="0">
                <a:cs typeface="Titr" pitchFamily="2" charset="-78"/>
              </a:rPr>
              <a:t/>
            </a:r>
            <a:br>
              <a:rPr lang="fa-IR" sz="3200" dirty="0">
                <a:cs typeface="Titr" pitchFamily="2" charset="-78"/>
              </a:rPr>
            </a:br>
            <a:r>
              <a:rPr lang="fa-IR" sz="3200" dirty="0" smtClean="0">
                <a:cs typeface="Titr" pitchFamily="2" charset="-78"/>
              </a:rPr>
              <a:t>- انجام </a:t>
            </a:r>
            <a:r>
              <a:rPr lang="fa-IR" sz="3200" dirty="0">
                <a:cs typeface="Titr" pitchFamily="2" charset="-78"/>
              </a:rPr>
              <a:t>اقدامات رفاهي و انگيزشي فراتر از </a:t>
            </a:r>
            <a:r>
              <a:rPr lang="fa-IR" sz="3200" dirty="0" smtClean="0">
                <a:cs typeface="Titr" pitchFamily="2" charset="-78"/>
              </a:rPr>
              <a:t>رقبا.</a:t>
            </a:r>
            <a:r>
              <a:rPr lang="fa-IR" sz="3200" dirty="0">
                <a:cs typeface="Titr" pitchFamily="2" charset="-78"/>
              </a:rPr>
              <a:t/>
            </a:r>
            <a:br>
              <a:rPr lang="fa-IR" sz="3200" dirty="0">
                <a:cs typeface="Titr" pitchFamily="2" charset="-78"/>
              </a:rPr>
            </a:br>
            <a:r>
              <a:rPr lang="fa-IR" sz="3200" dirty="0" smtClean="0">
                <a:cs typeface="Titr" pitchFamily="2" charset="-78"/>
              </a:rPr>
              <a:t>- استفاده </a:t>
            </a:r>
            <a:r>
              <a:rPr lang="fa-IR" sz="3200" dirty="0">
                <a:cs typeface="Titr" pitchFamily="2" charset="-78"/>
              </a:rPr>
              <a:t>از امكانات عمومي جامعه براي </a:t>
            </a:r>
            <a:r>
              <a:rPr lang="fa-IR" sz="3200" dirty="0" smtClean="0">
                <a:cs typeface="Titr" pitchFamily="2" charset="-78"/>
              </a:rPr>
              <a:t>كاركنان.</a:t>
            </a:r>
            <a:r>
              <a:rPr lang="fa-IR" sz="3200" dirty="0">
                <a:cs typeface="Titr" pitchFamily="2" charset="-78"/>
              </a:rPr>
              <a:t/>
            </a:r>
            <a:br>
              <a:rPr lang="fa-IR" sz="3200" dirty="0">
                <a:cs typeface="Titr" pitchFamily="2" charset="-78"/>
              </a:rPr>
            </a:br>
            <a:r>
              <a:rPr lang="fa-IR" sz="3200" dirty="0" smtClean="0">
                <a:cs typeface="Titr" pitchFamily="2" charset="-78"/>
              </a:rPr>
              <a:t>- ارائه </a:t>
            </a:r>
            <a:r>
              <a:rPr lang="fa-IR" sz="3200" dirty="0">
                <a:cs typeface="Titr" pitchFamily="2" charset="-78"/>
              </a:rPr>
              <a:t>تسهيلات مسكن، تعاوني و ...</a:t>
            </a:r>
            <a:endParaRPr lang="en-US" sz="2800" dirty="0">
              <a:cs typeface="Titr" pitchFamily="2" charset="-78"/>
            </a:endParaRPr>
          </a:p>
        </p:txBody>
      </p:sp>
    </p:spTree>
    <p:extLst>
      <p:ext uri="{BB962C8B-B14F-4D97-AF65-F5344CB8AC3E}">
        <p14:creationId xmlns:p14="http://schemas.microsoft.com/office/powerpoint/2010/main" val="1379438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612" y="900162"/>
            <a:ext cx="10225136" cy="5292651"/>
          </a:xfrm>
          <a:noFill/>
        </p:spPr>
        <p:txBody>
          <a:bodyPr>
            <a:normAutofit/>
          </a:bodyPr>
          <a:lstStyle/>
          <a:p>
            <a:pPr algn="just" rtl="1"/>
            <a:r>
              <a:rPr lang="fa-IR" sz="3000" dirty="0" smtClean="0">
                <a:solidFill>
                  <a:schemeClr val="tx1"/>
                </a:solidFill>
                <a:effectLst/>
                <a:cs typeface="Titr" pitchFamily="2" charset="-78"/>
              </a:rPr>
              <a:t>فرضیه </a:t>
            </a:r>
            <a:r>
              <a:rPr lang="fa-IR" sz="3000" dirty="0">
                <a:solidFill>
                  <a:schemeClr val="tx1"/>
                </a:solidFill>
                <a:effectLst/>
                <a:cs typeface="Titr" pitchFamily="2" charset="-78"/>
              </a:rPr>
              <a:t>پرورش راهبردی منابع انسانی این است که خط مشی گذاران سازمان باید یادگیری را مثل یک فرآیند آگاهانه کسب و کار و نه فرآیندی تصادفی تلقی </a:t>
            </a:r>
            <a:r>
              <a:rPr lang="fa-IR" sz="3000" dirty="0" smtClean="0">
                <a:solidFill>
                  <a:schemeClr val="tx1"/>
                </a:solidFill>
                <a:effectLst/>
                <a:cs typeface="Titr" pitchFamily="2" charset="-78"/>
              </a:rPr>
              <a:t>کنند. </a:t>
            </a:r>
            <a:r>
              <a:rPr lang="fa-IR" sz="3000" dirty="0">
                <a:solidFill>
                  <a:schemeClr val="tx1"/>
                </a:solidFill>
                <a:effectLst/>
                <a:cs typeface="Titr" pitchFamily="2" charset="-78"/>
              </a:rPr>
              <a:t>(ماوولنک 1994) برای تحقق پرورش راهبردی منابع انسانی لازم است که در همه سطوح سازمان مسئولیت‌های مرتبط با پرورش منابع انسانی مشخص شوند. یکی از نتایج ناشی از اجرای پرورش راهبردی منابع انسانی باید مجموعه‌ای منسجم از سیاست‌ها و رویه‌ها باشد تا در مجموع به ما اطمینان دهد که یادگیری در بافت سازمان و به نفع همه ذی‌نفعان صورت گرفته است. </a:t>
            </a:r>
            <a:r>
              <a:rPr lang="fa-IR" sz="3000" dirty="0" smtClean="0">
                <a:solidFill>
                  <a:schemeClr val="tx1"/>
                </a:solidFill>
                <a:effectLst/>
                <a:cs typeface="Titr" pitchFamily="2" charset="-78"/>
              </a:rPr>
              <a:t>پرورش </a:t>
            </a:r>
            <a:r>
              <a:rPr lang="fa-IR" sz="3000" dirty="0">
                <a:solidFill>
                  <a:schemeClr val="tx1"/>
                </a:solidFill>
                <a:effectLst/>
                <a:cs typeface="Titr" pitchFamily="2" charset="-78"/>
              </a:rPr>
              <a:t>راهبردی منابع انسانی فراتر از چیزی است که صرفاً با </a:t>
            </a:r>
            <a:r>
              <a:rPr lang="fa-IR" sz="3000" dirty="0" smtClean="0">
                <a:solidFill>
                  <a:schemeClr val="tx1"/>
                </a:solidFill>
                <a:effectLst/>
                <a:cs typeface="Titr" pitchFamily="2" charset="-78"/>
              </a:rPr>
              <a:t>مدیریت عملکرد عملی شود</a:t>
            </a:r>
            <a:r>
              <a:rPr lang="fa-IR" sz="3000" dirty="0" smtClean="0">
                <a:solidFill>
                  <a:schemeClr val="tx1"/>
                </a:solidFill>
                <a:cs typeface="Titr" pitchFamily="2" charset="-78"/>
              </a:rPr>
              <a:t>.</a:t>
            </a:r>
            <a:br>
              <a:rPr lang="fa-IR" sz="3000" dirty="0" smtClean="0">
                <a:solidFill>
                  <a:schemeClr val="tx1"/>
                </a:solidFill>
                <a:cs typeface="Titr" pitchFamily="2" charset="-78"/>
              </a:rPr>
            </a:br>
            <a:r>
              <a:rPr lang="fa-IR" sz="3000" dirty="0" smtClean="0">
                <a:solidFill>
                  <a:schemeClr val="tx1"/>
                </a:solidFill>
                <a:effectLst/>
                <a:cs typeface="Titr" pitchFamily="2" charset="-78"/>
              </a:rPr>
              <a:t>اهمیت </a:t>
            </a:r>
            <a:r>
              <a:rPr lang="fa-IR" sz="3000" dirty="0">
                <a:solidFill>
                  <a:schemeClr val="tx1"/>
                </a:solidFill>
                <a:effectLst/>
                <a:cs typeface="Titr" pitchFamily="2" charset="-78"/>
              </a:rPr>
              <a:t>راهبردی آن بطور فرآیندی با آموزش و استقرار فرآیند‌های یادگیری جمعی همراه می‌شود</a:t>
            </a:r>
            <a:r>
              <a:rPr lang="fa-IR" sz="2200" dirty="0">
                <a:solidFill>
                  <a:schemeClr val="tx1"/>
                </a:solidFill>
                <a:effectLst/>
                <a:cs typeface="Titr" pitchFamily="2" charset="-78"/>
              </a:rPr>
              <a:t>.(والتون،1384،ص99-100)</a:t>
            </a:r>
          </a:p>
        </p:txBody>
      </p:sp>
      <p:sp>
        <p:nvSpPr>
          <p:cNvPr id="3" name="Slide Number Placeholder 2"/>
          <p:cNvSpPr>
            <a:spLocks noGrp="1"/>
          </p:cNvSpPr>
          <p:nvPr>
            <p:ph type="sldNum" sz="quarter" idx="11"/>
          </p:nvPr>
        </p:nvSpPr>
        <p:spPr/>
        <p:txBody>
          <a:bodyPr/>
          <a:lstStyle/>
          <a:p>
            <a:fld id="{A4F065E7-C545-45D8-942D-53B7BF5230DC}" type="slidenum">
              <a:rPr lang="fa-IR" smtClean="0"/>
              <a:t>12</a:t>
            </a:fld>
            <a:endParaRPr lang="fa-IR"/>
          </a:p>
        </p:txBody>
      </p:sp>
      <p:sp>
        <p:nvSpPr>
          <p:cNvPr id="4" name="Rectangle 3"/>
          <p:cNvSpPr/>
          <p:nvPr/>
        </p:nvSpPr>
        <p:spPr>
          <a:xfrm>
            <a:off x="216099" y="6444778"/>
            <a:ext cx="10009112" cy="1815882"/>
          </a:xfrm>
          <a:prstGeom prst="rect">
            <a:avLst/>
          </a:prstGeom>
        </p:spPr>
        <p:txBody>
          <a:bodyPr wrap="square">
            <a:spAutoFit/>
          </a:bodyPr>
          <a:lstStyle/>
          <a:p>
            <a:pPr algn="just"/>
            <a:r>
              <a:rPr lang="fa-IR" sz="2800" dirty="0">
                <a:cs typeface="Titr" pitchFamily="2" charset="-78"/>
              </a:rPr>
              <a:t>هدف پرورش راهبردی منابع انسانی بهبهود عملکرد کارکنان می‌باشد که در این زمینه برای هدایت و جهت‌گیری استراتژی‌های پرورش کارکنان نظام بهبود عملکرد کارکنان مطابق الگو شماره 25 ارائه می‌گردد تا مبنای تدوین استراتژی‌های پرورش منابع انسانی قرار گیرد.</a:t>
            </a:r>
            <a:endParaRPr lang="en-US" sz="2400" dirty="0">
              <a:cs typeface="Titr" pitchFamily="2" charset="-78"/>
            </a:endParaRPr>
          </a:p>
        </p:txBody>
      </p:sp>
      <p:sp>
        <p:nvSpPr>
          <p:cNvPr id="5" name="Rectangle 4"/>
          <p:cNvSpPr/>
          <p:nvPr/>
        </p:nvSpPr>
        <p:spPr>
          <a:xfrm>
            <a:off x="360115" y="143207"/>
            <a:ext cx="9865096" cy="646331"/>
          </a:xfrm>
          <a:prstGeom prst="rect">
            <a:avLst/>
          </a:prstGeom>
        </p:spPr>
        <p:txBody>
          <a:bodyPr wrap="square">
            <a:spAutoFit/>
          </a:bodyPr>
          <a:lstStyle/>
          <a:p>
            <a:r>
              <a:rPr lang="fa-IR" sz="3600" dirty="0">
                <a:solidFill>
                  <a:srgbClr val="FF0000"/>
                </a:solidFill>
                <a:cs typeface="Titr" pitchFamily="2" charset="-78"/>
              </a:rPr>
              <a:t>3</a:t>
            </a:r>
            <a:r>
              <a:rPr lang="fa-IR" sz="3600" dirty="0" smtClean="0">
                <a:solidFill>
                  <a:srgbClr val="FF0000"/>
                </a:solidFill>
                <a:cs typeface="Titr" pitchFamily="2" charset="-78"/>
              </a:rPr>
              <a:t>-1- </a:t>
            </a:r>
            <a:r>
              <a:rPr lang="fa-IR" sz="3600" dirty="0">
                <a:solidFill>
                  <a:srgbClr val="FF0000"/>
                </a:solidFill>
                <a:cs typeface="Titr" pitchFamily="2" charset="-78"/>
              </a:rPr>
              <a:t>تدوين استراتژي براي كاركرد پرورش منابع </a:t>
            </a:r>
            <a:r>
              <a:rPr lang="fa-IR" sz="3600" dirty="0" smtClean="0">
                <a:solidFill>
                  <a:srgbClr val="FF0000"/>
                </a:solidFill>
                <a:cs typeface="Titr" pitchFamily="2" charset="-78"/>
              </a:rPr>
              <a:t>انساني</a:t>
            </a:r>
            <a:endParaRPr lang="en-US" sz="3200" dirty="0">
              <a:solidFill>
                <a:srgbClr val="FF0000"/>
              </a:solidFill>
            </a:endParaRPr>
          </a:p>
        </p:txBody>
      </p:sp>
    </p:spTree>
    <p:extLst>
      <p:ext uri="{BB962C8B-B14F-4D97-AF65-F5344CB8AC3E}">
        <p14:creationId xmlns:p14="http://schemas.microsoft.com/office/powerpoint/2010/main" val="22867082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val 16"/>
          <p:cNvSpPr/>
          <p:nvPr/>
        </p:nvSpPr>
        <p:spPr>
          <a:xfrm>
            <a:off x="1297059" y="247590"/>
            <a:ext cx="8016352" cy="812790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rtlCol="1" anchor="ctr"/>
          <a:lstStyle/>
          <a:p>
            <a:pPr algn="ctr"/>
            <a:endParaRPr lang="fa-IR" sz="2400">
              <a:solidFill>
                <a:schemeClr val="tx1"/>
              </a:solidFill>
              <a:cs typeface="Titr" pitchFamily="2" charset="-78"/>
            </a:endParaRPr>
          </a:p>
        </p:txBody>
      </p:sp>
      <p:sp>
        <p:nvSpPr>
          <p:cNvPr id="18" name="Oval 17"/>
          <p:cNvSpPr/>
          <p:nvPr/>
        </p:nvSpPr>
        <p:spPr>
          <a:xfrm>
            <a:off x="2884676" y="1569323"/>
            <a:ext cx="4654655" cy="5056312"/>
          </a:xfrm>
          <a:prstGeom prst="ellipse">
            <a:avLst/>
          </a:prstGeom>
          <a:ln/>
        </p:spPr>
        <p:style>
          <a:lnRef idx="2">
            <a:schemeClr val="accent1"/>
          </a:lnRef>
          <a:fillRef idx="1">
            <a:schemeClr val="lt1"/>
          </a:fillRef>
          <a:effectRef idx="0">
            <a:schemeClr val="accent1"/>
          </a:effectRef>
          <a:fontRef idx="minor">
            <a:schemeClr val="dk1"/>
          </a:fontRef>
        </p:style>
        <p:txBody>
          <a:bodyPr lIns="113157" tIns="56579" rIns="113157" bIns="56579" rtlCol="1" anchor="ctr"/>
          <a:lstStyle/>
          <a:p>
            <a:pPr algn="ctr"/>
            <a:endParaRPr lang="fa-IR" sz="2400" b="1" dirty="0">
              <a:solidFill>
                <a:schemeClr val="tx1"/>
              </a:solidFill>
              <a:cs typeface="Titr" pitchFamily="2" charset="-78"/>
            </a:endParaRPr>
          </a:p>
        </p:txBody>
      </p:sp>
      <p:cxnSp>
        <p:nvCxnSpPr>
          <p:cNvPr id="19" name="Straight Connector 18"/>
          <p:cNvCxnSpPr/>
          <p:nvPr/>
        </p:nvCxnSpPr>
        <p:spPr>
          <a:xfrm>
            <a:off x="5342998" y="247590"/>
            <a:ext cx="72372" cy="3061857"/>
          </a:xfrm>
          <a:prstGeom prst="line">
            <a:avLst/>
          </a:prstGeom>
          <a:ln/>
        </p:spPr>
        <p:style>
          <a:lnRef idx="3">
            <a:schemeClr val="dk1"/>
          </a:lnRef>
          <a:fillRef idx="0">
            <a:schemeClr val="dk1"/>
          </a:fillRef>
          <a:effectRef idx="2">
            <a:schemeClr val="dk1"/>
          </a:effectRef>
          <a:fontRef idx="minor">
            <a:schemeClr val="tx1"/>
          </a:fontRef>
        </p:style>
      </p:cxnSp>
      <p:cxnSp>
        <p:nvCxnSpPr>
          <p:cNvPr id="20" name="Straight Connector 19"/>
          <p:cNvCxnSpPr/>
          <p:nvPr/>
        </p:nvCxnSpPr>
        <p:spPr>
          <a:xfrm flipH="1">
            <a:off x="1779026" y="4355317"/>
            <a:ext cx="2866212" cy="1751924"/>
          </a:xfrm>
          <a:prstGeom prst="line">
            <a:avLst/>
          </a:prstGeom>
          <a:ln/>
        </p:spPr>
        <p:style>
          <a:lnRef idx="3">
            <a:schemeClr val="dk1"/>
          </a:lnRef>
          <a:fillRef idx="0">
            <a:schemeClr val="dk1"/>
          </a:fillRef>
          <a:effectRef idx="2">
            <a:schemeClr val="dk1"/>
          </a:effectRef>
          <a:fontRef idx="minor">
            <a:schemeClr val="tx1"/>
          </a:fontRef>
        </p:style>
      </p:cxnSp>
      <p:cxnSp>
        <p:nvCxnSpPr>
          <p:cNvPr id="21" name="Straight Connector 20"/>
          <p:cNvCxnSpPr/>
          <p:nvPr/>
        </p:nvCxnSpPr>
        <p:spPr>
          <a:xfrm>
            <a:off x="6008834" y="4488683"/>
            <a:ext cx="2879278" cy="1618558"/>
          </a:xfrm>
          <a:prstGeom prst="line">
            <a:avLst/>
          </a:prstGeom>
          <a:ln/>
        </p:spPr>
        <p:style>
          <a:lnRef idx="3">
            <a:schemeClr val="dk1"/>
          </a:lnRef>
          <a:fillRef idx="0">
            <a:schemeClr val="dk1"/>
          </a:fillRef>
          <a:effectRef idx="2">
            <a:schemeClr val="dk1"/>
          </a:effectRef>
          <a:fontRef idx="minor">
            <a:schemeClr val="tx1"/>
          </a:fontRef>
        </p:style>
      </p:cxnSp>
      <p:sp>
        <p:nvSpPr>
          <p:cNvPr id="22" name="Oval 21"/>
          <p:cNvSpPr/>
          <p:nvPr/>
        </p:nvSpPr>
        <p:spPr>
          <a:xfrm>
            <a:off x="4637977" y="3309447"/>
            <a:ext cx="1554785" cy="1503961"/>
          </a:xfrm>
          <a:prstGeom prst="ellipse">
            <a:avLst/>
          </a:prstGeom>
        </p:spPr>
        <p:style>
          <a:lnRef idx="2">
            <a:schemeClr val="accent2"/>
          </a:lnRef>
          <a:fillRef idx="1">
            <a:schemeClr val="lt1"/>
          </a:fillRef>
          <a:effectRef idx="0">
            <a:schemeClr val="accent2"/>
          </a:effectRef>
          <a:fontRef idx="minor">
            <a:schemeClr val="dk1"/>
          </a:fontRef>
        </p:style>
        <p:txBody>
          <a:bodyPr lIns="113157" tIns="56579" rIns="113157" bIns="56579" rtlCol="1" anchor="ctr"/>
          <a:lstStyle/>
          <a:p>
            <a:pPr algn="ctr"/>
            <a:r>
              <a:rPr lang="fa-IR" sz="2400" b="1" dirty="0">
                <a:solidFill>
                  <a:srgbClr val="C00000"/>
                </a:solidFill>
                <a:cs typeface="Titr" pitchFamily="2" charset="-78"/>
              </a:rPr>
              <a:t>بهبود عملکرد</a:t>
            </a:r>
          </a:p>
        </p:txBody>
      </p:sp>
      <p:sp>
        <p:nvSpPr>
          <p:cNvPr id="23" name="Rectangle 22"/>
          <p:cNvSpPr/>
          <p:nvPr/>
        </p:nvSpPr>
        <p:spPr>
          <a:xfrm rot="3202899">
            <a:off x="5190145" y="3126206"/>
            <a:ext cx="2636824" cy="648774"/>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lIns="113157" tIns="56579" rIns="113157" bIns="56579" rtlCol="1" anchor="ctr"/>
          <a:lstStyle/>
          <a:p>
            <a:pPr algn="ctr"/>
            <a:r>
              <a:rPr lang="fa-IR" sz="2800" b="1" dirty="0">
                <a:solidFill>
                  <a:schemeClr val="tx1"/>
                </a:solidFill>
                <a:cs typeface="Titr" pitchFamily="2" charset="-78"/>
              </a:rPr>
              <a:t>توسعه استراتژی‌ها برای بهبود عملکرد</a:t>
            </a:r>
          </a:p>
        </p:txBody>
      </p:sp>
      <p:cxnSp>
        <p:nvCxnSpPr>
          <p:cNvPr id="24" name="Straight Arrow Connector 23"/>
          <p:cNvCxnSpPr/>
          <p:nvPr/>
        </p:nvCxnSpPr>
        <p:spPr>
          <a:xfrm flipV="1">
            <a:off x="6202382" y="3852490"/>
            <a:ext cx="207306" cy="38354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5" name="Rectangle 24"/>
          <p:cNvSpPr/>
          <p:nvPr/>
        </p:nvSpPr>
        <p:spPr>
          <a:xfrm>
            <a:off x="3762848" y="5231470"/>
            <a:ext cx="2984127" cy="667746"/>
          </a:xfrm>
          <a:prstGeom prst="rect">
            <a:avLst/>
          </a:prstGeom>
          <a:ln>
            <a:solidFill>
              <a:srgbClr val="00B0F0"/>
            </a:solidFill>
          </a:ln>
        </p:spPr>
        <p:style>
          <a:lnRef idx="2">
            <a:schemeClr val="accent1"/>
          </a:lnRef>
          <a:fillRef idx="1">
            <a:schemeClr val="lt1"/>
          </a:fillRef>
          <a:effectRef idx="0">
            <a:schemeClr val="accent1"/>
          </a:effectRef>
          <a:fontRef idx="minor">
            <a:schemeClr val="dk1"/>
          </a:fontRef>
        </p:style>
        <p:txBody>
          <a:bodyPr lIns="113157" tIns="56579" rIns="113157" bIns="56579" rtlCol="1" anchor="ctr"/>
          <a:lstStyle/>
          <a:p>
            <a:pPr algn="ctr"/>
            <a:r>
              <a:rPr lang="fa-IR" sz="2400" b="1" dirty="0">
                <a:solidFill>
                  <a:schemeClr val="tx1"/>
                </a:solidFill>
                <a:cs typeface="Titr" pitchFamily="2" charset="-78"/>
              </a:rPr>
              <a:t>انجام اقدامات برای بهبود عملکرد سازمان</a:t>
            </a:r>
          </a:p>
        </p:txBody>
      </p:sp>
      <p:sp>
        <p:nvSpPr>
          <p:cNvPr id="26" name="Rectangle 25"/>
          <p:cNvSpPr/>
          <p:nvPr/>
        </p:nvSpPr>
        <p:spPr>
          <a:xfrm rot="18547899">
            <a:off x="2740700" y="2870550"/>
            <a:ext cx="2914180" cy="712372"/>
          </a:xfrm>
          <a:prstGeom prst="rect">
            <a:avLst/>
          </a:prstGeom>
        </p:spPr>
        <p:style>
          <a:lnRef idx="2">
            <a:schemeClr val="accent1"/>
          </a:lnRef>
          <a:fillRef idx="1">
            <a:schemeClr val="lt1"/>
          </a:fillRef>
          <a:effectRef idx="0">
            <a:schemeClr val="accent1"/>
          </a:effectRef>
          <a:fontRef idx="minor">
            <a:schemeClr val="dk1"/>
          </a:fontRef>
        </p:style>
        <p:txBody>
          <a:bodyPr lIns="113157" tIns="56579" rIns="113157" bIns="56579" rtlCol="1" anchor="ctr"/>
          <a:lstStyle/>
          <a:p>
            <a:pPr algn="ctr"/>
            <a:r>
              <a:rPr lang="fa-IR" sz="2400" b="1" dirty="0">
                <a:solidFill>
                  <a:schemeClr val="tx1"/>
                </a:solidFill>
                <a:cs typeface="Titr" pitchFamily="2" charset="-78"/>
              </a:rPr>
              <a:t>ارزیابی تأثیر </a:t>
            </a:r>
            <a:r>
              <a:rPr lang="fa-IR" sz="2400" b="1" dirty="0" smtClean="0">
                <a:solidFill>
                  <a:schemeClr val="tx1"/>
                </a:solidFill>
                <a:cs typeface="Titr" pitchFamily="2" charset="-78"/>
              </a:rPr>
              <a:t>عملکرد</a:t>
            </a:r>
            <a:endParaRPr lang="en-US" sz="2400" b="1" dirty="0" smtClean="0">
              <a:solidFill>
                <a:schemeClr val="tx1"/>
              </a:solidFill>
              <a:cs typeface="Titr" pitchFamily="2" charset="-78"/>
            </a:endParaRPr>
          </a:p>
          <a:p>
            <a:pPr algn="ctr"/>
            <a:r>
              <a:rPr lang="fa-IR" sz="2400" b="1" dirty="0" smtClean="0">
                <a:solidFill>
                  <a:schemeClr val="tx1"/>
                </a:solidFill>
                <a:cs typeface="Titr" pitchFamily="2" charset="-78"/>
              </a:rPr>
              <a:t> </a:t>
            </a:r>
            <a:r>
              <a:rPr lang="fa-IR" sz="2400" b="1" dirty="0">
                <a:solidFill>
                  <a:schemeClr val="tx1"/>
                </a:solidFill>
                <a:cs typeface="Titr" pitchFamily="2" charset="-78"/>
              </a:rPr>
              <a:t>روی سازمان</a:t>
            </a:r>
          </a:p>
        </p:txBody>
      </p:sp>
      <p:cxnSp>
        <p:nvCxnSpPr>
          <p:cNvPr id="27" name="Straight Arrow Connector 26"/>
          <p:cNvCxnSpPr/>
          <p:nvPr/>
        </p:nvCxnSpPr>
        <p:spPr>
          <a:xfrm flipH="1" flipV="1">
            <a:off x="4645238" y="3177829"/>
            <a:ext cx="566765" cy="13161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8" name="Straight Arrow Connector 27"/>
          <p:cNvCxnSpPr>
            <a:endCxn id="25" idx="0"/>
          </p:cNvCxnSpPr>
          <p:nvPr/>
        </p:nvCxnSpPr>
        <p:spPr>
          <a:xfrm>
            <a:off x="5012894" y="4702277"/>
            <a:ext cx="242018" cy="52919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32" name="Rectangle 31"/>
          <p:cNvSpPr/>
          <p:nvPr/>
        </p:nvSpPr>
        <p:spPr>
          <a:xfrm rot="3038531">
            <a:off x="6004149" y="2841389"/>
            <a:ext cx="1835330" cy="26010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lIns="113157" tIns="56579" rIns="113157" bIns="56579" rtlCol="1" anchor="ctr"/>
          <a:lstStyle/>
          <a:p>
            <a:pPr algn="ctr"/>
            <a:r>
              <a:rPr lang="fa-IR" sz="2800" dirty="0">
                <a:solidFill>
                  <a:schemeClr val="tx1"/>
                </a:solidFill>
                <a:cs typeface="Titr" pitchFamily="2" charset="-78"/>
              </a:rPr>
              <a:t>برنامه ریزی</a:t>
            </a:r>
          </a:p>
        </p:txBody>
      </p:sp>
      <p:sp>
        <p:nvSpPr>
          <p:cNvPr id="33" name="Rectangle 32"/>
          <p:cNvSpPr/>
          <p:nvPr/>
        </p:nvSpPr>
        <p:spPr>
          <a:xfrm rot="18342457">
            <a:off x="2881153" y="2673161"/>
            <a:ext cx="1606679" cy="34479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rtlCol="1" anchor="ctr"/>
          <a:lstStyle/>
          <a:p>
            <a:pPr algn="ctr"/>
            <a:r>
              <a:rPr lang="fa-IR" sz="2800" dirty="0">
                <a:solidFill>
                  <a:schemeClr val="tx1"/>
                </a:solidFill>
                <a:cs typeface="Titr" pitchFamily="2" charset="-78"/>
              </a:rPr>
              <a:t>بازنگری</a:t>
            </a:r>
          </a:p>
        </p:txBody>
      </p:sp>
      <p:sp>
        <p:nvSpPr>
          <p:cNvPr id="34" name="Rectangle 33"/>
          <p:cNvSpPr/>
          <p:nvPr/>
        </p:nvSpPr>
        <p:spPr>
          <a:xfrm>
            <a:off x="4379980" y="5934993"/>
            <a:ext cx="1507845" cy="47255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rtlCol="1" anchor="ctr"/>
          <a:lstStyle/>
          <a:p>
            <a:pPr algn="ctr"/>
            <a:r>
              <a:rPr lang="fa-IR" sz="3200" dirty="0">
                <a:solidFill>
                  <a:schemeClr val="tx1"/>
                </a:solidFill>
                <a:cs typeface="Titr" pitchFamily="2" charset="-78"/>
              </a:rPr>
              <a:t>اقدام</a:t>
            </a:r>
          </a:p>
        </p:txBody>
      </p:sp>
      <p:sp>
        <p:nvSpPr>
          <p:cNvPr id="35" name="Rectangle 34"/>
          <p:cNvSpPr/>
          <p:nvPr/>
        </p:nvSpPr>
        <p:spPr>
          <a:xfrm rot="1231891">
            <a:off x="5560570" y="978276"/>
            <a:ext cx="1698236" cy="54177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rtlCol="1" anchor="ctr"/>
          <a:lstStyle/>
          <a:p>
            <a:pPr algn="ctr"/>
            <a:r>
              <a:rPr lang="fa-IR" sz="2400" dirty="0">
                <a:solidFill>
                  <a:schemeClr val="tx1"/>
                </a:solidFill>
                <a:cs typeface="Titr" pitchFamily="2" charset="-78"/>
              </a:rPr>
              <a:t>استراتژی کسب و کار</a:t>
            </a:r>
          </a:p>
        </p:txBody>
      </p:sp>
      <p:sp>
        <p:nvSpPr>
          <p:cNvPr id="36" name="Rectangle 35"/>
          <p:cNvSpPr/>
          <p:nvPr/>
        </p:nvSpPr>
        <p:spPr>
          <a:xfrm>
            <a:off x="5412207" y="436611"/>
            <a:ext cx="430986" cy="47255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rtlCol="1" anchor="ctr"/>
          <a:lstStyle/>
          <a:p>
            <a:pPr algn="ctr"/>
            <a:r>
              <a:rPr lang="fa-IR" sz="3200" dirty="0" smtClean="0">
                <a:solidFill>
                  <a:schemeClr val="tx1"/>
                </a:solidFill>
                <a:cs typeface="Titr" pitchFamily="2" charset="-78"/>
              </a:rPr>
              <a:t>1</a:t>
            </a:r>
            <a:endParaRPr lang="fa-IR" sz="3200" dirty="0">
              <a:solidFill>
                <a:schemeClr val="tx1"/>
              </a:solidFill>
              <a:cs typeface="Titr" pitchFamily="2" charset="-78"/>
            </a:endParaRPr>
          </a:p>
        </p:txBody>
      </p:sp>
      <p:cxnSp>
        <p:nvCxnSpPr>
          <p:cNvPr id="38" name="Straight Connector 37"/>
          <p:cNvCxnSpPr/>
          <p:nvPr/>
        </p:nvCxnSpPr>
        <p:spPr>
          <a:xfrm flipV="1">
            <a:off x="6676567" y="1003675"/>
            <a:ext cx="956194" cy="107311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rot="616096">
            <a:off x="6735253" y="2153876"/>
            <a:ext cx="1733985" cy="29408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rtlCol="1" anchor="ctr"/>
          <a:lstStyle/>
          <a:p>
            <a:pPr algn="ctr"/>
            <a:r>
              <a:rPr lang="fa-IR" sz="2400" dirty="0">
                <a:solidFill>
                  <a:schemeClr val="tx1"/>
                </a:solidFill>
                <a:cs typeface="Titr" pitchFamily="2" charset="-78"/>
              </a:rPr>
              <a:t>استراتژی توسعه و یادگیری</a:t>
            </a:r>
          </a:p>
        </p:txBody>
      </p:sp>
      <p:sp>
        <p:nvSpPr>
          <p:cNvPr id="42" name="Oval 41"/>
          <p:cNvSpPr/>
          <p:nvPr/>
        </p:nvSpPr>
        <p:spPr>
          <a:xfrm>
            <a:off x="7482088" y="1225254"/>
            <a:ext cx="430986" cy="471262"/>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rtlCol="1" anchor="ctr"/>
          <a:lstStyle/>
          <a:p>
            <a:pPr algn="ctr"/>
            <a:r>
              <a:rPr lang="fa-IR" sz="3200" dirty="0" smtClean="0">
                <a:solidFill>
                  <a:schemeClr val="tx1"/>
                </a:solidFill>
                <a:cs typeface="Titr" pitchFamily="2" charset="-78"/>
              </a:rPr>
              <a:t>2</a:t>
            </a:r>
            <a:endParaRPr lang="fa-IR" sz="3200" dirty="0">
              <a:solidFill>
                <a:schemeClr val="tx1"/>
              </a:solidFill>
              <a:cs typeface="Titr" pitchFamily="2" charset="-78"/>
            </a:endParaRPr>
          </a:p>
        </p:txBody>
      </p:sp>
      <p:sp>
        <p:nvSpPr>
          <p:cNvPr id="43" name="Rectangle 42"/>
          <p:cNvSpPr/>
          <p:nvPr/>
        </p:nvSpPr>
        <p:spPr>
          <a:xfrm rot="1145991">
            <a:off x="7412779" y="3291972"/>
            <a:ext cx="1778635" cy="47126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rtlCol="1" anchor="ctr"/>
          <a:lstStyle/>
          <a:p>
            <a:pPr algn="ctr"/>
            <a:r>
              <a:rPr lang="fa-IR" sz="2400" dirty="0">
                <a:solidFill>
                  <a:schemeClr val="tx1"/>
                </a:solidFill>
                <a:cs typeface="Titr" pitchFamily="2" charset="-78"/>
              </a:rPr>
              <a:t>استراتژی مدیریت  منابع انسانی</a:t>
            </a:r>
          </a:p>
        </p:txBody>
      </p:sp>
      <p:sp>
        <p:nvSpPr>
          <p:cNvPr id="44" name="Rectangle 43"/>
          <p:cNvSpPr/>
          <p:nvPr/>
        </p:nvSpPr>
        <p:spPr>
          <a:xfrm rot="1326125">
            <a:off x="7605627" y="4760527"/>
            <a:ext cx="1556584" cy="5713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rtlCol="1" anchor="ctr"/>
          <a:lstStyle/>
          <a:p>
            <a:pPr algn="ctr"/>
            <a:r>
              <a:rPr lang="fa-IR" sz="2400" dirty="0">
                <a:solidFill>
                  <a:schemeClr val="tx1"/>
                </a:solidFill>
                <a:cs typeface="Titr" pitchFamily="2" charset="-78"/>
              </a:rPr>
              <a:t>استراتژی مدیریت و رهبری</a:t>
            </a:r>
          </a:p>
        </p:txBody>
      </p:sp>
      <p:cxnSp>
        <p:nvCxnSpPr>
          <p:cNvPr id="46" name="Straight Connector 45"/>
          <p:cNvCxnSpPr/>
          <p:nvPr/>
        </p:nvCxnSpPr>
        <p:spPr>
          <a:xfrm flipV="1">
            <a:off x="7632760" y="4148588"/>
            <a:ext cx="1680649" cy="16295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7" name="Oval 46"/>
          <p:cNvSpPr/>
          <p:nvPr/>
        </p:nvSpPr>
        <p:spPr>
          <a:xfrm>
            <a:off x="8378086" y="2635861"/>
            <a:ext cx="430986" cy="34457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rtlCol="1" anchor="ctr"/>
          <a:lstStyle/>
          <a:p>
            <a:pPr algn="ctr"/>
            <a:r>
              <a:rPr lang="fa-IR" sz="3200" dirty="0" smtClean="0">
                <a:solidFill>
                  <a:schemeClr val="tx1"/>
                </a:solidFill>
                <a:cs typeface="Titr" pitchFamily="2" charset="-78"/>
              </a:rPr>
              <a:t>3</a:t>
            </a:r>
            <a:endParaRPr lang="fa-IR" sz="3200" dirty="0">
              <a:solidFill>
                <a:schemeClr val="tx1"/>
              </a:solidFill>
              <a:cs typeface="Titr" pitchFamily="2" charset="-78"/>
            </a:endParaRPr>
          </a:p>
        </p:txBody>
      </p:sp>
      <p:sp>
        <p:nvSpPr>
          <p:cNvPr id="48" name="Oval 47"/>
          <p:cNvSpPr/>
          <p:nvPr/>
        </p:nvSpPr>
        <p:spPr>
          <a:xfrm>
            <a:off x="8568874" y="4355317"/>
            <a:ext cx="430986" cy="266732"/>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rtlCol="1" anchor="ctr"/>
          <a:lstStyle/>
          <a:p>
            <a:pPr algn="ctr"/>
            <a:r>
              <a:rPr lang="fa-IR" sz="3200" dirty="0">
                <a:solidFill>
                  <a:schemeClr val="tx1"/>
                </a:solidFill>
                <a:cs typeface="Titr" pitchFamily="2" charset="-78"/>
              </a:rPr>
              <a:t>4</a:t>
            </a:r>
          </a:p>
        </p:txBody>
      </p:sp>
      <p:sp>
        <p:nvSpPr>
          <p:cNvPr id="49" name="Rectangle 48"/>
          <p:cNvSpPr/>
          <p:nvPr/>
        </p:nvSpPr>
        <p:spPr>
          <a:xfrm rot="1882799">
            <a:off x="6980115" y="6197979"/>
            <a:ext cx="1440837" cy="40321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rtlCol="1" anchor="ctr"/>
          <a:lstStyle/>
          <a:p>
            <a:pPr algn="ctr"/>
            <a:r>
              <a:rPr lang="fa-IR" sz="2800" dirty="0">
                <a:solidFill>
                  <a:schemeClr val="tx1"/>
                </a:solidFill>
                <a:cs typeface="Titr" pitchFamily="2" charset="-78"/>
              </a:rPr>
              <a:t>اثربخشی مدیریت</a:t>
            </a:r>
          </a:p>
        </p:txBody>
      </p:sp>
      <p:sp>
        <p:nvSpPr>
          <p:cNvPr id="50" name="Rectangle 49"/>
          <p:cNvSpPr/>
          <p:nvPr/>
        </p:nvSpPr>
        <p:spPr>
          <a:xfrm>
            <a:off x="8205848" y="6046152"/>
            <a:ext cx="430986" cy="34393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rtlCol="1" anchor="ctr"/>
          <a:lstStyle/>
          <a:p>
            <a:pPr algn="ctr"/>
            <a:r>
              <a:rPr lang="fa-IR" sz="3200" dirty="0" smtClean="0">
                <a:solidFill>
                  <a:schemeClr val="tx1"/>
                </a:solidFill>
                <a:cs typeface="Titr" pitchFamily="2" charset="-78"/>
              </a:rPr>
              <a:t>5</a:t>
            </a:r>
            <a:endParaRPr lang="fa-IR" sz="3200" dirty="0">
              <a:solidFill>
                <a:schemeClr val="tx1"/>
              </a:solidFill>
              <a:cs typeface="Titr" pitchFamily="2" charset="-78"/>
            </a:endParaRPr>
          </a:p>
        </p:txBody>
      </p:sp>
      <p:sp>
        <p:nvSpPr>
          <p:cNvPr id="51" name="Rectangle 50"/>
          <p:cNvSpPr/>
          <p:nvPr/>
        </p:nvSpPr>
        <p:spPr>
          <a:xfrm>
            <a:off x="7095724" y="7135710"/>
            <a:ext cx="430986" cy="3904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rtlCol="1" anchor="ctr"/>
          <a:lstStyle/>
          <a:p>
            <a:pPr algn="ctr"/>
            <a:r>
              <a:rPr lang="fa-IR" sz="3200" dirty="0" smtClean="0">
                <a:solidFill>
                  <a:schemeClr val="tx1"/>
                </a:solidFill>
                <a:cs typeface="Titr" pitchFamily="2" charset="-78"/>
              </a:rPr>
              <a:t>6</a:t>
            </a:r>
            <a:endParaRPr lang="fa-IR" sz="3200" dirty="0">
              <a:solidFill>
                <a:schemeClr val="tx1"/>
              </a:solidFill>
              <a:cs typeface="Titr" pitchFamily="2" charset="-78"/>
            </a:endParaRPr>
          </a:p>
        </p:txBody>
      </p:sp>
      <p:sp>
        <p:nvSpPr>
          <p:cNvPr id="52" name="Rectangle 51"/>
          <p:cNvSpPr/>
          <p:nvPr/>
        </p:nvSpPr>
        <p:spPr>
          <a:xfrm>
            <a:off x="4645238" y="7701983"/>
            <a:ext cx="430986" cy="450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rtlCol="1" anchor="ctr"/>
          <a:lstStyle/>
          <a:p>
            <a:pPr algn="ctr"/>
            <a:r>
              <a:rPr lang="fa-IR" sz="3200" dirty="0" smtClean="0">
                <a:solidFill>
                  <a:schemeClr val="tx1"/>
                </a:solidFill>
                <a:cs typeface="Titr" pitchFamily="2" charset="-78"/>
              </a:rPr>
              <a:t>7</a:t>
            </a:r>
            <a:endParaRPr lang="fa-IR" sz="3200" dirty="0">
              <a:solidFill>
                <a:schemeClr val="tx1"/>
              </a:solidFill>
              <a:cs typeface="Titr" pitchFamily="2" charset="-78"/>
            </a:endParaRPr>
          </a:p>
        </p:txBody>
      </p:sp>
      <p:sp>
        <p:nvSpPr>
          <p:cNvPr id="53" name="Rectangle 52"/>
          <p:cNvSpPr/>
          <p:nvPr/>
        </p:nvSpPr>
        <p:spPr>
          <a:xfrm>
            <a:off x="2102738" y="6087982"/>
            <a:ext cx="430986" cy="43646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rtlCol="1" anchor="ctr"/>
          <a:lstStyle/>
          <a:p>
            <a:pPr algn="ctr"/>
            <a:r>
              <a:rPr lang="fa-IR" sz="3200" dirty="0" smtClean="0">
                <a:solidFill>
                  <a:schemeClr val="tx1"/>
                </a:solidFill>
                <a:cs typeface="Titr" pitchFamily="2" charset="-78"/>
              </a:rPr>
              <a:t>8</a:t>
            </a:r>
            <a:endParaRPr lang="fa-IR" sz="3200" dirty="0">
              <a:solidFill>
                <a:schemeClr val="tx1"/>
              </a:solidFill>
              <a:cs typeface="Titr" pitchFamily="2" charset="-78"/>
            </a:endParaRPr>
          </a:p>
        </p:txBody>
      </p:sp>
      <p:sp>
        <p:nvSpPr>
          <p:cNvPr id="54" name="Rectangle 53"/>
          <p:cNvSpPr/>
          <p:nvPr/>
        </p:nvSpPr>
        <p:spPr>
          <a:xfrm>
            <a:off x="1773337" y="2882529"/>
            <a:ext cx="430986" cy="42691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rtlCol="1" anchor="ctr"/>
          <a:lstStyle/>
          <a:p>
            <a:pPr algn="ctr"/>
            <a:r>
              <a:rPr lang="fa-IR" sz="3200" dirty="0" smtClean="0">
                <a:solidFill>
                  <a:schemeClr val="tx1"/>
                </a:solidFill>
                <a:cs typeface="Titr" pitchFamily="2" charset="-78"/>
              </a:rPr>
              <a:t>9</a:t>
            </a:r>
            <a:endParaRPr lang="fa-IR" sz="3200" dirty="0">
              <a:solidFill>
                <a:schemeClr val="tx1"/>
              </a:solidFill>
              <a:cs typeface="Titr" pitchFamily="2" charset="-78"/>
            </a:endParaRPr>
          </a:p>
        </p:txBody>
      </p:sp>
      <p:sp>
        <p:nvSpPr>
          <p:cNvPr id="55" name="Rectangle 54"/>
          <p:cNvSpPr/>
          <p:nvPr/>
        </p:nvSpPr>
        <p:spPr>
          <a:xfrm>
            <a:off x="2395759" y="1724357"/>
            <a:ext cx="585332" cy="57095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rtlCol="1" anchor="ctr"/>
          <a:lstStyle/>
          <a:p>
            <a:pPr algn="ctr"/>
            <a:r>
              <a:rPr lang="fa-IR" sz="3200" dirty="0" smtClean="0">
                <a:solidFill>
                  <a:schemeClr val="tx1"/>
                </a:solidFill>
                <a:cs typeface="Titr" pitchFamily="2" charset="-78"/>
              </a:rPr>
              <a:t>10</a:t>
            </a:r>
            <a:endParaRPr lang="fa-IR" sz="3200" dirty="0">
              <a:solidFill>
                <a:schemeClr val="tx1"/>
              </a:solidFill>
              <a:cs typeface="Titr" pitchFamily="2" charset="-78"/>
            </a:endParaRPr>
          </a:p>
        </p:txBody>
      </p:sp>
      <p:cxnSp>
        <p:nvCxnSpPr>
          <p:cNvPr id="57" name="Straight Connector 56"/>
          <p:cNvCxnSpPr/>
          <p:nvPr/>
        </p:nvCxnSpPr>
        <p:spPr>
          <a:xfrm>
            <a:off x="6746975" y="6046152"/>
            <a:ext cx="1055846" cy="1479967"/>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5713189" y="6989107"/>
            <a:ext cx="1332985" cy="5497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rtlCol="1" anchor="ctr"/>
          <a:lstStyle/>
          <a:p>
            <a:pPr algn="ctr"/>
            <a:r>
              <a:rPr lang="fa-IR" sz="2800" dirty="0">
                <a:solidFill>
                  <a:schemeClr val="tx1"/>
                </a:solidFill>
                <a:cs typeface="Titr" pitchFamily="2" charset="-78"/>
              </a:rPr>
              <a:t>پاداش و تشویق</a:t>
            </a:r>
          </a:p>
        </p:txBody>
      </p:sp>
      <p:cxnSp>
        <p:nvCxnSpPr>
          <p:cNvPr id="61" name="Straight Connector 60"/>
          <p:cNvCxnSpPr/>
          <p:nvPr/>
        </p:nvCxnSpPr>
        <p:spPr>
          <a:xfrm>
            <a:off x="5412207" y="6625635"/>
            <a:ext cx="49579" cy="1749858"/>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62" name="Rectangle 61"/>
          <p:cNvSpPr/>
          <p:nvPr/>
        </p:nvSpPr>
        <p:spPr>
          <a:xfrm rot="368120">
            <a:off x="4050161" y="7026159"/>
            <a:ext cx="1175635" cy="6078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rtlCol="1" anchor="ctr"/>
          <a:lstStyle/>
          <a:p>
            <a:pPr algn="ctr"/>
            <a:r>
              <a:rPr lang="fa-IR" sz="2400" dirty="0">
                <a:solidFill>
                  <a:schemeClr val="tx1"/>
                </a:solidFill>
                <a:cs typeface="Titr" pitchFamily="2" charset="-78"/>
              </a:rPr>
              <a:t>مشارکت کارکنان</a:t>
            </a:r>
          </a:p>
        </p:txBody>
      </p:sp>
      <p:cxnSp>
        <p:nvCxnSpPr>
          <p:cNvPr id="67" name="Straight Connector 66"/>
          <p:cNvCxnSpPr/>
          <p:nvPr/>
        </p:nvCxnSpPr>
        <p:spPr>
          <a:xfrm flipH="1">
            <a:off x="3435940" y="6390082"/>
            <a:ext cx="898414" cy="1455849"/>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78" name="Rectangle 77"/>
          <p:cNvSpPr/>
          <p:nvPr/>
        </p:nvSpPr>
        <p:spPr>
          <a:xfrm>
            <a:off x="2535297" y="6390083"/>
            <a:ext cx="1277825" cy="52127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rtlCol="1" anchor="ctr"/>
          <a:lstStyle/>
          <a:p>
            <a:pPr algn="ctr"/>
            <a:r>
              <a:rPr lang="fa-IR" sz="2400" dirty="0">
                <a:solidFill>
                  <a:schemeClr val="tx1"/>
                </a:solidFill>
                <a:cs typeface="Titr" pitchFamily="2" charset="-78"/>
              </a:rPr>
              <a:t>توسعه و یادگیری</a:t>
            </a:r>
          </a:p>
        </p:txBody>
      </p:sp>
      <p:cxnSp>
        <p:nvCxnSpPr>
          <p:cNvPr id="83" name="Straight Connector 82"/>
          <p:cNvCxnSpPr/>
          <p:nvPr/>
        </p:nvCxnSpPr>
        <p:spPr>
          <a:xfrm flipH="1" flipV="1">
            <a:off x="1862283" y="2295313"/>
            <a:ext cx="1346028" cy="548722"/>
          </a:xfrm>
          <a:prstGeom prst="line">
            <a:avLst/>
          </a:prstGeom>
        </p:spPr>
        <p:style>
          <a:lnRef idx="1">
            <a:schemeClr val="accent1"/>
          </a:lnRef>
          <a:fillRef idx="0">
            <a:schemeClr val="accent1"/>
          </a:fillRef>
          <a:effectRef idx="0">
            <a:schemeClr val="accent1"/>
          </a:effectRef>
          <a:fontRef idx="minor">
            <a:schemeClr val="tx1"/>
          </a:fontRef>
        </p:style>
      </p:cxnSp>
      <p:sp>
        <p:nvSpPr>
          <p:cNvPr id="84" name="Rectangle 83"/>
          <p:cNvSpPr/>
          <p:nvPr/>
        </p:nvSpPr>
        <p:spPr>
          <a:xfrm rot="20489043">
            <a:off x="2960374" y="1042128"/>
            <a:ext cx="1723947" cy="7577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rtlCol="1" anchor="ctr"/>
          <a:lstStyle/>
          <a:p>
            <a:pPr algn="ctr"/>
            <a:r>
              <a:rPr lang="fa-IR" sz="2400" dirty="0">
                <a:solidFill>
                  <a:schemeClr val="tx1"/>
                </a:solidFill>
                <a:cs typeface="Titr" pitchFamily="2" charset="-78"/>
              </a:rPr>
              <a:t>بهبود مستمر</a:t>
            </a:r>
          </a:p>
        </p:txBody>
      </p:sp>
      <p:sp>
        <p:nvSpPr>
          <p:cNvPr id="85" name="Rectangle 84"/>
          <p:cNvSpPr/>
          <p:nvPr/>
        </p:nvSpPr>
        <p:spPr>
          <a:xfrm rot="17356757">
            <a:off x="1260787" y="3963911"/>
            <a:ext cx="1878169" cy="54378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rtlCol="1" anchor="ctr"/>
          <a:lstStyle/>
          <a:p>
            <a:pPr algn="ctr"/>
            <a:r>
              <a:rPr lang="fa-IR" sz="2800" dirty="0">
                <a:solidFill>
                  <a:schemeClr val="tx1"/>
                </a:solidFill>
                <a:cs typeface="Titr" pitchFamily="2" charset="-78"/>
              </a:rPr>
              <a:t>اندازه‌گیری مستمر</a:t>
            </a:r>
          </a:p>
        </p:txBody>
      </p:sp>
      <p:sp>
        <p:nvSpPr>
          <p:cNvPr id="131" name="Title 130"/>
          <p:cNvSpPr>
            <a:spLocks noGrp="1"/>
          </p:cNvSpPr>
          <p:nvPr>
            <p:ph type="title"/>
          </p:nvPr>
        </p:nvSpPr>
        <p:spPr>
          <a:xfrm>
            <a:off x="144092" y="8108493"/>
            <a:ext cx="9724500" cy="892633"/>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a:r>
              <a:rPr lang="fa-IR" sz="2800" b="1" spc="62" dirty="0">
                <a:ln w="11430"/>
                <a:solidFill>
                  <a:schemeClr val="tx1"/>
                </a:solidFill>
                <a:cs typeface="Titr" pitchFamily="2" charset="-78"/>
              </a:rPr>
              <a:t>الگوی شماره 25: نظام بهبود عملکرد </a:t>
            </a:r>
            <a:r>
              <a:rPr lang="fa-IR" sz="2800" b="1" spc="62" dirty="0">
                <a:ln w="11430"/>
                <a:solidFill>
                  <a:schemeClr val="tx1"/>
                </a:solidFill>
                <a:latin typeface="Arial" pitchFamily="34" charset="0"/>
                <a:cs typeface="Arial" pitchFamily="34" charset="0"/>
              </a:rPr>
              <a:t>(</a:t>
            </a:r>
            <a:r>
              <a:rPr lang="en-US" sz="2800" b="1" spc="62" dirty="0">
                <a:ln w="11430"/>
                <a:solidFill>
                  <a:schemeClr val="tx1"/>
                </a:solidFill>
                <a:latin typeface="Arial" pitchFamily="34" charset="0"/>
                <a:cs typeface="Arial" pitchFamily="34" charset="0"/>
              </a:rPr>
              <a:t>Raymond, well, 2006</a:t>
            </a:r>
            <a:r>
              <a:rPr lang="fa-IR" sz="2800" b="1" spc="62" dirty="0">
                <a:ln w="11430"/>
                <a:solidFill>
                  <a:schemeClr val="tx1"/>
                </a:solidFill>
                <a:latin typeface="Arial" pitchFamily="34" charset="0"/>
                <a:cs typeface="Arial" pitchFamily="34" charset="0"/>
              </a:rPr>
              <a:t>)</a:t>
            </a:r>
          </a:p>
        </p:txBody>
      </p:sp>
      <p:cxnSp>
        <p:nvCxnSpPr>
          <p:cNvPr id="3" name="Straight Connector 2"/>
          <p:cNvCxnSpPr/>
          <p:nvPr/>
        </p:nvCxnSpPr>
        <p:spPr>
          <a:xfrm flipV="1">
            <a:off x="7350344" y="2505102"/>
            <a:ext cx="1537769" cy="47533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A4F065E7-C545-45D8-942D-53B7BF5230DC}" type="slidenum">
              <a:rPr lang="fa-IR" smtClean="0"/>
              <a:t>13</a:t>
            </a:fld>
            <a:endParaRPr lang="fa-IR"/>
          </a:p>
        </p:txBody>
      </p:sp>
    </p:spTree>
    <p:extLst>
      <p:ext uri="{BB962C8B-B14F-4D97-AF65-F5344CB8AC3E}">
        <p14:creationId xmlns:p14="http://schemas.microsoft.com/office/powerpoint/2010/main" val="4996696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392" y="0"/>
            <a:ext cx="10176528" cy="2448272"/>
          </a:xfrm>
        </p:spPr>
        <p:txBody>
          <a:bodyPr>
            <a:normAutofit fontScale="90000"/>
          </a:bodyPr>
          <a:lstStyle/>
          <a:p>
            <a:pPr algn="just" rtl="1"/>
            <a:r>
              <a:rPr lang="fa-IR" sz="3200" dirty="0" smtClean="0">
                <a:solidFill>
                  <a:schemeClr val="tx1"/>
                </a:solidFill>
                <a:effectLst/>
                <a:cs typeface="Titr" pitchFamily="2" charset="-78"/>
              </a:rPr>
              <a:t>برای توسعه راهبردی کارکنان سازمان و همسو نمودن اهداف توسعه فردی با اهداف کسب و کار بایستی با نظام یکپارچه استراتژی‌های پرورش منابع انسانی بکار گرفته شود. بر</a:t>
            </a:r>
            <a:r>
              <a:rPr lang="en-US" sz="3200" dirty="0" smtClean="0">
                <a:solidFill>
                  <a:schemeClr val="tx1"/>
                </a:solidFill>
                <a:effectLst/>
                <a:cs typeface="Titr" pitchFamily="2" charset="-78"/>
              </a:rPr>
              <a:t> </a:t>
            </a:r>
            <a:r>
              <a:rPr lang="fa-IR" sz="3200" dirty="0" smtClean="0">
                <a:solidFill>
                  <a:schemeClr val="tx1"/>
                </a:solidFill>
                <a:effectLst/>
                <a:cs typeface="Titr" pitchFamily="2" charset="-78"/>
              </a:rPr>
              <a:t>این اساس برای توسعه منابع انسانی بعنوان یکی از مؤلفه‌های اساسی برنامه‌ریزی استراتژیک بهتر است مؤلفه‌ها و مراحل زیر اجرایی گردد.</a:t>
            </a:r>
            <a:endParaRPr lang="fa-IR" sz="3200" dirty="0">
              <a:solidFill>
                <a:schemeClr val="tx1"/>
              </a:solidFill>
              <a:effectLst/>
              <a:cs typeface="Titr" pitchFamily="2" charset="-78"/>
            </a:endParaRPr>
          </a:p>
        </p:txBody>
      </p:sp>
      <p:sp>
        <p:nvSpPr>
          <p:cNvPr id="3" name="Slide Number Placeholder 2"/>
          <p:cNvSpPr>
            <a:spLocks noGrp="1"/>
          </p:cNvSpPr>
          <p:nvPr>
            <p:ph type="sldNum" sz="quarter" idx="11"/>
          </p:nvPr>
        </p:nvSpPr>
        <p:spPr/>
        <p:txBody>
          <a:bodyPr/>
          <a:lstStyle/>
          <a:p>
            <a:fld id="{A4F065E7-C545-45D8-942D-53B7BF5230DC}" type="slidenum">
              <a:rPr lang="fa-IR" smtClean="0"/>
              <a:t>14</a:t>
            </a:fld>
            <a:endParaRPr lang="fa-IR"/>
          </a:p>
        </p:txBody>
      </p:sp>
      <p:sp>
        <p:nvSpPr>
          <p:cNvPr id="4" name="Rectangle 3"/>
          <p:cNvSpPr/>
          <p:nvPr/>
        </p:nvSpPr>
        <p:spPr>
          <a:xfrm>
            <a:off x="216100" y="2438460"/>
            <a:ext cx="10009112" cy="2000548"/>
          </a:xfrm>
          <a:prstGeom prst="rect">
            <a:avLst/>
          </a:prstGeom>
        </p:spPr>
        <p:txBody>
          <a:bodyPr wrap="square">
            <a:spAutoFit/>
          </a:bodyPr>
          <a:lstStyle/>
          <a:p>
            <a:pPr marL="457200" indent="-457200">
              <a:buFontTx/>
              <a:buChar char="-"/>
            </a:pPr>
            <a:r>
              <a:rPr lang="fa-IR" sz="3600" dirty="0" smtClean="0">
                <a:solidFill>
                  <a:srgbClr val="00B050"/>
                </a:solidFill>
                <a:cs typeface="Titr" pitchFamily="2" charset="-78"/>
              </a:rPr>
              <a:t>تدوین </a:t>
            </a:r>
            <a:r>
              <a:rPr lang="fa-IR" sz="3600" dirty="0">
                <a:solidFill>
                  <a:srgbClr val="00B050"/>
                </a:solidFill>
                <a:cs typeface="Titr" pitchFamily="2" charset="-78"/>
              </a:rPr>
              <a:t>آرمانها و رسالت‌های آموزشی</a:t>
            </a:r>
            <a:r>
              <a:rPr lang="fa-IR" sz="3600" dirty="0" smtClean="0">
                <a:solidFill>
                  <a:srgbClr val="00B050"/>
                </a:solidFill>
                <a:cs typeface="Titr" pitchFamily="2" charset="-78"/>
              </a:rPr>
              <a:t>:</a:t>
            </a:r>
          </a:p>
          <a:p>
            <a:r>
              <a:rPr lang="fa-IR" sz="3200" dirty="0" smtClean="0">
                <a:solidFill>
                  <a:srgbClr val="00B050"/>
                </a:solidFill>
                <a:cs typeface="Titr" pitchFamily="2" charset="-78"/>
              </a:rPr>
              <a:t> </a:t>
            </a:r>
            <a:r>
              <a:rPr lang="fa-IR" sz="2800" dirty="0">
                <a:cs typeface="Titr" pitchFamily="2" charset="-78"/>
              </a:rPr>
              <a:t>در این خصوص با الهام از چشم‌اندازهای کلی بایستی آرمانهای آموزشی و توسعه کارکنان طراحی و تدوین گردد، برای اینکار استفاده از خط‌مشی و سیاستهای آموزشی سازمان لازم به نظر می‌رسد.</a:t>
            </a:r>
            <a:endParaRPr lang="en-US" sz="2800" dirty="0">
              <a:cs typeface="Titr" pitchFamily="2" charset="-78"/>
            </a:endParaRPr>
          </a:p>
        </p:txBody>
      </p:sp>
      <p:sp>
        <p:nvSpPr>
          <p:cNvPr id="5" name="Rectangle 4"/>
          <p:cNvSpPr/>
          <p:nvPr/>
        </p:nvSpPr>
        <p:spPr>
          <a:xfrm>
            <a:off x="182857" y="4500563"/>
            <a:ext cx="10009112" cy="3662541"/>
          </a:xfrm>
          <a:prstGeom prst="rect">
            <a:avLst/>
          </a:prstGeom>
        </p:spPr>
        <p:txBody>
          <a:bodyPr wrap="square">
            <a:spAutoFit/>
          </a:bodyPr>
          <a:lstStyle/>
          <a:p>
            <a:r>
              <a:rPr lang="fa-IR" sz="3600" dirty="0" smtClean="0">
                <a:solidFill>
                  <a:srgbClr val="00B050"/>
                </a:solidFill>
                <a:cs typeface="Titr" pitchFamily="2" charset="-78"/>
              </a:rPr>
              <a:t>- تعیین محورهای تدوین استراتژی توسعه کارکنان:  </a:t>
            </a:r>
            <a:r>
              <a:rPr lang="fa-IR" sz="2800" dirty="0" smtClean="0">
                <a:solidFill>
                  <a:srgbClr val="00B050"/>
                </a:solidFill>
                <a:cs typeface="Titr" pitchFamily="2" charset="-78"/>
              </a:rPr>
              <a:t/>
            </a:r>
            <a:br>
              <a:rPr lang="fa-IR" sz="2800" dirty="0" smtClean="0">
                <a:solidFill>
                  <a:srgbClr val="00B050"/>
                </a:solidFill>
                <a:cs typeface="Titr" pitchFamily="2" charset="-78"/>
              </a:rPr>
            </a:br>
            <a:r>
              <a:rPr lang="fa-IR" sz="2800" dirty="0" smtClean="0">
                <a:cs typeface="Titr" pitchFamily="2" charset="-78"/>
              </a:rPr>
              <a:t>برای </a:t>
            </a:r>
            <a:r>
              <a:rPr lang="fa-IR" sz="2800" dirty="0">
                <a:cs typeface="Titr" pitchFamily="2" charset="-78"/>
              </a:rPr>
              <a:t>تدوین استراتژی‌های توسعه کارکنان نیاز به اطلاعات اولیه است و به لحاظ گستردگی دامنه اطلاعات لازم است چهارچوب مورد نیاز سازمان برای اینکار مشخص می‌گردد بطور کلی محورهای تدوین استراتژیهای توسعه </a:t>
            </a:r>
            <a:br>
              <a:rPr lang="fa-IR" sz="2800" dirty="0">
                <a:cs typeface="Titr" pitchFamily="2" charset="-78"/>
              </a:rPr>
            </a:br>
            <a:r>
              <a:rPr lang="fa-IR" sz="2800" dirty="0">
                <a:cs typeface="Titr" pitchFamily="2" charset="-78"/>
              </a:rPr>
              <a:t>کارکنان را می‌توان به شرح زیر بیان نمود</a:t>
            </a:r>
            <a:r>
              <a:rPr lang="fa-IR" sz="2800" dirty="0" smtClean="0">
                <a:cs typeface="Titr" pitchFamily="2" charset="-78"/>
              </a:rPr>
              <a:t>.</a:t>
            </a:r>
            <a:r>
              <a:rPr lang="fa-IR" sz="2800" dirty="0">
                <a:cs typeface="Titr" pitchFamily="2" charset="-78"/>
              </a:rPr>
              <a:t/>
            </a:r>
            <a:br>
              <a:rPr lang="fa-IR" sz="2800" dirty="0">
                <a:cs typeface="Titr" pitchFamily="2" charset="-78"/>
              </a:rPr>
            </a:br>
            <a:r>
              <a:rPr lang="fa-IR" sz="2800" dirty="0">
                <a:cs typeface="Titr" pitchFamily="2" charset="-78"/>
              </a:rPr>
              <a:t>-  تجزیه و تحلیل نقاط قوت و ضعف در سطح </a:t>
            </a:r>
            <a:r>
              <a:rPr lang="fa-IR" sz="2800" dirty="0">
                <a:solidFill>
                  <a:srgbClr val="FF0000"/>
                </a:solidFill>
                <a:cs typeface="Titr" pitchFamily="2" charset="-78"/>
              </a:rPr>
              <a:t>سازمان</a:t>
            </a:r>
            <a:r>
              <a:rPr lang="fa-IR" sz="2800" dirty="0">
                <a:cs typeface="Titr" pitchFamily="2" charset="-78"/>
              </a:rPr>
              <a:t/>
            </a:r>
            <a:br>
              <a:rPr lang="fa-IR" sz="2800" dirty="0">
                <a:cs typeface="Titr" pitchFamily="2" charset="-78"/>
              </a:rPr>
            </a:br>
            <a:r>
              <a:rPr lang="fa-IR" sz="2800" dirty="0">
                <a:cs typeface="Titr" pitchFamily="2" charset="-78"/>
              </a:rPr>
              <a:t>-  تجزیه و تحلیل نقاط قوت و ضعف در سطح </a:t>
            </a:r>
            <a:r>
              <a:rPr lang="fa-IR" sz="2800" dirty="0">
                <a:solidFill>
                  <a:srgbClr val="FF0000"/>
                </a:solidFill>
                <a:cs typeface="Titr" pitchFamily="2" charset="-78"/>
              </a:rPr>
              <a:t>فرآیند‌ها</a:t>
            </a:r>
            <a:r>
              <a:rPr lang="fa-IR" sz="2800" dirty="0">
                <a:cs typeface="Titr" pitchFamily="2" charset="-78"/>
              </a:rPr>
              <a:t/>
            </a:r>
            <a:br>
              <a:rPr lang="fa-IR" sz="2800" dirty="0">
                <a:cs typeface="Titr" pitchFamily="2" charset="-78"/>
              </a:rPr>
            </a:br>
            <a:r>
              <a:rPr lang="fa-IR" sz="2800" dirty="0">
                <a:cs typeface="Titr" pitchFamily="2" charset="-78"/>
              </a:rPr>
              <a:t>-  تجزیه و تحلیل نقاط قوت و ضعف در سطح </a:t>
            </a:r>
            <a:r>
              <a:rPr lang="fa-IR" sz="2800" dirty="0">
                <a:solidFill>
                  <a:srgbClr val="FF0000"/>
                </a:solidFill>
                <a:cs typeface="Titr" pitchFamily="2" charset="-78"/>
              </a:rPr>
              <a:t>مشاغل</a:t>
            </a:r>
            <a:endParaRPr lang="en-US" sz="2800" dirty="0"/>
          </a:p>
        </p:txBody>
      </p:sp>
    </p:spTree>
    <p:extLst>
      <p:ext uri="{BB962C8B-B14F-4D97-AF65-F5344CB8AC3E}">
        <p14:creationId xmlns:p14="http://schemas.microsoft.com/office/powerpoint/2010/main" val="37404013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091" y="972170"/>
            <a:ext cx="10258537" cy="2244304"/>
          </a:xfrm>
        </p:spPr>
        <p:txBody>
          <a:bodyPr>
            <a:noAutofit/>
          </a:bodyPr>
          <a:lstStyle/>
          <a:p>
            <a:pPr algn="r"/>
            <a:r>
              <a:rPr lang="fa-IR" sz="4400" dirty="0" smtClean="0">
                <a:solidFill>
                  <a:srgbClr val="00B050"/>
                </a:solidFill>
                <a:effectLst/>
                <a:cs typeface="Titr" pitchFamily="2" charset="-78"/>
              </a:rPr>
              <a:t>- تدوین محور‌های بهبود:</a:t>
            </a:r>
            <a:br>
              <a:rPr lang="fa-IR" sz="4400" dirty="0" smtClean="0">
                <a:solidFill>
                  <a:srgbClr val="00B050"/>
                </a:solidFill>
                <a:effectLst/>
                <a:cs typeface="Titr" pitchFamily="2" charset="-78"/>
              </a:rPr>
            </a:br>
            <a:r>
              <a:rPr lang="fa-IR" sz="3200" dirty="0" smtClean="0">
                <a:effectLst/>
                <a:cs typeface="Titr" pitchFamily="2" charset="-78"/>
              </a:rPr>
              <a:t>حاصل </a:t>
            </a:r>
            <a:r>
              <a:rPr lang="fa-IR" sz="3200" dirty="0">
                <a:effectLst/>
                <a:cs typeface="Titr" pitchFamily="2" charset="-78"/>
              </a:rPr>
              <a:t>تجزیه و تحلیل در سطح محیط، سازمان، فرآیندها و مشاغل، استخراج و بدست آمدن حوزه‌های بهبود است که در آن چهارچوب‌های آموزشی معین می‌گردد. بطور کلی حوزه‌های بهبود را می‌توان در چهار سطح، </a:t>
            </a:r>
            <a:r>
              <a:rPr lang="fa-IR" sz="3200" dirty="0" smtClean="0">
                <a:solidFill>
                  <a:srgbClr val="FF0000"/>
                </a:solidFill>
                <a:effectLst/>
                <a:cs typeface="Titr" pitchFamily="2" charset="-78"/>
              </a:rPr>
              <a:t>محیط </a:t>
            </a:r>
            <a:r>
              <a:rPr lang="fa-IR" sz="3200" dirty="0">
                <a:solidFill>
                  <a:srgbClr val="FF0000"/>
                </a:solidFill>
                <a:effectLst/>
                <a:cs typeface="Titr" pitchFamily="2" charset="-78"/>
              </a:rPr>
              <a:t>سازمان</a:t>
            </a:r>
            <a:r>
              <a:rPr lang="fa-IR" sz="3200" dirty="0">
                <a:effectLst/>
                <a:cs typeface="Titr" pitchFamily="2" charset="-78"/>
              </a:rPr>
              <a:t>، </a:t>
            </a:r>
            <a:r>
              <a:rPr lang="fa-IR" sz="3200" dirty="0">
                <a:solidFill>
                  <a:srgbClr val="FF0000"/>
                </a:solidFill>
                <a:effectLst/>
                <a:cs typeface="Titr" pitchFamily="2" charset="-78"/>
              </a:rPr>
              <a:t>سطح سازمان</a:t>
            </a:r>
            <a:r>
              <a:rPr lang="fa-IR" sz="3200" dirty="0">
                <a:effectLst/>
                <a:cs typeface="Titr" pitchFamily="2" charset="-78"/>
              </a:rPr>
              <a:t>، </a:t>
            </a:r>
            <a:r>
              <a:rPr lang="fa-IR" sz="3200" dirty="0">
                <a:solidFill>
                  <a:srgbClr val="FF0000"/>
                </a:solidFill>
                <a:effectLst/>
                <a:cs typeface="Titr" pitchFamily="2" charset="-78"/>
              </a:rPr>
              <a:t>سطح فرآیند‌ها </a:t>
            </a:r>
            <a:r>
              <a:rPr lang="fa-IR" sz="3200" dirty="0">
                <a:effectLst/>
                <a:cs typeface="Titr" pitchFamily="2" charset="-78"/>
              </a:rPr>
              <a:t>و </a:t>
            </a:r>
            <a:r>
              <a:rPr lang="fa-IR" sz="3200" dirty="0">
                <a:solidFill>
                  <a:srgbClr val="FF0000"/>
                </a:solidFill>
                <a:effectLst/>
                <a:cs typeface="Titr" pitchFamily="2" charset="-78"/>
              </a:rPr>
              <a:t>سطح مشاغل </a:t>
            </a:r>
            <a:r>
              <a:rPr lang="fa-IR" sz="3200" dirty="0">
                <a:effectLst/>
                <a:cs typeface="Titr" pitchFamily="2" charset="-78"/>
              </a:rPr>
              <a:t>مشخص نمود.  </a:t>
            </a:r>
          </a:p>
        </p:txBody>
      </p:sp>
      <p:sp>
        <p:nvSpPr>
          <p:cNvPr id="3" name="Slide Number Placeholder 2"/>
          <p:cNvSpPr>
            <a:spLocks noGrp="1"/>
          </p:cNvSpPr>
          <p:nvPr>
            <p:ph type="sldNum" sz="quarter" idx="11"/>
          </p:nvPr>
        </p:nvSpPr>
        <p:spPr/>
        <p:txBody>
          <a:bodyPr/>
          <a:lstStyle/>
          <a:p>
            <a:fld id="{A4F065E7-C545-45D8-942D-53B7BF5230DC}" type="slidenum">
              <a:rPr lang="fa-IR" smtClean="0"/>
              <a:t>15</a:t>
            </a:fld>
            <a:endParaRPr lang="fa-IR"/>
          </a:p>
        </p:txBody>
      </p:sp>
      <p:sp>
        <p:nvSpPr>
          <p:cNvPr id="4" name="Title 1"/>
          <p:cNvSpPr txBox="1">
            <a:spLocks/>
          </p:cNvSpPr>
          <p:nvPr/>
        </p:nvSpPr>
        <p:spPr>
          <a:xfrm>
            <a:off x="144091" y="2978744"/>
            <a:ext cx="10257687" cy="4598066"/>
          </a:xfrm>
          <a:prstGeom prst="rect">
            <a:avLst/>
          </a:prstGeom>
        </p:spPr>
        <p:txBody>
          <a:bodyPr vert="horz" lIns="113157" tIns="56579" rIns="113157" bIns="56579" anchor="b">
            <a:normAutofit fontScale="97500"/>
          </a:bodyPr>
          <a:lstStyle>
            <a:lvl1pPr algn="l" rtl="0" eaLnBrk="1" latinLnBrk="0" hangingPunct="1">
              <a:spcBef>
                <a:spcPct val="0"/>
              </a:spcBef>
              <a:buNone/>
              <a:defRPr kumimoji="0" sz="3700" b="0" kern="1200" cap="small" baseline="0">
                <a:solidFill>
                  <a:schemeClr val="tx2"/>
                </a:solidFill>
                <a:latin typeface="+mj-lt"/>
                <a:ea typeface="+mj-ea"/>
                <a:cs typeface="+mj-cs"/>
              </a:defRPr>
            </a:lvl1pPr>
          </a:lstStyle>
          <a:p>
            <a:pPr algn="r" rtl="1"/>
            <a:r>
              <a:rPr lang="fa-IR" sz="4400" dirty="0" smtClean="0">
                <a:solidFill>
                  <a:srgbClr val="00B050"/>
                </a:solidFill>
                <a:cs typeface="Titr" pitchFamily="2" charset="-78"/>
              </a:rPr>
              <a:t>- تدوین استراتژی‌های توسعه کارکنان: </a:t>
            </a:r>
          </a:p>
          <a:p>
            <a:pPr algn="r" rtl="1"/>
            <a:r>
              <a:rPr lang="fa-IR" sz="3200" dirty="0" smtClean="0">
                <a:cs typeface="Titr" pitchFamily="2" charset="-78"/>
              </a:rPr>
              <a:t>پس از اینکه با تجزیه و تحلیل، اطلاعات در سطوح مختلف بدست آمد برای ارتقاء عملکرد سازمان نیاز به برنامه‌ریزی آموزشی است و قبل از آن بایستی استراتژی‌های آموزشی تعیین گردد. استراتژی‌های آموزشی را می‌توان در چهار مؤلفه زیر بیان نمود.</a:t>
            </a:r>
            <a:br>
              <a:rPr lang="fa-IR" sz="3200" dirty="0" smtClean="0">
                <a:cs typeface="Titr" pitchFamily="2" charset="-78"/>
              </a:rPr>
            </a:br>
            <a:r>
              <a:rPr lang="fa-IR" sz="3200" dirty="0" smtClean="0">
                <a:cs typeface="Titr" pitchFamily="2" charset="-78"/>
              </a:rPr>
              <a:t>-   آموزش‌های محیطی</a:t>
            </a:r>
            <a:br>
              <a:rPr lang="fa-IR" sz="3200" dirty="0" smtClean="0">
                <a:cs typeface="Titr" pitchFamily="2" charset="-78"/>
              </a:rPr>
            </a:br>
            <a:r>
              <a:rPr lang="fa-IR" sz="3200" dirty="0" smtClean="0">
                <a:cs typeface="Titr" pitchFamily="2" charset="-78"/>
              </a:rPr>
              <a:t>-   آموزش‌های یکپارچه‌سازی و چشم‌اندازساز</a:t>
            </a:r>
            <a:br>
              <a:rPr lang="fa-IR" sz="3200" dirty="0" smtClean="0">
                <a:cs typeface="Titr" pitchFamily="2" charset="-78"/>
              </a:rPr>
            </a:br>
            <a:r>
              <a:rPr lang="fa-IR" sz="3200" dirty="0" smtClean="0">
                <a:cs typeface="Titr" pitchFamily="2" charset="-78"/>
              </a:rPr>
              <a:t>-   آموزش مهندسی مجدد فرآیند‌ها</a:t>
            </a:r>
            <a:br>
              <a:rPr lang="fa-IR" sz="3200" dirty="0" smtClean="0">
                <a:cs typeface="Titr" pitchFamily="2" charset="-78"/>
              </a:rPr>
            </a:br>
            <a:r>
              <a:rPr lang="fa-IR" sz="3200" dirty="0" smtClean="0">
                <a:cs typeface="Titr" pitchFamily="2" charset="-78"/>
              </a:rPr>
              <a:t>-   آموزش‌های فنی و مهارتی  </a:t>
            </a:r>
            <a:endParaRPr lang="fa-IR" sz="3200" dirty="0">
              <a:cs typeface="Titr" pitchFamily="2" charset="-78"/>
            </a:endParaRPr>
          </a:p>
        </p:txBody>
      </p:sp>
    </p:spTree>
    <p:extLst>
      <p:ext uri="{BB962C8B-B14F-4D97-AF65-F5344CB8AC3E}">
        <p14:creationId xmlns:p14="http://schemas.microsoft.com/office/powerpoint/2010/main" val="34905596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9" name="Group 68"/>
          <p:cNvGrpSpPr/>
          <p:nvPr/>
        </p:nvGrpSpPr>
        <p:grpSpPr>
          <a:xfrm>
            <a:off x="0" y="559051"/>
            <a:ext cx="10369227" cy="8442074"/>
            <a:chOff x="512951" y="113342"/>
            <a:chExt cx="9729134" cy="8442074"/>
          </a:xfrm>
        </p:grpSpPr>
        <p:sp>
          <p:nvSpPr>
            <p:cNvPr id="3" name="Flowchart: Magnetic Disk 2"/>
            <p:cNvSpPr/>
            <p:nvPr/>
          </p:nvSpPr>
          <p:spPr>
            <a:xfrm>
              <a:off x="2761226" y="113342"/>
              <a:ext cx="5310664" cy="2010956"/>
            </a:xfrm>
            <a:prstGeom prst="flowChartMagneticDisk">
              <a:avLst/>
            </a:prstGeom>
            <a:solidFill>
              <a:schemeClr val="bg2"/>
            </a:solidFill>
          </p:spPr>
          <p:style>
            <a:lnRef idx="2">
              <a:schemeClr val="dk1"/>
            </a:lnRef>
            <a:fillRef idx="1">
              <a:schemeClr val="lt1"/>
            </a:fillRef>
            <a:effectRef idx="0">
              <a:schemeClr val="dk1"/>
            </a:effectRef>
            <a:fontRef idx="minor">
              <a:schemeClr val="dk1"/>
            </a:fontRef>
          </p:style>
          <p:txBody>
            <a:bodyPr lIns="113157" tIns="56579" rIns="113157" bIns="56579" spcCol="0" rtlCol="1" anchor="ctr"/>
            <a:lstStyle/>
            <a:p>
              <a:pPr algn="ctr"/>
              <a:endParaRPr lang="fa-IR" sz="2400" dirty="0">
                <a:solidFill>
                  <a:schemeClr val="tx1"/>
                </a:solidFill>
                <a:cs typeface="Titr" pitchFamily="2" charset="-78"/>
              </a:endParaRPr>
            </a:p>
          </p:txBody>
        </p:sp>
        <p:sp>
          <p:nvSpPr>
            <p:cNvPr id="4" name="Arc 3"/>
            <p:cNvSpPr/>
            <p:nvPr/>
          </p:nvSpPr>
          <p:spPr>
            <a:xfrm>
              <a:off x="2790775" y="921465"/>
              <a:ext cx="5310664" cy="476468"/>
            </a:xfrm>
            <a:prstGeom prst="arc">
              <a:avLst>
                <a:gd name="adj1" fmla="val 21587314"/>
                <a:gd name="adj2" fmla="val 10817747"/>
              </a:avLst>
            </a:prstGeom>
          </p:spPr>
          <p:style>
            <a:lnRef idx="2">
              <a:schemeClr val="dk1"/>
            </a:lnRef>
            <a:fillRef idx="0">
              <a:schemeClr val="dk1"/>
            </a:fillRef>
            <a:effectRef idx="1">
              <a:schemeClr val="dk1"/>
            </a:effectRef>
            <a:fontRef idx="minor">
              <a:schemeClr val="tx1"/>
            </a:fontRef>
          </p:style>
          <p:txBody>
            <a:bodyPr lIns="113157" tIns="56579" rIns="113157" bIns="56579" spcCol="0" rtlCol="1" anchor="ctr"/>
            <a:lstStyle/>
            <a:p>
              <a:pPr algn="ctr"/>
              <a:endParaRPr lang="fa-IR" sz="2400">
                <a:cs typeface="Titr" pitchFamily="2" charset="-78"/>
              </a:endParaRPr>
            </a:p>
          </p:txBody>
        </p:sp>
        <p:sp>
          <p:nvSpPr>
            <p:cNvPr id="5" name="Rectangle 4"/>
            <p:cNvSpPr/>
            <p:nvPr/>
          </p:nvSpPr>
          <p:spPr>
            <a:xfrm>
              <a:off x="3024411" y="391227"/>
              <a:ext cx="4698025" cy="5000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spcCol="0" rtlCol="1" anchor="ctr"/>
            <a:lstStyle/>
            <a:p>
              <a:pPr algn="ctr"/>
              <a:r>
                <a:rPr lang="fa-IR" sz="2800" dirty="0">
                  <a:solidFill>
                    <a:schemeClr val="tx1"/>
                  </a:solidFill>
                  <a:cs typeface="Titr" pitchFamily="2" charset="-78"/>
                </a:rPr>
                <a:t>تدوین آرمانها و رسالت‌های سازمانی</a:t>
              </a:r>
            </a:p>
          </p:txBody>
        </p:sp>
        <p:sp>
          <p:nvSpPr>
            <p:cNvPr id="6" name="Rectangle 5"/>
            <p:cNvSpPr/>
            <p:nvPr/>
          </p:nvSpPr>
          <p:spPr>
            <a:xfrm>
              <a:off x="3024411" y="921465"/>
              <a:ext cx="4843393" cy="33873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spcCol="0" rtlCol="1" anchor="ctr"/>
            <a:lstStyle/>
            <a:p>
              <a:pPr marL="285750" indent="-285750" algn="r">
                <a:buFont typeface="Wingdings" pitchFamily="2" charset="2"/>
                <a:buChar char="§"/>
              </a:pPr>
              <a:r>
                <a:rPr lang="fa-IR" sz="2400" dirty="0" smtClean="0">
                  <a:solidFill>
                    <a:schemeClr val="tx1"/>
                  </a:solidFill>
                  <a:cs typeface="Titr" pitchFamily="2" charset="-78"/>
                </a:rPr>
                <a:t>خط </a:t>
              </a:r>
              <a:r>
                <a:rPr lang="fa-IR" sz="2400" dirty="0">
                  <a:solidFill>
                    <a:schemeClr val="tx1"/>
                  </a:solidFill>
                  <a:cs typeface="Titr" pitchFamily="2" charset="-78"/>
                </a:rPr>
                <a:t>مشی آموزش و توسعه </a:t>
              </a:r>
              <a:r>
                <a:rPr lang="fa-IR" sz="2400" dirty="0" smtClean="0">
                  <a:solidFill>
                    <a:schemeClr val="tx1"/>
                  </a:solidFill>
                  <a:cs typeface="Titr" pitchFamily="2" charset="-78"/>
                </a:rPr>
                <a:t>کارکنان</a:t>
              </a:r>
              <a:endParaRPr lang="fa-IR" sz="2400" dirty="0">
                <a:solidFill>
                  <a:schemeClr val="tx1"/>
                </a:solidFill>
                <a:cs typeface="Titr" pitchFamily="2" charset="-78"/>
              </a:endParaRPr>
            </a:p>
            <a:p>
              <a:pPr marL="285750" indent="-285750" algn="r">
                <a:buFont typeface="Wingdings" pitchFamily="2" charset="2"/>
                <a:buChar char="§"/>
              </a:pPr>
              <a:r>
                <a:rPr lang="fa-IR" sz="2400" dirty="0" smtClean="0">
                  <a:solidFill>
                    <a:schemeClr val="tx1"/>
                  </a:solidFill>
                  <a:cs typeface="Titr" pitchFamily="2" charset="-78"/>
                </a:rPr>
                <a:t>سیاست‌های آموزشی</a:t>
              </a:r>
              <a:endParaRPr lang="fa-IR" sz="2400" dirty="0">
                <a:solidFill>
                  <a:schemeClr val="tx1"/>
                </a:solidFill>
                <a:cs typeface="Titr" pitchFamily="2" charset="-78"/>
              </a:endParaRPr>
            </a:p>
          </p:txBody>
        </p:sp>
        <p:sp>
          <p:nvSpPr>
            <p:cNvPr id="8" name="Rectangle 7"/>
            <p:cNvSpPr/>
            <p:nvPr/>
          </p:nvSpPr>
          <p:spPr>
            <a:xfrm>
              <a:off x="2790775" y="1397933"/>
              <a:ext cx="5231427" cy="703457"/>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spcCol="0" rtlCol="1" anchor="ctr"/>
            <a:lstStyle/>
            <a:p>
              <a:pPr algn="ctr"/>
              <a:r>
                <a:rPr lang="fa-IR" sz="2800" dirty="0">
                  <a:solidFill>
                    <a:schemeClr val="tx1"/>
                  </a:solidFill>
                  <a:cs typeface="Titr" pitchFamily="2" charset="-78"/>
                </a:rPr>
                <a:t>محورهای تدوین استراتژی توسعه کارکنان</a:t>
              </a:r>
            </a:p>
          </p:txBody>
        </p:sp>
        <p:sp>
          <p:nvSpPr>
            <p:cNvPr id="9" name="Oval 8"/>
            <p:cNvSpPr/>
            <p:nvPr/>
          </p:nvSpPr>
          <p:spPr>
            <a:xfrm>
              <a:off x="512951" y="2588559"/>
              <a:ext cx="2367446" cy="1466294"/>
            </a:xfrm>
            <a:prstGeom prst="ellipse">
              <a:avLst/>
            </a:prstGeom>
            <a:solidFill>
              <a:srgbClr val="ABED33"/>
            </a:solidFill>
          </p:spPr>
          <p:style>
            <a:lnRef idx="1">
              <a:schemeClr val="accent3"/>
            </a:lnRef>
            <a:fillRef idx="2">
              <a:schemeClr val="accent3"/>
            </a:fillRef>
            <a:effectRef idx="1">
              <a:schemeClr val="accent3"/>
            </a:effectRef>
            <a:fontRef idx="minor">
              <a:schemeClr val="dk1"/>
            </a:fontRef>
          </p:style>
          <p:txBody>
            <a:bodyPr lIns="113157" tIns="56579" rIns="113157" bIns="56579" spcCol="0" rtlCol="1" anchor="ctr"/>
            <a:lstStyle/>
            <a:p>
              <a:pPr algn="ctr"/>
              <a:r>
                <a:rPr lang="fa-IR" sz="2400" b="1" dirty="0">
                  <a:solidFill>
                    <a:schemeClr val="tx1"/>
                  </a:solidFill>
                  <a:cs typeface="Titr" pitchFamily="2" charset="-78"/>
                </a:rPr>
                <a:t>تجزیه و تحلیل نقاط قوت و ضعف در </a:t>
              </a:r>
              <a:r>
                <a:rPr lang="fa-IR" sz="2400" b="1">
                  <a:solidFill>
                    <a:schemeClr val="tx1"/>
                  </a:solidFill>
                  <a:cs typeface="Titr" pitchFamily="2" charset="-78"/>
                </a:rPr>
                <a:t>سطح </a:t>
              </a:r>
              <a:r>
                <a:rPr lang="fa-IR" sz="2400" b="1" smtClean="0">
                  <a:solidFill>
                    <a:schemeClr val="tx1"/>
                  </a:solidFill>
                  <a:cs typeface="Titr" pitchFamily="2" charset="-78"/>
                </a:rPr>
                <a:t>مشاغل</a:t>
              </a:r>
              <a:endParaRPr lang="fa-IR" sz="2400" b="1" dirty="0">
                <a:solidFill>
                  <a:schemeClr val="tx1"/>
                </a:solidFill>
                <a:cs typeface="Titr" pitchFamily="2" charset="-78"/>
              </a:endParaRPr>
            </a:p>
          </p:txBody>
        </p:sp>
        <p:sp>
          <p:nvSpPr>
            <p:cNvPr id="10" name="Oval 9"/>
            <p:cNvSpPr/>
            <p:nvPr/>
          </p:nvSpPr>
          <p:spPr>
            <a:xfrm>
              <a:off x="2711538" y="2606819"/>
              <a:ext cx="2734570" cy="1448034"/>
            </a:xfrm>
            <a:prstGeom prst="ellipse">
              <a:avLst/>
            </a:prstGeom>
            <a:solidFill>
              <a:srgbClr val="ABED33"/>
            </a:solidFill>
          </p:spPr>
          <p:style>
            <a:lnRef idx="1">
              <a:schemeClr val="accent3"/>
            </a:lnRef>
            <a:fillRef idx="2">
              <a:schemeClr val="accent3"/>
            </a:fillRef>
            <a:effectRef idx="1">
              <a:schemeClr val="accent3"/>
            </a:effectRef>
            <a:fontRef idx="minor">
              <a:schemeClr val="dk1"/>
            </a:fontRef>
          </p:style>
          <p:txBody>
            <a:bodyPr lIns="113157" tIns="56579" rIns="113157" bIns="56579" spcCol="0" rtlCol="1" anchor="ctr"/>
            <a:lstStyle/>
            <a:p>
              <a:pPr algn="ctr"/>
              <a:r>
                <a:rPr lang="fa-IR" sz="2400" b="1" dirty="0">
                  <a:solidFill>
                    <a:schemeClr val="tx1"/>
                  </a:solidFill>
                  <a:cs typeface="Titr" pitchFamily="2" charset="-78"/>
                </a:rPr>
                <a:t>تجزیه و تحلیل نقاط قوت و ضعف در </a:t>
              </a:r>
              <a:r>
                <a:rPr lang="fa-IR" sz="2400" b="1" dirty="0" smtClean="0">
                  <a:solidFill>
                    <a:schemeClr val="tx1"/>
                  </a:solidFill>
                  <a:cs typeface="Titr" pitchFamily="2" charset="-78"/>
                </a:rPr>
                <a:t>سطح فرآیند‌ها</a:t>
              </a:r>
              <a:endParaRPr lang="fa-IR" sz="2400" b="1" dirty="0">
                <a:solidFill>
                  <a:schemeClr val="tx1"/>
                </a:solidFill>
                <a:cs typeface="Titr" pitchFamily="2" charset="-78"/>
              </a:endParaRPr>
            </a:p>
          </p:txBody>
        </p:sp>
        <p:sp>
          <p:nvSpPr>
            <p:cNvPr id="11" name="Oval 10"/>
            <p:cNvSpPr/>
            <p:nvPr/>
          </p:nvSpPr>
          <p:spPr>
            <a:xfrm>
              <a:off x="5242428" y="2600325"/>
              <a:ext cx="2625377" cy="1454528"/>
            </a:xfrm>
            <a:prstGeom prst="ellipse">
              <a:avLst/>
            </a:prstGeom>
            <a:solidFill>
              <a:srgbClr val="ABED33"/>
            </a:solidFill>
          </p:spPr>
          <p:style>
            <a:lnRef idx="1">
              <a:schemeClr val="accent3"/>
            </a:lnRef>
            <a:fillRef idx="2">
              <a:schemeClr val="accent3"/>
            </a:fillRef>
            <a:effectRef idx="1">
              <a:schemeClr val="accent3"/>
            </a:effectRef>
            <a:fontRef idx="minor">
              <a:schemeClr val="dk1"/>
            </a:fontRef>
          </p:style>
          <p:txBody>
            <a:bodyPr lIns="113157" tIns="56579" rIns="113157" bIns="56579" spcCol="0" rtlCol="1" anchor="ctr"/>
            <a:lstStyle/>
            <a:p>
              <a:pPr algn="ctr"/>
              <a:r>
                <a:rPr lang="fa-IR" sz="2400" b="1" dirty="0">
                  <a:solidFill>
                    <a:schemeClr val="tx1"/>
                  </a:solidFill>
                  <a:cs typeface="Titr" pitchFamily="2" charset="-78"/>
                </a:rPr>
                <a:t>تحلیل نقاط قوت مختلف در سطح سازمان</a:t>
              </a:r>
            </a:p>
          </p:txBody>
        </p:sp>
        <p:sp>
          <p:nvSpPr>
            <p:cNvPr id="12" name="Oval 11"/>
            <p:cNvSpPr/>
            <p:nvPr/>
          </p:nvSpPr>
          <p:spPr>
            <a:xfrm>
              <a:off x="7722436" y="2588559"/>
              <a:ext cx="2519649" cy="1344941"/>
            </a:xfrm>
            <a:prstGeom prst="ellipse">
              <a:avLst/>
            </a:prstGeom>
            <a:solidFill>
              <a:srgbClr val="ABED33"/>
            </a:solidFill>
          </p:spPr>
          <p:style>
            <a:lnRef idx="1">
              <a:schemeClr val="accent3"/>
            </a:lnRef>
            <a:fillRef idx="2">
              <a:schemeClr val="accent3"/>
            </a:fillRef>
            <a:effectRef idx="1">
              <a:schemeClr val="accent3"/>
            </a:effectRef>
            <a:fontRef idx="minor">
              <a:schemeClr val="dk1"/>
            </a:fontRef>
          </p:style>
          <p:txBody>
            <a:bodyPr lIns="113157" tIns="56579" rIns="113157" bIns="56579" spcCol="0" rtlCol="1" anchor="ctr"/>
            <a:lstStyle/>
            <a:p>
              <a:pPr algn="ctr"/>
              <a:r>
                <a:rPr lang="fa-IR" sz="2400" b="1" dirty="0">
                  <a:solidFill>
                    <a:schemeClr val="tx1"/>
                  </a:solidFill>
                  <a:cs typeface="Titr" pitchFamily="2" charset="-78"/>
                </a:rPr>
                <a:t>تجزیه و تحلیل محیط سازمانی</a:t>
              </a:r>
            </a:p>
          </p:txBody>
        </p:sp>
        <p:cxnSp>
          <p:nvCxnSpPr>
            <p:cNvPr id="13" name="Straight Connector 12"/>
            <p:cNvCxnSpPr>
              <a:stCxn id="3" idx="3"/>
              <a:endCxn id="10" idx="0"/>
            </p:cNvCxnSpPr>
            <p:nvPr/>
          </p:nvCxnSpPr>
          <p:spPr>
            <a:xfrm flipH="1">
              <a:off x="4078823" y="2124298"/>
              <a:ext cx="1337735" cy="482521"/>
            </a:xfrm>
            <a:prstGeom prst="line">
              <a:avLst/>
            </a:prstGeom>
          </p:spPr>
          <p:style>
            <a:lnRef idx="2">
              <a:schemeClr val="accent3"/>
            </a:lnRef>
            <a:fillRef idx="0">
              <a:schemeClr val="accent3"/>
            </a:fillRef>
            <a:effectRef idx="1">
              <a:schemeClr val="accent3"/>
            </a:effectRef>
            <a:fontRef idx="minor">
              <a:schemeClr val="tx1"/>
            </a:fontRef>
          </p:style>
        </p:cxnSp>
        <p:cxnSp>
          <p:nvCxnSpPr>
            <p:cNvPr id="14" name="Straight Connector 13"/>
            <p:cNvCxnSpPr>
              <a:stCxn id="3" idx="3"/>
              <a:endCxn id="11" idx="0"/>
            </p:cNvCxnSpPr>
            <p:nvPr/>
          </p:nvCxnSpPr>
          <p:spPr>
            <a:xfrm>
              <a:off x="5416558" y="2124298"/>
              <a:ext cx="1138559" cy="476027"/>
            </a:xfrm>
            <a:prstGeom prst="line">
              <a:avLst/>
            </a:prstGeom>
          </p:spPr>
          <p:style>
            <a:lnRef idx="2">
              <a:schemeClr val="accent3"/>
            </a:lnRef>
            <a:fillRef idx="0">
              <a:schemeClr val="accent3"/>
            </a:fillRef>
            <a:effectRef idx="1">
              <a:schemeClr val="accent3"/>
            </a:effectRef>
            <a:fontRef idx="minor">
              <a:schemeClr val="tx1"/>
            </a:fontRef>
          </p:style>
        </p:cxnSp>
        <p:cxnSp>
          <p:nvCxnSpPr>
            <p:cNvPr id="15" name="Straight Connector 14"/>
            <p:cNvCxnSpPr>
              <a:stCxn id="3" idx="3"/>
              <a:endCxn id="12" idx="0"/>
            </p:cNvCxnSpPr>
            <p:nvPr/>
          </p:nvCxnSpPr>
          <p:spPr>
            <a:xfrm>
              <a:off x="5416558" y="2124298"/>
              <a:ext cx="3565703" cy="464261"/>
            </a:xfrm>
            <a:prstGeom prst="line">
              <a:avLst/>
            </a:prstGeom>
          </p:spPr>
          <p:style>
            <a:lnRef idx="2">
              <a:schemeClr val="accent3"/>
            </a:lnRef>
            <a:fillRef idx="0">
              <a:schemeClr val="accent3"/>
            </a:fillRef>
            <a:effectRef idx="1">
              <a:schemeClr val="accent3"/>
            </a:effectRef>
            <a:fontRef idx="minor">
              <a:schemeClr val="tx1"/>
            </a:fontRef>
          </p:style>
        </p:cxnSp>
        <p:cxnSp>
          <p:nvCxnSpPr>
            <p:cNvPr id="16" name="Straight Connector 15"/>
            <p:cNvCxnSpPr>
              <a:stCxn id="3" idx="3"/>
              <a:endCxn id="9" idx="0"/>
            </p:cNvCxnSpPr>
            <p:nvPr/>
          </p:nvCxnSpPr>
          <p:spPr>
            <a:xfrm flipH="1">
              <a:off x="1696674" y="2124298"/>
              <a:ext cx="3719884" cy="464261"/>
            </a:xfrm>
            <a:prstGeom prst="line">
              <a:avLst/>
            </a:prstGeom>
          </p:spPr>
          <p:style>
            <a:lnRef idx="2">
              <a:schemeClr val="accent3"/>
            </a:lnRef>
            <a:fillRef idx="0">
              <a:schemeClr val="accent3"/>
            </a:fillRef>
            <a:effectRef idx="1">
              <a:schemeClr val="accent3"/>
            </a:effectRef>
            <a:fontRef idx="minor">
              <a:schemeClr val="tx1"/>
            </a:fontRef>
          </p:style>
        </p:cxnSp>
        <p:sp>
          <p:nvSpPr>
            <p:cNvPr id="17" name="Flowchart: Magnetic Disk 16"/>
            <p:cNvSpPr/>
            <p:nvPr/>
          </p:nvSpPr>
          <p:spPr>
            <a:xfrm>
              <a:off x="2711538" y="4716586"/>
              <a:ext cx="5310664" cy="3384377"/>
            </a:xfrm>
            <a:prstGeom prst="flowChartMagneticDisk">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spcCol="0" rtlCol="1" anchor="ctr"/>
            <a:lstStyle/>
            <a:p>
              <a:pPr marL="342900" indent="-342900">
                <a:buFont typeface="Wingdings" pitchFamily="2" charset="2"/>
                <a:buChar char="§"/>
              </a:pPr>
              <a:r>
                <a:rPr lang="fa-IR" sz="2400" b="1" dirty="0" smtClean="0">
                  <a:solidFill>
                    <a:schemeClr val="tx1"/>
                  </a:solidFill>
                  <a:cs typeface="Titr" pitchFamily="2" charset="-78"/>
                </a:rPr>
                <a:t>تدوین </a:t>
              </a:r>
              <a:r>
                <a:rPr lang="fa-IR" sz="2400" b="1" dirty="0">
                  <a:solidFill>
                    <a:schemeClr val="tx1"/>
                  </a:solidFill>
                  <a:cs typeface="Titr" pitchFamily="2" charset="-78"/>
                </a:rPr>
                <a:t>محورهای بهبود در سطح محیط سازمانی</a:t>
              </a:r>
            </a:p>
            <a:p>
              <a:pPr marL="342900" indent="-342900">
                <a:buFont typeface="Wingdings" pitchFamily="2" charset="2"/>
                <a:buChar char="§"/>
              </a:pPr>
              <a:r>
                <a:rPr lang="fa-IR" sz="2400" b="1" dirty="0">
                  <a:solidFill>
                    <a:schemeClr val="tx1"/>
                  </a:solidFill>
                  <a:cs typeface="Titr" pitchFamily="2" charset="-78"/>
                </a:rPr>
                <a:t>تدوین محورهای بهبود در سطح سازمان</a:t>
              </a:r>
            </a:p>
            <a:p>
              <a:pPr marL="342900" indent="-342900">
                <a:buFont typeface="Wingdings" pitchFamily="2" charset="2"/>
                <a:buChar char="§"/>
              </a:pPr>
              <a:r>
                <a:rPr lang="fa-IR" sz="2400" b="1" dirty="0">
                  <a:solidFill>
                    <a:schemeClr val="tx1"/>
                  </a:solidFill>
                  <a:cs typeface="Titr" pitchFamily="2" charset="-78"/>
                </a:rPr>
                <a:t>تدوین محورهای بهبود در سطح فرآیندها</a:t>
              </a:r>
            </a:p>
            <a:p>
              <a:pPr marL="342900" indent="-342900">
                <a:buFont typeface="Wingdings" pitchFamily="2" charset="2"/>
                <a:buChar char="§"/>
              </a:pPr>
              <a:r>
                <a:rPr lang="fa-IR" sz="2400" b="1" dirty="0">
                  <a:solidFill>
                    <a:schemeClr val="tx1"/>
                  </a:solidFill>
                  <a:cs typeface="Titr" pitchFamily="2" charset="-78"/>
                </a:rPr>
                <a:t>تدوین محورهای بهبود در سطح مشاغل</a:t>
              </a:r>
            </a:p>
            <a:p>
              <a:pPr marL="212169" indent="-212169">
                <a:buFontTx/>
                <a:buChar char="-"/>
              </a:pPr>
              <a:endParaRPr lang="fa-IR" sz="1800" b="1" dirty="0">
                <a:solidFill>
                  <a:schemeClr val="tx1"/>
                </a:solidFill>
                <a:cs typeface="Titr" pitchFamily="2" charset="-78"/>
              </a:endParaRPr>
            </a:p>
          </p:txBody>
        </p:sp>
        <p:sp>
          <p:nvSpPr>
            <p:cNvPr id="18" name="Rectangle 17"/>
            <p:cNvSpPr/>
            <p:nvPr/>
          </p:nvSpPr>
          <p:spPr>
            <a:xfrm>
              <a:off x="3483627" y="5204758"/>
              <a:ext cx="3766485" cy="1437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spcCol="0" rtlCol="1" anchor="ctr"/>
            <a:lstStyle/>
            <a:p>
              <a:pPr algn="ctr"/>
              <a:r>
                <a:rPr lang="fa-IR" sz="3200" dirty="0" smtClean="0">
                  <a:solidFill>
                    <a:schemeClr val="tx1"/>
                  </a:solidFill>
                  <a:cs typeface="Titr" pitchFamily="2" charset="-78"/>
                </a:rPr>
                <a:t>استخراج محورهای بهبود</a:t>
              </a:r>
              <a:endParaRPr lang="fa-IR" sz="3200" dirty="0">
                <a:solidFill>
                  <a:schemeClr val="tx1"/>
                </a:solidFill>
                <a:cs typeface="Titr" pitchFamily="2" charset="-78"/>
              </a:endParaRPr>
            </a:p>
          </p:txBody>
        </p:sp>
        <p:sp>
          <p:nvSpPr>
            <p:cNvPr id="19" name="Arc 18"/>
            <p:cNvSpPr/>
            <p:nvPr/>
          </p:nvSpPr>
          <p:spPr>
            <a:xfrm rot="10800000">
              <a:off x="2737209" y="6500811"/>
              <a:ext cx="5334681" cy="781350"/>
            </a:xfrm>
            <a:prstGeom prst="arc">
              <a:avLst>
                <a:gd name="adj1" fmla="val 10835784"/>
                <a:gd name="adj2" fmla="val 21580651"/>
              </a:avLst>
            </a:prstGeom>
          </p:spPr>
          <p:style>
            <a:lnRef idx="2">
              <a:schemeClr val="dk1"/>
            </a:lnRef>
            <a:fillRef idx="0">
              <a:schemeClr val="dk1"/>
            </a:fillRef>
            <a:effectRef idx="1">
              <a:schemeClr val="dk1"/>
            </a:effectRef>
            <a:fontRef idx="minor">
              <a:schemeClr val="tx1"/>
            </a:fontRef>
          </p:style>
          <p:txBody>
            <a:bodyPr lIns="113157" tIns="56579" rIns="113157" bIns="56579" spcCol="0" rtlCol="1" anchor="ctr"/>
            <a:lstStyle/>
            <a:p>
              <a:pPr algn="ctr"/>
              <a:endParaRPr lang="fa-IR" sz="2400">
                <a:cs typeface="Titr" pitchFamily="2" charset="-78"/>
              </a:endParaRPr>
            </a:p>
          </p:txBody>
        </p:sp>
        <p:sp>
          <p:nvSpPr>
            <p:cNvPr id="20" name="Rectangle 19"/>
            <p:cNvSpPr/>
            <p:nvPr/>
          </p:nvSpPr>
          <p:spPr>
            <a:xfrm>
              <a:off x="2866035" y="7418740"/>
              <a:ext cx="5077028" cy="3964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spcCol="0" rtlCol="1" anchor="ctr"/>
            <a:lstStyle/>
            <a:p>
              <a:pPr algn="ctr"/>
              <a:r>
                <a:rPr lang="fa-IR" sz="2400" b="1" dirty="0">
                  <a:solidFill>
                    <a:schemeClr val="tx1"/>
                  </a:solidFill>
                  <a:cs typeface="Titr" pitchFamily="2" charset="-78"/>
                </a:rPr>
                <a:t>محورهای تدوین استراتژی توسعه کارکنان</a:t>
              </a:r>
            </a:p>
            <a:p>
              <a:pPr algn="ctr"/>
              <a:endParaRPr lang="fa-IR" sz="1600" b="1" dirty="0">
                <a:cs typeface="Titr" pitchFamily="2" charset="-78"/>
              </a:endParaRPr>
            </a:p>
          </p:txBody>
        </p:sp>
        <p:cxnSp>
          <p:nvCxnSpPr>
            <p:cNvPr id="21" name="Straight Connector 20"/>
            <p:cNvCxnSpPr>
              <a:stCxn id="17" idx="1"/>
              <a:endCxn id="11" idx="4"/>
            </p:cNvCxnSpPr>
            <p:nvPr/>
          </p:nvCxnSpPr>
          <p:spPr>
            <a:xfrm flipV="1">
              <a:off x="5366870" y="4054853"/>
              <a:ext cx="1188247" cy="661733"/>
            </a:xfrm>
            <a:prstGeom prst="line">
              <a:avLst/>
            </a:prstGeom>
          </p:spPr>
          <p:style>
            <a:lnRef idx="2">
              <a:schemeClr val="accent3"/>
            </a:lnRef>
            <a:fillRef idx="0">
              <a:schemeClr val="accent3"/>
            </a:fillRef>
            <a:effectRef idx="1">
              <a:schemeClr val="accent3"/>
            </a:effectRef>
            <a:fontRef idx="minor">
              <a:schemeClr val="tx1"/>
            </a:fontRef>
          </p:style>
        </p:cxnSp>
        <p:cxnSp>
          <p:nvCxnSpPr>
            <p:cNvPr id="22" name="Straight Connector 21"/>
            <p:cNvCxnSpPr>
              <a:stCxn id="17" idx="1"/>
              <a:endCxn id="10" idx="4"/>
            </p:cNvCxnSpPr>
            <p:nvPr/>
          </p:nvCxnSpPr>
          <p:spPr>
            <a:xfrm flipH="1" flipV="1">
              <a:off x="4078823" y="4054853"/>
              <a:ext cx="1288047" cy="661733"/>
            </a:xfrm>
            <a:prstGeom prst="line">
              <a:avLst/>
            </a:prstGeom>
          </p:spPr>
          <p:style>
            <a:lnRef idx="2">
              <a:schemeClr val="accent3"/>
            </a:lnRef>
            <a:fillRef idx="0">
              <a:schemeClr val="accent3"/>
            </a:fillRef>
            <a:effectRef idx="1">
              <a:schemeClr val="accent3"/>
            </a:effectRef>
            <a:fontRef idx="minor">
              <a:schemeClr val="tx1"/>
            </a:fontRef>
          </p:style>
        </p:cxnSp>
        <p:cxnSp>
          <p:nvCxnSpPr>
            <p:cNvPr id="23" name="Straight Connector 22"/>
            <p:cNvCxnSpPr>
              <a:stCxn id="17" idx="1"/>
              <a:endCxn id="12" idx="4"/>
            </p:cNvCxnSpPr>
            <p:nvPr/>
          </p:nvCxnSpPr>
          <p:spPr>
            <a:xfrm flipV="1">
              <a:off x="5366870" y="3933500"/>
              <a:ext cx="3615391" cy="783086"/>
            </a:xfrm>
            <a:prstGeom prst="line">
              <a:avLst/>
            </a:prstGeom>
          </p:spPr>
          <p:style>
            <a:lnRef idx="2">
              <a:schemeClr val="accent3"/>
            </a:lnRef>
            <a:fillRef idx="0">
              <a:schemeClr val="accent3"/>
            </a:fillRef>
            <a:effectRef idx="1">
              <a:schemeClr val="accent3"/>
            </a:effectRef>
            <a:fontRef idx="minor">
              <a:schemeClr val="tx1"/>
            </a:fontRef>
          </p:style>
        </p:cxnSp>
        <p:cxnSp>
          <p:nvCxnSpPr>
            <p:cNvPr id="24" name="Straight Connector 23"/>
            <p:cNvCxnSpPr>
              <a:stCxn id="17" idx="1"/>
              <a:endCxn id="9" idx="4"/>
            </p:cNvCxnSpPr>
            <p:nvPr/>
          </p:nvCxnSpPr>
          <p:spPr>
            <a:xfrm flipH="1" flipV="1">
              <a:off x="1696674" y="4054853"/>
              <a:ext cx="3670196" cy="661733"/>
            </a:xfrm>
            <a:prstGeom prst="line">
              <a:avLst/>
            </a:prstGeom>
          </p:spPr>
          <p:style>
            <a:lnRef idx="2">
              <a:schemeClr val="accent3"/>
            </a:lnRef>
            <a:fillRef idx="0">
              <a:schemeClr val="accent3"/>
            </a:fillRef>
            <a:effectRef idx="1">
              <a:schemeClr val="accent3"/>
            </a:effectRef>
            <a:fontRef idx="minor">
              <a:schemeClr val="tx1"/>
            </a:fontRef>
          </p:style>
        </p:cxnSp>
        <p:cxnSp>
          <p:nvCxnSpPr>
            <p:cNvPr id="41" name="Straight Arrow Connector 40"/>
            <p:cNvCxnSpPr>
              <a:stCxn id="17" idx="3"/>
            </p:cNvCxnSpPr>
            <p:nvPr/>
          </p:nvCxnSpPr>
          <p:spPr>
            <a:xfrm flipH="1">
              <a:off x="5366869" y="8100963"/>
              <a:ext cx="1" cy="45445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grpSp>
      <p:sp>
        <p:nvSpPr>
          <p:cNvPr id="70" name="Rectangle 69"/>
          <p:cNvSpPr/>
          <p:nvPr/>
        </p:nvSpPr>
        <p:spPr>
          <a:xfrm>
            <a:off x="0" y="158941"/>
            <a:ext cx="10801350" cy="507831"/>
          </a:xfrm>
          <a:prstGeom prst="rect">
            <a:avLst/>
          </a:prstGeom>
        </p:spPr>
        <p:txBody>
          <a:bodyPr wrap="square">
            <a:spAutoFit/>
          </a:bodyPr>
          <a:lstStyle/>
          <a:p>
            <a:pPr algn="ctr"/>
            <a:r>
              <a:rPr lang="fa-IR" sz="2700" dirty="0" smtClean="0">
                <a:cs typeface="Titr" pitchFamily="2" charset="-78"/>
              </a:rPr>
              <a:t>الگوی </a:t>
            </a:r>
            <a:r>
              <a:rPr lang="fa-IR" sz="2700" dirty="0">
                <a:cs typeface="Titr" pitchFamily="2" charset="-78"/>
              </a:rPr>
              <a:t>26: تدوین استراتژی توسعه کارکنان در نظام برنامه‌ریزی استراتژیک منابع انسانی </a:t>
            </a:r>
          </a:p>
        </p:txBody>
      </p:sp>
      <p:sp>
        <p:nvSpPr>
          <p:cNvPr id="2" name="Slide Number Placeholder 1"/>
          <p:cNvSpPr>
            <a:spLocks noGrp="1"/>
          </p:cNvSpPr>
          <p:nvPr>
            <p:ph type="sldNum" sz="quarter" idx="12"/>
          </p:nvPr>
        </p:nvSpPr>
        <p:spPr/>
        <p:txBody>
          <a:bodyPr/>
          <a:lstStyle/>
          <a:p>
            <a:fld id="{A4F065E7-C545-45D8-942D-53B7BF5230DC}" type="slidenum">
              <a:rPr lang="fa-IR" smtClean="0"/>
              <a:t>16</a:t>
            </a:fld>
            <a:endParaRPr lang="fa-IR"/>
          </a:p>
        </p:txBody>
      </p:sp>
    </p:spTree>
    <p:extLst>
      <p:ext uri="{BB962C8B-B14F-4D97-AF65-F5344CB8AC3E}">
        <p14:creationId xmlns:p14="http://schemas.microsoft.com/office/powerpoint/2010/main" val="40801164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3312444" y="1192695"/>
            <a:ext cx="4214718" cy="567063"/>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spcCol="0" rtlCol="1" anchor="ctr"/>
          <a:lstStyle/>
          <a:p>
            <a:pPr algn="ctr"/>
            <a:r>
              <a:rPr lang="fa-IR" sz="2800" dirty="0" smtClean="0">
                <a:solidFill>
                  <a:schemeClr val="tx1"/>
                </a:solidFill>
                <a:cs typeface="Titr" pitchFamily="2" charset="-78"/>
              </a:rPr>
              <a:t>آموزش‌های محیطی</a:t>
            </a:r>
            <a:endParaRPr lang="fa-IR" sz="2800" dirty="0">
              <a:solidFill>
                <a:schemeClr val="tx1"/>
              </a:solidFill>
              <a:cs typeface="Titr" pitchFamily="2" charset="-78"/>
            </a:endParaRPr>
          </a:p>
        </p:txBody>
      </p:sp>
      <p:sp>
        <p:nvSpPr>
          <p:cNvPr id="3" name="Oval 2"/>
          <p:cNvSpPr/>
          <p:nvPr/>
        </p:nvSpPr>
        <p:spPr>
          <a:xfrm>
            <a:off x="2304331" y="2326821"/>
            <a:ext cx="7056784" cy="85059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spcCol="0" rtlCol="1" anchor="ctr"/>
          <a:lstStyle/>
          <a:p>
            <a:pPr algn="ctr"/>
            <a:r>
              <a:rPr lang="fa-IR" sz="2800" dirty="0" smtClean="0">
                <a:solidFill>
                  <a:schemeClr val="tx1"/>
                </a:solidFill>
                <a:cs typeface="Titr" pitchFamily="2" charset="-78"/>
              </a:rPr>
              <a:t>آموزش‌های یکپارچه و چشم‌اندازساز</a:t>
            </a:r>
            <a:endParaRPr lang="fa-IR" sz="2800" dirty="0">
              <a:solidFill>
                <a:schemeClr val="tx1"/>
              </a:solidFill>
              <a:cs typeface="Titr" pitchFamily="2" charset="-78"/>
            </a:endParaRPr>
          </a:p>
        </p:txBody>
      </p:sp>
      <p:sp>
        <p:nvSpPr>
          <p:cNvPr id="4" name="Oval 3"/>
          <p:cNvSpPr/>
          <p:nvPr/>
        </p:nvSpPr>
        <p:spPr>
          <a:xfrm>
            <a:off x="2304331" y="3765232"/>
            <a:ext cx="7056783" cy="85059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spcCol="0" rtlCol="1" anchor="ctr"/>
          <a:lstStyle/>
          <a:p>
            <a:pPr algn="ctr"/>
            <a:r>
              <a:rPr lang="fa-IR" sz="2800" dirty="0" smtClean="0">
                <a:solidFill>
                  <a:schemeClr val="tx1"/>
                </a:solidFill>
                <a:cs typeface="Titr" pitchFamily="2" charset="-78"/>
              </a:rPr>
              <a:t>آموزش مهندسی مجدد فرآیند‌ها</a:t>
            </a:r>
            <a:endParaRPr lang="fa-IR" sz="2800" dirty="0">
              <a:solidFill>
                <a:schemeClr val="tx1"/>
              </a:solidFill>
              <a:cs typeface="Titr" pitchFamily="2" charset="-78"/>
            </a:endParaRPr>
          </a:p>
        </p:txBody>
      </p:sp>
      <p:sp>
        <p:nvSpPr>
          <p:cNvPr id="5" name="Oval 4"/>
          <p:cNvSpPr/>
          <p:nvPr/>
        </p:nvSpPr>
        <p:spPr>
          <a:xfrm>
            <a:off x="3312445" y="5216979"/>
            <a:ext cx="5171088" cy="75608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13157" tIns="56579" rIns="113157" bIns="56579" spcCol="0" rtlCol="1" anchor="ctr"/>
          <a:lstStyle/>
          <a:p>
            <a:pPr algn="ctr"/>
            <a:r>
              <a:rPr lang="fa-IR" sz="2800" dirty="0" smtClean="0">
                <a:solidFill>
                  <a:schemeClr val="tx1"/>
                </a:solidFill>
                <a:cs typeface="Titr" pitchFamily="2" charset="-78"/>
              </a:rPr>
              <a:t>آموزش‌های فنی و مهارتی</a:t>
            </a:r>
            <a:endParaRPr lang="fa-IR" sz="2800" dirty="0">
              <a:solidFill>
                <a:schemeClr val="tx1"/>
              </a:solidFill>
              <a:cs typeface="Titr" pitchFamily="2" charset="-78"/>
            </a:endParaRPr>
          </a:p>
        </p:txBody>
      </p:sp>
      <p:cxnSp>
        <p:nvCxnSpPr>
          <p:cNvPr id="7" name="Straight Connector 6"/>
          <p:cNvCxnSpPr/>
          <p:nvPr/>
        </p:nvCxnSpPr>
        <p:spPr>
          <a:xfrm>
            <a:off x="5511613" y="1759758"/>
            <a:ext cx="0" cy="567063"/>
          </a:xfrm>
          <a:prstGeom prst="line">
            <a:avLst/>
          </a:prstGeom>
        </p:spPr>
        <p:style>
          <a:lnRef idx="2">
            <a:schemeClr val="dk1"/>
          </a:lnRef>
          <a:fillRef idx="0">
            <a:schemeClr val="dk1"/>
          </a:fillRef>
          <a:effectRef idx="1">
            <a:schemeClr val="dk1"/>
          </a:effectRef>
          <a:fontRef idx="minor">
            <a:schemeClr val="tx1"/>
          </a:fontRef>
        </p:style>
      </p:cxnSp>
      <p:cxnSp>
        <p:nvCxnSpPr>
          <p:cNvPr id="9" name="Straight Connector 8"/>
          <p:cNvCxnSpPr/>
          <p:nvPr/>
        </p:nvCxnSpPr>
        <p:spPr>
          <a:xfrm>
            <a:off x="5511613" y="3177416"/>
            <a:ext cx="0" cy="567063"/>
          </a:xfrm>
          <a:prstGeom prst="line">
            <a:avLst/>
          </a:prstGeom>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a:xfrm>
            <a:off x="5511613" y="4615827"/>
            <a:ext cx="0" cy="601152"/>
          </a:xfrm>
          <a:prstGeom prst="line">
            <a:avLst/>
          </a:prstGeom>
        </p:spPr>
        <p:style>
          <a:lnRef idx="2">
            <a:schemeClr val="dk1"/>
          </a:lnRef>
          <a:fillRef idx="0">
            <a:schemeClr val="dk1"/>
          </a:fillRef>
          <a:effectRef idx="1">
            <a:schemeClr val="dk1"/>
          </a:effectRef>
          <a:fontRef idx="minor">
            <a:schemeClr val="tx1"/>
          </a:fontRef>
        </p:style>
      </p:cxnSp>
      <p:sp>
        <p:nvSpPr>
          <p:cNvPr id="12" name="Arc 11"/>
          <p:cNvSpPr/>
          <p:nvPr/>
        </p:nvSpPr>
        <p:spPr>
          <a:xfrm>
            <a:off x="1573000" y="767398"/>
            <a:ext cx="8335826" cy="6804756"/>
          </a:xfrm>
          <a:prstGeom prst="arc">
            <a:avLst>
              <a:gd name="adj1" fmla="val 16200000"/>
              <a:gd name="adj2" fmla="val 16183733"/>
            </a:avLst>
          </a:prstGeom>
        </p:spPr>
        <p:style>
          <a:lnRef idx="2">
            <a:schemeClr val="dk1"/>
          </a:lnRef>
          <a:fillRef idx="0">
            <a:schemeClr val="dk1"/>
          </a:fillRef>
          <a:effectRef idx="1">
            <a:schemeClr val="dk1"/>
          </a:effectRef>
          <a:fontRef idx="minor">
            <a:schemeClr val="tx1"/>
          </a:fontRef>
        </p:style>
        <p:txBody>
          <a:bodyPr lIns="113157" tIns="56579" rIns="113157" bIns="56579" spcCol="0" rtlCol="1" anchor="ctr"/>
          <a:lstStyle/>
          <a:p>
            <a:pPr algn="ctr"/>
            <a:endParaRPr lang="fa-IR" sz="2400">
              <a:cs typeface="Titr" pitchFamily="2" charset="-78"/>
            </a:endParaRPr>
          </a:p>
        </p:txBody>
      </p:sp>
      <p:sp>
        <p:nvSpPr>
          <p:cNvPr id="21" name="Rectangle 20"/>
          <p:cNvSpPr/>
          <p:nvPr/>
        </p:nvSpPr>
        <p:spPr>
          <a:xfrm>
            <a:off x="7605951" y="1516318"/>
            <a:ext cx="1755164" cy="567063"/>
          </a:xfrm>
          <a:prstGeom prst="rect">
            <a:avLst/>
          </a:prstGeom>
          <a:ln/>
        </p:spPr>
        <p:style>
          <a:lnRef idx="2">
            <a:schemeClr val="accent5"/>
          </a:lnRef>
          <a:fillRef idx="1">
            <a:schemeClr val="lt1"/>
          </a:fillRef>
          <a:effectRef idx="0">
            <a:schemeClr val="accent5"/>
          </a:effectRef>
          <a:fontRef idx="minor">
            <a:schemeClr val="dk1"/>
          </a:fontRef>
        </p:style>
        <p:txBody>
          <a:bodyPr lIns="113157" tIns="56579" rIns="113157" bIns="56579" spcCol="0" rtlCol="1" anchor="ctr"/>
          <a:lstStyle/>
          <a:p>
            <a:pPr algn="ctr"/>
            <a:r>
              <a:rPr lang="fa-IR" sz="2800" dirty="0" smtClean="0">
                <a:solidFill>
                  <a:schemeClr val="tx1"/>
                </a:solidFill>
                <a:cs typeface="Titr" pitchFamily="2" charset="-78"/>
              </a:rPr>
              <a:t>نیاز سنجی</a:t>
            </a:r>
            <a:endParaRPr lang="fa-IR" sz="2800" dirty="0">
              <a:solidFill>
                <a:schemeClr val="tx1"/>
              </a:solidFill>
              <a:cs typeface="Titr" pitchFamily="2" charset="-78"/>
            </a:endParaRPr>
          </a:p>
        </p:txBody>
      </p:sp>
      <p:sp>
        <p:nvSpPr>
          <p:cNvPr id="22" name="Rectangle 21"/>
          <p:cNvSpPr/>
          <p:nvPr/>
        </p:nvSpPr>
        <p:spPr>
          <a:xfrm>
            <a:off x="8857059" y="4674420"/>
            <a:ext cx="1774808" cy="567063"/>
          </a:xfrm>
          <a:prstGeom prst="rect">
            <a:avLst/>
          </a:prstGeom>
          <a:ln/>
        </p:spPr>
        <p:style>
          <a:lnRef idx="2">
            <a:schemeClr val="accent5"/>
          </a:lnRef>
          <a:fillRef idx="1">
            <a:schemeClr val="lt1"/>
          </a:fillRef>
          <a:effectRef idx="0">
            <a:schemeClr val="accent5"/>
          </a:effectRef>
          <a:fontRef idx="minor">
            <a:schemeClr val="dk1"/>
          </a:fontRef>
        </p:style>
        <p:txBody>
          <a:bodyPr lIns="113157" tIns="56579" rIns="113157" bIns="56579" spcCol="0" rtlCol="1" anchor="ctr"/>
          <a:lstStyle/>
          <a:p>
            <a:pPr algn="ctr"/>
            <a:r>
              <a:rPr lang="fa-IR" sz="2800" dirty="0" smtClean="0">
                <a:solidFill>
                  <a:schemeClr val="tx1"/>
                </a:solidFill>
                <a:cs typeface="Titr" pitchFamily="2" charset="-78"/>
              </a:rPr>
              <a:t>برنامه‌ریزی</a:t>
            </a:r>
            <a:endParaRPr lang="fa-IR" sz="2400" dirty="0">
              <a:solidFill>
                <a:schemeClr val="tx1"/>
              </a:solidFill>
              <a:cs typeface="Titr" pitchFamily="2" charset="-78"/>
            </a:endParaRPr>
          </a:p>
        </p:txBody>
      </p:sp>
      <p:sp>
        <p:nvSpPr>
          <p:cNvPr id="23" name="Rectangle 22"/>
          <p:cNvSpPr/>
          <p:nvPr/>
        </p:nvSpPr>
        <p:spPr>
          <a:xfrm>
            <a:off x="216099" y="2893884"/>
            <a:ext cx="2448271" cy="850595"/>
          </a:xfrm>
          <a:prstGeom prst="rect">
            <a:avLst/>
          </a:prstGeom>
          <a:ln/>
        </p:spPr>
        <p:style>
          <a:lnRef idx="2">
            <a:schemeClr val="accent5"/>
          </a:lnRef>
          <a:fillRef idx="1">
            <a:schemeClr val="lt1"/>
          </a:fillRef>
          <a:effectRef idx="0">
            <a:schemeClr val="accent5"/>
          </a:effectRef>
          <a:fontRef idx="minor">
            <a:schemeClr val="dk1"/>
          </a:fontRef>
        </p:style>
        <p:txBody>
          <a:bodyPr lIns="113157" tIns="56579" rIns="113157" bIns="56579" spcCol="0" rtlCol="1" anchor="ctr"/>
          <a:lstStyle/>
          <a:p>
            <a:pPr algn="ctr"/>
            <a:r>
              <a:rPr lang="fa-IR" sz="2800" dirty="0" smtClean="0">
                <a:solidFill>
                  <a:schemeClr val="tx1"/>
                </a:solidFill>
                <a:cs typeface="Titr" pitchFamily="2" charset="-78"/>
              </a:rPr>
              <a:t>تعیین اثربخشی آموزش</a:t>
            </a:r>
            <a:endParaRPr lang="fa-IR" sz="2800" dirty="0">
              <a:solidFill>
                <a:schemeClr val="tx1"/>
              </a:solidFill>
              <a:cs typeface="Titr" pitchFamily="2" charset="-78"/>
            </a:endParaRPr>
          </a:p>
        </p:txBody>
      </p:sp>
      <p:cxnSp>
        <p:nvCxnSpPr>
          <p:cNvPr id="38" name="Straight Arrow Connector 37"/>
          <p:cNvCxnSpPr>
            <a:endCxn id="12" idx="0"/>
          </p:cNvCxnSpPr>
          <p:nvPr/>
        </p:nvCxnSpPr>
        <p:spPr>
          <a:xfrm>
            <a:off x="5740913" y="0"/>
            <a:ext cx="0" cy="76739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39" name="Rectangle 38"/>
          <p:cNvSpPr/>
          <p:nvPr/>
        </p:nvSpPr>
        <p:spPr>
          <a:xfrm>
            <a:off x="4856812" y="7295435"/>
            <a:ext cx="2200047" cy="567063"/>
          </a:xfrm>
          <a:prstGeom prst="rect">
            <a:avLst/>
          </a:prstGeom>
          <a:ln/>
        </p:spPr>
        <p:style>
          <a:lnRef idx="2">
            <a:schemeClr val="accent5"/>
          </a:lnRef>
          <a:fillRef idx="1">
            <a:schemeClr val="lt1"/>
          </a:fillRef>
          <a:effectRef idx="0">
            <a:schemeClr val="accent5"/>
          </a:effectRef>
          <a:fontRef idx="minor">
            <a:schemeClr val="dk1"/>
          </a:fontRef>
        </p:style>
        <p:txBody>
          <a:bodyPr lIns="113157" tIns="56579" rIns="113157" bIns="56579" spcCol="0" rtlCol="1" anchor="ctr"/>
          <a:lstStyle/>
          <a:p>
            <a:pPr algn="ctr"/>
            <a:r>
              <a:rPr lang="fa-IR" sz="2800" dirty="0" smtClean="0">
                <a:solidFill>
                  <a:schemeClr val="tx1"/>
                </a:solidFill>
                <a:cs typeface="Titr" pitchFamily="2" charset="-78"/>
              </a:rPr>
              <a:t>اجرای آموزش</a:t>
            </a:r>
            <a:endParaRPr lang="fa-IR" sz="2800" dirty="0">
              <a:solidFill>
                <a:schemeClr val="tx1"/>
              </a:solidFill>
              <a:cs typeface="Titr" pitchFamily="2" charset="-78"/>
            </a:endParaRPr>
          </a:p>
        </p:txBody>
      </p:sp>
      <p:sp>
        <p:nvSpPr>
          <p:cNvPr id="6" name="Rectangle 5"/>
          <p:cNvSpPr/>
          <p:nvPr/>
        </p:nvSpPr>
        <p:spPr>
          <a:xfrm>
            <a:off x="0" y="7980100"/>
            <a:ext cx="10631867" cy="461665"/>
          </a:xfrm>
          <a:prstGeom prst="rect">
            <a:avLst/>
          </a:prstGeom>
        </p:spPr>
        <p:txBody>
          <a:bodyPr wrap="square">
            <a:spAutoFit/>
          </a:bodyPr>
          <a:lstStyle/>
          <a:p>
            <a:pPr algn="ctr"/>
            <a:r>
              <a:rPr lang="fa-IR" sz="2400" dirty="0">
                <a:cs typeface="Titr" pitchFamily="2" charset="-78"/>
              </a:rPr>
              <a:t>الگوی شماره 26: تدوین استراتژی توسعه کارکنان در نظام برنامه‌ریزی استراتژیک منابع انسانی </a:t>
            </a:r>
          </a:p>
        </p:txBody>
      </p:sp>
      <p:sp>
        <p:nvSpPr>
          <p:cNvPr id="8" name="Slide Number Placeholder 7"/>
          <p:cNvSpPr>
            <a:spLocks noGrp="1"/>
          </p:cNvSpPr>
          <p:nvPr>
            <p:ph type="sldNum" sz="quarter" idx="12"/>
          </p:nvPr>
        </p:nvSpPr>
        <p:spPr/>
        <p:txBody>
          <a:bodyPr/>
          <a:lstStyle/>
          <a:p>
            <a:fld id="{A4F065E7-C545-45D8-942D-53B7BF5230DC}" type="slidenum">
              <a:rPr lang="fa-IR" smtClean="0"/>
              <a:t>17</a:t>
            </a:fld>
            <a:endParaRPr lang="fa-IR"/>
          </a:p>
        </p:txBody>
      </p:sp>
    </p:spTree>
    <p:extLst>
      <p:ext uri="{BB962C8B-B14F-4D97-AF65-F5344CB8AC3E}">
        <p14:creationId xmlns:p14="http://schemas.microsoft.com/office/powerpoint/2010/main" val="42147909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20830299"/>
              </p:ext>
            </p:extLst>
          </p:nvPr>
        </p:nvGraphicFramePr>
        <p:xfrm>
          <a:off x="144091" y="431176"/>
          <a:ext cx="10153128" cy="6212208"/>
        </p:xfrm>
        <a:graphic>
          <a:graphicData uri="http://schemas.openxmlformats.org/drawingml/2006/table">
            <a:tbl>
              <a:tblPr rtl="1" firstRow="1" bandRow="1">
                <a:tableStyleId>{69CF1AB2-1976-4502-BF36-3FF5EA218861}</a:tableStyleId>
              </a:tblPr>
              <a:tblGrid>
                <a:gridCol w="923990"/>
                <a:gridCol w="1932025"/>
                <a:gridCol w="1535381"/>
                <a:gridCol w="1786906"/>
                <a:gridCol w="2138908"/>
                <a:gridCol w="1835918"/>
              </a:tblGrid>
              <a:tr h="985814">
                <a:tc>
                  <a:txBody>
                    <a:bodyPr/>
                    <a:lstStyle/>
                    <a:p>
                      <a:pPr algn="ctr" rtl="1"/>
                      <a:r>
                        <a:rPr lang="fa-IR" sz="2000" dirty="0" smtClean="0">
                          <a:cs typeface="Titr" pitchFamily="2" charset="-78"/>
                        </a:rPr>
                        <a:t>سطوح تجزیه وتحلیل</a:t>
                      </a:r>
                      <a:endParaRPr lang="fa-IR" sz="2000" b="1" dirty="0">
                        <a:cs typeface="Titr" pitchFamily="2" charset="-78"/>
                      </a:endParaRPr>
                    </a:p>
                  </a:txBody>
                  <a:tcPr marL="108013" marR="108013" marT="60008" marB="60008" anchor="ctr"/>
                </a:tc>
                <a:tc>
                  <a:txBody>
                    <a:bodyPr/>
                    <a:lstStyle/>
                    <a:p>
                      <a:pPr algn="ctr" rtl="1"/>
                      <a:r>
                        <a:rPr lang="fa-IR" sz="2400" dirty="0" smtClean="0">
                          <a:solidFill>
                            <a:srgbClr val="C00000"/>
                          </a:solidFill>
                          <a:cs typeface="Titr" pitchFamily="2" charset="-78"/>
                        </a:rPr>
                        <a:t>مؤلفه‌های سطوح(نمونه)</a:t>
                      </a:r>
                      <a:endParaRPr lang="fa-IR" sz="2400" b="1" dirty="0">
                        <a:solidFill>
                          <a:srgbClr val="C00000"/>
                        </a:solidFill>
                        <a:cs typeface="Titr" pitchFamily="2" charset="-78"/>
                      </a:endParaRPr>
                    </a:p>
                  </a:txBody>
                  <a:tcPr marL="108013" marR="108013" marT="60008" marB="60008" anchor="ctr"/>
                </a:tc>
                <a:tc>
                  <a:txBody>
                    <a:bodyPr/>
                    <a:lstStyle/>
                    <a:p>
                      <a:pPr algn="ctr" rtl="1"/>
                      <a:r>
                        <a:rPr lang="fa-IR" sz="2400" dirty="0" smtClean="0">
                          <a:solidFill>
                            <a:srgbClr val="C00000"/>
                          </a:solidFill>
                          <a:cs typeface="Titr" pitchFamily="2" charset="-78"/>
                        </a:rPr>
                        <a:t>نقاط قوت</a:t>
                      </a:r>
                      <a:endParaRPr lang="fa-IR" sz="2400" b="1" dirty="0">
                        <a:solidFill>
                          <a:srgbClr val="C00000"/>
                        </a:solidFill>
                        <a:cs typeface="Titr" pitchFamily="2" charset="-78"/>
                      </a:endParaRPr>
                    </a:p>
                  </a:txBody>
                  <a:tcPr marL="108013" marR="108013" marT="60008" marB="60008" anchor="ctr"/>
                </a:tc>
                <a:tc>
                  <a:txBody>
                    <a:bodyPr/>
                    <a:lstStyle/>
                    <a:p>
                      <a:pPr algn="ctr" rtl="1"/>
                      <a:r>
                        <a:rPr lang="fa-IR" sz="2800" dirty="0" smtClean="0">
                          <a:solidFill>
                            <a:srgbClr val="C00000"/>
                          </a:solidFill>
                          <a:cs typeface="Titr" pitchFamily="2" charset="-78"/>
                        </a:rPr>
                        <a:t>نقاط ضعف</a:t>
                      </a:r>
                      <a:endParaRPr lang="fa-IR" sz="2800" b="1" dirty="0">
                        <a:solidFill>
                          <a:srgbClr val="C00000"/>
                        </a:solidFill>
                        <a:cs typeface="Titr" pitchFamily="2" charset="-78"/>
                      </a:endParaRPr>
                    </a:p>
                  </a:txBody>
                  <a:tcPr marL="108013" marR="108013" marT="60008" marB="60008" anchor="ctr"/>
                </a:tc>
                <a:tc>
                  <a:txBody>
                    <a:bodyPr/>
                    <a:lstStyle/>
                    <a:p>
                      <a:pPr algn="ctr" rtl="1"/>
                      <a:r>
                        <a:rPr lang="fa-IR" sz="2400" dirty="0" smtClean="0">
                          <a:solidFill>
                            <a:srgbClr val="C00000"/>
                          </a:solidFill>
                          <a:cs typeface="Titr" pitchFamily="2" charset="-78"/>
                        </a:rPr>
                        <a:t>محورهای بهبود(نمونه)</a:t>
                      </a:r>
                      <a:endParaRPr lang="fa-IR" sz="2400" b="1" dirty="0">
                        <a:solidFill>
                          <a:srgbClr val="C00000"/>
                        </a:solidFill>
                        <a:cs typeface="Titr" pitchFamily="2" charset="-78"/>
                      </a:endParaRPr>
                    </a:p>
                  </a:txBody>
                  <a:tcPr marL="108013" marR="108013" marT="60008" marB="60008" anchor="ctr"/>
                </a:tc>
                <a:tc>
                  <a:txBody>
                    <a:bodyPr/>
                    <a:lstStyle/>
                    <a:p>
                      <a:pPr algn="ctr" rtl="1"/>
                      <a:r>
                        <a:rPr lang="fa-IR" sz="2400" dirty="0" smtClean="0">
                          <a:solidFill>
                            <a:srgbClr val="C00000"/>
                          </a:solidFill>
                          <a:cs typeface="Titr" pitchFamily="2" charset="-78"/>
                        </a:rPr>
                        <a:t>استراتژی آموزشی منجر به بهبود(نمونه)</a:t>
                      </a:r>
                      <a:endParaRPr lang="fa-IR" sz="2400" b="1" dirty="0">
                        <a:solidFill>
                          <a:srgbClr val="C00000"/>
                        </a:solidFill>
                        <a:cs typeface="Titr" pitchFamily="2" charset="-78"/>
                      </a:endParaRPr>
                    </a:p>
                  </a:txBody>
                  <a:tcPr marL="108013" marR="108013" marT="60008" marB="60008" anchor="ctr"/>
                </a:tc>
              </a:tr>
              <a:tr h="1874435">
                <a:tc>
                  <a:txBody>
                    <a:bodyPr/>
                    <a:lstStyle/>
                    <a:p>
                      <a:pPr algn="r" rtl="1"/>
                      <a:r>
                        <a:rPr lang="fa-IR" sz="1800" dirty="0" smtClean="0">
                          <a:cs typeface="Titr" pitchFamily="2" charset="-78"/>
                        </a:rPr>
                        <a:t>محیط سازمان</a:t>
                      </a:r>
                      <a:endParaRPr lang="fa-IR" sz="1800" b="0" dirty="0">
                        <a:cs typeface="Titr" pitchFamily="2" charset="-78"/>
                      </a:endParaRPr>
                    </a:p>
                  </a:txBody>
                  <a:tcPr marL="108013" marR="108013" marT="60008" marB="60008" anchor="ctr"/>
                </a:tc>
                <a:tc>
                  <a:txBody>
                    <a:bodyPr/>
                    <a:lstStyle/>
                    <a:p>
                      <a:pPr marL="285750" indent="-285750" algn="r" rtl="1">
                        <a:buClr>
                          <a:srgbClr val="0070C0"/>
                        </a:buClr>
                        <a:buFont typeface="Wingdings" pitchFamily="2" charset="2"/>
                        <a:buChar char="q"/>
                      </a:pPr>
                      <a:r>
                        <a:rPr lang="fa-IR" sz="1800" dirty="0" smtClean="0">
                          <a:cs typeface="Titr" pitchFamily="2" charset="-78"/>
                        </a:rPr>
                        <a:t>شرایط اقتصادی</a:t>
                      </a:r>
                    </a:p>
                    <a:p>
                      <a:pPr marL="285750" indent="-285750" algn="r" rtl="1">
                        <a:buClr>
                          <a:srgbClr val="0070C0"/>
                        </a:buClr>
                        <a:buFont typeface="Wingdings" pitchFamily="2" charset="2"/>
                        <a:buChar char="q"/>
                      </a:pPr>
                      <a:r>
                        <a:rPr lang="fa-IR" sz="1800" dirty="0" smtClean="0">
                          <a:cs typeface="Titr" pitchFamily="2" charset="-78"/>
                        </a:rPr>
                        <a:t>شرایط فرهنگی</a:t>
                      </a:r>
                    </a:p>
                    <a:p>
                      <a:pPr marL="285750" indent="-285750" algn="r" rtl="1">
                        <a:buClr>
                          <a:srgbClr val="0070C0"/>
                        </a:buClr>
                        <a:buFont typeface="Wingdings" pitchFamily="2" charset="2"/>
                        <a:buChar char="q"/>
                      </a:pPr>
                      <a:r>
                        <a:rPr lang="fa-IR" sz="1800" dirty="0" smtClean="0">
                          <a:cs typeface="Titr" pitchFamily="2" charset="-78"/>
                        </a:rPr>
                        <a:t>شرایط تکنولوژی</a:t>
                      </a:r>
                    </a:p>
                    <a:p>
                      <a:pPr marL="285750" indent="-285750" algn="r" rtl="1">
                        <a:buClr>
                          <a:srgbClr val="0070C0"/>
                        </a:buClr>
                        <a:buFont typeface="Wingdings" pitchFamily="2" charset="2"/>
                        <a:buChar char="q"/>
                      </a:pPr>
                      <a:r>
                        <a:rPr lang="fa-IR" sz="1800" dirty="0" smtClean="0">
                          <a:cs typeface="Titr" pitchFamily="2" charset="-78"/>
                        </a:rPr>
                        <a:t>شرایط</a:t>
                      </a:r>
                      <a:r>
                        <a:rPr lang="fa-IR" sz="1800" baseline="0" dirty="0" smtClean="0">
                          <a:cs typeface="Titr" pitchFamily="2" charset="-78"/>
                        </a:rPr>
                        <a:t> </a:t>
                      </a:r>
                      <a:r>
                        <a:rPr lang="fa-IR" sz="1800" dirty="0" smtClean="0">
                          <a:cs typeface="Titr" pitchFamily="2" charset="-78"/>
                        </a:rPr>
                        <a:t>زیست‌محیطی</a:t>
                      </a:r>
                    </a:p>
                    <a:p>
                      <a:pPr marL="285750" indent="-285750" algn="r" rtl="1">
                        <a:buClr>
                          <a:srgbClr val="0070C0"/>
                        </a:buClr>
                        <a:buFont typeface="Wingdings" pitchFamily="2" charset="2"/>
                        <a:buChar char="q"/>
                      </a:pPr>
                      <a:r>
                        <a:rPr lang="fa-IR" sz="1800" dirty="0" smtClean="0">
                          <a:cs typeface="Titr" pitchFamily="2" charset="-78"/>
                        </a:rPr>
                        <a:t>شرایط اجتماعی</a:t>
                      </a:r>
                      <a:endParaRPr lang="fa-IR" sz="1800" b="0" dirty="0">
                        <a:cs typeface="Titr" pitchFamily="2" charset="-78"/>
                      </a:endParaRPr>
                    </a:p>
                  </a:txBody>
                  <a:tcPr marL="108013" marR="108013" marT="60008" marB="60008"/>
                </a:tc>
                <a:tc>
                  <a:txBody>
                    <a:bodyPr/>
                    <a:lstStyle/>
                    <a:p>
                      <a:pPr marL="285750" indent="-285750" algn="r" rtl="1">
                        <a:buClr>
                          <a:srgbClr val="0070C0"/>
                        </a:buClr>
                        <a:buFont typeface="Wingdings" pitchFamily="2" charset="2"/>
                        <a:buChar char="q"/>
                      </a:pPr>
                      <a:r>
                        <a:rPr lang="fa-IR" sz="1800" dirty="0" smtClean="0">
                          <a:cs typeface="Titr" pitchFamily="2" charset="-78"/>
                        </a:rPr>
                        <a:t>حمایت محیطی</a:t>
                      </a:r>
                    </a:p>
                    <a:p>
                      <a:pPr marL="285750" indent="-285750" algn="r" rtl="1">
                        <a:buClr>
                          <a:srgbClr val="0070C0"/>
                        </a:buClr>
                        <a:buFont typeface="Wingdings" pitchFamily="2" charset="2"/>
                        <a:buChar char="q"/>
                      </a:pPr>
                      <a:r>
                        <a:rPr lang="fa-IR" sz="1800" dirty="0" smtClean="0">
                          <a:cs typeface="Titr" pitchFamily="2" charset="-78"/>
                        </a:rPr>
                        <a:t>الگو برداری</a:t>
                      </a:r>
                    </a:p>
                    <a:p>
                      <a:pPr marL="285750" indent="-285750" algn="r" rtl="1">
                        <a:buClr>
                          <a:srgbClr val="0070C0"/>
                        </a:buClr>
                        <a:buFont typeface="Wingdings" pitchFamily="2" charset="2"/>
                        <a:buChar char="q"/>
                      </a:pPr>
                      <a:r>
                        <a:rPr lang="fa-IR" sz="1800" dirty="0" smtClean="0">
                          <a:cs typeface="Titr" pitchFamily="2" charset="-78"/>
                        </a:rPr>
                        <a:t>اعتبار اجتماعی</a:t>
                      </a:r>
                      <a:endParaRPr lang="fa-IR" sz="1800" b="0" dirty="0">
                        <a:cs typeface="Titr" pitchFamily="2" charset="-78"/>
                      </a:endParaRPr>
                    </a:p>
                  </a:txBody>
                  <a:tcPr marL="108013" marR="108013" marT="60008" marB="60008"/>
                </a:tc>
                <a:tc>
                  <a:txBody>
                    <a:bodyPr/>
                    <a:lstStyle/>
                    <a:p>
                      <a:pPr marL="285750" indent="-285750" algn="r" rtl="1">
                        <a:buClr>
                          <a:srgbClr val="0070C0"/>
                        </a:buClr>
                        <a:buFont typeface="Wingdings" pitchFamily="2" charset="2"/>
                        <a:buChar char="q"/>
                      </a:pPr>
                      <a:r>
                        <a:rPr lang="fa-IR" sz="1800" dirty="0" smtClean="0">
                          <a:cs typeface="Titr" pitchFamily="2" charset="-78"/>
                        </a:rPr>
                        <a:t>تغییرات سریع</a:t>
                      </a:r>
                    </a:p>
                    <a:p>
                      <a:pPr marL="285750" indent="-285750" algn="r" rtl="1">
                        <a:buClr>
                          <a:srgbClr val="0070C0"/>
                        </a:buClr>
                        <a:buFont typeface="Wingdings" pitchFamily="2" charset="2"/>
                        <a:buChar char="q"/>
                      </a:pPr>
                      <a:r>
                        <a:rPr lang="fa-IR" sz="1800" dirty="0" smtClean="0">
                          <a:cs typeface="Titr" pitchFamily="2" charset="-78"/>
                        </a:rPr>
                        <a:t>فشارها برای محیط زیست</a:t>
                      </a:r>
                    </a:p>
                    <a:p>
                      <a:pPr marL="285750" indent="-285750" algn="r" rtl="1">
                        <a:buClr>
                          <a:srgbClr val="0070C0"/>
                        </a:buClr>
                        <a:buFont typeface="Wingdings" pitchFamily="2" charset="2"/>
                        <a:buChar char="q"/>
                      </a:pPr>
                      <a:r>
                        <a:rPr lang="fa-IR" sz="1800" dirty="0" smtClean="0">
                          <a:cs typeface="Titr" pitchFamily="2" charset="-78"/>
                        </a:rPr>
                        <a:t>تغییر نگرش و دید نسبت به سازمان</a:t>
                      </a:r>
                      <a:endParaRPr lang="fa-IR" sz="1800" b="0" dirty="0">
                        <a:cs typeface="Titr" pitchFamily="2" charset="-78"/>
                      </a:endParaRPr>
                    </a:p>
                  </a:txBody>
                  <a:tcPr marL="108013" marR="108013" marT="60008" marB="60008"/>
                </a:tc>
                <a:tc>
                  <a:txBody>
                    <a:bodyPr/>
                    <a:lstStyle/>
                    <a:p>
                      <a:pPr marL="285750" indent="-285750" algn="r" rtl="1">
                        <a:buClr>
                          <a:srgbClr val="0070C0"/>
                        </a:buClr>
                        <a:buFont typeface="Wingdings" pitchFamily="2" charset="2"/>
                        <a:buChar char="q"/>
                      </a:pPr>
                      <a:r>
                        <a:rPr lang="fa-IR" sz="1800" dirty="0" smtClean="0">
                          <a:cs typeface="Titr" pitchFamily="2" charset="-78"/>
                        </a:rPr>
                        <a:t>بهبود در مؤلفه‌های اقتصادی</a:t>
                      </a:r>
                    </a:p>
                    <a:p>
                      <a:pPr marL="285750" indent="-285750" algn="r" rtl="1">
                        <a:buClr>
                          <a:srgbClr val="0070C0"/>
                        </a:buClr>
                        <a:buFont typeface="Wingdings" pitchFamily="2" charset="2"/>
                        <a:buChar char="q"/>
                      </a:pPr>
                      <a:r>
                        <a:rPr lang="fa-IR" sz="1800" dirty="0" smtClean="0">
                          <a:cs typeface="Titr" pitchFamily="2" charset="-78"/>
                        </a:rPr>
                        <a:t>فرهنگی، تکنولوژی، زیست‌محیطی و شرایط اجتماعی موثر بر پرورش کارکنان</a:t>
                      </a:r>
                      <a:endParaRPr lang="fa-IR" sz="1800" b="0" dirty="0">
                        <a:cs typeface="Titr" pitchFamily="2" charset="-78"/>
                      </a:endParaRPr>
                    </a:p>
                  </a:txBody>
                  <a:tcPr marL="108013" marR="108013" marT="60008" marB="60008"/>
                </a:tc>
                <a:tc>
                  <a:txBody>
                    <a:bodyPr/>
                    <a:lstStyle/>
                    <a:p>
                      <a:pPr marL="342900" indent="-342900" algn="r" rtl="1">
                        <a:buClr>
                          <a:srgbClr val="0070C0"/>
                        </a:buClr>
                        <a:buFont typeface="Wingdings" pitchFamily="2" charset="2"/>
                        <a:buChar char="q"/>
                      </a:pPr>
                      <a:r>
                        <a:rPr lang="fa-IR" sz="2000" dirty="0" smtClean="0">
                          <a:cs typeface="Titr" pitchFamily="2" charset="-78"/>
                        </a:rPr>
                        <a:t>آموزش تفکر استراتژیک</a:t>
                      </a:r>
                      <a:r>
                        <a:rPr lang="fa-IR" sz="2000" baseline="0" dirty="0" smtClean="0">
                          <a:cs typeface="Titr" pitchFamily="2" charset="-78"/>
                        </a:rPr>
                        <a:t> </a:t>
                      </a:r>
                    </a:p>
                    <a:p>
                      <a:pPr marL="342900" indent="-342900" algn="r" rtl="1">
                        <a:buClr>
                          <a:srgbClr val="0070C0"/>
                        </a:buClr>
                        <a:buFont typeface="Wingdings" pitchFamily="2" charset="2"/>
                        <a:buChar char="q"/>
                      </a:pPr>
                      <a:r>
                        <a:rPr lang="fa-IR" sz="2000" baseline="0" dirty="0" smtClean="0">
                          <a:cs typeface="Titr" pitchFamily="2" charset="-78"/>
                        </a:rPr>
                        <a:t>آموزش‌های اجتماعی</a:t>
                      </a:r>
                      <a:endParaRPr lang="fa-IR" sz="2000" b="0" baseline="0" dirty="0" smtClean="0">
                        <a:cs typeface="Titr" pitchFamily="2" charset="-78"/>
                      </a:endParaRPr>
                    </a:p>
                  </a:txBody>
                  <a:tcPr marL="108013" marR="108013" marT="60008" marB="60008"/>
                </a:tc>
              </a:tr>
              <a:tr h="1874435">
                <a:tc>
                  <a:txBody>
                    <a:bodyPr/>
                    <a:lstStyle/>
                    <a:p>
                      <a:pPr marL="0" indent="0" algn="r" rtl="1">
                        <a:buClr>
                          <a:srgbClr val="FF0000"/>
                        </a:buClr>
                        <a:buFontTx/>
                        <a:buNone/>
                      </a:pPr>
                      <a:r>
                        <a:rPr lang="fa-IR" sz="1800" dirty="0" smtClean="0">
                          <a:cs typeface="Titr" pitchFamily="2" charset="-78"/>
                        </a:rPr>
                        <a:t>سطح سازمان</a:t>
                      </a:r>
                      <a:endParaRPr lang="fa-IR" sz="1800" b="0" dirty="0">
                        <a:cs typeface="Titr" pitchFamily="2" charset="-78"/>
                      </a:endParaRPr>
                    </a:p>
                  </a:txBody>
                  <a:tcPr marL="108013" marR="108013" marT="60008" marB="60008" anchor="ctr"/>
                </a:tc>
                <a:tc>
                  <a:txBody>
                    <a:bodyPr/>
                    <a:lstStyle/>
                    <a:p>
                      <a:pPr marL="342900" indent="-342900" algn="r" rtl="1">
                        <a:buClr>
                          <a:srgbClr val="FF0000"/>
                        </a:buClr>
                        <a:buFont typeface="Wingdings" pitchFamily="2" charset="2"/>
                        <a:buChar char="q"/>
                      </a:pPr>
                      <a:r>
                        <a:rPr lang="fa-IR" sz="2000" dirty="0" smtClean="0">
                          <a:cs typeface="Titr" pitchFamily="2" charset="-78"/>
                        </a:rPr>
                        <a:t>آرمانها و چشم‌اندازها</a:t>
                      </a:r>
                    </a:p>
                    <a:p>
                      <a:pPr marL="342900" indent="-342900" algn="r" rtl="1">
                        <a:buClr>
                          <a:srgbClr val="FF0000"/>
                        </a:buClr>
                        <a:buFont typeface="Wingdings" pitchFamily="2" charset="2"/>
                        <a:buChar char="q"/>
                      </a:pPr>
                      <a:r>
                        <a:rPr lang="fa-IR" sz="2000" dirty="0" smtClean="0">
                          <a:cs typeface="Titr" pitchFamily="2" charset="-78"/>
                        </a:rPr>
                        <a:t>توسعه سازمان</a:t>
                      </a:r>
                    </a:p>
                    <a:p>
                      <a:pPr marL="342900" indent="-342900" algn="r" rtl="1">
                        <a:buClr>
                          <a:srgbClr val="FF0000"/>
                        </a:buClr>
                        <a:buFont typeface="Wingdings" pitchFamily="2" charset="2"/>
                        <a:buChar char="q"/>
                      </a:pPr>
                      <a:r>
                        <a:rPr lang="fa-IR" sz="2000" dirty="0" smtClean="0">
                          <a:cs typeface="Titr" pitchFamily="2" charset="-78"/>
                        </a:rPr>
                        <a:t>تحول سازمانی</a:t>
                      </a:r>
                      <a:endParaRPr lang="fa-IR" sz="2000" b="0" dirty="0">
                        <a:cs typeface="Titr" pitchFamily="2" charset="-78"/>
                      </a:endParaRPr>
                    </a:p>
                  </a:txBody>
                  <a:tcPr marL="108013" marR="108013" marT="60008" marB="60008"/>
                </a:tc>
                <a:tc>
                  <a:txBody>
                    <a:bodyPr/>
                    <a:lstStyle/>
                    <a:p>
                      <a:pPr marL="342900" indent="-342900" algn="r" rtl="1">
                        <a:buClr>
                          <a:srgbClr val="FF0000"/>
                        </a:buClr>
                        <a:buFont typeface="Wingdings" pitchFamily="2" charset="2"/>
                        <a:buChar char="q"/>
                      </a:pPr>
                      <a:r>
                        <a:rPr lang="fa-IR" sz="2000" dirty="0" smtClean="0">
                          <a:cs typeface="Titr" pitchFamily="2" charset="-78"/>
                        </a:rPr>
                        <a:t>ایجاد دید مشترک</a:t>
                      </a:r>
                    </a:p>
                    <a:p>
                      <a:pPr marL="342900" indent="-342900" algn="r" rtl="1">
                        <a:buClr>
                          <a:srgbClr val="FF0000"/>
                        </a:buClr>
                        <a:buFont typeface="Wingdings" pitchFamily="2" charset="2"/>
                        <a:buChar char="q"/>
                      </a:pPr>
                      <a:r>
                        <a:rPr lang="fa-IR" sz="2000" dirty="0" smtClean="0">
                          <a:cs typeface="Titr" pitchFamily="2" charset="-78"/>
                        </a:rPr>
                        <a:t>رقابت پذیری</a:t>
                      </a:r>
                    </a:p>
                    <a:p>
                      <a:pPr marL="342900" indent="-342900" algn="r" rtl="1">
                        <a:buClr>
                          <a:srgbClr val="FF0000"/>
                        </a:buClr>
                        <a:buFont typeface="Wingdings" pitchFamily="2" charset="2"/>
                        <a:buChar char="q"/>
                      </a:pPr>
                      <a:r>
                        <a:rPr lang="fa-IR" sz="2000" dirty="0" smtClean="0">
                          <a:cs typeface="Titr" pitchFamily="2" charset="-78"/>
                        </a:rPr>
                        <a:t>نوآوری در محصول</a:t>
                      </a:r>
                      <a:endParaRPr lang="fa-IR" sz="2000" b="0" dirty="0">
                        <a:cs typeface="Titr" pitchFamily="2" charset="-78"/>
                      </a:endParaRPr>
                    </a:p>
                  </a:txBody>
                  <a:tcPr marL="108013" marR="108013" marT="60008" marB="60008"/>
                </a:tc>
                <a:tc>
                  <a:txBody>
                    <a:bodyPr/>
                    <a:lstStyle/>
                    <a:p>
                      <a:pPr marL="285750" indent="-285750" algn="r" rtl="1">
                        <a:buClr>
                          <a:srgbClr val="FF0000"/>
                        </a:buClr>
                        <a:buFont typeface="Wingdings" pitchFamily="2" charset="2"/>
                        <a:buChar char="q"/>
                      </a:pPr>
                      <a:r>
                        <a:rPr lang="fa-IR" sz="1800" dirty="0" smtClean="0">
                          <a:cs typeface="Titr" pitchFamily="2" charset="-78"/>
                        </a:rPr>
                        <a:t>ماندن چشم‌انداز در بالای سازمان</a:t>
                      </a:r>
                    </a:p>
                    <a:p>
                      <a:pPr marL="285750" indent="-285750" algn="r" rtl="1">
                        <a:buClr>
                          <a:srgbClr val="FF0000"/>
                        </a:buClr>
                        <a:buFont typeface="Wingdings" pitchFamily="2" charset="2"/>
                        <a:buChar char="q"/>
                      </a:pPr>
                      <a:r>
                        <a:rPr lang="fa-IR" sz="1800" dirty="0" smtClean="0">
                          <a:cs typeface="Titr" pitchFamily="2" charset="-78"/>
                        </a:rPr>
                        <a:t>ظهور چشم‌انداز‌های جدید</a:t>
                      </a:r>
                    </a:p>
                    <a:p>
                      <a:pPr marL="285750" indent="-285750" algn="r" rtl="1">
                        <a:buClr>
                          <a:srgbClr val="FF0000"/>
                        </a:buClr>
                        <a:buFont typeface="Wingdings" pitchFamily="2" charset="2"/>
                        <a:buChar char="q"/>
                      </a:pPr>
                      <a:r>
                        <a:rPr lang="fa-IR" sz="1800" dirty="0" smtClean="0">
                          <a:cs typeface="Titr" pitchFamily="2" charset="-78"/>
                        </a:rPr>
                        <a:t>مقاومت در برابر تغییرات</a:t>
                      </a:r>
                      <a:endParaRPr lang="fa-IR" sz="1800" b="0" dirty="0">
                        <a:cs typeface="Titr" pitchFamily="2" charset="-78"/>
                      </a:endParaRPr>
                    </a:p>
                  </a:txBody>
                  <a:tcPr marL="108013" marR="108013" marT="60008" marB="60008"/>
                </a:tc>
                <a:tc>
                  <a:txBody>
                    <a:bodyPr/>
                    <a:lstStyle/>
                    <a:p>
                      <a:pPr marL="342900" indent="-342900" algn="r" rtl="1">
                        <a:buClr>
                          <a:srgbClr val="FF0000"/>
                        </a:buClr>
                        <a:buFont typeface="Wingdings" pitchFamily="2" charset="2"/>
                        <a:buChar char="q"/>
                      </a:pPr>
                      <a:r>
                        <a:rPr lang="fa-IR" sz="2000" dirty="0" smtClean="0">
                          <a:cs typeface="Titr" pitchFamily="2" charset="-78"/>
                        </a:rPr>
                        <a:t>بازنگری درچشم‌اندازها</a:t>
                      </a:r>
                    </a:p>
                    <a:p>
                      <a:pPr marL="342900" indent="-342900" algn="r" rtl="1">
                        <a:buClr>
                          <a:srgbClr val="FF0000"/>
                        </a:buClr>
                        <a:buFont typeface="Wingdings" pitchFamily="2" charset="2"/>
                        <a:buChar char="q"/>
                      </a:pPr>
                      <a:r>
                        <a:rPr lang="fa-IR" sz="2000" dirty="0" smtClean="0">
                          <a:cs typeface="Titr" pitchFamily="2" charset="-78"/>
                        </a:rPr>
                        <a:t>تغییرات سازمانی</a:t>
                      </a:r>
                    </a:p>
                    <a:p>
                      <a:pPr marL="342900" indent="-342900" algn="r" rtl="1">
                        <a:buClr>
                          <a:srgbClr val="FF0000"/>
                        </a:buClr>
                        <a:buFont typeface="Wingdings" pitchFamily="2" charset="2"/>
                        <a:buChar char="q"/>
                      </a:pPr>
                      <a:r>
                        <a:rPr lang="fa-IR" sz="2000" dirty="0" smtClean="0">
                          <a:cs typeface="Titr" pitchFamily="2" charset="-78"/>
                        </a:rPr>
                        <a:t>بهبود در شیوه رهبری سازمان</a:t>
                      </a:r>
                      <a:endParaRPr lang="fa-IR" sz="2000" b="0" dirty="0">
                        <a:cs typeface="Titr" pitchFamily="2" charset="-78"/>
                      </a:endParaRPr>
                    </a:p>
                  </a:txBody>
                  <a:tcPr marL="108013" marR="108013" marT="60008" marB="60008"/>
                </a:tc>
                <a:tc>
                  <a:txBody>
                    <a:bodyPr/>
                    <a:lstStyle/>
                    <a:p>
                      <a:pPr marL="285750" indent="-285750" algn="r" rtl="1">
                        <a:buClr>
                          <a:srgbClr val="FF0000"/>
                        </a:buClr>
                        <a:buFont typeface="Wingdings" pitchFamily="2" charset="2"/>
                        <a:buChar char="q"/>
                      </a:pPr>
                      <a:r>
                        <a:rPr lang="fa-IR" sz="1800" dirty="0" smtClean="0">
                          <a:cs typeface="Titr" pitchFamily="2" charset="-78"/>
                        </a:rPr>
                        <a:t>آموزش مدیریت استراتژیک</a:t>
                      </a:r>
                    </a:p>
                    <a:p>
                      <a:pPr marL="285750" indent="-285750" algn="r" rtl="1">
                        <a:buClr>
                          <a:srgbClr val="FF0000"/>
                        </a:buClr>
                        <a:buFont typeface="Wingdings" pitchFamily="2" charset="2"/>
                        <a:buChar char="q"/>
                      </a:pPr>
                      <a:r>
                        <a:rPr lang="fa-IR" sz="1800" dirty="0" smtClean="0">
                          <a:cs typeface="Titr" pitchFamily="2" charset="-78"/>
                        </a:rPr>
                        <a:t>آموزش تحول سازمانی</a:t>
                      </a:r>
                    </a:p>
                    <a:p>
                      <a:pPr marL="285750" marR="0" indent="-285750" algn="r" defTabSz="914400" rtl="1" eaLnBrk="1" fontAlgn="auto" latinLnBrk="0" hangingPunct="1">
                        <a:lnSpc>
                          <a:spcPct val="100000"/>
                        </a:lnSpc>
                        <a:spcBef>
                          <a:spcPts val="0"/>
                        </a:spcBef>
                        <a:spcAft>
                          <a:spcPts val="0"/>
                        </a:spcAft>
                        <a:buClr>
                          <a:srgbClr val="FF0000"/>
                        </a:buClr>
                        <a:buSzTx/>
                        <a:buFont typeface="Wingdings" pitchFamily="2" charset="2"/>
                        <a:buChar char="q"/>
                        <a:tabLst/>
                        <a:defRPr/>
                      </a:pPr>
                      <a:r>
                        <a:rPr lang="fa-IR" sz="1800" dirty="0" smtClean="0">
                          <a:cs typeface="Titr" pitchFamily="2" charset="-78"/>
                        </a:rPr>
                        <a:t>آموزش مربیگری</a:t>
                      </a:r>
                    </a:p>
                    <a:p>
                      <a:pPr marL="285750" marR="0" indent="-285750" algn="r" defTabSz="914400" rtl="1" eaLnBrk="1" fontAlgn="auto" latinLnBrk="0" hangingPunct="1">
                        <a:lnSpc>
                          <a:spcPct val="100000"/>
                        </a:lnSpc>
                        <a:spcBef>
                          <a:spcPts val="0"/>
                        </a:spcBef>
                        <a:spcAft>
                          <a:spcPts val="0"/>
                        </a:spcAft>
                        <a:buClr>
                          <a:srgbClr val="FF0000"/>
                        </a:buClr>
                        <a:buSzTx/>
                        <a:buFont typeface="Wingdings" pitchFamily="2" charset="2"/>
                        <a:buChar char="q"/>
                        <a:tabLst/>
                        <a:defRPr/>
                      </a:pPr>
                      <a:r>
                        <a:rPr lang="fa-IR" sz="1800" dirty="0" smtClean="0">
                          <a:cs typeface="Titr" pitchFamily="2" charset="-78"/>
                        </a:rPr>
                        <a:t>آموزش مدل‌های سرآمدی</a:t>
                      </a:r>
                      <a:endParaRPr lang="fa-IR" sz="1800" b="0" dirty="0" smtClean="0">
                        <a:cs typeface="Titr" pitchFamily="2" charset="-78"/>
                      </a:endParaRPr>
                    </a:p>
                  </a:txBody>
                  <a:tcPr marL="108013" marR="108013" marT="60008" marB="60008"/>
                </a:tc>
              </a:tr>
            </a:tbl>
          </a:graphicData>
        </a:graphic>
      </p:graphicFrame>
      <p:sp>
        <p:nvSpPr>
          <p:cNvPr id="4" name="Rectangle 3"/>
          <p:cNvSpPr/>
          <p:nvPr/>
        </p:nvSpPr>
        <p:spPr>
          <a:xfrm>
            <a:off x="1080195" y="-30489"/>
            <a:ext cx="8352928" cy="523220"/>
          </a:xfrm>
          <a:prstGeom prst="rect">
            <a:avLst/>
          </a:prstGeom>
        </p:spPr>
        <p:txBody>
          <a:bodyPr wrap="square">
            <a:spAutoFit/>
          </a:bodyPr>
          <a:lstStyle/>
          <a:p>
            <a:r>
              <a:rPr lang="fa-IR" sz="2800" dirty="0">
                <a:cs typeface="Titr" pitchFamily="2" charset="-78"/>
              </a:rPr>
              <a:t>جدول شماره 11: نحوه پیاده سازی استراتژی توسعه کارکنان</a:t>
            </a:r>
          </a:p>
        </p:txBody>
      </p:sp>
      <p:sp>
        <p:nvSpPr>
          <p:cNvPr id="3" name="Slide Number Placeholder 2"/>
          <p:cNvSpPr>
            <a:spLocks noGrp="1"/>
          </p:cNvSpPr>
          <p:nvPr>
            <p:ph type="sldNum" sz="quarter" idx="12"/>
          </p:nvPr>
        </p:nvSpPr>
        <p:spPr/>
        <p:txBody>
          <a:bodyPr/>
          <a:lstStyle/>
          <a:p>
            <a:fld id="{A4F065E7-C545-45D8-942D-53B7BF5230DC}" type="slidenum">
              <a:rPr lang="fa-IR" smtClean="0"/>
              <a:t>18</a:t>
            </a:fld>
            <a:endParaRPr lang="fa-IR"/>
          </a:p>
        </p:txBody>
      </p:sp>
    </p:spTree>
    <p:extLst>
      <p:ext uri="{BB962C8B-B14F-4D97-AF65-F5344CB8AC3E}">
        <p14:creationId xmlns:p14="http://schemas.microsoft.com/office/powerpoint/2010/main" val="15574311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70732465"/>
              </p:ext>
            </p:extLst>
          </p:nvPr>
        </p:nvGraphicFramePr>
        <p:xfrm>
          <a:off x="360115" y="588356"/>
          <a:ext cx="10104426" cy="8223888"/>
        </p:xfrm>
        <a:graphic>
          <a:graphicData uri="http://schemas.openxmlformats.org/drawingml/2006/table">
            <a:tbl>
              <a:tblPr rtl="1" firstRow="1" bandRow="1">
                <a:tableStyleId>{69CF1AB2-1976-4502-BF36-3FF5EA218861}</a:tableStyleId>
              </a:tblPr>
              <a:tblGrid>
                <a:gridCol w="961442"/>
                <a:gridCol w="1664532"/>
                <a:gridCol w="1857400"/>
                <a:gridCol w="1782609"/>
                <a:gridCol w="2169263"/>
                <a:gridCol w="1669180"/>
              </a:tblGrid>
              <a:tr h="1453204">
                <a:tc>
                  <a:txBody>
                    <a:bodyPr/>
                    <a:lstStyle/>
                    <a:p>
                      <a:pPr algn="ctr" rtl="1"/>
                      <a:r>
                        <a:rPr lang="fa-IR" sz="2000" dirty="0" smtClean="0">
                          <a:cs typeface="Titr" pitchFamily="2" charset="-78"/>
                        </a:rPr>
                        <a:t>سطوح تجزیه وتحلیل</a:t>
                      </a:r>
                      <a:endParaRPr lang="fa-IR" sz="2000" b="1" dirty="0">
                        <a:cs typeface="Titr" pitchFamily="2" charset="-78"/>
                      </a:endParaRPr>
                    </a:p>
                  </a:txBody>
                  <a:tcPr marL="108013" marR="108013" marT="60008" marB="60008" anchor="ctr"/>
                </a:tc>
                <a:tc>
                  <a:txBody>
                    <a:bodyPr/>
                    <a:lstStyle/>
                    <a:p>
                      <a:pPr algn="ctr" rtl="1"/>
                      <a:r>
                        <a:rPr lang="fa-IR" sz="2400" dirty="0" smtClean="0">
                          <a:solidFill>
                            <a:srgbClr val="C00000"/>
                          </a:solidFill>
                          <a:cs typeface="Titr" pitchFamily="2" charset="-78"/>
                        </a:rPr>
                        <a:t>مؤلفه‌های سطوح(نمونه)</a:t>
                      </a:r>
                      <a:endParaRPr lang="fa-IR" sz="2400" b="1" dirty="0">
                        <a:solidFill>
                          <a:srgbClr val="C00000"/>
                        </a:solidFill>
                        <a:cs typeface="Titr" pitchFamily="2" charset="-78"/>
                      </a:endParaRPr>
                    </a:p>
                  </a:txBody>
                  <a:tcPr marL="108013" marR="108013" marT="60008" marB="60008" anchor="ctr"/>
                </a:tc>
                <a:tc>
                  <a:txBody>
                    <a:bodyPr/>
                    <a:lstStyle/>
                    <a:p>
                      <a:pPr algn="ctr" rtl="1"/>
                      <a:r>
                        <a:rPr lang="fa-IR" sz="2400" dirty="0" smtClean="0">
                          <a:solidFill>
                            <a:srgbClr val="C00000"/>
                          </a:solidFill>
                          <a:cs typeface="Titr" pitchFamily="2" charset="-78"/>
                        </a:rPr>
                        <a:t>نقاط قوت</a:t>
                      </a:r>
                      <a:endParaRPr lang="fa-IR" sz="2400" b="1" dirty="0">
                        <a:solidFill>
                          <a:srgbClr val="C00000"/>
                        </a:solidFill>
                        <a:cs typeface="Titr" pitchFamily="2" charset="-78"/>
                      </a:endParaRPr>
                    </a:p>
                  </a:txBody>
                  <a:tcPr marL="108013" marR="108013" marT="60008" marB="60008" anchor="ctr"/>
                </a:tc>
                <a:tc>
                  <a:txBody>
                    <a:bodyPr/>
                    <a:lstStyle/>
                    <a:p>
                      <a:pPr algn="ctr" rtl="1"/>
                      <a:r>
                        <a:rPr lang="fa-IR" sz="2800" dirty="0" smtClean="0">
                          <a:solidFill>
                            <a:srgbClr val="C00000"/>
                          </a:solidFill>
                          <a:cs typeface="Titr" pitchFamily="2" charset="-78"/>
                        </a:rPr>
                        <a:t>نقاط ضعف</a:t>
                      </a:r>
                      <a:endParaRPr lang="fa-IR" sz="2800" b="1" dirty="0">
                        <a:solidFill>
                          <a:srgbClr val="C00000"/>
                        </a:solidFill>
                        <a:cs typeface="Titr" pitchFamily="2" charset="-78"/>
                      </a:endParaRPr>
                    </a:p>
                  </a:txBody>
                  <a:tcPr marL="108013" marR="108013" marT="60008" marB="60008" anchor="ctr"/>
                </a:tc>
                <a:tc>
                  <a:txBody>
                    <a:bodyPr/>
                    <a:lstStyle/>
                    <a:p>
                      <a:pPr algn="ctr" rtl="1"/>
                      <a:r>
                        <a:rPr lang="fa-IR" sz="2400" dirty="0" smtClean="0">
                          <a:solidFill>
                            <a:srgbClr val="C00000"/>
                          </a:solidFill>
                          <a:cs typeface="Titr" pitchFamily="2" charset="-78"/>
                        </a:rPr>
                        <a:t>محورهای بهبود(نمونه)</a:t>
                      </a:r>
                      <a:endParaRPr lang="fa-IR" sz="2400" b="1" dirty="0">
                        <a:solidFill>
                          <a:srgbClr val="C00000"/>
                        </a:solidFill>
                        <a:cs typeface="Titr" pitchFamily="2" charset="-78"/>
                      </a:endParaRPr>
                    </a:p>
                  </a:txBody>
                  <a:tcPr marL="108013" marR="108013" marT="60008" marB="60008" anchor="ctr"/>
                </a:tc>
                <a:tc>
                  <a:txBody>
                    <a:bodyPr/>
                    <a:lstStyle/>
                    <a:p>
                      <a:pPr algn="ctr" rtl="1"/>
                      <a:r>
                        <a:rPr lang="fa-IR" sz="2400" dirty="0" smtClean="0">
                          <a:solidFill>
                            <a:srgbClr val="C00000"/>
                          </a:solidFill>
                          <a:cs typeface="Titr" pitchFamily="2" charset="-78"/>
                        </a:rPr>
                        <a:t>استراتژی آموزشی منجر به بهبود(نمونه)</a:t>
                      </a:r>
                      <a:endParaRPr lang="fa-IR" sz="2400" b="1" dirty="0">
                        <a:solidFill>
                          <a:srgbClr val="C00000"/>
                        </a:solidFill>
                        <a:cs typeface="Titr" pitchFamily="2" charset="-78"/>
                      </a:endParaRPr>
                    </a:p>
                  </a:txBody>
                  <a:tcPr marL="108013" marR="108013" marT="60008" marB="60008" anchor="ctr"/>
                </a:tc>
              </a:tr>
              <a:tr h="1874435">
                <a:tc>
                  <a:txBody>
                    <a:bodyPr/>
                    <a:lstStyle/>
                    <a:p>
                      <a:pPr algn="r" rtl="1"/>
                      <a:r>
                        <a:rPr lang="fa-IR" sz="2400" dirty="0" smtClean="0">
                          <a:cs typeface="Titr" pitchFamily="2" charset="-78"/>
                        </a:rPr>
                        <a:t>سطح فرآیندها</a:t>
                      </a:r>
                      <a:endParaRPr lang="fa-IR" sz="2800" b="0" dirty="0">
                        <a:cs typeface="Titr" pitchFamily="2" charset="-78"/>
                      </a:endParaRPr>
                    </a:p>
                  </a:txBody>
                  <a:tcPr marL="108013" marR="108013" marT="60008" marB="60008" anchor="ctr"/>
                </a:tc>
                <a:tc>
                  <a:txBody>
                    <a:bodyPr/>
                    <a:lstStyle/>
                    <a:p>
                      <a:pPr marL="285750" indent="-285750" algn="r" rtl="1">
                        <a:buClr>
                          <a:srgbClr val="008000"/>
                        </a:buClr>
                        <a:buFont typeface="Wingdings" pitchFamily="2" charset="2"/>
                        <a:buChar char="q"/>
                      </a:pPr>
                      <a:r>
                        <a:rPr lang="fa-IR" sz="2400" dirty="0" smtClean="0">
                          <a:cs typeface="Titr" pitchFamily="2" charset="-78"/>
                        </a:rPr>
                        <a:t>فرآیند‌های اصلی</a:t>
                      </a:r>
                    </a:p>
                    <a:p>
                      <a:pPr marL="285750" indent="-285750" algn="r" rtl="1">
                        <a:buClr>
                          <a:srgbClr val="008000"/>
                        </a:buClr>
                        <a:buFont typeface="Wingdings" pitchFamily="2" charset="2"/>
                        <a:buChar char="q"/>
                      </a:pPr>
                      <a:r>
                        <a:rPr lang="fa-IR" sz="2400" dirty="0" smtClean="0">
                          <a:cs typeface="Titr" pitchFamily="2" charset="-78"/>
                        </a:rPr>
                        <a:t>فرآیند‌های فرعی</a:t>
                      </a:r>
                    </a:p>
                    <a:p>
                      <a:pPr marL="285750" indent="-285750" algn="r" rtl="1">
                        <a:buClr>
                          <a:srgbClr val="008000"/>
                        </a:buClr>
                        <a:buFont typeface="Wingdings" pitchFamily="2" charset="2"/>
                        <a:buChar char="q"/>
                      </a:pPr>
                      <a:r>
                        <a:rPr lang="fa-IR" sz="2400" dirty="0" smtClean="0">
                          <a:cs typeface="Titr" pitchFamily="2" charset="-78"/>
                        </a:rPr>
                        <a:t>ارتباط فرآیندها</a:t>
                      </a:r>
                    </a:p>
                    <a:p>
                      <a:pPr marL="285750" indent="-285750" algn="r" rtl="1">
                        <a:buClr>
                          <a:srgbClr val="008000"/>
                        </a:buClr>
                        <a:buFont typeface="Wingdings" pitchFamily="2" charset="2"/>
                        <a:buChar char="q"/>
                      </a:pPr>
                      <a:r>
                        <a:rPr lang="fa-IR" sz="2400" dirty="0" smtClean="0">
                          <a:cs typeface="Titr" pitchFamily="2" charset="-78"/>
                        </a:rPr>
                        <a:t>رویکردها</a:t>
                      </a:r>
                      <a:endParaRPr lang="fa-IR" sz="2400" b="0" dirty="0">
                        <a:cs typeface="Titr" pitchFamily="2" charset="-78"/>
                      </a:endParaRPr>
                    </a:p>
                  </a:txBody>
                  <a:tcPr marL="108013" marR="108013" marT="60008" marB="60008"/>
                </a:tc>
                <a:tc>
                  <a:txBody>
                    <a:bodyPr/>
                    <a:lstStyle/>
                    <a:p>
                      <a:pPr marL="285750" indent="-285750" algn="r" rtl="1">
                        <a:buClr>
                          <a:srgbClr val="008000"/>
                        </a:buClr>
                        <a:buFont typeface="Wingdings" pitchFamily="2" charset="2"/>
                        <a:buChar char="q"/>
                      </a:pPr>
                      <a:r>
                        <a:rPr lang="fa-IR" sz="2400" dirty="0" smtClean="0">
                          <a:cs typeface="Titr" pitchFamily="2" charset="-78"/>
                        </a:rPr>
                        <a:t>وجود</a:t>
                      </a:r>
                      <a:r>
                        <a:rPr lang="fa-IR" sz="2400" baseline="0" dirty="0" smtClean="0">
                          <a:cs typeface="Titr" pitchFamily="2" charset="-78"/>
                        </a:rPr>
                        <a:t> پایه‌ای برای اصلاح فرآیندها</a:t>
                      </a:r>
                    </a:p>
                    <a:p>
                      <a:pPr marL="285750" indent="-285750" algn="r" rtl="1">
                        <a:buClr>
                          <a:srgbClr val="008000"/>
                        </a:buClr>
                        <a:buFont typeface="Wingdings" pitchFamily="2" charset="2"/>
                        <a:buChar char="q"/>
                      </a:pPr>
                      <a:r>
                        <a:rPr lang="fa-IR" sz="2400" baseline="0" dirty="0" smtClean="0">
                          <a:cs typeface="Titr" pitchFamily="2" charset="-78"/>
                        </a:rPr>
                        <a:t>وجود همکار مشترک</a:t>
                      </a:r>
                    </a:p>
                    <a:p>
                      <a:pPr marL="285750" indent="-285750" algn="r" rtl="1">
                        <a:buClr>
                          <a:srgbClr val="008000"/>
                        </a:buClr>
                        <a:buFont typeface="Wingdings" pitchFamily="2" charset="2"/>
                        <a:buChar char="q"/>
                      </a:pPr>
                      <a:r>
                        <a:rPr lang="fa-IR" sz="2400" dirty="0" smtClean="0">
                          <a:cs typeface="Titr" pitchFamily="2" charset="-78"/>
                        </a:rPr>
                        <a:t>وجود نظام نامه‌ها</a:t>
                      </a:r>
                      <a:endParaRPr lang="fa-IR" sz="2400" b="0" dirty="0">
                        <a:cs typeface="Titr" pitchFamily="2" charset="-78"/>
                      </a:endParaRPr>
                    </a:p>
                  </a:txBody>
                  <a:tcPr marL="108013" marR="108013" marT="60008" marB="60008"/>
                </a:tc>
                <a:tc>
                  <a:txBody>
                    <a:bodyPr/>
                    <a:lstStyle/>
                    <a:p>
                      <a:pPr marL="285750" indent="-285750" algn="r" rtl="1">
                        <a:buClr>
                          <a:srgbClr val="008000"/>
                        </a:buClr>
                        <a:buFont typeface="Wingdings" pitchFamily="2" charset="2"/>
                        <a:buChar char="q"/>
                      </a:pPr>
                      <a:r>
                        <a:rPr lang="fa-IR" sz="2400" dirty="0" smtClean="0">
                          <a:cs typeface="Titr" pitchFamily="2" charset="-78"/>
                        </a:rPr>
                        <a:t>عادت به فرآیند‌های</a:t>
                      </a:r>
                      <a:r>
                        <a:rPr lang="fa-IR" sz="2400" baseline="0" dirty="0" smtClean="0">
                          <a:cs typeface="Titr" pitchFamily="2" charset="-78"/>
                        </a:rPr>
                        <a:t> موجود</a:t>
                      </a:r>
                    </a:p>
                    <a:p>
                      <a:pPr marL="285750" indent="-285750" algn="r" rtl="1">
                        <a:buClr>
                          <a:srgbClr val="008000"/>
                        </a:buClr>
                        <a:buFont typeface="Wingdings" pitchFamily="2" charset="2"/>
                        <a:buChar char="q"/>
                      </a:pPr>
                      <a:r>
                        <a:rPr lang="fa-IR" sz="2400" baseline="0" dirty="0" smtClean="0">
                          <a:cs typeface="Titr" pitchFamily="2" charset="-78"/>
                        </a:rPr>
                        <a:t>عدم اجرای دقیق فرآیندها</a:t>
                      </a:r>
                    </a:p>
                    <a:p>
                      <a:pPr marL="285750" indent="-285750" algn="r" rtl="1">
                        <a:buClr>
                          <a:srgbClr val="008000"/>
                        </a:buClr>
                        <a:buFont typeface="Wingdings" pitchFamily="2" charset="2"/>
                        <a:buChar char="q"/>
                      </a:pPr>
                      <a:r>
                        <a:rPr lang="fa-IR" sz="2400" baseline="0" dirty="0" smtClean="0">
                          <a:cs typeface="Titr" pitchFamily="2" charset="-78"/>
                        </a:rPr>
                        <a:t>ارتباط ضعیف فرآیندها با همدیگر</a:t>
                      </a:r>
                      <a:endParaRPr lang="fa-IR" sz="2400" b="0" baseline="0" dirty="0" smtClean="0">
                        <a:cs typeface="Titr" pitchFamily="2" charset="-78"/>
                      </a:endParaRPr>
                    </a:p>
                  </a:txBody>
                  <a:tcPr marL="108013" marR="108013" marT="60008" marB="60008"/>
                </a:tc>
                <a:tc>
                  <a:txBody>
                    <a:bodyPr/>
                    <a:lstStyle/>
                    <a:p>
                      <a:pPr marL="285750" indent="-285750" algn="r" rtl="1">
                        <a:buClr>
                          <a:srgbClr val="008000"/>
                        </a:buClr>
                        <a:buFont typeface="Wingdings" pitchFamily="2" charset="2"/>
                        <a:buChar char="q"/>
                      </a:pPr>
                      <a:r>
                        <a:rPr lang="fa-IR" sz="2400" dirty="0" smtClean="0">
                          <a:cs typeface="Titr" pitchFamily="2" charset="-78"/>
                        </a:rPr>
                        <a:t>ادغام فرآیندها</a:t>
                      </a:r>
                    </a:p>
                    <a:p>
                      <a:pPr marL="285750" indent="-285750" algn="r" rtl="1">
                        <a:buClr>
                          <a:srgbClr val="008000"/>
                        </a:buClr>
                        <a:buFont typeface="Wingdings" pitchFamily="2" charset="2"/>
                        <a:buChar char="q"/>
                      </a:pPr>
                      <a:r>
                        <a:rPr lang="fa-IR" sz="2400" dirty="0" smtClean="0">
                          <a:cs typeface="Titr" pitchFamily="2" charset="-78"/>
                        </a:rPr>
                        <a:t>اتصال فرآیندهای فرعی به اصلی</a:t>
                      </a:r>
                    </a:p>
                    <a:p>
                      <a:pPr marL="285750" indent="-285750" algn="r" rtl="1">
                        <a:buClr>
                          <a:srgbClr val="008000"/>
                        </a:buClr>
                        <a:buFont typeface="Wingdings" pitchFamily="2" charset="2"/>
                        <a:buChar char="q"/>
                      </a:pPr>
                      <a:r>
                        <a:rPr lang="fa-IR" sz="2400" dirty="0" smtClean="0">
                          <a:cs typeface="Titr" pitchFamily="2" charset="-78"/>
                        </a:rPr>
                        <a:t>مهندسی مجدد</a:t>
                      </a:r>
                    </a:p>
                    <a:p>
                      <a:pPr marL="285750" indent="-285750" algn="r" rtl="1">
                        <a:buClr>
                          <a:srgbClr val="008000"/>
                        </a:buClr>
                        <a:buFont typeface="Wingdings" pitchFamily="2" charset="2"/>
                        <a:buChar char="q"/>
                      </a:pPr>
                      <a:r>
                        <a:rPr lang="fa-IR" sz="2400" dirty="0" smtClean="0">
                          <a:cs typeface="Titr" pitchFamily="2" charset="-78"/>
                        </a:rPr>
                        <a:t>تدوین رویکرد‌های جدید</a:t>
                      </a:r>
                      <a:endParaRPr lang="fa-IR" sz="2400" b="0" dirty="0">
                        <a:cs typeface="Titr" pitchFamily="2" charset="-78"/>
                      </a:endParaRPr>
                    </a:p>
                  </a:txBody>
                  <a:tcPr marL="108013" marR="108013" marT="60008" marB="60008"/>
                </a:tc>
                <a:tc>
                  <a:txBody>
                    <a:bodyPr/>
                    <a:lstStyle/>
                    <a:p>
                      <a:pPr marL="285750" marR="0" indent="-285750" algn="r" defTabSz="914400" rtl="1" eaLnBrk="1" fontAlgn="auto" latinLnBrk="0" hangingPunct="1">
                        <a:lnSpc>
                          <a:spcPct val="100000"/>
                        </a:lnSpc>
                        <a:spcBef>
                          <a:spcPts val="0"/>
                        </a:spcBef>
                        <a:spcAft>
                          <a:spcPts val="0"/>
                        </a:spcAft>
                        <a:buClr>
                          <a:srgbClr val="008000"/>
                        </a:buClr>
                        <a:buSzTx/>
                        <a:buFont typeface="Wingdings" pitchFamily="2" charset="2"/>
                        <a:buChar char="q"/>
                        <a:tabLst/>
                        <a:defRPr/>
                      </a:pPr>
                      <a:r>
                        <a:rPr lang="fa-IR" sz="2000" b="1" dirty="0" smtClean="0">
                          <a:cs typeface="Titr" pitchFamily="2" charset="-78"/>
                        </a:rPr>
                        <a:t>آموزش </a:t>
                      </a:r>
                      <a:r>
                        <a:rPr lang="en-US" sz="2000" b="1" dirty="0" smtClean="0">
                          <a:cs typeface="Titr" pitchFamily="2" charset="-78"/>
                        </a:rPr>
                        <a:t>TQ </a:t>
                      </a:r>
                      <a:r>
                        <a:rPr lang="fa-IR" sz="2000" b="1" dirty="0" smtClean="0">
                          <a:cs typeface="Titr" pitchFamily="2" charset="-78"/>
                        </a:rPr>
                        <a:t>(مدیریت کیفیت فراگیر)</a:t>
                      </a:r>
                    </a:p>
                    <a:p>
                      <a:pPr marL="285750" marR="0" indent="-285750" algn="r" defTabSz="914400" rtl="1" eaLnBrk="1" fontAlgn="auto" latinLnBrk="0" hangingPunct="1">
                        <a:lnSpc>
                          <a:spcPct val="100000"/>
                        </a:lnSpc>
                        <a:spcBef>
                          <a:spcPts val="0"/>
                        </a:spcBef>
                        <a:spcAft>
                          <a:spcPts val="0"/>
                        </a:spcAft>
                        <a:buClr>
                          <a:srgbClr val="008000"/>
                        </a:buClr>
                        <a:buSzTx/>
                        <a:buFont typeface="Wingdings" pitchFamily="2" charset="2"/>
                        <a:buChar char="q"/>
                        <a:tabLst/>
                        <a:defRPr/>
                      </a:pPr>
                      <a:r>
                        <a:rPr lang="fa-IR" sz="2000" b="1" dirty="0" smtClean="0">
                          <a:cs typeface="Titr" pitchFamily="2" charset="-78"/>
                        </a:rPr>
                        <a:t>آموزش مهندسی مجدد</a:t>
                      </a:r>
                    </a:p>
                    <a:p>
                      <a:pPr marL="285750" marR="0" indent="-285750" algn="r" defTabSz="914400" rtl="1" eaLnBrk="1" fontAlgn="auto" latinLnBrk="0" hangingPunct="1">
                        <a:lnSpc>
                          <a:spcPct val="100000"/>
                        </a:lnSpc>
                        <a:spcBef>
                          <a:spcPts val="0"/>
                        </a:spcBef>
                        <a:spcAft>
                          <a:spcPts val="0"/>
                        </a:spcAft>
                        <a:buClr>
                          <a:srgbClr val="008000"/>
                        </a:buClr>
                        <a:buSzTx/>
                        <a:buFont typeface="Wingdings" pitchFamily="2" charset="2"/>
                        <a:buChar char="q"/>
                        <a:tabLst/>
                        <a:defRPr/>
                      </a:pPr>
                      <a:r>
                        <a:rPr lang="fa-IR" sz="2000" b="1" dirty="0" smtClean="0">
                          <a:cs typeface="Titr" pitchFamily="2" charset="-78"/>
                        </a:rPr>
                        <a:t>آموزش برنامه‌ریزی استراتژیک</a:t>
                      </a:r>
                    </a:p>
                    <a:p>
                      <a:pPr marL="285750" marR="0" indent="-285750" algn="r" defTabSz="914400" rtl="1" eaLnBrk="1" fontAlgn="auto" latinLnBrk="0" hangingPunct="1">
                        <a:lnSpc>
                          <a:spcPct val="100000"/>
                        </a:lnSpc>
                        <a:spcBef>
                          <a:spcPts val="0"/>
                        </a:spcBef>
                        <a:spcAft>
                          <a:spcPts val="0"/>
                        </a:spcAft>
                        <a:buClr>
                          <a:srgbClr val="008000"/>
                        </a:buClr>
                        <a:buSzTx/>
                        <a:buFont typeface="Wingdings" pitchFamily="2" charset="2"/>
                        <a:buChar char="q"/>
                        <a:tabLst/>
                        <a:defRPr/>
                      </a:pPr>
                      <a:r>
                        <a:rPr lang="fa-IR" sz="2000" b="1" dirty="0" smtClean="0">
                          <a:cs typeface="Titr" pitchFamily="2" charset="-78"/>
                        </a:rPr>
                        <a:t>آموزش تکنیک‌های حل مساله</a:t>
                      </a:r>
                    </a:p>
                  </a:txBody>
                  <a:tcPr marL="108013" marR="108013" marT="60008" marB="60008"/>
                </a:tc>
              </a:tr>
              <a:tr h="1874435">
                <a:tc>
                  <a:txBody>
                    <a:bodyPr/>
                    <a:lstStyle/>
                    <a:p>
                      <a:pPr algn="r" rtl="1"/>
                      <a:r>
                        <a:rPr lang="fa-IR" sz="2400" dirty="0" smtClean="0">
                          <a:cs typeface="Titr" pitchFamily="2" charset="-78"/>
                        </a:rPr>
                        <a:t>سطح مشاغل</a:t>
                      </a:r>
                      <a:endParaRPr lang="fa-IR" sz="2400" b="0" dirty="0">
                        <a:cs typeface="Titr" pitchFamily="2" charset="-78"/>
                      </a:endParaRPr>
                    </a:p>
                  </a:txBody>
                  <a:tcPr marL="108013" marR="108013" marT="60008" marB="60008" anchor="ctr"/>
                </a:tc>
                <a:tc>
                  <a:txBody>
                    <a:bodyPr/>
                    <a:lstStyle/>
                    <a:p>
                      <a:pPr marL="285750" indent="-285750" algn="r" rtl="1">
                        <a:buClr>
                          <a:srgbClr val="FF0066"/>
                        </a:buClr>
                        <a:buFont typeface="Wingdings" pitchFamily="2" charset="2"/>
                        <a:buChar char="q"/>
                      </a:pPr>
                      <a:r>
                        <a:rPr lang="fa-IR" sz="2000" dirty="0" smtClean="0">
                          <a:cs typeface="Titr" pitchFamily="2" charset="-78"/>
                        </a:rPr>
                        <a:t>وظایف کلیدی</a:t>
                      </a:r>
                    </a:p>
                    <a:p>
                      <a:pPr marL="285750" indent="-285750" algn="r" rtl="1">
                        <a:buClr>
                          <a:srgbClr val="FF0066"/>
                        </a:buClr>
                        <a:buFont typeface="Wingdings" pitchFamily="2" charset="2"/>
                        <a:buChar char="q"/>
                      </a:pPr>
                      <a:r>
                        <a:rPr lang="fa-IR" sz="2000" dirty="0" smtClean="0">
                          <a:cs typeface="Titr" pitchFamily="2" charset="-78"/>
                        </a:rPr>
                        <a:t>وظایف مشترک</a:t>
                      </a:r>
                    </a:p>
                    <a:p>
                      <a:pPr marL="285750" indent="-285750" algn="r" rtl="1">
                        <a:buClr>
                          <a:srgbClr val="FF0066"/>
                        </a:buClr>
                        <a:buFont typeface="Wingdings" pitchFamily="2" charset="2"/>
                        <a:buChar char="q"/>
                      </a:pPr>
                      <a:r>
                        <a:rPr lang="fa-IR" sz="2000" dirty="0" smtClean="0">
                          <a:cs typeface="Titr" pitchFamily="2" charset="-78"/>
                        </a:rPr>
                        <a:t>وظایف قابل چرخش</a:t>
                      </a:r>
                    </a:p>
                    <a:p>
                      <a:pPr marL="285750" indent="-285750" algn="r" rtl="1">
                        <a:buClr>
                          <a:srgbClr val="FF0066"/>
                        </a:buClr>
                        <a:buFont typeface="Wingdings" pitchFamily="2" charset="2"/>
                        <a:buChar char="q"/>
                      </a:pPr>
                      <a:r>
                        <a:rPr lang="fa-IR" sz="2000" dirty="0" smtClean="0">
                          <a:cs typeface="Titr" pitchFamily="2" charset="-78"/>
                        </a:rPr>
                        <a:t>وظایف جدید</a:t>
                      </a:r>
                      <a:endParaRPr lang="fa-IR" sz="2000" b="0" dirty="0">
                        <a:cs typeface="Titr" pitchFamily="2" charset="-78"/>
                      </a:endParaRPr>
                    </a:p>
                  </a:txBody>
                  <a:tcPr marL="108013" marR="108013" marT="60008" marB="60008"/>
                </a:tc>
                <a:tc>
                  <a:txBody>
                    <a:bodyPr/>
                    <a:lstStyle/>
                    <a:p>
                      <a:pPr marL="285750" indent="-285750" algn="r" rtl="1">
                        <a:buClr>
                          <a:srgbClr val="FF0066"/>
                        </a:buClr>
                        <a:buFont typeface="Wingdings" pitchFamily="2" charset="2"/>
                        <a:buChar char="q"/>
                      </a:pPr>
                      <a:r>
                        <a:rPr lang="fa-IR" sz="2400" dirty="0" smtClean="0">
                          <a:cs typeface="Titr" pitchFamily="2" charset="-78"/>
                        </a:rPr>
                        <a:t>مشخص بودن چهارچوب کارها</a:t>
                      </a:r>
                    </a:p>
                    <a:p>
                      <a:pPr marL="285750" indent="-285750" algn="r" rtl="1">
                        <a:buClr>
                          <a:srgbClr val="FF0066"/>
                        </a:buClr>
                        <a:buFont typeface="Wingdings" pitchFamily="2" charset="2"/>
                        <a:buChar char="q"/>
                      </a:pPr>
                      <a:r>
                        <a:rPr lang="fa-IR" sz="2400" dirty="0" smtClean="0">
                          <a:cs typeface="Titr" pitchFamily="2" charset="-78"/>
                        </a:rPr>
                        <a:t>عادت</a:t>
                      </a:r>
                      <a:r>
                        <a:rPr lang="fa-IR" sz="2400" baseline="0" dirty="0" smtClean="0">
                          <a:cs typeface="Titr" pitchFamily="2" charset="-78"/>
                        </a:rPr>
                        <a:t> به چرخش</a:t>
                      </a:r>
                      <a:endParaRPr lang="fa-IR" sz="2400" b="0" dirty="0">
                        <a:cs typeface="Titr" pitchFamily="2" charset="-78"/>
                      </a:endParaRPr>
                    </a:p>
                  </a:txBody>
                  <a:tcPr marL="108013" marR="108013" marT="60008" marB="60008"/>
                </a:tc>
                <a:tc>
                  <a:txBody>
                    <a:bodyPr/>
                    <a:lstStyle/>
                    <a:p>
                      <a:pPr marL="285750" indent="-285750" algn="r" rtl="1">
                        <a:buClr>
                          <a:srgbClr val="FF0066"/>
                        </a:buClr>
                        <a:buFont typeface="Wingdings" pitchFamily="2" charset="2"/>
                        <a:buChar char="q"/>
                      </a:pPr>
                      <a:r>
                        <a:rPr lang="fa-IR" sz="2400" dirty="0" smtClean="0">
                          <a:cs typeface="Titr" pitchFamily="2" charset="-78"/>
                        </a:rPr>
                        <a:t>مشاغل انفرادی</a:t>
                      </a:r>
                    </a:p>
                    <a:p>
                      <a:pPr marL="285750" indent="-285750" algn="r" rtl="1">
                        <a:buClr>
                          <a:srgbClr val="FF0066"/>
                        </a:buClr>
                        <a:buFont typeface="Wingdings" pitchFamily="2" charset="2"/>
                        <a:buChar char="q"/>
                      </a:pPr>
                      <a:r>
                        <a:rPr lang="fa-IR" sz="2400" dirty="0" smtClean="0">
                          <a:cs typeface="Titr" pitchFamily="2" charset="-78"/>
                        </a:rPr>
                        <a:t>عادت</a:t>
                      </a:r>
                      <a:r>
                        <a:rPr lang="fa-IR" sz="2400" baseline="0" dirty="0" smtClean="0">
                          <a:cs typeface="Titr" pitchFamily="2" charset="-78"/>
                        </a:rPr>
                        <a:t> به مهارت‌‌های قبلی</a:t>
                      </a:r>
                      <a:endParaRPr lang="fa-IR" sz="2400" b="0" dirty="0">
                        <a:cs typeface="Titr" pitchFamily="2" charset="-78"/>
                      </a:endParaRPr>
                    </a:p>
                  </a:txBody>
                  <a:tcPr marL="108013" marR="108013" marT="60008" marB="60008"/>
                </a:tc>
                <a:tc>
                  <a:txBody>
                    <a:bodyPr/>
                    <a:lstStyle/>
                    <a:p>
                      <a:pPr marL="285750" indent="-285750" algn="r" rtl="1">
                        <a:buClr>
                          <a:srgbClr val="FF0066"/>
                        </a:buClr>
                        <a:buFont typeface="Wingdings" pitchFamily="2" charset="2"/>
                        <a:buChar char="q"/>
                      </a:pPr>
                      <a:r>
                        <a:rPr lang="fa-IR" sz="2400" dirty="0" smtClean="0">
                          <a:cs typeface="Titr" pitchFamily="2" charset="-78"/>
                        </a:rPr>
                        <a:t>مهارت‌های جدید</a:t>
                      </a:r>
                    </a:p>
                    <a:p>
                      <a:pPr marL="285750" indent="-285750" algn="r" rtl="1">
                        <a:buClr>
                          <a:srgbClr val="FF0066"/>
                        </a:buClr>
                        <a:buFont typeface="Wingdings" pitchFamily="2" charset="2"/>
                        <a:buChar char="q"/>
                      </a:pPr>
                      <a:r>
                        <a:rPr lang="fa-IR" sz="2400" dirty="0" smtClean="0">
                          <a:cs typeface="Titr" pitchFamily="2" charset="-78"/>
                        </a:rPr>
                        <a:t>روش‌های کاری جدید</a:t>
                      </a:r>
                    </a:p>
                    <a:p>
                      <a:pPr marL="285750" indent="-285750" algn="r" rtl="1">
                        <a:buClr>
                          <a:srgbClr val="FF0066"/>
                        </a:buClr>
                        <a:buFont typeface="Wingdings" pitchFamily="2" charset="2"/>
                        <a:buChar char="q"/>
                      </a:pPr>
                      <a:r>
                        <a:rPr lang="fa-IR" sz="2400" dirty="0" smtClean="0">
                          <a:cs typeface="Titr" pitchFamily="2" charset="-78"/>
                        </a:rPr>
                        <a:t>مفاهیم جدید</a:t>
                      </a:r>
                      <a:endParaRPr lang="fa-IR" sz="2400" b="0" dirty="0">
                        <a:cs typeface="Titr" pitchFamily="2" charset="-78"/>
                      </a:endParaRPr>
                    </a:p>
                  </a:txBody>
                  <a:tcPr marL="108013" marR="108013" marT="60008" marB="60008"/>
                </a:tc>
                <a:tc>
                  <a:txBody>
                    <a:bodyPr/>
                    <a:lstStyle/>
                    <a:p>
                      <a:pPr algn="r" rtl="1"/>
                      <a:r>
                        <a:rPr lang="fa-IR" sz="2400" dirty="0" smtClean="0">
                          <a:cs typeface="Titr" pitchFamily="2" charset="-78"/>
                        </a:rPr>
                        <a:t>آموزش‌های</a:t>
                      </a:r>
                      <a:r>
                        <a:rPr lang="fa-IR" sz="2400" baseline="0" dirty="0" smtClean="0">
                          <a:cs typeface="Titr" pitchFamily="2" charset="-78"/>
                        </a:rPr>
                        <a:t> تخصصی و مهارتی</a:t>
                      </a:r>
                      <a:endParaRPr lang="fa-IR" sz="2400" b="0" dirty="0">
                        <a:cs typeface="Titr" pitchFamily="2" charset="-78"/>
                      </a:endParaRPr>
                    </a:p>
                  </a:txBody>
                  <a:tcPr marL="108013" marR="108013" marT="60008" marB="60008"/>
                </a:tc>
              </a:tr>
            </a:tbl>
          </a:graphicData>
        </a:graphic>
      </p:graphicFrame>
      <p:sp>
        <p:nvSpPr>
          <p:cNvPr id="4" name="Rectangle 3"/>
          <p:cNvSpPr/>
          <p:nvPr/>
        </p:nvSpPr>
        <p:spPr>
          <a:xfrm>
            <a:off x="360115" y="-30489"/>
            <a:ext cx="9721080" cy="584775"/>
          </a:xfrm>
          <a:prstGeom prst="rect">
            <a:avLst/>
          </a:prstGeom>
        </p:spPr>
        <p:txBody>
          <a:bodyPr wrap="square">
            <a:spAutoFit/>
          </a:bodyPr>
          <a:lstStyle/>
          <a:p>
            <a:r>
              <a:rPr lang="fa-IR" sz="3200" dirty="0" smtClean="0">
                <a:cs typeface="Titr" pitchFamily="2" charset="-78"/>
              </a:rPr>
              <a:t>دنباله جدول </a:t>
            </a:r>
            <a:r>
              <a:rPr lang="fa-IR" sz="3200" dirty="0">
                <a:cs typeface="Titr" pitchFamily="2" charset="-78"/>
              </a:rPr>
              <a:t>شماره 11: نحوه پیاده سازی استراتژی توسعه کارکنان</a:t>
            </a:r>
          </a:p>
        </p:txBody>
      </p:sp>
      <p:sp>
        <p:nvSpPr>
          <p:cNvPr id="3" name="Slide Number Placeholder 2"/>
          <p:cNvSpPr>
            <a:spLocks noGrp="1"/>
          </p:cNvSpPr>
          <p:nvPr>
            <p:ph type="sldNum" sz="quarter" idx="12"/>
          </p:nvPr>
        </p:nvSpPr>
        <p:spPr/>
        <p:txBody>
          <a:bodyPr/>
          <a:lstStyle/>
          <a:p>
            <a:fld id="{A4F065E7-C545-45D8-942D-53B7BF5230DC}" type="slidenum">
              <a:rPr lang="fa-IR" smtClean="0"/>
              <a:t>19</a:t>
            </a:fld>
            <a:endParaRPr lang="fa-IR"/>
          </a:p>
        </p:txBody>
      </p:sp>
    </p:spTree>
    <p:extLst>
      <p:ext uri="{BB962C8B-B14F-4D97-AF65-F5344CB8AC3E}">
        <p14:creationId xmlns:p14="http://schemas.microsoft.com/office/powerpoint/2010/main" val="16894969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278" y="0"/>
            <a:ext cx="10153128" cy="1320230"/>
          </a:xfrm>
        </p:spPr>
        <p:txBody>
          <a:bodyPr>
            <a:noAutofit/>
          </a:bodyPr>
          <a:lstStyle/>
          <a:p>
            <a:pPr algn="ctr"/>
            <a:r>
              <a:rPr lang="fa-IR" sz="3600" b="1" cap="none" dirty="0" smtClean="0">
                <a:ln w="10541" cmpd="sng">
                  <a:solidFill>
                    <a:schemeClr val="accent1">
                      <a:shade val="88000"/>
                      <a:satMod val="110000"/>
                    </a:schemeClr>
                  </a:solidFill>
                  <a:prstDash val="solid"/>
                </a:ln>
                <a:solidFill>
                  <a:srgbClr val="FF0000"/>
                </a:solidFill>
                <a:effectLst/>
                <a:latin typeface="Adobe Arabic" pitchFamily="18" charset="-78"/>
                <a:cs typeface="Titr" pitchFamily="2" charset="-78"/>
              </a:rPr>
              <a:t>مراحل </a:t>
            </a:r>
            <a:r>
              <a:rPr lang="fa-IR" sz="3600" b="1" cap="none" dirty="0">
                <a:ln w="10541" cmpd="sng">
                  <a:solidFill>
                    <a:schemeClr val="accent1">
                      <a:shade val="88000"/>
                      <a:satMod val="110000"/>
                    </a:schemeClr>
                  </a:solidFill>
                  <a:prstDash val="solid"/>
                </a:ln>
                <a:solidFill>
                  <a:srgbClr val="FF0000"/>
                </a:solidFill>
                <a:effectLst/>
                <a:latin typeface="Adobe Arabic" pitchFamily="18" charset="-78"/>
                <a:cs typeface="Titr" pitchFamily="2" charset="-78"/>
              </a:rPr>
              <a:t>تدوين استراتژي براي </a:t>
            </a:r>
            <a:r>
              <a:rPr lang="fa-IR" sz="3600" b="1" cap="none" dirty="0" smtClean="0">
                <a:ln w="10541" cmpd="sng">
                  <a:solidFill>
                    <a:schemeClr val="accent1">
                      <a:shade val="88000"/>
                      <a:satMod val="110000"/>
                    </a:schemeClr>
                  </a:solidFill>
                  <a:prstDash val="solid"/>
                </a:ln>
                <a:solidFill>
                  <a:srgbClr val="FF0000"/>
                </a:solidFill>
                <a:effectLst/>
                <a:latin typeface="Adobe Arabic" pitchFamily="18" charset="-78"/>
                <a:cs typeface="Titr" pitchFamily="2" charset="-78"/>
              </a:rPr>
              <a:t/>
            </a:r>
            <a:br>
              <a:rPr lang="fa-IR" sz="3600" b="1" cap="none" dirty="0" smtClean="0">
                <a:ln w="10541" cmpd="sng">
                  <a:solidFill>
                    <a:schemeClr val="accent1">
                      <a:shade val="88000"/>
                      <a:satMod val="110000"/>
                    </a:schemeClr>
                  </a:solidFill>
                  <a:prstDash val="solid"/>
                </a:ln>
                <a:solidFill>
                  <a:srgbClr val="FF0000"/>
                </a:solidFill>
                <a:effectLst/>
                <a:latin typeface="Adobe Arabic" pitchFamily="18" charset="-78"/>
                <a:cs typeface="Titr" pitchFamily="2" charset="-78"/>
              </a:rPr>
            </a:br>
            <a:r>
              <a:rPr lang="fa-IR" sz="3600" b="1" cap="none" dirty="0" smtClean="0">
                <a:ln w="10541" cmpd="sng">
                  <a:solidFill>
                    <a:schemeClr val="accent1">
                      <a:shade val="88000"/>
                      <a:satMod val="110000"/>
                    </a:schemeClr>
                  </a:solidFill>
                  <a:prstDash val="solid"/>
                </a:ln>
                <a:solidFill>
                  <a:srgbClr val="FF0000"/>
                </a:solidFill>
                <a:effectLst/>
                <a:latin typeface="Adobe Arabic" pitchFamily="18" charset="-78"/>
                <a:cs typeface="Titr" pitchFamily="2" charset="-78"/>
              </a:rPr>
              <a:t>كاركردهاي </a:t>
            </a:r>
            <a:r>
              <a:rPr lang="fa-IR" sz="3600" b="1" cap="none" dirty="0">
                <a:ln w="10541" cmpd="sng">
                  <a:solidFill>
                    <a:schemeClr val="accent1">
                      <a:shade val="88000"/>
                      <a:satMod val="110000"/>
                    </a:schemeClr>
                  </a:solidFill>
                  <a:prstDash val="solid"/>
                </a:ln>
                <a:solidFill>
                  <a:srgbClr val="FF0000"/>
                </a:solidFill>
                <a:effectLst/>
                <a:latin typeface="Adobe Arabic" pitchFamily="18" charset="-78"/>
                <a:cs typeface="Titr" pitchFamily="2" charset="-78"/>
              </a:rPr>
              <a:t>چهارگانه منابع انساني</a:t>
            </a:r>
          </a:p>
        </p:txBody>
      </p:sp>
      <p:sp>
        <p:nvSpPr>
          <p:cNvPr id="3" name="Content Placeholder 2"/>
          <p:cNvSpPr>
            <a:spLocks noGrp="1"/>
          </p:cNvSpPr>
          <p:nvPr>
            <p:ph sz="quarter" idx="1"/>
          </p:nvPr>
        </p:nvSpPr>
        <p:spPr>
          <a:xfrm>
            <a:off x="216099" y="1116187"/>
            <a:ext cx="10153128" cy="2448272"/>
          </a:xfrm>
          <a:noFill/>
        </p:spPr>
        <p:txBody>
          <a:bodyPr>
            <a:noAutofit/>
          </a:bodyPr>
          <a:lstStyle/>
          <a:p>
            <a:pPr marL="0" indent="0" algn="just" rtl="1">
              <a:buNone/>
            </a:pPr>
            <a:r>
              <a:rPr lang="fa-IR" sz="3600" dirty="0" smtClean="0">
                <a:solidFill>
                  <a:srgbClr val="002060"/>
                </a:solidFill>
                <a:effectLst/>
                <a:cs typeface="Titr" pitchFamily="2" charset="-78"/>
              </a:rPr>
              <a:t>1-1تدوين استراتژي براي كاركرد جذب و تأمين منابع انساني</a:t>
            </a:r>
            <a:endParaRPr lang="fa-IR" sz="3600" dirty="0">
              <a:solidFill>
                <a:srgbClr val="002060"/>
              </a:solidFill>
              <a:cs typeface="Titr" pitchFamily="2" charset="-78"/>
            </a:endParaRPr>
          </a:p>
          <a:p>
            <a:pPr marL="0" indent="0" algn="just" rtl="1">
              <a:buNone/>
            </a:pPr>
            <a:r>
              <a:rPr lang="fa-IR" sz="2800" dirty="0">
                <a:cs typeface="Titr" pitchFamily="2" charset="-78"/>
              </a:rPr>
              <a:t>حركت راهبردي در حوزه منابع انساني با جذب راهبردي شروع مي گردد. قبل از بكارگيري سازوكارهاي علمي براي جذب منابع انساني نياز است كه </a:t>
            </a:r>
            <a:r>
              <a:rPr lang="fa-IR" sz="2800" dirty="0" smtClean="0">
                <a:cs typeface="Titr" pitchFamily="2" charset="-78"/>
              </a:rPr>
              <a:t>استراتژي‌هاي </a:t>
            </a:r>
            <a:r>
              <a:rPr lang="fa-IR" sz="2800" dirty="0">
                <a:cs typeface="Titr" pitchFamily="2" charset="-78"/>
              </a:rPr>
              <a:t>جذب منابع انساني مشخص شود براي جذب و تأمين منايع انساني </a:t>
            </a:r>
            <a:r>
              <a:rPr lang="fa-IR" sz="2800" dirty="0" smtClean="0">
                <a:cs typeface="Titr" pitchFamily="2" charset="-78"/>
              </a:rPr>
              <a:t>مي‌توان </a:t>
            </a:r>
            <a:r>
              <a:rPr lang="fa-IR" sz="2800" dirty="0">
                <a:cs typeface="Titr" pitchFamily="2" charset="-78"/>
              </a:rPr>
              <a:t>از الگوي يكپارچه تدوين استراتژي منابع انساني استفاده نمود. </a:t>
            </a:r>
          </a:p>
        </p:txBody>
      </p:sp>
      <p:sp>
        <p:nvSpPr>
          <p:cNvPr id="4" name="Slide Number Placeholder 3"/>
          <p:cNvSpPr>
            <a:spLocks noGrp="1"/>
          </p:cNvSpPr>
          <p:nvPr>
            <p:ph type="sldNum" sz="quarter" idx="15"/>
          </p:nvPr>
        </p:nvSpPr>
        <p:spPr/>
        <p:txBody>
          <a:bodyPr/>
          <a:lstStyle/>
          <a:p>
            <a:fld id="{A4F065E7-C545-45D8-942D-53B7BF5230DC}" type="slidenum">
              <a:rPr lang="fa-IR" smtClean="0"/>
              <a:t>2</a:t>
            </a:fld>
            <a:endParaRPr lang="fa-IR" dirty="0"/>
          </a:p>
        </p:txBody>
      </p:sp>
      <p:sp>
        <p:nvSpPr>
          <p:cNvPr id="5" name="Rectangle 4"/>
          <p:cNvSpPr/>
          <p:nvPr/>
        </p:nvSpPr>
        <p:spPr>
          <a:xfrm>
            <a:off x="228278" y="3604234"/>
            <a:ext cx="10153128" cy="2800767"/>
          </a:xfrm>
          <a:prstGeom prst="rect">
            <a:avLst/>
          </a:prstGeom>
        </p:spPr>
        <p:txBody>
          <a:bodyPr wrap="square">
            <a:spAutoFit/>
          </a:bodyPr>
          <a:lstStyle/>
          <a:p>
            <a:pPr algn="just"/>
            <a:r>
              <a:rPr lang="fa-IR" sz="3600" dirty="0" smtClean="0">
                <a:solidFill>
                  <a:schemeClr val="accent3">
                    <a:lumMod val="75000"/>
                  </a:schemeClr>
                </a:solidFill>
                <a:cs typeface="Titr" pitchFamily="2" charset="-78"/>
              </a:rPr>
              <a:t>2-1تدوين </a:t>
            </a:r>
            <a:r>
              <a:rPr lang="fa-IR" sz="3600" dirty="0">
                <a:solidFill>
                  <a:schemeClr val="accent3">
                    <a:lumMod val="75000"/>
                  </a:schemeClr>
                </a:solidFill>
                <a:cs typeface="Titr" pitchFamily="2" charset="-78"/>
              </a:rPr>
              <a:t>استراتژي براي كاركرد </a:t>
            </a:r>
            <a:r>
              <a:rPr lang="fa-IR" sz="3600" dirty="0" smtClean="0">
                <a:solidFill>
                  <a:schemeClr val="accent3">
                    <a:lumMod val="75000"/>
                  </a:schemeClr>
                </a:solidFill>
                <a:cs typeface="Titr" pitchFamily="2" charset="-78"/>
              </a:rPr>
              <a:t>نگهداري منابع انساني</a:t>
            </a:r>
            <a:r>
              <a:rPr lang="fa-IR" sz="3200" dirty="0">
                <a:solidFill>
                  <a:schemeClr val="accent3">
                    <a:lumMod val="75000"/>
                  </a:schemeClr>
                </a:solidFill>
                <a:cs typeface="Titr" pitchFamily="2" charset="-78"/>
              </a:rPr>
              <a:t/>
            </a:r>
            <a:br>
              <a:rPr lang="fa-IR" sz="3200" dirty="0">
                <a:solidFill>
                  <a:schemeClr val="accent3">
                    <a:lumMod val="75000"/>
                  </a:schemeClr>
                </a:solidFill>
                <a:cs typeface="Titr" pitchFamily="2" charset="-78"/>
              </a:rPr>
            </a:br>
            <a:r>
              <a:rPr lang="fa-IR" sz="2800" dirty="0">
                <a:cs typeface="Titr" pitchFamily="2" charset="-78"/>
              </a:rPr>
              <a:t>براي نگهداري استراتژيك منابع انساني به معناي ماندن در سازمان با وفاداري دلبستگي نياز به تدوين استراتژي‌هاي منطقي و توجه به عوامل مؤثر در وفاداري كاركنان است، جهت تدوين مجموعه استراتژي‌هاي مورد نياز براي نگهداري كاركنان بهتر است از روش </a:t>
            </a:r>
            <a:r>
              <a:rPr lang="fa-IR" sz="2800" dirty="0">
                <a:solidFill>
                  <a:srgbClr val="FF0000"/>
                </a:solidFill>
                <a:cs typeface="Titr" pitchFamily="2" charset="-78"/>
              </a:rPr>
              <a:t>تهيه ماتريس ارزيابي موقعيت و اقدام استراتژيك </a:t>
            </a:r>
            <a:r>
              <a:rPr lang="fa-IR" sz="2800" dirty="0">
                <a:cs typeface="Titr" pitchFamily="2" charset="-78"/>
              </a:rPr>
              <a:t>استفاده نمود. </a:t>
            </a:r>
            <a:endParaRPr lang="en-US" sz="2800" dirty="0"/>
          </a:p>
        </p:txBody>
      </p:sp>
      <p:sp>
        <p:nvSpPr>
          <p:cNvPr id="6" name="Rectangle 5"/>
          <p:cNvSpPr/>
          <p:nvPr/>
        </p:nvSpPr>
        <p:spPr>
          <a:xfrm>
            <a:off x="228278" y="6228754"/>
            <a:ext cx="9996933" cy="2369880"/>
          </a:xfrm>
          <a:prstGeom prst="rect">
            <a:avLst/>
          </a:prstGeom>
        </p:spPr>
        <p:txBody>
          <a:bodyPr wrap="square">
            <a:spAutoFit/>
          </a:bodyPr>
          <a:lstStyle/>
          <a:p>
            <a:r>
              <a:rPr lang="fa-IR" sz="3600" dirty="0" smtClean="0">
                <a:solidFill>
                  <a:srgbClr val="007033"/>
                </a:solidFill>
                <a:cs typeface="Titr" pitchFamily="2" charset="-78"/>
              </a:rPr>
              <a:t>3-1تدوين </a:t>
            </a:r>
            <a:r>
              <a:rPr lang="fa-IR" sz="3600" dirty="0">
                <a:solidFill>
                  <a:srgbClr val="007033"/>
                </a:solidFill>
                <a:cs typeface="Titr" pitchFamily="2" charset="-78"/>
              </a:rPr>
              <a:t>استراتژي براي كاركرد پرورش منابع </a:t>
            </a:r>
            <a:r>
              <a:rPr lang="fa-IR" sz="3600" dirty="0" smtClean="0">
                <a:solidFill>
                  <a:srgbClr val="007033"/>
                </a:solidFill>
                <a:cs typeface="Titr" pitchFamily="2" charset="-78"/>
              </a:rPr>
              <a:t>انساني</a:t>
            </a:r>
          </a:p>
          <a:p>
            <a:pPr algn="just"/>
            <a:r>
              <a:rPr lang="fa-IR" sz="2800" dirty="0">
                <a:cs typeface="Titr" pitchFamily="2" charset="-78"/>
              </a:rPr>
              <a:t>پرورش راهبردی منابع انسانی شناسایی، حذف و بهبود فرآیند‌های هدایت، رهبری و مسئولیت‌ها را شامل میشود به طریقی که همه افراد و سیستم‌ها به </a:t>
            </a:r>
            <a:r>
              <a:rPr lang="fa-IR" sz="2800" dirty="0" smtClean="0">
                <a:cs typeface="Titr" pitchFamily="2" charset="-78"/>
              </a:rPr>
              <a:t>                  مهارت‌ها</a:t>
            </a:r>
            <a:r>
              <a:rPr lang="fa-IR" sz="2800" dirty="0">
                <a:cs typeface="Titr" pitchFamily="2" charset="-78"/>
              </a:rPr>
              <a:t>، دانش </a:t>
            </a:r>
            <a:r>
              <a:rPr lang="fa-IR" sz="2800" dirty="0" smtClean="0">
                <a:cs typeface="Titr" pitchFamily="2" charset="-78"/>
              </a:rPr>
              <a:t>و شایستگی‌های </a:t>
            </a:r>
            <a:r>
              <a:rPr lang="fa-IR" sz="2800" dirty="0">
                <a:cs typeface="Titr" pitchFamily="2" charset="-78"/>
              </a:rPr>
              <a:t>لازم برای انجام وظایف حال و آتی مورد </a:t>
            </a:r>
            <a:r>
              <a:rPr lang="fa-IR" sz="2800" dirty="0" smtClean="0">
                <a:cs typeface="Titr" pitchFamily="2" charset="-78"/>
              </a:rPr>
              <a:t>نیاز     سازمان </a:t>
            </a:r>
            <a:r>
              <a:rPr lang="fa-IR" sz="2800" dirty="0">
                <a:cs typeface="Titr" pitchFamily="2" charset="-78"/>
              </a:rPr>
              <a:t>تجهیز شوند.</a:t>
            </a:r>
            <a:endParaRPr lang="en-US" sz="2800" dirty="0">
              <a:solidFill>
                <a:srgbClr val="007033"/>
              </a:solidFill>
            </a:endParaRPr>
          </a:p>
        </p:txBody>
      </p:sp>
    </p:spTree>
    <p:extLst>
      <p:ext uri="{BB962C8B-B14F-4D97-AF65-F5344CB8AC3E}">
        <p14:creationId xmlns:p14="http://schemas.microsoft.com/office/powerpoint/2010/main" val="15873547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4F065E7-C545-45D8-942D-53B7BF5230DC}" type="slidenum">
              <a:rPr lang="fa-IR" smtClean="0"/>
              <a:t>20</a:t>
            </a:fld>
            <a:endParaRPr lang="fa-IR"/>
          </a:p>
        </p:txBody>
      </p:sp>
      <p:sp>
        <p:nvSpPr>
          <p:cNvPr id="3" name="Rectangle 2"/>
          <p:cNvSpPr/>
          <p:nvPr/>
        </p:nvSpPr>
        <p:spPr>
          <a:xfrm>
            <a:off x="864171" y="252090"/>
            <a:ext cx="8857009" cy="747897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fa-IR" sz="8000" dirty="0">
                <a:solidFill>
                  <a:srgbClr val="FF0000"/>
                </a:solidFill>
                <a:cs typeface="Titr" pitchFamily="2" charset="-78"/>
              </a:rPr>
              <a:t>با </a:t>
            </a:r>
            <a:endParaRPr lang="en-US" sz="8000" dirty="0" smtClean="0">
              <a:solidFill>
                <a:srgbClr val="FF0000"/>
              </a:solidFill>
              <a:cs typeface="Titr" pitchFamily="2" charset="-78"/>
            </a:endParaRPr>
          </a:p>
          <a:p>
            <a:pPr algn="ctr">
              <a:defRPr/>
            </a:pPr>
            <a:r>
              <a:rPr lang="fa-IR" sz="8000" dirty="0" smtClean="0">
                <a:solidFill>
                  <a:srgbClr val="00518E"/>
                </a:solidFill>
                <a:cs typeface="Titr" pitchFamily="2" charset="-78"/>
              </a:rPr>
              <a:t>سپاس </a:t>
            </a:r>
            <a:endParaRPr lang="fa-IR" sz="8000" dirty="0">
              <a:solidFill>
                <a:srgbClr val="00518E"/>
              </a:solidFill>
              <a:cs typeface="Titr" pitchFamily="2" charset="-78"/>
            </a:endParaRPr>
          </a:p>
          <a:p>
            <a:pPr algn="ctr">
              <a:defRPr/>
            </a:pPr>
            <a:r>
              <a:rPr lang="fa-IR" sz="8000" dirty="0" smtClean="0">
                <a:solidFill>
                  <a:srgbClr val="C00000"/>
                </a:solidFill>
                <a:cs typeface="Titr" pitchFamily="2" charset="-78"/>
              </a:rPr>
              <a:t>از</a:t>
            </a:r>
            <a:endParaRPr lang="en-US" sz="8000" dirty="0" smtClean="0">
              <a:solidFill>
                <a:srgbClr val="C00000"/>
              </a:solidFill>
              <a:cs typeface="Titr" pitchFamily="2" charset="-78"/>
            </a:endParaRPr>
          </a:p>
          <a:p>
            <a:pPr algn="ctr">
              <a:defRPr/>
            </a:pPr>
            <a:r>
              <a:rPr lang="fa-IR" sz="8000" dirty="0" smtClean="0">
                <a:solidFill>
                  <a:srgbClr val="0070C0"/>
                </a:solidFill>
                <a:cs typeface="Titr" pitchFamily="2" charset="-78"/>
              </a:rPr>
              <a:t> </a:t>
            </a:r>
            <a:r>
              <a:rPr lang="fa-IR" sz="8000" dirty="0">
                <a:solidFill>
                  <a:srgbClr val="0070C0"/>
                </a:solidFill>
                <a:cs typeface="Titr" pitchFamily="2" charset="-78"/>
              </a:rPr>
              <a:t>توجه </a:t>
            </a:r>
          </a:p>
          <a:p>
            <a:pPr algn="ctr">
              <a:defRPr/>
            </a:pPr>
            <a:r>
              <a:rPr lang="fa-IR" sz="8000" dirty="0">
                <a:solidFill>
                  <a:srgbClr val="007033"/>
                </a:solidFill>
                <a:cs typeface="Titr" pitchFamily="2" charset="-78"/>
              </a:rPr>
              <a:t>شما </a:t>
            </a:r>
            <a:endParaRPr lang="en-US" sz="8000" dirty="0" smtClean="0">
              <a:solidFill>
                <a:srgbClr val="007033"/>
              </a:solidFill>
              <a:cs typeface="Titr" pitchFamily="2" charset="-78"/>
            </a:endParaRPr>
          </a:p>
          <a:p>
            <a:pPr algn="ctr">
              <a:defRPr/>
            </a:pPr>
            <a:r>
              <a:rPr lang="fa-IR" sz="8000" dirty="0" smtClean="0">
                <a:solidFill>
                  <a:srgbClr val="7030A0"/>
                </a:solidFill>
                <a:cs typeface="Titr" pitchFamily="2" charset="-78"/>
              </a:rPr>
              <a:t>بزرگواران</a:t>
            </a:r>
            <a:endParaRPr lang="en-US" sz="8000" dirty="0">
              <a:solidFill>
                <a:srgbClr val="7030A0"/>
              </a:solidFill>
            </a:endParaRPr>
          </a:p>
        </p:txBody>
      </p:sp>
    </p:spTree>
    <p:extLst>
      <p:ext uri="{BB962C8B-B14F-4D97-AF65-F5344CB8AC3E}">
        <p14:creationId xmlns:p14="http://schemas.microsoft.com/office/powerpoint/2010/main" val="3494259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098" y="684138"/>
            <a:ext cx="10080723" cy="936104"/>
          </a:xfrm>
          <a:noFill/>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a:r>
              <a:rPr lang="fa-IR" sz="3500" b="1" cap="none" spc="62" dirty="0" smtClean="0">
                <a:ln w="11430"/>
                <a:solidFill>
                  <a:srgbClr val="0070C0"/>
                </a:solidFill>
                <a:latin typeface="Adobe Arabic" pitchFamily="18" charset="-78"/>
                <a:cs typeface="Titr" pitchFamily="2" charset="-78"/>
              </a:rPr>
              <a:t>1- مدل </a:t>
            </a:r>
            <a:r>
              <a:rPr lang="fa-IR" sz="3500" b="1" cap="none" spc="62" dirty="0">
                <a:ln w="11430"/>
                <a:solidFill>
                  <a:srgbClr val="0070C0"/>
                </a:solidFill>
                <a:latin typeface="Adobe Arabic" pitchFamily="18" charset="-78"/>
                <a:cs typeface="Titr" pitchFamily="2" charset="-78"/>
              </a:rPr>
              <a:t>مبتني بر كنترل كاركنان كه مشتمل بر دو الگو </a:t>
            </a:r>
            <a:r>
              <a:rPr lang="fa-IR" sz="3500" b="1" cap="none" spc="62" dirty="0" smtClean="0">
                <a:ln w="11430"/>
                <a:solidFill>
                  <a:srgbClr val="0070C0"/>
                </a:solidFill>
                <a:latin typeface="Adobe Arabic" pitchFamily="18" charset="-78"/>
                <a:cs typeface="Titr" pitchFamily="2" charset="-78"/>
              </a:rPr>
              <a:t>است:</a:t>
            </a:r>
            <a:endParaRPr lang="fa-IR" sz="3500" b="1" cap="none" spc="62" dirty="0">
              <a:ln w="11430"/>
              <a:solidFill>
                <a:srgbClr val="0070C0"/>
              </a:solidFill>
              <a:latin typeface="Adobe Arabic" pitchFamily="18" charset="-78"/>
              <a:cs typeface="Titr" pitchFamily="2" charset="-78"/>
            </a:endParaRPr>
          </a:p>
        </p:txBody>
      </p:sp>
      <p:sp>
        <p:nvSpPr>
          <p:cNvPr id="3" name="Content Placeholder 2"/>
          <p:cNvSpPr>
            <a:spLocks noGrp="1"/>
          </p:cNvSpPr>
          <p:nvPr>
            <p:ph sz="quarter" idx="1"/>
          </p:nvPr>
        </p:nvSpPr>
        <p:spPr>
          <a:xfrm>
            <a:off x="153092" y="1764258"/>
            <a:ext cx="10207134" cy="5713768"/>
          </a:xfrm>
          <a:noFill/>
        </p:spPr>
        <p:txBody>
          <a:bodyPr>
            <a:normAutofit/>
          </a:bodyPr>
          <a:lstStyle/>
          <a:p>
            <a:pPr marL="0" indent="0" algn="just" rtl="1">
              <a:buNone/>
            </a:pPr>
            <a:r>
              <a:rPr lang="fa-IR" sz="3000" dirty="0">
                <a:solidFill>
                  <a:srgbClr val="FF0000"/>
                </a:solidFill>
                <a:cs typeface="Titr" pitchFamily="2" charset="-78"/>
              </a:rPr>
              <a:t>الف : الگوهاي استراتژيك مبتني بر كنترل فرآيند : </a:t>
            </a:r>
            <a:r>
              <a:rPr lang="fa-IR" sz="3000" dirty="0" smtClean="0">
                <a:cs typeface="Titr" pitchFamily="2" charset="-78"/>
              </a:rPr>
              <a:t>اين استراتژي‌ها </a:t>
            </a:r>
            <a:r>
              <a:rPr lang="fa-IR" sz="3000" dirty="0">
                <a:cs typeface="Titr" pitchFamily="2" charset="-78"/>
              </a:rPr>
              <a:t>براي مشاغلي به كار گرفته ميشود كه فرآيند توليد محصول و يا ارائه خدمات ساده، تكراري و داراي استانداردهاي مشخصي است بنابراين، ارزيابي و كنترل آن توسط مديريت به سادگي </a:t>
            </a:r>
            <a:r>
              <a:rPr lang="fa-IR" sz="3000" dirty="0" smtClean="0">
                <a:cs typeface="Titr" pitchFamily="2" charset="-78"/>
              </a:rPr>
              <a:t>انجام مي‌پذيرد </a:t>
            </a:r>
            <a:r>
              <a:rPr lang="fa-IR" sz="3000" dirty="0">
                <a:cs typeface="Titr" pitchFamily="2" charset="-78"/>
              </a:rPr>
              <a:t>و مي توان كاركنان جديدي را بدون نياز چنداني به آموزش، جايگزين كاركنان موجود نمود</a:t>
            </a:r>
            <a:r>
              <a:rPr lang="fa-IR" sz="3000" dirty="0" smtClean="0">
                <a:cs typeface="Titr" pitchFamily="2" charset="-78"/>
              </a:rPr>
              <a:t>.</a:t>
            </a:r>
          </a:p>
          <a:p>
            <a:pPr marL="0" indent="0" algn="just" rtl="1">
              <a:buNone/>
            </a:pPr>
            <a:endParaRPr lang="fa-IR" sz="3000" dirty="0">
              <a:cs typeface="Titr" pitchFamily="2" charset="-78"/>
            </a:endParaRPr>
          </a:p>
          <a:p>
            <a:pPr marL="0" indent="0" algn="just" rtl="1">
              <a:buNone/>
            </a:pPr>
            <a:r>
              <a:rPr lang="fa-IR" sz="3000" dirty="0">
                <a:solidFill>
                  <a:srgbClr val="FF0000"/>
                </a:solidFill>
                <a:cs typeface="Titr" pitchFamily="2" charset="-78"/>
              </a:rPr>
              <a:t>ب : الگوهاي استراتژيك مبتني بر كنترل بازده : </a:t>
            </a:r>
            <a:r>
              <a:rPr lang="fa-IR" sz="3000" dirty="0">
                <a:cs typeface="Titr" pitchFamily="2" charset="-78"/>
              </a:rPr>
              <a:t>اين استراتژي‌ها براي مشاغلي به كار گرفته مي شود كه فرآيند توليد محصول و يا ارائه خدمات پيچيده و مبهم است به همين دليل </a:t>
            </a:r>
            <a:r>
              <a:rPr lang="fa-IR" sz="3000" dirty="0" smtClean="0">
                <a:cs typeface="Titr" pitchFamily="2" charset="-78"/>
              </a:rPr>
              <a:t>نمي‌توان </a:t>
            </a:r>
            <a:r>
              <a:rPr lang="fa-IR" sz="3000" dirty="0">
                <a:cs typeface="Titr" pitchFamily="2" charset="-78"/>
              </a:rPr>
              <a:t>شرح وظايف دقيقي را براي كاركنان، تدوين نمود و از انجا كه مديريت قادر به كنترل فرآيند نمي‌باشد، از اين رو با </a:t>
            </a:r>
            <a:r>
              <a:rPr lang="fa-IR" sz="3000" dirty="0" smtClean="0">
                <a:cs typeface="Titr" pitchFamily="2" charset="-78"/>
              </a:rPr>
              <a:t>تعیين شاخص‌هاي </a:t>
            </a:r>
            <a:r>
              <a:rPr lang="fa-IR" sz="3000" dirty="0">
                <a:cs typeface="Titr" pitchFamily="2" charset="-78"/>
              </a:rPr>
              <a:t>خروجي به كنترل بازده مي‌پردازد.</a:t>
            </a:r>
          </a:p>
        </p:txBody>
      </p:sp>
      <p:sp>
        <p:nvSpPr>
          <p:cNvPr id="4" name="Slide Number Placeholder 3"/>
          <p:cNvSpPr>
            <a:spLocks noGrp="1"/>
          </p:cNvSpPr>
          <p:nvPr>
            <p:ph type="sldNum" sz="quarter" idx="15"/>
          </p:nvPr>
        </p:nvSpPr>
        <p:spPr/>
        <p:txBody>
          <a:bodyPr/>
          <a:lstStyle/>
          <a:p>
            <a:fld id="{A4F065E7-C545-45D8-942D-53B7BF5230DC}" type="slidenum">
              <a:rPr lang="fa-IR" smtClean="0"/>
              <a:t>3</a:t>
            </a:fld>
            <a:endParaRPr lang="fa-IR"/>
          </a:p>
        </p:txBody>
      </p:sp>
      <p:sp>
        <p:nvSpPr>
          <p:cNvPr id="5" name="Rectangle 4"/>
          <p:cNvSpPr/>
          <p:nvPr/>
        </p:nvSpPr>
        <p:spPr>
          <a:xfrm>
            <a:off x="216099" y="230832"/>
            <a:ext cx="10081120" cy="692497"/>
          </a:xfrm>
          <a:prstGeom prst="rect">
            <a:avLst/>
          </a:prstGeom>
        </p:spPr>
        <p:txBody>
          <a:bodyPr wrap="square">
            <a:spAutoFit/>
          </a:bodyPr>
          <a:lstStyle/>
          <a:p>
            <a:pPr algn="just"/>
            <a:r>
              <a:rPr lang="fa-IR" sz="3900" dirty="0" smtClean="0">
                <a:solidFill>
                  <a:srgbClr val="002060"/>
                </a:solidFill>
                <a:cs typeface="Titr" pitchFamily="2" charset="-78"/>
              </a:rPr>
              <a:t>تدوين </a:t>
            </a:r>
            <a:r>
              <a:rPr lang="fa-IR" sz="3900" dirty="0">
                <a:solidFill>
                  <a:srgbClr val="002060"/>
                </a:solidFill>
                <a:cs typeface="Titr" pitchFamily="2" charset="-78"/>
              </a:rPr>
              <a:t>استراتژي براي كاركرد جذب و تأمين منابع انساني</a:t>
            </a:r>
          </a:p>
        </p:txBody>
      </p:sp>
    </p:spTree>
    <p:extLst>
      <p:ext uri="{BB962C8B-B14F-4D97-AF65-F5344CB8AC3E}">
        <p14:creationId xmlns:p14="http://schemas.microsoft.com/office/powerpoint/2010/main" val="30124849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098" y="1044178"/>
            <a:ext cx="10081121" cy="681592"/>
          </a:xfrm>
          <a:noFill/>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fa-IR" sz="4000" b="1" cap="none" spc="62" dirty="0" smtClean="0">
                <a:ln w="11430"/>
                <a:solidFill>
                  <a:srgbClr val="0070C0"/>
                </a:solidFill>
                <a:latin typeface="Adobe Arabic" pitchFamily="18" charset="-78"/>
                <a:cs typeface="Titr" pitchFamily="2" charset="-78"/>
              </a:rPr>
              <a:t>2-مدل </a:t>
            </a:r>
            <a:r>
              <a:rPr lang="fa-IR" sz="4000" b="1" cap="none" spc="62" dirty="0">
                <a:ln w="11430"/>
                <a:solidFill>
                  <a:srgbClr val="0070C0"/>
                </a:solidFill>
                <a:latin typeface="Adobe Arabic" pitchFamily="18" charset="-78"/>
                <a:cs typeface="Titr" pitchFamily="2" charset="-78"/>
              </a:rPr>
              <a:t>مبتني بر بازار كار كه مشتمل بر دو الگو </a:t>
            </a:r>
            <a:r>
              <a:rPr lang="fa-IR" sz="4000" b="1" cap="none" spc="62" dirty="0" smtClean="0">
                <a:ln w="11430"/>
                <a:solidFill>
                  <a:srgbClr val="0070C0"/>
                </a:solidFill>
                <a:latin typeface="Adobe Arabic" pitchFamily="18" charset="-78"/>
                <a:cs typeface="Titr" pitchFamily="2" charset="-78"/>
              </a:rPr>
              <a:t>است:</a:t>
            </a:r>
            <a:endParaRPr lang="fa-IR" sz="4000" b="1" cap="none" spc="62" dirty="0">
              <a:ln w="11430"/>
              <a:solidFill>
                <a:srgbClr val="0070C0"/>
              </a:solidFill>
              <a:latin typeface="Adobe Arabic" pitchFamily="18" charset="-78"/>
              <a:cs typeface="Titr" pitchFamily="2" charset="-78"/>
            </a:endParaRPr>
          </a:p>
        </p:txBody>
      </p:sp>
      <p:sp>
        <p:nvSpPr>
          <p:cNvPr id="3" name="Content Placeholder 2"/>
          <p:cNvSpPr>
            <a:spLocks noGrp="1"/>
          </p:cNvSpPr>
          <p:nvPr>
            <p:ph sz="quarter" idx="1"/>
          </p:nvPr>
        </p:nvSpPr>
        <p:spPr>
          <a:xfrm>
            <a:off x="144091" y="1908274"/>
            <a:ext cx="10117247" cy="6396800"/>
          </a:xfrm>
          <a:noFill/>
        </p:spPr>
        <p:txBody>
          <a:bodyPr>
            <a:normAutofit fontScale="92500"/>
          </a:bodyPr>
          <a:lstStyle/>
          <a:p>
            <a:pPr marL="0" indent="0" algn="just" rtl="1">
              <a:buNone/>
            </a:pPr>
            <a:r>
              <a:rPr lang="fa-IR" sz="3600" dirty="0">
                <a:solidFill>
                  <a:srgbClr val="FF0000"/>
                </a:solidFill>
                <a:cs typeface="Titr" pitchFamily="2" charset="-78"/>
              </a:rPr>
              <a:t>الف : الگوهاي مبتني بر بازار كار درون سازمان : </a:t>
            </a:r>
            <a:r>
              <a:rPr lang="fa-IR" sz="3600" dirty="0">
                <a:cs typeface="Titr" pitchFamily="2" charset="-78"/>
              </a:rPr>
              <a:t>اين </a:t>
            </a:r>
            <a:r>
              <a:rPr lang="fa-IR" sz="3600" dirty="0" smtClean="0">
                <a:cs typeface="Titr" pitchFamily="2" charset="-78"/>
              </a:rPr>
              <a:t>استراتژي‌ها </a:t>
            </a:r>
            <a:r>
              <a:rPr lang="fa-IR" sz="3600" dirty="0">
                <a:cs typeface="Titr" pitchFamily="2" charset="-78"/>
              </a:rPr>
              <a:t>براي مشاغلي به كار گرفته </a:t>
            </a:r>
            <a:r>
              <a:rPr lang="fa-IR" sz="3600" dirty="0" smtClean="0">
                <a:cs typeface="Titr" pitchFamily="2" charset="-78"/>
              </a:rPr>
              <a:t>مي‌شود </a:t>
            </a:r>
            <a:r>
              <a:rPr lang="fa-IR" sz="3600" dirty="0">
                <a:cs typeface="Titr" pitchFamily="2" charset="-78"/>
              </a:rPr>
              <a:t>كه منابع انساني به عنوان دارايي محسوب </a:t>
            </a:r>
            <a:r>
              <a:rPr lang="fa-IR" sz="3600" dirty="0" smtClean="0">
                <a:cs typeface="Titr" pitchFamily="2" charset="-78"/>
              </a:rPr>
              <a:t>مي‌شود </a:t>
            </a:r>
            <a:r>
              <a:rPr lang="fa-IR" sz="3600" dirty="0">
                <a:cs typeface="Titr" pitchFamily="2" charset="-78"/>
              </a:rPr>
              <a:t>در اين </a:t>
            </a:r>
            <a:r>
              <a:rPr lang="fa-IR" sz="3600" dirty="0" smtClean="0">
                <a:cs typeface="Titr" pitchFamily="2" charset="-78"/>
              </a:rPr>
              <a:t>استراتژي‌ها </a:t>
            </a:r>
            <a:r>
              <a:rPr lang="fa-IR" sz="3600" dirty="0">
                <a:cs typeface="Titr" pitchFamily="2" charset="-78"/>
              </a:rPr>
              <a:t>براي تصدي </a:t>
            </a:r>
            <a:r>
              <a:rPr lang="fa-IR" sz="3600" dirty="0" smtClean="0">
                <a:cs typeface="Titr" pitchFamily="2" charset="-78"/>
              </a:rPr>
              <a:t>پست‌هاي </a:t>
            </a:r>
            <a:r>
              <a:rPr lang="fa-IR" sz="3600" dirty="0">
                <a:cs typeface="Titr" pitchFamily="2" charset="-78"/>
              </a:rPr>
              <a:t>خالي، از روش ارتقاء كاركنان موجود استفاده </a:t>
            </a:r>
            <a:r>
              <a:rPr lang="fa-IR" sz="3600" dirty="0" smtClean="0">
                <a:cs typeface="Titr" pitchFamily="2" charset="-78"/>
              </a:rPr>
              <a:t>مي‌شود</a:t>
            </a:r>
            <a:r>
              <a:rPr lang="fa-IR" sz="3600" dirty="0">
                <a:cs typeface="Titr" pitchFamily="2" charset="-78"/>
              </a:rPr>
              <a:t>.</a:t>
            </a:r>
          </a:p>
          <a:p>
            <a:pPr marL="0" indent="0" algn="just" rtl="1">
              <a:buNone/>
            </a:pPr>
            <a:r>
              <a:rPr lang="fa-IR" sz="3600" dirty="0">
                <a:solidFill>
                  <a:srgbClr val="FF0000"/>
                </a:solidFill>
                <a:cs typeface="Titr" pitchFamily="2" charset="-78"/>
              </a:rPr>
              <a:t>ب : الگوهاي مبتني بر بازار كار بيرون سازمان : </a:t>
            </a:r>
            <a:r>
              <a:rPr lang="fa-IR" sz="3600" dirty="0">
                <a:cs typeface="Titr" pitchFamily="2" charset="-78"/>
              </a:rPr>
              <a:t>اين </a:t>
            </a:r>
            <a:r>
              <a:rPr lang="fa-IR" sz="3600" dirty="0" smtClean="0">
                <a:cs typeface="Titr" pitchFamily="2" charset="-78"/>
              </a:rPr>
              <a:t>استراتژي‌ها </a:t>
            </a:r>
            <a:r>
              <a:rPr lang="fa-IR" sz="3600" dirty="0">
                <a:cs typeface="Titr" pitchFamily="2" charset="-78"/>
              </a:rPr>
              <a:t>براي مشاغلي به كار گرفته </a:t>
            </a:r>
            <a:r>
              <a:rPr lang="fa-IR" sz="3600" dirty="0" smtClean="0">
                <a:cs typeface="Titr" pitchFamily="2" charset="-78"/>
              </a:rPr>
              <a:t>مي‌شود </a:t>
            </a:r>
            <a:r>
              <a:rPr lang="fa-IR" sz="3600" dirty="0">
                <a:cs typeface="Titr" pitchFamily="2" charset="-78"/>
              </a:rPr>
              <a:t>كه منابع انساني به عنوان‌‍ «هزينه متغيير» محسوب </a:t>
            </a:r>
            <a:r>
              <a:rPr lang="fa-IR" sz="3600" dirty="0" smtClean="0">
                <a:cs typeface="Titr" pitchFamily="2" charset="-78"/>
              </a:rPr>
              <a:t>مي‌گردند</a:t>
            </a:r>
            <a:r>
              <a:rPr lang="fa-IR" sz="3600" dirty="0">
                <a:cs typeface="Titr" pitchFamily="2" charset="-78"/>
              </a:rPr>
              <a:t>. در اين استراتژي‌ها براي تصدي </a:t>
            </a:r>
            <a:r>
              <a:rPr lang="fa-IR" sz="3600" dirty="0" smtClean="0">
                <a:cs typeface="Titr" pitchFamily="2" charset="-78"/>
              </a:rPr>
              <a:t>پست‌هاي </a:t>
            </a:r>
            <a:r>
              <a:rPr lang="fa-IR" sz="3600" dirty="0">
                <a:cs typeface="Titr" pitchFamily="2" charset="-78"/>
              </a:rPr>
              <a:t>خالي، </a:t>
            </a:r>
            <a:r>
              <a:rPr lang="fa-IR" sz="3600" dirty="0" smtClean="0">
                <a:cs typeface="Titr" pitchFamily="2" charset="-78"/>
              </a:rPr>
              <a:t>مناسب‌ترين </a:t>
            </a:r>
            <a:r>
              <a:rPr lang="fa-IR" sz="3600" dirty="0">
                <a:cs typeface="Titr" pitchFamily="2" charset="-78"/>
              </a:rPr>
              <a:t>افراد از بازار كار بيرون از شركت استخدام </a:t>
            </a:r>
            <a:r>
              <a:rPr lang="fa-IR" sz="3600" dirty="0" smtClean="0">
                <a:cs typeface="Titr" pitchFamily="2" charset="-78"/>
              </a:rPr>
              <a:t>مي‌شوند</a:t>
            </a:r>
            <a:r>
              <a:rPr lang="fa-IR" sz="3600" dirty="0">
                <a:cs typeface="Titr" pitchFamily="2" charset="-78"/>
              </a:rPr>
              <a:t>. اين استراتژي در حالت معمول به صورت خريد موقت خدمت كارگران روزمزد و يا با عقد </a:t>
            </a:r>
            <a:r>
              <a:rPr lang="fa-IR" sz="3600" dirty="0" smtClean="0">
                <a:cs typeface="Titr" pitchFamily="2" charset="-78"/>
              </a:rPr>
              <a:t>پيمان‌هاي </a:t>
            </a:r>
            <a:r>
              <a:rPr lang="fa-IR" sz="3600" dirty="0">
                <a:cs typeface="Titr" pitchFamily="2" charset="-78"/>
              </a:rPr>
              <a:t>كوتاه مدت با كارشناسان و مشاورين متخصص تجلي پيدار </a:t>
            </a:r>
            <a:r>
              <a:rPr lang="fa-IR" sz="3600" dirty="0" smtClean="0">
                <a:cs typeface="Titr" pitchFamily="2" charset="-78"/>
              </a:rPr>
              <a:t>مي‌كند</a:t>
            </a:r>
            <a:r>
              <a:rPr lang="fa-IR" sz="3600" dirty="0">
                <a:cs typeface="Titr" pitchFamily="2" charset="-78"/>
              </a:rPr>
              <a:t>.</a:t>
            </a:r>
          </a:p>
        </p:txBody>
      </p:sp>
      <p:sp>
        <p:nvSpPr>
          <p:cNvPr id="4" name="Slide Number Placeholder 3"/>
          <p:cNvSpPr>
            <a:spLocks noGrp="1"/>
          </p:cNvSpPr>
          <p:nvPr>
            <p:ph type="sldNum" sz="quarter" idx="15"/>
          </p:nvPr>
        </p:nvSpPr>
        <p:spPr/>
        <p:txBody>
          <a:bodyPr/>
          <a:lstStyle/>
          <a:p>
            <a:fld id="{A4F065E7-C545-45D8-942D-53B7BF5230DC}" type="slidenum">
              <a:rPr lang="fa-IR" sz="2000" smtClean="0"/>
              <a:t>4</a:t>
            </a:fld>
            <a:endParaRPr lang="fa-IR" sz="2000" dirty="0"/>
          </a:p>
        </p:txBody>
      </p:sp>
      <p:sp>
        <p:nvSpPr>
          <p:cNvPr id="5" name="Rectangle 4"/>
          <p:cNvSpPr/>
          <p:nvPr/>
        </p:nvSpPr>
        <p:spPr>
          <a:xfrm>
            <a:off x="216099" y="365969"/>
            <a:ext cx="10081120" cy="692497"/>
          </a:xfrm>
          <a:prstGeom prst="rect">
            <a:avLst/>
          </a:prstGeom>
        </p:spPr>
        <p:txBody>
          <a:bodyPr wrap="square">
            <a:spAutoFit/>
          </a:bodyPr>
          <a:lstStyle/>
          <a:p>
            <a:pPr algn="just"/>
            <a:r>
              <a:rPr lang="fa-IR" sz="3900" dirty="0">
                <a:solidFill>
                  <a:srgbClr val="002060"/>
                </a:solidFill>
                <a:cs typeface="Titr" pitchFamily="2" charset="-78"/>
              </a:rPr>
              <a:t>تدوين استراتژي براي كاركرد جذب و تأمين منابع انساني</a:t>
            </a:r>
          </a:p>
        </p:txBody>
      </p:sp>
    </p:spTree>
    <p:extLst>
      <p:ext uri="{BB962C8B-B14F-4D97-AF65-F5344CB8AC3E}">
        <p14:creationId xmlns:p14="http://schemas.microsoft.com/office/powerpoint/2010/main" val="14871530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885599749"/>
              </p:ext>
            </p:extLst>
          </p:nvPr>
        </p:nvGraphicFramePr>
        <p:xfrm>
          <a:off x="288107" y="1044179"/>
          <a:ext cx="8712968" cy="5976662"/>
        </p:xfrm>
        <a:graphic>
          <a:graphicData uri="http://schemas.openxmlformats.org/drawingml/2006/table">
            <a:tbl>
              <a:tblPr rtl="1" firstRow="1" bandRow="1">
                <a:tableStyleId>{5C22544A-7EE6-4342-B048-85BDC9FD1C3A}</a:tableStyleId>
              </a:tblPr>
              <a:tblGrid>
                <a:gridCol w="1566931"/>
                <a:gridCol w="3658165"/>
                <a:gridCol w="3487872"/>
              </a:tblGrid>
              <a:tr h="968210">
                <a:tc>
                  <a:txBody>
                    <a:bodyPr/>
                    <a:lstStyle/>
                    <a:p>
                      <a:pPr algn="ctr" rtl="1"/>
                      <a:endParaRPr lang="fa-IR" sz="2400" dirty="0">
                        <a:effectLst/>
                        <a:cs typeface="Titr" pitchFamily="2" charset="-78"/>
                      </a:endParaRPr>
                    </a:p>
                  </a:txBody>
                  <a:tcPr marL="108013" marR="108013" marT="60008" marB="60008" anchor="ctr">
                    <a:lnL w="12700" cmpd="sng">
                      <a:noFill/>
                    </a:lnL>
                    <a:lnT w="12700" cmpd="sng">
                      <a:noFill/>
                    </a:lnT>
                    <a:solidFill>
                      <a:schemeClr val="tx1">
                        <a:lumMod val="50000"/>
                        <a:lumOff val="50000"/>
                      </a:schemeClr>
                    </a:solidFill>
                  </a:tcPr>
                </a:tc>
                <a:tc>
                  <a:txBody>
                    <a:bodyPr/>
                    <a:lstStyle/>
                    <a:p>
                      <a:pPr algn="ctr" rtl="1"/>
                      <a:r>
                        <a:rPr lang="fa-IR" sz="3200" dirty="0" smtClean="0">
                          <a:effectLst/>
                          <a:cs typeface="Titr" pitchFamily="2" charset="-78"/>
                        </a:rPr>
                        <a:t>داخل سازمان</a:t>
                      </a:r>
                      <a:endParaRPr lang="fa-IR" sz="3200" dirty="0">
                        <a:effectLst/>
                        <a:cs typeface="Titr" pitchFamily="2" charset="-78"/>
                      </a:endParaRPr>
                    </a:p>
                  </a:txBody>
                  <a:tcPr marL="108013" marR="108013" marT="60008" marB="60008" anchor="ctr"/>
                </a:tc>
                <a:tc>
                  <a:txBody>
                    <a:bodyPr/>
                    <a:lstStyle/>
                    <a:p>
                      <a:pPr algn="ctr" rtl="1"/>
                      <a:r>
                        <a:rPr lang="fa-IR" sz="3200" dirty="0" smtClean="0">
                          <a:effectLst/>
                          <a:cs typeface="Titr" pitchFamily="2" charset="-78"/>
                        </a:rPr>
                        <a:t>خارج سازمان</a:t>
                      </a:r>
                      <a:endParaRPr lang="fa-IR" sz="3200" dirty="0">
                        <a:effectLst/>
                        <a:cs typeface="Titr" pitchFamily="2" charset="-78"/>
                      </a:endParaRPr>
                    </a:p>
                  </a:txBody>
                  <a:tcPr marL="108013" marR="108013" marT="60008" marB="60008" anchor="ctr"/>
                </a:tc>
              </a:tr>
              <a:tr h="2118497">
                <a:tc>
                  <a:txBody>
                    <a:bodyPr/>
                    <a:lstStyle/>
                    <a:p>
                      <a:pPr algn="ctr" rtl="1"/>
                      <a:r>
                        <a:rPr lang="fa-IR" sz="4200" dirty="0" smtClean="0">
                          <a:effectLst/>
                          <a:cs typeface="Titr" pitchFamily="2" charset="-78"/>
                        </a:rPr>
                        <a:t>بازده</a:t>
                      </a:r>
                      <a:endParaRPr lang="fa-IR" sz="4200" dirty="0">
                        <a:effectLst/>
                        <a:cs typeface="Titr" pitchFamily="2" charset="-78"/>
                      </a:endParaRPr>
                    </a:p>
                  </a:txBody>
                  <a:tcPr marL="108013" marR="108013" marT="60008" marB="60008" anchor="ctr"/>
                </a:tc>
                <a:tc>
                  <a:txBody>
                    <a:bodyPr/>
                    <a:lstStyle/>
                    <a:p>
                      <a:pPr algn="ctr" rtl="1"/>
                      <a:r>
                        <a:rPr lang="fa-IR" sz="4000" dirty="0" smtClean="0">
                          <a:effectLst/>
                          <a:cs typeface="Titr" pitchFamily="2" charset="-78"/>
                        </a:rPr>
                        <a:t>استراتژي متعهدانه براي جذب</a:t>
                      </a:r>
                      <a:endParaRPr lang="fa-IR" sz="4000" dirty="0">
                        <a:effectLst/>
                        <a:cs typeface="Titr" pitchFamily="2" charset="-78"/>
                      </a:endParaRPr>
                    </a:p>
                  </a:txBody>
                  <a:tcPr marL="108013" marR="108013" marT="60008" marB="60008" anchor="ctr">
                    <a:solidFill>
                      <a:schemeClr val="accent1">
                        <a:lumMod val="60000"/>
                        <a:lumOff val="40000"/>
                      </a:schemeClr>
                    </a:solidFill>
                  </a:tcPr>
                </a:tc>
                <a:tc>
                  <a:txBody>
                    <a:bodyPr/>
                    <a:lstStyle/>
                    <a:p>
                      <a:pPr algn="ctr" rtl="1"/>
                      <a:r>
                        <a:rPr lang="fa-IR" sz="3600" dirty="0" smtClean="0">
                          <a:effectLst/>
                          <a:cs typeface="Titr" pitchFamily="2" charset="-78"/>
                        </a:rPr>
                        <a:t>استراتژي پيمانكارانه </a:t>
                      </a:r>
                      <a:endParaRPr lang="fa-IR" sz="3600" dirty="0">
                        <a:effectLst/>
                        <a:cs typeface="Titr" pitchFamily="2" charset="-78"/>
                      </a:endParaRPr>
                    </a:p>
                  </a:txBody>
                  <a:tcPr marL="108013" marR="108013" marT="60008" marB="60008" anchor="ctr">
                    <a:solidFill>
                      <a:schemeClr val="accent4">
                        <a:lumMod val="60000"/>
                        <a:lumOff val="40000"/>
                      </a:schemeClr>
                    </a:solidFill>
                  </a:tcPr>
                </a:tc>
              </a:tr>
              <a:tr h="2889955">
                <a:tc>
                  <a:txBody>
                    <a:bodyPr/>
                    <a:lstStyle/>
                    <a:p>
                      <a:pPr algn="ctr" rtl="1"/>
                      <a:r>
                        <a:rPr lang="fa-IR" sz="4200" dirty="0" smtClean="0">
                          <a:effectLst/>
                          <a:cs typeface="Titr" pitchFamily="2" charset="-78"/>
                        </a:rPr>
                        <a:t>رفتار</a:t>
                      </a:r>
                      <a:endParaRPr lang="fa-IR" sz="4200" dirty="0">
                        <a:effectLst/>
                        <a:cs typeface="Titr" pitchFamily="2" charset="-78"/>
                      </a:endParaRPr>
                    </a:p>
                  </a:txBody>
                  <a:tcPr marL="108013" marR="108013" marT="60008" marB="60008" anchor="ctr">
                    <a:solidFill>
                      <a:schemeClr val="accent2">
                        <a:lumMod val="40000"/>
                        <a:lumOff val="60000"/>
                      </a:schemeClr>
                    </a:solid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4000" dirty="0" smtClean="0">
                          <a:effectLst/>
                          <a:cs typeface="Titr" pitchFamily="2" charset="-78"/>
                        </a:rPr>
                        <a:t>استراتژي پدرانه براي جذب</a:t>
                      </a:r>
                    </a:p>
                    <a:p>
                      <a:pPr algn="ctr" rtl="1"/>
                      <a:endParaRPr lang="fa-IR" sz="3200" dirty="0">
                        <a:effectLst/>
                        <a:cs typeface="Titr" pitchFamily="2" charset="-78"/>
                      </a:endParaRPr>
                    </a:p>
                  </a:txBody>
                  <a:tcPr marL="108013" marR="108013" marT="60008" marB="60008" anchor="ctr">
                    <a:solidFill>
                      <a:srgbClr val="92FA8A"/>
                    </a:solidFill>
                  </a:tcPr>
                </a:tc>
                <a:tc>
                  <a:txBody>
                    <a:bodyPr/>
                    <a:lstStyle/>
                    <a:p>
                      <a:pPr algn="ctr" rtl="1"/>
                      <a:r>
                        <a:rPr lang="fa-IR" sz="4000" dirty="0" smtClean="0">
                          <a:effectLst/>
                          <a:cs typeface="Titr" pitchFamily="2" charset="-78"/>
                        </a:rPr>
                        <a:t>استراتژي</a:t>
                      </a:r>
                      <a:r>
                        <a:rPr lang="fa-IR" sz="4000" baseline="0" dirty="0" smtClean="0">
                          <a:effectLst/>
                          <a:cs typeface="Titr" pitchFamily="2" charset="-78"/>
                        </a:rPr>
                        <a:t> ثانويه</a:t>
                      </a:r>
                    </a:p>
                  </a:txBody>
                  <a:tcPr marL="108013" marR="108013" marT="60008" marB="60008" anchor="ctr">
                    <a:solidFill>
                      <a:schemeClr val="accent2">
                        <a:lumMod val="60000"/>
                        <a:lumOff val="40000"/>
                      </a:schemeClr>
                    </a:solidFill>
                  </a:tcPr>
                </a:tc>
              </a:tr>
            </a:tbl>
          </a:graphicData>
        </a:graphic>
      </p:graphicFrame>
      <p:sp>
        <p:nvSpPr>
          <p:cNvPr id="5" name="Title 4"/>
          <p:cNvSpPr>
            <a:spLocks noGrp="1"/>
          </p:cNvSpPr>
          <p:nvPr>
            <p:ph type="title"/>
          </p:nvPr>
        </p:nvSpPr>
        <p:spPr>
          <a:xfrm>
            <a:off x="9073083" y="3636466"/>
            <a:ext cx="1458230" cy="927682"/>
          </a:xfrm>
        </p:spPr>
        <p:txBody>
          <a:bodyPr>
            <a:noAutofit/>
          </a:bodyPr>
          <a:lstStyle/>
          <a:p>
            <a:r>
              <a:rPr lang="fa-IR" sz="4400" dirty="0">
                <a:solidFill>
                  <a:srgbClr val="002060"/>
                </a:solidFill>
                <a:cs typeface="Titr" pitchFamily="2" charset="-78"/>
              </a:rPr>
              <a:t>كنترل</a:t>
            </a:r>
          </a:p>
        </p:txBody>
      </p:sp>
      <p:sp>
        <p:nvSpPr>
          <p:cNvPr id="6" name="Subtitle 5"/>
          <p:cNvSpPr>
            <a:spLocks noGrp="1"/>
          </p:cNvSpPr>
          <p:nvPr>
            <p:ph sz="quarter" idx="1"/>
          </p:nvPr>
        </p:nvSpPr>
        <p:spPr>
          <a:xfrm>
            <a:off x="2952403" y="0"/>
            <a:ext cx="2721902" cy="1069619"/>
          </a:xfrm>
        </p:spPr>
        <p:txBody>
          <a:bodyPr>
            <a:normAutofit/>
          </a:bodyPr>
          <a:lstStyle/>
          <a:p>
            <a:pPr marL="0" indent="0">
              <a:buNone/>
            </a:pPr>
            <a:r>
              <a:rPr lang="fa-IR" sz="4400" b="1" dirty="0">
                <a:solidFill>
                  <a:srgbClr val="C00000"/>
                </a:solidFill>
                <a:cs typeface="Titr" pitchFamily="2" charset="-78"/>
              </a:rPr>
              <a:t>بازار كار</a:t>
            </a:r>
          </a:p>
        </p:txBody>
      </p:sp>
      <p:sp>
        <p:nvSpPr>
          <p:cNvPr id="7" name="Content Placeholder 6"/>
          <p:cNvSpPr>
            <a:spLocks noGrp="1"/>
          </p:cNvSpPr>
          <p:nvPr>
            <p:ph sz="quarter" idx="2"/>
          </p:nvPr>
        </p:nvSpPr>
        <p:spPr>
          <a:xfrm>
            <a:off x="504131" y="7452890"/>
            <a:ext cx="8496944" cy="792088"/>
          </a:xfrm>
        </p:spPr>
        <p:txBody>
          <a:bodyPr>
            <a:noAutofit/>
          </a:bodyPr>
          <a:lstStyle/>
          <a:p>
            <a:pPr marL="0" indent="0">
              <a:buNone/>
            </a:pPr>
            <a:r>
              <a:rPr lang="fa-IR" sz="3200" dirty="0">
                <a:cs typeface="Titr" pitchFamily="2" charset="-78"/>
              </a:rPr>
              <a:t>الگوي شماره 24 : گونه شناسي </a:t>
            </a:r>
            <a:r>
              <a:rPr lang="fa-IR" sz="3200" dirty="0" smtClean="0">
                <a:cs typeface="Titr" pitchFamily="2" charset="-78"/>
              </a:rPr>
              <a:t>استراتژي‌هاي </a:t>
            </a:r>
            <a:r>
              <a:rPr lang="fa-IR" sz="3200" dirty="0">
                <a:cs typeface="Titr" pitchFamily="2" charset="-78"/>
              </a:rPr>
              <a:t>منابع انساني</a:t>
            </a:r>
          </a:p>
        </p:txBody>
      </p:sp>
      <p:sp>
        <p:nvSpPr>
          <p:cNvPr id="2" name="Slide Number Placeholder 1"/>
          <p:cNvSpPr>
            <a:spLocks noGrp="1"/>
          </p:cNvSpPr>
          <p:nvPr>
            <p:ph type="sldNum" sz="quarter" idx="12"/>
          </p:nvPr>
        </p:nvSpPr>
        <p:spPr/>
        <p:txBody>
          <a:bodyPr/>
          <a:lstStyle/>
          <a:p>
            <a:fld id="{A4F065E7-C545-45D8-942D-53B7BF5230DC}" type="slidenum">
              <a:rPr lang="fa-IR" smtClean="0"/>
              <a:t>5</a:t>
            </a:fld>
            <a:endParaRPr lang="fa-IR"/>
          </a:p>
        </p:txBody>
      </p:sp>
    </p:spTree>
    <p:extLst>
      <p:ext uri="{BB962C8B-B14F-4D97-AF65-F5344CB8AC3E}">
        <p14:creationId xmlns:p14="http://schemas.microsoft.com/office/powerpoint/2010/main" val="34677041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01216" y="252090"/>
            <a:ext cx="10081045" cy="1260078"/>
          </a:xfrm>
          <a:noFill/>
        </p:spPr>
        <p:txBody>
          <a:bodyPr>
            <a:noAutofit/>
          </a:bodyPr>
          <a:lstStyle/>
          <a:p>
            <a:pPr algn="ctr" rtl="1"/>
            <a:r>
              <a:rPr lang="fa-IR" sz="4800" dirty="0" smtClean="0">
                <a:solidFill>
                  <a:schemeClr val="tx1">
                    <a:lumMod val="95000"/>
                    <a:lumOff val="5000"/>
                  </a:schemeClr>
                </a:solidFill>
                <a:cs typeface="Titr" pitchFamily="2" charset="-78"/>
              </a:rPr>
              <a:t>تفسیر</a:t>
            </a:r>
            <a:r>
              <a:rPr lang="fa-IR" sz="4800" dirty="0" smtClean="0">
                <a:solidFill>
                  <a:schemeClr val="tx1">
                    <a:lumMod val="95000"/>
                    <a:lumOff val="5000"/>
                  </a:schemeClr>
                </a:solidFill>
                <a:effectLst/>
                <a:cs typeface="Titr" pitchFamily="2" charset="-78"/>
              </a:rPr>
              <a:t> الگوي شماره 24 </a:t>
            </a:r>
            <a:br>
              <a:rPr lang="fa-IR" sz="4800" dirty="0" smtClean="0">
                <a:solidFill>
                  <a:schemeClr val="tx1">
                    <a:lumMod val="95000"/>
                    <a:lumOff val="5000"/>
                  </a:schemeClr>
                </a:solidFill>
                <a:effectLst/>
                <a:cs typeface="Titr" pitchFamily="2" charset="-78"/>
              </a:rPr>
            </a:br>
            <a:r>
              <a:rPr lang="fa-IR" sz="4800" dirty="0" smtClean="0">
                <a:solidFill>
                  <a:schemeClr val="tx1">
                    <a:lumMod val="95000"/>
                    <a:lumOff val="5000"/>
                  </a:schemeClr>
                </a:solidFill>
                <a:effectLst/>
                <a:cs typeface="Titr" pitchFamily="2" charset="-78"/>
              </a:rPr>
              <a:t>(</a:t>
            </a:r>
            <a:r>
              <a:rPr lang="fa-IR" sz="4800" dirty="0" smtClean="0">
                <a:solidFill>
                  <a:schemeClr val="tx1">
                    <a:lumMod val="95000"/>
                    <a:lumOff val="5000"/>
                  </a:schemeClr>
                </a:solidFill>
                <a:cs typeface="Titr" pitchFamily="2" charset="-78"/>
              </a:rPr>
              <a:t>گونه </a:t>
            </a:r>
            <a:r>
              <a:rPr lang="fa-IR" sz="4800" dirty="0">
                <a:solidFill>
                  <a:schemeClr val="tx1">
                    <a:lumMod val="95000"/>
                    <a:lumOff val="5000"/>
                  </a:schemeClr>
                </a:solidFill>
                <a:cs typeface="Titr" pitchFamily="2" charset="-78"/>
              </a:rPr>
              <a:t>شناسي استراتژي‌هاي منابع </a:t>
            </a:r>
            <a:r>
              <a:rPr lang="fa-IR" sz="4800" dirty="0" smtClean="0">
                <a:solidFill>
                  <a:schemeClr val="tx1">
                    <a:lumMod val="95000"/>
                    <a:lumOff val="5000"/>
                  </a:schemeClr>
                </a:solidFill>
                <a:cs typeface="Titr" pitchFamily="2" charset="-78"/>
              </a:rPr>
              <a:t>انساني)</a:t>
            </a:r>
            <a:endParaRPr lang="fa-IR" sz="4000" dirty="0">
              <a:solidFill>
                <a:schemeClr val="tx1">
                  <a:lumMod val="95000"/>
                  <a:lumOff val="5000"/>
                </a:schemeClr>
              </a:solidFill>
              <a:effectLst/>
              <a:cs typeface="Titr" pitchFamily="2" charset="-78"/>
            </a:endParaRPr>
          </a:p>
        </p:txBody>
      </p:sp>
      <p:sp>
        <p:nvSpPr>
          <p:cNvPr id="2" name="Slide Number Placeholder 1"/>
          <p:cNvSpPr>
            <a:spLocks noGrp="1"/>
          </p:cNvSpPr>
          <p:nvPr>
            <p:ph type="sldNum" sz="quarter" idx="11"/>
          </p:nvPr>
        </p:nvSpPr>
        <p:spPr/>
        <p:txBody>
          <a:bodyPr/>
          <a:lstStyle/>
          <a:p>
            <a:fld id="{A4F065E7-C545-45D8-942D-53B7BF5230DC}" type="slidenum">
              <a:rPr lang="fa-IR" smtClean="0"/>
              <a:t>6</a:t>
            </a:fld>
            <a:endParaRPr lang="fa-IR"/>
          </a:p>
        </p:txBody>
      </p:sp>
      <p:sp>
        <p:nvSpPr>
          <p:cNvPr id="3" name="Rectangle 2"/>
          <p:cNvSpPr/>
          <p:nvPr/>
        </p:nvSpPr>
        <p:spPr>
          <a:xfrm>
            <a:off x="216099" y="1764258"/>
            <a:ext cx="10081120" cy="584775"/>
          </a:xfrm>
          <a:prstGeom prst="rect">
            <a:avLst/>
          </a:prstGeom>
        </p:spPr>
        <p:txBody>
          <a:bodyPr wrap="square">
            <a:spAutoFit/>
          </a:bodyPr>
          <a:lstStyle/>
          <a:p>
            <a:r>
              <a:rPr lang="fa-IR" sz="3200" dirty="0">
                <a:solidFill>
                  <a:srgbClr val="00518E"/>
                </a:solidFill>
                <a:cs typeface="Titr" pitchFamily="2" charset="-78"/>
              </a:rPr>
              <a:t>استراتژي ثانويه :</a:t>
            </a:r>
            <a:r>
              <a:rPr lang="fa-IR" sz="3200" dirty="0" smtClean="0">
                <a:solidFill>
                  <a:srgbClr val="00518E"/>
                </a:solidFill>
                <a:cs typeface="Titr" pitchFamily="2" charset="-78"/>
              </a:rPr>
              <a:t> </a:t>
            </a:r>
            <a:r>
              <a:rPr lang="fa-IR" sz="3200" dirty="0">
                <a:solidFill>
                  <a:srgbClr val="00518E"/>
                </a:solidFill>
                <a:cs typeface="Titr" pitchFamily="2" charset="-78"/>
              </a:rPr>
              <a:t>مشاغل ساده، تكراري و استانداردپذير </a:t>
            </a:r>
            <a:r>
              <a:rPr lang="fa-IR" sz="3200" dirty="0" smtClean="0">
                <a:solidFill>
                  <a:srgbClr val="00518E"/>
                </a:solidFill>
                <a:cs typeface="Titr" pitchFamily="2" charset="-78"/>
              </a:rPr>
              <a:t>مناسب است.</a:t>
            </a:r>
            <a:endParaRPr lang="en-US" sz="2800" dirty="0">
              <a:solidFill>
                <a:srgbClr val="00518E"/>
              </a:solidFill>
            </a:endParaRPr>
          </a:p>
        </p:txBody>
      </p:sp>
      <p:sp>
        <p:nvSpPr>
          <p:cNvPr id="4" name="Rectangle 3"/>
          <p:cNvSpPr/>
          <p:nvPr/>
        </p:nvSpPr>
        <p:spPr>
          <a:xfrm>
            <a:off x="216099" y="2430622"/>
            <a:ext cx="10081120" cy="1046440"/>
          </a:xfrm>
          <a:prstGeom prst="rect">
            <a:avLst/>
          </a:prstGeom>
        </p:spPr>
        <p:txBody>
          <a:bodyPr wrap="square">
            <a:spAutoFit/>
          </a:bodyPr>
          <a:lstStyle/>
          <a:p>
            <a:r>
              <a:rPr lang="fa-IR" sz="3100" dirty="0">
                <a:solidFill>
                  <a:srgbClr val="007033"/>
                </a:solidFill>
                <a:cs typeface="Titr" pitchFamily="2" charset="-78"/>
              </a:rPr>
              <a:t>استراتژي پدرانه </a:t>
            </a:r>
            <a:r>
              <a:rPr lang="fa-IR" sz="3100" dirty="0" smtClean="0">
                <a:solidFill>
                  <a:srgbClr val="007033"/>
                </a:solidFill>
                <a:cs typeface="Titr" pitchFamily="2" charset="-78"/>
              </a:rPr>
              <a:t>: مشاغل </a:t>
            </a:r>
            <a:r>
              <a:rPr lang="fa-IR" sz="3100" dirty="0">
                <a:solidFill>
                  <a:srgbClr val="007033"/>
                </a:solidFill>
                <a:cs typeface="Titr" pitchFamily="2" charset="-78"/>
              </a:rPr>
              <a:t>ساده، تكراري و استانداردپذير با اين تفاوت كه مديريت تمايل به نگهداري و ارتقاء كاركنان موجود دارد مناسب </a:t>
            </a:r>
            <a:r>
              <a:rPr lang="fa-IR" sz="3100" dirty="0" smtClean="0">
                <a:solidFill>
                  <a:srgbClr val="007033"/>
                </a:solidFill>
                <a:cs typeface="Titr" pitchFamily="2" charset="-78"/>
              </a:rPr>
              <a:t>است.</a:t>
            </a:r>
            <a:endParaRPr lang="en-US" sz="3100" dirty="0">
              <a:solidFill>
                <a:srgbClr val="007033"/>
              </a:solidFill>
            </a:endParaRPr>
          </a:p>
        </p:txBody>
      </p:sp>
      <p:sp>
        <p:nvSpPr>
          <p:cNvPr id="6" name="Rectangle 5"/>
          <p:cNvSpPr/>
          <p:nvPr/>
        </p:nvSpPr>
        <p:spPr>
          <a:xfrm>
            <a:off x="216099" y="3446285"/>
            <a:ext cx="10081120" cy="1200329"/>
          </a:xfrm>
          <a:prstGeom prst="rect">
            <a:avLst/>
          </a:prstGeom>
        </p:spPr>
        <p:txBody>
          <a:bodyPr wrap="square">
            <a:spAutoFit/>
          </a:bodyPr>
          <a:lstStyle/>
          <a:p>
            <a:r>
              <a:rPr lang="fa-IR" sz="3600" dirty="0">
                <a:solidFill>
                  <a:schemeClr val="accent1">
                    <a:lumMod val="75000"/>
                  </a:schemeClr>
                </a:solidFill>
                <a:cs typeface="Titr" pitchFamily="2" charset="-78"/>
              </a:rPr>
              <a:t>استراتژي </a:t>
            </a:r>
            <a:r>
              <a:rPr lang="fa-IR" sz="3600" dirty="0" smtClean="0">
                <a:solidFill>
                  <a:schemeClr val="accent1">
                    <a:lumMod val="75000"/>
                  </a:schemeClr>
                </a:solidFill>
                <a:cs typeface="Titr" pitchFamily="2" charset="-78"/>
              </a:rPr>
              <a:t>پيمانكارانه: </a:t>
            </a:r>
            <a:r>
              <a:rPr lang="fa-IR" sz="3600" dirty="0">
                <a:solidFill>
                  <a:schemeClr val="accent1">
                    <a:lumMod val="75000"/>
                  </a:schemeClr>
                </a:solidFill>
                <a:cs typeface="Titr" pitchFamily="2" charset="-78"/>
              </a:rPr>
              <a:t>مشاغل تخصصي و پيچيده كه استخدام دائم و رسمي كاركنان هزينه بالايي دارد مناسب </a:t>
            </a:r>
            <a:r>
              <a:rPr lang="fa-IR" sz="3600" dirty="0" smtClean="0">
                <a:solidFill>
                  <a:schemeClr val="accent1">
                    <a:lumMod val="75000"/>
                  </a:schemeClr>
                </a:solidFill>
                <a:cs typeface="Titr" pitchFamily="2" charset="-78"/>
              </a:rPr>
              <a:t>مي‌باشد.</a:t>
            </a:r>
            <a:endParaRPr lang="en-US" sz="3200" dirty="0">
              <a:solidFill>
                <a:schemeClr val="accent1">
                  <a:lumMod val="75000"/>
                </a:schemeClr>
              </a:solidFill>
            </a:endParaRPr>
          </a:p>
        </p:txBody>
      </p:sp>
      <p:sp>
        <p:nvSpPr>
          <p:cNvPr id="7" name="Rectangle 6"/>
          <p:cNvSpPr/>
          <p:nvPr/>
        </p:nvSpPr>
        <p:spPr>
          <a:xfrm>
            <a:off x="222971" y="4623913"/>
            <a:ext cx="10081120" cy="1046440"/>
          </a:xfrm>
          <a:prstGeom prst="rect">
            <a:avLst/>
          </a:prstGeom>
        </p:spPr>
        <p:txBody>
          <a:bodyPr wrap="square">
            <a:spAutoFit/>
          </a:bodyPr>
          <a:lstStyle/>
          <a:p>
            <a:r>
              <a:rPr lang="fa-IR" sz="3100" dirty="0">
                <a:solidFill>
                  <a:schemeClr val="accent3">
                    <a:lumMod val="50000"/>
                  </a:schemeClr>
                </a:solidFill>
                <a:cs typeface="Titr" pitchFamily="2" charset="-78"/>
              </a:rPr>
              <a:t>استراتژي </a:t>
            </a:r>
            <a:r>
              <a:rPr lang="fa-IR" sz="3100" dirty="0" smtClean="0">
                <a:solidFill>
                  <a:schemeClr val="accent3">
                    <a:lumMod val="50000"/>
                  </a:schemeClr>
                </a:solidFill>
                <a:cs typeface="Titr" pitchFamily="2" charset="-78"/>
              </a:rPr>
              <a:t>متعهدانه: مشاغل </a:t>
            </a:r>
            <a:r>
              <a:rPr lang="fa-IR" sz="3100" dirty="0">
                <a:solidFill>
                  <a:schemeClr val="accent3">
                    <a:lumMod val="50000"/>
                  </a:schemeClr>
                </a:solidFill>
                <a:cs typeface="Titr" pitchFamily="2" charset="-78"/>
              </a:rPr>
              <a:t>پيچيده و تخصصي با اين تفاوت كه كارشناسان فعال در اين مشاغل به طور دائم مورد نياز شركت مي‌باشد مناسب است.</a:t>
            </a:r>
            <a:endParaRPr lang="en-US" sz="3100" dirty="0">
              <a:solidFill>
                <a:schemeClr val="accent3">
                  <a:lumMod val="50000"/>
                </a:schemeClr>
              </a:solidFill>
            </a:endParaRPr>
          </a:p>
        </p:txBody>
      </p:sp>
      <p:sp>
        <p:nvSpPr>
          <p:cNvPr id="8" name="Rectangle 7"/>
          <p:cNvSpPr/>
          <p:nvPr/>
        </p:nvSpPr>
        <p:spPr>
          <a:xfrm>
            <a:off x="216099" y="5868714"/>
            <a:ext cx="10087992" cy="1200329"/>
          </a:xfrm>
          <a:prstGeom prst="rect">
            <a:avLst/>
          </a:prstGeom>
        </p:spPr>
        <p:txBody>
          <a:bodyPr wrap="square">
            <a:spAutoFit/>
          </a:bodyPr>
          <a:lstStyle/>
          <a:p>
            <a:r>
              <a:rPr lang="fa-IR" sz="3600" dirty="0" smtClean="0">
                <a:solidFill>
                  <a:schemeClr val="tx1">
                    <a:lumMod val="95000"/>
                    <a:lumOff val="5000"/>
                  </a:schemeClr>
                </a:solidFill>
                <a:cs typeface="Titr" pitchFamily="2" charset="-78"/>
              </a:rPr>
              <a:t>بنابراین مي‌توان </a:t>
            </a:r>
            <a:r>
              <a:rPr lang="fa-IR" sz="3600" dirty="0">
                <a:solidFill>
                  <a:schemeClr val="tx1">
                    <a:lumMod val="95000"/>
                    <a:lumOff val="5000"/>
                  </a:schemeClr>
                </a:solidFill>
                <a:cs typeface="Titr" pitchFamily="2" charset="-78"/>
              </a:rPr>
              <a:t>براي نظام جذب و تأمين منابع انساني متناسب با مشاغل سازماني </a:t>
            </a:r>
            <a:r>
              <a:rPr lang="fa-IR" sz="3600" b="1" dirty="0">
                <a:solidFill>
                  <a:schemeClr val="tx1">
                    <a:lumMod val="95000"/>
                    <a:lumOff val="5000"/>
                  </a:schemeClr>
                </a:solidFill>
                <a:cs typeface="Titr" pitchFamily="2" charset="-78"/>
              </a:rPr>
              <a:t>استراتژي</a:t>
            </a:r>
            <a:r>
              <a:rPr lang="fa-IR" sz="3600" dirty="0">
                <a:solidFill>
                  <a:schemeClr val="tx1">
                    <a:lumMod val="95000"/>
                    <a:lumOff val="5000"/>
                  </a:schemeClr>
                </a:solidFill>
                <a:cs typeface="Titr" pitchFamily="2" charset="-78"/>
              </a:rPr>
              <a:t> مناسب را انتخاب وبكاربست.</a:t>
            </a:r>
            <a:endParaRPr lang="en-US" sz="3200" dirty="0"/>
          </a:p>
        </p:txBody>
      </p:sp>
    </p:spTree>
    <p:extLst>
      <p:ext uri="{BB962C8B-B14F-4D97-AF65-F5344CB8AC3E}">
        <p14:creationId xmlns:p14="http://schemas.microsoft.com/office/powerpoint/2010/main" val="25989697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5"/>
          </p:nvPr>
        </p:nvSpPr>
        <p:spPr/>
        <p:txBody>
          <a:bodyPr/>
          <a:lstStyle/>
          <a:p>
            <a:fld id="{A4F065E7-C545-45D8-942D-53B7BF5230DC}" type="slidenum">
              <a:rPr lang="fa-IR" smtClean="0"/>
              <a:t>7</a:t>
            </a:fld>
            <a:endParaRPr lang="fa-IR"/>
          </a:p>
        </p:txBody>
      </p:sp>
      <p:sp>
        <p:nvSpPr>
          <p:cNvPr id="13" name="Title 12"/>
          <p:cNvSpPr>
            <a:spLocks noGrp="1"/>
          </p:cNvSpPr>
          <p:nvPr>
            <p:ph type="title"/>
          </p:nvPr>
        </p:nvSpPr>
        <p:spPr>
          <a:xfrm>
            <a:off x="648147" y="8028954"/>
            <a:ext cx="8785036" cy="546082"/>
          </a:xfrm>
          <a:noFill/>
        </p:spPr>
        <p:txBody>
          <a:bodyPr>
            <a:noAutofit/>
          </a:bodyPr>
          <a:lstStyle/>
          <a:p>
            <a:pPr algn="ctr"/>
            <a:r>
              <a:rPr lang="fa-IR" sz="3000" dirty="0">
                <a:solidFill>
                  <a:schemeClr val="tx1"/>
                </a:solidFill>
                <a:cs typeface="Titr" pitchFamily="2" charset="-78"/>
              </a:rPr>
              <a:t>نمودار شماره 1 : ماتريس ارزيابي موقعيت و اقدام استراتژيك</a:t>
            </a:r>
          </a:p>
        </p:txBody>
      </p:sp>
      <p:pic>
        <p:nvPicPr>
          <p:cNvPr id="15" name="Content Placeholder 14"/>
          <p:cNvPicPr>
            <a:picLocks noGrp="1" noChangeAspect="1"/>
          </p:cNvPicPr>
          <p:nvPr>
            <p:ph sz="quarter" idx="1"/>
          </p:nvPr>
        </p:nvPicPr>
        <p:blipFill>
          <a:blip r:embed="rId2" cstate="print">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tretch>
            <a:fillRect/>
          </a:stretch>
        </p:blipFill>
        <p:spPr>
          <a:xfrm>
            <a:off x="144091" y="0"/>
            <a:ext cx="10441160" cy="7488832"/>
          </a:xfrm>
          <a:prstGeom prst="rect">
            <a:avLst/>
          </a:prstGeom>
          <a:solidFill>
            <a:schemeClr val="bg1"/>
          </a:solidFill>
          <a:ln>
            <a:noFill/>
          </a:ln>
          <a:effectLst>
            <a:softEdge rad="112500"/>
          </a:effectLst>
        </p:spPr>
      </p:pic>
      <p:grpSp>
        <p:nvGrpSpPr>
          <p:cNvPr id="8" name="Group 7"/>
          <p:cNvGrpSpPr/>
          <p:nvPr/>
        </p:nvGrpSpPr>
        <p:grpSpPr>
          <a:xfrm>
            <a:off x="385664" y="1332210"/>
            <a:ext cx="9047459" cy="4210756"/>
            <a:chOff x="385664" y="1332210"/>
            <a:chExt cx="9047459" cy="4210756"/>
          </a:xfrm>
        </p:grpSpPr>
        <p:sp>
          <p:nvSpPr>
            <p:cNvPr id="4" name="Rectangle 3"/>
            <p:cNvSpPr/>
            <p:nvPr/>
          </p:nvSpPr>
          <p:spPr>
            <a:xfrm>
              <a:off x="6264771" y="1332210"/>
              <a:ext cx="3168352" cy="1368152"/>
            </a:xfrm>
            <a:prstGeom prst="rect">
              <a:avLst/>
            </a:prstGeom>
            <a:solidFill>
              <a:schemeClr val="bg1"/>
            </a:solidFill>
            <a:ln>
              <a:solidFill>
                <a:schemeClr val="bg1"/>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lang="fa-IR" sz="3600" dirty="0" smtClean="0">
                  <a:solidFill>
                    <a:schemeClr val="tx1"/>
                  </a:solidFill>
                  <a:latin typeface="Tiranti Solid LET" pitchFamily="2" charset="0"/>
                  <a:cs typeface="Titr" pitchFamily="2" charset="-78"/>
                </a:rPr>
                <a:t>استراتژی تهاجمی</a:t>
              </a:r>
              <a:endParaRPr lang="en-US" sz="3600" dirty="0">
                <a:solidFill>
                  <a:schemeClr val="tx1"/>
                </a:solidFill>
                <a:latin typeface="Tiranti Solid LET" pitchFamily="2" charset="0"/>
                <a:cs typeface="Titr" pitchFamily="2" charset="-78"/>
              </a:endParaRPr>
            </a:p>
          </p:txBody>
        </p:sp>
        <p:sp>
          <p:nvSpPr>
            <p:cNvPr id="10" name="Rectangle 9"/>
            <p:cNvSpPr/>
            <p:nvPr/>
          </p:nvSpPr>
          <p:spPr>
            <a:xfrm>
              <a:off x="385664" y="1332210"/>
              <a:ext cx="4392488" cy="1368152"/>
            </a:xfrm>
            <a:prstGeom prst="rect">
              <a:avLst/>
            </a:prstGeom>
            <a:solidFill>
              <a:schemeClr val="bg1"/>
            </a:solidFill>
            <a:ln>
              <a:solidFill>
                <a:schemeClr val="bg1"/>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lang="fa-IR" sz="3600" dirty="0" smtClean="0">
                  <a:solidFill>
                    <a:schemeClr val="tx1"/>
                  </a:solidFill>
                  <a:latin typeface="Tiranti Solid LET" pitchFamily="2" charset="0"/>
                  <a:cs typeface="Titr" pitchFamily="2" charset="-78"/>
                </a:rPr>
                <a:t>استراتژی محافظه کارانه</a:t>
              </a:r>
              <a:endParaRPr lang="en-US" sz="3600" dirty="0">
                <a:solidFill>
                  <a:schemeClr val="tx1"/>
                </a:solidFill>
                <a:latin typeface="Tiranti Solid LET" pitchFamily="2" charset="0"/>
                <a:cs typeface="Titr" pitchFamily="2" charset="-78"/>
              </a:endParaRPr>
            </a:p>
          </p:txBody>
        </p:sp>
        <p:sp>
          <p:nvSpPr>
            <p:cNvPr id="11" name="Rectangle 10"/>
            <p:cNvSpPr/>
            <p:nvPr/>
          </p:nvSpPr>
          <p:spPr>
            <a:xfrm>
              <a:off x="5976739" y="4104518"/>
              <a:ext cx="3168352" cy="1368152"/>
            </a:xfrm>
            <a:prstGeom prst="rect">
              <a:avLst/>
            </a:prstGeom>
            <a:solidFill>
              <a:schemeClr val="bg1"/>
            </a:solidFill>
            <a:ln>
              <a:solidFill>
                <a:schemeClr val="bg1"/>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lang="fa-IR" sz="3600" dirty="0" smtClean="0">
                  <a:solidFill>
                    <a:schemeClr val="tx1"/>
                  </a:solidFill>
                  <a:latin typeface="Tiranti Solid LET" pitchFamily="2" charset="0"/>
                  <a:cs typeface="Titr" pitchFamily="2" charset="-78"/>
                </a:rPr>
                <a:t>استراتژی رقابتی</a:t>
              </a:r>
              <a:endParaRPr lang="en-US" sz="3600" dirty="0">
                <a:solidFill>
                  <a:schemeClr val="tx1"/>
                </a:solidFill>
                <a:latin typeface="Tiranti Solid LET" pitchFamily="2" charset="0"/>
                <a:cs typeface="Titr" pitchFamily="2" charset="-78"/>
              </a:endParaRPr>
            </a:p>
          </p:txBody>
        </p:sp>
        <p:sp>
          <p:nvSpPr>
            <p:cNvPr id="12" name="Rectangle 11"/>
            <p:cNvSpPr/>
            <p:nvPr/>
          </p:nvSpPr>
          <p:spPr>
            <a:xfrm>
              <a:off x="1296219" y="4174814"/>
              <a:ext cx="3168352" cy="1368152"/>
            </a:xfrm>
            <a:prstGeom prst="rect">
              <a:avLst/>
            </a:prstGeom>
            <a:solidFill>
              <a:schemeClr val="bg1"/>
            </a:solidFill>
            <a:ln>
              <a:solidFill>
                <a:schemeClr val="bg1"/>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lang="fa-IR" sz="3600" dirty="0" smtClean="0">
                  <a:solidFill>
                    <a:schemeClr val="tx1"/>
                  </a:solidFill>
                  <a:latin typeface="Tiranti Solid LET" pitchFamily="2" charset="0"/>
                  <a:cs typeface="Titr" pitchFamily="2" charset="-78"/>
                </a:rPr>
                <a:t>استراتژی تدافعی</a:t>
              </a:r>
              <a:endParaRPr lang="en-US" sz="3600" dirty="0">
                <a:solidFill>
                  <a:schemeClr val="tx1"/>
                </a:solidFill>
                <a:latin typeface="Tiranti Solid LET" pitchFamily="2" charset="0"/>
                <a:cs typeface="Titr" pitchFamily="2" charset="-78"/>
              </a:endParaRPr>
            </a:p>
          </p:txBody>
        </p:sp>
      </p:grpSp>
    </p:spTree>
    <p:extLst>
      <p:ext uri="{BB962C8B-B14F-4D97-AF65-F5344CB8AC3E}">
        <p14:creationId xmlns:p14="http://schemas.microsoft.com/office/powerpoint/2010/main" val="40885120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A4F065E7-C545-45D8-942D-53B7BF5230DC}" type="slidenum">
              <a:rPr lang="fa-IR" smtClean="0"/>
              <a:t>8</a:t>
            </a:fld>
            <a:endParaRPr lang="fa-IR"/>
          </a:p>
        </p:txBody>
      </p:sp>
      <p:sp>
        <p:nvSpPr>
          <p:cNvPr id="5" name="Title 1"/>
          <p:cNvSpPr>
            <a:spLocks noGrp="1"/>
          </p:cNvSpPr>
          <p:nvPr>
            <p:ph type="title"/>
          </p:nvPr>
        </p:nvSpPr>
        <p:spPr>
          <a:xfrm>
            <a:off x="288107" y="3276426"/>
            <a:ext cx="10153128" cy="2304256"/>
          </a:xfrm>
          <a:noFill/>
        </p:spPr>
        <p:txBody>
          <a:bodyPr>
            <a:noAutofit/>
          </a:bodyPr>
          <a:lstStyle/>
          <a:p>
            <a:pPr algn="just" rtl="1"/>
            <a:r>
              <a:rPr lang="fa-IR" sz="4000" dirty="0" smtClean="0">
                <a:solidFill>
                  <a:schemeClr val="tx1"/>
                </a:solidFill>
                <a:cs typeface="Titr" pitchFamily="2" charset="-78"/>
              </a:rPr>
              <a:t>ماتريس </a:t>
            </a:r>
            <a:r>
              <a:rPr lang="fa-IR" sz="4000" dirty="0">
                <a:solidFill>
                  <a:schemeClr val="tx1"/>
                </a:solidFill>
                <a:cs typeface="Titr" pitchFamily="2" charset="-78"/>
              </a:rPr>
              <a:t>مذكور داراي چهار استراتژي تهاجمي، محافظه‌كارانه، تدافعي و رقابتي است. محورهاي ماتريس ارزيابي مذكور نشان دهنده دو بعد داخلي توان مالي و مزيت رقابتي و دو بعد خارجي ثبات محيط و قدرت صنعتي است براي تهيه ماتريس ارزيابي موقعيت و اقدام استراتژيك بايد به طرق زير عمل نمود : </a:t>
            </a:r>
          </a:p>
        </p:txBody>
      </p:sp>
      <p:sp>
        <p:nvSpPr>
          <p:cNvPr id="2" name="Rectangle 1"/>
          <p:cNvSpPr/>
          <p:nvPr/>
        </p:nvSpPr>
        <p:spPr>
          <a:xfrm>
            <a:off x="936179" y="429376"/>
            <a:ext cx="8808822" cy="769441"/>
          </a:xfrm>
          <a:prstGeom prst="rect">
            <a:avLst/>
          </a:prstGeom>
        </p:spPr>
        <p:txBody>
          <a:bodyPr wrap="none">
            <a:spAutoFit/>
          </a:bodyPr>
          <a:lstStyle/>
          <a:p>
            <a:r>
              <a:rPr lang="fa-IR" sz="4400" dirty="0">
                <a:solidFill>
                  <a:srgbClr val="FF0000"/>
                </a:solidFill>
                <a:cs typeface="Titr" pitchFamily="2" charset="-78"/>
              </a:rPr>
              <a:t>ماتريس ارزيابي موقعيت و اقدام استراتژيك </a:t>
            </a:r>
            <a:endParaRPr lang="en-US" sz="4000" dirty="0"/>
          </a:p>
        </p:txBody>
      </p:sp>
    </p:spTree>
    <p:extLst>
      <p:ext uri="{BB962C8B-B14F-4D97-AF65-F5344CB8AC3E}">
        <p14:creationId xmlns:p14="http://schemas.microsoft.com/office/powerpoint/2010/main" val="29933857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le 3"/>
          <p:cNvSpPr txBox="1">
            <a:spLocks/>
          </p:cNvSpPr>
          <p:nvPr/>
        </p:nvSpPr>
        <p:spPr>
          <a:xfrm>
            <a:off x="144091" y="245487"/>
            <a:ext cx="10193698" cy="7927483"/>
          </a:xfrm>
          <a:prstGeom prst="rect">
            <a:avLst/>
          </a:prstGeom>
          <a:ln>
            <a:solidFill>
              <a:schemeClr val="accent1">
                <a:lumMod val="75000"/>
              </a:schemeClr>
            </a:solidFill>
          </a:ln>
        </p:spPr>
        <p:txBody>
          <a:bodyPr lIns="113157" tIns="56579" rIns="113157" bIns="56579">
            <a:noAutofit/>
          </a:bodyPr>
          <a:lst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a:lstStyle>
          <a:p>
            <a:pPr algn="r"/>
            <a:r>
              <a:rPr lang="fa-IR" sz="3200" b="1" dirty="0">
                <a:solidFill>
                  <a:schemeClr val="tx1"/>
                </a:solidFill>
                <a:effectLst/>
                <a:cs typeface="Titr" pitchFamily="2" charset="-78"/>
              </a:rPr>
              <a:t>1</a:t>
            </a:r>
            <a:r>
              <a:rPr lang="fa-IR" sz="3200" b="1" dirty="0" smtClean="0">
                <a:solidFill>
                  <a:schemeClr val="tx1"/>
                </a:solidFill>
                <a:effectLst/>
                <a:cs typeface="Titr" pitchFamily="2" charset="-78"/>
              </a:rPr>
              <a:t>-   انتخاب </a:t>
            </a:r>
            <a:r>
              <a:rPr lang="fa-IR" sz="3200" b="1" dirty="0">
                <a:solidFill>
                  <a:schemeClr val="tx1"/>
                </a:solidFill>
                <a:effectLst/>
                <a:cs typeface="Titr" pitchFamily="2" charset="-78"/>
              </a:rPr>
              <a:t>متغيرهايي كه بيانگر توان مالي، مزيت رقابتي، ثبات </a:t>
            </a:r>
            <a:r>
              <a:rPr lang="fa-IR" sz="3200" b="1" dirty="0" smtClean="0">
                <a:solidFill>
                  <a:schemeClr val="tx1"/>
                </a:solidFill>
                <a:effectLst/>
                <a:cs typeface="Titr" pitchFamily="2" charset="-78"/>
              </a:rPr>
              <a:t>محيط </a:t>
            </a:r>
            <a:r>
              <a:rPr lang="fa-IR" sz="3200" b="1" dirty="0">
                <a:solidFill>
                  <a:schemeClr val="tx1"/>
                </a:solidFill>
                <a:effectLst/>
                <a:cs typeface="Titr" pitchFamily="2" charset="-78"/>
              </a:rPr>
              <a:t>و توان </a:t>
            </a:r>
            <a:r>
              <a:rPr lang="fa-IR" sz="3200" b="1" dirty="0" smtClean="0">
                <a:solidFill>
                  <a:schemeClr val="tx1"/>
                </a:solidFill>
                <a:effectLst/>
                <a:cs typeface="Titr" pitchFamily="2" charset="-78"/>
              </a:rPr>
              <a:t>صنعت باشد.</a:t>
            </a:r>
          </a:p>
          <a:p>
            <a:r>
              <a:rPr lang="fa-IR" sz="3200" b="1" dirty="0">
                <a:solidFill>
                  <a:schemeClr val="tx1"/>
                </a:solidFill>
                <a:cs typeface="Titr" pitchFamily="2" charset="-78"/>
              </a:rPr>
              <a:t>2-   متغيرها در دو بازوي توان مالي و توان صنعتي از 1+ تا 6+ و در دو بازوي مزيت رقابتي و ثبات محيطي از 1- تا  6- نمره‌گذاري شود</a:t>
            </a:r>
            <a:r>
              <a:rPr lang="fa-IR" sz="3200" b="1" dirty="0" smtClean="0">
                <a:solidFill>
                  <a:schemeClr val="tx1"/>
                </a:solidFill>
                <a:cs typeface="Titr" pitchFamily="2" charset="-78"/>
              </a:rPr>
              <a:t>.</a:t>
            </a:r>
          </a:p>
          <a:p>
            <a:pPr algn="r"/>
            <a:endParaRPr lang="fa-IR" sz="3200" b="1" dirty="0" smtClean="0">
              <a:solidFill>
                <a:schemeClr val="tx1"/>
              </a:solidFill>
              <a:effectLst>
                <a:outerShdw blurRad="38100" dist="38100" dir="2700000" algn="tl">
                  <a:srgbClr val="000000">
                    <a:alpha val="43137"/>
                  </a:srgbClr>
                </a:outerShdw>
                <a:reflection blurRad="12700" stA="48000" endA="300" endPos="55000" dir="5400000" sy="-90000" algn="bl" rotWithShape="0"/>
              </a:effectLst>
              <a:cs typeface="Titr" pitchFamily="2" charset="-78"/>
            </a:endParaRPr>
          </a:p>
          <a:p>
            <a:pPr algn="r"/>
            <a:r>
              <a:rPr lang="fa-IR" sz="3200" b="1" dirty="0">
                <a:solidFill>
                  <a:schemeClr val="tx1"/>
                </a:solidFill>
                <a:effectLst>
                  <a:outerShdw blurRad="38100" dist="38100" dir="2700000" algn="tl">
                    <a:srgbClr val="000000">
                      <a:alpha val="43137"/>
                    </a:srgbClr>
                  </a:outerShdw>
                  <a:reflection blurRad="12700" stA="48000" endA="300" endPos="55000" dir="5400000" sy="-90000" algn="bl" rotWithShape="0"/>
                </a:effectLst>
                <a:cs typeface="Titr" pitchFamily="2" charset="-78"/>
              </a:rPr>
              <a:t>3-   مقادير هر يك از متغييرهاي موجود بر بازوي هر يك از اين محورها را با هم جمع و سپس بر تعداد آن تقسيم نماييد تا نمره ميانگين توان مالي، توان صنعتي، مزيت رقابتي و ثبات محيطي به دست آيد و سپس ميانگين آنها را محاسبه كنيد</a:t>
            </a:r>
            <a:r>
              <a:rPr lang="fa-IR" sz="3200" b="1" dirty="0" smtClean="0">
                <a:solidFill>
                  <a:schemeClr val="tx1"/>
                </a:solidFill>
                <a:effectLst>
                  <a:outerShdw blurRad="38100" dist="38100" dir="2700000" algn="tl">
                    <a:srgbClr val="000000">
                      <a:alpha val="43137"/>
                    </a:srgbClr>
                  </a:outerShdw>
                  <a:reflection blurRad="12700" stA="48000" endA="300" endPos="55000" dir="5400000" sy="-90000" algn="bl" rotWithShape="0"/>
                </a:effectLst>
                <a:cs typeface="Titr" pitchFamily="2" charset="-78"/>
              </a:rPr>
              <a:t>.</a:t>
            </a:r>
          </a:p>
          <a:p>
            <a:pPr algn="r"/>
            <a:r>
              <a:rPr lang="fa-IR" sz="3200" b="1" dirty="0">
                <a:solidFill>
                  <a:schemeClr val="tx1"/>
                </a:solidFill>
                <a:cs typeface="Titr" pitchFamily="2" charset="-78"/>
              </a:rPr>
              <a:t>4-   نمره هاي موجود بر روي محور </a:t>
            </a:r>
            <a:r>
              <a:rPr lang="en-US" sz="3200" b="1" dirty="0">
                <a:solidFill>
                  <a:schemeClr val="tx1"/>
                </a:solidFill>
                <a:cs typeface="Titr" pitchFamily="2" charset="-78"/>
              </a:rPr>
              <a:t>X</a:t>
            </a:r>
            <a:r>
              <a:rPr lang="fa-IR" sz="3200" b="1" dirty="0">
                <a:solidFill>
                  <a:schemeClr val="tx1"/>
                </a:solidFill>
                <a:cs typeface="Titr" pitchFamily="2" charset="-78"/>
              </a:rPr>
              <a:t>ها و </a:t>
            </a:r>
            <a:r>
              <a:rPr lang="en-US" sz="3200" b="1" dirty="0">
                <a:solidFill>
                  <a:schemeClr val="tx1"/>
                </a:solidFill>
                <a:cs typeface="Titr" pitchFamily="2" charset="-78"/>
              </a:rPr>
              <a:t>Y</a:t>
            </a:r>
            <a:r>
              <a:rPr lang="fa-IR" sz="3200" b="1" dirty="0">
                <a:solidFill>
                  <a:schemeClr val="tx1"/>
                </a:solidFill>
                <a:cs typeface="Titr" pitchFamily="2" charset="-78"/>
              </a:rPr>
              <a:t>ها را جمع و نقطه متعلق به محور </a:t>
            </a:r>
            <a:r>
              <a:rPr lang="en-US" sz="3200" b="1" dirty="0">
                <a:solidFill>
                  <a:schemeClr val="tx1"/>
                </a:solidFill>
                <a:cs typeface="Titr" pitchFamily="2" charset="-78"/>
              </a:rPr>
              <a:t>X</a:t>
            </a:r>
            <a:r>
              <a:rPr lang="fa-IR" sz="3200" b="1" dirty="0">
                <a:solidFill>
                  <a:schemeClr val="tx1"/>
                </a:solidFill>
                <a:cs typeface="Titr" pitchFamily="2" charset="-78"/>
              </a:rPr>
              <a:t>ها و </a:t>
            </a:r>
            <a:r>
              <a:rPr lang="en-US" sz="3200" b="1" dirty="0">
                <a:solidFill>
                  <a:schemeClr val="tx1"/>
                </a:solidFill>
                <a:cs typeface="Titr" pitchFamily="2" charset="-78"/>
              </a:rPr>
              <a:t>Y </a:t>
            </a:r>
            <a:r>
              <a:rPr lang="fa-IR" sz="3200" b="1" dirty="0">
                <a:solidFill>
                  <a:schemeClr val="tx1"/>
                </a:solidFill>
                <a:cs typeface="Titr" pitchFamily="2" charset="-78"/>
              </a:rPr>
              <a:t>ها را مشخص كنيد و اين دو نقطه را به هم وصل كنيد</a:t>
            </a:r>
            <a:r>
              <a:rPr lang="fa-IR" sz="3200" b="1" dirty="0" smtClean="0">
                <a:solidFill>
                  <a:schemeClr val="tx1"/>
                </a:solidFill>
                <a:cs typeface="Titr" pitchFamily="2" charset="-78"/>
              </a:rPr>
              <a:t>.</a:t>
            </a:r>
          </a:p>
          <a:p>
            <a:pPr algn="r"/>
            <a:endParaRPr lang="fa-IR" sz="3200" b="1" dirty="0" smtClean="0">
              <a:solidFill>
                <a:schemeClr val="tx1"/>
              </a:solidFill>
              <a:effectLst>
                <a:outerShdw blurRad="38100" dist="38100" dir="2700000" algn="tl">
                  <a:srgbClr val="000000">
                    <a:alpha val="43137"/>
                  </a:srgbClr>
                </a:outerShdw>
                <a:reflection blurRad="12700" stA="48000" endA="300" endPos="55000" dir="5400000" sy="-90000" algn="bl" rotWithShape="0"/>
              </a:effectLst>
              <a:cs typeface="Titr" pitchFamily="2" charset="-78"/>
            </a:endParaRPr>
          </a:p>
          <a:p>
            <a:pPr algn="r"/>
            <a:r>
              <a:rPr lang="fa-IR" sz="3200" b="1" dirty="0">
                <a:solidFill>
                  <a:schemeClr val="tx1"/>
                </a:solidFill>
                <a:effectLst>
                  <a:outerShdw blurRad="38100" dist="38100" dir="2700000" algn="tl">
                    <a:srgbClr val="000000">
                      <a:alpha val="43137"/>
                    </a:srgbClr>
                  </a:outerShdw>
                  <a:reflection blurRad="12700" stA="48000" endA="300" endPos="55000" dir="5400000" sy="-90000" algn="bl" rotWithShape="0"/>
                </a:effectLst>
                <a:cs typeface="Titr" pitchFamily="2" charset="-78"/>
              </a:rPr>
              <a:t>5-   از مبدأ مختصات به اين نقطه وصل كنيد اين خط نشان دهنده نوع استراتژي است كه براي سازمان توصيه مي شود و مطابق نمودار 1 مي باشد.(ديويد، 1379، ص 368 الي 37</a:t>
            </a:r>
            <a:r>
              <a:rPr lang="fa-IR" sz="3200" b="1" dirty="0" smtClean="0">
                <a:solidFill>
                  <a:schemeClr val="tx1"/>
                </a:solidFill>
                <a:effectLst>
                  <a:outerShdw blurRad="38100" dist="38100" dir="2700000" algn="tl">
                    <a:srgbClr val="000000">
                      <a:alpha val="43137"/>
                    </a:srgbClr>
                  </a:outerShdw>
                  <a:reflection blurRad="12700" stA="48000" endA="300" endPos="55000" dir="5400000" sy="-90000" algn="bl" rotWithShape="0"/>
                </a:effectLst>
                <a:cs typeface="Titr" pitchFamily="2" charset="-78"/>
              </a:rPr>
              <a:t>)</a:t>
            </a:r>
            <a:endParaRPr lang="fa-IR" sz="3200" b="1" dirty="0">
              <a:solidFill>
                <a:schemeClr val="tx1"/>
              </a:solidFill>
              <a:effectLst>
                <a:outerShdw blurRad="38100" dist="38100" dir="2700000" algn="tl">
                  <a:srgbClr val="000000">
                    <a:alpha val="43137"/>
                  </a:srgbClr>
                </a:outerShdw>
              </a:effectLst>
              <a:cs typeface="Titr" pitchFamily="2" charset="-78"/>
            </a:endParaRPr>
          </a:p>
        </p:txBody>
      </p:sp>
      <p:sp>
        <p:nvSpPr>
          <p:cNvPr id="12" name="Text Placeholder 7"/>
          <p:cNvSpPr txBox="1">
            <a:spLocks/>
          </p:cNvSpPr>
          <p:nvPr/>
        </p:nvSpPr>
        <p:spPr>
          <a:xfrm>
            <a:off x="1012510" y="1289537"/>
            <a:ext cx="9493628" cy="720213"/>
          </a:xfrm>
          <a:prstGeom prst="rect">
            <a:avLst/>
          </a:prstGeom>
        </p:spPr>
        <p:txBody>
          <a:bodyPr lIns="113157" tIns="56579" rIns="113157" bIns="56579">
            <a:noAutofit/>
          </a:bodyPr>
          <a:lst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a:lstStyle>
          <a:p>
            <a:pPr marL="0" indent="0">
              <a:buNone/>
            </a:pPr>
            <a:endParaRPr lang="fa-IR" sz="2800" dirty="0">
              <a:solidFill>
                <a:schemeClr val="tx1"/>
              </a:solidFill>
              <a:cs typeface="Titr" pitchFamily="2" charset="-78"/>
            </a:endParaRPr>
          </a:p>
        </p:txBody>
      </p:sp>
      <p:sp>
        <p:nvSpPr>
          <p:cNvPr id="2" name="Slide Number Placeholder 1"/>
          <p:cNvSpPr>
            <a:spLocks noGrp="1"/>
          </p:cNvSpPr>
          <p:nvPr>
            <p:ph type="sldNum" sz="quarter" idx="12"/>
          </p:nvPr>
        </p:nvSpPr>
        <p:spPr>
          <a:xfrm>
            <a:off x="9704092" y="7609256"/>
            <a:ext cx="677991" cy="558229"/>
          </a:xfrm>
        </p:spPr>
        <p:txBody>
          <a:bodyPr/>
          <a:lstStyle/>
          <a:p>
            <a:fld id="{A4F065E7-C545-45D8-942D-53B7BF5230DC}" type="slidenum">
              <a:rPr lang="fa-IR" sz="2400" smtClean="0">
                <a:solidFill>
                  <a:schemeClr val="tx1"/>
                </a:solidFill>
              </a:rPr>
              <a:t>9</a:t>
            </a:fld>
            <a:endParaRPr lang="fa-IR" dirty="0">
              <a:solidFill>
                <a:schemeClr val="tx1"/>
              </a:solidFill>
            </a:endParaRPr>
          </a:p>
        </p:txBody>
      </p:sp>
    </p:spTree>
    <p:extLst>
      <p:ext uri="{BB962C8B-B14F-4D97-AF65-F5344CB8AC3E}">
        <p14:creationId xmlns:p14="http://schemas.microsoft.com/office/powerpoint/2010/main" val="11784987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2008</TotalTime>
  <Words>1685</Words>
  <Application>Microsoft Office PowerPoint</Application>
  <PresentationFormat>Custom</PresentationFormat>
  <Paragraphs>230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Oriel</vt:lpstr>
      <vt:lpstr>PowerPoint Presentation</vt:lpstr>
      <vt:lpstr>مراحل تدوين استراتژي براي  كاركردهاي چهارگانه منابع انساني</vt:lpstr>
      <vt:lpstr>1- مدل مبتني بر كنترل كاركنان كه مشتمل بر دو الگو است:</vt:lpstr>
      <vt:lpstr>2-مدل مبتني بر بازار كار كه مشتمل بر دو الگو است:</vt:lpstr>
      <vt:lpstr>كنترل</vt:lpstr>
      <vt:lpstr>تفسیر الگوي شماره 24  (گونه شناسي استراتژي‌هاي منابع انساني)</vt:lpstr>
      <vt:lpstr>نمودار شماره 1 : ماتريس ارزيابي موقعيت و اقدام استراتژيك</vt:lpstr>
      <vt:lpstr>ماتريس مذكور داراي چهار استراتژي تهاجمي، محافظه‌كارانه، تدافعي و رقابتي است. محورهاي ماتريس ارزيابي مذكور نشان دهنده دو بعد داخلي توان مالي و مزيت رقابتي و دو بعد خارجي ثبات محيط و قدرت صنعتي است براي تهيه ماتريس ارزيابي موقعيت و اقدام استراتژيك بايد به طرق زير عمل نمود : </vt:lpstr>
      <vt:lpstr>PowerPoint Presentation</vt:lpstr>
      <vt:lpstr> الف) استراتژي تهاجمي: - بهره برداري از دانش‌هاي جديد منابع ‌انساني خارج از سازمان - برطرف كردن نارضايتي كاركنان - دوري كردن از عوامل خارجي موثر در كاهش وفاداري كاركنان - توسعه ساز‌و‌كارهايي نظير پاداش‌دهي، تسهيلات رفاهي و ... - ايجاد تنوع در امكانات، تسهيلات براي كاركنان </vt:lpstr>
      <vt:lpstr>ج) استراتژي تدافعي:  - رفع عوامل ضد انگيزه كاركنان. - رفع نارضايتي هاي حقوق، مزايا و نظام پاداش دهي. - برون سپاري فعاليت هاي مربوط به اياب و ذهاب، رستوران، فضاي سبز و نظام درماني.</vt:lpstr>
      <vt:lpstr>فرضیه پرورش راهبردی منابع انسانی این است که خط مشی گذاران سازمان باید یادگیری را مثل یک فرآیند آگاهانه کسب و کار و نه فرآیندی تصادفی تلقی کنند. (ماوولنک 1994) برای تحقق پرورش راهبردی منابع انسانی لازم است که در همه سطوح سازمان مسئولیت‌های مرتبط با پرورش منابع انسانی مشخص شوند. یکی از نتایج ناشی از اجرای پرورش راهبردی منابع انسانی باید مجموعه‌ای منسجم از سیاست‌ها و رویه‌ها باشد تا در مجموع به ما اطمینان دهد که یادگیری در بافت سازمان و به نفع همه ذی‌نفعان صورت گرفته است. پرورش راهبردی منابع انسانی فراتر از چیزی است که صرفاً با مدیریت عملکرد عملی شود. اهمیت راهبردی آن بطور فرآیندی با آموزش و استقرار فرآیند‌های یادگیری جمعی همراه می‌شود.(والتون،1384،ص99-100)</vt:lpstr>
      <vt:lpstr>الگوی شماره 25: نظام بهبود عملکرد (Raymond, well, 2006)</vt:lpstr>
      <vt:lpstr>برای توسعه راهبردی کارکنان سازمان و همسو نمودن اهداف توسعه فردی با اهداف کسب و کار بایستی با نظام یکپارچه استراتژی‌های پرورش منابع انسانی بکار گرفته شود. بر این اساس برای توسعه منابع انسانی بعنوان یکی از مؤلفه‌های اساسی برنامه‌ریزی استراتژیک بهتر است مؤلفه‌ها و مراحل زیر اجرایی گردد.</vt:lpstr>
      <vt:lpstr>- تدوین محور‌های بهبود: حاصل تجزیه و تحلیل در سطح محیط، سازمان، فرآیندها و مشاغل، استخراج و بدست آمدن حوزه‌های بهبود است که در آن چهارچوب‌های آموزشی معین می‌گردد. بطور کلی حوزه‌های بهبود را می‌توان در چهار سطح، محیط سازمان، سطح سازمان، سطح فرآیند‌ها و سطح مشاغل مشخص نمود.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dc:title>
  <dc:creator>Hatampour - Akram</dc:creator>
  <cp:lastModifiedBy>S200</cp:lastModifiedBy>
  <cp:revision>222</cp:revision>
  <dcterms:created xsi:type="dcterms:W3CDTF">2015-12-01T07:37:55Z</dcterms:created>
  <dcterms:modified xsi:type="dcterms:W3CDTF">2015-12-28T05:06:26Z</dcterms:modified>
</cp:coreProperties>
</file>