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242"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B51F1-D670-461B-BEF0-E22258601ADC}" type="datetimeFigureOut">
              <a:rPr lang="en-US" smtClean="0"/>
              <a:pPr/>
              <a:t>1/21/2016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1D02CA-53D9-4DD3-BEFA-9EA5CF18DB20}" type="slidenum">
              <a:rPr lang="en-US" smtClean="0"/>
              <a:pPr/>
              <a:t>‹#›</a:t>
            </a:fld>
            <a:endParaRPr lang="en-US"/>
          </a:p>
        </p:txBody>
      </p:sp>
    </p:spTree>
    <p:extLst>
      <p:ext uri="{BB962C8B-B14F-4D97-AF65-F5344CB8AC3E}">
        <p14:creationId xmlns:p14="http://schemas.microsoft.com/office/powerpoint/2010/main" val="279744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1D02CA-53D9-4DD3-BEFA-9EA5CF18DB20}"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A89231D-F196-4C27-A9F7-C178F9DFBA20}" type="datetimeFigureOut">
              <a:rPr lang="en-US" smtClean="0"/>
              <a:pPr/>
              <a:t>1/21/2016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9F1B329-3927-4303-AD5B-D364DFD4A3B9}"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89231D-F196-4C27-A9F7-C178F9DFBA20}"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1B329-3927-4303-AD5B-D364DFD4A3B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89231D-F196-4C27-A9F7-C178F9DFBA20}"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1B329-3927-4303-AD5B-D364DFD4A3B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A89231D-F196-4C27-A9F7-C178F9DFBA20}"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1B329-3927-4303-AD5B-D364DFD4A3B9}"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A89231D-F196-4C27-A9F7-C178F9DFBA20}" type="datetimeFigureOut">
              <a:rPr lang="en-US" smtClean="0"/>
              <a:pPr/>
              <a:t>1/21/2016</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F9F1B329-3927-4303-AD5B-D364DFD4A3B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A89231D-F196-4C27-A9F7-C178F9DFBA20}" type="datetimeFigureOut">
              <a:rPr lang="en-US" smtClean="0"/>
              <a:pPr/>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F1B329-3927-4303-AD5B-D364DFD4A3B9}"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A89231D-F196-4C27-A9F7-C178F9DFBA20}" type="datetimeFigureOut">
              <a:rPr lang="en-US" smtClean="0"/>
              <a:pPr/>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F1B329-3927-4303-AD5B-D364DFD4A3B9}"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A89231D-F196-4C27-A9F7-C178F9DFBA20}" type="datetimeFigureOut">
              <a:rPr lang="en-US" smtClean="0"/>
              <a:pPr/>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F1B329-3927-4303-AD5B-D364DFD4A3B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89231D-F196-4C27-A9F7-C178F9DFBA20}" type="datetimeFigureOut">
              <a:rPr lang="en-US" smtClean="0"/>
              <a:pPr/>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F1B329-3927-4303-AD5B-D364DFD4A3B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A89231D-F196-4C27-A9F7-C178F9DFBA20}" type="datetimeFigureOut">
              <a:rPr lang="en-US" smtClean="0"/>
              <a:pPr/>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F1B329-3927-4303-AD5B-D364DFD4A3B9}"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A89231D-F196-4C27-A9F7-C178F9DFBA20}" type="datetimeFigureOut">
              <a:rPr lang="en-US" smtClean="0"/>
              <a:pPr/>
              <a:t>1/21/2016</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F9F1B329-3927-4303-AD5B-D364DFD4A3B9}"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A89231D-F196-4C27-A9F7-C178F9DFBA20}" type="datetimeFigureOut">
              <a:rPr lang="en-US" smtClean="0"/>
              <a:pPr/>
              <a:t>1/21/2016</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9F1B329-3927-4303-AD5B-D364DFD4A3B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1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fa-IR" dirty="0" smtClean="0">
                <a:solidFill>
                  <a:schemeClr val="accent5">
                    <a:lumMod val="75000"/>
                  </a:schemeClr>
                </a:solidFill>
              </a:rPr>
              <a:t>تهیه شده توسط :</a:t>
            </a:r>
          </a:p>
          <a:p>
            <a:r>
              <a:rPr lang="fa-IR" dirty="0" smtClean="0">
                <a:solidFill>
                  <a:srgbClr val="00B0F0"/>
                </a:solidFill>
              </a:rPr>
              <a:t>رضا جعفری  </a:t>
            </a:r>
            <a:endParaRPr lang="en-US" dirty="0">
              <a:solidFill>
                <a:srgbClr val="00B0F0"/>
              </a:solidFill>
            </a:endParaRPr>
          </a:p>
        </p:txBody>
      </p:sp>
      <p:sp>
        <p:nvSpPr>
          <p:cNvPr id="2" name="Title 1"/>
          <p:cNvSpPr>
            <a:spLocks noGrp="1"/>
          </p:cNvSpPr>
          <p:nvPr>
            <p:ph type="ctrTitle"/>
          </p:nvPr>
        </p:nvSpPr>
        <p:spPr/>
        <p:txBody>
          <a:bodyPr/>
          <a:lstStyle/>
          <a:p>
            <a:r>
              <a:rPr lang="fa-IR" dirty="0" smtClean="0"/>
              <a:t>شرکت بهنوش </a:t>
            </a:r>
            <a:endParaRPr lang="en-US" dirty="0"/>
          </a:p>
        </p:txBody>
      </p:sp>
      <p:pic>
        <p:nvPicPr>
          <p:cNvPr id="4" name="Picture 3" descr="http://www.behnoushiran.com/images/home/logo/logo1.png"/>
          <p:cNvPicPr/>
          <p:nvPr/>
        </p:nvPicPr>
        <p:blipFill>
          <a:blip r:embed="rId3"/>
          <a:srcRect/>
          <a:stretch>
            <a:fillRect/>
          </a:stretch>
        </p:blipFill>
        <p:spPr bwMode="auto">
          <a:xfrm>
            <a:off x="3429000" y="152400"/>
            <a:ext cx="2286000" cy="13060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smtClean="0">
                <a:solidFill>
                  <a:srgbClr val="FF0000"/>
                </a:solidFill>
              </a:rPr>
              <a:t>محصولات</a:t>
            </a:r>
            <a:endParaRPr lang="en-US" dirty="0"/>
          </a:p>
        </p:txBody>
      </p:sp>
      <p:sp>
        <p:nvSpPr>
          <p:cNvPr id="3" name="Content Placeholder 2"/>
          <p:cNvSpPr>
            <a:spLocks noGrp="1"/>
          </p:cNvSpPr>
          <p:nvPr>
            <p:ph sz="quarter" idx="1"/>
          </p:nvPr>
        </p:nvSpPr>
        <p:spPr/>
        <p:txBody>
          <a:bodyPr/>
          <a:lstStyle/>
          <a:p>
            <a:pPr algn="r" rtl="1"/>
            <a:r>
              <a:rPr lang="ar-SA" b="1" dirty="0" smtClean="0"/>
              <a:t>4 نوع سینرژی </a:t>
            </a:r>
            <a:endParaRPr lang="en-US" dirty="0"/>
          </a:p>
        </p:txBody>
      </p:sp>
      <p:sp>
        <p:nvSpPr>
          <p:cNvPr id="5" name="Rectangle 4"/>
          <p:cNvSpPr/>
          <p:nvPr/>
        </p:nvSpPr>
        <p:spPr>
          <a:xfrm>
            <a:off x="4267200" y="1828800"/>
            <a:ext cx="4572000" cy="4154984"/>
          </a:xfrm>
          <a:prstGeom prst="rect">
            <a:avLst/>
          </a:prstGeom>
        </p:spPr>
        <p:txBody>
          <a:bodyPr wrap="square">
            <a:spAutoFit/>
          </a:bodyPr>
          <a:lstStyle/>
          <a:p>
            <a:pPr algn="r" rtl="1"/>
            <a:r>
              <a:rPr lang="fa-IR" sz="1200" b="1" dirty="0" smtClean="0">
                <a:cs typeface="B Compset" pitchFamily="2" charset="-78"/>
              </a:rPr>
              <a:t>خواص نوشابه انرژی زا (سینرژی) :                                           </a:t>
            </a:r>
            <a:endParaRPr lang="fa-IR" sz="1200" dirty="0" smtClean="0">
              <a:cs typeface="B Compset" pitchFamily="2" charset="-78"/>
            </a:endParaRPr>
          </a:p>
          <a:p>
            <a:pPr algn="r" rtl="1"/>
            <a:r>
              <a:rPr lang="fa-IR" sz="1200" dirty="0" smtClean="0">
                <a:cs typeface="B Compset" pitchFamily="2" charset="-78"/>
              </a:rPr>
              <a:t>1- تحريك متابوليسم.</a:t>
            </a:r>
          </a:p>
          <a:p>
            <a:pPr algn="r" rtl="1"/>
            <a:r>
              <a:rPr lang="fa-IR" sz="1200" dirty="0" smtClean="0">
                <a:cs typeface="B Compset" pitchFamily="2" charset="-78"/>
              </a:rPr>
              <a:t>2-بهبود وضعيت احساسي (نشاط آوري).</a:t>
            </a:r>
          </a:p>
          <a:p>
            <a:pPr algn="r" rtl="1"/>
            <a:r>
              <a:rPr lang="fa-IR" sz="1200" dirty="0" smtClean="0">
                <a:cs typeface="B Compset" pitchFamily="2" charset="-78"/>
              </a:rPr>
              <a:t>3- افزايش تمركز و سرعت واكنش</a:t>
            </a:r>
          </a:p>
          <a:p>
            <a:pPr algn="r" rtl="1"/>
            <a:r>
              <a:rPr lang="fa-IR" sz="1200" dirty="0" smtClean="0">
                <a:cs typeface="B Compset" pitchFamily="2" charset="-78"/>
              </a:rPr>
              <a:t>4-بهبود و افزايش عملكرد.</a:t>
            </a:r>
          </a:p>
          <a:p>
            <a:pPr algn="r" rtl="1"/>
            <a:r>
              <a:rPr lang="fa-IR" sz="1200" dirty="0" smtClean="0">
                <a:cs typeface="B Compset" pitchFamily="2" charset="-78"/>
              </a:rPr>
              <a:t>5-افزايش انرژي و رفع خستگي و جبران انرژي از دست رفته در فعاليتهاي روزانه .</a:t>
            </a:r>
          </a:p>
          <a:p>
            <a:pPr algn="r" rtl="1"/>
            <a:r>
              <a:rPr lang="fa-IR" sz="1200" dirty="0" smtClean="0">
                <a:cs typeface="B Compset" pitchFamily="2" charset="-78"/>
              </a:rPr>
              <a:t>6-تقويت حافظه.</a:t>
            </a:r>
          </a:p>
          <a:p>
            <a:pPr algn="r" rtl="1"/>
            <a:r>
              <a:rPr lang="fa-IR" sz="1200" dirty="0" smtClean="0">
                <a:cs typeface="B Compset" pitchFamily="2" charset="-78"/>
              </a:rPr>
              <a:t>7- حاوي انواع ويتامين هاي گروه ضروري </a:t>
            </a:r>
            <a:r>
              <a:rPr lang="en-US" sz="1200" dirty="0" smtClean="0">
                <a:cs typeface="B Compset" pitchFamily="2" charset="-78"/>
              </a:rPr>
              <a:t>B </a:t>
            </a:r>
            <a:r>
              <a:rPr lang="fa-IR" sz="1200" dirty="0" smtClean="0">
                <a:cs typeface="B Compset" pitchFamily="2" charset="-78"/>
              </a:rPr>
              <a:t>و برطرف كننده عمده نياز  بدن به اين ويتامين ها</a:t>
            </a:r>
          </a:p>
          <a:p>
            <a:pPr algn="r" rtl="1"/>
            <a:r>
              <a:rPr lang="fa-IR" sz="1200" dirty="0" smtClean="0">
                <a:cs typeface="B Compset" pitchFamily="2" charset="-78"/>
              </a:rPr>
              <a:t>8- استفاده از عصاره كمبوجا در سينرژي با طعم چاي  </a:t>
            </a:r>
          </a:p>
          <a:p>
            <a:pPr algn="r" rtl="1"/>
            <a:r>
              <a:rPr lang="fa-IR" sz="1200" b="1" dirty="0" smtClean="0">
                <a:cs typeface="B Compset" pitchFamily="2" charset="-78"/>
              </a:rPr>
              <a:t>مواد اصلي تشكيل دهنده نوشابه انرژی زا(سینرژی) :</a:t>
            </a:r>
            <a:endParaRPr lang="fa-IR" sz="1200" dirty="0" smtClean="0">
              <a:cs typeface="B Compset" pitchFamily="2" charset="-78"/>
            </a:endParaRPr>
          </a:p>
          <a:p>
            <a:pPr algn="r" rtl="1"/>
            <a:r>
              <a:rPr lang="fa-IR" sz="1200" b="1" dirty="0" smtClean="0">
                <a:cs typeface="B Compset" pitchFamily="2" charset="-78"/>
              </a:rPr>
              <a:t>كافئين :</a:t>
            </a:r>
            <a:r>
              <a:rPr lang="fa-IR" sz="1200" dirty="0" smtClean="0">
                <a:cs typeface="B Compset" pitchFamily="2" charset="-78"/>
              </a:rPr>
              <a:t> آلكالوئيدي است كه علاوه بر محرك بودن، چربي سوز مناسبي است.</a:t>
            </a:r>
          </a:p>
          <a:p>
            <a:pPr algn="r" rtl="1"/>
            <a:r>
              <a:rPr lang="fa-IR" sz="1200" b="1" dirty="0" smtClean="0">
                <a:cs typeface="B Compset" pitchFamily="2" charset="-78"/>
              </a:rPr>
              <a:t>تائورين :</a:t>
            </a:r>
            <a:r>
              <a:rPr lang="fa-IR" sz="1200" dirty="0" smtClean="0">
                <a:cs typeface="B Compset" pitchFamily="2" charset="-78"/>
              </a:rPr>
              <a:t> يك اسيد آمينه غير ضروري است كه البته نياز بدن در شرايطي چون استرس وخستگي به اين ماده افزايش مي يابد . در ساخت بافت عضلاني و كاهش فشار خون مؤثر است.</a:t>
            </a:r>
          </a:p>
          <a:p>
            <a:pPr algn="r" rtl="1"/>
            <a:r>
              <a:rPr lang="fa-IR" sz="1200" b="1" dirty="0" smtClean="0">
                <a:cs typeface="B Compset" pitchFamily="2" charset="-78"/>
              </a:rPr>
              <a:t>عصاره گوارانا :</a:t>
            </a:r>
            <a:r>
              <a:rPr lang="fa-IR" sz="1200" dirty="0" smtClean="0">
                <a:cs typeface="B Compset" pitchFamily="2" charset="-78"/>
              </a:rPr>
              <a:t> گياهي است بومي منطقه آمريكاي جنوبي و حاوي كافئين،تئوفيلين و تئوبرومين است . عصاره اين گياه خاصيت محرك سيستم عصبي مركزي،افزايش انرژي و چربي سوزي دارد.</a:t>
            </a:r>
          </a:p>
          <a:p>
            <a:pPr algn="r" rtl="1"/>
            <a:r>
              <a:rPr lang="fa-IR" sz="1200" b="1" dirty="0" smtClean="0">
                <a:cs typeface="B Compset" pitchFamily="2" charset="-78"/>
              </a:rPr>
              <a:t>گلوكورونولاكتون :</a:t>
            </a:r>
            <a:r>
              <a:rPr lang="fa-IR" sz="1200" dirty="0" smtClean="0">
                <a:cs typeface="B Compset" pitchFamily="2" charset="-78"/>
              </a:rPr>
              <a:t> يك نوع كربوهيدرات است كه در تقويت حافظه ، افزايش تمركز و رفع خستگي مؤثر است.</a:t>
            </a:r>
          </a:p>
          <a:p>
            <a:pPr algn="r" rtl="1"/>
            <a:r>
              <a:rPr lang="fa-IR" sz="1200" b="1" dirty="0" smtClean="0">
                <a:cs typeface="B Compset" pitchFamily="2" charset="-78"/>
              </a:rPr>
              <a:t>قند:</a:t>
            </a:r>
            <a:r>
              <a:rPr lang="fa-IR" sz="1200" dirty="0" smtClean="0">
                <a:cs typeface="B Compset" pitchFamily="2" charset="-78"/>
              </a:rPr>
              <a:t> اين نوشابه حاوي مقداري قند است وازاينرو باعث افزايش سطح انرژي در بدن مي شود.</a:t>
            </a:r>
          </a:p>
          <a:p>
            <a:pPr algn="r" rtl="1"/>
            <a:r>
              <a:rPr lang="fa-IR" sz="1200" b="1" dirty="0" smtClean="0">
                <a:cs typeface="B Compset" pitchFamily="2" charset="-78"/>
              </a:rPr>
              <a:t>ويتامين هاي گروه </a:t>
            </a:r>
            <a:r>
              <a:rPr lang="en-US" sz="1200" b="1" dirty="0" smtClean="0">
                <a:cs typeface="B Compset" pitchFamily="2" charset="-78"/>
              </a:rPr>
              <a:t>B :</a:t>
            </a:r>
            <a:r>
              <a:rPr lang="fa-IR" sz="1200" dirty="0" smtClean="0">
                <a:cs typeface="B Compset" pitchFamily="2" charset="-78"/>
              </a:rPr>
              <a:t>كه در متابوليسم بدن و افزايش سطح انرژي مؤثرند</a:t>
            </a:r>
          </a:p>
          <a:p>
            <a:pPr algn="r" rtl="1"/>
            <a:r>
              <a:rPr lang="fa-IR" sz="1200" b="1" dirty="0" smtClean="0">
                <a:cs typeface="B Compset" pitchFamily="2" charset="-78"/>
              </a:rPr>
              <a:t>اينوزيتول :</a:t>
            </a:r>
            <a:r>
              <a:rPr lang="fa-IR" sz="1200" dirty="0" smtClean="0">
                <a:cs typeface="B Compset" pitchFamily="2" charset="-78"/>
              </a:rPr>
              <a:t> نوعي ويتامين است.</a:t>
            </a:r>
          </a:p>
          <a:p>
            <a:pPr algn="r" rtl="1"/>
            <a:r>
              <a:rPr lang="fa-IR" sz="1200" dirty="0" smtClean="0">
                <a:cs typeface="B Compset" pitchFamily="2" charset="-78"/>
              </a:rPr>
              <a:t>آنتي اكسيدانها، طعم دهنده ها و رنگهاي غذايي.</a:t>
            </a:r>
            <a:endParaRPr lang="fa-IR" sz="1200" dirty="0">
              <a:cs typeface="B Compset" pitchFamily="2" charset="-78"/>
            </a:endParaRPr>
          </a:p>
        </p:txBody>
      </p:sp>
      <p:pic>
        <p:nvPicPr>
          <p:cNvPr id="6" name="Picture 5" descr="سینرژی کلاسیک"/>
          <p:cNvPicPr/>
          <p:nvPr/>
        </p:nvPicPr>
        <p:blipFill>
          <a:blip r:embed="rId2"/>
          <a:srcRect/>
          <a:stretch>
            <a:fillRect/>
          </a:stretch>
        </p:blipFill>
        <p:spPr bwMode="auto">
          <a:xfrm>
            <a:off x="762000" y="1600200"/>
            <a:ext cx="1524000" cy="2057400"/>
          </a:xfrm>
          <a:prstGeom prst="rect">
            <a:avLst/>
          </a:prstGeom>
          <a:noFill/>
          <a:ln w="9525">
            <a:noFill/>
            <a:miter lim="800000"/>
            <a:headEnd/>
            <a:tailEnd/>
          </a:ln>
        </p:spPr>
      </p:pic>
      <p:pic>
        <p:nvPicPr>
          <p:cNvPr id="7" name="Picture 6" descr="سینرژی چای"/>
          <p:cNvPicPr/>
          <p:nvPr/>
        </p:nvPicPr>
        <p:blipFill>
          <a:blip r:embed="rId3"/>
          <a:srcRect/>
          <a:stretch>
            <a:fillRect/>
          </a:stretch>
        </p:blipFill>
        <p:spPr bwMode="auto">
          <a:xfrm>
            <a:off x="2209800" y="1600200"/>
            <a:ext cx="1524000" cy="1981200"/>
          </a:xfrm>
          <a:prstGeom prst="rect">
            <a:avLst/>
          </a:prstGeom>
          <a:noFill/>
          <a:ln w="9525">
            <a:noFill/>
            <a:miter lim="800000"/>
            <a:headEnd/>
            <a:tailEnd/>
          </a:ln>
        </p:spPr>
      </p:pic>
      <p:pic>
        <p:nvPicPr>
          <p:cNvPr id="8" name="Picture 7" descr="سینرژی میوه ای"/>
          <p:cNvPicPr/>
          <p:nvPr/>
        </p:nvPicPr>
        <p:blipFill>
          <a:blip r:embed="rId4"/>
          <a:srcRect/>
          <a:stretch>
            <a:fillRect/>
          </a:stretch>
        </p:blipFill>
        <p:spPr bwMode="auto">
          <a:xfrm>
            <a:off x="785649" y="3962400"/>
            <a:ext cx="1500351" cy="1981199"/>
          </a:xfrm>
          <a:prstGeom prst="rect">
            <a:avLst/>
          </a:prstGeom>
          <a:noFill/>
          <a:ln w="9525">
            <a:noFill/>
            <a:miter lim="800000"/>
            <a:headEnd/>
            <a:tailEnd/>
          </a:ln>
        </p:spPr>
      </p:pic>
      <p:pic>
        <p:nvPicPr>
          <p:cNvPr id="9" name="Picture 8" descr="سینرژی قهوه"/>
          <p:cNvPicPr/>
          <p:nvPr/>
        </p:nvPicPr>
        <p:blipFill>
          <a:blip r:embed="rId5"/>
          <a:srcRect/>
          <a:stretch>
            <a:fillRect/>
          </a:stretch>
        </p:blipFill>
        <p:spPr bwMode="auto">
          <a:xfrm>
            <a:off x="2133600" y="3962400"/>
            <a:ext cx="17526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smtClean="0">
                <a:solidFill>
                  <a:srgbClr val="FF0000"/>
                </a:solidFill>
              </a:rPr>
              <a:t>محصولات</a:t>
            </a:r>
            <a:endParaRPr lang="en-US" dirty="0"/>
          </a:p>
        </p:txBody>
      </p:sp>
      <p:sp>
        <p:nvSpPr>
          <p:cNvPr id="3" name="Content Placeholder 2"/>
          <p:cNvSpPr>
            <a:spLocks noGrp="1"/>
          </p:cNvSpPr>
          <p:nvPr>
            <p:ph sz="quarter" idx="1"/>
          </p:nvPr>
        </p:nvSpPr>
        <p:spPr/>
        <p:txBody>
          <a:bodyPr/>
          <a:lstStyle/>
          <a:p>
            <a:pPr algn="r" rtl="1"/>
            <a:r>
              <a:rPr lang="ar-SA" b="1" dirty="0" smtClean="0"/>
              <a:t>2نوع دلستی </a:t>
            </a:r>
            <a:endParaRPr lang="en-US" dirty="0"/>
          </a:p>
        </p:txBody>
      </p:sp>
      <p:pic>
        <p:nvPicPr>
          <p:cNvPr id="4" name="Picture 3" descr="دلستی لیمو"/>
          <p:cNvPicPr/>
          <p:nvPr/>
        </p:nvPicPr>
        <p:blipFill>
          <a:blip r:embed="rId2"/>
          <a:srcRect/>
          <a:stretch>
            <a:fillRect/>
          </a:stretch>
        </p:blipFill>
        <p:spPr bwMode="auto">
          <a:xfrm>
            <a:off x="1295400" y="2362200"/>
            <a:ext cx="2362200" cy="3124200"/>
          </a:xfrm>
          <a:prstGeom prst="rect">
            <a:avLst/>
          </a:prstGeom>
          <a:noFill/>
          <a:ln w="9525">
            <a:noFill/>
            <a:miter lim="800000"/>
            <a:headEnd/>
            <a:tailEnd/>
          </a:ln>
        </p:spPr>
      </p:pic>
      <p:pic>
        <p:nvPicPr>
          <p:cNvPr id="5" name="Picture 4" descr="دلستی هلو"/>
          <p:cNvPicPr/>
          <p:nvPr/>
        </p:nvPicPr>
        <p:blipFill>
          <a:blip r:embed="rId3"/>
          <a:srcRect/>
          <a:stretch>
            <a:fillRect/>
          </a:stretch>
        </p:blipFill>
        <p:spPr bwMode="auto">
          <a:xfrm>
            <a:off x="3657600" y="2362200"/>
            <a:ext cx="21336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smtClean="0">
                <a:solidFill>
                  <a:srgbClr val="FF0000"/>
                </a:solidFill>
              </a:rPr>
              <a:t>محصولات</a:t>
            </a:r>
            <a:endParaRPr lang="en-US" dirty="0"/>
          </a:p>
        </p:txBody>
      </p:sp>
      <p:sp>
        <p:nvSpPr>
          <p:cNvPr id="3" name="Content Placeholder 2"/>
          <p:cNvSpPr>
            <a:spLocks noGrp="1"/>
          </p:cNvSpPr>
          <p:nvPr>
            <p:ph sz="quarter" idx="1"/>
          </p:nvPr>
        </p:nvSpPr>
        <p:spPr/>
        <p:txBody>
          <a:bodyPr/>
          <a:lstStyle/>
          <a:p>
            <a:pPr algn="r" rtl="1"/>
            <a:r>
              <a:rPr lang="ar-SA" b="1" dirty="0" smtClean="0"/>
              <a:t>5نوع</a:t>
            </a:r>
            <a:r>
              <a:rPr lang="fa-IR" b="1" dirty="0" smtClean="0"/>
              <a:t> نوشابه</a:t>
            </a:r>
            <a:r>
              <a:rPr lang="ar-SA" b="1" dirty="0" smtClean="0"/>
              <a:t> ایراندا </a:t>
            </a:r>
            <a:endParaRPr lang="en-US" dirty="0"/>
          </a:p>
        </p:txBody>
      </p:sp>
      <p:pic>
        <p:nvPicPr>
          <p:cNvPr id="4" name="Picture 3" descr="ایراندا شاتوت"/>
          <p:cNvPicPr/>
          <p:nvPr/>
        </p:nvPicPr>
        <p:blipFill>
          <a:blip r:embed="rId2"/>
          <a:srcRect/>
          <a:stretch>
            <a:fillRect/>
          </a:stretch>
        </p:blipFill>
        <p:spPr bwMode="auto">
          <a:xfrm>
            <a:off x="838200" y="1371600"/>
            <a:ext cx="1752600" cy="2133600"/>
          </a:xfrm>
          <a:prstGeom prst="rect">
            <a:avLst/>
          </a:prstGeom>
          <a:noFill/>
          <a:ln w="9525">
            <a:noFill/>
            <a:miter lim="800000"/>
            <a:headEnd/>
            <a:tailEnd/>
          </a:ln>
        </p:spPr>
      </p:pic>
      <p:pic>
        <p:nvPicPr>
          <p:cNvPr id="5" name="Picture 4" descr="ایراندا لیمو"/>
          <p:cNvPicPr/>
          <p:nvPr/>
        </p:nvPicPr>
        <p:blipFill>
          <a:blip r:embed="rId3"/>
          <a:srcRect/>
          <a:stretch>
            <a:fillRect/>
          </a:stretch>
        </p:blipFill>
        <p:spPr bwMode="auto">
          <a:xfrm>
            <a:off x="2514600" y="1524000"/>
            <a:ext cx="1676400" cy="1981200"/>
          </a:xfrm>
          <a:prstGeom prst="rect">
            <a:avLst/>
          </a:prstGeom>
          <a:noFill/>
          <a:ln w="9525">
            <a:noFill/>
            <a:miter lim="800000"/>
            <a:headEnd/>
            <a:tailEnd/>
          </a:ln>
        </p:spPr>
      </p:pic>
      <p:pic>
        <p:nvPicPr>
          <p:cNvPr id="6" name="Picture 5" descr="ایراندا لیموناد"/>
          <p:cNvPicPr/>
          <p:nvPr/>
        </p:nvPicPr>
        <p:blipFill>
          <a:blip r:embed="rId4"/>
          <a:srcRect/>
          <a:stretch>
            <a:fillRect/>
          </a:stretch>
        </p:blipFill>
        <p:spPr bwMode="auto">
          <a:xfrm>
            <a:off x="990600" y="3886200"/>
            <a:ext cx="1600200" cy="2057400"/>
          </a:xfrm>
          <a:prstGeom prst="rect">
            <a:avLst/>
          </a:prstGeom>
          <a:noFill/>
          <a:ln w="9525">
            <a:noFill/>
            <a:miter lim="800000"/>
            <a:headEnd/>
            <a:tailEnd/>
          </a:ln>
        </p:spPr>
      </p:pic>
      <p:pic>
        <p:nvPicPr>
          <p:cNvPr id="7" name="Picture 6" descr="ایراندا کولا"/>
          <p:cNvPicPr/>
          <p:nvPr/>
        </p:nvPicPr>
        <p:blipFill>
          <a:blip r:embed="rId5"/>
          <a:srcRect/>
          <a:stretch>
            <a:fillRect/>
          </a:stretch>
        </p:blipFill>
        <p:spPr bwMode="auto">
          <a:xfrm>
            <a:off x="2438400" y="3886200"/>
            <a:ext cx="1676400" cy="2057400"/>
          </a:xfrm>
          <a:prstGeom prst="rect">
            <a:avLst/>
          </a:prstGeom>
          <a:noFill/>
          <a:ln w="9525">
            <a:noFill/>
            <a:miter lim="800000"/>
            <a:headEnd/>
            <a:tailEnd/>
          </a:ln>
        </p:spPr>
      </p:pic>
      <p:pic>
        <p:nvPicPr>
          <p:cNvPr id="8" name="Picture 7" descr="ایراندا پرتقال"/>
          <p:cNvPicPr/>
          <p:nvPr/>
        </p:nvPicPr>
        <p:blipFill>
          <a:blip r:embed="rId6"/>
          <a:srcRect/>
          <a:stretch>
            <a:fillRect/>
          </a:stretch>
        </p:blipFill>
        <p:spPr bwMode="auto">
          <a:xfrm>
            <a:off x="4038600" y="3962400"/>
            <a:ext cx="16002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smtClean="0">
                <a:solidFill>
                  <a:srgbClr val="FF0000"/>
                </a:solidFill>
              </a:rPr>
              <a:t>محصولات</a:t>
            </a:r>
            <a:endParaRPr lang="en-US" dirty="0"/>
          </a:p>
        </p:txBody>
      </p:sp>
      <p:sp>
        <p:nvSpPr>
          <p:cNvPr id="3" name="Content Placeholder 2"/>
          <p:cNvSpPr>
            <a:spLocks noGrp="1"/>
          </p:cNvSpPr>
          <p:nvPr>
            <p:ph sz="quarter" idx="1"/>
          </p:nvPr>
        </p:nvSpPr>
        <p:spPr/>
        <p:txBody>
          <a:bodyPr/>
          <a:lstStyle/>
          <a:p>
            <a:pPr algn="r" rtl="1"/>
            <a:r>
              <a:rPr lang="ar-SA" b="1" dirty="0" smtClean="0"/>
              <a:t>3نوع دادلی سو </a:t>
            </a:r>
            <a:endParaRPr lang="en-US" dirty="0"/>
          </a:p>
        </p:txBody>
      </p:sp>
      <p:pic>
        <p:nvPicPr>
          <p:cNvPr id="4" name="Picture 3" descr="دادلی سو هلو"/>
          <p:cNvPicPr/>
          <p:nvPr/>
        </p:nvPicPr>
        <p:blipFill>
          <a:blip r:embed="rId2"/>
          <a:srcRect/>
          <a:stretch>
            <a:fillRect/>
          </a:stretch>
        </p:blipFill>
        <p:spPr bwMode="auto">
          <a:xfrm>
            <a:off x="2514600" y="1752600"/>
            <a:ext cx="2209800" cy="3733800"/>
          </a:xfrm>
          <a:prstGeom prst="rect">
            <a:avLst/>
          </a:prstGeom>
          <a:noFill/>
          <a:ln w="9525">
            <a:noFill/>
            <a:miter lim="800000"/>
            <a:headEnd/>
            <a:tailEnd/>
          </a:ln>
        </p:spPr>
      </p:pic>
      <p:pic>
        <p:nvPicPr>
          <p:cNvPr id="5" name="Picture 4" descr="دادلی سو پرتقال"/>
          <p:cNvPicPr/>
          <p:nvPr/>
        </p:nvPicPr>
        <p:blipFill>
          <a:blip r:embed="rId3"/>
          <a:srcRect/>
          <a:stretch>
            <a:fillRect/>
          </a:stretch>
        </p:blipFill>
        <p:spPr bwMode="auto">
          <a:xfrm>
            <a:off x="533400" y="1676400"/>
            <a:ext cx="2514600" cy="3810000"/>
          </a:xfrm>
          <a:prstGeom prst="rect">
            <a:avLst/>
          </a:prstGeom>
          <a:noFill/>
          <a:ln w="9525">
            <a:noFill/>
            <a:miter lim="800000"/>
            <a:headEnd/>
            <a:tailEnd/>
          </a:ln>
        </p:spPr>
      </p:pic>
      <p:pic>
        <p:nvPicPr>
          <p:cNvPr id="6" name="Picture 5" descr="دادلی سو لیمو"/>
          <p:cNvPicPr/>
          <p:nvPr/>
        </p:nvPicPr>
        <p:blipFill>
          <a:blip r:embed="rId4"/>
          <a:srcRect/>
          <a:stretch>
            <a:fillRect/>
          </a:stretch>
        </p:blipFill>
        <p:spPr bwMode="auto">
          <a:xfrm>
            <a:off x="4495800" y="1828800"/>
            <a:ext cx="20574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smtClean="0">
                <a:solidFill>
                  <a:srgbClr val="FF0000"/>
                </a:solidFill>
              </a:rPr>
              <a:t>محصولات</a:t>
            </a:r>
            <a:endParaRPr lang="en-US" dirty="0"/>
          </a:p>
        </p:txBody>
      </p:sp>
      <p:sp>
        <p:nvSpPr>
          <p:cNvPr id="3" name="Content Placeholder 2"/>
          <p:cNvSpPr>
            <a:spLocks noGrp="1"/>
          </p:cNvSpPr>
          <p:nvPr>
            <p:ph sz="quarter" idx="1"/>
          </p:nvPr>
        </p:nvSpPr>
        <p:spPr/>
        <p:txBody>
          <a:bodyPr/>
          <a:lstStyle/>
          <a:p>
            <a:pPr algn="r" rtl="1"/>
            <a:r>
              <a:rPr lang="ar-SA" b="1" dirty="0" smtClean="0"/>
              <a:t>سودا</a:t>
            </a:r>
            <a:endParaRPr lang="en-US" dirty="0"/>
          </a:p>
        </p:txBody>
      </p:sp>
      <p:pic>
        <p:nvPicPr>
          <p:cNvPr id="4" name="Picture 3" descr="سودا"/>
          <p:cNvPicPr/>
          <p:nvPr/>
        </p:nvPicPr>
        <p:blipFill>
          <a:blip r:embed="rId2"/>
          <a:srcRect/>
          <a:stretch>
            <a:fillRect/>
          </a:stretch>
        </p:blipFill>
        <p:spPr bwMode="auto">
          <a:xfrm>
            <a:off x="1600200" y="1752600"/>
            <a:ext cx="3124200" cy="3687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smtClean="0">
                <a:solidFill>
                  <a:srgbClr val="FF0000"/>
                </a:solidFill>
              </a:rPr>
              <a:t>محصولات</a:t>
            </a:r>
            <a:endParaRPr lang="en-US" dirty="0"/>
          </a:p>
        </p:txBody>
      </p:sp>
      <p:sp>
        <p:nvSpPr>
          <p:cNvPr id="3" name="Content Placeholder 2"/>
          <p:cNvSpPr>
            <a:spLocks noGrp="1"/>
          </p:cNvSpPr>
          <p:nvPr>
            <p:ph sz="quarter" idx="1"/>
          </p:nvPr>
        </p:nvSpPr>
        <p:spPr/>
        <p:txBody>
          <a:bodyPr/>
          <a:lstStyle/>
          <a:p>
            <a:pPr algn="r" rtl="1"/>
            <a:r>
              <a:rPr lang="ar-SA" b="1" dirty="0" smtClean="0"/>
              <a:t>7 نوع دوغ آبعلی</a:t>
            </a:r>
            <a:endParaRPr lang="en-US" dirty="0"/>
          </a:p>
        </p:txBody>
      </p:sp>
      <p:pic>
        <p:nvPicPr>
          <p:cNvPr id="4" name="Picture 3" descr="آبعلی سودا"/>
          <p:cNvPicPr/>
          <p:nvPr/>
        </p:nvPicPr>
        <p:blipFill>
          <a:blip r:embed="rId2"/>
          <a:srcRect/>
          <a:stretch>
            <a:fillRect/>
          </a:stretch>
        </p:blipFill>
        <p:spPr bwMode="auto">
          <a:xfrm>
            <a:off x="5943600" y="3581400"/>
            <a:ext cx="1828800" cy="1887855"/>
          </a:xfrm>
          <a:prstGeom prst="rect">
            <a:avLst/>
          </a:prstGeom>
          <a:noFill/>
          <a:ln w="9525">
            <a:noFill/>
            <a:miter lim="800000"/>
            <a:headEnd/>
            <a:tailEnd/>
          </a:ln>
        </p:spPr>
      </p:pic>
      <p:pic>
        <p:nvPicPr>
          <p:cNvPr id="5" name="Picture 4" descr="دوغ با طعم پونه"/>
          <p:cNvPicPr/>
          <p:nvPr/>
        </p:nvPicPr>
        <p:blipFill>
          <a:blip r:embed="rId3"/>
          <a:srcRect/>
          <a:stretch>
            <a:fillRect/>
          </a:stretch>
        </p:blipFill>
        <p:spPr bwMode="auto">
          <a:xfrm>
            <a:off x="3733800" y="3505200"/>
            <a:ext cx="1430655" cy="1887855"/>
          </a:xfrm>
          <a:prstGeom prst="rect">
            <a:avLst/>
          </a:prstGeom>
          <a:noFill/>
          <a:ln w="9525">
            <a:noFill/>
            <a:miter lim="800000"/>
            <a:headEnd/>
            <a:tailEnd/>
          </a:ln>
        </p:spPr>
      </p:pic>
      <p:pic>
        <p:nvPicPr>
          <p:cNvPr id="6" name="Picture 5" descr="دوغ با طعم ریحان"/>
          <p:cNvPicPr/>
          <p:nvPr/>
        </p:nvPicPr>
        <p:blipFill>
          <a:blip r:embed="rId4"/>
          <a:srcRect/>
          <a:stretch>
            <a:fillRect/>
          </a:stretch>
        </p:blipFill>
        <p:spPr bwMode="auto">
          <a:xfrm>
            <a:off x="4495800" y="3505200"/>
            <a:ext cx="1430655" cy="1887855"/>
          </a:xfrm>
          <a:prstGeom prst="rect">
            <a:avLst/>
          </a:prstGeom>
          <a:noFill/>
          <a:ln w="9525">
            <a:noFill/>
            <a:miter lim="800000"/>
            <a:headEnd/>
            <a:tailEnd/>
          </a:ln>
        </p:spPr>
      </p:pic>
      <p:pic>
        <p:nvPicPr>
          <p:cNvPr id="7" name="Picture 6" descr="دوغ با طعم خیار"/>
          <p:cNvPicPr/>
          <p:nvPr/>
        </p:nvPicPr>
        <p:blipFill>
          <a:blip r:embed="rId5"/>
          <a:srcRect/>
          <a:stretch>
            <a:fillRect/>
          </a:stretch>
        </p:blipFill>
        <p:spPr bwMode="auto">
          <a:xfrm>
            <a:off x="2971800" y="3505200"/>
            <a:ext cx="1430655" cy="1887855"/>
          </a:xfrm>
          <a:prstGeom prst="rect">
            <a:avLst/>
          </a:prstGeom>
          <a:noFill/>
          <a:ln w="9525">
            <a:noFill/>
            <a:miter lim="800000"/>
            <a:headEnd/>
            <a:tailEnd/>
          </a:ln>
        </p:spPr>
      </p:pic>
      <p:pic>
        <p:nvPicPr>
          <p:cNvPr id="8" name="Picture 7" descr="دوغ لایت"/>
          <p:cNvPicPr/>
          <p:nvPr/>
        </p:nvPicPr>
        <p:blipFill>
          <a:blip r:embed="rId6"/>
          <a:srcRect/>
          <a:stretch>
            <a:fillRect/>
          </a:stretch>
        </p:blipFill>
        <p:spPr bwMode="auto">
          <a:xfrm>
            <a:off x="5257800" y="3505200"/>
            <a:ext cx="1430655" cy="1964055"/>
          </a:xfrm>
          <a:prstGeom prst="rect">
            <a:avLst/>
          </a:prstGeom>
          <a:noFill/>
          <a:ln w="9525">
            <a:noFill/>
            <a:miter lim="800000"/>
            <a:headEnd/>
            <a:tailEnd/>
          </a:ln>
        </p:spPr>
      </p:pic>
      <p:pic>
        <p:nvPicPr>
          <p:cNvPr id="9" name="Picture 8" descr="دوغ ساده"/>
          <p:cNvPicPr/>
          <p:nvPr/>
        </p:nvPicPr>
        <p:blipFill>
          <a:blip r:embed="rId7"/>
          <a:srcRect/>
          <a:stretch>
            <a:fillRect/>
          </a:stretch>
        </p:blipFill>
        <p:spPr bwMode="auto">
          <a:xfrm>
            <a:off x="2209800" y="3505200"/>
            <a:ext cx="1430655" cy="1905000"/>
          </a:xfrm>
          <a:prstGeom prst="rect">
            <a:avLst/>
          </a:prstGeom>
          <a:noFill/>
          <a:ln w="9525">
            <a:noFill/>
            <a:miter lim="800000"/>
            <a:headEnd/>
            <a:tailEnd/>
          </a:ln>
        </p:spPr>
      </p:pic>
      <p:pic>
        <p:nvPicPr>
          <p:cNvPr id="10" name="Picture 9" descr="دوغ با طعم نعنا"/>
          <p:cNvPicPr/>
          <p:nvPr/>
        </p:nvPicPr>
        <p:blipFill>
          <a:blip r:embed="rId8"/>
          <a:srcRect/>
          <a:stretch>
            <a:fillRect/>
          </a:stretch>
        </p:blipFill>
        <p:spPr bwMode="auto">
          <a:xfrm>
            <a:off x="533400" y="1752600"/>
            <a:ext cx="23622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smtClean="0"/>
              <a:t> </a:t>
            </a:r>
            <a:r>
              <a:rPr lang="ar-SA" dirty="0" smtClean="0">
                <a:solidFill>
                  <a:srgbClr val="FF0000"/>
                </a:solidFill>
              </a:rPr>
              <a:t>چشم انداز و ماموریت</a:t>
            </a:r>
            <a:endParaRPr lang="en-US" dirty="0">
              <a:solidFill>
                <a:srgbClr val="FF0000"/>
              </a:solidFill>
            </a:endParaRPr>
          </a:p>
        </p:txBody>
      </p:sp>
      <p:sp>
        <p:nvSpPr>
          <p:cNvPr id="3" name="Content Placeholder 2"/>
          <p:cNvSpPr>
            <a:spLocks noGrp="1"/>
          </p:cNvSpPr>
          <p:nvPr>
            <p:ph sz="quarter" idx="1"/>
          </p:nvPr>
        </p:nvSpPr>
        <p:spPr/>
        <p:txBody>
          <a:bodyPr>
            <a:normAutofit/>
          </a:bodyPr>
          <a:lstStyle/>
          <a:p>
            <a:pPr algn="r" rtl="1"/>
            <a:r>
              <a:rPr lang="ar-SA" b="1" dirty="0" smtClean="0">
                <a:cs typeface="B Compset" pitchFamily="2" charset="-78"/>
              </a:rPr>
              <a:t>چشم انداز شركت بهنوش ايران :</a:t>
            </a:r>
            <a:endParaRPr lang="en-US" b="1" dirty="0" smtClean="0">
              <a:cs typeface="B Compset" pitchFamily="2" charset="-78"/>
            </a:endParaRPr>
          </a:p>
          <a:p>
            <a:pPr algn="r" rtl="1"/>
            <a:r>
              <a:rPr lang="ar-SA" dirty="0" smtClean="0">
                <a:cs typeface="B Compset" pitchFamily="2" charset="-78"/>
              </a:rPr>
              <a:t>رهبر بازار ماءالشعیر حلال و پیشتاز تولید نوشیدنی های جدید در منطقه</a:t>
            </a:r>
            <a:endParaRPr lang="en-US" dirty="0" smtClean="0">
              <a:cs typeface="B Compset" pitchFamily="2" charset="-78"/>
            </a:endParaRPr>
          </a:p>
          <a:p>
            <a:pPr algn="r" rtl="1"/>
            <a:r>
              <a:rPr lang="ar-SA" b="1" dirty="0" smtClean="0">
                <a:cs typeface="B Compset" pitchFamily="2" charset="-78"/>
              </a:rPr>
              <a:t>ماموريت شركت بهنوش ايران :</a:t>
            </a:r>
            <a:endParaRPr lang="en-US" b="1" dirty="0" smtClean="0">
              <a:cs typeface="B Compset" pitchFamily="2" charset="-78"/>
            </a:endParaRPr>
          </a:p>
          <a:p>
            <a:pPr algn="r" rtl="1"/>
            <a:r>
              <a:rPr lang="ar-SA" dirty="0" smtClean="0">
                <a:cs typeface="B Compset" pitchFamily="2" charset="-78"/>
              </a:rPr>
              <a:t>فلسفه وجودی ما عرضه نوشیدنی های سالم،حلال و رقابتی به بازارهای داخلی و خارجی با برخورداری از منابع انسانی کوشا، متعهد و متخصص و بهره مندی از فناوری های نوین و روزآمد</a:t>
            </a:r>
            <a:endParaRPr lang="en-US" dirty="0" smtClean="0">
              <a:cs typeface="B Compset" pitchFamily="2" charset="-78"/>
            </a:endParaRPr>
          </a:p>
          <a:p>
            <a:pPr algn="r" rtl="1"/>
            <a:r>
              <a:rPr lang="ar-SA" dirty="0" smtClean="0">
                <a:cs typeface="B Compset" pitchFamily="2" charset="-78"/>
              </a:rPr>
              <a:t>می باشد.</a:t>
            </a:r>
            <a:endParaRPr lang="en-US" dirty="0" smtClean="0">
              <a:cs typeface="B Compset" pitchFamily="2" charset="-78"/>
            </a:endParaRPr>
          </a:p>
          <a:p>
            <a:pPr algn="r" rtl="1"/>
            <a:r>
              <a:rPr lang="ar-SA" dirty="0" smtClean="0">
                <a:cs typeface="B Compset" pitchFamily="2" charset="-78"/>
              </a:rPr>
              <a:t>تامین انتظارات ذینفعان ضمن رعایت استانداردهای زیست محیطی در سرلوحه فعالیتهای ما قرار دارد.</a:t>
            </a:r>
            <a:endParaRPr lang="en-US" dirty="0" smtClean="0">
              <a:cs typeface="B Compset" pitchFamily="2" charset="-78"/>
            </a:endParaRPr>
          </a:p>
          <a:p>
            <a:pPr algn="r" rtl="1">
              <a:buNone/>
            </a:pPr>
            <a:endParaRPr lang="en-US" dirty="0" smtClean="0">
              <a:cs typeface="B Compset" pitchFamily="2" charset="-78"/>
            </a:endParaRP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smtClean="0">
                <a:solidFill>
                  <a:srgbClr val="FF0000"/>
                </a:solidFill>
              </a:rPr>
              <a:t>روش های فروش</a:t>
            </a:r>
            <a:endParaRPr lang="en-US" dirty="0">
              <a:solidFill>
                <a:srgbClr val="FF0000"/>
              </a:solidFill>
            </a:endParaRPr>
          </a:p>
        </p:txBody>
      </p:sp>
      <p:sp>
        <p:nvSpPr>
          <p:cNvPr id="3" name="Content Placeholder 2"/>
          <p:cNvSpPr>
            <a:spLocks noGrp="1"/>
          </p:cNvSpPr>
          <p:nvPr>
            <p:ph sz="quarter" idx="1"/>
          </p:nvPr>
        </p:nvSpPr>
        <p:spPr/>
        <p:txBody>
          <a:bodyPr/>
          <a:lstStyle/>
          <a:p>
            <a:pPr algn="r" rtl="1">
              <a:buNone/>
            </a:pPr>
            <a:endParaRPr lang="fa-IR" b="1" dirty="0" smtClean="0">
              <a:cs typeface="B Compset" pitchFamily="2" charset="-78"/>
            </a:endParaRPr>
          </a:p>
          <a:p>
            <a:pPr algn="r" rtl="1">
              <a:buNone/>
            </a:pPr>
            <a:r>
              <a:rPr lang="ar-SA" b="1" dirty="0" smtClean="0">
                <a:cs typeface="B Compset" pitchFamily="2" charset="-78"/>
              </a:rPr>
              <a:t>شرکت بهنوش از طریق</a:t>
            </a:r>
            <a:endParaRPr lang="fa-IR" b="1" dirty="0" smtClean="0">
              <a:cs typeface="B Compset" pitchFamily="2" charset="-78"/>
            </a:endParaRPr>
          </a:p>
          <a:p>
            <a:pPr algn="r" rtl="1">
              <a:buNone/>
            </a:pPr>
            <a:r>
              <a:rPr lang="ar-SA" b="1" dirty="0" smtClean="0">
                <a:cs typeface="B Compset" pitchFamily="2" charset="-78"/>
              </a:rPr>
              <a:t> فروشگاه اینترنتی ، صادرات (جذب نمایندگی خارجی) ، جذب نمایندگی داخلی اقدام به فروش محصولات خود می نماید</a:t>
            </a:r>
            <a:endParaRPr lang="en-US" dirty="0" smtClean="0">
              <a:cs typeface="B Compset" pitchFamily="2" charset="-78"/>
            </a:endParaRPr>
          </a:p>
          <a:p>
            <a:pPr>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smtClean="0">
                <a:solidFill>
                  <a:srgbClr val="FF0000"/>
                </a:solidFill>
              </a:rPr>
              <a:t>روش های تبلیغات </a:t>
            </a:r>
            <a:endParaRPr lang="en-US" dirty="0">
              <a:solidFill>
                <a:srgbClr val="FF0000"/>
              </a:solidFill>
            </a:endParaRPr>
          </a:p>
        </p:txBody>
      </p:sp>
      <p:sp>
        <p:nvSpPr>
          <p:cNvPr id="3" name="Content Placeholder 2"/>
          <p:cNvSpPr>
            <a:spLocks noGrp="1"/>
          </p:cNvSpPr>
          <p:nvPr>
            <p:ph sz="quarter" idx="1"/>
          </p:nvPr>
        </p:nvSpPr>
        <p:spPr/>
        <p:txBody>
          <a:bodyPr>
            <a:normAutofit/>
          </a:bodyPr>
          <a:lstStyle/>
          <a:p>
            <a:pPr algn="r" rtl="1"/>
            <a:r>
              <a:rPr lang="ar-SA" sz="2800" b="1" dirty="0" smtClean="0">
                <a:cs typeface="B Compset" pitchFamily="2" charset="-78"/>
              </a:rPr>
              <a:t>تبلیغات رادیو و تلویزیونی – نصب بنر های تبلیغاتی در سطح شهر ها و در آزاد راه ها – تبلیغات اینترنتی – نصب بنر های تبلیغاتی بر سر در مغازه ها – استفاده از کامیون های پخش با طرح بنر شرکت بهنوش</a:t>
            </a:r>
            <a:endParaRPr lang="en-US" sz="2800" dirty="0" smtClean="0">
              <a:cs typeface="B Compset" pitchFamily="2" charset="-78"/>
            </a:endParaRPr>
          </a:p>
          <a:p>
            <a:pPr algn="r" rtl="1">
              <a:buNone/>
            </a:pPr>
            <a:endParaRPr lang="en-US" sz="2800" dirty="0">
              <a:cs typeface="B Compset" pitchFamily="2" charset="-78"/>
            </a:endParaRPr>
          </a:p>
        </p:txBody>
      </p:sp>
      <p:sp>
        <p:nvSpPr>
          <p:cNvPr id="4" name="Rectangle 3"/>
          <p:cNvSpPr/>
          <p:nvPr/>
        </p:nvSpPr>
        <p:spPr>
          <a:xfrm>
            <a:off x="1371600" y="5105400"/>
            <a:ext cx="6553200" cy="584775"/>
          </a:xfrm>
          <a:prstGeom prst="rect">
            <a:avLst/>
          </a:prstGeom>
        </p:spPr>
        <p:txBody>
          <a:bodyPr wrap="square">
            <a:spAutoFit/>
          </a:bodyPr>
          <a:lstStyle/>
          <a:p>
            <a:pPr algn="ctr"/>
            <a:r>
              <a:rPr lang="en-US" sz="3200" dirty="0" smtClean="0">
                <a:latin typeface="Arial Rounded MT Bold" pitchFamily="34" charset="0"/>
              </a:rPr>
              <a:t>http://www.behnoushiran.com/</a:t>
            </a:r>
            <a:endParaRPr lang="en-US" sz="3200" dirty="0">
              <a:latin typeface="Arial Rounded MT Bold"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0000"/>
                </a:solidFill>
              </a:rPr>
              <a:t>تاریخچه</a:t>
            </a:r>
            <a:endParaRPr lang="en-US" dirty="0">
              <a:solidFill>
                <a:srgbClr val="FF0000"/>
              </a:solidFill>
            </a:endParaRPr>
          </a:p>
        </p:txBody>
      </p:sp>
      <p:sp>
        <p:nvSpPr>
          <p:cNvPr id="3" name="Content Placeholder 2"/>
          <p:cNvSpPr>
            <a:spLocks noGrp="1"/>
          </p:cNvSpPr>
          <p:nvPr>
            <p:ph sz="quarter" idx="1"/>
          </p:nvPr>
        </p:nvSpPr>
        <p:spPr/>
        <p:txBody>
          <a:bodyPr>
            <a:noAutofit/>
          </a:bodyPr>
          <a:lstStyle/>
          <a:p>
            <a:pPr algn="r" rtl="1"/>
            <a:r>
              <a:rPr lang="ar-SA" sz="2000" b="1" dirty="0" smtClean="0">
                <a:cs typeface="B Compset" pitchFamily="2" charset="-78"/>
              </a:rPr>
              <a:t>شرکت بهنوش در سال 1346 با سرمایه حدود سی میلیون ریال با نام مالتای ایران تأسیس و با تولید 100هزار بطر</a:t>
            </a:r>
            <a:r>
              <a:rPr lang="fa-IR" sz="2000" b="1" dirty="0" smtClean="0">
                <a:cs typeface="B Compset" pitchFamily="2" charset="-78"/>
              </a:rPr>
              <a:t>ی</a:t>
            </a:r>
            <a:r>
              <a:rPr lang="ar-SA" sz="2000" b="1" dirty="0" smtClean="0">
                <a:cs typeface="B Compset" pitchFamily="2" charset="-78"/>
              </a:rPr>
              <a:t> آبجو در حجم 500 سی سی در روز شروع به کار نموده و تنها کارخانه آبجوسازی است که پس از پيروزي انقلاب اسلامي با تغيير محصول خود به نوع غير الكلي و با نام بهنوش ايران به فعاليت خود ادامه داد. اين شرکت هم اکنون بزرگترين توليد کننده و صادر کننده ماءالشعير در ايران بوده و همچنین بزرگ ترین تولید کننده ماءالشعیر بدون الکل در دنیا می باشد بطوریکه محصولات خود را به اکثر کشورهای اسلامی صادر می نماید. شرکت بهنوش براي اطمينان بيشتر از كيفيت محصولات توليدي خود، به ویژه سلامت آنها و افزايش رضايت مشتريان ، افزایش ایمنی و بهداشت پرسنل و نیز جلوگیری از کاهش منابع و پیشگیری از آلودگی های زیست محیطی نظام مدیریت یکپارچه را در سازمان بر مبناي استانداردهای بين المللي </a:t>
            </a:r>
            <a:r>
              <a:rPr lang="en-US" sz="2000" b="1" dirty="0" smtClean="0">
                <a:cs typeface="B Compset" pitchFamily="2" charset="-78"/>
              </a:rPr>
              <a:t>ISO 9001: 2008 </a:t>
            </a:r>
            <a:r>
              <a:rPr lang="ar-SA" sz="2000" b="1" dirty="0" smtClean="0">
                <a:cs typeface="B Compset" pitchFamily="2" charset="-78"/>
              </a:rPr>
              <a:t>و </a:t>
            </a:r>
            <a:r>
              <a:rPr lang="en-US" sz="2000" b="1" dirty="0" smtClean="0">
                <a:cs typeface="B Compset" pitchFamily="2" charset="-78"/>
              </a:rPr>
              <a:t>ISO 22000:2005</a:t>
            </a:r>
            <a:r>
              <a:rPr lang="ar-SA" sz="2000" b="1" dirty="0" smtClean="0">
                <a:cs typeface="B Compset" pitchFamily="2" charset="-78"/>
              </a:rPr>
              <a:t> و </a:t>
            </a:r>
            <a:r>
              <a:rPr lang="en-US" sz="2000" b="1" dirty="0" smtClean="0">
                <a:cs typeface="B Compset" pitchFamily="2" charset="-78"/>
              </a:rPr>
              <a:t>ISO14001:2004</a:t>
            </a:r>
            <a:r>
              <a:rPr lang="ar-SA" sz="2000" b="1" dirty="0" smtClean="0">
                <a:cs typeface="B Compset" pitchFamily="2" charset="-78"/>
              </a:rPr>
              <a:t> و </a:t>
            </a:r>
            <a:r>
              <a:rPr lang="en-US" sz="2000" b="1" dirty="0" smtClean="0">
                <a:cs typeface="B Compset" pitchFamily="2" charset="-78"/>
              </a:rPr>
              <a:t>OHSAS18001:2007</a:t>
            </a:r>
            <a:r>
              <a:rPr lang="ar-SA" sz="2000" b="1" dirty="0" smtClean="0">
                <a:cs typeface="B Compset" pitchFamily="2" charset="-78"/>
              </a:rPr>
              <a:t> و </a:t>
            </a:r>
            <a:r>
              <a:rPr lang="en-US" sz="2000" b="1" dirty="0" smtClean="0">
                <a:cs typeface="B Compset" pitchFamily="2" charset="-78"/>
              </a:rPr>
              <a:t>HACCP</a:t>
            </a:r>
            <a:r>
              <a:rPr lang="ar-SA" sz="2000" b="1" dirty="0" smtClean="0">
                <a:cs typeface="B Compset" pitchFamily="2" charset="-78"/>
              </a:rPr>
              <a:t> و </a:t>
            </a:r>
            <a:r>
              <a:rPr lang="en-US" sz="2000" b="1" dirty="0" smtClean="0">
                <a:cs typeface="B Compset" pitchFamily="2" charset="-78"/>
              </a:rPr>
              <a:t>IMS</a:t>
            </a:r>
            <a:r>
              <a:rPr lang="ar-SA" sz="2000" b="1" dirty="0" smtClean="0">
                <a:cs typeface="B Compset" pitchFamily="2" charset="-78"/>
              </a:rPr>
              <a:t> مستقر نموده است.</a:t>
            </a:r>
            <a:endParaRPr lang="en-US" sz="2000" dirty="0" smtClean="0">
              <a:cs typeface="B Compset" pitchFamily="2" charset="-78"/>
            </a:endParaRPr>
          </a:p>
          <a:p>
            <a:pPr algn="r" rtl="1"/>
            <a:r>
              <a:rPr lang="ar-SA" sz="2000" b="1" dirty="0" smtClean="0">
                <a:cs typeface="B Compset" pitchFamily="2" charset="-78"/>
              </a:rPr>
              <a:t>عمده ماء الشعيرهاي دنيا(اعم از الكلي وغير الكلي) تنها از مالت، رازك، آب و </a:t>
            </a:r>
            <a:r>
              <a:rPr lang="en-US" sz="2000" b="1" dirty="0" smtClean="0">
                <a:cs typeface="B Compset" pitchFamily="2" charset="-78"/>
              </a:rPr>
              <a:t>co</a:t>
            </a:r>
            <a:r>
              <a:rPr lang="ar-SA" sz="2000" b="1" baseline="-25000" dirty="0" smtClean="0">
                <a:cs typeface="B Compset" pitchFamily="2" charset="-78"/>
              </a:rPr>
              <a:t>2</a:t>
            </a:r>
            <a:r>
              <a:rPr lang="ar-SA" sz="2000" b="1" dirty="0" smtClean="0">
                <a:cs typeface="B Compset" pitchFamily="2" charset="-78"/>
              </a:rPr>
              <a:t> توليد مي گردد و فقط بخش جزئي آن شامل مواد دیگر مثل شكر و اسانس می باشد. شرکت بهنوش ایران نیز برای تولید ماءالشعيرهاي خود از مالت استفاده می نماید.</a:t>
            </a:r>
            <a:endParaRPr lang="en-US" sz="2000" dirty="0" smtClean="0">
              <a:cs typeface="B Compset" pitchFamily="2" charset="-78"/>
            </a:endParaRPr>
          </a:p>
          <a:p>
            <a:pPr algn="r"/>
            <a:endParaRPr lang="en-US" sz="2000" dirty="0">
              <a:cs typeface="B Compset"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smtClean="0">
                <a:solidFill>
                  <a:srgbClr val="FF0000"/>
                </a:solidFill>
              </a:rPr>
              <a:t>محصولات</a:t>
            </a:r>
            <a:endParaRPr lang="en-US" dirty="0">
              <a:solidFill>
                <a:srgbClr val="FF0000"/>
              </a:solidFill>
            </a:endParaRPr>
          </a:p>
        </p:txBody>
      </p:sp>
      <p:sp>
        <p:nvSpPr>
          <p:cNvPr id="3" name="Content Placeholder 2"/>
          <p:cNvSpPr>
            <a:spLocks noGrp="1"/>
          </p:cNvSpPr>
          <p:nvPr>
            <p:ph sz="quarter" idx="1"/>
          </p:nvPr>
        </p:nvSpPr>
        <p:spPr/>
        <p:txBody>
          <a:bodyPr/>
          <a:lstStyle/>
          <a:p>
            <a:pPr algn="r" rtl="1"/>
            <a:r>
              <a:rPr lang="ar-SA" b="1" dirty="0" smtClean="0">
                <a:cs typeface="B Compset" pitchFamily="2" charset="-78"/>
              </a:rPr>
              <a:t>19 نوع دلستر </a:t>
            </a:r>
            <a:endParaRPr lang="en-US" dirty="0">
              <a:cs typeface="B Compset" pitchFamily="2" charset="-78"/>
            </a:endParaRPr>
          </a:p>
        </p:txBody>
      </p:sp>
      <p:pic>
        <p:nvPicPr>
          <p:cNvPr id="4" name="Picture 3" descr="دلستر تمشک"/>
          <p:cNvPicPr/>
          <p:nvPr/>
        </p:nvPicPr>
        <p:blipFill>
          <a:blip r:embed="rId2"/>
          <a:srcRect/>
          <a:stretch>
            <a:fillRect/>
          </a:stretch>
        </p:blipFill>
        <p:spPr bwMode="auto">
          <a:xfrm>
            <a:off x="762000" y="1600200"/>
            <a:ext cx="1430655" cy="1430655"/>
          </a:xfrm>
          <a:prstGeom prst="rect">
            <a:avLst/>
          </a:prstGeom>
          <a:noFill/>
          <a:ln w="9525">
            <a:noFill/>
            <a:miter lim="800000"/>
            <a:headEnd/>
            <a:tailEnd/>
          </a:ln>
        </p:spPr>
      </p:pic>
      <p:pic>
        <p:nvPicPr>
          <p:cNvPr id="5" name="Picture 4" descr="دلستر آلبالو"/>
          <p:cNvPicPr/>
          <p:nvPr/>
        </p:nvPicPr>
        <p:blipFill>
          <a:blip r:embed="rId3"/>
          <a:srcRect/>
          <a:stretch>
            <a:fillRect/>
          </a:stretch>
        </p:blipFill>
        <p:spPr bwMode="auto">
          <a:xfrm>
            <a:off x="1600200" y="1600200"/>
            <a:ext cx="1430655" cy="1430655"/>
          </a:xfrm>
          <a:prstGeom prst="rect">
            <a:avLst/>
          </a:prstGeom>
          <a:noFill/>
          <a:ln w="9525">
            <a:noFill/>
            <a:miter lim="800000"/>
            <a:headEnd/>
            <a:tailEnd/>
          </a:ln>
        </p:spPr>
      </p:pic>
      <p:pic>
        <p:nvPicPr>
          <p:cNvPr id="6" name="Picture 5" descr="دلستر لایت"/>
          <p:cNvPicPr/>
          <p:nvPr/>
        </p:nvPicPr>
        <p:blipFill>
          <a:blip r:embed="rId4"/>
          <a:srcRect/>
          <a:stretch>
            <a:fillRect/>
          </a:stretch>
        </p:blipFill>
        <p:spPr bwMode="auto">
          <a:xfrm>
            <a:off x="2438400" y="1600200"/>
            <a:ext cx="1430655" cy="1430655"/>
          </a:xfrm>
          <a:prstGeom prst="rect">
            <a:avLst/>
          </a:prstGeom>
          <a:noFill/>
          <a:ln w="9525">
            <a:noFill/>
            <a:miter lim="800000"/>
            <a:headEnd/>
            <a:tailEnd/>
          </a:ln>
        </p:spPr>
      </p:pic>
      <p:pic>
        <p:nvPicPr>
          <p:cNvPr id="7" name="Picture 6" descr="دلستر انار"/>
          <p:cNvPicPr/>
          <p:nvPr/>
        </p:nvPicPr>
        <p:blipFill>
          <a:blip r:embed="rId5"/>
          <a:srcRect/>
          <a:stretch>
            <a:fillRect/>
          </a:stretch>
        </p:blipFill>
        <p:spPr bwMode="auto">
          <a:xfrm>
            <a:off x="3276600" y="1600200"/>
            <a:ext cx="1430655" cy="1430655"/>
          </a:xfrm>
          <a:prstGeom prst="rect">
            <a:avLst/>
          </a:prstGeom>
          <a:noFill/>
          <a:ln w="9525">
            <a:noFill/>
            <a:miter lim="800000"/>
            <a:headEnd/>
            <a:tailEnd/>
          </a:ln>
        </p:spPr>
      </p:pic>
      <p:pic>
        <p:nvPicPr>
          <p:cNvPr id="8" name="Picture 7" descr="دلستر زنجبیل"/>
          <p:cNvPicPr/>
          <p:nvPr/>
        </p:nvPicPr>
        <p:blipFill>
          <a:blip r:embed="rId6"/>
          <a:srcRect/>
          <a:stretch>
            <a:fillRect/>
          </a:stretch>
        </p:blipFill>
        <p:spPr bwMode="auto">
          <a:xfrm>
            <a:off x="4114800" y="1600200"/>
            <a:ext cx="1430655" cy="1430655"/>
          </a:xfrm>
          <a:prstGeom prst="rect">
            <a:avLst/>
          </a:prstGeom>
          <a:noFill/>
          <a:ln w="9525">
            <a:noFill/>
            <a:miter lim="800000"/>
            <a:headEnd/>
            <a:tailEnd/>
          </a:ln>
        </p:spPr>
      </p:pic>
      <p:pic>
        <p:nvPicPr>
          <p:cNvPr id="9" name="Picture 8" descr="دلستر لیمو"/>
          <p:cNvPicPr/>
          <p:nvPr/>
        </p:nvPicPr>
        <p:blipFill>
          <a:blip r:embed="rId7"/>
          <a:srcRect/>
          <a:stretch>
            <a:fillRect/>
          </a:stretch>
        </p:blipFill>
        <p:spPr bwMode="auto">
          <a:xfrm>
            <a:off x="4953000" y="1600200"/>
            <a:ext cx="1430655" cy="1430655"/>
          </a:xfrm>
          <a:prstGeom prst="rect">
            <a:avLst/>
          </a:prstGeom>
          <a:noFill/>
          <a:ln w="9525">
            <a:noFill/>
            <a:miter lim="800000"/>
            <a:headEnd/>
            <a:tailEnd/>
          </a:ln>
        </p:spPr>
      </p:pic>
      <p:pic>
        <p:nvPicPr>
          <p:cNvPr id="10" name="Picture 9" descr="دلستر بلک"/>
          <p:cNvPicPr/>
          <p:nvPr/>
        </p:nvPicPr>
        <p:blipFill>
          <a:blip r:embed="rId8"/>
          <a:srcRect/>
          <a:stretch>
            <a:fillRect/>
          </a:stretch>
        </p:blipFill>
        <p:spPr bwMode="auto">
          <a:xfrm>
            <a:off x="762000" y="2971800"/>
            <a:ext cx="1430655" cy="1430655"/>
          </a:xfrm>
          <a:prstGeom prst="rect">
            <a:avLst/>
          </a:prstGeom>
          <a:noFill/>
          <a:ln w="9525">
            <a:noFill/>
            <a:miter lim="800000"/>
            <a:headEnd/>
            <a:tailEnd/>
          </a:ln>
        </p:spPr>
      </p:pic>
      <p:pic>
        <p:nvPicPr>
          <p:cNvPr id="11" name="Picture 10" descr="دلستر انبه"/>
          <p:cNvPicPr/>
          <p:nvPr/>
        </p:nvPicPr>
        <p:blipFill>
          <a:blip r:embed="rId9"/>
          <a:srcRect/>
          <a:stretch>
            <a:fillRect/>
          </a:stretch>
        </p:blipFill>
        <p:spPr bwMode="auto">
          <a:xfrm>
            <a:off x="1600200" y="2971800"/>
            <a:ext cx="1430655" cy="1430655"/>
          </a:xfrm>
          <a:prstGeom prst="rect">
            <a:avLst/>
          </a:prstGeom>
          <a:noFill/>
          <a:ln w="9525">
            <a:noFill/>
            <a:miter lim="800000"/>
            <a:headEnd/>
            <a:tailEnd/>
          </a:ln>
        </p:spPr>
      </p:pic>
      <p:pic>
        <p:nvPicPr>
          <p:cNvPr id="12" name="Picture 11" descr="دلستر شکلات"/>
          <p:cNvPicPr/>
          <p:nvPr/>
        </p:nvPicPr>
        <p:blipFill>
          <a:blip r:embed="rId10"/>
          <a:srcRect/>
          <a:stretch>
            <a:fillRect/>
          </a:stretch>
        </p:blipFill>
        <p:spPr bwMode="auto">
          <a:xfrm>
            <a:off x="2438400" y="2971800"/>
            <a:ext cx="1430655" cy="1430655"/>
          </a:xfrm>
          <a:prstGeom prst="rect">
            <a:avLst/>
          </a:prstGeom>
          <a:noFill/>
          <a:ln w="9525">
            <a:noFill/>
            <a:miter lim="800000"/>
            <a:headEnd/>
            <a:tailEnd/>
          </a:ln>
        </p:spPr>
      </p:pic>
      <p:pic>
        <p:nvPicPr>
          <p:cNvPr id="13" name="Picture 12" descr="دلستر پرتقال"/>
          <p:cNvPicPr/>
          <p:nvPr/>
        </p:nvPicPr>
        <p:blipFill>
          <a:blip r:embed="rId11"/>
          <a:srcRect/>
          <a:stretch>
            <a:fillRect/>
          </a:stretch>
        </p:blipFill>
        <p:spPr bwMode="auto">
          <a:xfrm>
            <a:off x="3276600" y="2971800"/>
            <a:ext cx="1430655" cy="1430655"/>
          </a:xfrm>
          <a:prstGeom prst="rect">
            <a:avLst/>
          </a:prstGeom>
          <a:noFill/>
          <a:ln w="9525">
            <a:noFill/>
            <a:miter lim="800000"/>
            <a:headEnd/>
            <a:tailEnd/>
          </a:ln>
        </p:spPr>
      </p:pic>
      <p:pic>
        <p:nvPicPr>
          <p:cNvPr id="14" name="Picture 13" descr="دلستر کلاسیک"/>
          <p:cNvPicPr/>
          <p:nvPr/>
        </p:nvPicPr>
        <p:blipFill>
          <a:blip r:embed="rId12"/>
          <a:srcRect/>
          <a:stretch>
            <a:fillRect/>
          </a:stretch>
        </p:blipFill>
        <p:spPr bwMode="auto">
          <a:xfrm>
            <a:off x="4114800" y="2971800"/>
            <a:ext cx="1430655" cy="1430655"/>
          </a:xfrm>
          <a:prstGeom prst="rect">
            <a:avLst/>
          </a:prstGeom>
          <a:noFill/>
          <a:ln w="9525">
            <a:noFill/>
            <a:miter lim="800000"/>
            <a:headEnd/>
            <a:tailEnd/>
          </a:ln>
        </p:spPr>
      </p:pic>
      <p:pic>
        <p:nvPicPr>
          <p:cNvPr id="15" name="Picture 14" descr="دلستر آناناس"/>
          <p:cNvPicPr/>
          <p:nvPr/>
        </p:nvPicPr>
        <p:blipFill>
          <a:blip r:embed="rId13"/>
          <a:srcRect/>
          <a:stretch>
            <a:fillRect/>
          </a:stretch>
        </p:blipFill>
        <p:spPr bwMode="auto">
          <a:xfrm>
            <a:off x="4191000" y="4419600"/>
            <a:ext cx="1430655" cy="1430655"/>
          </a:xfrm>
          <a:prstGeom prst="rect">
            <a:avLst/>
          </a:prstGeom>
          <a:noFill/>
          <a:ln w="9525">
            <a:noFill/>
            <a:miter lim="800000"/>
            <a:headEnd/>
            <a:tailEnd/>
          </a:ln>
        </p:spPr>
      </p:pic>
      <p:pic>
        <p:nvPicPr>
          <p:cNvPr id="16" name="Picture 15" descr="دلستر توت فرنگی"/>
          <p:cNvPicPr/>
          <p:nvPr/>
        </p:nvPicPr>
        <p:blipFill>
          <a:blip r:embed="rId14"/>
          <a:srcRect/>
          <a:stretch>
            <a:fillRect/>
          </a:stretch>
        </p:blipFill>
        <p:spPr bwMode="auto">
          <a:xfrm>
            <a:off x="4953000" y="2971800"/>
            <a:ext cx="1430655" cy="1430655"/>
          </a:xfrm>
          <a:prstGeom prst="rect">
            <a:avLst/>
          </a:prstGeom>
          <a:noFill/>
          <a:ln w="9525">
            <a:noFill/>
            <a:miter lim="800000"/>
            <a:headEnd/>
            <a:tailEnd/>
          </a:ln>
        </p:spPr>
      </p:pic>
      <p:pic>
        <p:nvPicPr>
          <p:cNvPr id="17" name="Picture 16" descr="دلستر طالبی"/>
          <p:cNvPicPr/>
          <p:nvPr/>
        </p:nvPicPr>
        <p:blipFill>
          <a:blip r:embed="rId15"/>
          <a:srcRect/>
          <a:stretch>
            <a:fillRect/>
          </a:stretch>
        </p:blipFill>
        <p:spPr bwMode="auto">
          <a:xfrm>
            <a:off x="5867400" y="4419600"/>
            <a:ext cx="1430655" cy="1430655"/>
          </a:xfrm>
          <a:prstGeom prst="rect">
            <a:avLst/>
          </a:prstGeom>
          <a:noFill/>
          <a:ln w="9525">
            <a:noFill/>
            <a:miter lim="800000"/>
            <a:headEnd/>
            <a:tailEnd/>
          </a:ln>
        </p:spPr>
      </p:pic>
      <p:pic>
        <p:nvPicPr>
          <p:cNvPr id="18" name="Picture 17" descr="دلستر گلابی"/>
          <p:cNvPicPr/>
          <p:nvPr/>
        </p:nvPicPr>
        <p:blipFill>
          <a:blip r:embed="rId16"/>
          <a:srcRect/>
          <a:stretch>
            <a:fillRect/>
          </a:stretch>
        </p:blipFill>
        <p:spPr bwMode="auto">
          <a:xfrm>
            <a:off x="5029200" y="4419600"/>
            <a:ext cx="1430655" cy="1430655"/>
          </a:xfrm>
          <a:prstGeom prst="rect">
            <a:avLst/>
          </a:prstGeom>
          <a:noFill/>
          <a:ln w="9525">
            <a:noFill/>
            <a:miter lim="800000"/>
            <a:headEnd/>
            <a:tailEnd/>
          </a:ln>
        </p:spPr>
      </p:pic>
      <p:pic>
        <p:nvPicPr>
          <p:cNvPr id="19" name="Picture 18" descr="دلستر آناناس"/>
          <p:cNvPicPr/>
          <p:nvPr/>
        </p:nvPicPr>
        <p:blipFill>
          <a:blip r:embed="rId17"/>
          <a:srcRect/>
          <a:stretch>
            <a:fillRect/>
          </a:stretch>
        </p:blipFill>
        <p:spPr bwMode="auto">
          <a:xfrm>
            <a:off x="762000" y="4495800"/>
            <a:ext cx="1430655" cy="1430655"/>
          </a:xfrm>
          <a:prstGeom prst="rect">
            <a:avLst/>
          </a:prstGeom>
          <a:noFill/>
          <a:ln w="9525">
            <a:noFill/>
            <a:miter lim="800000"/>
            <a:headEnd/>
            <a:tailEnd/>
          </a:ln>
        </p:spPr>
      </p:pic>
      <p:pic>
        <p:nvPicPr>
          <p:cNvPr id="20" name="Picture 19" descr="دلستر استوایی"/>
          <p:cNvPicPr/>
          <p:nvPr/>
        </p:nvPicPr>
        <p:blipFill>
          <a:blip r:embed="rId18"/>
          <a:srcRect/>
          <a:stretch>
            <a:fillRect/>
          </a:stretch>
        </p:blipFill>
        <p:spPr bwMode="auto">
          <a:xfrm>
            <a:off x="1600200" y="4419600"/>
            <a:ext cx="1430655" cy="1430655"/>
          </a:xfrm>
          <a:prstGeom prst="rect">
            <a:avLst/>
          </a:prstGeom>
          <a:noFill/>
          <a:ln w="9525">
            <a:noFill/>
            <a:miter lim="800000"/>
            <a:headEnd/>
            <a:tailEnd/>
          </a:ln>
        </p:spPr>
      </p:pic>
      <p:pic>
        <p:nvPicPr>
          <p:cNvPr id="21" name="Picture 20" descr="دلستر سیب"/>
          <p:cNvPicPr/>
          <p:nvPr/>
        </p:nvPicPr>
        <p:blipFill>
          <a:blip r:embed="rId19"/>
          <a:srcRect/>
          <a:stretch>
            <a:fillRect/>
          </a:stretch>
        </p:blipFill>
        <p:spPr bwMode="auto">
          <a:xfrm>
            <a:off x="2438400" y="4419600"/>
            <a:ext cx="1430655" cy="1430655"/>
          </a:xfrm>
          <a:prstGeom prst="rect">
            <a:avLst/>
          </a:prstGeom>
          <a:noFill/>
          <a:ln w="9525">
            <a:noFill/>
            <a:miter lim="800000"/>
            <a:headEnd/>
            <a:tailEnd/>
          </a:ln>
        </p:spPr>
      </p:pic>
      <p:pic>
        <p:nvPicPr>
          <p:cNvPr id="22" name="Picture 21" descr="دلستر هلو"/>
          <p:cNvPicPr/>
          <p:nvPr/>
        </p:nvPicPr>
        <p:blipFill>
          <a:blip r:embed="rId20"/>
          <a:srcRect/>
          <a:stretch>
            <a:fillRect/>
          </a:stretch>
        </p:blipFill>
        <p:spPr bwMode="auto">
          <a:xfrm>
            <a:off x="3352800" y="4419600"/>
            <a:ext cx="1430655" cy="14306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smtClean="0">
                <a:solidFill>
                  <a:srgbClr val="FF0000"/>
                </a:solidFill>
              </a:rPr>
              <a:t>محصولات</a:t>
            </a:r>
            <a:endParaRPr lang="en-US" dirty="0"/>
          </a:p>
        </p:txBody>
      </p:sp>
      <p:sp>
        <p:nvSpPr>
          <p:cNvPr id="3" name="Content Placeholder 2"/>
          <p:cNvSpPr>
            <a:spLocks noGrp="1"/>
          </p:cNvSpPr>
          <p:nvPr>
            <p:ph sz="quarter" idx="1"/>
          </p:nvPr>
        </p:nvSpPr>
        <p:spPr/>
        <p:txBody>
          <a:bodyPr>
            <a:normAutofit/>
          </a:bodyPr>
          <a:lstStyle/>
          <a:p>
            <a:pPr algn="r" rtl="1"/>
            <a:r>
              <a:rPr lang="ar-SA" b="1" dirty="0" smtClean="0"/>
              <a:t>آرامیس</a:t>
            </a:r>
            <a:endParaRPr lang="fa-IR" b="1" dirty="0" smtClean="0"/>
          </a:p>
          <a:p>
            <a:pPr algn="r" rtl="1"/>
            <a:r>
              <a:rPr lang="fa-IR" b="1" dirty="0" smtClean="0"/>
              <a:t>خواص آراميس :</a:t>
            </a:r>
            <a:endParaRPr lang="fa-IR" sz="2200" dirty="0" smtClean="0">
              <a:cs typeface="B Compset" pitchFamily="2" charset="-78"/>
            </a:endParaRPr>
          </a:p>
          <a:p>
            <a:pPr algn="r" rtl="1"/>
            <a:r>
              <a:rPr lang="fa-IR" sz="2200" dirty="0" smtClean="0">
                <a:cs typeface="B Compset" pitchFamily="2" charset="-78"/>
              </a:rPr>
              <a:t>نوشيدني گياهي</a:t>
            </a:r>
            <a:r>
              <a:rPr lang="fa-IR" sz="2200" b="1" dirty="0" smtClean="0">
                <a:cs typeface="B Compset" pitchFamily="2" charset="-78"/>
              </a:rPr>
              <a:t> آراميس</a:t>
            </a:r>
            <a:r>
              <a:rPr lang="fa-IR" sz="2200" dirty="0" smtClean="0">
                <a:cs typeface="B Compset" pitchFamily="2" charset="-78"/>
              </a:rPr>
              <a:t> محتوي عصاره هاي گياهي صد در صد طبيعي بيدمشك و گل گاوزبان، بدون مواد نگهدارنده و حاوي قند طبيعي ميوه با خواص دارويي و درماني ذيل مي باشد:</a:t>
            </a:r>
          </a:p>
          <a:p>
            <a:pPr algn="r" rtl="1"/>
            <a:r>
              <a:rPr lang="fa-IR" sz="2200" dirty="0" smtClean="0">
                <a:cs typeface="B Compset" pitchFamily="2" charset="-78"/>
              </a:rPr>
              <a:t>-تمدد اعصاب  و كمك به آرامش روحي</a:t>
            </a:r>
          </a:p>
          <a:p>
            <a:pPr algn="r" rtl="1"/>
            <a:r>
              <a:rPr lang="fa-IR" sz="2200" dirty="0" smtClean="0">
                <a:cs typeface="B Compset" pitchFamily="2" charset="-78"/>
              </a:rPr>
              <a:t>-ضد اضطراب و دلهره</a:t>
            </a:r>
          </a:p>
          <a:p>
            <a:pPr algn="r" rtl="1"/>
            <a:r>
              <a:rPr lang="fa-IR" sz="2200" dirty="0" smtClean="0">
                <a:cs typeface="B Compset" pitchFamily="2" charset="-78"/>
              </a:rPr>
              <a:t>-كمك به داشتن خوابي خوش و آرام</a:t>
            </a:r>
          </a:p>
          <a:p>
            <a:pPr algn="r" rtl="1"/>
            <a:r>
              <a:rPr lang="fa-IR" sz="2200" dirty="0" smtClean="0">
                <a:cs typeface="B Compset" pitchFamily="2" charset="-78"/>
              </a:rPr>
              <a:t>-تقويت كننده كبد،كليه و تنظيم گردش خون</a:t>
            </a:r>
          </a:p>
          <a:p>
            <a:pPr algn="r" rtl="1"/>
            <a:r>
              <a:rPr lang="fa-IR" sz="2200" dirty="0" smtClean="0">
                <a:cs typeface="B Compset" pitchFamily="2" charset="-78"/>
              </a:rPr>
              <a:t>-تقويت قلب و تصفيه كننده خون</a:t>
            </a:r>
          </a:p>
          <a:p>
            <a:pPr algn="r" rtl="1"/>
            <a:r>
              <a:rPr lang="fa-IR" sz="2200" dirty="0" smtClean="0">
                <a:cs typeface="B Compset" pitchFamily="2" charset="-78"/>
              </a:rPr>
              <a:t>-تقويت عمومي بدن و مسكن زخم معده</a:t>
            </a:r>
          </a:p>
          <a:p>
            <a:pPr algn="r" rtl="1"/>
            <a:endParaRPr lang="en-US" sz="2200" dirty="0">
              <a:cs typeface="B Compset" pitchFamily="2" charset="-78"/>
            </a:endParaRPr>
          </a:p>
        </p:txBody>
      </p:sp>
      <p:pic>
        <p:nvPicPr>
          <p:cNvPr id="4" name="Picture 3" descr="آرامیس"/>
          <p:cNvPicPr/>
          <p:nvPr/>
        </p:nvPicPr>
        <p:blipFill>
          <a:blip r:embed="rId2"/>
          <a:srcRect/>
          <a:stretch>
            <a:fillRect/>
          </a:stretch>
        </p:blipFill>
        <p:spPr bwMode="auto">
          <a:xfrm>
            <a:off x="990600" y="3657600"/>
            <a:ext cx="24384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smtClean="0">
                <a:solidFill>
                  <a:srgbClr val="FF0000"/>
                </a:solidFill>
              </a:rPr>
              <a:t>محصولات</a:t>
            </a:r>
            <a:endParaRPr lang="en-US" dirty="0"/>
          </a:p>
        </p:txBody>
      </p:sp>
      <p:sp>
        <p:nvSpPr>
          <p:cNvPr id="3" name="Content Placeholder 2"/>
          <p:cNvSpPr>
            <a:spLocks noGrp="1"/>
          </p:cNvSpPr>
          <p:nvPr>
            <p:ph sz="quarter" idx="1"/>
          </p:nvPr>
        </p:nvSpPr>
        <p:spPr/>
        <p:txBody>
          <a:bodyPr/>
          <a:lstStyle/>
          <a:p>
            <a:pPr algn="r" rtl="1"/>
            <a:r>
              <a:rPr lang="ar-SA" b="1" dirty="0" smtClean="0"/>
              <a:t>5نوع تاک </a:t>
            </a:r>
            <a:endParaRPr lang="en-US" dirty="0"/>
          </a:p>
        </p:txBody>
      </p:sp>
      <p:sp>
        <p:nvSpPr>
          <p:cNvPr id="5" name="Rectangle 4"/>
          <p:cNvSpPr/>
          <p:nvPr/>
        </p:nvSpPr>
        <p:spPr>
          <a:xfrm>
            <a:off x="4267200" y="2286000"/>
            <a:ext cx="4572000" cy="1938992"/>
          </a:xfrm>
          <a:prstGeom prst="rect">
            <a:avLst/>
          </a:prstGeom>
        </p:spPr>
        <p:txBody>
          <a:bodyPr>
            <a:spAutoFit/>
          </a:bodyPr>
          <a:lstStyle/>
          <a:p>
            <a:pPr algn="r" rtl="1"/>
            <a:r>
              <a:rPr lang="fa-IR" sz="2000" b="1" dirty="0" smtClean="0">
                <a:cs typeface="B Compset" pitchFamily="2" charset="-78"/>
              </a:rPr>
              <a:t>خواص آبميوه های گازدار (تاک) :</a:t>
            </a:r>
            <a:endParaRPr lang="fa-IR" sz="2000" dirty="0" smtClean="0">
              <a:cs typeface="B Compset" pitchFamily="2" charset="-78"/>
            </a:endParaRPr>
          </a:p>
          <a:p>
            <a:pPr algn="r" rtl="1"/>
            <a:r>
              <a:rPr lang="fa-IR" sz="2000" dirty="0" smtClean="0">
                <a:cs typeface="B Compset" pitchFamily="2" charset="-78"/>
              </a:rPr>
              <a:t>- آبميوه هاي شيشه با درب پيچي براي اولين بار در ايران</a:t>
            </a:r>
          </a:p>
          <a:p>
            <a:pPr algn="r" rtl="1"/>
            <a:r>
              <a:rPr lang="fa-IR" sz="2000" dirty="0" smtClean="0">
                <a:cs typeface="B Compset" pitchFamily="2" charset="-78"/>
              </a:rPr>
              <a:t>- پاستوریزه و فاقد هر گونه رنگ و مواد نگهدارنده</a:t>
            </a:r>
          </a:p>
          <a:p>
            <a:pPr algn="r" rtl="1"/>
            <a:r>
              <a:rPr lang="fa-IR" sz="2000" dirty="0" smtClean="0">
                <a:cs typeface="B Compset" pitchFamily="2" charset="-78"/>
              </a:rPr>
              <a:t>- در 5 طعم انگور قرمز ، انگور سفید ، آلبالو ، سیب و انار</a:t>
            </a:r>
          </a:p>
          <a:p>
            <a:pPr algn="r" rtl="1"/>
            <a:r>
              <a:rPr lang="fa-IR" sz="2000" dirty="0" smtClean="0">
                <a:cs typeface="B Compset" pitchFamily="2" charset="-78"/>
              </a:rPr>
              <a:t>- حاوی 100 درصد کنسانتره طبیعی میوه جات</a:t>
            </a:r>
          </a:p>
          <a:p>
            <a:pPr algn="r" rtl="1"/>
            <a:r>
              <a:rPr lang="fa-IR" sz="2000" dirty="0" smtClean="0">
                <a:cs typeface="B Compset" pitchFamily="2" charset="-78"/>
              </a:rPr>
              <a:t>- بدون شکر</a:t>
            </a:r>
          </a:p>
        </p:txBody>
      </p:sp>
      <p:pic>
        <p:nvPicPr>
          <p:cNvPr id="6" name="Picture 5" descr="تاک انار"/>
          <p:cNvPicPr/>
          <p:nvPr/>
        </p:nvPicPr>
        <p:blipFill>
          <a:blip r:embed="rId2"/>
          <a:srcRect/>
          <a:stretch>
            <a:fillRect/>
          </a:stretch>
        </p:blipFill>
        <p:spPr bwMode="auto">
          <a:xfrm>
            <a:off x="228600" y="1447800"/>
            <a:ext cx="1430655" cy="1430655"/>
          </a:xfrm>
          <a:prstGeom prst="rect">
            <a:avLst/>
          </a:prstGeom>
          <a:noFill/>
          <a:ln w="9525">
            <a:noFill/>
            <a:miter lim="800000"/>
            <a:headEnd/>
            <a:tailEnd/>
          </a:ln>
        </p:spPr>
      </p:pic>
      <p:pic>
        <p:nvPicPr>
          <p:cNvPr id="7" name="Picture 6" descr="تاک آلبالو"/>
          <p:cNvPicPr/>
          <p:nvPr/>
        </p:nvPicPr>
        <p:blipFill>
          <a:blip r:embed="rId3"/>
          <a:srcRect/>
          <a:stretch>
            <a:fillRect/>
          </a:stretch>
        </p:blipFill>
        <p:spPr bwMode="auto">
          <a:xfrm>
            <a:off x="1219200" y="1447800"/>
            <a:ext cx="1430655" cy="1430655"/>
          </a:xfrm>
          <a:prstGeom prst="rect">
            <a:avLst/>
          </a:prstGeom>
          <a:noFill/>
          <a:ln w="9525">
            <a:noFill/>
            <a:miter lim="800000"/>
            <a:headEnd/>
            <a:tailEnd/>
          </a:ln>
        </p:spPr>
      </p:pic>
      <p:pic>
        <p:nvPicPr>
          <p:cNvPr id="8" name="Picture 7" descr="تاک انگورسفید"/>
          <p:cNvPicPr/>
          <p:nvPr/>
        </p:nvPicPr>
        <p:blipFill>
          <a:blip r:embed="rId4"/>
          <a:srcRect/>
          <a:stretch>
            <a:fillRect/>
          </a:stretch>
        </p:blipFill>
        <p:spPr bwMode="auto">
          <a:xfrm>
            <a:off x="304800" y="3124200"/>
            <a:ext cx="1430655" cy="1430655"/>
          </a:xfrm>
          <a:prstGeom prst="rect">
            <a:avLst/>
          </a:prstGeom>
          <a:noFill/>
          <a:ln w="9525">
            <a:noFill/>
            <a:miter lim="800000"/>
            <a:headEnd/>
            <a:tailEnd/>
          </a:ln>
        </p:spPr>
      </p:pic>
      <p:pic>
        <p:nvPicPr>
          <p:cNvPr id="9" name="Picture 8" descr="تاک سیب"/>
          <p:cNvPicPr/>
          <p:nvPr/>
        </p:nvPicPr>
        <p:blipFill>
          <a:blip r:embed="rId5"/>
          <a:srcRect/>
          <a:stretch>
            <a:fillRect/>
          </a:stretch>
        </p:blipFill>
        <p:spPr bwMode="auto">
          <a:xfrm>
            <a:off x="1295400" y="3124200"/>
            <a:ext cx="1430655" cy="1430655"/>
          </a:xfrm>
          <a:prstGeom prst="rect">
            <a:avLst/>
          </a:prstGeom>
          <a:noFill/>
          <a:ln w="9525">
            <a:noFill/>
            <a:miter lim="800000"/>
            <a:headEnd/>
            <a:tailEnd/>
          </a:ln>
        </p:spPr>
      </p:pic>
      <p:pic>
        <p:nvPicPr>
          <p:cNvPr id="10" name="Picture 9" descr="تاک انگورقرمز"/>
          <p:cNvPicPr/>
          <p:nvPr/>
        </p:nvPicPr>
        <p:blipFill>
          <a:blip r:embed="rId6"/>
          <a:srcRect/>
          <a:stretch>
            <a:fillRect/>
          </a:stretch>
        </p:blipFill>
        <p:spPr bwMode="auto">
          <a:xfrm>
            <a:off x="381000" y="4876800"/>
            <a:ext cx="1430655" cy="14306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smtClean="0">
                <a:solidFill>
                  <a:srgbClr val="FF0000"/>
                </a:solidFill>
              </a:rPr>
              <a:t>محصولات</a:t>
            </a:r>
            <a:endParaRPr lang="en-US" dirty="0"/>
          </a:p>
        </p:txBody>
      </p:sp>
      <p:sp>
        <p:nvSpPr>
          <p:cNvPr id="3" name="Content Placeholder 2"/>
          <p:cNvSpPr>
            <a:spLocks noGrp="1"/>
          </p:cNvSpPr>
          <p:nvPr>
            <p:ph sz="quarter" idx="1"/>
          </p:nvPr>
        </p:nvSpPr>
        <p:spPr/>
        <p:txBody>
          <a:bodyPr/>
          <a:lstStyle/>
          <a:p>
            <a:pPr algn="r" rtl="1"/>
            <a:r>
              <a:rPr lang="ar-SA" b="1" dirty="0" smtClean="0"/>
              <a:t> 10نوع دادلی</a:t>
            </a:r>
            <a:endParaRPr lang="en-US" dirty="0"/>
          </a:p>
        </p:txBody>
      </p:sp>
      <p:pic>
        <p:nvPicPr>
          <p:cNvPr id="4" name="Picture 3" descr="دادلی انگورسفید"/>
          <p:cNvPicPr/>
          <p:nvPr/>
        </p:nvPicPr>
        <p:blipFill>
          <a:blip r:embed="rId2"/>
          <a:srcRect/>
          <a:stretch>
            <a:fillRect/>
          </a:stretch>
        </p:blipFill>
        <p:spPr bwMode="auto">
          <a:xfrm>
            <a:off x="533400" y="1752600"/>
            <a:ext cx="1524000" cy="1752600"/>
          </a:xfrm>
          <a:prstGeom prst="rect">
            <a:avLst/>
          </a:prstGeom>
          <a:noFill/>
          <a:ln w="9525">
            <a:noFill/>
            <a:miter lim="800000"/>
            <a:headEnd/>
            <a:tailEnd/>
          </a:ln>
        </p:spPr>
      </p:pic>
      <p:pic>
        <p:nvPicPr>
          <p:cNvPr id="5" name="Picture 4" descr="دادلی آناناس"/>
          <p:cNvPicPr/>
          <p:nvPr/>
        </p:nvPicPr>
        <p:blipFill>
          <a:blip r:embed="rId3"/>
          <a:srcRect/>
          <a:stretch>
            <a:fillRect/>
          </a:stretch>
        </p:blipFill>
        <p:spPr bwMode="auto">
          <a:xfrm>
            <a:off x="1524000" y="1752600"/>
            <a:ext cx="1583055" cy="1735455"/>
          </a:xfrm>
          <a:prstGeom prst="rect">
            <a:avLst/>
          </a:prstGeom>
          <a:noFill/>
          <a:ln w="9525">
            <a:noFill/>
            <a:miter lim="800000"/>
            <a:headEnd/>
            <a:tailEnd/>
          </a:ln>
        </p:spPr>
      </p:pic>
      <p:pic>
        <p:nvPicPr>
          <p:cNvPr id="6" name="Picture 5" descr="دادلی آلبالو"/>
          <p:cNvPicPr/>
          <p:nvPr/>
        </p:nvPicPr>
        <p:blipFill>
          <a:blip r:embed="rId4"/>
          <a:srcRect/>
          <a:stretch>
            <a:fillRect/>
          </a:stretch>
        </p:blipFill>
        <p:spPr bwMode="auto">
          <a:xfrm>
            <a:off x="2438400" y="1752600"/>
            <a:ext cx="1659255" cy="1735455"/>
          </a:xfrm>
          <a:prstGeom prst="rect">
            <a:avLst/>
          </a:prstGeom>
          <a:noFill/>
          <a:ln w="9525">
            <a:noFill/>
            <a:miter lim="800000"/>
            <a:headEnd/>
            <a:tailEnd/>
          </a:ln>
        </p:spPr>
      </p:pic>
      <p:pic>
        <p:nvPicPr>
          <p:cNvPr id="7" name="Picture 6" descr="دادلی بلوتروپیکال"/>
          <p:cNvPicPr/>
          <p:nvPr/>
        </p:nvPicPr>
        <p:blipFill>
          <a:blip r:embed="rId5"/>
          <a:srcRect/>
          <a:stretch>
            <a:fillRect/>
          </a:stretch>
        </p:blipFill>
        <p:spPr bwMode="auto">
          <a:xfrm>
            <a:off x="3505200" y="1752600"/>
            <a:ext cx="1506855" cy="1752600"/>
          </a:xfrm>
          <a:prstGeom prst="rect">
            <a:avLst/>
          </a:prstGeom>
          <a:noFill/>
          <a:ln w="9525">
            <a:noFill/>
            <a:miter lim="800000"/>
            <a:headEnd/>
            <a:tailEnd/>
          </a:ln>
        </p:spPr>
      </p:pic>
      <p:pic>
        <p:nvPicPr>
          <p:cNvPr id="8" name="Picture 7" descr="دادلی انگورقرمز"/>
          <p:cNvPicPr/>
          <p:nvPr/>
        </p:nvPicPr>
        <p:blipFill>
          <a:blip r:embed="rId6"/>
          <a:srcRect/>
          <a:stretch>
            <a:fillRect/>
          </a:stretch>
        </p:blipFill>
        <p:spPr bwMode="auto">
          <a:xfrm>
            <a:off x="457200" y="4114800"/>
            <a:ext cx="1676400" cy="1887855"/>
          </a:xfrm>
          <a:prstGeom prst="rect">
            <a:avLst/>
          </a:prstGeom>
          <a:noFill/>
          <a:ln w="9525">
            <a:noFill/>
            <a:miter lim="800000"/>
            <a:headEnd/>
            <a:tailEnd/>
          </a:ln>
        </p:spPr>
      </p:pic>
      <p:pic>
        <p:nvPicPr>
          <p:cNvPr id="9" name="Picture 8" descr="دادلی لیمو"/>
          <p:cNvPicPr/>
          <p:nvPr/>
        </p:nvPicPr>
        <p:blipFill>
          <a:blip r:embed="rId7"/>
          <a:srcRect/>
          <a:stretch>
            <a:fillRect/>
          </a:stretch>
        </p:blipFill>
        <p:spPr bwMode="auto">
          <a:xfrm>
            <a:off x="1447800" y="4191000"/>
            <a:ext cx="1811655" cy="1828800"/>
          </a:xfrm>
          <a:prstGeom prst="rect">
            <a:avLst/>
          </a:prstGeom>
          <a:noFill/>
          <a:ln w="9525">
            <a:noFill/>
            <a:miter lim="800000"/>
            <a:headEnd/>
            <a:tailEnd/>
          </a:ln>
        </p:spPr>
      </p:pic>
      <p:pic>
        <p:nvPicPr>
          <p:cNvPr id="10" name="Picture 9" descr="دادلی انار"/>
          <p:cNvPicPr/>
          <p:nvPr/>
        </p:nvPicPr>
        <p:blipFill>
          <a:blip r:embed="rId8"/>
          <a:srcRect/>
          <a:stretch>
            <a:fillRect/>
          </a:stretch>
        </p:blipFill>
        <p:spPr bwMode="auto">
          <a:xfrm>
            <a:off x="2590800" y="4191000"/>
            <a:ext cx="1659255" cy="1811655"/>
          </a:xfrm>
          <a:prstGeom prst="rect">
            <a:avLst/>
          </a:prstGeom>
          <a:noFill/>
          <a:ln w="9525">
            <a:noFill/>
            <a:miter lim="800000"/>
            <a:headEnd/>
            <a:tailEnd/>
          </a:ln>
        </p:spPr>
      </p:pic>
      <p:pic>
        <p:nvPicPr>
          <p:cNvPr id="11" name="Picture 10" descr="دادلی هلو"/>
          <p:cNvPicPr/>
          <p:nvPr/>
        </p:nvPicPr>
        <p:blipFill>
          <a:blip r:embed="rId9"/>
          <a:srcRect/>
          <a:stretch>
            <a:fillRect/>
          </a:stretch>
        </p:blipFill>
        <p:spPr bwMode="auto">
          <a:xfrm>
            <a:off x="3657600" y="4191000"/>
            <a:ext cx="1659255" cy="1828800"/>
          </a:xfrm>
          <a:prstGeom prst="rect">
            <a:avLst/>
          </a:prstGeom>
          <a:noFill/>
          <a:ln w="9525">
            <a:noFill/>
            <a:miter lim="800000"/>
            <a:headEnd/>
            <a:tailEnd/>
          </a:ln>
        </p:spPr>
      </p:pic>
      <p:pic>
        <p:nvPicPr>
          <p:cNvPr id="12" name="Picture 11" descr="دادلی نارگیل"/>
          <p:cNvPicPr/>
          <p:nvPr/>
        </p:nvPicPr>
        <p:blipFill>
          <a:blip r:embed="rId10"/>
          <a:srcRect/>
          <a:stretch>
            <a:fillRect/>
          </a:stretch>
        </p:blipFill>
        <p:spPr bwMode="auto">
          <a:xfrm>
            <a:off x="4724400" y="4191000"/>
            <a:ext cx="1676400" cy="1811655"/>
          </a:xfrm>
          <a:prstGeom prst="rect">
            <a:avLst/>
          </a:prstGeom>
          <a:noFill/>
          <a:ln w="9525">
            <a:noFill/>
            <a:miter lim="800000"/>
            <a:headEnd/>
            <a:tailEnd/>
          </a:ln>
        </p:spPr>
      </p:pic>
      <p:pic>
        <p:nvPicPr>
          <p:cNvPr id="13" name="Picture 12" descr="دادلی سیب"/>
          <p:cNvPicPr/>
          <p:nvPr/>
        </p:nvPicPr>
        <p:blipFill>
          <a:blip r:embed="rId11"/>
          <a:srcRect/>
          <a:stretch>
            <a:fillRect/>
          </a:stretch>
        </p:blipFill>
        <p:spPr bwMode="auto">
          <a:xfrm>
            <a:off x="4572000" y="1828800"/>
            <a:ext cx="1583055" cy="17354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smtClean="0">
                <a:solidFill>
                  <a:srgbClr val="FF0000"/>
                </a:solidFill>
              </a:rPr>
              <a:t>محصولات</a:t>
            </a:r>
            <a:endParaRPr lang="en-US" dirty="0"/>
          </a:p>
        </p:txBody>
      </p:sp>
      <p:sp>
        <p:nvSpPr>
          <p:cNvPr id="3" name="Content Placeholder 2"/>
          <p:cNvSpPr>
            <a:spLocks noGrp="1"/>
          </p:cNvSpPr>
          <p:nvPr>
            <p:ph sz="quarter" idx="1"/>
          </p:nvPr>
        </p:nvSpPr>
        <p:spPr/>
        <p:txBody>
          <a:bodyPr>
            <a:normAutofit/>
          </a:bodyPr>
          <a:lstStyle/>
          <a:p>
            <a:pPr algn="r" rtl="1"/>
            <a:r>
              <a:rPr lang="ar-SA" b="1" dirty="0" smtClean="0">
                <a:cs typeface="B Compset" pitchFamily="2" charset="-78"/>
              </a:rPr>
              <a:t>موهیتو</a:t>
            </a:r>
            <a:endParaRPr lang="fa-IR" b="1" dirty="0" smtClean="0">
              <a:cs typeface="B Compset" pitchFamily="2" charset="-78"/>
            </a:endParaRPr>
          </a:p>
          <a:p>
            <a:pPr algn="r" rtl="1"/>
            <a:r>
              <a:rPr lang="fa-IR" sz="2000" b="1" dirty="0" smtClean="0">
                <a:cs typeface="B Compset" pitchFamily="2" charset="-78"/>
              </a:rPr>
              <a:t>خواص موهيتو (ليمو نعناع) :</a:t>
            </a:r>
            <a:endParaRPr lang="fa-IR" sz="2000" dirty="0" smtClean="0">
              <a:cs typeface="B Compset" pitchFamily="2" charset="-78"/>
            </a:endParaRPr>
          </a:p>
          <a:p>
            <a:pPr algn="r" rtl="1"/>
            <a:r>
              <a:rPr lang="fa-IR" sz="2000" dirty="0" smtClean="0">
                <a:cs typeface="B Compset" pitchFamily="2" charset="-78"/>
              </a:rPr>
              <a:t>تركيبي خوشايند از عصاره طبيعي نعناع و كنسانتره ليمو، نوشيدني لذت بخش و مكملي براي زندگي سالمتر.</a:t>
            </a:r>
          </a:p>
          <a:p>
            <a:pPr algn="r" rtl="1"/>
            <a:r>
              <a:rPr lang="fa-IR" sz="2000" dirty="0" smtClean="0">
                <a:cs typeface="B Compset" pitchFamily="2" charset="-78"/>
              </a:rPr>
              <a:t>نوشيدني گياهي موهيتو بدون مواد نگهدارنده و حاوي قند طبيعي ميوه با خواص دارويي و درماني ذيل مي باشد:</a:t>
            </a:r>
          </a:p>
          <a:p>
            <a:pPr algn="r" rtl="1"/>
            <a:r>
              <a:rPr lang="fa-IR" sz="2000" dirty="0" smtClean="0">
                <a:cs typeface="B Compset" pitchFamily="2" charset="-78"/>
              </a:rPr>
              <a:t>- برطرف كننده مشكلات گوارشي، سردردهاي ناشي از كار و خستگي و استرس روزمره</a:t>
            </a:r>
          </a:p>
          <a:p>
            <a:pPr algn="r" rtl="1"/>
            <a:r>
              <a:rPr lang="fa-IR" sz="2000" dirty="0" smtClean="0">
                <a:cs typeface="B Compset" pitchFamily="2" charset="-78"/>
              </a:rPr>
              <a:t>- نشاط آور</a:t>
            </a:r>
          </a:p>
          <a:p>
            <a:pPr algn="r" rtl="1"/>
            <a:r>
              <a:rPr lang="fa-IR" sz="2000" dirty="0" smtClean="0">
                <a:cs typeface="B Compset" pitchFamily="2" charset="-78"/>
              </a:rPr>
              <a:t>- تقويت دستگاه گوارش</a:t>
            </a:r>
          </a:p>
          <a:p>
            <a:pPr algn="r" rtl="1"/>
            <a:r>
              <a:rPr lang="fa-IR" sz="2000" dirty="0" smtClean="0">
                <a:cs typeface="B Compset" pitchFamily="2" charset="-78"/>
              </a:rPr>
              <a:t>-مفيد براي هضم و جذب غذا </a:t>
            </a:r>
          </a:p>
          <a:p>
            <a:pPr algn="r" rtl="1"/>
            <a:endParaRPr lang="en-US" sz="2000" dirty="0">
              <a:cs typeface="B Compset" pitchFamily="2" charset="-78"/>
            </a:endParaRPr>
          </a:p>
        </p:txBody>
      </p:sp>
      <p:pic>
        <p:nvPicPr>
          <p:cNvPr id="4" name="Picture 3" descr="موهیتو"/>
          <p:cNvPicPr/>
          <p:nvPr/>
        </p:nvPicPr>
        <p:blipFill>
          <a:blip r:embed="rId2"/>
          <a:srcRect/>
          <a:stretch>
            <a:fillRect/>
          </a:stretch>
        </p:blipFill>
        <p:spPr bwMode="auto">
          <a:xfrm>
            <a:off x="1524000" y="4191000"/>
            <a:ext cx="18288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smtClean="0">
                <a:solidFill>
                  <a:srgbClr val="FF0000"/>
                </a:solidFill>
              </a:rPr>
              <a:t>محصولات</a:t>
            </a:r>
            <a:endParaRPr lang="en-US" dirty="0"/>
          </a:p>
        </p:txBody>
      </p:sp>
      <p:sp>
        <p:nvSpPr>
          <p:cNvPr id="3" name="Content Placeholder 2"/>
          <p:cNvSpPr>
            <a:spLocks noGrp="1"/>
          </p:cNvSpPr>
          <p:nvPr>
            <p:ph sz="quarter" idx="1"/>
          </p:nvPr>
        </p:nvSpPr>
        <p:spPr/>
        <p:txBody>
          <a:bodyPr/>
          <a:lstStyle/>
          <a:p>
            <a:pPr algn="r" rtl="1"/>
            <a:r>
              <a:rPr lang="ar-SA" b="1" dirty="0" smtClean="0"/>
              <a:t>7 نوع تاک بهنوش </a:t>
            </a:r>
            <a:endParaRPr lang="en-US" dirty="0"/>
          </a:p>
        </p:txBody>
      </p:sp>
      <p:pic>
        <p:nvPicPr>
          <p:cNvPr id="4" name="Picture 3" descr="آلبالو"/>
          <p:cNvPicPr/>
          <p:nvPr/>
        </p:nvPicPr>
        <p:blipFill>
          <a:blip r:embed="rId2"/>
          <a:srcRect/>
          <a:stretch>
            <a:fillRect/>
          </a:stretch>
        </p:blipFill>
        <p:spPr bwMode="auto">
          <a:xfrm>
            <a:off x="990600" y="1524000"/>
            <a:ext cx="1524000" cy="1752600"/>
          </a:xfrm>
          <a:prstGeom prst="rect">
            <a:avLst/>
          </a:prstGeom>
          <a:noFill/>
          <a:ln w="9525">
            <a:noFill/>
            <a:miter lim="800000"/>
            <a:headEnd/>
            <a:tailEnd/>
          </a:ln>
        </p:spPr>
      </p:pic>
      <p:pic>
        <p:nvPicPr>
          <p:cNvPr id="5" name="Picture 4" descr="انار"/>
          <p:cNvPicPr/>
          <p:nvPr/>
        </p:nvPicPr>
        <p:blipFill>
          <a:blip r:embed="rId3"/>
          <a:srcRect/>
          <a:stretch>
            <a:fillRect/>
          </a:stretch>
        </p:blipFill>
        <p:spPr bwMode="auto">
          <a:xfrm>
            <a:off x="2362200" y="1600200"/>
            <a:ext cx="1506855" cy="1676400"/>
          </a:xfrm>
          <a:prstGeom prst="rect">
            <a:avLst/>
          </a:prstGeom>
          <a:noFill/>
          <a:ln w="9525">
            <a:noFill/>
            <a:miter lim="800000"/>
            <a:headEnd/>
            <a:tailEnd/>
          </a:ln>
        </p:spPr>
      </p:pic>
      <p:pic>
        <p:nvPicPr>
          <p:cNvPr id="6" name="Picture 5" descr="انگورقرمز"/>
          <p:cNvPicPr/>
          <p:nvPr/>
        </p:nvPicPr>
        <p:blipFill>
          <a:blip r:embed="rId4"/>
          <a:srcRect/>
          <a:stretch>
            <a:fillRect/>
          </a:stretch>
        </p:blipFill>
        <p:spPr bwMode="auto">
          <a:xfrm>
            <a:off x="3810000" y="1600200"/>
            <a:ext cx="1506855" cy="1676400"/>
          </a:xfrm>
          <a:prstGeom prst="rect">
            <a:avLst/>
          </a:prstGeom>
          <a:noFill/>
          <a:ln w="9525">
            <a:noFill/>
            <a:miter lim="800000"/>
            <a:headEnd/>
            <a:tailEnd/>
          </a:ln>
        </p:spPr>
      </p:pic>
      <p:pic>
        <p:nvPicPr>
          <p:cNvPr id="7" name="Picture 6" descr="پرتقال"/>
          <p:cNvPicPr/>
          <p:nvPr/>
        </p:nvPicPr>
        <p:blipFill>
          <a:blip r:embed="rId5"/>
          <a:srcRect/>
          <a:stretch>
            <a:fillRect/>
          </a:stretch>
        </p:blipFill>
        <p:spPr bwMode="auto">
          <a:xfrm>
            <a:off x="914400" y="3733800"/>
            <a:ext cx="1676400" cy="1735455"/>
          </a:xfrm>
          <a:prstGeom prst="rect">
            <a:avLst/>
          </a:prstGeom>
          <a:noFill/>
          <a:ln w="9525">
            <a:noFill/>
            <a:miter lim="800000"/>
            <a:headEnd/>
            <a:tailEnd/>
          </a:ln>
        </p:spPr>
      </p:pic>
      <p:pic>
        <p:nvPicPr>
          <p:cNvPr id="8" name="Picture 7" descr="آناناس"/>
          <p:cNvPicPr/>
          <p:nvPr/>
        </p:nvPicPr>
        <p:blipFill>
          <a:blip r:embed="rId6"/>
          <a:srcRect/>
          <a:stretch>
            <a:fillRect/>
          </a:stretch>
        </p:blipFill>
        <p:spPr bwMode="auto">
          <a:xfrm>
            <a:off x="2133600" y="3733800"/>
            <a:ext cx="1583055" cy="1735455"/>
          </a:xfrm>
          <a:prstGeom prst="rect">
            <a:avLst/>
          </a:prstGeom>
          <a:noFill/>
          <a:ln w="9525">
            <a:noFill/>
            <a:miter lim="800000"/>
            <a:headEnd/>
            <a:tailEnd/>
          </a:ln>
        </p:spPr>
      </p:pic>
      <p:pic>
        <p:nvPicPr>
          <p:cNvPr id="9" name="Picture 8" descr="انبه"/>
          <p:cNvPicPr/>
          <p:nvPr/>
        </p:nvPicPr>
        <p:blipFill>
          <a:blip r:embed="rId7"/>
          <a:srcRect/>
          <a:stretch>
            <a:fillRect/>
          </a:stretch>
        </p:blipFill>
        <p:spPr bwMode="auto">
          <a:xfrm>
            <a:off x="3505200" y="3733800"/>
            <a:ext cx="1506855" cy="1735455"/>
          </a:xfrm>
          <a:prstGeom prst="rect">
            <a:avLst/>
          </a:prstGeom>
          <a:noFill/>
          <a:ln w="9525">
            <a:noFill/>
            <a:miter lim="800000"/>
            <a:headEnd/>
            <a:tailEnd/>
          </a:ln>
        </p:spPr>
      </p:pic>
      <p:pic>
        <p:nvPicPr>
          <p:cNvPr id="10" name="Picture 9" descr="هلو"/>
          <p:cNvPicPr/>
          <p:nvPr/>
        </p:nvPicPr>
        <p:blipFill>
          <a:blip r:embed="rId8"/>
          <a:srcRect/>
          <a:stretch>
            <a:fillRect/>
          </a:stretch>
        </p:blipFill>
        <p:spPr bwMode="auto">
          <a:xfrm>
            <a:off x="5029200" y="3733800"/>
            <a:ext cx="1506855"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smtClean="0">
                <a:solidFill>
                  <a:srgbClr val="FF0000"/>
                </a:solidFill>
              </a:rPr>
              <a:t>محصولات</a:t>
            </a:r>
            <a:endParaRPr lang="en-US" dirty="0"/>
          </a:p>
        </p:txBody>
      </p:sp>
      <p:sp>
        <p:nvSpPr>
          <p:cNvPr id="3" name="Content Placeholder 2"/>
          <p:cNvSpPr>
            <a:spLocks noGrp="1"/>
          </p:cNvSpPr>
          <p:nvPr>
            <p:ph sz="quarter" idx="1"/>
          </p:nvPr>
        </p:nvSpPr>
        <p:spPr/>
        <p:txBody>
          <a:bodyPr/>
          <a:lstStyle/>
          <a:p>
            <a:pPr algn="r" rtl="1"/>
            <a:r>
              <a:rPr lang="ar-SA" b="1" dirty="0" smtClean="0"/>
              <a:t>نوشیدنی آ</a:t>
            </a:r>
            <a:r>
              <a:rPr lang="fa-IR" b="1" dirty="0" smtClean="0"/>
              <a:t>ل</a:t>
            </a:r>
            <a:r>
              <a:rPr lang="ar-SA" b="1" dirty="0" smtClean="0"/>
              <a:t>وورا </a:t>
            </a:r>
            <a:endParaRPr lang="en-US" dirty="0"/>
          </a:p>
        </p:txBody>
      </p:sp>
      <p:pic>
        <p:nvPicPr>
          <p:cNvPr id="4" name="Picture 3" descr="آلوورا"/>
          <p:cNvPicPr/>
          <p:nvPr/>
        </p:nvPicPr>
        <p:blipFill>
          <a:blip r:embed="rId2"/>
          <a:srcRect/>
          <a:stretch>
            <a:fillRect/>
          </a:stretch>
        </p:blipFill>
        <p:spPr bwMode="auto">
          <a:xfrm>
            <a:off x="1143000" y="1905000"/>
            <a:ext cx="35814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65</TotalTime>
  <Words>480</Words>
  <Application>Microsoft Office PowerPoint</Application>
  <PresentationFormat>On-screen Show (4:3)</PresentationFormat>
  <Paragraphs>86</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Equity</vt:lpstr>
      <vt:lpstr>شرکت بهنوش </vt:lpstr>
      <vt:lpstr>تاریخچه</vt:lpstr>
      <vt:lpstr>محصولات</vt:lpstr>
      <vt:lpstr>محصولات</vt:lpstr>
      <vt:lpstr>محصولات</vt:lpstr>
      <vt:lpstr>محصولات</vt:lpstr>
      <vt:lpstr>محصولات</vt:lpstr>
      <vt:lpstr>محصولات</vt:lpstr>
      <vt:lpstr>محصولات</vt:lpstr>
      <vt:lpstr>محصولات</vt:lpstr>
      <vt:lpstr>محصولات</vt:lpstr>
      <vt:lpstr>محصولات</vt:lpstr>
      <vt:lpstr>محصولات</vt:lpstr>
      <vt:lpstr>محصولات</vt:lpstr>
      <vt:lpstr>محصولات</vt:lpstr>
      <vt:lpstr> چشم انداز و ماموریت</vt:lpstr>
      <vt:lpstr>روش های فروش</vt:lpstr>
      <vt:lpstr>روش های تبلیغات </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شرکت بهنوش</dc:title>
  <dc:creator>Reza1</dc:creator>
  <cp:lastModifiedBy>dear user</cp:lastModifiedBy>
  <cp:revision>3</cp:revision>
  <dcterms:created xsi:type="dcterms:W3CDTF">2015-11-24T14:06:28Z</dcterms:created>
  <dcterms:modified xsi:type="dcterms:W3CDTF">2016-01-21T17:34:19Z</dcterms:modified>
</cp:coreProperties>
</file>