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3697" r:id="rId5"/>
    <p:sldMasterId id="2147483709" r:id="rId6"/>
    <p:sldMasterId id="2147483721" r:id="rId7"/>
    <p:sldMasterId id="2147483733" r:id="rId8"/>
    <p:sldMasterId id="2147483745" r:id="rId9"/>
    <p:sldMasterId id="2147483757" r:id="rId10"/>
    <p:sldMasterId id="2147483769" r:id="rId11"/>
  </p:sldMasterIdLst>
  <p:sldIdLst>
    <p:sldId id="259" r:id="rId12"/>
    <p:sldId id="271" r:id="rId13"/>
    <p:sldId id="270" r:id="rId14"/>
    <p:sldId id="269" r:id="rId15"/>
    <p:sldId id="268" r:id="rId16"/>
    <p:sldId id="267" r:id="rId17"/>
    <p:sldId id="266" r:id="rId18"/>
    <p:sldId id="274" r:id="rId19"/>
    <p:sldId id="265" r:id="rId20"/>
    <p:sldId id="264" r:id="rId21"/>
    <p:sldId id="273" r:id="rId22"/>
    <p:sldId id="272" r:id="rId23"/>
    <p:sldId id="275" r:id="rId24"/>
    <p:sldId id="276" r:id="rId25"/>
    <p:sldId id="277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942" autoAdjust="0"/>
  </p:normalViewPr>
  <p:slideViewPr>
    <p:cSldViewPr>
      <p:cViewPr>
        <p:scale>
          <a:sx n="80" d="100"/>
          <a:sy n="80" d="100"/>
        </p:scale>
        <p:origin x="-1068" y="198"/>
      </p:cViewPr>
      <p:guideLst>
        <p:guide orient="horz" pos="216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3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5089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7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7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fld id="{DD0C9CE0-A41E-456E-891C-B482E84CBD33}" type="datetimeFigureOut">
              <a:rPr lang="en-US"/>
              <a:pPr/>
              <a:t>9/8/2013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94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7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9381"/>
            <a:ext cx="9252521" cy="71614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30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07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5001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fld id="{DD0C9CE0-A41E-456E-891C-B482E84CBD33}" type="datetimeFigureOut">
              <a:rPr lang="en-US"/>
              <a:pPr/>
              <a:t>9/8/2013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704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7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9392"/>
            <a:ext cx="9252521" cy="71614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30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06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5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5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5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9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fld id="{DD0C9CE0-A41E-456E-891C-B482E84CBD33}" type="datetimeFigureOut">
              <a:rPr lang="en-US"/>
              <a:pPr/>
              <a:t>9/8/2013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56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7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9344"/>
            <a:ext cx="9252521" cy="71614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30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04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11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70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70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9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fld id="{DD0C9CE0-A41E-456E-891C-B482E84CBD33}" type="datetimeFigureOut">
              <a:rPr lang="en-US"/>
              <a:pPr/>
              <a:t>9/8/2013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56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7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9344"/>
            <a:ext cx="9252521" cy="71614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30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172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11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70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70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8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fld id="{DD0C9CE0-A41E-456E-891C-B482E84CBD33}" type="datetimeFigureOut">
              <a:rPr lang="en-US"/>
              <a:pPr/>
              <a:t>9/8/2013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58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7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9345"/>
            <a:ext cx="9252521" cy="71614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30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686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10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70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7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fld id="{DD0C9CE0-A41E-456E-891C-B482E84CBD33}" type="datetimeFigureOut">
              <a:rPr lang="en-US"/>
              <a:pPr/>
              <a:t>9/8/2013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60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7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9348"/>
            <a:ext cx="9252521" cy="71614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30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245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107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9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9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8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fld id="{DD0C9CE0-A41E-456E-891C-B482E84CBD33}" type="datetimeFigureOut">
              <a:rPr lang="en-US"/>
              <a:pPr/>
              <a:t>9/8/2013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64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7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9352"/>
            <a:ext cx="9252521" cy="71614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30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072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10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9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9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7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fld id="{DD0C9CE0-A41E-456E-891C-B482E84CBD33}" type="datetimeFigureOut">
              <a:rPr lang="en-US"/>
              <a:pPr/>
              <a:t>9/8/2013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70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7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283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9357"/>
            <a:ext cx="9252521" cy="71614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30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097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8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8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fld id="{DD0C9CE0-A41E-456E-891C-B482E84CBD33}" type="datetimeFigureOut">
              <a:rPr lang="en-US"/>
              <a:pPr/>
              <a:t>9/8/2013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76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7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10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3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965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9364"/>
            <a:ext cx="9252521" cy="71614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30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09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8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8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9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D7A9-5C4A-483B-B49B-27BC64070EE2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21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6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mtClean="0">
                <a:solidFill>
                  <a:srgbClr val="FFFFFF"/>
                </a:solidFill>
              </a:defRPr>
            </a:lvl1pPr>
          </a:lstStyle>
          <a:p>
            <a:fld id="{DD0C9CE0-A41E-456E-891C-B482E84CBD33}" type="datetimeFigureOut">
              <a:rPr lang="en-US"/>
              <a:pPr/>
              <a:t>9/8/2013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84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47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9372"/>
            <a:ext cx="9252521" cy="71614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30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fld id="{3FD0B02C-F4FF-4BF4-93A4-B9B7E7C222D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08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5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C9CE0-A41E-456E-891C-B482E84CBD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DD7A9-5C4A-483B-B49B-27BC64070EE2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AEB0A-56FE-4A1D-81FC-691CFA481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51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24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94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51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14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704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51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62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56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51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62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56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51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60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58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51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58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60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51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54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64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51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48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70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51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42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76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51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34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D0C9CE0-A41E-456E-891C-B482E84CBD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3FD0B02C-F4FF-4BF4-93A4-B9B7E7C222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Afbeelding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88382"/>
            <a:ext cx="9144001" cy="14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-103684"/>
            <a:ext cx="476250" cy="75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211638" y="97367"/>
            <a:ext cx="4248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rtl="1"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مرکز آموزش عالی علوم پزشکی وارستگان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41300" y="57149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a-IR">
                <a:solidFill>
                  <a:prstClr val="white"/>
                </a:solidFill>
                <a:cs typeface="B Yekan" pitchFamily="2" charset="-78"/>
              </a:rPr>
              <a:t>قانون اساسی ایران</a:t>
            </a:r>
            <a:endParaRPr lang="en-US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46406-3C83-4A88-8022-61867AE8A8F1}" type="slidenum">
              <a:rPr lang="nl-NL" smtClean="0"/>
              <a:pPr>
                <a:defRPr/>
              </a:pPr>
              <a:t>1</a:t>
            </a:fld>
            <a:endParaRPr lang="nl-NL" sz="1200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5253205"/>
            <a:ext cx="324036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fa-I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قانون اساسی ایران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" y="-219404"/>
            <a:ext cx="9143999" cy="70774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0527" y="582995"/>
            <a:ext cx="4752528" cy="5472608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itchFamily="2" charset="-78"/>
              </a:rPr>
              <a:t> </a:t>
            </a:r>
          </a:p>
          <a:p>
            <a:pPr algn="ctr">
              <a:defRPr/>
            </a:pPr>
            <a:endParaRPr lang="fa-IR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endParaRPr>
          </a:p>
          <a:p>
            <a:pPr algn="ctr">
              <a:defRPr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نام مدرس </a:t>
            </a:r>
            <a:r>
              <a:rPr lang="fa-IR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: </a:t>
            </a:r>
            <a:r>
              <a:rPr lang="fa-IR" smtClean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مجتبی کریمی</a:t>
            </a:r>
            <a:endParaRPr lang="fa-IR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algn="ctr">
              <a:defRPr/>
            </a:pPr>
            <a:endParaRPr lang="fa-IR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  <a:p>
            <a:pPr algn="ctr">
              <a:defRPr/>
            </a:pPr>
            <a:r>
              <a:rPr lang="fa-IR" dirty="0">
                <a:solidFill>
                  <a:schemeClr val="accent6">
                    <a:lumMod val="75000"/>
                  </a:schemeClr>
                </a:solidFill>
                <a:cs typeface="B Titr" pitchFamily="2" charset="-78"/>
              </a:rPr>
              <a:t>واحد آموزش مجازی مرکز آموزش عالی علوم پزشکی وارستگان</a:t>
            </a:r>
            <a:endParaRPr lang="en-US" dirty="0">
              <a:solidFill>
                <a:schemeClr val="accent6">
                  <a:lumMod val="75000"/>
                </a:schemeClr>
              </a:solidFill>
              <a:cs typeface="B Titr" pitchFamily="2" charset="-78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508788"/>
            <a:ext cx="4408488" cy="155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83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0364" y="1142984"/>
            <a:ext cx="45191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رئیس جمهور، شرایط و صلاحیت های آن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857224" y="1857364"/>
            <a:ext cx="80666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رئیس جمهور پس از مقام رهبری عالی ترین مقام رسمی کشور است و مسئولیت اجرای قانون اساسی و ریاست قوه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 مجریه را جزء در اموری که مستقیما به رهبری مربوط می شود، بر عهده دارد.( اصل 113 قانون اساسی )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5206" y="4071942"/>
            <a:ext cx="16289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2000" dirty="0" smtClean="0"/>
              <a:t>شرایط نامزد</a:t>
            </a:r>
          </a:p>
          <a:p>
            <a:pPr algn="ctr"/>
            <a:r>
              <a:rPr lang="fa-IR" sz="2000" dirty="0" smtClean="0"/>
              <a:t> ریاست جمهوری</a:t>
            </a:r>
          </a:p>
          <a:p>
            <a:pPr algn="ctr"/>
            <a:r>
              <a:rPr lang="fa-IR" sz="2000" dirty="0" smtClean="0"/>
              <a:t> در ایران</a:t>
            </a:r>
            <a:endParaRPr lang="en-US" sz="2000" dirty="0"/>
          </a:p>
        </p:txBody>
      </p:sp>
      <p:sp>
        <p:nvSpPr>
          <p:cNvPr id="12290" name="AutoShape 2"/>
          <p:cNvSpPr>
            <a:spLocks/>
          </p:cNvSpPr>
          <p:nvPr/>
        </p:nvSpPr>
        <p:spPr bwMode="auto">
          <a:xfrm>
            <a:off x="7143768" y="2643182"/>
            <a:ext cx="45719" cy="3571900"/>
          </a:xfrm>
          <a:prstGeom prst="rightBracket">
            <a:avLst>
              <a:gd name="adj" fmla="val 1725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71736" y="2714620"/>
            <a:ext cx="4572000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sz="2000" dirty="0" smtClean="0">
                <a:cs typeface="B Nazanin" pitchFamily="2" charset="-78"/>
              </a:rPr>
              <a:t>1- از رجال مذهبی و سیاسی باشد</a:t>
            </a:r>
          </a:p>
          <a:p>
            <a:pPr algn="r" rtl="1"/>
            <a:endParaRPr lang="fa-IR" sz="2000" dirty="0" smtClean="0">
              <a:cs typeface="B Nazanin" pitchFamily="2" charset="-78"/>
            </a:endParaRPr>
          </a:p>
          <a:p>
            <a:pPr algn="r" rtl="1"/>
            <a:r>
              <a:rPr lang="fa-IR" sz="2000" dirty="0" smtClean="0">
                <a:cs typeface="B Nazanin" pitchFamily="2" charset="-78"/>
              </a:rPr>
              <a:t>2- ایرانی الاصل بودن</a:t>
            </a:r>
          </a:p>
          <a:p>
            <a:pPr algn="r" rtl="1"/>
            <a:r>
              <a:rPr lang="fa-IR" sz="1600" dirty="0" smtClean="0">
                <a:latin typeface="Algerian" pitchFamily="82" charset="0"/>
                <a:ea typeface="Calibri" pitchFamily="34" charset="0"/>
                <a:cs typeface="B Nazanin" pitchFamily="2" charset="-78"/>
              </a:rPr>
              <a:t>الف- هم خودش ایرانی باشد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r" rtl="1"/>
            <a:endParaRPr lang="fa-IR" sz="2000" dirty="0" smtClean="0">
              <a:cs typeface="B Nazanin" pitchFamily="2" charset="-78"/>
            </a:endParaRPr>
          </a:p>
          <a:p>
            <a:pPr algn="r"/>
            <a:r>
              <a:rPr lang="fa-IR" sz="2000" dirty="0" smtClean="0">
                <a:cs typeface="B Nazanin" pitchFamily="2" charset="-78"/>
              </a:rPr>
              <a:t>3- علاوه بر ایرانی الاصل بودن باید تابعیت ایران را نیز </a:t>
            </a:r>
          </a:p>
          <a:p>
            <a:pPr algn="r"/>
            <a:r>
              <a:rPr lang="fa-IR" sz="2000" dirty="0" smtClean="0">
                <a:cs typeface="B Nazanin" pitchFamily="2" charset="-78"/>
              </a:rPr>
              <a:t>داشته باشد</a:t>
            </a:r>
          </a:p>
          <a:p>
            <a:pPr algn="r"/>
            <a:r>
              <a:rPr lang="fa-IR" sz="2000" dirty="0" smtClean="0">
                <a:cs typeface="B Nazanin" pitchFamily="2" charset="-78"/>
              </a:rPr>
              <a:t>	4- داشتن مدیریت و تدبیر</a:t>
            </a:r>
          </a:p>
          <a:p>
            <a:pPr algn="r"/>
            <a:r>
              <a:rPr lang="fa-IR" sz="2000" dirty="0" smtClean="0">
                <a:cs typeface="B Nazanin" pitchFamily="2" charset="-78"/>
              </a:rPr>
              <a:t>5- امانتدار و دارای حسن سابقه</a:t>
            </a:r>
            <a:endParaRPr lang="en-US" sz="2000" dirty="0" smtClean="0">
              <a:cs typeface="B Nazanin" pitchFamily="2" charset="-78"/>
            </a:endParaRPr>
          </a:p>
          <a:p>
            <a:pPr algn="r"/>
            <a:r>
              <a:rPr lang="fa-IR" sz="2000" dirty="0" smtClean="0">
                <a:cs typeface="B Nazanin" pitchFamily="2" charset="-78"/>
              </a:rPr>
              <a:t> 6- با تقوا بودن</a:t>
            </a:r>
            <a:endParaRPr lang="en-US" sz="2000" dirty="0" smtClean="0">
              <a:cs typeface="B Nazanin" pitchFamily="2" charset="-78"/>
            </a:endParaRPr>
          </a:p>
          <a:p>
            <a:pPr algn="r"/>
            <a:r>
              <a:rPr lang="fa-IR" sz="2000" dirty="0" smtClean="0">
                <a:cs typeface="B Nazanin" pitchFamily="2" charset="-78"/>
              </a:rPr>
              <a:t>7- ایمان و اعتقاد به مذهب رسمی کشور</a:t>
            </a:r>
            <a:endParaRPr lang="en-US" sz="2000" dirty="0" smtClean="0">
              <a:cs typeface="B Nazanin" pitchFamily="2" charset="-78"/>
            </a:endParaRPr>
          </a:p>
          <a:p>
            <a:pPr algn="r"/>
            <a:r>
              <a:rPr lang="fa-IR" sz="2000" dirty="0" smtClean="0">
                <a:cs typeface="B Nazanin" pitchFamily="2" charset="-78"/>
              </a:rPr>
              <a:t>8- ایمان و اعتقاد به مبانی جمهوری اسلامی ایران</a:t>
            </a:r>
            <a:endParaRPr lang="en-US" sz="2000" dirty="0" smtClean="0">
              <a:cs typeface="B Nazanin" pitchFamily="2" charset="-78"/>
            </a:endParaRPr>
          </a:p>
        </p:txBody>
      </p:sp>
      <p:sp>
        <p:nvSpPr>
          <p:cNvPr id="12291" name="AutoShape 3"/>
          <p:cNvSpPr>
            <a:spLocks/>
          </p:cNvSpPr>
          <p:nvPr/>
        </p:nvSpPr>
        <p:spPr bwMode="auto">
          <a:xfrm>
            <a:off x="4214810" y="2643183"/>
            <a:ext cx="71439" cy="928694"/>
          </a:xfrm>
          <a:prstGeom prst="rightBracket">
            <a:avLst>
              <a:gd name="adj" fmla="val 100878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57159" y="2571744"/>
            <a:ext cx="38576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14675" algn="l"/>
              </a:tabLst>
            </a:pP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1- مرد باشد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3114675" algn="l"/>
              </a:tabLst>
            </a:pP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2- از نظر مذهبی شناخته شده باشد</a:t>
            </a:r>
            <a:r>
              <a:rPr lang="fa-IR" sz="1600" dirty="0" smtClean="0">
                <a:latin typeface="Algerian" pitchFamily="82" charset="0"/>
                <a:ea typeface="Calibri" pitchFamily="34" charset="0"/>
                <a:cs typeface="B Nazanin" pitchFamily="2" charset="-78"/>
              </a:rPr>
              <a:t> 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3114675" algn="l"/>
              </a:tabLst>
            </a:pPr>
            <a:r>
              <a:rPr lang="fa-IR" sz="1600" dirty="0" smtClean="0">
                <a:latin typeface="Algerian" pitchFamily="82" charset="0"/>
                <a:ea typeface="Calibri" pitchFamily="34" charset="0"/>
                <a:cs typeface="B Nazanin" pitchFamily="2" charset="-78"/>
              </a:rPr>
              <a:t>3- از رجال سیاسی برجسته، صاحب نظر، دارای پیشینه باشد</a:t>
            </a:r>
            <a:endParaRPr lang="en-US" sz="1600" dirty="0" smtClean="0"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14675" algn="l"/>
              </a:tabLst>
            </a:pPr>
            <a:endParaRPr kumimoji="0" lang="fa-I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000232" y="3643314"/>
            <a:ext cx="26597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  <a:tab pos="2371725" algn="l"/>
              </a:tabLst>
            </a:pP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ب- هم پدرش تابعیت اصلی ایران را باید داشته باشد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4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89" grpId="0"/>
      <p:bldP spid="8" grpId="0"/>
      <p:bldP spid="12290" grpId="0" animBg="1"/>
      <p:bldP spid="10" grpId="0"/>
      <p:bldP spid="12291" grpId="0" animBg="1"/>
      <p:bldP spid="12292" grpId="0"/>
      <p:bldP spid="122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8779" y="1285860"/>
            <a:ext cx="41649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مراحل و اصول انتخابات ریاست جمهور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853072" y="1882636"/>
            <a:ext cx="737432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     </a:t>
            </a: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1- شروع انتخابات و ثبت نام داوطلبان ریاست جمهوری: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انتخابات ریاست جمهوری باید حداقل 1ماه پیش از پایان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        دوره ریاست جمهوری قبلی انجام شود. از این رو وزارت کشور 3ماه پیش از پایان دوره 4 ساله ریاست جمهوری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       </a:t>
            </a:r>
            <a:r>
              <a:rPr kumimoji="0" lang="fa-I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مقدمات اجرایی آن را فراهم می کند. نامزدها ظرف  5روز از تاریخ دستور شروع انتخابات با مراجعه به وزارت    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        کشور ثبت نام می کنند. افراد تایید شده توسط شورای نگهبان تبلیغات انتخاباتی خود را آغاز می کنند و تا 24             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        ساعت پیش از رای گیری این تبلیغات ادامه خواهد داشت.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b="1" dirty="0" smtClean="0">
                <a:latin typeface="Algerian" pitchFamily="82" charset="0"/>
                <a:ea typeface="Calibri" pitchFamily="34" charset="0"/>
                <a:cs typeface="B Nazanin" pitchFamily="2" charset="-78"/>
              </a:rPr>
              <a:t>      2</a:t>
            </a: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- انتخاب رئیس جمهور با رای مستقیم و مخفی مردم.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    </a:t>
            </a:r>
            <a:r>
              <a:rPr kumimoji="0" lang="fa-I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 </a:t>
            </a:r>
            <a:r>
              <a:rPr kumimoji="0" lang="fa-I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3</a:t>
            </a: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- انتخاب رئیس جمهور با اکثریت مطلق آراء: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اگر در دوره نخست چنین اکثریتی بدست نیاید روز جمعه بعد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      رای گیری بین دو نامزد آغاز می شود واین صاحب اکثریت نسبی آراء برنده انتخابات خواهد بود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572264" y="5572140"/>
            <a:ext cx="23632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5- نظارت شورای نگهبان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4" name="AutoShape 10"/>
          <p:cNvSpPr>
            <a:spLocks/>
          </p:cNvSpPr>
          <p:nvPr/>
        </p:nvSpPr>
        <p:spPr bwMode="auto">
          <a:xfrm>
            <a:off x="6500826" y="5572140"/>
            <a:ext cx="66675" cy="704850"/>
          </a:xfrm>
          <a:prstGeom prst="rightBracket">
            <a:avLst>
              <a:gd name="adj" fmla="val 8809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643570" y="5000636"/>
            <a:ext cx="32800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5" algn="r"/>
              </a:tabLst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4- تعدد نامزدهای ریاست جمهوری.</a:t>
            </a:r>
            <a:endParaRPr kumimoji="0" lang="fa-I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00232" y="556875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dirty="0" smtClean="0"/>
              <a:t>1- تایید صلاحیت داوطلبان</a:t>
            </a:r>
            <a:endParaRPr lang="en-US" dirty="0" smtClean="0"/>
          </a:p>
          <a:p>
            <a:pPr algn="r" rtl="1"/>
            <a:r>
              <a:rPr lang="fa-IR" dirty="0" smtClean="0"/>
              <a:t>2- نظارت بر اجرای انتخابات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94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66" grpId="0"/>
      <p:bldP spid="11275" grpId="0"/>
      <p:bldP spid="11274" grpId="0" animBg="1"/>
      <p:bldP spid="11276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-17086" y="1142984"/>
            <a:ext cx="894674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6- اعلام نتایج انتخابات و صدور اعتبارنامه رئیس جمهور: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شورای نگهبان پس از اتمام انتخابات طی 1هفته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الی 10روز نظر قطعی خود را درباره انتخابات به وزارت کشور اعلان می کند و وزارت کشور نیز از طریق رساته های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 گروهی نتیجه نهایی آن را به اطلاع مردم خواهد رساند. در صورت تایید انتخابات اعتبارنامه رئیس جمهور توسط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شورای نگهبان تهیه و به وزارت کشور ارسال می گردد.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7- امضای حکم ریاست جمهوری و آغاز کار رسمی او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: شروع دوره ریاست جمهوری از تاریخ تنفیذ اعتبارنامه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توسط رهبری است.</a:t>
            </a: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57686" y="350043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sz="2000" b="1" dirty="0" smtClean="0">
                <a:cs typeface="B Nazanin" pitchFamily="2" charset="-78"/>
              </a:rPr>
              <a:t>8- ادای سوگند</a:t>
            </a:r>
          </a:p>
          <a:p>
            <a:pPr algn="r" rtl="1"/>
            <a:endParaRPr lang="en-US" sz="2000" b="1" dirty="0" smtClean="0">
              <a:cs typeface="B Nazanin" pitchFamily="2" charset="-78"/>
            </a:endParaRPr>
          </a:p>
          <a:p>
            <a:pPr algn="r" rtl="1"/>
            <a:r>
              <a:rPr lang="fa-IR" sz="2000" b="1" dirty="0" smtClean="0">
                <a:cs typeface="B Nazanin" pitchFamily="2" charset="-78"/>
              </a:rPr>
              <a:t>9- پایان دوره ریاست جمهوری</a:t>
            </a:r>
            <a:endParaRPr lang="en-US" sz="2000" b="1" dirty="0" smtClean="0">
              <a:cs typeface="B Nazanin" pitchFamily="2" charset="-78"/>
            </a:endParaRPr>
          </a:p>
        </p:txBody>
      </p:sp>
      <p:sp>
        <p:nvSpPr>
          <p:cNvPr id="10242" name="AutoShape 2"/>
          <p:cNvSpPr>
            <a:spLocks/>
          </p:cNvSpPr>
          <p:nvPr/>
        </p:nvSpPr>
        <p:spPr bwMode="auto">
          <a:xfrm>
            <a:off x="5981710" y="3286124"/>
            <a:ext cx="45719" cy="2357454"/>
          </a:xfrm>
          <a:prstGeom prst="rightBracket">
            <a:avLst>
              <a:gd name="adj" fmla="val 192104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28728" y="321468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sz="1600" dirty="0" smtClean="0"/>
              <a:t>1- استعفا که باید توسط رهبری پذیرفته شود</a:t>
            </a:r>
          </a:p>
          <a:p>
            <a:pPr algn="r"/>
            <a:endParaRPr lang="en-US" sz="1600" dirty="0" smtClean="0"/>
          </a:p>
          <a:p>
            <a:pPr algn="r"/>
            <a:r>
              <a:rPr lang="fa-IR" sz="1600" dirty="0" smtClean="0"/>
              <a:t>2- فوت</a:t>
            </a:r>
            <a:endParaRPr lang="en-US" sz="1600" dirty="0" smtClean="0"/>
          </a:p>
          <a:p>
            <a:pPr algn="r"/>
            <a:r>
              <a:rPr lang="fa-IR" sz="1600" dirty="0" smtClean="0"/>
              <a:t> </a:t>
            </a:r>
          </a:p>
          <a:p>
            <a:pPr algn="r"/>
            <a:r>
              <a:rPr lang="fa-IR" sz="1600" dirty="0" smtClean="0"/>
              <a:t>3- عزل</a:t>
            </a:r>
            <a:endParaRPr lang="en-US" sz="1600" dirty="0" smtClean="0"/>
          </a:p>
          <a:p>
            <a:pPr algn="r"/>
            <a:r>
              <a:rPr lang="fa-IR" sz="1600" dirty="0" smtClean="0"/>
              <a:t> </a:t>
            </a:r>
          </a:p>
          <a:p>
            <a:pPr algn="r"/>
            <a:r>
              <a:rPr lang="fa-IR" sz="1600" dirty="0" smtClean="0"/>
              <a:t>4- غیبت</a:t>
            </a:r>
            <a:endParaRPr lang="en-US" sz="1600" dirty="0" smtClean="0"/>
          </a:p>
          <a:p>
            <a:pPr algn="r"/>
            <a:r>
              <a:rPr lang="fa-IR" sz="1600" dirty="0" smtClean="0"/>
              <a:t> </a:t>
            </a:r>
          </a:p>
          <a:p>
            <a:pPr algn="r"/>
            <a:r>
              <a:rPr lang="fa-IR" sz="1600" dirty="0" smtClean="0"/>
              <a:t>5- بیماری که بیش از 2ماه طول بکشد</a:t>
            </a:r>
            <a:endParaRPr lang="en-US" sz="1600" dirty="0" smtClean="0"/>
          </a:p>
        </p:txBody>
      </p:sp>
      <p:sp>
        <p:nvSpPr>
          <p:cNvPr id="10243" name="AutoShape 3"/>
          <p:cNvSpPr>
            <a:spLocks/>
          </p:cNvSpPr>
          <p:nvPr/>
        </p:nvSpPr>
        <p:spPr bwMode="auto">
          <a:xfrm>
            <a:off x="5143504" y="4071942"/>
            <a:ext cx="90488" cy="638175"/>
          </a:xfrm>
          <a:prstGeom prst="rightBracket">
            <a:avLst>
              <a:gd name="adj" fmla="val 5877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42910" y="407194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sz="1600" dirty="0" smtClean="0"/>
              <a:t>1- رای مجلس به عدم کفایت</a:t>
            </a:r>
            <a:endParaRPr lang="en-US" sz="1600" dirty="0" smtClean="0"/>
          </a:p>
          <a:p>
            <a:pPr algn="r" rtl="1"/>
            <a:r>
              <a:rPr lang="fa-IR" sz="1600" dirty="0" smtClean="0"/>
              <a:t>2- حکم دیوان عالی کشور به تخلف وی از وظایف</a:t>
            </a:r>
            <a:endParaRPr lang="en-US" sz="1600" dirty="0" smtClean="0"/>
          </a:p>
        </p:txBody>
      </p:sp>
      <p:cxnSp>
        <p:nvCxnSpPr>
          <p:cNvPr id="10244" name="AutoShape 4"/>
          <p:cNvCxnSpPr>
            <a:cxnSpLocks noChangeShapeType="1"/>
          </p:cNvCxnSpPr>
          <p:nvPr/>
        </p:nvCxnSpPr>
        <p:spPr bwMode="auto">
          <a:xfrm flipH="1">
            <a:off x="1714480" y="4000504"/>
            <a:ext cx="171450" cy="638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8" name="TextBox 17"/>
          <p:cNvSpPr txBox="1"/>
          <p:nvPr/>
        </p:nvSpPr>
        <p:spPr>
          <a:xfrm>
            <a:off x="432293" y="4071942"/>
            <a:ext cx="1279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a-IR" sz="1600" dirty="0" smtClean="0">
                <a:cs typeface="B Nazanin" pitchFamily="2" charset="-78"/>
              </a:rPr>
              <a:t>حکم عزل باید به </a:t>
            </a:r>
          </a:p>
          <a:p>
            <a:pPr algn="r"/>
            <a:r>
              <a:rPr lang="fa-IR" sz="1600" dirty="0" smtClean="0">
                <a:cs typeface="B Nazanin" pitchFamily="2" charset="-78"/>
              </a:rPr>
              <a:t>تایید رهبر برسد</a:t>
            </a:r>
            <a:endParaRPr lang="en-US" sz="16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94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12" grpId="0"/>
      <p:bldP spid="10242" grpId="0" animBg="1"/>
      <p:bldP spid="13" grpId="0"/>
      <p:bldP spid="10243" grpId="0" animBg="1"/>
      <p:bldP spid="14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422" y="1285860"/>
            <a:ext cx="46105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وظایف و اختیارات رئیس جمهور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17" name="AutoShape 1"/>
          <p:cNvSpPr>
            <a:spLocks/>
          </p:cNvSpPr>
          <p:nvPr/>
        </p:nvSpPr>
        <p:spPr bwMode="auto">
          <a:xfrm>
            <a:off x="8463003" y="3000372"/>
            <a:ext cx="109525" cy="3308353"/>
          </a:xfrm>
          <a:prstGeom prst="rightBracket">
            <a:avLst>
              <a:gd name="adj" fmla="val 399306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215085" y="2370560"/>
            <a:ext cx="36391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الف) وظایف و اختیارات رئیس جمهور در قوه مجریه</a:t>
            </a: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:</a:t>
            </a: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928416" y="2714620"/>
            <a:ext cx="249318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1- انتخاب و عزل وزیران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dirty="0" smtClean="0">
                <a:latin typeface="Algerian" pitchFamily="82" charset="0"/>
                <a:ea typeface="Calibri" pitchFamily="34" charset="0"/>
                <a:cs typeface="B Nazanin" pitchFamily="2" charset="-78"/>
              </a:rPr>
              <a:t>2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- ریاست هیات وزیران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000" dirty="0" smtClean="0">
              <a:latin typeface="Arial" pitchFamily="34" charset="0"/>
              <a:ea typeface="Calibri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3- نظارت بر کار هیات وزیران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000" dirty="0" smtClean="0">
              <a:latin typeface="Algerian" pitchFamily="82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cs typeface="B Nazanin" pitchFamily="2" charset="-78"/>
              </a:rPr>
              <a:t>4-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86314" y="5357826"/>
            <a:ext cx="3643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solidFill>
                  <a:prstClr val="black"/>
                </a:solidFill>
                <a:latin typeface="Algerian" pitchFamily="82" charset="0"/>
                <a:ea typeface="Calibri" pitchFamily="34" charset="0"/>
                <a:cs typeface="B Nazanin" pitchFamily="2" charset="-78"/>
              </a:rPr>
              <a:t> </a:t>
            </a:r>
            <a:r>
              <a:rPr lang="fa-IR" sz="2000" dirty="0" smtClean="0">
                <a:solidFill>
                  <a:prstClr val="black"/>
                </a:solidFill>
                <a:latin typeface="Algerian" pitchFamily="82" charset="0"/>
                <a:ea typeface="Calibri" pitchFamily="34" charset="0"/>
                <a:cs typeface="B Nazanin" pitchFamily="2" charset="-78"/>
              </a:rPr>
              <a:t>5- تعیین سرپرست برای وزارت خانه ها. در حالتی است که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8144" y="4857760"/>
            <a:ext cx="2986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latin typeface="Algerian" pitchFamily="82" charset="0"/>
                <a:ea typeface="Calibri" pitchFamily="34" charset="0"/>
                <a:cs typeface="B Nazanin" pitchFamily="2" charset="-78"/>
              </a:rPr>
              <a:t>تعیین خط و مشی دولت و اجرای قوانین </a:t>
            </a:r>
            <a:endParaRPr lang="en-US" dirty="0"/>
          </a:p>
        </p:txBody>
      </p:sp>
      <p:sp>
        <p:nvSpPr>
          <p:cNvPr id="9223" name="AutoShape 7"/>
          <p:cNvSpPr>
            <a:spLocks/>
          </p:cNvSpPr>
          <p:nvPr/>
        </p:nvSpPr>
        <p:spPr bwMode="auto">
          <a:xfrm>
            <a:off x="4786314" y="5133994"/>
            <a:ext cx="90487" cy="1509716"/>
          </a:xfrm>
          <a:prstGeom prst="rightBracket">
            <a:avLst>
              <a:gd name="adj" fmla="val 92983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143108" y="5000636"/>
            <a:ext cx="271464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1- وزیر مشخص نشود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</a:pP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lgerian" pitchFamily="82" charset="0"/>
              <a:ea typeface="Calibri" pitchFamily="34" charset="0"/>
              <a:cs typeface="B Nazanin" pitchFamily="2" charset="-78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</a:pPr>
            <a:r>
              <a:rPr lang="fa-IR" dirty="0" smtClean="0">
                <a:latin typeface="Algerian" pitchFamily="82" charset="0"/>
                <a:ea typeface="Calibri" pitchFamily="34" charset="0"/>
                <a:cs typeface="B Nazanin" pitchFamily="2" charset="-78"/>
              </a:rPr>
              <a:t>2- وزیر نتواند رای اعتماد بگیرد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3105150" algn="l"/>
              </a:tabLst>
            </a:pPr>
            <a:r>
              <a:rPr lang="fa-IR" dirty="0" smtClean="0">
                <a:latin typeface="Algerian" pitchFamily="82" charset="0"/>
                <a:ea typeface="Calibri" pitchFamily="34" charset="0"/>
                <a:cs typeface="B Nazanin" pitchFamily="2" charset="-78"/>
              </a:rPr>
              <a:t>3- عزل، فوت، استعفا، وزیر تا رای اعتماد از مجلس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17" grpId="0" animBg="1"/>
      <p:bldP spid="9219" grpId="0"/>
      <p:bldP spid="9221" grpId="0"/>
      <p:bldP spid="11" grpId="0"/>
      <p:bldP spid="12" grpId="0"/>
      <p:bldP spid="9223" grpId="0" animBg="1"/>
      <p:bldP spid="92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86380" y="1743006"/>
            <a:ext cx="32576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 smtClean="0">
                <a:cs typeface="B Nazanin" pitchFamily="2" charset="-78"/>
              </a:rPr>
              <a:t>6- تعیین دیگر همکاران (غیر از وزیران)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8193" name="AutoShape 1"/>
          <p:cNvSpPr>
            <a:spLocks/>
          </p:cNvSpPr>
          <p:nvPr/>
        </p:nvSpPr>
        <p:spPr bwMode="auto">
          <a:xfrm>
            <a:off x="5195892" y="1457318"/>
            <a:ext cx="90488" cy="971550"/>
          </a:xfrm>
          <a:prstGeom prst="rightBracket">
            <a:avLst>
              <a:gd name="adj" fmla="val 89473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2910" y="144285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dirty="0" smtClean="0">
                <a:cs typeface="B Nazanin" pitchFamily="2" charset="-78"/>
              </a:rPr>
              <a:t>1- معاون اول</a:t>
            </a:r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2- معاونان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3- نمایندگان ویژه و مشاوران</a:t>
            </a:r>
            <a:endParaRPr lang="en-US" dirty="0" smtClean="0">
              <a:cs typeface="B Nazanin" pitchFamily="2" charset="-78"/>
            </a:endParaRPr>
          </a:p>
          <a:p>
            <a:pPr algn="r"/>
            <a:endParaRPr lang="en-US" dirty="0" smtClean="0">
              <a:cs typeface="B Nazanin" pitchFamily="2" charset="-78"/>
            </a:endParaRPr>
          </a:p>
        </p:txBody>
      </p:sp>
      <p:cxnSp>
        <p:nvCxnSpPr>
          <p:cNvPr id="8194" name="AutoShape 2"/>
          <p:cNvCxnSpPr>
            <a:cxnSpLocks noChangeShapeType="1"/>
          </p:cNvCxnSpPr>
          <p:nvPr/>
        </p:nvCxnSpPr>
        <p:spPr bwMode="auto">
          <a:xfrm rot="5400000">
            <a:off x="2621747" y="1593041"/>
            <a:ext cx="1042988" cy="42862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558341"/>
            <a:ext cx="30315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1647825" algn="l"/>
                <a:tab pos="2066925" algn="l"/>
                <a:tab pos="3533775" algn="l"/>
              </a:tabLst>
            </a:pPr>
            <a:r>
              <a:rPr lang="fa-IR" sz="1600" dirty="0" smtClean="0">
                <a:latin typeface="Algerian" pitchFamily="82" charset="0"/>
                <a:ea typeface="Calibri" pitchFamily="34" charset="0"/>
                <a:cs typeface="B Nazanin" pitchFamily="2" charset="-78"/>
              </a:rPr>
              <a:t>عزل و نصب این افراد با رئیس جمهور است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1647825" algn="l"/>
                <a:tab pos="2066925" algn="l"/>
                <a:tab pos="3533775" algn="l"/>
              </a:tabLst>
            </a:pPr>
            <a:r>
              <a:rPr lang="fa-IR" sz="1600" dirty="0" smtClean="0">
                <a:latin typeface="Algerian" pitchFamily="82" charset="0"/>
                <a:ea typeface="Calibri" pitchFamily="34" charset="0"/>
                <a:cs typeface="B Nazanin" pitchFamily="2" charset="-78"/>
              </a:rPr>
              <a:t>و انتخاب </a:t>
            </a: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آن نیازی به رای اعتماد مجلس ندارد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>
            <a:off x="4409504" y="3000372"/>
            <a:ext cx="90488" cy="771525"/>
          </a:xfrm>
          <a:prstGeom prst="rightBracket">
            <a:avLst>
              <a:gd name="adj" fmla="val 7105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857620" y="2571744"/>
            <a:ext cx="471635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 7- حل اختلاف بین دستگاههای دولتی: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lgerian" pitchFamily="82" charset="0"/>
              <a:ea typeface="Calibri" pitchFamily="34" charset="0"/>
              <a:cs typeface="B Nazanin" pitchFamily="2" charset="-7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8- حضور در مجلس شورای اسلامی: در 2مورد الزامی است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536" y="3000372"/>
            <a:ext cx="405921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200" dirty="0" smtClean="0"/>
              <a:t> 1- </a:t>
            </a:r>
            <a:r>
              <a:rPr lang="fa-IR" sz="1600" dirty="0" smtClean="0"/>
              <a:t>استیضاح رئیس </a:t>
            </a:r>
            <a:r>
              <a:rPr lang="fa-IR" sz="1600" dirty="0" smtClean="0"/>
              <a:t>جمهور</a:t>
            </a:r>
          </a:p>
          <a:p>
            <a:pPr algn="r" rtl="1"/>
            <a:endParaRPr lang="en-US" sz="1600" dirty="0" smtClean="0"/>
          </a:p>
          <a:p>
            <a:pPr algn="r" rtl="1"/>
            <a:r>
              <a:rPr lang="fa-IR" sz="1200" dirty="0" smtClean="0"/>
              <a:t>2</a:t>
            </a:r>
            <a:r>
              <a:rPr lang="fa-IR" sz="1400" dirty="0" smtClean="0"/>
              <a:t>- </a:t>
            </a:r>
            <a:r>
              <a:rPr lang="fa-IR" sz="1400" dirty="0" smtClean="0"/>
              <a:t>سوال از رئیس جمهور که جواب نباید </a:t>
            </a:r>
            <a:r>
              <a:rPr lang="fa-IR" sz="1400" dirty="0" smtClean="0"/>
              <a:t>بیش از 1 ماه طول بکشد</a:t>
            </a:r>
            <a:endParaRPr lang="fa-IR" sz="14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2571736" y="3857628"/>
            <a:ext cx="600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000" dirty="0" smtClean="0">
                <a:cs typeface="B Nazanin" pitchFamily="2" charset="-78"/>
              </a:rPr>
              <a:t>9- تهیه برنامه های عمرانی، سیاسی، اقتصادی، اجتماعی پنج ساله کشور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5357818" y="5143512"/>
            <a:ext cx="31502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سوال: تفاوت وزیر با سرپرست چیست؟</a:t>
            </a: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8" name="AutoShape 16"/>
          <p:cNvSpPr>
            <a:spLocks/>
          </p:cNvSpPr>
          <p:nvPr/>
        </p:nvSpPr>
        <p:spPr bwMode="auto">
          <a:xfrm>
            <a:off x="5267331" y="4286256"/>
            <a:ext cx="90487" cy="2357430"/>
          </a:xfrm>
          <a:prstGeom prst="rightBracket">
            <a:avLst>
              <a:gd name="adj" fmla="val 229826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695881" y="4357694"/>
            <a:ext cx="463626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1- سرپرست جنبه موقتی دارد و دوران تصدی اش 3ماه است.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2- برای سرپرست نیازی به اخذ رای از مجلس نیست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3- سرپرست نمی تواند از طرف مجلس مورد سوال یا استیضاح قرار گیرد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4- سرپرست در هیات دولت حق رای ندارد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5- در دوران سرپرستی، رئیس جمهور مسئول اقدامات سرپرستی است</a:t>
            </a:r>
            <a:endParaRPr kumimoji="0" lang="fa-I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226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193" grpId="0" animBg="1"/>
      <p:bldP spid="6" grpId="0"/>
      <p:bldP spid="8195" grpId="0"/>
      <p:bldP spid="8196" grpId="0" animBg="1"/>
      <p:bldP spid="8198" grpId="0"/>
      <p:bldP spid="13" grpId="0"/>
      <p:bldP spid="14" grpId="0"/>
      <p:bldP spid="8207" grpId="0"/>
      <p:bldP spid="8208" grpId="0" animBg="1"/>
      <p:bldP spid="820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7356" y="928670"/>
            <a:ext cx="5836854" cy="503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>
              <a:lnSpc>
                <a:spcPct val="115000"/>
              </a:lnSpc>
              <a:spcAft>
                <a:spcPts val="1000"/>
              </a:spcAft>
              <a:tabLst>
                <a:tab pos="1781175" algn="l"/>
                <a:tab pos="1828800" algn="l"/>
                <a:tab pos="4171950" algn="l"/>
              </a:tabLst>
            </a:pP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Titr"/>
              </a:rPr>
              <a:t>وظایف و اختیارات رئیس جمهور به عنوان مقام رسمی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/>
              <a:cs typeface="Arial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285984" y="1533465"/>
            <a:ext cx="650697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 1- تصویب و امضای استوارنامه سفیران ایران و پذیرش استوارنامه سفیران خارجی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 2- امضای موافقت نامه های بین المللی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 3- اعطای نشان های دولتی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 4- شرکت در کنفرانسها، سمینارها و اجلاسهای بین المللی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 5- ریاست شورای عالی امنیت ملی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 6- عضویت در شورای موقت رهبری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 7- مسئولیت اجرای بازنگری در قانون اساسی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 8- عضویت در مجمع تشخیص مصلحت نظام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 9- امضای مصوبات مجلس و نتیجه همه پرسی ها</a:t>
            </a: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845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58962" y="1143000"/>
            <a:ext cx="7670690" cy="503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>
              <a:lnSpc>
                <a:spcPct val="115000"/>
              </a:lnSpc>
              <a:spcAft>
                <a:spcPts val="1000"/>
              </a:spcAft>
              <a:tabLst>
                <a:tab pos="1781175" algn="l"/>
                <a:tab pos="1828800" algn="l"/>
                <a:tab pos="4171950" algn="l"/>
              </a:tabLst>
            </a:pP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Titr"/>
              </a:rPr>
              <a:t>وظایف و اختیارات رئیس جمهور ناشی از مسئولیت اجرای قانون اساسی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/>
              <a:cs typeface="Arial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572396" y="3214687"/>
            <a:ext cx="13738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از طریق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 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AutoShape 1"/>
          <p:cNvSpPr>
            <a:spLocks/>
          </p:cNvSpPr>
          <p:nvPr/>
        </p:nvSpPr>
        <p:spPr bwMode="auto">
          <a:xfrm>
            <a:off x="7929586" y="2786059"/>
            <a:ext cx="90487" cy="1571636"/>
          </a:xfrm>
          <a:prstGeom prst="rightBracket">
            <a:avLst>
              <a:gd name="adj" fmla="val 164036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147150" y="2056289"/>
            <a:ext cx="67441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رئیس جمهور مسئول اجرای قانون اساسی را بر عهده دارد و شیوه های اجرای قانون اساسی توسط رئیس جمهور</a:t>
            </a: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389685" y="2731985"/>
            <a:ext cx="161133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dirty="0" smtClean="0">
                <a:latin typeface="Algerian" pitchFamily="82" charset="0"/>
                <a:ea typeface="Calibri" pitchFamily="34" charset="0"/>
                <a:cs typeface="B Nazanin" pitchFamily="2" charset="-78"/>
              </a:rPr>
              <a:t>1- </a:t>
            </a:r>
            <a:r>
              <a:rPr lang="fa-IR" sz="2000" dirty="0" smtClean="0">
                <a:latin typeface="Algerian" pitchFamily="82" charset="0"/>
                <a:ea typeface="Calibri" pitchFamily="34" charset="0"/>
                <a:cs typeface="B Nazanin" pitchFamily="2" charset="-78"/>
              </a:rPr>
              <a:t>نظارت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latin typeface="Algerian" pitchFamily="82" charset="0"/>
                <a:ea typeface="Calibri" pitchFamily="34" charset="0"/>
                <a:cs typeface="B Nazanin" pitchFamily="2" charset="-78"/>
              </a:rPr>
              <a:t>2- کسب اطلاع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latin typeface="Algerian" pitchFamily="82" charset="0"/>
                <a:ea typeface="Calibri" pitchFamily="34" charset="0"/>
                <a:cs typeface="B Nazanin" pitchFamily="2" charset="-78"/>
              </a:rPr>
              <a:t>3- بازرسی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latin typeface="Algerian" pitchFamily="82" charset="0"/>
                <a:ea typeface="Calibri" pitchFamily="34" charset="0"/>
                <a:cs typeface="B Nazanin" pitchFamily="2" charset="-78"/>
              </a:rPr>
              <a:t>4- پیگیری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5- بررسی و اقدامات لازم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28596" y="4479675"/>
            <a:ext cx="8468173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مثلا: در قوه مقننه یا قضائیه روندی بر خلاف قانون اساسی در جریان است یا مجلس در انجام</a:t>
            </a:r>
            <a:r>
              <a:rPr kumimoji="0" lang="fa-I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 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قانون گذاری خود مرتکب قصوری بر خلاف قانون اساسی شده است و یا محاکم قضایی در محاکمه خود به اصول قانون اساسی بی توجه اند، می 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تواند به 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طور رسمی به آنها تذکر دهد و آنها را از عواقب بی توجهی بر حذر دارند.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598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122" grpId="0"/>
      <p:bldP spid="5121" grpId="0" animBg="1"/>
      <p:bldP spid="5123" grpId="0"/>
      <p:bldP spid="5124" grpId="0"/>
      <p:bldP spid="51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2171" y="1143000"/>
            <a:ext cx="4596130" cy="503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>
              <a:lnSpc>
                <a:spcPct val="115000"/>
              </a:lnSpc>
              <a:spcAft>
                <a:spcPts val="1000"/>
              </a:spcAft>
              <a:tabLst>
                <a:tab pos="1781175" algn="l"/>
                <a:tab pos="1828800" algn="l"/>
                <a:tab pos="4171950" algn="l"/>
              </a:tabLst>
            </a:pP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Titr"/>
              </a:rPr>
              <a:t>وظایف و اختیارات همکاران رئیس جمهور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9388" y="1928802"/>
            <a:ext cx="22236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4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الف ) هیات وزیران </a:t>
            </a:r>
            <a:endParaRPr lang="en-US" sz="2400" b="1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9361" y="2871897"/>
            <a:ext cx="1580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 smtClean="0">
                <a:cs typeface="B Nazanin" pitchFamily="2" charset="-78"/>
              </a:rPr>
              <a:t>ترکیب هیات وزیران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4097" name="AutoShape 1"/>
          <p:cNvSpPr>
            <a:spLocks/>
          </p:cNvSpPr>
          <p:nvPr/>
        </p:nvSpPr>
        <p:spPr bwMode="auto">
          <a:xfrm>
            <a:off x="6696091" y="2500306"/>
            <a:ext cx="90487" cy="1314450"/>
          </a:xfrm>
          <a:prstGeom prst="rightBracket">
            <a:avLst>
              <a:gd name="adj" fmla="val 121053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14578" y="250030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dirty="0" smtClean="0"/>
              <a:t>1- رئیس جمهور</a:t>
            </a:r>
            <a:endParaRPr lang="en-US" dirty="0" smtClean="0"/>
          </a:p>
          <a:p>
            <a:pPr algn="r" rtl="1"/>
            <a:r>
              <a:rPr lang="fa-IR" dirty="0" smtClean="0"/>
              <a:t>2- معاون اول رئیس جمهور</a:t>
            </a:r>
            <a:endParaRPr lang="en-US" dirty="0" smtClean="0"/>
          </a:p>
          <a:p>
            <a:pPr algn="r" rtl="1"/>
            <a:r>
              <a:rPr lang="fa-IR" dirty="0" smtClean="0"/>
              <a:t>3- وزیران</a:t>
            </a:r>
            <a:endParaRPr lang="en-US" dirty="0" smtClean="0"/>
          </a:p>
          <a:p>
            <a:pPr algn="r" rtl="1"/>
            <a:r>
              <a:rPr lang="fa-IR" dirty="0" smtClean="0"/>
              <a:t>4- معاونان رئیس جمهور</a:t>
            </a:r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2714612" y="3714752"/>
            <a:ext cx="3817071" cy="503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  <a:tabLst>
                <a:tab pos="1781175" algn="l"/>
                <a:tab pos="1828800" algn="l"/>
                <a:tab pos="4171950" algn="l"/>
              </a:tabLst>
            </a:pP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Titr"/>
              </a:rPr>
              <a:t>وظایف هیات وزیران رئیس جمهور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/>
              <a:cs typeface="Arial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781858" y="4500570"/>
            <a:ext cx="49744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3450" algn="l"/>
              </a:tabLst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الف) تصویب لوایح و تقدیم آن به مجلس شورای اسلامی</a:t>
            </a: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1" name="AutoShape 5"/>
          <p:cNvSpPr>
            <a:spLocks/>
          </p:cNvSpPr>
          <p:nvPr/>
        </p:nvSpPr>
        <p:spPr bwMode="auto">
          <a:xfrm>
            <a:off x="4714876" y="4929198"/>
            <a:ext cx="71437" cy="1000132"/>
          </a:xfrm>
          <a:prstGeom prst="rightBracket">
            <a:avLst>
              <a:gd name="adj" fmla="val 214911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054333" y="5041296"/>
            <a:ext cx="473244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</a:pPr>
            <a:r>
              <a:rPr lang="fa-IR" sz="2200" b="1" dirty="0" smtClean="0">
                <a:latin typeface="Algerian" pitchFamily="82" charset="0"/>
                <a:ea typeface="Calibri" pitchFamily="34" charset="0"/>
                <a:cs typeface="B Nazanin" pitchFamily="2" charset="-78"/>
              </a:rPr>
              <a:t>سوال اول: </a:t>
            </a:r>
            <a:r>
              <a:rPr lang="fa-IR" sz="2200" dirty="0" smtClean="0">
                <a:latin typeface="Algerian" pitchFamily="82" charset="0"/>
                <a:ea typeface="Calibri" pitchFamily="34" charset="0"/>
                <a:cs typeface="B Nazanin" pitchFamily="2" charset="-78"/>
              </a:rPr>
              <a:t>لوایح در چه شرایطی مطرح می شود؟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</a:pPr>
            <a:endParaRPr lang="fa-IR" sz="2000" dirty="0" smtClean="0">
              <a:latin typeface="Algerian" pitchFamily="82" charset="0"/>
              <a:cs typeface="B Nazanin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tabLst>
                <a:tab pos="933450" algn="l"/>
              </a:tabLst>
            </a:pPr>
            <a:endParaRPr lang="fa-IR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3450" algn="l"/>
              </a:tabLst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سوال دوم: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روند طرح و ارسال لایحه از هیات وزیران به مجلس چگونه است؟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4314" y="4929198"/>
            <a:ext cx="4500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>
                <a:cs typeface="B Nazanin" pitchFamily="2" charset="-78"/>
              </a:rPr>
              <a:t>1- برای حسن اجرای وظایف و مسولیت های خود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2- در مواردی که قانونی وجود ندارد یا قانون نقص دارد</a:t>
            </a:r>
            <a:endParaRPr lang="en-US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0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4097" grpId="0" animBg="1"/>
      <p:bldP spid="10" grpId="0"/>
      <p:bldP spid="11" grpId="0"/>
      <p:bldP spid="4100" grpId="0"/>
      <p:bldP spid="4101" grpId="0" animBg="1"/>
      <p:bldP spid="4103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3" name="AutoShape 1"/>
          <p:cNvSpPr>
            <a:spLocks/>
          </p:cNvSpPr>
          <p:nvPr/>
        </p:nvSpPr>
        <p:spPr bwMode="auto">
          <a:xfrm>
            <a:off x="8715404" y="1857364"/>
            <a:ext cx="90488" cy="2000264"/>
          </a:xfrm>
          <a:prstGeom prst="rightBracket">
            <a:avLst>
              <a:gd name="adj" fmla="val 214911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571736" y="1100064"/>
            <a:ext cx="61029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43175" algn="l"/>
                <a:tab pos="2571750" algn="l"/>
              </a:tabLst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سوال دوم: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روند طرح و ارسال لایحه از هیات وزیران به مجلس چگونه است؟</a:t>
            </a: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81061" y="1857364"/>
            <a:ext cx="800578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1- ارسال لایحه از طرف وزیر یا معاون رئیس جمهور یا رئیس سازمان مربوط به هیات وزیران برای تصویب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2- پس از امضاء رئیس جمهور و وزیر یا رئیس سازمان مربوط از طریق معاون حقوقی و پارلمانی رئیس جمهور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 برای تصویب نهایی به مجلس ارسال می گردد.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3- وزیر یا رئیس سازمان یا معاون حقوقی و پارلمانی رئیس جمهور یا هر دو آنها در زمان تصویب لایحه برای دفاع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 باید حضور داشته باشند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49770" y="4232041"/>
            <a:ext cx="825264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آیین نامه ها، قواعد و قوانینی هستند که برای تنظیم سازمانهای اداری، یا وظایف اداری تصویب می شود.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این مصوبات پس از تایید رئیس جمهور لازم الاجرا است.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lgerian" pitchFamily="82" charset="0"/>
              <a:ea typeface="Calibri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1- صلح درباره اموال عمومی و دولتی موکول به تصویب هیات وزیران و اطلاع مجلس است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2- صلح درباره اموال عمومی و دولتی که طرف دعوا خارجی باشد و موارد مهم داخلی باید به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تصویب مجلس برسد.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نکته: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 موارد مهم را قانون تشخیص می دهد.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76129" y="3857628"/>
            <a:ext cx="45095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 ) </a:t>
            </a:r>
            <a:r>
              <a:rPr lang="fa-IR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وضع </a:t>
            </a:r>
            <a:r>
              <a:rPr lang="fa-IR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آیین نامه ها و تصویب نامه های اجرایی: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8992" y="5000636"/>
            <a:ext cx="537999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ج ) تصویب صلح دعاوی واموال عمومی یا ارجاع به داوری :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202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nimBg="1"/>
      <p:bldP spid="3075" grpId="0"/>
      <p:bldP spid="3076" grpId="0"/>
      <p:bldP spid="3077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1538" y="1285860"/>
            <a:ext cx="74671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د ) تهیه و تصویب لایحه بودجه و ارسال آن به مجلس شورای اسلامی برای تصویب آن 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78500" y="1714488"/>
            <a:ext cx="14654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4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 ) وزیران </a:t>
            </a:r>
            <a:endParaRPr lang="en-US" sz="2400" b="1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0760" y="2214554"/>
            <a:ext cx="25651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وظایف و اختیارات وزیران :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49" name="AutoShape 1"/>
          <p:cNvSpPr>
            <a:spLocks/>
          </p:cNvSpPr>
          <p:nvPr/>
        </p:nvSpPr>
        <p:spPr bwMode="auto">
          <a:xfrm>
            <a:off x="8429652" y="2714644"/>
            <a:ext cx="71438" cy="4071942"/>
          </a:xfrm>
          <a:prstGeom prst="rightBracket">
            <a:avLst>
              <a:gd name="adj" fmla="val 207456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438279" y="2576122"/>
            <a:ext cx="7080977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208597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  </a:t>
            </a:r>
            <a:r>
              <a:rPr lang="fa-IR" sz="2200" dirty="0" smtClean="0">
                <a:latin typeface="Algerian" pitchFamily="82" charset="0"/>
                <a:ea typeface="Calibri" pitchFamily="34" charset="0"/>
                <a:cs typeface="B Nazanin" pitchFamily="2" charset="-78"/>
              </a:rPr>
              <a:t>1- اداره وزارتخانه ها</a:t>
            </a:r>
            <a:endParaRPr lang="en-US" sz="2200" dirty="0" smtClean="0">
              <a:latin typeface="Arial" pitchFamily="34" charset="0"/>
              <a:cs typeface="B Nazanin" pitchFamily="2" charset="-78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2085975" algn="l"/>
              </a:tabLst>
            </a:pPr>
            <a:endParaRPr lang="fa-IR" sz="2000" dirty="0" smtClean="0">
              <a:latin typeface="Algerian" pitchFamily="82" charset="0"/>
              <a:ea typeface="Calibri" pitchFamily="34" charset="0"/>
              <a:cs typeface="B Nazanin" pitchFamily="2" charset="-78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2085975" algn="l"/>
              </a:tabLst>
            </a:pPr>
            <a:r>
              <a:rPr kumimoji="0" lang="fa-I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2-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 </a:t>
            </a:r>
            <a:r>
              <a:rPr kumimoji="0" lang="fa-I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عضویت در هیات وزیران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.             وظایف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2085975" algn="l"/>
              </a:tabLst>
            </a:pP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lgerian" pitchFamily="82" charset="0"/>
              <a:ea typeface="Calibri" pitchFamily="34" charset="0"/>
              <a:cs typeface="B Nazanin" pitchFamily="2" charset="-78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2085975" algn="l"/>
              </a:tabLst>
            </a:pPr>
            <a:r>
              <a:rPr kumimoji="0" lang="fa-I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3- حضور در مجلس شورای اسلامی بابت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208597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085975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 </a:t>
            </a:r>
            <a:r>
              <a:rPr lang="fa-IR" sz="2000" dirty="0" smtClean="0">
                <a:latin typeface="Algerian" pitchFamily="82" charset="0"/>
                <a:ea typeface="Calibri" pitchFamily="34" charset="0"/>
                <a:cs typeface="B Nazanin" pitchFamily="2" charset="-78"/>
              </a:rPr>
              <a:t>4- </a:t>
            </a:r>
            <a:r>
              <a:rPr lang="fa-IR" sz="2200" dirty="0" smtClean="0">
                <a:latin typeface="Algerian" pitchFamily="82" charset="0"/>
                <a:ea typeface="Calibri" pitchFamily="34" charset="0"/>
                <a:cs typeface="B Nazanin" pitchFamily="2" charset="-78"/>
              </a:rPr>
              <a:t>وضع آیین نامه و صدور بخشنامه</a:t>
            </a:r>
            <a:endParaRPr lang="fa-IR" sz="2200" dirty="0" smtClean="0"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85975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85975" algn="l"/>
              </a:tabLst>
            </a:pPr>
            <a:r>
              <a:rPr lang="fa-IR" sz="2200" dirty="0" smtClean="0">
                <a:latin typeface="Algerian" pitchFamily="82" charset="0"/>
                <a:ea typeface="Calibri" pitchFamily="34" charset="0"/>
                <a:cs typeface="B Nazanin" pitchFamily="2" charset="-78"/>
              </a:rPr>
              <a:t>5</a:t>
            </a:r>
            <a:r>
              <a:rPr kumimoji="0" lang="fa-I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- نظارت بر سازمانهای وابسته: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برخی امور دولتی و عمومی به موجب قانون به سازمانهای مستقل واگذامی شود که به اینها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8597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موسسات دولتی گویند ولی اینگونه نیست که دولت بر آنها از بابت استقلالشان نظارتی نداشته باشد مانند: بانک مرکزی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85975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85975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6- </a:t>
            </a:r>
            <a:r>
              <a:rPr kumimoji="0" lang="fa-I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عضویت در مجامع شرکتهای دولتی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: 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شرکتی که 51درصد سهام آن متعلق به دولت باشد، دولتی محسوب می شود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8597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 و وزیر، معاون رئیس جمهور یا رئیس سازمان به عنوان نماینده دولت در مجمع عمومی آنها عضویت دارد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2051" name="AutoShape 3"/>
          <p:cNvSpPr>
            <a:spLocks/>
          </p:cNvSpPr>
          <p:nvPr/>
        </p:nvSpPr>
        <p:spPr bwMode="auto">
          <a:xfrm>
            <a:off x="5553082" y="2876554"/>
            <a:ext cx="90488" cy="1123950"/>
          </a:xfrm>
          <a:prstGeom prst="rightBracket">
            <a:avLst>
              <a:gd name="adj" fmla="val 103508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8596" y="2928934"/>
            <a:ext cx="5214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 smtClean="0">
                <a:cs typeface="B Nazanin" pitchFamily="2" charset="-78"/>
              </a:rPr>
              <a:t>1-  تصویب لوایح و آیین نامه ها و تصویب نامه ها</a:t>
            </a:r>
          </a:p>
          <a:p>
            <a:pPr algn="r" rtl="1"/>
            <a:endParaRPr lang="en-US" sz="1600" dirty="0" smtClean="0">
              <a:cs typeface="B Nazanin" pitchFamily="2" charset="-78"/>
            </a:endParaRPr>
          </a:p>
          <a:p>
            <a:pPr algn="r" rtl="1"/>
            <a:r>
              <a:rPr lang="fa-IR" sz="1600" dirty="0" smtClean="0">
                <a:cs typeface="B Nazanin" pitchFamily="2" charset="-78"/>
              </a:rPr>
              <a:t>2- عضویت در کمیسیون های داخلی هیات وزیران برای انجام امور دولت</a:t>
            </a:r>
            <a:endParaRPr lang="en-US" sz="1600" dirty="0" smtClean="0">
              <a:cs typeface="B Nazanin" pitchFamily="2" charset="-78"/>
            </a:endParaRPr>
          </a:p>
        </p:txBody>
      </p:sp>
      <p:sp>
        <p:nvSpPr>
          <p:cNvPr id="2052" name="AutoShape 4"/>
          <p:cNvSpPr>
            <a:spLocks/>
          </p:cNvSpPr>
          <p:nvPr/>
        </p:nvSpPr>
        <p:spPr bwMode="auto">
          <a:xfrm>
            <a:off x="5124454" y="3929066"/>
            <a:ext cx="90488" cy="885825"/>
          </a:xfrm>
          <a:prstGeom prst="rightBracket">
            <a:avLst>
              <a:gd name="adj" fmla="val 81578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71802" y="3929066"/>
            <a:ext cx="2071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600" dirty="0" smtClean="0"/>
              <a:t>1- سوال</a:t>
            </a:r>
          </a:p>
          <a:p>
            <a:pPr algn="r" rtl="1"/>
            <a:endParaRPr lang="en-US" sz="1600" dirty="0" smtClean="0"/>
          </a:p>
          <a:p>
            <a:pPr algn="r" rtl="1"/>
            <a:r>
              <a:rPr lang="fa-IR" sz="1600" dirty="0" smtClean="0"/>
              <a:t>2- استیضاح</a:t>
            </a:r>
          </a:p>
        </p:txBody>
      </p:sp>
      <p:cxnSp>
        <p:nvCxnSpPr>
          <p:cNvPr id="2053" name="AutoShape 5"/>
          <p:cNvCxnSpPr>
            <a:cxnSpLocks noChangeShapeType="1"/>
          </p:cNvCxnSpPr>
          <p:nvPr/>
        </p:nvCxnSpPr>
        <p:spPr bwMode="auto">
          <a:xfrm flipH="1">
            <a:off x="4086223" y="3843347"/>
            <a:ext cx="200025" cy="9429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5" name="Rectangle 14"/>
          <p:cNvSpPr/>
          <p:nvPr/>
        </p:nvSpPr>
        <p:spPr>
          <a:xfrm>
            <a:off x="1244823" y="4143380"/>
            <a:ext cx="2898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sz="1600" dirty="0" smtClean="0"/>
              <a:t>ظرف 10روز در مجلس باید حاضر شود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2689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049" grpId="0" animBg="1"/>
      <p:bldP spid="2050" grpId="0"/>
      <p:bldP spid="2051" grpId="0" animBg="1"/>
      <p:bldP spid="11" grpId="0"/>
      <p:bldP spid="2052" grpId="0" animBg="1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3174" y="2857496"/>
            <a:ext cx="3745492" cy="107157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a-IR" sz="5400" b="1" cap="all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reflection blurRad="6350" stA="55000" endA="50" endPos="85000" dist="29997" dir="5400000" sy="-100000" algn="bl" rotWithShape="0"/>
                </a:effectLst>
                <a:ea typeface="Calibri"/>
                <a:cs typeface="B Titr"/>
              </a:rPr>
              <a:t>قوه مجریه </a:t>
            </a:r>
            <a:endParaRPr lang="en-US" sz="3600" b="1" cap="all" dirty="0">
              <a:ln w="0">
                <a:solidFill>
                  <a:schemeClr val="accent1">
                    <a:lumMod val="75000"/>
                  </a:schemeClr>
                </a:solidFill>
              </a:ln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reflection blurRad="6350" stA="55000" endA="50" endPos="85000" dist="29997" dir="5400000" sy="-100000" algn="bl" rotWithShape="0"/>
              </a:effectLst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945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1802" y="928670"/>
            <a:ext cx="28568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4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ج ) معاونان رئیس جمهور</a:t>
            </a:r>
            <a:endParaRPr lang="en-US" sz="2400" b="1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1793" name="Rectangle 1"/>
          <p:cNvSpPr>
            <a:spLocks noChangeArrowheads="1"/>
          </p:cNvSpPr>
          <p:nvPr/>
        </p:nvSpPr>
        <p:spPr bwMode="auto">
          <a:xfrm>
            <a:off x="3914025" y="1428736"/>
            <a:ext cx="4801379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  <a:tab pos="1152525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1- معاون برنامه ریزی و نظارت راهبردی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  <a:tab pos="1152525" algn="l"/>
              </a:tabLst>
            </a:pPr>
            <a:endParaRPr lang="fa-IR" sz="2000" dirty="0" smtClean="0">
              <a:latin typeface="Arial" pitchFamily="34" charset="0"/>
              <a:ea typeface="Calibri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  <a:tab pos="1152525" algn="l"/>
              </a:tabLst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	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2- معاون توسعه مدیریت و سرمایه انسانی</a:t>
            </a: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	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  <a:tab pos="1152525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  <a:tab pos="1152525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	3- رئیس سازمان انرژی اتمی	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  <a:tab pos="1152525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	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  <a:tab pos="1152525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	4- رئیس سازمان میراث فرهنگی، جهانگردی و گردشگری	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  <a:tab pos="1152525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  <a:tab pos="1152525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	5- رئیس سازمان حفاظت محیط زیست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  <a:tab pos="1152525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	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  <a:tab pos="1152525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	6- رئیس سازمان تربیت بدنی	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  <a:tab pos="1152525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  <a:tab pos="1152525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	7- رئیس سازمان ایثارگران و جانبازان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5375" algn="l"/>
                <a:tab pos="1152525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	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1095375" algn="l"/>
                <a:tab pos="1152525" algn="l"/>
              </a:tabLst>
            </a:pPr>
            <a:r>
              <a:rPr lang="fa-IR" sz="2000" dirty="0" smtClean="0">
                <a:latin typeface="Algerian" pitchFamily="82" charset="0"/>
                <a:ea typeface="Calibri" pitchFamily="34" charset="0"/>
                <a:cs typeface="B Nazanin" pitchFamily="2" charset="-78"/>
              </a:rPr>
              <a:t>8- معاون حقوقی و پارلمانی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1095375" algn="l"/>
                <a:tab pos="1152525" algn="l"/>
              </a:tabLst>
            </a:pPr>
            <a:endParaRPr lang="fa-IR" sz="2000" dirty="0" smtClean="0">
              <a:latin typeface="Algerian" pitchFamily="82" charset="0"/>
              <a:ea typeface="Calibri" pitchFamily="34" charset="0"/>
              <a:cs typeface="B Nazanin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1095375" algn="l"/>
                <a:tab pos="1152525" algn="l"/>
              </a:tabLst>
            </a:pPr>
            <a:r>
              <a:rPr lang="fa-IR" sz="2000" dirty="0" smtClean="0">
                <a:latin typeface="Algerian" pitchFamily="82" charset="0"/>
                <a:ea typeface="Calibri" pitchFamily="34" charset="0"/>
                <a:cs typeface="B Nazanin" pitchFamily="2" charset="-78"/>
              </a:rPr>
              <a:t>9- معاون اجرایی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	</a:t>
            </a: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1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1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179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8" y="1109947"/>
            <a:ext cx="30027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4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د ) نماینده یا نمایندگان ویژه</a:t>
            </a:r>
            <a:endParaRPr lang="en-US" sz="2400" b="1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0769" name="Rectangle 1"/>
          <p:cNvSpPr>
            <a:spLocks noChangeArrowheads="1"/>
          </p:cNvSpPr>
          <p:nvPr/>
        </p:nvSpPr>
        <p:spPr bwMode="auto">
          <a:xfrm>
            <a:off x="785786" y="1714488"/>
            <a:ext cx="78726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  <a:tab pos="1152525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در مواردی که مستقیما به وزارت خانه خاصی مربوط نمی شود. مانند نمایند رئیس جمهور در جنگ،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  <a:tab pos="1152525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 زلزله، خشکسالی و...</a:t>
            </a: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768" y="2681583"/>
            <a:ext cx="15424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4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 ) مشاوران </a:t>
            </a:r>
            <a:endParaRPr lang="en-US" sz="2400" b="1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0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0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0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0769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1802" y="1000108"/>
            <a:ext cx="3150221" cy="503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  <a:tabLst>
                <a:tab pos="1781175" algn="l"/>
                <a:tab pos="1828800" algn="l"/>
                <a:tab pos="4171950" algn="l"/>
              </a:tabLst>
            </a:pP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Titr"/>
              </a:rPr>
              <a:t>مسئولیت های رئیس جمهور 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/>
              <a:cs typeface="Arial"/>
            </a:endParaRPr>
          </a:p>
        </p:txBody>
      </p:sp>
      <p:sp>
        <p:nvSpPr>
          <p:cNvPr id="159745" name="AutoShape 1"/>
          <p:cNvSpPr>
            <a:spLocks/>
          </p:cNvSpPr>
          <p:nvPr/>
        </p:nvSpPr>
        <p:spPr bwMode="auto">
          <a:xfrm>
            <a:off x="8339165" y="1857364"/>
            <a:ext cx="90487" cy="4791075"/>
          </a:xfrm>
          <a:prstGeom prst="rightBracket">
            <a:avLst>
              <a:gd name="adj" fmla="val 441231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6500826" y="2143116"/>
            <a:ext cx="184383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latin typeface="Algerian" pitchFamily="82" charset="0"/>
                <a:ea typeface="Calibri" pitchFamily="34" charset="0"/>
                <a:cs typeface="B Nazanin" pitchFamily="2" charset="-78"/>
              </a:rPr>
              <a:t>الف) مسولیت سیاسی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000" dirty="0" smtClean="0">
              <a:latin typeface="Algerian" pitchFamily="82" charset="0"/>
              <a:cs typeface="B Nazanin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000" dirty="0" smtClean="0">
              <a:latin typeface="Algerian" pitchFamily="82" charset="0"/>
              <a:cs typeface="B Nazanin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000" dirty="0" smtClean="0">
              <a:latin typeface="Algerian" pitchFamily="82" charset="0"/>
              <a:cs typeface="B Nazanin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Arial" pitchFamily="34" charset="0"/>
              <a:cs typeface="B Nazanin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000" dirty="0" smtClean="0">
                <a:latin typeface="Algerian" pitchFamily="82" charset="0"/>
                <a:ea typeface="Calibri" pitchFamily="34" charset="0"/>
                <a:cs typeface="B Nazanin" pitchFamily="2" charset="-78"/>
              </a:rPr>
              <a:t>ب) مسئولیت مالی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000" dirty="0" smtClean="0">
              <a:latin typeface="Algerian" pitchFamily="82" charset="0"/>
              <a:cs typeface="B Nazanin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000" dirty="0" smtClean="0">
              <a:latin typeface="Algerian" pitchFamily="82" charset="0"/>
              <a:cs typeface="B Nazanin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2000" dirty="0" smtClean="0">
              <a:latin typeface="Algerian" pitchFamily="82" charset="0"/>
              <a:cs typeface="B Nazanin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ج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 Nazanin" pitchFamily="2" charset="-78"/>
              </a:rPr>
              <a:t>) مسئولیت کیفری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159747" name="AutoShape 3"/>
          <p:cNvSpPr>
            <a:spLocks/>
          </p:cNvSpPr>
          <p:nvPr/>
        </p:nvSpPr>
        <p:spPr bwMode="auto">
          <a:xfrm>
            <a:off x="6500826" y="4929198"/>
            <a:ext cx="90488" cy="981075"/>
          </a:xfrm>
          <a:prstGeom prst="rightBracket">
            <a:avLst>
              <a:gd name="adj" fmla="val 9035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748" name="AutoShape 4"/>
          <p:cNvSpPr>
            <a:spLocks/>
          </p:cNvSpPr>
          <p:nvPr/>
        </p:nvSpPr>
        <p:spPr bwMode="auto">
          <a:xfrm>
            <a:off x="6643702" y="3429000"/>
            <a:ext cx="90488" cy="981075"/>
          </a:xfrm>
          <a:prstGeom prst="rightBracket">
            <a:avLst>
              <a:gd name="adj" fmla="val 9035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749" name="AutoShape 5"/>
          <p:cNvSpPr>
            <a:spLocks/>
          </p:cNvSpPr>
          <p:nvPr/>
        </p:nvSpPr>
        <p:spPr bwMode="auto">
          <a:xfrm>
            <a:off x="6429388" y="1857364"/>
            <a:ext cx="90488" cy="981075"/>
          </a:xfrm>
          <a:prstGeom prst="rightBracket">
            <a:avLst>
              <a:gd name="adj" fmla="val 9035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750" name="Rectangle 6"/>
          <p:cNvSpPr>
            <a:spLocks noChangeArrowheads="1"/>
          </p:cNvSpPr>
          <p:nvPr/>
        </p:nvSpPr>
        <p:spPr bwMode="auto">
          <a:xfrm>
            <a:off x="142844" y="1857364"/>
            <a:ext cx="63931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tabLst>
                <a:tab pos="139065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	 </a:t>
            </a:r>
            <a:r>
              <a:rPr lang="fa-IR" dirty="0" smtClean="0">
                <a:latin typeface="Algerian" pitchFamily="82" charset="0"/>
                <a:ea typeface="Calibri" pitchFamily="34" charset="0"/>
                <a:cs typeface="B Nazanin" pitchFamily="2" charset="-78"/>
              </a:rPr>
              <a:t>1- در برابر ملت،رهبر، مجلس مسئول وظایفی است که به او طبق قانون سپرده شده است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tabLst>
                <a:tab pos="1390650" algn="l"/>
              </a:tabLst>
            </a:pPr>
            <a:endParaRPr lang="en-US" dirty="0" smtClean="0"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90650" algn="l"/>
              </a:tabLst>
            </a:pPr>
            <a:r>
              <a:rPr lang="fa-IR" dirty="0" smtClean="0">
                <a:latin typeface="Algerian" pitchFamily="82" charset="0"/>
                <a:ea typeface="Calibri" pitchFamily="34" charset="0"/>
                <a:cs typeface="B Nazanin" pitchFamily="2" charset="-78"/>
              </a:rPr>
              <a:t> 2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- مسئول اقدامات هیات وزیران است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3108" y="3429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dirty="0" smtClean="0">
                <a:cs typeface="B Nazanin" pitchFamily="2" charset="-78"/>
              </a:rPr>
              <a:t>1- توسط بازرسی کل کشور که زیر نظر قوه قضائیه است</a:t>
            </a:r>
          </a:p>
          <a:p>
            <a:pPr algn="r" rtl="1"/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2- دیوان محاسبات که زیر نظر مجلس است</a:t>
            </a:r>
            <a:endParaRPr lang="en-US" dirty="0" smtClean="0">
              <a:cs typeface="B Nazanin" pitchFamily="2" charset="-78"/>
            </a:endParaRPr>
          </a:p>
        </p:txBody>
      </p:sp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714348" y="5006000"/>
            <a:ext cx="58592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1428750" algn="l"/>
              </a:tabLst>
            </a:pPr>
            <a:r>
              <a:rPr lang="fa-IR" dirty="0" smtClean="0">
                <a:latin typeface="Algerian" pitchFamily="82" charset="0"/>
                <a:ea typeface="Calibri" pitchFamily="34" charset="0"/>
                <a:cs typeface="B Nazanin" pitchFamily="2" charset="-78"/>
              </a:rPr>
              <a:t>1- ناشی از وظایف قانوی خویش باشد بر عهده دیوان عالی کشور است</a:t>
            </a:r>
            <a:endParaRPr lang="fa-IR" dirty="0" smtClean="0"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0" algn="l"/>
              </a:tabLst>
            </a:pPr>
            <a:r>
              <a:rPr lang="fa-IR" dirty="0" smtClean="0">
                <a:latin typeface="Algerian" pitchFamily="82" charset="0"/>
                <a:ea typeface="Calibri" pitchFamily="34" charset="0"/>
                <a:cs typeface="B Nazanin" pitchFamily="2" charset="-78"/>
              </a:rPr>
              <a:t>2</a:t>
            </a: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- جرایم عادی رئیس جمهور با اطلاع مجلس در دادگاه کیفری استان تهران است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9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9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9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9745" grpId="0" animBg="1"/>
      <p:bldP spid="159746" grpId="0"/>
      <p:bldP spid="159747" grpId="0" animBg="1"/>
      <p:bldP spid="159748" grpId="0" animBg="1"/>
      <p:bldP spid="159749" grpId="0" animBg="1"/>
      <p:bldP spid="159750" grpId="0"/>
      <p:bldP spid="9" grpId="0"/>
      <p:bldP spid="1597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29009" y="1467185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b="1" dirty="0" smtClean="0">
                <a:cs typeface="B Nazanin" pitchFamily="2" charset="-78"/>
              </a:rPr>
              <a:t>مقدمه :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3702" y="2143116"/>
            <a:ext cx="1928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B Titr"/>
              </a:rPr>
              <a:t>تعریف قوه مجریه : 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7929586" y="3714752"/>
            <a:ext cx="390525" cy="619125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714480" y="3000372"/>
            <a:ext cx="68018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به کلیه متصدیان و دستگاههایی که کار ویژه آنها جنبه اجرایی دارد، قوه مجریه گویند.</a:t>
            </a: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-110608" y="3714752"/>
            <a:ext cx="74983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-3570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یادآوری: قوه مجریه علاوه بر اینکه مجری اح</a:t>
            </a:r>
            <a:r>
              <a:rPr lang="fa-IR" sz="2000" dirty="0">
                <a:latin typeface="Calibri" pitchFamily="34" charset="0"/>
                <a:ea typeface="Calibri" pitchFamily="34" charset="0"/>
                <a:cs typeface="B Nazanin" pitchFamily="2" charset="-78"/>
              </a:rPr>
              <a:t>ک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ام قانون اند، گاه مصدر اتخاذ تصمیماتی واقع می شوند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که مبدا و منشا وضع قواعد و قوانین است.</a:t>
            </a: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4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460" grpId="0" animBg="1"/>
      <p:bldP spid="19462" grpId="0"/>
      <p:bldP spid="194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8992" y="1285860"/>
            <a:ext cx="233788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/>
                <a:cs typeface="B Titr"/>
              </a:rPr>
              <a:t>وظایف قوه مجریه 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/>
              <a:cs typeface="Arial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-612577" y="3198308"/>
            <a:ext cx="918394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7925" algn="l"/>
              </a:tabLst>
            </a:pPr>
            <a:r>
              <a:rPr kumimoji="0" lang="fa-I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        </a:t>
            </a: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B Nazanin" pitchFamily="2" charset="-78"/>
            </a:endParaRPr>
          </a:p>
          <a:p>
            <a:pPr marL="0" marR="0" lvl="0" indent="4572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7925" algn="l"/>
              </a:tabLst>
            </a:pPr>
            <a:r>
              <a:rPr lang="fa-IR" sz="1400" dirty="0" smtClean="0">
                <a:latin typeface="Arial" pitchFamily="34" charset="0"/>
                <a:cs typeface="Arial" pitchFamily="34" charset="0"/>
              </a:rPr>
              <a:t>  2</a:t>
            </a: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-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تدارک تصمیمات: تهیه ملزومات برای اتخاذ تصمیم</a:t>
            </a:r>
            <a:endParaRPr lang="fa-IR" sz="2000" dirty="0" smtClean="0">
              <a:latin typeface="Calibri" pitchFamily="34" charset="0"/>
              <a:ea typeface="Calibri" pitchFamily="34" charset="0"/>
              <a:cs typeface="B Nazanin" pitchFamily="2" charset="-78"/>
            </a:endParaRPr>
          </a:p>
          <a:p>
            <a:pPr marL="0" marR="0" lvl="0" indent="4572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7925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3- اتخاذ تصمیمات لازم الاجراء: خود قوه مجریه مستقلا در بسیاری از موارد تصمیمات</a:t>
            </a:r>
            <a:r>
              <a:rPr kumimoji="0" lang="fa-I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جدیدی می گیرد که گاه تابع هیچ پیش شرط و مهلت                                       </a:t>
            </a:r>
            <a:r>
              <a:rPr kumimoji="0" lang="fa-I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.                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قانونی نیست یعنی برخی </a:t>
            </a:r>
            <a:r>
              <a:rPr kumimoji="0" lang="fa-I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اعم</a:t>
            </a:r>
            <a:r>
              <a:rPr kumimoji="0" lang="fa-IR" sz="20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</a:t>
            </a:r>
            <a:r>
              <a:rPr kumimoji="0" lang="fa-I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دولت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عین قانون گذاری است.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47925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15338" y="3643314"/>
            <a:ext cx="71205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شامل</a:t>
            </a:r>
            <a:endParaRPr 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8100392" y="2428868"/>
            <a:ext cx="142876" cy="278608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3529" y="2890532"/>
            <a:ext cx="80648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447925" algn="l"/>
              </a:tabLst>
            </a:pPr>
            <a:r>
              <a:rPr lang="fa-IR" sz="2000" dirty="0" smtClean="0">
                <a:latin typeface="Calibri" pitchFamily="34" charset="0"/>
                <a:ea typeface="Calibri" pitchFamily="34" charset="0"/>
                <a:cs typeface="B Nazanin" pitchFamily="2" charset="-78"/>
              </a:rPr>
              <a:t>1- اجرای تصمیمات قوای دیگر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indent="4572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447925" algn="l"/>
              </a:tabLst>
            </a:pPr>
            <a:r>
              <a:rPr lang="fa-IR" sz="2000" dirty="0" smtClean="0">
                <a:latin typeface="Calibri" pitchFamily="34" charset="0"/>
                <a:ea typeface="Calibri" pitchFamily="34" charset="0"/>
                <a:cs typeface="B Nazanin" pitchFamily="2" charset="-78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4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433" grpId="0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6116" y="828001"/>
            <a:ext cx="28908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/>
              </a:rPr>
              <a:t>انواع قوه مجریه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00694" y="1484784"/>
            <a:ext cx="31005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1 ) مجریه ریاستی یک رکنی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92750" y="2499573"/>
            <a:ext cx="566539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52500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1- عزل و نصب وزیران توسط رئیس جمهور و وزیران در برابر رئیس جمهور مسئولند نه مجلس.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5250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52500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</a:t>
            </a:r>
            <a:r>
              <a:rPr kumimoji="0" lang="fa-I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2- مجلس نمی تواند حکومت را سرنگون کند و همچنین رئیس جمهور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52500" algn="l"/>
              </a:tabLst>
            </a:pPr>
            <a:r>
              <a:rPr kumimoji="0" lang="fa-I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حق انحلال</a:t>
            </a:r>
            <a:r>
              <a:rPr kumimoji="0" lang="fa-IR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</a:t>
            </a:r>
            <a:r>
              <a:rPr kumimoji="0" lang="fa-I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مجلس را ندارد</a:t>
            </a:r>
            <a:endParaRPr kumimoji="0" lang="fa-I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5250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52500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3- مجریه و مقننه از نظر تئوری نیز از یکدیگر مستقل هستند.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5250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52500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4- رئیس جمهور هم رئیس دولت است و هم رئیس دستگاه اجرایی و اداری است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5250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52500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5- تفکیک 2 قوه مجریه و مقننه از لحاظ سازمانی و وظایف از یکدیگر</a:t>
            </a: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18" name="Right Bracket 17"/>
          <p:cNvSpPr/>
          <p:nvPr/>
        </p:nvSpPr>
        <p:spPr>
          <a:xfrm>
            <a:off x="7858148" y="2276872"/>
            <a:ext cx="46410" cy="33928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904558" y="3068960"/>
            <a:ext cx="12394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2000" dirty="0" smtClean="0"/>
              <a:t>خصوصیات </a:t>
            </a:r>
          </a:p>
          <a:p>
            <a:pPr algn="ctr"/>
            <a:r>
              <a:rPr lang="fa-IR" sz="2000" dirty="0" smtClean="0"/>
              <a:t>مجریه</a:t>
            </a:r>
          </a:p>
          <a:p>
            <a:pPr algn="ctr"/>
            <a:r>
              <a:rPr lang="fa-IR" sz="2000" dirty="0" smtClean="0"/>
              <a:t> ریاستی</a:t>
            </a:r>
            <a:endParaRPr lang="en-US" sz="2000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131840" y="5927000"/>
            <a:ext cx="3368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نکته: برجسته ترین مجریه ریاستی آمریکاست.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4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7409" grpId="0"/>
      <p:bldP spid="18" grpId="0" animBg="1"/>
      <p:bldP spid="19" grpId="0"/>
      <p:bldP spid="174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349478"/>
            <a:ext cx="2135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5950" algn="l"/>
                <a:tab pos="1933575" algn="l"/>
                <a:tab pos="3581400" algn="l"/>
              </a:tabLst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094612" y="1285860"/>
            <a:ext cx="35621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2 ) مجریه پارلمانی دو رکنی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04558" y="3571876"/>
            <a:ext cx="12394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2000" dirty="0" smtClean="0"/>
              <a:t>خصوصیات </a:t>
            </a:r>
          </a:p>
          <a:p>
            <a:pPr algn="ctr"/>
            <a:r>
              <a:rPr lang="fa-IR" sz="2000" dirty="0" smtClean="0"/>
              <a:t>مجریه</a:t>
            </a:r>
          </a:p>
          <a:p>
            <a:pPr algn="ctr"/>
            <a:r>
              <a:rPr lang="fa-IR" sz="2000" dirty="0" smtClean="0"/>
              <a:t>پارلمانی</a:t>
            </a:r>
            <a:endParaRPr lang="en-US" sz="2000" dirty="0"/>
          </a:p>
        </p:txBody>
      </p:sp>
      <p:sp>
        <p:nvSpPr>
          <p:cNvPr id="16385" name="AutoShape 1"/>
          <p:cNvSpPr>
            <a:spLocks/>
          </p:cNvSpPr>
          <p:nvPr/>
        </p:nvSpPr>
        <p:spPr bwMode="auto">
          <a:xfrm>
            <a:off x="7786710" y="2357430"/>
            <a:ext cx="104775" cy="3725862"/>
          </a:xfrm>
          <a:prstGeom prst="rightBracket">
            <a:avLst>
              <a:gd name="adj" fmla="val 296338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00628" y="2500306"/>
            <a:ext cx="22573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200" dirty="0" smtClean="0">
                <a:cs typeface="B Nazanin" pitchFamily="2" charset="-78"/>
              </a:rPr>
              <a:t>1- وجود 2رکن در سطح سیاسی</a:t>
            </a:r>
            <a:endParaRPr lang="en-US" sz="2200" dirty="0">
              <a:cs typeface="B Nazanin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0100" y="4000504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200" dirty="0" smtClean="0">
                <a:cs typeface="B Nazanin" pitchFamily="2" charset="-78"/>
              </a:rPr>
              <a:t>2- تفکیک نسبی قوا: از لحاظ سازمانی از یکدیگر جدا هستند ولی از جهت وظایف و اختیارات در بعضی موارد به یکدیگر مربوط می شوند و دخالت دارند.</a:t>
            </a:r>
            <a:endParaRPr lang="en-US" sz="2200" dirty="0">
              <a:cs typeface="B Nazanin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29058" y="5357826"/>
            <a:ext cx="3895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dirty="0" smtClean="0"/>
              <a:t>3- حق انحلال مجلس و قوه مجریه توسط یکدیگر.</a:t>
            </a:r>
            <a:endParaRPr lang="en-US" dirty="0"/>
          </a:p>
        </p:txBody>
      </p:sp>
      <p:sp>
        <p:nvSpPr>
          <p:cNvPr id="16386" name="AutoShape 2"/>
          <p:cNvSpPr>
            <a:spLocks/>
          </p:cNvSpPr>
          <p:nvPr/>
        </p:nvSpPr>
        <p:spPr bwMode="auto">
          <a:xfrm>
            <a:off x="4857752" y="2071679"/>
            <a:ext cx="90488" cy="1357322"/>
          </a:xfrm>
          <a:prstGeom prst="rightBracket">
            <a:avLst>
              <a:gd name="adj" fmla="val 139473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28992" y="2071678"/>
            <a:ext cx="15001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fa-IR" dirty="0" smtClean="0"/>
              <a:t>1- رئیس مملکت</a:t>
            </a:r>
          </a:p>
          <a:p>
            <a:pPr rtl="1"/>
            <a:endParaRPr lang="fa-IR" dirty="0" smtClean="0"/>
          </a:p>
          <a:p>
            <a:pPr rtl="1"/>
            <a:endParaRPr lang="fa-IR" dirty="0" smtClean="0"/>
          </a:p>
          <a:p>
            <a:pPr rtl="1"/>
            <a:endParaRPr lang="en-US" dirty="0" smtClean="0"/>
          </a:p>
          <a:p>
            <a:r>
              <a:rPr lang="fa-IR" dirty="0" smtClean="0"/>
              <a:t>2-رئیس حکومت</a:t>
            </a:r>
            <a:endParaRPr lang="en-US" dirty="0"/>
          </a:p>
        </p:txBody>
      </p:sp>
      <p:sp>
        <p:nvSpPr>
          <p:cNvPr id="16387" name="AutoShape 3"/>
          <p:cNvSpPr>
            <a:spLocks/>
          </p:cNvSpPr>
          <p:nvPr/>
        </p:nvSpPr>
        <p:spPr bwMode="auto">
          <a:xfrm>
            <a:off x="3357554" y="1643050"/>
            <a:ext cx="95250" cy="1000125"/>
          </a:xfrm>
          <a:prstGeom prst="rightBracket">
            <a:avLst>
              <a:gd name="adj" fmla="val 875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/>
          <p:cNvSpPr>
            <a:spLocks/>
          </p:cNvSpPr>
          <p:nvPr/>
        </p:nvSpPr>
        <p:spPr bwMode="auto">
          <a:xfrm>
            <a:off x="3357554" y="2857496"/>
            <a:ext cx="95250" cy="1000125"/>
          </a:xfrm>
          <a:prstGeom prst="rightBracket">
            <a:avLst>
              <a:gd name="adj" fmla="val 875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-1143040" y="16430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dirty="0" smtClean="0"/>
              <a:t>1- رهبر</a:t>
            </a:r>
            <a:endParaRPr lang="en-US" dirty="0" smtClean="0"/>
          </a:p>
          <a:p>
            <a:pPr algn="r"/>
            <a:r>
              <a:rPr lang="fa-IR" dirty="0" smtClean="0"/>
              <a:t>2- پادشاه</a:t>
            </a:r>
            <a:endParaRPr lang="en-US" dirty="0" smtClean="0"/>
          </a:p>
          <a:p>
            <a:pPr algn="r"/>
            <a:r>
              <a:rPr lang="fa-IR" dirty="0" smtClean="0"/>
              <a:t>3- رئیس جمهور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85852" y="2928934"/>
            <a:ext cx="21323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a-IR" dirty="0" smtClean="0"/>
              <a:t>1- رئیس شورای وزیران </a:t>
            </a:r>
          </a:p>
          <a:p>
            <a:pPr algn="r"/>
            <a:r>
              <a:rPr lang="fa-IR" dirty="0" smtClean="0"/>
              <a:t>2- صدراعظم </a:t>
            </a:r>
          </a:p>
          <a:p>
            <a:pPr algn="r"/>
            <a:r>
              <a:rPr lang="fa-IR" dirty="0" smtClean="0"/>
              <a:t>3 – نخست وزیر</a:t>
            </a:r>
            <a:endParaRPr lang="en-US" dirty="0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000628" y="6215082"/>
            <a:ext cx="36824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345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نکته: برجسته ترین مجریه پارلمانی انگلستان است.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4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6385" grpId="0" animBg="1"/>
      <p:bldP spid="9" grpId="0"/>
      <p:bldP spid="10" grpId="0"/>
      <p:bldP spid="11" grpId="0"/>
      <p:bldP spid="16386" grpId="0" animBg="1"/>
      <p:bldP spid="16" grpId="0"/>
      <p:bldP spid="16387" grpId="0" animBg="1"/>
      <p:bldP spid="16388" grpId="0" animBg="1"/>
      <p:bldP spid="17" grpId="0"/>
      <p:bldP spid="19" grpId="0"/>
      <p:bldP spid="163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29522" y="1214422"/>
            <a:ext cx="37898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مجریه نیمه ریاستی یا نیمه پارلمانی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42394" y="3286124"/>
            <a:ext cx="14302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2000" dirty="0" smtClean="0"/>
              <a:t>خصوصیات </a:t>
            </a:r>
          </a:p>
          <a:p>
            <a:pPr algn="ctr"/>
            <a:r>
              <a:rPr lang="fa-IR" sz="2000" dirty="0" smtClean="0"/>
              <a:t>مجریه</a:t>
            </a:r>
          </a:p>
          <a:p>
            <a:pPr algn="ctr"/>
            <a:r>
              <a:rPr lang="fa-IR" sz="2000" dirty="0" smtClean="0"/>
              <a:t>نیمه ریاستی – </a:t>
            </a:r>
          </a:p>
          <a:p>
            <a:pPr algn="ctr"/>
            <a:r>
              <a:rPr lang="fa-IR" sz="2000" dirty="0" smtClean="0"/>
              <a:t>پارلمانی</a:t>
            </a:r>
            <a:endParaRPr lang="en-US" sz="2000" dirty="0"/>
          </a:p>
        </p:txBody>
      </p:sp>
      <p:sp>
        <p:nvSpPr>
          <p:cNvPr id="12" name="AutoShape 1"/>
          <p:cNvSpPr>
            <a:spLocks/>
          </p:cNvSpPr>
          <p:nvPr/>
        </p:nvSpPr>
        <p:spPr bwMode="auto">
          <a:xfrm>
            <a:off x="7572396" y="2417782"/>
            <a:ext cx="91437" cy="3440110"/>
          </a:xfrm>
          <a:prstGeom prst="rightBracket">
            <a:avLst>
              <a:gd name="adj" fmla="val 296338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57224" y="2643182"/>
            <a:ext cx="679564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1- قوه مجریه 2رکنی است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B Nazanin" pitchFamily="2" charset="-7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2- رئیس دولت (رئیس جمهور) توسط رای مردم انتخاب و نه منتخب پارلمان باشند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B Nazanin" pitchFamily="2" charset="-78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3- اختیارات رئیس جمهور گسترده تر از رئیس جمهور منتخب نظام پارلمانی است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	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r>
              <a:rPr lang="fa-IR" sz="2000" dirty="0" smtClean="0">
                <a:latin typeface="Calibri" pitchFamily="34" charset="0"/>
                <a:ea typeface="Calibri" pitchFamily="34" charset="0"/>
                <a:cs typeface="B Nazanin" pitchFamily="2" charset="-78"/>
              </a:rPr>
              <a:t>4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- اختیارات رئیس جمهور شباهتی به نظام ریاستی دارد ولی تاثیر متقابل قوه مجریه و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مجلس بسیار شبیه نظام پارلمانی است. مثلا: نمایندگان می توانند از راه تصویب طرح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سانسور دولت کابینه را سرنگون یا اگر اعلامیه سیاست عمومی دولت به تصویب نرسد،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نخست وزیر باید استعفا خود و هیات وزیران را به رئیس جمهور بدهد.</a:t>
            </a:r>
          </a:p>
        </p:txBody>
      </p:sp>
      <p:sp>
        <p:nvSpPr>
          <p:cNvPr id="15362" name="AutoShape 2"/>
          <p:cNvSpPr>
            <a:spLocks/>
          </p:cNvSpPr>
          <p:nvPr/>
        </p:nvSpPr>
        <p:spPr bwMode="auto">
          <a:xfrm>
            <a:off x="5214942" y="2395536"/>
            <a:ext cx="90488" cy="819150"/>
          </a:xfrm>
          <a:prstGeom prst="rightBracket">
            <a:avLst>
              <a:gd name="adj" fmla="val 75438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71868" y="2362794"/>
            <a:ext cx="1714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>
                <a:cs typeface="B Nazanin" pitchFamily="2" charset="-78"/>
              </a:rPr>
              <a:t>1- رئیس جمهور</a:t>
            </a:r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 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2- نخست وزیر</a:t>
            </a:r>
            <a:endParaRPr lang="en-US" dirty="0" smtClean="0">
              <a:cs typeface="B Nazanin" pitchFamily="2" charset="-78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786182" y="6072206"/>
            <a:ext cx="44462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-3570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نکته: برجسته ترین نظام مجریه نیمه ریاستی- پارلمانی فرانسه است.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4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 animBg="1"/>
      <p:bldP spid="15361" grpId="0"/>
      <p:bldP spid="15362" grpId="0" animBg="1"/>
      <p:bldP spid="14" grpId="0"/>
      <p:bldP spid="153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868" y="1071546"/>
            <a:ext cx="21707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قوه مجریه در ایران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43438" y="2243072"/>
            <a:ext cx="39805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 smtClean="0">
                <a:cs typeface="B Nazanin" pitchFamily="2" charset="-78"/>
              </a:rPr>
              <a:t>در ایران مجریه نیمه ریاستی- نیمه پارلمانی است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43900" y="4182627"/>
            <a:ext cx="566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2000" dirty="0" smtClean="0"/>
              <a:t>چون</a:t>
            </a:r>
            <a:endParaRPr lang="en-US" sz="2000" dirty="0"/>
          </a:p>
        </p:txBody>
      </p:sp>
      <p:sp>
        <p:nvSpPr>
          <p:cNvPr id="14340" name="AutoShape 4"/>
          <p:cNvSpPr>
            <a:spLocks/>
          </p:cNvSpPr>
          <p:nvPr/>
        </p:nvSpPr>
        <p:spPr bwMode="auto">
          <a:xfrm>
            <a:off x="8001024" y="3468247"/>
            <a:ext cx="95250" cy="1971675"/>
          </a:xfrm>
          <a:prstGeom prst="rightBracket">
            <a:avLst>
              <a:gd name="adj" fmla="val 1725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85786" y="3325371"/>
            <a:ext cx="72152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dirty="0" smtClean="0">
                <a:cs typeface="B Nazanin" pitchFamily="2" charset="-78"/>
              </a:rPr>
              <a:t>1- با رای مستقیم مردم  انتخاب رئیس قوه مجریه است و وزیران را انتخاب و حق انحلال مجلس را نداردشبیه مجریه ریاستی است .</a:t>
            </a:r>
          </a:p>
          <a:p>
            <a:pPr algn="r" rtl="1"/>
            <a:endParaRPr lang="en-US" sz="2000" dirty="0" smtClean="0">
              <a:cs typeface="B Nazanin" pitchFamily="2" charset="-78"/>
            </a:endParaRPr>
          </a:p>
          <a:p>
            <a:pPr algn="r"/>
            <a:r>
              <a:rPr lang="fa-IR" sz="2000" dirty="0" smtClean="0">
                <a:cs typeface="B Nazanin" pitchFamily="2" charset="-78"/>
              </a:rPr>
              <a:t>2- از نظر اینکه می توانند مجلس می تواند وزیران، هیات وزیران و رئیس جمهور را استیضاح کنند پارلمانی است. خلاصه اینکه چون قوه مجریه باید در مقابل مجلس پاسخگو باشد نظام پارلمانی است و از آنجا که قوه مجریه نمی تواند مجلس را منحل کند نظام پارلمانی کامل  نیست</a:t>
            </a:r>
            <a:endParaRPr lang="en-US" sz="20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578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4340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8342" y="1285860"/>
            <a:ext cx="5133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B Titr"/>
              </a:rPr>
              <a:t>قوه مجریه دراوایل انقلاب و زمان حال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714943" y="2571745"/>
            <a:ext cx="31855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</a:pPr>
            <a:r>
              <a:rPr lang="fa-IR" sz="2000" dirty="0" smtClean="0">
                <a:latin typeface="Algerian" pitchFamily="82" charset="0"/>
                <a:ea typeface="Calibri" pitchFamily="34" charset="0"/>
                <a:cs typeface="B Nazanin" pitchFamily="2" charset="-78"/>
              </a:rPr>
              <a:t>در اوایل انقلاب قوه مجریه 3رئیسی بود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</a:pPr>
            <a:endParaRPr lang="fa-IR" sz="2000" dirty="0" smtClean="0">
              <a:latin typeface="Algerian" pitchFamily="82" charset="0"/>
              <a:cs typeface="B Nazanin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</a:pPr>
            <a:endParaRPr lang="fa-IR" sz="2000" dirty="0" smtClean="0">
              <a:latin typeface="Algerian" pitchFamily="82" charset="0"/>
              <a:cs typeface="B Nazanin" pitchFamily="2" charset="-78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</a:pPr>
            <a:endParaRPr lang="en-US" sz="2000" dirty="0" smtClean="0">
              <a:latin typeface="Arial" pitchFamily="34" charset="0"/>
              <a:cs typeface="B Nazanin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43100" algn="l"/>
              </a:tabLst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در زمان حال قوه مجریه 2رئیسی است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43100" algn="l"/>
              </a:tabLst>
            </a:pPr>
            <a:endParaRPr lang="fa-IR" sz="2000" dirty="0" smtClean="0">
              <a:latin typeface="Algerian" pitchFamily="82" charset="0"/>
              <a:cs typeface="B Nazanin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43100" algn="l"/>
              </a:tabLst>
            </a:pP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lgerian" pitchFamily="82" charset="0"/>
              <a:cs typeface="B Nazanin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4310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13314" name="AutoShape 2"/>
          <p:cNvSpPr>
            <a:spLocks/>
          </p:cNvSpPr>
          <p:nvPr/>
        </p:nvSpPr>
        <p:spPr bwMode="auto">
          <a:xfrm>
            <a:off x="5643570" y="2214554"/>
            <a:ext cx="71438" cy="1143008"/>
          </a:xfrm>
          <a:prstGeom prst="rightBracket">
            <a:avLst>
              <a:gd name="adj" fmla="val 93859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5" name="AutoShape 3"/>
          <p:cNvSpPr>
            <a:spLocks/>
          </p:cNvSpPr>
          <p:nvPr/>
        </p:nvSpPr>
        <p:spPr bwMode="auto">
          <a:xfrm>
            <a:off x="5643570" y="3571876"/>
            <a:ext cx="90487" cy="962025"/>
          </a:xfrm>
          <a:prstGeom prst="rightBracket">
            <a:avLst>
              <a:gd name="adj" fmla="val 8859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8" y="21431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dirty="0" smtClean="0"/>
              <a:t> 1- رهبر</a:t>
            </a:r>
            <a:endParaRPr lang="en-US" dirty="0" smtClean="0"/>
          </a:p>
          <a:p>
            <a:pPr algn="r" rtl="1"/>
            <a:r>
              <a:rPr lang="fa-IR" dirty="0" smtClean="0"/>
              <a:t> 2- رئیس جمهور</a:t>
            </a:r>
            <a:endParaRPr lang="en-US" dirty="0" smtClean="0"/>
          </a:p>
          <a:p>
            <a:pPr algn="r" rtl="1"/>
            <a:r>
              <a:rPr lang="fa-IR" dirty="0" smtClean="0"/>
              <a:t> 3- نخست وزیر (در بازنگری سال 68 نخست وزیری حذف شد)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1143008" y="358599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dirty="0" smtClean="0">
                <a:cs typeface="B Nazanin" pitchFamily="2" charset="-78"/>
              </a:rPr>
              <a:t>1- رهبر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2- رئیس جمهور</a:t>
            </a:r>
            <a:endParaRPr lang="en-US" dirty="0" smtClean="0">
              <a:cs typeface="B Nazanin" pitchFamily="2" charset="-78"/>
            </a:endParaRPr>
          </a:p>
          <a:p>
            <a:pPr algn="r"/>
            <a:r>
              <a:rPr lang="fa-IR" dirty="0" smtClean="0">
                <a:cs typeface="B Nazanin" pitchFamily="2" charset="-78"/>
              </a:rPr>
              <a:t>	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7786710" y="5286388"/>
            <a:ext cx="495300" cy="78105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57358" y="5357826"/>
            <a:ext cx="69613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-3570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5475" algn="l"/>
                <a:tab pos="194310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نکته: از جهت نظام 2ریاستی ایران شبیه انگلستان است ولی با این تفاوت که مقام سلطنت مصون از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5475" algn="l"/>
                <a:tab pos="1943100" algn="l"/>
              </a:tabLs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B Nazanin" pitchFamily="2" charset="-78"/>
              </a:rPr>
              <a:t>هرگونه مسئولیت و پاسخ است ولی در ایران مقام رهبری از نظر سیاسی، حقوقی، مالی باید پاسخگو باشد.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4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13" grpId="0"/>
      <p:bldP spid="13314" grpId="0" animBg="1"/>
      <p:bldP spid="13315" grpId="0" animBg="1"/>
      <p:bldP spid="8" grpId="0"/>
      <p:bldP spid="9" grpId="0"/>
      <p:bldP spid="13316" grpId="0" animBg="1"/>
      <p:bldP spid="133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solidFill>
              <a:prstClr val="black"/>
            </a:solidFill>
            <a:ea typeface="Calibri"/>
            <a:cs typeface="B Nazanin"/>
          </a:defRPr>
        </a:defPPr>
      </a:lstStyle>
    </a:spDef>
  </a:objectDefaults>
  <a:extraClrSchemeLst/>
</a:theme>
</file>

<file path=ppt/theme/theme11.xml><?xml version="1.0" encoding="utf-8"?>
<a:theme xmlns:a="http://schemas.openxmlformats.org/drawingml/2006/main" name="9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solidFill>
              <a:prstClr val="black"/>
            </a:solidFill>
            <a:ea typeface="Calibri"/>
            <a:cs typeface="B Nazanin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solidFill>
              <a:prstClr val="black"/>
            </a:solidFill>
            <a:ea typeface="Calibri"/>
            <a:cs typeface="B Nazanin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solidFill>
              <a:prstClr val="black"/>
            </a:solidFill>
            <a:ea typeface="Calibri"/>
            <a:cs typeface="B Nazanin"/>
          </a:defRPr>
        </a:defPPr>
      </a:lstStyle>
    </a:spDef>
  </a:objectDefaults>
  <a:extraClrSchemeLst/>
</a:theme>
</file>

<file path=ppt/theme/theme4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solidFill>
              <a:prstClr val="black"/>
            </a:solidFill>
            <a:ea typeface="Calibri"/>
            <a:cs typeface="B Nazanin"/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3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solidFill>
              <a:prstClr val="black"/>
            </a:solidFill>
            <a:ea typeface="Calibri"/>
            <a:cs typeface="B Nazanin"/>
          </a:defRPr>
        </a:defPPr>
      </a:lstStyle>
    </a:spDef>
  </a:objectDefaults>
  <a:extraClrSchemeLst/>
</a:theme>
</file>

<file path=ppt/theme/theme6.xml><?xml version="1.0" encoding="utf-8"?>
<a:theme xmlns:a="http://schemas.openxmlformats.org/drawingml/2006/main" name="4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solidFill>
              <a:prstClr val="black"/>
            </a:solidFill>
            <a:ea typeface="Calibri"/>
            <a:cs typeface="B Nazanin"/>
          </a:defRPr>
        </a:defPPr>
      </a:lstStyle>
    </a:spDef>
  </a:objectDefaults>
  <a:extraClrSchemeLst/>
</a:theme>
</file>

<file path=ppt/theme/theme7.xml><?xml version="1.0" encoding="utf-8"?>
<a:theme xmlns:a="http://schemas.openxmlformats.org/drawingml/2006/main" name="5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solidFill>
              <a:prstClr val="black"/>
            </a:solidFill>
            <a:ea typeface="Calibri"/>
            <a:cs typeface="B Nazanin"/>
          </a:defRPr>
        </a:defPPr>
      </a:lstStyle>
    </a:spDef>
  </a:objectDefaults>
  <a:extraClrSchemeLst/>
</a:theme>
</file>

<file path=ppt/theme/theme8.xml><?xml version="1.0" encoding="utf-8"?>
<a:theme xmlns:a="http://schemas.openxmlformats.org/drawingml/2006/main" name="6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solidFill>
              <a:prstClr val="black"/>
            </a:solidFill>
            <a:ea typeface="Calibri"/>
            <a:cs typeface="B Nazanin"/>
          </a:defRPr>
        </a:defPPr>
      </a:lstStyle>
    </a:spDef>
  </a:objectDefaults>
  <a:extraClrSchemeLst/>
</a:theme>
</file>

<file path=ppt/theme/theme9.xml><?xml version="1.0" encoding="utf-8"?>
<a:theme xmlns:a="http://schemas.openxmlformats.org/drawingml/2006/main" name="7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solidFill>
              <a:prstClr val="black"/>
            </a:solidFill>
            <a:ea typeface="Calibri"/>
            <a:cs typeface="B Nazanin"/>
          </a:defRPr>
        </a:defPPr>
      </a:lst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1937</Words>
  <Application>Microsoft Office PowerPoint</Application>
  <PresentationFormat>On-screen Show (4:3)</PresentationFormat>
  <Paragraphs>324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Office Theme</vt:lpstr>
      <vt:lpstr>Kantoorthema</vt:lpstr>
      <vt:lpstr>1_Kantoorthema</vt:lpstr>
      <vt:lpstr>2_Kantoorthema</vt:lpstr>
      <vt:lpstr>3_Kantoorthema</vt:lpstr>
      <vt:lpstr>4_Kantoorthema</vt:lpstr>
      <vt:lpstr>5_Kantoorthema</vt:lpstr>
      <vt:lpstr>6_Kantoorthema</vt:lpstr>
      <vt:lpstr>7_Kantoorthema</vt:lpstr>
      <vt:lpstr>8_Kantoorthema</vt:lpstr>
      <vt:lpstr>9_Kantoorthema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gishe gishe1</dc:creator>
  <cp:lastModifiedBy>vums</cp:lastModifiedBy>
  <cp:revision>109</cp:revision>
  <dcterms:created xsi:type="dcterms:W3CDTF">2013-08-22T05:41:19Z</dcterms:created>
  <dcterms:modified xsi:type="dcterms:W3CDTF">2013-09-08T12:10:05Z</dcterms:modified>
</cp:coreProperties>
</file>