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4"/>
  </p:notesMasterIdLst>
  <p:sldIdLst>
    <p:sldId id="278" r:id="rId2"/>
    <p:sldId id="274" r:id="rId3"/>
    <p:sldId id="277" r:id="rId4"/>
    <p:sldId id="256" r:id="rId5"/>
    <p:sldId id="257" r:id="rId6"/>
    <p:sldId id="269" r:id="rId7"/>
    <p:sldId id="258" r:id="rId8"/>
    <p:sldId id="259" r:id="rId9"/>
    <p:sldId id="260" r:id="rId10"/>
    <p:sldId id="261" r:id="rId11"/>
    <p:sldId id="262" r:id="rId12"/>
    <p:sldId id="270" r:id="rId13"/>
    <p:sldId id="263" r:id="rId14"/>
    <p:sldId id="264" r:id="rId15"/>
    <p:sldId id="271" r:id="rId16"/>
    <p:sldId id="265" r:id="rId17"/>
    <p:sldId id="272" r:id="rId18"/>
    <p:sldId id="266" r:id="rId19"/>
    <p:sldId id="267" r:id="rId20"/>
    <p:sldId id="268" r:id="rId21"/>
    <p:sldId id="273" r:id="rId22"/>
    <p:sldId id="27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AEB781-FBB1-4FE8-832D-F23A747030B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DB450D-65F5-4E04-B70E-10699C77D121}">
      <dgm:prSet phldrT="[Text]"/>
      <dgm:spPr/>
      <dgm:t>
        <a:bodyPr/>
        <a:lstStyle/>
        <a:p>
          <a:pPr rtl="1"/>
          <a:r>
            <a:rPr lang="fa-IR" b="0" i="0" dirty="0" smtClean="0">
              <a:cs typeface="B Titr" panose="00000700000000000000" pitchFamily="2" charset="-78"/>
            </a:rPr>
            <a:t>جيمز چادويک</a:t>
          </a:r>
          <a:endParaRPr lang="en-US" dirty="0">
            <a:cs typeface="B Titr" panose="00000700000000000000" pitchFamily="2" charset="-78"/>
          </a:endParaRPr>
        </a:p>
      </dgm:t>
    </dgm:pt>
    <dgm:pt modelId="{DBD5DD24-83C6-4C55-9F7B-334D84C30B50}" type="parTrans" cxnId="{AFEA12C8-A7CC-4E38-8294-729738534AF1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DA1DB0C8-EF29-489D-8B57-79FB8B29BC2C}" type="sibTrans" cxnId="{AFEA12C8-A7CC-4E38-8294-729738534AF1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F83873F3-071D-424B-85F4-BF1CE6E73435}">
      <dgm:prSet phldrT="[Text]" custT="1"/>
      <dgm:spPr/>
      <dgm:t>
        <a:bodyPr/>
        <a:lstStyle/>
        <a:p>
          <a:pPr rtl="1"/>
          <a:r>
            <a:rPr lang="fa-IR" sz="2800" dirty="0" smtClean="0">
              <a:cs typeface="B Titr" panose="00000700000000000000" pitchFamily="2" charset="-78"/>
            </a:rPr>
            <a:t>نوترون</a:t>
          </a:r>
          <a:endParaRPr lang="en-US" sz="2800" dirty="0">
            <a:cs typeface="B Titr" panose="00000700000000000000" pitchFamily="2" charset="-78"/>
          </a:endParaRPr>
        </a:p>
      </dgm:t>
    </dgm:pt>
    <dgm:pt modelId="{AB5B2634-84FE-4881-B57E-22ACBE8B7FC3}" type="parTrans" cxnId="{4E488362-6A69-4E37-BA4B-FB404569FD49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3B6EF3BD-08C3-42B2-B706-1EF9FFD819A9}" type="sibTrans" cxnId="{4E488362-6A69-4E37-BA4B-FB404569FD49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0F499412-0C38-4001-BE83-95EDBF781141}">
      <dgm:prSet phldrT="[Text]"/>
      <dgm:spPr/>
      <dgm:t>
        <a:bodyPr/>
        <a:lstStyle/>
        <a:p>
          <a:pPr rtl="1"/>
          <a:r>
            <a:rPr lang="fa-IR" dirty="0" smtClean="0">
              <a:cs typeface="B Titr" panose="00000700000000000000" pitchFamily="2" charset="-78"/>
            </a:rPr>
            <a:t>ارنست </a:t>
          </a:r>
          <a:r>
            <a:rPr lang="fa-IR" b="0" i="0" dirty="0" smtClean="0">
              <a:cs typeface="B Titr" panose="00000700000000000000" pitchFamily="2" charset="-78"/>
            </a:rPr>
            <a:t>رادر فورد</a:t>
          </a:r>
          <a:endParaRPr lang="en-US" dirty="0">
            <a:cs typeface="B Titr" panose="00000700000000000000" pitchFamily="2" charset="-78"/>
          </a:endParaRPr>
        </a:p>
      </dgm:t>
    </dgm:pt>
    <dgm:pt modelId="{2ED55545-BCF1-4F0C-B65A-BB50F520BC87}" type="parTrans" cxnId="{7F951043-B447-46E4-B27F-3C6CCCCEE3E4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DA3BA2B0-4974-4582-BD77-5F4471623627}" type="sibTrans" cxnId="{7F951043-B447-46E4-B27F-3C6CCCCEE3E4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6AF175FF-A22D-4155-A929-D2E9E0DCDC23}">
      <dgm:prSet phldrT="[Text]" custT="1"/>
      <dgm:spPr/>
      <dgm:t>
        <a:bodyPr/>
        <a:lstStyle/>
        <a:p>
          <a:pPr rtl="1"/>
          <a:r>
            <a:rPr lang="fa-IR" sz="2800" dirty="0" smtClean="0">
              <a:cs typeface="B Titr" panose="00000700000000000000" pitchFamily="2" charset="-78"/>
            </a:rPr>
            <a:t>پروتون</a:t>
          </a:r>
          <a:endParaRPr lang="en-US" sz="2800" dirty="0">
            <a:cs typeface="B Titr" panose="00000700000000000000" pitchFamily="2" charset="-78"/>
          </a:endParaRPr>
        </a:p>
      </dgm:t>
    </dgm:pt>
    <dgm:pt modelId="{4AF7BAA4-8653-43A6-AA6A-D25DA1E52D82}" type="parTrans" cxnId="{8438CCC8-3F06-4510-84E7-FB0A3B859F46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CC066685-F822-4FA9-A5AE-2D0ADA897D72}" type="sibTrans" cxnId="{8438CCC8-3F06-4510-84E7-FB0A3B859F46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AE5666A6-5089-4832-B00F-733E08397904}">
      <dgm:prSet phldrT="[Text]"/>
      <dgm:spPr/>
      <dgm:t>
        <a:bodyPr/>
        <a:lstStyle/>
        <a:p>
          <a:pPr rtl="1"/>
          <a:r>
            <a:rPr lang="fa-IR" b="0" i="0" dirty="0" smtClean="0">
              <a:cs typeface="B Titr" panose="00000700000000000000" pitchFamily="2" charset="-78"/>
            </a:rPr>
            <a:t>تامسون</a:t>
          </a:r>
          <a:endParaRPr lang="en-US" dirty="0">
            <a:cs typeface="B Titr" panose="00000700000000000000" pitchFamily="2" charset="-78"/>
          </a:endParaRPr>
        </a:p>
      </dgm:t>
    </dgm:pt>
    <dgm:pt modelId="{5A0499FF-CDA0-4C0A-A76C-194DC7ADD09F}" type="parTrans" cxnId="{DC8C91E6-5FFC-4CBF-A4B2-5D7E9CDF3E67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03331A4B-2CB4-4930-AAF3-A8BB652DA4C6}" type="sibTrans" cxnId="{DC8C91E6-5FFC-4CBF-A4B2-5D7E9CDF3E67}">
      <dgm:prSet/>
      <dgm:spPr/>
      <dgm:t>
        <a:bodyPr/>
        <a:lstStyle/>
        <a:p>
          <a:pPr rtl="1"/>
          <a:endParaRPr lang="en-US">
            <a:cs typeface="B Titr" panose="00000700000000000000" pitchFamily="2" charset="-78"/>
          </a:endParaRPr>
        </a:p>
      </dgm:t>
    </dgm:pt>
    <dgm:pt modelId="{4B2EE23E-8867-43CA-8F5B-76891C8AD8F9}">
      <dgm:prSet custT="1"/>
      <dgm:spPr/>
      <dgm:t>
        <a:bodyPr/>
        <a:lstStyle/>
        <a:p>
          <a:pPr rtl="1"/>
          <a:r>
            <a:rPr lang="fa-IR" sz="2800" dirty="0" smtClean="0">
              <a:cs typeface="B Titr" panose="00000700000000000000" pitchFamily="2" charset="-78"/>
            </a:rPr>
            <a:t>الکترون</a:t>
          </a:r>
          <a:endParaRPr lang="en-US" sz="2800" dirty="0">
            <a:cs typeface="B Titr" panose="00000700000000000000" pitchFamily="2" charset="-78"/>
          </a:endParaRPr>
        </a:p>
      </dgm:t>
    </dgm:pt>
    <dgm:pt modelId="{4B592C21-53B9-418A-B178-9F366DB02AFD}" type="parTrans" cxnId="{3D49956D-216A-409D-94E6-D9392424D88F}">
      <dgm:prSet/>
      <dgm:spPr/>
      <dgm:t>
        <a:bodyPr/>
        <a:lstStyle/>
        <a:p>
          <a:pPr rtl="1"/>
          <a:endParaRPr lang="en-US"/>
        </a:p>
      </dgm:t>
    </dgm:pt>
    <dgm:pt modelId="{C02E0C9F-4BD2-418F-B4DB-B9DE051B9BE8}" type="sibTrans" cxnId="{3D49956D-216A-409D-94E6-D9392424D88F}">
      <dgm:prSet/>
      <dgm:spPr/>
      <dgm:t>
        <a:bodyPr/>
        <a:lstStyle/>
        <a:p>
          <a:pPr rtl="1"/>
          <a:endParaRPr lang="en-US"/>
        </a:p>
      </dgm:t>
    </dgm:pt>
    <dgm:pt modelId="{01289D7E-9BB2-40AF-956E-733F3D624BB2}">
      <dgm:prSet custT="1"/>
      <dgm:spPr/>
      <dgm:t>
        <a:bodyPr/>
        <a:lstStyle/>
        <a:p>
          <a:endParaRPr lang="en-US" sz="2800" dirty="0"/>
        </a:p>
      </dgm:t>
    </dgm:pt>
    <dgm:pt modelId="{6EF857D7-F2B4-4B28-8510-72CBA0CC8F7A}" type="parTrans" cxnId="{5E6636D9-33C6-4035-BF25-63063CD58F4B}">
      <dgm:prSet/>
      <dgm:spPr/>
      <dgm:t>
        <a:bodyPr/>
        <a:lstStyle/>
        <a:p>
          <a:endParaRPr lang="en-US"/>
        </a:p>
      </dgm:t>
    </dgm:pt>
    <dgm:pt modelId="{9BC89AAC-8A97-4ABC-8588-7F4A50EE4B87}" type="sibTrans" cxnId="{5E6636D9-33C6-4035-BF25-63063CD58F4B}">
      <dgm:prSet/>
      <dgm:spPr/>
      <dgm:t>
        <a:bodyPr/>
        <a:lstStyle/>
        <a:p>
          <a:endParaRPr lang="en-US"/>
        </a:p>
      </dgm:t>
    </dgm:pt>
    <dgm:pt modelId="{22D49A2B-86CE-41A6-B4CC-5BC7742B06A0}" type="pres">
      <dgm:prSet presAssocID="{1FAEB781-FBB1-4FE8-832D-F23A747030BF}" presName="Name0" presStyleCnt="0">
        <dgm:presLayoutVars>
          <dgm:dir val="rev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D020001-FBED-4D7D-B54F-8317645E966A}" type="pres">
      <dgm:prSet presAssocID="{8DDB450D-65F5-4E04-B70E-10699C77D121}" presName="linNode" presStyleCnt="0"/>
      <dgm:spPr/>
    </dgm:pt>
    <dgm:pt modelId="{68B9611E-C51C-40A8-B020-AC6E274E6E9F}" type="pres">
      <dgm:prSet presAssocID="{8DDB450D-65F5-4E04-B70E-10699C77D121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7E4B30-B462-402F-A781-9C0CE89D0501}" type="pres">
      <dgm:prSet presAssocID="{8DDB450D-65F5-4E04-B70E-10699C77D121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9B47C-9656-4D7D-8991-FC01808EDDFA}" type="pres">
      <dgm:prSet presAssocID="{DA1DB0C8-EF29-489D-8B57-79FB8B29BC2C}" presName="spacing" presStyleCnt="0"/>
      <dgm:spPr/>
    </dgm:pt>
    <dgm:pt modelId="{349B6857-E8F2-4BB6-A86F-2AE0E2904BCD}" type="pres">
      <dgm:prSet presAssocID="{0F499412-0C38-4001-BE83-95EDBF781141}" presName="linNode" presStyleCnt="0"/>
      <dgm:spPr/>
    </dgm:pt>
    <dgm:pt modelId="{BA2CA1AE-2015-4F53-A1F5-DC6A81264358}" type="pres">
      <dgm:prSet presAssocID="{0F499412-0C38-4001-BE83-95EDBF781141}" presName="parentShp" presStyleLbl="node1" presStyleIdx="1" presStyleCnt="3" custScaleX="1274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418131-12B3-4510-9D18-489B44FBF966}" type="pres">
      <dgm:prSet presAssocID="{0F499412-0C38-4001-BE83-95EDBF781141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AF80F-D3DF-4022-A9CE-F2B9FB1A6D44}" type="pres">
      <dgm:prSet presAssocID="{DA3BA2B0-4974-4582-BD77-5F4471623627}" presName="spacing" presStyleCnt="0"/>
      <dgm:spPr/>
    </dgm:pt>
    <dgm:pt modelId="{776EA419-D1CD-4AFF-974B-7B04B6565254}" type="pres">
      <dgm:prSet presAssocID="{AE5666A6-5089-4832-B00F-733E08397904}" presName="linNode" presStyleCnt="0"/>
      <dgm:spPr/>
    </dgm:pt>
    <dgm:pt modelId="{F7540944-4D11-478C-91C3-38849040F86D}" type="pres">
      <dgm:prSet presAssocID="{AE5666A6-5089-4832-B00F-733E08397904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186715-F2EB-410A-BA7D-6EE966AF1AC0}" type="pres">
      <dgm:prSet presAssocID="{AE5666A6-5089-4832-B00F-733E08397904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EA12C8-A7CC-4E38-8294-729738534AF1}" srcId="{1FAEB781-FBB1-4FE8-832D-F23A747030BF}" destId="{8DDB450D-65F5-4E04-B70E-10699C77D121}" srcOrd="0" destOrd="0" parTransId="{DBD5DD24-83C6-4C55-9F7B-334D84C30B50}" sibTransId="{DA1DB0C8-EF29-489D-8B57-79FB8B29BC2C}"/>
    <dgm:cxn modelId="{3D49956D-216A-409D-94E6-D9392424D88F}" srcId="{AE5666A6-5089-4832-B00F-733E08397904}" destId="{4B2EE23E-8867-43CA-8F5B-76891C8AD8F9}" srcOrd="0" destOrd="0" parTransId="{4B592C21-53B9-418A-B178-9F366DB02AFD}" sibTransId="{C02E0C9F-4BD2-418F-B4DB-B9DE051B9BE8}"/>
    <dgm:cxn modelId="{7F951043-B447-46E4-B27F-3C6CCCCEE3E4}" srcId="{1FAEB781-FBB1-4FE8-832D-F23A747030BF}" destId="{0F499412-0C38-4001-BE83-95EDBF781141}" srcOrd="1" destOrd="0" parTransId="{2ED55545-BCF1-4F0C-B65A-BB50F520BC87}" sibTransId="{DA3BA2B0-4974-4582-BD77-5F4471623627}"/>
    <dgm:cxn modelId="{735A1058-8D1D-4687-AF99-07BEC381B67A}" type="presOf" srcId="{6AF175FF-A22D-4155-A929-D2E9E0DCDC23}" destId="{8B418131-12B3-4510-9D18-489B44FBF966}" srcOrd="0" destOrd="0" presId="urn:microsoft.com/office/officeart/2005/8/layout/vList6"/>
    <dgm:cxn modelId="{ED5C964D-3D93-4CA5-B60F-C55BFDE99221}" type="presOf" srcId="{AE5666A6-5089-4832-B00F-733E08397904}" destId="{F7540944-4D11-478C-91C3-38849040F86D}" srcOrd="0" destOrd="0" presId="urn:microsoft.com/office/officeart/2005/8/layout/vList6"/>
    <dgm:cxn modelId="{44A9B318-2657-40C8-AA13-414ADE6591E2}" type="presOf" srcId="{1FAEB781-FBB1-4FE8-832D-F23A747030BF}" destId="{22D49A2B-86CE-41A6-B4CC-5BC7742B06A0}" srcOrd="0" destOrd="0" presId="urn:microsoft.com/office/officeart/2005/8/layout/vList6"/>
    <dgm:cxn modelId="{4E488362-6A69-4E37-BA4B-FB404569FD49}" srcId="{8DDB450D-65F5-4E04-B70E-10699C77D121}" destId="{F83873F3-071D-424B-85F4-BF1CE6E73435}" srcOrd="0" destOrd="0" parTransId="{AB5B2634-84FE-4881-B57E-22ACBE8B7FC3}" sibTransId="{3B6EF3BD-08C3-42B2-B706-1EF9FFD819A9}"/>
    <dgm:cxn modelId="{DA38338A-0DC9-4F7A-8F78-D71FE93DBE4A}" type="presOf" srcId="{0F499412-0C38-4001-BE83-95EDBF781141}" destId="{BA2CA1AE-2015-4F53-A1F5-DC6A81264358}" srcOrd="0" destOrd="0" presId="urn:microsoft.com/office/officeart/2005/8/layout/vList6"/>
    <dgm:cxn modelId="{00669907-E633-4A7F-A1C8-32E458F6C5E2}" type="presOf" srcId="{8DDB450D-65F5-4E04-B70E-10699C77D121}" destId="{68B9611E-C51C-40A8-B020-AC6E274E6E9F}" srcOrd="0" destOrd="0" presId="urn:microsoft.com/office/officeart/2005/8/layout/vList6"/>
    <dgm:cxn modelId="{5E6636D9-33C6-4035-BF25-63063CD58F4B}" srcId="{AE5666A6-5089-4832-B00F-733E08397904}" destId="{01289D7E-9BB2-40AF-956E-733F3D624BB2}" srcOrd="1" destOrd="0" parTransId="{6EF857D7-F2B4-4B28-8510-72CBA0CC8F7A}" sibTransId="{9BC89AAC-8A97-4ABC-8588-7F4A50EE4B87}"/>
    <dgm:cxn modelId="{15355FAE-E53A-4E5B-9F50-738FBF335D0A}" type="presOf" srcId="{01289D7E-9BB2-40AF-956E-733F3D624BB2}" destId="{D4186715-F2EB-410A-BA7D-6EE966AF1AC0}" srcOrd="0" destOrd="1" presId="urn:microsoft.com/office/officeart/2005/8/layout/vList6"/>
    <dgm:cxn modelId="{DC8C91E6-5FFC-4CBF-A4B2-5D7E9CDF3E67}" srcId="{1FAEB781-FBB1-4FE8-832D-F23A747030BF}" destId="{AE5666A6-5089-4832-B00F-733E08397904}" srcOrd="2" destOrd="0" parTransId="{5A0499FF-CDA0-4C0A-A76C-194DC7ADD09F}" sibTransId="{03331A4B-2CB4-4930-AAF3-A8BB652DA4C6}"/>
    <dgm:cxn modelId="{8438CCC8-3F06-4510-84E7-FB0A3B859F46}" srcId="{0F499412-0C38-4001-BE83-95EDBF781141}" destId="{6AF175FF-A22D-4155-A929-D2E9E0DCDC23}" srcOrd="0" destOrd="0" parTransId="{4AF7BAA4-8653-43A6-AA6A-D25DA1E52D82}" sibTransId="{CC066685-F822-4FA9-A5AE-2D0ADA897D72}"/>
    <dgm:cxn modelId="{F6CE8C28-412B-498B-A0C8-7BEBA6C94281}" type="presOf" srcId="{4B2EE23E-8867-43CA-8F5B-76891C8AD8F9}" destId="{D4186715-F2EB-410A-BA7D-6EE966AF1AC0}" srcOrd="0" destOrd="0" presId="urn:microsoft.com/office/officeart/2005/8/layout/vList6"/>
    <dgm:cxn modelId="{036D777B-9E9D-45C7-B4F7-ADD17FED1B13}" type="presOf" srcId="{F83873F3-071D-424B-85F4-BF1CE6E73435}" destId="{3B7E4B30-B462-402F-A781-9C0CE89D0501}" srcOrd="0" destOrd="0" presId="urn:microsoft.com/office/officeart/2005/8/layout/vList6"/>
    <dgm:cxn modelId="{3636EA8F-3434-49A7-8E8A-21CC8F2497D7}" type="presParOf" srcId="{22D49A2B-86CE-41A6-B4CC-5BC7742B06A0}" destId="{AD020001-FBED-4D7D-B54F-8317645E966A}" srcOrd="0" destOrd="0" presId="urn:microsoft.com/office/officeart/2005/8/layout/vList6"/>
    <dgm:cxn modelId="{2C9C028B-89C2-4BA9-860C-287FBBC56C88}" type="presParOf" srcId="{AD020001-FBED-4D7D-B54F-8317645E966A}" destId="{68B9611E-C51C-40A8-B020-AC6E274E6E9F}" srcOrd="0" destOrd="0" presId="urn:microsoft.com/office/officeart/2005/8/layout/vList6"/>
    <dgm:cxn modelId="{D3462B29-C448-47BF-98A1-DABADD563026}" type="presParOf" srcId="{AD020001-FBED-4D7D-B54F-8317645E966A}" destId="{3B7E4B30-B462-402F-A781-9C0CE89D0501}" srcOrd="1" destOrd="0" presId="urn:microsoft.com/office/officeart/2005/8/layout/vList6"/>
    <dgm:cxn modelId="{D0AEF867-BE08-4032-B464-091C53FEC3F2}" type="presParOf" srcId="{22D49A2B-86CE-41A6-B4CC-5BC7742B06A0}" destId="{1079B47C-9656-4D7D-8991-FC01808EDDFA}" srcOrd="1" destOrd="0" presId="urn:microsoft.com/office/officeart/2005/8/layout/vList6"/>
    <dgm:cxn modelId="{065673EB-4648-4172-9B25-FC66ABF15540}" type="presParOf" srcId="{22D49A2B-86CE-41A6-B4CC-5BC7742B06A0}" destId="{349B6857-E8F2-4BB6-A86F-2AE0E2904BCD}" srcOrd="2" destOrd="0" presId="urn:microsoft.com/office/officeart/2005/8/layout/vList6"/>
    <dgm:cxn modelId="{0E01674D-E13E-49BA-AA06-8693989046D8}" type="presParOf" srcId="{349B6857-E8F2-4BB6-A86F-2AE0E2904BCD}" destId="{BA2CA1AE-2015-4F53-A1F5-DC6A81264358}" srcOrd="0" destOrd="0" presId="urn:microsoft.com/office/officeart/2005/8/layout/vList6"/>
    <dgm:cxn modelId="{DF88AC79-7B9E-4D4D-827E-99CD5A466FA7}" type="presParOf" srcId="{349B6857-E8F2-4BB6-A86F-2AE0E2904BCD}" destId="{8B418131-12B3-4510-9D18-489B44FBF966}" srcOrd="1" destOrd="0" presId="urn:microsoft.com/office/officeart/2005/8/layout/vList6"/>
    <dgm:cxn modelId="{B5EDFB40-794B-4497-AB96-C4B639B62BE2}" type="presParOf" srcId="{22D49A2B-86CE-41A6-B4CC-5BC7742B06A0}" destId="{ED5AF80F-D3DF-4022-A9CE-F2B9FB1A6D44}" srcOrd="3" destOrd="0" presId="urn:microsoft.com/office/officeart/2005/8/layout/vList6"/>
    <dgm:cxn modelId="{BB9D3065-728B-4B72-9280-ADC83F308BCA}" type="presParOf" srcId="{22D49A2B-86CE-41A6-B4CC-5BC7742B06A0}" destId="{776EA419-D1CD-4AFF-974B-7B04B6565254}" srcOrd="4" destOrd="0" presId="urn:microsoft.com/office/officeart/2005/8/layout/vList6"/>
    <dgm:cxn modelId="{AEB5E161-FBEA-4838-8187-D8B2B3A7FDC9}" type="presParOf" srcId="{776EA419-D1CD-4AFF-974B-7B04B6565254}" destId="{F7540944-4D11-478C-91C3-38849040F86D}" srcOrd="0" destOrd="0" presId="urn:microsoft.com/office/officeart/2005/8/layout/vList6"/>
    <dgm:cxn modelId="{8254EE4E-7F89-4CC8-AE9D-4B733DAC50D4}" type="presParOf" srcId="{776EA419-D1CD-4AFF-974B-7B04B6565254}" destId="{D4186715-F2EB-410A-BA7D-6EE966AF1AC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E4B30-B462-402F-A781-9C0CE89D0501}">
      <dsp:nvSpPr>
        <dsp:cNvPr id="0" name=""/>
        <dsp:cNvSpPr/>
      </dsp:nvSpPr>
      <dsp:spPr>
        <a:xfrm rot="10800000">
          <a:off x="0" y="0"/>
          <a:ext cx="2502715" cy="96717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>
              <a:cs typeface="B Titr" panose="00000700000000000000" pitchFamily="2" charset="-78"/>
            </a:rPr>
            <a:t>نوترون</a:t>
          </a:r>
          <a:endParaRPr lang="en-US" sz="2800" kern="1200" dirty="0">
            <a:cs typeface="B Titr" panose="00000700000000000000" pitchFamily="2" charset="-78"/>
          </a:endParaRPr>
        </a:p>
      </dsp:txBody>
      <dsp:txXfrm rot="10800000">
        <a:off x="362691" y="120897"/>
        <a:ext cx="2140024" cy="725381"/>
      </dsp:txXfrm>
    </dsp:sp>
    <dsp:sp modelId="{68B9611E-C51C-40A8-B020-AC6E274E6E9F}">
      <dsp:nvSpPr>
        <dsp:cNvPr id="0" name=""/>
        <dsp:cNvSpPr/>
      </dsp:nvSpPr>
      <dsp:spPr>
        <a:xfrm>
          <a:off x="2502715" y="0"/>
          <a:ext cx="1668476" cy="967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0" i="0" kern="1200" dirty="0" smtClean="0">
              <a:cs typeface="B Titr" panose="00000700000000000000" pitchFamily="2" charset="-78"/>
            </a:rPr>
            <a:t>جيمز چادويک</a:t>
          </a:r>
          <a:endParaRPr lang="en-US" sz="2100" kern="1200" dirty="0">
            <a:cs typeface="B Titr" panose="00000700000000000000" pitchFamily="2" charset="-78"/>
          </a:endParaRPr>
        </a:p>
      </dsp:txBody>
      <dsp:txXfrm>
        <a:off x="2549929" y="47214"/>
        <a:ext cx="1574048" cy="872747"/>
      </dsp:txXfrm>
    </dsp:sp>
    <dsp:sp modelId="{8B418131-12B3-4510-9D18-489B44FBF966}">
      <dsp:nvSpPr>
        <dsp:cNvPr id="0" name=""/>
        <dsp:cNvSpPr/>
      </dsp:nvSpPr>
      <dsp:spPr>
        <a:xfrm rot="10800000">
          <a:off x="1894" y="1063892"/>
          <a:ext cx="2253421" cy="96717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>
              <a:cs typeface="B Titr" panose="00000700000000000000" pitchFamily="2" charset="-78"/>
            </a:rPr>
            <a:t>پروتون</a:t>
          </a:r>
          <a:endParaRPr lang="en-US" sz="2800" kern="1200" dirty="0">
            <a:cs typeface="B Titr" panose="00000700000000000000" pitchFamily="2" charset="-78"/>
          </a:endParaRPr>
        </a:p>
      </dsp:txBody>
      <dsp:txXfrm rot="10800000">
        <a:off x="364585" y="1184789"/>
        <a:ext cx="1890730" cy="725381"/>
      </dsp:txXfrm>
    </dsp:sp>
    <dsp:sp modelId="{BA2CA1AE-2015-4F53-A1F5-DC6A81264358}">
      <dsp:nvSpPr>
        <dsp:cNvPr id="0" name=""/>
        <dsp:cNvSpPr/>
      </dsp:nvSpPr>
      <dsp:spPr>
        <a:xfrm>
          <a:off x="2255316" y="1063892"/>
          <a:ext cx="1913980" cy="967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cs typeface="B Titr" panose="00000700000000000000" pitchFamily="2" charset="-78"/>
            </a:rPr>
            <a:t>ارنست </a:t>
          </a:r>
          <a:r>
            <a:rPr lang="fa-IR" sz="2100" b="0" i="0" kern="1200" dirty="0" smtClean="0">
              <a:cs typeface="B Titr" panose="00000700000000000000" pitchFamily="2" charset="-78"/>
            </a:rPr>
            <a:t>رادر فورد</a:t>
          </a:r>
          <a:endParaRPr lang="en-US" sz="2100" kern="1200" dirty="0">
            <a:cs typeface="B Titr" panose="00000700000000000000" pitchFamily="2" charset="-78"/>
          </a:endParaRPr>
        </a:p>
      </dsp:txBody>
      <dsp:txXfrm>
        <a:off x="2302530" y="1111106"/>
        <a:ext cx="1819552" cy="872747"/>
      </dsp:txXfrm>
    </dsp:sp>
    <dsp:sp modelId="{D4186715-F2EB-410A-BA7D-6EE966AF1AC0}">
      <dsp:nvSpPr>
        <dsp:cNvPr id="0" name=""/>
        <dsp:cNvSpPr/>
      </dsp:nvSpPr>
      <dsp:spPr>
        <a:xfrm rot="10800000">
          <a:off x="0" y="2127785"/>
          <a:ext cx="2502715" cy="96717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>
              <a:cs typeface="B Titr" panose="00000700000000000000" pitchFamily="2" charset="-78"/>
            </a:rPr>
            <a:t>الکترون</a:t>
          </a:r>
          <a:endParaRPr lang="en-US" sz="2800" kern="1200" dirty="0">
            <a:cs typeface="B Titr" panose="00000700000000000000" pitchFamily="2" charset="-78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800" kern="1200" dirty="0"/>
        </a:p>
      </dsp:txBody>
      <dsp:txXfrm rot="10800000">
        <a:off x="362691" y="2248682"/>
        <a:ext cx="2140024" cy="725381"/>
      </dsp:txXfrm>
    </dsp:sp>
    <dsp:sp modelId="{F7540944-4D11-478C-91C3-38849040F86D}">
      <dsp:nvSpPr>
        <dsp:cNvPr id="0" name=""/>
        <dsp:cNvSpPr/>
      </dsp:nvSpPr>
      <dsp:spPr>
        <a:xfrm>
          <a:off x="2502715" y="2127785"/>
          <a:ext cx="1668476" cy="967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0" i="0" kern="1200" dirty="0" smtClean="0">
              <a:cs typeface="B Titr" panose="00000700000000000000" pitchFamily="2" charset="-78"/>
            </a:rPr>
            <a:t>تامسون</a:t>
          </a:r>
          <a:endParaRPr lang="en-US" sz="2100" kern="1200" dirty="0">
            <a:cs typeface="B Titr" panose="00000700000000000000" pitchFamily="2" charset="-78"/>
          </a:endParaRPr>
        </a:p>
      </dsp:txBody>
      <dsp:txXfrm>
        <a:off x="2549929" y="2174999"/>
        <a:ext cx="1574048" cy="872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ACCED-CBA2-4242-A6B9-72D413F59465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0F1F4-077E-4C0C-9B26-91BA3ED476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018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0F1F4-077E-4C0C-9B26-91BA3ED4768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7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0F1F4-077E-4C0C-9B26-91BA3ED4768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0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D8E85-46B4-4461-93E1-00ACA0CDF659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1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54D19-E7DC-4306-9928-B47DAEBD546E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0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F957-3791-4C26-BF2D-8BAE0B6802A7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001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2D13E-F85F-4A1F-856E-886E61999613}" type="datetime1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6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4ED49-909C-4695-981A-04BC857AF39E}" type="datetime1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164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ADCCB-7F37-41F5-A79F-01AFF52B665F}" type="datetime1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6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D3BA0-2292-490C-85D2-0E89AD57E27A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96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13E73-A9C7-437A-B9A9-1ACB106FB9BB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2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0D8E-92A8-4EFD-B9A3-F859C5E23C11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6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2653D-5B58-43B4-AE50-2B6BB2AA2A0F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10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83C73-4E67-4F16-9428-D98159A7B2CC}" type="datetime1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6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6E47E-B637-438D-85FB-B8D7D71E6EDF}" type="datetime1">
              <a:rPr lang="en-US" smtClean="0"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9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9AF64-F704-48ED-8E8C-94DBF2212E8A}" type="datetime1">
              <a:rPr lang="en-US" smtClean="0"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7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1FAB5-998D-4130-99A7-A087638132F7}" type="datetime1">
              <a:rPr lang="en-US" smtClean="0"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3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789B4-A8BA-43D1-B6ED-B179B0A10BA7}" type="datetime1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4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5A8F8-3E29-4BFA-B5C4-A5CF4CAAED06}" type="datetime1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2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552B3-7875-4C16-879B-40A1CD46F8BA}" type="datetime1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DD7DC02-C155-4C32-B19F-06D57A0254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123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6.wdp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1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784" y="970598"/>
            <a:ext cx="7419347" cy="46741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27791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165" y="82738"/>
            <a:ext cx="10990729" cy="1167839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حجم هسته </a:t>
            </a:r>
            <a:r>
              <a:rPr lang="fa-IR" sz="2000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b="1" dirty="0" smtClean="0">
                <a:cs typeface="B Yekan" panose="00000400000000000000" pitchFamily="2" charset="-78"/>
              </a:rPr>
              <a:t> بسیار کوچک است، به طوری که اگر اندازه </a:t>
            </a:r>
            <a:r>
              <a:rPr lang="fa-IR" sz="2000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b="1" dirty="0" smtClean="0">
                <a:cs typeface="B Yekan" panose="00000400000000000000" pitchFamily="2" charset="-78"/>
              </a:rPr>
              <a:t> را به اندازه استادیوم فوتبال تشبیه کنیم، </a:t>
            </a:r>
            <a:r>
              <a:rPr lang="en-US" sz="2000" b="1" dirty="0" smtClean="0">
                <a:cs typeface="B Yekan" panose="00000400000000000000" pitchFamily="2" charset="-78"/>
              </a:rPr>
              <a:t/>
            </a:r>
            <a:br>
              <a:rPr lang="en-US" sz="2000" b="1" dirty="0" smtClean="0">
                <a:cs typeface="B Yekan" panose="00000400000000000000" pitchFamily="2" charset="-78"/>
              </a:rPr>
            </a:br>
            <a:r>
              <a:rPr lang="fa-IR" sz="2000" b="1" dirty="0" smtClean="0">
                <a:cs typeface="B Yekan" panose="00000400000000000000" pitchFamily="2" charset="-78"/>
              </a:rPr>
              <a:t>هسته </a:t>
            </a:r>
            <a:r>
              <a:rPr lang="fa-IR" sz="2000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b="1" dirty="0" smtClean="0">
                <a:cs typeface="B Yekan" panose="00000400000000000000" pitchFamily="2" charset="-78"/>
              </a:rPr>
              <a:t> مانند یک توپ در مرکز این زمین است.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75" y="985666"/>
            <a:ext cx="8559559" cy="330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595" y="4229246"/>
            <a:ext cx="8834718" cy="2072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17" y="3507889"/>
            <a:ext cx="2292723" cy="30003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49587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394" y="4465977"/>
            <a:ext cx="2250432" cy="20069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9312" y="480869"/>
            <a:ext cx="11949954" cy="4916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900" dirty="0">
                <a:solidFill>
                  <a:srgbClr val="FF0000"/>
                </a:solidFill>
                <a:cs typeface="B Yekan" panose="00000400000000000000" pitchFamily="2" charset="-78"/>
              </a:rPr>
              <a:t>زمانی که مدل اتمی رادرفورد مطرح شد، برای دانشمندان این سوال پیش آمد که طیف نشری خطی عناصر ناشی از چیست</a:t>
            </a:r>
            <a:r>
              <a:rPr lang="fa-IR" sz="1900" dirty="0" smtClean="0">
                <a:solidFill>
                  <a:srgbClr val="FF0000"/>
                </a:solidFill>
                <a:cs typeface="B Yekan" panose="00000400000000000000" pitchFamily="2" charset="-78"/>
              </a:rPr>
              <a:t>؟</a:t>
            </a:r>
            <a:endParaRPr lang="en-US" sz="1900" dirty="0">
              <a:solidFill>
                <a:srgbClr val="FF0000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>
                <a:cs typeface="B Yekan" panose="00000400000000000000" pitchFamily="2" charset="-78"/>
              </a:rPr>
              <a:t>نیلس بور که مدل اتمی رادرفورد را پذیرفته بود، مدل اتمی خود را اینگونه پیشنهاد کرد </a:t>
            </a:r>
            <a:r>
              <a:rPr lang="en-US" sz="1900" dirty="0" smtClean="0">
                <a:cs typeface="B Yeka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sz="1900" dirty="0" smtClean="0">
                <a:cs typeface="B Yekan" panose="00000400000000000000" pitchFamily="2" charset="-78"/>
              </a:rPr>
              <a:t>(</a:t>
            </a:r>
            <a:r>
              <a:rPr lang="fa-IR" sz="1900" dirty="0">
                <a:cs typeface="B Yekan" panose="00000400000000000000" pitchFamily="2" charset="-78"/>
              </a:rPr>
              <a:t>برای تکمیل مدل اتمی رادرفورد) </a:t>
            </a:r>
            <a:r>
              <a:rPr lang="fa-IR" sz="1900" dirty="0" smtClean="0">
                <a:cs typeface="B Yekan" panose="00000400000000000000" pitchFamily="2" charset="-78"/>
              </a:rPr>
              <a:t>در </a:t>
            </a:r>
            <a:r>
              <a:rPr lang="fa-IR" sz="1900" dirty="0">
                <a:cs typeface="B Yekan" panose="00000400000000000000" pitchFamily="2" charset="-78"/>
              </a:rPr>
              <a:t>اطراف هسته اتم، یک سری سطوح انرژی مشخص وجود دارد </a:t>
            </a:r>
            <a:endParaRPr lang="en-US" sz="1900" dirty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 smtClean="0">
                <a:cs typeface="B Yekan" panose="00000400000000000000" pitchFamily="2" charset="-78"/>
              </a:rPr>
              <a:t> </a:t>
            </a:r>
            <a:r>
              <a:rPr lang="fa-IR" sz="1900" dirty="0">
                <a:cs typeface="B Yekan" panose="00000400000000000000" pitchFamily="2" charset="-78"/>
              </a:rPr>
              <a:t>الکترون ها در این سطوح انرژی قرار دارند و به دور هسته می چرخند</a:t>
            </a:r>
            <a:r>
              <a:rPr lang="fa-IR" sz="1900" dirty="0" smtClean="0">
                <a:cs typeface="B Yekan" panose="00000400000000000000" pitchFamily="2" charset="-78"/>
              </a:rPr>
              <a:t>.</a:t>
            </a:r>
            <a:endParaRPr lang="en-US" sz="19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>
                <a:cs typeface="B Yekan" panose="00000400000000000000" pitchFamily="2" charset="-78"/>
              </a:rPr>
              <a:t>زمانی که یک الکترون از سطح انرژی بالاتر به سطح انرژی پایین تر انتقال می یابد، </a:t>
            </a:r>
            <a:r>
              <a:rPr lang="fa-IR" sz="1900" dirty="0">
                <a:solidFill>
                  <a:srgbClr val="FF0000"/>
                </a:solidFill>
                <a:cs typeface="B Yekan" panose="00000400000000000000" pitchFamily="2" charset="-78"/>
              </a:rPr>
              <a:t>انرژی</a:t>
            </a:r>
            <a:r>
              <a:rPr lang="fa-IR" sz="1900" dirty="0">
                <a:cs typeface="B Yekan" panose="00000400000000000000" pitchFamily="2" charset="-78"/>
              </a:rPr>
              <a:t> خود را به صورت </a:t>
            </a:r>
            <a:r>
              <a:rPr lang="fa-IR" sz="1900" dirty="0">
                <a:solidFill>
                  <a:srgbClr val="FF0000"/>
                </a:solidFill>
                <a:cs typeface="B Yekan" panose="00000400000000000000" pitchFamily="2" charset="-78"/>
              </a:rPr>
              <a:t>نور</a:t>
            </a:r>
            <a:r>
              <a:rPr lang="fa-IR" sz="1900" dirty="0">
                <a:cs typeface="B Yekan" panose="00000400000000000000" pitchFamily="2" charset="-78"/>
              </a:rPr>
              <a:t> و </a:t>
            </a:r>
            <a:r>
              <a:rPr lang="fa-IR" sz="1900" dirty="0">
                <a:solidFill>
                  <a:srgbClr val="FF0000"/>
                </a:solidFill>
                <a:cs typeface="B Yekan" panose="00000400000000000000" pitchFamily="2" charset="-78"/>
              </a:rPr>
              <a:t>گرما</a:t>
            </a:r>
            <a:r>
              <a:rPr lang="fa-IR" sz="1900" dirty="0">
                <a:cs typeface="B Yekan" panose="00000400000000000000" pitchFamily="2" charset="-78"/>
              </a:rPr>
              <a:t> آزاد می کند. </a:t>
            </a:r>
            <a:endParaRPr lang="en-US" sz="19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 smtClean="0">
                <a:cs typeface="B Yekan" panose="00000400000000000000" pitchFamily="2" charset="-78"/>
              </a:rPr>
              <a:t>اگر </a:t>
            </a:r>
            <a:r>
              <a:rPr lang="fa-IR" sz="1900" dirty="0">
                <a:cs typeface="B Yekan" panose="00000400000000000000" pitchFamily="2" charset="-78"/>
              </a:rPr>
              <a:t>نور آزاد شده از </a:t>
            </a:r>
            <a:r>
              <a:rPr lang="fa-IR" sz="1900" dirty="0">
                <a:solidFill>
                  <a:srgbClr val="FF0000"/>
                </a:solidFill>
                <a:cs typeface="B Yekan" panose="00000400000000000000" pitchFamily="2" charset="-78"/>
              </a:rPr>
              <a:t>منشور</a:t>
            </a:r>
            <a:r>
              <a:rPr lang="fa-IR" sz="1900" dirty="0">
                <a:cs typeface="B Yekan" panose="00000400000000000000" pitchFamily="2" charset="-78"/>
              </a:rPr>
              <a:t> عبور داده شود، آنگاه </a:t>
            </a:r>
            <a:r>
              <a:rPr lang="fa-IR" sz="1900" dirty="0">
                <a:solidFill>
                  <a:srgbClr val="FF0000"/>
                </a:solidFill>
                <a:cs typeface="B Yekan" panose="00000400000000000000" pitchFamily="2" charset="-78"/>
              </a:rPr>
              <a:t>طیف نشری عنصر</a:t>
            </a:r>
            <a:r>
              <a:rPr lang="fa-IR" sz="1900" dirty="0">
                <a:cs typeface="B Yekan" panose="00000400000000000000" pitchFamily="2" charset="-78"/>
              </a:rPr>
              <a:t>، مشخص می شود</a:t>
            </a:r>
            <a:r>
              <a:rPr lang="fa-IR" sz="1900" dirty="0" smtClean="0">
                <a:cs typeface="B Yekan" panose="00000400000000000000" pitchFamily="2" charset="-78"/>
              </a:rPr>
              <a:t>.</a:t>
            </a:r>
            <a:endParaRPr lang="en-US" sz="19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>
                <a:cs typeface="B Yekan" panose="00000400000000000000" pitchFamily="2" charset="-78"/>
              </a:rPr>
              <a:t>مدل اتمی </a:t>
            </a:r>
            <a:r>
              <a:rPr lang="fa-IR" sz="1900" dirty="0" smtClean="0">
                <a:cs typeface="B Yekan" panose="00000400000000000000" pitchFamily="2" charset="-78"/>
              </a:rPr>
              <a:t>بور</a:t>
            </a:r>
            <a:r>
              <a:rPr lang="fa-IR" sz="1900" dirty="0">
                <a:cs typeface="B Yekan" panose="00000400000000000000" pitchFamily="2" charset="-78"/>
              </a:rPr>
              <a:t>، بر اساس آزمایش های </a:t>
            </a:r>
            <a:r>
              <a:rPr lang="fa-IR" sz="1900" dirty="0" smtClean="0">
                <a:cs typeface="B Yekan" panose="00000400000000000000" pitchFamily="2" charset="-78"/>
              </a:rPr>
              <a:t>بور </a:t>
            </a:r>
            <a:r>
              <a:rPr lang="fa-IR" sz="1900" dirty="0">
                <a:cs typeface="B Yekan" panose="00000400000000000000" pitchFamily="2" charset="-78"/>
              </a:rPr>
              <a:t>بر روی اتم های هیدروژن و هلیوم مطرح شده بود، </a:t>
            </a:r>
            <a:endParaRPr lang="en-US" sz="19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 smtClean="0">
                <a:cs typeface="B Yekan" panose="00000400000000000000" pitchFamily="2" charset="-78"/>
              </a:rPr>
              <a:t>بنابراین </a:t>
            </a:r>
            <a:r>
              <a:rPr lang="fa-IR" sz="1900" dirty="0">
                <a:cs typeface="B Yekan" panose="00000400000000000000" pitchFamily="2" charset="-78"/>
              </a:rPr>
              <a:t>برای اتم های سنگین تری مثل اورانیوم، آهن و ... صدق نمی کرد. </a:t>
            </a:r>
            <a:endParaRPr lang="en-US" sz="19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>
                <a:solidFill>
                  <a:srgbClr val="FFC000"/>
                </a:solidFill>
                <a:latin typeface="IRMitra"/>
                <a:cs typeface="B Yekan" panose="00000400000000000000" pitchFamily="2" charset="-78"/>
              </a:rPr>
              <a:t>مدل بور به مدل منظومه شمسی معروف است؛ زیرا ساختار اتم در این مدل بسیار شبیه منظومه شمسی است</a:t>
            </a:r>
            <a:r>
              <a:rPr lang="fa-IR" sz="1900" dirty="0" smtClean="0">
                <a:solidFill>
                  <a:srgbClr val="FFC000"/>
                </a:solidFill>
                <a:latin typeface="IRMitra"/>
                <a:cs typeface="B Yekan" panose="00000400000000000000" pitchFamily="2" charset="-78"/>
              </a:rPr>
              <a:t>.</a:t>
            </a:r>
            <a:endParaRPr lang="en-US" sz="1900" dirty="0" smtClean="0">
              <a:solidFill>
                <a:srgbClr val="FFC000"/>
              </a:solidFill>
              <a:latin typeface="IRMitra"/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همان طور که در منظومه شمسی سیارات به دورخورشید می چرخند، </a:t>
            </a:r>
            <a:endParaRPr lang="en-US" sz="1900" dirty="0" smtClean="0">
              <a:solidFill>
                <a:prstClr val="black"/>
              </a:solidFill>
              <a:latin typeface="IRMitra"/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1900" dirty="0" smtClean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در </a:t>
            </a:r>
            <a:r>
              <a:rPr lang="fa-IR" sz="1900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مدل بور الکترون ها در مسیرهای دایره ای به نام مدار به دور هسته درحرکت اند</a:t>
            </a:r>
            <a:r>
              <a:rPr lang="fa-IR" sz="1900" dirty="0" smtClean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.</a:t>
            </a:r>
            <a:endParaRPr lang="en-US" sz="1900" dirty="0" smtClean="0">
              <a:solidFill>
                <a:prstClr val="black"/>
              </a:solidFill>
              <a:latin typeface="IRMitra"/>
              <a:cs typeface="B Yekan" panose="00000400000000000000" pitchFamily="2" charset="-78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65718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187" y="3247480"/>
            <a:ext cx="7938659" cy="24011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4187" y="1991032"/>
            <a:ext cx="7978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IRMitra"/>
                <a:cs typeface="B Yekan" panose="00000400000000000000" pitchFamily="2" charset="-78"/>
              </a:rPr>
              <a:t>شکل ۲ ساختار اتم های هیدروژن، هلیم، لیتیم، بریلیم و بور را مطابق مدل بور نشان می دهد.</a:t>
            </a:r>
            <a:endParaRPr lang="en-US" dirty="0">
              <a:cs typeface="B Yeka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331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50" y="148668"/>
            <a:ext cx="9475157" cy="2451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735" y="2570841"/>
            <a:ext cx="2264037" cy="2242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271" y="2562928"/>
            <a:ext cx="2174267" cy="2153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855" y="2548180"/>
            <a:ext cx="2238755" cy="2153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960" y="2584974"/>
            <a:ext cx="2105025" cy="2084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442275" y="4831465"/>
            <a:ext cx="7046258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ت) </a:t>
            </a:r>
            <a:r>
              <a:rPr lang="fa-IR" sz="2000" b="1" dirty="0">
                <a:latin typeface="IRMitra"/>
                <a:cs typeface="B Yekan" panose="00000400000000000000" pitchFamily="2" charset="-78"/>
              </a:rPr>
              <a:t>با توجه به موارد 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فوق، </a:t>
            </a:r>
            <a:r>
              <a:rPr lang="fa-IR" sz="2000" b="1" dirty="0">
                <a:latin typeface="IRMitra"/>
                <a:cs typeface="B Yekan" panose="00000400000000000000" pitchFamily="2" charset="-78"/>
              </a:rPr>
              <a:t>مشخص کنید 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در مدار </a:t>
            </a:r>
            <a:r>
              <a:rPr lang="fa-IR" sz="2000" b="1" dirty="0">
                <a:latin typeface="IRMitra"/>
                <a:cs typeface="B Yekan" panose="00000400000000000000" pitchFamily="2" charset="-78"/>
              </a:rPr>
              <a:t>اول و دوم حداکثر چند الکترون جای می 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گیرد؟</a:t>
            </a:r>
            <a:endParaRPr lang="en-US" sz="2000" b="1" dirty="0" smtClean="0">
              <a:latin typeface="IRMitra"/>
              <a:cs typeface="B Yekan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ث) برای </a:t>
            </a:r>
            <a:r>
              <a:rPr lang="en-US" sz="2000" b="1" dirty="0">
                <a:solidFill>
                  <a:prstClr val="black"/>
                </a:solidFill>
                <a:latin typeface="MinionPro-Regular"/>
                <a:cs typeface="B Yekan" panose="00000400000000000000" pitchFamily="2" charset="-78"/>
              </a:rPr>
              <a:t>Ne </a:t>
            </a: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۱</a:t>
            </a:r>
            <a:r>
              <a:rPr lang="fa-IR" sz="2000" b="1" dirty="0">
                <a:solidFill>
                  <a:prstClr val="black"/>
                </a:solidFill>
                <a:latin typeface="AmuzehNewNormalPS"/>
                <a:cs typeface="B Yekan" panose="00000400000000000000" pitchFamily="2" charset="-78"/>
              </a:rPr>
              <a:t>۰</a:t>
            </a:r>
            <a:r>
              <a:rPr lang="fa-IR" sz="2000" b="1" dirty="0">
                <a:solidFill>
                  <a:prstClr val="black"/>
                </a:solidFill>
                <a:latin typeface="MinionPro-Regular"/>
                <a:cs typeface="B Yekan" panose="00000400000000000000" pitchFamily="2" charset="-78"/>
              </a:rPr>
              <a:t> </a:t>
            </a: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با </a:t>
            </a:r>
            <a:r>
              <a:rPr lang="fa-IR" sz="2000" b="1" dirty="0">
                <a:solidFill>
                  <a:prstClr val="black"/>
                </a:solidFill>
                <a:latin typeface="AmuzehNewNormalPS"/>
                <a:cs typeface="B Yekan" panose="00000400000000000000" pitchFamily="2" charset="-78"/>
              </a:rPr>
              <a:t>(</a:t>
            </a:r>
            <a:r>
              <a:rPr lang="en-US" sz="2000" b="1" dirty="0">
                <a:solidFill>
                  <a:prstClr val="black"/>
                </a:solidFill>
                <a:latin typeface="AmuzehNewNormalPS"/>
                <a:cs typeface="B Yekan" panose="00000400000000000000" pitchFamily="2" charset="-78"/>
              </a:rPr>
              <a:t>n</a:t>
            </a:r>
            <a:r>
              <a:rPr lang="fa-IR" sz="2000" b="1" dirty="0">
                <a:solidFill>
                  <a:prstClr val="black"/>
                </a:solidFill>
                <a:latin typeface="AmuzehNewNormalPS"/>
                <a:cs typeface="B Yekan" panose="00000400000000000000" pitchFamily="2" charset="-78"/>
              </a:rPr>
              <a:t>10)</a:t>
            </a: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 کدام ساختار اتمی روبه رو درست است</a:t>
            </a:r>
            <a:r>
              <a:rPr lang="fa-IR" sz="2000" b="1" dirty="0" smtClean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؟</a:t>
            </a:r>
            <a:endParaRPr lang="en-US" sz="2000" b="1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1" y="4817862"/>
            <a:ext cx="3132091" cy="1676545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13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2186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70" y="3647133"/>
            <a:ext cx="5010009" cy="28182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93974" y="4125408"/>
            <a:ext cx="46296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نوک مداد از اتم های کربن ساخته شده است. تجربه نشان داده است که همه ی اتم های کربن تشکیل دهنده ی نوک مداد،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دقیقاً یکسان نیستند.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6180"/>
            <a:ext cx="1144344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ایزوتوپ‌ها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اتم</a:t>
            </a:r>
            <a:r>
              <a:rPr lang="en-US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های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یک نوع عنصر هستند که عدد اتمی یکسان و عدد جرمی متفاوتی دارند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.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عدد اتمی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بیانگر تعداد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پروتون</a:t>
            </a:r>
            <a:r>
              <a:rPr lang="en-US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های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هسته اتم است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.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بنابراین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ایزوتوپ‌های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یک عنصر، تعداد پروتون‌های مساوی دارند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.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اختلاف در جرم اتمی ایزوتوپ‌ها از اختلاف تعداد </a:t>
            </a:r>
            <a:r>
              <a:rPr lang="fa-IR" sz="2000" b="1" dirty="0" smtClean="0">
                <a:cs typeface="B Yekan" panose="00000400000000000000" pitchFamily="2" charset="-78"/>
              </a:rPr>
              <a:t>نوترون</a:t>
            </a:r>
            <a:r>
              <a:rPr lang="en-US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cs typeface="B Yekan" panose="00000400000000000000" pitchFamily="2" charset="-78"/>
              </a:rPr>
              <a:t>های </a:t>
            </a:r>
            <a:r>
              <a:rPr lang="fa-IR" sz="2000" b="1" dirty="0">
                <a:cs typeface="B Yekan" panose="00000400000000000000" pitchFamily="2" charset="-78"/>
              </a:rPr>
              <a:t>موجود در هسته آنها ناشی می‌شود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prstClr val="black"/>
                </a:solidFill>
                <a:cs typeface="B Yekan" panose="00000400000000000000" pitchFamily="2" charset="-78"/>
              </a:rPr>
              <a:t>از آنجا که ایزوتوپ‌های یک عنصر ساختار الکترونی مشابهی دارند، بنابراین ویژگی‌های شیمیایی آنها نیز یکسان است</a:t>
            </a:r>
            <a:r>
              <a:rPr lang="fa-IR" sz="2000" b="1" dirty="0" smtClean="0">
                <a:solidFill>
                  <a:prstClr val="black"/>
                </a:solidFill>
                <a:cs typeface="B Yekan" panose="00000400000000000000" pitchFamily="2" charset="-78"/>
              </a:rPr>
              <a:t>،</a:t>
            </a:r>
            <a:endParaRPr lang="en-US" sz="2000" b="1" dirty="0" smtClean="0">
              <a:solidFill>
                <a:prstClr val="black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prstClr val="black"/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>
                <a:solidFill>
                  <a:prstClr val="black"/>
                </a:solidFill>
                <a:cs typeface="B Yekan" panose="00000400000000000000" pitchFamily="2" charset="-78"/>
              </a:rPr>
              <a:t>اما ویژگی‌های هسته‌ای آنها متفاوت است. تنها استثنای این مطلب، سرعت واکنش است</a:t>
            </a:r>
            <a:r>
              <a:rPr lang="fa-IR" sz="2000" b="1" dirty="0" smtClean="0">
                <a:solidFill>
                  <a:prstClr val="black"/>
                </a:solidFill>
                <a:cs typeface="B Yekan" panose="00000400000000000000" pitchFamily="2" charset="-78"/>
              </a:rPr>
              <a:t>.</a:t>
            </a:r>
            <a:endParaRPr lang="en-US" sz="2000" b="1" dirty="0" smtClean="0">
              <a:solidFill>
                <a:prstClr val="black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ایزوتوپ‌های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سنگین‌تر</a:t>
            </a:r>
            <a:r>
              <a:rPr lang="fa-IR" sz="2000" b="1" dirty="0">
                <a:cs typeface="B Yekan" panose="00000400000000000000" pitchFamily="2" charset="-78"/>
              </a:rPr>
              <a:t> یک عنصر با سرعت کمتری نسبت به ایزوتوپ‌های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سبک‌تر</a:t>
            </a:r>
            <a:r>
              <a:rPr lang="fa-IR" sz="2000" b="1" dirty="0">
                <a:cs typeface="B Yekan" panose="00000400000000000000" pitchFamily="2" charset="-78"/>
              </a:rPr>
              <a:t> آن در واکنش شیمیایی شرکت می‌کنند. 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123020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008" y="1236628"/>
            <a:ext cx="5278452" cy="2842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372" y="3277439"/>
            <a:ext cx="1813717" cy="7163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77494" y="4164299"/>
            <a:ext cx="6824595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با بررسی شکل های بالا به پرسش های زیر پاسخ دهید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:</a:t>
            </a:r>
            <a:endParaRPr lang="en-US" sz="2000" b="1" dirty="0" smtClean="0">
              <a:latin typeface="IRMitra"/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الف) این سه اتم چه شباهت هایی با یکدیگر دارند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؟</a:t>
            </a:r>
            <a:endParaRPr lang="en-US" sz="2000" b="1" dirty="0" smtClean="0">
              <a:latin typeface="IRMitra"/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ب) این اتم ها چه تفاوتی با یکدیگر دارند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؟</a:t>
            </a:r>
            <a:endParaRPr lang="en-US" sz="2000" b="1" dirty="0" smtClean="0">
              <a:latin typeface="IRMitra"/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پ) هر یک از این اتم ها به چه عنصری تعلق دارند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؟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370" y="288653"/>
            <a:ext cx="5010009" cy="2818268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56737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36376" y="242047"/>
            <a:ext cx="98970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اتم های سازنده اغلب عنصرها مانند عنصر کربن دقیقاً یکسان نیستند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تعداد پروتون های این اتم ها </a:t>
            </a:r>
            <a:r>
              <a:rPr lang="fa-IR" sz="2000" b="1" dirty="0">
                <a:solidFill>
                  <a:srgbClr val="00B050"/>
                </a:solidFill>
                <a:cs typeface="B Yekan" panose="00000400000000000000" pitchFamily="2" charset="-78"/>
              </a:rPr>
              <a:t>یکسان</a:t>
            </a:r>
            <a:r>
              <a:rPr lang="fa-IR" sz="2000" b="1" dirty="0">
                <a:cs typeface="B Yekan" panose="00000400000000000000" pitchFamily="2" charset="-78"/>
              </a:rPr>
              <a:t> است؛ اما تعداد نوترون های آنها </a:t>
            </a:r>
            <a:r>
              <a:rPr lang="fa-IR" sz="2000" b="1" dirty="0">
                <a:solidFill>
                  <a:srgbClr val="00B050"/>
                </a:solidFill>
                <a:cs typeface="B Yekan" panose="00000400000000000000" pitchFamily="2" charset="-78"/>
              </a:rPr>
              <a:t>متفاوت</a:t>
            </a:r>
            <a:r>
              <a:rPr lang="fa-IR" sz="2000" b="1" dirty="0">
                <a:cs typeface="B Yekan" panose="00000400000000000000" pitchFamily="2" charset="-78"/>
              </a:rPr>
              <a:t> است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به اتم های یک عنصر که تعداد نوترون متفاوت دارند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ایزوتوپ</a:t>
            </a:r>
            <a:r>
              <a:rPr lang="fa-IR" sz="2000" b="1" dirty="0">
                <a:cs typeface="B Yekan" panose="00000400000000000000" pitchFamily="2" charset="-78"/>
              </a:rPr>
              <a:t> های آن عنصر می گویند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بنابراین عنصر کربن سه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ایزوتوپ</a:t>
            </a:r>
            <a:r>
              <a:rPr lang="fa-IR" sz="2000" b="1" dirty="0">
                <a:cs typeface="B Yekan" panose="00000400000000000000" pitchFamily="2" charset="-78"/>
              </a:rPr>
              <a:t> دارد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6903" y="3969853"/>
            <a:ext cx="63765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الف) با مراجعه به شکل ۳، برای هر ایزوتوپ کربن مجموع تعداد پروتون ها و نوترون ها را مشخص کنید.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ب) به مجموع تعداد پروتون ها و نوترون ها، عدد جرمی می گویند. کمترین و بیشترین عدد جرمی ایزوتوپ های کربن را مشخص کنید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813" y="2728706"/>
            <a:ext cx="1760373" cy="693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35" y="3414386"/>
            <a:ext cx="3949158" cy="2126596"/>
          </a:xfrm>
          <a:prstGeom prst="rect">
            <a:avLst/>
          </a:prstGeom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8146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399" y="4070459"/>
            <a:ext cx="6398902" cy="2476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65523" y="284807"/>
            <a:ext cx="74678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هیدروژن سه ایزوتوپ دارد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: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پروتیم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دوتریم 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تریتیم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پروتیم فقط یک پروتون دارد. 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دوتریم </a:t>
            </a:r>
            <a:r>
              <a:rPr lang="fa-IR" sz="2000" b="1" dirty="0">
                <a:cs typeface="B Yekan" panose="00000400000000000000" pitchFamily="2" charset="-78"/>
              </a:rPr>
              <a:t>یا آب سنگین دارای یک پروتون و یک نوترون است </a:t>
            </a:r>
            <a:r>
              <a:rPr lang="en-US" sz="2000" b="1" dirty="0" smtClean="0">
                <a:cs typeface="B Yeka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تریتیم یک پروتون و دو نوترون دارد. 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تریتیم </a:t>
            </a:r>
            <a:r>
              <a:rPr lang="fa-IR" sz="2000" b="1" dirty="0">
                <a:cs typeface="B Yekan" panose="00000400000000000000" pitchFamily="2" charset="-78"/>
              </a:rPr>
              <a:t>به طور طبیعی یافت نمی شود و آن را به صورت مصنوعی تهیه می کنند.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160466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824" y="4732039"/>
            <a:ext cx="8664389" cy="1562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751729" y="215153"/>
            <a:ext cx="8269941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IRMitra"/>
                <a:cs typeface="B Yekan" panose="00000400000000000000" pitchFamily="2" charset="-78"/>
              </a:rPr>
              <a:t>عددجرمی عنصرها را در سمت چپ و بالای 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نشانه </a:t>
            </a:r>
            <a:r>
              <a:rPr lang="fa-IR" sz="2000" b="1" dirty="0">
                <a:latin typeface="IRMitra"/>
                <a:cs typeface="B Yekan" panose="00000400000000000000" pitchFamily="2" charset="-78"/>
              </a:rPr>
              <a:t>شیمیایی آنها می نویسند. </a:t>
            </a:r>
            <a:endParaRPr lang="en-US" sz="2000" b="1" dirty="0" smtClean="0">
              <a:latin typeface="IRMitra"/>
              <a:cs typeface="B Yekan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برای نمونه: ساختار اتمی، نشانه شیمیایی، عدد اتمی و عدد جرمی ایزوتوپ های کربن در یک نمونه زغال سنگ در شکل ۴ نشان داده شده است</a:t>
            </a:r>
            <a:r>
              <a:rPr lang="fa-IR" sz="2000" b="1" dirty="0" smtClean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.</a:t>
            </a:r>
            <a:endParaRPr lang="en-US" sz="2000" b="1" dirty="0">
              <a:solidFill>
                <a:prstClr val="black"/>
              </a:solidFill>
              <a:cs typeface="B Yeka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193" y="1654008"/>
            <a:ext cx="7414903" cy="3078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31854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87136" y="3450063"/>
            <a:ext cx="4693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B050"/>
                </a:solidFill>
                <a:cs typeface="B Titr" panose="00000700000000000000" pitchFamily="2" charset="-78"/>
              </a:rPr>
              <a:t>فواید ایزوتوپ های پرتوزا (شکل 5)</a:t>
            </a:r>
            <a:endParaRPr lang="en-US" sz="2000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28" y="3850173"/>
            <a:ext cx="8363492" cy="26818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63271" y="133861"/>
            <a:ext cx="98477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ایزوتوپ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پرتوزا</a:t>
            </a:r>
            <a:r>
              <a:rPr lang="fa-IR" sz="2000" b="1" dirty="0">
                <a:cs typeface="B Yekan" panose="00000400000000000000" pitchFamily="2" charset="-78"/>
              </a:rPr>
              <a:t>، گونه‌ای از ایزوتوپ ناپایدار است که نیم‌عمر پایینی دارد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ایزوتوپ‌های پرتوزا را ایزوتوپ‌های ناپایدار نیز می گویند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در این گونه از ایزوتوپ هسته به صورت پرتوی آلفا، بتا، گیراندازی الکترون و... واپاشی می‌شود 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و </a:t>
            </a:r>
            <a:r>
              <a:rPr lang="fa-IR" sz="2000" b="1" dirty="0">
                <a:cs typeface="B Yekan" panose="00000400000000000000" pitchFamily="2" charset="-78"/>
              </a:rPr>
              <a:t>به </a:t>
            </a:r>
            <a:r>
              <a:rPr lang="fa-IR" sz="2000" b="1" dirty="0" smtClean="0">
                <a:cs typeface="B Yekan" panose="00000400000000000000" pitchFamily="2" charset="-78"/>
              </a:rPr>
              <a:t>حالت</a:t>
            </a:r>
            <a:r>
              <a:rPr lang="en-US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cs typeface="B Yekan" panose="00000400000000000000" pitchFamily="2" charset="-78"/>
              </a:rPr>
              <a:t>های </a:t>
            </a:r>
            <a:r>
              <a:rPr lang="fa-IR" sz="2000" b="1" dirty="0">
                <a:cs typeface="B Yekan" panose="00000400000000000000" pitchFamily="2" charset="-78"/>
              </a:rPr>
              <a:t>پایدارتری از انرژی می‌رسد.</a:t>
            </a:r>
            <a:r>
              <a:rPr lang="en-US" sz="2000" b="1" dirty="0">
                <a:cs typeface="B Yekan" panose="00000400000000000000" pitchFamily="2" charset="-78"/>
              </a:rPr>
              <a:t/>
            </a:r>
            <a:br>
              <a:rPr lang="en-US" sz="2000" b="1" dirty="0">
                <a:cs typeface="B Yekan" panose="00000400000000000000" pitchFamily="2" charset="-78"/>
              </a:rPr>
            </a:br>
            <a:r>
              <a:rPr lang="fa-IR" sz="2000" b="1" dirty="0">
                <a:cs typeface="B Yekan" panose="00000400000000000000" pitchFamily="2" charset="-78"/>
              </a:rPr>
              <a:t>در سال ۱896 هانری بکرل دریافت که اورانیوم، ماده‌ای پرتوزا است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اندکی بعد، ایزوتوپ‌های موجود در طبیعت مانند رادیوم و پلونیوم شناسایی شدند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بسیاری از </a:t>
            </a:r>
            <a:r>
              <a:rPr lang="fa-IR" sz="2000" b="1" dirty="0" smtClean="0">
                <a:cs typeface="B Yekan" panose="00000400000000000000" pitchFamily="2" charset="-78"/>
              </a:rPr>
              <a:t>رادیوایزوتوپ</a:t>
            </a:r>
            <a:r>
              <a:rPr lang="en-US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cs typeface="B Yekan" panose="00000400000000000000" pitchFamily="2" charset="-78"/>
              </a:rPr>
              <a:t>های </a:t>
            </a:r>
            <a:r>
              <a:rPr lang="fa-IR" sz="2000" b="1" dirty="0">
                <a:cs typeface="B Yekan" panose="00000400000000000000" pitchFamily="2" charset="-78"/>
              </a:rPr>
              <a:t>طبیعی دارای نیم عمری طولانی (بزرگتر از ۱۰۰۰ سال) اند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dirty="0">
              <a:cs typeface="B Yekan" panose="00000400000000000000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19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4868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9832" y="2162667"/>
            <a:ext cx="5038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800" b="1" dirty="0" smtClean="0">
                <a:latin typeface="IranNastaliq" panose="02000503000000020003" pitchFamily="2" charset="0"/>
                <a:cs typeface="A Dast Nevis" panose="03000400000000000000" pitchFamily="66" charset="-78"/>
              </a:rPr>
              <a:t>فصل سوم</a:t>
            </a:r>
            <a:endParaRPr lang="en-US" sz="8800" b="1" dirty="0" smtClean="0">
              <a:latin typeface="IranNastaliq" panose="02000503000000020003" pitchFamily="2" charset="0"/>
              <a:cs typeface="A Dast Nevis" panose="03000400000000000000" pitchFamily="66" charset="-78"/>
            </a:endParaRPr>
          </a:p>
          <a:p>
            <a:pPr algn="ctr" rtl="1"/>
            <a:r>
              <a:rPr lang="fa-IR" sz="6600" b="1" dirty="0" smtClean="0">
                <a:latin typeface="IranNastaliq" panose="02000503000000020003" pitchFamily="2" charset="0"/>
                <a:cs typeface="A Dast Nevis" panose="03000400000000000000" pitchFamily="66" charset="-78"/>
              </a:rPr>
              <a:t>سال هشتم</a:t>
            </a:r>
            <a:endParaRPr lang="en-US" sz="6600" b="1" dirty="0" smtClean="0">
              <a:latin typeface="IranNastaliq" panose="02000503000000020003" pitchFamily="2" charset="0"/>
              <a:cs typeface="A Dast Nevis" panose="03000400000000000000" pitchFamily="66" charset="-7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822426" y="6345390"/>
            <a:ext cx="2369574" cy="512609"/>
          </a:xfrm>
        </p:spPr>
        <p:txBody>
          <a:bodyPr/>
          <a:lstStyle/>
          <a:p>
            <a:pPr algn="r" rtl="1"/>
            <a:r>
              <a:rPr lang="en-US" sz="1000" smtClean="0">
                <a:solidFill>
                  <a:schemeClr val="tx1"/>
                </a:solidFill>
                <a:cs typeface="A Dast Nevis" panose="03000400000000000000" pitchFamily="66" charset="-78"/>
              </a:rPr>
              <a:t>www.biology86.ir</a:t>
            </a:r>
            <a:endParaRPr lang="en-US" sz="1000" dirty="0">
              <a:solidFill>
                <a:schemeClr val="tx1"/>
              </a:solidFill>
              <a:cs typeface="A Dast Nevis" panose="03000400000000000000" pitchFamily="66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2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" b="6920"/>
          <a:stretch/>
        </p:blipFill>
        <p:spPr>
          <a:xfrm>
            <a:off x="0" y="-12880"/>
            <a:ext cx="12192000" cy="68901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352022" y="3164883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dirty="0">
                <a:solidFill>
                  <a:srgbClr val="FF0000"/>
                </a:solidFill>
                <a:cs typeface="B Titr" pitchFamily="2" charset="-78"/>
              </a:rPr>
              <a:t>تهیه کننده: 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محسن شهری</a:t>
            </a:r>
            <a:endParaRPr lang="fa-IR" dirty="0">
              <a:solidFill>
                <a:srgbClr val="FF0000"/>
              </a:solidFill>
              <a:cs typeface="B Titr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دبیر علوم تجربی دبیرستان ابن سینا</a:t>
            </a:r>
          </a:p>
          <a:p>
            <a:pPr algn="ctr">
              <a:lnSpc>
                <a:spcPct val="150000"/>
              </a:lnSpc>
            </a:pPr>
            <a:r>
              <a:rPr lang="fa-IR">
                <a:solidFill>
                  <a:srgbClr val="FF0000"/>
                </a:solidFill>
                <a:cs typeface="B Titr" pitchFamily="2" charset="-78"/>
              </a:rPr>
              <a:t>بوکان </a:t>
            </a:r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 ، سالتحصیلی 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95-1394</a:t>
            </a:r>
            <a:endParaRPr lang="fa-IR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286" y="458353"/>
            <a:ext cx="587071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ekan" panose="00000400000000000000" pitchFamily="2" charset="-78"/>
              </a:rPr>
              <a:t>فصل 3 پایه ی هشتم </a:t>
            </a:r>
          </a:p>
          <a:p>
            <a:pPr algn="ctr" rtl="1"/>
            <a:r>
              <a:rPr lang="fa-IR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ekan" panose="00000400000000000000" pitchFamily="2" charset="-78"/>
              </a:rPr>
              <a:t>از درون اتم چه خبر</a:t>
            </a:r>
            <a:endParaRPr 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101805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287" y="4456565"/>
            <a:ext cx="2080440" cy="18746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677" y="4091937"/>
            <a:ext cx="2659610" cy="22480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11599" y="678426"/>
            <a:ext cx="9709709" cy="2966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Yekan" panose="00000400000000000000" pitchFamily="2" charset="-78"/>
              </a:rPr>
              <a:t>یون</a:t>
            </a:r>
            <a:r>
              <a:rPr lang="fa-IR" b="1" dirty="0">
                <a:cs typeface="B Yekan" panose="00000400000000000000" pitchFamily="2" charset="-78"/>
              </a:rPr>
              <a:t> به اتم یا مولکول‌هایی گفته می‌شود که بار الکتریکی اضافه داشته باشند و این بار می‌تواند منفی یا مثبت باشد.</a:t>
            </a:r>
            <a:r>
              <a:rPr lang="en-US" b="1" dirty="0">
                <a:cs typeface="B Yekan" panose="00000400000000000000" pitchFamily="2" charset="-78"/>
              </a:rPr>
              <a:t/>
            </a:r>
            <a:br>
              <a:rPr lang="en-US" b="1" dirty="0">
                <a:cs typeface="B Yekan" panose="00000400000000000000" pitchFamily="2" charset="-78"/>
              </a:rPr>
            </a:br>
            <a:r>
              <a:rPr lang="fa-IR" b="1" dirty="0">
                <a:cs typeface="B Yekan" panose="00000400000000000000" pitchFamily="2" charset="-78"/>
              </a:rPr>
              <a:t> نابرابری تعداد کل الکترون‌ها با پروتون‌ها، به اتم یا مولکول، بار خالص مثبت یا بار خالص منفی الکتریکی می‌دهد.</a:t>
            </a:r>
            <a:r>
              <a:rPr lang="en-US" b="1" dirty="0">
                <a:cs typeface="B Yekan" panose="00000400000000000000" pitchFamily="2" charset="-78"/>
              </a:rPr>
              <a:t/>
            </a:r>
            <a:br>
              <a:rPr lang="en-US" b="1" dirty="0">
                <a:cs typeface="B Yekan" panose="00000400000000000000" pitchFamily="2" charset="-78"/>
              </a:rPr>
            </a:br>
            <a:r>
              <a:rPr lang="fa-IR" b="1" dirty="0">
                <a:cs typeface="B Yekan" panose="00000400000000000000" pitchFamily="2" charset="-78"/>
              </a:rPr>
              <a:t>نمک خوراکی یکی از مهم ترین و پرکاربردترین مواد در زندگی و صنعت است. </a:t>
            </a:r>
            <a:r>
              <a:rPr lang="en-US" b="1" dirty="0">
                <a:cs typeface="B Yekan" panose="00000400000000000000" pitchFamily="2" charset="-78"/>
              </a:rPr>
              <a:t/>
            </a:r>
            <a:br>
              <a:rPr lang="en-US" b="1" dirty="0">
                <a:cs typeface="B Yekan" panose="00000400000000000000" pitchFamily="2" charset="-78"/>
              </a:rPr>
            </a:br>
            <a:r>
              <a:rPr lang="fa-IR" b="1" dirty="0">
                <a:cs typeface="B Yekan" panose="00000400000000000000" pitchFamily="2" charset="-78"/>
              </a:rPr>
              <a:t>نمک خوراکی یک ترکیب است که از دو عنصر سدیم و کلر تشکیل شده است.</a:t>
            </a:r>
            <a:r>
              <a:rPr lang="en-US" b="1" dirty="0">
                <a:cs typeface="B Yekan" panose="00000400000000000000" pitchFamily="2" charset="-78"/>
              </a:rPr>
              <a:t/>
            </a:r>
            <a:br>
              <a:rPr lang="en-US" b="1" dirty="0">
                <a:cs typeface="B Yekan" panose="00000400000000000000" pitchFamily="2" charset="-78"/>
              </a:rPr>
            </a:br>
            <a:r>
              <a:rPr lang="fa-IR" b="1" dirty="0">
                <a:cs typeface="B Yekan" panose="00000400000000000000" pitchFamily="2" charset="-78"/>
              </a:rPr>
              <a:t>در واقع فلز سدیم و گاز کلر در یک تغییر شیمیایی شرکت می کنند </a:t>
            </a:r>
            <a:r>
              <a:rPr lang="en-US" b="1" dirty="0">
                <a:cs typeface="B Yekan" panose="00000400000000000000" pitchFamily="2" charset="-78"/>
              </a:rPr>
              <a:t>.</a:t>
            </a:r>
            <a:br>
              <a:rPr lang="en-US" b="1" dirty="0">
                <a:cs typeface="B Yekan" panose="00000400000000000000" pitchFamily="2" charset="-78"/>
              </a:rPr>
            </a:br>
            <a:r>
              <a:rPr lang="fa-IR" b="1" dirty="0">
                <a:cs typeface="B Yekan" panose="00000400000000000000" pitchFamily="2" charset="-78"/>
              </a:rPr>
              <a:t>و به ماده ی جامد و سفید رنگی به نام سدیم کلرید تبدیل می شوند.</a:t>
            </a:r>
            <a:r>
              <a:rPr lang="en-US" b="1" dirty="0">
                <a:cs typeface="B Yekan" panose="00000400000000000000" pitchFamily="2" charset="-78"/>
              </a:rPr>
              <a:t/>
            </a:r>
            <a:br>
              <a:rPr lang="en-US" b="1" dirty="0">
                <a:cs typeface="B Yekan" panose="00000400000000000000" pitchFamily="2" charset="-78"/>
              </a:rPr>
            </a:br>
            <a:r>
              <a:rPr lang="fa-IR" b="1" dirty="0">
                <a:cs typeface="B Yekan" panose="00000400000000000000" pitchFamily="2" charset="-78"/>
              </a:rPr>
              <a:t> شکل ۶ ساختار ذره های سازنده ی این نمک را مطابق مدل بور نشان می دهند.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20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33374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807" y="638383"/>
            <a:ext cx="2080440" cy="18746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560" y="273755"/>
            <a:ext cx="2659610" cy="22480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506" y="201178"/>
            <a:ext cx="4531659" cy="23555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068" y="2641081"/>
            <a:ext cx="1813717" cy="71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022998" y="3119141"/>
            <a:ext cx="5742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با مراجعه به شکل ۶ به پرسش های مطرح شده پاسخ دهید</a:t>
            </a:r>
            <a:r>
              <a:rPr lang="fa-IR" sz="2000" b="1" dirty="0" smtClean="0">
                <a:cs typeface="B Yekan" panose="00000400000000000000" pitchFamily="2" charset="-78"/>
              </a:rPr>
              <a:t>: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الف) جدول زیر را کامل کنید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091" y="4130882"/>
            <a:ext cx="6335989" cy="12571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9059" y="5329727"/>
            <a:ext cx="10567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ب) </a:t>
            </a:r>
            <a:r>
              <a:rPr lang="fa-IR" sz="2000" b="1" dirty="0">
                <a:cs typeface="B Yekan" panose="00000400000000000000" pitchFamily="2" charset="-78"/>
              </a:rPr>
              <a:t>با توجه به اینکه ذّره های </a:t>
            </a:r>
            <a:r>
              <a:rPr lang="fa-IR" sz="2000" b="1" dirty="0" smtClean="0">
                <a:cs typeface="B Yekan" panose="00000400000000000000" pitchFamily="2" charset="-78"/>
              </a:rPr>
              <a:t>سازنده </a:t>
            </a:r>
            <a:r>
              <a:rPr lang="fa-IR" sz="2000" b="1" dirty="0">
                <a:cs typeface="B Yekan" panose="00000400000000000000" pitchFamily="2" charset="-78"/>
              </a:rPr>
              <a:t>نمک خوراکی </a:t>
            </a:r>
            <a:r>
              <a:rPr lang="fa-IR" sz="2000" b="1" dirty="0" smtClean="0">
                <a:cs typeface="B Yekan" panose="00000400000000000000" pitchFamily="2" charset="-78"/>
              </a:rPr>
              <a:t>(سدیم کلرید) یون </a:t>
            </a:r>
            <a:r>
              <a:rPr lang="fa-IR" sz="2000" b="1" dirty="0">
                <a:cs typeface="B Yekan" panose="00000400000000000000" pitchFamily="2" charset="-78"/>
              </a:rPr>
              <a:t>های مثبت و منفی </a:t>
            </a:r>
            <a:r>
              <a:rPr lang="fa-IR" sz="2000" b="1" dirty="0" smtClean="0">
                <a:cs typeface="B Yekan" panose="00000400000000000000" pitchFamily="2" charset="-78"/>
              </a:rPr>
              <a:t>اند، یون </a:t>
            </a:r>
            <a:r>
              <a:rPr lang="fa-IR" sz="2000" b="1" dirty="0">
                <a:cs typeface="B Yekan" panose="00000400000000000000" pitchFamily="2" charset="-78"/>
              </a:rPr>
              <a:t>را تعریف کنید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پ) نشانه شیمیایی یون سدیم و یون کلرید را بنویسید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21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69004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22</a:t>
            </a:fld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346367" y="1937470"/>
            <a:ext cx="5257497" cy="287922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7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ekan" panose="00000400000000000000" pitchFamily="2" charset="-78"/>
              </a:rPr>
              <a:t>موفق و مؤیدباشید</a:t>
            </a:r>
            <a:endParaRPr lang="en-US" sz="7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Yeka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5" y="1259008"/>
            <a:ext cx="5595870" cy="55958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97087" y="5007803"/>
            <a:ext cx="4556055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dirty="0"/>
              <a:t>http://</a:t>
            </a:r>
            <a:r>
              <a:rPr lang="en-US" sz="2800" dirty="0" smtClean="0"/>
              <a:t>oloomestan.blog.ir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12705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www.biology86.ir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440" t="22969" r="32414" b="9022"/>
          <a:stretch/>
        </p:blipFill>
        <p:spPr>
          <a:xfrm>
            <a:off x="1712890" y="12878"/>
            <a:ext cx="7933385" cy="68712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56507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69842" y="5272287"/>
            <a:ext cx="5930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از درون اتم چه خبر </a:t>
            </a:r>
            <a:endParaRPr lang="en-US" sz="6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923" y="619433"/>
            <a:ext cx="3860800" cy="37394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836" y="292898"/>
            <a:ext cx="3810000" cy="47498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55488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506" y="450315"/>
            <a:ext cx="1151068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 smtClean="0">
                <a:cs typeface="B Yekan" panose="00000400000000000000" pitchFamily="2" charset="-78"/>
              </a:rPr>
              <a:t>مقدمه</a:t>
            </a:r>
            <a:endParaRPr lang="en-US" sz="3200" b="1" dirty="0" smtClean="0">
              <a:cs typeface="B Yekan" panose="00000400000000000000" pitchFamily="2" charset="-78"/>
            </a:endParaRPr>
          </a:p>
          <a:p>
            <a:pPr algn="r" rtl="1"/>
            <a:r>
              <a:rPr lang="fa-IR" sz="3200" b="1" dirty="0" smtClean="0">
                <a:cs typeface="B Yekan" panose="00000400000000000000" pitchFamily="2" charset="-78"/>
              </a:rPr>
              <a:t>اتم</a:t>
            </a:r>
            <a:endParaRPr lang="en-US" sz="32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 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واژه‌ای است یونانی به معنی «ناگسستنی»، </a:t>
            </a:r>
            <a:r>
              <a:rPr lang="fa-IR" sz="2000" dirty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 واحد تشکیل دهنده تمام مواد (یا تک تک عناصر 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شیمیایی)است</a:t>
            </a:r>
            <a:r>
              <a:rPr lang="en-US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.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 </a:t>
            </a:r>
            <a:endParaRPr lang="en-US" sz="2000" dirty="0" smtClean="0">
              <a:solidFill>
                <a:prstClr val="black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اتم 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متشکل از یک هسته مرکزی است که 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توسط 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ابر الکترونی با بار 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منفی احاطه شده است</a:t>
            </a:r>
            <a:endParaRPr lang="en-US" sz="2000" dirty="0" smtClean="0">
              <a:solidFill>
                <a:prstClr val="black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تعریف </a:t>
            </a:r>
            <a:r>
              <a:rPr lang="fa-IR" sz="2000" b="1" dirty="0" smtClean="0">
                <a:solidFill>
                  <a:srgbClr val="FF0000"/>
                </a:solidFill>
                <a:cs typeface="B Yekan" panose="00000400000000000000" pitchFamily="2" charset="-78"/>
              </a:rPr>
              <a:t>دیگر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Yekan" panose="00000400000000000000" pitchFamily="2" charset="-78"/>
              </a:rPr>
              <a:t>کوچکترین </a:t>
            </a:r>
            <a:r>
              <a:rPr lang="fa-IR" sz="2000" dirty="0">
                <a:cs typeface="B Yekan" panose="00000400000000000000" pitchFamily="2" charset="-78"/>
              </a:rPr>
              <a:t>واحدی </a:t>
            </a:r>
            <a:r>
              <a:rPr lang="fa-IR" sz="2000" dirty="0" smtClean="0">
                <a:cs typeface="B Yekan" panose="00000400000000000000" pitchFamily="2" charset="-78"/>
              </a:rPr>
              <a:t>که </a:t>
            </a:r>
            <a:r>
              <a:rPr lang="fa-IR" sz="2000" dirty="0">
                <a:cs typeface="B Yekan" panose="00000400000000000000" pitchFamily="2" charset="-78"/>
              </a:rPr>
              <a:t>ماده را می‌توان به آن تقسیم </a:t>
            </a:r>
            <a:r>
              <a:rPr lang="fa-IR" sz="2000" dirty="0" smtClean="0">
                <a:cs typeface="B Yekan" panose="00000400000000000000" pitchFamily="2" charset="-78"/>
              </a:rPr>
              <a:t>کرد،</a:t>
            </a:r>
            <a:r>
              <a:rPr lang="fa-IR" sz="2000" dirty="0">
                <a:cs typeface="B Yekan" panose="00000400000000000000" pitchFamily="2" charset="-78"/>
              </a:rPr>
              <a:t> </a:t>
            </a:r>
            <a:r>
              <a:rPr lang="fa-IR" sz="2000" dirty="0" smtClean="0">
                <a:cs typeface="B Yekan" panose="00000400000000000000" pitchFamily="2" charset="-78"/>
              </a:rPr>
              <a:t>بدون </a:t>
            </a:r>
            <a:r>
              <a:rPr lang="fa-IR" sz="2000" dirty="0">
                <a:cs typeface="B Yekan" panose="00000400000000000000" pitchFamily="2" charset="-78"/>
              </a:rPr>
              <a:t>اینکه اجزاء بارداری از آن خارج شود</a:t>
            </a:r>
            <a:r>
              <a:rPr lang="fa-IR" sz="2000" dirty="0" smtClean="0">
                <a:cs typeface="B Yekan" panose="00000400000000000000" pitchFamily="2" charset="-78"/>
              </a:rPr>
              <a:t>.</a:t>
            </a:r>
            <a:endParaRPr lang="en-US" sz="2000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ابری 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الکترونی، تشکیل‌شده از 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الکترون ها 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با بار الکتریکی منفی، که هسته ی </a:t>
            </a:r>
            <a:r>
              <a:rPr lang="fa-IR" sz="2000" dirty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 را احاطه کرده‌است. </a:t>
            </a:r>
            <a:endParaRPr lang="fa-IR" sz="2000" dirty="0" smtClean="0">
              <a:solidFill>
                <a:prstClr val="black"/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هسته</a:t>
            </a:r>
            <a:r>
              <a:rPr lang="fa-IR" sz="2000" dirty="0" smtClean="0">
                <a:cs typeface="B Yekan" panose="00000400000000000000" pitchFamily="2" charset="-78"/>
              </a:rPr>
              <a:t> </a:t>
            </a:r>
            <a:r>
              <a:rPr lang="fa-IR" sz="2000" dirty="0" smtClean="0">
                <a:solidFill>
                  <a:prstClr val="black"/>
                </a:solidFill>
                <a:cs typeface="B Yekan" panose="00000400000000000000" pitchFamily="2" charset="-78"/>
              </a:rPr>
              <a:t>نیز </a:t>
            </a:r>
            <a:r>
              <a:rPr lang="fa-IR" sz="2000" dirty="0">
                <a:solidFill>
                  <a:prstClr val="black"/>
                </a:solidFill>
                <a:cs typeface="B Yekan" panose="00000400000000000000" pitchFamily="2" charset="-78"/>
              </a:rPr>
              <a:t>خود از پروتون که دارای بار مثبت است و نوترون که از لحاظ الکتریکی خنثی است تشکیل شده‌است. </a:t>
            </a:r>
            <a:endParaRPr lang="en-US" sz="2000" dirty="0">
              <a:cs typeface="B Yekan" panose="00000400000000000000" pitchFamily="2" charset="-78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024" y="4300447"/>
            <a:ext cx="2448287" cy="23713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861" y="4303374"/>
            <a:ext cx="2365489" cy="23654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93858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سفر به درون اتم - فیلم آکا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1695" y="3040955"/>
            <a:ext cx="5223249" cy="3304435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680" y="3663101"/>
            <a:ext cx="5707875" cy="1784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303467" y="722671"/>
            <a:ext cx="857324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3200" b="1" dirty="0">
                <a:cs typeface="B Yekan" panose="00000400000000000000" pitchFamily="2" charset="-78"/>
              </a:rPr>
              <a:t>برخی ویژگی های اجزاء سازنده </a:t>
            </a:r>
            <a:r>
              <a:rPr lang="fa-IR" sz="3200" b="1" dirty="0" smtClean="0">
                <a:cs typeface="B Yekan" panose="00000400000000000000" pitchFamily="2" charset="-78"/>
              </a:rPr>
              <a:t>اتم</a:t>
            </a:r>
            <a:endParaRPr lang="en-US" sz="3200" b="1" dirty="0" smtClean="0">
              <a:cs typeface="B Yekan" panose="00000400000000000000" pitchFamily="2" charset="-78"/>
            </a:endParaRPr>
          </a:p>
          <a:p>
            <a:pPr algn="r" rtl="1"/>
            <a:endParaRPr lang="en-US" sz="3200" b="1" dirty="0">
              <a:cs typeface="B Bardiy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نوترون با پروتون تقریباً برابر است اما جرم </a:t>
            </a:r>
            <a:r>
              <a:rPr lang="fa-IR" sz="2000" b="1" dirty="0" smtClean="0">
                <a:cs typeface="B Yekan" panose="00000400000000000000" pitchFamily="2" charset="-78"/>
              </a:rPr>
              <a:t>الکترون </a:t>
            </a:r>
            <a:r>
              <a:rPr lang="fa-IR" sz="2000" b="1" dirty="0">
                <a:cs typeface="B Yekan" panose="00000400000000000000" pitchFamily="2" charset="-78"/>
              </a:rPr>
              <a:t>در مقایسه با </a:t>
            </a:r>
            <a:r>
              <a:rPr lang="fa-IR" sz="2000" b="1" dirty="0" smtClean="0">
                <a:cs typeface="B Yekan" panose="00000400000000000000" pitchFamily="2" charset="-78"/>
              </a:rPr>
              <a:t>آن ها </a:t>
            </a:r>
            <a:r>
              <a:rPr lang="fa-IR" sz="2000" b="1" dirty="0">
                <a:cs typeface="B Yekan" panose="00000400000000000000" pitchFamily="2" charset="-78"/>
              </a:rPr>
              <a:t>بسیار ناچیز است.</a:t>
            </a:r>
            <a:endParaRPr lang="en-US" sz="2000" b="1" dirty="0">
              <a:cs typeface="B Yeka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50803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65570013"/>
              </p:ext>
            </p:extLst>
          </p:nvPr>
        </p:nvGraphicFramePr>
        <p:xfrm>
          <a:off x="7729454" y="415157"/>
          <a:ext cx="4171192" cy="3094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5636921" y="330958"/>
            <a:ext cx="2105982" cy="101196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6921" y="1522050"/>
            <a:ext cx="2105982" cy="1011969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636921" y="2713142"/>
            <a:ext cx="2105982" cy="1011969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74" y="133278"/>
            <a:ext cx="3781899" cy="37818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4256" y="4339253"/>
            <a:ext cx="114568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تعداد پروتون‌ها و الکترون‌های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با هم برابر هستند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اتم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از نظر الکتریکی در حالت خنثی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یامتعادل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قرار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دارد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در غیر این صورت آن را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یون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می‌نامند که می‌تواند دارای بار الکتریکی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مثبت</a:t>
            </a:r>
            <a:r>
              <a:rPr lang="en-US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یا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منفی 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باشد</a:t>
            </a:r>
            <a:r>
              <a:rPr lang="en-US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 </a:t>
            </a: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به تعداد پروتون‌ها و نوترون‌های آنها طبقه‌بندی می‌شوند. 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تعداد پروتون‌های اتم مشخص کننده نوع عنصر شیمیایی و تعداد نوترون‌ها مشخص‌کننده ایزوتوپ عنصر است.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7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08491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009" y="1254309"/>
            <a:ext cx="4877223" cy="2400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801905" y="295835"/>
            <a:ext cx="10004613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در شکل ۱ ساختاری برای سه عنصر داده شده است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با توجه به شکل، تعداد ذره های </a:t>
            </a:r>
            <a:r>
              <a:rPr lang="fa-IR" sz="2000" b="1" dirty="0" smtClean="0">
                <a:cs typeface="B Yekan" panose="00000400000000000000" pitchFamily="2" charset="-78"/>
              </a:rPr>
              <a:t>سازنده </a:t>
            </a:r>
            <a:r>
              <a:rPr lang="fa-IR" sz="2000" b="1" dirty="0">
                <a:cs typeface="B Yekan" panose="00000400000000000000" pitchFamily="2" charset="-78"/>
              </a:rPr>
              <a:t>اتم </a:t>
            </a:r>
            <a:r>
              <a:rPr lang="fa-IR" sz="2000" b="1" dirty="0" smtClean="0">
                <a:cs typeface="B Yekan" panose="00000400000000000000" pitchFamily="2" charset="-78"/>
              </a:rPr>
              <a:t>های این </a:t>
            </a:r>
            <a:r>
              <a:rPr lang="fa-IR" sz="2000" b="1" dirty="0">
                <a:cs typeface="B Yekan" panose="00000400000000000000" pitchFamily="2" charset="-78"/>
              </a:rPr>
              <a:t>سه عنصر را مقایسه کنید. 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از </a:t>
            </a:r>
            <a:r>
              <a:rPr lang="fa-IR" sz="2000" b="1" dirty="0">
                <a:cs typeface="B Yekan" panose="00000400000000000000" pitchFamily="2" charset="-78"/>
              </a:rPr>
              <a:t>این مقایسه چه نتیجه ای می گیرید؟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248" y="1152907"/>
            <a:ext cx="2598645" cy="247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425387" y="3709076"/>
            <a:ext cx="103811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تعداد پروتون های اتم هر عنصر را </a:t>
            </a:r>
            <a:r>
              <a:rPr lang="fa-IR" sz="2000" b="1" dirty="0">
                <a:solidFill>
                  <a:srgbClr val="FF0000"/>
                </a:solidFill>
                <a:latin typeface="IRMitra"/>
                <a:cs typeface="B Yekan" panose="00000400000000000000" pitchFamily="2" charset="-78"/>
              </a:rPr>
              <a:t>عدد اتمی </a:t>
            </a: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آن می گویند</a:t>
            </a:r>
            <a:r>
              <a:rPr lang="fa-IR" sz="2000" b="1" dirty="0" smtClean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. تعداد </a:t>
            </a:r>
            <a:r>
              <a:rPr lang="fa-IR" sz="2000" b="1" dirty="0">
                <a:solidFill>
                  <a:srgbClr val="FF0000"/>
                </a:solidFill>
                <a:latin typeface="IRMitra"/>
                <a:cs typeface="B Yekan" panose="00000400000000000000" pitchFamily="2" charset="-78"/>
              </a:rPr>
              <a:t>پروتون های </a:t>
            </a: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اتم هر عنصر </a:t>
            </a:r>
            <a:r>
              <a:rPr lang="fa-IR" sz="2000" b="1" dirty="0">
                <a:solidFill>
                  <a:srgbClr val="FF0000"/>
                </a:solidFill>
                <a:latin typeface="IRMitra"/>
                <a:cs typeface="B Yekan" panose="00000400000000000000" pitchFamily="2" charset="-78"/>
              </a:rPr>
              <a:t>معیّن و ثابت </a:t>
            </a:r>
            <a:r>
              <a:rPr lang="fa-IR" sz="2000" b="1" dirty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است</a:t>
            </a:r>
            <a:r>
              <a:rPr lang="fa-IR" sz="2000" b="1" dirty="0" smtClean="0">
                <a:solidFill>
                  <a:prstClr val="black"/>
                </a:solidFill>
                <a:latin typeface="IRMitra"/>
                <a:cs typeface="B Yekan" panose="00000400000000000000" pitchFamily="2" charset="-78"/>
              </a:rPr>
              <a:t>.</a:t>
            </a:r>
            <a:endParaRPr lang="en-US" sz="2000" b="1" dirty="0" smtClean="0">
              <a:solidFill>
                <a:prstClr val="black"/>
              </a:solidFill>
              <a:latin typeface="IRMitra"/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C000"/>
                </a:solidFill>
                <a:latin typeface="IRMitra"/>
                <a:cs typeface="B Yekan" panose="00000400000000000000" pitchFamily="2" charset="-78"/>
              </a:rPr>
              <a:t>با تغییر تعداد پروتون ها، نوع اتم نیز تغییر می کند. </a:t>
            </a:r>
            <a:r>
              <a:rPr lang="fa-IR" sz="2000" b="1" dirty="0">
                <a:latin typeface="IRMitra"/>
                <a:cs typeface="B Yekan" panose="00000400000000000000" pitchFamily="2" charset="-78"/>
              </a:rPr>
              <a:t>برای مثال وقتی می گویند عدد اتمی کربن برابر ۶ و عدد اتمی هیدروژن برابر ۱ است، نتیجه می گیریم که هر اتم کربن ۶ پروتون و هر اتم هیدروژن یک پروتون دارد</a:t>
            </a:r>
            <a:r>
              <a:rPr lang="fa-IR" sz="2000" b="1" dirty="0" smtClean="0">
                <a:latin typeface="IRMitra"/>
                <a:cs typeface="B Yekan" panose="00000400000000000000" pitchFamily="2" charset="-78"/>
              </a:rPr>
              <a:t>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137" y="5164188"/>
            <a:ext cx="9363076" cy="1181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8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11322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788" y="190798"/>
            <a:ext cx="118154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عنصر شیمیایی، در دانش شیمی به ماده‌ای گفته می‌شود که اتم‌های آن تعداد پروتون‌های برابر در هسته‌ی خود داشته باشند.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هر عنصر از یک نوع اتم تشکیل شده است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از میان ۱۱۸ عنصر شناخته شده، حدود ۹۰ عنصر در طبیعت به شکل عنصر یا ترکیب وجود دارند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 smtClean="0"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هر عنصر را با نشانه ی شیمیایی مشخصی نشان می دهند</a:t>
            </a:r>
            <a:r>
              <a:rPr lang="fa-IR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B Yekan" panose="00000400000000000000" pitchFamily="2" charset="-78"/>
              </a:rPr>
              <a:t>.</a:t>
            </a:r>
            <a:endParaRPr lang="en-US" sz="2000" b="1" dirty="0" smtClean="0">
              <a:solidFill>
                <a:prstClr val="black">
                  <a:lumMod val="85000"/>
                  <a:lumOff val="15000"/>
                </a:prstClr>
              </a:solidFill>
              <a:cs typeface="B Yeka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Yekan" panose="00000400000000000000" pitchFamily="2" charset="-78"/>
              </a:rPr>
              <a:t>برای نمونه عنصر </a:t>
            </a:r>
            <a:r>
              <a:rPr lang="fa-IR" sz="2000" b="1" dirty="0">
                <a:solidFill>
                  <a:srgbClr val="FF0000"/>
                </a:solidFill>
                <a:cs typeface="B Yekan" panose="00000400000000000000" pitchFamily="2" charset="-78"/>
              </a:rPr>
              <a:t>هیدروژن</a:t>
            </a:r>
            <a:r>
              <a:rPr lang="fa-IR" sz="2000" b="1" dirty="0">
                <a:cs typeface="B Yekan" panose="00000400000000000000" pitchFamily="2" charset="-78"/>
              </a:rPr>
              <a:t> را با نشانه </a:t>
            </a:r>
            <a:r>
              <a:rPr lang="en-US" sz="2000" b="1" dirty="0">
                <a:solidFill>
                  <a:srgbClr val="FF0000"/>
                </a:solidFill>
                <a:cs typeface="B Yekan" panose="00000400000000000000" pitchFamily="2" charset="-78"/>
              </a:rPr>
              <a:t>H</a:t>
            </a:r>
            <a:r>
              <a:rPr lang="fa-IR" sz="2000" b="1" dirty="0">
                <a:cs typeface="B Yekan" panose="00000400000000000000" pitchFamily="2" charset="-78"/>
              </a:rPr>
              <a:t> و عنصر </a:t>
            </a:r>
            <a:r>
              <a:rPr lang="fa-IR" sz="2000" b="1" dirty="0">
                <a:solidFill>
                  <a:srgbClr val="00B0F0"/>
                </a:solidFill>
                <a:cs typeface="B Yekan" panose="00000400000000000000" pitchFamily="2" charset="-78"/>
              </a:rPr>
              <a:t>نئون </a:t>
            </a:r>
            <a:r>
              <a:rPr lang="fa-IR" sz="2000" b="1" dirty="0">
                <a:cs typeface="B Yekan" panose="00000400000000000000" pitchFamily="2" charset="-78"/>
              </a:rPr>
              <a:t>را با نشانه</a:t>
            </a:r>
            <a:r>
              <a:rPr lang="en-US" sz="2000" b="1" dirty="0">
                <a:solidFill>
                  <a:srgbClr val="00B0F0"/>
                </a:solidFill>
                <a:cs typeface="B Yekan" panose="00000400000000000000" pitchFamily="2" charset="-78"/>
              </a:rPr>
              <a:t>Ne</a:t>
            </a:r>
            <a:r>
              <a:rPr lang="en-US" sz="2000" b="1" dirty="0">
                <a:cs typeface="B Yekan" panose="00000400000000000000" pitchFamily="2" charset="-78"/>
              </a:rPr>
              <a:t> </a:t>
            </a:r>
            <a:r>
              <a:rPr lang="fa-IR" sz="2000" b="1" dirty="0">
                <a:cs typeface="B Yekan" panose="00000400000000000000" pitchFamily="2" charset="-78"/>
              </a:rPr>
              <a:t> نشان می دهند. همچنین عدد اتمی عنصرها را در سمت چپ و پایین نشانه شیمیایی می نویسند. برای مثال</a:t>
            </a:r>
            <a:r>
              <a:rPr lang="fa-IR" sz="2000" b="1" dirty="0" smtClean="0">
                <a:cs typeface="B Yekan" panose="00000400000000000000" pitchFamily="2" charset="-78"/>
              </a:rPr>
              <a:t>: </a:t>
            </a:r>
            <a:r>
              <a:rPr lang="en-US" sz="2000" b="1" baseline="-25000" dirty="0" smtClean="0">
                <a:solidFill>
                  <a:srgbClr val="FF0000"/>
                </a:solidFill>
                <a:cs typeface="B Yekan" panose="00000400000000000000" pitchFamily="2" charset="-78"/>
              </a:rPr>
              <a:t>1</a:t>
            </a:r>
            <a:r>
              <a:rPr lang="en-US" sz="2000" b="1" dirty="0" smtClean="0">
                <a:cs typeface="B Yekan" panose="00000400000000000000" pitchFamily="2" charset="-78"/>
              </a:rPr>
              <a:t>H</a:t>
            </a:r>
            <a:r>
              <a:rPr lang="fa-IR" sz="2000" b="1" dirty="0" smtClean="0">
                <a:cs typeface="B Yekan" panose="00000400000000000000" pitchFamily="2" charset="-78"/>
              </a:rPr>
              <a:t> و </a:t>
            </a:r>
            <a:r>
              <a:rPr lang="en-US" sz="2000" b="1" baseline="-25000" dirty="0" smtClean="0">
                <a:solidFill>
                  <a:srgbClr val="FF0000"/>
                </a:solidFill>
                <a:cs typeface="B Yekan" panose="00000400000000000000" pitchFamily="2" charset="-78"/>
              </a:rPr>
              <a:t>10</a:t>
            </a:r>
            <a:r>
              <a:rPr lang="en-US" sz="2000" b="1" dirty="0" smtClean="0">
                <a:cs typeface="B Yekan" panose="00000400000000000000" pitchFamily="2" charset="-78"/>
              </a:rPr>
              <a:t>Ne</a:t>
            </a:r>
            <a:r>
              <a:rPr lang="fa-IR" sz="2000" b="1" dirty="0" smtClean="0">
                <a:cs typeface="B Yekan" panose="00000400000000000000" pitchFamily="2" charset="-78"/>
              </a:rPr>
              <a:t>.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250" y="3084428"/>
            <a:ext cx="7883879" cy="11336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40" y="4218043"/>
            <a:ext cx="7177605" cy="2064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48" y="3467882"/>
            <a:ext cx="2924718" cy="2889959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7DC02-C155-4C32-B19F-06D57A0254EF}" type="slidenum">
              <a:rPr lang="en-US" smtClean="0"/>
              <a:t>9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514631"/>
            <a:ext cx="2677336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smtClean="0"/>
              <a:t>oloomestan.blog.ir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31062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366</TotalTime>
  <Words>1325</Words>
  <Application>Microsoft Office PowerPoint</Application>
  <PresentationFormat>Custom</PresentationFormat>
  <Paragraphs>145</Paragraphs>
  <Slides>22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حجم هسته اتم بسیار کوچک است، به طوری که اگر اندازه اتم را به اندازه استادیوم فوتبال تشبیه کنیم،  هسته اتم مانند یک توپ در مرکز این زمین است.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hassel mangoor</dc:creator>
  <cp:lastModifiedBy>NILYA</cp:lastModifiedBy>
  <cp:revision>183</cp:revision>
  <dcterms:created xsi:type="dcterms:W3CDTF">2015-10-16T10:36:57Z</dcterms:created>
  <dcterms:modified xsi:type="dcterms:W3CDTF">2015-11-20T22:02:19Z</dcterms:modified>
</cp:coreProperties>
</file>