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7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00"/>
    <a:srgbClr val="FFFF00"/>
    <a:srgbClr val="0000FF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628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19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3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3021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55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647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796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288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340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221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99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16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16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97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657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477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13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8993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533" y="574766"/>
            <a:ext cx="8610600" cy="2170614"/>
          </a:xfrm>
        </p:spPr>
        <p:txBody>
          <a:bodyPr>
            <a:noAutofit/>
          </a:bodyPr>
          <a:lstStyle/>
          <a:p>
            <a:pPr algn="ctr" rtl="1"/>
            <a:r>
              <a:rPr lang="fa-IR" sz="5000" b="1" cap="none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Wingdings" panose="05000000000000000000" pitchFamily="2" charset="2"/>
                <a:cs typeface="B Nazanin" panose="00000400000000000000" pitchFamily="2" charset="-78"/>
              </a:rPr>
              <a:t>به نام </a:t>
            </a:r>
            <a:r>
              <a:rPr lang="fa-IR" sz="5000" b="1" cap="none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Wingdings" panose="05000000000000000000" pitchFamily="2" charset="2"/>
                <a:cs typeface="B Nazanin" panose="00000400000000000000" pitchFamily="2" charset="-78"/>
              </a:rPr>
              <a:t>خدا</a:t>
            </a:r>
            <a:r>
              <a:rPr lang="fa-IR" sz="7200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 b nazanin"/>
                <a:cs typeface="B Nazanin" panose="00000400000000000000" pitchFamily="2" charset="-78"/>
              </a:rPr>
              <a:t/>
            </a:r>
            <a:br>
              <a:rPr lang="fa-IR" sz="7200" b="1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 b nazanin"/>
                <a:cs typeface="B Nazanin" panose="00000400000000000000" pitchFamily="2" charset="-78"/>
              </a:rPr>
            </a:br>
            <a:r>
              <a:rPr lang="fa-IR" sz="6000" b="1" cap="none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 b nazanin"/>
                <a:cs typeface="B Nazanin" panose="00000400000000000000" pitchFamily="2" charset="-78"/>
              </a:rPr>
              <a:t> </a:t>
            </a:r>
            <a:r>
              <a:rPr lang="fa-IR" sz="6000" b="1" cap="none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 b nazanin"/>
                <a:cs typeface="B Nazanin" panose="00000400000000000000" pitchFamily="2" charset="-78"/>
              </a:rPr>
              <a:t>مناظره </a:t>
            </a:r>
            <a:r>
              <a:rPr lang="fa-IR" sz="6000" b="1" cap="none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 b nazanin"/>
                <a:cs typeface="B Nazanin" panose="00000400000000000000" pitchFamily="2" charset="-78"/>
              </a:rPr>
              <a:t>در </a:t>
            </a:r>
            <a:r>
              <a:rPr lang="fa-IR" sz="6000" b="1" cap="none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 b nazanin"/>
                <a:cs typeface="B Nazanin" panose="00000400000000000000" pitchFamily="2" charset="-78"/>
              </a:rPr>
              <a:t>ادبیات</a:t>
            </a:r>
            <a:r>
              <a:rPr lang="fa-IR" sz="7200" b="1" cap="none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 b nazanin"/>
                <a:cs typeface="B Nazanin" panose="00000400000000000000" pitchFamily="2" charset="-78"/>
              </a:rPr>
              <a:t/>
            </a:r>
            <a:br>
              <a:rPr lang="fa-IR" sz="7200" b="1" cap="none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 b nazanin"/>
                <a:cs typeface="B Nazanin" panose="00000400000000000000" pitchFamily="2" charset="-78"/>
              </a:rPr>
            </a:br>
            <a:endParaRPr lang="en-US" sz="7200" b="1" cap="none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 b nazanin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33" y="3100253"/>
            <a:ext cx="10820400" cy="1889757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endParaRPr lang="fa-IR" sz="2500" dirty="0" smtClean="0">
              <a:ln w="0"/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2500" dirty="0" smtClean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Nazanin" panose="00000400000000000000" pitchFamily="2" charset="-78"/>
              </a:rPr>
              <a:t>دکتر موذنی</a:t>
            </a:r>
            <a:endParaRPr lang="en-US" sz="2500" dirty="0" smtClean="0">
              <a:ln w="0"/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2500" dirty="0" smtClean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Nazanin" panose="00000400000000000000" pitchFamily="2" charset="-78"/>
              </a:rPr>
              <a:t>سجاد </a:t>
            </a:r>
            <a:r>
              <a:rPr lang="fa-IR" sz="2500" dirty="0" smtClean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Nazanin" panose="00000400000000000000" pitchFamily="2" charset="-78"/>
              </a:rPr>
              <a:t>حسینخانی</a:t>
            </a:r>
          </a:p>
          <a:p>
            <a:pPr marL="0" indent="0" algn="ctr" rtl="1">
              <a:buNone/>
            </a:pPr>
            <a:r>
              <a:rPr lang="fa-IR" sz="2500" dirty="0" smtClean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Nazanin" panose="00000400000000000000" pitchFamily="2" charset="-78"/>
              </a:rPr>
              <a:t>دانشگاه صنعتی امیرکبیر</a:t>
            </a:r>
            <a:endParaRPr lang="en-US" sz="2500" dirty="0" smtClean="0">
              <a:ln w="0"/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B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2500" dirty="0" smtClean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Nazanin" panose="00000400000000000000" pitchFamily="2" charset="-78"/>
              </a:rPr>
              <a:t>ساختمان خیام</a:t>
            </a:r>
          </a:p>
          <a:p>
            <a:pPr marL="0" indent="0" algn="ctr" rtl="1">
              <a:buNone/>
            </a:pPr>
            <a:r>
              <a:rPr lang="fa-IR" sz="2500" dirty="0">
                <a:ln w="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Nazanin" panose="00000400000000000000" pitchFamily="2" charset="-78"/>
              </a:rPr>
              <a:t>98/02/15</a:t>
            </a:r>
          </a:p>
          <a:p>
            <a:pPr marL="0" indent="0" algn="ctr" rtl="1">
              <a:buNone/>
            </a:pPr>
            <a:endParaRPr lang="fa-IR" sz="2500" dirty="0" smtClean="0">
              <a:ln w="0"/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2293" y="5878286"/>
            <a:ext cx="2316480" cy="68797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More info:</a:t>
            </a:r>
          </a:p>
          <a:p>
            <a:r>
              <a:rPr lang="en-US" sz="1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hosseinkhanisj@aut.ac.ir</a:t>
            </a:r>
            <a:endParaRPr lang="en-US" sz="12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82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954" y="2349333"/>
            <a:ext cx="8610600" cy="2353296"/>
          </a:xfrm>
        </p:spPr>
        <p:txBody>
          <a:bodyPr>
            <a:prstTxWarp prst="textCanDown">
              <a:avLst/>
            </a:prstTxWarp>
            <a:normAutofit/>
          </a:bodyPr>
          <a:lstStyle/>
          <a:p>
            <a:pPr algn="ctr"/>
            <a:r>
              <a:rPr lang="fa-IR" sz="9600" cap="none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پایان</a:t>
            </a:r>
            <a:endParaRPr lang="en-US" sz="9600" cap="none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818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0449" y="1512871"/>
            <a:ext cx="4800862" cy="1507067"/>
          </a:xfrm>
        </p:spPr>
        <p:txBody>
          <a:bodyPr>
            <a:noAutofit/>
          </a:bodyPr>
          <a:lstStyle/>
          <a:p>
            <a:pPr algn="r" rtl="1"/>
            <a:r>
              <a:rPr lang="fa-IR" sz="2300" b="1" dirty="0">
                <a:solidFill>
                  <a:srgbClr val="FF33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هدف شاعر یا نویسنده از مقابله دو عنصر مخالف،اثبات نظریه ی فلسفی یا نتیجه ای اخلاقی است.مباحثه کنندگان یا انسان هستند،یا از زمره ی اشیا و جانوران و مفاهیم انتزاعی،که در قالب شخصیت های انسانی قرار می گیرند و گاه هر کدام مظهر طرز فکری می شوند</a:t>
            </a:r>
            <a:r>
              <a:rPr lang="en-US" sz="2300" b="1" dirty="0">
                <a:solidFill>
                  <a:srgbClr val="FF33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br>
              <a:rPr lang="en-US" sz="2300" b="1" dirty="0">
                <a:solidFill>
                  <a:srgbClr val="FF33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2300" b="1" dirty="0">
              <a:solidFill>
                <a:srgbClr val="FF33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66" y="2057400"/>
            <a:ext cx="10931434" cy="434339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fa-IR" sz="28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fa-IR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fa-IR" sz="28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US" sz="2800" dirty="0" smtClean="0">
              <a:solidFill>
                <a:srgbClr val="FF33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fa-IR" sz="2800" b="1" dirty="0" smtClean="0">
                <a:solidFill>
                  <a:srgbClr val="FF33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اگرچه در شعر فارسی مناظره شکل و قالب خاصی ندارد،ولی از قرن پنجم هجری،جز قصیده قالب های دیگری چون قطعه و مثنوی رواج یافت و شعرای سبک عراقی و هندی به این نوع سخن سرایی توجه زیادی نشان دادند.اگر چه مناظره ها بیشتر به شعر است،در ادبیات فارسی،مناظره ی منثور هم موجود است.</a:t>
            </a:r>
          </a:p>
          <a:p>
            <a:pPr marL="0" indent="0" algn="r" rtl="1">
              <a:buNone/>
            </a:pPr>
            <a:endParaRPr lang="fa-IR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15191" y="0"/>
            <a:ext cx="5025292" cy="320430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مناظره ،شعر یا نثری که در آن دو طرف در مقابل هم قرار می گیرند و بر سر موضوعی با هم بحث می کنند تا سرانجام یکی بر دیگری غالب آید</a:t>
            </a:r>
            <a:endParaRPr lang="en-US" sz="2400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3528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1" y="-113015"/>
            <a:ext cx="1714500" cy="2657475"/>
          </a:xfrm>
          <a:prstGeom prst="ellipse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960" y="-89067"/>
            <a:ext cx="8610600" cy="1293028"/>
          </a:xfrm>
        </p:spPr>
        <p:txBody>
          <a:bodyPr/>
          <a:lstStyle/>
          <a:p>
            <a:pPr algn="r" rtl="1"/>
            <a:r>
              <a:rPr lang="fa-IR" b="1" dirty="0" smtClean="0">
                <a:ln w="3175" cmpd="sng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cs typeface="B Nazanin" panose="00000400000000000000" pitchFamily="2" charset="-78"/>
              </a:rPr>
              <a:t>مناظ</a:t>
            </a:r>
            <a:r>
              <a:rPr lang="fa-IR" b="1" u="sng" dirty="0" smtClean="0">
                <a:ln w="3175" cmpd="sng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cs typeface="B Nazanin" panose="00000400000000000000" pitchFamily="2" charset="-78"/>
              </a:rPr>
              <a:t>ره در غرب</a:t>
            </a:r>
            <a:r>
              <a:rPr lang="en-US" b="1" u="sng" dirty="0">
                <a:ln w="3175" cmpd="sng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cs typeface="B Nazanin" panose="00000400000000000000" pitchFamily="2" charset="-78"/>
              </a:rPr>
              <a:t> </a:t>
            </a:r>
            <a:r>
              <a:rPr lang="en-US" b="1" u="sng" dirty="0" smtClean="0">
                <a:ln w="3175" cmpd="sng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cs typeface="B Nazanin" panose="00000400000000000000" pitchFamily="2" charset="-78"/>
              </a:rPr>
              <a:t>      </a:t>
            </a:r>
            <a:endParaRPr lang="en-US" b="1" u="sng" dirty="0">
              <a:ln w="3175" cmpd="sng">
                <a:solidFill>
                  <a:schemeClr val="accent6">
                    <a:lumMod val="75000"/>
                  </a:schemeClr>
                </a:solidFill>
              </a:ln>
              <a:solidFill>
                <a:srgbClr val="FF33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957" y="2307772"/>
            <a:ext cx="11218817" cy="390144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700" b="1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سابقه مناظره در ادبیات اروپایی، به یونان باستان بر می‌گردد. مناظره به عنوان یک شگرد ادبی در ادبیات یونانی رواج داشته است. </a:t>
            </a:r>
            <a:endParaRPr lang="en-US" sz="2700" b="1" dirty="0" smtClean="0">
              <a:solidFill>
                <a:schemeClr val="bg2">
                  <a:lumMod val="5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Sakkal Majalla" panose="02000000000000000000" pitchFamily="2" charset="-78"/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دو </a:t>
            </a:r>
            <a:r>
              <a:rPr lang="fa-IR" sz="2700" b="1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اثر مشهور اریستو فانس شاعر یونانی </a:t>
            </a:r>
            <a:r>
              <a:rPr lang="fa-IR" sz="2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، </a:t>
            </a:r>
            <a:r>
              <a:rPr lang="fa-IR" sz="2700" b="1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«</a:t>
            </a:r>
            <a:r>
              <a:rPr lang="fa-IR" sz="2700" b="1" dirty="0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غوک‌ها</a:t>
            </a:r>
            <a:r>
              <a:rPr lang="fa-IR" sz="2700" b="1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» و «</a:t>
            </a:r>
            <a:r>
              <a:rPr lang="fa-IR" sz="2700" b="1" dirty="0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ابرها</a:t>
            </a:r>
            <a:r>
              <a:rPr lang="fa-IR" sz="2700" b="1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» </a:t>
            </a:r>
            <a:endParaRPr lang="fa-IR" sz="2700" b="1" dirty="0">
              <a:solidFill>
                <a:schemeClr val="bg2">
                  <a:lumMod val="5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Sakkal Majalla" panose="02000000000000000000" pitchFamily="2" charset="-78"/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 </a:t>
            </a:r>
            <a:r>
              <a:rPr lang="fa-IR" sz="2700" b="1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که در اولی بین دو تن از تراژدی نویسان معروف به نام </a:t>
            </a:r>
            <a:r>
              <a:rPr lang="fa-IR" sz="2700" b="1" dirty="0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اوری‌پید</a:t>
            </a:r>
            <a:r>
              <a:rPr lang="fa-IR" sz="2700" b="1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 و </a:t>
            </a:r>
            <a:r>
              <a:rPr lang="fa-IR" sz="2700" b="1" dirty="0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آشیل</a:t>
            </a:r>
            <a:r>
              <a:rPr lang="fa-IR" sz="2700" b="1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 موازنه </a:t>
            </a:r>
            <a:r>
              <a:rPr lang="fa-IR" sz="2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 </a:t>
            </a:r>
            <a:r>
              <a:rPr lang="fa-IR" sz="2700" b="1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می‌کنند و سرانجام آشیل را ترجیح می‌دهد </a:t>
            </a:r>
            <a:endParaRPr lang="fa-IR" sz="2700" b="1" dirty="0">
              <a:solidFill>
                <a:schemeClr val="bg2">
                  <a:lumMod val="5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Sakkal Majalla" panose="02000000000000000000" pitchFamily="2" charset="-78"/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7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 </a:t>
            </a:r>
            <a:r>
              <a:rPr lang="fa-IR" sz="2700" b="1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در دیگری،‌ دو مفهوم حق و ناحق با هم مناظره می‌کنند و شاعر در آن سقراط را هجو کرده است.</a:t>
            </a:r>
          </a:p>
          <a:p>
            <a:pPr marL="0" indent="0">
              <a:buNone/>
            </a:pPr>
            <a:endParaRPr lang="en-US" sz="27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9739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646" y="337652"/>
            <a:ext cx="8610600" cy="1293028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ln w="3175" cmpd="sng">
                  <a:solidFill>
                    <a:srgbClr val="C00000"/>
                  </a:solidFill>
                </a:ln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Nazanin" panose="00000400000000000000" pitchFamily="2" charset="-78"/>
              </a:rPr>
              <a:t>مناظره در پیش از اسلام</a:t>
            </a:r>
            <a:endParaRPr lang="en-US" sz="3200" dirty="0">
              <a:ln w="3175" cmpd="sng">
                <a:solidFill>
                  <a:srgbClr val="C00000"/>
                </a:solidFill>
              </a:ln>
              <a:solidFill>
                <a:srgbClr val="FF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554" y="1698172"/>
            <a:ext cx="11192692" cy="3779519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800" b="1" dirty="0" smtClean="0">
                <a:ln>
                  <a:solidFill>
                    <a:srgbClr val="0070C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مناظرة </a:t>
            </a:r>
            <a:r>
              <a:rPr lang="fa-IR" sz="2800" b="1" dirty="0">
                <a:ln>
                  <a:solidFill>
                    <a:srgbClr val="0070C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درخت آسوریک اولین و تنها‌ترین مناظره‌ای است که قبل از اسلام به دست ما رسیده است</a:t>
            </a:r>
            <a:r>
              <a:rPr lang="fa-IR" sz="2800" b="1" dirty="0" smtClean="0">
                <a:ln>
                  <a:solidFill>
                    <a:srgbClr val="0070C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.</a:t>
            </a:r>
            <a:endParaRPr lang="en-US" sz="2800" b="1" dirty="0" smtClean="0">
              <a:ln>
                <a:solidFill>
                  <a:srgbClr val="0070C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akkal Majalla" panose="02000000000000000000" pitchFamily="2" charset="-78"/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800" b="1" dirty="0" smtClean="0">
                <a:ln>
                  <a:solidFill>
                    <a:srgbClr val="0070C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 </a:t>
            </a:r>
            <a:r>
              <a:rPr lang="fa-IR" sz="2800" b="1" dirty="0">
                <a:ln>
                  <a:solidFill>
                    <a:srgbClr val="0070C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این مناظره گفت وگویی است میان یک بز و درخت خرما که هر کدام خود را سودمند‌تر و مفید‌تر می‌داند و مزایای خود را بر دیگری بر می‌شمرد. </a:t>
            </a:r>
            <a:endParaRPr lang="en-US" sz="2800" b="1" dirty="0" smtClean="0">
              <a:ln>
                <a:solidFill>
                  <a:srgbClr val="0070C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akkal Majalla" panose="02000000000000000000" pitchFamily="2" charset="-78"/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800" b="1" dirty="0" smtClean="0">
                <a:ln>
                  <a:solidFill>
                    <a:srgbClr val="0070C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بعضی </a:t>
            </a:r>
            <a:r>
              <a:rPr lang="fa-IR" sz="2800" b="1" dirty="0">
                <a:ln>
                  <a:solidFill>
                    <a:srgbClr val="0070C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از ادبا طرفین مناظره را نماد زندگی دامداری و کشاورزی می‌دانند. </a:t>
            </a:r>
            <a:endParaRPr lang="fa-IR" sz="2800" b="1" dirty="0" smtClean="0">
              <a:ln>
                <a:solidFill>
                  <a:srgbClr val="0070C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akkal Majalla" panose="02000000000000000000" pitchFamily="2" charset="-78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4563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2982" y="0"/>
            <a:ext cx="8610600" cy="1293028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ln w="3175" cmpd="sng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مناظره بعد از اسلام</a:t>
            </a:r>
            <a:endParaRPr lang="en-US" sz="3200" dirty="0">
              <a:ln w="3175" cmpd="sng">
                <a:solidFill>
                  <a:schemeClr val="accent6">
                    <a:lumMod val="50000"/>
                  </a:schemeClr>
                </a:solidFill>
              </a:ln>
              <a:solidFill>
                <a:srgbClr val="FF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634" y="1123406"/>
            <a:ext cx="10820400" cy="550381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در مورد اینکه اولین </a:t>
            </a:r>
            <a:r>
              <a:rPr lang="fa-IR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مناظره بعد </a:t>
            </a:r>
            <a:r>
              <a:rPr lang="fa-IR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از اسلام از آن کیست، میان محققان اختلاف نظر وجود دارد اما به هر حال نمی‌توان از مناظره زیبای باز و زاغ عنصری، چشم‌پوشی کرد و آن را نادیده گرفت .</a:t>
            </a:r>
            <a:endParaRPr lang="fa-IR" b="1" dirty="0" smtClean="0"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akkal Majalla" panose="02000000000000000000" pitchFamily="2" charset="-78"/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بعد از عنصری اسدی طوسی شاعری است که با مهارت کامل و استادانه به سرودن مناظره‌های پنج‌گانة خود پرداخته است </a:t>
            </a:r>
            <a:endParaRPr lang="fa-IR" b="1" dirty="0" smtClean="0"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akkal Majalla" panose="02000000000000000000" pitchFamily="2" charset="-78"/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  بعد از امیر معزی، </a:t>
            </a:r>
            <a:r>
              <a:rPr lang="fa-IR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سنایی مناظره‌های متعددی دارد </a:t>
            </a:r>
            <a:r>
              <a:rPr lang="fa-IR" b="1" dirty="0" smtClean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:</a:t>
            </a:r>
            <a:endParaRPr lang="fa-IR" b="1" dirty="0"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akkal Majalla" panose="02000000000000000000" pitchFamily="2" charset="-78"/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ابلهی دید اشتری به چرا      گفت نقشت همه کژ است چرا</a:t>
            </a:r>
          </a:p>
          <a:p>
            <a:pPr marL="0" indent="0" algn="r" rtl="1">
              <a:buNone/>
            </a:pPr>
            <a:r>
              <a:rPr lang="fa-IR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گفت اشتر که اندرین پیکار    عیب نقاش می‌کنی، هشدار</a:t>
            </a:r>
          </a:p>
          <a:p>
            <a:pPr marL="0" indent="0" algn="r" rtl="1">
              <a:buNone/>
            </a:pPr>
            <a:r>
              <a:rPr lang="fa-IR" b="1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              </a:t>
            </a:r>
            <a:endParaRPr lang="fa-IR" b="1" dirty="0" smtClean="0">
              <a:solidFill>
                <a:schemeClr val="accent3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akkal Majalla" panose="02000000000000000000" pitchFamily="2" charset="-78"/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3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و </a:t>
            </a:r>
            <a:r>
              <a:rPr lang="fa-IR" sz="23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اما بدون هیچ تردیدی پروین </a:t>
            </a:r>
            <a:r>
              <a:rPr lang="fa-IR" sz="23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اعتصامی، </a:t>
            </a:r>
            <a:r>
              <a:rPr lang="fa-IR" sz="23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سرآمد </a:t>
            </a:r>
            <a:r>
              <a:rPr lang="fa-IR" sz="23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مناظره سرایان ایران است. در </a:t>
            </a:r>
            <a:r>
              <a:rPr lang="fa-IR" sz="23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دیوان</a:t>
            </a:r>
            <a:r>
              <a:rPr lang="fa-IR" sz="23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ش</a:t>
            </a:r>
            <a:r>
              <a:rPr lang="fa-IR" sz="23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، </a:t>
            </a:r>
            <a:r>
              <a:rPr lang="fa-IR" sz="23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از 248 قطعه شعر ،</a:t>
            </a:r>
            <a:r>
              <a:rPr lang="fa-IR" sz="23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 </a:t>
            </a:r>
            <a:r>
              <a:rPr lang="fa-IR" sz="23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65 قطعه مناظره در قالب‌های قصیده، قطعه، مثنوی و مسمط وجود دارد.</a:t>
            </a:r>
          </a:p>
          <a:p>
            <a:pPr marL="0" indent="0" algn="r" rtl="1">
              <a:buNone/>
            </a:pPr>
            <a:r>
              <a:rPr lang="fa-IR" b="1" dirty="0">
                <a:solidFill>
                  <a:schemeClr val="accent3">
                    <a:lumMod val="50000"/>
                  </a:schemeClr>
                </a:solidFill>
                <a:latin typeface="Sakkal Majalla" panose="02000000000000000000" pitchFamily="2" charset="-78"/>
                <a:cs typeface="B Nazanin" panose="00000400000000000000" pitchFamily="2" charset="-78"/>
              </a:rPr>
              <a:t> </a:t>
            </a:r>
            <a:endParaRPr lang="fa-IR" b="1" dirty="0" smtClean="0">
              <a:solidFill>
                <a:schemeClr val="accent3">
                  <a:lumMod val="50000"/>
                </a:schemeClr>
              </a:solidFill>
              <a:latin typeface="Sakkal Majalla" panose="02000000000000000000" pitchFamily="2" charset="-78"/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8960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7" y="0"/>
            <a:ext cx="8610600" cy="1064427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ln w="3175" cmpd="sng">
                  <a:solidFill>
                    <a:schemeClr val="accent6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مناظره در شعر پروین اعتصامی</a:t>
            </a:r>
            <a:endParaRPr lang="en-US" sz="2800" dirty="0">
              <a:ln w="3175" cmpd="sng">
                <a:solidFill>
                  <a:schemeClr val="accent6"/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0217" y="1881052"/>
            <a:ext cx="8257904" cy="451974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b="1" dirty="0">
                <a:ln>
                  <a:solidFill>
                    <a:srgbClr val="FF33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مناظره در شعر پارسی میراثی است که از نظامی، عطار، مولوی، سعدی و حافظ، به شاعرانی چون وحشی بافقی، ادیب الممالک فراهانی، ملک الشعرای بهار، شهریار و به طور اخص، پروین اعتصامی رسیده است. </a:t>
            </a:r>
            <a:endParaRPr lang="en-US" sz="2400" b="1" dirty="0" smtClean="0">
              <a:ln>
                <a:solidFill>
                  <a:srgbClr val="FF33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akkal Majalla" panose="02000000000000000000" pitchFamily="2" charset="-78"/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b="1" dirty="0" smtClean="0">
                <a:ln>
                  <a:solidFill>
                    <a:srgbClr val="FF33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پروینی </a:t>
            </a:r>
            <a:r>
              <a:rPr lang="fa-IR" sz="2400" b="1" dirty="0">
                <a:ln>
                  <a:solidFill>
                    <a:srgbClr val="FF33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که به استشهاد بسیاری از بزرگان ادب، </a:t>
            </a:r>
            <a:r>
              <a:rPr lang="fa-IR" sz="2400" b="1" dirty="0" smtClean="0">
                <a:ln>
                  <a:solidFill>
                    <a:srgbClr val="FF33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شیوه</a:t>
            </a:r>
            <a:r>
              <a:rPr lang="en-US" sz="2400" b="1" dirty="0" smtClean="0">
                <a:ln>
                  <a:solidFill>
                    <a:srgbClr val="FF33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ln>
                  <a:solidFill>
                    <a:srgbClr val="FF33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مناظره </a:t>
            </a:r>
            <a:r>
              <a:rPr lang="fa-IR" sz="2400" b="1" dirty="0">
                <a:ln>
                  <a:solidFill>
                    <a:srgbClr val="FF33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را به اوج خود رسانیده است.</a:t>
            </a:r>
          </a:p>
          <a:p>
            <a:pPr marL="0" indent="0" algn="r" rtl="1">
              <a:buNone/>
            </a:pP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53" t="6555" r="7281" b="4369"/>
          <a:stretch/>
        </p:blipFill>
        <p:spPr>
          <a:xfrm flipH="1">
            <a:off x="505096" y="235131"/>
            <a:ext cx="3030583" cy="31960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489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5165" y="2942293"/>
            <a:ext cx="4507275" cy="3359561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3100" b="1" dirty="0">
                <a:ln w="3175" cmpd="sng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هنگام گشودن دیوان وی نیز یکی از ویژگی‌هایی که </a:t>
            </a:r>
            <a:r>
              <a:rPr lang="fa-IR" sz="3100" b="1" dirty="0" smtClean="0">
                <a:ln w="3175" cmpd="sng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 </a:t>
            </a:r>
            <a:r>
              <a:rPr lang="fa-IR" sz="3100" b="1" dirty="0">
                <a:ln w="3175" cmpd="sng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نظر مخاطبان را به خود جذب می‌کند،  گفت‌وگو محور بودن اشعار است.  گفتگوهایی که به مناظره و مفاخره شناخته می‌شوند.</a:t>
            </a:r>
            <a:r>
              <a:rPr lang="en-US" b="1" dirty="0">
                <a:solidFill>
                  <a:srgbClr val="FF3300"/>
                </a:solidFill>
                <a:latin typeface="Sakkal Majalla" panose="02000000000000000000" pitchFamily="2" charset="-78"/>
                <a:cs typeface="B Nazanin" panose="00000400000000000000" pitchFamily="2" charset="-78"/>
              </a:rPr>
              <a:t/>
            </a:r>
            <a:br>
              <a:rPr lang="en-US" b="1" dirty="0">
                <a:solidFill>
                  <a:srgbClr val="FF3300"/>
                </a:solidFill>
                <a:latin typeface="Sakkal Majalla" panose="02000000000000000000" pitchFamily="2" charset="-78"/>
                <a:cs typeface="B Nazanin" panose="00000400000000000000" pitchFamily="2" charset="-78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" y="2386149"/>
            <a:ext cx="7506790" cy="4471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0" y="424542"/>
            <a:ext cx="118175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در میان کاروان شاعران ریز و درشتی که تا  مشروطه در آسمان ادبیات درخشیدند، شاید پروین  چشمگیرترین شاعر زن این سرزمین باشد. اما </a:t>
            </a:r>
            <a:r>
              <a:rPr lang="fa-IR" sz="2400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نگاه‌هایی </a:t>
            </a:r>
            <a:r>
              <a:rPr lang="fa-IR" sz="2400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که به او متوجه است قطعاً به </a:t>
            </a:r>
            <a:r>
              <a:rPr lang="fa-IR" sz="2400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دلیل عده</a:t>
            </a:r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قلیل </a:t>
            </a:r>
            <a:r>
              <a:rPr lang="fa-IR" sz="2400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شاعران زن نباید باشد. چرا که پروین به تنهایی </a:t>
            </a:r>
            <a:r>
              <a:rPr lang="fa-IR" sz="2400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جاذب</a:t>
            </a:r>
            <a:r>
              <a:rPr lang="fa-IR" sz="2400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ه</a:t>
            </a:r>
            <a:r>
              <a:rPr lang="fa-IR" sz="2400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 </a:t>
            </a:r>
            <a:r>
              <a:rPr lang="fa-IR" sz="2400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حکمت و معرفتی را که از پیشینیان خود به ارث برده است، در خود دارد و خود نیز بر آن جاذبه، </a:t>
            </a:r>
            <a:r>
              <a:rPr lang="fa-IR" sz="2400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ارثیه </a:t>
            </a:r>
            <a:r>
              <a:rPr lang="fa-IR" sz="2400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ارزشمندی افزوده است</a:t>
            </a:r>
            <a:r>
              <a:rPr lang="fa-IR" sz="2400" dirty="0" smtClean="0">
                <a:ln>
                  <a:solidFill>
                    <a:srgbClr val="FF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B Nazanin" panose="00000400000000000000" pitchFamily="2" charset="-78"/>
              </a:rPr>
              <a:t>.</a:t>
            </a:r>
            <a:endParaRPr lang="en-US" sz="2400" dirty="0" smtClean="0">
              <a:ln>
                <a:solidFill>
                  <a:srgbClr val="FF00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Sakkal Majalla" panose="02000000000000000000" pitchFamily="2" charset="-78"/>
              <a:cs typeface="B Nazanin" panose="00000400000000000000" pitchFamily="2" charset="-78"/>
            </a:endParaRPr>
          </a:p>
          <a:p>
            <a:pPr algn="r" rtl="1"/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fa-IR" b="1" dirty="0">
              <a:solidFill>
                <a:srgbClr val="FF33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1244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897" y="398613"/>
            <a:ext cx="8610600" cy="1293028"/>
          </a:xfrm>
        </p:spPr>
        <p:txBody>
          <a:bodyPr>
            <a:normAutofit/>
          </a:bodyPr>
          <a:lstStyle/>
          <a:p>
            <a:r>
              <a:rPr lang="fa-IR" sz="3200" dirty="0" smtClean="0">
                <a:ln w="3175" cmpd="sng"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انواع مناظره در دیوان پروین </a:t>
            </a:r>
            <a:r>
              <a:rPr lang="fa-IR" sz="3200" dirty="0" smtClean="0">
                <a:ln w="3175" cmpd="sng">
                  <a:solidFill>
                    <a:schemeClr val="bg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اعتصامی</a:t>
            </a:r>
            <a:endParaRPr lang="en-US" sz="3200" dirty="0">
              <a:ln w="3175" cmpd="sng">
                <a:solidFill>
                  <a:schemeClr val="bg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097" y="1604555"/>
            <a:ext cx="10820400" cy="4848495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fa-IR" sz="2400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انواع مناظرات دیوان </a:t>
            </a:r>
            <a:r>
              <a:rPr lang="fa-IR" sz="2400" u="sng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‌پروین اعتصامی </a:t>
            </a:r>
            <a:r>
              <a:rPr lang="fa-IR" sz="2400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از حیث نوع گفتگوکنندگان می‌تواند به شرح زیر باشد:</a:t>
            </a:r>
          </a:p>
          <a:p>
            <a:pPr marL="0" indent="0" algn="r" rtl="1">
              <a:buNone/>
            </a:pPr>
            <a:r>
              <a:rPr lang="fa-IR" sz="2400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 الف: </a:t>
            </a:r>
            <a:r>
              <a:rPr lang="fa-IR" sz="2400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مناظره  میان دو انسان</a:t>
            </a:r>
            <a:r>
              <a:rPr lang="fa-IR" sz="2400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 (« اشک یتیم»، «تهی‌دست»، «دزد و قاضی»،«مست و محتسب»، «سوزن و رفوگر»و ...) </a:t>
            </a:r>
          </a:p>
          <a:p>
            <a:pPr marL="0" indent="0" algn="r" rtl="1">
              <a:buNone/>
            </a:pPr>
            <a:r>
              <a:rPr lang="fa-IR" sz="2400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ب:</a:t>
            </a:r>
            <a:r>
              <a:rPr lang="fa-IR" sz="2400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مناظره میان انسانی با شیء یا موجودی دیگر</a:t>
            </a:r>
            <a:r>
              <a:rPr lang="fa-IR" sz="2400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 («سلیمان و مور»، شاهد و شمع»، «دیوانه و زنجیر»، و ...)</a:t>
            </a:r>
          </a:p>
          <a:p>
            <a:pPr marL="0" indent="0" algn="r" rtl="1">
              <a:buNone/>
            </a:pPr>
            <a:r>
              <a:rPr lang="fa-IR" sz="2400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ج: </a:t>
            </a:r>
            <a:r>
              <a:rPr lang="fa-IR" sz="2400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مناظره میان دو حیوان</a:t>
            </a:r>
            <a:r>
              <a:rPr lang="fa-IR" sz="2400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 («سگ گله و گرگ»، «مار و مور»، «جغد و طوطی» ، «زاغ و طاووس»، «ماهی‌خوار و ماهی»، «بلبل و مور» و...) </a:t>
            </a:r>
          </a:p>
          <a:p>
            <a:pPr marL="0" indent="0" algn="r" rtl="1">
              <a:buNone/>
            </a:pPr>
            <a:r>
              <a:rPr lang="fa-IR" sz="2400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ه: </a:t>
            </a:r>
            <a:r>
              <a:rPr lang="fa-IR" sz="2400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مناظره میان نباتات</a:t>
            </a:r>
            <a:r>
              <a:rPr lang="fa-IR" sz="2400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 («نخود و لوبیا»، «سیر و پیاز»، «بنفشه و لاله» و ...)</a:t>
            </a:r>
          </a:p>
          <a:p>
            <a:pPr marL="0" indent="0" algn="r" rtl="1">
              <a:buNone/>
            </a:pPr>
            <a:r>
              <a:rPr lang="fa-IR" sz="2400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و: </a:t>
            </a:r>
            <a:r>
              <a:rPr lang="fa-IR" sz="2400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مناظره میان دو شی</a:t>
            </a:r>
            <a:r>
              <a:rPr lang="fa-IR" sz="2400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:(«نخ و سوزن»، «سوزن و پیرهن»، «تیر و کمان»، «گوهر و سنگ»، «آینه و شانه» و ...)</a:t>
            </a:r>
          </a:p>
          <a:p>
            <a:pPr marL="0" indent="0" algn="r" rtl="1">
              <a:buNone/>
            </a:pPr>
            <a:r>
              <a:rPr lang="fa-IR" sz="2400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ی: </a:t>
            </a:r>
            <a:r>
              <a:rPr lang="fa-IR" sz="2400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مناظره میان دو مفهوم </a:t>
            </a:r>
            <a:r>
              <a:rPr lang="fa-IR" sz="2400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(عضو): «کعبه و دل»، «مژگان و مردمک» ، «دو قطره خون» و ...)</a:t>
            </a:r>
          </a:p>
          <a:p>
            <a:pPr marL="0" indent="0" algn="r" rtl="1">
              <a:buNone/>
            </a:pPr>
            <a:r>
              <a:rPr lang="fa-IR" sz="2400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که حتی می‌توان دامنۀ این تقسیم‌بندی را گسترده‌تر نیز کرد. (مناظره میان حیوان و نبات ( گل و بلبل) یا مناظره میان عنصر و نبات ( «آب روان و گل»، «گلستان و برف» و </a:t>
            </a:r>
            <a:r>
              <a:rPr lang="fa-IR" sz="24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...)</a:t>
            </a:r>
          </a:p>
          <a:p>
            <a:pPr marL="0" indent="0" algn="r" rtl="1">
              <a:buNone/>
            </a:pP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7809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205" y="2719254"/>
            <a:ext cx="8610600" cy="955764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>
                <a:solidFill>
                  <a:srgbClr val="FFFF00"/>
                </a:solidFill>
              </a:rPr>
              <a:t>اشک یتیم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fa-IR" dirty="0" smtClean="0">
                <a:solidFill>
                  <a:srgbClr val="FFFF00"/>
                </a:solidFill>
              </a:rPr>
              <a:t>از پروین اعتصامی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9d7cde651d021b2cefa182c29d9fe5702287235-360p__7862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84" b="11373"/>
          <a:stretch/>
        </p:blipFill>
        <p:spPr>
          <a:xfrm>
            <a:off x="855615" y="818606"/>
            <a:ext cx="10328367" cy="5277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9893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670</TotalTime>
  <Words>571</Words>
  <Application>Microsoft Office PowerPoint</Application>
  <PresentationFormat>Widescreen</PresentationFormat>
  <Paragraphs>52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 b nazanin</vt:lpstr>
      <vt:lpstr>B Nazanin</vt:lpstr>
      <vt:lpstr>Century Gothic</vt:lpstr>
      <vt:lpstr>Sakkal Majalla</vt:lpstr>
      <vt:lpstr>Tahoma</vt:lpstr>
      <vt:lpstr>Wingdings</vt:lpstr>
      <vt:lpstr>Wingdings 3</vt:lpstr>
      <vt:lpstr>Slice</vt:lpstr>
      <vt:lpstr>به نام خدا  مناظره در ادبیات </vt:lpstr>
      <vt:lpstr>هدف شاعر یا نویسنده از مقابله دو عنصر مخالف،اثبات نظریه ی فلسفی یا نتیجه ای اخلاقی است.مباحثه کنندگان یا انسان هستند،یا از زمره ی اشیا و جانوران و مفاهیم انتزاعی،که در قالب شخصیت های انسانی قرار می گیرند و گاه هر کدام مظهر طرز فکری می شوند. </vt:lpstr>
      <vt:lpstr>مناظره در غرب       </vt:lpstr>
      <vt:lpstr>مناظره در پیش از اسلام</vt:lpstr>
      <vt:lpstr>مناظره بعد از اسلام</vt:lpstr>
      <vt:lpstr>مناظره در شعر پروین اعتصامی</vt:lpstr>
      <vt:lpstr>هنگام گشودن دیوان وی نیز یکی از ویژگی‌هایی که  نظر مخاطبان را به خود جذب می‌کند،  گفت‌وگو محور بودن اشعار است.  گفتگوهایی که به مناظره و مفاخره شناخته می‌شوند. </vt:lpstr>
      <vt:lpstr>انواع مناظره در دیوان پروین اعتصامی</vt:lpstr>
      <vt:lpstr>اشک یتیم  از پروین اعتصامی  </vt:lpstr>
      <vt:lpstr>پایان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Windows User</dc:creator>
  <cp:lastModifiedBy>novelsj novelsj</cp:lastModifiedBy>
  <cp:revision>54</cp:revision>
  <dcterms:created xsi:type="dcterms:W3CDTF">2017-10-13T19:53:35Z</dcterms:created>
  <dcterms:modified xsi:type="dcterms:W3CDTF">2019-05-05T11:52:54Z</dcterms:modified>
</cp:coreProperties>
</file>