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ags/tag52.xml" ContentType="application/vnd.openxmlformats-officedocument.presentationml.tags+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29"/>
  </p:notesMasterIdLst>
  <p:sldIdLst>
    <p:sldId id="698" r:id="rId2"/>
    <p:sldId id="259" r:id="rId3"/>
    <p:sldId id="712" r:id="rId4"/>
    <p:sldId id="701" r:id="rId5"/>
    <p:sldId id="708" r:id="rId6"/>
    <p:sldId id="307" r:id="rId7"/>
    <p:sldId id="262" r:id="rId8"/>
    <p:sldId id="709" r:id="rId9"/>
    <p:sldId id="710" r:id="rId10"/>
    <p:sldId id="342" r:id="rId11"/>
    <p:sldId id="713" r:id="rId12"/>
    <p:sldId id="711" r:id="rId13"/>
    <p:sldId id="490" r:id="rId14"/>
    <p:sldId id="263" r:id="rId15"/>
    <p:sldId id="274" r:id="rId16"/>
    <p:sldId id="275" r:id="rId17"/>
    <p:sldId id="276" r:id="rId18"/>
    <p:sldId id="277" r:id="rId19"/>
    <p:sldId id="279" r:id="rId20"/>
    <p:sldId id="278" r:id="rId21"/>
    <p:sldId id="280" r:id="rId22"/>
    <p:sldId id="282" r:id="rId23"/>
    <p:sldId id="288" r:id="rId24"/>
    <p:sldId id="289" r:id="rId25"/>
    <p:sldId id="290" r:id="rId26"/>
    <p:sldId id="292" r:id="rId27"/>
    <p:sldId id="287" r:id="rId28"/>
    <p:sldId id="286" r:id="rId29"/>
    <p:sldId id="295" r:id="rId30"/>
    <p:sldId id="294" r:id="rId31"/>
    <p:sldId id="297" r:id="rId32"/>
    <p:sldId id="296" r:id="rId33"/>
    <p:sldId id="302" r:id="rId34"/>
    <p:sldId id="345" r:id="rId35"/>
    <p:sldId id="303" r:id="rId36"/>
    <p:sldId id="304" r:id="rId37"/>
    <p:sldId id="344" r:id="rId38"/>
    <p:sldId id="298" r:id="rId39"/>
    <p:sldId id="305" r:id="rId40"/>
    <p:sldId id="300" r:id="rId41"/>
    <p:sldId id="301" r:id="rId42"/>
    <p:sldId id="395" r:id="rId43"/>
    <p:sldId id="309" r:id="rId44"/>
    <p:sldId id="313" r:id="rId45"/>
    <p:sldId id="315" r:id="rId46"/>
    <p:sldId id="316" r:id="rId47"/>
    <p:sldId id="336" r:id="rId48"/>
    <p:sldId id="324" r:id="rId49"/>
    <p:sldId id="317" r:id="rId50"/>
    <p:sldId id="318" r:id="rId51"/>
    <p:sldId id="319" r:id="rId52"/>
    <p:sldId id="320" r:id="rId53"/>
    <p:sldId id="321" r:id="rId54"/>
    <p:sldId id="323" r:id="rId55"/>
    <p:sldId id="322" r:id="rId56"/>
    <p:sldId id="343" r:id="rId57"/>
    <p:sldId id="702" r:id="rId58"/>
    <p:sldId id="351" r:id="rId59"/>
    <p:sldId id="355" r:id="rId60"/>
    <p:sldId id="390" r:id="rId61"/>
    <p:sldId id="391" r:id="rId62"/>
    <p:sldId id="356" r:id="rId63"/>
    <p:sldId id="392" r:id="rId64"/>
    <p:sldId id="357" r:id="rId65"/>
    <p:sldId id="359" r:id="rId66"/>
    <p:sldId id="358" r:id="rId67"/>
    <p:sldId id="361" r:id="rId68"/>
    <p:sldId id="362" r:id="rId69"/>
    <p:sldId id="363" r:id="rId70"/>
    <p:sldId id="364" r:id="rId71"/>
    <p:sldId id="365" r:id="rId72"/>
    <p:sldId id="366" r:id="rId73"/>
    <p:sldId id="367" r:id="rId74"/>
    <p:sldId id="368" r:id="rId75"/>
    <p:sldId id="369" r:id="rId76"/>
    <p:sldId id="370" r:id="rId77"/>
    <p:sldId id="371" r:id="rId78"/>
    <p:sldId id="374" r:id="rId79"/>
    <p:sldId id="375" r:id="rId80"/>
    <p:sldId id="377" r:id="rId81"/>
    <p:sldId id="378" r:id="rId82"/>
    <p:sldId id="380" r:id="rId83"/>
    <p:sldId id="381" r:id="rId84"/>
    <p:sldId id="382" r:id="rId85"/>
    <p:sldId id="383" r:id="rId86"/>
    <p:sldId id="393" r:id="rId87"/>
    <p:sldId id="385" r:id="rId88"/>
    <p:sldId id="386" r:id="rId89"/>
    <p:sldId id="387" r:id="rId90"/>
    <p:sldId id="388" r:id="rId91"/>
    <p:sldId id="389" r:id="rId92"/>
    <p:sldId id="396" r:id="rId93"/>
    <p:sldId id="397" r:id="rId94"/>
    <p:sldId id="493" r:id="rId95"/>
    <p:sldId id="494" r:id="rId96"/>
    <p:sldId id="398" r:id="rId97"/>
    <p:sldId id="492" r:id="rId98"/>
    <p:sldId id="408" r:id="rId99"/>
    <p:sldId id="409" r:id="rId100"/>
    <p:sldId id="406" r:id="rId101"/>
    <p:sldId id="407" r:id="rId102"/>
    <p:sldId id="404" r:id="rId103"/>
    <p:sldId id="405" r:id="rId104"/>
    <p:sldId id="433" r:id="rId105"/>
    <p:sldId id="410" r:id="rId106"/>
    <p:sldId id="424" r:id="rId107"/>
    <p:sldId id="411" r:id="rId108"/>
    <p:sldId id="425" r:id="rId109"/>
    <p:sldId id="439" r:id="rId110"/>
    <p:sldId id="423" r:id="rId111"/>
    <p:sldId id="412" r:id="rId112"/>
    <p:sldId id="413" r:id="rId113"/>
    <p:sldId id="414" r:id="rId114"/>
    <p:sldId id="419" r:id="rId115"/>
    <p:sldId id="420" r:id="rId116"/>
    <p:sldId id="421" r:id="rId117"/>
    <p:sldId id="422" r:id="rId118"/>
    <p:sldId id="426" r:id="rId119"/>
    <p:sldId id="428" r:id="rId120"/>
    <p:sldId id="429" r:id="rId121"/>
    <p:sldId id="431" r:id="rId122"/>
    <p:sldId id="432" r:id="rId123"/>
    <p:sldId id="435" r:id="rId124"/>
    <p:sldId id="436" r:id="rId125"/>
    <p:sldId id="437" r:id="rId126"/>
    <p:sldId id="438" r:id="rId127"/>
    <p:sldId id="441" r:id="rId128"/>
    <p:sldId id="442" r:id="rId129"/>
    <p:sldId id="443" r:id="rId130"/>
    <p:sldId id="440" r:id="rId131"/>
    <p:sldId id="444" r:id="rId132"/>
    <p:sldId id="445" r:id="rId133"/>
    <p:sldId id="446" r:id="rId134"/>
    <p:sldId id="447" r:id="rId135"/>
    <p:sldId id="449" r:id="rId136"/>
    <p:sldId id="450" r:id="rId137"/>
    <p:sldId id="606" r:id="rId138"/>
    <p:sldId id="451" r:id="rId139"/>
    <p:sldId id="452" r:id="rId140"/>
    <p:sldId id="453" r:id="rId141"/>
    <p:sldId id="454" r:id="rId142"/>
    <p:sldId id="455" r:id="rId143"/>
    <p:sldId id="456" r:id="rId144"/>
    <p:sldId id="457" r:id="rId145"/>
    <p:sldId id="458" r:id="rId146"/>
    <p:sldId id="459" r:id="rId147"/>
    <p:sldId id="460" r:id="rId148"/>
    <p:sldId id="461" r:id="rId149"/>
    <p:sldId id="462" r:id="rId150"/>
    <p:sldId id="463" r:id="rId151"/>
    <p:sldId id="464" r:id="rId152"/>
    <p:sldId id="465" r:id="rId153"/>
    <p:sldId id="466" r:id="rId154"/>
    <p:sldId id="467" r:id="rId155"/>
    <p:sldId id="468" r:id="rId156"/>
    <p:sldId id="469" r:id="rId157"/>
    <p:sldId id="470" r:id="rId158"/>
    <p:sldId id="471" r:id="rId159"/>
    <p:sldId id="472" r:id="rId160"/>
    <p:sldId id="473" r:id="rId161"/>
    <p:sldId id="474" r:id="rId162"/>
    <p:sldId id="475" r:id="rId163"/>
    <p:sldId id="476" r:id="rId164"/>
    <p:sldId id="478" r:id="rId165"/>
    <p:sldId id="479" r:id="rId166"/>
    <p:sldId id="488" r:id="rId167"/>
    <p:sldId id="480" r:id="rId168"/>
    <p:sldId id="481" r:id="rId169"/>
    <p:sldId id="482" r:id="rId170"/>
    <p:sldId id="483" r:id="rId171"/>
    <p:sldId id="484" r:id="rId172"/>
    <p:sldId id="485" r:id="rId173"/>
    <p:sldId id="486" r:id="rId174"/>
    <p:sldId id="487" r:id="rId175"/>
    <p:sldId id="705" r:id="rId176"/>
    <p:sldId id="489" r:id="rId177"/>
    <p:sldId id="495" r:id="rId178"/>
    <p:sldId id="544" r:id="rId179"/>
    <p:sldId id="545" r:id="rId180"/>
    <p:sldId id="546" r:id="rId181"/>
    <p:sldId id="547" r:id="rId182"/>
    <p:sldId id="548" r:id="rId183"/>
    <p:sldId id="549" r:id="rId184"/>
    <p:sldId id="550" r:id="rId185"/>
    <p:sldId id="551" r:id="rId186"/>
    <p:sldId id="552" r:id="rId187"/>
    <p:sldId id="553" r:id="rId188"/>
    <p:sldId id="554" r:id="rId189"/>
    <p:sldId id="555" r:id="rId190"/>
    <p:sldId id="556" r:id="rId191"/>
    <p:sldId id="557" r:id="rId192"/>
    <p:sldId id="558" r:id="rId193"/>
    <p:sldId id="559" r:id="rId194"/>
    <p:sldId id="560" r:id="rId195"/>
    <p:sldId id="561" r:id="rId196"/>
    <p:sldId id="562" r:id="rId197"/>
    <p:sldId id="563" r:id="rId198"/>
    <p:sldId id="564" r:id="rId199"/>
    <p:sldId id="566" r:id="rId200"/>
    <p:sldId id="565" r:id="rId201"/>
    <p:sldId id="567" r:id="rId202"/>
    <p:sldId id="568" r:id="rId203"/>
    <p:sldId id="569" r:id="rId204"/>
    <p:sldId id="570" r:id="rId205"/>
    <p:sldId id="571" r:id="rId206"/>
    <p:sldId id="572" r:id="rId207"/>
    <p:sldId id="573" r:id="rId208"/>
    <p:sldId id="574" r:id="rId209"/>
    <p:sldId id="575" r:id="rId210"/>
    <p:sldId id="576" r:id="rId211"/>
    <p:sldId id="577" r:id="rId212"/>
    <p:sldId id="578" r:id="rId213"/>
    <p:sldId id="579" r:id="rId214"/>
    <p:sldId id="580" r:id="rId215"/>
    <p:sldId id="581" r:id="rId216"/>
    <p:sldId id="582" r:id="rId217"/>
    <p:sldId id="583" r:id="rId218"/>
    <p:sldId id="584" r:id="rId219"/>
    <p:sldId id="585" r:id="rId220"/>
    <p:sldId id="586" r:id="rId221"/>
    <p:sldId id="587" r:id="rId222"/>
    <p:sldId id="588" r:id="rId223"/>
    <p:sldId id="589" r:id="rId224"/>
    <p:sldId id="590" r:id="rId225"/>
    <p:sldId id="591" r:id="rId226"/>
    <p:sldId id="592" r:id="rId227"/>
    <p:sldId id="593" r:id="rId228"/>
    <p:sldId id="594" r:id="rId229"/>
    <p:sldId id="595" r:id="rId230"/>
    <p:sldId id="596" r:id="rId231"/>
    <p:sldId id="597" r:id="rId232"/>
    <p:sldId id="598" r:id="rId233"/>
    <p:sldId id="599" r:id="rId234"/>
    <p:sldId id="600" r:id="rId235"/>
    <p:sldId id="601" r:id="rId236"/>
    <p:sldId id="602" r:id="rId237"/>
    <p:sldId id="603" r:id="rId238"/>
    <p:sldId id="604" r:id="rId239"/>
    <p:sldId id="605" r:id="rId240"/>
    <p:sldId id="632" r:id="rId241"/>
    <p:sldId id="517" r:id="rId242"/>
    <p:sldId id="631" r:id="rId243"/>
    <p:sldId id="518" r:id="rId244"/>
    <p:sldId id="519" r:id="rId245"/>
    <p:sldId id="520" r:id="rId246"/>
    <p:sldId id="521" r:id="rId247"/>
    <p:sldId id="522" r:id="rId248"/>
    <p:sldId id="523" r:id="rId249"/>
    <p:sldId id="524" r:id="rId250"/>
    <p:sldId id="525" r:id="rId251"/>
    <p:sldId id="526" r:id="rId252"/>
    <p:sldId id="527" r:id="rId253"/>
    <p:sldId id="528" r:id="rId254"/>
    <p:sldId id="529" r:id="rId255"/>
    <p:sldId id="530" r:id="rId256"/>
    <p:sldId id="531" r:id="rId257"/>
    <p:sldId id="532" r:id="rId258"/>
    <p:sldId id="533" r:id="rId259"/>
    <p:sldId id="534" r:id="rId260"/>
    <p:sldId id="535" r:id="rId261"/>
    <p:sldId id="536" r:id="rId262"/>
    <p:sldId id="537" r:id="rId263"/>
    <p:sldId id="538" r:id="rId264"/>
    <p:sldId id="539" r:id="rId265"/>
    <p:sldId id="540" r:id="rId266"/>
    <p:sldId id="654" r:id="rId267"/>
    <p:sldId id="655" r:id="rId268"/>
    <p:sldId id="542" r:id="rId269"/>
    <p:sldId id="608" r:id="rId270"/>
    <p:sldId id="681" r:id="rId271"/>
    <p:sldId id="691" r:id="rId272"/>
    <p:sldId id="682" r:id="rId273"/>
    <p:sldId id="683" r:id="rId274"/>
    <p:sldId id="684" r:id="rId275"/>
    <p:sldId id="685" r:id="rId276"/>
    <p:sldId id="686" r:id="rId277"/>
    <p:sldId id="687" r:id="rId278"/>
    <p:sldId id="688" r:id="rId279"/>
    <p:sldId id="689" r:id="rId280"/>
    <p:sldId id="657" r:id="rId281"/>
    <p:sldId id="658" r:id="rId282"/>
    <p:sldId id="659" r:id="rId283"/>
    <p:sldId id="660" r:id="rId284"/>
    <p:sldId id="661" r:id="rId285"/>
    <p:sldId id="662" r:id="rId286"/>
    <p:sldId id="663" r:id="rId287"/>
    <p:sldId id="692" r:id="rId288"/>
    <p:sldId id="664" r:id="rId289"/>
    <p:sldId id="665" r:id="rId290"/>
    <p:sldId id="675" r:id="rId291"/>
    <p:sldId id="676" r:id="rId292"/>
    <p:sldId id="677" r:id="rId293"/>
    <p:sldId id="609" r:id="rId294"/>
    <p:sldId id="610" r:id="rId295"/>
    <p:sldId id="611" r:id="rId296"/>
    <p:sldId id="612" r:id="rId297"/>
    <p:sldId id="613" r:id="rId298"/>
    <p:sldId id="614" r:id="rId299"/>
    <p:sldId id="615" r:id="rId300"/>
    <p:sldId id="616" r:id="rId301"/>
    <p:sldId id="617" r:id="rId302"/>
    <p:sldId id="618" r:id="rId303"/>
    <p:sldId id="619" r:id="rId304"/>
    <p:sldId id="620" r:id="rId305"/>
    <p:sldId id="621" r:id="rId306"/>
    <p:sldId id="622" r:id="rId307"/>
    <p:sldId id="623" r:id="rId308"/>
    <p:sldId id="624" r:id="rId309"/>
    <p:sldId id="625" r:id="rId310"/>
    <p:sldId id="626" r:id="rId311"/>
    <p:sldId id="627" r:id="rId312"/>
    <p:sldId id="628" r:id="rId313"/>
    <p:sldId id="629" r:id="rId314"/>
    <p:sldId id="678" r:id="rId315"/>
    <p:sldId id="679" r:id="rId316"/>
    <p:sldId id="680" r:id="rId317"/>
    <p:sldId id="693" r:id="rId318"/>
    <p:sldId id="694" r:id="rId319"/>
    <p:sldId id="695" r:id="rId320"/>
    <p:sldId id="696" r:id="rId321"/>
    <p:sldId id="697" r:id="rId322"/>
    <p:sldId id="699" r:id="rId323"/>
    <p:sldId id="630" r:id="rId324"/>
    <p:sldId id="346" r:id="rId325"/>
    <p:sldId id="347" r:id="rId326"/>
    <p:sldId id="348" r:id="rId327"/>
    <p:sldId id="349" r:id="rId3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2832F5-EA01-48E5-B403-87E193F50680}">
          <p14:sldIdLst>
            <p14:sldId id="698"/>
            <p14:sldId id="259"/>
            <p14:sldId id="712"/>
            <p14:sldId id="701"/>
            <p14:sldId id="708"/>
          </p14:sldIdLst>
        </p14:section>
        <p14:section name="Project Overview" id="{087866C3-7028-482C-8D34-6BF5363FBD75}">
          <p14:sldIdLst>
            <p14:sldId id="307"/>
            <p14:sldId id="262"/>
            <p14:sldId id="709"/>
            <p14:sldId id="710"/>
            <p14:sldId id="342"/>
            <p14:sldId id="713"/>
            <p14:sldId id="711"/>
            <p14:sldId id="490"/>
          </p14:sldIdLst>
        </p14:section>
        <p14:section name="Status Update" id="{521DEF98-8796-4632-831A-16252E9A6054}">
          <p14:sldIdLst>
            <p14:sldId id="263"/>
            <p14:sldId id="274"/>
            <p14:sldId id="275"/>
            <p14:sldId id="276"/>
            <p14:sldId id="277"/>
            <p14:sldId id="279"/>
            <p14:sldId id="278"/>
            <p14:sldId id="280"/>
            <p14:sldId id="282"/>
            <p14:sldId id="288"/>
            <p14:sldId id="289"/>
            <p14:sldId id="290"/>
            <p14:sldId id="292"/>
            <p14:sldId id="287"/>
            <p14:sldId id="286"/>
            <p14:sldId id="295"/>
            <p14:sldId id="294"/>
            <p14:sldId id="297"/>
            <p14:sldId id="296"/>
            <p14:sldId id="302"/>
            <p14:sldId id="345"/>
            <p14:sldId id="303"/>
            <p14:sldId id="304"/>
            <p14:sldId id="344"/>
            <p14:sldId id="298"/>
            <p14:sldId id="305"/>
            <p14:sldId id="300"/>
            <p14:sldId id="301"/>
            <p14:sldId id="395"/>
            <p14:sldId id="309"/>
            <p14:sldId id="313"/>
            <p14:sldId id="315"/>
            <p14:sldId id="316"/>
            <p14:sldId id="336"/>
            <p14:sldId id="324"/>
            <p14:sldId id="317"/>
            <p14:sldId id="318"/>
            <p14:sldId id="319"/>
            <p14:sldId id="320"/>
            <p14:sldId id="321"/>
            <p14:sldId id="323"/>
            <p14:sldId id="322"/>
            <p14:sldId id="343"/>
            <p14:sldId id="702"/>
            <p14:sldId id="351"/>
            <p14:sldId id="355"/>
            <p14:sldId id="390"/>
            <p14:sldId id="391"/>
            <p14:sldId id="356"/>
            <p14:sldId id="392"/>
            <p14:sldId id="357"/>
            <p14:sldId id="359"/>
            <p14:sldId id="358"/>
            <p14:sldId id="361"/>
            <p14:sldId id="362"/>
            <p14:sldId id="363"/>
            <p14:sldId id="364"/>
            <p14:sldId id="365"/>
            <p14:sldId id="366"/>
            <p14:sldId id="367"/>
            <p14:sldId id="368"/>
            <p14:sldId id="369"/>
            <p14:sldId id="370"/>
            <p14:sldId id="371"/>
            <p14:sldId id="374"/>
            <p14:sldId id="375"/>
            <p14:sldId id="377"/>
            <p14:sldId id="378"/>
            <p14:sldId id="380"/>
            <p14:sldId id="381"/>
            <p14:sldId id="382"/>
            <p14:sldId id="383"/>
            <p14:sldId id="393"/>
            <p14:sldId id="385"/>
            <p14:sldId id="386"/>
            <p14:sldId id="387"/>
            <p14:sldId id="388"/>
            <p14:sldId id="389"/>
            <p14:sldId id="396"/>
            <p14:sldId id="397"/>
            <p14:sldId id="493"/>
            <p14:sldId id="494"/>
            <p14:sldId id="398"/>
            <p14:sldId id="492"/>
            <p14:sldId id="408"/>
            <p14:sldId id="409"/>
            <p14:sldId id="406"/>
            <p14:sldId id="407"/>
            <p14:sldId id="404"/>
            <p14:sldId id="405"/>
            <p14:sldId id="433"/>
            <p14:sldId id="410"/>
            <p14:sldId id="424"/>
            <p14:sldId id="411"/>
            <p14:sldId id="425"/>
            <p14:sldId id="439"/>
            <p14:sldId id="423"/>
            <p14:sldId id="412"/>
            <p14:sldId id="413"/>
            <p14:sldId id="414"/>
            <p14:sldId id="419"/>
            <p14:sldId id="420"/>
            <p14:sldId id="421"/>
            <p14:sldId id="422"/>
            <p14:sldId id="426"/>
            <p14:sldId id="428"/>
            <p14:sldId id="429"/>
            <p14:sldId id="431"/>
            <p14:sldId id="432"/>
            <p14:sldId id="435"/>
            <p14:sldId id="436"/>
            <p14:sldId id="437"/>
            <p14:sldId id="438"/>
            <p14:sldId id="441"/>
            <p14:sldId id="442"/>
            <p14:sldId id="443"/>
            <p14:sldId id="440"/>
            <p14:sldId id="444"/>
            <p14:sldId id="445"/>
            <p14:sldId id="446"/>
            <p14:sldId id="447"/>
            <p14:sldId id="449"/>
            <p14:sldId id="450"/>
            <p14:sldId id="606"/>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8"/>
            <p14:sldId id="479"/>
            <p14:sldId id="488"/>
            <p14:sldId id="480"/>
            <p14:sldId id="481"/>
            <p14:sldId id="482"/>
            <p14:sldId id="483"/>
            <p14:sldId id="484"/>
            <p14:sldId id="485"/>
            <p14:sldId id="486"/>
            <p14:sldId id="487"/>
            <p14:sldId id="705"/>
            <p14:sldId id="489"/>
            <p14:sldId id="495"/>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6"/>
            <p14:sldId id="565"/>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99"/>
            <p14:sldId id="600"/>
            <p14:sldId id="601"/>
            <p14:sldId id="602"/>
            <p14:sldId id="603"/>
            <p14:sldId id="604"/>
            <p14:sldId id="605"/>
            <p14:sldId id="632"/>
            <p14:sldId id="517"/>
            <p14:sldId id="631"/>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654"/>
            <p14:sldId id="655"/>
            <p14:sldId id="542"/>
            <p14:sldId id="608"/>
            <p14:sldId id="681"/>
            <p14:sldId id="691"/>
            <p14:sldId id="682"/>
            <p14:sldId id="683"/>
            <p14:sldId id="684"/>
            <p14:sldId id="685"/>
            <p14:sldId id="686"/>
            <p14:sldId id="687"/>
            <p14:sldId id="688"/>
            <p14:sldId id="689"/>
            <p14:sldId id="657"/>
            <p14:sldId id="658"/>
            <p14:sldId id="659"/>
            <p14:sldId id="660"/>
            <p14:sldId id="661"/>
            <p14:sldId id="662"/>
            <p14:sldId id="663"/>
            <p14:sldId id="692"/>
            <p14:sldId id="664"/>
            <p14:sldId id="665"/>
            <p14:sldId id="675"/>
            <p14:sldId id="676"/>
            <p14:sldId id="677"/>
            <p14:sldId id="609"/>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678"/>
            <p14:sldId id="679"/>
            <p14:sldId id="680"/>
            <p14:sldId id="693"/>
            <p14:sldId id="694"/>
            <p14:sldId id="695"/>
            <p14:sldId id="696"/>
            <p14:sldId id="697"/>
            <p14:sldId id="699"/>
            <p14:sldId id="630"/>
            <p14:sldId id="346"/>
            <p14:sldId id="347"/>
            <p14:sldId id="348"/>
            <p14:sldId id="349"/>
          </p14:sldIdLst>
        </p14:section>
        <p14:section name="Appendix" id="{E35CCD6A-2288-476E-BC93-C75323AE1F3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63" autoAdjust="0"/>
    <p:restoredTop sz="94731" autoAdjust="0"/>
  </p:normalViewPr>
  <p:slideViewPr>
    <p:cSldViewPr>
      <p:cViewPr varScale="1">
        <p:scale>
          <a:sx n="77" d="100"/>
          <a:sy n="77" d="100"/>
        </p:scale>
        <p:origin x="-77" y="-106"/>
      </p:cViewPr>
      <p:guideLst>
        <p:guide orient="horz" pos="2160"/>
        <p:guide orient="horz" pos="576"/>
        <p:guide pos="2880"/>
        <p:guide pos="288"/>
      </p:guideLst>
    </p:cSldViewPr>
  </p:slideViewPr>
  <p:outlineViewPr>
    <p:cViewPr>
      <p:scale>
        <a:sx n="33" d="100"/>
        <a:sy n="33" d="100"/>
      </p:scale>
      <p:origin x="0" y="66132"/>
    </p:cViewPr>
  </p:outlineViewPr>
  <p:notesTextViewPr>
    <p:cViewPr>
      <p:scale>
        <a:sx n="100" d="100"/>
        <a:sy n="100" d="100"/>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presProps" Target="pres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506C0-3FFE-45A5-803D-9F4FC5464A70}" type="datetimeFigureOut">
              <a:rPr lang="en-US" smtClean="0"/>
              <a:t>4/3/2016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646707-6BBD-41A9-B4DF-0C76A73A2D2A}" type="slidenum">
              <a:rPr lang="en-US" smtClean="0"/>
              <a:t>‹#›</a:t>
            </a:fld>
            <a:endParaRPr lang="en-US"/>
          </a:p>
        </p:txBody>
      </p:sp>
    </p:spTree>
    <p:extLst>
      <p:ext uri="{BB962C8B-B14F-4D97-AF65-F5344CB8AC3E}">
        <p14:creationId xmlns:p14="http://schemas.microsoft.com/office/powerpoint/2010/main" val="82539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is another option</a:t>
            </a:r>
            <a:r>
              <a:rPr lang="en-US" sz="1200" baseline="0" dirty="0" smtClean="0"/>
              <a:t> for an Overview slides using transitions.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a:t>
            </a:fld>
            <a:endParaRPr lang="en-US" dirty="0"/>
          </a:p>
        </p:txBody>
      </p:sp>
    </p:spTree>
    <p:extLst>
      <p:ext uri="{BB962C8B-B14F-4D97-AF65-F5344CB8AC3E}">
        <p14:creationId xmlns:p14="http://schemas.microsoft.com/office/powerpoint/2010/main" val="180050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mtClean="0">
                <a:latin typeface="Arial" pitchFamily="34" charset="0"/>
                <a:cs typeface="Arial" pitchFamily="34" charset="0"/>
              </a:rPr>
              <a:t>Give a brief overview of the presentation. Describe the major focus of the presentation and why it is important.</a:t>
            </a:r>
          </a:p>
          <a:p>
            <a:pPr>
              <a:lnSpc>
                <a:spcPct val="80000"/>
              </a:lnSpc>
            </a:pPr>
            <a:r>
              <a:rPr lang="en-US" smtClean="0">
                <a:latin typeface="Arial" pitchFamily="34" charset="0"/>
                <a:cs typeface="Arial" pitchFamily="34" charset="0"/>
              </a:rPr>
              <a:t>Introduce each of the major topics.</a:t>
            </a:r>
          </a:p>
          <a:p>
            <a:r>
              <a:rPr lang="en-US" smtClean="0">
                <a:latin typeface="Arial" pitchFamily="34" charset="0"/>
                <a:cs typeface="Arial" pitchFamily="34" charset="0"/>
              </a:rPr>
              <a:t>To provide a road map for the audience, you can repeat this Overview slide throughout the presentation, highlighting the particular topic you will discuss next.</a:t>
            </a:r>
          </a:p>
        </p:txBody>
      </p:sp>
      <p:sp>
        <p:nvSpPr>
          <p:cNvPr id="425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F285E59-1A95-471D-9AB6-ED0E59BE2574}" type="slidenum">
              <a:rPr lang="en-US" smtClean="0"/>
              <a:pPr eaLnBrk="1" hangingPunct="1"/>
              <a:t>12</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149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159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Duplicate this slide as necessary if there is more than one issue.</a:t>
            </a:r>
          </a:p>
          <a:p>
            <a:r>
              <a:rPr lang="en-US" dirty="0" smtClean="0"/>
              <a:t>This and related slides</a:t>
            </a:r>
            <a:r>
              <a:rPr lang="en-US" baseline="0" dirty="0" smtClean="0"/>
              <a:t> can be moved to the appendix or hidden if necessary.</a:t>
            </a:r>
            <a:endParaRPr lang="en-US"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14</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169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15</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179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16</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189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17</a:t>
            </a:fld>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198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18</a:t>
            </a:fld>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209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19</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219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20</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229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can be used as a starter file to give updates for project</a:t>
            </a:r>
            <a:r>
              <a:rPr lang="en-US" baseline="0" dirty="0" smtClean="0"/>
              <a:t> milestones.</a:t>
            </a:r>
            <a:endParaRPr lang="en-US" dirty="0" smtClean="0"/>
          </a:p>
          <a:p>
            <a:endParaRPr lang="en-US" baseline="0" dirty="0" smtClean="0"/>
          </a:p>
          <a:p>
            <a:pPr lvl="0"/>
            <a:r>
              <a:rPr lang="en-US" sz="1000" b="1" dirty="0" smtClean="0"/>
              <a:t>Sections</a:t>
            </a:r>
            <a:endParaRPr lang="en-US" sz="1000" b="0" dirty="0" smtClean="0"/>
          </a:p>
          <a:p>
            <a:pPr lvl="0"/>
            <a:r>
              <a:rPr lang="en-US" sz="1000" b="0" dirty="0" smtClean="0"/>
              <a:t>Right-click on a slide to add sections.</a:t>
            </a:r>
            <a:r>
              <a:rPr lang="en-US" sz="1000" b="0" baseline="0" dirty="0" smtClean="0"/>
              <a:t> Sections can help to organize your slides or facilitate collaboration between multiple authors.</a:t>
            </a:r>
            <a:endParaRPr lang="en-US" sz="1000" b="0" dirty="0" smtClean="0"/>
          </a:p>
          <a:p>
            <a:pPr lvl="0"/>
            <a:endParaRPr lang="en-US" sz="1000" b="1" dirty="0" smtClean="0"/>
          </a:p>
          <a:p>
            <a:pPr lvl="0"/>
            <a:r>
              <a:rPr lang="en-US" sz="1000" b="1" dirty="0" smtClean="0"/>
              <a:t>Notes</a:t>
            </a:r>
          </a:p>
          <a:p>
            <a:pPr lvl="0"/>
            <a:r>
              <a:rPr lang="en-US" sz="1000" dirty="0" smtClean="0"/>
              <a:t>Use the Notes section for delivery notes or to provide additional details for the audience.</a:t>
            </a:r>
            <a:r>
              <a:rPr lang="en-US" sz="1000" baseline="0" dirty="0" smtClean="0"/>
              <a:t> View these notes in Presentation View during your presentation. </a:t>
            </a:r>
          </a:p>
          <a:p>
            <a:pPr lvl="0">
              <a:buFontTx/>
              <a:buNone/>
            </a:pPr>
            <a:r>
              <a:rPr lang="en-US" sz="1000" dirty="0" smtClean="0"/>
              <a:t>Keep in mind the font size (important for accessibility, visibility, videotaping, and online production)</a:t>
            </a:r>
          </a:p>
          <a:p>
            <a:pPr lvl="0"/>
            <a:endParaRPr lang="en-US" sz="1000" dirty="0" smtClean="0"/>
          </a:p>
          <a:p>
            <a:pPr lvl="0">
              <a:buFontTx/>
              <a:buNone/>
            </a:pPr>
            <a:r>
              <a:rPr lang="en-US" sz="1000" b="1" dirty="0" smtClean="0"/>
              <a:t>Coordinated colors </a:t>
            </a:r>
          </a:p>
          <a:p>
            <a:pPr lvl="0">
              <a:buFontTx/>
              <a:buNone/>
            </a:pPr>
            <a:r>
              <a:rPr lang="en-US" sz="1000" dirty="0" smtClean="0"/>
              <a:t>Pay particular attention to the graphs, charts, and text boxes.</a:t>
            </a:r>
            <a:r>
              <a:rPr lang="en-US" sz="1000" baseline="0" dirty="0" smtClean="0"/>
              <a:t> </a:t>
            </a:r>
            <a:endParaRPr lang="en-US" sz="1000" dirty="0" smtClean="0"/>
          </a:p>
          <a:p>
            <a:pPr lvl="0"/>
            <a:r>
              <a:rPr lang="en-US" sz="1000" dirty="0" smtClean="0"/>
              <a:t>Consider that attendees will print in black and white or </a:t>
            </a:r>
            <a:r>
              <a:rPr lang="en-US" sz="1000" dirty="0" err="1" smtClean="0"/>
              <a:t>grayscale</a:t>
            </a:r>
            <a:r>
              <a:rPr lang="en-US" sz="1000" dirty="0" smtClean="0"/>
              <a:t>. Run a test print to make sure your colors work when printed in pure black and white and </a:t>
            </a:r>
            <a:r>
              <a:rPr lang="en-US" sz="1000" dirty="0" err="1" smtClean="0"/>
              <a:t>grayscale</a:t>
            </a:r>
            <a:r>
              <a:rPr lang="en-US" sz="1000" dirty="0" smtClean="0"/>
              <a:t>.</a:t>
            </a:r>
          </a:p>
          <a:p>
            <a:pPr lvl="0">
              <a:buFontTx/>
              <a:buNone/>
            </a:pPr>
            <a:endParaRPr lang="en-US" sz="1000" dirty="0" smtClean="0"/>
          </a:p>
          <a:p>
            <a:pPr lvl="0">
              <a:buFontTx/>
              <a:buNone/>
            </a:pPr>
            <a:r>
              <a:rPr lang="en-US" sz="1000" b="1" dirty="0" smtClean="0"/>
              <a:t>Graphics, tables, and graphs</a:t>
            </a:r>
          </a:p>
          <a:p>
            <a:pPr lvl="0"/>
            <a:r>
              <a:rPr lang="en-US" sz="1000" dirty="0" smtClean="0"/>
              <a:t>Keep it simple: If possible, use consistent, non-distracting styles and colors.</a:t>
            </a:r>
          </a:p>
          <a:p>
            <a:pPr lvl="0"/>
            <a:r>
              <a:rPr lang="en-US" sz="1000" dirty="0" smtClean="0"/>
              <a:t>Label all graphs and tables.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21</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239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pPr algn="ctr"/>
            <a:endParaRPr lang="fa-IR" sz="1800" dirty="0">
              <a:cs typeface="Nazanin" pitchFamily="2" charset="-78"/>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22</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248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23</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257</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259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260</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263</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264</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265</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266</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24</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268</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269</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CB4D2FB7-317D-4E6F-AE5A-50E1B880D5A8}" type="slidenum">
              <a:rPr lang="fa-IR" smtClean="0"/>
              <a:t>288</a:t>
            </a:fld>
            <a:endParaRPr lang="fa-IR"/>
          </a:p>
        </p:txBody>
      </p:sp>
    </p:spTree>
    <p:extLst>
      <p:ext uri="{BB962C8B-B14F-4D97-AF65-F5344CB8AC3E}">
        <p14:creationId xmlns:p14="http://schemas.microsoft.com/office/powerpoint/2010/main" val="2249527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54</a:t>
            </a:fld>
            <a:endParaRPr lang="en-US"/>
          </a:p>
        </p:txBody>
      </p:sp>
    </p:spTree>
    <p:extLst>
      <p:ext uri="{BB962C8B-B14F-4D97-AF65-F5344CB8AC3E}">
        <p14:creationId xmlns:p14="http://schemas.microsoft.com/office/powerpoint/2010/main" val="4051936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pPr algn="ctr"/>
            <a:endParaRPr lang="fa-IR" sz="1800" dirty="0">
              <a:cs typeface="Nazanin" pitchFamily="2" charset="-7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59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a:ln/>
        </p:spPr>
      </p:sp>
      <p:sp>
        <p:nvSpPr>
          <p:cNvPr id="497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mtClean="0">
                <a:latin typeface="Arial" pitchFamily="34" charset="0"/>
                <a:cs typeface="Arial" pitchFamily="34" charset="0"/>
              </a:rPr>
              <a:t>Give a brief overview of the presentation. Describe the major focus of the presentation and why it is important.</a:t>
            </a:r>
          </a:p>
          <a:p>
            <a:pPr>
              <a:lnSpc>
                <a:spcPct val="80000"/>
              </a:lnSpc>
            </a:pPr>
            <a:r>
              <a:rPr lang="en-US" smtClean="0">
                <a:latin typeface="Arial" pitchFamily="34" charset="0"/>
                <a:cs typeface="Arial" pitchFamily="34" charset="0"/>
              </a:rPr>
              <a:t>Introduce each of the major topics.</a:t>
            </a:r>
          </a:p>
          <a:p>
            <a:r>
              <a:rPr lang="en-US" smtClean="0">
                <a:latin typeface="Arial" pitchFamily="34" charset="0"/>
                <a:cs typeface="Arial" pitchFamily="34" charset="0"/>
              </a:rPr>
              <a:t>To provide a road map for the audience, you can repeat this Overview slide throughout the presentation, highlighting the particular topic you will discuss next.</a:t>
            </a:r>
          </a:p>
        </p:txBody>
      </p:sp>
      <p:sp>
        <p:nvSpPr>
          <p:cNvPr id="497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C325FDF-768C-4DF5-BC11-C37C81C39213}" type="slidenum">
              <a:rPr lang="en-US" smtClean="0"/>
              <a:pPr eaLnBrk="1" hangingPunct="1"/>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69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42C2B5-C99F-4D3E-9225-39C7EAAF2C03}" type="slidenum">
              <a:rPr lang="ar-SA" smtClean="0"/>
              <a:pPr/>
              <a:t>4</a:t>
            </a:fld>
            <a:endParaRPr lang="fa-I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79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Give a brief overview of the presentation.</a:t>
            </a:r>
            <a:r>
              <a:rPr lang="en-US" baseline="0" dirty="0" smtClean="0"/>
              <a:t> D</a:t>
            </a:r>
            <a:r>
              <a:rPr lang="en-US" dirty="0" smtClean="0"/>
              <a:t>escribe the major focus of the presentation and why it is important.</a:t>
            </a:r>
          </a:p>
          <a:p>
            <a:pPr>
              <a:lnSpc>
                <a:spcPct val="80000"/>
              </a:lnSpc>
            </a:pPr>
            <a:r>
              <a:rPr lang="en-US" dirty="0" smtClean="0"/>
              <a:t>Introduce each of the major topics.</a:t>
            </a:r>
          </a:p>
          <a:p>
            <a:r>
              <a:rPr lang="en-US" dirty="0" smtClean="0"/>
              <a:t>To provide a road map for the audience, you</a:t>
            </a:r>
            <a:r>
              <a:rPr lang="en-US" baseline="0" dirty="0" smtClean="0"/>
              <a:t> can </a:t>
            </a:r>
            <a:r>
              <a:rPr lang="en-US" dirty="0" smtClean="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5</a:t>
            </a:fld>
            <a:endParaRPr lang="en-US"/>
          </a:p>
        </p:txBody>
      </p:sp>
    </p:spTree>
    <p:extLst>
      <p:ext uri="{BB962C8B-B14F-4D97-AF65-F5344CB8AC3E}">
        <p14:creationId xmlns:p14="http://schemas.microsoft.com/office/powerpoint/2010/main" val="1499388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89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Give a brief overview of the presentation.</a:t>
            </a:r>
            <a:r>
              <a:rPr lang="en-US" baseline="0" dirty="0" smtClean="0"/>
              <a:t> D</a:t>
            </a:r>
            <a:r>
              <a:rPr lang="en-US" dirty="0" smtClean="0"/>
              <a:t>escribe the major focus of the presentation and why it is important.</a:t>
            </a:r>
          </a:p>
          <a:p>
            <a:pPr>
              <a:lnSpc>
                <a:spcPct val="80000"/>
              </a:lnSpc>
            </a:pPr>
            <a:r>
              <a:rPr lang="en-US" dirty="0" smtClean="0"/>
              <a:t>Introduce each of the major topics.</a:t>
            </a:r>
          </a:p>
          <a:p>
            <a:r>
              <a:rPr lang="en-US" dirty="0" smtClean="0"/>
              <a:t>To provide a road map for the audience, you</a:t>
            </a:r>
            <a:r>
              <a:rPr lang="en-US" baseline="0" dirty="0" smtClean="0"/>
              <a:t> can </a:t>
            </a:r>
            <a:r>
              <a:rPr lang="en-US" dirty="0" smtClean="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99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t>* If any of</a:t>
            </a:r>
            <a:r>
              <a:rPr lang="en-US" baseline="0" dirty="0" smtClean="0"/>
              <a:t> these issues caused a schedule delay or need to be discussed further, include details in next slide.</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109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Give a brief overview of the presentation.</a:t>
            </a:r>
            <a:r>
              <a:rPr lang="en-US" baseline="0" dirty="0" smtClean="0"/>
              <a:t> D</a:t>
            </a:r>
            <a:r>
              <a:rPr lang="en-US" dirty="0" smtClean="0"/>
              <a:t>escribe the major focus of the presentation and why it is important.</a:t>
            </a:r>
          </a:p>
          <a:p>
            <a:pPr>
              <a:lnSpc>
                <a:spcPct val="80000"/>
              </a:lnSpc>
            </a:pPr>
            <a:r>
              <a:rPr lang="en-US" dirty="0" smtClean="0"/>
              <a:t>Introduce each of the major topics.</a:t>
            </a:r>
          </a:p>
          <a:p>
            <a:r>
              <a:rPr lang="en-US" dirty="0" smtClean="0"/>
              <a:t>To provide a road map for the audience, you</a:t>
            </a:r>
            <a:r>
              <a:rPr lang="en-US" baseline="0" dirty="0" smtClean="0"/>
              <a:t> can </a:t>
            </a:r>
            <a:r>
              <a:rPr lang="en-US" dirty="0" smtClean="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8</a:t>
            </a:fld>
            <a:endParaRPr lang="en-US"/>
          </a:p>
        </p:txBody>
      </p:sp>
    </p:spTree>
    <p:extLst>
      <p:ext uri="{BB962C8B-B14F-4D97-AF65-F5344CB8AC3E}">
        <p14:creationId xmlns:p14="http://schemas.microsoft.com/office/powerpoint/2010/main" val="7946779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119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120</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121</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122</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80000"/>
              </a:lnSpc>
            </a:pPr>
            <a:r>
              <a:rPr lang="en-US" dirty="0" smtClean="0"/>
              <a:t>Give a brief overview of the presentation.</a:t>
            </a:r>
            <a:r>
              <a:rPr lang="en-US" baseline="0" dirty="0" smtClean="0"/>
              <a:t> D</a:t>
            </a:r>
            <a:r>
              <a:rPr lang="en-US" dirty="0" smtClean="0"/>
              <a:t>escribe the major focus of the presentation and why it is important.</a:t>
            </a:r>
          </a:p>
          <a:p>
            <a:pPr>
              <a:lnSpc>
                <a:spcPct val="80000"/>
              </a:lnSpc>
            </a:pPr>
            <a:r>
              <a:rPr lang="en-US" dirty="0" smtClean="0"/>
              <a:t>Introduce each of the major topics.</a:t>
            </a:r>
          </a:p>
          <a:p>
            <a:r>
              <a:rPr lang="en-US" dirty="0" smtClean="0"/>
              <a:t>To provide a road map for the audience, you</a:t>
            </a:r>
            <a:r>
              <a:rPr lang="en-US" baseline="0" dirty="0" smtClean="0"/>
              <a:t> can </a:t>
            </a:r>
            <a:r>
              <a:rPr lang="en-US" dirty="0" smtClean="0"/>
              <a:t>repeat this Overview slide throughout the presentation, highlighting the particular topic you will discuss next.</a:t>
            </a:r>
          </a:p>
        </p:txBody>
      </p:sp>
      <p:sp>
        <p:nvSpPr>
          <p:cNvPr id="4" name="Slide Number Placeholder 3"/>
          <p:cNvSpPr>
            <a:spLocks noGrp="1"/>
          </p:cNvSpPr>
          <p:nvPr>
            <p:ph type="sldNum" sz="quarter" idx="10"/>
          </p:nvPr>
        </p:nvSpPr>
        <p:spPr/>
        <p:txBody>
          <a:bodyPr/>
          <a:lstStyle/>
          <a:p>
            <a:fld id="{EC6EAC7D-5A89-47C2-8ABA-56C9C2DEF7A4}" type="slidenum">
              <a:rPr lang="en-US" smtClean="0"/>
              <a:pPr/>
              <a:t>9</a:t>
            </a:fld>
            <a:endParaRPr lang="en-US"/>
          </a:p>
        </p:txBody>
      </p:sp>
    </p:spTree>
    <p:extLst>
      <p:ext uri="{BB962C8B-B14F-4D97-AF65-F5344CB8AC3E}">
        <p14:creationId xmlns:p14="http://schemas.microsoft.com/office/powerpoint/2010/main" val="7946779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123</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124</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125</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126</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127</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128</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F8646707-6BBD-41A9-B4DF-0C76A73A2D2A}" type="slidenum">
              <a:rPr lang="en-US" smtClean="0"/>
              <a:t>129</a:t>
            </a:fld>
            <a:endParaRPr lang="en-US"/>
          </a:p>
        </p:txBody>
      </p:sp>
    </p:spTree>
    <p:extLst>
      <p:ext uri="{BB962C8B-B14F-4D97-AF65-F5344CB8AC3E}">
        <p14:creationId xmlns:p14="http://schemas.microsoft.com/office/powerpoint/2010/main" val="29596326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131</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132</a:t>
            </a:fld>
            <a:endParaRPr lang="en-US"/>
          </a:p>
        </p:txBody>
      </p:sp>
    </p:spTree>
    <p:extLst>
      <p:ext uri="{BB962C8B-B14F-4D97-AF65-F5344CB8AC3E}">
        <p14:creationId xmlns:p14="http://schemas.microsoft.com/office/powerpoint/2010/main" val="1635188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133</a:t>
            </a:fld>
            <a:endParaRPr lang="en-US"/>
          </a:p>
        </p:txBody>
      </p:sp>
    </p:spTree>
    <p:extLst>
      <p:ext uri="{BB962C8B-B14F-4D97-AF65-F5344CB8AC3E}">
        <p14:creationId xmlns:p14="http://schemas.microsoft.com/office/powerpoint/2010/main" val="163518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a:defRPr>
                <a:latin typeface="Georgia" pitchFamily="18"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a:buNone/>
              <a:defRPr sz="1600"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F922158D-428B-4987-8B28-745A2AFA125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22158D-428B-4987-8B28-745A2AFA125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4/3/2016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2722663063"/>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srcRect l="-92" t="50811" r="45394" b="-590"/>
          <a:stretch/>
        </p:blipFill>
        <p:spPr>
          <a:xfrm>
            <a:off x="-13648" y="0"/>
            <a:ext cx="9157648" cy="5582272"/>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a:defRPr sz="3600" b="0" cap="none">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0" y="3048000"/>
            <a:ext cx="5105400" cy="1500187"/>
          </a:xfrm>
        </p:spPr>
        <p:txBody>
          <a:bodyPr anchor="t"/>
          <a:lstStyle>
            <a:lvl1pPr marL="0" indent="0">
              <a:buNone/>
              <a:defRPr sz="2000">
                <a:solidFill>
                  <a:schemeClr val="tx1"/>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158D-428B-4987-8B28-745A2AFA125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a:defRPr sz="2800">
                <a:latin typeface="Georgia"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marL="342900" indent="-342900">
              <a:lnSpc>
                <a:spcPct val="150000"/>
              </a:lnSpc>
              <a:spcBef>
                <a:spcPts val="0"/>
              </a:spcBef>
              <a:buSzPct val="130000"/>
              <a:buFont typeface="Arial" pitchFamily="34" charset="0"/>
              <a:buChar char="•"/>
              <a:defRPr sz="2000">
                <a:latin typeface="Georgia" pitchFamily="18" charset="0"/>
              </a:defRPr>
            </a:lvl1pPr>
            <a:lvl2pPr marL="571500" indent="-228600">
              <a:lnSpc>
                <a:spcPct val="150000"/>
              </a:lnSpc>
              <a:spcBef>
                <a:spcPts val="0"/>
              </a:spcBef>
              <a:buSzPct val="60000"/>
              <a:buFont typeface="Courier New" pitchFamily="49" charset="0"/>
              <a:buChar char="o"/>
              <a:defRPr sz="1800">
                <a:latin typeface="Georgia" pitchFamily="18" charset="0"/>
              </a:defRPr>
            </a:lvl2pPr>
            <a:lvl3pPr>
              <a:defRPr sz="2000">
                <a:latin typeface="Georgia" pitchFamily="18" charset="0"/>
              </a:defRPr>
            </a:lvl3pPr>
            <a:lvl4pPr>
              <a:defRPr sz="2000">
                <a:latin typeface="Georgia" pitchFamily="18" charset="0"/>
              </a:defRPr>
            </a:lvl4pPr>
            <a:lvl5pPr>
              <a:defRPr sz="2000">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922158D-428B-4987-8B28-745A2AFA1252}" type="datetimeFigureOut">
              <a:rPr lang="en-US" smtClean="0"/>
              <a:t>4/3/2016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828800"/>
            <a:ext cx="4038600" cy="42973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922158D-428B-4987-8B28-745A2AFA125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22158D-428B-4987-8B28-745A2AFA1252}" type="datetimeFigureOut">
              <a:rPr lang="en-US" smtClean="0"/>
              <a:t>4/3/2016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28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922158D-428B-4987-8B28-745A2AFA1252}" type="datetimeFigureOut">
              <a:rPr lang="en-US" smtClean="0"/>
              <a:t>4/3/2016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lang="en-US" smtClean="0"/>
              <a:t>4/3/2016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752600"/>
            <a:ext cx="3008313" cy="4373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158D-428B-4987-8B28-745A2AFA1252}" type="datetimeFigureOut">
              <a:rPr lang="en-US" smtClean="0"/>
              <a:t>4/3/2016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FC477-0A05-4F3E-8EE9-E015C9089D56}" type="slidenum">
              <a:rPr lang="en-US" smtClean="0"/>
              <a:t>‹#›</a:t>
            </a:fld>
            <a:endParaRPr lang="en-US"/>
          </a:p>
        </p:txBody>
      </p:sp>
    </p:spTree>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158D-428B-4987-8B28-745A2AFA1252}" type="datetimeFigureOut">
              <a:rPr lang="en-US" smtClean="0"/>
              <a:t>4/3/2016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FC477-0A05-4F3E-8EE9-E015C9089D56}" type="slidenum">
              <a:rPr lang="en-US" smtClean="0"/>
              <a:t>‹#›</a:t>
            </a:fld>
            <a:endParaRPr lang="en-US"/>
          </a:p>
        </p:txBody>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iming>
    <p:tnLst>
      <p:par>
        <p:cTn id="1" dur="indefinite" restart="never" nodeType="tmRoot"/>
      </p:par>
    </p:tnLst>
  </p:timing>
  <p:txStyles>
    <p:titleStyle>
      <a:lvl1pPr algn="l" defTabSz="914400" rtl="1" eaLnBrk="1" latinLnBrk="0" hangingPunct="1">
        <a:spcBef>
          <a:spcPct val="0"/>
        </a:spcBef>
        <a:buNone/>
        <a:defRPr sz="28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1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notesSlide" Target="../notesSlides/notesSlide17.xml"/></Relationships>
</file>

<file path=ppt/slides/_rels/slide1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18.xml"/></Relationships>
</file>

<file path=ppt/slides/_rels/slide1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19.xml"/></Relationships>
</file>

<file path=ppt/slides/_rels/slide2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20.xml"/></Relationships>
</file>

<file path=ppt/slides/_rels/slide2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21.xml"/></Relationships>
</file>

<file path=ppt/slides/_rels/slide2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1.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22.xml"/></Relationships>
</file>

<file path=ppt/slides/_rels/slide2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notesSlide" Target="../notesSlides/notesSlide23.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4.xml"/></Relationships>
</file>

<file path=ppt/slides/_rels/slide2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3.xml"/><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4.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2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6.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7.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9.xml"/><Relationship Id="rId1" Type="http://schemas.openxmlformats.org/officeDocument/2006/relationships/slideLayout" Target="../slideLayouts/slideLayout3.xml"/></Relationships>
</file>

<file path=ppt/slides/_rels/slide267.xml.rels><?xml version="1.0" encoding="UTF-8" standalone="yes"?>
<Relationships xmlns="http://schemas.openxmlformats.org/package/2006/relationships"><Relationship Id="rId3" Type="http://schemas.openxmlformats.org/officeDocument/2006/relationships/hyperlink" Target="http://daneshnameh.roshd.ir/mavara/mavara-index.php?page=%D9%88%D8%A7%D8%B1%D8%AF%D8%A7%D8%AA" TargetMode="External"/><Relationship Id="rId7" Type="http://schemas.openxmlformats.org/officeDocument/2006/relationships/hyperlink" Target="http://daneshnameh.roshd.ir/mavara/mavara-index.php?page=%D9%BE%D9%88%D9%84" TargetMode="External"/><Relationship Id="rId2" Type="http://schemas.openxmlformats.org/officeDocument/2006/relationships/hyperlink" Target="http://daneshnameh.roshd.ir/mavara/mavara-index.php?page=%D8%AF%D8%B1%D8%A2%D9%85%D8%AF" TargetMode="External"/><Relationship Id="rId1" Type="http://schemas.openxmlformats.org/officeDocument/2006/relationships/slideLayout" Target="../slideLayouts/slideLayout3.xml"/><Relationship Id="rId6" Type="http://schemas.openxmlformats.org/officeDocument/2006/relationships/hyperlink" Target="http://daneshnameh.roshd.ir/mavara/mavara-index.php?page=%D8%B5%D9%86%D8%AF%D9%88%D9%82+%D8%A8%DB%8C%D9%86+%D8%A7%D9%84%D9%85%D9%84%D9%84%DB%8C+%D9%BE%D9%88%D9%84" TargetMode="External"/><Relationship Id="rId5" Type="http://schemas.openxmlformats.org/officeDocument/2006/relationships/hyperlink" Target="http://daneshnameh.roshd.ir/mavara/mavara-index.php?page=%D8%A8%D8%A7%D9%86%DA%A9+%D9%85%D8%B1%DA%A9%D8%B2%DB%8C+%D8%A7%DB%8C%D8%B1%D8%A7%D9%86" TargetMode="External"/><Relationship Id="rId4" Type="http://schemas.openxmlformats.org/officeDocument/2006/relationships/hyperlink" Target="http://daneshnameh.roshd.ir/mavara/mavara-index.php?page=%D8%A8%D8%A7%D9%86%DA%A9+%D9%85%D9%84%DB%8C+%D8%A7%DB%8C%D8%B1%D8%A7%D9%86" TargetMode="External"/></Relationships>
</file>

<file path=ppt/slides/_rels/slide2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0.xml"/><Relationship Id="rId1" Type="http://schemas.openxmlformats.org/officeDocument/2006/relationships/slideLayout" Target="../slideLayouts/slideLayout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29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3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3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3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30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3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3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3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3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3.jpe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000" y="0"/>
            <a:ext cx="7765662" cy="16476125"/>
          </a:xfrm>
          <a:prstGeom prst="rect">
            <a:avLst/>
          </a:prstGeom>
        </p:spPr>
      </p:pic>
      <p:pic>
        <p:nvPicPr>
          <p:cNvPr id="4" name="Content Placeholder 5" descr="بسم الله.jpg"/>
          <p:cNvPicPr>
            <a:picLocks noChangeAspect="1"/>
          </p:cNvPicPr>
          <p:nvPr/>
        </p:nvPicPr>
        <p:blipFill>
          <a:blip r:embed="rId4" cstate="print"/>
          <a:stretch>
            <a:fillRect/>
          </a:stretch>
        </p:blipFill>
        <p:spPr>
          <a:xfrm>
            <a:off x="107504" y="1184281"/>
            <a:ext cx="4333461" cy="4541418"/>
          </a:xfrm>
          <a:prstGeom prst="rect">
            <a:avLst/>
          </a:prstGeom>
        </p:spPr>
      </p:pic>
      <p:sp>
        <p:nvSpPr>
          <p:cNvPr id="5" name="Rectangle 2" descr="j0440268"/>
          <p:cNvSpPr>
            <a:spLocks noChangeArrowheads="1"/>
          </p:cNvSpPr>
          <p:nvPr/>
        </p:nvSpPr>
        <p:spPr bwMode="auto">
          <a:xfrm>
            <a:off x="0" y="0"/>
            <a:ext cx="9144000" cy="6858000"/>
          </a:xfrm>
          <a:prstGeom prst="rect">
            <a:avLst/>
          </a:prstGeom>
          <a:blipFill dpi="0" rotWithShape="1">
            <a:blip r:embed="rId5" cstate="print"/>
            <a:srcRect/>
            <a:stretch>
              <a:fillRect/>
            </a:stretch>
          </a:blipFill>
          <a:ln w="9525">
            <a:solidFill>
              <a:schemeClr val="tx1"/>
            </a:solidFill>
            <a:miter lim="800000"/>
            <a:headEnd/>
            <a:tailEnd/>
          </a:ln>
        </p:spPr>
        <p:txBody>
          <a:bodyPr wrap="none"/>
          <a:lstStyle/>
          <a:p>
            <a:pPr algn="r" rtl="1">
              <a:buFontTx/>
              <a:buNone/>
            </a:pPr>
            <a:endParaRPr lang="fa-IR" sz="8800" dirty="0" smtClean="0">
              <a:solidFill>
                <a:srgbClr val="FFFF00"/>
              </a:solidFill>
              <a:latin typeface="IranNastaliq" pitchFamily="18" charset="0"/>
              <a:cs typeface="IranNastaliq" pitchFamily="18" charset="0"/>
            </a:endParaRPr>
          </a:p>
          <a:p>
            <a:pPr algn="r" rtl="1">
              <a:buFontTx/>
              <a:buNone/>
            </a:pPr>
            <a:r>
              <a:rPr lang="fa-IR" sz="8800" dirty="0" smtClean="0">
                <a:solidFill>
                  <a:srgbClr val="00B050"/>
                </a:solidFill>
                <a:latin typeface="IranNastaliq" pitchFamily="18" charset="0"/>
                <a:cs typeface="IranNastaliq" pitchFamily="18" charset="0"/>
              </a:rPr>
              <a:t>بسم الله الرحمن الرحيم</a:t>
            </a:r>
          </a:p>
          <a:p>
            <a:pPr algn="r" rtl="1">
              <a:buFontTx/>
              <a:buNone/>
            </a:pPr>
            <a:r>
              <a:rPr lang="fa-IR" sz="4800" dirty="0" smtClean="0">
                <a:solidFill>
                  <a:srgbClr val="FFFF00"/>
                </a:solidFill>
                <a:latin typeface="IranNastaliq" pitchFamily="18" charset="0"/>
                <a:cs typeface="IranNastaliq" pitchFamily="18" charset="0"/>
              </a:rPr>
              <a:t>هست كليد گنج در حكيم</a:t>
            </a:r>
            <a:endParaRPr lang="en-US" sz="4800" dirty="0">
              <a:solidFill>
                <a:srgbClr val="FFFF00"/>
              </a:solidFill>
              <a:latin typeface="IranNastaliq" pitchFamily="18" charset="0"/>
              <a:cs typeface="IranNastaliq" pitchFamily="18" charset="0"/>
            </a:endParaRPr>
          </a:p>
        </p:txBody>
      </p:sp>
      <p:sp>
        <p:nvSpPr>
          <p:cNvPr id="6" name="Date Placeholder 5"/>
          <p:cNvSpPr>
            <a:spLocks noGrp="1"/>
          </p:cNvSpPr>
          <p:nvPr>
            <p:ph type="dt" sz="half" idx="10"/>
          </p:nvPr>
        </p:nvSpPr>
        <p:spPr/>
        <p:txBody>
          <a:bodyPr/>
          <a:lstStyle/>
          <a:p>
            <a:fld id="{FD74E490-0EA5-4FC4-94D4-D69D0FA604FF}" type="datetime1">
              <a:rPr lang="en-US" smtClean="0"/>
              <a:pPr/>
              <a:t>4/3/2016</a:t>
            </a:fld>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1</a:t>
            </a:fld>
            <a:endParaRPr lang="en-US" dirty="0"/>
          </a:p>
        </p:txBody>
      </p:sp>
    </p:spTree>
    <p:extLst>
      <p:ext uri="{BB962C8B-B14F-4D97-AF65-F5344CB8AC3E}">
        <p14:creationId xmlns:p14="http://schemas.microsoft.com/office/powerpoint/2010/main" val="49355516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ctr"/>
            <a:r>
              <a:rPr lang="fa-IR" sz="3200" dirty="0" smtClean="0">
                <a:cs typeface="B Titr" pitchFamily="2" charset="-78"/>
              </a:rPr>
              <a:t>مقدمه</a:t>
            </a:r>
            <a:endParaRPr lang="en-US" sz="3200" dirty="0">
              <a:cs typeface="B Titr" pitchFamily="2" charset="-78"/>
            </a:endParaRPr>
          </a:p>
        </p:txBody>
      </p:sp>
      <p:sp>
        <p:nvSpPr>
          <p:cNvPr id="4" name="Content Placeholder 3"/>
          <p:cNvSpPr>
            <a:spLocks noGrp="1"/>
          </p:cNvSpPr>
          <p:nvPr>
            <p:ph idx="1"/>
          </p:nvPr>
        </p:nvSpPr>
        <p:spPr/>
        <p:txBody>
          <a:bodyPr>
            <a:normAutofit/>
          </a:bodyPr>
          <a:lstStyle/>
          <a:p>
            <a:pPr marL="0" indent="0">
              <a:buNone/>
            </a:pPr>
            <a:r>
              <a:rPr lang="fa-IR" sz="2400" dirty="0">
                <a:cs typeface="B Titr" pitchFamily="2" charset="-78"/>
              </a:rPr>
              <a:t>اصول تحليل اقتصادي</a:t>
            </a:r>
          </a:p>
          <a:p>
            <a:pPr>
              <a:buFont typeface="Wingdings" pitchFamily="2" charset="2"/>
              <a:buChar char="v"/>
            </a:pPr>
            <a:r>
              <a:rPr lang="fa-IR" dirty="0">
                <a:cs typeface="B Nazanin" pitchFamily="2" charset="-78"/>
              </a:rPr>
              <a:t> </a:t>
            </a:r>
            <a:r>
              <a:rPr lang="fa-IR" dirty="0">
                <a:solidFill>
                  <a:srgbClr val="00B050"/>
                </a:solidFill>
                <a:cs typeface="B Nazanin" pitchFamily="2" charset="-78"/>
              </a:rPr>
              <a:t>انسان</a:t>
            </a:r>
            <a:r>
              <a:rPr lang="fa-IR" dirty="0">
                <a:cs typeface="B Nazanin" pitchFamily="2" charset="-78"/>
              </a:rPr>
              <a:t> موضوع اقتصاد است نه اشياء</a:t>
            </a:r>
          </a:p>
          <a:p>
            <a:pPr>
              <a:buFont typeface="Wingdings" pitchFamily="2" charset="2"/>
              <a:buChar char="v"/>
            </a:pPr>
            <a:r>
              <a:rPr lang="fa-IR" dirty="0">
                <a:cs typeface="B Nazanin" pitchFamily="2" charset="-78"/>
              </a:rPr>
              <a:t> زير بناي هر نظريه اقتصادي </a:t>
            </a:r>
            <a:r>
              <a:rPr lang="fa-IR" dirty="0">
                <a:solidFill>
                  <a:srgbClr val="00B050"/>
                </a:solidFill>
                <a:cs typeface="B Nazanin" pitchFamily="2" charset="-78"/>
              </a:rPr>
              <a:t>فرهنگ</a:t>
            </a:r>
            <a:r>
              <a:rPr lang="fa-IR" dirty="0">
                <a:cs typeface="B Nazanin" pitchFamily="2" charset="-78"/>
              </a:rPr>
              <a:t> مربوطه قرار دارد .</a:t>
            </a:r>
          </a:p>
          <a:p>
            <a:pPr>
              <a:buFont typeface="Wingdings" pitchFamily="2" charset="2"/>
              <a:buChar char="v"/>
            </a:pPr>
            <a:r>
              <a:rPr lang="fa-IR" dirty="0">
                <a:cs typeface="B Nazanin" pitchFamily="2" charset="-78"/>
              </a:rPr>
              <a:t> تحليل اقتصادي </a:t>
            </a:r>
            <a:r>
              <a:rPr lang="fa-IR" dirty="0">
                <a:solidFill>
                  <a:srgbClr val="00B050"/>
                </a:solidFill>
                <a:cs typeface="B Nazanin" pitchFamily="2" charset="-78"/>
              </a:rPr>
              <a:t>كوتاه مدت و دراز مدت </a:t>
            </a:r>
            <a:r>
              <a:rPr lang="fa-IR" dirty="0">
                <a:cs typeface="B Nazanin" pitchFamily="2" charset="-78"/>
              </a:rPr>
              <a:t>متفاوت است .</a:t>
            </a:r>
          </a:p>
          <a:p>
            <a:pPr>
              <a:buFont typeface="Wingdings" pitchFamily="2" charset="2"/>
              <a:buChar char="v"/>
            </a:pPr>
            <a:r>
              <a:rPr lang="fa-IR" dirty="0">
                <a:solidFill>
                  <a:srgbClr val="00B050"/>
                </a:solidFill>
                <a:cs typeface="B Nazanin" pitchFamily="2" charset="-78"/>
              </a:rPr>
              <a:t>اندازه اقتصاد </a:t>
            </a:r>
            <a:r>
              <a:rPr lang="fa-IR" dirty="0">
                <a:cs typeface="B Nazanin" pitchFamily="2" charset="-78"/>
              </a:rPr>
              <a:t>در تحليل اقتصادي موثر است .  </a:t>
            </a:r>
          </a:p>
          <a:p>
            <a:pPr marL="0" indent="0">
              <a:buNone/>
            </a:pPr>
            <a:r>
              <a:rPr lang="fa-IR" sz="2400" b="1" dirty="0">
                <a:cs typeface="B Titr" pitchFamily="2" charset="-78"/>
              </a:rPr>
              <a:t>مهمترين موضوع اقتصاد</a:t>
            </a:r>
          </a:p>
          <a:p>
            <a:pPr marL="514350" indent="-514350">
              <a:buFont typeface="+mj-lt"/>
              <a:buAutoNum type="arabicPeriod"/>
            </a:pPr>
            <a:r>
              <a:rPr lang="fa-IR" dirty="0">
                <a:cs typeface="B Nazanin" pitchFamily="2" charset="-78"/>
              </a:rPr>
              <a:t>اشتغال</a:t>
            </a:r>
          </a:p>
          <a:p>
            <a:pPr marL="514350" indent="-514350">
              <a:buFont typeface="+mj-lt"/>
              <a:buAutoNum type="arabicPeriod"/>
            </a:pPr>
            <a:r>
              <a:rPr lang="fa-IR" dirty="0">
                <a:cs typeface="B Nazanin" pitchFamily="2" charset="-78"/>
              </a:rPr>
              <a:t>تورم</a:t>
            </a:r>
          </a:p>
        </p:txBody>
      </p:sp>
    </p:spTree>
    <p:custDataLst>
      <p:tags r:id="rId1"/>
    </p:custDataLst>
    <p:extLst>
      <p:ext uri="{BB962C8B-B14F-4D97-AF65-F5344CB8AC3E}">
        <p14:creationId xmlns:p14="http://schemas.microsoft.com/office/powerpoint/2010/main" val="3320185360"/>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fa-IR" sz="2400" b="1" dirty="0">
                <a:cs typeface="B Nazanin" pitchFamily="2" charset="-78"/>
              </a:rPr>
              <a:t>تعريف بازار غيرمتشكل پولي چيست و اجزاي اصلي آن كدامند</a:t>
            </a:r>
            <a:r>
              <a:rPr lang="fa-IR" sz="2400" b="1" dirty="0" smtClean="0">
                <a:cs typeface="B Nazanin" pitchFamily="2" charset="-78"/>
              </a:rPr>
              <a:t>؟</a:t>
            </a:r>
            <a:r>
              <a:rPr lang="fa-IR" sz="2400" dirty="0">
                <a:cs typeface="B Nazanin" pitchFamily="2" charset="-78"/>
              </a:rPr>
              <a:t>  </a:t>
            </a:r>
            <a:br>
              <a:rPr lang="fa-IR" sz="2400" dirty="0">
                <a:cs typeface="B Nazanin" pitchFamily="2" charset="-78"/>
              </a:rPr>
            </a:br>
            <a:r>
              <a:rPr lang="fa-IR" sz="2400" dirty="0">
                <a:cs typeface="B Nazanin" pitchFamily="2" charset="-78"/>
              </a:rPr>
              <a:t>    بازار غيرمتشكل پولي در نظام مالي ايران شامل صندوق هاي قرض الحسنه، شركت هاي تعاوني اعتبار و مؤسسات و شركت هايي نظير صرافي هاست كه انواع (يا بخشي) از عمليات مالي را در چارچوب عمليات بانكي - شامل اعطاي تسهيلات پولي از يك سو و جذب و تجهيز سپرده هاي مردم از سوي ديگر- انجام مي دهند</a:t>
            </a:r>
            <a:r>
              <a:rPr lang="fa-IR" sz="2400" dirty="0" smtClean="0">
                <a:cs typeface="B Nazanin" pitchFamily="2" charset="-78"/>
              </a:rPr>
              <a:t>.</a:t>
            </a:r>
            <a:r>
              <a:rPr lang="fa-IR" sz="2400" dirty="0">
                <a:cs typeface="B Nazanin" pitchFamily="2" charset="-78"/>
              </a:rPr>
              <a:t>    </a:t>
            </a:r>
            <a:br>
              <a:rPr lang="fa-IR" sz="2400" dirty="0">
                <a:cs typeface="B Nazanin" pitchFamily="2" charset="-78"/>
              </a:rPr>
            </a:br>
            <a:r>
              <a:rPr lang="fa-IR" sz="2400" dirty="0">
                <a:cs typeface="B Nazanin" pitchFamily="2" charset="-78"/>
              </a:rPr>
              <a:t>    </a:t>
            </a:r>
            <a:r>
              <a:rPr lang="fa-IR" sz="2400" b="1" dirty="0">
                <a:cs typeface="B Nazanin" pitchFamily="2" charset="-78"/>
              </a:rPr>
              <a:t>نحوه فعاليت اجزاي اين بازار به چه صورت است</a:t>
            </a:r>
            <a:r>
              <a:rPr lang="fa-IR" sz="2400" b="1" dirty="0" smtClean="0">
                <a:cs typeface="B Nazanin" pitchFamily="2" charset="-78"/>
              </a:rPr>
              <a:t>؟</a:t>
            </a:r>
            <a:r>
              <a:rPr lang="fa-IR" sz="2400" b="1" dirty="0">
                <a:cs typeface="B Nazanin" pitchFamily="2" charset="-78"/>
              </a:rPr>
              <a:t> </a:t>
            </a:r>
            <a:r>
              <a:rPr lang="fa-IR" sz="2400" dirty="0">
                <a:cs typeface="B Nazanin" pitchFamily="2" charset="-78"/>
              </a:rPr>
              <a:t>  </a:t>
            </a:r>
            <a:br>
              <a:rPr lang="fa-IR" sz="2400" dirty="0">
                <a:cs typeface="B Nazanin" pitchFamily="2" charset="-78"/>
              </a:rPr>
            </a:br>
            <a:r>
              <a:rPr lang="fa-IR" sz="2400" dirty="0">
                <a:cs typeface="B Nazanin" pitchFamily="2" charset="-78"/>
              </a:rPr>
              <a:t>    در نظام مالي ما، اين نوع نهادها در كنار نظام بانكي فعاليت مي كنند اما با عنايت به اين كه اجزاي اين بازار در چارچوب نظارتي بانك مركزي قرار ندارند بخشي از عملكرد آن ها موجب مختل شدن عمليات پولي در نظام بانكي و يا حتي در برخي موارد، مغاير با اهداف سياست هاي پولي و برنامه هاي مصوب دولت بوده است</a:t>
            </a:r>
            <a:r>
              <a:rPr lang="fa-IR" sz="2400" dirty="0" smtClean="0">
                <a:cs typeface="B Nazanin" pitchFamily="2" charset="-78"/>
              </a:rPr>
              <a:t>.</a:t>
            </a:r>
            <a:r>
              <a:rPr lang="fa-IR" sz="2400" dirty="0">
                <a:cs typeface="B Nazanin" pitchFamily="2" charset="-78"/>
              </a:rPr>
              <a:t>   </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457615831"/>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fa-IR" sz="2800" dirty="0">
                <a:cs typeface="B Nazanin" pitchFamily="2" charset="-78"/>
              </a:rPr>
              <a:t>  </a:t>
            </a:r>
            <a:r>
              <a:rPr lang="fa-IR" sz="2800" b="1" dirty="0">
                <a:cs typeface="B Nazanin" pitchFamily="2" charset="-78"/>
              </a:rPr>
              <a:t>  تدابيري كه جهت سامان بخشيدن به اين بازار انديشيده شده چه </a:t>
            </a:r>
            <a:r>
              <a:rPr lang="fa-IR" sz="2800" b="1" dirty="0" smtClean="0">
                <a:cs typeface="B Nazanin" pitchFamily="2" charset="-78"/>
              </a:rPr>
              <a:t>بوده است؟</a:t>
            </a:r>
            <a:r>
              <a:rPr lang="fa-IR" sz="2800" dirty="0">
                <a:cs typeface="B Nazanin" pitchFamily="2" charset="-78"/>
              </a:rPr>
              <a:t>   </a:t>
            </a:r>
            <a:br>
              <a:rPr lang="fa-IR" sz="2800" dirty="0">
                <a:cs typeface="B Nazanin" pitchFamily="2" charset="-78"/>
              </a:rPr>
            </a:br>
            <a:r>
              <a:rPr lang="fa-IR" sz="2800" dirty="0">
                <a:cs typeface="B Nazanin" pitchFamily="2" charset="-78"/>
              </a:rPr>
              <a:t>    به دليل مشكلاتي كه در سؤال قبل به آن اشاره شد و در راستاي نظم بخشي و قانونمند كردن فعاليت اين نهادها لايحه اي تحت عنوان «لايحه تنظيم بازار غيرمتشكل پولي» تهيه و تدوين شد كه اعمال نظارت بانك مركزي بر فعاليت اين گونه نهادها و جلوگيري قانوني از پاره اي عملكرد آن ها كه در تقابل با سياست هاي پولي و برنامه هاي مصوب دولت است از عمده ترين اهداف آن به شمار مي رود.</a:t>
            </a:r>
            <a:endParaRPr lang="en-US" sz="2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2308961314"/>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b="1" dirty="0">
                <a:cs typeface="B Nazanin" pitchFamily="2" charset="-78"/>
              </a:rPr>
              <a:t>2-نظريه كينز و اقتصاد ايران </a:t>
            </a:r>
            <a:endParaRPr lang="fa-IR" sz="2400" b="1" dirty="0" smtClean="0">
              <a:cs typeface="B Nazanin" pitchFamily="2" charset="-78"/>
            </a:endParaRPr>
          </a:p>
          <a:p>
            <a:pPr marL="0" indent="0" algn="just">
              <a:buNone/>
            </a:pPr>
            <a:r>
              <a:rPr lang="ar-SA" sz="2400" dirty="0">
                <a:cs typeface="B Nazanin" pitchFamily="2" charset="-78"/>
              </a:rPr>
              <a:t>كينز در نظريه خود سه انگيزه را براي تقاضاي پول مطرح مي كند </a:t>
            </a:r>
            <a:r>
              <a:rPr lang="fa-IR" sz="2400" dirty="0" smtClean="0">
                <a:cs typeface="B Nazanin" pitchFamily="2" charset="-78"/>
              </a:rPr>
              <a:t>. </a:t>
            </a:r>
            <a:r>
              <a:rPr lang="ar-SA" sz="2400" dirty="0" smtClean="0">
                <a:cs typeface="B Nazanin" pitchFamily="2" charset="-78"/>
              </a:rPr>
              <a:t>در </a:t>
            </a:r>
            <a:r>
              <a:rPr lang="ar-SA" sz="2400" dirty="0">
                <a:cs typeface="B Nazanin" pitchFamily="2" charset="-78"/>
              </a:rPr>
              <a:t>مورد اينكه نظر كينز در ايران مصداق دارد يا نه اختلاف نظر فراوان است ولي مي توان با نگاهي اجمالي به سه انگيزه تقاضاي پول كينز ، ميزان مصداق اين نظريه در ايران را بررسي كرد. </a:t>
            </a:r>
            <a:endParaRPr lang="en-US" sz="2400" dirty="0">
              <a:cs typeface="B Nazanin" pitchFamily="2" charset="-78"/>
            </a:endParaRPr>
          </a:p>
          <a:p>
            <a:pPr marL="0" indent="0" algn="just">
              <a:buNone/>
            </a:pPr>
            <a:r>
              <a:rPr lang="ar-SA" sz="2400" dirty="0">
                <a:cs typeface="B Nazanin" pitchFamily="2" charset="-78"/>
              </a:rPr>
              <a:t>1-انگيزه معاملاتي : نگهداري پول در ايران به دليل وجود تورم عقلايي نمي باشد به همين دليل انگيزه معاملاتي در ايران زياد است و افراد سعي مي كنند درآمدهاي خود را به سرعت به كالا تبديل كنند تا از اثرات تورم در امان باشند </a:t>
            </a:r>
            <a:r>
              <a:rPr lang="fa-IR" sz="2400" dirty="0" smtClean="0">
                <a:cs typeface="B Nazanin" pitchFamily="2" charset="-78"/>
              </a:rPr>
              <a:t>.</a:t>
            </a:r>
            <a:endParaRPr lang="en-US" sz="2400" dirty="0">
              <a:cs typeface="B Nazanin" pitchFamily="2" charset="-78"/>
            </a:endParaRPr>
          </a:p>
          <a:p>
            <a:pPr marL="0" indent="0" algn="just">
              <a:buNone/>
            </a:pP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4266620596"/>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b="1" dirty="0">
                <a:cs typeface="B Nazanin" pitchFamily="2" charset="-78"/>
              </a:rPr>
              <a:t>2-نظريه كينز و اقتصاد ايران </a:t>
            </a:r>
            <a:endParaRPr lang="fa-IR" sz="2400" b="1" dirty="0" smtClean="0">
              <a:cs typeface="B Nazanin" pitchFamily="2" charset="-78"/>
            </a:endParaRPr>
          </a:p>
          <a:p>
            <a:pPr marL="0" indent="0" algn="just">
              <a:buNone/>
            </a:pPr>
            <a:r>
              <a:rPr lang="ar-SA" sz="2400" dirty="0" smtClean="0">
                <a:cs typeface="B Nazanin" pitchFamily="2" charset="-78"/>
              </a:rPr>
              <a:t>2-انگيزه </a:t>
            </a:r>
            <a:r>
              <a:rPr lang="ar-SA" sz="2400" dirty="0">
                <a:cs typeface="B Nazanin" pitchFamily="2" charset="-78"/>
              </a:rPr>
              <a:t>احتياطي : انگيزه احتياطي در ايران نقش چنداني ندارد چون وجود بازارهاي غير متشكل پولي باعث خواهد شد كه افراد هر زمان كه به پول احتياج داشته باشند بتوانند از اين محل تهيه كنند و انگيزه اي براي نگهداري پول نقد براي مردم موجود نباشد به خصوص با وجود تورم كه موجب كاهش قدرت خريد پول مي شود. </a:t>
            </a:r>
            <a:endParaRPr lang="en-US" sz="2400" dirty="0">
              <a:cs typeface="B Nazanin" pitchFamily="2" charset="-78"/>
            </a:endParaRPr>
          </a:p>
          <a:p>
            <a:pPr marL="0" indent="0" algn="just">
              <a:buNone/>
            </a:pPr>
            <a:r>
              <a:rPr lang="ar-SA" sz="2400" dirty="0">
                <a:cs typeface="B Nazanin" pitchFamily="2" charset="-78"/>
              </a:rPr>
              <a:t>3-تقاضاي سوداگري در اين كشورها بسيار بالاست. بخصوص با وجود نوسانات شديد قيمت ، افراد همواره در جستجوي فرصت مناسب براي خريدهاي سودآور هستند هر چند وجود بازارهاي غير متشكل پولي به </a:t>
            </a:r>
            <a:r>
              <a:rPr lang="ar-SA" sz="2400" dirty="0" smtClean="0">
                <a:cs typeface="B Nazanin" pitchFamily="2" charset="-78"/>
              </a:rPr>
              <a:t>ت</a:t>
            </a:r>
            <a:r>
              <a:rPr lang="fa-IR" sz="2400" dirty="0" smtClean="0">
                <a:cs typeface="B Nazanin" pitchFamily="2" charset="-78"/>
              </a:rPr>
              <a:t>ع</a:t>
            </a:r>
            <a:r>
              <a:rPr lang="ar-SA" sz="2400" dirty="0" smtClean="0">
                <a:cs typeface="B Nazanin" pitchFamily="2" charset="-78"/>
              </a:rPr>
              <a:t>ديل </a:t>
            </a:r>
            <a:r>
              <a:rPr lang="ar-SA" sz="2400" dirty="0">
                <a:cs typeface="B Nazanin" pitchFamily="2" charset="-78"/>
              </a:rPr>
              <a:t>اين انگيزه منجر خواهد شد ولي وجود موقعيت هايي براي خريدهاي سلف اين انگيزه را تشديد مي كند. </a:t>
            </a:r>
            <a:endParaRPr lang="fa-IR" sz="2400" dirty="0" smtClean="0">
              <a:cs typeface="B Nazanin" pitchFamily="2" charset="-78"/>
            </a:endParaRPr>
          </a:p>
          <a:p>
            <a:pPr marL="0" indent="0" algn="just">
              <a:buNone/>
            </a:pPr>
            <a:r>
              <a:rPr lang="fa-IR" sz="2400" dirty="0" smtClean="0">
                <a:cs typeface="B Nazanin" pitchFamily="2" charset="-78"/>
              </a:rPr>
              <a:t>*</a:t>
            </a:r>
            <a:r>
              <a:rPr lang="fa-IR" sz="2400" dirty="0">
                <a:cs typeface="B Nazanin" pitchFamily="2" charset="-78"/>
              </a:rPr>
              <a:t>معامله سلف عبارت است از پیش خرید نقدی محصولات تولیدی به قیمت معین. </a:t>
            </a:r>
            <a:endParaRPr lang="en-US" sz="2400" dirty="0">
              <a:cs typeface="B Nazanin" pitchFamily="2" charset="-78"/>
            </a:endParaRPr>
          </a:p>
          <a:p>
            <a:pPr marL="0" indent="0" algn="just">
              <a:buNone/>
            </a:pP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2312626426"/>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927120"/>
          </a:xfrm>
        </p:spPr>
        <p:txBody>
          <a:bodyPr>
            <a:normAutofit/>
          </a:bodyPr>
          <a:lstStyle/>
          <a:p>
            <a:pPr algn="ctr"/>
            <a:r>
              <a:rPr lang="fa-IR" sz="5400" dirty="0" smtClean="0">
                <a:solidFill>
                  <a:srgbClr val="00B050"/>
                </a:solidFill>
                <a:cs typeface="B Titr" pitchFamily="2" charset="-78"/>
              </a:rPr>
              <a:t>صبر</a:t>
            </a:r>
            <a:endParaRPr lang="fa-IR" sz="5400" dirty="0">
              <a:solidFill>
                <a:srgbClr val="00B050"/>
              </a:solidFill>
              <a:cs typeface="B Titr" pitchFamily="2" charset="-78"/>
            </a:endParaRPr>
          </a:p>
        </p:txBody>
      </p:sp>
      <p:sp>
        <p:nvSpPr>
          <p:cNvPr id="3" name="Content Placeholder 2"/>
          <p:cNvSpPr>
            <a:spLocks noGrp="1"/>
          </p:cNvSpPr>
          <p:nvPr>
            <p:ph idx="1"/>
          </p:nvPr>
        </p:nvSpPr>
        <p:spPr>
          <a:xfrm>
            <a:off x="428596" y="1214422"/>
            <a:ext cx="8358246" cy="5022890"/>
          </a:xfrm>
          <a:noFill/>
        </p:spPr>
        <p:txBody>
          <a:bodyPr>
            <a:noAutofit/>
          </a:bodyPr>
          <a:lstStyle/>
          <a:p>
            <a:r>
              <a:rPr lang="fa-IR" sz="5400" b="1" dirty="0">
                <a:solidFill>
                  <a:srgbClr val="00B050"/>
                </a:solidFill>
                <a:cs typeface="B Nazanin" pitchFamily="2" charset="-78"/>
              </a:rPr>
              <a:t>صبوري</a:t>
            </a:r>
            <a:r>
              <a:rPr lang="fa-IR" sz="5400" b="1" dirty="0">
                <a:cs typeface="B Nazanin" pitchFamily="2" charset="-78"/>
              </a:rPr>
              <a:t> تورا کام کاري </a:t>
            </a:r>
            <a:r>
              <a:rPr lang="fa-IR" sz="5400" b="1" dirty="0" smtClean="0">
                <a:cs typeface="B Nazanin" pitchFamily="2" charset="-78"/>
              </a:rPr>
              <a:t>دهد.</a:t>
            </a:r>
          </a:p>
          <a:p>
            <a:pPr marL="0" indent="0">
              <a:buNone/>
            </a:pPr>
            <a:r>
              <a:rPr lang="fa-IR" sz="9600" dirty="0">
                <a:solidFill>
                  <a:srgbClr val="00B050"/>
                </a:solidFill>
                <a:latin typeface="IranNastaliq" pitchFamily="18" charset="0"/>
                <a:cs typeface="IranNastaliq" pitchFamily="18" charset="0"/>
              </a:rPr>
              <a:t>صبر </a:t>
            </a:r>
            <a:r>
              <a:rPr lang="fa-IR" sz="9600" dirty="0">
                <a:latin typeface="IranNastaliq" pitchFamily="18" charset="0"/>
                <a:cs typeface="IranNastaliq" pitchFamily="18" charset="0"/>
              </a:rPr>
              <a:t>تلخ آمد و ليکن </a:t>
            </a:r>
            <a:r>
              <a:rPr lang="fa-IR" sz="9600" dirty="0" smtClean="0">
                <a:latin typeface="IranNastaliq" pitchFamily="18" charset="0"/>
                <a:cs typeface="IranNastaliq" pitchFamily="18" charset="0"/>
              </a:rPr>
              <a:t>عاقبت</a:t>
            </a:r>
          </a:p>
          <a:p>
            <a:pPr marL="0" indent="0">
              <a:buNone/>
            </a:pPr>
            <a:r>
              <a:rPr lang="fa-IR" sz="9600" dirty="0" smtClean="0">
                <a:latin typeface="IranNastaliq" pitchFamily="18" charset="0"/>
                <a:cs typeface="IranNastaliq" pitchFamily="18" charset="0"/>
              </a:rPr>
              <a:t> </a:t>
            </a:r>
            <a:r>
              <a:rPr lang="fa-IR" sz="9600" dirty="0">
                <a:latin typeface="IranNastaliq" pitchFamily="18" charset="0"/>
                <a:cs typeface="IranNastaliq" pitchFamily="18" charset="0"/>
              </a:rPr>
              <a:t>ميو ه اي </a:t>
            </a:r>
            <a:r>
              <a:rPr lang="fa-IR" sz="9600" dirty="0" smtClean="0">
                <a:latin typeface="IranNastaliq" pitchFamily="18" charset="0"/>
                <a:cs typeface="IranNastaliq" pitchFamily="18" charset="0"/>
              </a:rPr>
              <a:t>شيرين </a:t>
            </a:r>
            <a:r>
              <a:rPr lang="fa-IR" sz="9600" dirty="0">
                <a:latin typeface="IranNastaliq" pitchFamily="18" charset="0"/>
                <a:cs typeface="IranNastaliq" pitchFamily="18" charset="0"/>
              </a:rPr>
              <a:t>دهد پر </a:t>
            </a:r>
            <a:r>
              <a:rPr lang="fa-IR" sz="9600" dirty="0" smtClean="0">
                <a:latin typeface="IranNastaliq" pitchFamily="18" charset="0"/>
                <a:cs typeface="IranNastaliq" pitchFamily="18" charset="0"/>
              </a:rPr>
              <a:t>منفعت                          </a:t>
            </a:r>
            <a:r>
              <a:rPr lang="fa-IR" sz="4000" dirty="0" smtClean="0">
                <a:latin typeface="IranNastaliq" pitchFamily="18" charset="0"/>
                <a:cs typeface="IranNastaliq" pitchFamily="18" charset="0"/>
              </a:rPr>
              <a:t>«مولوي</a:t>
            </a:r>
            <a:r>
              <a:rPr lang="fa-IR" sz="4000" dirty="0">
                <a:latin typeface="IranNastaliq" pitchFamily="18" charset="0"/>
                <a:cs typeface="IranNastaliq" pitchFamily="18" charset="0"/>
              </a:rPr>
              <a:t>»</a:t>
            </a:r>
            <a:r>
              <a:rPr lang="fa-IR" sz="9600" dirty="0">
                <a:latin typeface="IranNastaliq" pitchFamily="18" charset="0"/>
                <a:cs typeface="IranNastaliq" pitchFamily="18" charset="0"/>
              </a:rPr>
              <a:t> </a:t>
            </a:r>
          </a:p>
        </p:txBody>
      </p:sp>
      <p:sp>
        <p:nvSpPr>
          <p:cNvPr id="4" name="Date Placeholder 3"/>
          <p:cNvSpPr>
            <a:spLocks noGrp="1"/>
          </p:cNvSpPr>
          <p:nvPr>
            <p:ph type="dt" sz="half" idx="10"/>
          </p:nvPr>
        </p:nvSpPr>
        <p:spPr/>
        <p:txBody>
          <a:bodyPr/>
          <a:lstStyle/>
          <a:p>
            <a:fld id="{8DB01BC4-0F19-41A7-93B3-8D1E9ED5A028}" type="datetime1">
              <a:rPr lang="en-US" smtClean="0"/>
              <a:pPr/>
              <a:t>4/3/2016</a:t>
            </a:fld>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104</a:t>
            </a:fld>
            <a:endParaRPr lang="en-US" dirty="0"/>
          </a:p>
        </p:txBody>
      </p:sp>
    </p:spTree>
    <p:extLst>
      <p:ext uri="{BB962C8B-B14F-4D97-AF65-F5344CB8AC3E}">
        <p14:creationId xmlns:p14="http://schemas.microsoft.com/office/powerpoint/2010/main" val="1556083404"/>
      </p:ext>
    </p:extLst>
  </p:cSld>
  <p:clrMapOvr>
    <a:masterClrMapping/>
  </p:clrMapOvr>
  <p:transition spd="slow">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ctr">
              <a:buNone/>
            </a:pPr>
            <a:r>
              <a:rPr lang="fa-IR" sz="16600" b="1" dirty="0" smtClean="0">
                <a:cs typeface="B Titr" pitchFamily="2" charset="-78"/>
              </a:rPr>
              <a:t>عرضه پول</a:t>
            </a:r>
            <a:endParaRPr lang="en-US" sz="16600" dirty="0">
              <a:cs typeface="B Titr" pitchFamily="2" charset="-78"/>
            </a:endParaRPr>
          </a:p>
        </p:txBody>
      </p:sp>
      <p:sp>
        <p:nvSpPr>
          <p:cNvPr id="4" name="Title 1"/>
          <p:cNvSpPr>
            <a:spLocks noGrp="1"/>
          </p:cNvSpPr>
          <p:nvPr>
            <p:ph type="title"/>
          </p:nvPr>
        </p:nvSpPr>
        <p:spPr>
          <a:xfrm>
            <a:off x="762000" y="764704"/>
            <a:ext cx="8077200" cy="576064"/>
          </a:xfrm>
        </p:spPr>
        <p:txBody>
          <a:bodyPr>
            <a:noAutofit/>
          </a:bodyPr>
          <a:lstStyle/>
          <a:p>
            <a:pPr algn="ctr"/>
            <a:r>
              <a:rPr lang="fa-IR" sz="3600" dirty="0" smtClean="0">
                <a:cs typeface="B Titr" pitchFamily="2" charset="-78"/>
              </a:rPr>
              <a:t>فصل چهارم</a:t>
            </a:r>
            <a:endParaRPr lang="fa-IR" sz="3600" dirty="0">
              <a:cs typeface="B Titr" pitchFamily="2" charset="-78"/>
            </a:endParaRPr>
          </a:p>
        </p:txBody>
      </p:sp>
    </p:spTree>
    <p:extLst>
      <p:ext uri="{BB962C8B-B14F-4D97-AF65-F5344CB8AC3E}">
        <p14:creationId xmlns:p14="http://schemas.microsoft.com/office/powerpoint/2010/main" val="1561098173"/>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fa-IR" b="1" dirty="0">
                <a:cs typeface="B Nazanin" pitchFamily="2" charset="-78"/>
              </a:rPr>
              <a:t>پيشينه بانک مرکزی </a:t>
            </a:r>
          </a:p>
          <a:p>
            <a:pPr marL="0" indent="0" algn="just">
              <a:buNone/>
            </a:pPr>
            <a:r>
              <a:rPr lang="fa-IR" dirty="0">
                <a:cs typeface="B Nazanin" pitchFamily="2" charset="-78"/>
              </a:rPr>
              <a:t>قانون پولی و بانکی کشور در تاريخ هفتم خردادماه 1339 تصويب شد. طبق فصل دوم قانون مذکور کليه امور مربوط به چاپ اسکناس و ضرب سکه و پشتوانه آن به بانک مرکزی محول و همچنين طبق مواد 14 و 18 فصل مزبور انتشار اسکناس که قبلاً به موجب قانون مصوب 30 تيرماه 1333 با هيأت مشترکی بود، منحصراً به بانک مرکزی ايران واگذار گرديد. </a:t>
            </a:r>
            <a:endParaRPr lang="fa-IR" dirty="0" smtClean="0">
              <a:cs typeface="B Nazanin" pitchFamily="2" charset="-78"/>
            </a:endParaRPr>
          </a:p>
          <a:p>
            <a:pPr marL="0" indent="0" algn="just">
              <a:buNone/>
            </a:pPr>
            <a:r>
              <a:rPr lang="fa-IR" dirty="0" smtClean="0">
                <a:cs typeface="B Nazanin" pitchFamily="2" charset="-78"/>
              </a:rPr>
              <a:t>اصولاً </a:t>
            </a:r>
            <a:r>
              <a:rPr lang="fa-IR" dirty="0">
                <a:cs typeface="B Nazanin" pitchFamily="2" charset="-78"/>
              </a:rPr>
              <a:t>به دنبال تفکيک عمليات تجاری از چاپ اسکناس و سياست‌های پولی و اعتباری، لزوم ايجاد بانک مرکزی ايران با هدف نظارت و هدايت فعاليت‌های بانک‌های کشور، تنظيم اعتبارات </a:t>
            </a:r>
            <a:r>
              <a:rPr lang="fa-IR" dirty="0" smtClean="0">
                <a:cs typeface="B Nazanin" pitchFamily="2" charset="-78"/>
              </a:rPr>
              <a:t>، حفظ </a:t>
            </a:r>
            <a:r>
              <a:rPr lang="fa-IR" dirty="0">
                <a:cs typeface="B Nazanin" pitchFamily="2" charset="-78"/>
              </a:rPr>
              <a:t>ثبات قيمت‌ها، حفظ ارزش پول، کنترل دقيق امور ارزی و هدايت پس‌اندازهای کشور به سوی سرمايه‌گذاری‌های مولد مطرح شد. </a:t>
            </a:r>
            <a:endParaRPr lang="fa-IR" dirty="0" smtClean="0">
              <a:cs typeface="B Nazanin" pitchFamily="2" charset="-78"/>
            </a:endParaRPr>
          </a:p>
          <a:p>
            <a:pPr marL="0" indent="0" algn="just">
              <a:buNone/>
            </a:pPr>
            <a:r>
              <a:rPr lang="fa-IR" dirty="0" smtClean="0">
                <a:cs typeface="B Nazanin" pitchFamily="2" charset="-78"/>
              </a:rPr>
              <a:t>بدين </a:t>
            </a:r>
            <a:r>
              <a:rPr lang="fa-IR" dirty="0">
                <a:cs typeface="B Nazanin" pitchFamily="2" charset="-78"/>
              </a:rPr>
              <a:t>ترتيب بانک مرکزی ايران در تاريخ 18 مرداد ماه 1339 با سرمايه 3/6 ميليارد ريال و 388 نفر پرسنل تأسيس گرديد.</a:t>
            </a:r>
          </a:p>
          <a:p>
            <a:pPr marL="0" indent="0" algn="just">
              <a:buNone/>
            </a:pPr>
            <a:endParaRPr lang="en-US"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smtClean="0">
                <a:cs typeface="B Titr" pitchFamily="2" charset="-78"/>
              </a:rPr>
              <a:t>بانك مركزي</a:t>
            </a:r>
            <a:endParaRPr lang="en-US" sz="3600" dirty="0">
              <a:cs typeface="B Titr" pitchFamily="2" charset="-78"/>
            </a:endParaRPr>
          </a:p>
        </p:txBody>
      </p:sp>
    </p:spTree>
    <p:extLst>
      <p:ext uri="{BB962C8B-B14F-4D97-AF65-F5344CB8AC3E}">
        <p14:creationId xmlns:p14="http://schemas.microsoft.com/office/powerpoint/2010/main" val="4013112729"/>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fa-IR" sz="2200" dirty="0">
                <a:cs typeface="B Nazanin" pitchFamily="2" charset="-78"/>
              </a:rPr>
              <a:t> </a:t>
            </a:r>
            <a:r>
              <a:rPr lang="fa-IR" sz="2200" b="1" dirty="0">
                <a:cs typeface="B Nazanin" pitchFamily="2" charset="-78"/>
              </a:rPr>
              <a:t>رسالت اصلی بانک مرکزی </a:t>
            </a:r>
            <a:r>
              <a:rPr lang="fa-IR" sz="2200" dirty="0">
                <a:cs typeface="B Nazanin" pitchFamily="2" charset="-78"/>
              </a:rPr>
              <a:t>جمهوری اسلامی ايران </a:t>
            </a:r>
            <a:r>
              <a:rPr lang="fa-IR" sz="2200" dirty="0" smtClean="0">
                <a:cs typeface="B Nazanin" pitchFamily="2" charset="-78"/>
              </a:rPr>
              <a:t>آن </a:t>
            </a:r>
            <a:r>
              <a:rPr lang="fa-IR" sz="2200" dirty="0">
                <a:cs typeface="B Nazanin" pitchFamily="2" charset="-78"/>
              </a:rPr>
              <a:t>است که </a:t>
            </a:r>
            <a:endParaRPr lang="fa-IR" sz="2200" dirty="0" smtClean="0">
              <a:cs typeface="B Nazanin" pitchFamily="2" charset="-78"/>
            </a:endParaRPr>
          </a:p>
          <a:p>
            <a:pPr marL="0" indent="0" algn="just">
              <a:buNone/>
            </a:pPr>
            <a:r>
              <a:rPr lang="fa-IR" sz="2200" dirty="0" smtClean="0">
                <a:cs typeface="B Nazanin" pitchFamily="2" charset="-78"/>
              </a:rPr>
              <a:t>با </a:t>
            </a:r>
            <a:r>
              <a:rPr lang="fa-IR" sz="4800" b="1" dirty="0">
                <a:solidFill>
                  <a:srgbClr val="00B050"/>
                </a:solidFill>
                <a:cs typeface="B Nazanin" pitchFamily="2" charset="-78"/>
              </a:rPr>
              <a:t>اجرای سياستهای پولی و اعتباری </a:t>
            </a:r>
            <a:r>
              <a:rPr lang="fa-IR" sz="4800" b="1" dirty="0" smtClean="0">
                <a:solidFill>
                  <a:srgbClr val="00B050"/>
                </a:solidFill>
                <a:cs typeface="B Nazanin" pitchFamily="2" charset="-78"/>
              </a:rPr>
              <a:t>، شرايط </a:t>
            </a:r>
            <a:r>
              <a:rPr lang="fa-IR" sz="4800" b="1" dirty="0">
                <a:solidFill>
                  <a:srgbClr val="00B050"/>
                </a:solidFill>
                <a:cs typeface="B Nazanin" pitchFamily="2" charset="-78"/>
              </a:rPr>
              <a:t>مساعد برای پيشرفت اقتصادی کشور </a:t>
            </a:r>
            <a:r>
              <a:rPr lang="fa-IR" sz="2200" dirty="0">
                <a:cs typeface="B Nazanin" pitchFamily="2" charset="-78"/>
              </a:rPr>
              <a:t>را فراهم سازد و در اجرای برنامه‌های مختلف اعم از برنامه‌های تثبيت و توسعه اقتصادی  پشتيبان دولت باشد.</a:t>
            </a:r>
          </a:p>
          <a:p>
            <a:pPr marL="0" indent="0" algn="just">
              <a:buNone/>
            </a:pPr>
            <a:endParaRPr lang="en-US" sz="22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smtClean="0">
                <a:cs typeface="B Titr" pitchFamily="2" charset="-78"/>
              </a:rPr>
              <a:t>بانك مركزي</a:t>
            </a:r>
            <a:endParaRPr lang="en-US" sz="3600" dirty="0">
              <a:cs typeface="B Titr" pitchFamily="2" charset="-78"/>
            </a:endParaRPr>
          </a:p>
        </p:txBody>
      </p:sp>
    </p:spTree>
    <p:extLst>
      <p:ext uri="{BB962C8B-B14F-4D97-AF65-F5344CB8AC3E}">
        <p14:creationId xmlns:p14="http://schemas.microsoft.com/office/powerpoint/2010/main" val="1233762562"/>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fa-IR" sz="2200" b="1" dirty="0" smtClean="0">
                <a:cs typeface="B Titr" pitchFamily="2" charset="-78"/>
              </a:rPr>
              <a:t>وظايف </a:t>
            </a:r>
            <a:r>
              <a:rPr lang="fa-IR" sz="2200" b="1" dirty="0">
                <a:cs typeface="B Titr" pitchFamily="2" charset="-78"/>
              </a:rPr>
              <a:t>بانک مرکزی </a:t>
            </a:r>
            <a:endParaRPr lang="fa-IR" sz="2200" b="1" dirty="0" smtClean="0">
              <a:cs typeface="B Titr" pitchFamily="2" charset="-78"/>
            </a:endParaRPr>
          </a:p>
          <a:p>
            <a:pPr marL="0" indent="0" algn="just">
              <a:buNone/>
            </a:pPr>
            <a:r>
              <a:rPr lang="fa-IR" sz="2800" dirty="0">
                <a:cs typeface="B Nazanin" pitchFamily="2" charset="-78"/>
              </a:rPr>
              <a:t>1- حفظ ارزش داخلی و خارجی پول ملی کشور</a:t>
            </a:r>
          </a:p>
          <a:p>
            <a:pPr marL="0" indent="0" algn="just">
              <a:buNone/>
            </a:pPr>
            <a:r>
              <a:rPr lang="fa-IR" sz="2800" dirty="0" smtClean="0">
                <a:cs typeface="B Nazanin" pitchFamily="2" charset="-78"/>
              </a:rPr>
              <a:t> 2- </a:t>
            </a:r>
            <a:r>
              <a:rPr lang="fa-IR" sz="2800" dirty="0">
                <a:cs typeface="B Nazanin" pitchFamily="2" charset="-78"/>
              </a:rPr>
              <a:t>انتشار اسکناس و ضرب سکه‌های فلزی رايج </a:t>
            </a:r>
            <a:r>
              <a:rPr lang="fa-IR" sz="2800" dirty="0" smtClean="0">
                <a:cs typeface="B Nazanin" pitchFamily="2" charset="-78"/>
              </a:rPr>
              <a:t>کشور</a:t>
            </a:r>
          </a:p>
          <a:p>
            <a:pPr marL="0" indent="0" algn="just">
              <a:buNone/>
            </a:pPr>
            <a:r>
              <a:rPr lang="fa-IR" sz="2800" dirty="0" smtClean="0">
                <a:cs typeface="B Nazanin" pitchFamily="2" charset="-78"/>
              </a:rPr>
              <a:t> 3- </a:t>
            </a:r>
            <a:r>
              <a:rPr lang="fa-IR" sz="2800" dirty="0">
                <a:cs typeface="B Nazanin" pitchFamily="2" charset="-78"/>
              </a:rPr>
              <a:t>تنظيم مقررات مربوط به معاملات ارزی و </a:t>
            </a:r>
            <a:r>
              <a:rPr lang="fa-IR" sz="2800" dirty="0" smtClean="0">
                <a:cs typeface="B Nazanin" pitchFamily="2" charset="-78"/>
              </a:rPr>
              <a:t>ريالی</a:t>
            </a:r>
          </a:p>
          <a:p>
            <a:pPr marL="0" indent="0" algn="just">
              <a:buNone/>
            </a:pPr>
            <a:r>
              <a:rPr lang="fa-IR" sz="2800" dirty="0" smtClean="0">
                <a:cs typeface="B Nazanin" pitchFamily="2" charset="-78"/>
              </a:rPr>
              <a:t> 4- </a:t>
            </a:r>
            <a:r>
              <a:rPr lang="fa-IR" sz="2800" dirty="0">
                <a:cs typeface="B Nazanin" pitchFamily="2" charset="-78"/>
              </a:rPr>
              <a:t>نظارت بر صدور و ورود ارز و پول رايج </a:t>
            </a:r>
            <a:r>
              <a:rPr lang="fa-IR" sz="2800" dirty="0" smtClean="0">
                <a:cs typeface="B Nazanin" pitchFamily="2" charset="-78"/>
              </a:rPr>
              <a:t>کشور</a:t>
            </a:r>
          </a:p>
          <a:p>
            <a:pPr marL="0" indent="0" algn="just">
              <a:buNone/>
            </a:pPr>
            <a:r>
              <a:rPr lang="fa-IR" sz="2800" dirty="0" smtClean="0">
                <a:cs typeface="B Nazanin" pitchFamily="2" charset="-78"/>
              </a:rPr>
              <a:t>5- تنظيم </a:t>
            </a:r>
            <a:r>
              <a:rPr lang="fa-IR" sz="2800" dirty="0">
                <a:cs typeface="B Nazanin" pitchFamily="2" charset="-78"/>
              </a:rPr>
              <a:t>کننده نظام پولی و اعتباری </a:t>
            </a:r>
            <a:r>
              <a:rPr lang="fa-IR" sz="2800" dirty="0" smtClean="0">
                <a:cs typeface="B Nazanin" pitchFamily="2" charset="-78"/>
              </a:rPr>
              <a:t>کشور</a:t>
            </a:r>
          </a:p>
          <a:p>
            <a:pPr marL="0" indent="0" algn="just">
              <a:buNone/>
            </a:pPr>
            <a:r>
              <a:rPr lang="fa-IR" sz="2800" dirty="0" smtClean="0">
                <a:cs typeface="B Nazanin" pitchFamily="2" charset="-78"/>
              </a:rPr>
              <a:t>6- نظارت </a:t>
            </a:r>
            <a:r>
              <a:rPr lang="fa-IR" sz="2800" dirty="0">
                <a:cs typeface="B Nazanin" pitchFamily="2" charset="-78"/>
              </a:rPr>
              <a:t>بر بانک‌ها و مؤسسات </a:t>
            </a:r>
            <a:r>
              <a:rPr lang="fa-IR" sz="2800" dirty="0" smtClean="0">
                <a:cs typeface="B Nazanin" pitchFamily="2" charset="-78"/>
              </a:rPr>
              <a:t>اعتباری</a:t>
            </a:r>
            <a:endParaRPr lang="en-US" sz="28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smtClean="0">
                <a:cs typeface="B Titr" pitchFamily="2" charset="-78"/>
              </a:rPr>
              <a:t>بانك مركزي</a:t>
            </a:r>
            <a:endParaRPr lang="en-US" sz="3600" dirty="0">
              <a:cs typeface="B Titr" pitchFamily="2" charset="-78"/>
            </a:endParaRPr>
          </a:p>
        </p:txBody>
      </p:sp>
    </p:spTree>
    <p:extLst>
      <p:ext uri="{BB962C8B-B14F-4D97-AF65-F5344CB8AC3E}">
        <p14:creationId xmlns:p14="http://schemas.microsoft.com/office/powerpoint/2010/main" val="1764450590"/>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buNone/>
            </a:pPr>
            <a:r>
              <a:rPr lang="fa-IR" b="1" dirty="0" smtClean="0">
                <a:cs typeface="B Nazanin" pitchFamily="2" charset="-78"/>
              </a:rPr>
              <a:t>پول از كجا ناشي مي شود ؟</a:t>
            </a:r>
          </a:p>
          <a:p>
            <a:pPr marL="0" indent="0">
              <a:buNone/>
            </a:pPr>
            <a:r>
              <a:rPr lang="fa-IR" dirty="0" smtClean="0">
                <a:cs typeface="B Nazanin" pitchFamily="2" charset="-78"/>
              </a:rPr>
              <a:t>اگر پول در جريان سكه و اسكناس باشد پاسخ آسان است . اما با وجود سپرده هاي ديداري به عنوان بخشي از پول در جريان پاسخ مشكل مي شود . </a:t>
            </a:r>
          </a:p>
          <a:p>
            <a:pPr marL="0" indent="0">
              <a:buNone/>
            </a:pPr>
            <a:r>
              <a:rPr lang="fa-IR" b="1" dirty="0" smtClean="0">
                <a:cs typeface="B Nazanin" pitchFamily="2" charset="-78"/>
              </a:rPr>
              <a:t>بانكهاي تجاري و خلق اعتبار ( سپرده هاي جاري )</a:t>
            </a:r>
          </a:p>
          <a:p>
            <a:pPr marL="0" indent="0">
              <a:buNone/>
            </a:pPr>
            <a:r>
              <a:rPr lang="fa-IR" dirty="0" smtClean="0">
                <a:cs typeface="B Nazanin" pitchFamily="2" charset="-78"/>
              </a:rPr>
              <a:t>سپرده هاي جاري كه بخش مهمي از پول ملي را تشكيل مي دهد ،‌ابتدا به وسيله بانكهاي تجاري خلق مي گردد .</a:t>
            </a:r>
          </a:p>
          <a:p>
            <a:pPr marL="0" indent="0">
              <a:buNone/>
            </a:pPr>
            <a:r>
              <a:rPr lang="fa-IR" dirty="0" smtClean="0">
                <a:cs typeface="B Nazanin" pitchFamily="2" charset="-78"/>
              </a:rPr>
              <a:t>به دليل آنكه همه سپرده گذاران با هم براي دريافت و برداشت سپرده ها به بانك مراجعه نمي كنند . آنها بخشي از سپرده ها را براي برداشت سپرده گذاران نگه داشته و بقيه را به صورت وام در اختيار سرمايه گذاران و كساني كه نياز به اعتبار دارند قرار مي دهند .</a:t>
            </a:r>
          </a:p>
          <a:p>
            <a:pPr marL="0" indent="0">
              <a:buNone/>
            </a:pPr>
            <a:endParaRPr lang="en-US" dirty="0">
              <a:cs typeface="B Nazanin" pitchFamily="2" charset="-78"/>
            </a:endParaRPr>
          </a:p>
        </p:txBody>
      </p:sp>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عرضه پول </a:t>
            </a:r>
            <a:endParaRPr lang="en-US" sz="2400" dirty="0">
              <a:cs typeface="B Titr" pitchFamily="2" charset="-78"/>
            </a:endParaRPr>
          </a:p>
        </p:txBody>
      </p:sp>
    </p:spTree>
    <p:extLst>
      <p:ext uri="{BB962C8B-B14F-4D97-AF65-F5344CB8AC3E}">
        <p14:creationId xmlns:p14="http://schemas.microsoft.com/office/powerpoint/2010/main" val="312995128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a:xfrm>
            <a:off x="3124200" y="6245225"/>
            <a:ext cx="2895600" cy="476250"/>
          </a:xfrm>
        </p:spPr>
        <p:txBody>
          <a:bodyPr/>
          <a:lstStyle/>
          <a:p>
            <a:pPr algn="ctr">
              <a:defRPr/>
            </a:pPr>
            <a:fld id="{AE836A78-F818-48B3-8D37-0DFDA6B93894}" type="slidenum">
              <a:rPr lang="ar-SA"/>
              <a:pPr algn="ctr">
                <a:defRPr/>
              </a:pPr>
              <a:t>11</a:t>
            </a:fld>
            <a:endParaRPr lang="en-US"/>
          </a:p>
        </p:txBody>
      </p:sp>
      <p:sp>
        <p:nvSpPr>
          <p:cNvPr id="44035" name="Text Box 2"/>
          <p:cNvSpPr txBox="1">
            <a:spLocks noChangeArrowheads="1"/>
          </p:cNvSpPr>
          <p:nvPr/>
        </p:nvSpPr>
        <p:spPr bwMode="auto">
          <a:xfrm>
            <a:off x="179388" y="1916113"/>
            <a:ext cx="8713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Monotype Corsiva" pitchFamily="66" charset="0"/>
                <a:cs typeface="Arial" pitchFamily="34" charset="0"/>
              </a:defRPr>
            </a:lvl1pPr>
            <a:lvl2pPr marL="742950" indent="-285750" eaLnBrk="0" hangingPunct="0">
              <a:defRPr sz="3200" b="1">
                <a:solidFill>
                  <a:schemeClr val="tx1"/>
                </a:solidFill>
                <a:latin typeface="Monotype Corsiva" pitchFamily="66" charset="0"/>
                <a:cs typeface="Arial" pitchFamily="34" charset="0"/>
              </a:defRPr>
            </a:lvl2pPr>
            <a:lvl3pPr marL="1143000" indent="-228600" eaLnBrk="0" hangingPunct="0">
              <a:defRPr sz="3200" b="1">
                <a:solidFill>
                  <a:schemeClr val="tx1"/>
                </a:solidFill>
                <a:latin typeface="Monotype Corsiva" pitchFamily="66" charset="0"/>
                <a:cs typeface="Arial" pitchFamily="34" charset="0"/>
              </a:defRPr>
            </a:lvl3pPr>
            <a:lvl4pPr marL="1600200" indent="-228600" eaLnBrk="0" hangingPunct="0">
              <a:defRPr sz="3200" b="1">
                <a:solidFill>
                  <a:schemeClr val="tx1"/>
                </a:solidFill>
                <a:latin typeface="Monotype Corsiva" pitchFamily="66" charset="0"/>
                <a:cs typeface="Arial" pitchFamily="34" charset="0"/>
              </a:defRPr>
            </a:lvl4pPr>
            <a:lvl5pPr marL="2057400" indent="-228600" eaLnBrk="0" hangingPunct="0">
              <a:defRPr sz="3200" b="1">
                <a:solidFill>
                  <a:schemeClr val="tx1"/>
                </a:solidFill>
                <a:latin typeface="Monotype Corsiva" pitchFamily="66" charset="0"/>
                <a:cs typeface="Arial" pitchFamily="34" charset="0"/>
              </a:defRPr>
            </a:lvl5pPr>
            <a:lvl6pPr marL="25146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6pPr>
            <a:lvl7pPr marL="29718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7pPr>
            <a:lvl8pPr marL="34290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8pPr>
            <a:lvl9pPr marL="38862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9pPr>
          </a:lstStyle>
          <a:p>
            <a:pPr algn="ctr" rtl="0" eaLnBrk="1" hangingPunct="1">
              <a:spcBef>
                <a:spcPct val="50000"/>
              </a:spcBef>
              <a:buClrTx/>
              <a:buFontTx/>
              <a:buNone/>
            </a:pPr>
            <a:endParaRPr lang="fa-IR" sz="2800">
              <a:latin typeface="Arial" pitchFamily="34" charset="0"/>
            </a:endParaRPr>
          </a:p>
        </p:txBody>
      </p:sp>
      <p:sp>
        <p:nvSpPr>
          <p:cNvPr id="44036" name="AutoShape 4">
            <a:hlinkClick r:id="" action="ppaction://hlinkshowjump?jump=lastslideviewed" highlightClick="1"/>
          </p:cNvPr>
          <p:cNvSpPr>
            <a:spLocks noChangeArrowheads="1"/>
          </p:cNvSpPr>
          <p:nvPr/>
        </p:nvSpPr>
        <p:spPr bwMode="auto">
          <a:xfrm>
            <a:off x="395288" y="333375"/>
            <a:ext cx="431800" cy="503238"/>
          </a:xfrm>
          <a:prstGeom prst="actionButtonReturn">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a-IR"/>
          </a:p>
        </p:txBody>
      </p:sp>
      <p:sp>
        <p:nvSpPr>
          <p:cNvPr id="44037" name="AutoShape 5">
            <a:hlinkClick r:id="" action="ppaction://hlinkshowjump?jump=previousslide" highlightClick="1"/>
          </p:cNvPr>
          <p:cNvSpPr>
            <a:spLocks noChangeArrowheads="1"/>
          </p:cNvSpPr>
          <p:nvPr/>
        </p:nvSpPr>
        <p:spPr bwMode="auto">
          <a:xfrm>
            <a:off x="0" y="0"/>
            <a:ext cx="433388" cy="360363"/>
          </a:xfrm>
          <a:prstGeom prst="actionButtonBackPrevious">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a-IR"/>
          </a:p>
        </p:txBody>
      </p:sp>
      <p:sp>
        <p:nvSpPr>
          <p:cNvPr id="44038" name="AutoShape 6">
            <a:hlinkClick r:id="" action="ppaction://hlinkshowjump?jump=nextslide" highlightClick="1"/>
          </p:cNvPr>
          <p:cNvSpPr>
            <a:spLocks noChangeArrowheads="1"/>
          </p:cNvSpPr>
          <p:nvPr/>
        </p:nvSpPr>
        <p:spPr bwMode="auto">
          <a:xfrm>
            <a:off x="395288" y="0"/>
            <a:ext cx="431800" cy="360363"/>
          </a:xfrm>
          <a:prstGeom prst="actionButtonForwardNex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a-IR"/>
          </a:p>
        </p:txBody>
      </p:sp>
      <p:sp>
        <p:nvSpPr>
          <p:cNvPr id="1689607" name="AutoShape 7"/>
          <p:cNvSpPr>
            <a:spLocks noChangeArrowheads="1"/>
          </p:cNvSpPr>
          <p:nvPr/>
        </p:nvSpPr>
        <p:spPr bwMode="auto">
          <a:xfrm>
            <a:off x="323850" y="1341438"/>
            <a:ext cx="8496300" cy="5256212"/>
          </a:xfrm>
          <a:prstGeom prst="flowChartAlternateProcess">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a-IR"/>
          </a:p>
        </p:txBody>
      </p:sp>
      <p:sp>
        <p:nvSpPr>
          <p:cNvPr id="1689608" name="Text Box 8"/>
          <p:cNvSpPr txBox="1">
            <a:spLocks noChangeArrowheads="1"/>
          </p:cNvSpPr>
          <p:nvPr/>
        </p:nvSpPr>
        <p:spPr bwMode="auto">
          <a:xfrm>
            <a:off x="684213" y="1484313"/>
            <a:ext cx="78105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Monotype Corsiva" pitchFamily="66" charset="0"/>
                <a:cs typeface="Arial" pitchFamily="34" charset="0"/>
              </a:defRPr>
            </a:lvl1pPr>
            <a:lvl2pPr marL="742950" indent="-285750" eaLnBrk="0" hangingPunct="0">
              <a:defRPr sz="3200" b="1">
                <a:solidFill>
                  <a:schemeClr val="tx1"/>
                </a:solidFill>
                <a:latin typeface="Monotype Corsiva" pitchFamily="66" charset="0"/>
                <a:cs typeface="Arial" pitchFamily="34" charset="0"/>
              </a:defRPr>
            </a:lvl2pPr>
            <a:lvl3pPr marL="1143000" indent="-228600" eaLnBrk="0" hangingPunct="0">
              <a:defRPr sz="3200" b="1">
                <a:solidFill>
                  <a:schemeClr val="tx1"/>
                </a:solidFill>
                <a:latin typeface="Monotype Corsiva" pitchFamily="66" charset="0"/>
                <a:cs typeface="Arial" pitchFamily="34" charset="0"/>
              </a:defRPr>
            </a:lvl3pPr>
            <a:lvl4pPr marL="1600200" indent="-228600" eaLnBrk="0" hangingPunct="0">
              <a:defRPr sz="3200" b="1">
                <a:solidFill>
                  <a:schemeClr val="tx1"/>
                </a:solidFill>
                <a:latin typeface="Monotype Corsiva" pitchFamily="66" charset="0"/>
                <a:cs typeface="Arial" pitchFamily="34" charset="0"/>
              </a:defRPr>
            </a:lvl4pPr>
            <a:lvl5pPr marL="2057400" indent="-228600" eaLnBrk="0" hangingPunct="0">
              <a:defRPr sz="3200" b="1">
                <a:solidFill>
                  <a:schemeClr val="tx1"/>
                </a:solidFill>
                <a:latin typeface="Monotype Corsiva" pitchFamily="66" charset="0"/>
                <a:cs typeface="Arial" pitchFamily="34" charset="0"/>
              </a:defRPr>
            </a:lvl5pPr>
            <a:lvl6pPr marL="25146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6pPr>
            <a:lvl7pPr marL="29718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7pPr>
            <a:lvl8pPr marL="34290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8pPr>
            <a:lvl9pPr marL="3886200" indent="-228600" eaLnBrk="0" fontAlgn="base" hangingPunct="0">
              <a:spcBef>
                <a:spcPct val="0"/>
              </a:spcBef>
              <a:spcAft>
                <a:spcPct val="0"/>
              </a:spcAft>
              <a:buClr>
                <a:srgbClr val="9933FF"/>
              </a:buClr>
              <a:buChar char="•"/>
              <a:defRPr sz="3200" b="1">
                <a:solidFill>
                  <a:schemeClr val="tx1"/>
                </a:solidFill>
                <a:latin typeface="Monotype Corsiva" pitchFamily="66" charset="0"/>
                <a:cs typeface="Arial" pitchFamily="34" charset="0"/>
              </a:defRPr>
            </a:lvl9pPr>
          </a:lstStyle>
          <a:p>
            <a:pPr algn="r" rtl="1">
              <a:buFontTx/>
              <a:buNone/>
            </a:pPr>
            <a:r>
              <a:rPr lang="fa-IR" sz="2600" dirty="0">
                <a:cs typeface="B Nazanin" pitchFamily="2" charset="-78"/>
              </a:rPr>
              <a:t>1- خواستها و نيازهاي انسان فراوان و رو به افزايش ( نه نامحدود )   1-1- نيازهاي معقول و متعارف  1-2- آرزوها و اميال </a:t>
            </a:r>
          </a:p>
          <a:p>
            <a:pPr lvl="1" algn="r" rtl="1"/>
            <a:r>
              <a:rPr lang="fa-IR" sz="2600" dirty="0">
                <a:cs typeface="B Nazanin" pitchFamily="2" charset="-78"/>
              </a:rPr>
              <a:t> فرهنگ جامعه ( فرهنگ كار و نه مصرف گرايي ) </a:t>
            </a:r>
          </a:p>
          <a:p>
            <a:pPr lvl="1" algn="r" rtl="1"/>
            <a:r>
              <a:rPr lang="fa-IR" sz="2600" dirty="0">
                <a:cs typeface="B Nazanin" pitchFamily="2" charset="-78"/>
              </a:rPr>
              <a:t>تربيت انسان ( بعد مادي و بعد معنوي )</a:t>
            </a:r>
            <a:endParaRPr lang="en-US" sz="2600" dirty="0">
              <a:cs typeface="B Nazanin" pitchFamily="2" charset="-78"/>
            </a:endParaRPr>
          </a:p>
          <a:p>
            <a:pPr algn="r" rtl="1">
              <a:buFontTx/>
              <a:buNone/>
            </a:pPr>
            <a:r>
              <a:rPr lang="fa-IR" sz="2600" dirty="0">
                <a:cs typeface="B Nazanin" pitchFamily="2" charset="-78"/>
              </a:rPr>
              <a:t>2- منابع موجود محدود : منابع شناخته شده و آماده در هرزمان در همان مقطع كافي نيست .</a:t>
            </a:r>
            <a:endParaRPr lang="en-US" sz="2600" dirty="0">
              <a:cs typeface="B Nazanin" pitchFamily="2" charset="-78"/>
            </a:endParaRPr>
          </a:p>
          <a:p>
            <a:pPr lvl="1" algn="r" rtl="1"/>
            <a:r>
              <a:rPr lang="fa-IR" sz="2600" dirty="0">
                <a:cs typeface="B Nazanin" pitchFamily="2" charset="-78"/>
              </a:rPr>
              <a:t>از همه امكانات طبيعي و انساني كره زمين استفاده نمي شود . اراضي قابل كشت كشور و معادن و افزايش توليد نفت صيانتي </a:t>
            </a:r>
          </a:p>
          <a:p>
            <a:pPr lvl="1" algn="r" rtl="1"/>
            <a:r>
              <a:rPr lang="fa-IR" sz="2600" dirty="0">
                <a:cs typeface="B Nazanin" pitchFamily="2" charset="-78"/>
              </a:rPr>
              <a:t>از امكانات طبيعي و انساني كره زمين  به صورت بهينه استفاده نمي شود . دانش فني ،  نوآوري و بهره وري ( دانش هسته اي )</a:t>
            </a:r>
          </a:p>
          <a:p>
            <a:pPr lvl="1" algn="r" rtl="1"/>
            <a:r>
              <a:rPr lang="fa-IR" sz="4800" dirty="0">
                <a:solidFill>
                  <a:srgbClr val="00B050"/>
                </a:solidFill>
                <a:latin typeface="IranNastaliq" pitchFamily="18" charset="0"/>
                <a:cs typeface="IranNastaliq" pitchFamily="18" charset="0"/>
              </a:rPr>
              <a:t>اصل كلي : منابع كافي براي تمام نيازهاي انسان در طبيعت وجود دارد .</a:t>
            </a:r>
            <a:endParaRPr lang="en-US" sz="4800" dirty="0">
              <a:solidFill>
                <a:srgbClr val="00B050"/>
              </a:solidFill>
              <a:latin typeface="IranNastaliq" pitchFamily="18" charset="0"/>
              <a:cs typeface="IranNastaliq" pitchFamily="18" charset="0"/>
            </a:endParaRPr>
          </a:p>
        </p:txBody>
      </p:sp>
      <p:sp>
        <p:nvSpPr>
          <p:cNvPr id="1689609" name="AutoShape 9"/>
          <p:cNvSpPr>
            <a:spLocks noChangeArrowheads="1"/>
          </p:cNvSpPr>
          <p:nvPr/>
        </p:nvSpPr>
        <p:spPr bwMode="auto">
          <a:xfrm>
            <a:off x="3132138" y="260350"/>
            <a:ext cx="5545137" cy="865188"/>
          </a:xfrm>
          <a:prstGeom prst="flowChartAlternateProcess">
            <a:avLst/>
          </a:prstGeom>
          <a:gradFill rotWithShape="0">
            <a:gsLst>
              <a:gs pos="0">
                <a:srgbClr val="000082"/>
              </a:gs>
              <a:gs pos="30000">
                <a:srgbClr val="66008F"/>
              </a:gs>
              <a:gs pos="64999">
                <a:srgbClr val="BA0066"/>
              </a:gs>
              <a:gs pos="89999">
                <a:srgbClr val="FF0000"/>
              </a:gs>
              <a:gs pos="100000">
                <a:srgbClr val="FF8200"/>
              </a:gs>
            </a:gsLst>
            <a:path path="shape">
              <a:fillToRect l="50000" t="50000" r="50000" b="50000"/>
            </a:path>
          </a:gradFill>
          <a:ln w="9525" algn="ctr">
            <a:solidFill>
              <a:schemeClr val="tx1"/>
            </a:solidFill>
            <a:miter lim="800000"/>
            <a:headEnd/>
            <a:tailEnd/>
          </a:ln>
        </p:spPr>
        <p:txBody>
          <a:bodyPr wrap="none" anchor="ctr"/>
          <a:lstStyle/>
          <a:p>
            <a:pPr marL="457200" indent="-457200" algn="ctr">
              <a:buFontTx/>
              <a:buNone/>
            </a:pPr>
            <a:r>
              <a:rPr lang="fa-IR" dirty="0" smtClean="0">
                <a:solidFill>
                  <a:srgbClr val="FFFF00"/>
                </a:solidFill>
                <a:latin typeface="BatangChe" pitchFamily="49" charset="-127"/>
                <a:cs typeface="B Titr" pitchFamily="2" charset="-78"/>
              </a:rPr>
              <a:t>نيازهاي انسان و منابع </a:t>
            </a:r>
            <a:endParaRPr lang="en-US" sz="3600" dirty="0">
              <a:solidFill>
                <a:srgbClr val="FFFF00"/>
              </a:solidFill>
              <a:latin typeface="BatangChe" pitchFamily="49" charset="-127"/>
              <a:cs typeface="B Titr" pitchFamily="2" charset="-78"/>
            </a:endParaRPr>
          </a:p>
        </p:txBody>
      </p:sp>
      <p:sp>
        <p:nvSpPr>
          <p:cNvPr id="44042" name="AutoShape 10">
            <a:hlinkClick r:id="rId2" action="ppaction://hlinksldjump" highlightClick="1"/>
          </p:cNvPr>
          <p:cNvSpPr>
            <a:spLocks noChangeArrowheads="1"/>
          </p:cNvSpPr>
          <p:nvPr/>
        </p:nvSpPr>
        <p:spPr bwMode="auto">
          <a:xfrm>
            <a:off x="0" y="333375"/>
            <a:ext cx="395288" cy="503238"/>
          </a:xfrm>
          <a:prstGeom prst="actionButtonHome">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a-IR"/>
          </a:p>
        </p:txBody>
      </p:sp>
    </p:spTree>
    <p:extLst>
      <p:ext uri="{BB962C8B-B14F-4D97-AF65-F5344CB8AC3E}">
        <p14:creationId xmlns:p14="http://schemas.microsoft.com/office/powerpoint/2010/main" val="62425398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89609"/>
                                        </p:tgtEl>
                                        <p:attrNameLst>
                                          <p:attrName>style.visibility</p:attrName>
                                        </p:attrNameLst>
                                      </p:cBhvr>
                                      <p:to>
                                        <p:strVal val="visible"/>
                                      </p:to>
                                    </p:set>
                                    <p:animEffect transition="in" filter="checkerboard(across)">
                                      <p:cBhvr>
                                        <p:cTn id="7" dur="500"/>
                                        <p:tgtEl>
                                          <p:spTgt spid="1689609"/>
                                        </p:tgtEl>
                                      </p:cBhvr>
                                    </p:animEffect>
                                  </p:childTnLst>
                                </p:cTn>
                              </p:par>
                            </p:childTnLst>
                          </p:cTn>
                        </p:par>
                        <p:par>
                          <p:cTn id="8" fill="hold" nodeType="afterGroup">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689607"/>
                                        </p:tgtEl>
                                        <p:attrNameLst>
                                          <p:attrName>style.visibility</p:attrName>
                                        </p:attrNameLst>
                                      </p:cBhvr>
                                      <p:to>
                                        <p:strVal val="visible"/>
                                      </p:to>
                                    </p:set>
                                    <p:anim calcmode="lin" valueType="num">
                                      <p:cBhvr>
                                        <p:cTn id="11" dur="500" fill="hold"/>
                                        <p:tgtEl>
                                          <p:spTgt spid="1689607"/>
                                        </p:tgtEl>
                                        <p:attrNameLst>
                                          <p:attrName>ppt_w</p:attrName>
                                        </p:attrNameLst>
                                      </p:cBhvr>
                                      <p:tavLst>
                                        <p:tav tm="0">
                                          <p:val>
                                            <p:fltVal val="0"/>
                                          </p:val>
                                        </p:tav>
                                        <p:tav tm="100000">
                                          <p:val>
                                            <p:strVal val="#ppt_w"/>
                                          </p:val>
                                        </p:tav>
                                      </p:tavLst>
                                    </p:anim>
                                    <p:anim calcmode="lin" valueType="num">
                                      <p:cBhvr>
                                        <p:cTn id="12" dur="500" fill="hold"/>
                                        <p:tgtEl>
                                          <p:spTgt spid="168960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1689608">
                                            <p:txEl>
                                              <p:pRg st="0" end="0"/>
                                            </p:txEl>
                                          </p:spTgt>
                                        </p:tgtEl>
                                        <p:attrNameLst>
                                          <p:attrName>style.visibility</p:attrName>
                                        </p:attrNameLst>
                                      </p:cBhvr>
                                      <p:to>
                                        <p:strVal val="visible"/>
                                      </p:to>
                                    </p:set>
                                    <p:anim calcmode="lin" valueType="num">
                                      <p:cBhvr>
                                        <p:cTn id="16" dur="500" fill="hold"/>
                                        <p:tgtEl>
                                          <p:spTgt spid="168960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89608">
                                            <p:txEl>
                                              <p:pRg st="0" end="0"/>
                                            </p:txEl>
                                          </p:spTgt>
                                        </p:tgtEl>
                                        <p:attrNameLst>
                                          <p:attrName>ppt_h</p:attrName>
                                        </p:attrNameLst>
                                      </p:cBhvr>
                                      <p:tavLst>
                                        <p:tav tm="0">
                                          <p:val>
                                            <p:fltVal val="0"/>
                                          </p:val>
                                        </p:tav>
                                        <p:tav tm="100000">
                                          <p:val>
                                            <p:strVal val="#ppt_h"/>
                                          </p:val>
                                        </p:tav>
                                      </p:tavLst>
                                    </p:anim>
                                    <p:anim calcmode="lin" valueType="num">
                                      <p:cBhvr>
                                        <p:cTn id="18" dur="500" fill="hold"/>
                                        <p:tgtEl>
                                          <p:spTgt spid="1689608">
                                            <p:txEl>
                                              <p:pRg st="0" end="0"/>
                                            </p:txEl>
                                          </p:spTgt>
                                        </p:tgtEl>
                                        <p:attrNameLst>
                                          <p:attrName>style.rotation</p:attrName>
                                        </p:attrNameLst>
                                      </p:cBhvr>
                                      <p:tavLst>
                                        <p:tav tm="0">
                                          <p:val>
                                            <p:fltVal val="360"/>
                                          </p:val>
                                        </p:tav>
                                        <p:tav tm="100000">
                                          <p:val>
                                            <p:fltVal val="0"/>
                                          </p:val>
                                        </p:tav>
                                      </p:tavLst>
                                    </p:anim>
                                    <p:animEffect transition="in" filter="fade">
                                      <p:cBhvr>
                                        <p:cTn id="19" dur="500"/>
                                        <p:tgtEl>
                                          <p:spTgt spid="1689608">
                                            <p:txEl>
                                              <p:pRg st="0" end="0"/>
                                            </p:txEl>
                                          </p:spTgt>
                                        </p:tgtEl>
                                      </p:cBhvr>
                                    </p:animEffect>
                                  </p:childTnLst>
                                </p:cTn>
                              </p:par>
                            </p:childTnLst>
                          </p:cTn>
                        </p:par>
                        <p:par>
                          <p:cTn id="20" fill="hold" nodeType="afterGroup">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1689608">
                                            <p:txEl>
                                              <p:pRg st="1" end="1"/>
                                            </p:txEl>
                                          </p:spTgt>
                                        </p:tgtEl>
                                        <p:attrNameLst>
                                          <p:attrName>style.visibility</p:attrName>
                                        </p:attrNameLst>
                                      </p:cBhvr>
                                      <p:to>
                                        <p:strVal val="visible"/>
                                      </p:to>
                                    </p:set>
                                    <p:anim calcmode="lin" valueType="num">
                                      <p:cBhvr>
                                        <p:cTn id="23" dur="500" fill="hold"/>
                                        <p:tgtEl>
                                          <p:spTgt spid="1689608">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689608">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1689608">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1689608">
                                            <p:txEl>
                                              <p:pRg st="1" end="1"/>
                                            </p:txEl>
                                          </p:spTgt>
                                        </p:tgtEl>
                                      </p:cBhvr>
                                    </p:animEffect>
                                  </p:childTnLst>
                                </p:cTn>
                              </p:par>
                            </p:childTnLst>
                          </p:cTn>
                        </p:par>
                        <p:par>
                          <p:cTn id="27" fill="hold" nodeType="afterGroup">
                            <p:stCondLst>
                              <p:cond delay="2000"/>
                            </p:stCondLst>
                            <p:childTnLst>
                              <p:par>
                                <p:cTn id="28" presetID="49" presetClass="entr" presetSubtype="0" decel="100000" fill="hold" nodeType="afterEffect">
                                  <p:stCondLst>
                                    <p:cond delay="0"/>
                                  </p:stCondLst>
                                  <p:childTnLst>
                                    <p:set>
                                      <p:cBhvr>
                                        <p:cTn id="29" dur="1" fill="hold">
                                          <p:stCondLst>
                                            <p:cond delay="0"/>
                                          </p:stCondLst>
                                        </p:cTn>
                                        <p:tgtEl>
                                          <p:spTgt spid="1689608">
                                            <p:txEl>
                                              <p:pRg st="2" end="2"/>
                                            </p:txEl>
                                          </p:spTgt>
                                        </p:tgtEl>
                                        <p:attrNameLst>
                                          <p:attrName>style.visibility</p:attrName>
                                        </p:attrNameLst>
                                      </p:cBhvr>
                                      <p:to>
                                        <p:strVal val="visible"/>
                                      </p:to>
                                    </p:set>
                                    <p:anim calcmode="lin" valueType="num">
                                      <p:cBhvr>
                                        <p:cTn id="30" dur="500" fill="hold"/>
                                        <p:tgtEl>
                                          <p:spTgt spid="1689608">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1689608">
                                            <p:txEl>
                                              <p:pRg st="2" end="2"/>
                                            </p:txEl>
                                          </p:spTgt>
                                        </p:tgtEl>
                                        <p:attrNameLst>
                                          <p:attrName>ppt_h</p:attrName>
                                        </p:attrNameLst>
                                      </p:cBhvr>
                                      <p:tavLst>
                                        <p:tav tm="0">
                                          <p:val>
                                            <p:fltVal val="0"/>
                                          </p:val>
                                        </p:tav>
                                        <p:tav tm="100000">
                                          <p:val>
                                            <p:strVal val="#ppt_h"/>
                                          </p:val>
                                        </p:tav>
                                      </p:tavLst>
                                    </p:anim>
                                    <p:anim calcmode="lin" valueType="num">
                                      <p:cBhvr>
                                        <p:cTn id="32" dur="500" fill="hold"/>
                                        <p:tgtEl>
                                          <p:spTgt spid="1689608">
                                            <p:txEl>
                                              <p:pRg st="2" end="2"/>
                                            </p:txEl>
                                          </p:spTgt>
                                        </p:tgtEl>
                                        <p:attrNameLst>
                                          <p:attrName>style.rotation</p:attrName>
                                        </p:attrNameLst>
                                      </p:cBhvr>
                                      <p:tavLst>
                                        <p:tav tm="0">
                                          <p:val>
                                            <p:fltVal val="360"/>
                                          </p:val>
                                        </p:tav>
                                        <p:tav tm="100000">
                                          <p:val>
                                            <p:fltVal val="0"/>
                                          </p:val>
                                        </p:tav>
                                      </p:tavLst>
                                    </p:anim>
                                    <p:animEffect transition="in" filter="fade">
                                      <p:cBhvr>
                                        <p:cTn id="33" dur="500"/>
                                        <p:tgtEl>
                                          <p:spTgt spid="1689608">
                                            <p:txEl>
                                              <p:pRg st="2" end="2"/>
                                            </p:txEl>
                                          </p:spTgt>
                                        </p:tgtEl>
                                      </p:cBhvr>
                                    </p:animEffect>
                                  </p:childTnLst>
                                </p:cTn>
                              </p:par>
                            </p:childTnLst>
                          </p:cTn>
                        </p:par>
                        <p:par>
                          <p:cTn id="34" fill="hold" nodeType="afterGroup">
                            <p:stCondLst>
                              <p:cond delay="2500"/>
                            </p:stCondLst>
                            <p:childTnLst>
                              <p:par>
                                <p:cTn id="35" presetID="49" presetClass="entr" presetSubtype="0" decel="100000" fill="hold" nodeType="afterEffect">
                                  <p:stCondLst>
                                    <p:cond delay="0"/>
                                  </p:stCondLst>
                                  <p:childTnLst>
                                    <p:set>
                                      <p:cBhvr>
                                        <p:cTn id="36" dur="1" fill="hold">
                                          <p:stCondLst>
                                            <p:cond delay="0"/>
                                          </p:stCondLst>
                                        </p:cTn>
                                        <p:tgtEl>
                                          <p:spTgt spid="1689608">
                                            <p:txEl>
                                              <p:pRg st="3" end="3"/>
                                            </p:txEl>
                                          </p:spTgt>
                                        </p:tgtEl>
                                        <p:attrNameLst>
                                          <p:attrName>style.visibility</p:attrName>
                                        </p:attrNameLst>
                                      </p:cBhvr>
                                      <p:to>
                                        <p:strVal val="visible"/>
                                      </p:to>
                                    </p:set>
                                    <p:anim calcmode="lin" valueType="num">
                                      <p:cBhvr>
                                        <p:cTn id="37" dur="500" fill="hold"/>
                                        <p:tgtEl>
                                          <p:spTgt spid="1689608">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689608">
                                            <p:txEl>
                                              <p:pRg st="3" end="3"/>
                                            </p:txEl>
                                          </p:spTgt>
                                        </p:tgtEl>
                                        <p:attrNameLst>
                                          <p:attrName>ppt_h</p:attrName>
                                        </p:attrNameLst>
                                      </p:cBhvr>
                                      <p:tavLst>
                                        <p:tav tm="0">
                                          <p:val>
                                            <p:fltVal val="0"/>
                                          </p:val>
                                        </p:tav>
                                        <p:tav tm="100000">
                                          <p:val>
                                            <p:strVal val="#ppt_h"/>
                                          </p:val>
                                        </p:tav>
                                      </p:tavLst>
                                    </p:anim>
                                    <p:anim calcmode="lin" valueType="num">
                                      <p:cBhvr>
                                        <p:cTn id="39" dur="500" fill="hold"/>
                                        <p:tgtEl>
                                          <p:spTgt spid="1689608">
                                            <p:txEl>
                                              <p:pRg st="3" end="3"/>
                                            </p:txEl>
                                          </p:spTgt>
                                        </p:tgtEl>
                                        <p:attrNameLst>
                                          <p:attrName>style.rotation</p:attrName>
                                        </p:attrNameLst>
                                      </p:cBhvr>
                                      <p:tavLst>
                                        <p:tav tm="0">
                                          <p:val>
                                            <p:fltVal val="360"/>
                                          </p:val>
                                        </p:tav>
                                        <p:tav tm="100000">
                                          <p:val>
                                            <p:fltVal val="0"/>
                                          </p:val>
                                        </p:tav>
                                      </p:tavLst>
                                    </p:anim>
                                    <p:animEffect transition="in" filter="fade">
                                      <p:cBhvr>
                                        <p:cTn id="40" dur="500"/>
                                        <p:tgtEl>
                                          <p:spTgt spid="1689608">
                                            <p:txEl>
                                              <p:pRg st="3" end="3"/>
                                            </p:txEl>
                                          </p:spTgt>
                                        </p:tgtEl>
                                      </p:cBhvr>
                                    </p:animEffect>
                                  </p:childTnLst>
                                </p:cTn>
                              </p:par>
                            </p:childTnLst>
                          </p:cTn>
                        </p:par>
                        <p:par>
                          <p:cTn id="41" fill="hold" nodeType="afterGroup">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1689608">
                                            <p:txEl>
                                              <p:pRg st="4" end="4"/>
                                            </p:txEl>
                                          </p:spTgt>
                                        </p:tgtEl>
                                        <p:attrNameLst>
                                          <p:attrName>style.visibility</p:attrName>
                                        </p:attrNameLst>
                                      </p:cBhvr>
                                      <p:to>
                                        <p:strVal val="visible"/>
                                      </p:to>
                                    </p:set>
                                    <p:anim calcmode="lin" valueType="num">
                                      <p:cBhvr>
                                        <p:cTn id="44" dur="500" fill="hold"/>
                                        <p:tgtEl>
                                          <p:spTgt spid="1689608">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689608">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689608">
                                            <p:txEl>
                                              <p:pRg st="4" end="4"/>
                                            </p:txEl>
                                          </p:spTgt>
                                        </p:tgtEl>
                                        <p:attrNameLst>
                                          <p:attrName>style.rotation</p:attrName>
                                        </p:attrNameLst>
                                      </p:cBhvr>
                                      <p:tavLst>
                                        <p:tav tm="0">
                                          <p:val>
                                            <p:fltVal val="360"/>
                                          </p:val>
                                        </p:tav>
                                        <p:tav tm="100000">
                                          <p:val>
                                            <p:fltVal val="0"/>
                                          </p:val>
                                        </p:tav>
                                      </p:tavLst>
                                    </p:anim>
                                    <p:animEffect transition="in" filter="fade">
                                      <p:cBhvr>
                                        <p:cTn id="47" dur="500"/>
                                        <p:tgtEl>
                                          <p:spTgt spid="1689608">
                                            <p:txEl>
                                              <p:pRg st="4" end="4"/>
                                            </p:txEl>
                                          </p:spTgt>
                                        </p:tgtEl>
                                      </p:cBhvr>
                                    </p:animEffect>
                                  </p:childTnLst>
                                </p:cTn>
                              </p:par>
                            </p:childTnLst>
                          </p:cTn>
                        </p:par>
                        <p:par>
                          <p:cTn id="48" fill="hold" nodeType="afterGroup">
                            <p:stCondLst>
                              <p:cond delay="3500"/>
                            </p:stCondLst>
                            <p:childTnLst>
                              <p:par>
                                <p:cTn id="49" presetID="49" presetClass="entr" presetSubtype="0" decel="100000" fill="hold" nodeType="afterEffect">
                                  <p:stCondLst>
                                    <p:cond delay="0"/>
                                  </p:stCondLst>
                                  <p:childTnLst>
                                    <p:set>
                                      <p:cBhvr>
                                        <p:cTn id="50" dur="1" fill="hold">
                                          <p:stCondLst>
                                            <p:cond delay="0"/>
                                          </p:stCondLst>
                                        </p:cTn>
                                        <p:tgtEl>
                                          <p:spTgt spid="1689608">
                                            <p:txEl>
                                              <p:pRg st="5" end="5"/>
                                            </p:txEl>
                                          </p:spTgt>
                                        </p:tgtEl>
                                        <p:attrNameLst>
                                          <p:attrName>style.visibility</p:attrName>
                                        </p:attrNameLst>
                                      </p:cBhvr>
                                      <p:to>
                                        <p:strVal val="visible"/>
                                      </p:to>
                                    </p:set>
                                    <p:anim calcmode="lin" valueType="num">
                                      <p:cBhvr>
                                        <p:cTn id="51" dur="500" fill="hold"/>
                                        <p:tgtEl>
                                          <p:spTgt spid="1689608">
                                            <p:txEl>
                                              <p:pRg st="5" end="5"/>
                                            </p:txEl>
                                          </p:spTgt>
                                        </p:tgtEl>
                                        <p:attrNameLst>
                                          <p:attrName>ppt_w</p:attrName>
                                        </p:attrNameLst>
                                      </p:cBhvr>
                                      <p:tavLst>
                                        <p:tav tm="0">
                                          <p:val>
                                            <p:fltVal val="0"/>
                                          </p:val>
                                        </p:tav>
                                        <p:tav tm="100000">
                                          <p:val>
                                            <p:strVal val="#ppt_w"/>
                                          </p:val>
                                        </p:tav>
                                      </p:tavLst>
                                    </p:anim>
                                    <p:anim calcmode="lin" valueType="num">
                                      <p:cBhvr>
                                        <p:cTn id="52" dur="500" fill="hold"/>
                                        <p:tgtEl>
                                          <p:spTgt spid="1689608">
                                            <p:txEl>
                                              <p:pRg st="5" end="5"/>
                                            </p:txEl>
                                          </p:spTgt>
                                        </p:tgtEl>
                                        <p:attrNameLst>
                                          <p:attrName>ppt_h</p:attrName>
                                        </p:attrNameLst>
                                      </p:cBhvr>
                                      <p:tavLst>
                                        <p:tav tm="0">
                                          <p:val>
                                            <p:fltVal val="0"/>
                                          </p:val>
                                        </p:tav>
                                        <p:tav tm="100000">
                                          <p:val>
                                            <p:strVal val="#ppt_h"/>
                                          </p:val>
                                        </p:tav>
                                      </p:tavLst>
                                    </p:anim>
                                    <p:anim calcmode="lin" valueType="num">
                                      <p:cBhvr>
                                        <p:cTn id="53" dur="500" fill="hold"/>
                                        <p:tgtEl>
                                          <p:spTgt spid="1689608">
                                            <p:txEl>
                                              <p:pRg st="5" end="5"/>
                                            </p:txEl>
                                          </p:spTgt>
                                        </p:tgtEl>
                                        <p:attrNameLst>
                                          <p:attrName>style.rotation</p:attrName>
                                        </p:attrNameLst>
                                      </p:cBhvr>
                                      <p:tavLst>
                                        <p:tav tm="0">
                                          <p:val>
                                            <p:fltVal val="360"/>
                                          </p:val>
                                        </p:tav>
                                        <p:tav tm="100000">
                                          <p:val>
                                            <p:fltVal val="0"/>
                                          </p:val>
                                        </p:tav>
                                      </p:tavLst>
                                    </p:anim>
                                    <p:animEffect transition="in" filter="fade">
                                      <p:cBhvr>
                                        <p:cTn id="54" dur="500"/>
                                        <p:tgtEl>
                                          <p:spTgt spid="1689608">
                                            <p:txEl>
                                              <p:pRg st="5" end="5"/>
                                            </p:txEl>
                                          </p:spTgt>
                                        </p:tgtEl>
                                      </p:cBhvr>
                                    </p:animEffect>
                                  </p:childTnLst>
                                </p:cTn>
                              </p:par>
                            </p:childTnLst>
                          </p:cTn>
                        </p:par>
                        <p:par>
                          <p:cTn id="55" fill="hold" nodeType="afterGroup">
                            <p:stCondLst>
                              <p:cond delay="4000"/>
                            </p:stCondLst>
                            <p:childTnLst>
                              <p:par>
                                <p:cTn id="56" presetID="49" presetClass="entr" presetSubtype="0" decel="100000" fill="hold" nodeType="afterEffect">
                                  <p:stCondLst>
                                    <p:cond delay="0"/>
                                  </p:stCondLst>
                                  <p:childTnLst>
                                    <p:set>
                                      <p:cBhvr>
                                        <p:cTn id="57" dur="1" fill="hold">
                                          <p:stCondLst>
                                            <p:cond delay="0"/>
                                          </p:stCondLst>
                                        </p:cTn>
                                        <p:tgtEl>
                                          <p:spTgt spid="1689608">
                                            <p:txEl>
                                              <p:pRg st="6" end="6"/>
                                            </p:txEl>
                                          </p:spTgt>
                                        </p:tgtEl>
                                        <p:attrNameLst>
                                          <p:attrName>style.visibility</p:attrName>
                                        </p:attrNameLst>
                                      </p:cBhvr>
                                      <p:to>
                                        <p:strVal val="visible"/>
                                      </p:to>
                                    </p:set>
                                    <p:anim calcmode="lin" valueType="num">
                                      <p:cBhvr>
                                        <p:cTn id="58" dur="500" fill="hold"/>
                                        <p:tgtEl>
                                          <p:spTgt spid="1689608">
                                            <p:txEl>
                                              <p:pRg st="6" end="6"/>
                                            </p:txEl>
                                          </p:spTgt>
                                        </p:tgtEl>
                                        <p:attrNameLst>
                                          <p:attrName>ppt_w</p:attrName>
                                        </p:attrNameLst>
                                      </p:cBhvr>
                                      <p:tavLst>
                                        <p:tav tm="0">
                                          <p:val>
                                            <p:fltVal val="0"/>
                                          </p:val>
                                        </p:tav>
                                        <p:tav tm="100000">
                                          <p:val>
                                            <p:strVal val="#ppt_w"/>
                                          </p:val>
                                        </p:tav>
                                      </p:tavLst>
                                    </p:anim>
                                    <p:anim calcmode="lin" valueType="num">
                                      <p:cBhvr>
                                        <p:cTn id="59" dur="500" fill="hold"/>
                                        <p:tgtEl>
                                          <p:spTgt spid="1689608">
                                            <p:txEl>
                                              <p:pRg st="6" end="6"/>
                                            </p:txEl>
                                          </p:spTgt>
                                        </p:tgtEl>
                                        <p:attrNameLst>
                                          <p:attrName>ppt_h</p:attrName>
                                        </p:attrNameLst>
                                      </p:cBhvr>
                                      <p:tavLst>
                                        <p:tav tm="0">
                                          <p:val>
                                            <p:fltVal val="0"/>
                                          </p:val>
                                        </p:tav>
                                        <p:tav tm="100000">
                                          <p:val>
                                            <p:strVal val="#ppt_h"/>
                                          </p:val>
                                        </p:tav>
                                      </p:tavLst>
                                    </p:anim>
                                    <p:anim calcmode="lin" valueType="num">
                                      <p:cBhvr>
                                        <p:cTn id="60" dur="500" fill="hold"/>
                                        <p:tgtEl>
                                          <p:spTgt spid="1689608">
                                            <p:txEl>
                                              <p:pRg st="6" end="6"/>
                                            </p:txEl>
                                          </p:spTgt>
                                        </p:tgtEl>
                                        <p:attrNameLst>
                                          <p:attrName>style.rotation</p:attrName>
                                        </p:attrNameLst>
                                      </p:cBhvr>
                                      <p:tavLst>
                                        <p:tav tm="0">
                                          <p:val>
                                            <p:fltVal val="360"/>
                                          </p:val>
                                        </p:tav>
                                        <p:tav tm="100000">
                                          <p:val>
                                            <p:fltVal val="0"/>
                                          </p:val>
                                        </p:tav>
                                      </p:tavLst>
                                    </p:anim>
                                    <p:animEffect transition="in" filter="fade">
                                      <p:cBhvr>
                                        <p:cTn id="61" dur="500"/>
                                        <p:tgtEl>
                                          <p:spTgt spid="16896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07" grpId="0" animBg="1"/>
      <p:bldP spid="168960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algn="just"/>
            <a:r>
              <a:rPr lang="ar-SA" sz="2400" dirty="0">
                <a:cs typeface="B Nazanin" pitchFamily="2" charset="-78"/>
              </a:rPr>
              <a:t>در مورد ميزان عرضه پول و نوسانات عرضه پول و عوامل تاثير گذار در آن نظرات مختلفي تا كنون ارائه شده است و نظريه هاي مربوط به عرضه پول نيز همانند نظرات جانب تقاضا دستخوش تغييرات زيادي شده است ليكن </a:t>
            </a:r>
            <a:r>
              <a:rPr lang="ar-SA" sz="2400" u="sng" dirty="0">
                <a:cs typeface="B Nazanin" pitchFamily="2" charset="-78"/>
              </a:rPr>
              <a:t>در مورد عوامل موثر بر عرضه در ميان اقتصاددانان اتفاق نظر بيشتري نسبت به عوامل موثر در تقاضاي پول بوده است . </a:t>
            </a:r>
            <a:endParaRPr lang="en-US" sz="2400" u="sng" dirty="0">
              <a:cs typeface="B Nazanin" pitchFamily="2" charset="-78"/>
            </a:endParaRPr>
          </a:p>
          <a:p>
            <a:pPr algn="just"/>
            <a:r>
              <a:rPr lang="ar-SA" sz="2400" dirty="0">
                <a:cs typeface="B Nazanin" pitchFamily="2" charset="-78"/>
              </a:rPr>
              <a:t>به طور كلي براي سادگي مي توان عرضه پول را در سه مرحله تحولات پول مورد بررسي قرار داد. </a:t>
            </a:r>
            <a:endParaRPr lang="en-US" sz="24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2387214266"/>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algn="just"/>
            <a:r>
              <a:rPr lang="ar-SA" sz="3200" b="1" i="1" dirty="0">
                <a:cs typeface="B Nazanin" pitchFamily="2" charset="-78"/>
              </a:rPr>
              <a:t>مرحله اول</a:t>
            </a:r>
            <a:r>
              <a:rPr lang="ar-SA" sz="3200" b="1" dirty="0">
                <a:cs typeface="B Nazanin" pitchFamily="2" charset="-78"/>
              </a:rPr>
              <a:t> :</a:t>
            </a:r>
            <a:r>
              <a:rPr lang="ar-SA" sz="3200" dirty="0">
                <a:cs typeface="B Nazanin" pitchFamily="2" charset="-78"/>
              </a:rPr>
              <a:t> اين مرحله ، مرحله اي است كه كه بانك وجود ندارد. در شرايطي كه بازار محدود است ومعاملات اندك است ، احتياج به پول و بانك كمتر احساس مي شود . مي توان شرايطي را در نظر گرفت كه </a:t>
            </a:r>
            <a:r>
              <a:rPr lang="ar-SA" sz="3200" u="sng" dirty="0">
                <a:cs typeface="B Nazanin" pitchFamily="2" charset="-78"/>
              </a:rPr>
              <a:t>پول كالايي</a:t>
            </a:r>
            <a:r>
              <a:rPr lang="ar-SA" sz="3200" dirty="0">
                <a:cs typeface="B Nazanin" pitchFamily="2" charset="-78"/>
              </a:rPr>
              <a:t> در جريان است . در اين حالت اگر </a:t>
            </a:r>
            <a:r>
              <a:rPr lang="en-US" sz="3200" dirty="0">
                <a:cs typeface="B Nazanin" pitchFamily="2" charset="-78"/>
              </a:rPr>
              <a:t>n </a:t>
            </a:r>
            <a:r>
              <a:rPr lang="ar-SA" sz="3200" dirty="0">
                <a:cs typeface="B Nazanin" pitchFamily="2" charset="-78"/>
              </a:rPr>
              <a:t>خانواده وجود داشته باشند و به هر خانواده و اندازه </a:t>
            </a:r>
            <a:r>
              <a:rPr lang="en-US" sz="3200" dirty="0">
                <a:cs typeface="B Nazanin" pitchFamily="2" charset="-78"/>
              </a:rPr>
              <a:t>b </a:t>
            </a:r>
            <a:r>
              <a:rPr lang="ar-SA" sz="3200" dirty="0">
                <a:cs typeface="B Nazanin" pitchFamily="2" charset="-78"/>
              </a:rPr>
              <a:t>واحد پول كالايي تخصيص يابد بنابراين حجم پول در جريان </a:t>
            </a:r>
            <a:r>
              <a:rPr lang="en-US" sz="3200" dirty="0">
                <a:cs typeface="B Nazanin" pitchFamily="2" charset="-78"/>
              </a:rPr>
              <a:t>M=</a:t>
            </a:r>
            <a:r>
              <a:rPr lang="en-US" sz="3200" dirty="0" err="1">
                <a:cs typeface="B Nazanin" pitchFamily="2" charset="-78"/>
              </a:rPr>
              <a:t>n.b</a:t>
            </a:r>
            <a:r>
              <a:rPr lang="en-US" sz="3200" dirty="0">
                <a:cs typeface="B Nazanin" pitchFamily="2" charset="-78"/>
              </a:rPr>
              <a:t> </a:t>
            </a:r>
            <a:r>
              <a:rPr lang="ar-SA" sz="3200" dirty="0">
                <a:cs typeface="B Nazanin" pitchFamily="2" charset="-78"/>
              </a:rPr>
              <a:t>خواهد بود. </a:t>
            </a:r>
            <a:endParaRPr lang="en-US" sz="32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3684610725"/>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ar-SA" sz="2400" dirty="0">
                <a:cs typeface="B Nazanin" pitchFamily="2" charset="-78"/>
              </a:rPr>
              <a:t>در اين حالت اگر كالايي كه به عنوان پول مورد قبول است ، به هر دليلي افزايش يابد ، قيمت نسبي پول كاهش مي يابد و به عبارت ساده تر قيمت ساير كالاها نسبت به پول كالايي افزايش خواهد يافت چون به ازاي هر واحد كالا ، مقدار بيشتري پول كالايي وجود دارد بنابراين مي توان گفت افزايش پول كالايي در صورتي كه عرضه ساير كالاها ثابت باشد تورم را بدنيال خواهد داشت . </a:t>
            </a:r>
            <a:endParaRPr lang="fa-IR" sz="2400" dirty="0" smtClean="0">
              <a:cs typeface="B Nazanin" pitchFamily="2" charset="-78"/>
            </a:endParaRPr>
          </a:p>
          <a:p>
            <a:pPr marL="0" indent="0" algn="just">
              <a:buNone/>
            </a:pPr>
            <a:r>
              <a:rPr lang="ar-SA" sz="2400" dirty="0" smtClean="0">
                <a:cs typeface="B Nazanin" pitchFamily="2" charset="-78"/>
              </a:rPr>
              <a:t>در </a:t>
            </a:r>
            <a:r>
              <a:rPr lang="ar-SA" sz="2400" dirty="0">
                <a:cs typeface="B Nazanin" pitchFamily="2" charset="-78"/>
              </a:rPr>
              <a:t>اين حالت اگر فعاليت هاي اقتصادي گسترش يابد ، نياز به پول هم بيشتر خواهد شد. ولي از آنجا كه عرضه پول كالايي تابع هزينه توليد آن و قيمت آن مي باشد ، با افزايش توليد ساير كالاها ، قيمت نسبي پول افزايش خواهد يافت و اين امر سبب مي شود توليد پول كالايي به صرفه باشد و توليد پول افزايش يابد. </a:t>
            </a:r>
            <a:endParaRPr lang="en-US" sz="24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463475870"/>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ar-SA" sz="2400" b="1" i="1" dirty="0">
                <a:cs typeface="B Nazanin" pitchFamily="2" charset="-78"/>
              </a:rPr>
              <a:t>مرحله دوم</a:t>
            </a:r>
            <a:r>
              <a:rPr lang="ar-SA" sz="2400" b="1" dirty="0">
                <a:cs typeface="B Nazanin" pitchFamily="2" charset="-78"/>
              </a:rPr>
              <a:t> : </a:t>
            </a:r>
            <a:r>
              <a:rPr lang="ar-SA" sz="2400" dirty="0">
                <a:cs typeface="B Nazanin" pitchFamily="2" charset="-78"/>
              </a:rPr>
              <a:t>بانكهاي تجاري به وجود مي آيند ولي هنوز خبري از بانك مركزي نمي باشد. </a:t>
            </a:r>
            <a:endParaRPr lang="en-US" sz="2400" dirty="0">
              <a:cs typeface="B Nazanin" pitchFamily="2" charset="-78"/>
            </a:endParaRPr>
          </a:p>
          <a:p>
            <a:pPr marL="0" indent="0" algn="just">
              <a:buNone/>
            </a:pPr>
            <a:r>
              <a:rPr lang="ar-SA" sz="2400" dirty="0">
                <a:cs typeface="B Nazanin" pitchFamily="2" charset="-78"/>
              </a:rPr>
              <a:t>لزوم پس انداز و سرمايه گذاري در طي زمان باعث شكل گيري بانك تجاري و متحول شدن پول مي شود. در اين مرحله مقداري از پول مردم در بانكها ذخيره مي شود و به بيان ساده تر سپرده گذاري شكل مي گيرد پول در جريان فقط به صورت </a:t>
            </a:r>
            <a:r>
              <a:rPr lang="ar-SA" sz="2400" u="sng" dirty="0">
                <a:cs typeface="B Nazanin" pitchFamily="2" charset="-78"/>
              </a:rPr>
              <a:t>اسكناس و مسكوك</a:t>
            </a:r>
            <a:r>
              <a:rPr lang="ar-SA" sz="2400" dirty="0">
                <a:cs typeface="B Nazanin" pitchFamily="2" charset="-78"/>
              </a:rPr>
              <a:t> نمي باشد بلكه </a:t>
            </a:r>
            <a:r>
              <a:rPr lang="ar-SA" sz="2400" u="sng" dirty="0">
                <a:cs typeface="B Nazanin" pitchFamily="2" charset="-78"/>
              </a:rPr>
              <a:t>اعتبارات</a:t>
            </a:r>
            <a:r>
              <a:rPr lang="ar-SA" sz="2400" dirty="0">
                <a:cs typeface="B Nazanin" pitchFamily="2" charset="-78"/>
              </a:rPr>
              <a:t> نقش مهمي در مبادلات ايفا مي كند . از نظر ميزان پول در گردش و ميزان سپرده گذاري مي توان </a:t>
            </a:r>
            <a:r>
              <a:rPr lang="fa-IR" sz="2400" dirty="0" smtClean="0">
                <a:cs typeface="B Nazanin" pitchFamily="2" charset="-78"/>
              </a:rPr>
              <a:t>بيان داشت :</a:t>
            </a:r>
            <a:r>
              <a:rPr lang="ar-SA" sz="2400" dirty="0" smtClean="0">
                <a:cs typeface="B Nazanin" pitchFamily="2" charset="-78"/>
              </a:rPr>
              <a:t> </a:t>
            </a:r>
            <a:endParaRPr lang="en-US" sz="2400"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1059170348"/>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ar-SA" b="1" dirty="0">
                <a:cs typeface="B Nazanin" pitchFamily="2" charset="-78"/>
              </a:rPr>
              <a:t>پايه پولي</a:t>
            </a:r>
            <a:r>
              <a:rPr lang="ar-SA" dirty="0">
                <a:cs typeface="B Nazanin" pitchFamily="2" charset="-78"/>
              </a:rPr>
              <a:t> : </a:t>
            </a:r>
            <a:r>
              <a:rPr lang="ar-SA" u="sng" dirty="0">
                <a:cs typeface="B Nazanin" pitchFamily="2" charset="-78"/>
              </a:rPr>
              <a:t>پايه پولي بدهي </a:t>
            </a:r>
            <a:r>
              <a:rPr lang="ar-SA" u="sng" dirty="0" smtClean="0">
                <a:cs typeface="B Nazanin" pitchFamily="2" charset="-78"/>
              </a:rPr>
              <a:t> بانك </a:t>
            </a:r>
            <a:r>
              <a:rPr lang="ar-SA" u="sng" dirty="0">
                <a:cs typeface="B Nazanin" pitchFamily="2" charset="-78"/>
              </a:rPr>
              <a:t>مركزي </a:t>
            </a:r>
            <a:r>
              <a:rPr lang="ar-SA" u="sng" dirty="0" smtClean="0">
                <a:cs typeface="B Nazanin" pitchFamily="2" charset="-78"/>
              </a:rPr>
              <a:t> </a:t>
            </a:r>
            <a:r>
              <a:rPr lang="ar-SA" u="sng" dirty="0">
                <a:cs typeface="B Nazanin" pitchFamily="2" charset="-78"/>
              </a:rPr>
              <a:t>به بخش هاي خصوصي و بانكي است</a:t>
            </a:r>
            <a:r>
              <a:rPr lang="ar-SA" dirty="0" smtClean="0">
                <a:cs typeface="B Nazanin" pitchFamily="2" charset="-78"/>
              </a:rPr>
              <a:t>.</a:t>
            </a:r>
            <a:endParaRPr lang="fa-IR" dirty="0" smtClean="0">
              <a:cs typeface="B Nazanin" pitchFamily="2" charset="-78"/>
            </a:endParaRPr>
          </a:p>
          <a:p>
            <a:pPr marL="0" indent="0" algn="just">
              <a:buNone/>
            </a:pPr>
            <a:r>
              <a:rPr lang="ar-SA" dirty="0" smtClean="0">
                <a:cs typeface="B Nazanin" pitchFamily="2" charset="-78"/>
              </a:rPr>
              <a:t> </a:t>
            </a:r>
            <a:r>
              <a:rPr lang="ar-SA" dirty="0">
                <a:cs typeface="B Nazanin" pitchFamily="2" charset="-78"/>
              </a:rPr>
              <a:t>بدهي بانك مركزي به بخش خصوصي همان </a:t>
            </a:r>
            <a:r>
              <a:rPr lang="ar-SA" b="1" u="sng" dirty="0">
                <a:cs typeface="B Nazanin" pitchFamily="2" charset="-78"/>
              </a:rPr>
              <a:t>اسكناس و مسكوك نزد مردم </a:t>
            </a:r>
            <a:r>
              <a:rPr lang="ar-SA" dirty="0">
                <a:cs typeface="B Nazanin" pitchFamily="2" charset="-78"/>
              </a:rPr>
              <a:t>و بدهي بانك مركزي به ساير بانكها شامل </a:t>
            </a:r>
            <a:r>
              <a:rPr lang="ar-SA" b="1" dirty="0">
                <a:cs typeface="B Nazanin" pitchFamily="2" charset="-78"/>
              </a:rPr>
              <a:t>اسكناس و مسكوك نزد بانكها و سپرده قانوني </a:t>
            </a:r>
            <a:r>
              <a:rPr lang="ar-SA" dirty="0">
                <a:cs typeface="B Nazanin" pitchFamily="2" charset="-78"/>
              </a:rPr>
              <a:t>مي باشد. </a:t>
            </a:r>
            <a:endParaRPr lang="fa-IR" dirty="0" smtClean="0">
              <a:cs typeface="B Nazanin" pitchFamily="2" charset="-78"/>
            </a:endParaRPr>
          </a:p>
          <a:p>
            <a:pPr marL="0" indent="0" algn="just">
              <a:buNone/>
            </a:pPr>
            <a:endParaRPr lang="fa-IR" dirty="0">
              <a:cs typeface="B Nazanin" pitchFamily="2" charset="-78"/>
            </a:endParaRPr>
          </a:p>
          <a:p>
            <a:pPr marL="0" indent="0" algn="just">
              <a:buNone/>
            </a:pPr>
            <a:r>
              <a:rPr lang="ar-SA" dirty="0" smtClean="0">
                <a:cs typeface="B Nazanin" pitchFamily="2" charset="-78"/>
              </a:rPr>
              <a:t>خالص </a:t>
            </a:r>
            <a:r>
              <a:rPr lang="ar-SA" dirty="0">
                <a:cs typeface="B Nazanin" pitchFamily="2" charset="-78"/>
              </a:rPr>
              <a:t>دارايي هاي خارجي و داخلي بانك مركزي در تراز نامه </a:t>
            </a:r>
            <a:r>
              <a:rPr lang="ar-SA" dirty="0" smtClean="0">
                <a:cs typeface="B Nazanin" pitchFamily="2" charset="-78"/>
              </a:rPr>
              <a:t>طرف </a:t>
            </a:r>
            <a:r>
              <a:rPr lang="ar-SA" dirty="0">
                <a:cs typeface="B Nazanin" pitchFamily="2" charset="-78"/>
              </a:rPr>
              <a:t>دارايي ها را تشكيل مي دهد. </a:t>
            </a:r>
            <a:endParaRPr lang="en-US" dirty="0">
              <a:cs typeface="B Nazanin" pitchFamily="2" charset="-78"/>
            </a:endParaRPr>
          </a:p>
          <a:p>
            <a:pPr marL="0" indent="0" algn="just">
              <a:buNone/>
            </a:pPr>
            <a:endParaRPr lang="en-US"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3808891770"/>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4194916033"/>
              </p:ext>
            </p:extLst>
          </p:nvPr>
        </p:nvGraphicFramePr>
        <p:xfrm>
          <a:off x="827584" y="1772816"/>
          <a:ext cx="7056784" cy="4611359"/>
        </p:xfrm>
        <a:graphic>
          <a:graphicData uri="http://schemas.openxmlformats.org/drawingml/2006/table">
            <a:tbl>
              <a:tblPr rtl="1" firstRow="1" firstCol="1" bandRow="1">
                <a:tableStyleId>{5C22544A-7EE6-4342-B048-85BDC9FD1C3A}</a:tableStyleId>
              </a:tblPr>
              <a:tblGrid>
                <a:gridCol w="3582279"/>
                <a:gridCol w="3474505"/>
              </a:tblGrid>
              <a:tr h="556441">
                <a:tc>
                  <a:txBody>
                    <a:bodyPr/>
                    <a:lstStyle/>
                    <a:p>
                      <a:pPr marL="0" marR="0" algn="justLow" rtl="1">
                        <a:lnSpc>
                          <a:spcPct val="130000"/>
                        </a:lnSpc>
                        <a:spcBef>
                          <a:spcPts val="0"/>
                        </a:spcBef>
                        <a:spcAft>
                          <a:spcPts val="0"/>
                        </a:spcAft>
                      </a:pPr>
                      <a:r>
                        <a:rPr lang="ar-SA" sz="2400" b="0" dirty="0">
                          <a:solidFill>
                            <a:schemeClr val="tx1"/>
                          </a:solidFill>
                          <a:effectLst/>
                          <a:cs typeface="B Nazanin" pitchFamily="2" charset="-78"/>
                        </a:rPr>
                        <a:t>دارايي</a:t>
                      </a:r>
                      <a:endParaRPr lang="en-US" sz="3200" b="0" dirty="0">
                        <a:solidFill>
                          <a:schemeClr val="tx1"/>
                        </a:solidFill>
                        <a:effectLst/>
                        <a:latin typeface="Calibri"/>
                        <a:ea typeface="Calibri"/>
                        <a:cs typeface="B Nazanin" pitchFamily="2" charset="-78"/>
                      </a:endParaRPr>
                    </a:p>
                  </a:txBody>
                  <a:tcPr marL="68580" marR="68580" marT="0" marB="0"/>
                </a:tc>
                <a:tc>
                  <a:txBody>
                    <a:bodyPr/>
                    <a:lstStyle/>
                    <a:p>
                      <a:pPr marL="0" marR="0" algn="justLow" rtl="1">
                        <a:lnSpc>
                          <a:spcPct val="130000"/>
                        </a:lnSpc>
                        <a:spcBef>
                          <a:spcPts val="0"/>
                        </a:spcBef>
                        <a:spcAft>
                          <a:spcPts val="0"/>
                        </a:spcAft>
                      </a:pPr>
                      <a:r>
                        <a:rPr lang="ar-SA" sz="2400" b="0" dirty="0">
                          <a:solidFill>
                            <a:schemeClr val="tx1"/>
                          </a:solidFill>
                          <a:effectLst/>
                          <a:cs typeface="B Nazanin" pitchFamily="2" charset="-78"/>
                        </a:rPr>
                        <a:t>بدهي</a:t>
                      </a:r>
                      <a:endParaRPr lang="en-US" sz="3200" b="0" dirty="0">
                        <a:solidFill>
                          <a:schemeClr val="tx1"/>
                        </a:solidFill>
                        <a:effectLst/>
                        <a:latin typeface="Calibri"/>
                        <a:ea typeface="Calibri"/>
                        <a:cs typeface="B Nazanin" pitchFamily="2" charset="-78"/>
                      </a:endParaRPr>
                    </a:p>
                  </a:txBody>
                  <a:tcPr marL="68580" marR="68580" marT="0" marB="0">
                    <a:solidFill>
                      <a:schemeClr val="accent1">
                        <a:lumMod val="20000"/>
                        <a:lumOff val="80000"/>
                      </a:schemeClr>
                    </a:solidFill>
                  </a:tcPr>
                </a:tc>
              </a:tr>
              <a:tr h="3498477">
                <a:tc>
                  <a:txBody>
                    <a:bodyPr/>
                    <a:lstStyle/>
                    <a:p>
                      <a:pPr marL="0" marR="0" algn="r" rtl="1">
                        <a:lnSpc>
                          <a:spcPct val="130000"/>
                        </a:lnSpc>
                        <a:spcBef>
                          <a:spcPts val="0"/>
                        </a:spcBef>
                        <a:spcAft>
                          <a:spcPts val="0"/>
                        </a:spcAft>
                      </a:pPr>
                      <a:r>
                        <a:rPr lang="en-US" sz="2400" b="0" dirty="0">
                          <a:solidFill>
                            <a:schemeClr val="tx1"/>
                          </a:solidFill>
                          <a:effectLst/>
                          <a:cs typeface="B Nazanin" pitchFamily="2" charset="-78"/>
                        </a:rPr>
                        <a:t>  </a:t>
                      </a:r>
                      <a:r>
                        <a:rPr lang="fa-IR" sz="2400" b="0" dirty="0">
                          <a:solidFill>
                            <a:schemeClr val="tx1"/>
                          </a:solidFill>
                          <a:effectLst/>
                          <a:cs typeface="B Nazanin" pitchFamily="2" charset="-78"/>
                        </a:rPr>
                        <a:t> </a:t>
                      </a:r>
                      <a:r>
                        <a:rPr lang="fa-IR" sz="2400" b="0" dirty="0" smtClean="0">
                          <a:solidFill>
                            <a:schemeClr val="tx1"/>
                          </a:solidFill>
                          <a:effectLst/>
                          <a:cs typeface="B Nazanin" pitchFamily="2" charset="-78"/>
                        </a:rPr>
                        <a:t>1- داراييهاي </a:t>
                      </a:r>
                      <a:r>
                        <a:rPr lang="fa-IR" sz="2400" b="0" dirty="0">
                          <a:solidFill>
                            <a:schemeClr val="tx1"/>
                          </a:solidFill>
                          <a:effectLst/>
                          <a:cs typeface="B Nazanin" pitchFamily="2" charset="-78"/>
                        </a:rPr>
                        <a:t>خارجي   </a:t>
                      </a:r>
                      <a:r>
                        <a:rPr lang="en-US" sz="2400" b="0" dirty="0">
                          <a:solidFill>
                            <a:schemeClr val="tx1"/>
                          </a:solidFill>
                          <a:effectLst/>
                          <a:cs typeface="B Nazanin" pitchFamily="2" charset="-78"/>
                        </a:rPr>
                        <a:t>FA </a:t>
                      </a:r>
                      <a:endParaRPr lang="en-US" sz="3200" b="0" dirty="0">
                        <a:solidFill>
                          <a:schemeClr val="tx1"/>
                        </a:solidFill>
                        <a:effectLst/>
                        <a:cs typeface="B Nazanin" pitchFamily="2" charset="-78"/>
                      </a:endParaRPr>
                    </a:p>
                    <a:p>
                      <a:pPr marL="0" marR="0" algn="r" rtl="1">
                        <a:lnSpc>
                          <a:spcPct val="130000"/>
                        </a:lnSpc>
                        <a:spcBef>
                          <a:spcPts val="0"/>
                        </a:spcBef>
                        <a:spcAft>
                          <a:spcPts val="0"/>
                        </a:spcAft>
                      </a:pPr>
                      <a:r>
                        <a:rPr lang="en-US" sz="2400" b="0" dirty="0">
                          <a:solidFill>
                            <a:schemeClr val="tx1"/>
                          </a:solidFill>
                          <a:effectLst/>
                          <a:cs typeface="B Nazanin" pitchFamily="2" charset="-78"/>
                        </a:rPr>
                        <a:t>  </a:t>
                      </a:r>
                      <a:r>
                        <a:rPr lang="fa-IR" sz="2400" b="0" dirty="0" smtClean="0">
                          <a:solidFill>
                            <a:schemeClr val="tx1"/>
                          </a:solidFill>
                          <a:effectLst/>
                          <a:cs typeface="B Nazanin" pitchFamily="2" charset="-78"/>
                        </a:rPr>
                        <a:t>2- </a:t>
                      </a:r>
                      <a:r>
                        <a:rPr lang="fa-IR" sz="2400" b="0" dirty="0" smtClean="0">
                          <a:solidFill>
                            <a:schemeClr val="tx1"/>
                          </a:solidFill>
                          <a:cs typeface="B Nazanin" pitchFamily="2" charset="-78"/>
                        </a:rPr>
                        <a:t>بدهي بخش دولتي </a:t>
                      </a:r>
                      <a:r>
                        <a:rPr lang="fa-IR" sz="2400" b="0" dirty="0">
                          <a:solidFill>
                            <a:schemeClr val="tx1"/>
                          </a:solidFill>
                          <a:effectLst/>
                          <a:cs typeface="B Nazanin" pitchFamily="2" charset="-78"/>
                        </a:rPr>
                        <a:t>  </a:t>
                      </a:r>
                      <a:r>
                        <a:rPr lang="en-US" sz="2400" b="0" dirty="0">
                          <a:solidFill>
                            <a:schemeClr val="tx1"/>
                          </a:solidFill>
                          <a:effectLst/>
                          <a:cs typeface="B Nazanin" pitchFamily="2" charset="-78"/>
                        </a:rPr>
                        <a:t>GA</a:t>
                      </a:r>
                      <a:endParaRPr lang="en-US" sz="3200" b="0" dirty="0">
                        <a:solidFill>
                          <a:schemeClr val="tx1"/>
                        </a:solidFill>
                        <a:effectLst/>
                        <a:cs typeface="B Nazanin" pitchFamily="2" charset="-78"/>
                      </a:endParaRPr>
                    </a:p>
                    <a:p>
                      <a:pPr marL="0" marR="0" algn="r" rtl="1">
                        <a:lnSpc>
                          <a:spcPct val="130000"/>
                        </a:lnSpc>
                        <a:spcBef>
                          <a:spcPts val="0"/>
                        </a:spcBef>
                        <a:spcAft>
                          <a:spcPts val="0"/>
                        </a:spcAft>
                      </a:pPr>
                      <a:r>
                        <a:rPr lang="fa-IR" sz="2400" b="0" dirty="0" smtClean="0">
                          <a:solidFill>
                            <a:schemeClr val="tx1"/>
                          </a:solidFill>
                          <a:effectLst/>
                          <a:cs typeface="B Nazanin" pitchFamily="2" charset="-78"/>
                        </a:rPr>
                        <a:t>3- </a:t>
                      </a:r>
                      <a:r>
                        <a:rPr lang="fa-IR" sz="2400" b="0" dirty="0" smtClean="0">
                          <a:solidFill>
                            <a:schemeClr val="tx1"/>
                          </a:solidFill>
                          <a:cs typeface="B Nazanin" pitchFamily="2" charset="-78"/>
                        </a:rPr>
                        <a:t>بدهي بانك ها </a:t>
                      </a:r>
                      <a:r>
                        <a:rPr lang="en-US" sz="2400" b="0" dirty="0" smtClean="0">
                          <a:solidFill>
                            <a:schemeClr val="tx1"/>
                          </a:solidFill>
                          <a:effectLst/>
                          <a:cs typeface="B Nazanin" pitchFamily="2" charset="-78"/>
                        </a:rPr>
                        <a:t>BA</a:t>
                      </a:r>
                      <a:r>
                        <a:rPr lang="fa-IR" sz="2400" b="0" dirty="0" smtClean="0">
                          <a:solidFill>
                            <a:schemeClr val="tx1"/>
                          </a:solidFill>
                          <a:effectLst/>
                          <a:cs typeface="B Nazanin" pitchFamily="2" charset="-78"/>
                        </a:rPr>
                        <a:t>   </a:t>
                      </a:r>
                    </a:p>
                    <a:p>
                      <a:pPr marL="0" marR="0" algn="r" rtl="1">
                        <a:lnSpc>
                          <a:spcPct val="130000"/>
                        </a:lnSpc>
                        <a:spcBef>
                          <a:spcPts val="0"/>
                        </a:spcBef>
                        <a:spcAft>
                          <a:spcPts val="0"/>
                        </a:spcAft>
                      </a:pPr>
                      <a:r>
                        <a:rPr lang="fa-IR" sz="2400" b="0" dirty="0" smtClean="0">
                          <a:solidFill>
                            <a:schemeClr val="tx1"/>
                          </a:solidFill>
                          <a:effectLst/>
                          <a:cs typeface="B Nazanin" pitchFamily="2" charset="-78"/>
                        </a:rPr>
                        <a:t>4- ساير دارييها  </a:t>
                      </a:r>
                    </a:p>
                    <a:p>
                      <a:pPr marL="0" marR="0" algn="justLow" rtl="1">
                        <a:lnSpc>
                          <a:spcPct val="130000"/>
                        </a:lnSpc>
                        <a:spcBef>
                          <a:spcPts val="0"/>
                        </a:spcBef>
                        <a:spcAft>
                          <a:spcPts val="0"/>
                        </a:spcAft>
                      </a:pPr>
                      <a:endParaRPr lang="fa-IR" sz="2400" b="0" dirty="0" smtClean="0">
                        <a:solidFill>
                          <a:schemeClr val="tx1"/>
                        </a:solidFill>
                        <a:effectLst/>
                        <a:cs typeface="B Nazanin" pitchFamily="2" charset="-78"/>
                      </a:endParaRPr>
                    </a:p>
                  </a:txBody>
                  <a:tcPr marL="68580" marR="68580" marT="0" marB="0"/>
                </a:tc>
                <a:tc>
                  <a:txBody>
                    <a:bodyPr/>
                    <a:lstStyle/>
                    <a:p>
                      <a:pPr marL="0" marR="0" algn="justLow" rtl="1">
                        <a:lnSpc>
                          <a:spcPct val="130000"/>
                        </a:lnSpc>
                        <a:spcBef>
                          <a:spcPts val="0"/>
                        </a:spcBef>
                        <a:spcAft>
                          <a:spcPts val="0"/>
                        </a:spcAft>
                      </a:pPr>
                      <a:r>
                        <a:rPr lang="en-US" sz="2400" b="0" dirty="0">
                          <a:solidFill>
                            <a:schemeClr val="tx1"/>
                          </a:solidFill>
                          <a:effectLst/>
                          <a:cs typeface="B Nazanin" pitchFamily="2" charset="-78"/>
                        </a:rPr>
                        <a:t>  </a:t>
                      </a:r>
                      <a:r>
                        <a:rPr lang="fa-IR" sz="2400" b="0" dirty="0" smtClean="0">
                          <a:solidFill>
                            <a:schemeClr val="tx1"/>
                          </a:solidFill>
                          <a:effectLst/>
                          <a:cs typeface="B Nazanin" pitchFamily="2" charset="-78"/>
                        </a:rPr>
                        <a:t>1- مسکوک </a:t>
                      </a:r>
                      <a:r>
                        <a:rPr lang="fa-IR" sz="2400" b="0" dirty="0">
                          <a:solidFill>
                            <a:schemeClr val="tx1"/>
                          </a:solidFill>
                          <a:effectLst/>
                          <a:cs typeface="B Nazanin" pitchFamily="2" charset="-78"/>
                        </a:rPr>
                        <a:t>و اسکناس دست مردم  </a:t>
                      </a:r>
                      <a:r>
                        <a:rPr lang="en-US" sz="2400" b="0" dirty="0">
                          <a:solidFill>
                            <a:schemeClr val="tx1"/>
                          </a:solidFill>
                          <a:effectLst/>
                          <a:cs typeface="B Nazanin" pitchFamily="2" charset="-78"/>
                        </a:rPr>
                        <a:t>C</a:t>
                      </a:r>
                    </a:p>
                    <a:p>
                      <a:pPr marL="0" marR="0" algn="justLow" rtl="1">
                        <a:lnSpc>
                          <a:spcPct val="130000"/>
                        </a:lnSpc>
                        <a:spcBef>
                          <a:spcPts val="0"/>
                        </a:spcBef>
                        <a:spcAft>
                          <a:spcPts val="0"/>
                        </a:spcAft>
                      </a:pPr>
                      <a:r>
                        <a:rPr lang="en-US" sz="1800" b="0" dirty="0">
                          <a:solidFill>
                            <a:schemeClr val="tx1"/>
                          </a:solidFill>
                          <a:effectLst/>
                          <a:cs typeface="B Nazanin" pitchFamily="2" charset="-78"/>
                        </a:rPr>
                        <a:t> </a:t>
                      </a:r>
                      <a:r>
                        <a:rPr lang="fa-IR" sz="1800" b="0" dirty="0" smtClean="0">
                          <a:solidFill>
                            <a:schemeClr val="tx1"/>
                          </a:solidFill>
                          <a:effectLst/>
                          <a:cs typeface="B Nazanin" pitchFamily="2" charset="-78"/>
                        </a:rPr>
                        <a:t>2-</a:t>
                      </a:r>
                      <a:r>
                        <a:rPr lang="fa-IR" sz="2400" b="0" dirty="0" smtClean="0">
                          <a:solidFill>
                            <a:schemeClr val="tx1"/>
                          </a:solidFill>
                          <a:cs typeface="B Nazanin" pitchFamily="2" charset="-78"/>
                        </a:rPr>
                        <a:t>ذخاير بانكها </a:t>
                      </a:r>
                      <a:r>
                        <a:rPr lang="en-US" sz="2400" b="0" dirty="0" smtClean="0">
                          <a:solidFill>
                            <a:schemeClr val="tx1"/>
                          </a:solidFill>
                          <a:cs typeface="B Nazanin" pitchFamily="2" charset="-78"/>
                        </a:rPr>
                        <a:t>R</a:t>
                      </a:r>
                      <a:endParaRPr lang="fa-IR" sz="2400" b="0" dirty="0" smtClean="0">
                        <a:solidFill>
                          <a:schemeClr val="tx1"/>
                        </a:solidFill>
                        <a:cs typeface="B Nazanin" pitchFamily="2" charset="-78"/>
                      </a:endParaRPr>
                    </a:p>
                    <a:p>
                      <a:pPr marL="0" marR="0" algn="justLow" rtl="1">
                        <a:lnSpc>
                          <a:spcPct val="130000"/>
                        </a:lnSpc>
                        <a:spcBef>
                          <a:spcPts val="0"/>
                        </a:spcBef>
                        <a:spcAft>
                          <a:spcPts val="0"/>
                        </a:spcAft>
                      </a:pPr>
                      <a:r>
                        <a:rPr lang="en-US" sz="2400" b="0" dirty="0" smtClean="0">
                          <a:solidFill>
                            <a:schemeClr val="tx1"/>
                          </a:solidFill>
                          <a:cs typeface="B Nazanin" pitchFamily="2" charset="-78"/>
                        </a:rPr>
                        <a:t> </a:t>
                      </a:r>
                      <a:r>
                        <a:rPr lang="fa-IR" sz="2400" b="0" dirty="0" smtClean="0">
                          <a:solidFill>
                            <a:schemeClr val="tx1"/>
                          </a:solidFill>
                          <a:effectLst/>
                          <a:cs typeface="B Nazanin" pitchFamily="2" charset="-78"/>
                        </a:rPr>
                        <a:t>3- </a:t>
                      </a:r>
                      <a:r>
                        <a:rPr lang="en-US" sz="2400" b="0" dirty="0">
                          <a:solidFill>
                            <a:schemeClr val="tx1"/>
                          </a:solidFill>
                          <a:effectLst/>
                          <a:cs typeface="B Nazanin" pitchFamily="2" charset="-78"/>
                        </a:rPr>
                        <a:t> </a:t>
                      </a:r>
                      <a:r>
                        <a:rPr lang="fa-IR" sz="2400" b="0" dirty="0" smtClean="0">
                          <a:solidFill>
                            <a:schemeClr val="tx1"/>
                          </a:solidFill>
                          <a:cs typeface="B Nazanin" pitchFamily="2" charset="-78"/>
                        </a:rPr>
                        <a:t>سپرده هاي بخش دولتي </a:t>
                      </a:r>
                    </a:p>
                    <a:p>
                      <a:pPr marL="0" indent="0" algn="just">
                        <a:buNone/>
                      </a:pPr>
                      <a:r>
                        <a:rPr lang="fa-IR" sz="2400" b="0" dirty="0" smtClean="0">
                          <a:solidFill>
                            <a:schemeClr val="tx1"/>
                          </a:solidFill>
                          <a:cs typeface="B Nazanin" pitchFamily="2" charset="-78"/>
                        </a:rPr>
                        <a:t>4- بدهيهاي ارزي </a:t>
                      </a:r>
                    </a:p>
                    <a:p>
                      <a:pPr marL="0" indent="0" algn="just">
                        <a:buNone/>
                      </a:pPr>
                      <a:r>
                        <a:rPr lang="fa-IR" sz="2400" b="0" dirty="0" smtClean="0">
                          <a:solidFill>
                            <a:schemeClr val="tx1"/>
                          </a:solidFill>
                          <a:cs typeface="B Nazanin" pitchFamily="2" charset="-78"/>
                        </a:rPr>
                        <a:t>5- حساب سرمايه و ساير بدهي ها</a:t>
                      </a:r>
                    </a:p>
                  </a:txBody>
                  <a:tcPr marL="68580" marR="68580" marT="0" marB="0"/>
                </a:tc>
              </a:tr>
              <a:tr h="556441">
                <a:tc>
                  <a:txBody>
                    <a:bodyPr/>
                    <a:lstStyle/>
                    <a:p>
                      <a:pPr marL="0" marR="0" algn="justLow" rtl="1">
                        <a:lnSpc>
                          <a:spcPct val="130000"/>
                        </a:lnSpc>
                        <a:spcBef>
                          <a:spcPts val="0"/>
                        </a:spcBef>
                        <a:spcAft>
                          <a:spcPts val="0"/>
                        </a:spcAft>
                      </a:pPr>
                      <a:r>
                        <a:rPr lang="fa-IR" sz="2400" b="0" dirty="0" smtClean="0">
                          <a:solidFill>
                            <a:schemeClr val="tx1"/>
                          </a:solidFill>
                          <a:effectLst/>
                          <a:cs typeface="B Nazanin" pitchFamily="2" charset="-78"/>
                        </a:rPr>
                        <a:t>جمع                                                          </a:t>
                      </a:r>
                      <a:endParaRPr lang="en-US" sz="3200" b="0" dirty="0">
                        <a:solidFill>
                          <a:schemeClr val="tx1"/>
                        </a:solidFill>
                        <a:effectLst/>
                        <a:latin typeface="Calibri"/>
                        <a:ea typeface="Calibri"/>
                        <a:cs typeface="B Nazanin" pitchFamily="2" charset="-78"/>
                      </a:endParaRPr>
                    </a:p>
                  </a:txBody>
                  <a:tcPr marL="68580" marR="68580" marT="0" marB="0"/>
                </a:tc>
                <a:tc>
                  <a:txBody>
                    <a:bodyPr/>
                    <a:lstStyle/>
                    <a:p>
                      <a:pPr marL="0" marR="0" algn="justLow" rtl="1">
                        <a:lnSpc>
                          <a:spcPct val="130000"/>
                        </a:lnSpc>
                        <a:spcBef>
                          <a:spcPts val="0"/>
                        </a:spcBef>
                        <a:spcAft>
                          <a:spcPts val="0"/>
                        </a:spcAft>
                      </a:pPr>
                      <a:r>
                        <a:rPr lang="fa-IR" sz="2400" b="0" dirty="0" smtClean="0">
                          <a:solidFill>
                            <a:schemeClr val="tx1"/>
                          </a:solidFill>
                          <a:effectLst/>
                          <a:cs typeface="B Nazanin" pitchFamily="2" charset="-78"/>
                        </a:rPr>
                        <a:t>جمع                                                     </a:t>
                      </a:r>
                      <a:endParaRPr lang="en-US" sz="3200" b="0" dirty="0">
                        <a:solidFill>
                          <a:schemeClr val="tx1"/>
                        </a:solidFill>
                        <a:effectLst/>
                        <a:latin typeface="Calibri"/>
                        <a:ea typeface="Calibri"/>
                        <a:cs typeface="B Nazanin" pitchFamily="2" charset="-78"/>
                      </a:endParaRPr>
                    </a:p>
                  </a:txBody>
                  <a:tcPr marL="68580" marR="68580" marT="0" marB="0"/>
                </a:tc>
              </a:tr>
            </a:tbl>
          </a:graphicData>
        </a:graphic>
      </p:graphicFrame>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a:t>
            </a:r>
            <a:r>
              <a:rPr lang="fa-IR" sz="3600" b="1" dirty="0" smtClean="0">
                <a:cs typeface="B Titr" pitchFamily="2" charset="-78"/>
              </a:rPr>
              <a:t>پول</a:t>
            </a:r>
            <a:br>
              <a:rPr lang="fa-IR" sz="3600" b="1" dirty="0" smtClean="0">
                <a:cs typeface="B Titr" pitchFamily="2" charset="-78"/>
              </a:rPr>
            </a:br>
            <a:r>
              <a:rPr lang="fa-IR" sz="2000" b="1" dirty="0" smtClean="0">
                <a:cs typeface="B Titr" pitchFamily="2" charset="-78"/>
              </a:rPr>
              <a:t>ترازنامه بانك مركزي</a:t>
            </a:r>
            <a:endParaRPr lang="en-US" sz="3600" dirty="0">
              <a:cs typeface="B Titr" pitchFamily="2" charset="-78"/>
            </a:endParaRPr>
          </a:p>
        </p:txBody>
      </p:sp>
    </p:spTree>
    <p:extLst>
      <p:ext uri="{BB962C8B-B14F-4D97-AF65-F5344CB8AC3E}">
        <p14:creationId xmlns:p14="http://schemas.microsoft.com/office/powerpoint/2010/main" val="539085534"/>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buNone/>
            </a:pPr>
            <a:r>
              <a:rPr lang="fa-IR" b="1" dirty="0" smtClean="0">
                <a:cs typeface="B Nazanin" pitchFamily="2" charset="-78"/>
              </a:rPr>
              <a:t>دارييهاي بانك مركزي</a:t>
            </a:r>
          </a:p>
          <a:p>
            <a:pPr marL="0" indent="0">
              <a:buNone/>
            </a:pPr>
            <a:r>
              <a:rPr lang="fa-IR" dirty="0" smtClean="0">
                <a:cs typeface="B Nazanin" pitchFamily="2" charset="-78"/>
              </a:rPr>
              <a:t>1- </a:t>
            </a:r>
            <a:r>
              <a:rPr lang="en-US" dirty="0" smtClean="0">
                <a:cs typeface="B Nazanin" pitchFamily="2" charset="-78"/>
              </a:rPr>
              <a:t>FA(Foreign A</a:t>
            </a:r>
            <a:r>
              <a:rPr lang="en-US" dirty="0" smtClean="0"/>
              <a:t>ssets</a:t>
            </a:r>
            <a:r>
              <a:rPr lang="en-US" dirty="0" smtClean="0">
                <a:cs typeface="B Nazanin" pitchFamily="2" charset="-78"/>
              </a:rPr>
              <a:t> </a:t>
            </a:r>
            <a:r>
              <a:rPr lang="en-US" dirty="0" smtClean="0"/>
              <a:t>)</a:t>
            </a:r>
            <a:r>
              <a:rPr lang="ar-SA" dirty="0" smtClean="0">
                <a:cs typeface="B Nazanin" pitchFamily="2" charset="-78"/>
              </a:rPr>
              <a:t>: </a:t>
            </a:r>
            <a:r>
              <a:rPr lang="ar-SA" dirty="0">
                <a:cs typeface="B Nazanin" pitchFamily="2" charset="-78"/>
              </a:rPr>
              <a:t>دارايي هاي خارجي </a:t>
            </a:r>
            <a:r>
              <a:rPr lang="ar-SA" dirty="0" smtClean="0">
                <a:cs typeface="B Nazanin" pitchFamily="2" charset="-78"/>
              </a:rPr>
              <a:t> </a:t>
            </a:r>
            <a:r>
              <a:rPr lang="ar-SA" dirty="0">
                <a:cs typeface="B Nazanin" pitchFamily="2" charset="-78"/>
              </a:rPr>
              <a:t>شامل</a:t>
            </a:r>
            <a:r>
              <a:rPr lang="ar-SA" dirty="0" smtClean="0">
                <a:cs typeface="B Nazanin" pitchFamily="2" charset="-78"/>
              </a:rPr>
              <a:t>:</a:t>
            </a:r>
            <a:endParaRPr lang="fa-IR" dirty="0" smtClean="0">
              <a:cs typeface="B Nazanin" pitchFamily="2" charset="-78"/>
            </a:endParaRPr>
          </a:p>
          <a:p>
            <a:pPr marL="0" indent="0">
              <a:buNone/>
            </a:pPr>
            <a:r>
              <a:rPr lang="fa-IR" dirty="0" smtClean="0">
                <a:cs typeface="B Nazanin" pitchFamily="2" charset="-78"/>
              </a:rPr>
              <a:t>	</a:t>
            </a:r>
            <a:r>
              <a:rPr lang="ar-SA" dirty="0" smtClean="0">
                <a:cs typeface="B Nazanin" pitchFamily="2" charset="-78"/>
              </a:rPr>
              <a:t> </a:t>
            </a:r>
            <a:r>
              <a:rPr lang="ar-SA" dirty="0">
                <a:cs typeface="B Nazanin" pitchFamily="2" charset="-78"/>
              </a:rPr>
              <a:t>الف- جواهرات ملي ب- ارزهاي </a:t>
            </a:r>
            <a:r>
              <a:rPr lang="ar-SA" dirty="0" smtClean="0">
                <a:cs typeface="B Nazanin" pitchFamily="2" charset="-78"/>
              </a:rPr>
              <a:t>مختلف</a:t>
            </a:r>
            <a:r>
              <a:rPr lang="fa-IR" dirty="0" smtClean="0">
                <a:cs typeface="B Nazanin" pitchFamily="2" charset="-78"/>
              </a:rPr>
              <a:t> </a:t>
            </a:r>
            <a:r>
              <a:rPr lang="ar-SA" dirty="0" smtClean="0">
                <a:cs typeface="B Nazanin" pitchFamily="2" charset="-78"/>
              </a:rPr>
              <a:t> </a:t>
            </a:r>
            <a:r>
              <a:rPr lang="ar-SA" dirty="0">
                <a:cs typeface="B Nazanin" pitchFamily="2" charset="-78"/>
              </a:rPr>
              <a:t>ج-مانده حسابهاي بانك مركزي در بانكها </a:t>
            </a:r>
            <a:r>
              <a:rPr lang="fa-IR" dirty="0" smtClean="0">
                <a:cs typeface="B Nazanin" pitchFamily="2" charset="-78"/>
              </a:rPr>
              <a:t> </a:t>
            </a:r>
            <a:r>
              <a:rPr lang="ar-SA" dirty="0" smtClean="0">
                <a:cs typeface="B Nazanin" pitchFamily="2" charset="-78"/>
              </a:rPr>
              <a:t>د- </a:t>
            </a:r>
            <a:r>
              <a:rPr lang="ar-SA" dirty="0">
                <a:cs typeface="B Nazanin" pitchFamily="2" charset="-78"/>
              </a:rPr>
              <a:t>طلاي موجود دربانك مركزي </a:t>
            </a:r>
            <a:r>
              <a:rPr lang="fa-IR" dirty="0" smtClean="0">
                <a:cs typeface="B Nazanin" pitchFamily="2" charset="-78"/>
              </a:rPr>
              <a:t> </a:t>
            </a:r>
            <a:r>
              <a:rPr lang="ar-SA" dirty="0" smtClean="0">
                <a:cs typeface="B Nazanin" pitchFamily="2" charset="-78"/>
              </a:rPr>
              <a:t>هـ- </a:t>
            </a:r>
            <a:r>
              <a:rPr lang="en-US" dirty="0">
                <a:cs typeface="B Nazanin" pitchFamily="2" charset="-78"/>
              </a:rPr>
              <a:t>SDR(Special Drawing Rights </a:t>
            </a:r>
            <a:r>
              <a:rPr lang="en-US" dirty="0" smtClean="0">
                <a:cs typeface="B Nazanin" pitchFamily="2" charset="-78"/>
              </a:rPr>
              <a:t>)  </a:t>
            </a:r>
            <a:r>
              <a:rPr lang="ar-SA" dirty="0">
                <a:cs typeface="B Nazanin" pitchFamily="2" charset="-78"/>
              </a:rPr>
              <a:t>يا حق برداشت مخصوص </a:t>
            </a:r>
            <a:r>
              <a:rPr lang="fa-IR" dirty="0" smtClean="0">
                <a:cs typeface="B Nazanin" pitchFamily="2" charset="-78"/>
              </a:rPr>
              <a:t>: حق </a:t>
            </a:r>
            <a:r>
              <a:rPr lang="fa-IR" dirty="0">
                <a:cs typeface="B Nazanin" pitchFamily="2" charset="-78"/>
              </a:rPr>
              <a:t>برداشت مخصوص یا طلای کاغذی یک دارایی پولی صوری است که توسط صندوق بین المللی پول ایجاد شد تا کمبود نقدینگی بین المللی را جبران کند. </a:t>
            </a:r>
            <a:endParaRPr lang="en-US" dirty="0">
              <a:cs typeface="B Nazanin" pitchFamily="2" charset="-78"/>
            </a:endParaRPr>
          </a:p>
          <a:p>
            <a:pPr marL="0" indent="0">
              <a:buNone/>
            </a:pPr>
            <a:r>
              <a:rPr lang="fa-IR" dirty="0" smtClean="0">
                <a:cs typeface="B Nazanin" pitchFamily="2" charset="-78"/>
              </a:rPr>
              <a:t>2- </a:t>
            </a:r>
            <a:r>
              <a:rPr lang="en-US" dirty="0" smtClean="0">
                <a:cs typeface="B Nazanin" pitchFamily="2" charset="-78"/>
              </a:rPr>
              <a:t>GA ( Government Assets)</a:t>
            </a:r>
            <a:r>
              <a:rPr lang="ar-SA" dirty="0" smtClean="0">
                <a:cs typeface="B Nazanin" pitchFamily="2" charset="-78"/>
              </a:rPr>
              <a:t>: </a:t>
            </a:r>
            <a:r>
              <a:rPr lang="fa-IR" dirty="0" smtClean="0">
                <a:cs typeface="B Nazanin" pitchFamily="2" charset="-78"/>
              </a:rPr>
              <a:t>بدهي بخش دولتي - </a:t>
            </a:r>
            <a:r>
              <a:rPr lang="ar-SA" dirty="0" smtClean="0">
                <a:cs typeface="B Nazanin" pitchFamily="2" charset="-78"/>
              </a:rPr>
              <a:t>خالص </a:t>
            </a:r>
            <a:r>
              <a:rPr lang="ar-SA" dirty="0">
                <a:cs typeface="B Nazanin" pitchFamily="2" charset="-78"/>
              </a:rPr>
              <a:t>مطالبات بانك مركزي از بخش دولتي </a:t>
            </a:r>
            <a:endParaRPr lang="en-US" dirty="0">
              <a:cs typeface="B Nazanin" pitchFamily="2" charset="-78"/>
            </a:endParaRPr>
          </a:p>
          <a:p>
            <a:pPr marL="0" indent="0">
              <a:buNone/>
            </a:pPr>
            <a:r>
              <a:rPr lang="fa-IR" dirty="0" smtClean="0">
                <a:cs typeface="B Nazanin" pitchFamily="2" charset="-78"/>
              </a:rPr>
              <a:t>3- </a:t>
            </a:r>
            <a:r>
              <a:rPr lang="en-US" dirty="0" smtClean="0">
                <a:cs typeface="B Nazanin" pitchFamily="2" charset="-78"/>
              </a:rPr>
              <a:t>BA ( Bank Assets)</a:t>
            </a:r>
            <a:r>
              <a:rPr lang="ar-SA" dirty="0" smtClean="0">
                <a:cs typeface="B Nazanin" pitchFamily="2" charset="-78"/>
              </a:rPr>
              <a:t>: </a:t>
            </a:r>
            <a:r>
              <a:rPr lang="fa-IR" dirty="0" smtClean="0">
                <a:cs typeface="B Nazanin" pitchFamily="2" charset="-78"/>
              </a:rPr>
              <a:t>بدهي بانك ها -</a:t>
            </a:r>
            <a:r>
              <a:rPr lang="ar-SA" dirty="0" smtClean="0">
                <a:cs typeface="B Nazanin" pitchFamily="2" charset="-78"/>
              </a:rPr>
              <a:t>مطالبات </a:t>
            </a:r>
            <a:r>
              <a:rPr lang="ar-SA" dirty="0">
                <a:cs typeface="B Nazanin" pitchFamily="2" charset="-78"/>
              </a:rPr>
              <a:t>بانك مركزي از بانكها (شامل تنزيل مجدد اوراق </a:t>
            </a:r>
            <a:r>
              <a:rPr lang="ar-SA" dirty="0" smtClean="0">
                <a:cs typeface="B Nazanin" pitchFamily="2" charset="-78"/>
              </a:rPr>
              <a:t>بهادار </a:t>
            </a:r>
            <a:r>
              <a:rPr lang="ar-SA" dirty="0">
                <a:cs typeface="B Nazanin" pitchFamily="2" charset="-78"/>
              </a:rPr>
              <a:t>بانكها توسط بانك مركزي) </a:t>
            </a:r>
            <a:endParaRPr lang="fa-IR" dirty="0" smtClean="0">
              <a:cs typeface="B Nazanin" pitchFamily="2" charset="-78"/>
            </a:endParaRPr>
          </a:p>
          <a:p>
            <a:pPr marL="0" indent="0">
              <a:buNone/>
            </a:pPr>
            <a:r>
              <a:rPr lang="fa-IR" dirty="0" smtClean="0">
                <a:cs typeface="B Nazanin" pitchFamily="2" charset="-78"/>
              </a:rPr>
              <a:t>4- ساير داراييها : شامل اسكناس و مسكوك نزد بانك مركزي و تجهيزات اداري آن بانك</a:t>
            </a:r>
            <a:endParaRPr lang="en-US"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2338767419"/>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buNone/>
            </a:pPr>
            <a:r>
              <a:rPr lang="fa-IR" b="1" dirty="0" smtClean="0">
                <a:cs typeface="B Nazanin" pitchFamily="2" charset="-78"/>
              </a:rPr>
              <a:t>بدهيهاي بانك مركزي</a:t>
            </a:r>
          </a:p>
          <a:p>
            <a:pPr marL="0" indent="0">
              <a:buNone/>
            </a:pPr>
            <a:r>
              <a:rPr lang="fa-IR" dirty="0" smtClean="0">
                <a:cs typeface="B Nazanin" pitchFamily="2" charset="-78"/>
              </a:rPr>
              <a:t>1- </a:t>
            </a:r>
            <a:r>
              <a:rPr lang="en-US" dirty="0" smtClean="0">
                <a:cs typeface="B Nazanin" pitchFamily="2" charset="-78"/>
              </a:rPr>
              <a:t>C </a:t>
            </a:r>
            <a:r>
              <a:rPr lang="en-US" dirty="0">
                <a:cs typeface="B Nazanin" pitchFamily="2" charset="-78"/>
              </a:rPr>
              <a:t>(Currency)</a:t>
            </a:r>
            <a:r>
              <a:rPr lang="ar-SA" dirty="0">
                <a:cs typeface="B Nazanin" pitchFamily="2" charset="-78"/>
              </a:rPr>
              <a:t>: اسكناس و مسكوك در دست مردم كه در حكم سند بدهي بانك مركزي به مردم مي باشد. </a:t>
            </a:r>
            <a:endParaRPr lang="en-US" dirty="0">
              <a:cs typeface="B Nazanin" pitchFamily="2" charset="-78"/>
            </a:endParaRPr>
          </a:p>
          <a:p>
            <a:pPr marL="0" indent="0">
              <a:buNone/>
            </a:pPr>
            <a:r>
              <a:rPr lang="fa-IR" dirty="0" smtClean="0">
                <a:cs typeface="B Nazanin" pitchFamily="2" charset="-78"/>
              </a:rPr>
              <a:t>2- ذخاير بانكها </a:t>
            </a:r>
            <a:r>
              <a:rPr lang="en-US" dirty="0" smtClean="0">
                <a:cs typeface="B Nazanin" pitchFamily="2" charset="-78"/>
              </a:rPr>
              <a:t>R ( Reserves)</a:t>
            </a:r>
            <a:r>
              <a:rPr lang="fa-IR" dirty="0" smtClean="0">
                <a:cs typeface="B Nazanin" pitchFamily="2" charset="-78"/>
              </a:rPr>
              <a:t>: كه از دوبخش تشكيل شده است : </a:t>
            </a:r>
            <a:endParaRPr lang="en-US" dirty="0">
              <a:cs typeface="B Nazanin" pitchFamily="2" charset="-78"/>
            </a:endParaRPr>
          </a:p>
          <a:p>
            <a:pPr marL="0" indent="0">
              <a:buNone/>
            </a:pPr>
            <a:r>
              <a:rPr lang="fa-IR" dirty="0" smtClean="0">
                <a:cs typeface="B Nazanin" pitchFamily="2" charset="-78"/>
              </a:rPr>
              <a:t>	2-1- </a:t>
            </a:r>
            <a:r>
              <a:rPr lang="en-US" dirty="0" smtClean="0">
                <a:cs typeface="B Nazanin" pitchFamily="2" charset="-78"/>
              </a:rPr>
              <a:t>ER </a:t>
            </a:r>
            <a:r>
              <a:rPr lang="en-US" dirty="0">
                <a:cs typeface="B Nazanin" pitchFamily="2" charset="-78"/>
              </a:rPr>
              <a:t>(Excess </a:t>
            </a:r>
            <a:r>
              <a:rPr lang="en-US" dirty="0" smtClean="0">
                <a:cs typeface="B Nazanin" pitchFamily="2" charset="-78"/>
              </a:rPr>
              <a:t>Reserves)</a:t>
            </a:r>
            <a:r>
              <a:rPr lang="ar-SA" dirty="0" smtClean="0">
                <a:cs typeface="B Nazanin" pitchFamily="2" charset="-78"/>
              </a:rPr>
              <a:t>: </a:t>
            </a:r>
            <a:r>
              <a:rPr lang="ar-SA" dirty="0">
                <a:cs typeface="B Nazanin" pitchFamily="2" charset="-78"/>
              </a:rPr>
              <a:t>سپرده مازاد: هنگامي كه بانكها ميزان موجودي صندوقشان بالاست (مثلا زمان فروردين كه مردم پول زيادي را در بانكها مي گذارند) ، مازاد پولشان را نزد بانك مركزي مي گذارند. </a:t>
            </a:r>
            <a:r>
              <a:rPr lang="fa-IR" dirty="0" smtClean="0">
                <a:cs typeface="B Nazanin" pitchFamily="2" charset="-78"/>
              </a:rPr>
              <a:t>به علاوه </a:t>
            </a:r>
            <a:r>
              <a:rPr lang="en-US" dirty="0">
                <a:cs typeface="B Nazanin" pitchFamily="2" charset="-78"/>
              </a:rPr>
              <a:t>VC</a:t>
            </a:r>
            <a:r>
              <a:rPr lang="ar-SA" dirty="0">
                <a:cs typeface="B Nazanin" pitchFamily="2" charset="-78"/>
              </a:rPr>
              <a:t>: اسكناس و مسكوك نزد بانكها (موجودي نقد بانكها) </a:t>
            </a:r>
            <a:r>
              <a:rPr lang="fa-IR" dirty="0" smtClean="0">
                <a:cs typeface="B Nazanin" pitchFamily="2" charset="-78"/>
              </a:rPr>
              <a:t>نيز مي باشد .</a:t>
            </a:r>
            <a:endParaRPr lang="en-US" dirty="0">
              <a:cs typeface="B Nazanin" pitchFamily="2" charset="-78"/>
            </a:endParaRPr>
          </a:p>
          <a:p>
            <a:pPr marL="0" indent="0">
              <a:buNone/>
            </a:pPr>
            <a:r>
              <a:rPr lang="fa-IR" dirty="0" smtClean="0">
                <a:cs typeface="B Nazanin" pitchFamily="2" charset="-78"/>
              </a:rPr>
              <a:t>	2-2- </a:t>
            </a:r>
            <a:r>
              <a:rPr lang="en-US" dirty="0" smtClean="0">
                <a:cs typeface="B Nazanin" pitchFamily="2" charset="-78"/>
              </a:rPr>
              <a:t>RR </a:t>
            </a:r>
            <a:r>
              <a:rPr lang="en-US" dirty="0">
                <a:cs typeface="B Nazanin" pitchFamily="2" charset="-78"/>
              </a:rPr>
              <a:t>(Required Reserves)</a:t>
            </a:r>
            <a:r>
              <a:rPr lang="ar-SA" dirty="0">
                <a:cs typeface="B Nazanin" pitchFamily="2" charset="-78"/>
              </a:rPr>
              <a:t>: سپرده قانوني: مقدار پولي كه بانكها در بانك مركزي نگه مي دارند. </a:t>
            </a:r>
            <a:endParaRPr lang="en-US" dirty="0">
              <a:cs typeface="B Nazanin" pitchFamily="2" charset="-78"/>
            </a:endParaRP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4260807477"/>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5328592"/>
          </a:xfrm>
        </p:spPr>
        <p:txBody>
          <a:bodyPr>
            <a:noAutofit/>
          </a:bodyPr>
          <a:lstStyle/>
          <a:p>
            <a:pPr marL="0" indent="0" algn="just">
              <a:buNone/>
            </a:pPr>
            <a:r>
              <a:rPr lang="fa-IR" b="1" dirty="0" smtClean="0">
                <a:cs typeface="B Nazanin" pitchFamily="2" charset="-78"/>
              </a:rPr>
              <a:t>بدهيهاي بانك مركزي</a:t>
            </a:r>
          </a:p>
          <a:p>
            <a:pPr marL="0" indent="0" algn="just">
              <a:buNone/>
            </a:pPr>
            <a:r>
              <a:rPr lang="fa-IR" dirty="0" smtClean="0">
                <a:cs typeface="B Nazanin" pitchFamily="2" charset="-78"/>
              </a:rPr>
              <a:t>3- سپرده هاي بخش دولتي نزد بانك مركزي : كه از دو بخش سپرده هاي دولت و سپرده هاي شركتها و موسسات دولتي تشكيل مي شود .</a:t>
            </a:r>
          </a:p>
          <a:p>
            <a:pPr marL="0" indent="0" algn="just">
              <a:buNone/>
            </a:pPr>
            <a:r>
              <a:rPr lang="fa-IR" dirty="0" smtClean="0">
                <a:cs typeface="B Nazanin" pitchFamily="2" charset="-78"/>
              </a:rPr>
              <a:t>4- بدهيهاي ارزي : كه شامل وامها و اعتبارات دريافتي از خارج و سپرده ارزي ، ارزهاي تهاتري و تخصيص حق برداشت مخصوص </a:t>
            </a:r>
            <a:r>
              <a:rPr lang="en-US" dirty="0" smtClean="0">
                <a:cs typeface="B Nazanin" pitchFamily="2" charset="-78"/>
              </a:rPr>
              <a:t>(SDR)</a:t>
            </a:r>
            <a:r>
              <a:rPr lang="fa-IR" dirty="0" smtClean="0">
                <a:cs typeface="B Nazanin" pitchFamily="2" charset="-78"/>
              </a:rPr>
              <a:t> مي شود.</a:t>
            </a:r>
          </a:p>
          <a:p>
            <a:pPr marL="0" indent="0" algn="just">
              <a:buNone/>
            </a:pPr>
            <a:r>
              <a:rPr lang="fa-IR" dirty="0" smtClean="0">
                <a:cs typeface="B Nazanin" pitchFamily="2" charset="-78"/>
              </a:rPr>
              <a:t>5- حساب سرمايه و ساير بدهي ها : اين حساب شامل همه بدهيهاي بانك مركزي مي شود كه در موارد فوق قرار ندارد . از جمله موارد اين بدهيها مي توان به وديعه ثبت سفارش كالاهاي بخش غير دولتي ،‌پيش پرداخت اعتبارات اسناد بخش دولتي ، طلب دولت بابت ماليات بر درآمد و سهم دولت بابت سود ويژه و مانده سود سال قبل اشاره نمود .</a:t>
            </a:r>
          </a:p>
        </p:txBody>
      </p:sp>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پول</a:t>
            </a:r>
            <a:endParaRPr lang="en-US" sz="3600" dirty="0">
              <a:cs typeface="B Titr" pitchFamily="2" charset="-78"/>
            </a:endParaRPr>
          </a:p>
        </p:txBody>
      </p:sp>
    </p:spTree>
    <p:extLst>
      <p:ext uri="{BB962C8B-B14F-4D97-AF65-F5344CB8AC3E}">
        <p14:creationId xmlns:p14="http://schemas.microsoft.com/office/powerpoint/2010/main" val="3844252375"/>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ctr">
              <a:buNone/>
            </a:pPr>
            <a:r>
              <a:rPr lang="fa-IR" b="1" dirty="0" smtClean="0">
                <a:cs typeface="B Nazanin" pitchFamily="2" charset="-78"/>
              </a:rPr>
              <a:t>(1)                  </a:t>
            </a:r>
            <a:r>
              <a:rPr lang="en-US" b="1" dirty="0" smtClean="0">
                <a:cs typeface="B Nazanin" pitchFamily="2" charset="-78"/>
              </a:rPr>
              <a:t>H= C+ R</a:t>
            </a:r>
          </a:p>
          <a:p>
            <a:pPr marL="0" indent="0" algn="ctr">
              <a:buNone/>
            </a:pPr>
            <a:r>
              <a:rPr lang="fa-IR" b="1" dirty="0" smtClean="0">
                <a:cs typeface="B Nazanin" pitchFamily="2" charset="-78"/>
              </a:rPr>
              <a:t>(2)            </a:t>
            </a:r>
            <a:r>
              <a:rPr lang="en-US" b="1" dirty="0" smtClean="0">
                <a:cs typeface="B Nazanin" pitchFamily="2" charset="-78"/>
              </a:rPr>
              <a:t>R= RR + ER</a:t>
            </a:r>
          </a:p>
          <a:p>
            <a:pPr marL="0" indent="0" algn="ctr">
              <a:buNone/>
            </a:pPr>
            <a:r>
              <a:rPr lang="fa-IR" b="1" dirty="0">
                <a:cs typeface="B Nazanin" pitchFamily="2" charset="-78"/>
              </a:rPr>
              <a:t>(3) </a:t>
            </a:r>
            <a:r>
              <a:rPr lang="fa-IR" b="1" dirty="0" smtClean="0">
                <a:cs typeface="B Nazanin" pitchFamily="2" charset="-78"/>
              </a:rPr>
              <a:t> </a:t>
            </a:r>
            <a:r>
              <a:rPr lang="en-US" b="1" dirty="0" smtClean="0">
                <a:cs typeface="B Nazanin" pitchFamily="2" charset="-78"/>
              </a:rPr>
              <a:t>H = C + RR + ER</a:t>
            </a:r>
            <a:r>
              <a:rPr lang="fa-IR" b="1" dirty="0" smtClean="0">
                <a:cs typeface="B Nazanin" pitchFamily="2" charset="-78"/>
              </a:rPr>
              <a:t> </a:t>
            </a:r>
            <a:endParaRPr lang="en-US" b="1" dirty="0" smtClean="0">
              <a:cs typeface="B Nazanin" pitchFamily="2" charset="-78"/>
            </a:endParaRPr>
          </a:p>
          <a:p>
            <a:pPr algn="just">
              <a:buFont typeface="Wingdings" pitchFamily="2" charset="2"/>
              <a:buChar char="v"/>
            </a:pPr>
            <a:r>
              <a:rPr lang="fa-IR" b="1" dirty="0" smtClean="0">
                <a:cs typeface="B Nazanin" pitchFamily="2" charset="-78"/>
              </a:rPr>
              <a:t>اجزاي طرف راست رابطه (3) چگونگي استفاده از پايه پولي را كه در اصطلاح مصارف پايه پولي ناميده مي شود را نشان مي دهد .</a:t>
            </a:r>
          </a:p>
          <a:p>
            <a:pPr algn="just">
              <a:buFont typeface="Wingdings" pitchFamily="2" charset="2"/>
              <a:buChar char="v"/>
            </a:pPr>
            <a:r>
              <a:rPr lang="fa-IR" b="1" dirty="0" smtClean="0">
                <a:cs typeface="B Nazanin" pitchFamily="2" charset="-78"/>
              </a:rPr>
              <a:t>ولي اين رابطه عواملي را كه تعيين كننده پايه پولي و يا منابع پولي مي باشد ، نشان نمي دهد .</a:t>
            </a:r>
          </a:p>
          <a:p>
            <a:pPr algn="just">
              <a:buFont typeface="Wingdings" pitchFamily="2" charset="2"/>
              <a:buChar char="v"/>
            </a:pPr>
            <a:endParaRPr lang="fa-IR" b="1" dirty="0" smtClean="0">
              <a:cs typeface="B Nazanin" pitchFamily="2" charset="-78"/>
            </a:endParaRPr>
          </a:p>
          <a:p>
            <a:pPr marL="0" indent="0" algn="just">
              <a:buNone/>
            </a:pPr>
            <a:endParaRPr lang="en-US" dirty="0">
              <a:cs typeface="B Nazanin" pitchFamily="2" charset="-78"/>
            </a:endParaRPr>
          </a:p>
        </p:txBody>
      </p:sp>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پايه پولي يا پول پرقدرت</a:t>
            </a:r>
            <a:r>
              <a:rPr lang="en-US" sz="2400" b="1" dirty="0" smtClean="0">
                <a:cs typeface="B Titr" pitchFamily="2" charset="-78"/>
              </a:rPr>
              <a:t>(H) </a:t>
            </a:r>
            <a:r>
              <a:rPr lang="fa-IR" sz="2400" b="1" dirty="0" smtClean="0">
                <a:cs typeface="B Titr" pitchFamily="2" charset="-78"/>
              </a:rPr>
              <a:t> </a:t>
            </a:r>
            <a:endParaRPr lang="en-US" sz="2400" dirty="0">
              <a:cs typeface="B Titr" pitchFamily="2" charset="-78"/>
            </a:endParaRPr>
          </a:p>
        </p:txBody>
      </p:sp>
    </p:spTree>
    <p:extLst>
      <p:ext uri="{BB962C8B-B14F-4D97-AF65-F5344CB8AC3E}">
        <p14:creationId xmlns:p14="http://schemas.microsoft.com/office/powerpoint/2010/main" val="419015317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pPr algn="r" eaLnBrk="1" fontAlgn="auto" hangingPunct="1">
              <a:spcAft>
                <a:spcPts val="0"/>
              </a:spcAft>
              <a:defRPr/>
            </a:pPr>
            <a:r>
              <a:rPr lang="fa-IR" sz="2800" dirty="0" smtClean="0">
                <a:cs typeface="B Titr" pitchFamily="2" charset="-78"/>
              </a:rPr>
              <a:t>مقدمه</a:t>
            </a:r>
            <a:endParaRPr lang="en-US" sz="2800" dirty="0">
              <a:cs typeface="B Titr" pitchFamily="2" charset="-78"/>
            </a:endParaRPr>
          </a:p>
        </p:txBody>
      </p:sp>
      <p:sp>
        <p:nvSpPr>
          <p:cNvPr id="5" name="Content Placeholder 4"/>
          <p:cNvSpPr>
            <a:spLocks noGrp="1"/>
          </p:cNvSpPr>
          <p:nvPr>
            <p:ph sz="quarter" idx="1"/>
            <p:custDataLst>
              <p:tags r:id="rId3"/>
            </p:custDataLst>
          </p:nvPr>
        </p:nvSpPr>
        <p:spPr>
          <a:xfrm>
            <a:off x="457200" y="1600200"/>
            <a:ext cx="7467600" cy="4873625"/>
          </a:xfrm>
        </p:spPr>
        <p:txBody>
          <a:bodyPr>
            <a:normAutofit fontScale="85000" lnSpcReduction="20000"/>
          </a:bodyPr>
          <a:lstStyle/>
          <a:p>
            <a:pPr marL="0" indent="0" algn="r" rtl="1" eaLnBrk="1" fontAlgn="auto" hangingPunct="1">
              <a:spcAft>
                <a:spcPts val="0"/>
              </a:spcAft>
              <a:buFont typeface="Wingdings"/>
              <a:buNone/>
              <a:defRPr/>
            </a:pPr>
            <a:r>
              <a:rPr lang="fa-IR" dirty="0" smtClean="0">
                <a:cs typeface="B Titr" pitchFamily="2" charset="-78"/>
              </a:rPr>
              <a:t>اصول زيربنايي هر نظام اقتصادي</a:t>
            </a:r>
          </a:p>
          <a:p>
            <a:pPr marL="274320" indent="-274320" algn="r" rtl="1" eaLnBrk="1" fontAlgn="auto" hangingPunct="1">
              <a:spcAft>
                <a:spcPts val="0"/>
              </a:spcAft>
              <a:buFont typeface="Wingdings" pitchFamily="2" charset="2"/>
              <a:buChar char="v"/>
              <a:defRPr/>
            </a:pPr>
            <a:r>
              <a:rPr lang="fa-IR" dirty="0" smtClean="0">
                <a:cs typeface="B Nazanin" pitchFamily="2" charset="-78"/>
              </a:rPr>
              <a:t> </a:t>
            </a:r>
            <a:r>
              <a:rPr lang="fa-IR" dirty="0" smtClean="0">
                <a:solidFill>
                  <a:srgbClr val="00B050"/>
                </a:solidFill>
                <a:cs typeface="B Nazanin" pitchFamily="2" charset="-78"/>
              </a:rPr>
              <a:t>امنيت ملي و سياست خارجي</a:t>
            </a:r>
          </a:p>
          <a:p>
            <a:pPr marL="274320" indent="-274320" algn="r" rtl="1" eaLnBrk="1" fontAlgn="auto" hangingPunct="1">
              <a:spcAft>
                <a:spcPts val="0"/>
              </a:spcAft>
              <a:buFont typeface="Wingdings" pitchFamily="2" charset="2"/>
              <a:buChar char="v"/>
              <a:defRPr/>
            </a:pPr>
            <a:r>
              <a:rPr lang="fa-IR" dirty="0">
                <a:cs typeface="B Nazanin" pitchFamily="2" charset="-78"/>
              </a:rPr>
              <a:t> </a:t>
            </a:r>
            <a:r>
              <a:rPr lang="fa-IR" dirty="0">
                <a:solidFill>
                  <a:srgbClr val="00B050"/>
                </a:solidFill>
                <a:cs typeface="B Nazanin" pitchFamily="2" charset="-78"/>
              </a:rPr>
              <a:t>قوه </a:t>
            </a:r>
            <a:r>
              <a:rPr lang="fa-IR" dirty="0" smtClean="0">
                <a:solidFill>
                  <a:srgbClr val="00B050"/>
                </a:solidFill>
                <a:cs typeface="B Nazanin" pitchFamily="2" charset="-78"/>
              </a:rPr>
              <a:t>قضائيه</a:t>
            </a:r>
            <a:r>
              <a:rPr lang="fa-IR" dirty="0">
                <a:solidFill>
                  <a:srgbClr val="00B050"/>
                </a:solidFill>
                <a:cs typeface="B Nazanin" pitchFamily="2" charset="-78"/>
              </a:rPr>
              <a:t> </a:t>
            </a:r>
            <a:r>
              <a:rPr lang="fa-IR" dirty="0" smtClean="0">
                <a:cs typeface="B Nazanin" pitchFamily="2" charset="-78"/>
              </a:rPr>
              <a:t>( حقوق مالكيت )</a:t>
            </a:r>
            <a:r>
              <a:rPr lang="en-US" dirty="0" smtClean="0">
                <a:cs typeface="B Nazanin" pitchFamily="2" charset="-78"/>
              </a:rPr>
              <a:t>  </a:t>
            </a:r>
            <a:r>
              <a:rPr lang="fa-IR" dirty="0" smtClean="0">
                <a:cs typeface="B Nazanin" pitchFamily="2" charset="-78"/>
              </a:rPr>
              <a:t> </a:t>
            </a:r>
            <a:endParaRPr lang="fa-IR" dirty="0">
              <a:cs typeface="B Nazanin" pitchFamily="2" charset="-78"/>
            </a:endParaRPr>
          </a:p>
          <a:p>
            <a:pPr marL="274320" indent="-274320" algn="r" rtl="1" eaLnBrk="1" fontAlgn="auto" hangingPunct="1">
              <a:spcAft>
                <a:spcPts val="0"/>
              </a:spcAft>
              <a:buFont typeface="Wingdings" pitchFamily="2" charset="2"/>
              <a:buChar char="v"/>
              <a:defRPr/>
            </a:pPr>
            <a:r>
              <a:rPr lang="fa-IR" dirty="0" smtClean="0">
                <a:cs typeface="B Nazanin" pitchFamily="2" charset="-78"/>
              </a:rPr>
              <a:t> </a:t>
            </a:r>
            <a:r>
              <a:rPr lang="fa-IR" dirty="0">
                <a:solidFill>
                  <a:srgbClr val="00B050"/>
                </a:solidFill>
                <a:cs typeface="B Nazanin" pitchFamily="2" charset="-78"/>
              </a:rPr>
              <a:t>نظام مردمسالار </a:t>
            </a:r>
            <a:r>
              <a:rPr lang="fa-IR" dirty="0" smtClean="0">
                <a:solidFill>
                  <a:srgbClr val="00B050"/>
                </a:solidFill>
                <a:cs typeface="B Nazanin" pitchFamily="2" charset="-78"/>
              </a:rPr>
              <a:t>كارآمد</a:t>
            </a:r>
          </a:p>
          <a:p>
            <a:pPr marL="274320" indent="-274320" algn="r" rtl="1" eaLnBrk="1" fontAlgn="auto" hangingPunct="1">
              <a:spcAft>
                <a:spcPts val="0"/>
              </a:spcAft>
              <a:buFont typeface="Wingdings" pitchFamily="2" charset="2"/>
              <a:buChar char="v"/>
              <a:defRPr/>
            </a:pPr>
            <a:r>
              <a:rPr lang="fa-IR" dirty="0" smtClean="0">
                <a:solidFill>
                  <a:srgbClr val="00B050"/>
                </a:solidFill>
                <a:cs typeface="B Nazanin" pitchFamily="2" charset="-78"/>
              </a:rPr>
              <a:t>قوانين و مقررات قوي </a:t>
            </a:r>
          </a:p>
          <a:p>
            <a:pPr marL="0" indent="0" algn="just" rtl="1" eaLnBrk="1" fontAlgn="auto" hangingPunct="1">
              <a:spcAft>
                <a:spcPts val="0"/>
              </a:spcAft>
              <a:buFont typeface="Wingdings" pitchFamily="2" charset="2"/>
              <a:buNone/>
              <a:defRPr/>
            </a:pPr>
            <a:r>
              <a:rPr lang="fa-IR" b="1" dirty="0">
                <a:cs typeface="B Nazanin" pitchFamily="2" charset="-78"/>
              </a:rPr>
              <a:t>قرآن مجید نازله‌ی مقام علمی پروردگار و عصاره‌ی عالم وجود </a:t>
            </a:r>
            <a:r>
              <a:rPr lang="fa-IR" b="1" dirty="0" smtClean="0">
                <a:cs typeface="B Nazanin" pitchFamily="2" charset="-78"/>
              </a:rPr>
              <a:t>است </a:t>
            </a:r>
            <a:r>
              <a:rPr lang="fa-IR" dirty="0" smtClean="0">
                <a:cs typeface="B Nazanin" pitchFamily="2" charset="-78"/>
              </a:rPr>
              <a:t>؛‌ </a:t>
            </a:r>
            <a:r>
              <a:rPr lang="fa-IR" sz="1900" dirty="0" smtClean="0">
                <a:cs typeface="B Nazanin" pitchFamily="2" charset="-78"/>
              </a:rPr>
              <a:t>و </a:t>
            </a:r>
            <a:r>
              <a:rPr lang="fa-IR" sz="1900" dirty="0">
                <a:cs typeface="B Nazanin" pitchFamily="2" charset="-78"/>
              </a:rPr>
              <a:t>بدون تردید مطلبی نیست که در آن قابل جست و جو و تحقیق نباشد؛ منتها برداشت از قرآن نیاز به مقدمات و شرایطی دارد که بدون این شرایط و مقدمات هرگز نمی‌توان در آن دریای بی‌کرانه قدم گذاشت.</a:t>
            </a:r>
            <a:endParaRPr lang="fa-IR" dirty="0" smtClean="0">
              <a:solidFill>
                <a:srgbClr val="00B050"/>
              </a:solidFill>
              <a:cs typeface="B Nazanin" pitchFamily="2" charset="-78"/>
            </a:endParaRPr>
          </a:p>
          <a:p>
            <a:pPr marL="0" indent="0" algn="r" rtl="1" eaLnBrk="1" fontAlgn="auto" hangingPunct="1">
              <a:spcAft>
                <a:spcPts val="0"/>
              </a:spcAft>
              <a:buFont typeface="Wingdings" pitchFamily="2" charset="2"/>
              <a:buNone/>
              <a:defRPr/>
            </a:pPr>
            <a:r>
              <a:rPr lang="fa-IR" sz="3600" dirty="0">
                <a:latin typeface="Arial" pitchFamily="34" charset="0"/>
                <a:cs typeface="B Tabassom" pitchFamily="2" charset="-78"/>
              </a:rPr>
              <a:t>إِنَّ اللَّهَ لا يُغَيِّرُ ما بِقَومٍ </a:t>
            </a:r>
            <a:r>
              <a:rPr lang="fa-IR" sz="3600" dirty="0" smtClean="0">
                <a:latin typeface="Arial" pitchFamily="34" charset="0"/>
                <a:cs typeface="B Tabassom" pitchFamily="2" charset="-78"/>
              </a:rPr>
              <a:t>حَتّى </a:t>
            </a:r>
            <a:r>
              <a:rPr lang="fa-IR" sz="3600" dirty="0">
                <a:latin typeface="Arial" pitchFamily="34" charset="0"/>
                <a:cs typeface="B Tabassom" pitchFamily="2" charset="-78"/>
              </a:rPr>
              <a:t>يُغَيِّروا ما بِأَنفُسِهِم </a:t>
            </a:r>
            <a:r>
              <a:rPr lang="fa-IR" sz="3600" dirty="0" smtClean="0">
                <a:latin typeface="Arial" pitchFamily="34" charset="0"/>
                <a:cs typeface="B Tabassom" pitchFamily="2" charset="-78"/>
              </a:rPr>
              <a:t> </a:t>
            </a:r>
            <a:r>
              <a:rPr lang="fa-IR" sz="1200" dirty="0">
                <a:cs typeface="B Nazanin" pitchFamily="2" charset="-78"/>
              </a:rPr>
              <a:t>سوره مبارکه الرعد آیه ۱۱</a:t>
            </a:r>
            <a:endParaRPr lang="fa-IR" dirty="0" smtClean="0">
              <a:cs typeface="B Nazanin" pitchFamily="2" charset="-78"/>
            </a:endParaRPr>
          </a:p>
          <a:p>
            <a:pPr marL="0" indent="0" algn="r" rtl="1" eaLnBrk="1" fontAlgn="auto" hangingPunct="1">
              <a:spcAft>
                <a:spcPts val="0"/>
              </a:spcAft>
              <a:buFont typeface="Wingdings" pitchFamily="2" charset="2"/>
              <a:buNone/>
              <a:defRPr/>
            </a:pPr>
            <a:r>
              <a:rPr lang="fa-IR" sz="3600" dirty="0">
                <a:latin typeface="IranNastaliq" pitchFamily="18" charset="0"/>
                <a:cs typeface="IranNastaliq" pitchFamily="18" charset="0"/>
              </a:rPr>
              <a:t>خداوند سرنوشت هیچ قوم (و ملّتی) را تغییر نمی‌دهد مگر آنکه آنان آنچه را در خودشان است تغییر دهند</a:t>
            </a:r>
            <a:r>
              <a:rPr lang="fa-IR" sz="3600" dirty="0" smtClean="0">
                <a:latin typeface="IranNastaliq" pitchFamily="18" charset="0"/>
                <a:cs typeface="IranNastaliq" pitchFamily="18" charset="0"/>
              </a:rPr>
              <a:t>!</a:t>
            </a:r>
          </a:p>
          <a:p>
            <a:pPr marL="0" indent="0" algn="r" rtl="1" eaLnBrk="1" fontAlgn="auto" hangingPunct="1">
              <a:spcAft>
                <a:spcPts val="0"/>
              </a:spcAft>
              <a:buFont typeface="Wingdings" pitchFamily="2" charset="2"/>
              <a:buNone/>
              <a:defRPr/>
            </a:pPr>
            <a:r>
              <a:rPr lang="fa-IR" sz="3600" dirty="0" smtClean="0"/>
              <a:t>*</a:t>
            </a:r>
            <a:r>
              <a:rPr lang="fa-IR" sz="2600" dirty="0" smtClean="0">
                <a:cs typeface="B Yekan" pitchFamily="2" charset="-78"/>
              </a:rPr>
              <a:t>محور </a:t>
            </a:r>
            <a:r>
              <a:rPr lang="fa-IR" sz="2600" dirty="0">
                <a:cs typeface="B Yekan" pitchFamily="2" charset="-78"/>
              </a:rPr>
              <a:t>تمام تحول ها </a:t>
            </a:r>
            <a:r>
              <a:rPr lang="fa-IR" sz="2600" dirty="0" smtClean="0">
                <a:cs typeface="B Yekan" pitchFamily="2" charset="-78"/>
              </a:rPr>
              <a:t>همان </a:t>
            </a:r>
            <a:r>
              <a:rPr lang="fa-IR" sz="2600" dirty="0">
                <a:cs typeface="B Yekan" pitchFamily="2" charset="-78"/>
              </a:rPr>
              <a:t>جهش نفسانى و </a:t>
            </a:r>
            <a:r>
              <a:rPr lang="fa-IR" sz="2600" dirty="0" smtClean="0">
                <a:cs typeface="B Yekan" pitchFamily="2" charset="-78"/>
              </a:rPr>
              <a:t>تغيير </a:t>
            </a:r>
            <a:r>
              <a:rPr lang="fa-IR" sz="2600" dirty="0">
                <a:cs typeface="B Yekan" pitchFamily="2" charset="-78"/>
              </a:rPr>
              <a:t>درونى است </a:t>
            </a:r>
            <a:r>
              <a:rPr lang="fa-IR" sz="2600" dirty="0" smtClean="0">
                <a:cs typeface="B Yekan" pitchFamily="2" charset="-78"/>
              </a:rPr>
              <a:t>.</a:t>
            </a:r>
            <a:endParaRPr lang="fa-IR" sz="2600" dirty="0" smtClean="0">
              <a:solidFill>
                <a:srgbClr val="00B050"/>
              </a:solidFill>
              <a:latin typeface="IranNastaliq" pitchFamily="18" charset="0"/>
              <a:cs typeface="B Yekan" pitchFamily="2" charset="-78"/>
            </a:endParaRPr>
          </a:p>
        </p:txBody>
      </p:sp>
      <p:sp>
        <p:nvSpPr>
          <p:cNvPr id="20484"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395D978-9DCE-410E-8756-8685F8853A91}" type="slidenum">
              <a:rPr lang="en-US" smtClean="0">
                <a:solidFill>
                  <a:srgbClr val="FFFFFF"/>
                </a:solidFill>
                <a:cs typeface="B Farnaz" pitchFamily="2" charset="-78"/>
              </a:rPr>
              <a:pPr eaLnBrk="1" hangingPunct="1"/>
              <a:t>12</a:t>
            </a:fld>
            <a:endParaRPr lang="en-US" smtClean="0">
              <a:solidFill>
                <a:srgbClr val="FFFFFF"/>
              </a:solidFill>
              <a:cs typeface="B Farnaz" pitchFamily="2" charset="-78"/>
            </a:endParaRPr>
          </a:p>
        </p:txBody>
      </p:sp>
    </p:spTree>
    <p:custDataLst>
      <p:tags r:id="rId1"/>
    </p:custDataLst>
    <p:extLst>
      <p:ext uri="{BB962C8B-B14F-4D97-AF65-F5344CB8AC3E}">
        <p14:creationId xmlns:p14="http://schemas.microsoft.com/office/powerpoint/2010/main" val="357186886"/>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2909816246"/>
              </p:ext>
            </p:extLst>
          </p:nvPr>
        </p:nvGraphicFramePr>
        <p:xfrm>
          <a:off x="827584" y="1772816"/>
          <a:ext cx="7056784" cy="4611359"/>
        </p:xfrm>
        <a:graphic>
          <a:graphicData uri="http://schemas.openxmlformats.org/drawingml/2006/table">
            <a:tbl>
              <a:tblPr rtl="1" firstRow="1" firstCol="1" bandRow="1">
                <a:tableStyleId>{5C22544A-7EE6-4342-B048-85BDC9FD1C3A}</a:tableStyleId>
              </a:tblPr>
              <a:tblGrid>
                <a:gridCol w="3582279"/>
                <a:gridCol w="3474505"/>
              </a:tblGrid>
              <a:tr h="556441">
                <a:tc>
                  <a:txBody>
                    <a:bodyPr/>
                    <a:lstStyle/>
                    <a:p>
                      <a:pPr marL="0" marR="0" algn="justLow" rtl="1">
                        <a:lnSpc>
                          <a:spcPct val="130000"/>
                        </a:lnSpc>
                        <a:spcBef>
                          <a:spcPts val="0"/>
                        </a:spcBef>
                        <a:spcAft>
                          <a:spcPts val="0"/>
                        </a:spcAft>
                      </a:pPr>
                      <a:r>
                        <a:rPr lang="ar-SA" sz="2400" b="0" dirty="0">
                          <a:solidFill>
                            <a:schemeClr val="tx1"/>
                          </a:solidFill>
                          <a:effectLst/>
                          <a:cs typeface="B Nazanin" pitchFamily="2" charset="-78"/>
                        </a:rPr>
                        <a:t>دارايي</a:t>
                      </a:r>
                      <a:endParaRPr lang="en-US" sz="3200" b="0" dirty="0">
                        <a:solidFill>
                          <a:schemeClr val="tx1"/>
                        </a:solidFill>
                        <a:effectLst/>
                        <a:latin typeface="Calibri"/>
                        <a:ea typeface="Calibri"/>
                        <a:cs typeface="B Nazanin" pitchFamily="2" charset="-78"/>
                      </a:endParaRPr>
                    </a:p>
                  </a:txBody>
                  <a:tcPr marL="68580" marR="68580" marT="0" marB="0"/>
                </a:tc>
                <a:tc>
                  <a:txBody>
                    <a:bodyPr/>
                    <a:lstStyle/>
                    <a:p>
                      <a:pPr marL="0" marR="0" algn="justLow" rtl="1">
                        <a:lnSpc>
                          <a:spcPct val="130000"/>
                        </a:lnSpc>
                        <a:spcBef>
                          <a:spcPts val="0"/>
                        </a:spcBef>
                        <a:spcAft>
                          <a:spcPts val="0"/>
                        </a:spcAft>
                      </a:pPr>
                      <a:r>
                        <a:rPr lang="ar-SA" sz="2400" b="0" dirty="0">
                          <a:solidFill>
                            <a:schemeClr val="tx1"/>
                          </a:solidFill>
                          <a:effectLst/>
                          <a:cs typeface="B Nazanin" pitchFamily="2" charset="-78"/>
                        </a:rPr>
                        <a:t>بدهي</a:t>
                      </a:r>
                      <a:endParaRPr lang="en-US" sz="3200" b="0" dirty="0">
                        <a:solidFill>
                          <a:schemeClr val="tx1"/>
                        </a:solidFill>
                        <a:effectLst/>
                        <a:latin typeface="Calibri"/>
                        <a:ea typeface="Calibri"/>
                        <a:cs typeface="B Nazanin" pitchFamily="2" charset="-78"/>
                      </a:endParaRPr>
                    </a:p>
                  </a:txBody>
                  <a:tcPr marL="68580" marR="68580" marT="0" marB="0"/>
                </a:tc>
              </a:tr>
              <a:tr h="3498477">
                <a:tc>
                  <a:txBody>
                    <a:bodyPr/>
                    <a:lstStyle/>
                    <a:p>
                      <a:pPr marL="0" marR="0" indent="0" algn="justLow" defTabSz="914400" rtl="1" eaLnBrk="1" fontAlgn="auto" latinLnBrk="0" hangingPunct="1">
                        <a:lnSpc>
                          <a:spcPct val="130000"/>
                        </a:lnSpc>
                        <a:spcBef>
                          <a:spcPts val="0"/>
                        </a:spcBef>
                        <a:spcAft>
                          <a:spcPts val="0"/>
                        </a:spcAft>
                        <a:buClrTx/>
                        <a:buSzTx/>
                        <a:buFontTx/>
                        <a:buNone/>
                        <a:tabLst/>
                        <a:defRPr/>
                      </a:pPr>
                      <a:r>
                        <a:rPr lang="en-US" sz="2400" b="0" dirty="0">
                          <a:solidFill>
                            <a:schemeClr val="tx1"/>
                          </a:solidFill>
                          <a:effectLst/>
                          <a:cs typeface="B Nazanin" pitchFamily="2" charset="-78"/>
                        </a:rPr>
                        <a:t>  </a:t>
                      </a:r>
                      <a:r>
                        <a:rPr lang="fa-IR" sz="2400" b="0" dirty="0">
                          <a:solidFill>
                            <a:schemeClr val="tx1"/>
                          </a:solidFill>
                          <a:effectLst/>
                          <a:cs typeface="B Nazanin" pitchFamily="2" charset="-78"/>
                        </a:rPr>
                        <a:t> </a:t>
                      </a:r>
                      <a:r>
                        <a:rPr lang="fa-IR" sz="2400" b="0" dirty="0" smtClean="0">
                          <a:solidFill>
                            <a:schemeClr val="tx1"/>
                          </a:solidFill>
                          <a:effectLst/>
                          <a:cs typeface="B Nazanin" pitchFamily="2" charset="-78"/>
                        </a:rPr>
                        <a:t>1- داراييهاي خارجي   - </a:t>
                      </a:r>
                      <a:r>
                        <a:rPr lang="fa-IR" sz="2400" b="0" u="sng" kern="1200" dirty="0" smtClean="0">
                          <a:solidFill>
                            <a:schemeClr val="tx1"/>
                          </a:solidFill>
                          <a:effectLst/>
                          <a:latin typeface="+mn-lt"/>
                          <a:ea typeface="+mn-ea"/>
                          <a:cs typeface="B Nazanin" pitchFamily="2" charset="-78"/>
                        </a:rPr>
                        <a:t>بدهيهاي ارزي </a:t>
                      </a:r>
                    </a:p>
                    <a:p>
                      <a:pPr marL="0" marR="0" indent="0" algn="justLow" defTabSz="914400" rtl="1" eaLnBrk="1" fontAlgn="auto" latinLnBrk="0" hangingPunct="1">
                        <a:lnSpc>
                          <a:spcPct val="130000"/>
                        </a:lnSpc>
                        <a:spcBef>
                          <a:spcPts val="0"/>
                        </a:spcBef>
                        <a:spcAft>
                          <a:spcPts val="0"/>
                        </a:spcAft>
                        <a:buClrTx/>
                        <a:buSzTx/>
                        <a:buFontTx/>
                        <a:buNone/>
                        <a:tabLst/>
                        <a:defRPr/>
                      </a:pPr>
                      <a:r>
                        <a:rPr lang="en-US" sz="2400" b="0" dirty="0" smtClean="0">
                          <a:solidFill>
                            <a:schemeClr val="tx1"/>
                          </a:solidFill>
                          <a:effectLst/>
                          <a:cs typeface="B Nazanin" pitchFamily="2" charset="-78"/>
                        </a:rPr>
                        <a:t>  </a:t>
                      </a:r>
                      <a:r>
                        <a:rPr lang="fa-IR" sz="2400" b="0" dirty="0" smtClean="0">
                          <a:solidFill>
                            <a:schemeClr val="tx1"/>
                          </a:solidFill>
                          <a:effectLst/>
                          <a:cs typeface="B Nazanin" pitchFamily="2" charset="-78"/>
                        </a:rPr>
                        <a:t>2- </a:t>
                      </a:r>
                      <a:r>
                        <a:rPr lang="fa-IR" sz="2400" b="0" dirty="0" smtClean="0">
                          <a:solidFill>
                            <a:schemeClr val="tx1"/>
                          </a:solidFill>
                          <a:cs typeface="B Nazanin" pitchFamily="2" charset="-78"/>
                        </a:rPr>
                        <a:t>بدهي بخش دولتي </a:t>
                      </a:r>
                      <a:r>
                        <a:rPr lang="fa-IR" sz="2400" b="0" dirty="0" smtClean="0">
                          <a:solidFill>
                            <a:schemeClr val="tx1"/>
                          </a:solidFill>
                          <a:effectLst/>
                          <a:cs typeface="B Nazanin" pitchFamily="2" charset="-78"/>
                        </a:rPr>
                        <a:t>  - </a:t>
                      </a:r>
                      <a:r>
                        <a:rPr lang="fa-IR" sz="2400" b="0" u="sng" kern="1200" dirty="0" smtClean="0">
                          <a:solidFill>
                            <a:schemeClr val="tx1"/>
                          </a:solidFill>
                          <a:latin typeface="+mn-lt"/>
                          <a:ea typeface="+mn-ea"/>
                          <a:cs typeface="B Nazanin" pitchFamily="2" charset="-78"/>
                        </a:rPr>
                        <a:t>سپرده هاي بخش دولتي </a:t>
                      </a:r>
                      <a:endParaRPr lang="en-US" sz="2400" b="0" u="sng" kern="1200" dirty="0" smtClean="0">
                        <a:solidFill>
                          <a:schemeClr val="tx1"/>
                        </a:solidFill>
                        <a:latin typeface="+mn-lt"/>
                        <a:ea typeface="+mn-ea"/>
                        <a:cs typeface="B Nazanin" pitchFamily="2" charset="-78"/>
                      </a:endParaRPr>
                    </a:p>
                    <a:p>
                      <a:pPr marL="0" marR="0" algn="justLow" rtl="1">
                        <a:lnSpc>
                          <a:spcPct val="130000"/>
                        </a:lnSpc>
                        <a:spcBef>
                          <a:spcPts val="0"/>
                        </a:spcBef>
                        <a:spcAft>
                          <a:spcPts val="0"/>
                        </a:spcAft>
                      </a:pPr>
                      <a:r>
                        <a:rPr lang="fa-IR" sz="2400" b="0" dirty="0" smtClean="0">
                          <a:solidFill>
                            <a:schemeClr val="tx1"/>
                          </a:solidFill>
                          <a:effectLst/>
                          <a:cs typeface="B Nazanin" pitchFamily="2" charset="-78"/>
                        </a:rPr>
                        <a:t>3- </a:t>
                      </a:r>
                      <a:r>
                        <a:rPr lang="fa-IR" sz="2400" b="0" dirty="0" smtClean="0">
                          <a:solidFill>
                            <a:schemeClr val="tx1"/>
                          </a:solidFill>
                          <a:cs typeface="B Nazanin" pitchFamily="2" charset="-78"/>
                        </a:rPr>
                        <a:t>بدهي بانك ها</a:t>
                      </a:r>
                      <a:endParaRPr lang="fa-IR" sz="2400" b="0" dirty="0" smtClean="0">
                        <a:solidFill>
                          <a:schemeClr val="tx1"/>
                        </a:solidFill>
                        <a:effectLst/>
                        <a:cs typeface="B Nazanin" pitchFamily="2" charset="-78"/>
                      </a:endParaRPr>
                    </a:p>
                    <a:p>
                      <a:pPr marL="0" marR="0" indent="0" algn="justLow" defTabSz="914400" rtl="1" eaLnBrk="1" fontAlgn="auto" latinLnBrk="0" hangingPunct="1">
                        <a:lnSpc>
                          <a:spcPct val="130000"/>
                        </a:lnSpc>
                        <a:spcBef>
                          <a:spcPts val="0"/>
                        </a:spcBef>
                        <a:spcAft>
                          <a:spcPts val="0"/>
                        </a:spcAft>
                        <a:buClrTx/>
                        <a:buSzTx/>
                        <a:buFontTx/>
                        <a:buNone/>
                        <a:tabLst/>
                        <a:defRPr/>
                      </a:pPr>
                      <a:r>
                        <a:rPr lang="fa-IR" sz="2400" b="0" dirty="0" smtClean="0">
                          <a:solidFill>
                            <a:schemeClr val="tx1"/>
                          </a:solidFill>
                          <a:effectLst/>
                          <a:cs typeface="B Nazanin" pitchFamily="2" charset="-78"/>
                        </a:rPr>
                        <a:t>4- ساير دارييها - </a:t>
                      </a:r>
                      <a:r>
                        <a:rPr lang="fa-IR" sz="2400" b="0" u="sng" dirty="0" smtClean="0">
                          <a:solidFill>
                            <a:schemeClr val="tx1"/>
                          </a:solidFill>
                          <a:cs typeface="B Nazanin" pitchFamily="2" charset="-78"/>
                        </a:rPr>
                        <a:t>حساب سرمايه و ساير بدهي ها</a:t>
                      </a:r>
                    </a:p>
                  </a:txBody>
                  <a:tcPr marL="68580" marR="68580" marT="0" marB="0"/>
                </a:tc>
                <a:tc>
                  <a:txBody>
                    <a:bodyPr/>
                    <a:lstStyle/>
                    <a:p>
                      <a:pPr marL="0" marR="0" algn="justLow" rtl="1">
                        <a:lnSpc>
                          <a:spcPct val="130000"/>
                        </a:lnSpc>
                        <a:spcBef>
                          <a:spcPts val="0"/>
                        </a:spcBef>
                        <a:spcAft>
                          <a:spcPts val="0"/>
                        </a:spcAft>
                      </a:pPr>
                      <a:r>
                        <a:rPr lang="en-US" sz="2400" b="0" dirty="0">
                          <a:solidFill>
                            <a:schemeClr val="tx1"/>
                          </a:solidFill>
                          <a:effectLst/>
                          <a:cs typeface="B Nazanin" pitchFamily="2" charset="-78"/>
                        </a:rPr>
                        <a:t>  </a:t>
                      </a:r>
                      <a:r>
                        <a:rPr lang="fa-IR" sz="2400" b="0" dirty="0" smtClean="0">
                          <a:solidFill>
                            <a:schemeClr val="tx1"/>
                          </a:solidFill>
                          <a:effectLst/>
                          <a:cs typeface="B Nazanin" pitchFamily="2" charset="-78"/>
                        </a:rPr>
                        <a:t>1- مسکوک </a:t>
                      </a:r>
                      <a:r>
                        <a:rPr lang="fa-IR" sz="2400" b="0" dirty="0">
                          <a:solidFill>
                            <a:schemeClr val="tx1"/>
                          </a:solidFill>
                          <a:effectLst/>
                          <a:cs typeface="B Nazanin" pitchFamily="2" charset="-78"/>
                        </a:rPr>
                        <a:t>و اسکناس دست مردم  </a:t>
                      </a:r>
                      <a:endParaRPr lang="fa-IR" sz="2400" b="0" dirty="0" smtClean="0">
                        <a:solidFill>
                          <a:schemeClr val="tx1"/>
                        </a:solidFill>
                        <a:effectLst/>
                        <a:cs typeface="B Nazanin" pitchFamily="2" charset="-78"/>
                      </a:endParaRPr>
                    </a:p>
                    <a:p>
                      <a:pPr marL="0" marR="0" algn="justLow" rtl="1">
                        <a:lnSpc>
                          <a:spcPct val="130000"/>
                        </a:lnSpc>
                        <a:spcBef>
                          <a:spcPts val="0"/>
                        </a:spcBef>
                        <a:spcAft>
                          <a:spcPts val="0"/>
                        </a:spcAft>
                      </a:pPr>
                      <a:r>
                        <a:rPr lang="en-US" sz="1800" b="0" dirty="0">
                          <a:solidFill>
                            <a:schemeClr val="tx1"/>
                          </a:solidFill>
                          <a:effectLst/>
                          <a:cs typeface="B Nazanin" pitchFamily="2" charset="-78"/>
                        </a:rPr>
                        <a:t> </a:t>
                      </a:r>
                      <a:r>
                        <a:rPr lang="fa-IR" sz="1800" b="0" dirty="0" smtClean="0">
                          <a:solidFill>
                            <a:schemeClr val="tx1"/>
                          </a:solidFill>
                          <a:effectLst/>
                          <a:cs typeface="B Nazanin" pitchFamily="2" charset="-78"/>
                        </a:rPr>
                        <a:t>2-</a:t>
                      </a:r>
                      <a:r>
                        <a:rPr lang="fa-IR" sz="2400" b="0" dirty="0" smtClean="0">
                          <a:solidFill>
                            <a:schemeClr val="tx1"/>
                          </a:solidFill>
                          <a:cs typeface="B Nazanin" pitchFamily="2" charset="-78"/>
                        </a:rPr>
                        <a:t>ذخاير بانكها </a:t>
                      </a:r>
                    </a:p>
                    <a:p>
                      <a:pPr marL="0" marR="0" algn="justLow" rtl="1">
                        <a:lnSpc>
                          <a:spcPct val="130000"/>
                        </a:lnSpc>
                        <a:spcBef>
                          <a:spcPts val="0"/>
                        </a:spcBef>
                        <a:spcAft>
                          <a:spcPts val="0"/>
                        </a:spcAft>
                      </a:pPr>
                      <a:r>
                        <a:rPr lang="fa-IR" sz="2400" b="0" dirty="0" smtClean="0">
                          <a:solidFill>
                            <a:schemeClr val="bg1"/>
                          </a:solidFill>
                          <a:effectLst/>
                          <a:cs typeface="B Nazanin" pitchFamily="2" charset="-78"/>
                        </a:rPr>
                        <a:t>3- </a:t>
                      </a:r>
                      <a:r>
                        <a:rPr lang="en-US" sz="2400" b="0" dirty="0">
                          <a:solidFill>
                            <a:schemeClr val="bg1"/>
                          </a:solidFill>
                          <a:effectLst/>
                          <a:cs typeface="B Nazanin" pitchFamily="2" charset="-78"/>
                        </a:rPr>
                        <a:t> </a:t>
                      </a:r>
                      <a:r>
                        <a:rPr lang="fa-IR" sz="2400" b="0" dirty="0" smtClean="0">
                          <a:solidFill>
                            <a:schemeClr val="bg1"/>
                          </a:solidFill>
                          <a:cs typeface="B Nazanin" pitchFamily="2" charset="-78"/>
                        </a:rPr>
                        <a:t>سپرده هاي بخش دولتي </a:t>
                      </a:r>
                    </a:p>
                    <a:p>
                      <a:pPr marL="0" indent="0" algn="just">
                        <a:buNone/>
                      </a:pPr>
                      <a:r>
                        <a:rPr lang="fa-IR" sz="2400" b="0" dirty="0" smtClean="0">
                          <a:solidFill>
                            <a:schemeClr val="bg1"/>
                          </a:solidFill>
                          <a:cs typeface="B Nazanin" pitchFamily="2" charset="-78"/>
                        </a:rPr>
                        <a:t>4- بدهيهاي ارزي </a:t>
                      </a:r>
                    </a:p>
                    <a:p>
                      <a:pPr marL="0" indent="0" algn="just">
                        <a:buNone/>
                      </a:pPr>
                      <a:r>
                        <a:rPr lang="fa-IR" sz="2400" b="0" dirty="0" smtClean="0">
                          <a:solidFill>
                            <a:schemeClr val="bg1"/>
                          </a:solidFill>
                          <a:cs typeface="B Nazanin" pitchFamily="2" charset="-78"/>
                        </a:rPr>
                        <a:t>5- حساب سرمايه و ساير بدهي ها</a:t>
                      </a:r>
                    </a:p>
                  </a:txBody>
                  <a:tcPr marL="68580" marR="68580" marT="0" marB="0"/>
                </a:tc>
              </a:tr>
              <a:tr h="556441">
                <a:tc>
                  <a:txBody>
                    <a:bodyPr/>
                    <a:lstStyle/>
                    <a:p>
                      <a:pPr marL="0" marR="0" algn="justLow" rtl="1">
                        <a:lnSpc>
                          <a:spcPct val="130000"/>
                        </a:lnSpc>
                        <a:spcBef>
                          <a:spcPts val="0"/>
                        </a:spcBef>
                        <a:spcAft>
                          <a:spcPts val="0"/>
                        </a:spcAft>
                      </a:pPr>
                      <a:r>
                        <a:rPr lang="fa-IR" sz="2400" b="0" dirty="0" smtClean="0">
                          <a:solidFill>
                            <a:schemeClr val="tx1"/>
                          </a:solidFill>
                          <a:effectLst/>
                          <a:cs typeface="B Nazanin" pitchFamily="2" charset="-78"/>
                        </a:rPr>
                        <a:t>پايه پولي                                                         </a:t>
                      </a:r>
                      <a:endParaRPr lang="en-US" sz="3200" b="0" dirty="0">
                        <a:solidFill>
                          <a:schemeClr val="tx1"/>
                        </a:solidFill>
                        <a:effectLst/>
                        <a:latin typeface="Calibri"/>
                        <a:ea typeface="Calibri"/>
                        <a:cs typeface="B Nazanin" pitchFamily="2" charset="-78"/>
                      </a:endParaRPr>
                    </a:p>
                  </a:txBody>
                  <a:tcPr marL="68580" marR="68580" marT="0" marB="0"/>
                </a:tc>
                <a:tc>
                  <a:txBody>
                    <a:bodyPr/>
                    <a:lstStyle/>
                    <a:p>
                      <a:pPr marL="0" marR="0" algn="justLow" rtl="1">
                        <a:lnSpc>
                          <a:spcPct val="130000"/>
                        </a:lnSpc>
                        <a:spcBef>
                          <a:spcPts val="0"/>
                        </a:spcBef>
                        <a:spcAft>
                          <a:spcPts val="0"/>
                        </a:spcAft>
                      </a:pPr>
                      <a:r>
                        <a:rPr lang="fa-IR" sz="2400" b="0" dirty="0" smtClean="0">
                          <a:solidFill>
                            <a:schemeClr val="tx1"/>
                          </a:solidFill>
                          <a:effectLst/>
                          <a:cs typeface="B Nazanin" pitchFamily="2" charset="-78"/>
                        </a:rPr>
                        <a:t>پايه پولي                                                    </a:t>
                      </a:r>
                      <a:endParaRPr lang="en-US" sz="3200" b="0" dirty="0">
                        <a:solidFill>
                          <a:schemeClr val="tx1"/>
                        </a:solidFill>
                        <a:effectLst/>
                        <a:latin typeface="Calibri"/>
                        <a:ea typeface="Calibri"/>
                        <a:cs typeface="B Nazanin" pitchFamily="2" charset="-78"/>
                      </a:endParaRPr>
                    </a:p>
                  </a:txBody>
                  <a:tcPr marL="68580" marR="68580" marT="0" marB="0"/>
                </a:tc>
              </a:tr>
            </a:tbl>
          </a:graphicData>
        </a:graphic>
      </p:graphicFrame>
      <p:sp>
        <p:nvSpPr>
          <p:cNvPr id="4" name="Title 3"/>
          <p:cNvSpPr>
            <a:spLocks noGrp="1"/>
          </p:cNvSpPr>
          <p:nvPr>
            <p:ph type="title"/>
          </p:nvPr>
        </p:nvSpPr>
        <p:spPr>
          <a:xfrm>
            <a:off x="467544" y="764704"/>
            <a:ext cx="8229600" cy="576064"/>
          </a:xfrm>
        </p:spPr>
        <p:txBody>
          <a:bodyPr>
            <a:noAutofit/>
          </a:bodyPr>
          <a:lstStyle/>
          <a:p>
            <a:pPr marL="0" indent="0" algn="ctr"/>
            <a:r>
              <a:rPr lang="fa-IR" sz="3600" b="1" dirty="0">
                <a:cs typeface="B Titr" pitchFamily="2" charset="-78"/>
              </a:rPr>
              <a:t>عرضه </a:t>
            </a:r>
            <a:r>
              <a:rPr lang="fa-IR" sz="3600" b="1" dirty="0" smtClean="0">
                <a:cs typeface="B Titr" pitchFamily="2" charset="-78"/>
              </a:rPr>
              <a:t>پول</a:t>
            </a:r>
            <a:br>
              <a:rPr lang="fa-IR" sz="3600" b="1" dirty="0" smtClean="0">
                <a:cs typeface="B Titr" pitchFamily="2" charset="-78"/>
              </a:rPr>
            </a:br>
            <a:r>
              <a:rPr lang="fa-IR" sz="2000" b="1" dirty="0" smtClean="0">
                <a:cs typeface="B Titr" pitchFamily="2" charset="-78"/>
              </a:rPr>
              <a:t>ترازنامه بانك مركزي</a:t>
            </a:r>
            <a:endParaRPr lang="en-US" sz="3600" dirty="0">
              <a:cs typeface="B Titr" pitchFamily="2" charset="-78"/>
            </a:endParaRPr>
          </a:p>
        </p:txBody>
      </p:sp>
    </p:spTree>
    <p:extLst>
      <p:ext uri="{BB962C8B-B14F-4D97-AF65-F5344CB8AC3E}">
        <p14:creationId xmlns:p14="http://schemas.microsoft.com/office/powerpoint/2010/main" val="4066863925"/>
      </p:ext>
    </p:extLst>
  </p:cSld>
  <p:clrMapOvr>
    <a:masterClrMapping/>
  </p:clrMapOvr>
  <p:transition spd="slow">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 و ذخيره قانوني</a:t>
            </a:r>
            <a:endParaRPr lang="en-US" sz="2400" dirty="0">
              <a:cs typeface="B Titr" pitchFamily="2" charset="-78"/>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0152416"/>
              </p:ext>
            </p:extLst>
          </p:nvPr>
        </p:nvGraphicFramePr>
        <p:xfrm>
          <a:off x="457200" y="1828800"/>
          <a:ext cx="8229600" cy="39319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pPr algn="ctr"/>
                      <a:r>
                        <a:rPr lang="fa-IR" sz="2400" dirty="0" smtClean="0">
                          <a:solidFill>
                            <a:schemeClr val="tx1"/>
                          </a:solidFill>
                          <a:cs typeface="B Nazanin" pitchFamily="2" charset="-78"/>
                        </a:rPr>
                        <a:t>تغيير در ذخيره قانوني</a:t>
                      </a:r>
                      <a:endParaRPr lang="en-US" sz="2400" dirty="0">
                        <a:solidFill>
                          <a:schemeClr val="tx1"/>
                        </a:solidFill>
                        <a:cs typeface="B Nazani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dirty="0" smtClean="0">
                          <a:solidFill>
                            <a:schemeClr val="tx1"/>
                          </a:solidFill>
                          <a:cs typeface="B Nazanin" pitchFamily="2" charset="-78"/>
                        </a:rPr>
                        <a:t>تغيير در سپرده جاري</a:t>
                      </a:r>
                      <a:endParaRPr lang="en-US" sz="2400" dirty="0" smtClean="0">
                        <a:solidFill>
                          <a:schemeClr val="tx1"/>
                        </a:solidFill>
                        <a:cs typeface="B Nazanin" pitchFamily="2" charset="-78"/>
                      </a:endParaRPr>
                    </a:p>
                  </a:txBody>
                  <a:tcPr/>
                </a:tc>
                <a:tc>
                  <a:txBody>
                    <a:bodyPr/>
                    <a:lstStyle/>
                    <a:p>
                      <a:pPr algn="ctr"/>
                      <a:r>
                        <a:rPr lang="fa-IR" sz="2400" dirty="0" smtClean="0">
                          <a:solidFill>
                            <a:schemeClr val="tx1"/>
                          </a:solidFill>
                          <a:cs typeface="B Nazanin" pitchFamily="2" charset="-78"/>
                        </a:rPr>
                        <a:t>بانكهاي تجاري</a:t>
                      </a:r>
                      <a:endParaRPr lang="en-US" sz="2400" dirty="0">
                        <a:solidFill>
                          <a:schemeClr val="tx1"/>
                        </a:solidFill>
                        <a:cs typeface="B Nazanin" pitchFamily="2" charset="-78"/>
                      </a:endParaRPr>
                    </a:p>
                  </a:txBody>
                  <a:tcPr/>
                </a:tc>
              </a:tr>
              <a:tr h="370840">
                <a:tc>
                  <a:txBody>
                    <a:bodyPr/>
                    <a:lstStyle/>
                    <a:p>
                      <a:pPr algn="ctr"/>
                      <a:r>
                        <a:rPr lang="fa-IR" sz="3200" dirty="0" smtClean="0">
                          <a:cs typeface="B Nazanin" pitchFamily="2" charset="-78"/>
                        </a:rPr>
                        <a:t>100</a:t>
                      </a:r>
                      <a:endParaRPr lang="en-US" sz="3200" dirty="0">
                        <a:cs typeface="B Nazanin" pitchFamily="2" charset="-78"/>
                      </a:endParaRPr>
                    </a:p>
                  </a:txBody>
                  <a:tcPr/>
                </a:tc>
                <a:tc>
                  <a:txBody>
                    <a:bodyPr/>
                    <a:lstStyle/>
                    <a:p>
                      <a:pPr algn="ctr"/>
                      <a:r>
                        <a:rPr lang="fa-IR" sz="3200" dirty="0" smtClean="0">
                          <a:cs typeface="B Nazanin" pitchFamily="2" charset="-78"/>
                        </a:rPr>
                        <a:t>1000</a:t>
                      </a:r>
                      <a:endParaRPr lang="en-US" sz="3200" dirty="0">
                        <a:cs typeface="B Nazanin" pitchFamily="2" charset="-78"/>
                      </a:endParaRPr>
                    </a:p>
                  </a:txBody>
                  <a:tcPr/>
                </a:tc>
                <a:tc>
                  <a:txBody>
                    <a:bodyPr/>
                    <a:lstStyle/>
                    <a:p>
                      <a:r>
                        <a:rPr lang="fa-IR" sz="3200" dirty="0" smtClean="0">
                          <a:cs typeface="B Nazanin" pitchFamily="2" charset="-78"/>
                        </a:rPr>
                        <a:t>بانك الف</a:t>
                      </a:r>
                      <a:endParaRPr lang="en-US" sz="3200" dirty="0">
                        <a:cs typeface="B Nazanin" pitchFamily="2" charset="-78"/>
                      </a:endParaRPr>
                    </a:p>
                  </a:txBody>
                  <a:tcPr/>
                </a:tc>
              </a:tr>
              <a:tr h="370840">
                <a:tc>
                  <a:txBody>
                    <a:bodyPr/>
                    <a:lstStyle/>
                    <a:p>
                      <a:pPr algn="ctr"/>
                      <a:r>
                        <a:rPr lang="fa-IR" sz="3200" dirty="0" smtClean="0">
                          <a:cs typeface="B Nazanin" pitchFamily="2" charset="-78"/>
                        </a:rPr>
                        <a:t>90</a:t>
                      </a:r>
                      <a:endParaRPr lang="en-US" sz="3200" dirty="0">
                        <a:cs typeface="B Nazanin" pitchFamily="2" charset="-78"/>
                      </a:endParaRPr>
                    </a:p>
                  </a:txBody>
                  <a:tcPr/>
                </a:tc>
                <a:tc>
                  <a:txBody>
                    <a:bodyPr/>
                    <a:lstStyle/>
                    <a:p>
                      <a:pPr algn="ctr"/>
                      <a:r>
                        <a:rPr lang="fa-IR" sz="3200" dirty="0" smtClean="0">
                          <a:cs typeface="B Nazanin" pitchFamily="2" charset="-78"/>
                        </a:rPr>
                        <a:t>900</a:t>
                      </a:r>
                      <a:endParaRPr lang="en-US" sz="3200" dirty="0">
                        <a:cs typeface="B Nazanin" pitchFamily="2" charset="-78"/>
                      </a:endParaRPr>
                    </a:p>
                  </a:txBody>
                  <a:tcPr/>
                </a:tc>
                <a:tc>
                  <a:txBody>
                    <a:bodyPr/>
                    <a:lstStyle/>
                    <a:p>
                      <a:r>
                        <a:rPr lang="fa-IR" sz="3200" dirty="0" smtClean="0">
                          <a:cs typeface="B Nazanin" pitchFamily="2" charset="-78"/>
                        </a:rPr>
                        <a:t>بانك ب</a:t>
                      </a:r>
                      <a:endParaRPr lang="en-US" sz="3200" dirty="0">
                        <a:cs typeface="B Nazanin" pitchFamily="2" charset="-78"/>
                      </a:endParaRPr>
                    </a:p>
                  </a:txBody>
                  <a:tcPr/>
                </a:tc>
              </a:tr>
              <a:tr h="370840">
                <a:tc>
                  <a:txBody>
                    <a:bodyPr/>
                    <a:lstStyle/>
                    <a:p>
                      <a:pPr algn="ctr"/>
                      <a:r>
                        <a:rPr lang="fa-IR" sz="3200" dirty="0" smtClean="0">
                          <a:cs typeface="B Nazanin" pitchFamily="2" charset="-78"/>
                        </a:rPr>
                        <a:t>81</a:t>
                      </a:r>
                      <a:endParaRPr lang="en-US" sz="3200" dirty="0">
                        <a:cs typeface="B Nazanin" pitchFamily="2" charset="-78"/>
                      </a:endParaRPr>
                    </a:p>
                  </a:txBody>
                  <a:tcPr/>
                </a:tc>
                <a:tc>
                  <a:txBody>
                    <a:bodyPr/>
                    <a:lstStyle/>
                    <a:p>
                      <a:pPr algn="ctr"/>
                      <a:r>
                        <a:rPr lang="fa-IR" sz="3200" dirty="0" smtClean="0">
                          <a:cs typeface="B Nazanin" pitchFamily="2" charset="-78"/>
                        </a:rPr>
                        <a:t>810</a:t>
                      </a:r>
                      <a:endParaRPr lang="en-US" sz="3200" dirty="0">
                        <a:cs typeface="B Nazanin" pitchFamily="2" charset="-78"/>
                      </a:endParaRPr>
                    </a:p>
                  </a:txBody>
                  <a:tcPr/>
                </a:tc>
                <a:tc>
                  <a:txBody>
                    <a:bodyPr/>
                    <a:lstStyle/>
                    <a:p>
                      <a:r>
                        <a:rPr lang="fa-IR" sz="3200" dirty="0" smtClean="0">
                          <a:cs typeface="B Nazanin" pitchFamily="2" charset="-78"/>
                        </a:rPr>
                        <a:t>بانك ج</a:t>
                      </a:r>
                      <a:endParaRPr lang="en-US" sz="3200" dirty="0">
                        <a:cs typeface="B Nazanin" pitchFamily="2" charset="-78"/>
                      </a:endParaRPr>
                    </a:p>
                  </a:txBody>
                  <a:tcPr/>
                </a:tc>
              </a:tr>
              <a:tr h="370840">
                <a:tc>
                  <a:txBody>
                    <a:bodyPr/>
                    <a:lstStyle/>
                    <a:p>
                      <a:pPr algn="ctr"/>
                      <a:r>
                        <a:rPr lang="fa-IR" sz="3200" dirty="0" smtClean="0">
                          <a:cs typeface="B Nazanin" pitchFamily="2" charset="-78"/>
                        </a:rPr>
                        <a:t>72/9</a:t>
                      </a:r>
                      <a:endParaRPr lang="en-US" sz="3200" dirty="0">
                        <a:cs typeface="B Nazanin" pitchFamily="2" charset="-78"/>
                      </a:endParaRPr>
                    </a:p>
                  </a:txBody>
                  <a:tcPr/>
                </a:tc>
                <a:tc>
                  <a:txBody>
                    <a:bodyPr/>
                    <a:lstStyle/>
                    <a:p>
                      <a:pPr algn="ctr"/>
                      <a:r>
                        <a:rPr lang="fa-IR" sz="3200" dirty="0" smtClean="0">
                          <a:cs typeface="B Nazanin" pitchFamily="2" charset="-78"/>
                        </a:rPr>
                        <a:t>729</a:t>
                      </a:r>
                      <a:endParaRPr lang="en-US" sz="3200" dirty="0">
                        <a:cs typeface="B Nazanin" pitchFamily="2" charset="-78"/>
                      </a:endParaRPr>
                    </a:p>
                  </a:txBody>
                  <a:tcPr/>
                </a:tc>
                <a:tc>
                  <a:txBody>
                    <a:bodyPr/>
                    <a:lstStyle/>
                    <a:p>
                      <a:r>
                        <a:rPr lang="fa-IR" sz="3200" dirty="0" smtClean="0">
                          <a:cs typeface="B Nazanin" pitchFamily="2" charset="-78"/>
                        </a:rPr>
                        <a:t>بانك د</a:t>
                      </a:r>
                      <a:endParaRPr lang="en-US" sz="3200" dirty="0">
                        <a:cs typeface="B Nazanin" pitchFamily="2" charset="-78"/>
                      </a:endParaRPr>
                    </a:p>
                  </a:txBody>
                  <a:tcPr/>
                </a:tc>
              </a:tr>
              <a:tr h="370840">
                <a:tc>
                  <a:txBody>
                    <a:bodyPr/>
                    <a:lstStyle/>
                    <a:p>
                      <a:pPr algn="ctr"/>
                      <a:r>
                        <a:rPr lang="fa-IR" sz="3200" dirty="0" smtClean="0">
                          <a:cs typeface="B Nazanin" pitchFamily="2" charset="-78"/>
                        </a:rPr>
                        <a:t>656/1</a:t>
                      </a:r>
                      <a:endParaRPr lang="en-US" sz="3200" dirty="0">
                        <a:cs typeface="B Nazanin" pitchFamily="2" charset="-78"/>
                      </a:endParaRPr>
                    </a:p>
                  </a:txBody>
                  <a:tcPr/>
                </a:tc>
                <a:tc>
                  <a:txBody>
                    <a:bodyPr/>
                    <a:lstStyle/>
                    <a:p>
                      <a:pPr algn="ctr"/>
                      <a:r>
                        <a:rPr lang="fa-IR" sz="3200" dirty="0" smtClean="0">
                          <a:cs typeface="B Nazanin" pitchFamily="2" charset="-78"/>
                        </a:rPr>
                        <a:t>6561</a:t>
                      </a:r>
                      <a:endParaRPr lang="en-US" sz="3200" dirty="0">
                        <a:cs typeface="B Nazanin" pitchFamily="2" charset="-78"/>
                      </a:endParaRPr>
                    </a:p>
                  </a:txBody>
                  <a:tcPr/>
                </a:tc>
                <a:tc>
                  <a:txBody>
                    <a:bodyPr/>
                    <a:lstStyle/>
                    <a:p>
                      <a:r>
                        <a:rPr lang="fa-IR" sz="3200" dirty="0" smtClean="0">
                          <a:cs typeface="B Nazanin" pitchFamily="2" charset="-78"/>
                        </a:rPr>
                        <a:t>همه</a:t>
                      </a:r>
                      <a:r>
                        <a:rPr lang="fa-IR" sz="3200" baseline="0" dirty="0" smtClean="0">
                          <a:cs typeface="B Nazanin" pitchFamily="2" charset="-78"/>
                        </a:rPr>
                        <a:t> بانكهاي ديگر</a:t>
                      </a:r>
                      <a:endParaRPr lang="en-US" sz="3200" dirty="0">
                        <a:cs typeface="B Nazanin" pitchFamily="2" charset="-78"/>
                      </a:endParaRPr>
                    </a:p>
                  </a:txBody>
                  <a:tcPr/>
                </a:tc>
              </a:tr>
              <a:tr h="370840">
                <a:tc>
                  <a:txBody>
                    <a:bodyPr/>
                    <a:lstStyle/>
                    <a:p>
                      <a:pPr algn="ctr"/>
                      <a:r>
                        <a:rPr lang="fa-IR" sz="3200" dirty="0" smtClean="0">
                          <a:cs typeface="B Nazanin" pitchFamily="2" charset="-78"/>
                        </a:rPr>
                        <a:t>1000</a:t>
                      </a:r>
                      <a:endParaRPr lang="en-US" sz="3200" dirty="0">
                        <a:cs typeface="B Nazanin" pitchFamily="2" charset="-78"/>
                      </a:endParaRPr>
                    </a:p>
                  </a:txBody>
                  <a:tcPr/>
                </a:tc>
                <a:tc>
                  <a:txBody>
                    <a:bodyPr/>
                    <a:lstStyle/>
                    <a:p>
                      <a:pPr algn="ctr"/>
                      <a:r>
                        <a:rPr lang="fa-IR" sz="3200" dirty="0" smtClean="0">
                          <a:cs typeface="B Nazanin" pitchFamily="2" charset="-78"/>
                        </a:rPr>
                        <a:t>10000</a:t>
                      </a:r>
                      <a:endParaRPr lang="en-US" sz="3200" dirty="0">
                        <a:cs typeface="B Nazanin" pitchFamily="2" charset="-78"/>
                      </a:endParaRPr>
                    </a:p>
                  </a:txBody>
                  <a:tcPr/>
                </a:tc>
                <a:tc>
                  <a:txBody>
                    <a:bodyPr/>
                    <a:lstStyle/>
                    <a:p>
                      <a:r>
                        <a:rPr lang="fa-IR" sz="3200" dirty="0" smtClean="0">
                          <a:cs typeface="B Nazanin" pitchFamily="2" charset="-78"/>
                        </a:rPr>
                        <a:t>جمع</a:t>
                      </a:r>
                      <a:endParaRPr lang="en-US" sz="3200" dirty="0">
                        <a:cs typeface="B Nazanin" pitchFamily="2" charset="-78"/>
                      </a:endParaRPr>
                    </a:p>
                  </a:txBody>
                  <a:tcPr/>
                </a:tc>
              </a:tr>
            </a:tbl>
          </a:graphicData>
        </a:graphic>
      </p:graphicFrame>
      <p:sp>
        <p:nvSpPr>
          <p:cNvPr id="9" name="Title 3"/>
          <p:cNvSpPr txBox="1">
            <a:spLocks/>
          </p:cNvSpPr>
          <p:nvPr/>
        </p:nvSpPr>
        <p:spPr>
          <a:xfrm>
            <a:off x="539552" y="1349152"/>
            <a:ext cx="8229600" cy="432048"/>
          </a:xfrm>
          <a:prstGeom prst="rect">
            <a:avLst/>
          </a:prstGeom>
        </p:spPr>
        <p:txBody>
          <a:bodyPr vert="horz" lIns="91440" tIns="45720" rIns="91440" bIns="45720" rtlCol="0" anchor="t">
            <a:noAutofit/>
          </a:bodyPr>
          <a:lstStyle>
            <a:lvl1pPr algn="l" defTabSz="914400" rtl="1" eaLnBrk="1" latinLnBrk="0" hangingPunct="1">
              <a:spcBef>
                <a:spcPct val="0"/>
              </a:spcBef>
              <a:buNone/>
              <a:defRPr sz="2800" kern="1200">
                <a:solidFill>
                  <a:schemeClr val="tx1"/>
                </a:solidFill>
                <a:latin typeface="Georgia" pitchFamily="18" charset="0"/>
                <a:ea typeface="+mj-ea"/>
                <a:cs typeface="+mj-cs"/>
              </a:defRPr>
            </a:lvl1pPr>
          </a:lstStyle>
          <a:p>
            <a:pPr algn="r"/>
            <a:r>
              <a:rPr lang="fa-IR" sz="2400" dirty="0" smtClean="0">
                <a:cs typeface="B Nazanin" pitchFamily="2" charset="-78"/>
              </a:rPr>
              <a:t>فرض : بانك الف 1000واحد پولي از بانك مركزي قرض كرده است . </a:t>
            </a:r>
            <a:endParaRPr lang="en-US" sz="2400" dirty="0">
              <a:cs typeface="B Nazanin" pitchFamily="2" charset="-78"/>
            </a:endParaRPr>
          </a:p>
        </p:txBody>
      </p:sp>
    </p:spTree>
    <p:extLst>
      <p:ext uri="{BB962C8B-B14F-4D97-AF65-F5344CB8AC3E}">
        <p14:creationId xmlns:p14="http://schemas.microsoft.com/office/powerpoint/2010/main" val="882768864"/>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 و ذخيره قانوني</a:t>
            </a:r>
            <a:endParaRPr lang="en-US" sz="2400" dirty="0">
              <a:cs typeface="B Titr" pitchFamily="2" charset="-78"/>
            </a:endParaRPr>
          </a:p>
        </p:txBody>
      </p:sp>
      <mc:AlternateContent xmlns:mc="http://schemas.openxmlformats.org/markup-compatibility/2006" xmlns:a14="http://schemas.microsoft.com/office/drawing/2010/main">
        <mc:Choice Requires="a14">
          <p:graphicFrame>
            <p:nvGraphicFramePr>
              <p:cNvPr id="8" name="Content Placeholder 7"/>
              <p:cNvGraphicFramePr>
                <a:graphicFrameLocks noGrp="1"/>
              </p:cNvGraphicFramePr>
              <p:nvPr>
                <p:ph idx="1"/>
                <p:extLst>
                  <p:ext uri="{D42A27DB-BD31-4B8C-83A1-F6EECF244321}">
                    <p14:modId xmlns:p14="http://schemas.microsoft.com/office/powerpoint/2010/main" val="4268004839"/>
                  </p:ext>
                </p:extLst>
              </p:nvPr>
            </p:nvGraphicFramePr>
            <p:xfrm>
              <a:off x="395536" y="1340768"/>
              <a:ext cx="8229600" cy="4690174"/>
            </p:xfrm>
            <a:graphic>
              <a:graphicData uri="http://schemas.openxmlformats.org/drawingml/2006/table">
                <a:tbl>
                  <a:tblPr firstRow="1" bandRow="1">
                    <a:tableStyleId>{5C22544A-7EE6-4342-B048-85BDC9FD1C3A}</a:tableStyleId>
                  </a:tblPr>
                  <a:tblGrid>
                    <a:gridCol w="3682752"/>
                    <a:gridCol w="3528392"/>
                    <a:gridCol w="1018456"/>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تغيير در ذخيره قانوني =</a:t>
                          </a:r>
                          <a:r>
                            <a:rPr lang="en-US" baseline="0" dirty="0" smtClean="0">
                              <a:cs typeface="B Nazanin" pitchFamily="2" charset="-78"/>
                            </a:rPr>
                            <a:t> </a:t>
                          </a:r>
                          <a14:m>
                            <m:oMath xmlns:m="http://schemas.openxmlformats.org/officeDocument/2006/math">
                              <m:r>
                                <a:rPr lang="en-US" sz="1800" b="1" i="1" kern="1200" smtClean="0">
                                  <a:solidFill>
                                    <a:schemeClr val="lt1"/>
                                  </a:solidFill>
                                  <a:effectLst/>
                                  <a:latin typeface="Cambria Math"/>
                                  <a:ea typeface="+mn-ea"/>
                                  <a:cs typeface="+mn-cs"/>
                                </a:rPr>
                                <m:t>∆</m:t>
                              </m:r>
                            </m:oMath>
                          </a14:m>
                          <a:r>
                            <a:rPr lang="en-US" baseline="0" dirty="0" smtClean="0">
                              <a:cs typeface="B Nazanin" pitchFamily="2" charset="-78"/>
                            </a:rPr>
                            <a:t>R</a:t>
                          </a:r>
                          <a:endParaRPr lang="en-US" dirty="0" smtClean="0">
                            <a:cs typeface="B Nazanin" pitchFamily="2" charset="-78"/>
                          </a:endParaRPr>
                        </a:p>
                      </a:txBody>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dirty="0" smtClean="0">
                              <a:cs typeface="B Nazanin" pitchFamily="2" charset="-78"/>
                            </a:rPr>
                            <a:t>تغيير</a:t>
                          </a:r>
                          <a:r>
                            <a:rPr lang="fa-IR" baseline="0" dirty="0" smtClean="0">
                              <a:cs typeface="B Nazanin" pitchFamily="2" charset="-78"/>
                            </a:rPr>
                            <a:t> در سپرده حسابجاري بانكهاي تجاري = </a:t>
                          </a:r>
                          <a14:m>
                            <m:oMath xmlns:m="http://schemas.openxmlformats.org/officeDocument/2006/math">
                              <m:r>
                                <a:rPr lang="en-US" sz="1800" b="1" i="1" kern="1200" smtClean="0">
                                  <a:solidFill>
                                    <a:schemeClr val="lt1"/>
                                  </a:solidFill>
                                  <a:effectLst/>
                                  <a:latin typeface="Cambria Math"/>
                                  <a:ea typeface="+mn-ea"/>
                                  <a:cs typeface="+mn-cs"/>
                                </a:rPr>
                                <m:t>∆</m:t>
                              </m:r>
                              <m:r>
                                <a:rPr lang="en-US" sz="1800" b="1" i="0" kern="1200" smtClean="0">
                                  <a:solidFill>
                                    <a:schemeClr val="lt1"/>
                                  </a:solidFill>
                                  <a:effectLst/>
                                  <a:latin typeface="Cambria Math"/>
                                  <a:ea typeface="+mn-ea"/>
                                  <a:cs typeface="+mn-cs"/>
                                </a:rPr>
                                <m:t>𝐃</m:t>
                              </m:r>
                            </m:oMath>
                          </a14:m>
                          <a:endParaRPr lang="en-US" dirty="0" smtClean="0">
                            <a:cs typeface="B Nazanin" pitchFamily="2" charset="-78"/>
                          </a:endParaRPr>
                        </a:p>
                      </a:txBody>
                      <a:tcPr/>
                    </a:tc>
                    <a:tc>
                      <a:txBody>
                        <a:bodyPr/>
                        <a:lstStyle/>
                        <a:p>
                          <a:pPr algn="ctr"/>
                          <a:r>
                            <a:rPr lang="fa-IR" dirty="0" smtClean="0">
                              <a:cs typeface="B Nazanin" pitchFamily="2" charset="-78"/>
                            </a:rPr>
                            <a:t>مراحل</a:t>
                          </a:r>
                          <a:endParaRPr lang="en-US" dirty="0">
                            <a:cs typeface="B Nazanin" pitchFamily="2" charset="-78"/>
                          </a:endParaRPr>
                        </a:p>
                      </a:txBody>
                      <a:tcPr/>
                    </a:tc>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 r=1000*0.1</a:t>
                          </a:r>
                          <a:r>
                            <a:rPr lang="en-US" baseline="0" dirty="0" smtClean="0">
                              <a:cs typeface="B Nazanin" pitchFamily="2" charset="-78"/>
                            </a:rPr>
                            <a:t> =100</a:t>
                          </a:r>
                          <a:endParaRPr lang="en-US" dirty="0" smtClean="0">
                            <a:cs typeface="B Nazanin" pitchFamily="2" charset="-78"/>
                          </a:endParaRPr>
                        </a:p>
                      </a:txBody>
                      <a:tcPr/>
                    </a:tc>
                    <a:tc>
                      <a:txBody>
                        <a:bodyPr/>
                        <a:lstStyle/>
                        <a:p>
                          <a:pPr algn="ct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H=1000</a:t>
                          </a:r>
                          <a:endParaRPr lang="en-US" dirty="0">
                            <a:cs typeface="B Nazanin" pitchFamily="2" charset="-78"/>
                          </a:endParaRPr>
                        </a:p>
                      </a:txBody>
                      <a:tcPr/>
                    </a:tc>
                    <a:tc>
                      <a:txBody>
                        <a:bodyPr/>
                        <a:lstStyle/>
                        <a:p>
                          <a:pPr algn="ctr"/>
                          <a:r>
                            <a:rPr lang="fa-IR" dirty="0" smtClean="0">
                              <a:cs typeface="B Nazanin" pitchFamily="2" charset="-78"/>
                            </a:rPr>
                            <a:t>1</a:t>
                          </a:r>
                          <a:endParaRPr lang="en-US" dirty="0">
                            <a:cs typeface="B Nazanin" pitchFamily="2" charset="-78"/>
                          </a:endParaRPr>
                        </a:p>
                      </a:txBody>
                      <a:tcPr/>
                    </a:tc>
                  </a:tr>
                  <a:tr h="370840">
                    <a:tc>
                      <a:txBody>
                        <a:bodyPr/>
                        <a:lstStyle/>
                        <a:p>
                          <a:pPr algn="ctr"/>
                          <a:r>
                            <a:rPr lang="en-US" dirty="0" smtClean="0">
                              <a:cs typeface="B Nazanin" pitchFamily="2" charset="-78"/>
                            </a:rPr>
                            <a:t>r </a:t>
                          </a:r>
                          <a:r>
                            <a:rPr lang="en-US" u="sng" dirty="0" smtClean="0">
                              <a:cs typeface="B Nazanin" pitchFamily="2" charset="-78"/>
                            </a:rPr>
                            <a:t>(1-r) </a:t>
                          </a:r>
                          <a14:m>
                            <m:oMath xmlns:m="http://schemas.openxmlformats.org/officeDocument/2006/math">
                              <m:r>
                                <a:rPr lang="en-US" sz="1800" i="1" u="sng" kern="1200" smtClean="0">
                                  <a:solidFill>
                                    <a:schemeClr val="dk1"/>
                                  </a:solidFill>
                                  <a:effectLst/>
                                  <a:latin typeface="Cambria Math"/>
                                  <a:ea typeface="+mn-ea"/>
                                  <a:cs typeface="+mn-cs"/>
                                </a:rPr>
                                <m:t>∆</m:t>
                              </m:r>
                            </m:oMath>
                          </a14:m>
                          <a:r>
                            <a:rPr lang="en-US" u="sng" dirty="0" smtClean="0">
                              <a:cs typeface="B Nazanin" pitchFamily="2" charset="-78"/>
                            </a:rPr>
                            <a:t>H </a:t>
                          </a:r>
                          <a:r>
                            <a:rPr lang="en-US" dirty="0" smtClean="0">
                              <a:cs typeface="B Nazanin" pitchFamily="2" charset="-78"/>
                            </a:rPr>
                            <a:t>=</a:t>
                          </a:r>
                          <a:r>
                            <a:rPr lang="en-US" u="sng" dirty="0" smtClean="0">
                              <a:cs typeface="B Nazanin" pitchFamily="2" charset="-78"/>
                            </a:rPr>
                            <a:t>900</a:t>
                          </a:r>
                          <a:r>
                            <a:rPr lang="en-US" dirty="0" smtClean="0">
                              <a:cs typeface="B Nazanin" pitchFamily="2" charset="-78"/>
                            </a:rPr>
                            <a:t>*0.1=90</a:t>
                          </a:r>
                          <a:endParaRPr lang="en-US" dirty="0">
                            <a:cs typeface="B Nazanin" pitchFamily="2" charset="-78"/>
                          </a:endParaRPr>
                        </a:p>
                      </a:txBody>
                      <a:tcPr/>
                    </a:tc>
                    <a:tc>
                      <a:txBody>
                        <a:bodyPr/>
                        <a:lstStyle/>
                        <a:p>
                          <a:pPr algn="ct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a:t>
                          </a:r>
                          <a:r>
                            <a:rPr lang="en-US" dirty="0" err="1" smtClean="0">
                              <a:cs typeface="B Nazanin" pitchFamily="2" charset="-78"/>
                            </a:rPr>
                            <a:t>r</a:t>
                          </a:r>
                          <a:r>
                            <a:rPr lang="en-US" dirty="0" smtClean="0">
                              <a:cs typeface="B Nazanin" pitchFamily="2" charset="-78"/>
                            </a:rPr>
                            <a:t>=</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 (1-r)=1000(1-0.1)=900</a:t>
                          </a:r>
                          <a:endParaRPr lang="en-US" dirty="0">
                            <a:cs typeface="B Nazanin" pitchFamily="2" charset="-78"/>
                          </a:endParaRPr>
                        </a:p>
                      </a:txBody>
                      <a:tcPr/>
                    </a:tc>
                    <a:tc>
                      <a:txBody>
                        <a:bodyPr/>
                        <a:lstStyle/>
                        <a:p>
                          <a:pPr algn="ctr"/>
                          <a:r>
                            <a:rPr lang="fa-IR" dirty="0" smtClean="0">
                              <a:cs typeface="B Nazanin" pitchFamily="2" charset="-78"/>
                            </a:rPr>
                            <a:t>2</a:t>
                          </a:r>
                          <a:endParaRPr lang="en-US" dirty="0">
                            <a:cs typeface="B Nazanin" pitchFamily="2" charset="-78"/>
                          </a:endParaRPr>
                        </a:p>
                      </a:txBody>
                      <a:tcPr/>
                    </a:tc>
                  </a:tr>
                  <a:tr h="370840">
                    <a:tc>
                      <a:txBody>
                        <a:bodyPr/>
                        <a:lstStyle/>
                        <a:p>
                          <a:pPr algn="ctr"/>
                          <a:r>
                            <a:rPr lang="en-US" dirty="0" smtClean="0">
                              <a:cs typeface="B Nazanin" pitchFamily="2" charset="-78"/>
                            </a:rPr>
                            <a:t> r</a:t>
                          </a:r>
                          <a14:m>
                            <m:oMath xmlns:m="http://schemas.openxmlformats.org/officeDocument/2006/math">
                              <m:sSup>
                                <m:sSupPr>
                                  <m:ctrlPr>
                                    <a:rPr lang="en-US" sz="1800" i="1" u="sng" kern="1200" smtClean="0">
                                      <a:solidFill>
                                        <a:schemeClr val="dk1"/>
                                      </a:solidFill>
                                      <a:effectLst/>
                                      <a:latin typeface="Cambria Math"/>
                                      <a:ea typeface="+mn-ea"/>
                                      <a:cs typeface="+mn-cs"/>
                                    </a:rPr>
                                  </m:ctrlPr>
                                </m:sSupPr>
                                <m:e>
                                  <m:r>
                                    <a:rPr lang="en-US" sz="1800" b="0" i="0" u="sng" kern="1200" smtClean="0">
                                      <a:solidFill>
                                        <a:schemeClr val="dk1"/>
                                      </a:solidFill>
                                      <a:effectLst/>
                                      <a:latin typeface="Cambria Math"/>
                                      <a:ea typeface="+mn-ea"/>
                                      <a:cs typeface="+mn-cs"/>
                                    </a:rPr>
                                    <m:t>(</m:t>
                                  </m:r>
                                  <m:r>
                                    <a:rPr lang="en-US" sz="1800" b="0" i="0" u="sng" kern="1200" smtClean="0">
                                      <a:solidFill>
                                        <a:schemeClr val="dk1"/>
                                      </a:solidFill>
                                      <a:effectLst/>
                                      <a:latin typeface="Cambria Math"/>
                                      <a:ea typeface="+mn-ea"/>
                                      <a:cs typeface="+mn-cs"/>
                                    </a:rPr>
                                    <m:t>1</m:t>
                                  </m:r>
                                  <m:r>
                                    <a:rPr lang="en-US" sz="1800" b="0" i="0" u="sng" kern="1200" smtClean="0">
                                      <a:solidFill>
                                        <a:schemeClr val="dk1"/>
                                      </a:solidFill>
                                      <a:effectLst/>
                                      <a:latin typeface="Cambria Math"/>
                                      <a:ea typeface="+mn-ea"/>
                                      <a:cs typeface="+mn-cs"/>
                                    </a:rPr>
                                    <m:t>−</m:t>
                                  </m:r>
                                  <m:r>
                                    <m:rPr>
                                      <m:sty m:val="p"/>
                                    </m:rPr>
                                    <a:rPr lang="en-US" sz="1800" b="0" i="0" u="sng" kern="1200" smtClean="0">
                                      <a:solidFill>
                                        <a:schemeClr val="dk1"/>
                                      </a:solidFill>
                                      <a:effectLst/>
                                      <a:latin typeface="Cambria Math"/>
                                      <a:ea typeface="+mn-ea"/>
                                      <a:cs typeface="+mn-cs"/>
                                    </a:rPr>
                                    <m:t>r</m:t>
                                  </m:r>
                                  <m:r>
                                    <a:rPr lang="en-US" sz="1800" b="0" i="0" u="sng" kern="1200" smtClean="0">
                                      <a:solidFill>
                                        <a:schemeClr val="dk1"/>
                                      </a:solidFill>
                                      <a:effectLst/>
                                      <a:latin typeface="Cambria Math"/>
                                      <a:ea typeface="+mn-ea"/>
                                      <a:cs typeface="+mn-cs"/>
                                    </a:rPr>
                                    <m:t>)</m:t>
                                  </m:r>
                                </m:e>
                                <m:sup>
                                  <m:r>
                                    <a:rPr lang="en-US" sz="1800" i="0" u="sng" kern="1200">
                                      <a:solidFill>
                                        <a:schemeClr val="dk1"/>
                                      </a:solidFill>
                                      <a:effectLst/>
                                      <a:latin typeface="Cambria Math"/>
                                      <a:ea typeface="+mn-ea"/>
                                      <a:cs typeface="+mn-cs"/>
                                    </a:rPr>
                                    <m:t>2</m:t>
                                  </m:r>
                                </m:sup>
                              </m:sSup>
                              <m:r>
                                <a:rPr lang="en-US" sz="1800" i="1" u="sng" kern="1200" smtClean="0">
                                  <a:solidFill>
                                    <a:schemeClr val="dk1"/>
                                  </a:solidFill>
                                  <a:effectLst/>
                                  <a:latin typeface="Cambria Math"/>
                                  <a:ea typeface="+mn-ea"/>
                                  <a:cs typeface="+mn-cs"/>
                                </a:rPr>
                                <m:t>∆</m:t>
                              </m:r>
                            </m:oMath>
                          </a14:m>
                          <a:r>
                            <a:rPr lang="en-US" u="sng" dirty="0" smtClean="0">
                              <a:cs typeface="B Nazanin" pitchFamily="2" charset="-78"/>
                            </a:rPr>
                            <a:t>H </a:t>
                          </a:r>
                          <a:r>
                            <a:rPr lang="en-US" dirty="0" smtClean="0">
                              <a:cs typeface="B Nazanin" pitchFamily="2" charset="-78"/>
                            </a:rPr>
                            <a:t>= </a:t>
                          </a:r>
                          <a:r>
                            <a:rPr lang="en-US" u="sng" dirty="0" smtClean="0">
                              <a:cs typeface="B Nazanin" pitchFamily="2" charset="-78"/>
                            </a:rPr>
                            <a:t>810*</a:t>
                          </a:r>
                          <a:r>
                            <a:rPr lang="en-US" u="none" baseline="0" dirty="0" smtClean="0">
                              <a:cs typeface="B Nazanin" pitchFamily="2" charset="-78"/>
                            </a:rPr>
                            <a:t> 0.1 = 81</a:t>
                          </a:r>
                          <a:endParaRPr lang="fa-IR" u="none" baseline="0" dirty="0" smtClean="0">
                            <a:cs typeface="B Nazanin" pitchFamily="2" charset="-78"/>
                          </a:endParaRPr>
                        </a:p>
                        <a:p>
                          <a:pPr algn="ctr"/>
                          <a:endParaRPr lang="en-US" u="sng" dirty="0">
                            <a:cs typeface="B Nazanin" pitchFamily="2" charset="-78"/>
                          </a:endParaRPr>
                        </a:p>
                      </a:txBody>
                      <a:tcPr/>
                    </a:tc>
                    <a:tc>
                      <a:txBody>
                        <a:bodyPr/>
                        <a:lstStyle/>
                        <a:p>
                          <a:pPr algn="ct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H(1-r) - r (1-r) </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 =</a:t>
                          </a:r>
                          <a14:m>
                            <m:oMath xmlns:m="http://schemas.openxmlformats.org/officeDocument/2006/math">
                              <m:r>
                                <a:rPr lang="en-US" sz="1800" i="1" u="sng" kern="1200" smtClean="0">
                                  <a:solidFill>
                                    <a:schemeClr val="dk1"/>
                                  </a:solidFill>
                                  <a:effectLst/>
                                  <a:latin typeface="Cambria Math"/>
                                  <a:ea typeface="+mn-ea"/>
                                  <a:cs typeface="+mn-cs"/>
                                </a:rPr>
                                <m:t>∆</m:t>
                              </m:r>
                            </m:oMath>
                          </a14:m>
                          <a:r>
                            <a:rPr lang="en-US" u="sng" dirty="0" smtClean="0">
                              <a:cs typeface="B Nazanin" pitchFamily="2" charset="-78"/>
                            </a:rPr>
                            <a:t>H (1-r) </a:t>
                          </a:r>
                          <a:r>
                            <a:rPr lang="en-US" dirty="0" smtClean="0">
                              <a:cs typeface="B Nazanin" pitchFamily="2" charset="-78"/>
                            </a:rPr>
                            <a:t>( 1-r</a:t>
                          </a:r>
                          <a:r>
                            <a:rPr lang="en-US" baseline="0" dirty="0" smtClean="0">
                              <a:cs typeface="B Nazanin" pitchFamily="2" charset="-78"/>
                            </a:rPr>
                            <a:t> ) =</a:t>
                          </a:r>
                          <a:r>
                            <a:rPr lang="en-US" dirty="0" smtClean="0">
                              <a:cs typeface="B Nazanin" pitchFamily="2" charset="-78"/>
                            </a:rPr>
                            <a:t> </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 </a:t>
                          </a:r>
                          <a14:m>
                            <m:oMath xmlns:m="http://schemas.openxmlformats.org/officeDocument/2006/math">
                              <m:sSup>
                                <m:sSupPr>
                                  <m:ctrlPr>
                                    <a:rPr lang="en-US" sz="1800" i="1" u="none" kern="1200" smtClean="0">
                                      <a:solidFill>
                                        <a:schemeClr val="dk1"/>
                                      </a:solidFill>
                                      <a:effectLst/>
                                      <a:latin typeface="Cambria Math"/>
                                      <a:ea typeface="+mn-ea"/>
                                      <a:cs typeface="+mn-cs"/>
                                    </a:rPr>
                                  </m:ctrlPr>
                                </m:sSupPr>
                                <m:e>
                                  <m:r>
                                    <a:rPr lang="en-US" sz="1800" b="0" i="0" u="none" kern="1200" smtClean="0">
                                      <a:solidFill>
                                        <a:schemeClr val="dk1"/>
                                      </a:solidFill>
                                      <a:effectLst/>
                                      <a:latin typeface="Cambria Math"/>
                                      <a:ea typeface="+mn-ea"/>
                                      <a:cs typeface="+mn-cs"/>
                                    </a:rPr>
                                    <m:t>(</m:t>
                                  </m:r>
                                  <m:r>
                                    <a:rPr lang="en-US" sz="1800" b="0" i="0" u="none" kern="1200" smtClean="0">
                                      <a:solidFill>
                                        <a:schemeClr val="dk1"/>
                                      </a:solidFill>
                                      <a:effectLst/>
                                      <a:latin typeface="Cambria Math"/>
                                      <a:ea typeface="+mn-ea"/>
                                      <a:cs typeface="+mn-cs"/>
                                    </a:rPr>
                                    <m:t>1</m:t>
                                  </m:r>
                                  <m:r>
                                    <a:rPr lang="en-US" sz="1800" b="0" i="0" u="none" kern="1200" smtClean="0">
                                      <a:solidFill>
                                        <a:schemeClr val="dk1"/>
                                      </a:solidFill>
                                      <a:effectLst/>
                                      <a:latin typeface="Cambria Math"/>
                                      <a:ea typeface="+mn-ea"/>
                                      <a:cs typeface="+mn-cs"/>
                                    </a:rPr>
                                    <m:t>−</m:t>
                                  </m:r>
                                  <m:r>
                                    <m:rPr>
                                      <m:sty m:val="p"/>
                                    </m:rPr>
                                    <a:rPr lang="en-US" sz="1800" b="0" i="0" u="none" kern="1200" smtClean="0">
                                      <a:solidFill>
                                        <a:schemeClr val="dk1"/>
                                      </a:solidFill>
                                      <a:effectLst/>
                                      <a:latin typeface="Cambria Math"/>
                                      <a:ea typeface="+mn-ea"/>
                                      <a:cs typeface="+mn-cs"/>
                                    </a:rPr>
                                    <m:t>r</m:t>
                                  </m:r>
                                  <m:r>
                                    <a:rPr lang="en-US" sz="1800" b="0" i="0" u="none" kern="1200" smtClean="0">
                                      <a:solidFill>
                                        <a:schemeClr val="dk1"/>
                                      </a:solidFill>
                                      <a:effectLst/>
                                      <a:latin typeface="Cambria Math"/>
                                      <a:ea typeface="+mn-ea"/>
                                      <a:cs typeface="+mn-cs"/>
                                    </a:rPr>
                                    <m:t>)</m:t>
                                  </m:r>
                                </m:e>
                                <m:sup>
                                  <m:r>
                                    <a:rPr lang="en-US" sz="1800" i="0" u="none" kern="1200">
                                      <a:solidFill>
                                        <a:schemeClr val="dk1"/>
                                      </a:solidFill>
                                      <a:effectLst/>
                                      <a:latin typeface="Cambria Math"/>
                                      <a:ea typeface="+mn-ea"/>
                                      <a:cs typeface="+mn-cs"/>
                                    </a:rPr>
                                    <m:t>2</m:t>
                                  </m:r>
                                </m:sup>
                              </m:sSup>
                            </m:oMath>
                          </a14:m>
                          <a:r>
                            <a:rPr lang="en-US" dirty="0" smtClean="0">
                              <a:cs typeface="B Nazanin" pitchFamily="2" charset="-78"/>
                            </a:rPr>
                            <a:t>=900(1-0.01)=810</a:t>
                          </a:r>
                          <a:endParaRPr lang="en-US" dirty="0">
                            <a:cs typeface="B Nazanin" pitchFamily="2" charset="-78"/>
                          </a:endParaRPr>
                        </a:p>
                      </a:txBody>
                      <a:tcPr/>
                    </a:tc>
                    <a:tc>
                      <a:txBody>
                        <a:bodyPr/>
                        <a:lstStyle/>
                        <a:p>
                          <a:pPr algn="ctr"/>
                          <a:r>
                            <a:rPr lang="fa-IR" dirty="0" smtClean="0">
                              <a:cs typeface="B Nazanin" pitchFamily="2" charset="-78"/>
                            </a:rPr>
                            <a:t>3</a:t>
                          </a: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dirty="0" smtClean="0">
                              <a:cs typeface="B Nazanin" pitchFamily="2" charset="-78"/>
                            </a:rPr>
                            <a:t>r</a:t>
                          </a:r>
                          <a:r>
                            <a:rPr lang="en-US" baseline="0" dirty="0" smtClean="0">
                              <a:cs typeface="B Nazanin" pitchFamily="2" charset="-78"/>
                            </a:rPr>
                            <a:t> </a:t>
                          </a:r>
                          <a14:m>
                            <m:oMath xmlns:m="http://schemas.openxmlformats.org/officeDocument/2006/math">
                              <m:sSup>
                                <m:sSupPr>
                                  <m:ctrlPr>
                                    <a:rPr lang="en-US" sz="1800" i="1" kern="1200" baseline="0" smtClean="0">
                                      <a:solidFill>
                                        <a:schemeClr val="dk1"/>
                                      </a:solidFill>
                                      <a:latin typeface="Cambria Math"/>
                                      <a:ea typeface="+mn-ea"/>
                                      <a:cs typeface="B Nazanin" pitchFamily="2" charset="-78"/>
                                    </a:rPr>
                                  </m:ctrlPr>
                                </m:sSupPr>
                                <m:e>
                                  <m:r>
                                    <a:rPr lang="en-US" sz="1800" kern="1200" baseline="0" smtClean="0">
                                      <a:solidFill>
                                        <a:schemeClr val="dk1"/>
                                      </a:solidFill>
                                      <a:latin typeface="Cambria Math"/>
                                      <a:ea typeface="+mn-ea"/>
                                      <a:cs typeface="B Nazanin" pitchFamily="2" charset="-78"/>
                                    </a:rPr>
                                    <m:t>(</m:t>
                                  </m:r>
                                  <m:r>
                                    <a:rPr lang="en-US" sz="1800" kern="1200" baseline="0" smtClean="0">
                                      <a:solidFill>
                                        <a:schemeClr val="dk1"/>
                                      </a:solidFill>
                                      <a:latin typeface="Cambria Math"/>
                                      <a:ea typeface="+mn-ea"/>
                                      <a:cs typeface="B Nazanin" pitchFamily="2" charset="-78"/>
                                    </a:rPr>
                                    <m:t>1</m:t>
                                  </m:r>
                                  <m:r>
                                    <a:rPr lang="en-US" sz="1800" kern="1200" baseline="0" smtClean="0">
                                      <a:solidFill>
                                        <a:schemeClr val="dk1"/>
                                      </a:solidFill>
                                      <a:latin typeface="Cambria Math"/>
                                      <a:ea typeface="+mn-ea"/>
                                      <a:cs typeface="B Nazanin" pitchFamily="2" charset="-78"/>
                                    </a:rPr>
                                    <m:t>−</m:t>
                                  </m:r>
                                  <m:r>
                                    <a:rPr lang="en-US" sz="1800" kern="1200" baseline="0" smtClean="0">
                                      <a:solidFill>
                                        <a:schemeClr val="dk1"/>
                                      </a:solidFill>
                                      <a:latin typeface="Cambria Math"/>
                                      <a:ea typeface="+mn-ea"/>
                                      <a:cs typeface="B Nazanin" pitchFamily="2" charset="-78"/>
                                    </a:rPr>
                                    <m:t>𝑟</m:t>
                                  </m:r>
                                  <m:r>
                                    <a:rPr lang="en-US" sz="1800" kern="1200" baseline="0" smtClean="0">
                                      <a:solidFill>
                                        <a:schemeClr val="dk1"/>
                                      </a:solidFill>
                                      <a:latin typeface="Cambria Math"/>
                                      <a:ea typeface="+mn-ea"/>
                                      <a:cs typeface="B Nazanin" pitchFamily="2" charset="-78"/>
                                    </a:rPr>
                                    <m:t>)</m:t>
                                  </m:r>
                                </m:e>
                                <m:sup>
                                  <m:r>
                                    <m:rPr>
                                      <m:nor/>
                                    </m:rPr>
                                    <a:rPr lang="en-US" sz="1800" kern="1200" baseline="0" dirty="0" smtClean="0">
                                      <a:solidFill>
                                        <a:schemeClr val="dk1"/>
                                      </a:solidFill>
                                      <a:latin typeface="+mn-lt"/>
                                      <a:ea typeface="+mn-ea"/>
                                      <a:cs typeface="B Nazanin" pitchFamily="2" charset="-78"/>
                                    </a:rPr>
                                    <m:t>(</m:t>
                                  </m:r>
                                  <m:r>
                                    <m:rPr>
                                      <m:nor/>
                                    </m:rPr>
                                    <a:rPr lang="en-US" sz="1800" kern="1200" baseline="0" dirty="0" smtClean="0">
                                      <a:solidFill>
                                        <a:schemeClr val="dk1"/>
                                      </a:solidFill>
                                      <a:latin typeface="+mn-lt"/>
                                      <a:ea typeface="+mn-ea"/>
                                      <a:cs typeface="B Nazanin" pitchFamily="2" charset="-78"/>
                                    </a:rPr>
                                    <m:t>n</m:t>
                                  </m:r>
                                  <m:r>
                                    <m:rPr>
                                      <m:nor/>
                                    </m:rPr>
                                    <a:rPr lang="en-US" sz="1800" kern="1200" baseline="0" dirty="0" smtClean="0">
                                      <a:solidFill>
                                        <a:schemeClr val="dk1"/>
                                      </a:solidFill>
                                      <a:latin typeface="+mn-lt"/>
                                      <a:ea typeface="+mn-ea"/>
                                      <a:cs typeface="B Nazanin" pitchFamily="2" charset="-78"/>
                                    </a:rPr>
                                    <m:t>−</m:t>
                                  </m:r>
                                  <m:r>
                                    <m:rPr>
                                      <m:nor/>
                                    </m:rPr>
                                    <a:rPr lang="en-US" sz="1800" kern="1200" baseline="0" dirty="0" smtClean="0">
                                      <a:solidFill>
                                        <a:schemeClr val="dk1"/>
                                      </a:solidFill>
                                      <a:latin typeface="+mn-lt"/>
                                      <a:ea typeface="+mn-ea"/>
                                      <a:cs typeface="B Nazanin" pitchFamily="2" charset="-78"/>
                                    </a:rPr>
                                    <m:t>1</m:t>
                                  </m:r>
                                  <m:r>
                                    <a:rPr lang="en-US" sz="1800" kern="1200" baseline="0" dirty="0" smtClean="0">
                                      <a:solidFill>
                                        <a:schemeClr val="dk1"/>
                                      </a:solidFill>
                                      <a:latin typeface="Cambria Math"/>
                                      <a:ea typeface="+mn-ea"/>
                                      <a:cs typeface="B Nazanin" pitchFamily="2" charset="-78"/>
                                    </a:rPr>
                                    <m:t>)</m:t>
                                  </m:r>
                                </m:sup>
                              </m:sSup>
                            </m:oMath>
                          </a14:m>
                          <a:r>
                            <a:rPr lang="en-US" baseline="0" dirty="0" smtClean="0">
                              <a:cs typeface="B Nazanin" pitchFamily="2" charset="-78"/>
                            </a:rPr>
                            <a:t> </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a:t>
                          </a:r>
                        </a:p>
                      </a:txBody>
                      <a:tcPr/>
                    </a:tc>
                    <a:tc>
                      <a:txBody>
                        <a:bodyPr/>
                        <a:lstStyle/>
                        <a:p>
                          <a:pPr algn="ctr"/>
                          <a14:m>
                            <m:oMath xmlns:m="http://schemas.openxmlformats.org/officeDocument/2006/math">
                              <m:sSup>
                                <m:sSupPr>
                                  <m:ctrlPr>
                                    <a:rPr lang="en-US" sz="1800" i="1" kern="1200" baseline="0" smtClean="0">
                                      <a:solidFill>
                                        <a:schemeClr val="dk1"/>
                                      </a:solidFill>
                                      <a:latin typeface="Cambria Math"/>
                                      <a:ea typeface="+mn-ea"/>
                                      <a:cs typeface="B Nazanin" pitchFamily="2" charset="-78"/>
                                    </a:rPr>
                                  </m:ctrlPr>
                                </m:sSupPr>
                                <m:e>
                                  <m:r>
                                    <a:rPr lang="en-US" sz="1800" kern="1200" baseline="0" smtClean="0">
                                      <a:solidFill>
                                        <a:schemeClr val="dk1"/>
                                      </a:solidFill>
                                      <a:latin typeface="Cambria Math"/>
                                      <a:ea typeface="+mn-ea"/>
                                      <a:cs typeface="B Nazanin" pitchFamily="2" charset="-78"/>
                                    </a:rPr>
                                    <m:t>(</m:t>
                                  </m:r>
                                  <m:r>
                                    <a:rPr lang="en-US" sz="1800" kern="1200" baseline="0" smtClean="0">
                                      <a:solidFill>
                                        <a:schemeClr val="dk1"/>
                                      </a:solidFill>
                                      <a:latin typeface="Cambria Math"/>
                                      <a:ea typeface="+mn-ea"/>
                                      <a:cs typeface="B Nazanin" pitchFamily="2" charset="-78"/>
                                    </a:rPr>
                                    <m:t>1</m:t>
                                  </m:r>
                                  <m:r>
                                    <a:rPr lang="en-US" sz="1800" kern="1200" baseline="0" smtClean="0">
                                      <a:solidFill>
                                        <a:schemeClr val="dk1"/>
                                      </a:solidFill>
                                      <a:latin typeface="Cambria Math"/>
                                      <a:ea typeface="+mn-ea"/>
                                      <a:cs typeface="B Nazanin" pitchFamily="2" charset="-78"/>
                                    </a:rPr>
                                    <m:t>−</m:t>
                                  </m:r>
                                  <m:r>
                                    <a:rPr lang="en-US" sz="1800" kern="1200" baseline="0" smtClean="0">
                                      <a:solidFill>
                                        <a:schemeClr val="dk1"/>
                                      </a:solidFill>
                                      <a:latin typeface="Cambria Math"/>
                                      <a:ea typeface="+mn-ea"/>
                                      <a:cs typeface="B Nazanin" pitchFamily="2" charset="-78"/>
                                    </a:rPr>
                                    <m:t>𝑟</m:t>
                                  </m:r>
                                  <m:r>
                                    <a:rPr lang="en-US" sz="1800" kern="1200" baseline="0" smtClean="0">
                                      <a:solidFill>
                                        <a:schemeClr val="dk1"/>
                                      </a:solidFill>
                                      <a:latin typeface="Cambria Math"/>
                                      <a:ea typeface="+mn-ea"/>
                                      <a:cs typeface="B Nazanin" pitchFamily="2" charset="-78"/>
                                    </a:rPr>
                                    <m:t>)</m:t>
                                  </m:r>
                                </m:e>
                                <m:sup>
                                  <m:r>
                                    <m:rPr>
                                      <m:nor/>
                                    </m:rPr>
                                    <a:rPr lang="en-US" sz="1800" kern="1200" baseline="0" dirty="0" smtClean="0">
                                      <a:solidFill>
                                        <a:schemeClr val="dk1"/>
                                      </a:solidFill>
                                      <a:latin typeface="+mn-lt"/>
                                      <a:ea typeface="+mn-ea"/>
                                      <a:cs typeface="B Nazanin" pitchFamily="2" charset="-78"/>
                                    </a:rPr>
                                    <m:t>(</m:t>
                                  </m:r>
                                  <m:r>
                                    <m:rPr>
                                      <m:nor/>
                                    </m:rPr>
                                    <a:rPr lang="en-US" sz="1800" kern="1200" baseline="0" dirty="0" smtClean="0">
                                      <a:solidFill>
                                        <a:schemeClr val="dk1"/>
                                      </a:solidFill>
                                      <a:latin typeface="+mn-lt"/>
                                      <a:ea typeface="+mn-ea"/>
                                      <a:cs typeface="B Nazanin" pitchFamily="2" charset="-78"/>
                                    </a:rPr>
                                    <m:t>n</m:t>
                                  </m:r>
                                  <m:r>
                                    <m:rPr>
                                      <m:nor/>
                                    </m:rPr>
                                    <a:rPr lang="en-US" sz="1800" kern="1200" baseline="0" dirty="0" smtClean="0">
                                      <a:solidFill>
                                        <a:schemeClr val="dk1"/>
                                      </a:solidFill>
                                      <a:latin typeface="+mn-lt"/>
                                      <a:ea typeface="+mn-ea"/>
                                      <a:cs typeface="B Nazanin" pitchFamily="2" charset="-78"/>
                                    </a:rPr>
                                    <m:t>−</m:t>
                                  </m:r>
                                  <m:r>
                                    <m:rPr>
                                      <m:nor/>
                                    </m:rPr>
                                    <a:rPr lang="en-US" sz="1800" kern="1200" baseline="0" dirty="0" smtClean="0">
                                      <a:solidFill>
                                        <a:schemeClr val="dk1"/>
                                      </a:solidFill>
                                      <a:latin typeface="+mn-lt"/>
                                      <a:ea typeface="+mn-ea"/>
                                      <a:cs typeface="B Nazanin" pitchFamily="2" charset="-78"/>
                                    </a:rPr>
                                    <m:t>1</m:t>
                                  </m:r>
                                  <m:r>
                                    <a:rPr lang="en-US" sz="1800" kern="1200" baseline="0" dirty="0" smtClean="0">
                                      <a:solidFill>
                                        <a:schemeClr val="dk1"/>
                                      </a:solidFill>
                                      <a:latin typeface="Cambria Math"/>
                                      <a:ea typeface="+mn-ea"/>
                                      <a:cs typeface="B Nazanin" pitchFamily="2" charset="-78"/>
                                    </a:rPr>
                                    <m:t>)</m:t>
                                  </m:r>
                                </m:sup>
                              </m:sSup>
                            </m:oMath>
                          </a14:m>
                          <a:r>
                            <a:rPr lang="en-US" baseline="0" dirty="0" smtClean="0">
                              <a:cs typeface="B Nazanin" pitchFamily="2" charset="-78"/>
                            </a:rPr>
                            <a:t> </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a:t>
                          </a:r>
                          <a:endParaRPr lang="en-US" dirty="0">
                            <a:cs typeface="B Nazanin" pitchFamily="2" charset="-78"/>
                          </a:endParaRPr>
                        </a:p>
                      </a:txBody>
                      <a:tcPr/>
                    </a:tc>
                    <a:tc>
                      <a:txBody>
                        <a:bodyPr/>
                        <a:lstStyle/>
                        <a:p>
                          <a:pPr algn="ctr"/>
                          <a:r>
                            <a:rPr lang="en-US" dirty="0" smtClean="0">
                              <a:cs typeface="B Nazanin" pitchFamily="2" charset="-78"/>
                            </a:rPr>
                            <a:t>n</a:t>
                          </a:r>
                          <a:endParaRPr lang="en-US" dirty="0">
                            <a:cs typeface="B Nazanin" pitchFamily="2" charset="-78"/>
                          </a:endParaRPr>
                        </a:p>
                      </a:txBody>
                      <a:tcPr/>
                    </a:tc>
                  </a:tr>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R=</a:t>
                          </a:r>
                          <a14:m>
                            <m:oMath xmlns:m="http://schemas.openxmlformats.org/officeDocument/2006/math">
                              <m:f>
                                <m:fPr>
                                  <m:ctrlPr>
                                    <a:rPr lang="en-US" sz="1800" i="1" kern="1200" smtClean="0">
                                      <a:solidFill>
                                        <a:schemeClr val="dk1"/>
                                      </a:solidFill>
                                      <a:effectLst/>
                                      <a:latin typeface="Cambria Math"/>
                                      <a:ea typeface="+mn-ea"/>
                                      <a:cs typeface="+mn-cs"/>
                                    </a:rPr>
                                  </m:ctrlPr>
                                </m:fPr>
                                <m:num>
                                  <m:r>
                                    <a:rPr lang="en-US" sz="1800" i="1" kern="1200" smtClean="0">
                                      <a:solidFill>
                                        <a:schemeClr val="dk1"/>
                                      </a:solidFill>
                                      <a:effectLst/>
                                      <a:latin typeface="Cambria Math"/>
                                      <a:ea typeface="+mn-ea"/>
                                      <a:cs typeface="+mn-cs"/>
                                    </a:rPr>
                                    <m:t>∆</m:t>
                                  </m:r>
                                  <m:r>
                                    <m:rPr>
                                      <m:nor/>
                                    </m:rPr>
                                    <a:rPr lang="en-US" dirty="0" smtClean="0">
                                      <a:cs typeface="B Nazanin" pitchFamily="2" charset="-78"/>
                                    </a:rPr>
                                    <m:t>H</m:t>
                                  </m:r>
                                </m:num>
                                <m:den>
                                  <m:r>
                                    <m:rPr>
                                      <m:nor/>
                                    </m:rPr>
                                    <a:rPr lang="en-US" dirty="0" smtClean="0">
                                      <a:cs typeface="B Nazanin" pitchFamily="2" charset="-78"/>
                                    </a:rPr>
                                    <m:t>1</m:t>
                                  </m:r>
                                  <m:r>
                                    <m:rPr>
                                      <m:nor/>
                                    </m:rPr>
                                    <a:rPr lang="en-US" dirty="0" smtClean="0">
                                      <a:cs typeface="B Nazanin" pitchFamily="2" charset="-78"/>
                                    </a:rPr>
                                    <m:t>−(</m:t>
                                  </m:r>
                                  <m:r>
                                    <m:rPr>
                                      <m:nor/>
                                    </m:rPr>
                                    <a:rPr lang="en-US" dirty="0" smtClean="0">
                                      <a:cs typeface="B Nazanin" pitchFamily="2" charset="-78"/>
                                    </a:rPr>
                                    <m:t>1</m:t>
                                  </m:r>
                                  <m:r>
                                    <m:rPr>
                                      <m:nor/>
                                    </m:rPr>
                                    <a:rPr lang="en-US" dirty="0" smtClean="0">
                                      <a:cs typeface="B Nazanin" pitchFamily="2" charset="-78"/>
                                    </a:rPr>
                                    <m:t>−</m:t>
                                  </m:r>
                                  <m:r>
                                    <m:rPr>
                                      <m:nor/>
                                    </m:rPr>
                                    <a:rPr lang="en-US" dirty="0" smtClean="0">
                                      <a:cs typeface="B Nazanin" pitchFamily="2" charset="-78"/>
                                    </a:rPr>
                                    <m:t>r</m:t>
                                  </m:r>
                                  <m:r>
                                    <m:rPr>
                                      <m:nor/>
                                    </m:rPr>
                                    <a:rPr lang="en-US" dirty="0" smtClean="0">
                                      <a:cs typeface="B Nazanin" pitchFamily="2" charset="-78"/>
                                    </a:rPr>
                                    <m:t>)</m:t>
                                  </m:r>
                                </m:den>
                              </m:f>
                              <m:r>
                                <a:rPr lang="en-US" sz="1800" i="1" kern="1200">
                                  <a:solidFill>
                                    <a:schemeClr val="dk1"/>
                                  </a:solidFill>
                                  <a:effectLst/>
                                  <a:latin typeface="Cambria Math"/>
                                  <a:ea typeface="+mn-ea"/>
                                  <a:cs typeface="+mn-cs"/>
                                </a:rPr>
                                <m:t> </m:t>
                              </m:r>
                            </m:oMath>
                          </a14:m>
                          <a:r>
                            <a:rPr lang="en-US" dirty="0" smtClean="0">
                              <a:cs typeface="B Nazanin" pitchFamily="2" charset="-78"/>
                            </a:rPr>
                            <a:t>r=</a:t>
                          </a: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H=1000</a:t>
                          </a:r>
                        </a:p>
                      </a:txBody>
                      <a:tcPr/>
                    </a:tc>
                    <a:tc>
                      <a:txBody>
                        <a:bodyPr/>
                        <a:lstStyle/>
                        <a:p>
                          <a:pPr algn="ctr"/>
                          <a14:m>
                            <m:oMath xmlns:m="http://schemas.openxmlformats.org/officeDocument/2006/math">
                              <m:r>
                                <a:rPr lang="en-US" sz="1800" i="1" kern="1200" smtClean="0">
                                  <a:solidFill>
                                    <a:schemeClr val="dk1"/>
                                  </a:solidFill>
                                  <a:effectLst/>
                                  <a:latin typeface="Cambria Math"/>
                                  <a:ea typeface="+mn-ea"/>
                                  <a:cs typeface="+mn-cs"/>
                                </a:rPr>
                                <m:t>∆</m:t>
                              </m:r>
                            </m:oMath>
                          </a14:m>
                          <a:r>
                            <a:rPr lang="en-US" dirty="0" smtClean="0">
                              <a:cs typeface="B Nazanin" pitchFamily="2" charset="-78"/>
                            </a:rPr>
                            <a:t>D=</a:t>
                          </a:r>
                          <a14:m>
                            <m:oMath xmlns:m="http://schemas.openxmlformats.org/officeDocument/2006/math">
                              <m:f>
                                <m:fPr>
                                  <m:ctrlPr>
                                    <a:rPr lang="en-US" sz="1800" i="1" kern="1200" smtClean="0">
                                      <a:solidFill>
                                        <a:schemeClr val="dk1"/>
                                      </a:solidFill>
                                      <a:effectLst/>
                                      <a:latin typeface="Cambria Math"/>
                                      <a:ea typeface="+mn-ea"/>
                                      <a:cs typeface="+mn-cs"/>
                                    </a:rPr>
                                  </m:ctrlPr>
                                </m:fPr>
                                <m:num>
                                  <m:r>
                                    <a:rPr lang="en-US" sz="1800" i="1" kern="1200" smtClean="0">
                                      <a:solidFill>
                                        <a:schemeClr val="dk1"/>
                                      </a:solidFill>
                                      <a:effectLst/>
                                      <a:latin typeface="Cambria Math"/>
                                      <a:ea typeface="+mn-ea"/>
                                      <a:cs typeface="+mn-cs"/>
                                    </a:rPr>
                                    <m:t>∆</m:t>
                                  </m:r>
                                  <m:r>
                                    <m:rPr>
                                      <m:nor/>
                                    </m:rPr>
                                    <a:rPr lang="en-US" dirty="0" smtClean="0">
                                      <a:cs typeface="B Nazanin" pitchFamily="2" charset="-78"/>
                                    </a:rPr>
                                    <m:t>H</m:t>
                                  </m:r>
                                </m:num>
                                <m:den>
                                  <m:r>
                                    <m:rPr>
                                      <m:nor/>
                                    </m:rPr>
                                    <a:rPr lang="en-US" dirty="0" smtClean="0">
                                      <a:cs typeface="B Nazanin" pitchFamily="2" charset="-78"/>
                                    </a:rPr>
                                    <m:t>1</m:t>
                                  </m:r>
                                  <m:r>
                                    <m:rPr>
                                      <m:nor/>
                                    </m:rPr>
                                    <a:rPr lang="en-US" dirty="0" smtClean="0">
                                      <a:cs typeface="B Nazanin" pitchFamily="2" charset="-78"/>
                                    </a:rPr>
                                    <m:t>−(</m:t>
                                  </m:r>
                                  <m:r>
                                    <m:rPr>
                                      <m:nor/>
                                    </m:rPr>
                                    <a:rPr lang="en-US" dirty="0" smtClean="0">
                                      <a:cs typeface="B Nazanin" pitchFamily="2" charset="-78"/>
                                    </a:rPr>
                                    <m:t>1</m:t>
                                  </m:r>
                                  <m:r>
                                    <m:rPr>
                                      <m:nor/>
                                    </m:rPr>
                                    <a:rPr lang="en-US" dirty="0" smtClean="0">
                                      <a:cs typeface="B Nazanin" pitchFamily="2" charset="-78"/>
                                    </a:rPr>
                                    <m:t>−</m:t>
                                  </m:r>
                                  <m:r>
                                    <m:rPr>
                                      <m:nor/>
                                    </m:rPr>
                                    <a:rPr lang="en-US" dirty="0" smtClean="0">
                                      <a:cs typeface="B Nazanin" pitchFamily="2" charset="-78"/>
                                    </a:rPr>
                                    <m:t>r</m:t>
                                  </m:r>
                                  <m:r>
                                    <m:rPr>
                                      <m:nor/>
                                    </m:rPr>
                                    <a:rPr lang="en-US" dirty="0" smtClean="0">
                                      <a:cs typeface="B Nazanin" pitchFamily="2" charset="-78"/>
                                    </a:rPr>
                                    <m:t>)</m:t>
                                  </m:r>
                                </m:den>
                              </m:f>
                            </m:oMath>
                          </a14:m>
                          <a:r>
                            <a:rPr lang="en-US" dirty="0" smtClean="0">
                              <a:cs typeface="B Nazanin" pitchFamily="2" charset="-78"/>
                            </a:rPr>
                            <a:t>=</a:t>
                          </a:r>
                          <a14:m>
                            <m:oMath xmlns:m="http://schemas.openxmlformats.org/officeDocument/2006/math">
                              <m:f>
                                <m:fPr>
                                  <m:ctrlPr>
                                    <a:rPr lang="en-US" sz="1800" i="1" kern="1200" smtClean="0">
                                      <a:solidFill>
                                        <a:schemeClr val="dk1"/>
                                      </a:solidFill>
                                      <a:effectLst/>
                                      <a:latin typeface="Cambria Math"/>
                                      <a:ea typeface="+mn-ea"/>
                                      <a:cs typeface="+mn-cs"/>
                                    </a:rPr>
                                  </m:ctrlPr>
                                </m:fPr>
                                <m:num>
                                  <m:r>
                                    <a:rPr lang="en-US" sz="1800" i="1" kern="1200" smtClean="0">
                                      <a:solidFill>
                                        <a:schemeClr val="dk1"/>
                                      </a:solidFill>
                                      <a:effectLst/>
                                      <a:latin typeface="Cambria Math"/>
                                      <a:ea typeface="+mn-ea"/>
                                      <a:cs typeface="+mn-cs"/>
                                    </a:rPr>
                                    <m:t>∆</m:t>
                                  </m:r>
                                  <m:r>
                                    <m:rPr>
                                      <m:nor/>
                                    </m:rPr>
                                    <a:rPr lang="en-US" dirty="0" smtClean="0">
                                      <a:cs typeface="B Nazanin" pitchFamily="2" charset="-78"/>
                                    </a:rPr>
                                    <m:t>H</m:t>
                                  </m:r>
                                </m:num>
                                <m:den>
                                  <m:r>
                                    <m:rPr>
                                      <m:nor/>
                                    </m:rPr>
                                    <a:rPr lang="en-US" dirty="0" smtClean="0">
                                      <a:cs typeface="B Nazanin" pitchFamily="2" charset="-78"/>
                                    </a:rPr>
                                    <m:t>r</m:t>
                                  </m:r>
                                </m:den>
                              </m:f>
                            </m:oMath>
                          </a14:m>
                          <a:r>
                            <a:rPr lang="en-US" dirty="0" smtClean="0">
                              <a:cs typeface="B Nazanin" pitchFamily="2" charset="-78"/>
                            </a:rPr>
                            <a:t>=</a:t>
                          </a:r>
                          <a14:m>
                            <m:oMath xmlns:m="http://schemas.openxmlformats.org/officeDocument/2006/math">
                              <m:f>
                                <m:fPr>
                                  <m:ctrlPr>
                                    <a:rPr lang="en-US" sz="1800" i="1" kern="1200" smtClean="0">
                                      <a:solidFill>
                                        <a:schemeClr val="dk1"/>
                                      </a:solidFill>
                                      <a:effectLst/>
                                      <a:latin typeface="Cambria Math"/>
                                      <a:ea typeface="+mn-ea"/>
                                      <a:cs typeface="+mn-cs"/>
                                    </a:rPr>
                                  </m:ctrlPr>
                                </m:fPr>
                                <m:num>
                                  <m:r>
                                    <m:rPr>
                                      <m:nor/>
                                    </m:rPr>
                                    <a:rPr lang="en-US" dirty="0" smtClean="0">
                                      <a:cs typeface="B Nazanin" pitchFamily="2" charset="-78"/>
                                    </a:rPr>
                                    <m:t>1000</m:t>
                                  </m:r>
                                </m:num>
                                <m:den>
                                  <m:r>
                                    <m:rPr>
                                      <m:nor/>
                                    </m:rPr>
                                    <a:rPr lang="en-US" dirty="0" smtClean="0">
                                      <a:cs typeface="B Nazanin" pitchFamily="2" charset="-78"/>
                                    </a:rPr>
                                    <m:t>0.1</m:t>
                                  </m:r>
                                </m:den>
                              </m:f>
                            </m:oMath>
                          </a14:m>
                          <a:r>
                            <a:rPr lang="en-US" dirty="0" smtClean="0">
                              <a:cs typeface="B Nazanin" pitchFamily="2" charset="-78"/>
                            </a:rPr>
                            <a:t>=10000</a:t>
                          </a:r>
                          <a:endParaRPr lang="en-US" dirty="0">
                            <a:cs typeface="B Nazanin" pitchFamily="2" charset="-78"/>
                          </a:endParaRPr>
                        </a:p>
                      </a:txBody>
                      <a:tcPr/>
                    </a:tc>
                    <a:tc>
                      <a:txBody>
                        <a:bodyPr/>
                        <a:lstStyle/>
                        <a:p>
                          <a:pPr algn="ctr"/>
                          <a:r>
                            <a:rPr lang="fa-IR" dirty="0" smtClean="0">
                              <a:cs typeface="B Nazanin" pitchFamily="2" charset="-78"/>
                            </a:rPr>
                            <a:t>جمع</a:t>
                          </a:r>
                          <a:endParaRPr lang="en-US" dirty="0">
                            <a:cs typeface="B Nazanin" pitchFamily="2" charset="-78"/>
                          </a:endParaRPr>
                        </a:p>
                      </a:txBody>
                      <a:tcPr/>
                    </a:tc>
                  </a:tr>
                </a:tbl>
              </a:graphicData>
            </a:graphic>
          </p:graphicFrame>
        </mc:Choice>
        <mc:Fallback xmlns="">
          <p:graphicFrame>
            <p:nvGraphicFramePr>
              <p:cNvPr id="8" name="Content Placeholder 7"/>
              <p:cNvGraphicFramePr>
                <a:graphicFrameLocks noGrp="1"/>
              </p:cNvGraphicFramePr>
              <p:nvPr>
                <p:ph idx="1"/>
                <p:extLst>
                  <p:ext uri="{D42A27DB-BD31-4B8C-83A1-F6EECF244321}">
                    <p14:modId xmlns:p14="http://schemas.microsoft.com/office/powerpoint/2010/main" val="4268004839"/>
                  </p:ext>
                </p:extLst>
              </p:nvPr>
            </p:nvGraphicFramePr>
            <p:xfrm>
              <a:off x="395536" y="1340768"/>
              <a:ext cx="8229600" cy="4692142"/>
            </p:xfrm>
            <a:graphic>
              <a:graphicData uri="http://schemas.openxmlformats.org/drawingml/2006/table">
                <a:tbl>
                  <a:tblPr firstRow="1" bandRow="1">
                    <a:tableStyleId>{5C22544A-7EE6-4342-B048-85BDC9FD1C3A}</a:tableStyleId>
                  </a:tblPr>
                  <a:tblGrid>
                    <a:gridCol w="3682752"/>
                    <a:gridCol w="3528392"/>
                    <a:gridCol w="1018456"/>
                  </a:tblGrid>
                  <a:tr h="640080">
                    <a:tc>
                      <a:txBody>
                        <a:bodyPr/>
                        <a:lstStyle/>
                        <a:p>
                          <a:endParaRPr lang="en-US"/>
                        </a:p>
                      </a:txBody>
                      <a:tcPr>
                        <a:blipFill rotWithShape="1">
                          <a:blip r:embed="rId3"/>
                          <a:stretch>
                            <a:fillRect l="-166" t="-8571" r="-123510" b="-633333"/>
                          </a:stretch>
                        </a:blipFill>
                      </a:tcPr>
                    </a:tc>
                    <a:tc>
                      <a:txBody>
                        <a:bodyPr/>
                        <a:lstStyle/>
                        <a:p>
                          <a:endParaRPr lang="en-US"/>
                        </a:p>
                      </a:txBody>
                      <a:tcPr>
                        <a:blipFill rotWithShape="1">
                          <a:blip r:embed="rId3"/>
                          <a:stretch>
                            <a:fillRect l="-104491" t="-8571" r="-28843" b="-633333"/>
                          </a:stretch>
                        </a:blipFill>
                      </a:tcPr>
                    </a:tc>
                    <a:tc>
                      <a:txBody>
                        <a:bodyPr/>
                        <a:lstStyle/>
                        <a:p>
                          <a:pPr algn="ctr"/>
                          <a:r>
                            <a:rPr lang="fa-IR" dirty="0" smtClean="0">
                              <a:cs typeface="B Nazanin" pitchFamily="2" charset="-78"/>
                            </a:rPr>
                            <a:t>مراحل</a:t>
                          </a:r>
                          <a:endParaRPr lang="en-US" dirty="0">
                            <a:cs typeface="B Nazanin" pitchFamily="2" charset="-78"/>
                          </a:endParaRPr>
                        </a:p>
                      </a:txBody>
                      <a:tcPr/>
                    </a:tc>
                  </a:tr>
                  <a:tr h="370840">
                    <a:tc>
                      <a:txBody>
                        <a:bodyPr/>
                        <a:lstStyle/>
                        <a:p>
                          <a:endParaRPr lang="en-US"/>
                        </a:p>
                      </a:txBody>
                      <a:tcPr>
                        <a:blipFill rotWithShape="1">
                          <a:blip r:embed="rId3"/>
                          <a:stretch>
                            <a:fillRect l="-166" t="-186885" r="-123510" b="-990164"/>
                          </a:stretch>
                        </a:blipFill>
                      </a:tcPr>
                    </a:tc>
                    <a:tc>
                      <a:txBody>
                        <a:bodyPr/>
                        <a:lstStyle/>
                        <a:p>
                          <a:endParaRPr lang="en-US"/>
                        </a:p>
                      </a:txBody>
                      <a:tcPr>
                        <a:blipFill rotWithShape="1">
                          <a:blip r:embed="rId3"/>
                          <a:stretch>
                            <a:fillRect l="-104491" t="-186885" r="-28843" b="-990164"/>
                          </a:stretch>
                        </a:blipFill>
                      </a:tcPr>
                    </a:tc>
                    <a:tc>
                      <a:txBody>
                        <a:bodyPr/>
                        <a:lstStyle/>
                        <a:p>
                          <a:pPr algn="ctr"/>
                          <a:r>
                            <a:rPr lang="fa-IR" dirty="0" smtClean="0">
                              <a:cs typeface="B Nazanin" pitchFamily="2" charset="-78"/>
                            </a:rPr>
                            <a:t>1</a:t>
                          </a:r>
                          <a:endParaRPr lang="en-US" dirty="0">
                            <a:cs typeface="B Nazanin" pitchFamily="2" charset="-78"/>
                          </a:endParaRPr>
                        </a:p>
                      </a:txBody>
                      <a:tcPr/>
                    </a:tc>
                  </a:tr>
                  <a:tr h="640080">
                    <a:tc>
                      <a:txBody>
                        <a:bodyPr/>
                        <a:lstStyle/>
                        <a:p>
                          <a:endParaRPr lang="en-US"/>
                        </a:p>
                      </a:txBody>
                      <a:tcPr>
                        <a:blipFill rotWithShape="1">
                          <a:blip r:embed="rId3"/>
                          <a:stretch>
                            <a:fillRect l="-166" t="-166667" r="-123510" b="-475238"/>
                          </a:stretch>
                        </a:blipFill>
                      </a:tcPr>
                    </a:tc>
                    <a:tc>
                      <a:txBody>
                        <a:bodyPr/>
                        <a:lstStyle/>
                        <a:p>
                          <a:endParaRPr lang="en-US"/>
                        </a:p>
                      </a:txBody>
                      <a:tcPr>
                        <a:blipFill rotWithShape="1">
                          <a:blip r:embed="rId3"/>
                          <a:stretch>
                            <a:fillRect l="-104491" t="-166667" r="-28843" b="-475238"/>
                          </a:stretch>
                        </a:blipFill>
                      </a:tcPr>
                    </a:tc>
                    <a:tc>
                      <a:txBody>
                        <a:bodyPr/>
                        <a:lstStyle/>
                        <a:p>
                          <a:pPr algn="ctr"/>
                          <a:r>
                            <a:rPr lang="fa-IR" dirty="0" smtClean="0">
                              <a:cs typeface="B Nazanin" pitchFamily="2" charset="-78"/>
                            </a:rPr>
                            <a:t>2</a:t>
                          </a:r>
                          <a:endParaRPr lang="en-US" dirty="0">
                            <a:cs typeface="B Nazanin" pitchFamily="2" charset="-78"/>
                          </a:endParaRPr>
                        </a:p>
                      </a:txBody>
                      <a:tcPr/>
                    </a:tc>
                  </a:tr>
                  <a:tr h="914400">
                    <a:tc>
                      <a:txBody>
                        <a:bodyPr/>
                        <a:lstStyle/>
                        <a:p>
                          <a:endParaRPr lang="en-US"/>
                        </a:p>
                      </a:txBody>
                      <a:tcPr>
                        <a:blipFill rotWithShape="1">
                          <a:blip r:embed="rId3"/>
                          <a:stretch>
                            <a:fillRect l="-166" t="-186667" r="-123510" b="-232667"/>
                          </a:stretch>
                        </a:blipFill>
                      </a:tcPr>
                    </a:tc>
                    <a:tc>
                      <a:txBody>
                        <a:bodyPr/>
                        <a:lstStyle/>
                        <a:p>
                          <a:endParaRPr lang="en-US"/>
                        </a:p>
                      </a:txBody>
                      <a:tcPr>
                        <a:blipFill rotWithShape="1">
                          <a:blip r:embed="rId3"/>
                          <a:stretch>
                            <a:fillRect l="-104491" t="-186667" r="-28843" b="-232667"/>
                          </a:stretch>
                        </a:blipFill>
                      </a:tcPr>
                    </a:tc>
                    <a:tc>
                      <a:txBody>
                        <a:bodyPr/>
                        <a:lstStyle/>
                        <a:p>
                          <a:pPr algn="ctr"/>
                          <a:r>
                            <a:rPr lang="fa-IR" dirty="0" smtClean="0">
                              <a:cs typeface="B Nazanin" pitchFamily="2" charset="-78"/>
                            </a:rPr>
                            <a:t>3</a:t>
                          </a: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370840">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r>
                            <a:rPr lang="fa-IR" dirty="0" smtClean="0">
                              <a:cs typeface="B Nazanin" pitchFamily="2" charset="-78"/>
                            </a:rPr>
                            <a:t>.</a:t>
                          </a:r>
                          <a:endParaRPr lang="en-US" dirty="0">
                            <a:cs typeface="B Nazanin" pitchFamily="2" charset="-78"/>
                          </a:endParaRPr>
                        </a:p>
                      </a:txBody>
                      <a:tcPr/>
                    </a:tc>
                    <a:tc>
                      <a:txBody>
                        <a:bodyPr/>
                        <a:lstStyle/>
                        <a:p>
                          <a:pPr algn="ctr"/>
                          <a:endParaRPr lang="en-US" dirty="0">
                            <a:cs typeface="B Nazanin" pitchFamily="2" charset="-78"/>
                          </a:endParaRPr>
                        </a:p>
                      </a:txBody>
                      <a:tcPr/>
                    </a:tc>
                  </a:tr>
                  <a:tr h="430403">
                    <a:tc>
                      <a:txBody>
                        <a:bodyPr/>
                        <a:lstStyle/>
                        <a:p>
                          <a:endParaRPr lang="en-US"/>
                        </a:p>
                      </a:txBody>
                      <a:tcPr>
                        <a:blipFill rotWithShape="1">
                          <a:blip r:embed="rId3"/>
                          <a:stretch>
                            <a:fillRect l="-166" t="-875714" r="-123510" b="-137143"/>
                          </a:stretch>
                        </a:blipFill>
                      </a:tcPr>
                    </a:tc>
                    <a:tc>
                      <a:txBody>
                        <a:bodyPr/>
                        <a:lstStyle/>
                        <a:p>
                          <a:endParaRPr lang="en-US"/>
                        </a:p>
                      </a:txBody>
                      <a:tcPr>
                        <a:blipFill rotWithShape="1">
                          <a:blip r:embed="rId3"/>
                          <a:stretch>
                            <a:fillRect l="-104491" t="-875714" r="-28843" b="-137143"/>
                          </a:stretch>
                        </a:blipFill>
                      </a:tcPr>
                    </a:tc>
                    <a:tc>
                      <a:txBody>
                        <a:bodyPr/>
                        <a:lstStyle/>
                        <a:p>
                          <a:pPr algn="ctr"/>
                          <a:r>
                            <a:rPr lang="en-US" dirty="0" smtClean="0">
                              <a:cs typeface="B Nazanin" pitchFamily="2" charset="-78"/>
                            </a:rPr>
                            <a:t>n</a:t>
                          </a:r>
                          <a:endParaRPr lang="en-US" dirty="0">
                            <a:cs typeface="B Nazanin" pitchFamily="2" charset="-78"/>
                          </a:endParaRPr>
                        </a:p>
                      </a:txBody>
                      <a:tcPr/>
                    </a:tc>
                  </a:tr>
                  <a:tr h="583819">
                    <a:tc>
                      <a:txBody>
                        <a:bodyPr/>
                        <a:lstStyle/>
                        <a:p>
                          <a:endParaRPr lang="en-US"/>
                        </a:p>
                      </a:txBody>
                      <a:tcPr>
                        <a:blipFill rotWithShape="1">
                          <a:blip r:embed="rId3"/>
                          <a:stretch>
                            <a:fillRect l="-166" t="-711458" r="-123510"/>
                          </a:stretch>
                        </a:blipFill>
                      </a:tcPr>
                    </a:tc>
                    <a:tc>
                      <a:txBody>
                        <a:bodyPr/>
                        <a:lstStyle/>
                        <a:p>
                          <a:endParaRPr lang="en-US"/>
                        </a:p>
                      </a:txBody>
                      <a:tcPr>
                        <a:blipFill rotWithShape="1">
                          <a:blip r:embed="rId3"/>
                          <a:stretch>
                            <a:fillRect l="-104491" t="-711458" r="-28843"/>
                          </a:stretch>
                        </a:blipFill>
                      </a:tcPr>
                    </a:tc>
                    <a:tc>
                      <a:txBody>
                        <a:bodyPr/>
                        <a:lstStyle/>
                        <a:p>
                          <a:pPr algn="ctr"/>
                          <a:r>
                            <a:rPr lang="fa-IR" dirty="0" smtClean="0">
                              <a:cs typeface="B Nazanin" pitchFamily="2" charset="-78"/>
                            </a:rPr>
                            <a:t>جمع</a:t>
                          </a:r>
                          <a:endParaRPr lang="en-US" dirty="0">
                            <a:cs typeface="B Nazanin" pitchFamily="2" charset="-78"/>
                          </a:endParaRPr>
                        </a:p>
                      </a:txBody>
                      <a:tcPr/>
                    </a:tc>
                  </a:tr>
                </a:tbl>
              </a:graphicData>
            </a:graphic>
          </p:graphicFrame>
        </mc:Fallback>
      </mc:AlternateContent>
      <p:sp>
        <p:nvSpPr>
          <p:cNvPr id="6" name="Title 3"/>
          <p:cNvSpPr txBox="1">
            <a:spLocks/>
          </p:cNvSpPr>
          <p:nvPr/>
        </p:nvSpPr>
        <p:spPr>
          <a:xfrm>
            <a:off x="179512" y="6209928"/>
            <a:ext cx="8229600" cy="432048"/>
          </a:xfrm>
          <a:prstGeom prst="rect">
            <a:avLst/>
          </a:prstGeom>
        </p:spPr>
        <p:txBody>
          <a:bodyPr vert="horz" lIns="91440" tIns="45720" rIns="91440" bIns="45720" rtlCol="0" anchor="t">
            <a:noAutofit/>
          </a:bodyPr>
          <a:lstStyle>
            <a:lvl1pPr algn="l" defTabSz="914400" rtl="1" eaLnBrk="1" latinLnBrk="0" hangingPunct="1">
              <a:spcBef>
                <a:spcPct val="0"/>
              </a:spcBef>
              <a:buNone/>
              <a:defRPr sz="2800" kern="1200">
                <a:solidFill>
                  <a:schemeClr val="tx1"/>
                </a:solidFill>
                <a:latin typeface="Georgia" pitchFamily="18" charset="0"/>
                <a:ea typeface="+mj-ea"/>
                <a:cs typeface="+mj-cs"/>
              </a:defRPr>
            </a:lvl1pPr>
          </a:lstStyle>
          <a:p>
            <a:pPr algn="ctr"/>
            <a:r>
              <a:rPr lang="en-US" sz="2400" dirty="0" smtClean="0">
                <a:cs typeface="B Nazanin" pitchFamily="2" charset="-78"/>
              </a:rPr>
              <a:t>r</a:t>
            </a:r>
            <a:r>
              <a:rPr lang="fa-IR" sz="2400" dirty="0" smtClean="0">
                <a:cs typeface="B Nazanin" pitchFamily="2" charset="-78"/>
              </a:rPr>
              <a:t>=0.1</a:t>
            </a:r>
            <a:r>
              <a:rPr lang="en-US" sz="2400" dirty="0" smtClean="0">
                <a:cs typeface="B Nazanin" pitchFamily="2" charset="-78"/>
              </a:rPr>
              <a:t> </a:t>
            </a:r>
            <a:r>
              <a:rPr lang="fa-IR" sz="2400" dirty="0" smtClean="0">
                <a:cs typeface="B Nazanin" pitchFamily="2" charset="-78"/>
              </a:rPr>
              <a:t> : نرخ ذخيره قانوني </a:t>
            </a:r>
            <a:endParaRPr lang="en-US" sz="2400" dirty="0">
              <a:cs typeface="B Nazanin" pitchFamily="2" charset="-78"/>
            </a:endParaRPr>
          </a:p>
        </p:txBody>
      </p:sp>
    </p:spTree>
    <p:extLst>
      <p:ext uri="{BB962C8B-B14F-4D97-AF65-F5344CB8AC3E}">
        <p14:creationId xmlns:p14="http://schemas.microsoft.com/office/powerpoint/2010/main" val="4282385613"/>
      </p:ext>
    </p:extLst>
  </p:cSld>
  <p:clrMapOvr>
    <a:masterClrMapping/>
  </p:clrMapOvr>
  <p:transition spd="slow">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lnSpcReduction="10000"/>
              </a:bodyPr>
              <a:lstStyle/>
              <a:p>
                <a:pPr marL="0" indent="0">
                  <a:buNone/>
                </a:pPr>
                <a:r>
                  <a:rPr lang="fa-IR" b="1" dirty="0" smtClean="0">
                    <a:cs typeface="B Nazanin" pitchFamily="2" charset="-78"/>
                  </a:rPr>
                  <a:t>ضريب فزاينده پول : </a:t>
                </a:r>
                <a:r>
                  <a:rPr lang="fa-IR" dirty="0" smtClean="0">
                    <a:cs typeface="B Nazanin" pitchFamily="2" charset="-78"/>
                  </a:rPr>
                  <a:t>در حالت ساده</a:t>
                </a:r>
              </a:p>
              <a:p>
                <a:pPr marL="0" indent="0" algn="ctr">
                  <a:buNone/>
                </a:pPr>
                <a:r>
                  <a:rPr lang="en-US" dirty="0" smtClean="0"/>
                  <a:t>D = H</a:t>
                </a:r>
                <a14:m>
                  <m:oMath xmlns:m="http://schemas.openxmlformats.org/officeDocument/2006/math">
                    <m:f>
                      <m:fPr>
                        <m:ctrlPr>
                          <a:rPr lang="en-US" sz="2800" b="1" i="1">
                            <a:latin typeface="Cambria Math"/>
                          </a:rPr>
                        </m:ctrlPr>
                      </m:fPr>
                      <m:num>
                        <m:r>
                          <a:rPr lang="en-US" sz="2800" b="1" i="0">
                            <a:latin typeface="Cambria Math"/>
                          </a:rPr>
                          <m:t>𝟏</m:t>
                        </m:r>
                      </m:num>
                      <m:den>
                        <m:r>
                          <a:rPr lang="en-US" sz="2800" b="1" i="0">
                            <a:latin typeface="Cambria Math"/>
                          </a:rPr>
                          <m:t>𝐫</m:t>
                        </m:r>
                      </m:den>
                    </m:f>
                  </m:oMath>
                </a14:m>
                <a:endParaRPr lang="en-US" b="1" dirty="0" smtClean="0"/>
              </a:p>
              <a:p>
                <a:pPr marL="0" indent="0" algn="ctr">
                  <a:buNone/>
                </a:pPr>
                <a14:m>
                  <m:oMath xmlns:m="http://schemas.openxmlformats.org/officeDocument/2006/math">
                    <m:f>
                      <m:fPr>
                        <m:ctrlPr>
                          <a:rPr lang="en-US" b="1" i="1">
                            <a:latin typeface="Cambria Math"/>
                          </a:rPr>
                        </m:ctrlPr>
                      </m:fPr>
                      <m:num>
                        <m:r>
                          <a:rPr lang="en-US" b="1">
                            <a:latin typeface="Cambria Math"/>
                          </a:rPr>
                          <m:t>𝟏</m:t>
                        </m:r>
                      </m:num>
                      <m:den>
                        <m:r>
                          <a:rPr lang="en-US" b="1">
                            <a:latin typeface="Cambria Math"/>
                          </a:rPr>
                          <m:t>𝐫</m:t>
                        </m:r>
                      </m:den>
                    </m:f>
                  </m:oMath>
                </a14:m>
                <a:r>
                  <a:rPr lang="fa-IR" b="1" dirty="0" smtClean="0"/>
                  <a:t> : </a:t>
                </a:r>
                <a:r>
                  <a:rPr lang="fa-IR" b="1" dirty="0" smtClean="0">
                    <a:cs typeface="B Nazanin" pitchFamily="2" charset="-78"/>
                  </a:rPr>
                  <a:t>ضريب فزاينده پول</a:t>
                </a:r>
              </a:p>
              <a:p>
                <a:pPr marL="0" indent="0">
                  <a:buNone/>
                </a:pPr>
                <a:r>
                  <a:rPr lang="fa-IR" dirty="0" smtClean="0">
                    <a:cs typeface="B Nazanin" pitchFamily="2" charset="-78"/>
                  </a:rPr>
                  <a:t>حداكثر مقدار تغيير در عرضه پول در اثر يك تغيير معين در ذخاير بانكها</a:t>
                </a:r>
              </a:p>
              <a:p>
                <a:pPr marL="0" indent="0">
                  <a:buNone/>
                </a:pPr>
                <a:r>
                  <a:rPr lang="fa-IR" dirty="0" smtClean="0">
                    <a:cs typeface="B Nazanin" pitchFamily="2" charset="-78"/>
                  </a:rPr>
                  <a:t>فرمول فوق با 3 فرض بود .</a:t>
                </a:r>
              </a:p>
              <a:p>
                <a:pPr marL="0" indent="0">
                  <a:buNone/>
                </a:pPr>
                <a:r>
                  <a:rPr lang="fa-IR" dirty="0" smtClean="0">
                    <a:cs typeface="B Nazanin" pitchFamily="2" charset="-78"/>
                  </a:rPr>
                  <a:t>1- مردم پولي نزد خود نگه نمي دارند .</a:t>
                </a:r>
              </a:p>
              <a:p>
                <a:pPr marL="0" indent="0">
                  <a:buNone/>
                </a:pPr>
                <a:r>
                  <a:rPr lang="fa-IR" dirty="0" smtClean="0">
                    <a:cs typeface="B Nazanin" pitchFamily="2" charset="-78"/>
                  </a:rPr>
                  <a:t>2- بانك ذخاير اضافي نزد خود نگه نمي دارد .</a:t>
                </a:r>
              </a:p>
              <a:p>
                <a:pPr marL="0" indent="0">
                  <a:buNone/>
                </a:pPr>
                <a:r>
                  <a:rPr lang="fa-IR" dirty="0" smtClean="0">
                    <a:cs typeface="B Nazanin" pitchFamily="2" charset="-78"/>
                  </a:rPr>
                  <a:t>3- تغييري در سپرده هاي مدت دار ، در اثر تغيير و بسط عرضه پول حاصل نمي گردد .</a:t>
                </a:r>
                <a:endParaRPr lang="en-US" dirty="0">
                  <a:cs typeface="B Nazanin" pitchFamily="2" charset="-78"/>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815"/>
                </a:stretch>
              </a:blipFill>
            </p:spPr>
            <p:txBody>
              <a:bodyPr/>
              <a:lstStyle/>
              <a:p>
                <a:r>
                  <a:rPr lang="en-US">
                    <a:noFill/>
                  </a:rPr>
                  <a:t> </a:t>
                </a:r>
              </a:p>
            </p:txBody>
          </p:sp>
        </mc:Fallback>
      </mc:AlternateContent>
    </p:spTree>
    <p:extLst>
      <p:ext uri="{BB962C8B-B14F-4D97-AF65-F5344CB8AC3E}">
        <p14:creationId xmlns:p14="http://schemas.microsoft.com/office/powerpoint/2010/main" val="2372591454"/>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0" indent="0">
                  <a:buNone/>
                </a:pPr>
                <a:r>
                  <a:rPr lang="fa-IR" sz="1800" b="1" dirty="0" smtClean="0">
                    <a:cs typeface="B Nazanin" pitchFamily="2" charset="-78"/>
                  </a:rPr>
                  <a:t>ضريب فزاينده پول : </a:t>
                </a:r>
                <a:r>
                  <a:rPr lang="fa-IR" sz="1800" dirty="0" smtClean="0">
                    <a:cs typeface="B Nazanin" pitchFamily="2" charset="-78"/>
                  </a:rPr>
                  <a:t>در حالت كامل</a:t>
                </a:r>
              </a:p>
              <a:p>
                <a:pPr marL="0" indent="0">
                  <a:buNone/>
                </a:pPr>
                <a:r>
                  <a:rPr lang="fa-IR" sz="1800" dirty="0" smtClean="0">
                    <a:cs typeface="B Nazanin" pitchFamily="2" charset="-78"/>
                  </a:rPr>
                  <a:t>1- مردم پولي نزد خود نگه نمي دارند .</a:t>
                </a:r>
              </a:p>
              <a:p>
                <a:pPr marL="0" indent="0" algn="ctr">
                  <a:buNone/>
                </a:pPr>
                <a:r>
                  <a:rPr lang="en-US" sz="1800" dirty="0" smtClean="0">
                    <a:cs typeface="B Nazanin" pitchFamily="2" charset="-78"/>
                  </a:rPr>
                  <a:t>c</a:t>
                </a:r>
                <a:r>
                  <a:rPr lang="fa-IR" sz="1800" dirty="0" smtClean="0">
                    <a:cs typeface="B Nazanin" pitchFamily="2" charset="-78"/>
                  </a:rPr>
                  <a:t> : نسبت سكه و اسكناس در دست مردم به سپرده جاري </a:t>
                </a:r>
                <a:r>
                  <a:rPr lang="en-US" sz="1800" dirty="0" smtClean="0">
                    <a:cs typeface="B Nazanin" pitchFamily="2" charset="-78"/>
                  </a:rPr>
                  <a:t>c=</a:t>
                </a:r>
                <a14:m>
                  <m:oMath xmlns:m="http://schemas.openxmlformats.org/officeDocument/2006/math">
                    <m:r>
                      <a:rPr lang="en-US" sz="1800" i="1" smtClean="0">
                        <a:solidFill>
                          <a:schemeClr val="dk1"/>
                        </a:solidFill>
                        <a:latin typeface="Cambria Math"/>
                      </a:rPr>
                      <m:t>∆</m:t>
                    </m:r>
                    <m:r>
                      <m:rPr>
                        <m:sty m:val="p"/>
                      </m:rPr>
                      <a:rPr lang="en-US" sz="1800" b="0" i="0" smtClean="0">
                        <a:solidFill>
                          <a:schemeClr val="dk1"/>
                        </a:solidFill>
                        <a:latin typeface="Cambria Math"/>
                      </a:rPr>
                      <m:t>C</m:t>
                    </m:r>
                    <m:r>
                      <a:rPr lang="en-US" sz="1800" b="0" i="0" smtClean="0">
                        <a:solidFill>
                          <a:schemeClr val="dk1"/>
                        </a:solidFill>
                        <a:latin typeface="Cambria Math"/>
                      </a:rPr>
                      <m:t>/</m:t>
                    </m:r>
                    <m:r>
                      <a:rPr lang="en-US" sz="1800" i="1">
                        <a:solidFill>
                          <a:schemeClr val="dk1"/>
                        </a:solidFill>
                        <a:latin typeface="Cambria Math"/>
                      </a:rPr>
                      <m:t>∆</m:t>
                    </m:r>
                    <m:r>
                      <m:rPr>
                        <m:nor/>
                      </m:rPr>
                      <a:rPr lang="en-US" sz="1800" b="0" i="0" smtClean="0">
                        <a:solidFill>
                          <a:schemeClr val="dk1"/>
                        </a:solidFill>
                        <a:latin typeface="Cambria Math"/>
                      </a:rPr>
                      <m:t>D</m:t>
                    </m:r>
                  </m:oMath>
                </a14:m>
                <a:endParaRPr lang="en-US" sz="1800" b="0" dirty="0" smtClean="0">
                  <a:solidFill>
                    <a:schemeClr val="dk1"/>
                  </a:solidFill>
                </a:endParaRPr>
              </a:p>
              <a:p>
                <a:pPr marL="0" indent="0" algn="ctr">
                  <a:buNone/>
                </a:pPr>
                <a14:m>
                  <m:oMath xmlns:m="http://schemas.openxmlformats.org/officeDocument/2006/math">
                    <m:r>
                      <a:rPr lang="en-US" sz="1800" i="1">
                        <a:solidFill>
                          <a:schemeClr val="dk1"/>
                        </a:solidFill>
                        <a:latin typeface="Cambria Math"/>
                      </a:rPr>
                      <m:t>∆</m:t>
                    </m:r>
                  </m:oMath>
                </a14:m>
                <a:r>
                  <a:rPr lang="en-US" sz="1800" dirty="0" smtClean="0">
                    <a:cs typeface="B Nazanin" pitchFamily="2" charset="-78"/>
                  </a:rPr>
                  <a:t>H= </a:t>
                </a:r>
                <a14:m>
                  <m:oMath xmlns:m="http://schemas.openxmlformats.org/officeDocument/2006/math">
                    <m:r>
                      <a:rPr lang="en-US" sz="1800" i="1">
                        <a:solidFill>
                          <a:schemeClr val="dk1"/>
                        </a:solidFill>
                        <a:latin typeface="Cambria Math"/>
                      </a:rPr>
                      <m:t>∆</m:t>
                    </m:r>
                    <m:r>
                      <m:rPr>
                        <m:sty m:val="p"/>
                      </m:rPr>
                      <a:rPr lang="en-US" sz="1800" b="0" i="0" smtClean="0">
                        <a:solidFill>
                          <a:schemeClr val="dk1"/>
                        </a:solidFill>
                        <a:latin typeface="Cambria Math"/>
                      </a:rPr>
                      <m:t>R</m:t>
                    </m:r>
                    <m:r>
                      <a:rPr lang="en-US" sz="1800" b="0" i="0" smtClean="0">
                        <a:solidFill>
                          <a:schemeClr val="dk1"/>
                        </a:solidFill>
                        <a:latin typeface="Cambria Math"/>
                      </a:rPr>
                      <m:t>+</m:t>
                    </m:r>
                    <m:r>
                      <a:rPr lang="en-US" sz="1800" i="1">
                        <a:solidFill>
                          <a:schemeClr val="dk1"/>
                        </a:solidFill>
                        <a:latin typeface="Cambria Math"/>
                      </a:rPr>
                      <m:t>∆</m:t>
                    </m:r>
                    <m:r>
                      <m:rPr>
                        <m:nor/>
                      </m:rPr>
                      <a:rPr lang="en-US" sz="1800" b="0" i="0" smtClean="0">
                        <a:solidFill>
                          <a:schemeClr val="dk1"/>
                        </a:solidFill>
                        <a:latin typeface="Cambria Math"/>
                      </a:rPr>
                      <m:t>C</m:t>
                    </m:r>
                  </m:oMath>
                </a14:m>
                <a:endParaRPr lang="fa-IR" sz="1800" b="0" dirty="0" smtClean="0">
                  <a:solidFill>
                    <a:schemeClr val="dk1"/>
                  </a:solidFill>
                </a:endParaRPr>
              </a:p>
              <a:p>
                <a:pPr marL="0" indent="0">
                  <a:buNone/>
                </a:pPr>
                <a14:m>
                  <m:oMathPara xmlns:m="http://schemas.openxmlformats.org/officeDocument/2006/math">
                    <m:oMathParaPr>
                      <m:jc m:val="centerGroup"/>
                    </m:oMathParaPr>
                    <m:oMath xmlns:m="http://schemas.openxmlformats.org/officeDocument/2006/math">
                      <m:r>
                        <a:rPr lang="en-US" sz="1800" i="1">
                          <a:latin typeface="Cambria Math"/>
                        </a:rPr>
                        <m:t>∆</m:t>
                      </m:r>
                      <m:r>
                        <m:rPr>
                          <m:sty m:val="p"/>
                        </m:rPr>
                        <a:rPr lang="en-US" sz="1800" b="0" i="0" smtClean="0">
                          <a:latin typeface="Cambria Math"/>
                        </a:rPr>
                        <m:t>R</m:t>
                      </m:r>
                      <m:r>
                        <a:rPr lang="en-US" sz="1800" b="0" i="0" smtClean="0">
                          <a:latin typeface="Cambria Math"/>
                        </a:rPr>
                        <m:t>=</m:t>
                      </m:r>
                      <m:r>
                        <m:rPr>
                          <m:sty m:val="p"/>
                        </m:rPr>
                        <a:rPr lang="en-US" sz="1800" b="0" i="0" smtClean="0">
                          <a:latin typeface="Cambria Math"/>
                        </a:rPr>
                        <m:t>r</m:t>
                      </m:r>
                      <m:r>
                        <a:rPr lang="en-US" sz="1800" i="1">
                          <a:latin typeface="Cambria Math"/>
                        </a:rPr>
                        <m:t>∆</m:t>
                      </m:r>
                      <m:r>
                        <m:rPr>
                          <m:sty m:val="p"/>
                        </m:rPr>
                        <a:rPr lang="en-US" sz="1800" b="0" i="0" smtClean="0">
                          <a:latin typeface="Cambria Math"/>
                        </a:rPr>
                        <m:t>D</m:t>
                      </m:r>
                    </m:oMath>
                  </m:oMathPara>
                </a14:m>
                <a:endParaRPr lang="en-US" sz="1800" b="0" dirty="0" smtClean="0"/>
              </a:p>
              <a:p>
                <a:pPr marL="0" indent="0" algn="ctr">
                  <a:buNone/>
                </a:pPr>
                <a14:m>
                  <m:oMath xmlns:m="http://schemas.openxmlformats.org/officeDocument/2006/math">
                    <m:r>
                      <a:rPr lang="en-US" sz="1800" i="1">
                        <a:latin typeface="Cambria Math"/>
                      </a:rPr>
                      <m:t>∆</m:t>
                    </m:r>
                  </m:oMath>
                </a14:m>
                <a:r>
                  <a:rPr lang="en-US" sz="1800" b="0" dirty="0" smtClean="0"/>
                  <a:t>C=c</a:t>
                </a:r>
                <a14:m>
                  <m:oMath xmlns:m="http://schemas.openxmlformats.org/officeDocument/2006/math">
                    <m:r>
                      <a:rPr lang="en-US" sz="1800" i="1">
                        <a:latin typeface="Cambria Math"/>
                      </a:rPr>
                      <m:t>∆</m:t>
                    </m:r>
                    <m:r>
                      <m:rPr>
                        <m:sty m:val="p"/>
                      </m:rPr>
                      <a:rPr lang="en-US" sz="1800" b="0" i="0" smtClean="0">
                        <a:latin typeface="Cambria Math"/>
                      </a:rPr>
                      <m:t>D</m:t>
                    </m:r>
                  </m:oMath>
                </a14:m>
                <a:endParaRPr lang="en-US" sz="1800" b="0" dirty="0" smtClean="0"/>
              </a:p>
              <a:p>
                <a:pPr marL="0" indent="0" algn="ctr">
                  <a:buNone/>
                </a:pPr>
                <a14:m>
                  <m:oMathPara xmlns:m="http://schemas.openxmlformats.org/officeDocument/2006/math">
                    <m:oMathParaPr>
                      <m:jc m:val="centerGroup"/>
                    </m:oMathParaPr>
                    <m:oMath xmlns:m="http://schemas.openxmlformats.org/officeDocument/2006/math">
                      <m:r>
                        <a:rPr lang="en-US" sz="1800" i="1">
                          <a:latin typeface="Cambria Math"/>
                        </a:rPr>
                        <m:t>∆</m:t>
                      </m:r>
                      <m:r>
                        <m:rPr>
                          <m:sty m:val="p"/>
                        </m:rPr>
                        <a:rPr lang="en-US" sz="1800" b="0" i="0" smtClean="0">
                          <a:latin typeface="Cambria Math"/>
                        </a:rPr>
                        <m:t>H</m:t>
                      </m:r>
                      <m:r>
                        <a:rPr lang="en-US" sz="1800" b="0" i="0" smtClean="0">
                          <a:latin typeface="Cambria Math"/>
                        </a:rPr>
                        <m:t>=</m:t>
                      </m:r>
                      <m:r>
                        <m:rPr>
                          <m:sty m:val="p"/>
                        </m:rPr>
                        <a:rPr lang="en-US" sz="1800">
                          <a:latin typeface="Cambria Math"/>
                        </a:rPr>
                        <m:t>r</m:t>
                      </m:r>
                      <m:r>
                        <a:rPr lang="en-US" sz="1800" i="1">
                          <a:latin typeface="Cambria Math"/>
                        </a:rPr>
                        <m:t>∆</m:t>
                      </m:r>
                      <m:r>
                        <m:rPr>
                          <m:sty m:val="p"/>
                        </m:rPr>
                        <a:rPr lang="en-US" sz="1800">
                          <a:latin typeface="Cambria Math"/>
                        </a:rPr>
                        <m:t>D</m:t>
                      </m:r>
                      <m:r>
                        <a:rPr lang="en-US" sz="1800" b="0" i="0" smtClean="0">
                          <a:latin typeface="Cambria Math"/>
                        </a:rPr>
                        <m:t>+</m:t>
                      </m:r>
                      <m:r>
                        <m:rPr>
                          <m:nor/>
                        </m:rPr>
                        <a:rPr lang="en-US" sz="1800" dirty="0"/>
                        <m:t>c</m:t>
                      </m:r>
                      <m:r>
                        <a:rPr lang="en-US" sz="1800" i="1">
                          <a:latin typeface="Cambria Math"/>
                        </a:rPr>
                        <m:t>∆</m:t>
                      </m:r>
                      <m:r>
                        <m:rPr>
                          <m:sty m:val="p"/>
                        </m:rPr>
                        <a:rPr lang="en-US" sz="1800">
                          <a:latin typeface="Cambria Math"/>
                        </a:rPr>
                        <m:t>D</m:t>
                      </m:r>
                    </m:oMath>
                  </m:oMathPara>
                </a14:m>
                <a:endParaRPr lang="en-US" sz="1800" dirty="0"/>
              </a:p>
              <a:p>
                <a:pPr algn="l" rtl="0"/>
                <a14:m>
                  <m:oMath xmlns:m="http://schemas.openxmlformats.org/officeDocument/2006/math">
                    <m:r>
                      <a:rPr lang="en-US" sz="3200" i="1">
                        <a:latin typeface="Cambria Math"/>
                      </a:rPr>
                      <m:t>∆</m:t>
                    </m:r>
                    <m:r>
                      <a:rPr lang="en-US" sz="3200" i="1">
                        <a:latin typeface="Cambria Math"/>
                      </a:rPr>
                      <m:t>𝐷</m:t>
                    </m:r>
                    <m:r>
                      <a:rPr lang="en-US" sz="3200" i="1">
                        <a:latin typeface="Cambria Math"/>
                      </a:rPr>
                      <m:t>=</m:t>
                    </m:r>
                    <m:f>
                      <m:fPr>
                        <m:ctrlPr>
                          <a:rPr lang="en-US" sz="3200" i="1">
                            <a:latin typeface="Cambria Math"/>
                          </a:rPr>
                        </m:ctrlPr>
                      </m:fPr>
                      <m:num>
                        <m:r>
                          <a:rPr lang="en-US" sz="3200" i="1">
                            <a:latin typeface="Cambria Math"/>
                          </a:rPr>
                          <m:t>1</m:t>
                        </m:r>
                      </m:num>
                      <m:den>
                        <m:r>
                          <a:rPr lang="en-US" sz="3200" i="1">
                            <a:latin typeface="Cambria Math"/>
                          </a:rPr>
                          <m:t>𝑟</m:t>
                        </m:r>
                        <m:r>
                          <a:rPr lang="en-US" sz="3200" i="1">
                            <a:latin typeface="Cambria Math"/>
                          </a:rPr>
                          <m:t>+</m:t>
                        </m:r>
                        <m:r>
                          <a:rPr lang="en-US" sz="3200" i="1">
                            <a:latin typeface="Cambria Math"/>
                          </a:rPr>
                          <m:t>𝑐</m:t>
                        </m:r>
                      </m:den>
                    </m:f>
                    <m:r>
                      <a:rPr lang="en-US" sz="3200" i="1">
                        <a:latin typeface="Cambria Math"/>
                      </a:rPr>
                      <m:t>∆</m:t>
                    </m:r>
                    <m:r>
                      <a:rPr lang="en-US" sz="3200" i="1">
                        <a:latin typeface="Cambria Math"/>
                      </a:rPr>
                      <m:t>𝐻</m:t>
                    </m:r>
                  </m:oMath>
                </a14:m>
                <a:endParaRPr lang="en-US" sz="3200" dirty="0"/>
              </a:p>
              <a:p>
                <a:pPr marL="0" indent="0" algn="ctr">
                  <a:buNone/>
                </a:pPr>
                <a:endParaRPr lang="en-US" sz="1800" b="0" dirty="0" smtClean="0"/>
              </a:p>
              <a:p>
                <a:pPr marL="0" indent="0">
                  <a:buNone/>
                </a:pPr>
                <a:endParaRPr lang="en-US" sz="1800" b="0" dirty="0" smtClean="0">
                  <a:solidFill>
                    <a:schemeClr val="dk1"/>
                  </a:solidFill>
                </a:endParaRPr>
              </a:p>
              <a:p>
                <a:pPr marL="0" indent="0">
                  <a:buNone/>
                </a:pPr>
                <a:endParaRPr lang="fa-IR" sz="1800" dirty="0" smtClean="0">
                  <a:cs typeface="B Nazanin" pitchFamily="2" charset="-78"/>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667"/>
                </a:stretch>
              </a:blipFill>
            </p:spPr>
            <p:txBody>
              <a:bodyPr/>
              <a:lstStyle/>
              <a:p>
                <a:r>
                  <a:rPr lang="en-US">
                    <a:noFill/>
                  </a:rPr>
                  <a:t> </a:t>
                </a:r>
              </a:p>
            </p:txBody>
          </p:sp>
        </mc:Fallback>
      </mc:AlternateContent>
    </p:spTree>
    <p:extLst>
      <p:ext uri="{BB962C8B-B14F-4D97-AF65-F5344CB8AC3E}">
        <p14:creationId xmlns:p14="http://schemas.microsoft.com/office/powerpoint/2010/main" val="915606434"/>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0" indent="0">
                  <a:buNone/>
                </a:pPr>
                <a:r>
                  <a:rPr lang="fa-IR" sz="1800" b="1" dirty="0" smtClean="0">
                    <a:cs typeface="B Nazanin" pitchFamily="2" charset="-78"/>
                  </a:rPr>
                  <a:t>ضريب فزاينده پول : </a:t>
                </a:r>
                <a:r>
                  <a:rPr lang="fa-IR" sz="1800" dirty="0" smtClean="0">
                    <a:cs typeface="B Nazanin" pitchFamily="2" charset="-78"/>
                  </a:rPr>
                  <a:t>در حالت كامل</a:t>
                </a:r>
              </a:p>
              <a:p>
                <a:pPr marL="0" indent="0">
                  <a:buNone/>
                </a:pPr>
                <a:r>
                  <a:rPr lang="fa-IR" sz="1800" dirty="0" smtClean="0">
                    <a:cs typeface="B Nazanin" pitchFamily="2" charset="-78"/>
                  </a:rPr>
                  <a:t>2- </a:t>
                </a:r>
                <a:r>
                  <a:rPr lang="fa-IR" sz="1800" dirty="0">
                    <a:cs typeface="B Nazanin" pitchFamily="2" charset="-78"/>
                  </a:rPr>
                  <a:t>بانك ذخاير اضافي نزد خود نگه نمي دارد .</a:t>
                </a:r>
              </a:p>
              <a:p>
                <a:pPr marL="0" indent="0" algn="ctr">
                  <a:buNone/>
                </a:pPr>
                <a14:m>
                  <m:oMath xmlns:m="http://schemas.openxmlformats.org/officeDocument/2006/math">
                    <m:f>
                      <m:fPr>
                        <m:ctrlPr>
                          <a:rPr lang="en-US" sz="1800" b="0" i="1" smtClean="0">
                            <a:latin typeface="Cambria Math"/>
                          </a:rPr>
                        </m:ctrlPr>
                      </m:fPr>
                      <m:num>
                        <m:r>
                          <a:rPr lang="en-US" sz="1800" i="1">
                            <a:latin typeface="Cambria Math"/>
                          </a:rPr>
                          <m:t>∆</m:t>
                        </m:r>
                        <m:r>
                          <a:rPr lang="en-US" sz="1800" b="0" i="1" smtClean="0">
                            <a:latin typeface="Cambria Math"/>
                          </a:rPr>
                          <m:t>𝐸</m:t>
                        </m:r>
                      </m:num>
                      <m:den>
                        <m:r>
                          <a:rPr lang="en-US" sz="1800" i="1">
                            <a:latin typeface="Cambria Math"/>
                          </a:rPr>
                          <m:t>∆</m:t>
                        </m:r>
                        <m:r>
                          <a:rPr lang="en-US" sz="1800" b="0" i="1" smtClean="0">
                            <a:latin typeface="Cambria Math"/>
                          </a:rPr>
                          <m:t>𝐷</m:t>
                        </m:r>
                      </m:den>
                    </m:f>
                  </m:oMath>
                </a14:m>
                <a:r>
                  <a:rPr lang="en-US" sz="1800" b="0" dirty="0" smtClean="0"/>
                  <a:t>=e</a:t>
                </a:r>
                <a:r>
                  <a:rPr lang="fa-IR" sz="1800" b="0" dirty="0" smtClean="0"/>
                  <a:t>	</a:t>
                </a:r>
                <a:r>
                  <a:rPr lang="en-US" sz="1800" dirty="0"/>
                  <a:t> </a:t>
                </a:r>
                <a:r>
                  <a:rPr lang="en-US" sz="1800" dirty="0" smtClean="0"/>
                  <a:t>e</a:t>
                </a:r>
                <a:r>
                  <a:rPr lang="fa-IR" sz="1800" dirty="0" smtClean="0"/>
                  <a:t> : </a:t>
                </a:r>
                <a:r>
                  <a:rPr lang="fa-IR" sz="1800" dirty="0" smtClean="0">
                    <a:cs typeface="B Nazanin" pitchFamily="2" charset="-78"/>
                  </a:rPr>
                  <a:t>نسبت ذخيره اضافي بانكها </a:t>
                </a:r>
                <a:r>
                  <a:rPr lang="en-US" sz="1800" dirty="0" smtClean="0">
                    <a:cs typeface="B Nazanin" pitchFamily="2" charset="-78"/>
                  </a:rPr>
                  <a:t>(E)</a:t>
                </a:r>
                <a:r>
                  <a:rPr lang="fa-IR" sz="1800" dirty="0" smtClean="0">
                    <a:cs typeface="B Nazanin" pitchFamily="2" charset="-78"/>
                  </a:rPr>
                  <a:t>به </a:t>
                </a:r>
                <a:r>
                  <a:rPr lang="fa-IR" sz="1800" dirty="0">
                    <a:cs typeface="B Nazanin" pitchFamily="2" charset="-78"/>
                  </a:rPr>
                  <a:t>سپرده جاري</a:t>
                </a:r>
                <a:r>
                  <a:rPr lang="fa-IR" sz="1800" dirty="0" smtClean="0">
                    <a:cs typeface="B Nazanin" pitchFamily="2" charset="-78"/>
                  </a:rPr>
                  <a:t> </a:t>
                </a:r>
                <a:endParaRPr lang="en-US" sz="1800" b="0" dirty="0" smtClean="0">
                  <a:cs typeface="B Nazanin" pitchFamily="2" charset="-78"/>
                </a:endParaRPr>
              </a:p>
              <a:p>
                <a:pPr marL="0" indent="0" algn="ctr">
                  <a:buNone/>
                </a:pPr>
                <a14:m>
                  <m:oMath xmlns:m="http://schemas.openxmlformats.org/officeDocument/2006/math">
                    <m:r>
                      <a:rPr lang="en-US" sz="1800" i="1">
                        <a:latin typeface="Cambria Math"/>
                      </a:rPr>
                      <m:t>∆</m:t>
                    </m:r>
                    <m:r>
                      <m:rPr>
                        <m:sty m:val="p"/>
                      </m:rPr>
                      <a:rPr lang="en-US" sz="1800" b="0" i="0" smtClean="0">
                        <a:latin typeface="Cambria Math"/>
                      </a:rPr>
                      <m:t>H</m:t>
                    </m:r>
                    <m:r>
                      <a:rPr lang="en-US" sz="1800" b="0" i="0" smtClean="0">
                        <a:latin typeface="Cambria Math"/>
                      </a:rPr>
                      <m:t>=</m:t>
                    </m:r>
                    <m:r>
                      <a:rPr lang="en-US" sz="1800" i="1">
                        <a:latin typeface="Cambria Math"/>
                      </a:rPr>
                      <m:t>∆</m:t>
                    </m:r>
                  </m:oMath>
                </a14:m>
                <a:r>
                  <a:rPr lang="en-US" sz="1800" b="0" dirty="0" smtClean="0">
                    <a:solidFill>
                      <a:schemeClr val="dk1"/>
                    </a:solidFill>
                  </a:rPr>
                  <a:t>R+</a:t>
                </a:r>
                <a:r>
                  <a:rPr lang="en-US" sz="1800" dirty="0"/>
                  <a:t> </a:t>
                </a:r>
                <a14:m>
                  <m:oMath xmlns:m="http://schemas.openxmlformats.org/officeDocument/2006/math">
                    <m:r>
                      <a:rPr lang="en-US" sz="1800" i="1">
                        <a:latin typeface="Cambria Math"/>
                      </a:rPr>
                      <m:t>∆</m:t>
                    </m:r>
                  </m:oMath>
                </a14:m>
                <a:r>
                  <a:rPr lang="en-US" sz="1800" b="0" dirty="0" smtClean="0">
                    <a:solidFill>
                      <a:schemeClr val="dk1"/>
                    </a:solidFill>
                  </a:rPr>
                  <a:t>C+</a:t>
                </a:r>
                <a:r>
                  <a:rPr lang="en-US" sz="1800" dirty="0"/>
                  <a:t> </a:t>
                </a:r>
                <a14:m>
                  <m:oMath xmlns:m="http://schemas.openxmlformats.org/officeDocument/2006/math">
                    <m:r>
                      <a:rPr lang="en-US" sz="1800" i="1">
                        <a:latin typeface="Cambria Math"/>
                      </a:rPr>
                      <m:t>∆</m:t>
                    </m:r>
                  </m:oMath>
                </a14:m>
                <a:r>
                  <a:rPr lang="en-US" sz="1800" b="0" dirty="0" smtClean="0">
                    <a:solidFill>
                      <a:schemeClr val="dk1"/>
                    </a:solidFill>
                  </a:rPr>
                  <a:t>E</a:t>
                </a:r>
              </a:p>
              <a:p>
                <a:pPr marL="0" indent="0" algn="ctr">
                  <a:buNone/>
                </a:pPr>
                <a14:m>
                  <m:oMath xmlns:m="http://schemas.openxmlformats.org/officeDocument/2006/math">
                    <m:r>
                      <a:rPr lang="en-US" sz="1800" i="1">
                        <a:latin typeface="Cambria Math"/>
                      </a:rPr>
                      <m:t>∆</m:t>
                    </m:r>
                    <m:r>
                      <m:rPr>
                        <m:sty m:val="p"/>
                      </m:rPr>
                      <a:rPr lang="en-US" sz="1800" b="0" i="0" smtClean="0">
                        <a:latin typeface="Cambria Math"/>
                      </a:rPr>
                      <m:t>E</m:t>
                    </m:r>
                    <m:r>
                      <a:rPr lang="en-US" sz="1800" b="0" i="0" smtClean="0">
                        <a:latin typeface="Cambria Math"/>
                      </a:rPr>
                      <m:t>=</m:t>
                    </m:r>
                    <m:r>
                      <m:rPr>
                        <m:sty m:val="p"/>
                      </m:rPr>
                      <a:rPr lang="en-US" sz="1800" b="0" i="0" smtClean="0">
                        <a:latin typeface="Cambria Math"/>
                      </a:rPr>
                      <m:t>e</m:t>
                    </m:r>
                    <m:r>
                      <a:rPr lang="en-US" sz="1800" i="1">
                        <a:latin typeface="Cambria Math"/>
                      </a:rPr>
                      <m:t>∆</m:t>
                    </m:r>
                  </m:oMath>
                </a14:m>
                <a:r>
                  <a:rPr lang="en-US" sz="1800" dirty="0" smtClean="0">
                    <a:cs typeface="B Nazanin" pitchFamily="2" charset="-78"/>
                  </a:rPr>
                  <a:t>D</a:t>
                </a:r>
              </a:p>
              <a:p>
                <a:pPr marL="0" indent="0" algn="ctr">
                  <a:buNone/>
                </a:pPr>
                <a14:m>
                  <m:oMath xmlns:m="http://schemas.openxmlformats.org/officeDocument/2006/math">
                    <m:r>
                      <a:rPr lang="en-US" sz="1800" i="1">
                        <a:latin typeface="Cambria Math"/>
                      </a:rPr>
                      <m:t>∆</m:t>
                    </m:r>
                  </m:oMath>
                </a14:m>
                <a:r>
                  <a:rPr lang="en-US" sz="1800" dirty="0" smtClean="0">
                    <a:cs typeface="B Nazanin" pitchFamily="2" charset="-78"/>
                  </a:rPr>
                  <a:t>H=r</a:t>
                </a:r>
                <a:r>
                  <a:rPr lang="en-US" sz="1800" dirty="0"/>
                  <a:t> </a:t>
                </a:r>
                <a14:m>
                  <m:oMath xmlns:m="http://schemas.openxmlformats.org/officeDocument/2006/math">
                    <m:r>
                      <a:rPr lang="en-US" sz="1800" i="1">
                        <a:latin typeface="Cambria Math"/>
                      </a:rPr>
                      <m:t>∆</m:t>
                    </m:r>
                  </m:oMath>
                </a14:m>
                <a:r>
                  <a:rPr lang="en-US" sz="1800" dirty="0" err="1" smtClean="0">
                    <a:cs typeface="B Nazanin" pitchFamily="2" charset="-78"/>
                  </a:rPr>
                  <a:t>D+c</a:t>
                </a:r>
                <a:r>
                  <a:rPr lang="en-US" sz="1800" dirty="0" smtClean="0"/>
                  <a:t> </a:t>
                </a:r>
                <a14:m>
                  <m:oMath xmlns:m="http://schemas.openxmlformats.org/officeDocument/2006/math">
                    <m:r>
                      <a:rPr lang="en-US" sz="1800" i="1" smtClean="0">
                        <a:latin typeface="Cambria Math"/>
                      </a:rPr>
                      <m:t>∆</m:t>
                    </m:r>
                    <m:r>
                      <a:rPr lang="en-US" sz="1800" b="0" i="1" smtClean="0">
                        <a:latin typeface="Cambria Math"/>
                      </a:rPr>
                      <m:t>𝐷</m:t>
                    </m:r>
                    <m:r>
                      <a:rPr lang="en-US" sz="1800" b="0" i="1" smtClean="0">
                        <a:latin typeface="Cambria Math"/>
                      </a:rPr>
                      <m:t>+</m:t>
                    </m:r>
                    <m:r>
                      <a:rPr lang="en-US" sz="1800" b="0" i="1" smtClean="0">
                        <a:latin typeface="Cambria Math"/>
                      </a:rPr>
                      <m:t>𝑒</m:t>
                    </m:r>
                    <m:r>
                      <a:rPr lang="en-US" sz="1800" i="1">
                        <a:latin typeface="Cambria Math"/>
                      </a:rPr>
                      <m:t>∆</m:t>
                    </m:r>
                    <m:r>
                      <m:rPr>
                        <m:sty m:val="p"/>
                      </m:rPr>
                      <a:rPr lang="en-US" sz="1800" b="0" i="0" smtClean="0">
                        <a:latin typeface="Cambria Math"/>
                      </a:rPr>
                      <m:t>D</m:t>
                    </m:r>
                  </m:oMath>
                </a14:m>
                <a:endParaRPr lang="en-US" sz="1800" b="0" dirty="0" smtClean="0"/>
              </a:p>
              <a:p>
                <a:pPr marL="0" indent="0" algn="ctr">
                  <a:buNone/>
                </a:pPr>
                <a14:m>
                  <m:oMath xmlns:m="http://schemas.openxmlformats.org/officeDocument/2006/math">
                    <m:r>
                      <a:rPr lang="en-US" sz="1800" i="1">
                        <a:latin typeface="Cambria Math"/>
                      </a:rPr>
                      <m:t>∆</m:t>
                    </m:r>
                  </m:oMath>
                </a14:m>
                <a:r>
                  <a:rPr lang="en-US" sz="1800" dirty="0" smtClean="0">
                    <a:cs typeface="B Nazanin" pitchFamily="2" charset="-78"/>
                  </a:rPr>
                  <a:t>D=</a:t>
                </a:r>
                <a14:m>
                  <m:oMath xmlns:m="http://schemas.openxmlformats.org/officeDocument/2006/math">
                    <m:f>
                      <m:fPr>
                        <m:ctrlPr>
                          <a:rPr lang="en-US" sz="1800" i="1">
                            <a:latin typeface="Cambria Math"/>
                          </a:rPr>
                        </m:ctrlPr>
                      </m:fPr>
                      <m:num>
                        <m:r>
                          <a:rPr lang="en-US" sz="1800" b="0" i="1" smtClean="0">
                            <a:latin typeface="Cambria Math"/>
                          </a:rPr>
                          <m:t>1</m:t>
                        </m:r>
                      </m:num>
                      <m:den>
                        <m:r>
                          <a:rPr lang="en-US" sz="1800" b="0" i="1" smtClean="0">
                            <a:latin typeface="Cambria Math"/>
                          </a:rPr>
                          <m:t>𝑟</m:t>
                        </m:r>
                        <m:r>
                          <a:rPr lang="en-US" sz="1800" b="0" i="1" smtClean="0">
                            <a:latin typeface="Cambria Math"/>
                          </a:rPr>
                          <m:t>+</m:t>
                        </m:r>
                        <m:r>
                          <a:rPr lang="en-US" sz="1800" b="0" i="1" smtClean="0">
                            <a:latin typeface="Cambria Math"/>
                          </a:rPr>
                          <m:t>𝑐</m:t>
                        </m:r>
                        <m:r>
                          <a:rPr lang="en-US" sz="1800" b="0" i="1" smtClean="0">
                            <a:latin typeface="Cambria Math"/>
                          </a:rPr>
                          <m:t>+</m:t>
                        </m:r>
                        <m:r>
                          <a:rPr lang="en-US" sz="1800" b="0" i="1" smtClean="0">
                            <a:latin typeface="Cambria Math"/>
                          </a:rPr>
                          <m:t>𝑒</m:t>
                        </m:r>
                      </m:den>
                    </m:f>
                    <m:r>
                      <a:rPr lang="en-US" sz="1800" i="1">
                        <a:latin typeface="Cambria Math"/>
                      </a:rPr>
                      <m:t>∆</m:t>
                    </m:r>
                    <m:r>
                      <m:rPr>
                        <m:sty m:val="p"/>
                      </m:rPr>
                      <a:rPr lang="en-US" sz="1800" b="0" i="0" smtClean="0">
                        <a:latin typeface="Cambria Math"/>
                      </a:rPr>
                      <m:t>H</m:t>
                    </m:r>
                  </m:oMath>
                </a14:m>
                <a:endParaRPr lang="fa-IR" sz="1800" dirty="0" smtClean="0">
                  <a:cs typeface="B Nazanin" pitchFamily="2" charset="-78"/>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667"/>
                </a:stretch>
              </a:blipFill>
            </p:spPr>
            <p:txBody>
              <a:bodyPr/>
              <a:lstStyle/>
              <a:p>
                <a:r>
                  <a:rPr lang="en-US">
                    <a:noFill/>
                  </a:rPr>
                  <a:t> </a:t>
                </a:r>
              </a:p>
            </p:txBody>
          </p:sp>
        </mc:Fallback>
      </mc:AlternateContent>
    </p:spTree>
    <p:extLst>
      <p:ext uri="{BB962C8B-B14F-4D97-AF65-F5344CB8AC3E}">
        <p14:creationId xmlns:p14="http://schemas.microsoft.com/office/powerpoint/2010/main" val="1895339870"/>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سپرده جاري</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20000"/>
              </a:bodyPr>
              <a:lstStyle/>
              <a:p>
                <a:pPr marL="0" indent="0">
                  <a:buNone/>
                </a:pPr>
                <a:r>
                  <a:rPr lang="fa-IR" sz="1800" b="1" dirty="0" smtClean="0">
                    <a:cs typeface="B Nazanin" pitchFamily="2" charset="-78"/>
                  </a:rPr>
                  <a:t>ضريب فزاينده پول : </a:t>
                </a:r>
                <a:r>
                  <a:rPr lang="fa-IR" sz="1800" dirty="0" smtClean="0">
                    <a:cs typeface="B Nazanin" pitchFamily="2" charset="-78"/>
                  </a:rPr>
                  <a:t>در حالت كامل</a:t>
                </a:r>
              </a:p>
              <a:p>
                <a:pPr marL="0" indent="0">
                  <a:buNone/>
                </a:pPr>
                <a:r>
                  <a:rPr lang="fa-IR" sz="1800" dirty="0" smtClean="0">
                    <a:cs typeface="B Nazanin" pitchFamily="2" charset="-78"/>
                  </a:rPr>
                  <a:t>3- </a:t>
                </a:r>
                <a:r>
                  <a:rPr lang="fa-IR" sz="1800" dirty="0">
                    <a:cs typeface="B Nazanin" pitchFamily="2" charset="-78"/>
                  </a:rPr>
                  <a:t>تغييري در سپرده هاي مدت دار ، در اثر تغيير و بسط عرضه پول حاصل نمي گردد .</a:t>
                </a:r>
                <a:endParaRPr lang="en-US" sz="1800" dirty="0">
                  <a:cs typeface="B Nazanin" pitchFamily="2" charset="-78"/>
                </a:endParaRPr>
              </a:p>
              <a:p>
                <a:pPr marL="0" indent="0" algn="ctr">
                  <a:buNone/>
                </a:pPr>
                <a14:m>
                  <m:oMath xmlns:m="http://schemas.openxmlformats.org/officeDocument/2006/math">
                    <m:f>
                      <m:fPr>
                        <m:ctrlPr>
                          <a:rPr lang="en-US" sz="1800" b="0" i="1" smtClean="0">
                            <a:latin typeface="Cambria Math"/>
                          </a:rPr>
                        </m:ctrlPr>
                      </m:fPr>
                      <m:num>
                        <m:r>
                          <a:rPr lang="en-US" sz="1800" i="1">
                            <a:latin typeface="Cambria Math"/>
                          </a:rPr>
                          <m:t>∆</m:t>
                        </m:r>
                        <m:r>
                          <a:rPr lang="en-US" sz="1800" b="0" i="1" smtClean="0">
                            <a:latin typeface="Cambria Math"/>
                          </a:rPr>
                          <m:t>𝑇𝐷</m:t>
                        </m:r>
                      </m:num>
                      <m:den>
                        <m:r>
                          <a:rPr lang="en-US" sz="1800" i="1">
                            <a:latin typeface="Cambria Math"/>
                          </a:rPr>
                          <m:t>∆</m:t>
                        </m:r>
                        <m:r>
                          <a:rPr lang="en-US" sz="1800" b="0" i="1" smtClean="0">
                            <a:latin typeface="Cambria Math"/>
                          </a:rPr>
                          <m:t>𝐷</m:t>
                        </m:r>
                      </m:den>
                    </m:f>
                  </m:oMath>
                </a14:m>
                <a:r>
                  <a:rPr lang="en-US" sz="1800" b="0" dirty="0" smtClean="0"/>
                  <a:t>=t</a:t>
                </a:r>
                <a:r>
                  <a:rPr lang="en-US" sz="1800" dirty="0"/>
                  <a:t>	 </a:t>
                </a:r>
                <a:r>
                  <a:rPr lang="en-US" sz="1800" dirty="0" smtClean="0"/>
                  <a:t>t </a:t>
                </a:r>
                <a:r>
                  <a:rPr lang="fa-IR" sz="1800" dirty="0" smtClean="0"/>
                  <a:t>: </a:t>
                </a:r>
                <a:r>
                  <a:rPr lang="fa-IR" sz="1800" dirty="0" smtClean="0">
                    <a:cs typeface="B Nazanin" pitchFamily="2" charset="-78"/>
                  </a:rPr>
                  <a:t>نسبت سپرده هاي مدت دار به </a:t>
                </a:r>
                <a:r>
                  <a:rPr lang="fa-IR" sz="1800" dirty="0">
                    <a:cs typeface="B Nazanin" pitchFamily="2" charset="-78"/>
                  </a:rPr>
                  <a:t>سپرده </a:t>
                </a:r>
                <a:r>
                  <a:rPr lang="fa-IR" sz="1800" dirty="0" smtClean="0">
                    <a:cs typeface="B Nazanin" pitchFamily="2" charset="-78"/>
                  </a:rPr>
                  <a:t>هاي جاري </a:t>
                </a:r>
                <a:endParaRPr lang="en-US" sz="1800" b="0" dirty="0" smtClean="0">
                  <a:cs typeface="B Nazanin" pitchFamily="2" charset="-78"/>
                </a:endParaRPr>
              </a:p>
              <a:p>
                <a:pPr marL="0" indent="0" algn="ctr">
                  <a:buNone/>
                </a:pPr>
                <a14:m>
                  <m:oMath xmlns:m="http://schemas.openxmlformats.org/officeDocument/2006/math">
                    <m:r>
                      <a:rPr lang="en-US" sz="1800" i="1">
                        <a:latin typeface="Cambria Math"/>
                      </a:rPr>
                      <m:t>∆</m:t>
                    </m:r>
                    <m:r>
                      <a:rPr lang="en-US" sz="1800" i="1">
                        <a:latin typeface="Cambria Math"/>
                      </a:rPr>
                      <m:t>𝑇𝐷</m:t>
                    </m:r>
                  </m:oMath>
                </a14:m>
                <a:r>
                  <a:rPr lang="fa-IR" sz="1800" b="0" dirty="0" smtClean="0"/>
                  <a:t> : </a:t>
                </a:r>
                <a:r>
                  <a:rPr lang="fa-IR" sz="1800" dirty="0" smtClean="0">
                    <a:cs typeface="B Nazanin" pitchFamily="2" charset="-78"/>
                  </a:rPr>
                  <a:t>تغيير </a:t>
                </a:r>
                <a:r>
                  <a:rPr lang="fa-IR" sz="1800" dirty="0">
                    <a:cs typeface="B Nazanin" pitchFamily="2" charset="-78"/>
                  </a:rPr>
                  <a:t>در سپرده هاي مدت </a:t>
                </a:r>
                <a:r>
                  <a:rPr lang="fa-IR" sz="1800" dirty="0" smtClean="0">
                    <a:cs typeface="B Nazanin" pitchFamily="2" charset="-78"/>
                  </a:rPr>
                  <a:t>دار</a:t>
                </a:r>
              </a:p>
              <a:p>
                <a:pPr marL="0" indent="0" algn="ctr">
                  <a:buNone/>
                </a:pPr>
                <a14:m>
                  <m:oMath xmlns:m="http://schemas.openxmlformats.org/officeDocument/2006/math">
                    <m:r>
                      <a:rPr lang="en-US" sz="1800" i="1">
                        <a:latin typeface="Cambria Math"/>
                      </a:rPr>
                      <m:t>∆</m:t>
                    </m:r>
                    <m:r>
                      <a:rPr lang="en-US" sz="1800" i="1">
                        <a:latin typeface="Cambria Math"/>
                      </a:rPr>
                      <m:t>𝑇𝐷</m:t>
                    </m:r>
                  </m:oMath>
                </a14:m>
                <a:r>
                  <a:rPr lang="fa-IR" sz="1800" b="0" dirty="0" smtClean="0"/>
                  <a:t>=</a:t>
                </a:r>
                <a:r>
                  <a:rPr lang="en-US" sz="1800" dirty="0"/>
                  <a:t>t </a:t>
                </a:r>
                <a14:m>
                  <m:oMath xmlns:m="http://schemas.openxmlformats.org/officeDocument/2006/math">
                    <m:r>
                      <a:rPr lang="en-US" sz="1800" i="1">
                        <a:latin typeface="Cambria Math"/>
                      </a:rPr>
                      <m:t>∆</m:t>
                    </m:r>
                    <m:r>
                      <a:rPr lang="en-US" sz="1800" i="1">
                        <a:latin typeface="Cambria Math"/>
                      </a:rPr>
                      <m:t>𝐷</m:t>
                    </m:r>
                  </m:oMath>
                </a14:m>
                <a:r>
                  <a:rPr lang="fa-IR" sz="1800" dirty="0"/>
                  <a:t> </a:t>
                </a:r>
              </a:p>
              <a:p>
                <a:pPr marL="0" indent="0" algn="ctr">
                  <a:lnSpc>
                    <a:spcPct val="160000"/>
                  </a:lnSpc>
                  <a:buNone/>
                </a:pPr>
                <a:r>
                  <a:rPr lang="fa-IR" sz="1800" dirty="0">
                    <a:cs typeface="B Nazanin" pitchFamily="2" charset="-78"/>
                  </a:rPr>
                  <a:t>ميزان ذخيره قانوني سپرده هاي مدت دار = </a:t>
                </a:r>
                <a:r>
                  <a:rPr lang="en-US" sz="1800" dirty="0">
                    <a:cs typeface="B Nazanin" pitchFamily="2" charset="-78"/>
                  </a:rPr>
                  <a:t>r</a:t>
                </a:r>
                <a:r>
                  <a:rPr lang="en-US" sz="1800" dirty="0"/>
                  <a:t> </a:t>
                </a:r>
                <a14:m>
                  <m:oMath xmlns:m="http://schemas.openxmlformats.org/officeDocument/2006/math">
                    <m:r>
                      <a:rPr lang="en-US" sz="1800" i="1">
                        <a:latin typeface="Cambria Math"/>
                      </a:rPr>
                      <m:t>∆</m:t>
                    </m:r>
                    <m:r>
                      <a:rPr lang="en-US" sz="1800" i="1">
                        <a:latin typeface="Cambria Math"/>
                      </a:rPr>
                      <m:t>𝑇𝐷</m:t>
                    </m:r>
                  </m:oMath>
                </a14:m>
                <a:r>
                  <a:rPr lang="fa-IR" sz="1800" dirty="0"/>
                  <a:t> </a:t>
                </a:r>
                <a:endParaRPr lang="en-US" sz="1800" dirty="0" smtClean="0"/>
              </a:p>
              <a:p>
                <a:pPr marL="0" indent="0" algn="ctr">
                  <a:lnSpc>
                    <a:spcPct val="160000"/>
                  </a:lnSpc>
                  <a:buNone/>
                </a:pPr>
                <a:r>
                  <a:rPr lang="en-US" sz="1800" dirty="0" smtClean="0">
                    <a:cs typeface="B Nazanin" pitchFamily="2" charset="-78"/>
                  </a:rPr>
                  <a:t>r t</a:t>
                </a:r>
                <a:r>
                  <a:rPr lang="en-US" sz="1800" dirty="0"/>
                  <a:t> </a:t>
                </a:r>
                <a14:m>
                  <m:oMath xmlns:m="http://schemas.openxmlformats.org/officeDocument/2006/math">
                    <m:r>
                      <a:rPr lang="en-US" sz="1800" i="1">
                        <a:latin typeface="Cambria Math"/>
                      </a:rPr>
                      <m:t>∆</m:t>
                    </m:r>
                    <m:r>
                      <m:rPr>
                        <m:sty m:val="p"/>
                      </m:rPr>
                      <a:rPr lang="en-US" sz="1800" b="0" i="0" smtClean="0">
                        <a:latin typeface="Cambria Math"/>
                      </a:rPr>
                      <m:t>D</m:t>
                    </m:r>
                  </m:oMath>
                </a14:m>
                <a:r>
                  <a:rPr lang="en-US" sz="1800" dirty="0" smtClean="0">
                    <a:cs typeface="B Nazanin" pitchFamily="2" charset="-78"/>
                  </a:rPr>
                  <a:t>  </a:t>
                </a:r>
                <a:r>
                  <a:rPr lang="fa-IR" sz="1800" dirty="0" smtClean="0">
                    <a:cs typeface="B Nazanin" pitchFamily="2" charset="-78"/>
                  </a:rPr>
                  <a:t>=</a:t>
                </a:r>
                <a:r>
                  <a:rPr lang="en-US" sz="1800" dirty="0" smtClean="0">
                    <a:cs typeface="B Nazanin" pitchFamily="2" charset="-78"/>
                  </a:rPr>
                  <a:t>r</a:t>
                </a:r>
                <a:r>
                  <a:rPr lang="en-US" sz="1800" dirty="0" smtClean="0"/>
                  <a:t> </a:t>
                </a:r>
                <a14:m>
                  <m:oMath xmlns:m="http://schemas.openxmlformats.org/officeDocument/2006/math">
                    <m:r>
                      <a:rPr lang="en-US" sz="1800" i="1">
                        <a:latin typeface="Cambria Math"/>
                      </a:rPr>
                      <m:t>∆</m:t>
                    </m:r>
                    <m:r>
                      <a:rPr lang="en-US" sz="1800" i="1">
                        <a:latin typeface="Cambria Math"/>
                      </a:rPr>
                      <m:t>𝑇𝐷</m:t>
                    </m:r>
                  </m:oMath>
                </a14:m>
                <a:r>
                  <a:rPr lang="fa-IR" sz="1800" dirty="0"/>
                  <a:t> </a:t>
                </a:r>
                <a:r>
                  <a:rPr lang="en-US" sz="1800" dirty="0" smtClean="0"/>
                  <a:t> </a:t>
                </a:r>
              </a:p>
              <a:p>
                <a:pPr marL="0" indent="0" algn="ctr">
                  <a:buNone/>
                </a:pPr>
                <a14:m>
                  <m:oMath xmlns:m="http://schemas.openxmlformats.org/officeDocument/2006/math">
                    <m:r>
                      <a:rPr lang="en-US" sz="1800" i="1">
                        <a:latin typeface="Cambria Math"/>
                      </a:rPr>
                      <m:t>∆</m:t>
                    </m:r>
                    <m:r>
                      <m:rPr>
                        <m:sty m:val="p"/>
                      </m:rPr>
                      <a:rPr lang="en-US" sz="1800" b="0" i="0" smtClean="0">
                        <a:latin typeface="Cambria Math"/>
                      </a:rPr>
                      <m:t>H</m:t>
                    </m:r>
                    <m:r>
                      <a:rPr lang="en-US" sz="1800" b="0" i="0" smtClean="0">
                        <a:latin typeface="Cambria Math"/>
                      </a:rPr>
                      <m:t>=</m:t>
                    </m:r>
                    <m:r>
                      <a:rPr lang="en-US" sz="1800" i="1">
                        <a:latin typeface="Cambria Math"/>
                      </a:rPr>
                      <m:t>∆</m:t>
                    </m:r>
                  </m:oMath>
                </a14:m>
                <a:r>
                  <a:rPr lang="en-US" sz="1800" b="0" dirty="0" smtClean="0">
                    <a:solidFill>
                      <a:schemeClr val="dk1"/>
                    </a:solidFill>
                  </a:rPr>
                  <a:t>R+</a:t>
                </a:r>
                <a:r>
                  <a:rPr lang="en-US" sz="1800" dirty="0"/>
                  <a:t> </a:t>
                </a:r>
                <a14:m>
                  <m:oMath xmlns:m="http://schemas.openxmlformats.org/officeDocument/2006/math">
                    <m:r>
                      <a:rPr lang="en-US" sz="1800" i="1">
                        <a:latin typeface="Cambria Math"/>
                      </a:rPr>
                      <m:t>∆</m:t>
                    </m:r>
                  </m:oMath>
                </a14:m>
                <a:r>
                  <a:rPr lang="en-US" sz="1800" b="0" dirty="0" smtClean="0">
                    <a:solidFill>
                      <a:schemeClr val="dk1"/>
                    </a:solidFill>
                  </a:rPr>
                  <a:t>C+</a:t>
                </a:r>
                <a:r>
                  <a:rPr lang="en-US" sz="1800" dirty="0"/>
                  <a:t> </a:t>
                </a:r>
                <a14:m>
                  <m:oMath xmlns:m="http://schemas.openxmlformats.org/officeDocument/2006/math">
                    <m:r>
                      <a:rPr lang="en-US" sz="1800" i="1">
                        <a:latin typeface="Cambria Math"/>
                      </a:rPr>
                      <m:t>∆</m:t>
                    </m:r>
                  </m:oMath>
                </a14:m>
                <a:r>
                  <a:rPr lang="en-US" sz="1800" b="0" dirty="0" smtClean="0">
                    <a:solidFill>
                      <a:schemeClr val="dk1"/>
                    </a:solidFill>
                  </a:rPr>
                  <a:t>E+</a:t>
                </a:r>
                <a:r>
                  <a:rPr lang="en-US" sz="1800" dirty="0">
                    <a:cs typeface="B Nazanin" pitchFamily="2" charset="-78"/>
                  </a:rPr>
                  <a:t> r t</a:t>
                </a:r>
                <a:r>
                  <a:rPr lang="en-US" sz="1800" dirty="0"/>
                  <a:t> </a:t>
                </a:r>
                <a14:m>
                  <m:oMath xmlns:m="http://schemas.openxmlformats.org/officeDocument/2006/math">
                    <m:r>
                      <a:rPr lang="en-US" sz="1800" i="1">
                        <a:latin typeface="Cambria Math"/>
                      </a:rPr>
                      <m:t>∆</m:t>
                    </m:r>
                    <m:r>
                      <m:rPr>
                        <m:sty m:val="p"/>
                      </m:rPr>
                      <a:rPr lang="en-US" sz="1800">
                        <a:latin typeface="Cambria Math"/>
                      </a:rPr>
                      <m:t>D</m:t>
                    </m:r>
                  </m:oMath>
                </a14:m>
                <a:r>
                  <a:rPr lang="en-US" sz="1800" dirty="0">
                    <a:cs typeface="B Nazanin" pitchFamily="2" charset="-78"/>
                  </a:rPr>
                  <a:t> </a:t>
                </a:r>
                <a:endParaRPr lang="en-US" sz="1800" b="0" dirty="0" smtClean="0">
                  <a:solidFill>
                    <a:schemeClr val="dk1"/>
                  </a:solidFill>
                </a:endParaRPr>
              </a:p>
              <a:p>
                <a:pPr marL="0" indent="0" algn="ctr">
                  <a:buNone/>
                </a:pPr>
                <a14:m>
                  <m:oMath xmlns:m="http://schemas.openxmlformats.org/officeDocument/2006/math">
                    <m:r>
                      <a:rPr lang="en-US" sz="1800" i="1">
                        <a:latin typeface="Cambria Math"/>
                      </a:rPr>
                      <m:t>∆</m:t>
                    </m:r>
                  </m:oMath>
                </a14:m>
                <a:r>
                  <a:rPr lang="en-US" sz="1800" dirty="0" smtClean="0">
                    <a:cs typeface="B Nazanin" pitchFamily="2" charset="-78"/>
                  </a:rPr>
                  <a:t>H=r</a:t>
                </a:r>
                <a:r>
                  <a:rPr lang="en-US" sz="1800" dirty="0"/>
                  <a:t> </a:t>
                </a:r>
                <a14:m>
                  <m:oMath xmlns:m="http://schemas.openxmlformats.org/officeDocument/2006/math">
                    <m:r>
                      <a:rPr lang="en-US" sz="1800" i="1">
                        <a:latin typeface="Cambria Math"/>
                      </a:rPr>
                      <m:t>∆</m:t>
                    </m:r>
                  </m:oMath>
                </a14:m>
                <a:r>
                  <a:rPr lang="en-US" sz="1800" dirty="0" err="1" smtClean="0">
                    <a:cs typeface="B Nazanin" pitchFamily="2" charset="-78"/>
                  </a:rPr>
                  <a:t>D+c</a:t>
                </a:r>
                <a:r>
                  <a:rPr lang="en-US" sz="1800" dirty="0" smtClean="0"/>
                  <a:t> </a:t>
                </a:r>
                <a14:m>
                  <m:oMath xmlns:m="http://schemas.openxmlformats.org/officeDocument/2006/math">
                    <m:r>
                      <a:rPr lang="en-US" sz="1800" i="1" smtClean="0">
                        <a:latin typeface="Cambria Math"/>
                      </a:rPr>
                      <m:t>∆</m:t>
                    </m:r>
                    <m:r>
                      <a:rPr lang="en-US" sz="1800" b="0" i="1" smtClean="0">
                        <a:latin typeface="Cambria Math"/>
                      </a:rPr>
                      <m:t>𝐷</m:t>
                    </m:r>
                    <m:r>
                      <a:rPr lang="en-US" sz="1800" b="0" i="1" smtClean="0">
                        <a:latin typeface="Cambria Math"/>
                      </a:rPr>
                      <m:t>+</m:t>
                    </m:r>
                    <m:r>
                      <a:rPr lang="en-US" sz="1800" b="0" i="1" smtClean="0">
                        <a:latin typeface="Cambria Math"/>
                      </a:rPr>
                      <m:t>𝑒</m:t>
                    </m:r>
                    <m:r>
                      <a:rPr lang="en-US" sz="1800" i="1">
                        <a:latin typeface="Cambria Math"/>
                      </a:rPr>
                      <m:t>∆</m:t>
                    </m:r>
                    <m:r>
                      <m:rPr>
                        <m:sty m:val="p"/>
                      </m:rPr>
                      <a:rPr lang="en-US" sz="1800" b="0" i="0" smtClean="0">
                        <a:latin typeface="Cambria Math"/>
                      </a:rPr>
                      <m:t>D</m:t>
                    </m:r>
                    <m:r>
                      <a:rPr lang="en-US" sz="1800" b="0" i="0" smtClean="0">
                        <a:latin typeface="Cambria Math"/>
                      </a:rPr>
                      <m:t>+</m:t>
                    </m:r>
                    <m:r>
                      <m:rPr>
                        <m:nor/>
                      </m:rPr>
                      <a:rPr lang="en-US" sz="1800" dirty="0">
                        <a:cs typeface="B Nazanin" pitchFamily="2" charset="-78"/>
                      </a:rPr>
                      <m:t>r</m:t>
                    </m:r>
                    <m:r>
                      <m:rPr>
                        <m:nor/>
                      </m:rPr>
                      <a:rPr lang="en-US" sz="1800" dirty="0">
                        <a:cs typeface="B Nazanin" pitchFamily="2" charset="-78"/>
                      </a:rPr>
                      <m:t> </m:t>
                    </m:r>
                    <m:r>
                      <m:rPr>
                        <m:nor/>
                      </m:rPr>
                      <a:rPr lang="en-US" sz="1800" dirty="0">
                        <a:cs typeface="B Nazanin" pitchFamily="2" charset="-78"/>
                      </a:rPr>
                      <m:t>t</m:t>
                    </m:r>
                    <m:r>
                      <m:rPr>
                        <m:nor/>
                      </m:rPr>
                      <a:rPr lang="en-US" sz="1800" dirty="0"/>
                      <m:t> </m:t>
                    </m:r>
                    <m:r>
                      <a:rPr lang="en-US" sz="1800" i="1">
                        <a:latin typeface="Cambria Math"/>
                      </a:rPr>
                      <m:t>∆</m:t>
                    </m:r>
                    <m:r>
                      <m:rPr>
                        <m:sty m:val="p"/>
                      </m:rPr>
                      <a:rPr lang="en-US" sz="1800">
                        <a:latin typeface="Cambria Math"/>
                      </a:rPr>
                      <m:t>D</m:t>
                    </m:r>
                  </m:oMath>
                </a14:m>
                <a:endParaRPr lang="en-US" sz="1800" b="0" dirty="0" smtClean="0"/>
              </a:p>
              <a:p>
                <a:pPr marL="0" indent="0" algn="ctr">
                  <a:buNone/>
                </a:pPr>
                <a14:m>
                  <m:oMath xmlns:m="http://schemas.openxmlformats.org/officeDocument/2006/math">
                    <m:r>
                      <a:rPr lang="en-US" sz="1800" i="1">
                        <a:latin typeface="Cambria Math"/>
                      </a:rPr>
                      <m:t>∆</m:t>
                    </m:r>
                  </m:oMath>
                </a14:m>
                <a:r>
                  <a:rPr lang="en-US" sz="1800" dirty="0" smtClean="0">
                    <a:cs typeface="B Nazanin" pitchFamily="2" charset="-78"/>
                  </a:rPr>
                  <a:t>D=</a:t>
                </a:r>
                <a14:m>
                  <m:oMath xmlns:m="http://schemas.openxmlformats.org/officeDocument/2006/math">
                    <m:f>
                      <m:fPr>
                        <m:ctrlPr>
                          <a:rPr lang="en-US" sz="1800" i="1">
                            <a:latin typeface="Cambria Math"/>
                          </a:rPr>
                        </m:ctrlPr>
                      </m:fPr>
                      <m:num>
                        <m:r>
                          <a:rPr lang="en-US" sz="1800" i="0">
                            <a:latin typeface="Cambria Math"/>
                          </a:rPr>
                          <m:t>1</m:t>
                        </m:r>
                      </m:num>
                      <m:den>
                        <m:r>
                          <m:rPr>
                            <m:sty m:val="p"/>
                          </m:rPr>
                          <a:rPr lang="en-US" sz="1800" i="0">
                            <a:latin typeface="Cambria Math"/>
                          </a:rPr>
                          <m:t>r</m:t>
                        </m:r>
                        <m:r>
                          <a:rPr lang="en-US" sz="1800" i="0">
                            <a:latin typeface="Cambria Math"/>
                          </a:rPr>
                          <m:t>+</m:t>
                        </m:r>
                        <m:r>
                          <m:rPr>
                            <m:sty m:val="p"/>
                          </m:rPr>
                          <a:rPr lang="en-US" sz="1800" i="0">
                            <a:latin typeface="Cambria Math"/>
                          </a:rPr>
                          <m:t>c</m:t>
                        </m:r>
                        <m:r>
                          <a:rPr lang="en-US" sz="1800" i="0">
                            <a:latin typeface="Cambria Math"/>
                          </a:rPr>
                          <m:t>+</m:t>
                        </m:r>
                        <m:r>
                          <m:rPr>
                            <m:sty m:val="p"/>
                          </m:rPr>
                          <a:rPr lang="en-US" sz="1800" i="0">
                            <a:latin typeface="Cambria Math"/>
                          </a:rPr>
                          <m:t>e</m:t>
                        </m:r>
                        <m:r>
                          <a:rPr lang="en-US" sz="1800" i="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smtClean="0">
                        <a:latin typeface="Cambria Math"/>
                      </a:rPr>
                      <m:t>∆</m:t>
                    </m:r>
                    <m:r>
                      <m:rPr>
                        <m:sty m:val="p"/>
                      </m:rPr>
                      <a:rPr lang="en-US" sz="1800" i="1" smtClean="0">
                        <a:latin typeface="Cambria Math"/>
                      </a:rPr>
                      <m:t>H</m:t>
                    </m:r>
                  </m:oMath>
                </a14:m>
                <a:endParaRPr lang="en-US" sz="1800" dirty="0" smtClean="0"/>
              </a:p>
              <a:p>
                <a:pPr marL="0" indent="0" algn="ctr">
                  <a:buNone/>
                </a:pPr>
                <a:r>
                  <a:rPr lang="fa-IR" sz="1800" dirty="0" smtClean="0"/>
                  <a:t> </a:t>
                </a:r>
                <a14:m>
                  <m:oMath xmlns:m="http://schemas.openxmlformats.org/officeDocument/2006/math">
                    <m:r>
                      <a:rPr lang="fa-IR" sz="1800" b="0" i="1" smtClean="0">
                        <a:latin typeface="Cambria Math"/>
                      </a:rPr>
                      <m:t>2000</m:t>
                    </m:r>
                  </m:oMath>
                </a14:m>
                <a:r>
                  <a:rPr lang="fa-IR" sz="1800" dirty="0" smtClean="0"/>
                  <a:t>=</a:t>
                </a:r>
                <a:r>
                  <a:rPr lang="en-US" sz="1800" dirty="0" smtClean="0"/>
                  <a:t> </a:t>
                </a:r>
                <a14:m>
                  <m:oMath xmlns:m="http://schemas.openxmlformats.org/officeDocument/2006/math">
                    <m:r>
                      <a:rPr lang="en-US" sz="1800" i="1">
                        <a:latin typeface="Cambria Math"/>
                      </a:rPr>
                      <m:t>∆</m:t>
                    </m:r>
                    <m:r>
                      <a:rPr lang="en-US" sz="1800" i="1">
                        <a:latin typeface="Cambria Math"/>
                      </a:rPr>
                      <m:t>𝐷</m:t>
                    </m:r>
                  </m:oMath>
                </a14:m>
                <a:r>
                  <a:rPr lang="fa-IR" sz="1800" dirty="0"/>
                  <a:t> </a:t>
                </a:r>
              </a:p>
              <a:p>
                <a:pPr marL="0" indent="0" algn="ctr">
                  <a:buNone/>
                </a:pPr>
                <a:endParaRPr lang="fa-IR" sz="1800"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519"/>
                </a:stretch>
              </a:blipFill>
            </p:spPr>
            <p:txBody>
              <a:bodyPr/>
              <a:lstStyle/>
              <a:p>
                <a:r>
                  <a:rPr lang="en-US">
                    <a:noFill/>
                  </a:rPr>
                  <a:t> </a:t>
                </a:r>
              </a:p>
            </p:txBody>
          </p:sp>
        </mc:Fallback>
      </mc:AlternateContent>
    </p:spTree>
    <p:extLst>
      <p:ext uri="{BB962C8B-B14F-4D97-AF65-F5344CB8AC3E}">
        <p14:creationId xmlns:p14="http://schemas.microsoft.com/office/powerpoint/2010/main" val="1083121160"/>
      </p:ext>
    </p:extLst>
  </p:cSld>
  <p:clrMapOvr>
    <a:masterClrMapping/>
  </p:clrMapOvr>
  <p:transition spd="slow">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عرضه پول</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lnSpcReduction="10000"/>
              </a:bodyPr>
              <a:lstStyle/>
              <a:p>
                <a:pPr marL="0" indent="0">
                  <a:buNone/>
                </a:pPr>
                <a:r>
                  <a:rPr lang="fa-IR" sz="1800" b="1" dirty="0" smtClean="0">
                    <a:latin typeface="Cambria Math"/>
                    <a:cs typeface="B Nazanin" pitchFamily="2" charset="-78"/>
                  </a:rPr>
                  <a:t>عرضه پول با توجه به وجود سپرده هاي مدت دار</a:t>
                </a:r>
                <a:endParaRPr lang="en-US" sz="1800" b="1" dirty="0" smtClean="0">
                  <a:latin typeface="Cambria Math"/>
                  <a:cs typeface="B Nazanin" pitchFamily="2" charset="-78"/>
                </a:endParaRPr>
              </a:p>
              <a:p>
                <a:pPr marL="0" indent="0" algn="ctr">
                  <a:buNone/>
                </a:pPr>
                <a14:m>
                  <m:oMath xmlns:m="http://schemas.openxmlformats.org/officeDocument/2006/math">
                    <m:r>
                      <a:rPr lang="en-US" sz="1800" i="1" smtClean="0">
                        <a:latin typeface="Cambria Math"/>
                      </a:rPr>
                      <m:t>∆</m:t>
                    </m:r>
                    <m:r>
                      <a:rPr lang="en-US" sz="1800" b="0" i="1" smtClean="0">
                        <a:latin typeface="Cambria Math"/>
                      </a:rPr>
                      <m:t>𝑀</m:t>
                    </m:r>
                    <m:r>
                      <a:rPr lang="en-US" sz="1800" b="0" i="1" smtClean="0">
                        <a:latin typeface="Cambria Math"/>
                      </a:rPr>
                      <m:t>1</m:t>
                    </m:r>
                    <m:r>
                      <a:rPr lang="en-US" sz="1800" b="0" i="1" smtClean="0">
                        <a:latin typeface="Cambria Math"/>
                      </a:rPr>
                      <m:t>=∆</m:t>
                    </m:r>
                  </m:oMath>
                </a14:m>
                <a:r>
                  <a:rPr lang="en-US" sz="1800" i="1" dirty="0" smtClean="0">
                    <a:latin typeface="Cambria Math"/>
                  </a:rPr>
                  <a:t>D+</a:t>
                </a:r>
                <a:r>
                  <a:rPr lang="en-US" sz="1800" dirty="0"/>
                  <a:t> </a:t>
                </a:r>
                <a14:m>
                  <m:oMath xmlns:m="http://schemas.openxmlformats.org/officeDocument/2006/math">
                    <m:r>
                      <a:rPr lang="en-US" sz="1800" i="1">
                        <a:latin typeface="Cambria Math"/>
                      </a:rPr>
                      <m:t>∆</m:t>
                    </m:r>
                  </m:oMath>
                </a14:m>
                <a:r>
                  <a:rPr lang="en-US" sz="1800" i="1" dirty="0" smtClean="0">
                    <a:latin typeface="Cambria Math"/>
                  </a:rPr>
                  <a:t>C</a:t>
                </a:r>
              </a:p>
              <a:p>
                <a:pPr marL="0" indent="0" algn="ctr">
                  <a:buNone/>
                </a:pPr>
                <a14:m>
                  <m:oMath xmlns:m="http://schemas.openxmlformats.org/officeDocument/2006/math">
                    <m:r>
                      <a:rPr lang="en-US" sz="1800" i="1">
                        <a:latin typeface="Cambria Math"/>
                      </a:rPr>
                      <m:t>∆</m:t>
                    </m:r>
                  </m:oMath>
                </a14:m>
                <a:r>
                  <a:rPr lang="en-US" sz="1800" dirty="0"/>
                  <a:t>C=c</a:t>
                </a:r>
                <a14:m>
                  <m:oMath xmlns:m="http://schemas.openxmlformats.org/officeDocument/2006/math">
                    <m:r>
                      <a:rPr lang="en-US" sz="1800" i="1">
                        <a:latin typeface="Cambria Math"/>
                      </a:rPr>
                      <m:t>∆</m:t>
                    </m:r>
                    <m:r>
                      <m:rPr>
                        <m:sty m:val="p"/>
                      </m:rPr>
                      <a:rPr lang="en-US" sz="1800">
                        <a:latin typeface="Cambria Math"/>
                      </a:rPr>
                      <m:t>D</m:t>
                    </m:r>
                  </m:oMath>
                </a14:m>
                <a:endParaRPr lang="en-US" sz="1800" dirty="0" smtClean="0"/>
              </a:p>
              <a:p>
                <a:pPr marL="0" indent="0" algn="ctr">
                  <a:buNone/>
                </a:pPr>
                <a14:m>
                  <m:oMath xmlns:m="http://schemas.openxmlformats.org/officeDocument/2006/math">
                    <m:r>
                      <a:rPr lang="en-US" sz="1800" i="1">
                        <a:latin typeface="Cambria Math"/>
                      </a:rPr>
                      <m:t>∆</m:t>
                    </m:r>
                    <m:r>
                      <a:rPr lang="en-US" sz="1800" i="1">
                        <a:latin typeface="Cambria Math"/>
                      </a:rPr>
                      <m:t>𝑀</m:t>
                    </m:r>
                    <m:r>
                      <a:rPr lang="en-US" sz="1800" i="1">
                        <a:latin typeface="Cambria Math"/>
                      </a:rPr>
                      <m:t>1</m:t>
                    </m:r>
                    <m:r>
                      <a:rPr lang="en-US" sz="1800" i="1">
                        <a:latin typeface="Cambria Math"/>
                      </a:rPr>
                      <m:t>=∆</m:t>
                    </m:r>
                  </m:oMath>
                </a14:m>
                <a:r>
                  <a:rPr lang="en-US" sz="1800" i="1" dirty="0">
                    <a:latin typeface="Cambria Math"/>
                  </a:rPr>
                  <a:t>D+</a:t>
                </a:r>
                <a:r>
                  <a:rPr lang="en-US" sz="1800" dirty="0"/>
                  <a:t> c</a:t>
                </a:r>
                <a14:m>
                  <m:oMath xmlns:m="http://schemas.openxmlformats.org/officeDocument/2006/math">
                    <m:r>
                      <a:rPr lang="en-US" sz="1800" i="1">
                        <a:latin typeface="Cambria Math"/>
                      </a:rPr>
                      <m:t>∆</m:t>
                    </m:r>
                    <m:r>
                      <m:rPr>
                        <m:sty m:val="p"/>
                      </m:rPr>
                      <a:rPr lang="en-US" sz="1800">
                        <a:latin typeface="Cambria Math"/>
                      </a:rPr>
                      <m:t>D</m:t>
                    </m:r>
                  </m:oMath>
                </a14:m>
                <a:endParaRPr lang="en-US" sz="1800" i="1" dirty="0" smtClean="0">
                  <a:latin typeface="Cambria Math"/>
                </a:endParaRPr>
              </a:p>
              <a:p>
                <a:pPr marL="0" indent="0" algn="ctr">
                  <a:buNone/>
                </a:pPr>
                <a14:m>
                  <m:oMath xmlns:m="http://schemas.openxmlformats.org/officeDocument/2006/math">
                    <m:r>
                      <a:rPr lang="en-US" sz="1800" i="1">
                        <a:latin typeface="Cambria Math"/>
                      </a:rPr>
                      <m:t>∆</m:t>
                    </m:r>
                    <m:r>
                      <a:rPr lang="en-US" sz="1800" i="1">
                        <a:latin typeface="Cambria Math"/>
                      </a:rPr>
                      <m:t>𝑀</m:t>
                    </m:r>
                    <m:r>
                      <a:rPr lang="en-US" sz="1800" i="1">
                        <a:latin typeface="Cambria Math"/>
                      </a:rPr>
                      <m:t>1</m:t>
                    </m:r>
                    <m:r>
                      <a:rPr lang="en-US" sz="1800" i="1">
                        <a:latin typeface="Cambria Math"/>
                      </a:rPr>
                      <m:t>=∆</m:t>
                    </m:r>
                  </m:oMath>
                </a14:m>
                <a:r>
                  <a:rPr lang="en-US" sz="1800" i="1" dirty="0" smtClean="0">
                    <a:latin typeface="Cambria Math"/>
                  </a:rPr>
                  <a:t>D(1+</a:t>
                </a:r>
                <a:r>
                  <a:rPr lang="en-US" sz="1800" dirty="0" smtClean="0"/>
                  <a:t> c)</a:t>
                </a:r>
                <a:endParaRPr lang="en-US" sz="1800" i="1" dirty="0">
                  <a:latin typeface="Cambria Math"/>
                </a:endParaRPr>
              </a:p>
              <a:p>
                <a:pPr marL="0" indent="0" algn="ctr">
                  <a:buNone/>
                </a:pPr>
                <a14:m>
                  <m:oMath xmlns:m="http://schemas.openxmlformats.org/officeDocument/2006/math">
                    <m:r>
                      <a:rPr lang="en-US" sz="1800" i="1">
                        <a:latin typeface="Cambria Math"/>
                      </a:rPr>
                      <m:t>∆</m:t>
                    </m:r>
                  </m:oMath>
                </a14:m>
                <a:r>
                  <a:rPr lang="en-US" sz="1800" dirty="0">
                    <a:cs typeface="B Nazanin" pitchFamily="2" charset="-78"/>
                  </a:rPr>
                  <a:t>D=</a:t>
                </a:r>
                <a14:m>
                  <m:oMath xmlns:m="http://schemas.openxmlformats.org/officeDocument/2006/math">
                    <m:f>
                      <m:fPr>
                        <m:ctrlPr>
                          <a:rPr lang="en-US" sz="1800" i="1">
                            <a:latin typeface="Cambria Math"/>
                          </a:rPr>
                        </m:ctrlPr>
                      </m:fPr>
                      <m:num>
                        <m:r>
                          <a:rPr lang="en-US" sz="1800">
                            <a:latin typeface="Cambria Math"/>
                          </a:rPr>
                          <m:t>1</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a:latin typeface="Cambria Math"/>
                      </a:rPr>
                      <m:t>∆</m:t>
                    </m:r>
                    <m:r>
                      <m:rPr>
                        <m:sty m:val="p"/>
                      </m:rPr>
                      <a:rPr lang="en-US" sz="1800" i="1">
                        <a:latin typeface="Cambria Math"/>
                      </a:rPr>
                      <m:t>H</m:t>
                    </m:r>
                  </m:oMath>
                </a14:m>
                <a:endParaRPr lang="fa-IR" sz="1800" dirty="0"/>
              </a:p>
              <a:p>
                <a:pPr marL="0" indent="0" algn="ctr">
                  <a:buNone/>
                </a:pPr>
                <a14:m>
                  <m:oMath xmlns:m="http://schemas.openxmlformats.org/officeDocument/2006/math">
                    <m:r>
                      <a:rPr lang="en-US" sz="1800" i="1">
                        <a:latin typeface="Cambria Math"/>
                      </a:rPr>
                      <m:t>∆</m:t>
                    </m:r>
                    <m:r>
                      <a:rPr lang="en-US" sz="1800" i="1" smtClean="0">
                        <a:latin typeface="Cambria Math"/>
                      </a:rPr>
                      <m:t>𝑀</m:t>
                    </m:r>
                    <m:r>
                      <a:rPr lang="en-US" sz="1800" i="1">
                        <a:latin typeface="Cambria Math"/>
                      </a:rPr>
                      <m:t>1</m:t>
                    </m:r>
                    <m:r>
                      <a:rPr lang="en-US" sz="1800" i="1">
                        <a:latin typeface="Cambria Math"/>
                      </a:rPr>
                      <m:t> </m:t>
                    </m:r>
                  </m:oMath>
                </a14:m>
                <a:r>
                  <a:rPr lang="en-US" sz="1800" dirty="0">
                    <a:cs typeface="B Nazanin" pitchFamily="2" charset="-78"/>
                  </a:rPr>
                  <a:t>=</a:t>
                </a:r>
                <a14:m>
                  <m:oMath xmlns:m="http://schemas.openxmlformats.org/officeDocument/2006/math">
                    <m:f>
                      <m:fPr>
                        <m:ctrlPr>
                          <a:rPr lang="en-US" sz="1800" i="1">
                            <a:latin typeface="Cambria Math"/>
                          </a:rPr>
                        </m:ctrlPr>
                      </m:fPr>
                      <m:num>
                        <m:r>
                          <a:rPr lang="en-US" sz="1800">
                            <a:latin typeface="Cambria Math"/>
                          </a:rPr>
                          <m:t>1</m:t>
                        </m:r>
                        <m:r>
                          <a:rPr lang="en-US" sz="1800" b="0" i="0" smtClean="0">
                            <a:latin typeface="Cambria Math"/>
                          </a:rPr>
                          <m:t>+</m:t>
                        </m:r>
                        <m:r>
                          <a:rPr lang="en-US" sz="1800" b="0" i="1" smtClean="0">
                            <a:latin typeface="Cambria Math"/>
                          </a:rPr>
                          <m:t>𝑐</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a:latin typeface="Cambria Math"/>
                      </a:rPr>
                      <m:t>∆</m:t>
                    </m:r>
                    <m:r>
                      <m:rPr>
                        <m:sty m:val="p"/>
                      </m:rPr>
                      <a:rPr lang="en-US" sz="1800" i="1">
                        <a:latin typeface="Cambria Math"/>
                      </a:rPr>
                      <m:t>H</m:t>
                    </m:r>
                  </m:oMath>
                </a14:m>
                <a:endParaRPr lang="fa-IR" sz="1800" dirty="0"/>
              </a:p>
              <a:p>
                <a:pPr marL="0" indent="0" algn="ctr">
                  <a:buNone/>
                </a:pPr>
                <a14:m>
                  <m:oMath xmlns:m="http://schemas.openxmlformats.org/officeDocument/2006/math">
                    <m:r>
                      <a:rPr lang="en-US" sz="1800" i="1" smtClean="0">
                        <a:latin typeface="Cambria Math"/>
                      </a:rPr>
                      <m:t>∆</m:t>
                    </m:r>
                    <m:r>
                      <a:rPr lang="en-US" sz="1800" i="1" smtClean="0">
                        <a:latin typeface="Cambria Math"/>
                      </a:rPr>
                      <m:t>𝑀</m:t>
                    </m:r>
                    <m:r>
                      <a:rPr lang="en-US" sz="1800" i="1">
                        <a:latin typeface="Cambria Math"/>
                      </a:rPr>
                      <m:t>1</m:t>
                    </m:r>
                  </m:oMath>
                </a14:m>
                <a:r>
                  <a:rPr lang="en-US" sz="1800" i="1" dirty="0" smtClean="0">
                    <a:latin typeface="Cambria Math"/>
                  </a:rPr>
                  <a:t>=m1*</a:t>
                </a:r>
                <a14:m>
                  <m:oMath xmlns:m="http://schemas.openxmlformats.org/officeDocument/2006/math">
                    <m:r>
                      <a:rPr lang="en-US" sz="1800" i="1">
                        <a:latin typeface="Cambria Math"/>
                      </a:rPr>
                      <m:t>∆</m:t>
                    </m:r>
                    <m:r>
                      <m:rPr>
                        <m:sty m:val="p"/>
                      </m:rPr>
                      <a:rPr lang="en-US" sz="1800" i="1">
                        <a:latin typeface="Cambria Math"/>
                      </a:rPr>
                      <m:t>H</m:t>
                    </m:r>
                  </m:oMath>
                </a14:m>
                <a:endParaRPr lang="fa-IR" sz="1800" dirty="0"/>
              </a:p>
              <a:p>
                <a:pPr marL="0" indent="0" algn="ctr">
                  <a:buNone/>
                </a:pPr>
                <a:r>
                  <a:rPr lang="en-US" sz="1800" i="1" dirty="0" smtClean="0">
                    <a:latin typeface="Cambria Math"/>
                  </a:rPr>
                  <a:t>m1</a:t>
                </a:r>
                <a:r>
                  <a:rPr lang="fa-IR" sz="1800" i="1" dirty="0" smtClean="0">
                    <a:latin typeface="Cambria Math"/>
                  </a:rPr>
                  <a:t> : </a:t>
                </a:r>
                <a:r>
                  <a:rPr lang="fa-IR" sz="1800" i="1" dirty="0" smtClean="0">
                    <a:latin typeface="Cambria Math"/>
                    <a:cs typeface="B Nazanin" pitchFamily="2" charset="-78"/>
                  </a:rPr>
                  <a:t>ضريب فزاينده پولي در حالت پيچيده</a:t>
                </a:r>
                <a:endParaRPr lang="en-US" sz="1800" i="1" dirty="0" smtClean="0">
                  <a:latin typeface="Cambria Math"/>
                  <a:cs typeface="B Nazanin" pitchFamily="2" charset="-78"/>
                </a:endParaRPr>
              </a:p>
              <a:p>
                <a:pPr marL="0" indent="0" algn="ctr">
                  <a:buNone/>
                </a:pPr>
                <a:r>
                  <a:rPr lang="en-US" sz="1800" i="1" dirty="0" smtClean="0">
                    <a:latin typeface="Cambria Math"/>
                    <a:cs typeface="B Nazanin" pitchFamily="2" charset="-78"/>
                  </a:rPr>
                  <a:t>m1=2.2</a:t>
                </a:r>
                <a:endParaRPr lang="en-US" sz="1800" i="1" dirty="0">
                  <a:latin typeface="Cambria Math"/>
                  <a:cs typeface="B Nazanin" pitchFamily="2" charset="-78"/>
                </a:endParaRPr>
              </a:p>
              <a:p>
                <a:pPr marL="0" indent="0" algn="ctr">
                  <a:buNone/>
                </a:pPr>
                <a:endParaRPr lang="en-US" sz="1800" i="1" dirty="0" smtClean="0">
                  <a:latin typeface="Cambria Math"/>
                </a:endParaRPr>
              </a:p>
              <a:p>
                <a:pPr marL="0" indent="0" algn="ctr">
                  <a:buNone/>
                </a:pPr>
                <a:endParaRPr lang="fa-IR" sz="1800" i="1" dirty="0">
                  <a:latin typeface="Cambria Math"/>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593" b="-142"/>
                </a:stretch>
              </a:blipFill>
            </p:spPr>
            <p:txBody>
              <a:bodyPr/>
              <a:lstStyle/>
              <a:p>
                <a:r>
                  <a:rPr lang="en-US">
                    <a:noFill/>
                  </a:rPr>
                  <a:t> </a:t>
                </a:r>
              </a:p>
            </p:txBody>
          </p:sp>
        </mc:Fallback>
      </mc:AlternateContent>
    </p:spTree>
    <p:extLst>
      <p:ext uri="{BB962C8B-B14F-4D97-AF65-F5344CB8AC3E}">
        <p14:creationId xmlns:p14="http://schemas.microsoft.com/office/powerpoint/2010/main" val="923627539"/>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عرضه پول</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marL="0" indent="0" algn="ctr">
                  <a:buNone/>
                </a:pPr>
                <a:r>
                  <a:rPr lang="fa-IR" sz="1800" i="1" dirty="0" smtClean="0">
                    <a:latin typeface="Cambria Math"/>
                    <a:cs typeface="B Nazanin" pitchFamily="2" charset="-78"/>
                  </a:rPr>
                  <a:t>1000 واحد پولي اوليه كجا رفت ؟</a:t>
                </a:r>
              </a:p>
              <a:p>
                <a:pPr marL="0" indent="0" algn="ctr">
                  <a:buNone/>
                </a:pPr>
                <a14:m>
                  <m:oMath xmlns:m="http://schemas.openxmlformats.org/officeDocument/2006/math">
                    <m:r>
                      <a:rPr lang="en-US" sz="1800" i="1" smtClean="0">
                        <a:latin typeface="Cambria Math"/>
                      </a:rPr>
                      <m:t>∆</m:t>
                    </m:r>
                  </m:oMath>
                </a14:m>
                <a:r>
                  <a:rPr lang="en-US" sz="1800" dirty="0">
                    <a:cs typeface="B Nazanin" pitchFamily="2" charset="-78"/>
                  </a:rPr>
                  <a:t>D=</a:t>
                </a:r>
                <a14:m>
                  <m:oMath xmlns:m="http://schemas.openxmlformats.org/officeDocument/2006/math">
                    <m:f>
                      <m:fPr>
                        <m:ctrlPr>
                          <a:rPr lang="en-US" sz="1800" i="1">
                            <a:latin typeface="Cambria Math"/>
                          </a:rPr>
                        </m:ctrlPr>
                      </m:fPr>
                      <m:num>
                        <m:r>
                          <a:rPr lang="en-US" sz="1800">
                            <a:latin typeface="Cambria Math"/>
                          </a:rPr>
                          <m:t>1</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a:latin typeface="Cambria Math"/>
                      </a:rPr>
                      <m:t>∆</m:t>
                    </m:r>
                    <m:r>
                      <m:rPr>
                        <m:sty m:val="p"/>
                      </m:rPr>
                      <a:rPr lang="en-US" sz="1800" i="1">
                        <a:latin typeface="Cambria Math"/>
                      </a:rPr>
                      <m:t>H</m:t>
                    </m:r>
                  </m:oMath>
                </a14:m>
                <a:endParaRPr lang="en-US" sz="1800" dirty="0"/>
              </a:p>
              <a:p>
                <a:pPr marL="0" indent="0" algn="ctr">
                  <a:buNone/>
                </a:pPr>
                <a:r>
                  <a:rPr lang="fa-IR" sz="1800" dirty="0" smtClean="0"/>
                  <a:t> </a:t>
                </a:r>
                <a14:m>
                  <m:oMath xmlns:m="http://schemas.openxmlformats.org/officeDocument/2006/math">
                    <m:r>
                      <a:rPr lang="fa-IR" sz="1800" i="1">
                        <a:latin typeface="Cambria Math"/>
                      </a:rPr>
                      <m:t>2000</m:t>
                    </m:r>
                  </m:oMath>
                </a14:m>
                <a:r>
                  <a:rPr lang="fa-IR" sz="1800" dirty="0"/>
                  <a:t>=</a:t>
                </a:r>
                <a:r>
                  <a:rPr lang="en-US" sz="1800" dirty="0"/>
                  <a:t> </a:t>
                </a:r>
                <a14:m>
                  <m:oMath xmlns:m="http://schemas.openxmlformats.org/officeDocument/2006/math">
                    <m:r>
                      <a:rPr lang="en-US" sz="1800" i="1">
                        <a:latin typeface="Cambria Math"/>
                      </a:rPr>
                      <m:t>∆</m:t>
                    </m:r>
                    <m:r>
                      <a:rPr lang="en-US" sz="1800" i="1">
                        <a:latin typeface="Cambria Math"/>
                      </a:rPr>
                      <m:t>𝐷</m:t>
                    </m:r>
                  </m:oMath>
                </a14:m>
                <a:endParaRPr lang="fa-IR" sz="1800" dirty="0" smtClean="0"/>
              </a:p>
              <a:p>
                <a:pPr marL="0" indent="0" algn="ctr">
                  <a:buNone/>
                </a:pPr>
                <a14:m>
                  <m:oMath xmlns:m="http://schemas.openxmlformats.org/officeDocument/2006/math">
                    <m:r>
                      <a:rPr lang="en-US" sz="1800" i="1" smtClean="0">
                        <a:latin typeface="Cambria Math"/>
                      </a:rPr>
                      <m:t>∆</m:t>
                    </m:r>
                  </m:oMath>
                </a14:m>
                <a:r>
                  <a:rPr lang="en-US" sz="1800" dirty="0">
                    <a:cs typeface="B Nazanin" pitchFamily="2" charset="-78"/>
                  </a:rPr>
                  <a:t>H=r</a:t>
                </a:r>
                <a:r>
                  <a:rPr lang="en-US" sz="1800" dirty="0"/>
                  <a:t> </a:t>
                </a:r>
                <a14:m>
                  <m:oMath xmlns:m="http://schemas.openxmlformats.org/officeDocument/2006/math">
                    <m:r>
                      <a:rPr lang="en-US" sz="1800" i="1">
                        <a:latin typeface="Cambria Math"/>
                      </a:rPr>
                      <m:t>∆</m:t>
                    </m:r>
                  </m:oMath>
                </a14:m>
                <a:r>
                  <a:rPr lang="en-US" sz="1800" dirty="0" smtClean="0">
                    <a:cs typeface="B Nazanin" pitchFamily="2" charset="-78"/>
                  </a:rPr>
                  <a:t>D+c</a:t>
                </a:r>
                <a:r>
                  <a:rPr lang="en-US" sz="1800" dirty="0" smtClean="0"/>
                  <a:t> </a:t>
                </a:r>
                <a14:m>
                  <m:oMath xmlns:m="http://schemas.openxmlformats.org/officeDocument/2006/math">
                    <m:r>
                      <a:rPr lang="en-US" sz="1800" i="1">
                        <a:latin typeface="Cambria Math"/>
                      </a:rPr>
                      <m:t>∆</m:t>
                    </m:r>
                    <m:r>
                      <a:rPr lang="en-US" sz="1800" i="1">
                        <a:latin typeface="Cambria Math"/>
                      </a:rPr>
                      <m:t>𝐷</m:t>
                    </m:r>
                    <m:r>
                      <a:rPr lang="en-US" sz="1800" i="1">
                        <a:latin typeface="Cambria Math"/>
                      </a:rPr>
                      <m:t>+</m:t>
                    </m:r>
                    <m:r>
                      <a:rPr lang="en-US" sz="1800" i="1">
                        <a:latin typeface="Cambria Math"/>
                      </a:rPr>
                      <m:t>𝑒</m:t>
                    </m:r>
                    <m:r>
                      <a:rPr lang="en-US" sz="1800" i="1">
                        <a:latin typeface="Cambria Math"/>
                      </a:rPr>
                      <m:t>∆</m:t>
                    </m:r>
                    <m:r>
                      <m:rPr>
                        <m:sty m:val="p"/>
                      </m:rPr>
                      <a:rPr lang="en-US" sz="1800" smtClean="0">
                        <a:latin typeface="Cambria Math"/>
                      </a:rPr>
                      <m:t>D</m:t>
                    </m:r>
                    <m:r>
                      <a:rPr lang="en-US" sz="1800" smtClean="0">
                        <a:latin typeface="Cambria Math"/>
                      </a:rPr>
                      <m:t>+</m:t>
                    </m:r>
                    <m:r>
                      <m:rPr>
                        <m:nor/>
                      </m:rPr>
                      <a:rPr lang="en-US" sz="1800" dirty="0">
                        <a:cs typeface="B Nazanin" pitchFamily="2" charset="-78"/>
                      </a:rPr>
                      <m:t>r</m:t>
                    </m:r>
                    <m:r>
                      <m:rPr>
                        <m:nor/>
                      </m:rPr>
                      <a:rPr lang="en-US" sz="1800" dirty="0">
                        <a:cs typeface="B Nazanin" pitchFamily="2" charset="-78"/>
                      </a:rPr>
                      <m:t> </m:t>
                    </m:r>
                    <m:r>
                      <m:rPr>
                        <m:nor/>
                      </m:rPr>
                      <a:rPr lang="en-US" sz="1800" dirty="0">
                        <a:cs typeface="B Nazanin" pitchFamily="2" charset="-78"/>
                      </a:rPr>
                      <m:t>t</m:t>
                    </m:r>
                    <m:r>
                      <m:rPr>
                        <m:nor/>
                      </m:rPr>
                      <a:rPr lang="en-US" sz="1800" dirty="0"/>
                      <m:t> </m:t>
                    </m:r>
                    <m:r>
                      <a:rPr lang="en-US" sz="1800" i="1">
                        <a:latin typeface="Cambria Math"/>
                      </a:rPr>
                      <m:t>∆</m:t>
                    </m:r>
                    <m:r>
                      <m:rPr>
                        <m:sty m:val="p"/>
                      </m:rPr>
                      <a:rPr lang="en-US" sz="1800">
                        <a:latin typeface="Cambria Math"/>
                      </a:rPr>
                      <m:t>D</m:t>
                    </m:r>
                  </m:oMath>
                </a14:m>
                <a:endParaRPr lang="en-US" sz="1800" dirty="0"/>
              </a:p>
              <a:p>
                <a:pPr marL="0" indent="0" algn="ctr">
                  <a:buNone/>
                </a:pPr>
                <a:r>
                  <a:rPr lang="fa-IR" sz="1800" dirty="0" smtClean="0">
                    <a:cs typeface="B Nazanin" pitchFamily="2" charset="-78"/>
                  </a:rPr>
                  <a:t> </a:t>
                </a:r>
                <a:r>
                  <a:rPr lang="en-US" sz="1800" dirty="0" smtClean="0">
                    <a:cs typeface="B Nazanin" pitchFamily="2" charset="-78"/>
                  </a:rPr>
                  <a:t>  r=0.1</a:t>
                </a:r>
                <a:r>
                  <a:rPr lang="fa-IR" sz="1800" dirty="0" smtClean="0">
                    <a:cs typeface="B Nazanin" pitchFamily="2" charset="-78"/>
                  </a:rPr>
                  <a:t>200=</a:t>
                </a:r>
                <a:r>
                  <a:rPr lang="en-US" sz="1800" dirty="0" smtClean="0">
                    <a:cs typeface="B Nazanin" pitchFamily="2" charset="-78"/>
                  </a:rPr>
                  <a:t>r</a:t>
                </a:r>
                <a:r>
                  <a:rPr lang="en-US" sz="1800" dirty="0" smtClean="0"/>
                  <a:t> </a:t>
                </a:r>
                <a14:m>
                  <m:oMath xmlns:m="http://schemas.openxmlformats.org/officeDocument/2006/math">
                    <m:r>
                      <a:rPr lang="en-US" sz="1800" i="1">
                        <a:latin typeface="Cambria Math"/>
                      </a:rPr>
                      <m:t>∆</m:t>
                    </m:r>
                  </m:oMath>
                </a14:m>
                <a:r>
                  <a:rPr lang="en-US" sz="1800" dirty="0" smtClean="0">
                    <a:cs typeface="B Nazanin" pitchFamily="2" charset="-78"/>
                  </a:rPr>
                  <a:t>D</a:t>
                </a:r>
                <a:r>
                  <a:rPr lang="fa-IR" sz="1800" dirty="0" smtClean="0">
                    <a:cs typeface="B Nazanin" pitchFamily="2" charset="-78"/>
                  </a:rPr>
                  <a:t>: ذخيره قانوني سپرده جاري</a:t>
                </a:r>
              </a:p>
              <a:p>
                <a:pPr marL="0" indent="0" algn="ctr">
                  <a:buNone/>
                </a:pPr>
                <a:r>
                  <a:rPr lang="en-US" sz="1800" dirty="0" smtClean="0">
                    <a:cs typeface="B Nazanin" pitchFamily="2" charset="-78"/>
                  </a:rPr>
                  <a:t> 	c=0.1	</a:t>
                </a:r>
                <a:r>
                  <a:rPr lang="fa-IR" sz="1800" dirty="0" smtClean="0">
                    <a:cs typeface="B Nazanin" pitchFamily="2" charset="-78"/>
                  </a:rPr>
                  <a:t>200=</a:t>
                </a:r>
                <a14:m>
                  <m:oMath xmlns:m="http://schemas.openxmlformats.org/officeDocument/2006/math">
                    <m:r>
                      <m:rPr>
                        <m:nor/>
                      </m:rPr>
                      <a:rPr lang="en-US" sz="1800" dirty="0">
                        <a:cs typeface="B Nazanin" pitchFamily="2" charset="-78"/>
                      </a:rPr>
                      <m:t>c</m:t>
                    </m:r>
                    <m:r>
                      <m:rPr>
                        <m:nor/>
                      </m:rPr>
                      <a:rPr lang="en-US" sz="1800" dirty="0"/>
                      <m:t> </m:t>
                    </m:r>
                    <m:r>
                      <a:rPr lang="en-US" sz="1800" i="1">
                        <a:latin typeface="Cambria Math"/>
                      </a:rPr>
                      <m:t>∆</m:t>
                    </m:r>
                    <m:r>
                      <a:rPr lang="en-US" sz="1800" i="1">
                        <a:latin typeface="Cambria Math"/>
                      </a:rPr>
                      <m:t>𝐷</m:t>
                    </m:r>
                  </m:oMath>
                </a14:m>
                <a:r>
                  <a:rPr lang="fa-IR" sz="1800" dirty="0">
                    <a:cs typeface="B Nazanin" pitchFamily="2" charset="-78"/>
                  </a:rPr>
                  <a:t>: </a:t>
                </a:r>
                <a:r>
                  <a:rPr lang="fa-IR" sz="1800" i="1" dirty="0">
                    <a:latin typeface="Cambria Math"/>
                    <a:cs typeface="B Nazanin" pitchFamily="2" charset="-78"/>
                  </a:rPr>
                  <a:t>سكه و اسكناس در دست مردم</a:t>
                </a:r>
              </a:p>
              <a:p>
                <a:pPr marL="0" indent="0" algn="ctr">
                  <a:buNone/>
                </a:pPr>
                <a:r>
                  <a:rPr lang="en-US" sz="1800" dirty="0" smtClean="0">
                    <a:cs typeface="B Nazanin" pitchFamily="2" charset="-78"/>
                  </a:rPr>
                  <a:t>	 e=0.2	</a:t>
                </a:r>
                <a:r>
                  <a:rPr lang="fa-IR" sz="1800" dirty="0" smtClean="0">
                    <a:cs typeface="B Nazanin" pitchFamily="2" charset="-78"/>
                  </a:rPr>
                  <a:t>400=</a:t>
                </a:r>
                <a14:m>
                  <m:oMath xmlns:m="http://schemas.openxmlformats.org/officeDocument/2006/math">
                    <m:r>
                      <a:rPr lang="en-US" sz="1800" i="1">
                        <a:latin typeface="Cambria Math"/>
                      </a:rPr>
                      <m:t>𝑒</m:t>
                    </m:r>
                    <m:r>
                      <a:rPr lang="en-US" sz="1800" i="1">
                        <a:latin typeface="Cambria Math"/>
                      </a:rPr>
                      <m:t>∆</m:t>
                    </m:r>
                    <m:r>
                      <m:rPr>
                        <m:sty m:val="p"/>
                      </m:rPr>
                      <a:rPr lang="en-US" sz="1800">
                        <a:latin typeface="Cambria Math"/>
                      </a:rPr>
                      <m:t>D</m:t>
                    </m:r>
                  </m:oMath>
                </a14:m>
                <a:r>
                  <a:rPr lang="fa-IR" sz="1800" dirty="0">
                    <a:cs typeface="B Nazanin" pitchFamily="2" charset="-78"/>
                  </a:rPr>
                  <a:t>: </a:t>
                </a:r>
                <a:r>
                  <a:rPr lang="fa-IR" sz="1800" dirty="0" smtClean="0">
                    <a:cs typeface="B Nazanin" pitchFamily="2" charset="-78"/>
                  </a:rPr>
                  <a:t>ذخاير اضافي نزد بانكها</a:t>
                </a:r>
              </a:p>
              <a:p>
                <a:pPr marL="0" indent="0" algn="ctr">
                  <a:buNone/>
                </a:pPr>
                <a:r>
                  <a:rPr lang="en-US" sz="1800" dirty="0" smtClean="0">
                    <a:cs typeface="B Nazanin" pitchFamily="2" charset="-78"/>
                  </a:rPr>
                  <a:t> 		t=1      r=0.1	 </a:t>
                </a:r>
                <a:r>
                  <a:rPr lang="fa-IR" sz="1800" dirty="0" smtClean="0">
                    <a:cs typeface="B Nazanin" pitchFamily="2" charset="-78"/>
                  </a:rPr>
                  <a:t>200=</a:t>
                </a:r>
                <a14:m>
                  <m:oMath xmlns:m="http://schemas.openxmlformats.org/officeDocument/2006/math">
                    <m:r>
                      <m:rPr>
                        <m:nor/>
                      </m:rPr>
                      <a:rPr lang="en-US" sz="1800" dirty="0">
                        <a:cs typeface="B Nazanin" pitchFamily="2" charset="-78"/>
                      </a:rPr>
                      <m:t>r</m:t>
                    </m:r>
                    <m:r>
                      <m:rPr>
                        <m:nor/>
                      </m:rPr>
                      <a:rPr lang="en-US" sz="1800" dirty="0">
                        <a:cs typeface="B Nazanin" pitchFamily="2" charset="-78"/>
                      </a:rPr>
                      <m:t> </m:t>
                    </m:r>
                    <m:r>
                      <m:rPr>
                        <m:nor/>
                      </m:rPr>
                      <a:rPr lang="en-US" sz="1800" dirty="0">
                        <a:cs typeface="B Nazanin" pitchFamily="2" charset="-78"/>
                      </a:rPr>
                      <m:t>t</m:t>
                    </m:r>
                    <m:r>
                      <m:rPr>
                        <m:nor/>
                      </m:rPr>
                      <a:rPr lang="en-US" sz="1800" dirty="0"/>
                      <m:t> </m:t>
                    </m:r>
                    <m:r>
                      <a:rPr lang="en-US" sz="1800" i="1">
                        <a:latin typeface="Cambria Math"/>
                      </a:rPr>
                      <m:t>∆</m:t>
                    </m:r>
                    <m:r>
                      <m:rPr>
                        <m:sty m:val="p"/>
                      </m:rPr>
                      <a:rPr lang="en-US" sz="1800">
                        <a:latin typeface="Cambria Math"/>
                      </a:rPr>
                      <m:t>D</m:t>
                    </m:r>
                  </m:oMath>
                </a14:m>
                <a:r>
                  <a:rPr lang="fa-IR" sz="1800" dirty="0">
                    <a:cs typeface="B Nazanin" pitchFamily="2" charset="-78"/>
                  </a:rPr>
                  <a:t>: ذخيره قانوني سپرده </a:t>
                </a:r>
                <a:r>
                  <a:rPr lang="fa-IR" sz="1800" dirty="0" smtClean="0">
                    <a:cs typeface="B Nazanin" pitchFamily="2" charset="-78"/>
                  </a:rPr>
                  <a:t>هاي مدت دار</a:t>
                </a:r>
              </a:p>
              <a:p>
                <a:pPr marL="0" indent="0" algn="ctr">
                  <a:buNone/>
                </a:pPr>
                <a:r>
                  <a:rPr lang="fa-IR" sz="1800" dirty="0" smtClean="0">
                    <a:cs typeface="B Nazanin" pitchFamily="2" charset="-78"/>
                  </a:rPr>
                  <a:t>جمع : 1000</a:t>
                </a:r>
                <a:endParaRPr lang="fa-IR" sz="1800" dirty="0">
                  <a:cs typeface="B Nazanin" pitchFamily="2" charset="-78"/>
                </a:endParaRPr>
              </a:p>
              <a:p>
                <a:pPr marL="0" indent="0" algn="ctr">
                  <a:buNone/>
                </a:pPr>
                <a:endParaRPr lang="fa-IR" sz="1800" dirty="0" smtClean="0">
                  <a:cs typeface="B Nazanin" pitchFamily="2" charset="-78"/>
                </a:endParaRPr>
              </a:p>
              <a:p>
                <a:pPr marL="0" indent="0" algn="ctr">
                  <a:buNone/>
                </a:pPr>
                <a:endParaRPr lang="fa-IR" sz="1800" dirty="0">
                  <a:cs typeface="B Nazanin" pitchFamily="2" charset="-78"/>
                </a:endParaRPr>
              </a:p>
              <a:p>
                <a:pPr marL="0" indent="0" algn="ctr">
                  <a:buNone/>
                </a:pPr>
                <a:endParaRPr lang="fa-IR" sz="1800" i="1" dirty="0">
                  <a:latin typeface="Cambria Math"/>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07027784"/>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432048"/>
          </a:xfrm>
        </p:spPr>
        <p:txBody>
          <a:bodyPr>
            <a:noAutofit/>
          </a:bodyPr>
          <a:lstStyle/>
          <a:p>
            <a:pPr marL="0" indent="0" algn="ctr"/>
            <a:r>
              <a:rPr lang="fa-IR" sz="2400" b="1" dirty="0" smtClean="0">
                <a:cs typeface="B Titr" pitchFamily="2" charset="-78"/>
              </a:rPr>
              <a:t>تغييرات عرضه پول</a:t>
            </a:r>
            <a:endParaRPr lang="en-US" sz="2400" dirty="0">
              <a:cs typeface="B Titr" pitchFamily="2" charset="-78"/>
            </a:endParaRP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85000" lnSpcReduction="20000"/>
              </a:bodyPr>
              <a:lstStyle/>
              <a:p>
                <a:pPr marL="0" indent="0">
                  <a:buNone/>
                </a:pPr>
                <a:r>
                  <a:rPr lang="fa-IR" sz="1800" b="1" dirty="0" smtClean="0">
                    <a:latin typeface="Cambria Math"/>
                    <a:cs typeface="B Nazanin" pitchFamily="2" charset="-78"/>
                  </a:rPr>
                  <a:t>ضريب فزاينده نقدينگي </a:t>
                </a:r>
                <a:r>
                  <a:rPr lang="en-US" sz="1800" b="1" dirty="0" smtClean="0">
                    <a:latin typeface="Cambria Math"/>
                    <a:cs typeface="B Nazanin" pitchFamily="2" charset="-78"/>
                  </a:rPr>
                  <a:t>( M2)</a:t>
                </a:r>
                <a:endParaRPr lang="fa-IR" sz="1800" b="1" dirty="0" smtClean="0">
                  <a:latin typeface="Cambria Math"/>
                  <a:cs typeface="B Nazanin" pitchFamily="2" charset="-78"/>
                </a:endParaRPr>
              </a:p>
              <a:p>
                <a:pPr marL="0" indent="0" algn="ctr">
                  <a:buNone/>
                </a:pPr>
                <a:r>
                  <a:rPr lang="fa-IR" sz="1800" i="1" dirty="0" smtClean="0">
                    <a:latin typeface="Cambria Math"/>
                    <a:cs typeface="B Nazanin" pitchFamily="2" charset="-78"/>
                  </a:rPr>
                  <a:t>حجم نقدينگي بخش خصوصي = حجم پول </a:t>
                </a:r>
                <a:r>
                  <a:rPr lang="en-US" sz="1800" i="1" dirty="0" smtClean="0">
                    <a:latin typeface="Cambria Math"/>
                    <a:cs typeface="B Nazanin" pitchFamily="2" charset="-78"/>
                  </a:rPr>
                  <a:t>(M1)</a:t>
                </a:r>
                <a:r>
                  <a:rPr lang="fa-IR" sz="1800" i="1" dirty="0" smtClean="0">
                    <a:latin typeface="Cambria Math"/>
                    <a:cs typeface="B Nazanin" pitchFamily="2" charset="-78"/>
                  </a:rPr>
                  <a:t> + شبه پول ( سپرده هاي غيرديداري )</a:t>
                </a:r>
                <a:endParaRPr lang="en-US" sz="1800" i="1" dirty="0" smtClean="0">
                  <a:latin typeface="Cambria Math"/>
                  <a:cs typeface="B Nazanin" pitchFamily="2" charset="-78"/>
                </a:endParaRPr>
              </a:p>
              <a:p>
                <a:pPr marL="0" indent="0" algn="ctr">
                  <a:buNone/>
                </a:pPr>
                <a:r>
                  <a:rPr lang="en-US" sz="1800" i="1" dirty="0" smtClean="0">
                    <a:latin typeface="Cambria Math"/>
                    <a:cs typeface="B Nazanin" pitchFamily="2" charset="-78"/>
                  </a:rPr>
                  <a:t>M2=M1+TD</a:t>
                </a:r>
              </a:p>
              <a:p>
                <a:pPr marL="0" indent="0" algn="ctr">
                  <a:buNone/>
                </a:pPr>
                <a14:m>
                  <m:oMath xmlns:m="http://schemas.openxmlformats.org/officeDocument/2006/math">
                    <m:r>
                      <a:rPr lang="en-US" sz="1800" b="0" i="1" dirty="0" smtClean="0">
                        <a:latin typeface="Cambria Math"/>
                        <a:cs typeface="B Nazanin" pitchFamily="2" charset="-78"/>
                      </a:rPr>
                      <m:t>𝑡</m:t>
                    </m:r>
                  </m:oMath>
                </a14:m>
                <a:r>
                  <a:rPr lang="en-US" sz="1800" dirty="0" smtClean="0">
                    <a:cs typeface="B Nazanin" pitchFamily="2" charset="-78"/>
                  </a:rPr>
                  <a:t>=</a:t>
                </a:r>
                <a14:m>
                  <m:oMath xmlns:m="http://schemas.openxmlformats.org/officeDocument/2006/math">
                    <m:f>
                      <m:fPr>
                        <m:ctrlPr>
                          <a:rPr lang="en-US" sz="1800" i="1">
                            <a:latin typeface="Cambria Math"/>
                          </a:rPr>
                        </m:ctrlPr>
                      </m:fPr>
                      <m:num>
                        <m:r>
                          <m:rPr>
                            <m:sty m:val="p"/>
                          </m:rPr>
                          <a:rPr lang="en-US" sz="1800" b="0" i="0" smtClean="0">
                            <a:latin typeface="Cambria Math"/>
                          </a:rPr>
                          <m:t>TD</m:t>
                        </m:r>
                      </m:num>
                      <m:den>
                        <m:r>
                          <m:rPr>
                            <m:sty m:val="p"/>
                          </m:rPr>
                          <a:rPr lang="en-US" sz="1800" b="0" i="0" smtClean="0">
                            <a:latin typeface="Cambria Math"/>
                          </a:rPr>
                          <m:t>D</m:t>
                        </m:r>
                      </m:den>
                    </m:f>
                  </m:oMath>
                </a14:m>
                <a:endParaRPr lang="en-US" sz="1800" dirty="0" smtClean="0"/>
              </a:p>
              <a:p>
                <a:pPr marL="0" indent="0" algn="ctr">
                  <a:buNone/>
                </a:pPr>
                <a:r>
                  <a:rPr lang="en-US" sz="1800" dirty="0" smtClean="0"/>
                  <a:t>TD=</a:t>
                </a:r>
                <a:r>
                  <a:rPr lang="en-US" sz="1800" dirty="0" err="1" smtClean="0"/>
                  <a:t>tD</a:t>
                </a:r>
                <a:endParaRPr lang="en-US" sz="1800" dirty="0" smtClean="0"/>
              </a:p>
              <a:p>
                <a:pPr marL="0" indent="0" algn="ctr">
                  <a:buNone/>
                </a:pPr>
                <a:r>
                  <a:rPr lang="en-US" sz="1800" dirty="0" smtClean="0"/>
                  <a:t>M2=M1+tD</a:t>
                </a:r>
              </a:p>
              <a:p>
                <a:pPr marL="0" indent="0" algn="ctr">
                  <a:buNone/>
                </a:pPr>
                <a14:m>
                  <m:oMath xmlns:m="http://schemas.openxmlformats.org/officeDocument/2006/math">
                    <m:r>
                      <a:rPr lang="en-US" sz="1800" i="1">
                        <a:latin typeface="Cambria Math"/>
                      </a:rPr>
                      <m:t>∆</m:t>
                    </m:r>
                  </m:oMath>
                </a14:m>
                <a:r>
                  <a:rPr lang="en-US" sz="1800" dirty="0" smtClean="0"/>
                  <a:t>M2=</a:t>
                </a:r>
                <a:r>
                  <a:rPr lang="en-US" sz="1800" dirty="0"/>
                  <a:t> </a:t>
                </a:r>
                <a14:m>
                  <m:oMath xmlns:m="http://schemas.openxmlformats.org/officeDocument/2006/math">
                    <m:r>
                      <a:rPr lang="en-US" sz="1800" i="1">
                        <a:latin typeface="Cambria Math"/>
                      </a:rPr>
                      <m:t>∆</m:t>
                    </m:r>
                  </m:oMath>
                </a14:m>
                <a:r>
                  <a:rPr lang="en-US" sz="1800" dirty="0" smtClean="0"/>
                  <a:t>M1+t</a:t>
                </a:r>
                <a:r>
                  <a:rPr lang="en-US" sz="1800" dirty="0"/>
                  <a:t> </a:t>
                </a:r>
                <a14:m>
                  <m:oMath xmlns:m="http://schemas.openxmlformats.org/officeDocument/2006/math">
                    <m:r>
                      <a:rPr lang="en-US" sz="1800" i="1">
                        <a:latin typeface="Cambria Math"/>
                      </a:rPr>
                      <m:t>∆</m:t>
                    </m:r>
                    <m:r>
                      <m:rPr>
                        <m:sty m:val="p"/>
                      </m:rPr>
                      <a:rPr lang="en-US" sz="1800" b="0" i="0" smtClean="0">
                        <a:latin typeface="Cambria Math"/>
                      </a:rPr>
                      <m:t>D</m:t>
                    </m:r>
                  </m:oMath>
                </a14:m>
                <a:endParaRPr lang="en-US" sz="1800" b="0" dirty="0" smtClean="0"/>
              </a:p>
              <a:p>
                <a:pPr marL="0" indent="0" algn="ctr" rtl="0">
                  <a:buNone/>
                </a:pPr>
                <a:r>
                  <a:rPr lang="en-US" sz="1800" dirty="0" smtClean="0"/>
                  <a:t>  </a:t>
                </a:r>
                <a14:m>
                  <m:oMath xmlns:m="http://schemas.openxmlformats.org/officeDocument/2006/math">
                    <m:r>
                      <a:rPr lang="en-US" sz="1800" i="1" smtClean="0">
                        <a:latin typeface="Cambria Math"/>
                      </a:rPr>
                      <m:t>∆</m:t>
                    </m:r>
                  </m:oMath>
                </a14:m>
                <a:r>
                  <a:rPr lang="en-US" sz="1800" dirty="0" smtClean="0"/>
                  <a:t>M2=</a:t>
                </a:r>
                <a:r>
                  <a:rPr lang="en-US" sz="1800" dirty="0"/>
                  <a:t> </a:t>
                </a:r>
                <a14:m>
                  <m:oMath xmlns:m="http://schemas.openxmlformats.org/officeDocument/2006/math">
                    <m:f>
                      <m:fPr>
                        <m:ctrlPr>
                          <a:rPr lang="en-US" sz="1800" i="1">
                            <a:latin typeface="Cambria Math"/>
                          </a:rPr>
                        </m:ctrlPr>
                      </m:fPr>
                      <m:num>
                        <m:r>
                          <a:rPr lang="en-US" sz="1800">
                            <a:latin typeface="Cambria Math"/>
                          </a:rPr>
                          <m:t>1</m:t>
                        </m:r>
                        <m:r>
                          <a:rPr lang="en-US" sz="1800">
                            <a:latin typeface="Cambria Math"/>
                          </a:rPr>
                          <m:t>+</m:t>
                        </m:r>
                        <m:r>
                          <a:rPr lang="en-US" sz="1800" i="1">
                            <a:latin typeface="Cambria Math"/>
                          </a:rPr>
                          <m:t>𝑐</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a:latin typeface="Cambria Math"/>
                      </a:rPr>
                      <m:t>∆</m:t>
                    </m:r>
                    <m:r>
                      <m:rPr>
                        <m:sty m:val="p"/>
                      </m:rPr>
                      <a:rPr lang="en-US" sz="1800" i="1">
                        <a:latin typeface="Cambria Math"/>
                      </a:rPr>
                      <m:t>H</m:t>
                    </m:r>
                  </m:oMath>
                </a14:m>
                <a:r>
                  <a:rPr lang="en-US" sz="1800" dirty="0" smtClean="0"/>
                  <a:t>+</a:t>
                </a:r>
                <a14:m>
                  <m:oMath xmlns:m="http://schemas.openxmlformats.org/officeDocument/2006/math">
                    <m:f>
                      <m:fPr>
                        <m:ctrlPr>
                          <a:rPr lang="en-US" sz="1800" i="1">
                            <a:latin typeface="Cambria Math"/>
                          </a:rPr>
                        </m:ctrlPr>
                      </m:fPr>
                      <m:num>
                        <m:r>
                          <m:rPr>
                            <m:sty m:val="p"/>
                          </m:rPr>
                          <a:rPr lang="en-US" sz="1800" b="0" i="0" smtClean="0">
                            <a:latin typeface="Cambria Math"/>
                          </a:rPr>
                          <m:t>t</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smtClean="0">
                        <a:latin typeface="Cambria Math"/>
                      </a:rPr>
                      <m:t>∆</m:t>
                    </m:r>
                    <m:r>
                      <m:rPr>
                        <m:sty m:val="p"/>
                      </m:rPr>
                      <a:rPr lang="en-US" sz="1800" i="1" smtClean="0">
                        <a:latin typeface="Cambria Math"/>
                      </a:rPr>
                      <m:t>H</m:t>
                    </m:r>
                  </m:oMath>
                </a14:m>
                <a:endParaRPr lang="en-US" sz="1800" dirty="0" smtClean="0"/>
              </a:p>
              <a:p>
                <a:pPr marL="0" indent="0" algn="ctr">
                  <a:buNone/>
                </a:pPr>
                <a14:m>
                  <m:oMath xmlns:m="http://schemas.openxmlformats.org/officeDocument/2006/math">
                    <m:r>
                      <a:rPr lang="en-US" sz="1800" i="1">
                        <a:latin typeface="Cambria Math"/>
                      </a:rPr>
                      <m:t>∆</m:t>
                    </m:r>
                  </m:oMath>
                </a14:m>
                <a:r>
                  <a:rPr lang="en-US" sz="1800" dirty="0"/>
                  <a:t>M2= </a:t>
                </a:r>
                <a14:m>
                  <m:oMath xmlns:m="http://schemas.openxmlformats.org/officeDocument/2006/math">
                    <m:f>
                      <m:fPr>
                        <m:ctrlPr>
                          <a:rPr lang="en-US" sz="1800" i="1">
                            <a:latin typeface="Cambria Math"/>
                          </a:rPr>
                        </m:ctrlPr>
                      </m:fPr>
                      <m:num>
                        <m:r>
                          <a:rPr lang="en-US" sz="1800">
                            <a:latin typeface="Cambria Math"/>
                          </a:rPr>
                          <m:t>1</m:t>
                        </m:r>
                        <m:r>
                          <a:rPr lang="en-US" sz="1800">
                            <a:latin typeface="Cambria Math"/>
                          </a:rPr>
                          <m:t>+</m:t>
                        </m:r>
                        <m:r>
                          <a:rPr lang="en-US" sz="1800" i="1">
                            <a:latin typeface="Cambria Math"/>
                          </a:rPr>
                          <m:t>𝑐</m:t>
                        </m:r>
                        <m:r>
                          <a:rPr lang="en-US" sz="1800" b="0" i="1" smtClean="0">
                            <a:latin typeface="Cambria Math"/>
                          </a:rPr>
                          <m:t>+</m:t>
                        </m:r>
                        <m:r>
                          <a:rPr lang="en-US" sz="1800" b="0" i="1" smtClean="0">
                            <a:latin typeface="Cambria Math"/>
                          </a:rPr>
                          <m:t>𝑡</m:t>
                        </m:r>
                      </m:num>
                      <m:den>
                        <m:r>
                          <m:rPr>
                            <m:sty m:val="p"/>
                          </m:rPr>
                          <a:rPr lang="en-US" sz="1800">
                            <a:latin typeface="Cambria Math"/>
                          </a:rPr>
                          <m:t>r</m:t>
                        </m:r>
                        <m:r>
                          <a:rPr lang="en-US" sz="1800">
                            <a:latin typeface="Cambria Math"/>
                          </a:rPr>
                          <m:t>+</m:t>
                        </m:r>
                        <m:r>
                          <m:rPr>
                            <m:sty m:val="p"/>
                          </m:rPr>
                          <a:rPr lang="en-US" sz="1800">
                            <a:latin typeface="Cambria Math"/>
                          </a:rPr>
                          <m:t>c</m:t>
                        </m:r>
                        <m:r>
                          <a:rPr lang="en-US" sz="1800">
                            <a:latin typeface="Cambria Math"/>
                          </a:rPr>
                          <m:t>+</m:t>
                        </m:r>
                        <m:r>
                          <m:rPr>
                            <m:sty m:val="p"/>
                          </m:rPr>
                          <a:rPr lang="en-US" sz="1800">
                            <a:latin typeface="Cambria Math"/>
                          </a:rPr>
                          <m:t>e</m:t>
                        </m:r>
                        <m:r>
                          <a:rPr lang="en-US" sz="1800">
                            <a:latin typeface="Cambria Math"/>
                          </a:rPr>
                          <m:t>+</m:t>
                        </m:r>
                        <m:r>
                          <m:rPr>
                            <m:nor/>
                          </m:rPr>
                          <a:rPr lang="en-US" sz="1800" dirty="0">
                            <a:latin typeface="Cambria Math"/>
                          </a:rPr>
                          <m:t>r</m:t>
                        </m:r>
                        <m:r>
                          <m:rPr>
                            <m:nor/>
                          </m:rPr>
                          <a:rPr lang="en-US" sz="1800" dirty="0">
                            <a:latin typeface="Cambria Math"/>
                          </a:rPr>
                          <m:t> </m:t>
                        </m:r>
                        <m:r>
                          <m:rPr>
                            <m:nor/>
                          </m:rPr>
                          <a:rPr lang="en-US" sz="1800" dirty="0">
                            <a:latin typeface="Cambria Math"/>
                          </a:rPr>
                          <m:t>t</m:t>
                        </m:r>
                      </m:den>
                    </m:f>
                    <m:r>
                      <a:rPr lang="en-US" sz="1800" i="1">
                        <a:latin typeface="Cambria Math"/>
                      </a:rPr>
                      <m:t>∆</m:t>
                    </m:r>
                    <m:r>
                      <m:rPr>
                        <m:sty m:val="p"/>
                      </m:rPr>
                      <a:rPr lang="en-US" sz="1800" i="1">
                        <a:latin typeface="Cambria Math"/>
                      </a:rPr>
                      <m:t>H</m:t>
                    </m:r>
                  </m:oMath>
                </a14:m>
                <a:endParaRPr lang="en-US" sz="1800" dirty="0" smtClean="0"/>
              </a:p>
              <a:p>
                <a:pPr marL="0" indent="0" algn="ctr">
                  <a:buNone/>
                </a:pPr>
                <a14:m>
                  <m:oMath xmlns:m="http://schemas.openxmlformats.org/officeDocument/2006/math">
                    <m:r>
                      <a:rPr lang="en-US" sz="1800" i="1">
                        <a:latin typeface="Cambria Math"/>
                      </a:rPr>
                      <m:t>∆</m:t>
                    </m:r>
                  </m:oMath>
                </a14:m>
                <a:r>
                  <a:rPr lang="en-US" sz="1800" dirty="0"/>
                  <a:t>M2= </a:t>
                </a:r>
                <a14:m>
                  <m:oMath xmlns:m="http://schemas.openxmlformats.org/officeDocument/2006/math">
                    <m:r>
                      <a:rPr lang="en-US" sz="1800" b="0" i="1" smtClean="0">
                        <a:latin typeface="Cambria Math"/>
                      </a:rPr>
                      <m:t>𝑚</m:t>
                    </m:r>
                    <m:r>
                      <a:rPr lang="en-US" sz="1800" b="0" i="1" smtClean="0">
                        <a:latin typeface="Cambria Math"/>
                      </a:rPr>
                      <m:t>2</m:t>
                    </m:r>
                    <m:r>
                      <a:rPr lang="en-US" sz="1800" b="0" i="1" smtClean="0">
                        <a:latin typeface="Cambria Math"/>
                      </a:rPr>
                      <m:t>∗∆</m:t>
                    </m:r>
                    <m:r>
                      <m:rPr>
                        <m:sty m:val="p"/>
                      </m:rPr>
                      <a:rPr lang="en-US" sz="1800" i="1">
                        <a:latin typeface="Cambria Math"/>
                      </a:rPr>
                      <m:t>H</m:t>
                    </m:r>
                  </m:oMath>
                </a14:m>
                <a:endParaRPr lang="en-US" sz="1800" dirty="0" smtClean="0"/>
              </a:p>
              <a:p>
                <a:pPr marL="0" indent="0" algn="ctr">
                  <a:buNone/>
                </a:pPr>
                <a:r>
                  <a:rPr lang="en-US" sz="1800" dirty="0" smtClean="0"/>
                  <a:t>m2</a:t>
                </a:r>
                <a:r>
                  <a:rPr lang="fa-IR" sz="1800" dirty="0" smtClean="0"/>
                  <a:t>: </a:t>
                </a:r>
                <a:r>
                  <a:rPr lang="fa-IR" sz="1800" dirty="0" smtClean="0">
                    <a:cs typeface="B Nazanin" pitchFamily="2" charset="-78"/>
                  </a:rPr>
                  <a:t>ضريب فزاينده نقدينگي = 4.2</a:t>
                </a:r>
              </a:p>
              <a:p>
                <a:pPr marL="0" indent="0" algn="ctr">
                  <a:buNone/>
                </a:pPr>
                <a14:m>
                  <m:oMath xmlns:m="http://schemas.openxmlformats.org/officeDocument/2006/math">
                    <m:r>
                      <a:rPr lang="en-US" sz="1800" i="1">
                        <a:latin typeface="Cambria Math"/>
                      </a:rPr>
                      <m:t>∆</m:t>
                    </m:r>
                  </m:oMath>
                </a14:m>
                <a:r>
                  <a:rPr lang="en-US" sz="1800" dirty="0"/>
                  <a:t>M2= </a:t>
                </a:r>
                <a14:m>
                  <m:oMath xmlns:m="http://schemas.openxmlformats.org/officeDocument/2006/math">
                    <m:r>
                      <a:rPr lang="fa-IR" sz="1800" b="0" i="1" smtClean="0">
                        <a:latin typeface="Cambria Math"/>
                      </a:rPr>
                      <m:t>4200</m:t>
                    </m:r>
                  </m:oMath>
                </a14:m>
                <a:endParaRPr lang="fa-IR" sz="1800" dirty="0" smtClean="0">
                  <a:cs typeface="B Nazanin" pitchFamily="2" charset="-78"/>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3"/>
                <a:stretch>
                  <a:fillRect r="-296"/>
                </a:stretch>
              </a:blipFill>
            </p:spPr>
            <p:txBody>
              <a:bodyPr/>
              <a:lstStyle/>
              <a:p>
                <a:r>
                  <a:rPr lang="en-US">
                    <a:noFill/>
                  </a:rPr>
                  <a:t> </a:t>
                </a:r>
              </a:p>
            </p:txBody>
          </p:sp>
        </mc:Fallback>
      </mc:AlternateContent>
    </p:spTree>
    <p:extLst>
      <p:ext uri="{BB962C8B-B14F-4D97-AF65-F5344CB8AC3E}">
        <p14:creationId xmlns:p14="http://schemas.microsoft.com/office/powerpoint/2010/main" val="888559574"/>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ctr"/>
            <a:r>
              <a:rPr lang="fa-IR" sz="3200" dirty="0" smtClean="0">
                <a:cs typeface="B Titr" pitchFamily="2" charset="-78"/>
              </a:rPr>
              <a:t>مقدمه</a:t>
            </a:r>
            <a:endParaRPr lang="en-US" sz="3200" dirty="0">
              <a:cs typeface="B Titr" pitchFamily="2" charset="-78"/>
            </a:endParaRPr>
          </a:p>
        </p:txBody>
      </p:sp>
      <p:sp>
        <p:nvSpPr>
          <p:cNvPr id="4" name="Content Placeholder 3"/>
          <p:cNvSpPr>
            <a:spLocks noGrp="1"/>
          </p:cNvSpPr>
          <p:nvPr>
            <p:ph idx="1"/>
          </p:nvPr>
        </p:nvSpPr>
        <p:spPr/>
        <p:txBody>
          <a:bodyPr>
            <a:normAutofit lnSpcReduction="10000"/>
          </a:bodyPr>
          <a:lstStyle/>
          <a:p>
            <a:pPr lvl="1"/>
            <a:r>
              <a:rPr lang="fa-IR" sz="3200" dirty="0" smtClean="0">
                <a:cs typeface="B Nazanin" pitchFamily="2" charset="-78"/>
              </a:rPr>
              <a:t>پول </a:t>
            </a:r>
            <a:r>
              <a:rPr lang="fa-IR" sz="3200" dirty="0">
                <a:cs typeface="B Nazanin" pitchFamily="2" charset="-78"/>
              </a:rPr>
              <a:t>مهمترين اهرم كنترلي اقتصادي است </a:t>
            </a:r>
            <a:r>
              <a:rPr lang="fa-IR" sz="3200" dirty="0" smtClean="0">
                <a:cs typeface="B Nazanin" pitchFamily="2" charset="-78"/>
              </a:rPr>
              <a:t>.</a:t>
            </a:r>
          </a:p>
          <a:p>
            <a:pPr lvl="1">
              <a:lnSpc>
                <a:spcPct val="150000"/>
              </a:lnSpc>
            </a:pPr>
            <a:r>
              <a:rPr lang="fa-IR" sz="3200" dirty="0" smtClean="0">
                <a:cs typeface="B Nazanin" pitchFamily="2" charset="-78"/>
              </a:rPr>
              <a:t> پول ارتباط نزديكي با تغييرات حجم پول ،‌تورم ، بيكاري و تحولات اقتصادي دارد .</a:t>
            </a:r>
          </a:p>
          <a:p>
            <a:pPr lvl="1">
              <a:lnSpc>
                <a:spcPct val="150000"/>
              </a:lnSpc>
            </a:pPr>
            <a:r>
              <a:rPr lang="fa-IR" sz="3200" dirty="0" smtClean="0">
                <a:cs typeface="B Nazanin" pitchFamily="2" charset="-78"/>
              </a:rPr>
              <a:t>پول يكي از ابداعات مهم بشر مي باشد . </a:t>
            </a:r>
            <a:endParaRPr lang="en-US" sz="3200" dirty="0" smtClean="0">
              <a:cs typeface="B Nazanin" pitchFamily="2" charset="-78"/>
            </a:endParaRPr>
          </a:p>
          <a:p>
            <a:pPr lvl="1">
              <a:lnSpc>
                <a:spcPct val="150000"/>
              </a:lnSpc>
            </a:pPr>
            <a:r>
              <a:rPr lang="fa-IR" sz="3200" dirty="0" smtClean="0">
                <a:cs typeface="B Nazanin" pitchFamily="2" charset="-78"/>
              </a:rPr>
              <a:t>در خصوص پول در بين كارشناسان اقتصادي اتفاق نظر وجود ندارد .</a:t>
            </a:r>
            <a:endParaRPr lang="en-US" sz="3200" dirty="0" smtClean="0">
              <a:cs typeface="B Nazanin" pitchFamily="2" charset="-78"/>
            </a:endParaRPr>
          </a:p>
          <a:p>
            <a:pPr lvl="1">
              <a:lnSpc>
                <a:spcPct val="150000"/>
              </a:lnSpc>
            </a:pPr>
            <a:endParaRPr lang="en-US" sz="2400" dirty="0">
              <a:cs typeface="B Nazanin" pitchFamily="2" charset="-78"/>
            </a:endParaRPr>
          </a:p>
        </p:txBody>
      </p:sp>
    </p:spTree>
    <p:custDataLst>
      <p:tags r:id="rId1"/>
    </p:custDataLst>
    <p:extLst>
      <p:ext uri="{BB962C8B-B14F-4D97-AF65-F5344CB8AC3E}">
        <p14:creationId xmlns:p14="http://schemas.microsoft.com/office/powerpoint/2010/main" val="954341162"/>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3200" dirty="0" smtClean="0">
                <a:cs typeface="B Nazanin" pitchFamily="2" charset="-78"/>
              </a:rPr>
              <a:t>وزير اقتصاد(مهرماه 1392): </a:t>
            </a:r>
            <a:r>
              <a:rPr lang="fa-IR" sz="3200" dirty="0">
                <a:cs typeface="B Nazanin" pitchFamily="2" charset="-78"/>
              </a:rPr>
              <a:t>هم‌اکنون این نسبت 96 درصد است که با احتساب ذخیره قانونی 13 درصد و ذخیره احتیاطی 3 درصدی در بانک‌ها حداکثر تسهیلات پرداختی باید 84 درصد باشد و پرداخت 96 درصد نشان‌دهنده این است که بانک بیش از این توان پرداخت تسهیلات ندارد</a:t>
            </a:r>
            <a:r>
              <a:rPr lang="fa-IR" sz="3200" dirty="0" smtClean="0">
                <a:cs typeface="B Nazanin" pitchFamily="2" charset="-78"/>
              </a:rPr>
              <a:t>.</a:t>
            </a:r>
            <a:endParaRPr lang="en-US" sz="3200" dirty="0" smtClean="0">
              <a:cs typeface="B Nazanin" pitchFamily="2" charset="-78"/>
            </a:endParaRPr>
          </a:p>
          <a:p>
            <a:pPr marL="0" indent="0" algn="just">
              <a:buNone/>
            </a:pPr>
            <a:r>
              <a:rPr lang="fa-IR" sz="3200" dirty="0" smtClean="0">
                <a:cs typeface="B Nazanin" pitchFamily="2" charset="-78"/>
              </a:rPr>
              <a:t>رييس كل بانك مركزي ( آذر 1392 ) : ضريب فزاينده ايران 5 است .</a:t>
            </a:r>
            <a:endParaRPr lang="fa-IR" sz="3200" dirty="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600" b="1" dirty="0" smtClean="0">
                <a:latin typeface="B Titr"/>
                <a:cs typeface="B Titr" pitchFamily="2" charset="-78"/>
              </a:rPr>
              <a:t>نرخهاي ذخيره در ايران</a:t>
            </a:r>
            <a:endParaRPr lang="en-US" sz="1600" b="1" dirty="0">
              <a:latin typeface="B Titr"/>
              <a:cs typeface="B Titr" pitchFamily="2" charset="-78"/>
            </a:endParaRPr>
          </a:p>
        </p:txBody>
      </p:sp>
    </p:spTree>
    <p:extLst>
      <p:ext uri="{BB962C8B-B14F-4D97-AF65-F5344CB8AC3E}">
        <p14:creationId xmlns:p14="http://schemas.microsoft.com/office/powerpoint/2010/main" val="2734305548"/>
      </p:ext>
    </p:extLst>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576" y="1196752"/>
                <a:ext cx="8077200" cy="5486400"/>
              </a:xfrm>
            </p:spPr>
            <p:txBody>
              <a:bodyPr>
                <a:noAutofit/>
              </a:bodyPr>
              <a:lstStyle/>
              <a:p>
                <a:pPr marL="0" indent="0" algn="ctr">
                  <a:buNone/>
                </a:pPr>
                <a14:m>
                  <m:oMath xmlns:m="http://schemas.openxmlformats.org/officeDocument/2006/math">
                    <m:r>
                      <a:rPr lang="en-US" sz="3200" b="0" i="1" smtClean="0">
                        <a:latin typeface="Cambria Math"/>
                      </a:rPr>
                      <m:t>𝑚</m:t>
                    </m:r>
                    <m:r>
                      <a:rPr lang="en-US" sz="3200" i="1">
                        <a:latin typeface="Cambria Math"/>
                      </a:rPr>
                      <m:t>1</m:t>
                    </m:r>
                    <m:r>
                      <a:rPr lang="en-US" sz="3200" i="1">
                        <a:latin typeface="Cambria Math"/>
                      </a:rPr>
                      <m:t> </m:t>
                    </m:r>
                  </m:oMath>
                </a14:m>
                <a:r>
                  <a:rPr lang="en-US" sz="3200" dirty="0">
                    <a:cs typeface="B Nazanin" pitchFamily="2" charset="-78"/>
                  </a:rPr>
                  <a:t>=</a:t>
                </a:r>
                <a14:m>
                  <m:oMath xmlns:m="http://schemas.openxmlformats.org/officeDocument/2006/math">
                    <m:f>
                      <m:fPr>
                        <m:ctrlPr>
                          <a:rPr lang="en-US" sz="3200" i="1">
                            <a:latin typeface="Cambria Math"/>
                          </a:rPr>
                        </m:ctrlPr>
                      </m:fPr>
                      <m:num>
                        <m:r>
                          <a:rPr lang="en-US" sz="3200">
                            <a:latin typeface="Cambria Math"/>
                          </a:rPr>
                          <m:t>1</m:t>
                        </m:r>
                        <m:r>
                          <a:rPr lang="en-US" sz="3200">
                            <a:latin typeface="Cambria Math"/>
                          </a:rPr>
                          <m:t>+</m:t>
                        </m:r>
                        <m:r>
                          <a:rPr lang="en-US" sz="3200" i="1">
                            <a:latin typeface="Cambria Math"/>
                          </a:rPr>
                          <m:t>𝑐</m:t>
                        </m:r>
                      </m:num>
                      <m:den>
                        <m:r>
                          <m:rPr>
                            <m:sty m:val="p"/>
                          </m:rPr>
                          <a:rPr lang="en-US" sz="3200">
                            <a:latin typeface="Cambria Math"/>
                          </a:rPr>
                          <m:t>r</m:t>
                        </m:r>
                        <m:r>
                          <a:rPr lang="en-US" sz="3200">
                            <a:latin typeface="Cambria Math"/>
                          </a:rPr>
                          <m:t>+</m:t>
                        </m:r>
                        <m:r>
                          <m:rPr>
                            <m:sty m:val="p"/>
                          </m:rPr>
                          <a:rPr lang="en-US" sz="3200">
                            <a:latin typeface="Cambria Math"/>
                          </a:rPr>
                          <m:t>c</m:t>
                        </m:r>
                        <m:r>
                          <a:rPr lang="en-US" sz="3200">
                            <a:latin typeface="Cambria Math"/>
                          </a:rPr>
                          <m:t>+</m:t>
                        </m:r>
                        <m:r>
                          <m:rPr>
                            <m:sty m:val="p"/>
                          </m:rPr>
                          <a:rPr lang="en-US" sz="3200">
                            <a:latin typeface="Cambria Math"/>
                          </a:rPr>
                          <m:t>e</m:t>
                        </m:r>
                        <m:r>
                          <a:rPr lang="en-US" sz="3200">
                            <a:latin typeface="Cambria Math"/>
                          </a:rPr>
                          <m:t>+</m:t>
                        </m:r>
                        <m:r>
                          <m:rPr>
                            <m:nor/>
                          </m:rPr>
                          <a:rPr lang="en-US" sz="3200" dirty="0">
                            <a:latin typeface="Cambria Math"/>
                          </a:rPr>
                          <m:t>r</m:t>
                        </m:r>
                        <m:r>
                          <m:rPr>
                            <m:nor/>
                          </m:rPr>
                          <a:rPr lang="en-US" sz="3200" dirty="0">
                            <a:latin typeface="Cambria Math"/>
                          </a:rPr>
                          <m:t> </m:t>
                        </m:r>
                        <m:r>
                          <m:rPr>
                            <m:nor/>
                          </m:rPr>
                          <a:rPr lang="en-US" sz="3200" dirty="0">
                            <a:latin typeface="Cambria Math"/>
                          </a:rPr>
                          <m:t>t</m:t>
                        </m:r>
                      </m:den>
                    </m:f>
                  </m:oMath>
                </a14:m>
                <a:endParaRPr lang="en-US" sz="3200" dirty="0" smtClean="0">
                  <a:cs typeface="B Nazanin" pitchFamily="2" charset="-78"/>
                </a:endParaRPr>
              </a:p>
              <a:p>
                <a:pPr algn="just"/>
                <a:r>
                  <a:rPr lang="fa-IR" dirty="0" smtClean="0">
                    <a:cs typeface="B Nazanin" pitchFamily="2" charset="-78"/>
                  </a:rPr>
                  <a:t>از آنجايي كه </a:t>
                </a:r>
                <a:r>
                  <a:rPr lang="en-US" dirty="0" smtClean="0">
                    <a:cs typeface="B Nazanin" pitchFamily="2" charset="-78"/>
                  </a:rPr>
                  <a:t>c</a:t>
                </a:r>
                <a:r>
                  <a:rPr lang="fa-IR" dirty="0" smtClean="0">
                    <a:cs typeface="B Nazanin" pitchFamily="2" charset="-78"/>
                  </a:rPr>
                  <a:t> هم در صورت و هم در مخرج كسر وجود دارد ارتباط آن با </a:t>
                </a:r>
                <a:r>
                  <a:rPr lang="en-US" dirty="0" smtClean="0">
                    <a:cs typeface="B Nazanin" pitchFamily="2" charset="-78"/>
                  </a:rPr>
                  <a:t>m</a:t>
                </a:r>
                <a:r>
                  <a:rPr lang="fa-IR" dirty="0" smtClean="0">
                    <a:cs typeface="B Nazanin" pitchFamily="2" charset="-78"/>
                  </a:rPr>
                  <a:t> نامشخص است .</a:t>
                </a:r>
              </a:p>
              <a:p>
                <a:pPr algn="just"/>
                <a:r>
                  <a:rPr lang="fa-IR" dirty="0" smtClean="0">
                    <a:cs typeface="B Nazanin" pitchFamily="2" charset="-78"/>
                  </a:rPr>
                  <a:t>نسبت ذخيره قانوني سپرده هاي جاري و مدت دار : اين نسبتها توسط بانك مركزي تعيين مي شود و از جمله ابزارهاي سياست پولي را تشكيل مي دهد .اين دو نسبت از جمله متغيرهاي كنترل مي باشد كه به وسيله مقامات پولي براي دستيابي به اهداف معين اقتصادي نظير اشتغال كامل ، كاهش نرخ تورم و ثبات قيمتها اعمال مي گردد.</a:t>
                </a:r>
              </a:p>
              <a:p>
                <a:r>
                  <a:rPr lang="fa-IR" dirty="0" smtClean="0">
                    <a:cs typeface="B Nazanin" pitchFamily="2" charset="-78"/>
                  </a:rPr>
                  <a:t> </a:t>
                </a:r>
                <a:r>
                  <a:rPr lang="en-US" dirty="0">
                    <a:cs typeface="B Nazanin" pitchFamily="2" charset="-78"/>
                  </a:rPr>
                  <a:t>c</a:t>
                </a:r>
                <a:r>
                  <a:rPr lang="fa-IR" dirty="0">
                    <a:cs typeface="B Nazanin" pitchFamily="2" charset="-78"/>
                  </a:rPr>
                  <a:t> به امكان جانشيني اشكال مختلف پول و هزينه نگهداري آنها وابسته است . اسكناس و سپرده جاري جانشين كامل نمي باشند . راحتي داشتن يكي يا ديگري در اين نسبت موثر است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576" y="1196752"/>
                <a:ext cx="8077200" cy="5486400"/>
              </a:xfrm>
              <a:blipFill rotWithShape="1">
                <a:blip r:embed="rId3"/>
                <a:stretch>
                  <a:fillRect l="-1585" r="-1208"/>
                </a:stretch>
              </a:blipFill>
            </p:spPr>
            <p:txBody>
              <a:bodyPr/>
              <a:lstStyle/>
              <a:p>
                <a:r>
                  <a:rPr lang="en-US">
                    <a:noFill/>
                  </a:rPr>
                  <a:t> </a:t>
                </a:r>
              </a:p>
            </p:txBody>
          </p:sp>
        </mc:Fallback>
      </mc:AlternateContent>
      <p:sp>
        <p:nvSpPr>
          <p:cNvPr id="5" name="Title 1"/>
          <p:cNvSpPr>
            <a:spLocks noGrp="1"/>
          </p:cNvSpPr>
          <p:nvPr>
            <p:ph type="title"/>
          </p:nvPr>
        </p:nvSpPr>
        <p:spPr>
          <a:xfrm>
            <a:off x="899592" y="548680"/>
            <a:ext cx="8077200" cy="533400"/>
          </a:xfrm>
        </p:spPr>
        <p:txBody>
          <a:bodyPr>
            <a:normAutofit/>
          </a:bodyPr>
          <a:lstStyle/>
          <a:p>
            <a:pPr algn="ctr"/>
            <a:r>
              <a:rPr lang="fa-IR" sz="1600" b="1" dirty="0" smtClean="0">
                <a:latin typeface="B Titr"/>
                <a:cs typeface="B Titr" pitchFamily="2" charset="-78"/>
              </a:rPr>
              <a:t>عوامل موثر بر ضريب فزاينده پول </a:t>
            </a:r>
            <a:r>
              <a:rPr lang="en-US" sz="1600" b="1" dirty="0" smtClean="0">
                <a:latin typeface="B Titr"/>
                <a:cs typeface="B Titr" pitchFamily="2" charset="-78"/>
              </a:rPr>
              <a:t>m1</a:t>
            </a:r>
            <a:endParaRPr lang="en-US" sz="1600" b="1" dirty="0">
              <a:latin typeface="B Titr"/>
              <a:cs typeface="B Titr" pitchFamily="2" charset="-78"/>
            </a:endParaRPr>
          </a:p>
        </p:txBody>
      </p:sp>
    </p:spTree>
    <p:extLst>
      <p:ext uri="{BB962C8B-B14F-4D97-AF65-F5344CB8AC3E}">
        <p14:creationId xmlns:p14="http://schemas.microsoft.com/office/powerpoint/2010/main" val="4016657349"/>
      </p:ext>
    </p:extLst>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576" y="1196752"/>
                <a:ext cx="8077200" cy="5486400"/>
              </a:xfrm>
            </p:spPr>
            <p:txBody>
              <a:bodyPr>
                <a:noAutofit/>
              </a:bodyPr>
              <a:lstStyle/>
              <a:p>
                <a:pPr marL="0" indent="0">
                  <a:buNone/>
                </a:pPr>
                <a:r>
                  <a:rPr lang="fa-IR" b="1" dirty="0" smtClean="0">
                    <a:cs typeface="B Nazanin" pitchFamily="2" charset="-78"/>
                  </a:rPr>
                  <a:t>پايه پولي </a:t>
                </a:r>
              </a:p>
              <a:p>
                <a:pPr marL="0" indent="0" algn="ctr">
                  <a:buNone/>
                </a:pPr>
                <a14:m>
                  <m:oMath xmlns:m="http://schemas.openxmlformats.org/officeDocument/2006/math">
                    <m:r>
                      <a:rPr lang="en-US" i="1">
                        <a:latin typeface="Cambria Math"/>
                      </a:rPr>
                      <m:t>∆</m:t>
                    </m:r>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a:latin typeface="Cambria Math"/>
                          </a:rPr>
                          <m:t>1</m:t>
                        </m:r>
                        <m:r>
                          <a:rPr lang="en-US">
                            <a:latin typeface="Cambria Math"/>
                          </a:rPr>
                          <m:t>+</m:t>
                        </m:r>
                        <m:r>
                          <a:rPr lang="en-US" i="1">
                            <a:latin typeface="Cambria Math"/>
                          </a:rPr>
                          <m:t>𝑐</m:t>
                        </m:r>
                      </m:num>
                      <m:den>
                        <m:r>
                          <m:rPr>
                            <m:sty m:val="p"/>
                          </m:rPr>
                          <a:rPr lang="en-US">
                            <a:latin typeface="Cambria Math"/>
                          </a:rPr>
                          <m:t>r</m:t>
                        </m:r>
                        <m:r>
                          <a:rPr lang="en-US">
                            <a:latin typeface="Cambria Math"/>
                          </a:rPr>
                          <m:t>+</m:t>
                        </m:r>
                        <m:r>
                          <m:rPr>
                            <m:sty m:val="p"/>
                          </m:rPr>
                          <a:rPr lang="en-US">
                            <a:latin typeface="Cambria Math"/>
                          </a:rPr>
                          <m:t>c</m:t>
                        </m:r>
                        <m:r>
                          <a:rPr lang="en-US">
                            <a:latin typeface="Cambria Math"/>
                          </a:rPr>
                          <m:t>+</m:t>
                        </m:r>
                        <m:r>
                          <m:rPr>
                            <m:sty m:val="p"/>
                          </m:rPr>
                          <a:rPr lang="en-US">
                            <a:latin typeface="Cambria Math"/>
                          </a:rPr>
                          <m:t>e</m:t>
                        </m:r>
                        <m:r>
                          <a:rPr lang="en-US">
                            <a:latin typeface="Cambria Math"/>
                          </a:rPr>
                          <m:t>+</m:t>
                        </m:r>
                        <m:r>
                          <m:rPr>
                            <m:nor/>
                          </m:rPr>
                          <a:rPr lang="en-US" dirty="0">
                            <a:latin typeface="Cambria Math"/>
                          </a:rPr>
                          <m:t>r</m:t>
                        </m:r>
                        <m:r>
                          <m:rPr>
                            <m:nor/>
                          </m:rPr>
                          <a:rPr lang="en-US" dirty="0">
                            <a:latin typeface="Cambria Math"/>
                          </a:rPr>
                          <m:t> </m:t>
                        </m:r>
                        <m:r>
                          <m:rPr>
                            <m:nor/>
                          </m:rPr>
                          <a:rPr lang="en-US" dirty="0">
                            <a:latin typeface="Cambria Math"/>
                          </a:rPr>
                          <m:t>t</m:t>
                        </m:r>
                      </m:den>
                    </m:f>
                    <m:r>
                      <a:rPr lang="en-US" i="1">
                        <a:latin typeface="Cambria Math"/>
                      </a:rPr>
                      <m:t>∆</m:t>
                    </m:r>
                    <m:r>
                      <m:rPr>
                        <m:sty m:val="p"/>
                      </m:rPr>
                      <a:rPr lang="en-US" i="1">
                        <a:latin typeface="Cambria Math"/>
                      </a:rPr>
                      <m:t>H</m:t>
                    </m:r>
                  </m:oMath>
                </a14:m>
                <a:endParaRPr lang="fa-IR" dirty="0" smtClean="0"/>
              </a:p>
              <a:p>
                <a:pPr marL="0" indent="0" algn="ctr">
                  <a:buNone/>
                </a:pPr>
                <a14:m>
                  <m:oMath xmlns:m="http://schemas.openxmlformats.org/officeDocument/2006/math">
                    <m:r>
                      <a:rPr lang="en-US" i="1">
                        <a:latin typeface="Cambria Math"/>
                      </a:rPr>
                      <m:t>∆</m:t>
                    </m:r>
                    <m:r>
                      <m:rPr>
                        <m:sty m:val="p"/>
                      </m:rPr>
                      <a:rPr lang="en-US" i="1">
                        <a:latin typeface="Cambria Math"/>
                      </a:rPr>
                      <m:t>H</m:t>
                    </m:r>
                  </m:oMath>
                </a14:m>
                <a:r>
                  <a:rPr lang="fa-IR" i="1" dirty="0" smtClean="0">
                    <a:latin typeface="Cambria Math"/>
                  </a:rPr>
                  <a:t>=</a:t>
                </a:r>
                <a:r>
                  <a:rPr lang="en-US" dirty="0"/>
                  <a:t> </a:t>
                </a:r>
                <a14:m>
                  <m:oMath xmlns:m="http://schemas.openxmlformats.org/officeDocument/2006/math">
                    <m:r>
                      <a:rPr lang="en-US" i="1">
                        <a:latin typeface="Cambria Math"/>
                      </a:rPr>
                      <m:t>∆</m:t>
                    </m:r>
                    <m:r>
                      <a:rPr lang="en-US" b="0" i="1" smtClean="0">
                        <a:latin typeface="Cambria Math"/>
                      </a:rPr>
                      <m:t>𝑅</m:t>
                    </m:r>
                    <m:r>
                      <a:rPr lang="en-US" b="0" i="1" smtClean="0">
                        <a:latin typeface="Cambria Math"/>
                      </a:rPr>
                      <m:t>+∆</m:t>
                    </m:r>
                    <m:r>
                      <a:rPr lang="en-US" b="0" i="1" smtClean="0">
                        <a:latin typeface="Cambria Math"/>
                      </a:rPr>
                      <m:t>𝐶</m:t>
                    </m:r>
                  </m:oMath>
                </a14:m>
                <a:r>
                  <a:rPr lang="en-US" i="1" dirty="0" smtClean="0">
                    <a:latin typeface="Cambria Math"/>
                  </a:rPr>
                  <a:t>		</a:t>
                </a:r>
                <a:r>
                  <a:rPr lang="en-US" dirty="0"/>
                  <a:t> </a:t>
                </a:r>
                <a14:m>
                  <m:oMath xmlns:m="http://schemas.openxmlformats.org/officeDocument/2006/math">
                    <m:r>
                      <a:rPr lang="en-US" i="1">
                        <a:latin typeface="Cambria Math"/>
                      </a:rPr>
                      <m:t>∆</m:t>
                    </m:r>
                    <m:r>
                      <a:rPr lang="en-US" i="1" smtClean="0">
                        <a:latin typeface="Cambria Math"/>
                      </a:rPr>
                      <m:t>𝑅</m:t>
                    </m:r>
                    <m:r>
                      <a:rPr lang="fa-IR" b="0" i="1" smtClean="0">
                        <a:latin typeface="Cambria Math"/>
                      </a:rPr>
                      <m:t> </m:t>
                    </m:r>
                  </m:oMath>
                </a14:m>
                <a:r>
                  <a:rPr lang="fa-IR" i="1" dirty="0" smtClean="0">
                    <a:latin typeface="Cambria Math"/>
                  </a:rPr>
                  <a:t> : </a:t>
                </a:r>
                <a:r>
                  <a:rPr lang="fa-IR" i="1" dirty="0" smtClean="0">
                    <a:latin typeface="Cambria Math"/>
                    <a:cs typeface="B Nazanin" pitchFamily="2" charset="-78"/>
                  </a:rPr>
                  <a:t>تغيير در ذخاير</a:t>
                </a:r>
              </a:p>
              <a:p>
                <a:pPr marL="0" indent="0" algn="ctr">
                  <a:buNone/>
                </a:pPr>
                <a14:m>
                  <m:oMath xmlns:m="http://schemas.openxmlformats.org/officeDocument/2006/math">
                    <m:r>
                      <a:rPr lang="en-US" i="1">
                        <a:latin typeface="Cambria Math"/>
                      </a:rPr>
                      <m:t>𝑀</m:t>
                    </m:r>
                    <m:r>
                      <a:rPr lang="en-US" i="1">
                        <a:latin typeface="Cambria Math"/>
                      </a:rPr>
                      <m:t>1</m:t>
                    </m:r>
                  </m:oMath>
                </a14:m>
                <a:r>
                  <a:rPr lang="en-US" i="1" dirty="0">
                    <a:latin typeface="Cambria Math"/>
                  </a:rPr>
                  <a:t>=m1*</a:t>
                </a:r>
                <a14:m>
                  <m:oMath xmlns:m="http://schemas.openxmlformats.org/officeDocument/2006/math">
                    <m:r>
                      <m:rPr>
                        <m:sty m:val="p"/>
                      </m:rPr>
                      <a:rPr lang="en-US" i="1">
                        <a:latin typeface="Cambria Math"/>
                      </a:rPr>
                      <m:t>H</m:t>
                    </m:r>
                  </m:oMath>
                </a14:m>
                <a:endParaRPr lang="en-US" i="1" dirty="0" smtClean="0">
                  <a:latin typeface="Cambria Math"/>
                </a:endParaRPr>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a:latin typeface="Cambria Math"/>
                          </a:rPr>
                          <m:t>1</m:t>
                        </m:r>
                        <m:r>
                          <a:rPr lang="en-US">
                            <a:latin typeface="Cambria Math"/>
                          </a:rPr>
                          <m:t>+</m:t>
                        </m:r>
                        <m:r>
                          <a:rPr lang="en-US" i="1">
                            <a:latin typeface="Cambria Math"/>
                          </a:rPr>
                          <m:t>𝑐</m:t>
                        </m:r>
                      </m:num>
                      <m:den>
                        <m:r>
                          <m:rPr>
                            <m:sty m:val="p"/>
                          </m:rPr>
                          <a:rPr lang="en-US">
                            <a:latin typeface="Cambria Math"/>
                          </a:rPr>
                          <m:t>r</m:t>
                        </m:r>
                        <m:r>
                          <a:rPr lang="en-US">
                            <a:latin typeface="Cambria Math"/>
                          </a:rPr>
                          <m:t>+</m:t>
                        </m:r>
                        <m:r>
                          <m:rPr>
                            <m:sty m:val="p"/>
                          </m:rPr>
                          <a:rPr lang="en-US">
                            <a:latin typeface="Cambria Math"/>
                          </a:rPr>
                          <m:t>c</m:t>
                        </m:r>
                        <m:r>
                          <a:rPr lang="en-US">
                            <a:latin typeface="Cambria Math"/>
                          </a:rPr>
                          <m:t>+</m:t>
                        </m:r>
                        <m:r>
                          <m:rPr>
                            <m:sty m:val="p"/>
                          </m:rPr>
                          <a:rPr lang="en-US">
                            <a:latin typeface="Cambria Math"/>
                          </a:rPr>
                          <m:t>e</m:t>
                        </m:r>
                        <m:r>
                          <a:rPr lang="en-US">
                            <a:latin typeface="Cambria Math"/>
                          </a:rPr>
                          <m:t>+</m:t>
                        </m:r>
                        <m:r>
                          <m:rPr>
                            <m:nor/>
                          </m:rPr>
                          <a:rPr lang="en-US" dirty="0">
                            <a:latin typeface="Cambria Math"/>
                          </a:rPr>
                          <m:t>r</m:t>
                        </m:r>
                        <m:r>
                          <m:rPr>
                            <m:nor/>
                          </m:rPr>
                          <a:rPr lang="en-US" dirty="0">
                            <a:latin typeface="Cambria Math"/>
                          </a:rPr>
                          <m:t> </m:t>
                        </m:r>
                        <m:r>
                          <m:rPr>
                            <m:nor/>
                          </m:rPr>
                          <a:rPr lang="en-US" dirty="0">
                            <a:latin typeface="Cambria Math"/>
                          </a:rPr>
                          <m:t>t</m:t>
                        </m:r>
                      </m:den>
                    </m:f>
                    <m:r>
                      <m:rPr>
                        <m:sty m:val="p"/>
                      </m:rPr>
                      <a:rPr lang="en-US" i="1">
                        <a:latin typeface="Cambria Math"/>
                      </a:rPr>
                      <m:t>H</m:t>
                    </m:r>
                  </m:oMath>
                </a14:m>
                <a:endParaRPr lang="fa-IR" dirty="0"/>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a:latin typeface="Cambria Math"/>
                          </a:rPr>
                          <m:t>1</m:t>
                        </m:r>
                        <m:r>
                          <a:rPr lang="en-US">
                            <a:latin typeface="Cambria Math"/>
                          </a:rPr>
                          <m:t>+</m:t>
                        </m:r>
                        <m:r>
                          <a:rPr lang="en-US" i="1">
                            <a:latin typeface="Cambria Math"/>
                          </a:rPr>
                          <m:t>𝑐</m:t>
                        </m:r>
                      </m:num>
                      <m:den>
                        <m:f>
                          <m:fPr>
                            <m:ctrlPr>
                              <a:rPr lang="en-US" i="1">
                                <a:latin typeface="Cambria Math"/>
                              </a:rPr>
                            </m:ctrlPr>
                          </m:fPr>
                          <m:num>
                            <m:r>
                              <a:rPr lang="en-US" b="0" i="1" smtClean="0">
                                <a:latin typeface="Cambria Math"/>
                              </a:rPr>
                              <m:t>𝑟𝐷</m:t>
                            </m:r>
                            <m:r>
                              <a:rPr lang="en-US" b="0" i="1" smtClean="0">
                                <a:latin typeface="Cambria Math"/>
                              </a:rPr>
                              <m:t>+</m:t>
                            </m:r>
                            <m:r>
                              <a:rPr lang="en-US" b="0" i="1" smtClean="0">
                                <a:latin typeface="Cambria Math"/>
                              </a:rPr>
                              <m:t>𝐶</m:t>
                            </m:r>
                            <m:r>
                              <a:rPr lang="en-US" b="0" i="1" smtClean="0">
                                <a:latin typeface="Cambria Math"/>
                              </a:rPr>
                              <m:t>+</m:t>
                            </m:r>
                            <m:r>
                              <a:rPr lang="en-US" b="0" i="1" smtClean="0">
                                <a:latin typeface="Cambria Math"/>
                              </a:rPr>
                              <m:t>𝐸</m:t>
                            </m:r>
                            <m:r>
                              <a:rPr lang="en-US" b="0" i="1" smtClean="0">
                                <a:latin typeface="Cambria Math"/>
                              </a:rPr>
                              <m:t>+</m:t>
                            </m:r>
                            <m:r>
                              <a:rPr lang="en-US" b="0" i="1" smtClean="0">
                                <a:latin typeface="Cambria Math"/>
                              </a:rPr>
                              <m:t>𝑟𝑇𝐷</m:t>
                            </m:r>
                          </m:num>
                          <m:den>
                            <m:r>
                              <a:rPr lang="en-US" i="1">
                                <a:latin typeface="Cambria Math"/>
                              </a:rPr>
                              <m:t>𝐷</m:t>
                            </m:r>
                          </m:den>
                        </m:f>
                      </m:den>
                    </m:f>
                    <m:r>
                      <m:rPr>
                        <m:sty m:val="p"/>
                      </m:rPr>
                      <a:rPr lang="en-US" i="1">
                        <a:latin typeface="Cambria Math"/>
                      </a:rPr>
                      <m:t>H</m:t>
                    </m:r>
                  </m:oMath>
                </a14:m>
                <a:endParaRPr lang="fa-IR" dirty="0"/>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a:latin typeface="Cambria Math"/>
                          </a:rPr>
                          <m:t>1</m:t>
                        </m:r>
                        <m:r>
                          <a:rPr lang="en-US">
                            <a:latin typeface="Cambria Math"/>
                          </a:rPr>
                          <m:t>+</m:t>
                        </m:r>
                        <m:r>
                          <a:rPr lang="en-US" i="1">
                            <a:latin typeface="Cambria Math"/>
                          </a:rPr>
                          <m:t>𝑐</m:t>
                        </m:r>
                      </m:num>
                      <m:den>
                        <m:f>
                          <m:fPr>
                            <m:ctrlPr>
                              <a:rPr lang="en-US" i="1">
                                <a:latin typeface="Cambria Math"/>
                              </a:rPr>
                            </m:ctrlPr>
                          </m:fPr>
                          <m:num>
                            <m:r>
                              <a:rPr lang="en-US" i="1">
                                <a:latin typeface="Cambria Math"/>
                              </a:rPr>
                              <m:t>𝑟𝐷</m:t>
                            </m:r>
                          </m:num>
                          <m:den>
                            <m:r>
                              <a:rPr lang="en-US" i="1">
                                <a:latin typeface="Cambria Math"/>
                              </a:rPr>
                              <m:t>𝐷</m:t>
                            </m:r>
                          </m:den>
                        </m:f>
                        <m:r>
                          <a:rPr lang="en-US" b="0" i="1" smtClean="0">
                            <a:latin typeface="Cambria Math"/>
                          </a:rPr>
                          <m:t>+</m:t>
                        </m:r>
                        <m:f>
                          <m:fPr>
                            <m:ctrlPr>
                              <a:rPr lang="en-US" i="1">
                                <a:latin typeface="Cambria Math"/>
                              </a:rPr>
                            </m:ctrlPr>
                          </m:fPr>
                          <m:num>
                            <m:r>
                              <a:rPr lang="en-US" b="0" i="1" smtClean="0">
                                <a:latin typeface="Cambria Math"/>
                              </a:rPr>
                              <m:t>𝐶</m:t>
                            </m:r>
                          </m:num>
                          <m:den>
                            <m:r>
                              <m:rPr>
                                <m:sty m:val="p"/>
                              </m:rPr>
                              <a:rPr lang="en-US" b="0" i="0" smtClean="0">
                                <a:latin typeface="Cambria Math"/>
                              </a:rPr>
                              <m:t>D</m:t>
                            </m:r>
                          </m:den>
                        </m:f>
                        <m:r>
                          <a:rPr lang="en-US" b="0" i="1" dirty="0" smtClean="0">
                            <a:latin typeface="Cambria Math"/>
                          </a:rPr>
                          <m:t>+</m:t>
                        </m:r>
                        <m:f>
                          <m:fPr>
                            <m:ctrlPr>
                              <a:rPr lang="en-US" i="1">
                                <a:latin typeface="Cambria Math"/>
                              </a:rPr>
                            </m:ctrlPr>
                          </m:fPr>
                          <m:num>
                            <m:r>
                              <a:rPr lang="en-US" b="0" i="1" smtClean="0">
                                <a:latin typeface="Cambria Math"/>
                              </a:rPr>
                              <m:t>𝐸</m:t>
                            </m:r>
                          </m:num>
                          <m:den>
                            <m:r>
                              <m:rPr>
                                <m:sty m:val="p"/>
                              </m:rPr>
                              <a:rPr lang="en-US" b="0" i="0" smtClean="0">
                                <a:latin typeface="Cambria Math"/>
                              </a:rPr>
                              <m:t>D</m:t>
                            </m:r>
                          </m:den>
                        </m:f>
                        <m:r>
                          <a:rPr lang="en-US" b="0" i="1" dirty="0" smtClean="0">
                            <a:latin typeface="Cambria Math"/>
                          </a:rPr>
                          <m:t>+</m:t>
                        </m:r>
                        <m:f>
                          <m:fPr>
                            <m:ctrlPr>
                              <a:rPr lang="en-US" i="1">
                                <a:latin typeface="Cambria Math"/>
                              </a:rPr>
                            </m:ctrlPr>
                          </m:fPr>
                          <m:num>
                            <m:r>
                              <a:rPr lang="en-US" b="0" i="1" smtClean="0">
                                <a:latin typeface="Cambria Math"/>
                              </a:rPr>
                              <m:t>𝑟𝑇𝐷</m:t>
                            </m:r>
                          </m:num>
                          <m:den>
                            <m:r>
                              <m:rPr>
                                <m:sty m:val="p"/>
                              </m:rPr>
                              <a:rPr lang="en-US" b="0" i="0" smtClean="0">
                                <a:latin typeface="Cambria Math"/>
                              </a:rPr>
                              <m:t>D</m:t>
                            </m:r>
                          </m:den>
                        </m:f>
                      </m:den>
                    </m:f>
                    <m:r>
                      <m:rPr>
                        <m:sty m:val="p"/>
                      </m:rPr>
                      <a:rPr lang="en-US" i="1">
                        <a:latin typeface="Cambria Math"/>
                      </a:rPr>
                      <m:t>H</m:t>
                    </m:r>
                  </m:oMath>
                </a14:m>
                <a:endParaRPr lang="en-US" dirty="0" smtClean="0"/>
              </a:p>
              <a:p>
                <a:pPr marL="0" indent="0" algn="ctr">
                  <a:buNone/>
                </a:pPr>
                <a:r>
                  <a:rPr lang="en-US" dirty="0">
                    <a:latin typeface="Cambria Math"/>
                  </a:rPr>
                  <a:t>R=</a:t>
                </a:r>
                <a:r>
                  <a:rPr lang="en-US" dirty="0" err="1">
                    <a:latin typeface="Cambria Math"/>
                  </a:rPr>
                  <a:t>rD+E+rTD</a:t>
                </a:r>
                <a:endParaRPr lang="en-US" dirty="0">
                  <a:latin typeface="Cambria Math"/>
                </a:endParaRPr>
              </a:p>
              <a:p>
                <a:pPr marL="0" indent="0" algn="ctr">
                  <a:buNone/>
                </a:pPr>
                <a:endParaRPr lang="fa-IR" dirty="0" smtClean="0"/>
              </a:p>
              <a:p>
                <a:pPr marL="0" indent="0" algn="ctr">
                  <a:buNone/>
                </a:pPr>
                <a:endParaRPr lang="fa-IR" dirty="0"/>
              </a:p>
              <a:p>
                <a:pPr marL="0" indent="0" algn="ctr">
                  <a:buNone/>
                </a:pPr>
                <a:endParaRPr lang="fa-IR" b="1" dirty="0">
                  <a:cs typeface="B Nazanin"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576" y="1196752"/>
                <a:ext cx="8077200" cy="5486400"/>
              </a:xfrm>
              <a:blipFill rotWithShape="1">
                <a:blip r:embed="rId3"/>
                <a:stretch>
                  <a:fillRect r="-755"/>
                </a:stretch>
              </a:blipFill>
            </p:spPr>
            <p:txBody>
              <a:bodyPr/>
              <a:lstStyle/>
              <a:p>
                <a:r>
                  <a:rPr lang="en-US">
                    <a:noFill/>
                  </a:rPr>
                  <a:t> </a:t>
                </a:r>
              </a:p>
            </p:txBody>
          </p:sp>
        </mc:Fallback>
      </mc:AlternateContent>
      <p:sp>
        <p:nvSpPr>
          <p:cNvPr id="5" name="Title 1"/>
          <p:cNvSpPr>
            <a:spLocks noGrp="1"/>
          </p:cNvSpPr>
          <p:nvPr>
            <p:ph type="title"/>
          </p:nvPr>
        </p:nvSpPr>
        <p:spPr>
          <a:xfrm>
            <a:off x="899592" y="548680"/>
            <a:ext cx="8077200" cy="533400"/>
          </a:xfrm>
        </p:spPr>
        <p:txBody>
          <a:bodyPr>
            <a:normAutofit/>
          </a:bodyPr>
          <a:lstStyle/>
          <a:p>
            <a:pPr algn="ctr"/>
            <a:r>
              <a:rPr lang="fa-IR" sz="1600" b="1" dirty="0" smtClean="0">
                <a:latin typeface="B Titr"/>
                <a:cs typeface="B Titr" pitchFamily="2" charset="-78"/>
              </a:rPr>
              <a:t>پايه پولي ، پايه ذخيره و ضريب فزاينده پولي</a:t>
            </a:r>
            <a:endParaRPr lang="en-US" sz="1600" b="1" dirty="0">
              <a:latin typeface="B Titr"/>
              <a:cs typeface="B Titr" pitchFamily="2" charset="-78"/>
            </a:endParaRPr>
          </a:p>
        </p:txBody>
      </p:sp>
    </p:spTree>
    <p:extLst>
      <p:ext uri="{BB962C8B-B14F-4D97-AF65-F5344CB8AC3E}">
        <p14:creationId xmlns:p14="http://schemas.microsoft.com/office/powerpoint/2010/main" val="919509924"/>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576" y="1196752"/>
                <a:ext cx="8077200" cy="5486400"/>
              </a:xfrm>
            </p:spPr>
            <p:txBody>
              <a:bodyPr>
                <a:noAutofit/>
              </a:bodyPr>
              <a:lstStyle/>
              <a:p>
                <a:pPr marL="0" indent="0" algn="ctr">
                  <a:buNone/>
                </a:pPr>
                <a14:m>
                  <m:oMath xmlns:m="http://schemas.openxmlformats.org/officeDocument/2006/math">
                    <m:r>
                      <a:rPr lang="en-US" i="1" smtClean="0">
                        <a:latin typeface="Cambria Math"/>
                      </a:rPr>
                      <m:t>𝑀</m:t>
                    </m:r>
                    <m:r>
                      <a:rPr lang="en-US" i="1" smtClean="0">
                        <a:latin typeface="Cambria Math"/>
                      </a:rPr>
                      <m:t>1</m:t>
                    </m:r>
                    <m:r>
                      <a:rPr lang="en-US" i="1" smtClean="0">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a:latin typeface="Cambria Math"/>
                          </a:rPr>
                          <m:t>1</m:t>
                        </m:r>
                        <m:r>
                          <a:rPr lang="en-US">
                            <a:latin typeface="Cambria Math"/>
                          </a:rPr>
                          <m:t>+</m:t>
                        </m:r>
                        <m:r>
                          <a:rPr lang="en-US" i="1">
                            <a:latin typeface="Cambria Math"/>
                          </a:rPr>
                          <m:t>𝑐</m:t>
                        </m:r>
                      </m:num>
                      <m:den>
                        <m:f>
                          <m:fPr>
                            <m:ctrlPr>
                              <a:rPr lang="en-US" i="1">
                                <a:latin typeface="Cambria Math"/>
                              </a:rPr>
                            </m:ctrlPr>
                          </m:fPr>
                          <m:num>
                            <m:r>
                              <a:rPr lang="en-US" b="0" i="1" smtClean="0">
                                <a:latin typeface="Cambria Math"/>
                              </a:rPr>
                              <m:t>𝑅</m:t>
                            </m:r>
                            <m:r>
                              <a:rPr lang="en-US" b="0" i="1" smtClean="0">
                                <a:latin typeface="Cambria Math"/>
                              </a:rPr>
                              <m:t>+</m:t>
                            </m:r>
                            <m:r>
                              <a:rPr lang="en-US" b="0" i="1" smtClean="0">
                                <a:latin typeface="Cambria Math"/>
                              </a:rPr>
                              <m:t>𝐶</m:t>
                            </m:r>
                          </m:num>
                          <m:den>
                            <m:r>
                              <a:rPr lang="en-US" i="1">
                                <a:latin typeface="Cambria Math"/>
                              </a:rPr>
                              <m:t>𝐷</m:t>
                            </m:r>
                          </m:den>
                        </m:f>
                      </m:den>
                    </m:f>
                    <m:r>
                      <m:rPr>
                        <m:sty m:val="p"/>
                      </m:rPr>
                      <a:rPr lang="en-US" i="1">
                        <a:latin typeface="Cambria Math"/>
                      </a:rPr>
                      <m:t>H</m:t>
                    </m:r>
                  </m:oMath>
                </a14:m>
                <a:endParaRPr lang="en-US" dirty="0" smtClean="0"/>
              </a:p>
              <a:p>
                <a:pPr marL="0" indent="0" algn="ctr">
                  <a:buNone/>
                </a:pPr>
                <a:r>
                  <a:rPr lang="en-US" dirty="0" smtClean="0"/>
                  <a:t>H=R+C</a:t>
                </a:r>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d>
                          <m:dPr>
                            <m:ctrlPr>
                              <a:rPr lang="en-US" b="0" i="1" smtClean="0">
                                <a:latin typeface="Cambria Math"/>
                              </a:rPr>
                            </m:ctrlPr>
                          </m:dPr>
                          <m:e>
                            <m:r>
                              <a:rPr lang="en-US">
                                <a:latin typeface="Cambria Math"/>
                              </a:rPr>
                              <m:t>1</m:t>
                            </m:r>
                            <m:r>
                              <a:rPr lang="en-US">
                                <a:latin typeface="Cambria Math"/>
                              </a:rPr>
                              <m:t>+</m:t>
                            </m:r>
                            <m:r>
                              <a:rPr lang="en-US" i="1">
                                <a:latin typeface="Cambria Math"/>
                              </a:rPr>
                              <m:t>𝑐</m:t>
                            </m:r>
                          </m:e>
                        </m:d>
                        <m:r>
                          <a:rPr lang="en-US" b="0" i="1" smtClean="0">
                            <a:latin typeface="Cambria Math"/>
                          </a:rPr>
                          <m:t>𝐷</m:t>
                        </m:r>
                      </m:num>
                      <m:den>
                        <m:r>
                          <a:rPr lang="en-US" b="0" i="1" smtClean="0">
                            <a:latin typeface="Cambria Math"/>
                          </a:rPr>
                          <m:t>𝐻</m:t>
                        </m:r>
                      </m:den>
                    </m:f>
                    <m:r>
                      <m:rPr>
                        <m:sty m:val="p"/>
                      </m:rPr>
                      <a:rPr lang="en-US" i="1">
                        <a:latin typeface="Cambria Math"/>
                      </a:rPr>
                      <m:t>H</m:t>
                    </m:r>
                  </m:oMath>
                </a14:m>
                <a:endParaRPr lang="en-US" dirty="0" smtClean="0"/>
              </a:p>
              <a:p>
                <a:pPr marL="0" indent="0" algn="ctr">
                  <a:buNone/>
                </a:pPr>
                <a:r>
                  <a:rPr lang="en-US" dirty="0">
                    <a:latin typeface="Cambria Math"/>
                  </a:rPr>
                  <a:t>M1=D(1+c)</a:t>
                </a:r>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b="0" i="1" smtClean="0">
                            <a:latin typeface="Cambria Math"/>
                          </a:rPr>
                          <m:t>𝑅</m:t>
                        </m:r>
                        <m:d>
                          <m:dPr>
                            <m:ctrlPr>
                              <a:rPr lang="en-US" i="1">
                                <a:latin typeface="Cambria Math"/>
                              </a:rPr>
                            </m:ctrlPr>
                          </m:dPr>
                          <m:e>
                            <m:r>
                              <a:rPr lang="en-US">
                                <a:latin typeface="Cambria Math"/>
                              </a:rPr>
                              <m:t>1</m:t>
                            </m:r>
                            <m:r>
                              <a:rPr lang="en-US">
                                <a:latin typeface="Cambria Math"/>
                              </a:rPr>
                              <m:t>+</m:t>
                            </m:r>
                            <m:r>
                              <a:rPr lang="en-US" i="1">
                                <a:latin typeface="Cambria Math"/>
                              </a:rPr>
                              <m:t>𝑐</m:t>
                            </m:r>
                          </m:e>
                        </m:d>
                        <m:r>
                          <a:rPr lang="en-US" i="1">
                            <a:latin typeface="Cambria Math"/>
                          </a:rPr>
                          <m:t>𝐷</m:t>
                        </m:r>
                      </m:num>
                      <m:den>
                        <m:r>
                          <a:rPr lang="en-US" b="0" i="1" smtClean="0">
                            <a:latin typeface="Cambria Math"/>
                          </a:rPr>
                          <m:t>𝑅</m:t>
                        </m:r>
                      </m:den>
                    </m:f>
                  </m:oMath>
                </a14:m>
                <a:endParaRPr lang="en-US" dirty="0"/>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smtClean="0">
                    <a:cs typeface="B Nazanin" pitchFamily="2" charset="-78"/>
                  </a:rPr>
                  <a:t>=</a:t>
                </a:r>
                <a14:m>
                  <m:oMath xmlns:m="http://schemas.openxmlformats.org/officeDocument/2006/math">
                    <m:r>
                      <a:rPr lang="en-US" i="1">
                        <a:latin typeface="Cambria Math"/>
                      </a:rPr>
                      <m:t>𝑅</m:t>
                    </m:r>
                    <m:d>
                      <m:dPr>
                        <m:ctrlPr>
                          <a:rPr lang="en-US" i="1">
                            <a:latin typeface="Cambria Math"/>
                          </a:rPr>
                        </m:ctrlPr>
                      </m:dPr>
                      <m:e>
                        <m:r>
                          <a:rPr lang="en-US">
                            <a:latin typeface="Cambria Math"/>
                          </a:rPr>
                          <m:t>1</m:t>
                        </m:r>
                        <m:r>
                          <a:rPr lang="en-US">
                            <a:latin typeface="Cambria Math"/>
                          </a:rPr>
                          <m:t>+</m:t>
                        </m:r>
                        <m:r>
                          <a:rPr lang="en-US" i="1">
                            <a:latin typeface="Cambria Math"/>
                          </a:rPr>
                          <m:t>𝑐</m:t>
                        </m:r>
                      </m:e>
                    </m:d>
                    <m:f>
                      <m:fPr>
                        <m:ctrlPr>
                          <a:rPr lang="en-US" i="1" smtClean="0">
                            <a:latin typeface="Cambria Math"/>
                          </a:rPr>
                        </m:ctrlPr>
                      </m:fPr>
                      <m:num>
                        <m:r>
                          <a:rPr lang="en-US" b="0" i="1" smtClean="0">
                            <a:latin typeface="Cambria Math"/>
                          </a:rPr>
                          <m:t>𝐷</m:t>
                        </m:r>
                      </m:num>
                      <m:den>
                        <m:r>
                          <a:rPr lang="en-US" b="0" i="1" smtClean="0">
                            <a:latin typeface="Cambria Math"/>
                          </a:rPr>
                          <m:t>𝑅</m:t>
                        </m:r>
                      </m:den>
                    </m:f>
                    <m:r>
                      <a:rPr lang="en-US" b="0" i="1" smtClean="0">
                        <a:latin typeface="Cambria Math"/>
                      </a:rPr>
                      <m:t>=</m:t>
                    </m:r>
                    <m:f>
                      <m:fPr>
                        <m:ctrlPr>
                          <a:rPr lang="en-US" i="1">
                            <a:latin typeface="Cambria Math"/>
                          </a:rPr>
                        </m:ctrlPr>
                      </m:fPr>
                      <m:num>
                        <m:r>
                          <a:rPr lang="en-US" i="1">
                            <a:latin typeface="Cambria Math"/>
                          </a:rPr>
                          <m:t>𝑅</m:t>
                        </m:r>
                        <m:d>
                          <m:dPr>
                            <m:ctrlPr>
                              <a:rPr lang="en-US" i="1">
                                <a:latin typeface="Cambria Math"/>
                              </a:rPr>
                            </m:ctrlPr>
                          </m:dPr>
                          <m:e>
                            <m:r>
                              <a:rPr lang="en-US">
                                <a:latin typeface="Cambria Math"/>
                              </a:rPr>
                              <m:t>1</m:t>
                            </m:r>
                            <m:r>
                              <a:rPr lang="en-US">
                                <a:latin typeface="Cambria Math"/>
                              </a:rPr>
                              <m:t>+</m:t>
                            </m:r>
                            <m:r>
                              <a:rPr lang="en-US" i="1">
                                <a:latin typeface="Cambria Math"/>
                              </a:rPr>
                              <m:t>𝑐</m:t>
                            </m:r>
                          </m:e>
                        </m:d>
                      </m:num>
                      <m:den>
                        <m:f>
                          <m:fPr>
                            <m:ctrlPr>
                              <a:rPr lang="en-US" i="1">
                                <a:latin typeface="Cambria Math"/>
                              </a:rPr>
                            </m:ctrlPr>
                          </m:fPr>
                          <m:num>
                            <m:r>
                              <a:rPr lang="en-US" b="0" i="1" smtClean="0">
                                <a:latin typeface="Cambria Math"/>
                              </a:rPr>
                              <m:t>𝑅</m:t>
                            </m:r>
                          </m:num>
                          <m:den>
                            <m:r>
                              <a:rPr lang="en-US" b="0" i="1" smtClean="0">
                                <a:latin typeface="Cambria Math"/>
                              </a:rPr>
                              <m:t>𝐷</m:t>
                            </m:r>
                          </m:den>
                        </m:f>
                      </m:den>
                    </m:f>
                  </m:oMath>
                </a14:m>
                <a:endParaRPr lang="en-US" dirty="0" smtClean="0"/>
              </a:p>
              <a:p>
                <a:pPr marL="0" indent="0" algn="ctr">
                  <a:buNone/>
                </a:pPr>
                <a:r>
                  <a:rPr lang="en-US" dirty="0">
                    <a:latin typeface="Cambria Math"/>
                  </a:rPr>
                  <a:t>R=</a:t>
                </a:r>
                <a:r>
                  <a:rPr lang="en-US" dirty="0" err="1">
                    <a:latin typeface="Cambria Math"/>
                  </a:rPr>
                  <a:t>rD+E+rTD</a:t>
                </a:r>
                <a:endParaRPr lang="en-US" dirty="0">
                  <a:latin typeface="Cambria Math"/>
                </a:endParaRPr>
              </a:p>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b="0" i="1" smtClean="0">
                            <a:latin typeface="Cambria Math"/>
                          </a:rPr>
                          <m:t>1</m:t>
                        </m:r>
                        <m:r>
                          <a:rPr lang="en-US" b="0" i="1" smtClean="0">
                            <a:latin typeface="Cambria Math"/>
                          </a:rPr>
                          <m:t>+</m:t>
                        </m:r>
                        <m:r>
                          <a:rPr lang="en-US" b="0" i="1" smtClean="0">
                            <a:latin typeface="Cambria Math"/>
                          </a:rPr>
                          <m:t>𝑐</m:t>
                        </m:r>
                      </m:num>
                      <m:den>
                        <m:r>
                          <a:rPr lang="en-US" b="0" i="1" smtClean="0">
                            <a:latin typeface="Cambria Math"/>
                          </a:rPr>
                          <m:t>𝑟</m:t>
                        </m:r>
                        <m:r>
                          <a:rPr lang="en-US" b="0" i="1" smtClean="0">
                            <a:latin typeface="Cambria Math"/>
                          </a:rPr>
                          <m:t>+</m:t>
                        </m:r>
                        <m:r>
                          <a:rPr lang="en-US" b="0" i="1" smtClean="0">
                            <a:latin typeface="Cambria Math"/>
                          </a:rPr>
                          <m:t>𝑒</m:t>
                        </m:r>
                        <m:r>
                          <a:rPr lang="en-US" b="0" i="1" smtClean="0">
                            <a:latin typeface="Cambria Math"/>
                          </a:rPr>
                          <m:t>+</m:t>
                        </m:r>
                        <m:r>
                          <a:rPr lang="en-US" b="0" i="1" smtClean="0">
                            <a:latin typeface="Cambria Math"/>
                          </a:rPr>
                          <m:t>𝑟𝑡</m:t>
                        </m:r>
                      </m:den>
                    </m:f>
                    <m:r>
                      <a:rPr lang="en-US" b="0" i="1" smtClean="0">
                        <a:latin typeface="Cambria Math"/>
                      </a:rPr>
                      <m:t>𝑅</m:t>
                    </m:r>
                  </m:oMath>
                </a14:m>
                <a:endParaRPr lang="en-US" dirty="0"/>
              </a:p>
              <a:p>
                <a:pPr marL="0" indent="0" algn="ctr">
                  <a:buNone/>
                </a:pPr>
                <a:endParaRPr lang="en-US" dirty="0"/>
              </a:p>
              <a:p>
                <a:pPr marL="0" indent="0" algn="ctr">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576" y="1196752"/>
                <a:ext cx="8077200" cy="5486400"/>
              </a:xfrm>
              <a:blipFill rotWithShape="1">
                <a:blip r:embed="rId3"/>
                <a:stretch>
                  <a:fillRect/>
                </a:stretch>
              </a:blipFill>
            </p:spPr>
            <p:txBody>
              <a:bodyPr/>
              <a:lstStyle/>
              <a:p>
                <a:r>
                  <a:rPr lang="en-US">
                    <a:noFill/>
                  </a:rPr>
                  <a:t> </a:t>
                </a:r>
              </a:p>
            </p:txBody>
          </p:sp>
        </mc:Fallback>
      </mc:AlternateContent>
      <p:sp>
        <p:nvSpPr>
          <p:cNvPr id="5" name="Title 1"/>
          <p:cNvSpPr>
            <a:spLocks noGrp="1"/>
          </p:cNvSpPr>
          <p:nvPr>
            <p:ph type="title"/>
          </p:nvPr>
        </p:nvSpPr>
        <p:spPr>
          <a:xfrm>
            <a:off x="899592" y="548680"/>
            <a:ext cx="8077200" cy="533400"/>
          </a:xfrm>
        </p:spPr>
        <p:txBody>
          <a:bodyPr>
            <a:normAutofit/>
          </a:bodyPr>
          <a:lstStyle/>
          <a:p>
            <a:pPr algn="ctr"/>
            <a:r>
              <a:rPr lang="fa-IR" sz="1600" b="1" dirty="0" smtClean="0">
                <a:latin typeface="B Titr"/>
                <a:cs typeface="B Titr" pitchFamily="2" charset="-78"/>
              </a:rPr>
              <a:t>پايه پولي ، پايه ذخيره و ضريب فزاينده پولي</a:t>
            </a:r>
            <a:endParaRPr lang="en-US" sz="1600" b="1" dirty="0">
              <a:latin typeface="B Titr"/>
              <a:cs typeface="B Titr" pitchFamily="2" charset="-78"/>
            </a:endParaRPr>
          </a:p>
        </p:txBody>
      </p:sp>
    </p:spTree>
    <p:extLst>
      <p:ext uri="{BB962C8B-B14F-4D97-AF65-F5344CB8AC3E}">
        <p14:creationId xmlns:p14="http://schemas.microsoft.com/office/powerpoint/2010/main" val="1016672812"/>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5576" y="1196752"/>
                <a:ext cx="8077200" cy="5486400"/>
              </a:xfrm>
            </p:spPr>
            <p:txBody>
              <a:bodyPr>
                <a:noAutofit/>
              </a:bodyPr>
              <a:lstStyle/>
              <a:p>
                <a:pPr marL="0" indent="0" algn="ctr">
                  <a:buNone/>
                </a:pPr>
                <a14:m>
                  <m:oMath xmlns:m="http://schemas.openxmlformats.org/officeDocument/2006/math">
                    <m:r>
                      <a:rPr lang="en-US" i="1">
                        <a:latin typeface="Cambria Math"/>
                      </a:rPr>
                      <m:t>𝑀</m:t>
                    </m:r>
                    <m:r>
                      <a:rPr lang="en-US" i="1">
                        <a:latin typeface="Cambria Math"/>
                      </a:rPr>
                      <m:t>1</m:t>
                    </m:r>
                    <m:r>
                      <a:rPr lang="en-US" i="1">
                        <a:latin typeface="Cambria Math"/>
                      </a:rPr>
                      <m:t> </m:t>
                    </m:r>
                  </m:oMath>
                </a14:m>
                <a:r>
                  <a:rPr lang="en-US" dirty="0">
                    <a:cs typeface="B Nazanin" pitchFamily="2" charset="-78"/>
                  </a:rPr>
                  <a:t>=</a:t>
                </a:r>
                <a14:m>
                  <m:oMath xmlns:m="http://schemas.openxmlformats.org/officeDocument/2006/math">
                    <m:f>
                      <m:fPr>
                        <m:ctrlPr>
                          <a:rPr lang="en-US" i="1">
                            <a:latin typeface="Cambria Math"/>
                          </a:rPr>
                        </m:ctrlPr>
                      </m:fPr>
                      <m:num>
                        <m:r>
                          <a:rPr lang="en-US" i="1">
                            <a:latin typeface="Cambria Math"/>
                          </a:rPr>
                          <m:t>1</m:t>
                        </m:r>
                        <m:r>
                          <a:rPr lang="en-US" i="1">
                            <a:latin typeface="Cambria Math"/>
                          </a:rPr>
                          <m:t>+</m:t>
                        </m:r>
                        <m:r>
                          <a:rPr lang="en-US" i="1">
                            <a:latin typeface="Cambria Math"/>
                          </a:rPr>
                          <m:t>𝑐</m:t>
                        </m:r>
                      </m:num>
                      <m:den>
                        <m:r>
                          <a:rPr lang="en-US" i="1">
                            <a:latin typeface="Cambria Math"/>
                          </a:rPr>
                          <m:t>𝑟</m:t>
                        </m:r>
                        <m:r>
                          <a:rPr lang="en-US" i="1">
                            <a:latin typeface="Cambria Math"/>
                          </a:rPr>
                          <m:t>+</m:t>
                        </m:r>
                        <m:r>
                          <a:rPr lang="en-US" i="1">
                            <a:latin typeface="Cambria Math"/>
                          </a:rPr>
                          <m:t>𝑒</m:t>
                        </m:r>
                        <m:r>
                          <a:rPr lang="en-US" i="1">
                            <a:latin typeface="Cambria Math"/>
                          </a:rPr>
                          <m:t>+</m:t>
                        </m:r>
                        <m:r>
                          <a:rPr lang="en-US" i="1">
                            <a:latin typeface="Cambria Math"/>
                          </a:rPr>
                          <m:t>𝑟𝑡</m:t>
                        </m:r>
                      </m:den>
                    </m:f>
                    <m:r>
                      <a:rPr lang="en-US" i="1">
                        <a:latin typeface="Cambria Math"/>
                      </a:rPr>
                      <m:t>𝑅</m:t>
                    </m:r>
                  </m:oMath>
                </a14:m>
                <a:endParaRPr lang="en-US" dirty="0"/>
              </a:p>
              <a:p>
                <a:pPr marL="0" indent="0">
                  <a:buNone/>
                </a:pPr>
                <a:r>
                  <a:rPr lang="fa-IR" dirty="0" smtClean="0">
                    <a:cs typeface="B Nazanin" pitchFamily="2" charset="-78"/>
                  </a:rPr>
                  <a:t>رابطه اخير ضريب فزاينده پول را - هنگاميكه به جاي پايه پولي از پايه ذخيره استفاده مي شود - نشان مي دهد .</a:t>
                </a:r>
                <a:endParaRPr lang="en-US" dirty="0" smtClean="0">
                  <a:cs typeface="B Nazanin" pitchFamily="2" charset="-78"/>
                </a:endParaRPr>
              </a:p>
              <a:p>
                <a:pPr marL="0" indent="0" algn="ctr">
                  <a:buNone/>
                </a:pPr>
                <a:r>
                  <a:rPr lang="en-US" dirty="0" err="1" smtClean="0"/>
                  <a:t>mR</a:t>
                </a:r>
                <a:r>
                  <a:rPr lang="en-US" dirty="0" smtClean="0"/>
                  <a:t>=</a:t>
                </a:r>
                <a14:m>
                  <m:oMath xmlns:m="http://schemas.openxmlformats.org/officeDocument/2006/math">
                    <m:f>
                      <m:fPr>
                        <m:ctrlPr>
                          <a:rPr lang="en-US" i="1">
                            <a:latin typeface="Cambria Math"/>
                          </a:rPr>
                        </m:ctrlPr>
                      </m:fPr>
                      <m:num>
                        <m:r>
                          <a:rPr lang="en-US" i="1">
                            <a:latin typeface="Cambria Math"/>
                          </a:rPr>
                          <m:t>1</m:t>
                        </m:r>
                        <m:r>
                          <a:rPr lang="en-US" i="1">
                            <a:latin typeface="Cambria Math"/>
                          </a:rPr>
                          <m:t>+</m:t>
                        </m:r>
                        <m:r>
                          <a:rPr lang="en-US" i="1">
                            <a:latin typeface="Cambria Math"/>
                          </a:rPr>
                          <m:t>𝑐</m:t>
                        </m:r>
                      </m:num>
                      <m:den>
                        <m:r>
                          <a:rPr lang="en-US" i="1">
                            <a:latin typeface="Cambria Math"/>
                          </a:rPr>
                          <m:t>𝑟</m:t>
                        </m:r>
                        <m:r>
                          <a:rPr lang="en-US" i="1">
                            <a:latin typeface="Cambria Math"/>
                          </a:rPr>
                          <m:t>+</m:t>
                        </m:r>
                        <m:r>
                          <a:rPr lang="en-US" i="1">
                            <a:latin typeface="Cambria Math"/>
                          </a:rPr>
                          <m:t>𝑒</m:t>
                        </m:r>
                        <m:r>
                          <a:rPr lang="en-US" i="1">
                            <a:latin typeface="Cambria Math"/>
                          </a:rPr>
                          <m:t>+</m:t>
                        </m:r>
                        <m:r>
                          <a:rPr lang="en-US" i="1">
                            <a:latin typeface="Cambria Math"/>
                          </a:rPr>
                          <m:t>𝑟𝑡</m:t>
                        </m:r>
                      </m:den>
                    </m:f>
                  </m:oMath>
                </a14:m>
                <a:endParaRPr lang="en-US" dirty="0" smtClean="0"/>
              </a:p>
              <a:p>
                <a:pPr marL="0" indent="0" algn="ctr">
                  <a:buNone/>
                </a:pPr>
                <a:r>
                  <a:rPr lang="en-US" dirty="0" smtClean="0"/>
                  <a:t>m1=</a:t>
                </a:r>
                <a:r>
                  <a:rPr lang="en-US" dirty="0" err="1" smtClean="0"/>
                  <a:t>mR</a:t>
                </a:r>
                <a:r>
                  <a:rPr lang="en-US" dirty="0" smtClean="0"/>
                  <a:t>*R</a:t>
                </a:r>
                <a:endParaRPr lang="fa-IR" dirty="0" smtClean="0"/>
              </a:p>
              <a:p>
                <a:pPr marL="0" indent="0" algn="ctr">
                  <a:buNone/>
                </a:pPr>
                <a:endParaRPr lang="fa-IR" dirty="0" smtClean="0"/>
              </a:p>
              <a:p>
                <a:pPr marL="0" indent="0">
                  <a:buNone/>
                </a:pPr>
                <a:r>
                  <a:rPr lang="fa-IR" dirty="0" smtClean="0">
                    <a:cs typeface="B Nazanin" pitchFamily="2" charset="-78"/>
                  </a:rPr>
                  <a:t>نتيجه : استقراض بانكهاي تجاري از بانك مركزي و نيز خريد اوراق قرضه دولتي توسط بانك مركزي از مردم مي تواند حجم پول را به طور بالقوه تحت تاثير قرار دهد .</a:t>
                </a:r>
                <a:endParaRPr lang="en-US" dirty="0" smtClean="0">
                  <a:cs typeface="B Nazanin"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5576" y="1196752"/>
                <a:ext cx="8077200" cy="5486400"/>
              </a:xfrm>
              <a:blipFill rotWithShape="1">
                <a:blip r:embed="rId3"/>
                <a:stretch>
                  <a:fillRect l="-75" r="-755"/>
                </a:stretch>
              </a:blipFill>
            </p:spPr>
            <p:txBody>
              <a:bodyPr/>
              <a:lstStyle/>
              <a:p>
                <a:r>
                  <a:rPr lang="en-US">
                    <a:noFill/>
                  </a:rPr>
                  <a:t> </a:t>
                </a:r>
              </a:p>
            </p:txBody>
          </p:sp>
        </mc:Fallback>
      </mc:AlternateContent>
      <p:sp>
        <p:nvSpPr>
          <p:cNvPr id="5" name="Title 1"/>
          <p:cNvSpPr>
            <a:spLocks noGrp="1"/>
          </p:cNvSpPr>
          <p:nvPr>
            <p:ph type="title"/>
          </p:nvPr>
        </p:nvSpPr>
        <p:spPr>
          <a:xfrm>
            <a:off x="899592" y="548680"/>
            <a:ext cx="8077200" cy="533400"/>
          </a:xfrm>
        </p:spPr>
        <p:txBody>
          <a:bodyPr>
            <a:normAutofit/>
          </a:bodyPr>
          <a:lstStyle/>
          <a:p>
            <a:pPr algn="ctr"/>
            <a:r>
              <a:rPr lang="fa-IR" sz="1600" b="1" dirty="0" smtClean="0">
                <a:latin typeface="B Titr"/>
                <a:cs typeface="B Titr" pitchFamily="2" charset="-78"/>
              </a:rPr>
              <a:t>پايه پولي ، پايه ذخيره و ضريب فزاينده پولي</a:t>
            </a:r>
            <a:endParaRPr lang="en-US" sz="1600" b="1" dirty="0">
              <a:latin typeface="B Titr"/>
              <a:cs typeface="B Titr" pitchFamily="2" charset="-78"/>
            </a:endParaRPr>
          </a:p>
        </p:txBody>
      </p:sp>
    </p:spTree>
    <p:extLst>
      <p:ext uri="{BB962C8B-B14F-4D97-AF65-F5344CB8AC3E}">
        <p14:creationId xmlns:p14="http://schemas.microsoft.com/office/powerpoint/2010/main" val="3152793723"/>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1800" dirty="0">
                <a:cs typeface="B Nazanin" pitchFamily="2" charset="-78"/>
              </a:rPr>
              <a:t>پول در جریان مبادلات پیوسته همواره درگردش است. هر قدر تعداد مبادلات پول بیشتر شود </a:t>
            </a:r>
            <a:r>
              <a:rPr lang="fa-IR" sz="1800" dirty="0" smtClean="0">
                <a:cs typeface="B Nazanin" pitchFamily="2" charset="-78"/>
              </a:rPr>
              <a:t>به همان </a:t>
            </a:r>
            <a:r>
              <a:rPr lang="fa-IR" sz="1800" dirty="0">
                <a:cs typeface="B Nazanin" pitchFamily="2" charset="-78"/>
              </a:rPr>
              <a:t>میزان قدرت خرید آن بالا می رود. یک اسکناس پنج هزارریالی اگر در طول سال دو بار </a:t>
            </a:r>
            <a:r>
              <a:rPr lang="fa-IR" sz="1800" dirty="0" smtClean="0">
                <a:cs typeface="B Nazanin" pitchFamily="2" charset="-78"/>
              </a:rPr>
              <a:t>در مبادلات </a:t>
            </a:r>
            <a:r>
              <a:rPr lang="fa-IR" sz="1800" dirty="0">
                <a:cs typeface="B Nazanin" pitchFamily="2" charset="-78"/>
              </a:rPr>
              <a:t>گردش نماید قدرت خرید آن به اندازه 10000 ریال در سال افزایش می یابد . به تعبیر </a:t>
            </a:r>
            <a:r>
              <a:rPr lang="fa-IR" sz="1800" u="sng" dirty="0" smtClean="0">
                <a:cs typeface="B Nazanin" pitchFamily="2" charset="-78"/>
              </a:rPr>
              <a:t>دیگرافزایش </a:t>
            </a:r>
            <a:r>
              <a:rPr lang="fa-IR" sz="1800" u="sng" dirty="0">
                <a:cs typeface="B Nazanin" pitchFamily="2" charset="-78"/>
              </a:rPr>
              <a:t>سرعت گردش پول شبیه افزایش حجم پول در گردش و نقدینگی می باشد که این افزایش </a:t>
            </a:r>
            <a:r>
              <a:rPr lang="fa-IR" sz="1800" u="sng" dirty="0" smtClean="0">
                <a:cs typeface="B Nazanin" pitchFamily="2" charset="-78"/>
              </a:rPr>
              <a:t>باعث افزایش </a:t>
            </a:r>
            <a:r>
              <a:rPr lang="fa-IR" sz="1800" u="sng" dirty="0">
                <a:cs typeface="B Nazanin" pitchFamily="2" charset="-78"/>
              </a:rPr>
              <a:t>سطح عمو می قیمت ها خواهد شد</a:t>
            </a:r>
            <a:r>
              <a:rPr lang="fa-IR" sz="1800" dirty="0">
                <a:cs typeface="B Nazanin" pitchFamily="2" charset="-78"/>
              </a:rPr>
              <a:t>. با این فرض که حجم مبادلات اقتصادي و رشد </a:t>
            </a:r>
            <a:r>
              <a:rPr lang="fa-IR" sz="1800" dirty="0" smtClean="0">
                <a:cs typeface="B Nazanin" pitchFamily="2" charset="-78"/>
              </a:rPr>
              <a:t>اقتصادي </a:t>
            </a:r>
            <a:r>
              <a:rPr lang="fa-IR" sz="1800" dirty="0">
                <a:cs typeface="B Nazanin" pitchFamily="2" charset="-78"/>
              </a:rPr>
              <a:t>کمتر از افزایش ترکیبی رشد نقدینگی و رشد سرعت گردش پول باشد. سرعت گردش پول در </a:t>
            </a:r>
            <a:r>
              <a:rPr lang="fa-IR" sz="1800" dirty="0" smtClean="0">
                <a:cs typeface="B Nazanin" pitchFamily="2" charset="-78"/>
              </a:rPr>
              <a:t>شرایط تور </a:t>
            </a:r>
            <a:r>
              <a:rPr lang="fa-IR" sz="1800" dirty="0">
                <a:cs typeface="B Nazanin" pitchFamily="2" charset="-78"/>
              </a:rPr>
              <a:t>می و در شرایط رونق اقتصادي افزایش می یابد و در شرایط رکود اقتصادي کاهش می یابد، </a:t>
            </a:r>
            <a:r>
              <a:rPr lang="fa-IR" sz="1800" dirty="0" smtClean="0">
                <a:cs typeface="B Nazanin" pitchFamily="2" charset="-78"/>
              </a:rPr>
              <a:t>به طورکلی </a:t>
            </a:r>
            <a:r>
              <a:rPr lang="fa-IR" sz="1800" u="sng" dirty="0">
                <a:cs typeface="B Nazanin" pitchFamily="2" charset="-78"/>
              </a:rPr>
              <a:t>عوامل موثر بر سرعت گردش پول، تعداد معاملا ت، حجم معادلات، شرایط اقتصادي و </a:t>
            </a:r>
            <a:r>
              <a:rPr lang="fa-IR" sz="1800" u="sng" dirty="0" smtClean="0">
                <a:cs typeface="B Nazanin" pitchFamily="2" charset="-78"/>
              </a:rPr>
              <a:t>شرایط اعتباري </a:t>
            </a:r>
            <a:r>
              <a:rPr lang="fa-IR" sz="1800" u="sng" dirty="0">
                <a:cs typeface="B Nazanin" pitchFamily="2" charset="-78"/>
              </a:rPr>
              <a:t>ترکیب جمعیت، ذخایر و منابع طبیعی، میزان توسعه یافتگی کشور و سیستم بانکی و </a:t>
            </a:r>
            <a:r>
              <a:rPr lang="fa-IR" sz="1800" u="sng" dirty="0" smtClean="0">
                <a:cs typeface="B Nazanin" pitchFamily="2" charset="-78"/>
              </a:rPr>
              <a:t>اندازه اقتصاد </a:t>
            </a:r>
            <a:r>
              <a:rPr lang="fa-IR" sz="1800" u="sng" dirty="0">
                <a:cs typeface="B Nazanin" pitchFamily="2" charset="-78"/>
              </a:rPr>
              <a:t>می باشد. </a:t>
            </a:r>
            <a:r>
              <a:rPr lang="fa-IR" sz="1800" dirty="0">
                <a:cs typeface="B Nazanin" pitchFamily="2" charset="-78"/>
              </a:rPr>
              <a:t>بنابر این </a:t>
            </a:r>
            <a:r>
              <a:rPr lang="fa-IR" sz="1800" b="1" dirty="0">
                <a:cs typeface="B Nazanin" pitchFamily="2" charset="-78"/>
              </a:rPr>
              <a:t>سرعت گردش پول عبارت است از تعداد دفعات </a:t>
            </a:r>
            <a:r>
              <a:rPr lang="fa-IR" sz="1800" b="1" dirty="0" smtClean="0">
                <a:cs typeface="B Nazanin" pitchFamily="2" charset="-78"/>
              </a:rPr>
              <a:t>مبادله ي </a:t>
            </a:r>
            <a:r>
              <a:rPr lang="fa-IR" sz="1800" b="1" dirty="0">
                <a:cs typeface="B Nazanin" pitchFamily="2" charset="-78"/>
              </a:rPr>
              <a:t>یک واحد پولی </a:t>
            </a:r>
            <a:r>
              <a:rPr lang="fa-IR" sz="1800" b="1" dirty="0" smtClean="0">
                <a:cs typeface="B Nazanin" pitchFamily="2" charset="-78"/>
              </a:rPr>
              <a:t>دریک </a:t>
            </a:r>
            <a:r>
              <a:rPr lang="fa-IR" sz="1800" b="1" dirty="0">
                <a:cs typeface="B Nazanin" pitchFamily="2" charset="-78"/>
              </a:rPr>
              <a:t>سال مالی.</a:t>
            </a:r>
            <a:r>
              <a:rPr lang="fa-IR" sz="1800" dirty="0">
                <a:cs typeface="B Nazanin" pitchFamily="2" charset="-78"/>
              </a:rPr>
              <a:t> در اقتصاد و بانکداري معمولاً سرعت گردش پول را براي نقدینگی بخش </a:t>
            </a:r>
            <a:r>
              <a:rPr lang="fa-IR" sz="1800" dirty="0" smtClean="0">
                <a:cs typeface="B Nazanin" pitchFamily="2" charset="-78"/>
              </a:rPr>
              <a:t>خصوصی محاسبه </a:t>
            </a:r>
            <a:r>
              <a:rPr lang="fa-IR" sz="1800" dirty="0">
                <a:cs typeface="B Nazanin" pitchFamily="2" charset="-78"/>
              </a:rPr>
              <a:t>می کنند، یعنی در واقع سرعت گردش پول در یک اقتصاد، سرعت گردش </a:t>
            </a:r>
            <a:r>
              <a:rPr lang="fa-IR" sz="1800" dirty="0" smtClean="0">
                <a:cs typeface="B Nazanin" pitchFamily="2" charset="-78"/>
              </a:rPr>
              <a:t>نقدینگی بخش خصوصی </a:t>
            </a:r>
            <a:r>
              <a:rPr lang="fa-IR" sz="1800" dirty="0">
                <a:cs typeface="B Nazanin" pitchFamily="2" charset="-78"/>
              </a:rPr>
              <a:t>است که براي محاسبهي آن از تقاضاي کل و به شکل عملیتر از تولید ناخالص ملی به </a:t>
            </a:r>
            <a:r>
              <a:rPr lang="fa-IR" sz="1800" dirty="0" smtClean="0">
                <a:cs typeface="B Nazanin" pitchFamily="2" charset="-78"/>
              </a:rPr>
              <a:t>قیمت جاري </a:t>
            </a:r>
            <a:r>
              <a:rPr lang="fa-IR" sz="1800" dirty="0">
                <a:cs typeface="B Nazanin" pitchFamily="2" charset="-78"/>
              </a:rPr>
              <a:t>استفاده می کنند. </a:t>
            </a:r>
            <a:r>
              <a:rPr lang="fa-IR" sz="1800" b="1" dirty="0">
                <a:cs typeface="B Nazanin" pitchFamily="2" charset="-78"/>
              </a:rPr>
              <a:t>بدین ترتیب تولید ناخالص ملی </a:t>
            </a:r>
            <a:r>
              <a:rPr lang="fa-IR" sz="1800" b="1" dirty="0" smtClean="0">
                <a:cs typeface="B Nazanin" pitchFamily="2" charset="-78"/>
              </a:rPr>
              <a:t>به قیمت </a:t>
            </a:r>
            <a:r>
              <a:rPr lang="fa-IR" sz="1800" b="1" dirty="0">
                <a:cs typeface="B Nazanin" pitchFamily="2" charset="-78"/>
              </a:rPr>
              <a:t>جاري </a:t>
            </a:r>
            <a:r>
              <a:rPr lang="fa-IR" sz="1800" b="1" dirty="0" smtClean="0">
                <a:cs typeface="B Nazanin" pitchFamily="2" charset="-78"/>
              </a:rPr>
              <a:t>، تقسیم </a:t>
            </a:r>
            <a:r>
              <a:rPr lang="fa-IR" sz="1800" b="1" dirty="0">
                <a:cs typeface="B Nazanin" pitchFamily="2" charset="-78"/>
              </a:rPr>
              <a:t>بر کل نقدینگی </a:t>
            </a:r>
            <a:r>
              <a:rPr lang="fa-IR" sz="1800" b="1" dirty="0" smtClean="0">
                <a:cs typeface="B Nazanin" pitchFamily="2" charset="-78"/>
              </a:rPr>
              <a:t>بخش خصوصی </a:t>
            </a:r>
            <a:r>
              <a:rPr lang="fa-IR" sz="1800" b="1" dirty="0">
                <a:cs typeface="B Nazanin" pitchFamily="2" charset="-78"/>
              </a:rPr>
              <a:t>برابر سرعت گردش پول ملی می باشد.</a:t>
            </a:r>
            <a:endParaRPr lang="en-US" sz="1800" b="1"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سرعت گردش پول</a:t>
            </a:r>
            <a:endParaRPr lang="en-US" sz="1800" b="1" dirty="0">
              <a:latin typeface="B Titr"/>
              <a:cs typeface="B Titr" pitchFamily="2" charset="-78"/>
            </a:endParaRPr>
          </a:p>
        </p:txBody>
      </p:sp>
    </p:spTree>
    <p:extLst>
      <p:ext uri="{BB962C8B-B14F-4D97-AF65-F5344CB8AC3E}">
        <p14:creationId xmlns:p14="http://schemas.microsoft.com/office/powerpoint/2010/main" val="3890431818"/>
      </p:ext>
    </p:extLst>
  </p:cSld>
  <p:clrMapOvr>
    <a:masterClrMapping/>
  </p:clrMapOvr>
  <p:transition spd="slow">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9001000" cy="5990456"/>
          </a:xfrm>
        </p:spPr>
        <p:txBody>
          <a:bodyPr>
            <a:noAutofit/>
          </a:bodyPr>
          <a:lstStyle/>
          <a:p>
            <a:pPr marL="0" indent="0" algn="just">
              <a:buNone/>
            </a:pPr>
            <a:r>
              <a:rPr lang="fa-IR" sz="1700" b="1" dirty="0">
                <a:cs typeface="B Nazanin" pitchFamily="2" charset="-78"/>
              </a:rPr>
              <a:t>برات </a:t>
            </a:r>
            <a:r>
              <a:rPr lang="fa-IR" sz="1700" dirty="0" smtClean="0">
                <a:cs typeface="B Nazanin" pitchFamily="2" charset="-78"/>
              </a:rPr>
              <a:t>نوشته اي </a:t>
            </a:r>
            <a:r>
              <a:rPr lang="fa-IR" sz="1700" dirty="0">
                <a:cs typeface="B Nazanin" pitchFamily="2" charset="-78"/>
              </a:rPr>
              <a:t>است که به موجب آن شخصی که براتکش (صادر کننده) می باشد، به عهده ي یکی </a:t>
            </a:r>
            <a:r>
              <a:rPr lang="fa-IR" sz="1700" dirty="0" smtClean="0">
                <a:cs typeface="B Nazanin" pitchFamily="2" charset="-78"/>
              </a:rPr>
              <a:t>از بدهکاران </a:t>
            </a:r>
            <a:r>
              <a:rPr lang="fa-IR" sz="1700" dirty="0">
                <a:cs typeface="B Nazanin" pitchFamily="2" charset="-78"/>
              </a:rPr>
              <a:t>خود (وارد کننده) برات می کشد تا با رویت آن و قبولی آن مبلغ آن را (ثمن معامله ) را </a:t>
            </a:r>
            <a:r>
              <a:rPr lang="fa-IR" sz="1700" dirty="0" smtClean="0">
                <a:cs typeface="B Nazanin" pitchFamily="2" charset="-78"/>
              </a:rPr>
              <a:t>به شخص </a:t>
            </a:r>
            <a:r>
              <a:rPr lang="fa-IR" sz="1700" dirty="0">
                <a:cs typeface="B Nazanin" pitchFamily="2" charset="-78"/>
              </a:rPr>
              <a:t>ثالث (بانک) پرداخت نماید. برات براي امور تجاري و نحوه دریافت و پرداخت وجوه یک </a:t>
            </a:r>
            <a:r>
              <a:rPr lang="fa-IR" sz="1700" dirty="0" smtClean="0">
                <a:cs typeface="B Nazanin" pitchFamily="2" charset="-78"/>
              </a:rPr>
              <a:t>ضرورت است</a:t>
            </a:r>
            <a:r>
              <a:rPr lang="fa-IR" sz="1700" dirty="0">
                <a:cs typeface="B Nazanin" pitchFamily="2" charset="-78"/>
              </a:rPr>
              <a:t>. </a:t>
            </a:r>
            <a:endParaRPr lang="en-US" sz="1700" dirty="0" smtClean="0">
              <a:cs typeface="B Nazanin" pitchFamily="2" charset="-78"/>
            </a:endParaRPr>
          </a:p>
          <a:p>
            <a:pPr marL="0" indent="0" algn="just">
              <a:buNone/>
            </a:pPr>
            <a:r>
              <a:rPr lang="fa-IR" sz="1700" dirty="0" smtClean="0">
                <a:cs typeface="B Nazanin" pitchFamily="2" charset="-78"/>
              </a:rPr>
              <a:t>کاربرد</a:t>
            </a:r>
            <a:r>
              <a:rPr lang="en-US" sz="1700" dirty="0" smtClean="0">
                <a:cs typeface="B Nazanin" pitchFamily="2" charset="-78"/>
              </a:rPr>
              <a:t>:</a:t>
            </a:r>
            <a:r>
              <a:rPr lang="fa-IR" sz="1700" dirty="0" smtClean="0">
                <a:cs typeface="B Nazanin" pitchFamily="2" charset="-78"/>
              </a:rPr>
              <a:t>منشأ </a:t>
            </a:r>
            <a:r>
              <a:rPr lang="fa-IR" sz="1700" dirty="0">
                <a:cs typeface="B Nazanin" pitchFamily="2" charset="-78"/>
              </a:rPr>
              <a:t>پیدایش برات برای انتقال طلب بوده‌است. به این ترتیب که وقتی شخصی طلبی از دیگری داشته که هنوز موعد پرداخت آن فرا نرسیده، با انتقال طلب خود به شخصی دیگر امکان یک معامله نسیه را برای خود فراهم می‌گرده و در یک نوبت جابجایی پول صرفه‌جویی می‌کرده‌است. یا شخص برای جلوگیری از خطرات حمل و نقل پول در سفرهای طولانی پول خود را به شخص دیگری پرداخته و همان مبلغ را از همکار یا دوست آن شخص در شهر مقصد دریافت می‌کرده‌است. اما امروزه با تحول در روش‌های جابجایی پول اهداف صدور برات تغییر کرده و صدور برات لزوما به معنای انتقال طلب نیست.</a:t>
            </a:r>
          </a:p>
          <a:p>
            <a:pPr marL="0" indent="0" algn="just">
              <a:buNone/>
            </a:pPr>
            <a:r>
              <a:rPr lang="fa-IR" sz="1700" b="1" dirty="0" smtClean="0">
                <a:cs typeface="B Nazanin" pitchFamily="2" charset="-78"/>
              </a:rPr>
              <a:t>سفته</a:t>
            </a:r>
            <a:r>
              <a:rPr lang="fa-IR" sz="1700" dirty="0" smtClean="0">
                <a:cs typeface="B Nazanin" pitchFamily="2" charset="-78"/>
              </a:rPr>
              <a:t> </a:t>
            </a:r>
            <a:r>
              <a:rPr lang="fa-IR" sz="1700" dirty="0">
                <a:cs typeface="B Nazanin" pitchFamily="2" charset="-78"/>
              </a:rPr>
              <a:t>سندي است که به موجب آن امضاء کننده تعهد می کند مبلغی در موعد معین </a:t>
            </a:r>
            <a:r>
              <a:rPr lang="fa-IR" sz="1700" dirty="0" smtClean="0">
                <a:cs typeface="B Nazanin" pitchFamily="2" charset="-78"/>
              </a:rPr>
              <a:t>یا عندالمطالبه </a:t>
            </a:r>
            <a:r>
              <a:rPr lang="fa-IR" sz="1700" dirty="0">
                <a:cs typeface="B Nazanin" pitchFamily="2" charset="-78"/>
              </a:rPr>
              <a:t>در وجه حامل با شخص معینی کارسازي می نماید. </a:t>
            </a:r>
            <a:endParaRPr lang="fa-IR" sz="1700" dirty="0" smtClean="0">
              <a:cs typeface="B Nazanin" pitchFamily="2" charset="-78"/>
            </a:endParaRPr>
          </a:p>
          <a:p>
            <a:pPr marL="0" indent="0" algn="just">
              <a:buNone/>
            </a:pPr>
            <a:r>
              <a:rPr lang="fa-IR" sz="1700" b="1" dirty="0" smtClean="0">
                <a:cs typeface="B Nazanin" pitchFamily="2" charset="-78"/>
              </a:rPr>
              <a:t>چک</a:t>
            </a:r>
            <a:r>
              <a:rPr lang="fa-IR" sz="1700" dirty="0" smtClean="0">
                <a:cs typeface="B Nazanin" pitchFamily="2" charset="-78"/>
              </a:rPr>
              <a:t> </a:t>
            </a:r>
            <a:r>
              <a:rPr lang="fa-IR" sz="1700" dirty="0">
                <a:cs typeface="B Nazanin" pitchFamily="2" charset="-78"/>
              </a:rPr>
              <a:t>پول تحریري است که به </a:t>
            </a:r>
            <a:r>
              <a:rPr lang="fa-IR" sz="1700" dirty="0" smtClean="0">
                <a:cs typeface="B Nazanin" pitchFamily="2" charset="-78"/>
              </a:rPr>
              <a:t>موجب آن </a:t>
            </a:r>
            <a:r>
              <a:rPr lang="fa-IR" sz="1700" dirty="0">
                <a:cs typeface="B Nazanin" pitchFamily="2" charset="-78"/>
              </a:rPr>
              <a:t>صادر کننده وجوهی را که نزد بانک دارد کلاً یا بعضاً به فرد دیگري واگذار می نماید . اگر چه </a:t>
            </a:r>
            <a:r>
              <a:rPr lang="fa-IR" sz="1700" dirty="0" smtClean="0">
                <a:cs typeface="B Nazanin" pitchFamily="2" charset="-78"/>
              </a:rPr>
              <a:t>با </a:t>
            </a:r>
            <a:r>
              <a:rPr lang="fa-IR" sz="1700" dirty="0">
                <a:cs typeface="B Nazanin" pitchFamily="2" charset="-78"/>
              </a:rPr>
              <a:t>تعاریف مذکور تفاوتهاي آنها مشخص میباشد ولی براي تبیین بیشتر موارد زیر نیز طرح </a:t>
            </a:r>
            <a:r>
              <a:rPr lang="fa-IR" sz="1700">
                <a:cs typeface="B Nazanin" pitchFamily="2" charset="-78"/>
              </a:rPr>
              <a:t>میگردد</a:t>
            </a:r>
            <a:r>
              <a:rPr lang="fa-IR" sz="1700" smtClean="0">
                <a:cs typeface="B Nazanin" pitchFamily="2" charset="-78"/>
              </a:rPr>
              <a:t>.</a:t>
            </a:r>
            <a:endParaRPr lang="fa-IR" sz="1700" dirty="0">
              <a:cs typeface="B Nazanin" pitchFamily="2" charset="-78"/>
            </a:endParaRPr>
          </a:p>
        </p:txBody>
      </p:sp>
      <p:sp>
        <p:nvSpPr>
          <p:cNvPr id="5" name="Title 1"/>
          <p:cNvSpPr>
            <a:spLocks noGrp="1"/>
          </p:cNvSpPr>
          <p:nvPr>
            <p:ph type="title"/>
          </p:nvPr>
        </p:nvSpPr>
        <p:spPr>
          <a:xfrm>
            <a:off x="899592" y="260648"/>
            <a:ext cx="8077200" cy="288032"/>
          </a:xfrm>
        </p:spPr>
        <p:txBody>
          <a:bodyPr>
            <a:normAutofit fontScale="90000"/>
          </a:bodyPr>
          <a:lstStyle/>
          <a:p>
            <a:pPr algn="ctr"/>
            <a:r>
              <a:rPr lang="fa-IR" sz="1800" b="1" dirty="0" smtClean="0">
                <a:cs typeface="B Titr" pitchFamily="2" charset="-78"/>
              </a:rPr>
              <a:t>برات</a:t>
            </a:r>
            <a:r>
              <a:rPr lang="fa-IR" sz="1800" b="1" dirty="0">
                <a:cs typeface="B Titr" pitchFamily="2" charset="-78"/>
              </a:rPr>
              <a:t>، چک و سفته</a:t>
            </a:r>
            <a:endParaRPr lang="en-US" sz="1800" b="1" dirty="0">
              <a:latin typeface="B Titr"/>
              <a:cs typeface="B Titr" pitchFamily="2" charset="-78"/>
            </a:endParaRPr>
          </a:p>
        </p:txBody>
      </p:sp>
    </p:spTree>
    <p:extLst>
      <p:ext uri="{BB962C8B-B14F-4D97-AF65-F5344CB8AC3E}">
        <p14:creationId xmlns:p14="http://schemas.microsoft.com/office/powerpoint/2010/main" val="1397786765"/>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9001000" cy="5990456"/>
          </a:xfrm>
        </p:spPr>
        <p:txBody>
          <a:bodyPr>
            <a:noAutofit/>
          </a:bodyPr>
          <a:lstStyle/>
          <a:p>
            <a:r>
              <a:rPr lang="fa-IR" sz="2400" dirty="0" smtClean="0">
                <a:cs typeface="B Nazanin" pitchFamily="2" charset="-78"/>
              </a:rPr>
              <a:t>برات </a:t>
            </a:r>
            <a:r>
              <a:rPr lang="fa-IR" sz="2400" dirty="0">
                <a:cs typeface="B Nazanin" pitchFamily="2" charset="-78"/>
              </a:rPr>
              <a:t>و سفته را وزارت دارایی منتشر می کند حال آن که چک را بانک ناشر است.</a:t>
            </a:r>
          </a:p>
          <a:p>
            <a:r>
              <a:rPr lang="fa-IR" sz="2400" dirty="0">
                <a:cs typeface="B Nazanin" pitchFamily="2" charset="-78"/>
              </a:rPr>
              <a:t>برات و سفته داراي تمبر مالیاتی با توجه به مبلغ آنها میباشند ولی چک این طور نیست.</a:t>
            </a:r>
          </a:p>
          <a:p>
            <a:r>
              <a:rPr lang="fa-IR" sz="2400" dirty="0">
                <a:cs typeface="B Nazanin" pitchFamily="2" charset="-78"/>
              </a:rPr>
              <a:t>برات و سفته نزد بانک هاي تجاري قابل تنزیل می باشند ولی چک عندالمطالبه نقد می شود، تاریخ </a:t>
            </a:r>
            <a:r>
              <a:rPr lang="fa-IR" sz="2400" dirty="0" smtClean="0">
                <a:cs typeface="B Nazanin" pitchFamily="2" charset="-78"/>
              </a:rPr>
              <a:t>ندارد،یعنی </a:t>
            </a:r>
            <a:r>
              <a:rPr lang="fa-IR" sz="2400" dirty="0">
                <a:cs typeface="B Nazanin" pitchFamily="2" charset="-78"/>
              </a:rPr>
              <a:t>وجه آن قبلاً در بانک می باشد. بهتر است عنوان شود چک، خود پول است یا پول نقد </a:t>
            </a:r>
            <a:r>
              <a:rPr lang="fa-IR" sz="2400" dirty="0" smtClean="0">
                <a:cs typeface="B Nazanin" pitchFamily="2" charset="-78"/>
              </a:rPr>
              <a:t>محسوب میشود.</a:t>
            </a:r>
          </a:p>
          <a:p>
            <a:r>
              <a:rPr lang="fa-IR" sz="2400" dirty="0">
                <a:cs typeface="B Nazanin" pitchFamily="2" charset="-78"/>
              </a:rPr>
              <a:t>محال علیه چک بانک است حال آن که محال علیه برات و سفته هرکسی می تواند باشد.</a:t>
            </a:r>
          </a:p>
          <a:p>
            <a:r>
              <a:rPr lang="fa-IR" sz="2400" dirty="0">
                <a:cs typeface="B Nazanin" pitchFamily="2" charset="-78"/>
              </a:rPr>
              <a:t>درسفته صادر کننده تعهد پرداخت وجه دارد ولی در برات، براتگیر قبول و تعهد پرداخت وجه برات </a:t>
            </a:r>
            <a:r>
              <a:rPr lang="fa-IR" sz="2400" dirty="0" smtClean="0">
                <a:cs typeface="B Nazanin" pitchFamily="2" charset="-78"/>
              </a:rPr>
              <a:t>را دارد</a:t>
            </a:r>
            <a:r>
              <a:rPr lang="fa-IR" sz="2400" dirty="0">
                <a:cs typeface="B Nazanin" pitchFamily="2" charset="-78"/>
              </a:rPr>
              <a:t>.</a:t>
            </a:r>
            <a:endParaRPr lang="en-US" sz="2400" b="1" dirty="0" smtClean="0">
              <a:cs typeface="B Nazanin" pitchFamily="2" charset="-78"/>
            </a:endParaRPr>
          </a:p>
        </p:txBody>
      </p:sp>
      <p:sp>
        <p:nvSpPr>
          <p:cNvPr id="5" name="Title 1"/>
          <p:cNvSpPr>
            <a:spLocks noGrp="1"/>
          </p:cNvSpPr>
          <p:nvPr>
            <p:ph type="title"/>
          </p:nvPr>
        </p:nvSpPr>
        <p:spPr>
          <a:xfrm>
            <a:off x="899592" y="260648"/>
            <a:ext cx="8077200" cy="288032"/>
          </a:xfrm>
        </p:spPr>
        <p:txBody>
          <a:bodyPr>
            <a:normAutofit fontScale="90000"/>
          </a:bodyPr>
          <a:lstStyle/>
          <a:p>
            <a:pPr algn="ctr"/>
            <a:r>
              <a:rPr lang="fa-IR" sz="1800" b="1" dirty="0">
                <a:cs typeface="B Titr" pitchFamily="2" charset="-78"/>
              </a:rPr>
              <a:t>وجه افتراق برات، چک و سفته</a:t>
            </a:r>
            <a:endParaRPr lang="en-US" sz="1800" b="1" dirty="0">
              <a:latin typeface="B Titr"/>
              <a:cs typeface="B Titr" pitchFamily="2" charset="-78"/>
            </a:endParaRPr>
          </a:p>
        </p:txBody>
      </p:sp>
    </p:spTree>
    <p:extLst>
      <p:ext uri="{BB962C8B-B14F-4D97-AF65-F5344CB8AC3E}">
        <p14:creationId xmlns:p14="http://schemas.microsoft.com/office/powerpoint/2010/main" val="2240410201"/>
      </p:ext>
    </p:extLst>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r>
              <a:rPr lang="fa-IR" sz="1800" dirty="0">
                <a:cs typeface="B Nazanin" pitchFamily="2" charset="-78"/>
              </a:rPr>
              <a:t>روند پیدایش و تکامل بانکداري</a:t>
            </a:r>
          </a:p>
          <a:p>
            <a:r>
              <a:rPr lang="fa-IR" sz="1800" dirty="0">
                <a:cs typeface="B Nazanin" pitchFamily="2" charset="-78"/>
              </a:rPr>
              <a:t>بانکداري سنتی</a:t>
            </a:r>
          </a:p>
          <a:p>
            <a:r>
              <a:rPr lang="fa-IR" sz="1800" dirty="0">
                <a:cs typeface="B Nazanin" pitchFamily="2" charset="-78"/>
              </a:rPr>
              <a:t>دوره بانکداري تجاري</a:t>
            </a:r>
          </a:p>
          <a:p>
            <a:r>
              <a:rPr lang="fa-IR" sz="1800" dirty="0">
                <a:cs typeface="B Nazanin" pitchFamily="2" charset="-78"/>
              </a:rPr>
              <a:t>دوره نظام بانکداري</a:t>
            </a:r>
          </a:p>
          <a:p>
            <a:r>
              <a:rPr lang="fa-IR" sz="1800" dirty="0">
                <a:cs typeface="B Nazanin" pitchFamily="2" charset="-78"/>
              </a:rPr>
              <a:t>روند تکاملی بانکداري در ایران</a:t>
            </a:r>
          </a:p>
          <a:p>
            <a:r>
              <a:rPr lang="fa-IR" sz="1800" dirty="0">
                <a:cs typeface="B Nazanin" pitchFamily="2" charset="-78"/>
              </a:rPr>
              <a:t>روند تدوین و تحولات قانون و مقررات پولی و بانکی</a:t>
            </a:r>
          </a:p>
          <a:p>
            <a:r>
              <a:rPr lang="fa-IR" sz="1800" dirty="0">
                <a:cs typeface="B Nazanin" pitchFamily="2" charset="-78"/>
              </a:rPr>
              <a:t>ملی شدن بانک ها و علل آن</a:t>
            </a:r>
          </a:p>
          <a:p>
            <a:r>
              <a:rPr lang="fa-IR" sz="1800" dirty="0" smtClean="0">
                <a:cs typeface="B Nazanin" pitchFamily="2" charset="-78"/>
              </a:rPr>
              <a:t>زمینه ها </a:t>
            </a:r>
            <a:r>
              <a:rPr lang="fa-IR" sz="1800" dirty="0">
                <a:cs typeface="B Nazanin" pitchFamily="2" charset="-78"/>
              </a:rPr>
              <a:t>و روند تهیه قانون عملیات بانکی بدون </a:t>
            </a:r>
            <a:r>
              <a:rPr lang="fa-IR" sz="1800" dirty="0" smtClean="0">
                <a:cs typeface="B Nazanin" pitchFamily="2" charset="-78"/>
              </a:rPr>
              <a:t>ربا</a:t>
            </a:r>
          </a:p>
          <a:p>
            <a:r>
              <a:rPr lang="fa-IR" sz="1800" dirty="0">
                <a:cs typeface="B Nazanin" pitchFamily="2" charset="-78"/>
              </a:rPr>
              <a:t>سابقه خصوصی سازي در نظام پولی و بانکی کشور بعد از انقلاب اسلامی</a:t>
            </a:r>
            <a:endParaRPr lang="en-US" sz="1800"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فصل پنجم : پیدایش </a:t>
            </a:r>
            <a:r>
              <a:rPr lang="fa-IR" sz="1800" b="1" dirty="0">
                <a:cs typeface="B Titr" pitchFamily="2" charset="-78"/>
              </a:rPr>
              <a:t>و تحولات بانکداري</a:t>
            </a:r>
            <a:endParaRPr lang="en-US" sz="1800" b="1" dirty="0">
              <a:latin typeface="B Titr"/>
              <a:cs typeface="B Titr" pitchFamily="2" charset="-78"/>
            </a:endParaRPr>
          </a:p>
        </p:txBody>
      </p:sp>
    </p:spTree>
    <p:extLst>
      <p:ext uri="{BB962C8B-B14F-4D97-AF65-F5344CB8AC3E}">
        <p14:creationId xmlns:p14="http://schemas.microsoft.com/office/powerpoint/2010/main" val="2796264890"/>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r>
              <a:rPr lang="fa-IR" sz="1800" dirty="0" smtClean="0">
                <a:cs typeface="B Nazanin" pitchFamily="2" charset="-78"/>
              </a:rPr>
              <a:t>كلمه بانك از واژه ايتاليايي بانكا </a:t>
            </a:r>
            <a:r>
              <a:rPr lang="en-US" sz="1800" dirty="0" smtClean="0">
                <a:cs typeface="B Nazanin" pitchFamily="2" charset="-78"/>
              </a:rPr>
              <a:t>(</a:t>
            </a:r>
            <a:r>
              <a:rPr lang="en-US" sz="1800" dirty="0" err="1" smtClean="0">
                <a:cs typeface="B Nazanin" pitchFamily="2" charset="-78"/>
              </a:rPr>
              <a:t>Banca</a:t>
            </a:r>
            <a:r>
              <a:rPr lang="en-US" sz="1800" dirty="0" smtClean="0">
                <a:cs typeface="B Nazanin" pitchFamily="2" charset="-78"/>
              </a:rPr>
              <a:t>)</a:t>
            </a:r>
            <a:r>
              <a:rPr lang="fa-IR" sz="1800" dirty="0" smtClean="0">
                <a:cs typeface="B Nazanin" pitchFamily="2" charset="-78"/>
              </a:rPr>
              <a:t> به معني نيمكت مشتق شده است . از آنجايي كه صرافان ايتاليايي ابتدا در پشت نيمكت عمليات صرافي را انجام مي دادند ،‌بعدها نيز موسساتي كه اينگونه معاملات را انجام مي دادند ، به نام بانك معروف گرديدند . </a:t>
            </a:r>
          </a:p>
          <a:p>
            <a:endParaRPr lang="fa-IR" sz="1800" dirty="0">
              <a:cs typeface="B Nazanin" pitchFamily="2" charset="-78"/>
            </a:endParaRPr>
          </a:p>
          <a:p>
            <a:endParaRPr lang="fa-IR" sz="1800" dirty="0" smtClean="0">
              <a:cs typeface="B Nazanin" pitchFamily="2" charset="-78"/>
            </a:endParaRPr>
          </a:p>
          <a:p>
            <a:r>
              <a:rPr lang="fa-IR" sz="1800" b="1" dirty="0" smtClean="0">
                <a:cs typeface="B Nazanin" pitchFamily="2" charset="-78"/>
              </a:rPr>
              <a:t>اهميت بانك </a:t>
            </a:r>
          </a:p>
          <a:p>
            <a:pPr marL="0" indent="0">
              <a:buNone/>
            </a:pPr>
            <a:r>
              <a:rPr lang="fa-IR" sz="1800" dirty="0" smtClean="0">
                <a:cs typeface="B Nazanin" pitchFamily="2" charset="-78"/>
              </a:rPr>
              <a:t>1- بين پس انداز كنندگان و وام گيرندگان ارتباط برقرار مي كنند .</a:t>
            </a:r>
          </a:p>
          <a:p>
            <a:pPr marL="0" indent="0">
              <a:buNone/>
            </a:pPr>
            <a:r>
              <a:rPr lang="fa-IR" sz="1800" dirty="0" smtClean="0">
                <a:cs typeface="B Nazanin" pitchFamily="2" charset="-78"/>
              </a:rPr>
              <a:t>2- بانكها نقش مهمي در تعيين مقدار پول در اقتصاد دارند .</a:t>
            </a: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تعريف و اهميت بانك در اقتصاد</a:t>
            </a:r>
            <a:endParaRPr lang="en-US" sz="1800" b="1" dirty="0">
              <a:latin typeface="B Titr"/>
              <a:cs typeface="B Titr" pitchFamily="2" charset="-78"/>
            </a:endParaRPr>
          </a:p>
        </p:txBody>
      </p:sp>
    </p:spTree>
    <p:extLst>
      <p:ext uri="{BB962C8B-B14F-4D97-AF65-F5344CB8AC3E}">
        <p14:creationId xmlns:p14="http://schemas.microsoft.com/office/powerpoint/2010/main" val="32917633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algn="ctr">
              <a:lnSpc>
                <a:spcPct val="150000"/>
              </a:lnSpc>
              <a:buNone/>
            </a:pPr>
            <a:endParaRPr lang="fa-IR" sz="4000" dirty="0" smtClean="0">
              <a:cs typeface="B Titr" pitchFamily="2" charset="-78"/>
            </a:endParaRPr>
          </a:p>
          <a:p>
            <a:pPr marL="0" indent="0" algn="ctr">
              <a:lnSpc>
                <a:spcPct val="150000"/>
              </a:lnSpc>
              <a:buNone/>
            </a:pPr>
            <a:r>
              <a:rPr lang="fa-IR" sz="3200" dirty="0" smtClean="0">
                <a:cs typeface="B Titr" pitchFamily="2" charset="-78"/>
              </a:rPr>
              <a:t>فصل اول </a:t>
            </a:r>
          </a:p>
          <a:p>
            <a:pPr marL="0" indent="0" algn="ctr">
              <a:buNone/>
            </a:pPr>
            <a:r>
              <a:rPr lang="fa-IR" sz="4800" dirty="0">
                <a:cs typeface="B Titr" pitchFamily="2" charset="-78"/>
              </a:rPr>
              <a:t>دوره هاي اقتصادي از نظر اهميت پول </a:t>
            </a:r>
            <a:endParaRPr lang="en-US" sz="4800" dirty="0">
              <a:cs typeface="B Titr" pitchFamily="2" charset="-78"/>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buNone/>
            </a:pPr>
            <a:r>
              <a:rPr lang="fa-IR" sz="1400" b="1" dirty="0">
                <a:cs typeface="B Nazanin" pitchFamily="2" charset="-78"/>
              </a:rPr>
              <a:t>الف ) دوره بانکداري </a:t>
            </a:r>
            <a:r>
              <a:rPr lang="fa-IR" sz="1400" b="1" dirty="0" smtClean="0">
                <a:cs typeface="B Nazanin" pitchFamily="2" charset="-78"/>
              </a:rPr>
              <a:t>سنتی</a:t>
            </a:r>
            <a:endParaRPr lang="fa-IR" sz="1400" dirty="0">
              <a:cs typeface="B Nazanin" pitchFamily="2" charset="-78"/>
            </a:endParaRPr>
          </a:p>
          <a:p>
            <a:pPr marL="0" indent="0" algn="just">
              <a:buNone/>
            </a:pPr>
            <a:r>
              <a:rPr lang="fa-IR" sz="1600" dirty="0">
                <a:cs typeface="B Nazanin" pitchFamily="2" charset="-78"/>
              </a:rPr>
              <a:t>این دوره به پیدایش بانکداري اختصاص دارد و بانکداري در سطح بسیار بطئی شروع </a:t>
            </a:r>
            <a:r>
              <a:rPr lang="fa-IR" sz="1600" dirty="0" smtClean="0">
                <a:cs typeface="B Nazanin" pitchFamily="2" charset="-78"/>
              </a:rPr>
              <a:t>به فعالیت </a:t>
            </a:r>
            <a:r>
              <a:rPr lang="fa-IR" sz="1600" dirty="0">
                <a:cs typeface="B Nazanin" pitchFamily="2" charset="-78"/>
              </a:rPr>
              <a:t>نمود </a:t>
            </a:r>
            <a:r>
              <a:rPr lang="fa-IR" sz="1600" dirty="0" smtClean="0">
                <a:cs typeface="B Nazanin" pitchFamily="2" charset="-78"/>
              </a:rPr>
              <a:t>. تاریخ </a:t>
            </a:r>
            <a:r>
              <a:rPr lang="fa-IR" sz="1600" dirty="0">
                <a:cs typeface="B Nazanin" pitchFamily="2" charset="-78"/>
              </a:rPr>
              <a:t>آن به قبل از پیدایش پول اعتباري بر می گردد. ایجاد بانکداري از لحاظ تاریخی به 1700 </a:t>
            </a:r>
            <a:r>
              <a:rPr lang="fa-IR" sz="1600" dirty="0" smtClean="0">
                <a:cs typeface="B Nazanin" pitchFamily="2" charset="-78"/>
              </a:rPr>
              <a:t>سال قبل </a:t>
            </a:r>
            <a:r>
              <a:rPr lang="fa-IR" sz="1600" dirty="0">
                <a:cs typeface="B Nazanin" pitchFamily="2" charset="-78"/>
              </a:rPr>
              <a:t>از میلاد بر می گردد. از آثاري که از دورة امپراطوري همورائی پادشاه بابل باقی مانده ، در </a:t>
            </a:r>
            <a:r>
              <a:rPr lang="fa-IR" sz="1600" dirty="0" smtClean="0">
                <a:cs typeface="B Nazanin" pitchFamily="2" charset="-78"/>
              </a:rPr>
              <a:t>یونان باستان </a:t>
            </a:r>
            <a:r>
              <a:rPr lang="fa-IR" sz="1600" dirty="0">
                <a:cs typeface="B Nazanin" pitchFamily="2" charset="-78"/>
              </a:rPr>
              <a:t>افراد ثروتمند جواهرات و دیگر اشیاء قیمتی خود را به منظور محافظ ت از دستبرد سارقان </a:t>
            </a:r>
            <a:r>
              <a:rPr lang="fa-IR" sz="1600" dirty="0" smtClean="0">
                <a:cs typeface="B Nazanin" pitchFamily="2" charset="-78"/>
              </a:rPr>
              <a:t>با پرداخت </a:t>
            </a:r>
            <a:r>
              <a:rPr lang="fa-IR" sz="1600" dirty="0">
                <a:cs typeface="B Nazanin" pitchFamily="2" charset="-78"/>
              </a:rPr>
              <a:t>کارمزدي به امانت به محل هاي امن یعنی معابد می سپردند. معابد بخشی از سپرده هاي </a:t>
            </a:r>
            <a:r>
              <a:rPr lang="fa-IR" sz="1600" dirty="0" smtClean="0">
                <a:cs typeface="B Nazanin" pitchFamily="2" charset="-78"/>
              </a:rPr>
              <a:t>مورد استفاده </a:t>
            </a:r>
            <a:r>
              <a:rPr lang="fa-IR" sz="1600" dirty="0">
                <a:cs typeface="B Nazanin" pitchFamily="2" charset="-78"/>
              </a:rPr>
              <a:t>را در قبال دریافت مازادي به افراد نیازمند براي مدتی قرض میدادند . در حقیقت بانک را </a:t>
            </a:r>
            <a:r>
              <a:rPr lang="fa-IR" sz="1600" dirty="0" smtClean="0">
                <a:cs typeface="B Nazanin" pitchFamily="2" charset="-78"/>
              </a:rPr>
              <a:t>در این </a:t>
            </a:r>
            <a:r>
              <a:rPr lang="fa-IR" sz="1600" dirty="0">
                <a:cs typeface="B Nazanin" pitchFamily="2" charset="-78"/>
              </a:rPr>
              <a:t>مقطع زمانی میتوان محل حفظ اشیاء قیمتی با دریافت کارمزد براي نگهداري آن و اعطاي وام </a:t>
            </a:r>
            <a:r>
              <a:rPr lang="fa-IR" sz="1600" dirty="0" smtClean="0">
                <a:cs typeface="B Nazanin" pitchFamily="2" charset="-78"/>
              </a:rPr>
              <a:t>به نیازمندان </a:t>
            </a:r>
            <a:r>
              <a:rPr lang="fa-IR" sz="1600" dirty="0">
                <a:cs typeface="B Nazanin" pitchFamily="2" charset="-78"/>
              </a:rPr>
              <a:t>تعریف نمود. در این راستا تجار و وام اندوزان به اقدامات مشابه دست می زدند و رقابت ها </a:t>
            </a:r>
            <a:r>
              <a:rPr lang="fa-IR" sz="1600" dirty="0" smtClean="0">
                <a:cs typeface="B Nazanin" pitchFamily="2" charset="-78"/>
              </a:rPr>
              <a:t>و تنازع </a:t>
            </a:r>
            <a:r>
              <a:rPr lang="fa-IR" sz="1600" dirty="0">
                <a:cs typeface="B Nazanin" pitchFamily="2" charset="-78"/>
              </a:rPr>
              <a:t>هایی نیز بین آن ها به وجود می آمد. بعضاً بجاي اخذ وجهی در قبال نگهداري سپرده ها ، بهره </a:t>
            </a:r>
            <a:r>
              <a:rPr lang="fa-IR" sz="1600" dirty="0" smtClean="0">
                <a:cs typeface="B Nazanin" pitchFamily="2" charset="-78"/>
              </a:rPr>
              <a:t>پرداخت </a:t>
            </a:r>
            <a:r>
              <a:rPr lang="fa-IR" sz="1600" dirty="0">
                <a:cs typeface="B Nazanin" pitchFamily="2" charset="-78"/>
              </a:rPr>
              <a:t>می شد. ارسطو در قرن چهارم قبل از میلاد در کتاب سیاست خویش اصل بهره را رد می کند </a:t>
            </a:r>
            <a:r>
              <a:rPr lang="fa-IR" sz="1600" dirty="0" smtClean="0">
                <a:cs typeface="B Nazanin" pitchFamily="2" charset="-78"/>
              </a:rPr>
              <a:t>و توضیح </a:t>
            </a:r>
            <a:r>
              <a:rPr lang="fa-IR" sz="1600" dirty="0">
                <a:cs typeface="B Nazanin" pitchFamily="2" charset="-78"/>
              </a:rPr>
              <a:t>می دهد که خاصیت پول در این است که ثابت باقی مانده و در طول زمان افزایش نیابد </a:t>
            </a:r>
            <a:r>
              <a:rPr lang="fa-IR" sz="1600" dirty="0" smtClean="0">
                <a:cs typeface="B Nazanin" pitchFamily="2" charset="-78"/>
              </a:rPr>
              <a:t>. کلیساهاي </a:t>
            </a:r>
            <a:r>
              <a:rPr lang="fa-IR" sz="1600" dirty="0">
                <a:cs typeface="B Nazanin" pitchFamily="2" charset="-78"/>
              </a:rPr>
              <a:t>رومیان در قرون وسطی مانند معابد یونان قدیم عمل می نمودند. بدین ترتی ب کلیساها </a:t>
            </a:r>
            <a:r>
              <a:rPr lang="fa-IR" sz="1600" dirty="0" smtClean="0">
                <a:cs typeface="B Nazanin" pitchFamily="2" charset="-78"/>
              </a:rPr>
              <a:t>نیز وظیفۀ </a:t>
            </a:r>
            <a:r>
              <a:rPr lang="fa-IR" sz="1600" dirty="0">
                <a:cs typeface="B Nazanin" pitchFamily="2" charset="-78"/>
              </a:rPr>
              <a:t>یاد شدة بانک ها را انجام می دادند. در اروپا گروهی معتقد بودند که کلیسا محل عبادت است و </a:t>
            </a:r>
            <a:r>
              <a:rPr lang="fa-IR" sz="1600" dirty="0" smtClean="0">
                <a:cs typeface="B Nazanin" pitchFamily="2" charset="-78"/>
              </a:rPr>
              <a:t>به نقش </a:t>
            </a:r>
            <a:r>
              <a:rPr lang="fa-IR" sz="1600" dirty="0">
                <a:cs typeface="B Nazanin" pitchFamily="2" charset="-78"/>
              </a:rPr>
              <a:t>بانکی آ ن ها باید خاتمه داد از این رو فیلیپ چهارم، پادشاه فرانسه به نقش بانکی کلیسا خاتمه </a:t>
            </a:r>
            <a:r>
              <a:rPr lang="fa-IR" sz="1400" dirty="0" smtClean="0">
                <a:cs typeface="B Nazanin" pitchFamily="2" charset="-78"/>
              </a:rPr>
              <a:t>داد و </a:t>
            </a:r>
            <a:r>
              <a:rPr lang="fa-IR" sz="1400" dirty="0">
                <a:cs typeface="B Nazanin" pitchFamily="2" charset="-78"/>
              </a:rPr>
              <a:t>بدین ترتیب در اروپا عصر </a:t>
            </a:r>
            <a:r>
              <a:rPr lang="fa-IR" sz="1400" dirty="0" smtClean="0">
                <a:cs typeface="B Nazanin" pitchFamily="2" charset="-78"/>
              </a:rPr>
              <a:t>بانکداري کلیسائی به سر </a:t>
            </a:r>
            <a:r>
              <a:rPr lang="fa-IR" sz="1400" dirty="0">
                <a:cs typeface="B Nazanin" pitchFamily="2" charset="-78"/>
              </a:rPr>
              <a:t>آمد. در اواخر این دوره با پرداخت وام از </a:t>
            </a:r>
            <a:r>
              <a:rPr lang="fa-IR" sz="1400" dirty="0" smtClean="0">
                <a:cs typeface="B Nazanin" pitchFamily="2" charset="-78"/>
              </a:rPr>
              <a:t>محل سپرده </a:t>
            </a:r>
            <a:r>
              <a:rPr lang="fa-IR" sz="1400" dirty="0">
                <a:cs typeface="B Nazanin" pitchFamily="2" charset="-78"/>
              </a:rPr>
              <a:t>هاي مردم و سندي که دریافت می شد بهره نیز دریافت میشد. با بیان دیگربانک (مراکز مذکور ) به دریافت سپرده ها با پرداخت بهره و مصرف آنها </a:t>
            </a:r>
            <a:r>
              <a:rPr lang="fa-IR" sz="1400" dirty="0" smtClean="0">
                <a:cs typeface="B Nazanin" pitchFamily="2" charset="-78"/>
              </a:rPr>
              <a:t>به عنوان </a:t>
            </a:r>
            <a:r>
              <a:rPr lang="fa-IR" sz="1400" dirty="0">
                <a:cs typeface="B Nazanin" pitchFamily="2" charset="-78"/>
              </a:rPr>
              <a:t>وام از </a:t>
            </a:r>
            <a:r>
              <a:rPr lang="fa-IR" sz="1400" dirty="0" smtClean="0">
                <a:cs typeface="B Nazanin" pitchFamily="2" charset="-78"/>
              </a:rPr>
              <a:t>وام گیرنده </a:t>
            </a:r>
            <a:r>
              <a:rPr lang="fa-IR" sz="1400" dirty="0">
                <a:cs typeface="B Nazanin" pitchFamily="2" charset="-78"/>
              </a:rPr>
              <a:t>بهره دریافت مینمود. همه این امور بهطور سنتی و مبتنی بر اعتماد متقابل و برخاسته از ویژگیهاي آن جامع انجام </a:t>
            </a:r>
            <a:r>
              <a:rPr lang="fa-IR" sz="1400" dirty="0" smtClean="0">
                <a:cs typeface="B Nazanin" pitchFamily="2" charset="-78"/>
              </a:rPr>
              <a:t>می شد</a:t>
            </a:r>
            <a:r>
              <a:rPr lang="fa-IR" sz="1400" dirty="0">
                <a:cs typeface="B Nazanin" pitchFamily="2" charset="-78"/>
              </a:rPr>
              <a:t>.</a:t>
            </a: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585681687"/>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buNone/>
            </a:pPr>
            <a:r>
              <a:rPr lang="fa-IR" sz="1400" b="1" dirty="0" smtClean="0">
                <a:cs typeface="B Nazanin" pitchFamily="2" charset="-78"/>
              </a:rPr>
              <a:t>ب </a:t>
            </a:r>
            <a:r>
              <a:rPr lang="fa-IR" sz="1400" b="1" dirty="0">
                <a:cs typeface="B Nazanin" pitchFamily="2" charset="-78"/>
              </a:rPr>
              <a:t>)دوره بانک داري </a:t>
            </a:r>
            <a:r>
              <a:rPr lang="fa-IR" sz="1400" b="1" dirty="0" smtClean="0">
                <a:cs typeface="B Nazanin" pitchFamily="2" charset="-78"/>
              </a:rPr>
              <a:t>تجاري</a:t>
            </a:r>
          </a:p>
          <a:p>
            <a:pPr marL="0" indent="0" algn="just">
              <a:buNone/>
            </a:pPr>
            <a:r>
              <a:rPr lang="fa-IR" sz="1400" dirty="0">
                <a:cs typeface="B Nazanin" pitchFamily="2" charset="-78"/>
              </a:rPr>
              <a:t>در انگلستان زرگرها در تحول بانک و بانک داري نقش برجستهاي ایفا نمودند . ابتدا تجار </a:t>
            </a:r>
            <a:r>
              <a:rPr lang="fa-IR" sz="1400" dirty="0" smtClean="0">
                <a:cs typeface="B Nazanin" pitchFamily="2" charset="-78"/>
              </a:rPr>
              <a:t>ثروتمند لندن </a:t>
            </a:r>
            <a:r>
              <a:rPr lang="fa-IR" sz="1400" dirty="0">
                <a:cs typeface="B Nazanin" pitchFamily="2" charset="-78"/>
              </a:rPr>
              <a:t>طلا و نقره خویش را به برج لندن (دژ شاهی) می سپردند. در سال 1640 میلادي چارلز اول </a:t>
            </a:r>
            <a:r>
              <a:rPr lang="fa-IR" sz="1400" dirty="0" smtClean="0">
                <a:cs typeface="B Nazanin" pitchFamily="2" charset="-78"/>
              </a:rPr>
              <a:t>پادشاه انگلستان </a:t>
            </a:r>
            <a:r>
              <a:rPr lang="fa-IR" sz="1400" dirty="0">
                <a:cs typeface="B Nazanin" pitchFamily="2" charset="-78"/>
              </a:rPr>
              <a:t>با ضبط اموال ضربه سنگین و بزرگی به تجار وارد کرد. از این رو افراد تجار تصمیم </a:t>
            </a:r>
            <a:r>
              <a:rPr lang="fa-IR" sz="1400" dirty="0" smtClean="0">
                <a:cs typeface="B Nazanin" pitchFamily="2" charset="-78"/>
              </a:rPr>
              <a:t>گرفتند  اموال </a:t>
            </a:r>
            <a:r>
              <a:rPr lang="fa-IR" sz="1400" dirty="0">
                <a:cs typeface="B Nazanin" pitchFamily="2" charset="-78"/>
              </a:rPr>
              <a:t>گران قیمت خویش را در قبال اخذ سند و رسید به زرگرها بسپارند و با آوردن رسید اموال خود </a:t>
            </a:r>
            <a:r>
              <a:rPr lang="fa-IR" sz="1400" dirty="0" smtClean="0">
                <a:cs typeface="B Nazanin" pitchFamily="2" charset="-78"/>
              </a:rPr>
              <a:t>را دریافت </a:t>
            </a:r>
            <a:r>
              <a:rPr lang="fa-IR" sz="1400" dirty="0">
                <a:cs typeface="B Nazanin" pitchFamily="2" charset="-78"/>
              </a:rPr>
              <a:t>نمایند</a:t>
            </a:r>
            <a:r>
              <a:rPr lang="fa-IR" sz="1400" dirty="0" smtClean="0">
                <a:cs typeface="B Nazanin" pitchFamily="2" charset="-78"/>
              </a:rPr>
              <a:t>. و </a:t>
            </a:r>
            <a:r>
              <a:rPr lang="fa-IR" sz="1400" dirty="0">
                <a:cs typeface="B Nazanin" pitchFamily="2" charset="-78"/>
              </a:rPr>
              <a:t>با پشت نویسی آن ها و واگذاري به دیگران، « رسید » با صادر شدن حجم بسیاري از این </a:t>
            </a:r>
            <a:r>
              <a:rPr lang="fa-IR" sz="1400" dirty="0" smtClean="0">
                <a:cs typeface="B Nazanin" pitchFamily="2" charset="-78"/>
              </a:rPr>
              <a:t>اسناد « </a:t>
            </a:r>
            <a:r>
              <a:rPr lang="fa-IR" sz="1400" dirty="0">
                <a:cs typeface="B Nazanin" pitchFamily="2" charset="-78"/>
              </a:rPr>
              <a:t>رسید » بانک داري پیشرفت کرد. با فعال شدن این سیستم زرگرها براي جذب بیشتر سپرده ها، </a:t>
            </a:r>
            <a:r>
              <a:rPr lang="fa-IR" sz="1400" dirty="0" smtClean="0">
                <a:cs typeface="B Nazanin" pitchFamily="2" charset="-78"/>
              </a:rPr>
              <a:t>اسناد صادر </a:t>
            </a:r>
            <a:r>
              <a:rPr lang="fa-IR" sz="1400" dirty="0">
                <a:cs typeface="B Nazanin" pitchFamily="2" charset="-78"/>
              </a:rPr>
              <a:t>می کردند و به سپرده گذاران بهره پرداخت و به متقاضیان وام می دادند. عملاً کار اصلی بانک </a:t>
            </a:r>
            <a:r>
              <a:rPr lang="fa-IR" sz="1400" dirty="0" smtClean="0">
                <a:cs typeface="B Nazanin" pitchFamily="2" charset="-78"/>
              </a:rPr>
              <a:t>هاي امروزي </a:t>
            </a:r>
            <a:r>
              <a:rPr lang="fa-IR" sz="1400" dirty="0">
                <a:cs typeface="B Nazanin" pitchFamily="2" charset="-78"/>
              </a:rPr>
              <a:t>را انجام می دادند. بهطوريکه این اسناد از اعتبار بالایی برخوردار شد و هر کس در خواست </a:t>
            </a:r>
            <a:r>
              <a:rPr lang="fa-IR" sz="1400" dirty="0" smtClean="0">
                <a:cs typeface="B Nazanin" pitchFamily="2" charset="-78"/>
              </a:rPr>
              <a:t>وام می </a:t>
            </a:r>
            <a:r>
              <a:rPr lang="fa-IR" sz="1400" dirty="0">
                <a:cs typeface="B Nazanin" pitchFamily="2" charset="-78"/>
              </a:rPr>
              <a:t>کرد با صدور رسید ولو اینکه وجهی در بانک نباشد پرداخت وام (رسید) می شد. یک شرایط </a:t>
            </a:r>
            <a:r>
              <a:rPr lang="fa-IR" sz="1400" dirty="0" smtClean="0">
                <a:cs typeface="B Nazanin" pitchFamily="2" charset="-78"/>
              </a:rPr>
              <a:t>طلایی براي </a:t>
            </a:r>
            <a:r>
              <a:rPr lang="fa-IR" sz="1400" dirty="0">
                <a:cs typeface="B Nazanin" pitchFamily="2" charset="-78"/>
              </a:rPr>
              <a:t>بانک ها ایجاد شده بود و با صدور رسید امکان پرداخت وام فراهم گردید و بستر درآمدزایی آسان </a:t>
            </a:r>
            <a:r>
              <a:rPr lang="fa-IR" sz="1400" dirty="0" smtClean="0">
                <a:cs typeface="B Nazanin" pitchFamily="2" charset="-78"/>
              </a:rPr>
              <a:t>و بدون </a:t>
            </a:r>
            <a:r>
              <a:rPr lang="fa-IR" sz="1400" dirty="0">
                <a:cs typeface="B Nazanin" pitchFamily="2" charset="-78"/>
              </a:rPr>
              <a:t>انجام دادن زحمتی تحت عنوان بهره با پول بدون پشتوان بدون حد و حصر ایجاد گردید . </a:t>
            </a:r>
            <a:r>
              <a:rPr lang="fa-IR" sz="1400" dirty="0" smtClean="0">
                <a:cs typeface="B Nazanin" pitchFamily="2" charset="-78"/>
              </a:rPr>
              <a:t>یعنی چون </a:t>
            </a:r>
            <a:r>
              <a:rPr lang="fa-IR" sz="1400" dirty="0">
                <a:cs typeface="B Nazanin" pitchFamily="2" charset="-78"/>
              </a:rPr>
              <a:t>نظام بانکی وجود نداشت و بانک مرکزي پا به عرصه بانکداري نگذاشته بود تا از طریق </a:t>
            </a:r>
            <a:r>
              <a:rPr lang="fa-IR" sz="1400" dirty="0" smtClean="0">
                <a:cs typeface="B Nazanin" pitchFamily="2" charset="-78"/>
              </a:rPr>
              <a:t>سپرده قانونی </a:t>
            </a:r>
            <a:r>
              <a:rPr lang="fa-IR" sz="1400" dirty="0">
                <a:cs typeface="B Nazanin" pitchFamily="2" charset="-78"/>
              </a:rPr>
              <a:t>عرضه پول را کنترل شود خلق پول به میزان تقاضا (بی نهایت) صورت می گرفت. این موضوع </a:t>
            </a:r>
            <a:r>
              <a:rPr lang="fa-IR" sz="1400" dirty="0" smtClean="0">
                <a:cs typeface="B Nazanin" pitchFamily="2" charset="-78"/>
              </a:rPr>
              <a:t>دو مشکل </a:t>
            </a:r>
            <a:r>
              <a:rPr lang="fa-IR" sz="1400" dirty="0">
                <a:cs typeface="B Nazanin" pitchFamily="2" charset="-78"/>
              </a:rPr>
              <a:t>بزرگ ایجاد می کرد. یکی این که به محض هجوم سپرده گذاران براي دریافت وجوه، بانک </a:t>
            </a:r>
            <a:r>
              <a:rPr lang="fa-IR" sz="1400" dirty="0" smtClean="0">
                <a:cs typeface="B Nazanin" pitchFamily="2" charset="-78"/>
              </a:rPr>
              <a:t>توان پاسخگویی </a:t>
            </a:r>
            <a:r>
              <a:rPr lang="fa-IR" sz="1400" dirty="0">
                <a:cs typeface="B Nazanin" pitchFamily="2" charset="-78"/>
              </a:rPr>
              <a:t>به همه آن ها را نداشت لذا بانک ورشکست می شد . ورشکستگی بانک هم به </a:t>
            </a:r>
            <a:r>
              <a:rPr lang="fa-IR" sz="1400" dirty="0" smtClean="0">
                <a:cs typeface="B Nazanin" pitchFamily="2" charset="-78"/>
              </a:rPr>
              <a:t>معنی ورشکستگی </a:t>
            </a:r>
            <a:r>
              <a:rPr lang="fa-IR" sz="1400" dirty="0">
                <a:cs typeface="B Nazanin" pitchFamily="2" charset="-78"/>
              </a:rPr>
              <a:t>یک بنگاه اقتصادي نیست. بلکه براي کل اقتصاد این وضعیت ناپایدار می شد و </a:t>
            </a:r>
            <a:r>
              <a:rPr lang="fa-IR" sz="1400" dirty="0" smtClean="0">
                <a:cs typeface="B Nazanin" pitchFamily="2" charset="-78"/>
              </a:rPr>
              <a:t>امنیت اقتصادي </a:t>
            </a:r>
            <a:r>
              <a:rPr lang="fa-IR" sz="1400" dirty="0">
                <a:cs typeface="B Nazanin" pitchFamily="2" charset="-78"/>
              </a:rPr>
              <a:t>زیر سؤال می رفت. از طرفی عرضه پول بدون حد و حصر صورت می گرفت که این موضوع </a:t>
            </a:r>
            <a:r>
              <a:rPr lang="fa-IR" sz="1400" dirty="0" smtClean="0">
                <a:cs typeface="B Nazanin" pitchFamily="2" charset="-78"/>
              </a:rPr>
              <a:t>تورم آفرین </a:t>
            </a:r>
            <a:r>
              <a:rPr lang="fa-IR" sz="1400" dirty="0">
                <a:cs typeface="B Nazanin" pitchFamily="2" charset="-78"/>
              </a:rPr>
              <a:t>بود. بهطوريکه در خصوص موضوع اول در سال 1672 میلادي ضربه سنگین دیگري به </a:t>
            </a:r>
            <a:r>
              <a:rPr lang="fa-IR" sz="1400" dirty="0" smtClean="0">
                <a:cs typeface="B Nazanin" pitchFamily="2" charset="-78"/>
              </a:rPr>
              <a:t>بازرگانان وارد </a:t>
            </a:r>
            <a:r>
              <a:rPr lang="fa-IR" sz="1400" dirty="0">
                <a:cs typeface="B Nazanin" pitchFamily="2" charset="-78"/>
              </a:rPr>
              <a:t>شد، در این سال چارلز دوم پادشاه انگلستان قرض کلانی از بانکداران زرگر اخذ نمود اما </a:t>
            </a:r>
            <a:r>
              <a:rPr lang="fa-IR" sz="1400" dirty="0" smtClean="0">
                <a:cs typeface="B Nazanin" pitchFamily="2" charset="-78"/>
              </a:rPr>
              <a:t>نتوانست براي </a:t>
            </a:r>
            <a:r>
              <a:rPr lang="fa-IR" sz="1400" dirty="0">
                <a:cs typeface="B Nazanin" pitchFamily="2" charset="-78"/>
              </a:rPr>
              <a:t>نقد کردن اسناد ،« رسید » آن را در سررسید تعیین شده باز پرداخت کند. با هجوم دارندگان اسناد</a:t>
            </a:r>
            <a:endParaRPr lang="fa-IR" sz="1400" b="1"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969410342"/>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1600" dirty="0">
                <a:cs typeface="B Nazanin" pitchFamily="2" charset="-78"/>
              </a:rPr>
              <a:t>خود زرگرها نتوانستند پاسخگو این هجمه بزرگ باشند. زرگرها براي جلب مجدد مشتریان، </a:t>
            </a:r>
            <a:r>
              <a:rPr lang="fa-IR" sz="1600" dirty="0" smtClean="0">
                <a:cs typeface="B Nazanin" pitchFamily="2" charset="-78"/>
              </a:rPr>
              <a:t>تسهیلاتی در </a:t>
            </a:r>
            <a:r>
              <a:rPr lang="fa-IR" sz="1600" dirty="0">
                <a:cs typeface="B Nazanin" pitchFamily="2" charset="-78"/>
              </a:rPr>
              <a:t>نظر گرفتند که سپرده گذاران بدون اطلاع قبلی می توانند نقود خویش را دریافت کنند که این </a:t>
            </a:r>
            <a:r>
              <a:rPr lang="fa-IR" sz="1600" dirty="0" smtClean="0">
                <a:cs typeface="B Nazanin" pitchFamily="2" charset="-78"/>
              </a:rPr>
              <a:t>همان حساب </a:t>
            </a:r>
            <a:r>
              <a:rPr lang="fa-IR" sz="1600" dirty="0">
                <a:cs typeface="B Nazanin" pitchFamily="2" charset="-78"/>
              </a:rPr>
              <a:t>دیداري امروزي می باشد. اگرچه برایی شروع این دوره و پایان دوره قبلی نمیتوان تاریخ </a:t>
            </a:r>
            <a:r>
              <a:rPr lang="fa-IR" sz="1600" dirty="0" smtClean="0">
                <a:cs typeface="B Nazanin" pitchFamily="2" charset="-78"/>
              </a:rPr>
              <a:t>مشخص را </a:t>
            </a:r>
            <a:r>
              <a:rPr lang="fa-IR" sz="1600" dirty="0">
                <a:cs typeface="B Nazanin" pitchFamily="2" charset="-78"/>
              </a:rPr>
              <a:t>تعیین نمود ولی بانک ونیز رسم اً در سال 1171 میلادي، بانک بارسلونا در سال 1401 میلادي </a:t>
            </a:r>
            <a:r>
              <a:rPr lang="fa-IR" sz="1600" dirty="0" smtClean="0">
                <a:cs typeface="B Nazanin" pitchFamily="2" charset="-78"/>
              </a:rPr>
              <a:t>توسط شهرداري </a:t>
            </a:r>
            <a:r>
              <a:rPr lang="fa-IR" sz="1600" dirty="0">
                <a:cs typeface="B Nazanin" pitchFamily="2" charset="-78"/>
              </a:rPr>
              <a:t>بارسلون و بانک آمستردام در سال 1609 میلادي توسط دولت و بانک سوئد در سال </a:t>
            </a:r>
            <a:r>
              <a:rPr lang="fa-IR" sz="1600" dirty="0" smtClean="0">
                <a:cs typeface="B Nazanin" pitchFamily="2" charset="-78"/>
              </a:rPr>
              <a:t>1656میلادي </a:t>
            </a:r>
            <a:r>
              <a:rPr lang="fa-IR" sz="1600" dirty="0">
                <a:cs typeface="B Nazanin" pitchFamily="2" charset="-78"/>
              </a:rPr>
              <a:t>تشکیل شد. این بانک ها اکثراً بهصورت شرکت هاي سه امی تشکیل می شدند. بانک ها ي </a:t>
            </a:r>
            <a:r>
              <a:rPr lang="fa-IR" sz="1600" dirty="0" smtClean="0">
                <a:cs typeface="B Nazanin" pitchFamily="2" charset="-78"/>
              </a:rPr>
              <a:t>تجاري وظیفه </a:t>
            </a:r>
            <a:r>
              <a:rPr lang="fa-IR" sz="1600" dirty="0">
                <a:cs typeface="B Nazanin" pitchFamily="2" charset="-78"/>
              </a:rPr>
              <a:t>نشر اسکناس و دریافت سپرده را در قرون هفدهم، هجدهم و نوزدهم به عهده داشتند. به افراد </a:t>
            </a:r>
            <a:r>
              <a:rPr lang="fa-IR" sz="1600" dirty="0" smtClean="0">
                <a:cs typeface="B Nazanin" pitchFamily="2" charset="-78"/>
              </a:rPr>
              <a:t>و دولت </a:t>
            </a:r>
            <a:r>
              <a:rPr lang="fa-IR" sz="1600" dirty="0">
                <a:cs typeface="B Nazanin" pitchFamily="2" charset="-78"/>
              </a:rPr>
              <a:t>وام می دادند و در معاملات اوراق بهادار فعالیت داشتند</a:t>
            </a:r>
            <a:r>
              <a:rPr lang="fa-IR" sz="1600" dirty="0" smtClean="0">
                <a:cs typeface="B Nazanin" pitchFamily="2" charset="-78"/>
              </a:rPr>
              <a:t>. در </a:t>
            </a:r>
            <a:r>
              <a:rPr lang="fa-IR" sz="1600" dirty="0">
                <a:cs typeface="B Nazanin" pitchFamily="2" charset="-78"/>
              </a:rPr>
              <a:t>این دوره بانک از قبول سپرده و صدور رسید به میزان سپرده شروع شد و با توجه به قوانین آمار </a:t>
            </a:r>
            <a:r>
              <a:rPr lang="fa-IR" sz="1600" dirty="0" smtClean="0">
                <a:cs typeface="B Nazanin" pitchFamily="2" charset="-78"/>
              </a:rPr>
              <a:t>و احتمالات </a:t>
            </a:r>
            <a:r>
              <a:rPr lang="fa-IR" sz="1600" dirty="0">
                <a:cs typeface="B Nazanin" pitchFamily="2" charset="-78"/>
              </a:rPr>
              <a:t>در آمار مربوط به ماندگاري نقود در بانکها، خلق پول بانکی بدون پشتوانه براي کسب </a:t>
            </a:r>
            <a:r>
              <a:rPr lang="fa-IR" sz="1600" dirty="0" smtClean="0">
                <a:cs typeface="B Nazanin" pitchFamily="2" charset="-78"/>
              </a:rPr>
              <a:t>سود بیشتر </a:t>
            </a:r>
            <a:r>
              <a:rPr lang="fa-IR" sz="1600" dirty="0">
                <a:cs typeface="B Nazanin" pitchFamily="2" charset="-78"/>
              </a:rPr>
              <a:t>بهطور فراگیر شد. این موضوع به منظور وامدهی بیشتر و کسب درآمد یا سود بیشتر انجام می </a:t>
            </a:r>
            <a:r>
              <a:rPr lang="fa-IR" sz="1600" dirty="0" smtClean="0">
                <a:cs typeface="B Nazanin" pitchFamily="2" charset="-78"/>
              </a:rPr>
              <a:t>پذیرفت</a:t>
            </a:r>
            <a:r>
              <a:rPr lang="fa-IR" sz="1600" dirty="0">
                <a:cs typeface="B Nazanin" pitchFamily="2" charset="-78"/>
              </a:rPr>
              <a:t>. با گذر زمان اسکناس جایگزین رسیدها گردید. نشر اسکناس و خلق پول بانکی را می توان </a:t>
            </a:r>
            <a:r>
              <a:rPr lang="fa-IR" sz="1600" dirty="0" smtClean="0">
                <a:cs typeface="B Nazanin" pitchFamily="2" charset="-78"/>
              </a:rPr>
              <a:t>از دستاوردهاي </a:t>
            </a:r>
            <a:r>
              <a:rPr lang="fa-IR" sz="1600" dirty="0">
                <a:cs typeface="B Nazanin" pitchFamily="2" charset="-78"/>
              </a:rPr>
              <a:t>این دوره خواند. هدف بانک ها در این دوره کس ب حداکثر سود از طریق سپرده ها </a:t>
            </a:r>
            <a:r>
              <a:rPr lang="fa-IR" sz="1600" dirty="0" smtClean="0">
                <a:cs typeface="B Nazanin" pitchFamily="2" charset="-78"/>
              </a:rPr>
              <a:t>و پرداخت </a:t>
            </a:r>
            <a:r>
              <a:rPr lang="fa-IR" sz="1600" dirty="0">
                <a:cs typeface="B Nazanin" pitchFamily="2" charset="-78"/>
              </a:rPr>
              <a:t>وام از محل مابه التفاوت سود پرداختی و دریافتی بوده است. به تعبیر دیگر این دوره صرفا شاهد بانک هاي تجاري بوده است. بانک مرکزي یا به تعبیر روشنتر نظام بانکی وجود نداشت. با </a:t>
            </a:r>
            <a:r>
              <a:rPr lang="fa-IR" sz="1600" dirty="0" smtClean="0">
                <a:cs typeface="B Nazanin" pitchFamily="2" charset="-78"/>
              </a:rPr>
              <a:t>توجه به </a:t>
            </a:r>
            <a:r>
              <a:rPr lang="fa-IR" sz="1600" dirty="0">
                <a:cs typeface="B Nazanin" pitchFamily="2" charset="-78"/>
              </a:rPr>
              <a:t>مشکلات پدید آمده و ظهور اثرات بحران آفرین و غیر قابل قبول ناشی از اجراي این نوع </a:t>
            </a:r>
            <a:r>
              <a:rPr lang="fa-IR" sz="1600" dirty="0" smtClean="0">
                <a:cs typeface="B Nazanin" pitchFamily="2" charset="-78"/>
              </a:rPr>
              <a:t>بانکداري مکاتب </a:t>
            </a:r>
            <a:r>
              <a:rPr lang="fa-IR" sz="1600" dirty="0">
                <a:cs typeface="B Nazanin" pitchFamily="2" charset="-78"/>
              </a:rPr>
              <a:t>پولی </a:t>
            </a:r>
            <a:r>
              <a:rPr lang="fa-IR" sz="1600" dirty="0" smtClean="0">
                <a:cs typeface="B Nazanin" pitchFamily="2" charset="-78"/>
              </a:rPr>
              <a:t>سه گانه </a:t>
            </a:r>
            <a:r>
              <a:rPr lang="fa-IR" sz="1600" dirty="0">
                <a:cs typeface="B Nazanin" pitchFamily="2" charset="-78"/>
              </a:rPr>
              <a:t>ظهور پیدا کرد.</a:t>
            </a:r>
            <a:endParaRPr lang="fa-IR" sz="1600" b="1"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2855024820"/>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1800" b="1" dirty="0">
                <a:cs typeface="B Nazanin" pitchFamily="2" charset="-78"/>
              </a:rPr>
              <a:t>مکتب پولی؛ </a:t>
            </a:r>
            <a:r>
              <a:rPr lang="fa-IR" sz="1800" dirty="0">
                <a:cs typeface="B Nazanin" pitchFamily="2" charset="-78"/>
              </a:rPr>
              <a:t>طرفداران این مکتب بحران هاي اقتصادي را نتیجهاي مسلم از انتشار بدون پشتوانه و بی </a:t>
            </a:r>
            <a:r>
              <a:rPr lang="fa-IR" sz="1800" dirty="0" smtClean="0">
                <a:cs typeface="B Nazanin" pitchFamily="2" charset="-78"/>
              </a:rPr>
              <a:t>حد </a:t>
            </a:r>
            <a:r>
              <a:rPr lang="fa-IR" sz="1800" dirty="0">
                <a:cs typeface="B Nazanin" pitchFamily="2" charset="-78"/>
              </a:rPr>
              <a:t>و حصر اسکناس می دانستند. این مکتب براي مهار این بحران، تحقق رویه انتشار اسکناس با </a:t>
            </a:r>
            <a:r>
              <a:rPr lang="fa-IR" sz="1800" dirty="0" smtClean="0">
                <a:cs typeface="B Nazanin" pitchFamily="2" charset="-78"/>
              </a:rPr>
              <a:t>صد در </a:t>
            </a:r>
            <a:r>
              <a:rPr lang="fa-IR" sz="1800" dirty="0">
                <a:cs typeface="B Nazanin" pitchFamily="2" charset="-78"/>
              </a:rPr>
              <a:t>صد پشتوانه فلز گران بها را ضروري می دانستند. ریشه تفکر این گروه در افزایش عرضه پول و </a:t>
            </a:r>
            <a:r>
              <a:rPr lang="fa-IR" sz="1800" dirty="0" smtClean="0">
                <a:cs typeface="B Nazanin" pitchFamily="2" charset="-78"/>
              </a:rPr>
              <a:t>اثرات </a:t>
            </a:r>
            <a:r>
              <a:rPr lang="fa-IR" sz="1800" dirty="0">
                <a:cs typeface="B Nazanin" pitchFamily="2" charset="-78"/>
              </a:rPr>
              <a:t>تورمی آن را میتوان در اندیشه اقتصاددانان کلاسیک دانست. این گروه اعتقاد دارند که در </a:t>
            </a:r>
            <a:r>
              <a:rPr lang="fa-IR" sz="1800" dirty="0" smtClean="0">
                <a:cs typeface="B Nazanin" pitchFamily="2" charset="-78"/>
              </a:rPr>
              <a:t>صورت انتشار </a:t>
            </a:r>
            <a:r>
              <a:rPr lang="fa-IR" sz="1800" dirty="0">
                <a:cs typeface="B Nazanin" pitchFamily="2" charset="-78"/>
              </a:rPr>
              <a:t>اسکناس بدون پشتوانه تورم افزایش می یابد و تخصیص منابع مختل شده و حجم سرمایه </a:t>
            </a:r>
            <a:r>
              <a:rPr lang="fa-IR" sz="1800" dirty="0" smtClean="0">
                <a:cs typeface="B Nazanin" pitchFamily="2" charset="-78"/>
              </a:rPr>
              <a:t>گذاري کاهش </a:t>
            </a:r>
            <a:r>
              <a:rPr lang="fa-IR" sz="1800" dirty="0">
                <a:cs typeface="B Nazanin" pitchFamily="2" charset="-78"/>
              </a:rPr>
              <a:t>و از روند رشد کاسته می شود. در این دوره نشر اسکناس صدور رسیدهاي یاد شده تو </a:t>
            </a:r>
            <a:r>
              <a:rPr lang="fa-IR" sz="1800" dirty="0" smtClean="0">
                <a:cs typeface="B Nazanin" pitchFamily="2" charset="-78"/>
              </a:rPr>
              <a:t>سط بانک </a:t>
            </a:r>
            <a:r>
              <a:rPr lang="fa-IR" sz="1800" dirty="0">
                <a:cs typeface="B Nazanin" pitchFamily="2" charset="-78"/>
              </a:rPr>
              <a:t>هاي تجاري بوده که با خلق پول بانکی بهشدت افزایش مییافت.</a:t>
            </a:r>
          </a:p>
          <a:p>
            <a:pPr marL="0" indent="0" algn="just">
              <a:buNone/>
            </a:pPr>
            <a:r>
              <a:rPr lang="fa-IR" sz="1800" b="1" dirty="0">
                <a:cs typeface="B Nazanin" pitchFamily="2" charset="-78"/>
              </a:rPr>
              <a:t>مکتب بانکداري؛ </a:t>
            </a:r>
            <a:r>
              <a:rPr lang="fa-IR" sz="1800" dirty="0">
                <a:cs typeface="B Nazanin" pitchFamily="2" charset="-78"/>
              </a:rPr>
              <a:t>طرفداران این گروه </a:t>
            </a:r>
            <a:r>
              <a:rPr lang="fa-IR" sz="1800" dirty="0" smtClean="0">
                <a:cs typeface="B Nazanin" pitchFamily="2" charset="-78"/>
              </a:rPr>
              <a:t>عمدتاً </a:t>
            </a:r>
            <a:r>
              <a:rPr lang="fa-IR" sz="1800" dirty="0">
                <a:cs typeface="B Nazanin" pitchFamily="2" charset="-78"/>
              </a:rPr>
              <a:t>شامل بانکداران، سیاست مداران و برنامه ریزان </a:t>
            </a:r>
            <a:r>
              <a:rPr lang="fa-IR" sz="1800" dirty="0" smtClean="0">
                <a:cs typeface="B Nazanin" pitchFamily="2" charset="-78"/>
              </a:rPr>
              <a:t>اقتصادي بودند </a:t>
            </a:r>
            <a:r>
              <a:rPr lang="fa-IR" sz="1800" dirty="0">
                <a:cs typeface="B Nazanin" pitchFamily="2" charset="-78"/>
              </a:rPr>
              <a:t>که معتقد بود هرگاه اقتصاد جامعه اقتضاء کند بانک ها با انتشار اسکناس مبادرت می کنند </a:t>
            </a:r>
            <a:r>
              <a:rPr lang="fa-IR" sz="1800" dirty="0" smtClean="0">
                <a:cs typeface="B Nazanin" pitchFamily="2" charset="-78"/>
              </a:rPr>
              <a:t>خواه پشتوانه </a:t>
            </a:r>
            <a:r>
              <a:rPr lang="fa-IR" sz="1800" dirty="0">
                <a:cs typeface="B Nazanin" pitchFamily="2" charset="-78"/>
              </a:rPr>
              <a:t>باشد یا نباشد. یعنی براي رشد و توسعه منابع مالی لازم و ضروري است . لذا انتشار </a:t>
            </a:r>
            <a:r>
              <a:rPr lang="fa-IR" sz="1800" dirty="0" smtClean="0">
                <a:cs typeface="B Nazanin" pitchFamily="2" charset="-78"/>
              </a:rPr>
              <a:t>اسکناس یک </a:t>
            </a:r>
            <a:r>
              <a:rPr lang="fa-IR" sz="1800" dirty="0">
                <a:cs typeface="B Nazanin" pitchFamily="2" charset="-78"/>
              </a:rPr>
              <a:t>امر بدیهی براي تأمین منابع مالی برنامه ها می باشد. بعلاوه با وجود رشد بالاي اقتصادي و </a:t>
            </a:r>
            <a:r>
              <a:rPr lang="fa-IR" sz="1800" dirty="0" smtClean="0">
                <a:cs typeface="B Nazanin" pitchFamily="2" charset="-78"/>
              </a:rPr>
              <a:t>تولیدات فزاینده </a:t>
            </a:r>
            <a:r>
              <a:rPr lang="fa-IR" sz="1800" dirty="0">
                <a:cs typeface="B Nazanin" pitchFamily="2" charset="-78"/>
              </a:rPr>
              <a:t>و انبوه کالاها در تنوع و تعداد انتشار پول با پشتوانه یک یا دو فلز باعث </a:t>
            </a:r>
            <a:r>
              <a:rPr lang="fa-IR" sz="1800" dirty="0" smtClean="0">
                <a:cs typeface="B Nazanin" pitchFamily="2" charset="-78"/>
              </a:rPr>
              <a:t>رکود </a:t>
            </a:r>
            <a:r>
              <a:rPr lang="fa-IR" sz="1800" dirty="0">
                <a:cs typeface="B Nazanin" pitchFamily="2" charset="-78"/>
              </a:rPr>
              <a:t>اقتصادي </a:t>
            </a:r>
            <a:r>
              <a:rPr lang="fa-IR" sz="1800" dirty="0" smtClean="0">
                <a:cs typeface="B Nazanin" pitchFamily="2" charset="-78"/>
              </a:rPr>
              <a:t>خواهد شد</a:t>
            </a:r>
            <a:r>
              <a:rPr lang="fa-IR" sz="1800" dirty="0">
                <a:cs typeface="B Nazanin" pitchFamily="2" charset="-78"/>
              </a:rPr>
              <a:t>. این دو دلیل قابل قبول در کنار انگیزه بالاي بانکداران از طریق تحقق این رویه که درآمد زیادي </a:t>
            </a:r>
            <a:r>
              <a:rPr lang="fa-IR" sz="1800" dirty="0" smtClean="0">
                <a:cs typeface="B Nazanin" pitchFamily="2" charset="-78"/>
              </a:rPr>
              <a:t>را براي </a:t>
            </a:r>
            <a:r>
              <a:rPr lang="fa-IR" sz="1800" dirty="0">
                <a:cs typeface="B Nazanin" pitchFamily="2" charset="-78"/>
              </a:rPr>
              <a:t>سهامداران بانکها فراهم مینمود حاکمیت این دوره را طولانی کرد.</a:t>
            </a:r>
            <a:endParaRPr lang="fa-IR" sz="1800"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3051488725"/>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2400" b="1" dirty="0">
                <a:cs typeface="B Nazanin" pitchFamily="2" charset="-78"/>
              </a:rPr>
              <a:t>مکتب پورسانتا؛ </a:t>
            </a:r>
            <a:r>
              <a:rPr lang="fa-IR" sz="2400" dirty="0">
                <a:cs typeface="B Nazanin" pitchFamily="2" charset="-78"/>
              </a:rPr>
              <a:t>این گروه اعتقاد داشت که دلایل بر شمرده هر دو گره براي اتخاذ هر کدام از </a:t>
            </a:r>
            <a:r>
              <a:rPr lang="fa-IR" sz="2400" dirty="0" smtClean="0">
                <a:cs typeface="B Nazanin" pitchFamily="2" charset="-78"/>
              </a:rPr>
              <a:t>رویه هاي یاد </a:t>
            </a:r>
            <a:r>
              <a:rPr lang="fa-IR" sz="2400" dirty="0">
                <a:cs typeface="B Nazanin" pitchFamily="2" charset="-78"/>
              </a:rPr>
              <a:t>شده صحیح میباشد. از طرف دیگر دلایل رد هر کدام براي دیگري وارد و درست است . </a:t>
            </a:r>
            <a:r>
              <a:rPr lang="fa-IR" sz="2400" dirty="0" smtClean="0">
                <a:cs typeface="B Nazanin" pitchFamily="2" charset="-78"/>
              </a:rPr>
              <a:t>یعنی افزایش </a:t>
            </a:r>
            <a:r>
              <a:rPr lang="fa-IR" sz="2400" dirty="0">
                <a:cs typeface="B Nazanin" pitchFamily="2" charset="-78"/>
              </a:rPr>
              <a:t>انتشار اسکناس و عرضه پول بیش از میزان ذخایر براي اقتصاد امروزي یک ضرورت ولی </a:t>
            </a:r>
            <a:r>
              <a:rPr lang="fa-IR" sz="2400" dirty="0" smtClean="0">
                <a:cs typeface="B Nazanin" pitchFamily="2" charset="-78"/>
              </a:rPr>
              <a:t>عرضه بی </a:t>
            </a:r>
            <a:r>
              <a:rPr lang="fa-IR" sz="2400" dirty="0">
                <a:cs typeface="B Nazanin" pitchFamily="2" charset="-78"/>
              </a:rPr>
              <a:t>حد و حصر آن نیز تورمزا میباشد. یعنی این گروه معتقدند حتی المقدور براي چاپ اسکناس </a:t>
            </a:r>
            <a:r>
              <a:rPr lang="fa-IR" sz="2400" dirty="0" smtClean="0">
                <a:cs typeface="B Nazanin" pitchFamily="2" charset="-78"/>
              </a:rPr>
              <a:t>پشتوانه نگهداري </a:t>
            </a:r>
            <a:r>
              <a:rPr lang="fa-IR" sz="2400" dirty="0">
                <a:cs typeface="B Nazanin" pitchFamily="2" charset="-78"/>
              </a:rPr>
              <a:t>شود ولی براي پاسخ به نیاز اقتصادي در خصوص حجم مبادلات در مواقع لازم با </a:t>
            </a:r>
            <a:r>
              <a:rPr lang="fa-IR" sz="2400" dirty="0" smtClean="0">
                <a:cs typeface="B Nazanin" pitchFamily="2" charset="-78"/>
              </a:rPr>
              <a:t>رعایت احتیاط </a:t>
            </a:r>
            <a:r>
              <a:rPr lang="fa-IR" sz="2400" dirty="0">
                <a:cs typeface="B Nazanin" pitchFamily="2" charset="-78"/>
              </a:rPr>
              <a:t>اسکناس بدون پشتوانه نیز باید منتشر کرد. یعنی باید </a:t>
            </a:r>
            <a:r>
              <a:rPr lang="fa-IR" sz="2400" dirty="0" smtClean="0">
                <a:cs typeface="B Nazanin" pitchFamily="2" charset="-78"/>
              </a:rPr>
              <a:t>رویه اي </a:t>
            </a:r>
            <a:r>
              <a:rPr lang="fa-IR" sz="2400" dirty="0">
                <a:cs typeface="B Nazanin" pitchFamily="2" charset="-78"/>
              </a:rPr>
              <a:t>را اعمال کنیم که نه اقتصاد </a:t>
            </a:r>
            <a:r>
              <a:rPr lang="fa-IR" sz="2400" dirty="0" smtClean="0">
                <a:cs typeface="B Nazanin" pitchFamily="2" charset="-78"/>
              </a:rPr>
              <a:t>دچار رکود </a:t>
            </a:r>
            <a:r>
              <a:rPr lang="fa-IR" sz="2400" dirty="0">
                <a:cs typeface="B Nazanin" pitchFamily="2" charset="-78"/>
              </a:rPr>
              <a:t>شود و نه تورم را تجربه کند، این ایده مورد استقبال قرار گرفت و بانک داري با توجه با این </a:t>
            </a:r>
            <a:r>
              <a:rPr lang="fa-IR" sz="2400" dirty="0" smtClean="0">
                <a:cs typeface="B Nazanin" pitchFamily="2" charset="-78"/>
              </a:rPr>
              <a:t>موضوع از </a:t>
            </a:r>
            <a:r>
              <a:rPr lang="fa-IR" sz="2400" dirty="0">
                <a:cs typeface="B Nazanin" pitchFamily="2" charset="-78"/>
              </a:rPr>
              <a:t>طریق اعمال شرایط مذکور با ظهور بانک مرکزي توسعه یافت.</a:t>
            </a:r>
            <a:endParaRPr lang="fa-IR" sz="2400"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3213145987"/>
      </p:ext>
    </p:extLst>
  </p:cSld>
  <p:clrMapOvr>
    <a:masterClrMapping/>
  </p:clrMapOvr>
  <p:transition spd="slow">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b="1" dirty="0">
                <a:cs typeface="B Nazanin" pitchFamily="2" charset="-78"/>
              </a:rPr>
              <a:t>ج ) دوره نظام بانک داري</a:t>
            </a:r>
          </a:p>
          <a:p>
            <a:pPr marL="0" indent="0" algn="just">
              <a:buNone/>
            </a:pPr>
            <a:r>
              <a:rPr lang="fa-IR" dirty="0">
                <a:cs typeface="B Nazanin" pitchFamily="2" charset="-78"/>
              </a:rPr>
              <a:t>از ابتداي قرن بیستم در بیشتر کشورهاي صنعتی و در حال توسعه صحبت از نظام بانکی به </a:t>
            </a:r>
            <a:r>
              <a:rPr lang="fa-IR" dirty="0" smtClean="0">
                <a:cs typeface="B Nazanin" pitchFamily="2" charset="-78"/>
              </a:rPr>
              <a:t>میان آمد</a:t>
            </a:r>
            <a:r>
              <a:rPr lang="fa-IR" dirty="0">
                <a:cs typeface="B Nazanin" pitchFamily="2" charset="-78"/>
              </a:rPr>
              <a:t>. بدین ترتیب که با روند رو به گسترش بانک هاي تجاري و گسترش فعالیت هاي آن ها با هدف </a:t>
            </a:r>
            <a:r>
              <a:rPr lang="fa-IR" dirty="0" smtClean="0">
                <a:cs typeface="B Nazanin" pitchFamily="2" charset="-78"/>
              </a:rPr>
              <a:t>کسب حداکثر </a:t>
            </a:r>
            <a:r>
              <a:rPr lang="fa-IR" dirty="0">
                <a:cs typeface="B Nazanin" pitchFamily="2" charset="-78"/>
              </a:rPr>
              <a:t>سود براي هر بانک، مصالح جامعه و اقتصاد کشورها تحت الشعاع قرار می گرفت و یا </a:t>
            </a:r>
            <a:r>
              <a:rPr lang="fa-IR" dirty="0" smtClean="0">
                <a:cs typeface="B Nazanin" pitchFamily="2" charset="-78"/>
              </a:rPr>
              <a:t>اصولاً به </a:t>
            </a:r>
            <a:r>
              <a:rPr lang="fa-IR" dirty="0">
                <a:cs typeface="B Nazanin" pitchFamily="2" charset="-78"/>
              </a:rPr>
              <a:t>منافع ملی کشور توجهی نمی شد. سیاست گذاران و اقتصاددانان با توجه به مکاتب پولی بر آن شدند </a:t>
            </a:r>
            <a:r>
              <a:rPr lang="fa-IR" dirty="0" smtClean="0">
                <a:cs typeface="B Nazanin" pitchFamily="2" charset="-78"/>
              </a:rPr>
              <a:t>که بانک </a:t>
            </a:r>
            <a:r>
              <a:rPr lang="fa-IR" dirty="0">
                <a:cs typeface="B Nazanin" pitchFamily="2" charset="-78"/>
              </a:rPr>
              <a:t>ها را در یک نظام متشکل سازماندهی نمایند. این نظام بانکی می بایست متکی به یک </a:t>
            </a:r>
            <a:r>
              <a:rPr lang="fa-IR" dirty="0" smtClean="0">
                <a:cs typeface="B Nazanin" pitchFamily="2" charset="-78"/>
              </a:rPr>
              <a:t>مجموعه مقررات </a:t>
            </a:r>
            <a:r>
              <a:rPr lang="fa-IR" dirty="0">
                <a:cs typeface="B Nazanin" pitchFamily="2" charset="-78"/>
              </a:rPr>
              <a:t>باشد تا ضمن کسب سود و کارایی در راستاي توسعه اقتصادي کشور نیز باشد . مشخصه </a:t>
            </a:r>
            <a:r>
              <a:rPr lang="fa-IR" dirty="0" smtClean="0">
                <a:cs typeface="B Nazanin" pitchFamily="2" charset="-78"/>
              </a:rPr>
              <a:t>این دوره </a:t>
            </a:r>
            <a:r>
              <a:rPr lang="fa-IR" dirty="0">
                <a:cs typeface="B Nazanin" pitchFamily="2" charset="-78"/>
              </a:rPr>
              <a:t>تقسیم بانک ها به بانک هاي تجاري و غیر تجاري و ایجاد بانک مرکزي در رأس هرم هر </a:t>
            </a:r>
            <a:r>
              <a:rPr lang="fa-IR" dirty="0" smtClean="0">
                <a:cs typeface="B Nazanin" pitchFamily="2" charset="-78"/>
              </a:rPr>
              <a:t>نظام بانکی </a:t>
            </a:r>
            <a:r>
              <a:rPr lang="fa-IR" dirty="0">
                <a:cs typeface="B Nazanin" pitchFamily="2" charset="-78"/>
              </a:rPr>
              <a:t>می باشد. در این نظام امور بانکی در قالب یک نظام بانکی مدیریت می شود. لذا بانک مرکزي </a:t>
            </a:r>
            <a:r>
              <a:rPr lang="fa-IR" dirty="0" smtClean="0">
                <a:cs typeface="B Nazanin" pitchFamily="2" charset="-78"/>
              </a:rPr>
              <a:t>به منظور </a:t>
            </a:r>
            <a:r>
              <a:rPr lang="fa-IR" dirty="0">
                <a:cs typeface="B Nazanin" pitchFamily="2" charset="-78"/>
              </a:rPr>
              <a:t>صیانت از سپرده سپرده گذاران و جلوگیري از ورشکستگی بانکها و همچنین ایجاد </a:t>
            </a:r>
            <a:r>
              <a:rPr lang="fa-IR" dirty="0" smtClean="0">
                <a:cs typeface="B Nazanin" pitchFamily="2" charset="-78"/>
              </a:rPr>
              <a:t>مکانیزمی براي </a:t>
            </a:r>
            <a:r>
              <a:rPr lang="fa-IR" dirty="0">
                <a:cs typeface="B Nazanin" pitchFamily="2" charset="-78"/>
              </a:rPr>
              <a:t>تنظیم نقدینگی (عرضه پول) با حجم مبادلات و سایر وظایفی که بعدها براي آن ها تعیین شد </a:t>
            </a:r>
            <a:r>
              <a:rPr lang="fa-IR" dirty="0" smtClean="0">
                <a:cs typeface="B Nazanin" pitchFamily="2" charset="-78"/>
              </a:rPr>
              <a:t>در رأس </a:t>
            </a:r>
            <a:r>
              <a:rPr lang="fa-IR" dirty="0">
                <a:cs typeface="B Nazanin" pitchFamily="2" charset="-78"/>
              </a:rPr>
              <a:t>بانک هاي تجاري قرار گرفت.</a:t>
            </a:r>
            <a:endParaRPr lang="fa-IR"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3176201880"/>
      </p:ext>
    </p:extLst>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dirty="0">
                <a:cs typeface="B Nazanin" pitchFamily="2" charset="-78"/>
              </a:rPr>
              <a:t>برخی از محققان اولین بانک مرکزي را "ریکز بانک" سوئد می </a:t>
            </a:r>
            <a:r>
              <a:rPr lang="fa-IR" dirty="0" smtClean="0">
                <a:cs typeface="B Nazanin" pitchFamily="2" charset="-78"/>
              </a:rPr>
              <a:t>دانند که </a:t>
            </a:r>
            <a:r>
              <a:rPr lang="fa-IR" dirty="0">
                <a:cs typeface="B Nazanin" pitchFamily="2" charset="-78"/>
              </a:rPr>
              <a:t>در سال 1657 با سرمایه خصوصی به وجود آمد. 1 در سال 1668 بهعنوان بانک دولت و ملی </a:t>
            </a:r>
            <a:r>
              <a:rPr lang="fa-IR" dirty="0" smtClean="0">
                <a:cs typeface="B Nazanin" pitchFamily="2" charset="-78"/>
              </a:rPr>
              <a:t>سوئد شناخته </a:t>
            </a:r>
            <a:r>
              <a:rPr lang="fa-IR" dirty="0">
                <a:cs typeface="B Nazanin" pitchFamily="2" charset="-78"/>
              </a:rPr>
              <a:t>شد. در سال 1809 حق انتشار اسکناس را بدست آورد. در سال 1898 انتشار اسکناس به </a:t>
            </a:r>
            <a:r>
              <a:rPr lang="fa-IR" dirty="0" smtClean="0">
                <a:cs typeface="B Nazanin" pitchFamily="2" charset="-78"/>
              </a:rPr>
              <a:t>طور کامل </a:t>
            </a:r>
            <a:r>
              <a:rPr lang="fa-IR" dirty="0">
                <a:cs typeface="B Nazanin" pitchFamily="2" charset="-78"/>
              </a:rPr>
              <a:t>در اختیار این بانک قرار گرفت. بانک انگلستان که نیز یک بانک خصوصی بود در سال </a:t>
            </a:r>
            <a:r>
              <a:rPr lang="fa-IR" dirty="0" smtClean="0">
                <a:cs typeface="B Nazanin" pitchFamily="2" charset="-78"/>
              </a:rPr>
              <a:t>1696 تشکیل </a:t>
            </a:r>
            <a:r>
              <a:rPr lang="fa-IR" dirty="0">
                <a:cs typeface="B Nazanin" pitchFamily="2" charset="-78"/>
              </a:rPr>
              <a:t>شد. این بانک در مقابل اجازه انتشار اسکناس به دولت قرض می داد. در سال 1949 </a:t>
            </a:r>
            <a:r>
              <a:rPr lang="fa-IR" dirty="0" smtClean="0">
                <a:cs typeface="B Nazanin" pitchFamily="2" charset="-78"/>
              </a:rPr>
              <a:t>توسط دولت </a:t>
            </a:r>
            <a:r>
              <a:rPr lang="fa-IR" dirty="0">
                <a:cs typeface="B Nazanin" pitchFamily="2" charset="-78"/>
              </a:rPr>
              <a:t>خریداري شد و </a:t>
            </a:r>
            <a:r>
              <a:rPr lang="fa-IR" dirty="0" smtClean="0">
                <a:cs typeface="B Nazanin" pitchFamily="2" charset="-78"/>
              </a:rPr>
              <a:t>به صورت </a:t>
            </a:r>
            <a:r>
              <a:rPr lang="fa-IR" dirty="0">
                <a:cs typeface="B Nazanin" pitchFamily="2" charset="-78"/>
              </a:rPr>
              <a:t>بانک دولتی درآمد و در حال حاضر نیز </a:t>
            </a:r>
            <a:r>
              <a:rPr lang="fa-IR" dirty="0" smtClean="0">
                <a:cs typeface="B Nazanin" pitchFamily="2" charset="-78"/>
              </a:rPr>
              <a:t>به عنوان </a:t>
            </a:r>
            <a:r>
              <a:rPr lang="fa-IR" dirty="0">
                <a:cs typeface="B Nazanin" pitchFamily="2" charset="-78"/>
              </a:rPr>
              <a:t>بانک مرکزي </a:t>
            </a:r>
            <a:r>
              <a:rPr lang="fa-IR" dirty="0" smtClean="0">
                <a:cs typeface="B Nazanin" pitchFamily="2" charset="-78"/>
              </a:rPr>
              <a:t>انگلستان فعالیت </a:t>
            </a:r>
            <a:r>
              <a:rPr lang="fa-IR" dirty="0">
                <a:cs typeface="B Nazanin" pitchFamily="2" charset="-78"/>
              </a:rPr>
              <a:t>میکند. </a:t>
            </a:r>
            <a:r>
              <a:rPr lang="fa-IR" dirty="0" smtClean="0">
                <a:cs typeface="B Nazanin" pitchFamily="2" charset="-78"/>
              </a:rPr>
              <a:t>به همین </a:t>
            </a:r>
            <a:r>
              <a:rPr lang="fa-IR" dirty="0">
                <a:cs typeface="B Nazanin" pitchFamily="2" charset="-78"/>
              </a:rPr>
              <a:t>ترتیب بانک هلند، اتریش، بلژیک، اسپانیا، روسیه، رایش آلمان، ژاپن </a:t>
            </a:r>
            <a:r>
              <a:rPr lang="fa-IR" dirty="0" smtClean="0">
                <a:cs typeface="B Nazanin" pitchFamily="2" charset="-78"/>
              </a:rPr>
              <a:t>تاسیس گردیدند</a:t>
            </a:r>
            <a:r>
              <a:rPr lang="fa-IR" dirty="0">
                <a:cs typeface="B Nazanin" pitchFamily="2" charset="-78"/>
              </a:rPr>
              <a:t>. در خلال قرن نوزدهم </a:t>
            </a:r>
            <a:r>
              <a:rPr lang="fa-IR" dirty="0" smtClean="0">
                <a:cs typeface="B Nazanin" pitchFamily="2" charset="-78"/>
              </a:rPr>
              <a:t>به تدریج علاوه بر </a:t>
            </a:r>
            <a:r>
              <a:rPr lang="fa-IR" dirty="0">
                <a:cs typeface="B Nazanin" pitchFamily="2" charset="-78"/>
              </a:rPr>
              <a:t>انحصار نشر اسکناس، وظایف و </a:t>
            </a:r>
            <a:r>
              <a:rPr lang="fa-IR" dirty="0" smtClean="0">
                <a:cs typeface="B Nazanin" pitchFamily="2" charset="-78"/>
              </a:rPr>
              <a:t>مسئولیت </a:t>
            </a:r>
            <a:r>
              <a:rPr lang="fa-IR" dirty="0">
                <a:cs typeface="B Nazanin" pitchFamily="2" charset="-78"/>
              </a:rPr>
              <a:t>هایی </a:t>
            </a:r>
            <a:r>
              <a:rPr lang="fa-IR" dirty="0" smtClean="0">
                <a:cs typeface="B Nazanin" pitchFamily="2" charset="-78"/>
              </a:rPr>
              <a:t>براي بانکهاي </a:t>
            </a:r>
            <a:r>
              <a:rPr lang="fa-IR" dirty="0">
                <a:cs typeface="B Nazanin" pitchFamily="2" charset="-78"/>
              </a:rPr>
              <a:t>مرکزي در نظر گرفته شد. بالاخره در قطعنامه پایانی کنفرانسی که به منظور مسایل </a:t>
            </a:r>
            <a:r>
              <a:rPr lang="fa-IR" dirty="0" smtClean="0">
                <a:cs typeface="B Nazanin" pitchFamily="2" charset="-78"/>
              </a:rPr>
              <a:t>پولی بین المللی </a:t>
            </a:r>
            <a:r>
              <a:rPr lang="fa-IR" dirty="0">
                <a:cs typeface="B Nazanin" pitchFamily="2" charset="-78"/>
              </a:rPr>
              <a:t>در سال 1920 در بروکسل تشکیل شده بود. صاحب نظران شرکت کننده توصیه کردند </a:t>
            </a:r>
            <a:r>
              <a:rPr lang="fa-IR" dirty="0" smtClean="0">
                <a:cs typeface="B Nazanin" pitchFamily="2" charset="-78"/>
              </a:rPr>
              <a:t>که کلیه </a:t>
            </a:r>
            <a:r>
              <a:rPr lang="fa-IR" dirty="0">
                <a:cs typeface="B Nazanin" pitchFamily="2" charset="-78"/>
              </a:rPr>
              <a:t>کشورهایی که هنوز بانک مرکزي ندارند، اقدام به تاسیس آن بنمایند. </a:t>
            </a:r>
            <a:r>
              <a:rPr lang="fa-IR" dirty="0" smtClean="0">
                <a:cs typeface="B Nazanin" pitchFamily="2" charset="-78"/>
              </a:rPr>
              <a:t>به طور </a:t>
            </a:r>
            <a:r>
              <a:rPr lang="fa-IR" dirty="0">
                <a:cs typeface="B Nazanin" pitchFamily="2" charset="-78"/>
              </a:rPr>
              <a:t>کلی در سال </a:t>
            </a:r>
            <a:r>
              <a:rPr lang="fa-IR" dirty="0" smtClean="0">
                <a:cs typeface="B Nazanin" pitchFamily="2" charset="-78"/>
              </a:rPr>
              <a:t>هاي شروع </a:t>
            </a:r>
            <a:r>
              <a:rPr lang="fa-IR" dirty="0">
                <a:cs typeface="B Nazanin" pitchFamily="2" charset="-78"/>
              </a:rPr>
              <a:t>1900 بانک مرکزي کشورها یکی پس از دیگري تاسیس و شروع بکار نمودند.</a:t>
            </a:r>
            <a:endParaRPr lang="fa-IR"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smtClean="0">
                <a:cs typeface="B Titr" pitchFamily="2" charset="-78"/>
              </a:rPr>
              <a:t>دوره هاي بانكداري</a:t>
            </a:r>
            <a:endParaRPr lang="en-US" sz="1800" b="1" dirty="0">
              <a:latin typeface="B Titr"/>
              <a:cs typeface="B Titr" pitchFamily="2" charset="-78"/>
            </a:endParaRPr>
          </a:p>
        </p:txBody>
      </p:sp>
    </p:spTree>
    <p:extLst>
      <p:ext uri="{BB962C8B-B14F-4D97-AF65-F5344CB8AC3E}">
        <p14:creationId xmlns:p14="http://schemas.microsoft.com/office/powerpoint/2010/main" val="2166578646"/>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b="1" dirty="0">
                <a:cs typeface="B Nazanin" pitchFamily="2" charset="-78"/>
              </a:rPr>
              <a:t>دوره بانکداري سنتی</a:t>
            </a:r>
          </a:p>
          <a:p>
            <a:pPr marL="0" indent="0" algn="just">
              <a:buNone/>
            </a:pPr>
            <a:r>
              <a:rPr lang="fa-IR" dirty="0">
                <a:cs typeface="B Nazanin" pitchFamily="2" charset="-78"/>
              </a:rPr>
              <a:t>با ارائه روند تکاملی بانکداري در ایرن نیز چون روند رو به رشد بانکداري در جهان بوده است. </a:t>
            </a:r>
            <a:r>
              <a:rPr lang="fa-IR" dirty="0" smtClean="0">
                <a:cs typeface="B Nazanin" pitchFamily="2" charset="-78"/>
              </a:rPr>
              <a:t>سابقه ي</a:t>
            </a:r>
            <a:endParaRPr lang="fa-IR" dirty="0">
              <a:cs typeface="B Nazanin" pitchFamily="2" charset="-78"/>
            </a:endParaRPr>
          </a:p>
          <a:p>
            <a:pPr marL="0" indent="0" algn="just">
              <a:buNone/>
            </a:pPr>
            <a:r>
              <a:rPr lang="fa-IR" dirty="0">
                <a:cs typeface="B Nazanin" pitchFamily="2" charset="-78"/>
              </a:rPr>
              <a:t>بانکداري سنتی در ایران به 2500 سال پیش یعنی حدود </a:t>
            </a:r>
            <a:r>
              <a:rPr lang="fa-IR" dirty="0" smtClean="0">
                <a:cs typeface="B Nazanin" pitchFamily="2" charset="-78"/>
              </a:rPr>
              <a:t>سلسله </a:t>
            </a:r>
            <a:r>
              <a:rPr lang="fa-IR" dirty="0">
                <a:cs typeface="B Nazanin" pitchFamily="2" charset="-78"/>
              </a:rPr>
              <a:t>هخامنشی بر می گردد . در </a:t>
            </a:r>
            <a:r>
              <a:rPr lang="fa-IR" dirty="0" smtClean="0">
                <a:cs typeface="B Nazanin" pitchFamily="2" charset="-78"/>
              </a:rPr>
              <a:t>دوره ي</a:t>
            </a:r>
            <a:endParaRPr lang="fa-IR" dirty="0">
              <a:cs typeface="B Nazanin" pitchFamily="2" charset="-78"/>
            </a:endParaRPr>
          </a:p>
          <a:p>
            <a:pPr marL="0" indent="0" algn="just">
              <a:buNone/>
            </a:pPr>
            <a:r>
              <a:rPr lang="fa-IR" dirty="0">
                <a:cs typeface="B Nazanin" pitchFamily="2" charset="-78"/>
              </a:rPr>
              <a:t>ساسانیان بانکداري رونق گرفت. در همین زمان ارسال پول از طریق برات از نقطه اي به نقطه ي دیگر</a:t>
            </a:r>
          </a:p>
          <a:p>
            <a:pPr marL="0" indent="0" algn="just">
              <a:buNone/>
            </a:pPr>
            <a:r>
              <a:rPr lang="fa-IR" dirty="0">
                <a:cs typeface="B Nazanin" pitchFamily="2" charset="-78"/>
              </a:rPr>
              <a:t>رواج پیدا می کند. لفظ چک بههمین معنی در زبان پهلوي وجود داشته است. در قرون وسطی بانکداري</a:t>
            </a:r>
          </a:p>
          <a:p>
            <a:pPr marL="0" indent="0" algn="just">
              <a:buNone/>
            </a:pPr>
            <a:r>
              <a:rPr lang="fa-IR" dirty="0">
                <a:cs typeface="B Nazanin" pitchFamily="2" charset="-78"/>
              </a:rPr>
              <a:t>در ایران محدود به عملیات صرافی بود و با توجه به شرایط و رونق اقتصادي گاه رونق و گاه با رکود</a:t>
            </a:r>
          </a:p>
          <a:p>
            <a:pPr marL="0" indent="0" algn="just">
              <a:buNone/>
            </a:pPr>
            <a:r>
              <a:rPr lang="fa-IR" dirty="0">
                <a:cs typeface="B Nazanin" pitchFamily="2" charset="-78"/>
              </a:rPr>
              <a:t>مواجه شده است. با آرامش سیاسی و رونق تجاري در دوره صفویه عملیات صرافی رونق زیادي پیدا</a:t>
            </a:r>
          </a:p>
          <a:p>
            <a:pPr marL="0" indent="0" algn="just">
              <a:buNone/>
            </a:pPr>
            <a:r>
              <a:rPr lang="fa-IR" dirty="0">
                <a:cs typeface="B Nazanin" pitchFamily="2" charset="-78"/>
              </a:rPr>
              <a:t>می کند. در این دوره صرافان بزرگی در ایران بوجود می آید که با باز کردن حساب در خارج ، حوزه</a:t>
            </a:r>
          </a:p>
          <a:p>
            <a:pPr marL="0" indent="0" algn="just">
              <a:buNone/>
            </a:pPr>
            <a:r>
              <a:rPr lang="fa-IR" dirty="0">
                <a:cs typeface="B Nazanin" pitchFamily="2" charset="-78"/>
              </a:rPr>
              <a:t>فعالیت خود را به بازارهاي </a:t>
            </a:r>
            <a:r>
              <a:rPr lang="fa-IR" dirty="0" smtClean="0">
                <a:cs typeface="B Nazanin" pitchFamily="2" charset="-78"/>
              </a:rPr>
              <a:t>بین المللی </a:t>
            </a:r>
            <a:r>
              <a:rPr lang="fa-IR" dirty="0">
                <a:cs typeface="B Nazanin" pitchFamily="2" charset="-78"/>
              </a:rPr>
              <a:t>نیز </a:t>
            </a:r>
            <a:r>
              <a:rPr lang="fa-IR" dirty="0" smtClean="0">
                <a:cs typeface="B Nazanin" pitchFamily="2" charset="-78"/>
              </a:rPr>
              <a:t>کشانده اند</a:t>
            </a:r>
            <a:r>
              <a:rPr lang="fa-IR" dirty="0">
                <a:cs typeface="B Nazanin" pitchFamily="2" charset="-78"/>
              </a:rPr>
              <a:t>. آنچه مورد اهمیت و </a:t>
            </a:r>
            <a:r>
              <a:rPr lang="fa-IR" dirty="0" smtClean="0">
                <a:cs typeface="B Nazanin" pitchFamily="2" charset="-78"/>
              </a:rPr>
              <a:t>می بایست </a:t>
            </a:r>
            <a:r>
              <a:rPr lang="fa-IR" dirty="0">
                <a:cs typeface="B Nazanin" pitchFamily="2" charset="-78"/>
              </a:rPr>
              <a:t>مورد دقت </a:t>
            </a:r>
            <a:r>
              <a:rPr lang="fa-IR" dirty="0" smtClean="0">
                <a:cs typeface="B Nazanin" pitchFamily="2" charset="-78"/>
              </a:rPr>
              <a:t>بیشتري قرار </a:t>
            </a:r>
            <a:r>
              <a:rPr lang="fa-IR" dirty="0">
                <a:cs typeface="B Nazanin" pitchFamily="2" charset="-78"/>
              </a:rPr>
              <a:t>گیرد بررسی نقطه عطف تاریخ بانکداري در ایران است که در زیر سعی می کنیم به این </a:t>
            </a:r>
            <a:r>
              <a:rPr lang="fa-IR" dirty="0" smtClean="0">
                <a:cs typeface="B Nazanin" pitchFamily="2" charset="-78"/>
              </a:rPr>
              <a:t>موضوع بیشتر </a:t>
            </a:r>
            <a:r>
              <a:rPr lang="fa-IR" dirty="0">
                <a:cs typeface="B Nazanin" pitchFamily="2" charset="-78"/>
              </a:rPr>
              <a:t>بپردازیم.</a:t>
            </a:r>
            <a:endParaRPr lang="fa-IR"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104251731"/>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b="1" dirty="0">
                <a:cs typeface="B Nazanin" pitchFamily="2" charset="-78"/>
              </a:rPr>
              <a:t>دوره بانکداري تجاري</a:t>
            </a:r>
          </a:p>
          <a:p>
            <a:pPr marL="0" indent="0" algn="just">
              <a:buNone/>
            </a:pPr>
            <a:r>
              <a:rPr lang="fa-IR" dirty="0">
                <a:cs typeface="B Nazanin" pitchFamily="2" charset="-78"/>
              </a:rPr>
              <a:t>براي شروع بانکداري تجاري در ایران نیز نمیتوان تاریخ مشخصی را تعیین نمود ولی این شروع دوره</a:t>
            </a:r>
          </a:p>
          <a:p>
            <a:pPr marL="0" indent="0" algn="just">
              <a:buNone/>
            </a:pPr>
            <a:r>
              <a:rPr lang="fa-IR" dirty="0">
                <a:cs typeface="B Nazanin" pitchFamily="2" charset="-78"/>
              </a:rPr>
              <a:t>نیز چون سایر کشورها روند طبیعی رو به رشد خود را طی می کرد . در اواسط قرن سیزده هجري</a:t>
            </a:r>
          </a:p>
          <a:p>
            <a:pPr marL="0" indent="0" algn="just">
              <a:buNone/>
            </a:pPr>
            <a:r>
              <a:rPr lang="fa-IR" dirty="0">
                <a:cs typeface="B Nazanin" pitchFamily="2" charset="-78"/>
              </a:rPr>
              <a:t>شمسی ایران از نقطه نظر بانکداري وضع مناسبی داشت. در این ارتباط به ارائ ه دو نمونه از عملیات</a:t>
            </a:r>
          </a:p>
          <a:p>
            <a:pPr marL="0" indent="0" algn="just">
              <a:buNone/>
            </a:pPr>
            <a:r>
              <a:rPr lang="fa-IR" dirty="0">
                <a:cs typeface="B Nazanin" pitchFamily="2" charset="-78"/>
              </a:rPr>
              <a:t>صرافی و بانکداري و تعامل آنها با دیگر کشورها و انتقال تجارب به داخل و خارج از کشور در این ارتباط</a:t>
            </a:r>
          </a:p>
          <a:p>
            <a:pPr marL="0" indent="0" algn="just">
              <a:buNone/>
            </a:pPr>
            <a:r>
              <a:rPr lang="fa-IR" dirty="0">
                <a:cs typeface="B Nazanin" pitchFamily="2" charset="-78"/>
              </a:rPr>
              <a:t>میپردازیم. تجارتخانهي توماتیانس که متعلق به روسیه بود در ایران به فعالیت صرافی مبادرت داشت .</a:t>
            </a:r>
          </a:p>
          <a:p>
            <a:pPr marL="0" indent="0" algn="just">
              <a:buNone/>
            </a:pPr>
            <a:r>
              <a:rPr lang="fa-IR" dirty="0">
                <a:cs typeface="B Nazanin" pitchFamily="2" charset="-78"/>
              </a:rPr>
              <a:t>این نکته به معنی وجود سرمایهگذاري خارجی در این امر در کشور میتوان معنی نمود . تجارب دیگر</a:t>
            </a:r>
          </a:p>
          <a:p>
            <a:pPr marL="0" indent="0" algn="just">
              <a:buNone/>
            </a:pPr>
            <a:r>
              <a:rPr lang="fa-IR" dirty="0">
                <a:cs typeface="B Nazanin" pitchFamily="2" charset="-78"/>
              </a:rPr>
              <a:t>کشورها در این امر در بخش خصوصی کاملا هویدا بود، البته اینکه وجود بانک خارجی و مدیریت منابع</a:t>
            </a:r>
          </a:p>
          <a:p>
            <a:pPr marL="0" indent="0" algn="just">
              <a:buNone/>
            </a:pPr>
            <a:r>
              <a:rPr lang="fa-IR" dirty="0">
                <a:cs typeface="B Nazanin" pitchFamily="2" charset="-78"/>
              </a:rPr>
              <a:t>یک کشور توسط دیگر کشورها صیحیح نیست یک امر مسلم است، ولی بحث فعلی صرف وجود تعامل و</a:t>
            </a:r>
          </a:p>
          <a:p>
            <a:pPr marL="0" indent="0" algn="just">
              <a:buNone/>
            </a:pPr>
            <a:r>
              <a:rPr lang="fa-IR" dirty="0">
                <a:cs typeface="B Nazanin" pitchFamily="2" charset="-78"/>
              </a:rPr>
              <a:t>ارائه تونمندي کشور در عصر مورد مطالعه میباشد. تجارت خانه دیگر یک تجارتخانه داخلی است که</a:t>
            </a:r>
          </a:p>
          <a:p>
            <a:pPr marL="0" indent="0" algn="just">
              <a:buNone/>
            </a:pPr>
            <a:r>
              <a:rPr lang="fa-IR" dirty="0">
                <a:cs typeface="B Nazanin" pitchFamily="2" charset="-78"/>
              </a:rPr>
              <a:t>متعلق به مشروطه خواهان بوده که به امر صرافی مبادرت داشته و در شهرهاي بمبئی، لندن و نیویورك</a:t>
            </a:r>
            <a:endParaRPr lang="fa-IR"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739270264"/>
      </p:ext>
    </p:extLst>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dirty="0">
                <a:cs typeface="B Nazanin" pitchFamily="2" charset="-78"/>
              </a:rPr>
              <a:t>نمایندگی </a:t>
            </a:r>
            <a:r>
              <a:rPr lang="fa-IR" dirty="0" smtClean="0">
                <a:cs typeface="B Nazanin" pitchFamily="2" charset="-78"/>
              </a:rPr>
              <a:t>داشته اند</a:t>
            </a:r>
            <a:r>
              <a:rPr lang="fa-IR" dirty="0">
                <a:cs typeface="B Nazanin" pitchFamily="2" charset="-78"/>
              </a:rPr>
              <a:t>. این مقطع زمانی مصادف با تبدیل صرافیها با بانکها بوده است . در ایران چون</a:t>
            </a:r>
          </a:p>
          <a:p>
            <a:pPr marL="0" indent="0" algn="just">
              <a:buNone/>
            </a:pPr>
            <a:r>
              <a:rPr lang="fa-IR" dirty="0">
                <a:cs typeface="B Nazanin" pitchFamily="2" charset="-78"/>
              </a:rPr>
              <a:t>دیگر کشور شریط این تحول کاملاً فراهم بوده است که موضوع رشد بانکداري در ایران با دخالت</a:t>
            </a:r>
          </a:p>
          <a:p>
            <a:pPr marL="0" indent="0" algn="just">
              <a:buNone/>
            </a:pPr>
            <a:r>
              <a:rPr lang="fa-IR" dirty="0">
                <a:cs typeface="B Nazanin" pitchFamily="2" charset="-78"/>
              </a:rPr>
              <a:t>استعماري بریتانیا نه تنها به انحراف کشیده میشود بلکه تجربه بانکداري در ایران به صورت رشد</a:t>
            </a:r>
          </a:p>
          <a:p>
            <a:pPr marL="0" indent="0" algn="just">
              <a:buNone/>
            </a:pPr>
            <a:r>
              <a:rPr lang="fa-IR" dirty="0">
                <a:cs typeface="B Nazanin" pitchFamily="2" charset="-78"/>
              </a:rPr>
              <a:t>درونزا دفن میگردد. ابتدا در زیر به تحولاتی که منجر به این رخداد تاریخی شد میپردازیم و سپس به</a:t>
            </a:r>
          </a:p>
          <a:p>
            <a:pPr marL="0" indent="0" algn="just">
              <a:buNone/>
            </a:pPr>
            <a:r>
              <a:rPr lang="fa-IR" dirty="0">
                <a:cs typeface="B Nazanin" pitchFamily="2" charset="-78"/>
              </a:rPr>
              <a:t>اثرات این نقطه عطف نا میمون میپردازیم</a:t>
            </a:r>
            <a:r>
              <a:rPr lang="fa-IR" dirty="0" smtClean="0">
                <a:cs typeface="B Nazanin" pitchFamily="2" charset="-78"/>
              </a:rPr>
              <a:t>.</a:t>
            </a:r>
            <a:r>
              <a:rPr lang="fa-IR" b="1" dirty="0">
                <a:cs typeface="B Nazanin" pitchFamily="2" charset="-78"/>
              </a:rPr>
              <a:t> </a:t>
            </a:r>
            <a:endParaRPr lang="fa-IR" b="1" dirty="0" smtClean="0">
              <a:cs typeface="B Nazanin" pitchFamily="2" charset="-78"/>
            </a:endParaRPr>
          </a:p>
          <a:p>
            <a:pPr marL="0" indent="0" algn="just">
              <a:buNone/>
            </a:pPr>
            <a:r>
              <a:rPr lang="fa-IR" b="1" dirty="0" smtClean="0">
                <a:cs typeface="B Nazanin" pitchFamily="2" charset="-78"/>
              </a:rPr>
              <a:t>بانک </a:t>
            </a:r>
            <a:r>
              <a:rPr lang="fa-IR" b="1" dirty="0">
                <a:cs typeface="B Nazanin" pitchFamily="2" charset="-78"/>
              </a:rPr>
              <a:t>جدید شرق؛ </a:t>
            </a:r>
            <a:r>
              <a:rPr lang="fa-IR" dirty="0">
                <a:cs typeface="B Nazanin" pitchFamily="2" charset="-78"/>
              </a:rPr>
              <a:t>بانک جدید شرق اولین موسسه مالیاي بود که تحت عنوان بانک در ایران تاسیس</a:t>
            </a:r>
          </a:p>
          <a:p>
            <a:pPr marL="0" indent="0" algn="just">
              <a:buNone/>
            </a:pPr>
            <a:r>
              <a:rPr lang="fa-IR" dirty="0">
                <a:cs typeface="B Nazanin" pitchFamily="2" charset="-78"/>
              </a:rPr>
              <a:t>شد. این بانک در سال 1266 توسط یک فرد انگلیسی بدون کسب امتیاز از دولت ایران در تهران </a:t>
            </a:r>
            <a:r>
              <a:rPr lang="fa-IR" dirty="0" smtClean="0">
                <a:cs typeface="B Nazanin" pitchFamily="2" charset="-78"/>
              </a:rPr>
              <a:t>فعاليت</a:t>
            </a:r>
            <a:endParaRPr lang="fa-IR" dirty="0">
              <a:cs typeface="B Nazanin" pitchFamily="2" charset="-78"/>
            </a:endParaRPr>
          </a:p>
          <a:p>
            <a:pPr marL="0" indent="0" algn="just">
              <a:buNone/>
            </a:pPr>
            <a:r>
              <a:rPr lang="fa-IR" dirty="0">
                <a:cs typeface="B Nazanin" pitchFamily="2" charset="-78"/>
              </a:rPr>
              <a:t>خود را شروع میکند.</a:t>
            </a:r>
          </a:p>
          <a:p>
            <a:pPr marL="0" indent="0" algn="just">
              <a:buNone/>
            </a:pPr>
            <a:r>
              <a:rPr lang="fa-IR" b="1" dirty="0">
                <a:cs typeface="B Nazanin" pitchFamily="2" charset="-78"/>
              </a:rPr>
              <a:t>بانک شاهنشاهی ایران؛ </a:t>
            </a:r>
            <a:r>
              <a:rPr lang="fa-IR" dirty="0">
                <a:cs typeface="B Nazanin" pitchFamily="2" charset="-78"/>
              </a:rPr>
              <a:t>یک سال بعد از شروع بکار بانک جدید شرق، این بانک در سال 1267 </a:t>
            </a:r>
            <a:r>
              <a:rPr lang="fa-IR" dirty="0" smtClean="0">
                <a:cs typeface="B Nazanin" pitchFamily="2" charset="-78"/>
              </a:rPr>
              <a:t>تشکیل شد</a:t>
            </a:r>
            <a:r>
              <a:rPr lang="fa-IR" dirty="0">
                <a:cs typeface="B Nazanin" pitchFamily="2" charset="-78"/>
              </a:rPr>
              <a:t>. بارون جولیوس دو رویتر بر اساس قراردادي با ناصرالدین شاه امتیازات زیر را در مقابل 40000 </a:t>
            </a:r>
            <a:r>
              <a:rPr lang="fa-IR" dirty="0" smtClean="0">
                <a:cs typeface="B Nazanin" pitchFamily="2" charset="-78"/>
              </a:rPr>
              <a:t>لیره انگلیسی به</a:t>
            </a:r>
            <a:r>
              <a:rPr lang="en-US" dirty="0" smtClean="0">
                <a:cs typeface="B Nazanin" pitchFamily="2" charset="-78"/>
              </a:rPr>
              <a:t> </a:t>
            </a:r>
            <a:r>
              <a:rPr lang="fa-IR" dirty="0" smtClean="0">
                <a:cs typeface="B Nazanin" pitchFamily="2" charset="-78"/>
              </a:rPr>
              <a:t>طور </a:t>
            </a:r>
            <a:r>
              <a:rPr lang="fa-IR" dirty="0">
                <a:cs typeface="B Nazanin" pitchFamily="2" charset="-78"/>
              </a:rPr>
              <a:t>کاملاً استعماري دریافت </a:t>
            </a:r>
            <a:r>
              <a:rPr lang="fa-IR" dirty="0" smtClean="0">
                <a:cs typeface="B Nazanin" pitchFamily="2" charset="-78"/>
              </a:rPr>
              <a:t>می</a:t>
            </a:r>
            <a:r>
              <a:rPr lang="en-US" dirty="0" smtClean="0">
                <a:cs typeface="B Nazanin" pitchFamily="2" charset="-78"/>
              </a:rPr>
              <a:t> </a:t>
            </a:r>
            <a:r>
              <a:rPr lang="fa-IR" dirty="0" smtClean="0">
                <a:cs typeface="B Nazanin" pitchFamily="2" charset="-78"/>
              </a:rPr>
              <a:t>کند</a:t>
            </a:r>
            <a:r>
              <a:rPr lang="fa-IR" dirty="0">
                <a:cs typeface="B Nazanin" pitchFamily="2" charset="-78"/>
              </a:rPr>
              <a:t>.</a:t>
            </a:r>
            <a:endParaRPr lang="fa-IR"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00798176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ctr"/>
            <a:r>
              <a:rPr lang="fa-IR" sz="3200" dirty="0" smtClean="0">
                <a:cs typeface="B Titr" pitchFamily="2" charset="-78"/>
              </a:rPr>
              <a:t>دوره هاي اقتصادي از نظر اهميت پول </a:t>
            </a:r>
            <a:endParaRPr lang="en-US" sz="3200" dirty="0">
              <a:cs typeface="B Titr" pitchFamily="2" charset="-78"/>
            </a:endParaRPr>
          </a:p>
        </p:txBody>
      </p:sp>
      <p:sp>
        <p:nvSpPr>
          <p:cNvPr id="4" name="Content Placeholder 3"/>
          <p:cNvSpPr>
            <a:spLocks noGrp="1"/>
          </p:cNvSpPr>
          <p:nvPr>
            <p:ph idx="1"/>
          </p:nvPr>
        </p:nvSpPr>
        <p:spPr/>
        <p:txBody>
          <a:bodyPr>
            <a:normAutofit/>
          </a:bodyPr>
          <a:lstStyle/>
          <a:p>
            <a:pPr>
              <a:lnSpc>
                <a:spcPct val="150000"/>
              </a:lnSpc>
            </a:pPr>
            <a:r>
              <a:rPr lang="fa-IR" sz="2800" dirty="0" smtClean="0">
                <a:cs typeface="B Nazanin" pitchFamily="2" charset="-78"/>
              </a:rPr>
              <a:t>مبادلات پاياپاي</a:t>
            </a:r>
          </a:p>
          <a:p>
            <a:pPr>
              <a:lnSpc>
                <a:spcPct val="150000"/>
              </a:lnSpc>
            </a:pPr>
            <a:r>
              <a:rPr lang="fa-IR" sz="2800" dirty="0" smtClean="0">
                <a:cs typeface="B Nazanin" pitchFamily="2" charset="-78"/>
              </a:rPr>
              <a:t>پول كالايي</a:t>
            </a:r>
          </a:p>
          <a:p>
            <a:pPr>
              <a:lnSpc>
                <a:spcPct val="150000"/>
              </a:lnSpc>
            </a:pPr>
            <a:r>
              <a:rPr lang="fa-IR" sz="2800" dirty="0" smtClean="0">
                <a:cs typeface="B Nazanin" pitchFamily="2" charset="-78"/>
              </a:rPr>
              <a:t>دوفلزي</a:t>
            </a:r>
          </a:p>
          <a:p>
            <a:pPr>
              <a:lnSpc>
                <a:spcPct val="150000"/>
              </a:lnSpc>
            </a:pPr>
            <a:r>
              <a:rPr lang="fa-IR" sz="2800" dirty="0" smtClean="0">
                <a:cs typeface="B Nazanin" pitchFamily="2" charset="-78"/>
              </a:rPr>
              <a:t>تك فلزي</a:t>
            </a:r>
          </a:p>
          <a:p>
            <a:pPr>
              <a:lnSpc>
                <a:spcPct val="150000"/>
              </a:lnSpc>
            </a:pPr>
            <a:r>
              <a:rPr lang="fa-IR" sz="2800" dirty="0" smtClean="0">
                <a:cs typeface="B Nazanin" pitchFamily="2" charset="-78"/>
              </a:rPr>
              <a:t>اسكناس</a:t>
            </a:r>
          </a:p>
          <a:p>
            <a:pPr>
              <a:lnSpc>
                <a:spcPct val="150000"/>
              </a:lnSpc>
            </a:pPr>
            <a:r>
              <a:rPr lang="fa-IR" sz="2800" dirty="0" smtClean="0">
                <a:cs typeface="B Nazanin" pitchFamily="2" charset="-78"/>
              </a:rPr>
              <a:t>بانكي ( تحريري ) </a:t>
            </a:r>
          </a:p>
          <a:p>
            <a:pPr marL="0" indent="0">
              <a:lnSpc>
                <a:spcPct val="150000"/>
              </a:lnSpc>
              <a:buNone/>
            </a:pPr>
            <a:endParaRPr lang="en-US" sz="2800" dirty="0">
              <a:cs typeface="B Nazanin" pitchFamily="2" charset="-78"/>
            </a:endParaRPr>
          </a:p>
        </p:txBody>
      </p:sp>
    </p:spTree>
    <p:custDataLst>
      <p:tags r:id="rId1"/>
    </p:custDataLst>
    <p:extLst>
      <p:ext uri="{BB962C8B-B14F-4D97-AF65-F5344CB8AC3E}">
        <p14:creationId xmlns:p14="http://schemas.microsoft.com/office/powerpoint/2010/main" val="1408230330"/>
      </p:ext>
    </p:extLst>
  </p:cSld>
  <p:clrMapOvr>
    <a:masterClrMapping/>
  </p:clrMapOvr>
  <p:transition spd="slow">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buNone/>
            </a:pPr>
            <a:r>
              <a:rPr lang="fa-IR" sz="2200" dirty="0">
                <a:cs typeface="B Nazanin" pitchFamily="2" charset="-78"/>
              </a:rPr>
              <a:t>امتیاز انحصاري تاسیس بانک در ایران</a:t>
            </a:r>
          </a:p>
          <a:p>
            <a:pPr marL="0" indent="0">
              <a:buNone/>
            </a:pPr>
            <a:r>
              <a:rPr lang="fa-IR" sz="2200" dirty="0">
                <a:cs typeface="B Nazanin" pitchFamily="2" charset="-78"/>
              </a:rPr>
              <a:t>امتیاز انحصاري چاپ و نشر اسکناس در ایران</a:t>
            </a:r>
          </a:p>
          <a:p>
            <a:pPr marL="0" indent="0">
              <a:buNone/>
            </a:pPr>
            <a:r>
              <a:rPr lang="fa-IR" sz="2200" dirty="0">
                <a:cs typeface="B Nazanin" pitchFamily="2" charset="-78"/>
              </a:rPr>
              <a:t>امتیاز کشیدن خط آهن در ایران</a:t>
            </a:r>
          </a:p>
          <a:p>
            <a:pPr marL="0" indent="0">
              <a:buNone/>
            </a:pPr>
            <a:r>
              <a:rPr lang="fa-IR" sz="2200" dirty="0">
                <a:cs typeface="B Nazanin" pitchFamily="2" charset="-78"/>
              </a:rPr>
              <a:t>استخراج کلیه معادن براي مدت 60 سال در ایران</a:t>
            </a:r>
          </a:p>
          <a:p>
            <a:pPr marL="0" indent="0">
              <a:buNone/>
            </a:pPr>
            <a:r>
              <a:rPr lang="fa-IR" sz="2200" dirty="0">
                <a:cs typeface="B Nazanin" pitchFamily="2" charset="-78"/>
              </a:rPr>
              <a:t>معافیت کامل از پرداخت مالیات و حقوق گمرکی</a:t>
            </a:r>
          </a:p>
          <a:p>
            <a:pPr marL="0" indent="0">
              <a:buNone/>
            </a:pPr>
            <a:r>
              <a:rPr lang="fa-IR" sz="2200" dirty="0">
                <a:cs typeface="B Nazanin" pitchFamily="2" charset="-78"/>
              </a:rPr>
              <a:t>با انعقاد این قراداد بدیهی است که تمام موسسات مالی و صرافی ها می بایست منحل و از </a:t>
            </a:r>
            <a:r>
              <a:rPr lang="fa-IR" sz="2200" dirty="0" smtClean="0">
                <a:cs typeface="B Nazanin" pitchFamily="2" charset="-78"/>
              </a:rPr>
              <a:t>فعالیت</a:t>
            </a:r>
            <a:r>
              <a:rPr lang="en-US" sz="2200" dirty="0" smtClean="0">
                <a:cs typeface="B Nazanin" pitchFamily="2" charset="-78"/>
              </a:rPr>
              <a:t> </a:t>
            </a:r>
            <a:r>
              <a:rPr lang="fa-IR" sz="2200" dirty="0" smtClean="0">
                <a:cs typeface="B Nazanin" pitchFamily="2" charset="-78"/>
              </a:rPr>
              <a:t>بانکداري </a:t>
            </a:r>
            <a:r>
              <a:rPr lang="fa-IR" sz="2200" dirty="0">
                <a:cs typeface="B Nazanin" pitchFamily="2" charset="-78"/>
              </a:rPr>
              <a:t>خارج شوند. به همین منظور بانک بریتانیایی جدید شرق در این ارتباط پیش قدم می شود </a:t>
            </a:r>
            <a:r>
              <a:rPr lang="fa-IR" sz="2200" dirty="0" smtClean="0">
                <a:cs typeface="B Nazanin" pitchFamily="2" charset="-78"/>
              </a:rPr>
              <a:t>وشرایط </a:t>
            </a:r>
            <a:r>
              <a:rPr lang="fa-IR" sz="2200" dirty="0">
                <a:cs typeface="B Nazanin" pitchFamily="2" charset="-78"/>
              </a:rPr>
              <a:t>را براي حضور انحصاري بانک جدید بریتانیایی با رعایت مسایل حقوقی فراهم می کند . لذا </a:t>
            </a:r>
            <a:r>
              <a:rPr lang="fa-IR" sz="2200" dirty="0" smtClean="0">
                <a:cs typeface="B Nazanin" pitchFamily="2" charset="-78"/>
              </a:rPr>
              <a:t>باتاسیس </a:t>
            </a:r>
            <a:r>
              <a:rPr lang="fa-IR" sz="2200" dirty="0">
                <a:cs typeface="B Nazanin" pitchFamily="2" charset="-78"/>
              </a:rPr>
              <a:t>این بانک تمام اموال و دارائی هاي بانک جدید شرق به بانک شاهنشاهی به فروش می رسد </a:t>
            </a:r>
            <a:r>
              <a:rPr lang="fa-IR" sz="2200" dirty="0" smtClean="0">
                <a:cs typeface="B Nazanin" pitchFamily="2" charset="-78"/>
              </a:rPr>
              <a:t>و</a:t>
            </a:r>
            <a:r>
              <a:rPr lang="en-US" sz="2200" dirty="0" smtClean="0">
                <a:cs typeface="B Nazanin" pitchFamily="2" charset="-78"/>
              </a:rPr>
              <a:t> </a:t>
            </a:r>
            <a:r>
              <a:rPr lang="fa-IR" sz="2200" dirty="0" smtClean="0">
                <a:cs typeface="B Nazanin" pitchFamily="2" charset="-78"/>
              </a:rPr>
              <a:t>انحلال </a:t>
            </a:r>
            <a:r>
              <a:rPr lang="fa-IR" sz="2200" dirty="0">
                <a:cs typeface="B Nazanin" pitchFamily="2" charset="-78"/>
              </a:rPr>
              <a:t>بانک جدید شرق در سال 1269 اعلام میشود.</a:t>
            </a:r>
            <a:endParaRPr lang="fa-IR" sz="2200" dirty="0" smtClean="0">
              <a:cs typeface="B Nazanin" pitchFamily="2" charset="-78"/>
            </a:endParaRP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76472786"/>
      </p:ext>
    </p:extLst>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8077200" cy="5486400"/>
          </a:xfrm>
        </p:spPr>
        <p:txBody>
          <a:bodyPr>
            <a:noAutofit/>
          </a:bodyPr>
          <a:lstStyle/>
          <a:p>
            <a:pPr marL="0" indent="0" algn="just">
              <a:buNone/>
            </a:pPr>
            <a:r>
              <a:rPr lang="fa-IR" sz="2400" dirty="0">
                <a:cs typeface="B Nazanin" pitchFamily="2" charset="-78"/>
              </a:rPr>
              <a:t>با تاسیس بانک شاهنشاهی ایران به عنوان یک بانک تجاري با سرمایه خارجی، مدیریت خارجی</a:t>
            </a:r>
            <a:r>
              <a:rPr lang="fa-IR" sz="2400" dirty="0" smtClean="0">
                <a:cs typeface="B Nazanin" pitchFamily="2" charset="-78"/>
              </a:rPr>
              <a:t>،</a:t>
            </a:r>
            <a:r>
              <a:rPr lang="en-US" sz="2400" dirty="0" smtClean="0">
                <a:cs typeface="B Nazanin" pitchFamily="2" charset="-78"/>
              </a:rPr>
              <a:t> </a:t>
            </a:r>
            <a:r>
              <a:rPr lang="fa-IR" sz="2400" dirty="0" smtClean="0">
                <a:cs typeface="B Nazanin" pitchFamily="2" charset="-78"/>
              </a:rPr>
              <a:t>تابعیت </a:t>
            </a:r>
            <a:r>
              <a:rPr lang="fa-IR" sz="2400" dirty="0">
                <a:cs typeface="B Nazanin" pitchFamily="2" charset="-78"/>
              </a:rPr>
              <a:t>خارجی و تابع مقررات حقوقی حکومت بریتانیا که مقر اصلی آن در شهر لندن بوده است </a:t>
            </a:r>
            <a:r>
              <a:rPr lang="fa-IR" sz="2400" dirty="0" smtClean="0">
                <a:cs typeface="B Nazanin" pitchFamily="2" charset="-78"/>
              </a:rPr>
              <a:t>درسال </a:t>
            </a:r>
            <a:r>
              <a:rPr lang="fa-IR" sz="2400" dirty="0">
                <a:cs typeface="B Nazanin" pitchFamily="2" charset="-78"/>
              </a:rPr>
              <a:t>1267 تشکیل و شروع بکار میکند. این موضوع به معنی </a:t>
            </a:r>
            <a:r>
              <a:rPr lang="fa-IR" sz="2400" dirty="0" smtClean="0">
                <a:cs typeface="B Nazanin" pitchFamily="2" charset="-78"/>
              </a:rPr>
              <a:t>جمع آوري </a:t>
            </a:r>
            <a:r>
              <a:rPr lang="fa-IR" sz="2400" dirty="0">
                <a:cs typeface="B Nazanin" pitchFamily="2" charset="-78"/>
              </a:rPr>
              <a:t>منابع مالی کشور و </a:t>
            </a:r>
            <a:r>
              <a:rPr lang="fa-IR" sz="2400" dirty="0" smtClean="0">
                <a:cs typeface="B Nazanin" pitchFamily="2" charset="-78"/>
              </a:rPr>
              <a:t>مدیریت آن </a:t>
            </a:r>
            <a:r>
              <a:rPr lang="fa-IR" sz="2400" dirty="0">
                <a:cs typeface="B Nazanin" pitchFamily="2" charset="-78"/>
              </a:rPr>
              <a:t>توسط بریتانیا در ایران محسوب میشود. این حرکت که براي آن </a:t>
            </a:r>
            <a:r>
              <a:rPr lang="fa-IR" sz="2400" dirty="0" smtClean="0">
                <a:cs typeface="B Nazanin" pitchFamily="2" charset="-78"/>
              </a:rPr>
              <a:t>نمی توان </a:t>
            </a:r>
            <a:r>
              <a:rPr lang="fa-IR" sz="2400" dirty="0">
                <a:cs typeface="B Nazanin" pitchFamily="2" charset="-78"/>
              </a:rPr>
              <a:t>کلمه زشتی را براي </a:t>
            </a:r>
            <a:r>
              <a:rPr lang="fa-IR" sz="2400" dirty="0" smtClean="0">
                <a:cs typeface="B Nazanin" pitchFamily="2" charset="-78"/>
              </a:rPr>
              <a:t>نامگذاري </a:t>
            </a:r>
            <a:r>
              <a:rPr lang="fa-IR" sz="2400" dirty="0">
                <a:cs typeface="B Nazanin" pitchFamily="2" charset="-78"/>
              </a:rPr>
              <a:t>آن پیدا نمود به اینجا ختم نمیشود بلکه همین بانک تجاري مدیریت نشر و عرضه پول کشور </a:t>
            </a:r>
            <a:r>
              <a:rPr lang="fa-IR" sz="2400" dirty="0" smtClean="0">
                <a:cs typeface="B Nazanin" pitchFamily="2" charset="-78"/>
              </a:rPr>
              <a:t>را</a:t>
            </a:r>
            <a:r>
              <a:rPr lang="en-US" sz="2400" dirty="0" smtClean="0">
                <a:cs typeface="B Nazanin" pitchFamily="2" charset="-78"/>
              </a:rPr>
              <a:t>  </a:t>
            </a:r>
            <a:r>
              <a:rPr lang="fa-IR" sz="2400" dirty="0" smtClean="0">
                <a:cs typeface="B Nazanin" pitchFamily="2" charset="-78"/>
              </a:rPr>
              <a:t>نیز </a:t>
            </a:r>
            <a:r>
              <a:rPr lang="fa-IR" sz="2400" dirty="0">
                <a:cs typeface="B Nazanin" pitchFamily="2" charset="-78"/>
              </a:rPr>
              <a:t>در اختیار گرفته است. این بانک تا سال 1327 به فعالیت خود ادامه می دهد و در این سال در </a:t>
            </a:r>
            <a:r>
              <a:rPr lang="fa-IR" sz="2400" dirty="0" smtClean="0">
                <a:cs typeface="B Nazanin" pitchFamily="2" charset="-78"/>
              </a:rPr>
              <a:t>بانک</a:t>
            </a:r>
            <a:r>
              <a:rPr lang="en-US" sz="2400" dirty="0" smtClean="0">
                <a:cs typeface="B Nazanin" pitchFamily="2" charset="-78"/>
              </a:rPr>
              <a:t> </a:t>
            </a:r>
            <a:r>
              <a:rPr lang="fa-IR" sz="2400" dirty="0" smtClean="0">
                <a:cs typeface="B Nazanin" pitchFamily="2" charset="-78"/>
              </a:rPr>
              <a:t>ایران </a:t>
            </a:r>
            <a:r>
              <a:rPr lang="fa-IR" sz="2400" dirty="0">
                <a:cs typeface="B Nazanin" pitchFamily="2" charset="-78"/>
              </a:rPr>
              <a:t>و خاور میانه ادغام می شود ولی امتیاز انحصار چاپ اسکناس در سال 1309 به بانک ملی ایران </a:t>
            </a:r>
            <a:r>
              <a:rPr lang="fa-IR" sz="2400" dirty="0" smtClean="0">
                <a:cs typeface="B Nazanin" pitchFamily="2" charset="-78"/>
              </a:rPr>
              <a:t>به</a:t>
            </a:r>
            <a:r>
              <a:rPr lang="en-US" sz="2400" dirty="0" smtClean="0">
                <a:cs typeface="B Nazanin" pitchFamily="2" charset="-78"/>
              </a:rPr>
              <a:t> </a:t>
            </a:r>
            <a:r>
              <a:rPr lang="fa-IR" sz="2400" dirty="0" smtClean="0">
                <a:cs typeface="B Nazanin" pitchFamily="2" charset="-78"/>
              </a:rPr>
              <a:t> مبلغ </a:t>
            </a:r>
            <a:r>
              <a:rPr lang="fa-IR" sz="2400" dirty="0">
                <a:cs typeface="B Nazanin" pitchFamily="2" charset="-78"/>
              </a:rPr>
              <a:t>200000لیره انگلیس واگذار می شود.</a:t>
            </a:r>
          </a:p>
        </p:txBody>
      </p:sp>
      <p:sp>
        <p:nvSpPr>
          <p:cNvPr id="5" name="Title 1"/>
          <p:cNvSpPr>
            <a:spLocks noGrp="1"/>
          </p:cNvSpPr>
          <p:nvPr>
            <p:ph type="title"/>
          </p:nvPr>
        </p:nvSpPr>
        <p:spPr>
          <a:xfrm>
            <a:off x="899592" y="548680"/>
            <a:ext cx="8077200" cy="533400"/>
          </a:xfrm>
        </p:spPr>
        <p:txBody>
          <a:bodyPr>
            <a:normAutofit/>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955291860"/>
      </p:ext>
    </p:extLst>
  </p:cSld>
  <p:clrMapOvr>
    <a:masterClrMapping/>
  </p:clrMapOvr>
  <p:transition spd="slow">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lgn="just">
              <a:buNone/>
            </a:pPr>
            <a:r>
              <a:rPr lang="fa-IR" sz="1800" b="1" dirty="0">
                <a:cs typeface="B Nazanin" pitchFamily="2" charset="-78"/>
              </a:rPr>
              <a:t>بانک استقراض ایران؛ </a:t>
            </a:r>
            <a:r>
              <a:rPr lang="fa-IR" sz="1800" dirty="0">
                <a:cs typeface="B Nazanin" pitchFamily="2" charset="-78"/>
              </a:rPr>
              <a:t>سومین بانک، متعلق به یک نفر روسی به نام " ژاك پولیا کوف " در سال </a:t>
            </a:r>
            <a:r>
              <a:rPr lang="fa-IR" sz="1800" dirty="0" smtClean="0">
                <a:cs typeface="B Nazanin" pitchFamily="2" charset="-78"/>
              </a:rPr>
              <a:t>1269به </a:t>
            </a:r>
            <a:r>
              <a:rPr lang="fa-IR" sz="1800" dirty="0">
                <a:cs typeface="B Nazanin" pitchFamily="2" charset="-78"/>
              </a:rPr>
              <a:t>نام بانک استقراض ایران تاسیس میشود. او امتیاز بانک را از ناصرالدین شاه براي مدت 75 </a:t>
            </a:r>
            <a:r>
              <a:rPr lang="fa-IR" sz="1800" dirty="0" smtClean="0">
                <a:cs typeface="B Nazanin" pitchFamily="2" charset="-78"/>
              </a:rPr>
              <a:t>سال می </a:t>
            </a:r>
            <a:r>
              <a:rPr lang="fa-IR" sz="1800" dirty="0">
                <a:cs typeface="B Nazanin" pitchFamily="2" charset="-78"/>
              </a:rPr>
              <a:t>گیرد. روسیه بانک را از وي خریداري نمود و تا سال 1301 به فعالیت خود ادامه داد. در این سال </a:t>
            </a:r>
            <a:r>
              <a:rPr lang="fa-IR" sz="1800" dirty="0" smtClean="0">
                <a:cs typeface="B Nazanin" pitchFamily="2" charset="-78"/>
              </a:rPr>
              <a:t>با اینکه </a:t>
            </a:r>
            <a:r>
              <a:rPr lang="fa-IR" sz="1800" dirty="0">
                <a:cs typeface="B Nazanin" pitchFamily="2" charset="-78"/>
              </a:rPr>
              <a:t>سرمایه اولیه بانک 131 میلیون قران (ریال ) بوده است وضع خوبی نداشت و اصولاً این بانک </a:t>
            </a:r>
            <a:r>
              <a:rPr lang="fa-IR" sz="1800" dirty="0" smtClean="0">
                <a:cs typeface="B Nazanin" pitchFamily="2" charset="-78"/>
              </a:rPr>
              <a:t>به یک </a:t>
            </a:r>
            <a:r>
              <a:rPr lang="fa-IR" sz="1800" dirty="0">
                <a:cs typeface="B Nazanin" pitchFamily="2" charset="-78"/>
              </a:rPr>
              <a:t>پایگاه سیاسی مبدل شده بود. در سال 1301 ایران بانک را خریداري نمود . در زمان خریداري</a:t>
            </a:r>
          </a:p>
          <a:p>
            <a:pPr marL="0" indent="0" algn="just">
              <a:buNone/>
            </a:pPr>
            <a:r>
              <a:rPr lang="fa-IR" sz="1800" dirty="0">
                <a:cs typeface="B Nazanin" pitchFamily="2" charset="-78"/>
              </a:rPr>
              <a:t>موجودي نقدي فقط 76 قران بود. اینجا یک سوال مطرح می شود که مگر بانک شاهنشاهی </a:t>
            </a:r>
            <a:r>
              <a:rPr lang="fa-IR" sz="1800" dirty="0" smtClean="0">
                <a:cs typeface="B Nazanin" pitchFamily="2" charset="-78"/>
              </a:rPr>
              <a:t>بانک انحصاري </a:t>
            </a:r>
            <a:r>
              <a:rPr lang="fa-IR" sz="1800" dirty="0">
                <a:cs typeface="B Nazanin" pitchFamily="2" charset="-78"/>
              </a:rPr>
              <a:t>نبود پس بانک استقراض ایران چگونه ایجاد شد؟ در روابط بینالملل اصل کاملهالوداد 1 </a:t>
            </a:r>
            <a:r>
              <a:rPr lang="fa-IR" sz="1800" dirty="0" smtClean="0">
                <a:cs typeface="B Nazanin" pitchFamily="2" charset="-78"/>
              </a:rPr>
              <a:t>گویاي این </a:t>
            </a:r>
            <a:r>
              <a:rPr lang="fa-IR" sz="1800" dirty="0">
                <a:cs typeface="B Nazanin" pitchFamily="2" charset="-78"/>
              </a:rPr>
              <a:t>موضوع میباشد که اگر دو کشور در مخاصمه باشند و کشور ثالثی به یکی ازطرفین امتیازي </a:t>
            </a:r>
            <a:r>
              <a:rPr lang="fa-IR" sz="1800" dirty="0" smtClean="0">
                <a:cs typeface="B Nazanin" pitchFamily="2" charset="-78"/>
              </a:rPr>
              <a:t>بدهد اگر </a:t>
            </a:r>
            <a:r>
              <a:rPr lang="fa-IR" sz="1800" dirty="0">
                <a:cs typeface="B Nazanin" pitchFamily="2" charset="-78"/>
              </a:rPr>
              <a:t>همان امتیاز یا معادل آنرا به طرف دیگر ندهد به معنی اعلام جنگ با کشور دوم است . به </a:t>
            </a:r>
            <a:r>
              <a:rPr lang="fa-IR" sz="1800" dirty="0" smtClean="0">
                <a:cs typeface="B Nazanin" pitchFamily="2" charset="-78"/>
              </a:rPr>
              <a:t>همین دلیل </a:t>
            </a:r>
            <a:r>
              <a:rPr lang="fa-IR" sz="1800" dirty="0">
                <a:cs typeface="B Nazanin" pitchFamily="2" charset="-78"/>
              </a:rPr>
              <a:t>در رایزنیهاي سیاسی بعد اعطاي این امتیاز بزرگ روسها امتیاز تاسیس بانک استقراض ایران و</a:t>
            </a:r>
          </a:p>
          <a:p>
            <a:pPr marL="0" indent="0" algn="just">
              <a:buNone/>
            </a:pPr>
            <a:r>
              <a:rPr lang="fa-IR" sz="1800" dirty="0">
                <a:cs typeface="B Nazanin" pitchFamily="2" charset="-78"/>
              </a:rPr>
              <a:t>معافیت گمرگ شمال و سایر موارد را از دولت ایران میگیرند که به لحاظ مخالفت انگلیسیها دو </a:t>
            </a:r>
            <a:r>
              <a:rPr lang="fa-IR" sz="1800" dirty="0" smtClean="0">
                <a:cs typeface="B Nazanin" pitchFamily="2" charset="-78"/>
              </a:rPr>
              <a:t>سال طول </a:t>
            </a:r>
            <a:r>
              <a:rPr lang="fa-IR" sz="1800" dirty="0">
                <a:cs typeface="B Nazanin" pitchFamily="2" charset="-78"/>
              </a:rPr>
              <a:t>میکشد ولی بالاخره امتیاز را میگیرند. بدین ترتیب این دو بانک بانک انحصاري ایران می شوند </a:t>
            </a:r>
            <a:r>
              <a:rPr lang="fa-IR" sz="1800" dirty="0" smtClean="0">
                <a:cs typeface="B Nazanin" pitchFamily="2" charset="-78"/>
              </a:rPr>
              <a:t>. این </a:t>
            </a:r>
            <a:r>
              <a:rPr lang="fa-IR" sz="1800" dirty="0">
                <a:cs typeface="B Nazanin" pitchFamily="2" charset="-78"/>
              </a:rPr>
              <a:t>نکته بدان معنی است که هر کسی یا بنگاه اقتصادي یا گروه سیاسی براي تامین منابع مورد نیاز </a:t>
            </a:r>
            <a:r>
              <a:rPr lang="fa-IR" sz="1800" dirty="0" smtClean="0">
                <a:cs typeface="B Nazanin" pitchFamily="2" charset="-78"/>
              </a:rPr>
              <a:t>یا میبایست </a:t>
            </a:r>
            <a:r>
              <a:rPr lang="fa-IR" sz="1800" dirty="0">
                <a:cs typeface="B Nazanin" pitchFamily="2" charset="-78"/>
              </a:rPr>
              <a:t>با طرف روسی یا انگلیسی تفاهم مورد نیاز و خواست آنها انجام میشد تا دریافت وام </a:t>
            </a:r>
            <a:r>
              <a:rPr lang="fa-IR" sz="1800" dirty="0" smtClean="0">
                <a:cs typeface="B Nazanin" pitchFamily="2" charset="-78"/>
              </a:rPr>
              <a:t>داشته باشند</a:t>
            </a:r>
            <a:r>
              <a:rPr lang="fa-IR" sz="1800" dirty="0">
                <a:cs typeface="B Nazanin" pitchFamily="2" charset="-78"/>
              </a:rPr>
              <a:t>. حتی دولت ایران براي تامین منابع مالی مورد نیاز از بانک شاهن شاهی و استقراض ایران به</a:t>
            </a:r>
          </a:p>
          <a:p>
            <a:pPr marL="0" indent="0" algn="just">
              <a:buNone/>
            </a:pPr>
            <a:r>
              <a:rPr lang="fa-IR" sz="1800" dirty="0">
                <a:cs typeface="B Nazanin" pitchFamily="2" charset="-78"/>
              </a:rPr>
              <a:t>صورت وام با بهره 5 تا 12 درصد دریافت می کردد که در خلال این وام ها امتیازات دیگري نیز از ایرانمی گرفتند. به همین</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80136076"/>
      </p:ext>
    </p:extLst>
  </p:cSld>
  <p:clrMapOvr>
    <a:masterClrMapping/>
  </p:clrMapOvr>
  <p:transition spd="slow">
    <p:fad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lgn="just">
              <a:buNone/>
            </a:pPr>
            <a:r>
              <a:rPr lang="fa-IR" dirty="0">
                <a:cs typeface="B Nazanin" pitchFamily="2" charset="-78"/>
              </a:rPr>
              <a:t>دلیل </a:t>
            </a:r>
            <a:r>
              <a:rPr lang="fa-IR" dirty="0" smtClean="0">
                <a:cs typeface="B Nazanin" pitchFamily="2" charset="-78"/>
              </a:rPr>
              <a:t>دولت ها  </a:t>
            </a:r>
            <a:r>
              <a:rPr lang="fa-IR" dirty="0">
                <a:cs typeface="B Nazanin" pitchFamily="2" charset="-78"/>
              </a:rPr>
              <a:t>را آنها مدیریت میکردند چون ابزار کنترل یعنی مدیریت منابع </a:t>
            </a:r>
            <a:r>
              <a:rPr lang="fa-IR" dirty="0" smtClean="0">
                <a:cs typeface="B Nazanin" pitchFamily="2" charset="-78"/>
              </a:rPr>
              <a:t>کشور در </a:t>
            </a:r>
            <a:r>
              <a:rPr lang="fa-IR" dirty="0">
                <a:cs typeface="B Nazanin" pitchFamily="2" charset="-78"/>
              </a:rPr>
              <a:t>اختیار آنها بود. از سال 1267 به بعد مدیریت منابع مالی کشور حدوداً به طور انحصاري براي </a:t>
            </a:r>
            <a:r>
              <a:rPr lang="fa-IR" dirty="0" smtClean="0">
                <a:cs typeface="B Nazanin" pitchFamily="2" charset="-78"/>
              </a:rPr>
              <a:t>40 سال </a:t>
            </a:r>
            <a:r>
              <a:rPr lang="fa-IR" dirty="0">
                <a:cs typeface="B Nazanin" pitchFamily="2" charset="-78"/>
              </a:rPr>
              <a:t>در اختیار </a:t>
            </a:r>
            <a:r>
              <a:rPr lang="fa-IR" dirty="0" smtClean="0">
                <a:cs typeface="B Nazanin" pitchFamily="2" charset="-78"/>
              </a:rPr>
              <a:t>انگلیسی ها </a:t>
            </a:r>
            <a:r>
              <a:rPr lang="fa-IR" dirty="0">
                <a:cs typeface="B Nazanin" pitchFamily="2" charset="-78"/>
              </a:rPr>
              <a:t>و روسها قرار </a:t>
            </a:r>
            <a:r>
              <a:rPr lang="fa-IR" dirty="0" smtClean="0">
                <a:cs typeface="B Nazanin" pitchFamily="2" charset="-78"/>
              </a:rPr>
              <a:t>می گیرد</a:t>
            </a:r>
            <a:r>
              <a:rPr lang="fa-IR" dirty="0">
                <a:cs typeface="B Nazanin" pitchFamily="2" charset="-78"/>
              </a:rPr>
              <a:t>. شکل گیري جریان روشن فکري به صورت غرب </a:t>
            </a:r>
            <a:r>
              <a:rPr lang="fa-IR" dirty="0" smtClean="0">
                <a:cs typeface="B Nazanin" pitchFamily="2" charset="-78"/>
              </a:rPr>
              <a:t>گرایی </a:t>
            </a:r>
            <a:r>
              <a:rPr lang="fa-IR" dirty="0">
                <a:cs typeface="B Nazanin" pitchFamily="2" charset="-78"/>
              </a:rPr>
              <a:t>و سوسیالیستی در ایران در همین دوره انجام شد. به همین دلیل پرچم روس یا انگلیس در </a:t>
            </a:r>
            <a:r>
              <a:rPr lang="fa-IR" dirty="0" smtClean="0">
                <a:cs typeface="B Nazanin" pitchFamily="2" charset="-78"/>
              </a:rPr>
              <a:t>بالاي سردرِ </a:t>
            </a:r>
            <a:r>
              <a:rPr lang="fa-IR" dirty="0">
                <a:cs typeface="B Nazanin" pitchFamily="2" charset="-78"/>
              </a:rPr>
              <a:t>احزاب و بنگاههاي اقتصادي برافراشته شده بود. وابستگی شدید اقتصادي و مکمل شدن </a:t>
            </a:r>
            <a:r>
              <a:rPr lang="fa-IR" dirty="0" smtClean="0">
                <a:cs typeface="B Nazanin" pitchFamily="2" charset="-78"/>
              </a:rPr>
              <a:t>اقتصاد کشور </a:t>
            </a:r>
            <a:r>
              <a:rPr lang="fa-IR" dirty="0">
                <a:cs typeface="B Nazanin" pitchFamily="2" charset="-78"/>
              </a:rPr>
              <a:t>براي رشد اقتصاد بیگانگان در این دوره </a:t>
            </a:r>
            <a:r>
              <a:rPr lang="fa-IR" dirty="0" smtClean="0">
                <a:cs typeface="B Nazanin" pitchFamily="2" charset="-78"/>
              </a:rPr>
              <a:t>پایه گذاري </a:t>
            </a:r>
            <a:r>
              <a:rPr lang="fa-IR" dirty="0">
                <a:cs typeface="B Nazanin" pitchFamily="2" charset="-78"/>
              </a:rPr>
              <a:t>شد . این دوره سیاه ترین دوره بانکداري </a:t>
            </a:r>
            <a:r>
              <a:rPr lang="fa-IR" dirty="0" smtClean="0">
                <a:cs typeface="B Nazanin" pitchFamily="2" charset="-78"/>
              </a:rPr>
              <a:t>در ایران </a:t>
            </a:r>
            <a:r>
              <a:rPr lang="fa-IR" dirty="0">
                <a:cs typeface="B Nazanin" pitchFamily="2" charset="-78"/>
              </a:rPr>
              <a:t>میباشد. البته این وابستگی تا وقوع انقلاب اسلامی ادامه داشت و یکی از دلایل ملی شدن </a:t>
            </a:r>
            <a:r>
              <a:rPr lang="fa-IR" dirty="0" smtClean="0">
                <a:cs typeface="B Nazanin" pitchFamily="2" charset="-78"/>
              </a:rPr>
              <a:t>بانکها نیز </a:t>
            </a:r>
            <a:r>
              <a:rPr lang="fa-IR" dirty="0">
                <a:cs typeface="B Nazanin" pitchFamily="2" charset="-78"/>
              </a:rPr>
              <a:t>همین موضوع بود. اما در دوره پهلوي این انحصار براي انگلیس و روس از بین رفت و کشورهاي </a:t>
            </a:r>
            <a:r>
              <a:rPr lang="fa-IR" dirty="0" smtClean="0">
                <a:cs typeface="B Nazanin" pitchFamily="2" charset="-78"/>
              </a:rPr>
              <a:t>زیاد دیگري </a:t>
            </a:r>
            <a:r>
              <a:rPr lang="fa-IR" dirty="0">
                <a:cs typeface="B Nazanin" pitchFamily="2" charset="-78"/>
              </a:rPr>
              <a:t>در مدیریت منابع مالی کشور شریک شدند و از وجود رقابت بین آنها شکافهایی ایجاد می </a:t>
            </a:r>
            <a:r>
              <a:rPr lang="fa-IR" dirty="0" smtClean="0">
                <a:cs typeface="B Nazanin" pitchFamily="2" charset="-78"/>
              </a:rPr>
              <a:t>شد که </a:t>
            </a:r>
            <a:r>
              <a:rPr lang="fa-IR" dirty="0">
                <a:cs typeface="B Nazanin" pitchFamily="2" charset="-78"/>
              </a:rPr>
              <a:t>ایران هم از مدیریت منابع مالی خود هم سهمی ببرد. به هر حال با وجود دو بانک شاهنشاهی </a:t>
            </a:r>
            <a:r>
              <a:rPr lang="fa-IR" dirty="0" smtClean="0">
                <a:cs typeface="B Nazanin" pitchFamily="2" charset="-78"/>
              </a:rPr>
              <a:t>ایران و </a:t>
            </a:r>
            <a:r>
              <a:rPr lang="fa-IR" dirty="0">
                <a:cs typeface="B Nazanin" pitchFamily="2" charset="-78"/>
              </a:rPr>
              <a:t>استقراض ایران و مجوز فعالیت انحصاري آنها موسسات مالیاي که در آن دوره وجود داشتند </a:t>
            </a:r>
            <a:r>
              <a:rPr lang="fa-IR" dirty="0" smtClean="0">
                <a:cs typeface="B Nazanin" pitchFamily="2" charset="-78"/>
              </a:rPr>
              <a:t>یکی پس </a:t>
            </a:r>
            <a:r>
              <a:rPr lang="fa-IR" dirty="0">
                <a:cs typeface="B Nazanin" pitchFamily="2" charset="-78"/>
              </a:rPr>
              <a:t>از دیگري تعطیل شدند. در زیر به توضیح چند مورد از چگونگی به تعطیل شدن یا تعطیل </a:t>
            </a:r>
            <a:r>
              <a:rPr lang="fa-IR" dirty="0" smtClean="0">
                <a:cs typeface="B Nazanin" pitchFamily="2" charset="-78"/>
              </a:rPr>
              <a:t>کشاندن آنها </a:t>
            </a:r>
            <a:r>
              <a:rPr lang="fa-IR" dirty="0">
                <a:cs typeface="B Nazanin" pitchFamily="2" charset="-78"/>
              </a:rPr>
              <a:t>میپردازیم و سپس به ادامه </a:t>
            </a:r>
            <a:r>
              <a:rPr lang="fa-IR" dirty="0" smtClean="0">
                <a:cs typeface="B Nazanin" pitchFamily="2" charset="-78"/>
              </a:rPr>
              <a:t>تاريخ </a:t>
            </a:r>
            <a:r>
              <a:rPr lang="fa-IR" dirty="0">
                <a:cs typeface="B Nazanin" pitchFamily="2" charset="-78"/>
              </a:rPr>
              <a:t>بانکداري در ایران میپردازیم.</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532463018"/>
      </p:ext>
    </p:extLst>
  </p:cSld>
  <p:clrMapOvr>
    <a:masterClrMapping/>
  </p:clrMapOvr>
  <p:transition spd="slow">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lgn="just">
              <a:buNone/>
            </a:pPr>
            <a:r>
              <a:rPr lang="fa-IR" b="1" dirty="0" smtClean="0">
                <a:cs typeface="B Nazanin" pitchFamily="2" charset="-78"/>
              </a:rPr>
              <a:t>تجارتخانه ي </a:t>
            </a:r>
            <a:r>
              <a:rPr lang="fa-IR" b="1" dirty="0">
                <a:cs typeface="B Nazanin" pitchFamily="2" charset="-78"/>
              </a:rPr>
              <a:t>توماتیانس؛ </a:t>
            </a:r>
            <a:r>
              <a:rPr lang="fa-IR" dirty="0">
                <a:cs typeface="B Nazanin" pitchFamily="2" charset="-78"/>
              </a:rPr>
              <a:t>تا سال 1270 به امور صرافی میپرداخت که در جریان انقلاب اکتبر در</a:t>
            </a:r>
          </a:p>
          <a:p>
            <a:pPr marL="0" indent="0" algn="just">
              <a:buNone/>
            </a:pPr>
            <a:r>
              <a:rPr lang="fa-IR" dirty="0">
                <a:cs typeface="B Nazanin" pitchFamily="2" charset="-78"/>
              </a:rPr>
              <a:t>روسیه مصادره می شود و با پخش این خبر شعبه آن در ایران با هجوم مشتریان براي دریافت وجوه خود</a:t>
            </a:r>
          </a:p>
          <a:p>
            <a:pPr marL="0" indent="0" algn="just">
              <a:buNone/>
            </a:pPr>
            <a:r>
              <a:rPr lang="fa-IR" dirty="0">
                <a:cs typeface="B Nazanin" pitchFamily="2" charset="-78"/>
              </a:rPr>
              <a:t>ورشکست می شود.</a:t>
            </a:r>
          </a:p>
          <a:p>
            <a:pPr marL="0" indent="0" algn="just">
              <a:buNone/>
            </a:pPr>
            <a:r>
              <a:rPr lang="fa-IR" b="1" dirty="0">
                <a:cs typeface="B Nazanin" pitchFamily="2" charset="-78"/>
              </a:rPr>
              <a:t>تجارتخانۀ جمشیدیان؛ </a:t>
            </a:r>
            <a:r>
              <a:rPr lang="fa-IR" dirty="0">
                <a:cs typeface="B Nazanin" pitchFamily="2" charset="-78"/>
              </a:rPr>
              <a:t>ابتدا به کار تجاري می پردازد ولی بعد از آن به امر صرافی مبادرت می نماید</a:t>
            </a:r>
          </a:p>
          <a:p>
            <a:pPr marL="0" indent="0" algn="just">
              <a:buNone/>
            </a:pPr>
            <a:r>
              <a:rPr lang="fa-IR" dirty="0">
                <a:cs typeface="B Nazanin" pitchFamily="2" charset="-78"/>
              </a:rPr>
              <a:t>این شرکت علاوه بر شعبه هاي داخلی در شهر هاي بمبئی، نیویورك و لندن دفتر نمایندگی داشت. چون</a:t>
            </a:r>
          </a:p>
          <a:p>
            <a:pPr marL="0" indent="0" algn="just">
              <a:buNone/>
            </a:pPr>
            <a:r>
              <a:rPr lang="fa-IR" dirty="0">
                <a:cs typeface="B Nazanin" pitchFamily="2" charset="-78"/>
              </a:rPr>
              <a:t>صاحبان این تجارتخانه از آزادي خواهان مشروطه بودند، علاوه بر توان اقتصادي از پشتوانه مردمی و</a:t>
            </a:r>
          </a:p>
          <a:p>
            <a:pPr marL="0" indent="0" algn="just">
              <a:buNone/>
            </a:pPr>
            <a:r>
              <a:rPr lang="fa-IR" dirty="0">
                <a:cs typeface="B Nazanin" pitchFamily="2" charset="-78"/>
              </a:rPr>
              <a:t>سیاسی نیز برخوردار بودند. از طرفی دو بانک شاهنشاهی و استقراض ایران بانک انحصاري بودند و</a:t>
            </a:r>
          </a:p>
          <a:p>
            <a:pPr marL="0" indent="0" algn="just">
              <a:buNone/>
            </a:pPr>
            <a:r>
              <a:rPr lang="fa-IR" dirty="0">
                <a:cs typeface="B Nazanin" pitchFamily="2" charset="-78"/>
              </a:rPr>
              <a:t>فعالیت پولی و مالی این موسسه غیر قانونی محسوب میشد. ولی این قانون از نظر مشروطه خواهان</a:t>
            </a:r>
          </a:p>
          <a:p>
            <a:pPr marL="0" indent="0" algn="just">
              <a:buNone/>
            </a:pPr>
            <a:r>
              <a:rPr lang="fa-IR" dirty="0">
                <a:cs typeface="B Nazanin" pitchFamily="2" charset="-78"/>
              </a:rPr>
              <a:t>مورد پذیرش نبود. لذا تعطیل شدن این تجارتخانه در سال 1274 با کشته شدن دو نفر از شرکاء و</a:t>
            </a:r>
          </a:p>
          <a:p>
            <a:pPr marL="0" indent="0" algn="just">
              <a:buNone/>
            </a:pPr>
            <a:r>
              <a:rPr lang="fa-IR" dirty="0">
                <a:cs typeface="B Nazanin" pitchFamily="2" charset="-78"/>
              </a:rPr>
              <a:t>تبعید کردن نفر بعدي از سه نفر سهامدار انجام میپذیرد.</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084864484"/>
      </p:ext>
    </p:extLst>
  </p:cSld>
  <p:clrMapOvr>
    <a:masterClrMapping/>
  </p:clrMapOvr>
  <p:transition spd="slow">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buNone/>
            </a:pPr>
            <a:r>
              <a:rPr lang="fa-IR" b="1" dirty="0">
                <a:cs typeface="B Nazanin" pitchFamily="2" charset="-78"/>
              </a:rPr>
              <a:t>شرکت اتحادیه؛ </a:t>
            </a:r>
            <a:r>
              <a:rPr lang="fa-IR" dirty="0">
                <a:cs typeface="B Nazanin" pitchFamily="2" charset="-78"/>
              </a:rPr>
              <a:t>این شرکت در امر صرافی 15 سال فعالیت کردند ولی در تاریخ اینطور بیان می شود</a:t>
            </a:r>
          </a:p>
          <a:p>
            <a:pPr marL="0" indent="0">
              <a:buNone/>
            </a:pPr>
            <a:r>
              <a:rPr lang="fa-IR" dirty="0">
                <a:cs typeface="B Nazanin" pitchFamily="2" charset="-78"/>
              </a:rPr>
              <a:t>که" به لحاظ عدم شرایط مناسب سیاسی و اقتصادي در سال 1276 دست از کار کشیدند" این مطلب</a:t>
            </a:r>
          </a:p>
          <a:p>
            <a:pPr marL="0" indent="0">
              <a:buNone/>
            </a:pPr>
            <a:r>
              <a:rPr lang="fa-IR" dirty="0">
                <a:cs typeface="B Nazanin" pitchFamily="2" charset="-78"/>
              </a:rPr>
              <a:t>نتیجه همان توافقنامه شاه با "بارون جولیوس دو رویتر" انگلیسی و "ژاك پولیا کوف" روسی بوده است</a:t>
            </a:r>
          </a:p>
          <a:p>
            <a:pPr marL="0" indent="0">
              <a:buNone/>
            </a:pPr>
            <a:r>
              <a:rPr lang="fa-IR" dirty="0">
                <a:cs typeface="B Nazanin" pitchFamily="2" charset="-78"/>
              </a:rPr>
              <a:t>که اینطور میتوان تحلیل کرد که به سهامدار یا سهامداران شرکت اتحادیه آنها پیغام دادهاند که بر</a:t>
            </a:r>
          </a:p>
          <a:p>
            <a:pPr marL="0" indent="0">
              <a:buNone/>
            </a:pPr>
            <a:r>
              <a:rPr lang="fa-IR" dirty="0">
                <a:cs typeface="B Nazanin" pitchFamily="2" charset="-78"/>
              </a:rPr>
              <a:t>اساس توافقنامه ما با شاه شما بهطور غیر قانونی در امر بانکی فعالیت دارید. خودتان از این فعالیت کنار</a:t>
            </a:r>
          </a:p>
          <a:p>
            <a:pPr marL="0" indent="0">
              <a:buNone/>
            </a:pPr>
            <a:r>
              <a:rPr lang="fa-IR" dirty="0">
                <a:cs typeface="B Nazanin" pitchFamily="2" charset="-78"/>
              </a:rPr>
              <a:t>میروید یا اینکه مثل تجارتخانه جمشیدیان با شما عمل نماییم. لذا با این تحلیل میتوان گفت به خاطر</a:t>
            </a:r>
          </a:p>
          <a:p>
            <a:pPr marL="0" indent="0">
              <a:buNone/>
            </a:pPr>
            <a:r>
              <a:rPr lang="fa-IR" dirty="0">
                <a:cs typeface="B Nazanin" pitchFamily="2" charset="-78"/>
              </a:rPr>
              <a:t>نبود شرایط سیاسی و اقتصادي مناسب دست از کار میکشند. بعد از این موسسات دیگر قبل یا بعد از</a:t>
            </a:r>
          </a:p>
          <a:p>
            <a:pPr marL="0" indent="0">
              <a:buNone/>
            </a:pPr>
            <a:r>
              <a:rPr lang="fa-IR" dirty="0">
                <a:cs typeface="B Nazanin" pitchFamily="2" charset="-78"/>
              </a:rPr>
              <a:t>این تعطیل میشوند و روند بانکداري به صورتی است که این روند تا مدتها ادامه پیدا میکند که به -</a:t>
            </a:r>
          </a:p>
          <a:p>
            <a:pPr marL="0" indent="0">
              <a:buNone/>
            </a:pPr>
            <a:r>
              <a:rPr lang="fa-IR" dirty="0">
                <a:cs typeface="B Nazanin" pitchFamily="2" charset="-78"/>
              </a:rPr>
              <a:t>صورت زیر مورد بحث قرار میدهیم.</a:t>
            </a:r>
          </a:p>
          <a:p>
            <a:pPr marL="0" indent="0">
              <a:buNone/>
            </a:pPr>
            <a:r>
              <a:rPr lang="fa-IR" b="1" dirty="0">
                <a:cs typeface="B Nazanin" pitchFamily="2" charset="-78"/>
              </a:rPr>
              <a:t>بانک عثمانی؛ </a:t>
            </a:r>
            <a:r>
              <a:rPr lang="fa-IR" dirty="0">
                <a:cs typeface="B Nazanin" pitchFamily="2" charset="-78"/>
              </a:rPr>
              <a:t>بانک دیگري در سال 1301 تحت عنوان بانک عثمانی در شهر هاي غربی کشور ایجاد شد</a:t>
            </a:r>
          </a:p>
          <a:p>
            <a:pPr marL="0" indent="0">
              <a:buNone/>
            </a:pPr>
            <a:r>
              <a:rPr lang="fa-IR" dirty="0">
                <a:cs typeface="B Nazanin" pitchFamily="2" charset="-78"/>
              </a:rPr>
              <a:t>که هدف تسهیل در روابط بانکی و تجاري بین ایران و ترکیه بود. این بانک تا سال 1334 داراي شعباتی</a:t>
            </a:r>
          </a:p>
          <a:p>
            <a:pPr marL="0" indent="0">
              <a:buNone/>
            </a:pPr>
            <a:r>
              <a:rPr lang="fa-IR" dirty="0">
                <a:cs typeface="B Nazanin" pitchFamily="2" charset="-78"/>
              </a:rPr>
              <a:t>در شهر هاي غربی کشور بود.</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959853420"/>
      </p:ext>
    </p:extLst>
  </p:cSld>
  <p:clrMapOvr>
    <a:masterClrMapping/>
  </p:clrMapOvr>
  <p:transition spd="slow">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buNone/>
            </a:pPr>
            <a:r>
              <a:rPr lang="fa-IR" b="1" dirty="0">
                <a:cs typeface="B Nazanin" pitchFamily="2" charset="-78"/>
              </a:rPr>
              <a:t>بانک سپه؛ </a:t>
            </a:r>
            <a:r>
              <a:rPr lang="fa-IR" dirty="0">
                <a:cs typeface="B Nazanin" pitchFamily="2" charset="-78"/>
              </a:rPr>
              <a:t>این بانک اولین بانکی است که با سرمایه ایرانی در تار یخ 1304 از محل سرمای ه صندوق</a:t>
            </a:r>
          </a:p>
          <a:p>
            <a:pPr marL="0" indent="0">
              <a:buNone/>
            </a:pPr>
            <a:r>
              <a:rPr lang="fa-IR" dirty="0">
                <a:cs typeface="B Nazanin" pitchFamily="2" charset="-78"/>
              </a:rPr>
              <a:t>بازنشستگان ارتش تاسیس گردید. این بانک در ابتدا با نام پهلوي قشون بود.</a:t>
            </a:r>
          </a:p>
          <a:p>
            <a:pPr marL="0" indent="0">
              <a:buNone/>
            </a:pPr>
            <a:r>
              <a:rPr lang="fa-IR" b="1" dirty="0">
                <a:cs typeface="B Nazanin" pitchFamily="2" charset="-78"/>
              </a:rPr>
              <a:t>بانک مؤسسه رهنی ایران؛ </a:t>
            </a:r>
            <a:r>
              <a:rPr lang="fa-IR" dirty="0">
                <a:cs typeface="B Nazanin" pitchFamily="2" charset="-78"/>
              </a:rPr>
              <a:t>در سال 1305 با سرمایه صندوق کارکنان کشوري تامین سرمایه شد. هدف</a:t>
            </a:r>
          </a:p>
          <a:p>
            <a:pPr marL="0" indent="0">
              <a:buNone/>
            </a:pPr>
            <a:r>
              <a:rPr lang="fa-IR" dirty="0">
                <a:cs typeface="B Nazanin" pitchFamily="2" charset="-78"/>
              </a:rPr>
              <a:t>این بانک دادن وام کوتاه مدت با بهره کم در مقابل دریافت وثیقه بود.</a:t>
            </a:r>
          </a:p>
          <a:p>
            <a:pPr marL="0" indent="0">
              <a:buNone/>
            </a:pPr>
            <a:r>
              <a:rPr lang="fa-IR" b="1" dirty="0">
                <a:cs typeface="B Nazanin" pitchFamily="2" charset="-78"/>
              </a:rPr>
              <a:t>بانک ایران و روس؛ </a:t>
            </a:r>
            <a:r>
              <a:rPr lang="fa-IR" dirty="0">
                <a:cs typeface="B Nazanin" pitchFamily="2" charset="-78"/>
              </a:rPr>
              <a:t>در سال 1305 بانک ایران و روس با سرمایه 100 % روسی تشکیل شد که تا ملی</a:t>
            </a:r>
          </a:p>
          <a:p>
            <a:pPr marL="0" indent="0">
              <a:buNone/>
            </a:pPr>
            <a:r>
              <a:rPr lang="fa-IR" dirty="0">
                <a:cs typeface="B Nazanin" pitchFamily="2" charset="-78"/>
              </a:rPr>
              <a:t>شدن بانک ها در ایران فعالیت داشت.</a:t>
            </a:r>
          </a:p>
          <a:p>
            <a:pPr marL="0" indent="0">
              <a:buNone/>
            </a:pPr>
            <a:r>
              <a:rPr lang="fa-IR" b="1" dirty="0">
                <a:cs typeface="B Nazanin" pitchFamily="2" charset="-78"/>
              </a:rPr>
              <a:t>تاسیس بانک ملی در ایران</a:t>
            </a:r>
          </a:p>
          <a:p>
            <a:pPr marL="0" indent="0">
              <a:buNone/>
            </a:pPr>
            <a:r>
              <a:rPr lang="fa-IR" dirty="0">
                <a:cs typeface="B Nazanin" pitchFamily="2" charset="-78"/>
              </a:rPr>
              <a:t>تاسیس این بانک در زمان مشروطیت در بهمن ماه 1285 از تصویب مجلس می گذرد و دستور فعالیت</a:t>
            </a:r>
          </a:p>
          <a:p>
            <a:pPr marL="0" indent="0">
              <a:buNone/>
            </a:pPr>
            <a:r>
              <a:rPr lang="fa-IR" dirty="0">
                <a:cs typeface="B Nazanin" pitchFamily="2" charset="-78"/>
              </a:rPr>
              <a:t>آن با سرمایه 30 کرور صادر شد. ولی این بانک تاسیس نگردید بنابر این هیچگاه فعالیت خود را آغاز</a:t>
            </a:r>
          </a:p>
          <a:p>
            <a:pPr marL="0" indent="0">
              <a:buNone/>
            </a:pPr>
            <a:r>
              <a:rPr lang="fa-IR" dirty="0">
                <a:cs typeface="B Nazanin" pitchFamily="2" charset="-78"/>
              </a:rPr>
              <a:t>نکرد. در مرحله بعدي در سال 1306 تاسیس بانک ملی با سرمایه اولیه 2 میلیون تومان به تصویب</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563138079"/>
      </p:ext>
    </p:extLst>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buNone/>
            </a:pPr>
            <a:r>
              <a:rPr lang="fa-IR" dirty="0">
                <a:cs typeface="B Nazanin" pitchFamily="2" charset="-78"/>
              </a:rPr>
              <a:t>مجلس میرسد که به علت نبود سرمایه و عدم استقبال مردم، سرمایه مذکور تهیه نگردید ولی فعالیت</a:t>
            </a:r>
          </a:p>
          <a:p>
            <a:pPr marL="0" indent="0">
              <a:buNone/>
            </a:pPr>
            <a:r>
              <a:rPr lang="fa-IR" dirty="0">
                <a:cs typeface="B Nazanin" pitchFamily="2" charset="-78"/>
              </a:rPr>
              <a:t>خود را با 800000 تومان که تما می آن از طرف دولت تامین گردیده بود شروع به کار می کند . این</a:t>
            </a:r>
          </a:p>
          <a:p>
            <a:pPr marL="0" indent="0">
              <a:buNone/>
            </a:pPr>
            <a:r>
              <a:rPr lang="fa-IR" dirty="0">
                <a:cs typeface="B Nazanin" pitchFamily="2" charset="-78"/>
              </a:rPr>
              <a:t>موضوع </a:t>
            </a:r>
            <a:r>
              <a:rPr lang="fa-IR" dirty="0" smtClean="0">
                <a:cs typeface="B Nazanin" pitchFamily="2" charset="-78"/>
              </a:rPr>
              <a:t>نقطه ي </a:t>
            </a:r>
            <a:r>
              <a:rPr lang="fa-IR" dirty="0">
                <a:cs typeface="B Nazanin" pitchFamily="2" charset="-78"/>
              </a:rPr>
              <a:t>عطفی در بانکداري ایران محسوب می شود. بعد از این بانکهاي دیگر یکی بعد از دیگري</a:t>
            </a:r>
          </a:p>
          <a:p>
            <a:pPr marL="0" indent="0">
              <a:buNone/>
            </a:pPr>
            <a:r>
              <a:rPr lang="fa-IR" dirty="0">
                <a:cs typeface="B Nazanin" pitchFamily="2" charset="-78"/>
              </a:rPr>
              <a:t>تاسیس میشود به طوريکه تا قبل از ملی شدن بانک ها شبکه بانکی کشور متشکل از 36 بانک می -</a:t>
            </a:r>
          </a:p>
          <a:p>
            <a:pPr marL="0" indent="0">
              <a:buNone/>
            </a:pPr>
            <a:r>
              <a:rPr lang="fa-IR" dirty="0">
                <a:cs typeface="B Nazanin" pitchFamily="2" charset="-78"/>
              </a:rPr>
              <a:t>شود. از این تعداد 7 بانک فعالیت تخصصی، 26 بانک فعالیت هاي تجاري و 3 بانک دیگر فعالیت هاي</a:t>
            </a:r>
          </a:p>
          <a:p>
            <a:pPr marL="0" indent="0">
              <a:buNone/>
            </a:pPr>
            <a:r>
              <a:rPr lang="fa-IR" dirty="0">
                <a:cs typeface="B Nazanin" pitchFamily="2" charset="-78"/>
              </a:rPr>
              <a:t>ناحیهاي را برعهده داشتند. از نظر سرمایه، 8 بانک مالکیت دولتی، 16 بانک مالکیت خصوصی (صد در</a:t>
            </a:r>
          </a:p>
          <a:p>
            <a:pPr marL="0" indent="0">
              <a:buNone/>
            </a:pPr>
            <a:r>
              <a:rPr lang="fa-IR" dirty="0">
                <a:cs typeface="B Nazanin" pitchFamily="2" charset="-78"/>
              </a:rPr>
              <a:t>صد ایرانی) و 12 بانک مختلط با سرمایه مشترك ایران و خارجی بودند.که (یکی از بانک هاي دولتی نیز</a:t>
            </a:r>
          </a:p>
          <a:p>
            <a:pPr marL="0" indent="0">
              <a:buNone/>
            </a:pPr>
            <a:r>
              <a:rPr lang="fa-IR" dirty="0">
                <a:cs typeface="B Nazanin" pitchFamily="2" charset="-78"/>
              </a:rPr>
              <a:t>مختلط بوده است) </a:t>
            </a:r>
            <a:r>
              <a:rPr lang="fa-IR" dirty="0" smtClean="0">
                <a:cs typeface="B Nazanin" pitchFamily="2" charset="-78"/>
              </a:rPr>
              <a:t>که </a:t>
            </a:r>
            <a:r>
              <a:rPr lang="fa-IR" dirty="0">
                <a:cs typeface="B Nazanin" pitchFamily="2" charset="-78"/>
              </a:rPr>
              <a:t>نام هر گروه از این بانک ها در زیر می آید.</a:t>
            </a:r>
          </a:p>
          <a:p>
            <a:pPr marL="0" indent="0">
              <a:buNone/>
            </a:pPr>
            <a:r>
              <a:rPr lang="fa-IR" b="1" dirty="0">
                <a:cs typeface="B Nazanin" pitchFamily="2" charset="-78"/>
              </a:rPr>
              <a:t>بانک هاي دولتی: </a:t>
            </a:r>
            <a:r>
              <a:rPr lang="fa-IR" dirty="0">
                <a:cs typeface="B Nazanin" pitchFamily="2" charset="-78"/>
              </a:rPr>
              <a:t>اعتبارات صنعتی، بیمه ایران، تعاون و کشاورزي ایران، توسعه کشاورزي ایران، رفاه</a:t>
            </a:r>
          </a:p>
          <a:p>
            <a:pPr marL="0" indent="0">
              <a:buNone/>
            </a:pPr>
            <a:r>
              <a:rPr lang="fa-IR" dirty="0">
                <a:cs typeface="B Nazanin" pitchFamily="2" charset="-78"/>
              </a:rPr>
              <a:t>کارگران ، رهنی ایران، سپه و ملی ایران. </a:t>
            </a:r>
            <a:endParaRPr lang="fa-IR" dirty="0" smtClean="0">
              <a:cs typeface="B Nazanin" pitchFamily="2" charset="-78"/>
            </a:endParaRPr>
          </a:p>
          <a:p>
            <a:pPr marL="0" indent="0">
              <a:buNone/>
            </a:pPr>
            <a:r>
              <a:rPr lang="fa-IR" b="1" dirty="0" smtClean="0">
                <a:cs typeface="B Nazanin" pitchFamily="2" charset="-78"/>
              </a:rPr>
              <a:t>بانک </a:t>
            </a:r>
            <a:r>
              <a:rPr lang="fa-IR" b="1" dirty="0">
                <a:cs typeface="B Nazanin" pitchFamily="2" charset="-78"/>
              </a:rPr>
              <a:t>هاي خصوصی</a:t>
            </a:r>
            <a:r>
              <a:rPr lang="fa-IR" dirty="0">
                <a:cs typeface="B Nazanin" pitchFamily="2" charset="-78"/>
              </a:rPr>
              <a:t>: اعتبارات تعاونی توزیع، ایرانشهر، </a:t>
            </a:r>
            <a:r>
              <a:rPr lang="fa-IR" dirty="0" smtClean="0">
                <a:cs typeface="B Nazanin" pitchFamily="2" charset="-78"/>
              </a:rPr>
              <a:t>بازرگانی ایران</a:t>
            </a:r>
            <a:r>
              <a:rPr lang="fa-IR" dirty="0">
                <a:cs typeface="B Nazanin" pitchFamily="2" charset="-78"/>
              </a:rPr>
              <a:t>، بیمه بازرگانان، پارس، ساختمان، شهریار، صادرات ایران، صنایع ایران، عمران، فرهنگیان، کار</a:t>
            </a:r>
            <a:r>
              <a:rPr lang="fa-IR" dirty="0" smtClean="0">
                <a:cs typeface="B Nazanin" pitchFamily="2" charset="-78"/>
              </a:rPr>
              <a:t>، گسترش </a:t>
            </a:r>
            <a:r>
              <a:rPr lang="fa-IR" dirty="0">
                <a:cs typeface="B Nazanin" pitchFamily="2" charset="-78"/>
              </a:rPr>
              <a:t>آذربایجان، گسترش خزر و گسترش خوزستان.</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683605251"/>
      </p:ext>
    </p:extLst>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702424"/>
          </a:xfrm>
        </p:spPr>
        <p:txBody>
          <a:bodyPr>
            <a:noAutofit/>
          </a:bodyPr>
          <a:lstStyle/>
          <a:p>
            <a:pPr marL="0" indent="0" algn="just">
              <a:buNone/>
            </a:pPr>
            <a:r>
              <a:rPr lang="fa-IR" sz="1400" b="1" dirty="0">
                <a:cs typeface="B Nazanin" pitchFamily="2" charset="-78"/>
              </a:rPr>
              <a:t>بانک هاي مختلط: </a:t>
            </a:r>
            <a:r>
              <a:rPr lang="fa-IR" sz="1400" dirty="0">
                <a:cs typeface="B Nazanin" pitchFamily="2" charset="-78"/>
              </a:rPr>
              <a:t>اعتبارات ایران، ایران و انگلیس، ایران، خاورمیانه، ایران و </a:t>
            </a:r>
            <a:r>
              <a:rPr lang="fa-IR" sz="1400" dirty="0" smtClean="0">
                <a:cs typeface="B Nazanin" pitchFamily="2" charset="-78"/>
              </a:rPr>
              <a:t>غرب</a:t>
            </a:r>
            <a:r>
              <a:rPr lang="fa-IR" sz="1400" dirty="0">
                <a:cs typeface="B Nazanin" pitchFamily="2" charset="-78"/>
              </a:rPr>
              <a:t>، ایرانیان، بین </a:t>
            </a:r>
            <a:r>
              <a:rPr lang="fa-IR" sz="1400" dirty="0" smtClean="0">
                <a:cs typeface="B Nazanin" pitchFamily="2" charset="-78"/>
              </a:rPr>
              <a:t>المللی ایران</a:t>
            </a:r>
            <a:r>
              <a:rPr lang="fa-IR" sz="1400" dirty="0">
                <a:cs typeface="B Nazanin" pitchFamily="2" charset="-78"/>
              </a:rPr>
              <a:t>، بینالمللی ایران و ژاپن، تجارت خارجی ایران، تجارتی ایران و هلند، توسعه صنعتی و </a:t>
            </a:r>
            <a:r>
              <a:rPr lang="fa-IR" sz="1400" dirty="0" smtClean="0">
                <a:cs typeface="B Nazanin" pitchFamily="2" charset="-78"/>
              </a:rPr>
              <a:t>معدنی ایران</a:t>
            </a:r>
            <a:r>
              <a:rPr lang="fa-IR" sz="1400" dirty="0">
                <a:cs typeface="B Nazanin" pitchFamily="2" charset="-78"/>
              </a:rPr>
              <a:t>، توسعه سرمایه گذاري ایران، تهران و داریوش. </a:t>
            </a:r>
            <a:endParaRPr lang="fa-IR" sz="1400" dirty="0" smtClean="0">
              <a:cs typeface="B Nazanin" pitchFamily="2" charset="-78"/>
            </a:endParaRPr>
          </a:p>
          <a:p>
            <a:pPr marL="0" indent="0" algn="just">
              <a:buNone/>
            </a:pPr>
            <a:r>
              <a:rPr lang="fa-IR" sz="1400" dirty="0" smtClean="0">
                <a:cs typeface="B Nazanin" pitchFamily="2" charset="-78"/>
              </a:rPr>
              <a:t>سهام </a:t>
            </a:r>
            <a:r>
              <a:rPr lang="fa-IR" sz="1400" dirty="0">
                <a:cs typeface="B Nazanin" pitchFamily="2" charset="-78"/>
              </a:rPr>
              <a:t>مشارکتی خارجیان در سیستم بانکی از </a:t>
            </a:r>
            <a:r>
              <a:rPr lang="fa-IR" sz="1400" dirty="0" smtClean="0">
                <a:cs typeface="B Nazanin" pitchFamily="2" charset="-78"/>
              </a:rPr>
              <a:t>15 درصد </a:t>
            </a:r>
            <a:r>
              <a:rPr lang="fa-IR" sz="1400" dirty="0">
                <a:cs typeface="B Nazanin" pitchFamily="2" charset="-78"/>
              </a:rPr>
              <a:t>تا 40 درصد در نوسان بوده است. </a:t>
            </a:r>
            <a:r>
              <a:rPr lang="fa-IR" sz="1400" dirty="0" smtClean="0">
                <a:cs typeface="B Nazanin" pitchFamily="2" charset="-78"/>
              </a:rPr>
              <a:t>مجموع </a:t>
            </a:r>
            <a:r>
              <a:rPr lang="fa-IR" sz="1400" dirty="0">
                <a:cs typeface="B Nazanin" pitchFamily="2" charset="-78"/>
              </a:rPr>
              <a:t>سپرده هاي بانک هاي خصوصی ( 28 بانک ) از </a:t>
            </a:r>
            <a:r>
              <a:rPr lang="fa-IR" sz="1400" dirty="0" smtClean="0">
                <a:cs typeface="B Nazanin" pitchFamily="2" charset="-78"/>
              </a:rPr>
              <a:t>نظردرصدي </a:t>
            </a:r>
            <a:r>
              <a:rPr lang="fa-IR" sz="1400" dirty="0">
                <a:cs typeface="B Nazanin" pitchFamily="2" charset="-78"/>
              </a:rPr>
              <a:t>47 درصدکل سپرده هاي بخش خصوصی نزد سیستم بانکی کشور بوده و نرخ سود بانک </a:t>
            </a:r>
            <a:r>
              <a:rPr lang="fa-IR" sz="1400" dirty="0" smtClean="0">
                <a:cs typeface="B Nazanin" pitchFamily="2" charset="-78"/>
              </a:rPr>
              <a:t>هاي خصوصی </a:t>
            </a:r>
            <a:r>
              <a:rPr lang="fa-IR" sz="1400" dirty="0">
                <a:cs typeface="B Nazanin" pitchFamily="2" charset="-78"/>
              </a:rPr>
              <a:t>( 15 بانک) 20 درصد و بانک هاي مختلط خارجی 22 درصد بوده است</a:t>
            </a:r>
            <a:r>
              <a:rPr lang="fa-IR" sz="1400" dirty="0" smtClean="0">
                <a:cs typeface="B Nazanin" pitchFamily="2" charset="-78"/>
              </a:rPr>
              <a:t>.</a:t>
            </a:r>
          </a:p>
          <a:p>
            <a:pPr marL="0" indent="0" algn="just">
              <a:buNone/>
            </a:pPr>
            <a:r>
              <a:rPr lang="fa-IR" sz="1400" b="1" dirty="0">
                <a:cs typeface="B Nazanin" pitchFamily="2" charset="-78"/>
              </a:rPr>
              <a:t>بانکها بعد از انقلاب </a:t>
            </a:r>
            <a:r>
              <a:rPr lang="fa-IR" sz="1400" b="1" dirty="0" smtClean="0">
                <a:cs typeface="B Nazanin" pitchFamily="2" charset="-78"/>
              </a:rPr>
              <a:t>اسلامی</a:t>
            </a:r>
          </a:p>
          <a:p>
            <a:pPr marL="0" indent="0">
              <a:buNone/>
            </a:pPr>
            <a:r>
              <a:rPr lang="fa-IR" sz="1400" dirty="0" smtClean="0">
                <a:cs typeface="B Nazanin" pitchFamily="2" charset="-78"/>
              </a:rPr>
              <a:t>در </a:t>
            </a:r>
            <a:r>
              <a:rPr lang="fa-IR" sz="1400" dirty="0">
                <a:cs typeface="B Nazanin" pitchFamily="2" charset="-78"/>
              </a:rPr>
              <a:t>تاریخ  58/7/25 طرح ادغام بانک ها تصویب و از تاریخ 58/9/28 به مرحلۀ اجراء گذاشته شد . براساس این قانون بانک هاي کشاورزي، مسکن، صنعت و معدن </a:t>
            </a:r>
            <a:r>
              <a:rPr lang="fa-IR" sz="1400" dirty="0" smtClean="0">
                <a:cs typeface="B Nazanin" pitchFamily="2" charset="-78"/>
              </a:rPr>
              <a:t>به منظور </a:t>
            </a:r>
            <a:r>
              <a:rPr lang="fa-IR" sz="1400" dirty="0">
                <a:cs typeface="B Nazanin" pitchFamily="2" charset="-78"/>
              </a:rPr>
              <a:t>حصول یکنواختی در </a:t>
            </a:r>
            <a:r>
              <a:rPr lang="fa-IR" sz="1400" dirty="0" smtClean="0">
                <a:cs typeface="B Nazanin" pitchFamily="2" charset="-78"/>
              </a:rPr>
              <a:t>ضوابطاعطاي </a:t>
            </a:r>
            <a:r>
              <a:rPr lang="fa-IR" sz="1400" dirty="0">
                <a:cs typeface="B Nazanin" pitchFamily="2" charset="-78"/>
              </a:rPr>
              <a:t>وام و اجراي سیاست واحد و پیشبرد فعالیت هاي تخصصی در زمینۀ مسکن، کشاورزي، صنعت </a:t>
            </a:r>
            <a:r>
              <a:rPr lang="fa-IR" sz="1400" dirty="0" smtClean="0">
                <a:cs typeface="B Nazanin" pitchFamily="2" charset="-78"/>
              </a:rPr>
              <a:t>و معدن </a:t>
            </a:r>
            <a:r>
              <a:rPr lang="fa-IR" sz="1400" dirty="0">
                <a:cs typeface="B Nazanin" pitchFamily="2" charset="-78"/>
              </a:rPr>
              <a:t>بانک ها تخصصی اعلام می شوند و بانک هاي ملی، صادرات، تجارت، ملت، سپه و </a:t>
            </a:r>
            <a:r>
              <a:rPr lang="fa-IR" sz="1400" dirty="0" smtClean="0">
                <a:cs typeface="B Nazanin" pitchFamily="2" charset="-78"/>
              </a:rPr>
              <a:t>رفاه کارگران بانکهاي </a:t>
            </a:r>
            <a:r>
              <a:rPr lang="fa-IR" sz="1400" dirty="0">
                <a:cs typeface="B Nazanin" pitchFamily="2" charset="-78"/>
              </a:rPr>
              <a:t>تجاري اعلام می شوند. از طرفی چون اکثر فعالیت هاي صنعتی و تجاري در تهران متمرکز </a:t>
            </a:r>
            <a:r>
              <a:rPr lang="fa-IR" sz="1400" dirty="0" smtClean="0">
                <a:cs typeface="B Nazanin" pitchFamily="2" charset="-78"/>
              </a:rPr>
              <a:t>بوده است </a:t>
            </a:r>
            <a:r>
              <a:rPr lang="fa-IR" sz="1400" dirty="0">
                <a:cs typeface="B Nazanin" pitchFamily="2" charset="-78"/>
              </a:rPr>
              <a:t>و قسمت اعظم شعب بانکها در تهران تأسیس شده بود و شعب شهرستان ها نه به </a:t>
            </a:r>
            <a:r>
              <a:rPr lang="fa-IR" sz="1400" dirty="0" smtClean="0">
                <a:cs typeface="B Nazanin" pitchFamily="2" charset="-78"/>
              </a:rPr>
              <a:t>لحاظ سرما </a:t>
            </a:r>
            <a:r>
              <a:rPr lang="fa-IR" sz="1400" dirty="0">
                <a:cs typeface="B Nazanin" pitchFamily="2" charset="-78"/>
              </a:rPr>
              <a:t>یه گذاري بلکه </a:t>
            </a:r>
            <a:r>
              <a:rPr lang="fa-IR" sz="1400" dirty="0" smtClean="0">
                <a:cs typeface="B Nazanin" pitchFamily="2" charset="-78"/>
              </a:rPr>
              <a:t>به منظور </a:t>
            </a:r>
            <a:r>
              <a:rPr lang="fa-IR" sz="1400" dirty="0">
                <a:cs typeface="B Nazanin" pitchFamily="2" charset="-78"/>
              </a:rPr>
              <a:t>جلب </a:t>
            </a:r>
            <a:r>
              <a:rPr lang="fa-IR" sz="1400" dirty="0" smtClean="0">
                <a:cs typeface="B Nazanin" pitchFamily="2" charset="-78"/>
              </a:rPr>
              <a:t>پس انداز </a:t>
            </a:r>
            <a:r>
              <a:rPr lang="fa-IR" sz="1400" dirty="0">
                <a:cs typeface="B Nazanin" pitchFamily="2" charset="-78"/>
              </a:rPr>
              <a:t>هاي مردم در استان ها و انتقال آن به تهران ایجاد </a:t>
            </a:r>
            <a:r>
              <a:rPr lang="fa-IR" sz="1400" dirty="0" smtClean="0">
                <a:cs typeface="B Nazanin" pitchFamily="2" charset="-78"/>
              </a:rPr>
              <a:t>گردیده بود</a:t>
            </a:r>
            <a:r>
              <a:rPr lang="fa-IR" sz="1400" dirty="0">
                <a:cs typeface="B Nazanin" pitchFamily="2" charset="-78"/>
              </a:rPr>
              <a:t>. نظر به این که بانک صادرات ایران شعب کافی در اقصی نقاط کشور داشت به منظور جلب </a:t>
            </a:r>
            <a:r>
              <a:rPr lang="fa-IR" sz="1400" dirty="0" smtClean="0">
                <a:cs typeface="B Nazanin" pitchFamily="2" charset="-78"/>
              </a:rPr>
              <a:t>پس انداز </a:t>
            </a:r>
            <a:r>
              <a:rPr lang="fa-IR" sz="1400" dirty="0">
                <a:cs typeface="B Nazanin" pitchFamily="2" charset="-78"/>
              </a:rPr>
              <a:t>هاي مردم وکمک به سیاست عدم تمرکز در توسعۀ اقتصادي و جلوگیري از مراجعۀ </a:t>
            </a:r>
            <a:r>
              <a:rPr lang="fa-IR" sz="1400" dirty="0" smtClean="0">
                <a:cs typeface="B Nazanin" pitchFamily="2" charset="-78"/>
              </a:rPr>
              <a:t>مکررسرما </a:t>
            </a:r>
            <a:r>
              <a:rPr lang="fa-IR" sz="1400" dirty="0">
                <a:cs typeface="B Nazanin" pitchFamily="2" charset="-78"/>
              </a:rPr>
              <a:t>یه گذاران و بازرگانان و کسبه به تهران و کمک به سرما یه گذاران محلی و توسعۀ اطلاعات </a:t>
            </a:r>
            <a:r>
              <a:rPr lang="fa-IR" sz="1400" dirty="0" smtClean="0">
                <a:cs typeface="B Nazanin" pitchFamily="2" charset="-78"/>
              </a:rPr>
              <a:t>درسرما </a:t>
            </a:r>
            <a:r>
              <a:rPr lang="fa-IR" sz="1400" dirty="0">
                <a:cs typeface="B Nazanin" pitchFamily="2" charset="-78"/>
              </a:rPr>
              <a:t>یه گذاري مولد بانک صادرات استان با یک شبکه گسترده تشکیل گردید. بعد از این بانک </a:t>
            </a:r>
            <a:r>
              <a:rPr lang="fa-IR" sz="1400" dirty="0" smtClean="0">
                <a:cs typeface="B Nazanin" pitchFamily="2" charset="-78"/>
              </a:rPr>
              <a:t>توسعه صادرات</a:t>
            </a:r>
            <a:r>
              <a:rPr lang="fa-IR" sz="1400" dirty="0">
                <a:cs typeface="B Nazanin" pitchFamily="2" charset="-78"/>
              </a:rPr>
              <a:t>، پست بانک و بانکها خصوصی ازجمله بانکهاي اقتصاد نوین، پاسارگاد، سرمایه، </a:t>
            </a:r>
            <a:r>
              <a:rPr lang="fa-IR" sz="1400" dirty="0" smtClean="0">
                <a:cs typeface="B Nazanin" pitchFamily="2" charset="-78"/>
              </a:rPr>
              <a:t>پارسیان،سامان</a:t>
            </a:r>
            <a:r>
              <a:rPr lang="fa-IR" sz="1400" dirty="0">
                <a:cs typeface="B Nazanin" pitchFamily="2" charset="-78"/>
              </a:rPr>
              <a:t>، انصار، تات، سینا و دي بر اساس قانون تاسیس بان خصوصی در قانون برنامه سوم توسعه </a:t>
            </a:r>
            <a:r>
              <a:rPr lang="fa-IR" sz="1400" dirty="0" smtClean="0">
                <a:cs typeface="B Nazanin" pitchFamily="2" charset="-78"/>
              </a:rPr>
              <a:t>وتنفیذ </a:t>
            </a:r>
            <a:r>
              <a:rPr lang="fa-IR" sz="1400" dirty="0">
                <a:cs typeface="B Nazanin" pitchFamily="2" charset="-78"/>
              </a:rPr>
              <a:t>آن در برنامه چهارم توسعه به بانکهاي کشور اضافه شدند. در این راستا موسسات اعتباري </a:t>
            </a:r>
            <a:r>
              <a:rPr lang="fa-IR" sz="1400" dirty="0" smtClean="0">
                <a:cs typeface="B Nazanin" pitchFamily="2" charset="-78"/>
              </a:rPr>
              <a:t>غیربانکی </a:t>
            </a:r>
            <a:r>
              <a:rPr lang="fa-IR" sz="1400" dirty="0">
                <a:cs typeface="B Nazanin" pitchFamily="2" charset="-78"/>
              </a:rPr>
              <a:t>زیادي نیز در ارتباط با کامل شدن زنجیره موسسات مالی شامل؛ موسسه مالی و اعتباري توسعه </a:t>
            </a:r>
            <a:r>
              <a:rPr lang="fa-IR" sz="1400" dirty="0" smtClean="0">
                <a:cs typeface="B Nazanin" pitchFamily="2" charset="-78"/>
              </a:rPr>
              <a:t>،موسسه </a:t>
            </a:r>
            <a:r>
              <a:rPr lang="fa-IR" sz="1400" dirty="0">
                <a:cs typeface="B Nazanin" pitchFamily="2" charset="-78"/>
              </a:rPr>
              <a:t>مالی و اعتباري قوامین، موسسه مالی و اعتباري مهر، موسسه مالی و اعتباري میزان (خراسان </a:t>
            </a:r>
            <a:r>
              <a:rPr lang="fa-IR" sz="1400" dirty="0" smtClean="0">
                <a:cs typeface="B Nazanin" pitchFamily="2" charset="-78"/>
              </a:rPr>
              <a:t>)،تعاونی </a:t>
            </a:r>
            <a:r>
              <a:rPr lang="fa-IR" sz="1400" dirty="0">
                <a:cs typeface="B Nazanin" pitchFamily="2" charset="-78"/>
              </a:rPr>
              <a:t>اعتباري ثامن الائمه تاسیس و فعالیت خود را شروع کردند.</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162351504"/>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877272"/>
          </a:xfrm>
        </p:spPr>
        <p:txBody>
          <a:bodyPr>
            <a:noAutofit/>
          </a:bodyPr>
          <a:lstStyle/>
          <a:p>
            <a:pPr marL="0" indent="0" algn="just">
              <a:buNone/>
            </a:pPr>
            <a:r>
              <a:rPr lang="fa-IR" sz="1600" b="1" dirty="0">
                <a:cs typeface="B Nazanin" pitchFamily="2" charset="-78"/>
              </a:rPr>
              <a:t>قانون و مقررات پولی و بانکی</a:t>
            </a:r>
          </a:p>
          <a:p>
            <a:pPr marL="0" indent="0" algn="just">
              <a:buNone/>
            </a:pPr>
            <a:r>
              <a:rPr lang="fa-IR" sz="1600" dirty="0">
                <a:cs typeface="B Nazanin" pitchFamily="2" charset="-78"/>
              </a:rPr>
              <a:t>اولین قانون جامع بانکی در 5 تیر 1334 از تصویب مجلس گذشت. قبل از آن قانون منسجم و جامعی</a:t>
            </a:r>
          </a:p>
          <a:p>
            <a:pPr marL="0" indent="0" algn="just">
              <a:buNone/>
            </a:pPr>
            <a:r>
              <a:rPr lang="fa-IR" sz="1600" dirty="0">
                <a:cs typeface="B Nazanin" pitchFamily="2" charset="-78"/>
              </a:rPr>
              <a:t>در این ارتباط وجود نداشت مگر در مواردي که مجلس </a:t>
            </a:r>
            <a:r>
              <a:rPr lang="fa-IR" sz="1600" dirty="0" smtClean="0">
                <a:cs typeface="B Nazanin" pitchFamily="2" charset="-78"/>
              </a:rPr>
              <a:t>به صورت </a:t>
            </a:r>
            <a:r>
              <a:rPr lang="fa-IR" sz="1600" dirty="0">
                <a:cs typeface="B Nazanin" pitchFamily="2" charset="-78"/>
              </a:rPr>
              <a:t>مادة واحده مواردي را </a:t>
            </a:r>
            <a:r>
              <a:rPr lang="fa-IR" sz="1600" dirty="0" smtClean="0">
                <a:cs typeface="B Nazanin" pitchFamily="2" charset="-78"/>
              </a:rPr>
              <a:t>به تصویب </a:t>
            </a:r>
            <a:r>
              <a:rPr lang="fa-IR" sz="1600" dirty="0">
                <a:cs typeface="B Nazanin" pitchFamily="2" charset="-78"/>
              </a:rPr>
              <a:t>رسانده</a:t>
            </a:r>
          </a:p>
          <a:p>
            <a:pPr marL="0" indent="0" algn="just">
              <a:buNone/>
            </a:pPr>
            <a:r>
              <a:rPr lang="fa-IR" sz="1600" dirty="0">
                <a:cs typeface="B Nazanin" pitchFamily="2" charset="-78"/>
              </a:rPr>
              <a:t>بود. مهمترین آن ها عبارتند از:</a:t>
            </a:r>
          </a:p>
          <a:p>
            <a:pPr algn="just"/>
            <a:r>
              <a:rPr lang="fa-IR" sz="1600" dirty="0">
                <a:cs typeface="B Nazanin" pitchFamily="2" charset="-78"/>
              </a:rPr>
              <a:t>تصویب قانون تاسیس بانک ملی در سال 1285 ولی تشکیل نشد.</a:t>
            </a:r>
          </a:p>
          <a:p>
            <a:pPr algn="just"/>
            <a:r>
              <a:rPr lang="fa-IR" sz="1600" dirty="0">
                <a:cs typeface="B Nazanin" pitchFamily="2" charset="-78"/>
              </a:rPr>
              <a:t>تصویب لایحۀ تاسیس بانک ملی ایران در 14 اردیبهشت 1306 </a:t>
            </a:r>
            <a:r>
              <a:rPr lang="fa-IR" sz="1600" dirty="0" smtClean="0">
                <a:cs typeface="B Nazanin" pitchFamily="2" charset="-78"/>
              </a:rPr>
              <a:t>ه.ش</a:t>
            </a:r>
          </a:p>
          <a:p>
            <a:pPr algn="just"/>
            <a:r>
              <a:rPr lang="fa-IR" sz="1600" dirty="0">
                <a:cs typeface="B Nazanin" pitchFamily="2" charset="-78"/>
              </a:rPr>
              <a:t>قانون بازخرید امتیاز نشر اسکناس از بانک شاهنشاهی ایران توسط بانک ملی در سال 1309</a:t>
            </a:r>
          </a:p>
          <a:p>
            <a:pPr algn="just"/>
            <a:r>
              <a:rPr lang="fa-IR" sz="1600" dirty="0">
                <a:cs typeface="B Nazanin" pitchFamily="2" charset="-78"/>
              </a:rPr>
              <a:t>قانون اصلاح واحد و مقیاس پول مبنی بر این که بانک ملی ناشر انحصاري اسکناس می باشد. بر اساس</a:t>
            </a:r>
          </a:p>
          <a:p>
            <a:pPr algn="just"/>
            <a:r>
              <a:rPr lang="fa-IR" sz="1600" dirty="0">
                <a:cs typeface="B Nazanin" pitchFamily="2" charset="-78"/>
              </a:rPr>
              <a:t>همین قانون بانک ملزم شد صددرصد اسکناس منتشره طلا، نقره و ارز نگهداري کند. در این قانون که</a:t>
            </a:r>
          </a:p>
          <a:p>
            <a:pPr algn="just"/>
            <a:r>
              <a:rPr lang="fa-IR" sz="1600" dirty="0">
                <a:cs typeface="B Nazanin" pitchFamily="2" charset="-78"/>
              </a:rPr>
              <a:t>در اسفند 1310 به تصویب رسید، حدود انتشار اسکناس به مبلغ 334 میلیون ریال تعیین گردید.</a:t>
            </a:r>
          </a:p>
          <a:p>
            <a:pPr algn="just"/>
            <a:r>
              <a:rPr lang="fa-IR" sz="1600" dirty="0">
                <a:cs typeface="B Nazanin" pitchFamily="2" charset="-78"/>
              </a:rPr>
              <a:t>قانون 1313 پشتوانه نشر اسکناس را به 60 در صد تقلیل داد و حدود انتشار را به 1500 میلیون ریال</a:t>
            </a:r>
          </a:p>
          <a:p>
            <a:pPr marL="0" indent="0" algn="just">
              <a:buNone/>
            </a:pPr>
            <a:r>
              <a:rPr lang="fa-IR" sz="1600" dirty="0" smtClean="0">
                <a:cs typeface="B Nazanin" pitchFamily="2" charset="-78"/>
              </a:rPr>
              <a:t>       افزایش </a:t>
            </a:r>
            <a:r>
              <a:rPr lang="fa-IR" sz="1600" dirty="0">
                <a:cs typeface="B Nazanin" pitchFamily="2" charset="-78"/>
              </a:rPr>
              <a:t>داد.</a:t>
            </a:r>
          </a:p>
          <a:p>
            <a:pPr algn="just"/>
            <a:r>
              <a:rPr lang="fa-IR" sz="1600" dirty="0">
                <a:cs typeface="B Nazanin" pitchFamily="2" charset="-78"/>
              </a:rPr>
              <a:t>قانون 1321 اختیار انتشار اسکناس به هیأت نظارت بر اندوختۀ اسکناس واگذار گردید تا نیاز متفقین</a:t>
            </a:r>
          </a:p>
          <a:p>
            <a:pPr marL="0" indent="0" algn="just">
              <a:buNone/>
            </a:pPr>
            <a:r>
              <a:rPr lang="fa-IR" sz="1600" dirty="0" smtClean="0">
                <a:cs typeface="B Nazanin" pitchFamily="2" charset="-78"/>
              </a:rPr>
              <a:t>       به </a:t>
            </a:r>
            <a:r>
              <a:rPr lang="fa-IR" sz="1600" dirty="0">
                <a:cs typeface="B Nazanin" pitchFamily="2" charset="-78"/>
              </a:rPr>
              <a:t>ریال تأمین گردد.</a:t>
            </a:r>
          </a:p>
          <a:p>
            <a:pPr algn="just"/>
            <a:r>
              <a:rPr lang="fa-IR" sz="1600" dirty="0">
                <a:cs typeface="B Nazanin" pitchFamily="2" charset="-78"/>
              </a:rPr>
              <a:t>در قانون سال 1326 مصوبه قانونی سال 1321 لغو و دولت مکلف شد تا ظرف سه ماه میزان سقف</a:t>
            </a:r>
          </a:p>
          <a:p>
            <a:pPr marL="0" indent="0" algn="just">
              <a:buNone/>
            </a:pPr>
            <a:r>
              <a:rPr lang="fa-IR" sz="1600" dirty="0" smtClean="0">
                <a:cs typeface="B Nazanin" pitchFamily="2" charset="-78"/>
              </a:rPr>
              <a:t>       اسکناس </a:t>
            </a:r>
            <a:r>
              <a:rPr lang="fa-IR" sz="1600" dirty="0">
                <a:cs typeface="B Nazanin" pitchFamily="2" charset="-78"/>
              </a:rPr>
              <a:t>مورد نیاز را تعیین نماید.</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103984422"/>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ctr"/>
            <a:r>
              <a:rPr lang="fa-IR" sz="3200" dirty="0" smtClean="0">
                <a:cs typeface="B Titr" pitchFamily="2" charset="-78"/>
              </a:rPr>
              <a:t>مبادلات پاياپاي</a:t>
            </a:r>
            <a:endParaRPr lang="en-US" sz="3200" dirty="0">
              <a:cs typeface="B Titr" pitchFamily="2" charset="-78"/>
            </a:endParaRPr>
          </a:p>
        </p:txBody>
      </p:sp>
      <p:sp>
        <p:nvSpPr>
          <p:cNvPr id="4" name="Content Placeholder 3"/>
          <p:cNvSpPr>
            <a:spLocks noGrp="1"/>
          </p:cNvSpPr>
          <p:nvPr>
            <p:ph idx="1"/>
          </p:nvPr>
        </p:nvSpPr>
        <p:spPr/>
        <p:txBody>
          <a:bodyPr>
            <a:normAutofit fontScale="92500" lnSpcReduction="20000"/>
          </a:bodyPr>
          <a:lstStyle/>
          <a:p>
            <a:pPr>
              <a:lnSpc>
                <a:spcPct val="150000"/>
              </a:lnSpc>
              <a:buFont typeface="Wingdings" pitchFamily="2" charset="2"/>
              <a:buChar char="ü"/>
            </a:pPr>
            <a:r>
              <a:rPr lang="fa-IR" sz="2800" dirty="0" smtClean="0">
                <a:cs typeface="B Nazanin" pitchFamily="2" charset="-78"/>
              </a:rPr>
              <a:t> دوره كشاورزي و دامداري</a:t>
            </a:r>
          </a:p>
          <a:p>
            <a:pPr>
              <a:lnSpc>
                <a:spcPct val="150000"/>
              </a:lnSpc>
              <a:buFont typeface="Wingdings" pitchFamily="2" charset="2"/>
              <a:buChar char="ü"/>
            </a:pPr>
            <a:r>
              <a:rPr lang="fa-IR" sz="2800" dirty="0">
                <a:cs typeface="B Nazanin" pitchFamily="2" charset="-78"/>
              </a:rPr>
              <a:t> </a:t>
            </a:r>
            <a:r>
              <a:rPr lang="fa-IR" sz="2800" dirty="0" smtClean="0">
                <a:cs typeface="B Nazanin" pitchFamily="2" charset="-78"/>
              </a:rPr>
              <a:t>زندگي اجتماعي  قبيله اي و محدود</a:t>
            </a:r>
          </a:p>
          <a:p>
            <a:pPr marL="0" indent="0">
              <a:buNone/>
            </a:pPr>
            <a:r>
              <a:rPr lang="fa-IR" sz="2800" b="1" dirty="0">
                <a:cs typeface="B Nazanin" pitchFamily="2" charset="-78"/>
              </a:rPr>
              <a:t>مشكلات </a:t>
            </a:r>
            <a:r>
              <a:rPr lang="fa-IR" sz="2800" b="1" dirty="0" smtClean="0">
                <a:cs typeface="B Nazanin" pitchFamily="2" charset="-78"/>
              </a:rPr>
              <a:t>مبادلات پاياپاي ( تهاتري )</a:t>
            </a:r>
          </a:p>
          <a:p>
            <a:pPr marL="514350" indent="-514350">
              <a:buFont typeface="+mj-lt"/>
              <a:buAutoNum type="arabicPeriod"/>
            </a:pPr>
            <a:r>
              <a:rPr lang="fa-IR" sz="2800" b="1" dirty="0" smtClean="0">
                <a:cs typeface="B Nazanin" pitchFamily="2" charset="-78"/>
              </a:rPr>
              <a:t> </a:t>
            </a:r>
            <a:r>
              <a:rPr lang="fa-IR" sz="2800" dirty="0" smtClean="0">
                <a:cs typeface="B Nazanin" pitchFamily="2" charset="-78"/>
              </a:rPr>
              <a:t>نياز </a:t>
            </a:r>
            <a:r>
              <a:rPr lang="fa-IR" sz="2800" dirty="0">
                <a:cs typeface="B Nazanin" pitchFamily="2" charset="-78"/>
              </a:rPr>
              <a:t>متقابل </a:t>
            </a:r>
            <a:r>
              <a:rPr lang="fa-IR" sz="2800" dirty="0" smtClean="0">
                <a:cs typeface="B Nazanin" pitchFamily="2" charset="-78"/>
              </a:rPr>
              <a:t> </a:t>
            </a:r>
          </a:p>
          <a:p>
            <a:pPr marL="514350" indent="-514350">
              <a:buFont typeface="+mj-lt"/>
              <a:buAutoNum type="arabicPeriod"/>
            </a:pPr>
            <a:r>
              <a:rPr lang="fa-IR" sz="2800" dirty="0" smtClean="0">
                <a:cs typeface="B Nazanin" pitchFamily="2" charset="-78"/>
              </a:rPr>
              <a:t>محدوديت جغرافيايي بازار</a:t>
            </a:r>
          </a:p>
          <a:p>
            <a:pPr marL="514350" indent="-514350">
              <a:buFont typeface="+mj-lt"/>
              <a:buAutoNum type="arabicPeriod"/>
            </a:pPr>
            <a:r>
              <a:rPr lang="fa-IR" sz="2800" dirty="0" smtClean="0">
                <a:cs typeface="B Nazanin" pitchFamily="2" charset="-78"/>
              </a:rPr>
              <a:t>محدوديت در تقسيم كار ، تخصص ، توليد و بازار</a:t>
            </a:r>
          </a:p>
          <a:p>
            <a:pPr marL="514350" indent="-514350">
              <a:buFont typeface="+mj-lt"/>
              <a:buAutoNum type="arabicPeriod"/>
            </a:pPr>
            <a:r>
              <a:rPr lang="fa-IR" sz="2800" dirty="0" smtClean="0">
                <a:cs typeface="B Nazanin" pitchFamily="2" charset="-78"/>
              </a:rPr>
              <a:t>ارزش گذاري و ذخيره ارزش</a:t>
            </a:r>
          </a:p>
          <a:p>
            <a:pPr marL="514350" indent="-514350">
              <a:buFont typeface="+mj-lt"/>
              <a:buAutoNum type="arabicPeriod"/>
            </a:pPr>
            <a:r>
              <a:rPr lang="fa-IR" sz="2800" dirty="0" smtClean="0">
                <a:cs typeface="B Nazanin" pitchFamily="2" charset="-78"/>
              </a:rPr>
              <a:t>رابطه مستقيم توليد و مصرف : فساد پذيري برخي كالاها</a:t>
            </a:r>
          </a:p>
        </p:txBody>
      </p:sp>
    </p:spTree>
    <p:custDataLst>
      <p:tags r:id="rId1"/>
    </p:custDataLst>
    <p:extLst>
      <p:ext uri="{BB962C8B-B14F-4D97-AF65-F5344CB8AC3E}">
        <p14:creationId xmlns:p14="http://schemas.microsoft.com/office/powerpoint/2010/main" val="432796929"/>
      </p:ext>
    </p:extLst>
  </p:cSld>
  <p:clrMapOvr>
    <a:masterClrMapping/>
  </p:clrMapOvr>
  <p:transition spd="slow">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80728"/>
            <a:ext cx="8928992" cy="5877272"/>
          </a:xfrm>
        </p:spPr>
        <p:txBody>
          <a:bodyPr>
            <a:noAutofit/>
          </a:bodyPr>
          <a:lstStyle/>
          <a:p>
            <a:pPr marL="0" indent="0" algn="just">
              <a:buNone/>
            </a:pPr>
            <a:r>
              <a:rPr lang="fa-IR" sz="1800" dirty="0">
                <a:cs typeface="B Nazanin" pitchFamily="2" charset="-78"/>
              </a:rPr>
              <a:t>بعد از این قوانین بانکی به صورت جامع نگري در دستور کار قرار </a:t>
            </a:r>
            <a:r>
              <a:rPr lang="fa-IR" sz="1800" dirty="0" smtClean="0">
                <a:cs typeface="B Nazanin" pitchFamily="2" charset="-78"/>
              </a:rPr>
              <a:t>می گیرد </a:t>
            </a:r>
            <a:r>
              <a:rPr lang="fa-IR" sz="1800" dirty="0">
                <a:cs typeface="B Nazanin" pitchFamily="2" charset="-78"/>
              </a:rPr>
              <a:t>و در مجموع این </a:t>
            </a:r>
            <a:r>
              <a:rPr lang="fa-IR" sz="1800" dirty="0" smtClean="0">
                <a:cs typeface="B Nazanin" pitchFamily="2" charset="-78"/>
              </a:rPr>
              <a:t>قانون قبل </a:t>
            </a:r>
            <a:r>
              <a:rPr lang="fa-IR" sz="1800" dirty="0">
                <a:cs typeface="B Nazanin" pitchFamily="2" charset="-78"/>
              </a:rPr>
              <a:t>از انقلاب اسلامی سه بار بازنگري میشود.</a:t>
            </a:r>
          </a:p>
          <a:p>
            <a:pPr algn="just"/>
            <a:r>
              <a:rPr lang="fa-IR" sz="1800" dirty="0">
                <a:cs typeface="B Nazanin" pitchFamily="2" charset="-78"/>
              </a:rPr>
              <a:t>اولین قانون بانکداري کشور در 5 تیر 1334 از تصویب مجلس می گذرد و به دولت جهت اجراء ابلاغ</a:t>
            </a:r>
          </a:p>
          <a:p>
            <a:pPr marL="0" indent="0" algn="just">
              <a:buNone/>
            </a:pPr>
            <a:r>
              <a:rPr lang="fa-IR" sz="1800" dirty="0">
                <a:cs typeface="B Nazanin" pitchFamily="2" charset="-78"/>
              </a:rPr>
              <a:t>می </a:t>
            </a:r>
            <a:r>
              <a:rPr lang="fa-IR" sz="1800" dirty="0" smtClean="0">
                <a:cs typeface="B Nazanin" pitchFamily="2" charset="-78"/>
              </a:rPr>
              <a:t>گردد</a:t>
            </a:r>
          </a:p>
          <a:p>
            <a:pPr algn="just"/>
            <a:r>
              <a:rPr lang="fa-IR" sz="1800" dirty="0">
                <a:cs typeface="B Nazanin" pitchFamily="2" charset="-78"/>
              </a:rPr>
              <a:t>دومین قانون پولی و بانکی کشور در 7 خرداد 1339 به تصویب مجلس می </a:t>
            </a:r>
            <a:r>
              <a:rPr lang="fa-IR" sz="1800" dirty="0" smtClean="0">
                <a:cs typeface="B Nazanin" pitchFamily="2" charset="-78"/>
              </a:rPr>
              <a:t>رسد</a:t>
            </a:r>
          </a:p>
          <a:p>
            <a:pPr marL="0" indent="0" algn="just">
              <a:buNone/>
            </a:pPr>
            <a:r>
              <a:rPr lang="fa-IR" sz="1800" dirty="0">
                <a:cs typeface="B Nazanin" pitchFamily="2" charset="-78"/>
              </a:rPr>
              <a:t>ویژگی هاي این قانون علاوه بر مقررات بانکداري شامل مقررات مربوط به ایجاد شوراي پول و اعتبار و</a:t>
            </a:r>
          </a:p>
          <a:p>
            <a:pPr marL="0" indent="0" algn="just">
              <a:buNone/>
            </a:pPr>
            <a:r>
              <a:rPr lang="fa-IR" sz="1800" dirty="0">
                <a:cs typeface="B Nazanin" pitchFamily="2" charset="-78"/>
              </a:rPr>
              <a:t>همچنین تأسیس بانک مرکزي و مسایل پولی کشور می باشد. در 18 مرداد 1339 بر اساس همین قانون</a:t>
            </a:r>
          </a:p>
          <a:p>
            <a:pPr marL="0" indent="0" algn="just">
              <a:buNone/>
            </a:pPr>
            <a:r>
              <a:rPr lang="fa-IR" sz="1800" dirty="0">
                <a:cs typeface="B Nazanin" pitchFamily="2" charset="-78"/>
              </a:rPr>
              <a:t>بانک مرکزي با سرمایۀ سه میلیارد ریال و ششصد میلیون ریال و با </a:t>
            </a:r>
            <a:r>
              <a:rPr lang="fa-IR" sz="1800" dirty="0" smtClean="0">
                <a:cs typeface="B Nazanin" pitchFamily="2" charset="-78"/>
              </a:rPr>
              <a:t>حق </a:t>
            </a:r>
            <a:r>
              <a:rPr lang="fa-IR" sz="1800" dirty="0">
                <a:cs typeface="B Nazanin" pitchFamily="2" charset="-78"/>
              </a:rPr>
              <a:t>انحصار نشر اسکناس و</a:t>
            </a:r>
          </a:p>
          <a:p>
            <a:pPr marL="0" indent="0" algn="just">
              <a:buNone/>
            </a:pPr>
            <a:r>
              <a:rPr lang="fa-IR" sz="1800" dirty="0">
                <a:cs typeface="B Nazanin" pitchFamily="2" charset="-78"/>
              </a:rPr>
              <a:t>مسکوك فلزي تأسیس گردید.</a:t>
            </a:r>
          </a:p>
          <a:p>
            <a:pPr algn="just"/>
            <a:r>
              <a:rPr lang="fa-IR" sz="1800" dirty="0">
                <a:cs typeface="B Nazanin" pitchFamily="2" charset="-78"/>
              </a:rPr>
              <a:t>دومین قانون نظام بانکی و سومین بازنگري قانون جامع بانکی در تاریخ 8 شهریور 1351 قانون پولی و</a:t>
            </a:r>
          </a:p>
          <a:p>
            <a:pPr marL="0" indent="0" algn="just">
              <a:buNone/>
            </a:pPr>
            <a:r>
              <a:rPr lang="fa-IR" sz="1800" dirty="0">
                <a:cs typeface="B Nazanin" pitchFamily="2" charset="-78"/>
              </a:rPr>
              <a:t>بانکی اصلاح شد</a:t>
            </a:r>
          </a:p>
        </p:txBody>
      </p:sp>
      <p:sp>
        <p:nvSpPr>
          <p:cNvPr id="5" name="Title 1"/>
          <p:cNvSpPr>
            <a:spLocks noGrp="1"/>
          </p:cNvSpPr>
          <p:nvPr>
            <p:ph type="title"/>
          </p:nvPr>
        </p:nvSpPr>
        <p:spPr>
          <a:xfrm>
            <a:off x="899592" y="548680"/>
            <a:ext cx="8077200" cy="360040"/>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573748716"/>
      </p:ext>
    </p:extLst>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1800" b="1" dirty="0">
                <a:cs typeface="B Nazanin" pitchFamily="2" charset="-78"/>
              </a:rPr>
              <a:t>ملی شدن بانک ها و علل </a:t>
            </a:r>
            <a:r>
              <a:rPr lang="fa-IR" sz="1800" b="1" dirty="0" smtClean="0">
                <a:cs typeface="B Nazanin" pitchFamily="2" charset="-78"/>
              </a:rPr>
              <a:t>آن</a:t>
            </a:r>
          </a:p>
          <a:p>
            <a:pPr marL="0" indent="0" algn="just">
              <a:buNone/>
            </a:pPr>
            <a:r>
              <a:rPr lang="fa-IR" sz="1800" dirty="0">
                <a:cs typeface="B Nazanin" pitchFamily="2" charset="-78"/>
              </a:rPr>
              <a:t>در </a:t>
            </a:r>
            <a:r>
              <a:rPr lang="fa-IR" sz="1800" dirty="0" smtClean="0">
                <a:cs typeface="B Nazanin" pitchFamily="2" charset="-78"/>
              </a:rPr>
              <a:t>تاريخ 58/3/17 </a:t>
            </a:r>
            <a:r>
              <a:rPr lang="fa-IR" sz="1800" dirty="0">
                <a:cs typeface="B Nazanin" pitchFamily="2" charset="-78"/>
              </a:rPr>
              <a:t>در شوراي انقلاب اسلا می قانون ملی شدن بانک ها را در دو ماده به </a:t>
            </a:r>
            <a:r>
              <a:rPr lang="fa-IR" sz="1800" dirty="0" smtClean="0">
                <a:cs typeface="B Nazanin" pitchFamily="2" charset="-78"/>
              </a:rPr>
              <a:t>صورت</a:t>
            </a:r>
            <a:r>
              <a:rPr lang="fa-IR" sz="1800" dirty="0">
                <a:cs typeface="B Nazanin" pitchFamily="2" charset="-78"/>
              </a:rPr>
              <a:t> ذیل تدوین، تصویب و ابلاغ می گردد.</a:t>
            </a:r>
          </a:p>
          <a:p>
            <a:pPr marL="0" indent="0" algn="just">
              <a:buNone/>
            </a:pPr>
            <a:r>
              <a:rPr lang="fa-IR" sz="1800" dirty="0">
                <a:cs typeface="B Nazanin" pitchFamily="2" charset="-78"/>
              </a:rPr>
              <a:t>ماده 1- براي حفظ حقوق و سرمایه هاي ملی و به کار انداختن چرخ هاي تو لیدي کشور و </a:t>
            </a:r>
            <a:r>
              <a:rPr lang="fa-IR" sz="1800" dirty="0" smtClean="0">
                <a:cs typeface="B Nazanin" pitchFamily="2" charset="-78"/>
              </a:rPr>
              <a:t>تضمین سپرده </a:t>
            </a:r>
            <a:r>
              <a:rPr lang="fa-IR" sz="1800" dirty="0">
                <a:cs typeface="B Nazanin" pitchFamily="2" charset="-78"/>
              </a:rPr>
              <a:t>ها و </a:t>
            </a:r>
            <a:r>
              <a:rPr lang="fa-IR" sz="1800" dirty="0" smtClean="0">
                <a:cs typeface="B Nazanin" pitchFamily="2" charset="-78"/>
              </a:rPr>
              <a:t>پس اندازهاي </a:t>
            </a:r>
            <a:r>
              <a:rPr lang="fa-IR" sz="1800" dirty="0">
                <a:cs typeface="B Nazanin" pitchFamily="2" charset="-78"/>
              </a:rPr>
              <a:t>مردم در بانک ها ضمن قبول اصل مالکیت مشروع و مشروط و با توجه به:</a:t>
            </a:r>
          </a:p>
          <a:p>
            <a:pPr marL="0" indent="0" algn="just">
              <a:buNone/>
            </a:pPr>
            <a:r>
              <a:rPr lang="fa-IR" sz="1800" dirty="0">
                <a:cs typeface="B Nazanin" pitchFamily="2" charset="-78"/>
              </a:rPr>
              <a:t>نحوه تحصیل درآمد بانک ها و انتقال غیر مشروع سرمایه به خارج</a:t>
            </a:r>
          </a:p>
          <a:p>
            <a:pPr marL="0" indent="0" algn="just">
              <a:buNone/>
            </a:pPr>
            <a:r>
              <a:rPr lang="fa-IR" sz="1800" dirty="0">
                <a:cs typeface="B Nazanin" pitchFamily="2" charset="-78"/>
              </a:rPr>
              <a:t>نقش اساسی بانک ها در اقتصاد کشور و ارتباط طبیعی اقتصاد کشور با مؤسسات بانکی</a:t>
            </a:r>
          </a:p>
          <a:p>
            <a:pPr marL="0" indent="0" algn="just">
              <a:buNone/>
            </a:pPr>
            <a:r>
              <a:rPr lang="fa-IR" sz="1800" dirty="0">
                <a:cs typeface="B Nazanin" pitchFamily="2" charset="-78"/>
              </a:rPr>
              <a:t>مدیون بودن بانک ها به دولت و احتیاج آن ها به سرپرستی دولت</a:t>
            </a:r>
          </a:p>
          <a:p>
            <a:pPr marL="0" indent="0" algn="just">
              <a:buNone/>
            </a:pPr>
            <a:r>
              <a:rPr lang="fa-IR" sz="1800" dirty="0">
                <a:cs typeface="B Nazanin" pitchFamily="2" charset="-78"/>
              </a:rPr>
              <a:t>لزوم </a:t>
            </a:r>
            <a:r>
              <a:rPr lang="fa-IR" sz="1800" dirty="0" smtClean="0">
                <a:cs typeface="B Nazanin" pitchFamily="2" charset="-78"/>
              </a:rPr>
              <a:t>هماهنگی </a:t>
            </a:r>
            <a:r>
              <a:rPr lang="fa-IR" sz="1800" dirty="0">
                <a:cs typeface="B Nazanin" pitchFamily="2" charset="-78"/>
              </a:rPr>
              <a:t>فعالیت بانک ها با سایر سازمان هاي کشور</a:t>
            </a:r>
          </a:p>
          <a:p>
            <a:pPr marL="0" indent="0" algn="just">
              <a:buNone/>
            </a:pPr>
            <a:r>
              <a:rPr lang="fa-IR" sz="1800" dirty="0">
                <a:cs typeface="B Nazanin" pitchFamily="2" charset="-78"/>
              </a:rPr>
              <a:t>لزوم سوق دادن فعالیت ها در جهت اداري و انتفاعی اسلامی</a:t>
            </a:r>
          </a:p>
          <a:p>
            <a:pPr marL="0" indent="0" algn="just">
              <a:buNone/>
            </a:pPr>
            <a:r>
              <a:rPr lang="fa-IR" sz="1800" dirty="0">
                <a:cs typeface="B Nazanin" pitchFamily="2" charset="-78"/>
              </a:rPr>
              <a:t>از تاریخ تصویب این قانون کلیه بانک ها ملی اعلام می گردد و دولت مکلف است بلافاصله نسبت </a:t>
            </a:r>
            <a:r>
              <a:rPr lang="fa-IR" sz="1800" dirty="0" smtClean="0">
                <a:cs typeface="B Nazanin" pitchFamily="2" charset="-78"/>
              </a:rPr>
              <a:t>به تعیین </a:t>
            </a:r>
            <a:r>
              <a:rPr lang="fa-IR" sz="1800" dirty="0">
                <a:cs typeface="B Nazanin" pitchFamily="2" charset="-78"/>
              </a:rPr>
              <a:t>مدیران بانک ها اقدام نماید.</a:t>
            </a:r>
          </a:p>
          <a:p>
            <a:pPr marL="0" indent="0" algn="just">
              <a:buNone/>
            </a:pPr>
            <a:r>
              <a:rPr lang="fa-IR" sz="1800" dirty="0">
                <a:cs typeface="B Nazanin" pitchFamily="2" charset="-78"/>
              </a:rPr>
              <a:t>ماده 2- از این تاریخ تنها امضاي مدیرانی که از طرف دولت براي بانک ها معین می گردند داراي </a:t>
            </a:r>
            <a:r>
              <a:rPr lang="fa-IR" sz="1800" dirty="0" smtClean="0">
                <a:cs typeface="B Nazanin" pitchFamily="2" charset="-78"/>
              </a:rPr>
              <a:t>اعتبار قانونی </a:t>
            </a:r>
            <a:r>
              <a:rPr lang="fa-IR" sz="1800" dirty="0">
                <a:cs typeface="B Nazanin" pitchFamily="2" charset="-78"/>
              </a:rPr>
              <a:t>می باشد.</a:t>
            </a:r>
          </a:p>
          <a:p>
            <a:pPr marL="0" indent="0" algn="just">
              <a:buNone/>
            </a:pPr>
            <a:r>
              <a:rPr lang="fa-IR" sz="1800" dirty="0">
                <a:cs typeface="B Nazanin" pitchFamily="2" charset="-78"/>
              </a:rPr>
              <a:t>ترکیب بانک ها در قبل از انقلاب اسلا می </a:t>
            </a:r>
            <a:r>
              <a:rPr lang="fa-IR" sz="1800" dirty="0" smtClean="0">
                <a:cs typeface="B Nazanin" pitchFamily="2" charset="-78"/>
              </a:rPr>
              <a:t>به صورت </a:t>
            </a:r>
            <a:r>
              <a:rPr lang="fa-IR" sz="1800" dirty="0">
                <a:cs typeface="B Nazanin" pitchFamily="2" charset="-78"/>
              </a:rPr>
              <a:t>خصوصی، خارجی، دولتی و مختلط وجود </a:t>
            </a:r>
            <a:r>
              <a:rPr lang="fa-IR" sz="1800" dirty="0" smtClean="0">
                <a:cs typeface="B Nazanin" pitchFamily="2" charset="-78"/>
              </a:rPr>
              <a:t>داشته است</a:t>
            </a:r>
            <a:r>
              <a:rPr lang="fa-IR" sz="1800" dirty="0">
                <a:cs typeface="B Nazanin" pitchFamily="2" charset="-78"/>
              </a:rPr>
              <a:t>.</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87433622"/>
      </p:ext>
    </p:extLst>
  </p:cSld>
  <p:clrMapOvr>
    <a:masterClrMapping/>
  </p:clrMapOvr>
  <p:transition spd="slow">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200" dirty="0">
                <a:cs typeface="B Nazanin" pitchFamily="2" charset="-78"/>
              </a:rPr>
              <a:t>تعداد واحدهاي بانکی </a:t>
            </a:r>
            <a:r>
              <a:rPr lang="fa-IR" sz="2200" dirty="0" smtClean="0">
                <a:cs typeface="B Nazanin" pitchFamily="2" charset="-78"/>
              </a:rPr>
              <a:t>به  8274 </a:t>
            </a:r>
            <a:r>
              <a:rPr lang="fa-IR" sz="2200" dirty="0">
                <a:cs typeface="B Nazanin" pitchFamily="2" charset="-78"/>
              </a:rPr>
              <a:t>واحد افزایش یافته بود. از این تعداد 2167 واحد در تهران و 1897 واحد در مراکز استان ها </a:t>
            </a:r>
            <a:r>
              <a:rPr lang="fa-IR" sz="2200" dirty="0" smtClean="0">
                <a:cs typeface="B Nazanin" pitchFamily="2" charset="-78"/>
              </a:rPr>
              <a:t>و4124 </a:t>
            </a:r>
            <a:r>
              <a:rPr lang="fa-IR" sz="2200" dirty="0">
                <a:cs typeface="B Nazanin" pitchFamily="2" charset="-78"/>
              </a:rPr>
              <a:t>واحد در شهرستان ها بود. بررسی کارشناسی نشان می داد نظام بانکی چه از جهت تعداد بانک </a:t>
            </a:r>
            <a:r>
              <a:rPr lang="fa-IR" sz="2200" dirty="0" smtClean="0">
                <a:cs typeface="B Nazanin" pitchFamily="2" charset="-78"/>
              </a:rPr>
              <a:t>ها و </a:t>
            </a:r>
            <a:r>
              <a:rPr lang="fa-IR" sz="2200" dirty="0">
                <a:cs typeface="B Nazanin" pitchFamily="2" charset="-78"/>
              </a:rPr>
              <a:t>چه از جهت تعدد واحد بی رویه گسترش پیدا کرده بود . این امر گذشته از آثار زیانباري که </a:t>
            </a:r>
            <a:r>
              <a:rPr lang="fa-IR" sz="2200" dirty="0" smtClean="0">
                <a:cs typeface="B Nazanin" pitchFamily="2" charset="-78"/>
              </a:rPr>
              <a:t>بر تخصیص </a:t>
            </a:r>
            <a:r>
              <a:rPr lang="fa-IR" sz="2200" dirty="0">
                <a:cs typeface="B Nazanin" pitchFamily="2" charset="-78"/>
              </a:rPr>
              <a:t>منابع ملی و فیزیکی اقتصاد کشور داشته، موجب گردیده بود که کنترل و نظارت بر </a:t>
            </a:r>
            <a:r>
              <a:rPr lang="fa-IR" sz="2200" dirty="0" smtClean="0">
                <a:cs typeface="B Nazanin" pitchFamily="2" charset="-78"/>
              </a:rPr>
              <a:t>سیستم </a:t>
            </a:r>
            <a:r>
              <a:rPr lang="fa-IR" sz="2200" dirty="0">
                <a:cs typeface="B Nazanin" pitchFamily="2" charset="-78"/>
              </a:rPr>
              <a:t>بانکی و اجراي صحیح سیاست هاي پولی و اعتباري نیز با مشکلات جدي مواجه </a:t>
            </a:r>
            <a:r>
              <a:rPr lang="fa-IR" sz="2200" dirty="0" smtClean="0">
                <a:cs typeface="B Nazanin" pitchFamily="2" charset="-78"/>
              </a:rPr>
              <a:t>شود. در </a:t>
            </a:r>
            <a:r>
              <a:rPr lang="fa-IR" sz="2200" dirty="0">
                <a:cs typeface="B Nazanin" pitchFamily="2" charset="-78"/>
              </a:rPr>
              <a:t>خصوص </a:t>
            </a:r>
            <a:r>
              <a:rPr lang="fa-IR" sz="2200" dirty="0" smtClean="0">
                <a:cs typeface="B Nazanin" pitchFamily="2" charset="-78"/>
              </a:rPr>
              <a:t>ملی شدن </a:t>
            </a:r>
            <a:r>
              <a:rPr lang="fa-IR" sz="2200" dirty="0">
                <a:cs typeface="B Nazanin" pitchFamily="2" charset="-78"/>
              </a:rPr>
              <a:t>بانک ها با توجه به قانون اساسی و قانون ملی شدن بانک ها و لایحه قانونی اداره امور بانک ها این </a:t>
            </a:r>
            <a:r>
              <a:rPr lang="fa-IR" sz="2200" dirty="0" smtClean="0">
                <a:cs typeface="B Nazanin" pitchFamily="2" charset="-78"/>
              </a:rPr>
              <a:t>طور </a:t>
            </a:r>
            <a:r>
              <a:rPr lang="fa-IR" sz="2200" dirty="0">
                <a:cs typeface="B Nazanin" pitchFamily="2" charset="-78"/>
              </a:rPr>
              <a:t>برداشت می شود که تفکر حاکم بر اقتصاد کشور بیشتر به سمت دولتی بودن امور در سال هاي </a:t>
            </a:r>
            <a:r>
              <a:rPr lang="fa-IR" sz="2200" dirty="0" smtClean="0">
                <a:cs typeface="B Nazanin" pitchFamily="2" charset="-78"/>
              </a:rPr>
              <a:t>اول انقلاب </a:t>
            </a:r>
            <a:r>
              <a:rPr lang="fa-IR" sz="2200" dirty="0">
                <a:cs typeface="B Nazanin" pitchFamily="2" charset="-78"/>
              </a:rPr>
              <a:t>اسلا می بوده است. البته شواهد زیادي وجود دارد که قانون گذار اقتصاد اسلامی را در حوزه </a:t>
            </a:r>
            <a:r>
              <a:rPr lang="fa-IR" sz="2200" dirty="0" smtClean="0">
                <a:cs typeface="B Nazanin" pitchFamily="2" charset="-78"/>
              </a:rPr>
              <a:t>بخش دولتی </a:t>
            </a:r>
            <a:r>
              <a:rPr lang="fa-IR" sz="2200" dirty="0">
                <a:cs typeface="B Nazanin" pitchFamily="2" charset="-78"/>
              </a:rPr>
              <a:t>و خصوصی و تعاونی تعریف کرده است که این موضوع در اصل 44 قانون اساسی به خوبی </a:t>
            </a:r>
            <a:r>
              <a:rPr lang="fa-IR" sz="2200" dirty="0" smtClean="0">
                <a:cs typeface="B Nazanin" pitchFamily="2" charset="-78"/>
              </a:rPr>
              <a:t>ذکر شده </a:t>
            </a:r>
            <a:r>
              <a:rPr lang="fa-IR" sz="2200" dirty="0">
                <a:cs typeface="B Nazanin" pitchFamily="2" charset="-78"/>
              </a:rPr>
              <a:t>است. ولی شرایط زمانی و موقعیت اقتصادي کشور اقتضاي ملی شدن بانکها را به همراه </a:t>
            </a:r>
            <a:r>
              <a:rPr lang="fa-IR" sz="2200" dirty="0" smtClean="0">
                <a:cs typeface="B Nazanin" pitchFamily="2" charset="-78"/>
              </a:rPr>
              <a:t>داشته است</a:t>
            </a:r>
            <a:r>
              <a:rPr lang="fa-IR" sz="2200" dirty="0">
                <a:cs typeface="B Nazanin" pitchFamily="2" charset="-78"/>
              </a:rPr>
              <a:t>.</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1405475504"/>
      </p:ext>
    </p:extLst>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buNone/>
            </a:pPr>
            <a:r>
              <a:rPr lang="fa-IR" b="1" dirty="0">
                <a:cs typeface="B Nazanin" pitchFamily="2" charset="-78"/>
              </a:rPr>
              <a:t>ساختار اجرایی بانکهاي تجاري کشور بعد از ملی شدن بانکها</a:t>
            </a:r>
          </a:p>
          <a:p>
            <a:pPr marL="0" indent="0">
              <a:buNone/>
            </a:pPr>
            <a:r>
              <a:rPr lang="fa-IR" dirty="0">
                <a:cs typeface="B Nazanin" pitchFamily="2" charset="-78"/>
              </a:rPr>
              <a:t>با ملی شدن بانک ها </a:t>
            </a:r>
            <a:r>
              <a:rPr lang="fa-IR" dirty="0" smtClean="0">
                <a:cs typeface="B Nazanin" pitchFamily="2" charset="-78"/>
              </a:rPr>
              <a:t>به طور </a:t>
            </a:r>
            <a:r>
              <a:rPr lang="fa-IR" dirty="0">
                <a:cs typeface="B Nazanin" pitchFamily="2" charset="-78"/>
              </a:rPr>
              <a:t>قطع می بایست ساختار جدیدي براي نظام بانکی طراحی می شد به </a:t>
            </a:r>
            <a:r>
              <a:rPr lang="fa-IR" dirty="0" smtClean="0">
                <a:cs typeface="B Nazanin" pitchFamily="2" charset="-78"/>
              </a:rPr>
              <a:t>همین </a:t>
            </a:r>
            <a:r>
              <a:rPr lang="fa-IR" dirty="0">
                <a:cs typeface="B Nazanin" pitchFamily="2" charset="-78"/>
              </a:rPr>
              <a:t>دلیل لایحه قانون اداره امور بانک ها تهیه و در </a:t>
            </a:r>
            <a:r>
              <a:rPr lang="fa-IR" dirty="0" smtClean="0">
                <a:cs typeface="B Nazanin" pitchFamily="2" charset="-78"/>
              </a:rPr>
              <a:t>تاریخ 58/7/3 </a:t>
            </a:r>
            <a:r>
              <a:rPr lang="fa-IR" dirty="0">
                <a:cs typeface="B Nazanin" pitchFamily="2" charset="-78"/>
              </a:rPr>
              <a:t>بهتصویب شوراي انقلاب رسید . </a:t>
            </a:r>
            <a:r>
              <a:rPr lang="fa-IR" dirty="0" smtClean="0">
                <a:cs typeface="B Nazanin" pitchFamily="2" charset="-78"/>
              </a:rPr>
              <a:t>طبق </a:t>
            </a:r>
            <a:r>
              <a:rPr lang="fa-IR" dirty="0">
                <a:cs typeface="B Nazanin" pitchFamily="2" charset="-78"/>
              </a:rPr>
              <a:t>ماده 2 این قانون ارکان بانک هاي کشور به شرح زیر </a:t>
            </a:r>
            <a:r>
              <a:rPr lang="fa-IR" dirty="0" smtClean="0">
                <a:cs typeface="B Nazanin" pitchFamily="2" charset="-78"/>
              </a:rPr>
              <a:t>احصاء گردیده </a:t>
            </a:r>
            <a:r>
              <a:rPr lang="fa-IR" dirty="0">
                <a:cs typeface="B Nazanin" pitchFamily="2" charset="-78"/>
              </a:rPr>
              <a:t>است</a:t>
            </a:r>
            <a:r>
              <a:rPr lang="fa-IR" dirty="0" smtClean="0">
                <a:cs typeface="B Nazanin" pitchFamily="2" charset="-78"/>
              </a:rPr>
              <a:t>.</a:t>
            </a:r>
          </a:p>
          <a:p>
            <a:pPr marL="0" indent="0">
              <a:buNone/>
            </a:pPr>
            <a:r>
              <a:rPr lang="fa-IR" dirty="0">
                <a:cs typeface="B Nazanin" pitchFamily="2" charset="-78"/>
              </a:rPr>
              <a:t>مجمع عمو می بانک ها</a:t>
            </a:r>
          </a:p>
          <a:p>
            <a:pPr marL="0" indent="0">
              <a:buNone/>
            </a:pPr>
            <a:r>
              <a:rPr lang="fa-IR" dirty="0">
                <a:cs typeface="B Nazanin" pitchFamily="2" charset="-78"/>
              </a:rPr>
              <a:t>شوراي عالی بانک ها</a:t>
            </a:r>
          </a:p>
          <a:p>
            <a:pPr marL="0" indent="0">
              <a:buNone/>
            </a:pPr>
            <a:r>
              <a:rPr lang="fa-IR" dirty="0">
                <a:cs typeface="B Nazanin" pitchFamily="2" charset="-78"/>
              </a:rPr>
              <a:t>هیئت مدیره هر بانک</a:t>
            </a:r>
          </a:p>
          <a:p>
            <a:pPr marL="0" indent="0">
              <a:buNone/>
            </a:pPr>
            <a:r>
              <a:rPr lang="fa-IR" dirty="0">
                <a:cs typeface="B Nazanin" pitchFamily="2" charset="-78"/>
              </a:rPr>
              <a:t>مدیر عامل هر بانک</a:t>
            </a:r>
          </a:p>
          <a:p>
            <a:pPr marL="0" indent="0">
              <a:buNone/>
            </a:pPr>
            <a:r>
              <a:rPr lang="fa-IR" dirty="0">
                <a:cs typeface="B Nazanin" pitchFamily="2" charset="-78"/>
              </a:rPr>
              <a:t>بازرسان قانونی هر بانک</a:t>
            </a:r>
          </a:p>
          <a:p>
            <a:pPr marL="0" indent="0">
              <a:buNone/>
            </a:pPr>
            <a:r>
              <a:rPr lang="fa-IR" dirty="0">
                <a:cs typeface="B Nazanin" pitchFamily="2" charset="-78"/>
              </a:rPr>
              <a:t>بر اساس مصوبه مذکور، مجمع عمو می و شوراي عالی از نظر اداره امور مربوط به سیستم بانکی کشور ،</a:t>
            </a:r>
          </a:p>
          <a:p>
            <a:pPr marL="0" indent="0">
              <a:buNone/>
            </a:pPr>
            <a:r>
              <a:rPr lang="fa-IR" dirty="0">
                <a:cs typeface="B Nazanin" pitchFamily="2" charset="-78"/>
              </a:rPr>
              <a:t>به استثناي بانک مرکزي، در بالاترین و عالیترین سطح قرار دارند. بر اساس مواد 3 و 10 لایحه قانونی</a:t>
            </a:r>
          </a:p>
          <a:p>
            <a:pPr marL="0" indent="0">
              <a:buNone/>
            </a:pPr>
            <a:r>
              <a:rPr lang="fa-IR" dirty="0">
                <a:cs typeface="B Nazanin" pitchFamily="2" charset="-78"/>
              </a:rPr>
              <a:t>اداره امور بانک ها و اصلاحیه هاي بعدي آن ترکیب مجمع عمو می و شوراي عالی بانک ها به صورت زیر</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1330332017"/>
      </p:ext>
    </p:extLst>
  </p:cSld>
  <p:clrMapOvr>
    <a:masterClrMapping/>
  </p:clrMapOvr>
  <p:transition spd="slow">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1400" dirty="0">
                <a:cs typeface="B Nazanin" pitchFamily="2" charset="-78"/>
              </a:rPr>
              <a:t>می باشد: مجمع عمو می بانک ها متشکل از وزیر امور اقتصادي و دارایی، به عنوان رئیس ، وزیر صنایع </a:t>
            </a:r>
            <a:r>
              <a:rPr lang="fa-IR" sz="1400" dirty="0" smtClean="0">
                <a:cs typeface="B Nazanin" pitchFamily="2" charset="-78"/>
              </a:rPr>
              <a:t>و معادن</a:t>
            </a:r>
            <a:r>
              <a:rPr lang="fa-IR" sz="1400" dirty="0">
                <a:cs typeface="B Nazanin" pitchFamily="2" charset="-78"/>
              </a:rPr>
              <a:t>، وزیر بازرگانی، وزیر جهاد کشاورزي، وزیر مسکن و شهرسازي و رئیس سازمان مدیریت و </a:t>
            </a:r>
            <a:r>
              <a:rPr lang="fa-IR" sz="1400" dirty="0" smtClean="0">
                <a:cs typeface="B Nazanin" pitchFamily="2" charset="-78"/>
              </a:rPr>
              <a:t>برنامه ریزي </a:t>
            </a:r>
            <a:r>
              <a:rPr lang="fa-IR" sz="1400" dirty="0">
                <a:cs typeface="B Nazanin" pitchFamily="2" charset="-78"/>
              </a:rPr>
              <a:t>می باشد. شوراي عالی بانک ها متشکل از رئیس کل بانک مرکزي به عنوان رئیس شورا، مدیر </a:t>
            </a:r>
            <a:r>
              <a:rPr lang="fa-IR" sz="1400" dirty="0" smtClean="0">
                <a:cs typeface="B Nazanin" pitchFamily="2" charset="-78"/>
              </a:rPr>
              <a:t>عامل بانک </a:t>
            </a:r>
            <a:r>
              <a:rPr lang="fa-IR" sz="1400" dirty="0">
                <a:cs typeface="B Nazanin" pitchFamily="2" charset="-78"/>
              </a:rPr>
              <a:t>ملی و نمایندگان اعضاي مجمع عمو می بانک ها. بر این اساس براي مدیریت نظام بانکی "</a:t>
            </a:r>
            <a:r>
              <a:rPr lang="fa-IR" sz="1400" dirty="0" smtClean="0">
                <a:cs typeface="B Nazanin" pitchFamily="2" charset="-78"/>
              </a:rPr>
              <a:t>قانون اداره </a:t>
            </a:r>
            <a:r>
              <a:rPr lang="fa-IR" sz="1400" dirty="0">
                <a:cs typeface="B Nazanin" pitchFamily="2" charset="-78"/>
              </a:rPr>
              <a:t>امور بانک ها ، مجمع عمو می بانک ها را مأمور به گروه بندي و ادغام بانک ها تجاري و تخصصی نمود </a:t>
            </a:r>
            <a:r>
              <a:rPr lang="fa-IR" sz="1400" dirty="0" smtClean="0">
                <a:cs typeface="B Nazanin" pitchFamily="2" charset="-78"/>
              </a:rPr>
              <a:t>. مجمع </a:t>
            </a:r>
            <a:r>
              <a:rPr lang="fa-IR" sz="1400" dirty="0">
                <a:cs typeface="B Nazanin" pitchFamily="2" charset="-78"/>
              </a:rPr>
              <a:t>عمومی ، شبکه بانکی کشور را که در آن زمان متشکل از 36 بانک بود در دو گروه بانک </a:t>
            </a:r>
            <a:r>
              <a:rPr lang="fa-IR" sz="1400" dirty="0" smtClean="0">
                <a:cs typeface="B Nazanin" pitchFamily="2" charset="-78"/>
              </a:rPr>
              <a:t>هاي تجاري </a:t>
            </a:r>
            <a:r>
              <a:rPr lang="fa-IR" sz="1400" dirty="0">
                <a:cs typeface="B Nazanin" pitchFamily="2" charset="-78"/>
              </a:rPr>
              <a:t>و تخصصی تجدید سازمان نمود. بر این اساس عالی ترین رکن سیستم بانکی </a:t>
            </a:r>
            <a:r>
              <a:rPr lang="fa-IR" sz="1400" dirty="0" smtClean="0">
                <a:cs typeface="B Nazanin" pitchFamily="2" charset="-78"/>
              </a:rPr>
              <a:t>مجمع </a:t>
            </a:r>
            <a:r>
              <a:rPr lang="fa-IR" sz="1400" dirty="0">
                <a:cs typeface="B Nazanin" pitchFamily="2" charset="-78"/>
              </a:rPr>
              <a:t>عمو </a:t>
            </a:r>
            <a:r>
              <a:rPr lang="fa-IR" sz="1400" dirty="0" smtClean="0">
                <a:cs typeface="B Nazanin" pitchFamily="2" charset="-78"/>
              </a:rPr>
              <a:t>میبانک </a:t>
            </a:r>
            <a:r>
              <a:rPr lang="fa-IR" sz="1400" dirty="0">
                <a:cs typeface="B Nazanin" pitchFamily="2" charset="-78"/>
              </a:rPr>
              <a:t>هاست که داراي وظایف زیر می باشد:</a:t>
            </a:r>
          </a:p>
          <a:p>
            <a:pPr marL="0" indent="0" algn="just">
              <a:buNone/>
            </a:pPr>
            <a:r>
              <a:rPr lang="fa-IR" sz="1400" dirty="0">
                <a:cs typeface="B Nazanin" pitchFamily="2" charset="-78"/>
              </a:rPr>
              <a:t>پیشنهاد اعضاء هیأت مدیره بانک ها بهمجمع عمو می و اظهار نظر مشورتی در مورد انتخاب </a:t>
            </a:r>
            <a:r>
              <a:rPr lang="fa-IR" sz="1400" dirty="0" smtClean="0">
                <a:cs typeface="B Nazanin" pitchFamily="2" charset="-78"/>
              </a:rPr>
              <a:t>مدیران عامل</a:t>
            </a:r>
            <a:r>
              <a:rPr lang="fa-IR" sz="1400" dirty="0">
                <a:cs typeface="B Nazanin" pitchFamily="2" charset="-78"/>
              </a:rPr>
              <a:t>، ایجاد هماهنگی در امور بانک ها، رسیدگی به بودجه بانک ها و تهیه آییننامه استخد امی و آیین </a:t>
            </a:r>
            <a:r>
              <a:rPr lang="fa-IR" sz="1400" dirty="0" smtClean="0">
                <a:cs typeface="B Nazanin" pitchFamily="2" charset="-78"/>
              </a:rPr>
              <a:t>نامه </a:t>
            </a:r>
            <a:r>
              <a:rPr lang="fa-IR" sz="1400" dirty="0">
                <a:cs typeface="B Nazanin" pitchFamily="2" charset="-78"/>
              </a:rPr>
              <a:t>هاي مالی، اداري و معاملاتی براي بانک ها براي تصویب مجمع عمو می بانک ها، اظهار نظر نسبت </a:t>
            </a:r>
            <a:r>
              <a:rPr lang="fa-IR" sz="1400" dirty="0" smtClean="0">
                <a:cs typeface="B Nazanin" pitchFamily="2" charset="-78"/>
              </a:rPr>
              <a:t>به افزایش </a:t>
            </a:r>
            <a:r>
              <a:rPr lang="fa-IR" sz="1400" dirty="0">
                <a:cs typeface="B Nazanin" pitchFamily="2" charset="-78"/>
              </a:rPr>
              <a:t>یا کاهش سرمایه بانک ها تغییر اساسنامه، ارائه ترازنامه و حساب سود و زیان و گزارش </a:t>
            </a:r>
            <a:r>
              <a:rPr lang="fa-IR" sz="1400" dirty="0" smtClean="0">
                <a:cs typeface="B Nazanin" pitchFamily="2" charset="-78"/>
              </a:rPr>
              <a:t>سالانۀ بانک </a:t>
            </a:r>
            <a:r>
              <a:rPr lang="fa-IR" sz="1400" dirty="0">
                <a:cs typeface="B Nazanin" pitchFamily="2" charset="-78"/>
              </a:rPr>
              <a:t>ها براي تصویب در مجمع عمومی، کسب اطلاع از امور بانک ها و اتخاذ سیاست کلی در </a:t>
            </a:r>
            <a:r>
              <a:rPr lang="fa-IR" sz="1400" dirty="0" smtClean="0">
                <a:cs typeface="B Nazanin" pitchFamily="2" charset="-78"/>
              </a:rPr>
              <a:t>مورد تأسیس </a:t>
            </a:r>
            <a:r>
              <a:rPr lang="fa-IR" sz="1400" dirty="0">
                <a:cs typeface="B Nazanin" pitchFamily="2" charset="-78"/>
              </a:rPr>
              <a:t>یا تعطیل شعبه یا هر واحد بانکی کشور و اتخاذ تصمیم در بارة سیاست هاي کلی </a:t>
            </a:r>
            <a:r>
              <a:rPr lang="fa-IR" sz="1400" dirty="0" smtClean="0">
                <a:cs typeface="B Nazanin" pitchFamily="2" charset="-78"/>
              </a:rPr>
              <a:t>اقتصادي،اعتباري </a:t>
            </a:r>
            <a:r>
              <a:rPr lang="fa-IR" sz="1400" dirty="0">
                <a:cs typeface="B Nazanin" pitchFamily="2" charset="-78"/>
              </a:rPr>
              <a:t>و اداري بانک ها و سایر مسایل مربوط بهادارة امور بانک ها. پس از تصویب لایحۀ قانونی </a:t>
            </a:r>
            <a:r>
              <a:rPr lang="fa-IR" sz="1400" dirty="0" smtClean="0">
                <a:cs typeface="B Nazanin" pitchFamily="2" charset="-78"/>
              </a:rPr>
              <a:t>ادارة امور </a:t>
            </a:r>
            <a:r>
              <a:rPr lang="fa-IR" sz="1400" dirty="0">
                <a:cs typeface="B Nazanin" pitchFamily="2" charset="-78"/>
              </a:rPr>
              <a:t>بانک ها، بانک هاي استانی از لحاظ سازمانی مستقل شدند. </a:t>
            </a:r>
            <a:r>
              <a:rPr lang="fa-IR" sz="1400" dirty="0" smtClean="0">
                <a:cs typeface="B Nazanin" pitchFamily="2" charset="-78"/>
              </a:rPr>
              <a:t>به طوري </a:t>
            </a:r>
            <a:r>
              <a:rPr lang="fa-IR" sz="1400" dirty="0">
                <a:cs typeface="B Nazanin" pitchFamily="2" charset="-78"/>
              </a:rPr>
              <a:t>که مجمع عمو می آن ها </a:t>
            </a:r>
            <a:r>
              <a:rPr lang="fa-IR" sz="1400" dirty="0" smtClean="0">
                <a:cs typeface="B Nazanin" pitchFamily="2" charset="-78"/>
              </a:rPr>
              <a:t>متشکل از </a:t>
            </a:r>
            <a:r>
              <a:rPr lang="fa-IR" sz="1400" dirty="0">
                <a:cs typeface="B Nazanin" pitchFamily="2" charset="-78"/>
              </a:rPr>
              <a:t>استاندار، یکی از اعضاء شوراي عالی بانک ها به انتخاب شوراي عالی بانک ها ، دو نفر اعضاء شورا </a:t>
            </a:r>
            <a:r>
              <a:rPr lang="fa-IR" sz="1400" dirty="0" smtClean="0">
                <a:cs typeface="B Nazanin" pitchFamily="2" charset="-78"/>
              </a:rPr>
              <a:t>ي استان</a:t>
            </a:r>
            <a:r>
              <a:rPr lang="fa-IR" sz="1400" dirty="0">
                <a:cs typeface="B Nazanin" pitchFamily="2" charset="-78"/>
              </a:rPr>
              <a:t>، یک نفر مطلع در امور اقتصادي به تشخیص شوراي استان ( 5 نفر) که هیأت مدیره و مدیر </a:t>
            </a:r>
            <a:r>
              <a:rPr lang="fa-IR" sz="1400" dirty="0" smtClean="0">
                <a:cs typeface="B Nazanin" pitchFamily="2" charset="-78"/>
              </a:rPr>
              <a:t>عامل توسط </a:t>
            </a:r>
            <a:r>
              <a:rPr lang="fa-IR" sz="1400" dirty="0">
                <a:cs typeface="B Nazanin" pitchFamily="2" charset="-78"/>
              </a:rPr>
              <a:t>مجامع عمو می مربوطه انتخاب خواهند شد. </a:t>
            </a:r>
            <a:endParaRPr lang="fa-IR" sz="1400" dirty="0" smtClean="0">
              <a:cs typeface="B Nazanin" pitchFamily="2" charset="-78"/>
            </a:endParaRPr>
          </a:p>
          <a:p>
            <a:pPr marL="0" indent="0" algn="just">
              <a:buNone/>
            </a:pPr>
            <a:r>
              <a:rPr lang="fa-IR" sz="1400" dirty="0" smtClean="0">
                <a:cs typeface="B Nazanin" pitchFamily="2" charset="-78"/>
              </a:rPr>
              <a:t>شوراي </a:t>
            </a:r>
            <a:r>
              <a:rPr lang="fa-IR" sz="1400" dirty="0">
                <a:cs typeface="B Nazanin" pitchFamily="2" charset="-78"/>
              </a:rPr>
              <a:t>پول و اعتبار </a:t>
            </a:r>
            <a:r>
              <a:rPr lang="fa-IR" sz="1400" dirty="0" smtClean="0">
                <a:cs typeface="B Nazanin" pitchFamily="2" charset="-78"/>
              </a:rPr>
              <a:t>به منظور </a:t>
            </a:r>
            <a:r>
              <a:rPr lang="fa-IR" sz="1400" dirty="0">
                <a:cs typeface="B Nazanin" pitchFamily="2" charset="-78"/>
              </a:rPr>
              <a:t>مطالعه و اتخاذ </a:t>
            </a:r>
            <a:r>
              <a:rPr lang="fa-IR" sz="1400" dirty="0" smtClean="0">
                <a:cs typeface="B Nazanin" pitchFamily="2" charset="-78"/>
              </a:rPr>
              <a:t>تصمیم درباره </a:t>
            </a:r>
            <a:r>
              <a:rPr lang="fa-IR" sz="1400" dirty="0">
                <a:cs typeface="B Nazanin" pitchFamily="2" charset="-78"/>
              </a:rPr>
              <a:t>سیاست کلی بانک مرکزي و نظارت بر امور پولی و بانکی کشور در زمینه هاي رسیدگی و </a:t>
            </a:r>
            <a:r>
              <a:rPr lang="fa-IR" sz="1400" dirty="0" smtClean="0">
                <a:cs typeface="B Nazanin" pitchFamily="2" charset="-78"/>
              </a:rPr>
              <a:t>تصویب سازمان </a:t>
            </a:r>
            <a:r>
              <a:rPr lang="fa-IR" sz="1400" dirty="0">
                <a:cs typeface="B Nazanin" pitchFamily="2" charset="-78"/>
              </a:rPr>
              <a:t>و تشکیلات، بودجه، مقررات استخدا می، آییننامه هاي با نک مرکزي، رسیدگی و اظهار </a:t>
            </a:r>
            <a:r>
              <a:rPr lang="fa-IR" sz="1400" dirty="0" smtClean="0">
                <a:cs typeface="B Nazanin" pitchFamily="2" charset="-78"/>
              </a:rPr>
              <a:t>نظر نسبت </a:t>
            </a:r>
            <a:r>
              <a:rPr lang="fa-IR" sz="1400" dirty="0">
                <a:cs typeface="B Nazanin" pitchFamily="2" charset="-78"/>
              </a:rPr>
              <a:t>به ترازنامه براي طرح در مجمع، اظهار نظر در مسایل بانکی و اعتباري کشور، دادن نظر </a:t>
            </a:r>
            <a:r>
              <a:rPr lang="fa-IR" sz="1400" dirty="0" smtClean="0">
                <a:cs typeface="B Nazanin" pitchFamily="2" charset="-78"/>
              </a:rPr>
              <a:t>مشورتی و </a:t>
            </a:r>
            <a:r>
              <a:rPr lang="fa-IR" sz="1400" dirty="0">
                <a:cs typeface="B Nazanin" pitchFamily="2" charset="-78"/>
              </a:rPr>
              <a:t>توصیه به دولت در مسایل بانکی و پولی و اعتباري کشور و اظهار نظر دربارة هر موضوعی که از </a:t>
            </a:r>
            <a:r>
              <a:rPr lang="fa-IR" sz="1400" dirty="0" smtClean="0">
                <a:cs typeface="B Nazanin" pitchFamily="2" charset="-78"/>
              </a:rPr>
              <a:t>طرف رئیس </a:t>
            </a:r>
            <a:r>
              <a:rPr lang="fa-IR" sz="1400" dirty="0">
                <a:cs typeface="B Nazanin" pitchFamily="2" charset="-78"/>
              </a:rPr>
              <a:t>کل بانک مرکزي به شورا واگذار می شود تشکیل می گردد. ریاست شورا با رئیس کل بانک </a:t>
            </a:r>
            <a:r>
              <a:rPr lang="fa-IR" sz="1400" dirty="0" smtClean="0">
                <a:cs typeface="B Nazanin" pitchFamily="2" charset="-78"/>
              </a:rPr>
              <a:t>مرکزي می </a:t>
            </a:r>
            <a:r>
              <a:rPr lang="fa-IR" sz="1400" dirty="0">
                <a:cs typeface="B Nazanin" pitchFamily="2" charset="-78"/>
              </a:rPr>
              <a:t>باشد. اعضاي آن عبارتند از: 8 نفر از معاونین وزراء از 8 وزارتخانه، معاون دادستان کل کشور، </a:t>
            </a:r>
            <a:r>
              <a:rPr lang="fa-IR" sz="1400" dirty="0" smtClean="0">
                <a:cs typeface="B Nazanin" pitchFamily="2" charset="-78"/>
              </a:rPr>
              <a:t>رئیس </a:t>
            </a:r>
            <a:r>
              <a:rPr lang="fa-IR" sz="1400" dirty="0">
                <a:cs typeface="B Nazanin" pitchFamily="2" charset="-78"/>
              </a:rPr>
              <a:t>اطاق بازرگانی و صنایع و معادن ایران، دو نفر مطلع در امور مالی و پولی و یک نفر از خبرگان </a:t>
            </a:r>
            <a:r>
              <a:rPr lang="fa-IR" sz="1400" dirty="0" smtClean="0">
                <a:cs typeface="B Nazanin" pitchFamily="2" charset="-78"/>
              </a:rPr>
              <a:t>بانکی می </a:t>
            </a:r>
            <a:r>
              <a:rPr lang="fa-IR" sz="1400" dirty="0">
                <a:cs typeface="B Nazanin" pitchFamily="2" charset="-78"/>
              </a:rPr>
              <a:t>باشند.</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754011979"/>
      </p:ext>
    </p:extLst>
  </p:cSld>
  <p:clrMapOvr>
    <a:masterClrMapping/>
  </p:clrMapOvr>
  <p:transition spd="slow">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1800" b="1" dirty="0" smtClean="0">
                <a:cs typeface="B Nazanin" pitchFamily="2" charset="-78"/>
              </a:rPr>
              <a:t>زمینه ها </a:t>
            </a:r>
            <a:r>
              <a:rPr lang="fa-IR" sz="1800" b="1" dirty="0">
                <a:cs typeface="B Nazanin" pitchFamily="2" charset="-78"/>
              </a:rPr>
              <a:t>و روند تهیه قانون عملیات بانکی بدون ربا</a:t>
            </a:r>
          </a:p>
          <a:p>
            <a:pPr marL="0" indent="0" algn="just">
              <a:buNone/>
            </a:pPr>
            <a:r>
              <a:rPr lang="fa-IR" sz="1800" dirty="0">
                <a:cs typeface="B Nazanin" pitchFamily="2" charset="-78"/>
              </a:rPr>
              <a:t>با استقرار نظام جمهوري اسلامی، اصلاح ساختار اقتصادي کشور و تطبیق آن با مبانی اسلام مورد </a:t>
            </a:r>
            <a:r>
              <a:rPr lang="fa-IR" sz="1800" dirty="0" smtClean="0">
                <a:cs typeface="B Nazanin" pitchFamily="2" charset="-78"/>
              </a:rPr>
              <a:t>تأکید بسیار </a:t>
            </a:r>
            <a:r>
              <a:rPr lang="fa-IR" sz="1800" dirty="0">
                <a:cs typeface="B Nazanin" pitchFamily="2" charset="-78"/>
              </a:rPr>
              <a:t>قرار گرفت. صندوقهاي قرضالحسنه به طور پراکنده تأسیس شدند. حرکت تدریجی به </a:t>
            </a:r>
            <a:r>
              <a:rPr lang="fa-IR" sz="1800" dirty="0" smtClean="0">
                <a:cs typeface="B Nazanin" pitchFamily="2" charset="-78"/>
              </a:rPr>
              <a:t>سوي حذف </a:t>
            </a:r>
            <a:r>
              <a:rPr lang="fa-IR" sz="1800" dirty="0">
                <a:cs typeface="B Nazanin" pitchFamily="2" charset="-78"/>
              </a:rPr>
              <a:t>ربا از مجموعه عملیات بانکها آغاز گردید و ایدههاي گوناگونی پیرامون موضوع انطباق </a:t>
            </a:r>
            <a:r>
              <a:rPr lang="fa-IR" sz="1800" dirty="0" smtClean="0">
                <a:cs typeface="B Nazanin" pitchFamily="2" charset="-78"/>
              </a:rPr>
              <a:t>عملیات بانکی </a:t>
            </a:r>
            <a:r>
              <a:rPr lang="fa-IR" sz="1800" dirty="0">
                <a:cs typeface="B Nazanin" pitchFamily="2" charset="-78"/>
              </a:rPr>
              <a:t>با موازین اسلام ارائه شد. در اولین قدم تشکیل بانک اسلامی بود.</a:t>
            </a:r>
          </a:p>
          <a:p>
            <a:pPr marL="0" indent="0" algn="just">
              <a:buNone/>
            </a:pPr>
            <a:r>
              <a:rPr lang="fa-IR" sz="1800" b="1" dirty="0" smtClean="0">
                <a:cs typeface="B Nazanin" pitchFamily="2" charset="-78"/>
              </a:rPr>
              <a:t>1- تأسیس </a:t>
            </a:r>
            <a:r>
              <a:rPr lang="fa-IR" sz="1800" b="1" dirty="0">
                <a:cs typeface="B Nazanin" pitchFamily="2" charset="-78"/>
              </a:rPr>
              <a:t>بانک اسلامی</a:t>
            </a:r>
          </a:p>
          <a:p>
            <a:pPr marL="0" indent="0" algn="just">
              <a:buNone/>
            </a:pPr>
            <a:r>
              <a:rPr lang="fa-IR" sz="1800" dirty="0">
                <a:cs typeface="B Nazanin" pitchFamily="2" charset="-78"/>
              </a:rPr>
              <a:t>در اولین نظریه پردازي و اقدامات اولیه موضوع تأسیس بانک اسلامی ایران همزمان با ملی شدن </a:t>
            </a:r>
            <a:r>
              <a:rPr lang="fa-IR" sz="1800" dirty="0" smtClean="0">
                <a:cs typeface="B Nazanin" pitchFamily="2" charset="-78"/>
              </a:rPr>
              <a:t>بانک ها </a:t>
            </a:r>
            <a:r>
              <a:rPr lang="fa-IR" sz="1800" dirty="0">
                <a:cs typeface="B Nazanin" pitchFamily="2" charset="-78"/>
              </a:rPr>
              <a:t>مطرح گردید. </a:t>
            </a:r>
            <a:r>
              <a:rPr lang="fa-IR" sz="1800" dirty="0" smtClean="0">
                <a:cs typeface="B Nazanin" pitchFamily="2" charset="-78"/>
              </a:rPr>
              <a:t>این </a:t>
            </a:r>
            <a:r>
              <a:rPr lang="fa-IR" sz="1800" dirty="0">
                <a:cs typeface="B Nazanin" pitchFamily="2" charset="-78"/>
              </a:rPr>
              <a:t>تفکر و شیوه بانکداري اسلامی در کشورهاي اسلامی مورد توجه قرار گرفته است </a:t>
            </a:r>
            <a:r>
              <a:rPr lang="fa-IR" sz="1800" dirty="0" smtClean="0">
                <a:cs typeface="B Nazanin" pitchFamily="2" charset="-78"/>
              </a:rPr>
              <a:t>. کشورهاي </a:t>
            </a:r>
            <a:r>
              <a:rPr lang="fa-IR" sz="1800" dirty="0">
                <a:cs typeface="B Nazanin" pitchFamily="2" charset="-78"/>
              </a:rPr>
              <a:t>اسلامی به جاي ایجاد نظام بانکداري اسلامی به تأسیس یک یا چند بانک اسلامی در </a:t>
            </a:r>
            <a:r>
              <a:rPr lang="fa-IR" sz="1800" dirty="0" smtClean="0">
                <a:cs typeface="B Nazanin" pitchFamily="2" charset="-78"/>
              </a:rPr>
              <a:t>کنار بانک </a:t>
            </a:r>
            <a:r>
              <a:rPr lang="fa-IR" sz="1800" dirty="0">
                <a:cs typeface="B Nazanin" pitchFamily="2" charset="-78"/>
              </a:rPr>
              <a:t>ربوي حاکم بر کشورشان اقدام نمودهاند. این حرکت در کشورهاي سرمایهداري نیز که گرو </a:t>
            </a:r>
            <a:r>
              <a:rPr lang="fa-IR" sz="1800" dirty="0" smtClean="0">
                <a:cs typeface="B Nazanin" pitchFamily="2" charset="-78"/>
              </a:rPr>
              <a:t>ههاي مسلمان </a:t>
            </a:r>
            <a:r>
              <a:rPr lang="fa-IR" sz="1800" dirty="0">
                <a:cs typeface="B Nazanin" pitchFamily="2" charset="-78"/>
              </a:rPr>
              <a:t>در آنجا زندگی میکنند نیز با همت این گروهها و تشکلهاي اسلامی تشکیل شده است . </a:t>
            </a:r>
            <a:r>
              <a:rPr lang="fa-IR" sz="1800" dirty="0" smtClean="0">
                <a:cs typeface="B Nazanin" pitchFamily="2" charset="-78"/>
              </a:rPr>
              <a:t>این موضوع </a:t>
            </a:r>
            <a:r>
              <a:rPr lang="fa-IR" sz="1800" dirty="0">
                <a:cs typeface="B Nazanin" pitchFamily="2" charset="-78"/>
              </a:rPr>
              <a:t>براي این تشکلها در کشورهاي سر مایهداري بسیار مغتنم میباشد ولی براي کشورهاي </a:t>
            </a:r>
            <a:r>
              <a:rPr lang="fa-IR" sz="1800" dirty="0" smtClean="0">
                <a:cs typeface="B Nazanin" pitchFamily="2" charset="-78"/>
              </a:rPr>
              <a:t>اسلامی یک </a:t>
            </a:r>
            <a:r>
              <a:rPr lang="fa-IR" sz="1800" dirty="0">
                <a:cs typeface="B Nazanin" pitchFamily="2" charset="-78"/>
              </a:rPr>
              <a:t>انحراف است. با اینکه متن پذیره نویسی آن منتشر شد و مقدمات شروع بهکار این بانک از </a:t>
            </a:r>
            <a:r>
              <a:rPr lang="fa-IR" sz="1800" dirty="0" smtClean="0">
                <a:cs typeface="B Nazanin" pitchFamily="2" charset="-78"/>
              </a:rPr>
              <a:t>جمله مطالعه</a:t>
            </a:r>
            <a:r>
              <a:rPr lang="fa-IR" sz="1800" dirty="0">
                <a:cs typeface="B Nazanin" pitchFamily="2" charset="-78"/>
              </a:rPr>
              <a:t>، مجوز از بانک مرکزي و دفتر بانک همه انجام شد، این موضوع در جمهوري اسلامی ایران </a:t>
            </a:r>
            <a:r>
              <a:rPr lang="fa-IR" sz="1800" dirty="0" smtClean="0">
                <a:cs typeface="B Nazanin" pitchFamily="2" charset="-78"/>
              </a:rPr>
              <a:t>به دلیل </a:t>
            </a:r>
            <a:r>
              <a:rPr lang="fa-IR" sz="1800" dirty="0">
                <a:cs typeface="B Nazanin" pitchFamily="2" charset="-78"/>
              </a:rPr>
              <a:t>اینکه بانک مذکورخصوصی بود ولی بانکها ملی اعلام شدند، کار خود را قانوناً نتوانست </a:t>
            </a:r>
            <a:r>
              <a:rPr lang="fa-IR" sz="1800" dirty="0" smtClean="0">
                <a:cs typeface="B Nazanin" pitchFamily="2" charset="-78"/>
              </a:rPr>
              <a:t>شروع کند</a:t>
            </a:r>
            <a:r>
              <a:rPr lang="fa-IR" sz="1800" dirty="0">
                <a:cs typeface="B Nazanin" pitchFamily="2" charset="-78"/>
              </a:rPr>
              <a:t>.</a:t>
            </a:r>
            <a:endParaRPr lang="fa-IR" sz="16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1091763027"/>
      </p:ext>
    </p:extLst>
  </p:cSld>
  <p:clrMapOvr>
    <a:masterClrMapping/>
  </p:clrMapOvr>
  <p:transition spd="slow">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1500" dirty="0" smtClean="0">
                <a:cs typeface="B Nazanin" pitchFamily="2" charset="-78"/>
              </a:rPr>
              <a:t>2- هدف گذاري </a:t>
            </a:r>
            <a:r>
              <a:rPr lang="fa-IR" sz="1500" dirty="0">
                <a:cs typeface="B Nazanin" pitchFamily="2" charset="-78"/>
              </a:rPr>
              <a:t>حذف </a:t>
            </a:r>
            <a:r>
              <a:rPr lang="fa-IR" sz="1500" dirty="0" smtClean="0">
                <a:cs typeface="B Nazanin" pitchFamily="2" charset="-78"/>
              </a:rPr>
              <a:t>ربا</a:t>
            </a:r>
          </a:p>
          <a:p>
            <a:pPr marL="0" indent="0" algn="just">
              <a:buNone/>
            </a:pPr>
            <a:r>
              <a:rPr lang="fa-IR" sz="1500" dirty="0">
                <a:cs typeface="B Nazanin" pitchFamily="2" charset="-78"/>
              </a:rPr>
              <a:t>همراه با اقداماتی که در زمینه ایجاد دگرگونی در نظام بانکی و تغییر سازمان و تشکیلات بانک ها </a:t>
            </a:r>
            <a:r>
              <a:rPr lang="fa-IR" sz="1500" dirty="0" smtClean="0">
                <a:cs typeface="B Nazanin" pitchFamily="2" charset="-78"/>
              </a:rPr>
              <a:t>در سال </a:t>
            </a:r>
            <a:r>
              <a:rPr lang="fa-IR" sz="1500" dirty="0">
                <a:cs typeface="B Nazanin" pitchFamily="2" charset="-78"/>
              </a:rPr>
              <a:t>1358 انجام پذیرفت. نخستین اقدام در جهت حذف ربا، اجراي مصوبه جلسه 392 سوم دي </a:t>
            </a:r>
            <a:r>
              <a:rPr lang="fa-IR" sz="1500" dirty="0" smtClean="0">
                <a:cs typeface="B Nazanin" pitchFamily="2" charset="-78"/>
              </a:rPr>
              <a:t>ماه 1358 </a:t>
            </a:r>
            <a:r>
              <a:rPr lang="fa-IR" sz="1500" dirty="0">
                <a:cs typeface="B Nazanin" pitchFamily="2" charset="-78"/>
              </a:rPr>
              <a:t>شوراي پول و اعتبار مبنی بر کاهش نرخ بهره و تغییر نام آن به صورت"حداکثر کارمزد </a:t>
            </a:r>
            <a:r>
              <a:rPr lang="fa-IR" sz="1500" dirty="0" smtClean="0">
                <a:cs typeface="B Nazanin" pitchFamily="2" charset="-78"/>
              </a:rPr>
              <a:t>دریافتی« و </a:t>
            </a:r>
            <a:r>
              <a:rPr lang="fa-IR" sz="1500" dirty="0">
                <a:cs typeface="B Nazanin" pitchFamily="2" charset="-78"/>
              </a:rPr>
              <a:t>"حداقل سود تضمین شده" بود. براي </a:t>
            </a:r>
            <a:r>
              <a:rPr lang="fa-IR" sz="1500" dirty="0" smtClean="0">
                <a:cs typeface="B Nazanin" pitchFamily="2" charset="-78"/>
              </a:rPr>
              <a:t>سپرده هاي </a:t>
            </a:r>
            <a:r>
              <a:rPr lang="fa-IR" sz="1500" dirty="0">
                <a:cs typeface="B Nazanin" pitchFamily="2" charset="-78"/>
              </a:rPr>
              <a:t>غیردیداري ثابت سودي به عنوان حداقل </a:t>
            </a:r>
            <a:r>
              <a:rPr lang="fa-IR" sz="1500" dirty="0" smtClean="0">
                <a:cs typeface="B Nazanin" pitchFamily="2" charset="-78"/>
              </a:rPr>
              <a:t>سود تضمین </a:t>
            </a:r>
            <a:r>
              <a:rPr lang="fa-IR" sz="1500" dirty="0">
                <a:cs typeface="B Nazanin" pitchFamily="2" charset="-78"/>
              </a:rPr>
              <a:t>شده با نرخ </a:t>
            </a:r>
            <a:r>
              <a:rPr lang="fa-IR" sz="1500" dirty="0" smtClean="0">
                <a:cs typeface="B Nazanin" pitchFamily="2" charset="-78"/>
              </a:rPr>
              <a:t>8/5درصد </a:t>
            </a:r>
            <a:r>
              <a:rPr lang="fa-IR" sz="1500" dirty="0">
                <a:cs typeface="B Nazanin" pitchFamily="2" charset="-78"/>
              </a:rPr>
              <a:t>و براي سپردههاي غیردیداري پس انداز حداقل سود تضمین شده 7درصد </a:t>
            </a:r>
            <a:r>
              <a:rPr lang="fa-IR" sz="1500" dirty="0" smtClean="0">
                <a:cs typeface="B Nazanin" pitchFamily="2" charset="-78"/>
              </a:rPr>
              <a:t>تعیین </a:t>
            </a:r>
            <a:r>
              <a:rPr lang="fa-IR" sz="1500" dirty="0">
                <a:cs typeface="B Nazanin" pitchFamily="2" charset="-78"/>
              </a:rPr>
              <a:t>گردید. از اول سال 1358 بر اساس مصوبه مذکور مقرر گردید، به این </a:t>
            </a:r>
            <a:r>
              <a:rPr lang="fa-IR" sz="1500" dirty="0" smtClean="0">
                <a:cs typeface="B Nazanin" pitchFamily="2" charset="-78"/>
              </a:rPr>
              <a:t>سپرده ها </a:t>
            </a:r>
            <a:r>
              <a:rPr lang="fa-IR" sz="1500" dirty="0">
                <a:cs typeface="B Nazanin" pitchFamily="2" charset="-78"/>
              </a:rPr>
              <a:t>علاوه </a:t>
            </a:r>
            <a:r>
              <a:rPr lang="fa-IR" sz="1500" dirty="0" smtClean="0">
                <a:cs typeface="B Nazanin" pitchFamily="2" charset="-78"/>
              </a:rPr>
              <a:t>برحداقل </a:t>
            </a:r>
            <a:r>
              <a:rPr lang="fa-IR" sz="1500" dirty="0">
                <a:cs typeface="B Nazanin" pitchFamily="2" charset="-78"/>
              </a:rPr>
              <a:t>سود مزبور در پایان سال نیز در صورتی که بانک سود اضافی داشته باشد به نسبت میزان </a:t>
            </a:r>
            <a:r>
              <a:rPr lang="fa-IR" sz="1500" dirty="0" smtClean="0">
                <a:cs typeface="B Nazanin" pitchFamily="2" charset="-78"/>
              </a:rPr>
              <a:t>سپرده سود </a:t>
            </a:r>
            <a:r>
              <a:rPr lang="fa-IR" sz="1500" dirty="0">
                <a:cs typeface="B Nazanin" pitchFamily="2" charset="-78"/>
              </a:rPr>
              <a:t>اضافی به صاحبان سپردهها پرداخت گردد. در بند دوم مصوبه شوراي پول و اعتبار احتساب </a:t>
            </a:r>
            <a:r>
              <a:rPr lang="fa-IR" sz="1500" dirty="0" smtClean="0">
                <a:cs typeface="B Nazanin" pitchFamily="2" charset="-78"/>
              </a:rPr>
              <a:t>ودریافت </a:t>
            </a:r>
            <a:r>
              <a:rPr lang="fa-IR" sz="1500" dirty="0">
                <a:cs typeface="B Nazanin" pitchFamily="2" charset="-78"/>
              </a:rPr>
              <a:t>بهره از انواع اعتبارات و وامها و سایر موارد تعیین گردید. براي وامهاي مسکن </a:t>
            </a:r>
            <a:r>
              <a:rPr lang="fa-IR" sz="1500" dirty="0" smtClean="0">
                <a:cs typeface="B Nazanin" pitchFamily="2" charset="-78"/>
              </a:rPr>
              <a:t>انفرادي </a:t>
            </a:r>
            <a:r>
              <a:rPr lang="fa-IR" sz="1500" dirty="0">
                <a:cs typeface="B Nazanin" pitchFamily="2" charset="-78"/>
              </a:rPr>
              <a:t>اعم </a:t>
            </a:r>
            <a:r>
              <a:rPr lang="fa-IR" sz="1500" dirty="0" smtClean="0">
                <a:cs typeface="B Nazanin" pitchFamily="2" charset="-78"/>
              </a:rPr>
              <a:t>از احداث</a:t>
            </a:r>
            <a:r>
              <a:rPr lang="fa-IR" sz="1500" dirty="0">
                <a:cs typeface="B Nazanin" pitchFamily="2" charset="-78"/>
              </a:rPr>
              <a:t>، خرید، تکمیل و تعمیر و همچنین کشاورزي و تولیدي صنعتی و معدنی و صادراتی 4 درصد </a:t>
            </a:r>
            <a:r>
              <a:rPr lang="fa-IR" sz="1500" dirty="0" smtClean="0">
                <a:cs typeface="B Nazanin" pitchFamily="2" charset="-78"/>
              </a:rPr>
              <a:t>باعنوان </a:t>
            </a:r>
            <a:r>
              <a:rPr lang="fa-IR" sz="1500" dirty="0">
                <a:cs typeface="B Nazanin" pitchFamily="2" charset="-78"/>
              </a:rPr>
              <a:t>کارمزد تعیین گردید. ولی براي مجتمع مسکونی چند واحدي </a:t>
            </a:r>
            <a:r>
              <a:rPr lang="fa-IR" sz="1500" dirty="0" smtClean="0">
                <a:cs typeface="B Nazanin" pitchFamily="2" charset="-78"/>
              </a:rPr>
              <a:t>به عنوان </a:t>
            </a:r>
            <a:r>
              <a:rPr lang="fa-IR" sz="1500" dirty="0">
                <a:cs typeface="B Nazanin" pitchFamily="2" charset="-78"/>
              </a:rPr>
              <a:t>یک طرح سرمایه </a:t>
            </a:r>
            <a:r>
              <a:rPr lang="fa-IR" sz="1500" dirty="0" smtClean="0">
                <a:cs typeface="B Nazanin" pitchFamily="2" charset="-78"/>
              </a:rPr>
              <a:t>گذاري تلقی </a:t>
            </a:r>
            <a:r>
              <a:rPr lang="fa-IR" sz="1500" dirty="0">
                <a:cs typeface="B Nazanin" pitchFamily="2" charset="-78"/>
              </a:rPr>
              <a:t>و مقرر شد حداقل سود بانک در چهار چوب سیاستهاي وزارت مسکن و شهرسا زي می </a:t>
            </a:r>
            <a:r>
              <a:rPr lang="fa-IR" sz="1500" dirty="0" smtClean="0">
                <a:cs typeface="B Nazanin" pitchFamily="2" charset="-78"/>
              </a:rPr>
              <a:t>بایست تضمین</a:t>
            </a:r>
            <a:r>
              <a:rPr lang="fa-IR" sz="1500" dirty="0">
                <a:cs typeface="B Nazanin" pitchFamily="2" charset="-78"/>
              </a:rPr>
              <a:t>، تعیین و دریافت گردد. وام تسهیلات اعتباري بازرگانی و خدمات ضروري 14 درصد کارمزد </a:t>
            </a:r>
            <a:r>
              <a:rPr lang="fa-IR" sz="1500" dirty="0" smtClean="0">
                <a:cs typeface="B Nazanin" pitchFamily="2" charset="-78"/>
              </a:rPr>
              <a:t>ولی براي </a:t>
            </a:r>
            <a:r>
              <a:rPr lang="fa-IR" sz="1500" dirty="0">
                <a:cs typeface="B Nazanin" pitchFamily="2" charset="-78"/>
              </a:rPr>
              <a:t>عملیات بازرگانی حداقل سود تضمین شده 6 تا 8 درصد به تشخیص بانک تعیین گردید. در </a:t>
            </a:r>
            <a:r>
              <a:rPr lang="fa-IR" sz="1500" dirty="0" smtClean="0">
                <a:cs typeface="B Nazanin" pitchFamily="2" charset="-78"/>
              </a:rPr>
              <a:t>بخش </a:t>
            </a:r>
            <a:r>
              <a:rPr lang="fa-IR" sz="1500" dirty="0" smtClean="0"/>
              <a:t>شرایط </a:t>
            </a:r>
            <a:r>
              <a:rPr lang="fa-IR" sz="1500" dirty="0"/>
              <a:t>مصوبه شوراي پول اعتبار مورخ</a:t>
            </a:r>
            <a:r>
              <a:rPr lang="fa-IR" sz="1500" dirty="0" smtClean="0">
                <a:cs typeface="B Nazanin" pitchFamily="2" charset="-78"/>
              </a:rPr>
              <a:t> 1358/10/3در </a:t>
            </a:r>
            <a:r>
              <a:rPr lang="fa-IR" sz="1500" dirty="0">
                <a:cs typeface="B Nazanin" pitchFamily="2" charset="-78"/>
              </a:rPr>
              <a:t>خصوص تمام و یا قسمتی از اقساط معوق انواع </a:t>
            </a:r>
            <a:r>
              <a:rPr lang="fa-IR" sz="1500" dirty="0" smtClean="0">
                <a:cs typeface="B Nazanin" pitchFamily="2" charset="-78"/>
              </a:rPr>
              <a:t>وامها </a:t>
            </a:r>
            <a:r>
              <a:rPr lang="fa-IR" sz="1500" dirty="0">
                <a:cs typeface="B Nazanin" pitchFamily="2" charset="-78"/>
              </a:rPr>
              <a:t>جریمه تأخیر تعیین نمود، </a:t>
            </a:r>
            <a:r>
              <a:rPr lang="fa-IR" sz="1500" dirty="0" smtClean="0">
                <a:cs typeface="B Nazanin" pitchFamily="2" charset="-78"/>
              </a:rPr>
              <a:t>به طوريکه </a:t>
            </a:r>
            <a:r>
              <a:rPr lang="fa-IR" sz="1500" dirty="0">
                <a:cs typeface="B Nazanin" pitchFamily="2" charset="-78"/>
              </a:rPr>
              <a:t>براي وامهاي مسکن، صنعتی، معدنی و تسهیلات </a:t>
            </a:r>
            <a:r>
              <a:rPr lang="fa-IR" sz="1500" dirty="0" smtClean="0">
                <a:cs typeface="B Nazanin" pitchFamily="2" charset="-78"/>
              </a:rPr>
              <a:t>صادراتی واریز </a:t>
            </a:r>
            <a:r>
              <a:rPr lang="fa-IR" sz="1500" dirty="0">
                <a:cs typeface="B Nazanin" pitchFamily="2" charset="-78"/>
              </a:rPr>
              <a:t>قطعی با احتساب کارمزد 10 درصد در سال و براي بازرگانی و سایر خدمات جمعاً 12 درصد </a:t>
            </a:r>
            <a:r>
              <a:rPr lang="fa-IR" sz="1500" dirty="0" smtClean="0">
                <a:cs typeface="B Nazanin" pitchFamily="2" charset="-78"/>
              </a:rPr>
              <a:t>وبراي </a:t>
            </a:r>
            <a:r>
              <a:rPr lang="fa-IR" sz="1500" dirty="0">
                <a:cs typeface="B Nazanin" pitchFamily="2" charset="-78"/>
              </a:rPr>
              <a:t>کشاورزي علاوه بر 4 درصد کارمزد در سال بهتشخیص هیئت مدیره بانک تا 6 درصد در </a:t>
            </a:r>
            <a:r>
              <a:rPr lang="fa-IR" sz="1500" dirty="0" smtClean="0">
                <a:cs typeface="B Nazanin" pitchFamily="2" charset="-78"/>
              </a:rPr>
              <a:t>سال جریمه </a:t>
            </a:r>
            <a:r>
              <a:rPr lang="fa-IR" sz="1500" dirty="0">
                <a:cs typeface="B Nazanin" pitchFamily="2" charset="-78"/>
              </a:rPr>
              <a:t>دیرکرد تعیین گردید. از آنجائیکه این فرآیند، پاسخگوي حذف ربا از سیستم بانکی نبود و </a:t>
            </a:r>
            <a:r>
              <a:rPr lang="fa-IR" sz="1500" dirty="0" smtClean="0">
                <a:cs typeface="B Nazanin" pitchFamily="2" charset="-78"/>
              </a:rPr>
              <a:t>ازکلیه </a:t>
            </a:r>
            <a:r>
              <a:rPr lang="fa-IR" sz="1500" dirty="0">
                <a:cs typeface="B Nazanin" pitchFamily="2" charset="-78"/>
              </a:rPr>
              <a:t>قوانین و مقررات... باید بر اساس موازین » طرفی در اصل چهارم قانون اساسی مقرر شده است که</a:t>
            </a:r>
          </a:p>
          <a:p>
            <a:pPr marL="0" indent="0" algn="just">
              <a:buNone/>
            </a:pPr>
            <a:r>
              <a:rPr lang="fa-IR" sz="1500" dirty="0">
                <a:cs typeface="B Nazanin" pitchFamily="2" charset="-78"/>
              </a:rPr>
              <a:t>و با الهام از اصول 43 و 49 قانون اساسی در زمینه ممنوع بودن ربا و ثروتهاي ناشی «... اسلامی </a:t>
            </a:r>
            <a:r>
              <a:rPr lang="fa-IR" sz="1500" dirty="0" smtClean="0">
                <a:cs typeface="B Nazanin" pitchFamily="2" charset="-78"/>
              </a:rPr>
              <a:t>باشد از </a:t>
            </a:r>
            <a:r>
              <a:rPr lang="fa-IR" sz="1500" dirty="0">
                <a:cs typeface="B Nazanin" pitchFamily="2" charset="-78"/>
              </a:rPr>
              <a:t>آن، </a:t>
            </a:r>
            <a:r>
              <a:rPr lang="fa-IR" sz="1500" dirty="0" smtClean="0">
                <a:cs typeface="B Nazanin" pitchFamily="2" charset="-78"/>
              </a:rPr>
              <a:t>به منظور </a:t>
            </a:r>
            <a:r>
              <a:rPr lang="fa-IR" sz="1500" dirty="0">
                <a:cs typeface="B Nazanin" pitchFamily="2" charset="-78"/>
              </a:rPr>
              <a:t>تطبیق عملیات بانکها با احکام اسلام، موضوع حذف ربا از عملیات بانکی همچنان </a:t>
            </a:r>
            <a:r>
              <a:rPr lang="fa-IR" sz="1500" dirty="0" smtClean="0">
                <a:cs typeface="B Nazanin" pitchFamily="2" charset="-78"/>
              </a:rPr>
              <a:t>دراولویت </a:t>
            </a:r>
            <a:r>
              <a:rPr lang="fa-IR" sz="1500" dirty="0">
                <a:cs typeface="B Nazanin" pitchFamily="2" charset="-78"/>
              </a:rPr>
              <a:t>قرار داشت.</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511958864"/>
      </p:ext>
    </p:extLst>
  </p:cSld>
  <p:clrMapOvr>
    <a:masterClrMapping/>
  </p:clrMapOvr>
  <p:transition spd="slow">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1600" b="1" dirty="0" smtClean="0">
                <a:cs typeface="B Nazanin" pitchFamily="2" charset="-78"/>
              </a:rPr>
              <a:t>3- </a:t>
            </a:r>
            <a:r>
              <a:rPr lang="fa-IR" sz="1800" dirty="0">
                <a:cs typeface="B Nazanin" pitchFamily="2" charset="-78"/>
              </a:rPr>
              <a:t>تشکیل کمیته حذف ربا و تکالیف مجلس براي </a:t>
            </a:r>
            <a:r>
              <a:rPr lang="fa-IR" sz="1800" dirty="0" smtClean="0">
                <a:cs typeface="B Nazanin" pitchFamily="2" charset="-78"/>
              </a:rPr>
              <a:t>دولت</a:t>
            </a:r>
          </a:p>
          <a:p>
            <a:pPr marL="0" indent="0" algn="just">
              <a:buNone/>
            </a:pPr>
            <a:r>
              <a:rPr lang="fa-IR" sz="1800" dirty="0">
                <a:cs typeface="B Nazanin" pitchFamily="2" charset="-78"/>
              </a:rPr>
              <a:t>دولت کمیته حذف بهره را با عضویت چند وزیر تشکیل داد و از طرف دیگر هیئت دولت در جلسه </a:t>
            </a:r>
            <a:r>
              <a:rPr lang="fa-IR" sz="1800" dirty="0" smtClean="0">
                <a:cs typeface="B Nazanin" pitchFamily="2" charset="-78"/>
              </a:rPr>
              <a:t>مورخ 61/8/12 </a:t>
            </a:r>
            <a:r>
              <a:rPr lang="fa-IR" sz="1800" dirty="0">
                <a:cs typeface="B Nazanin" pitchFamily="2" charset="-78"/>
              </a:rPr>
              <a:t>طی تصویب نامه شماره 61318 </a:t>
            </a:r>
            <a:r>
              <a:rPr lang="fa-IR" sz="1800" dirty="0" smtClean="0">
                <a:cs typeface="B Nazanin" pitchFamily="2" charset="-78"/>
              </a:rPr>
              <a:t>به وزارت </a:t>
            </a:r>
            <a:r>
              <a:rPr lang="fa-IR" sz="1800" dirty="0">
                <a:cs typeface="B Nazanin" pitchFamily="2" charset="-78"/>
              </a:rPr>
              <a:t>بازرگانی اجازه داد که به صورت آزمایشی </a:t>
            </a:r>
            <a:r>
              <a:rPr lang="fa-IR" sz="1800" dirty="0" smtClean="0">
                <a:cs typeface="B Nazanin" pitchFamily="2" charset="-78"/>
              </a:rPr>
              <a:t>در  </a:t>
            </a:r>
            <a:r>
              <a:rPr lang="fa-IR" sz="1800" dirty="0">
                <a:cs typeface="B Nazanin" pitchFamily="2" charset="-78"/>
              </a:rPr>
              <a:t>روابط اعتباري با بانکها از طریق مضاربه، مبادله و مشارکت عمل نماید و تا پایان همان سال </a:t>
            </a:r>
            <a:r>
              <a:rPr lang="fa-IR" sz="1800" dirty="0" smtClean="0">
                <a:cs typeface="B Nazanin" pitchFamily="2" charset="-78"/>
              </a:rPr>
              <a:t>گزارش کار </a:t>
            </a:r>
            <a:r>
              <a:rPr lang="fa-IR" sz="1800" dirty="0">
                <a:cs typeface="B Nazanin" pitchFamily="2" charset="-78"/>
              </a:rPr>
              <a:t>را بهدولت ارسال دارد تا در صورتی که درباره نرخگذاري با سوبسید و غیره نیاز به قانون یا </a:t>
            </a:r>
            <a:r>
              <a:rPr lang="fa-IR" sz="1800" dirty="0" smtClean="0">
                <a:cs typeface="B Nazanin" pitchFamily="2" charset="-78"/>
              </a:rPr>
              <a:t>تصویب </a:t>
            </a:r>
            <a:r>
              <a:rPr lang="fa-IR" sz="1800" dirty="0">
                <a:cs typeface="B Nazanin" pitchFamily="2" charset="-78"/>
              </a:rPr>
              <a:t>نامه داشته باشد، اقدام لازم معمول گردد. از طرف دیگر هیئت دولت در جلسه </a:t>
            </a:r>
            <a:r>
              <a:rPr lang="fa-IR" sz="1800" dirty="0" smtClean="0">
                <a:cs typeface="B Nazanin" pitchFamily="2" charset="-78"/>
              </a:rPr>
              <a:t>مورخ </a:t>
            </a:r>
            <a:r>
              <a:rPr lang="fa-IR" sz="1600" dirty="0" smtClean="0">
                <a:cs typeface="B Nazanin" pitchFamily="2" charset="-78"/>
              </a:rPr>
              <a:t>61/8/12 </a:t>
            </a:r>
            <a:r>
              <a:rPr lang="fa-IR" sz="1800" dirty="0" smtClean="0">
                <a:cs typeface="B Nazanin" pitchFamily="2" charset="-78"/>
              </a:rPr>
              <a:t>طی </a:t>
            </a:r>
            <a:r>
              <a:rPr lang="fa-IR" sz="1800" dirty="0">
                <a:cs typeface="B Nazanin" pitchFamily="2" charset="-78"/>
              </a:rPr>
              <a:t>تصویب نامه شماره 61318 بهوزارت بازرگانی اجازه داد که به صورت آزمایشی در روابط اعتباري </a:t>
            </a:r>
            <a:r>
              <a:rPr lang="fa-IR" sz="1800" dirty="0" smtClean="0">
                <a:cs typeface="B Nazanin" pitchFamily="2" charset="-78"/>
              </a:rPr>
              <a:t>با بانکها </a:t>
            </a:r>
            <a:r>
              <a:rPr lang="fa-IR" sz="1800" dirty="0">
                <a:cs typeface="B Nazanin" pitchFamily="2" charset="-78"/>
              </a:rPr>
              <a:t>از طریق مضاربه، مبادله و مشارکت عمل نماید و تا پایان همان سال گزارش کار را به </a:t>
            </a:r>
            <a:r>
              <a:rPr lang="fa-IR" sz="1800" dirty="0" smtClean="0">
                <a:cs typeface="B Nazanin" pitchFamily="2" charset="-78"/>
              </a:rPr>
              <a:t>دولت ارسال </a:t>
            </a:r>
            <a:r>
              <a:rPr lang="fa-IR" sz="1800" dirty="0">
                <a:cs typeface="B Nazanin" pitchFamily="2" charset="-78"/>
              </a:rPr>
              <a:t>دارد تا در صورتی که درباره نرخگذاري با سوبسید و غیره نیاز به قانون یا تصویب نامه </a:t>
            </a:r>
            <a:r>
              <a:rPr lang="fa-IR" sz="1800" dirty="0" smtClean="0">
                <a:cs typeface="B Nazanin" pitchFamily="2" charset="-78"/>
              </a:rPr>
              <a:t>داشته باشد</a:t>
            </a:r>
            <a:r>
              <a:rPr lang="fa-IR" sz="1800" dirty="0">
                <a:cs typeface="B Nazanin" pitchFamily="2" charset="-78"/>
              </a:rPr>
              <a:t>، اقدام لازم معمول گردد. مجلس شوراي اسلامی طی تبصره 54 قانون بودجه سال 1360 </a:t>
            </a:r>
            <a:r>
              <a:rPr lang="fa-IR" sz="1800" dirty="0" smtClean="0">
                <a:cs typeface="B Nazanin" pitchFamily="2" charset="-78"/>
              </a:rPr>
              <a:t>کل کشور </a:t>
            </a:r>
            <a:r>
              <a:rPr lang="fa-IR" sz="1800" dirty="0">
                <a:cs typeface="B Nazanin" pitchFamily="2" charset="-78"/>
              </a:rPr>
              <a:t>مقرر داشت؛" دولت موظف است از تاریخ تصویب این قانون براي حذف ربا از سیستم بانکی </a:t>
            </a:r>
            <a:r>
              <a:rPr lang="fa-IR" sz="1800" dirty="0" smtClean="0">
                <a:cs typeface="B Nazanin" pitchFamily="2" charset="-78"/>
              </a:rPr>
              <a:t>واصلاح </a:t>
            </a:r>
            <a:r>
              <a:rPr lang="fa-IR" sz="1800" dirty="0">
                <a:cs typeface="B Nazanin" pitchFamily="2" charset="-78"/>
              </a:rPr>
              <a:t>سیستم بانکی در اسرع وقت مطالعات لازم را انجام داده و لایحه مربوطه را به مجلس </a:t>
            </a:r>
            <a:r>
              <a:rPr lang="fa-IR" sz="1800" dirty="0" smtClean="0">
                <a:cs typeface="B Nazanin" pitchFamily="2" charset="-78"/>
              </a:rPr>
              <a:t>شوراي اسلامی </a:t>
            </a:r>
            <a:r>
              <a:rPr lang="fa-IR" sz="1800" dirty="0">
                <a:cs typeface="B Nazanin" pitchFamily="2" charset="-78"/>
              </a:rPr>
              <a:t>تقدیم نماید و به هر حال این مطالعات و بررسیها و تقدیم لایحه نباید از </a:t>
            </a:r>
            <a:r>
              <a:rPr lang="fa-IR" sz="1800" dirty="0" smtClean="0">
                <a:cs typeface="B Nazanin" pitchFamily="2" charset="-78"/>
              </a:rPr>
              <a:t>شش </a:t>
            </a:r>
            <a:r>
              <a:rPr lang="fa-IR" sz="1800" dirty="0">
                <a:cs typeface="B Nazanin" pitchFamily="2" charset="-78"/>
              </a:rPr>
              <a:t>ماه </a:t>
            </a:r>
            <a:r>
              <a:rPr lang="fa-IR" sz="1800" dirty="0" smtClean="0">
                <a:cs typeface="B Nazanin" pitchFamily="2" charset="-78"/>
              </a:rPr>
              <a:t>تجاوزنماید</a:t>
            </a:r>
            <a:r>
              <a:rPr lang="fa-IR" sz="1800" dirty="0">
                <a:cs typeface="B Nazanin" pitchFamily="2" charset="-78"/>
              </a:rPr>
              <a:t>."در همین راستا شوراي پول و اعتبار تصویب نمود لایحه مورد نیاز در کمیسیون تخصصی </a:t>
            </a:r>
            <a:r>
              <a:rPr lang="fa-IR" sz="1800" dirty="0" smtClean="0">
                <a:cs typeface="B Nazanin" pitchFamily="2" charset="-78"/>
              </a:rPr>
              <a:t>بامسئولیت </a:t>
            </a:r>
            <a:r>
              <a:rPr lang="fa-IR" sz="1800" dirty="0">
                <a:cs typeface="B Nazanin" pitchFamily="2" charset="-78"/>
              </a:rPr>
              <a:t>معاون امور بانکی وزارت امور اقتصادي و دارایی تهیه گردد.</a:t>
            </a:r>
            <a:endParaRPr lang="fa-IR" sz="16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556016742"/>
      </p:ext>
    </p:extLst>
  </p:cSld>
  <p:clrMapOvr>
    <a:masterClrMapping/>
  </p:clrMapOvr>
  <p:transition spd="slow">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b="1" dirty="0" smtClean="0">
                <a:cs typeface="B Nazanin" pitchFamily="2" charset="-78"/>
              </a:rPr>
              <a:t>4- </a:t>
            </a:r>
            <a:r>
              <a:rPr lang="fa-IR" dirty="0">
                <a:cs typeface="B Nazanin" pitchFamily="2" charset="-78"/>
              </a:rPr>
              <a:t>تهیه طرح نظام بانکی توسط مجلس شوراي </a:t>
            </a:r>
            <a:r>
              <a:rPr lang="fa-IR" dirty="0" smtClean="0">
                <a:cs typeface="B Nazanin" pitchFamily="2" charset="-78"/>
              </a:rPr>
              <a:t>اسلامی</a:t>
            </a:r>
          </a:p>
          <a:p>
            <a:pPr marL="0" indent="0" algn="just">
              <a:buNone/>
            </a:pPr>
            <a:r>
              <a:rPr lang="fa-IR" dirty="0">
                <a:cs typeface="B Nazanin" pitchFamily="2" charset="-78"/>
              </a:rPr>
              <a:t>با این حال نمایندگان مجلس شوراي اسلامی "طرح </a:t>
            </a:r>
            <a:r>
              <a:rPr lang="fa-IR" dirty="0" smtClean="0">
                <a:cs typeface="B Nazanin" pitchFamily="2" charset="-78"/>
              </a:rPr>
              <a:t>نظام </a:t>
            </a:r>
            <a:r>
              <a:rPr lang="fa-IR" dirty="0">
                <a:cs typeface="B Nazanin" pitchFamily="2" charset="-78"/>
              </a:rPr>
              <a:t>بانکی جمهوري اسلامی ایران " را </a:t>
            </a:r>
            <a:r>
              <a:rPr lang="fa-IR" dirty="0" smtClean="0">
                <a:cs typeface="B Nazanin" pitchFamily="2" charset="-78"/>
              </a:rPr>
              <a:t>جهت تصویب </a:t>
            </a:r>
            <a:r>
              <a:rPr lang="fa-IR" dirty="0">
                <a:cs typeface="B Nazanin" pitchFamily="2" charset="-78"/>
              </a:rPr>
              <a:t>ارائه داشتند. سپس بر اساس تصویب نمایندگان در جلسه روز هشتم بهمن ماه 1360 </a:t>
            </a:r>
            <a:r>
              <a:rPr lang="fa-IR" dirty="0" smtClean="0">
                <a:cs typeface="B Nazanin" pitchFamily="2" charset="-78"/>
              </a:rPr>
              <a:t>مجلس شوراي </a:t>
            </a:r>
            <a:r>
              <a:rPr lang="fa-IR" dirty="0">
                <a:cs typeface="B Nazanin" pitchFamily="2" charset="-78"/>
              </a:rPr>
              <a:t>اسلامی کمیسیون ویژه نظام بانکی تشکیل و از اسفند ماه همان سال فعالیت خود را آغاز نمود </a:t>
            </a:r>
            <a:r>
              <a:rPr lang="fa-IR" dirty="0" smtClean="0">
                <a:cs typeface="B Nazanin" pitchFamily="2" charset="-78"/>
              </a:rPr>
              <a:t>. متعاقب </a:t>
            </a:r>
            <a:r>
              <a:rPr lang="fa-IR" dirty="0">
                <a:cs typeface="B Nazanin" pitchFamily="2" charset="-78"/>
              </a:rPr>
              <a:t>آن دو طرح دیگر، طرح قانون نظام عملیات بانکی و طرح قانونی سازمان بانکی کشور </a:t>
            </a:r>
            <a:r>
              <a:rPr lang="fa-IR" dirty="0" smtClean="0">
                <a:cs typeface="B Nazanin" pitchFamily="2" charset="-78"/>
              </a:rPr>
              <a:t>جمهوري اسلامی </a:t>
            </a:r>
            <a:r>
              <a:rPr lang="fa-IR" dirty="0">
                <a:cs typeface="B Nazanin" pitchFamily="2" charset="-78"/>
              </a:rPr>
              <a:t>ایران همزمان تقدیم مجلس گردید.</a:t>
            </a:r>
          </a:p>
          <a:p>
            <a:pPr marL="0" indent="0" algn="just">
              <a:buNone/>
            </a:pPr>
            <a:r>
              <a:rPr lang="fa-IR" dirty="0" smtClean="0">
                <a:cs typeface="B Nazanin" pitchFamily="2" charset="-78"/>
              </a:rPr>
              <a:t>5-  </a:t>
            </a:r>
            <a:r>
              <a:rPr lang="fa-IR" dirty="0">
                <a:cs typeface="B Nazanin" pitchFamily="2" charset="-78"/>
              </a:rPr>
              <a:t>ارائه لایحه دولت به مجلس شوراي </a:t>
            </a:r>
            <a:r>
              <a:rPr lang="fa-IR" dirty="0" smtClean="0">
                <a:cs typeface="B Nazanin" pitchFamily="2" charset="-78"/>
              </a:rPr>
              <a:t>اسلامی</a:t>
            </a:r>
          </a:p>
          <a:p>
            <a:pPr marL="0" indent="0" algn="just">
              <a:buNone/>
            </a:pPr>
            <a:r>
              <a:rPr lang="fa-IR" dirty="0">
                <a:cs typeface="B Nazanin" pitchFamily="2" charset="-78"/>
              </a:rPr>
              <a:t>همچنین دو گروه مطالعاتی همزمان و به موازات یکدیگر در وزارت امور اقتصادي و دارایی و </a:t>
            </a:r>
            <a:r>
              <a:rPr lang="fa-IR" dirty="0" smtClean="0">
                <a:cs typeface="B Nazanin" pitchFamily="2" charset="-78"/>
              </a:rPr>
              <a:t>بانک مرکزي </a:t>
            </a:r>
            <a:r>
              <a:rPr lang="fa-IR" dirty="0">
                <a:cs typeface="B Nazanin" pitchFamily="2" charset="-78"/>
              </a:rPr>
              <a:t>تشکیل و به مطالعه و تحقیق پیرامون حذف ربا از عملیات بانکها پرداختند. نتایج بررسی </a:t>
            </a:r>
            <a:r>
              <a:rPr lang="fa-IR" dirty="0" smtClean="0">
                <a:cs typeface="B Nazanin" pitchFamily="2" charset="-78"/>
              </a:rPr>
              <a:t>هاي هر </a:t>
            </a:r>
            <a:r>
              <a:rPr lang="fa-IR" dirty="0">
                <a:cs typeface="B Nazanin" pitchFamily="2" charset="-78"/>
              </a:rPr>
              <a:t>دو گروه در جلسههاي مشترك مورد بررسی مجدد قرار گرفت و شالوده اصلی و خطوط </a:t>
            </a:r>
            <a:r>
              <a:rPr lang="fa-IR" dirty="0" smtClean="0">
                <a:cs typeface="B Nazanin" pitchFamily="2" charset="-78"/>
              </a:rPr>
              <a:t>اساسی ترسیم </a:t>
            </a:r>
            <a:r>
              <a:rPr lang="fa-IR" dirty="0">
                <a:cs typeface="B Nazanin" pitchFamily="2" charset="-78"/>
              </a:rPr>
              <a:t>گردید و جهت کسب نظر « لایحه راجع به حذف بهره و انطباق عملیات بانکی با موازین اسلامی </a:t>
            </a:r>
            <a:r>
              <a:rPr lang="fa-IR" dirty="0" smtClean="0">
                <a:cs typeface="B Nazanin" pitchFamily="2" charset="-78"/>
              </a:rPr>
              <a:t>» مشورتی </a:t>
            </a:r>
            <a:r>
              <a:rPr lang="fa-IR" dirty="0">
                <a:cs typeface="B Nazanin" pitchFamily="2" charset="-78"/>
              </a:rPr>
              <a:t>به شوراي نگهبان ارسال شد. این شورا اظهار نظر غیر رسمی، مفاد لایحه را مخالف با </a:t>
            </a:r>
            <a:r>
              <a:rPr lang="fa-IR" dirty="0" smtClean="0">
                <a:cs typeface="B Nazanin" pitchFamily="2" charset="-78"/>
              </a:rPr>
              <a:t>موازین شرعی </a:t>
            </a:r>
            <a:r>
              <a:rPr lang="fa-IR" dirty="0">
                <a:cs typeface="B Nazanin" pitchFamily="2" charset="-78"/>
              </a:rPr>
              <a:t>ندانست و بالاخره لایحه در تاریخ پانزدهم اردیبهشت سال 1361 از سوي وزارت امور اقتصادي </a:t>
            </a:r>
            <a:r>
              <a:rPr lang="fa-IR" dirty="0" smtClean="0">
                <a:cs typeface="B Nazanin" pitchFamily="2" charset="-78"/>
              </a:rPr>
              <a:t>و دارایی </a:t>
            </a:r>
            <a:r>
              <a:rPr lang="fa-IR" dirty="0">
                <a:cs typeface="B Nazanin" pitchFamily="2" charset="-78"/>
              </a:rPr>
              <a:t>به هیئت وزیران ارائه شد و پس از تصویب در جلسه نوزدهم اردیبهشت ماه سال 1361 دو </a:t>
            </a:r>
            <a:r>
              <a:rPr lang="fa-IR" dirty="0" smtClean="0">
                <a:cs typeface="B Nazanin" pitchFamily="2" charset="-78"/>
              </a:rPr>
              <a:t>روز بعد </a:t>
            </a:r>
            <a:r>
              <a:rPr lang="fa-IR" dirty="0">
                <a:cs typeface="B Nazanin" pitchFamily="2" charset="-78"/>
              </a:rPr>
              <a:t>به مجلس تقدیم </a:t>
            </a:r>
            <a:r>
              <a:rPr lang="fa-IR" dirty="0" smtClean="0">
                <a:cs typeface="B Nazanin" pitchFamily="2" charset="-78"/>
              </a:rPr>
              <a:t>می گردد</a:t>
            </a:r>
            <a:r>
              <a:rPr lang="fa-IR" dirty="0">
                <a:cs typeface="B Nazanin" pitchFamily="2" charset="-78"/>
              </a:rPr>
              <a:t>.</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458300107"/>
      </p:ext>
    </p:extLst>
  </p:cSld>
  <p:clrMapOvr>
    <a:masterClrMapping/>
  </p:clrMapOvr>
  <p:transition spd="slow">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400" dirty="0" smtClean="0">
                <a:cs typeface="B Nazanin" pitchFamily="2" charset="-78"/>
              </a:rPr>
              <a:t>6- تصویب </a:t>
            </a:r>
            <a:r>
              <a:rPr lang="fa-IR" sz="2400" dirty="0">
                <a:cs typeface="B Nazanin" pitchFamily="2" charset="-78"/>
              </a:rPr>
              <a:t>لایحه دولت</a:t>
            </a:r>
          </a:p>
          <a:p>
            <a:pPr marL="0" indent="0" algn="just">
              <a:buNone/>
            </a:pPr>
            <a:r>
              <a:rPr lang="fa-IR" sz="2400" dirty="0" smtClean="0">
                <a:cs typeface="B Nazanin" pitchFamily="2" charset="-78"/>
              </a:rPr>
              <a:t>کمیسیون ویژه نظام بانکی مجلس شوراي اسلامی طی جلسات متعدد که با حضور مسئولین دولتی،ارائه « طرح نظام بانکی جمهوري اسلامی ایران » اقتصاددانان و کارشناسان فن بانکداري تشکیل می داد لایحه راجع به حذف بهره و انطباق عملیات » شده از طرف نمایندگان مجلس را رد نمود و متعاقب آن بانکی با موازین اسلامی را در دستور کار خود قرار داد و در تاریخ ششم بهمن ماه سال 1361 پس از47 جلسه بحث و بررسی با اعمال پارهاي اصلاحات در لایحه تقدیمی دولت آن را تصویب و براي طرح در شور اول به مجلس شوراي اسلامی تقدیم داشت. در این لایحه فصل اول مبنی بر اهداف و وظایف نظام بانکی در جمهوري اسلامی که در لایحه دولت وجود نداشت اضافه گردید و عنوان لایجه نیز به لایحه قانونی عملیات بانکی بدون ربا تغییر یافت. </a:t>
            </a:r>
            <a:endParaRPr lang="fa-IR" sz="24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81174478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ctr">
              <a:lnSpc>
                <a:spcPct val="150000"/>
              </a:lnSpc>
            </a:pPr>
            <a:r>
              <a:rPr lang="fa-IR" sz="3200" b="1" dirty="0">
                <a:cs typeface="B Titr" pitchFamily="2" charset="-78"/>
              </a:rPr>
              <a:t>پول كالايي</a:t>
            </a:r>
          </a:p>
        </p:txBody>
      </p:sp>
      <p:sp>
        <p:nvSpPr>
          <p:cNvPr id="4" name="Content Placeholder 3"/>
          <p:cNvSpPr>
            <a:spLocks noGrp="1"/>
          </p:cNvSpPr>
          <p:nvPr>
            <p:ph idx="1"/>
          </p:nvPr>
        </p:nvSpPr>
        <p:spPr/>
        <p:txBody>
          <a:bodyPr>
            <a:normAutofit lnSpcReduction="10000"/>
          </a:bodyPr>
          <a:lstStyle/>
          <a:p>
            <a:pPr algn="just"/>
            <a:r>
              <a:rPr lang="fa-IR" sz="1600" dirty="0" smtClean="0">
                <a:cs typeface="B Nazanin" pitchFamily="2" charset="-78"/>
              </a:rPr>
              <a:t> با توجه به مشكلات مبادلات پاياپاي ،‌</a:t>
            </a:r>
            <a:r>
              <a:rPr lang="fa-IR" sz="1600" dirty="0" smtClean="0">
                <a:solidFill>
                  <a:srgbClr val="00B050"/>
                </a:solidFill>
                <a:cs typeface="B Nazanin" pitchFamily="2" charset="-78"/>
              </a:rPr>
              <a:t>معياري </a:t>
            </a:r>
            <a:r>
              <a:rPr lang="fa-IR" sz="1600" dirty="0">
                <a:solidFill>
                  <a:srgbClr val="00B050"/>
                </a:solidFill>
                <a:cs typeface="B Nazanin" pitchFamily="2" charset="-78"/>
              </a:rPr>
              <a:t>جهت سنجيدن ارزش كالاها و خدمات </a:t>
            </a:r>
            <a:r>
              <a:rPr lang="fa-IR" sz="1600" dirty="0">
                <a:cs typeface="B Nazanin" pitchFamily="2" charset="-78"/>
              </a:rPr>
              <a:t>تعيين كردند. چنين معيار ارزشي در جوامع مختلف بر حسب درجه رشد و توسعه فرهنگي و اقتصادي و همچنين بنا بر موقعيت منطقه جغرافيايي جامعه و شرايط آب و هوايي آن ، متفاوت بود. </a:t>
            </a:r>
            <a:endParaRPr lang="en-US" sz="1600" dirty="0">
              <a:cs typeface="B Nazanin" pitchFamily="2" charset="-78"/>
            </a:endParaRPr>
          </a:p>
          <a:p>
            <a:pPr algn="just"/>
            <a:r>
              <a:rPr lang="fa-IR" sz="1600" dirty="0" smtClean="0">
                <a:cs typeface="B Nazanin" pitchFamily="2" charset="-78"/>
              </a:rPr>
              <a:t>چهار </a:t>
            </a:r>
            <a:r>
              <a:rPr lang="fa-IR" sz="1600" dirty="0">
                <a:cs typeface="B Nazanin" pitchFamily="2" charset="-78"/>
              </a:rPr>
              <a:t>پايان به خصوص </a:t>
            </a:r>
            <a:r>
              <a:rPr lang="fa-IR" sz="1600" dirty="0" smtClean="0">
                <a:cs typeface="B Nazanin" pitchFamily="2" charset="-78"/>
              </a:rPr>
              <a:t>گاو </a:t>
            </a:r>
            <a:r>
              <a:rPr lang="fa-IR" sz="1600" dirty="0">
                <a:cs typeface="B Nazanin" pitchFamily="2" charset="-78"/>
              </a:rPr>
              <a:t>از مهمترين و مورد قبول ترين معيارهاي ارزش بوده است (در اوستا بارها به اين مطلب اشاره شده است) </a:t>
            </a:r>
            <a:r>
              <a:rPr lang="fa-IR" sz="1600" dirty="0" smtClean="0">
                <a:cs typeface="B Nazanin" pitchFamily="2" charset="-78"/>
              </a:rPr>
              <a:t>. </a:t>
            </a:r>
            <a:r>
              <a:rPr lang="fa-IR" sz="1600" dirty="0">
                <a:cs typeface="B Nazanin" pitchFamily="2" charset="-78"/>
              </a:rPr>
              <a:t>"به نظر مي رسد پيدايش پول به عنوان معيار ارزش مقدم بر پيرايش پول به عنوان وسيله مبادله بوده است </a:t>
            </a:r>
            <a:r>
              <a:rPr lang="fa-IR" sz="1600" dirty="0" smtClean="0">
                <a:cs typeface="B Nazanin" pitchFamily="2" charset="-78"/>
              </a:rPr>
              <a:t>" در </a:t>
            </a:r>
            <a:r>
              <a:rPr lang="fa-IR" sz="1600" dirty="0">
                <a:cs typeface="B Nazanin" pitchFamily="2" charset="-78"/>
              </a:rPr>
              <a:t>حبشه نمك ، در بعضي سواحل هند يك نوع صدف و در </a:t>
            </a:r>
            <a:r>
              <a:rPr lang="fa-IR" sz="1600" dirty="0" smtClean="0">
                <a:cs typeface="B Nazanin" pitchFamily="2" charset="-78"/>
              </a:rPr>
              <a:t>نيوزلند </a:t>
            </a:r>
            <a:r>
              <a:rPr lang="fa-IR" sz="1600" dirty="0">
                <a:cs typeface="B Nazanin" pitchFamily="2" charset="-78"/>
              </a:rPr>
              <a:t>ماهي خشك شده ، در ويرجينياي آمريكا توتون و در بعضي از كشورهاي ديگر پوست و لباس هاي چرمي به عنوان وسيله مشترك داد و ستد مورد استفاده قرار مي گرفته است . </a:t>
            </a:r>
            <a:endParaRPr lang="en-US" sz="1600" dirty="0">
              <a:cs typeface="B Nazanin" pitchFamily="2" charset="-78"/>
            </a:endParaRPr>
          </a:p>
          <a:p>
            <a:pPr algn="just"/>
            <a:r>
              <a:rPr lang="fa-IR" sz="1600" dirty="0" smtClean="0">
                <a:cs typeface="B Nazanin" pitchFamily="2" charset="-78"/>
              </a:rPr>
              <a:t>پول </a:t>
            </a:r>
            <a:r>
              <a:rPr lang="fa-IR" sz="1600" dirty="0">
                <a:cs typeface="B Nazanin" pitchFamily="2" charset="-78"/>
              </a:rPr>
              <a:t>كالايي تنها معياري براي ارزش گذاري كالا بوده است . به طور كلي اگر چه پول كالايي بسياري از مشكلات مبادلات پاياپاي را حل كرد ولي مشكلاتي نظير عدم تقسيم پذيري برخي كالاها ، مشكل حمل ونقل و مشكل هزينه نگهداري كالا همچنان به قوت خود باقي ماند</a:t>
            </a:r>
            <a:r>
              <a:rPr lang="en-US" sz="1600" dirty="0" smtClean="0">
                <a:cs typeface="B Nazanin" pitchFamily="2" charset="-78"/>
              </a:rPr>
              <a:t>.</a:t>
            </a:r>
            <a:endParaRPr lang="fa-IR" sz="1600" dirty="0" smtClean="0">
              <a:cs typeface="B Nazanin" pitchFamily="2" charset="-78"/>
            </a:endParaRPr>
          </a:p>
          <a:p>
            <a:pPr algn="just"/>
            <a:r>
              <a:rPr lang="fa-IR" sz="1600" b="1" dirty="0" smtClean="0">
                <a:solidFill>
                  <a:schemeClr val="accent1"/>
                </a:solidFill>
                <a:cs typeface="B Nazanin" pitchFamily="2" charset="-78"/>
              </a:rPr>
              <a:t>پول كالايي </a:t>
            </a:r>
            <a:r>
              <a:rPr lang="fa-IR" sz="1600" dirty="0" smtClean="0">
                <a:cs typeface="B Nazanin" pitchFamily="2" charset="-78"/>
              </a:rPr>
              <a:t>،‌ پولي است كه ارزش آن به عنوان كالا برابر ارزش آن به عنوان پول است . </a:t>
            </a:r>
          </a:p>
          <a:p>
            <a:pPr algn="just"/>
            <a:r>
              <a:rPr lang="fa-IR" sz="1600" dirty="0" smtClean="0">
                <a:cs typeface="B Nazanin" pitchFamily="2" charset="-78"/>
              </a:rPr>
              <a:t>مهمترين خصوصيت آن يكسان و متحدالشكل بودن آن است .</a:t>
            </a:r>
            <a:endParaRPr lang="en-US" sz="1600" dirty="0">
              <a:cs typeface="B Nazanin" pitchFamily="2" charset="-78"/>
            </a:endParaRPr>
          </a:p>
        </p:txBody>
      </p:sp>
    </p:spTree>
    <p:custDataLst>
      <p:tags r:id="rId1"/>
    </p:custDataLst>
    <p:extLst>
      <p:ext uri="{BB962C8B-B14F-4D97-AF65-F5344CB8AC3E}">
        <p14:creationId xmlns:p14="http://schemas.microsoft.com/office/powerpoint/2010/main" val="3086927419"/>
      </p:ext>
    </p:extLst>
  </p:cSld>
  <p:clrMapOvr>
    <a:masterClrMapping/>
  </p:clrMapOvr>
  <p:transition spd="slow">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400" dirty="0">
                <a:cs typeface="B Nazanin" pitchFamily="2" charset="-78"/>
              </a:rPr>
              <a:t>لایحه اصلاحی کمیته ویژه مجلس در شور اول مورد بحث قرار گرفت و کلیات آن در 61/11/18 مورد تصویب مجلس شوراي اسلامی قرار گرفت . با بررسی مجدد لایحه توسط کمیسیون ویژه نظام بانکی مجلس شوراي اسلامی و اصلاحات لازم، لایحه در شور دوم به جلسه علنی ارجاع گردید و سرانجام قانون عملیات بانکی بدون ربا روز یکشنبه 62/3/22 به تصویب رسید، سپس بر اساس نظر شوراي نگهبان با حذف تبصره ماده 27 مبنی بر این كه </a:t>
            </a:r>
            <a:r>
              <a:rPr lang="en-US" sz="2400" dirty="0"/>
              <a:t>»</a:t>
            </a:r>
            <a:r>
              <a:rPr lang="fa-IR" sz="2400" dirty="0">
                <a:cs typeface="B Nazanin" pitchFamily="2" charset="-78"/>
              </a:rPr>
              <a:t>دولت موظف است که مفاد این قانون را تدریجاً و حداکثر ظرف مدت پنج سال به مرحله اجراء درآورد » مجدداً در جلسه علنی مجلس شوراي اسلامی در روز سه شنبه هشتم شهریور سال 1362 مراحل نهایی تصویب قانون یاد شده طی و در تاریخ دهم دي ماه مورد تائید شوراي نگهبان قرار </a:t>
            </a:r>
            <a:r>
              <a:rPr lang="fa-IR" sz="2400" dirty="0" smtClean="0">
                <a:cs typeface="B Nazanin" pitchFamily="2" charset="-78"/>
              </a:rPr>
              <a:t>گرفت و </a:t>
            </a:r>
            <a:r>
              <a:rPr lang="fa-IR" sz="2400" dirty="0">
                <a:cs typeface="B Nazanin" pitchFamily="2" charset="-78"/>
              </a:rPr>
              <a:t>در پنج فصل جهت اجراء ابلاغ گردید. براساس مصوبه شوراي عالی بانکها، کلیه بانکها مکلف </a:t>
            </a:r>
            <a:r>
              <a:rPr lang="fa-IR" sz="2400" dirty="0" smtClean="0">
                <a:cs typeface="B Nazanin" pitchFamily="2" charset="-78"/>
              </a:rPr>
              <a:t>شدند از </a:t>
            </a:r>
            <a:r>
              <a:rPr lang="fa-IR" sz="2400" dirty="0">
                <a:cs typeface="B Nazanin" pitchFamily="2" charset="-78"/>
              </a:rPr>
              <a:t>ابتداي سال 1363 عملیات خود را با قانون عملیات بانکی بدون ربا (بهره ) تطبیق دهند.</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4274954612"/>
      </p:ext>
    </p:extLst>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b="1" dirty="0">
                <a:cs typeface="B Nazanin" pitchFamily="2" charset="-78"/>
              </a:rPr>
              <a:t>خصوصی سازي در نظام پولی و بانکی کشور</a:t>
            </a:r>
          </a:p>
          <a:p>
            <a:pPr marL="0" indent="0" algn="just">
              <a:buNone/>
            </a:pPr>
            <a:r>
              <a:rPr lang="fa-IR" dirty="0">
                <a:cs typeface="B Nazanin" pitchFamily="2" charset="-78"/>
              </a:rPr>
              <a:t>شروع خصوصی سازي در نظام پولی و بانکی کشور ب ه تأسیس مؤسسه مالی و اعتباري بنیاد</a:t>
            </a:r>
          </a:p>
          <a:p>
            <a:pPr marL="0" indent="0" algn="just">
              <a:buNone/>
            </a:pPr>
            <a:r>
              <a:rPr lang="fa-IR" dirty="0">
                <a:cs typeface="B Nazanin" pitchFamily="2" charset="-78"/>
              </a:rPr>
              <a:t>مستضعفان و جانبازان بر می گردد که بدون مجوز بانک مرکزي از سال 1364 شروع به کار نمود. شوراي</a:t>
            </a:r>
          </a:p>
          <a:p>
            <a:pPr marL="0" indent="0" algn="just">
              <a:buNone/>
            </a:pPr>
            <a:r>
              <a:rPr lang="fa-IR" dirty="0">
                <a:cs typeface="B Nazanin" pitchFamily="2" charset="-78"/>
              </a:rPr>
              <a:t>پول و اعتبار 1 به استناد مفاد قانون پولی و بانکی کشور مصوب تیر ماه 1351 و مفاد مقررات ناظر بر</a:t>
            </a:r>
          </a:p>
          <a:p>
            <a:pPr marL="0" indent="0" algn="just">
              <a:buNone/>
            </a:pPr>
            <a:r>
              <a:rPr lang="fa-IR" dirty="0">
                <a:cs typeface="B Nazanin" pitchFamily="2" charset="-78"/>
              </a:rPr>
              <a:t>تأسیس مؤسسات اعتباري غیر بانکی تصمیم به صدور مجوز تأسیس مؤسسات اعتباري غیر بانکی به دو</a:t>
            </a:r>
          </a:p>
          <a:p>
            <a:pPr marL="0" indent="0" algn="just">
              <a:buNone/>
            </a:pPr>
            <a:r>
              <a:rPr lang="fa-IR" dirty="0">
                <a:cs typeface="B Nazanin" pitchFamily="2" charset="-78"/>
              </a:rPr>
              <a:t>صورت عام و خاص نمود. به این شکل اولین مرحله و اقدام جهت حضور بانک هاي خصوصی در کشور</a:t>
            </a:r>
          </a:p>
          <a:p>
            <a:pPr marL="0" indent="0" algn="just">
              <a:buNone/>
            </a:pPr>
            <a:r>
              <a:rPr lang="fa-IR" dirty="0">
                <a:cs typeface="B Nazanin" pitchFamily="2" charset="-78"/>
              </a:rPr>
              <a:t>برداشته شد و مؤسسات مالی اعتباري غیر بانکی نیز یکی پس از دیگر ي تأسیس گردید ند . در سال</a:t>
            </a:r>
          </a:p>
          <a:p>
            <a:pPr marL="0" indent="0" algn="just">
              <a:buNone/>
            </a:pPr>
            <a:r>
              <a:rPr lang="fa-IR" dirty="0">
                <a:cs typeface="B Nazanin" pitchFamily="2" charset="-78"/>
              </a:rPr>
              <a:t>1380 بانک اقتصاد نوین و بانک پارسیان با دریافت مجوز شروع به کار کردند . شش ماه بعد بانک</a:t>
            </a:r>
          </a:p>
          <a:p>
            <a:pPr marL="0" indent="0" algn="just">
              <a:buNone/>
            </a:pPr>
            <a:r>
              <a:rPr lang="fa-IR" dirty="0">
                <a:cs typeface="B Nazanin" pitchFamily="2" charset="-78"/>
              </a:rPr>
              <a:t>کارآفرین و یک سال بعد بانک سامان و سایر بانکهاي خصوصی و تعدادي موسسات اعتباري غیر بانکی</a:t>
            </a:r>
          </a:p>
          <a:p>
            <a:pPr marL="0" indent="0" algn="just">
              <a:buNone/>
            </a:pPr>
            <a:r>
              <a:rPr lang="fa-IR" dirty="0">
                <a:cs typeface="B Nazanin" pitchFamily="2" charset="-78"/>
              </a:rPr>
              <a:t>تأسیس و به فعالیت پرداختند. در سال 1379 در قانون برنامه سوم توسعه 2 اجازه تأسیس بانک هاي</a:t>
            </a:r>
          </a:p>
          <a:p>
            <a:pPr marL="0" indent="0" algn="just">
              <a:buNone/>
            </a:pPr>
            <a:r>
              <a:rPr lang="fa-IR" dirty="0">
                <a:cs typeface="B Nazanin" pitchFamily="2" charset="-78"/>
              </a:rPr>
              <a:t>خصوصی صادر شد و در همان سال آیین نامه هاي مربوطه به تصویب شوراي پول و اعتبار رسید.</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1584799422"/>
      </p:ext>
    </p:extLst>
  </p:cSld>
  <p:clrMapOvr>
    <a:masterClrMapping/>
  </p:clrMapOvr>
  <p:transition spd="slow">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400" b="1" dirty="0">
                <a:cs typeface="B Nazanin" pitchFamily="2" charset="-78"/>
              </a:rPr>
              <a:t>قانون تأسیس بانک خصوصی</a:t>
            </a:r>
          </a:p>
          <a:p>
            <a:pPr marL="0" indent="0" algn="just">
              <a:buNone/>
            </a:pPr>
            <a:r>
              <a:rPr lang="fa-IR" sz="2400" dirty="0">
                <a:cs typeface="B Nazanin" pitchFamily="2" charset="-78"/>
              </a:rPr>
              <a:t>در ماده 98 برنامه سوم توسعه آمده است؛</a:t>
            </a:r>
          </a:p>
          <a:p>
            <a:pPr marL="0" indent="0" algn="just">
              <a:buNone/>
            </a:pPr>
            <a:r>
              <a:rPr lang="fa-IR" sz="2400" dirty="0" smtClean="0">
                <a:cs typeface="B Nazanin" pitchFamily="2" charset="-78"/>
              </a:rPr>
              <a:t>به منظور </a:t>
            </a:r>
            <a:r>
              <a:rPr lang="fa-IR" sz="2400" dirty="0">
                <a:cs typeface="B Nazanin" pitchFamily="2" charset="-78"/>
              </a:rPr>
              <a:t>افزایش شرایط رقابتی در بازارهاي مالی و تشویق </a:t>
            </a:r>
            <a:r>
              <a:rPr lang="fa-IR" sz="2400" dirty="0" smtClean="0">
                <a:cs typeface="B Nazanin" pitchFamily="2" charset="-78"/>
              </a:rPr>
              <a:t>پس انداز </a:t>
            </a:r>
            <a:r>
              <a:rPr lang="fa-IR" sz="2400" dirty="0">
                <a:cs typeface="B Nazanin" pitchFamily="2" charset="-78"/>
              </a:rPr>
              <a:t>و سرمایه گذاري و ایجاد زمینه </a:t>
            </a:r>
            <a:r>
              <a:rPr lang="fa-IR" sz="2400" dirty="0" smtClean="0">
                <a:cs typeface="B Nazanin" pitchFamily="2" charset="-78"/>
              </a:rPr>
              <a:t>رشد و </a:t>
            </a:r>
            <a:r>
              <a:rPr lang="fa-IR" sz="2400" dirty="0">
                <a:cs typeface="B Nazanin" pitchFamily="2" charset="-78"/>
              </a:rPr>
              <a:t>توسعه اقتصادي کشور و جلوگیري از ضرر و زیان جامعه با توجه به ذیل اصل چهل و چهار </a:t>
            </a:r>
            <a:r>
              <a:rPr lang="fa-IR" sz="2400" dirty="0" smtClean="0">
                <a:cs typeface="B Nazanin" pitchFamily="2" charset="-78"/>
              </a:rPr>
              <a:t>قانون اساسی </a:t>
            </a:r>
            <a:r>
              <a:rPr lang="fa-IR" sz="2400" dirty="0">
                <a:cs typeface="B Nazanin" pitchFamily="2" charset="-78"/>
              </a:rPr>
              <a:t>و در چارچوب ضوابط قلمرو و شرایط تعیین شده در زیر اجاره تأسیس بانک توسط بخش </a:t>
            </a:r>
            <a:r>
              <a:rPr lang="fa-IR" sz="2400" dirty="0" smtClean="0">
                <a:cs typeface="B Nazanin" pitchFamily="2" charset="-78"/>
              </a:rPr>
              <a:t>غیر دولتی </a:t>
            </a:r>
            <a:r>
              <a:rPr lang="fa-IR" sz="2400" dirty="0">
                <a:cs typeface="B Nazanin" pitchFamily="2" charset="-78"/>
              </a:rPr>
              <a:t>داده می شود</a:t>
            </a:r>
            <a:r>
              <a:rPr lang="fa-IR" sz="2400" dirty="0" smtClean="0">
                <a:cs typeface="B Nazanin" pitchFamily="2" charset="-78"/>
              </a:rPr>
              <a:t>.</a:t>
            </a:r>
          </a:p>
          <a:p>
            <a:pPr marL="0" indent="0" algn="just">
              <a:buNone/>
            </a:pPr>
            <a:r>
              <a:rPr lang="fa-IR" sz="2400" dirty="0">
                <a:cs typeface="B Nazanin" pitchFamily="2" charset="-78"/>
              </a:rPr>
              <a:t>الف – سیاست گذاري پولی، اعتباري، ارزي، چاپ اسکناس، ضرب سکه، حفظ ذخایر ارزي، نظارت </a:t>
            </a:r>
            <a:r>
              <a:rPr lang="fa-IR" sz="2400" dirty="0" smtClean="0">
                <a:cs typeface="B Nazanin" pitchFamily="2" charset="-78"/>
              </a:rPr>
              <a:t>بربانک </a:t>
            </a:r>
            <a:r>
              <a:rPr lang="fa-IR" sz="2400" dirty="0">
                <a:cs typeface="B Nazanin" pitchFamily="2" charset="-78"/>
              </a:rPr>
              <a:t>ها و صدور مجوز فعالیت بانکی در قلمرو وظایف دولت بوده و جهت اعمال حاکمیت همچنان </a:t>
            </a:r>
            <a:r>
              <a:rPr lang="fa-IR" sz="2400" dirty="0" smtClean="0">
                <a:cs typeface="B Nazanin" pitchFamily="2" charset="-78"/>
              </a:rPr>
              <a:t>در اختیار </a:t>
            </a:r>
            <a:r>
              <a:rPr lang="fa-IR" sz="2400" dirty="0">
                <a:cs typeface="B Nazanin" pitchFamily="2" charset="-78"/>
              </a:rPr>
              <a:t>دولت باقی می ماند</a:t>
            </a:r>
            <a:r>
              <a:rPr lang="fa-IR" sz="2400" dirty="0" smtClean="0">
                <a:cs typeface="B Nazanin" pitchFamily="2" charset="-78"/>
              </a:rPr>
              <a:t>.</a:t>
            </a:r>
            <a:endParaRPr lang="fa-IR" sz="24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4030161144"/>
      </p:ext>
    </p:extLst>
  </p:cSld>
  <p:clrMapOvr>
    <a:masterClrMapping/>
  </p:clrMapOvr>
  <p:transition spd="slow">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400" dirty="0">
                <a:cs typeface="B Nazanin" pitchFamily="2" charset="-78"/>
              </a:rPr>
              <a:t>ب – ضوابط مربوط به نحوه فعالیت بانک ها از قبیل رعایت نسبت هاي مالی تعیین شده ، جهت داشتن ساختار مالی سالم و نوع قراردادها و عقود و فعالیت هاي بانک ها طبق قوانین پولی و بانکی کشور مصوب 1351 و قانون عملیات بانکی بدون ربا خواهد بود.</a:t>
            </a:r>
          </a:p>
          <a:p>
            <a:pPr marL="0" indent="0" algn="just">
              <a:buNone/>
            </a:pPr>
            <a:r>
              <a:rPr lang="fa-IR" sz="2400" dirty="0" smtClean="0">
                <a:cs typeface="B Nazanin" pitchFamily="2" charset="-78"/>
              </a:rPr>
              <a:t>ج </a:t>
            </a:r>
            <a:r>
              <a:rPr lang="fa-IR" sz="2400" dirty="0">
                <a:cs typeface="B Nazanin" pitchFamily="2" charset="-78"/>
              </a:rPr>
              <a:t>– دولت می تواند به افراد حقیقی و حقوقی به شرط داشتن شرایط زیر مجوز فعالیت اعطاء نماید.</a:t>
            </a:r>
          </a:p>
          <a:p>
            <a:pPr marL="0" indent="0" algn="just">
              <a:buNone/>
            </a:pPr>
            <a:r>
              <a:rPr lang="fa-IR" sz="2400" dirty="0" smtClean="0">
                <a:cs typeface="B Nazanin" pitchFamily="2" charset="-78"/>
              </a:rPr>
              <a:t>1-  </a:t>
            </a:r>
            <a:r>
              <a:rPr lang="fa-IR" sz="2400" dirty="0">
                <a:cs typeface="B Nazanin" pitchFamily="2" charset="-78"/>
              </a:rPr>
              <a:t>داشتن تجربه و داشتن دانش لازم در این </a:t>
            </a:r>
            <a:r>
              <a:rPr lang="fa-IR" sz="2400" dirty="0" smtClean="0">
                <a:cs typeface="B Nazanin" pitchFamily="2" charset="-78"/>
              </a:rPr>
              <a:t>کار</a:t>
            </a:r>
          </a:p>
          <a:p>
            <a:pPr marL="0" indent="0" algn="just">
              <a:buNone/>
            </a:pPr>
            <a:r>
              <a:rPr lang="fa-IR" sz="2400" dirty="0" smtClean="0">
                <a:cs typeface="B Nazanin" pitchFamily="2" charset="-78"/>
              </a:rPr>
              <a:t>2-  </a:t>
            </a:r>
            <a:r>
              <a:rPr lang="fa-IR" sz="2400" dirty="0">
                <a:cs typeface="B Nazanin" pitchFamily="2" charset="-78"/>
              </a:rPr>
              <a:t>از نظر مالی توان تأمین سرمایه لازم و انجام کار را داشته باشد</a:t>
            </a:r>
          </a:p>
          <a:p>
            <a:pPr marL="0" indent="0" algn="just">
              <a:buNone/>
            </a:pPr>
            <a:r>
              <a:rPr lang="fa-IR" sz="2400" dirty="0" smtClean="0">
                <a:cs typeface="B Nazanin" pitchFamily="2" charset="-78"/>
              </a:rPr>
              <a:t>3- عدم </a:t>
            </a:r>
            <a:r>
              <a:rPr lang="fa-IR" sz="2400" dirty="0">
                <a:cs typeface="B Nazanin" pitchFamily="2" charset="-78"/>
              </a:rPr>
              <a:t>داشتن هرگونه سوء پیشینه اعم از مالی و اخلاقی</a:t>
            </a:r>
          </a:p>
          <a:p>
            <a:pPr marL="0" indent="0" algn="just">
              <a:buNone/>
            </a:pPr>
            <a:r>
              <a:rPr lang="fa-IR" sz="2400" dirty="0">
                <a:cs typeface="B Nazanin" pitchFamily="2" charset="-78"/>
              </a:rPr>
              <a:t>این قانون در برنامه چهارم توسعه نیز تنفیذ گردید و همچنان به قوت خود باقی </a:t>
            </a:r>
            <a:r>
              <a:rPr lang="fa-IR" sz="2400" dirty="0" smtClean="0">
                <a:cs typeface="B Nazanin" pitchFamily="2" charset="-78"/>
              </a:rPr>
              <a:t>است . </a:t>
            </a:r>
            <a:endParaRPr lang="fa-IR" sz="23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3877328122"/>
      </p:ext>
    </p:extLst>
  </p:cSld>
  <p:clrMapOvr>
    <a:masterClrMapping/>
  </p:clrMapOvr>
  <p:transition spd="slow">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sz="2400" b="1" dirty="0" smtClean="0">
                <a:cs typeface="B Nazanin" pitchFamily="2" charset="-78"/>
              </a:rPr>
              <a:t>ميزان سرمايه لازم براي تاسيس بانك خصوصي</a:t>
            </a:r>
          </a:p>
          <a:p>
            <a:pPr marL="0" indent="0" algn="just">
              <a:buNone/>
            </a:pPr>
            <a:r>
              <a:rPr lang="fa-IR" sz="2400" b="1" dirty="0" smtClean="0">
                <a:cs typeface="B Nazanin" pitchFamily="2" charset="-78"/>
              </a:rPr>
              <a:t>بانك ها :</a:t>
            </a:r>
          </a:p>
          <a:p>
            <a:pPr marL="0" indent="0" algn="just">
              <a:buNone/>
            </a:pPr>
            <a:r>
              <a:rPr lang="fa-IR" sz="2400" dirty="0" smtClean="0">
                <a:cs typeface="B Nazanin" pitchFamily="2" charset="-78"/>
              </a:rPr>
              <a:t>ابتدا 200 ميليارد تومان بعد 350 ميليارد تومان و اكنون </a:t>
            </a:r>
            <a:r>
              <a:rPr lang="fa-IR" sz="2400" b="1" dirty="0" smtClean="0">
                <a:cs typeface="B Nazanin" pitchFamily="2" charset="-78"/>
              </a:rPr>
              <a:t>400 ميليارد تومان</a:t>
            </a:r>
          </a:p>
          <a:p>
            <a:pPr marL="0" indent="0" algn="just">
              <a:buNone/>
            </a:pPr>
            <a:r>
              <a:rPr lang="fa-IR" sz="2400" b="1" dirty="0" smtClean="0">
                <a:cs typeface="B Nazanin" pitchFamily="2" charset="-78"/>
              </a:rPr>
              <a:t>موسسات مالي و اعتباري : </a:t>
            </a:r>
          </a:p>
          <a:p>
            <a:pPr marL="0" indent="0" algn="just">
              <a:buNone/>
            </a:pPr>
            <a:r>
              <a:rPr lang="fa-IR" sz="2400" dirty="0">
                <a:cs typeface="B Nazanin" pitchFamily="2" charset="-78"/>
              </a:rPr>
              <a:t>ابتدا </a:t>
            </a:r>
            <a:r>
              <a:rPr lang="fa-IR" sz="2400" dirty="0" smtClean="0">
                <a:cs typeface="B Nazanin" pitchFamily="2" charset="-78"/>
              </a:rPr>
              <a:t>50 ميليارد </a:t>
            </a:r>
            <a:r>
              <a:rPr lang="fa-IR" sz="2400" dirty="0">
                <a:cs typeface="B Nazanin" pitchFamily="2" charset="-78"/>
              </a:rPr>
              <a:t>تومان </a:t>
            </a:r>
            <a:r>
              <a:rPr lang="fa-IR" sz="2400" dirty="0" smtClean="0">
                <a:cs typeface="B Nazanin" pitchFamily="2" charset="-78"/>
              </a:rPr>
              <a:t> </a:t>
            </a:r>
            <a:r>
              <a:rPr lang="fa-IR" sz="2400" dirty="0">
                <a:cs typeface="B Nazanin" pitchFamily="2" charset="-78"/>
              </a:rPr>
              <a:t>و اكنون </a:t>
            </a:r>
            <a:r>
              <a:rPr lang="fa-IR" sz="2400" b="1" dirty="0" smtClean="0">
                <a:cs typeface="B Nazanin" pitchFamily="2" charset="-78"/>
              </a:rPr>
              <a:t>300 </a:t>
            </a:r>
            <a:r>
              <a:rPr lang="fa-IR" sz="2400" b="1" dirty="0">
                <a:cs typeface="B Nazanin" pitchFamily="2" charset="-78"/>
              </a:rPr>
              <a:t>ميليارد تومان</a:t>
            </a:r>
          </a:p>
          <a:p>
            <a:pPr marL="0" indent="0" algn="just">
              <a:buNone/>
            </a:pPr>
            <a:endParaRPr lang="fa-IR" sz="23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028655375"/>
      </p:ext>
    </p:extLst>
  </p:cSld>
  <p:clrMapOvr>
    <a:masterClrMapping/>
  </p:clrMapOvr>
  <p:transition spd="slow">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buNone/>
            </a:pPr>
            <a:r>
              <a:rPr lang="fa-IR" dirty="0">
                <a:cs typeface="B Nazanin" pitchFamily="2" charset="-78"/>
              </a:rPr>
              <a:t>حداقل سرمايه براي تاسيس انواع موسسات اعتباري در كشور كه از سوي بانك مركزي اعلام شده بدين شرح است:</a:t>
            </a:r>
          </a:p>
          <a:p>
            <a:r>
              <a:rPr lang="fa-IR" dirty="0">
                <a:cs typeface="B Nazanin" pitchFamily="2" charset="-78"/>
              </a:rPr>
              <a:t>بانك هاي غير دولتي: 400 ميليارد تومان</a:t>
            </a:r>
          </a:p>
          <a:p>
            <a:r>
              <a:rPr lang="fa-IR" dirty="0">
                <a:cs typeface="B Nazanin" pitchFamily="2" charset="-78"/>
              </a:rPr>
              <a:t>بانك هاي مجازي: 400 ميليارد تومان</a:t>
            </a:r>
          </a:p>
          <a:p>
            <a:r>
              <a:rPr lang="fa-IR" dirty="0">
                <a:cs typeface="B Nazanin" pitchFamily="2" charset="-78"/>
              </a:rPr>
              <a:t>بانك هاي قرض الحسنه: 50 ميليارد تومان</a:t>
            </a:r>
          </a:p>
          <a:p>
            <a:r>
              <a:rPr lang="fa-IR" dirty="0">
                <a:cs typeface="B Nazanin" pitchFamily="2" charset="-78"/>
              </a:rPr>
              <a:t>موسسه اعتباري غير بانكي: 300 ميليارد تومان</a:t>
            </a:r>
          </a:p>
          <a:p>
            <a:r>
              <a:rPr lang="fa-IR" dirty="0">
                <a:cs typeface="B Nazanin" pitchFamily="2" charset="-78"/>
              </a:rPr>
              <a:t>شعبه بانك خارجي: 5 ميليون يورو</a:t>
            </a:r>
          </a:p>
          <a:p>
            <a:r>
              <a:rPr lang="fa-IR" dirty="0">
                <a:cs typeface="B Nazanin" pitchFamily="2" charset="-78"/>
              </a:rPr>
              <a:t>تعاوني اعتبار: 20 ميليون تومان</a:t>
            </a:r>
          </a:p>
          <a:p>
            <a:r>
              <a:rPr lang="fa-IR" dirty="0">
                <a:cs typeface="B Nazanin" pitchFamily="2" charset="-78"/>
              </a:rPr>
              <a:t>صندوق قرض الحسنه موسسات اعتباري: 5 ميليارد تومان</a:t>
            </a:r>
          </a:p>
          <a:p>
            <a:r>
              <a:rPr lang="fa-IR" dirty="0">
                <a:cs typeface="B Nazanin" pitchFamily="2" charset="-78"/>
              </a:rPr>
              <a:t>صندوق قرض الحسنه: 50 ميليون تومان</a:t>
            </a:r>
          </a:p>
          <a:p>
            <a:r>
              <a:rPr lang="fa-IR" dirty="0">
                <a:cs typeface="B Nazanin" pitchFamily="2" charset="-78"/>
              </a:rPr>
              <a:t>صرافي نوع اول در تهران و شهرهاي بزرگ: 200 ميليون تومان</a:t>
            </a:r>
          </a:p>
          <a:p>
            <a:r>
              <a:rPr lang="fa-IR" dirty="0">
                <a:cs typeface="B Nazanin" pitchFamily="2" charset="-78"/>
              </a:rPr>
              <a:t>صرافي نوع اول در ساير شهرها: 100 ميليون تومان</a:t>
            </a:r>
          </a:p>
          <a:p>
            <a:r>
              <a:rPr lang="fa-IR" dirty="0">
                <a:cs typeface="B Nazanin" pitchFamily="2" charset="-78"/>
              </a:rPr>
              <a:t>صرافي نوع دوم :2 ميليارد تومان</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853228206"/>
      </p:ext>
    </p:extLst>
  </p:cSld>
  <p:clrMapOvr>
    <a:masterClrMapping/>
  </p:clrMapOvr>
  <p:transition spd="slow">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just">
              <a:buNone/>
            </a:pPr>
            <a:r>
              <a:rPr lang="fa-IR" b="1" dirty="0">
                <a:cs typeface="B Nazanin" pitchFamily="2" charset="-78"/>
              </a:rPr>
              <a:t>سوالات فصل </a:t>
            </a:r>
            <a:r>
              <a:rPr lang="fa-IR" b="1" dirty="0" smtClean="0">
                <a:cs typeface="B Nazanin" pitchFamily="2" charset="-78"/>
              </a:rPr>
              <a:t>پنجم</a:t>
            </a:r>
            <a:endParaRPr lang="fa-IR" b="1" dirty="0">
              <a:cs typeface="B Nazanin" pitchFamily="2" charset="-78"/>
            </a:endParaRPr>
          </a:p>
          <a:p>
            <a:pPr marL="0" indent="0" algn="just">
              <a:buNone/>
            </a:pPr>
            <a:r>
              <a:rPr lang="fa-IR" dirty="0" smtClean="0">
                <a:cs typeface="B Nazanin" pitchFamily="2" charset="-78"/>
              </a:rPr>
              <a:t>1 – دوره هاي </a:t>
            </a:r>
            <a:r>
              <a:rPr lang="fa-IR" dirty="0">
                <a:cs typeface="B Nazanin" pitchFamily="2" charset="-78"/>
              </a:rPr>
              <a:t>تکامل بانکداري کدامند ؟ چرا بانکها بعد از انقلاب اسلامی ملی شدند؟</a:t>
            </a:r>
          </a:p>
          <a:p>
            <a:pPr marL="0" indent="0" algn="just">
              <a:buNone/>
            </a:pPr>
            <a:r>
              <a:rPr lang="fa-IR" dirty="0" smtClean="0">
                <a:cs typeface="B Nazanin" pitchFamily="2" charset="-78"/>
              </a:rPr>
              <a:t>2- </a:t>
            </a:r>
            <a:r>
              <a:rPr lang="fa-IR" dirty="0">
                <a:cs typeface="B Nazanin" pitchFamily="2" charset="-78"/>
              </a:rPr>
              <a:t>دوره بانکداري تجاري چیست؟ چرا ایجاد شد و معایب آن دوره را توضیح دهید؟</a:t>
            </a:r>
          </a:p>
          <a:p>
            <a:pPr marL="0" indent="0" algn="just">
              <a:buNone/>
            </a:pPr>
            <a:r>
              <a:rPr lang="fa-IR" dirty="0" smtClean="0">
                <a:cs typeface="B Nazanin" pitchFamily="2" charset="-78"/>
              </a:rPr>
              <a:t>3 - مکاتب </a:t>
            </a:r>
            <a:r>
              <a:rPr lang="fa-IR" dirty="0">
                <a:cs typeface="B Nazanin" pitchFamily="2" charset="-78"/>
              </a:rPr>
              <a:t>پولی را تعریف کنید و توضیح دهید کدام مکتب با شرایط بانکداري امروزه سنخیت بیشتر ي</a:t>
            </a:r>
          </a:p>
          <a:p>
            <a:pPr marL="0" indent="0" algn="just">
              <a:buNone/>
            </a:pPr>
            <a:r>
              <a:rPr lang="fa-IR" dirty="0">
                <a:cs typeface="B Nazanin" pitchFamily="2" charset="-78"/>
              </a:rPr>
              <a:t>دارد</a:t>
            </a:r>
            <a:r>
              <a:rPr lang="fa-IR" dirty="0" smtClean="0">
                <a:cs typeface="B Nazanin" pitchFamily="2" charset="-78"/>
              </a:rPr>
              <a:t>؟ </a:t>
            </a:r>
            <a:endParaRPr lang="fa-IR" dirty="0">
              <a:cs typeface="B Nazanin" pitchFamily="2" charset="-78"/>
            </a:endParaRPr>
          </a:p>
          <a:p>
            <a:pPr marL="0" indent="0" algn="just">
              <a:buNone/>
            </a:pPr>
            <a:r>
              <a:rPr lang="fa-IR" dirty="0" smtClean="0">
                <a:cs typeface="B Nazanin" pitchFamily="2" charset="-78"/>
              </a:rPr>
              <a:t>4 - چگونه </a:t>
            </a:r>
            <a:r>
              <a:rPr lang="fa-IR" dirty="0">
                <a:cs typeface="B Nazanin" pitchFamily="2" charset="-78"/>
              </a:rPr>
              <a:t>تجربه بانکداري در ایران در دهه 1270 مدفون گردید ؟</a:t>
            </a:r>
          </a:p>
          <a:p>
            <a:pPr marL="0" indent="0" algn="just">
              <a:buNone/>
            </a:pPr>
            <a:r>
              <a:rPr lang="fa-IR" dirty="0" smtClean="0">
                <a:cs typeface="B Nazanin" pitchFamily="2" charset="-78"/>
              </a:rPr>
              <a:t>5- دوره </a:t>
            </a:r>
            <a:r>
              <a:rPr lang="fa-IR" dirty="0">
                <a:cs typeface="B Nazanin" pitchFamily="2" charset="-78"/>
              </a:rPr>
              <a:t>بانکداري تجاري در ایران چگونه آغاز شد و ویژگیهاي این دوره را شرح دهید؟</a:t>
            </a:r>
          </a:p>
          <a:p>
            <a:pPr marL="0" indent="0" algn="just">
              <a:buNone/>
            </a:pPr>
            <a:r>
              <a:rPr lang="fa-IR" dirty="0" smtClean="0">
                <a:cs typeface="B Nazanin" pitchFamily="2" charset="-78"/>
              </a:rPr>
              <a:t>6- بانک </a:t>
            </a:r>
            <a:r>
              <a:rPr lang="fa-IR" dirty="0">
                <a:cs typeface="B Nazanin" pitchFamily="2" charset="-78"/>
              </a:rPr>
              <a:t>ملی چرا تاسیس شد و در مراحل بعدي </a:t>
            </a:r>
            <a:r>
              <a:rPr lang="fa-IR" dirty="0" smtClean="0">
                <a:cs typeface="B Nazanin" pitchFamily="2" charset="-78"/>
              </a:rPr>
              <a:t>آیا </a:t>
            </a:r>
            <a:r>
              <a:rPr lang="fa-IR" dirty="0">
                <a:cs typeface="B Nazanin" pitchFamily="2" charset="-78"/>
              </a:rPr>
              <a:t>تنها به عنوان </a:t>
            </a:r>
            <a:r>
              <a:rPr lang="fa-IR" dirty="0" smtClean="0">
                <a:cs typeface="B Nazanin" pitchFamily="2" charset="-78"/>
              </a:rPr>
              <a:t>یک </a:t>
            </a:r>
            <a:r>
              <a:rPr lang="fa-IR" dirty="0">
                <a:cs typeface="B Nazanin" pitchFamily="2" charset="-78"/>
              </a:rPr>
              <a:t>بانک </a:t>
            </a:r>
            <a:r>
              <a:rPr lang="fa-IR" dirty="0" smtClean="0">
                <a:cs typeface="B Nazanin" pitchFamily="2" charset="-78"/>
              </a:rPr>
              <a:t>تجاري عملیات </a:t>
            </a:r>
            <a:r>
              <a:rPr lang="fa-IR" dirty="0">
                <a:cs typeface="B Nazanin" pitchFamily="2" charset="-78"/>
              </a:rPr>
              <a:t>خود را ادامه داد ؟</a:t>
            </a:r>
          </a:p>
          <a:p>
            <a:pPr marL="0" indent="0" algn="just">
              <a:buNone/>
            </a:pPr>
            <a:r>
              <a:rPr lang="fa-IR" dirty="0" smtClean="0">
                <a:cs typeface="B Nazanin" pitchFamily="2" charset="-78"/>
              </a:rPr>
              <a:t>7- در </a:t>
            </a:r>
            <a:r>
              <a:rPr lang="fa-IR" dirty="0">
                <a:cs typeface="B Nazanin" pitchFamily="2" charset="-78"/>
              </a:rPr>
              <a:t>چه سالی ایران داراي نظام بانکی شد وضعیت تاسیس بانک مرکزي را تحلیل کنید؟</a:t>
            </a:r>
          </a:p>
          <a:p>
            <a:pPr marL="0" indent="0" algn="just">
              <a:buNone/>
            </a:pPr>
            <a:r>
              <a:rPr lang="fa-IR" dirty="0" smtClean="0">
                <a:cs typeface="B Nazanin" pitchFamily="2" charset="-78"/>
              </a:rPr>
              <a:t>8- رویکردهاي </a:t>
            </a:r>
            <a:r>
              <a:rPr lang="fa-IR" dirty="0">
                <a:cs typeface="B Nazanin" pitchFamily="2" charset="-78"/>
              </a:rPr>
              <a:t>تحول در نظام بانکی کشور چه بود؟و چه رویکرد ي در نظام پول ی کشور قانونمند</a:t>
            </a:r>
          </a:p>
          <a:p>
            <a:pPr marL="0" indent="0" algn="just">
              <a:buNone/>
            </a:pPr>
            <a:r>
              <a:rPr lang="fa-IR" dirty="0">
                <a:cs typeface="B Nazanin" pitchFamily="2" charset="-78"/>
              </a:rPr>
              <a:t>گردید؟</a:t>
            </a:r>
          </a:p>
          <a:p>
            <a:pPr marL="0" indent="0" algn="just">
              <a:buNone/>
            </a:pPr>
            <a:r>
              <a:rPr lang="fa-IR" dirty="0" smtClean="0">
                <a:cs typeface="B Nazanin" pitchFamily="2" charset="-78"/>
              </a:rPr>
              <a:t>9 - سابقه </a:t>
            </a:r>
            <a:r>
              <a:rPr lang="fa-IR" dirty="0">
                <a:cs typeface="B Nazanin" pitchFamily="2" charset="-78"/>
              </a:rPr>
              <a:t>خصوصی سازي در نظام پولی و بانکی کشور در بعد از انقلاب </a:t>
            </a:r>
            <a:r>
              <a:rPr lang="fa-IR" dirty="0" smtClean="0">
                <a:cs typeface="B Nazanin" pitchFamily="2" charset="-78"/>
              </a:rPr>
              <a:t>اسلامی </a:t>
            </a:r>
            <a:r>
              <a:rPr lang="fa-IR" dirty="0">
                <a:cs typeface="B Nazanin" pitchFamily="2" charset="-78"/>
              </a:rPr>
              <a:t>چیست؟ و </a:t>
            </a:r>
            <a:r>
              <a:rPr lang="fa-IR" dirty="0" smtClean="0">
                <a:cs typeface="B Nazanin" pitchFamily="2" charset="-78"/>
              </a:rPr>
              <a:t>چگونه قانونمند </a:t>
            </a:r>
            <a:r>
              <a:rPr lang="fa-IR" dirty="0">
                <a:cs typeface="B Nazanin" pitchFamily="2" charset="-78"/>
              </a:rPr>
              <a:t>گردید؟</a:t>
            </a:r>
          </a:p>
        </p:txBody>
      </p:sp>
      <p:sp>
        <p:nvSpPr>
          <p:cNvPr id="5" name="Title 1"/>
          <p:cNvSpPr>
            <a:spLocks noGrp="1"/>
          </p:cNvSpPr>
          <p:nvPr>
            <p:ph type="title"/>
          </p:nvPr>
        </p:nvSpPr>
        <p:spPr>
          <a:xfrm>
            <a:off x="899592" y="476672"/>
            <a:ext cx="8077200" cy="288032"/>
          </a:xfrm>
        </p:spPr>
        <p:txBody>
          <a:bodyPr>
            <a:normAutofit fontScale="90000"/>
          </a:bodyPr>
          <a:lstStyle/>
          <a:p>
            <a:pPr algn="ctr"/>
            <a:r>
              <a:rPr lang="fa-IR" sz="1800" b="1" dirty="0">
                <a:cs typeface="B Titr" pitchFamily="2" charset="-78"/>
              </a:rPr>
              <a:t>روند تکاملی بانکداري در ایران</a:t>
            </a:r>
            <a:endParaRPr lang="en-US" sz="1800" b="1" dirty="0">
              <a:latin typeface="B Titr"/>
              <a:cs typeface="B Titr" pitchFamily="2" charset="-78"/>
            </a:endParaRPr>
          </a:p>
        </p:txBody>
      </p:sp>
    </p:spTree>
    <p:extLst>
      <p:ext uri="{BB962C8B-B14F-4D97-AF65-F5344CB8AC3E}">
        <p14:creationId xmlns:p14="http://schemas.microsoft.com/office/powerpoint/2010/main" val="2810846975"/>
      </p:ext>
    </p:extLst>
  </p:cSld>
  <p:clrMapOvr>
    <a:masterClrMapping/>
  </p:clrMapOvr>
  <p:transition spd="slow">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1484784"/>
            <a:ext cx="9144000" cy="6741368"/>
          </a:xfrm>
        </p:spPr>
        <p:txBody>
          <a:bodyPr>
            <a:noAutofit/>
          </a:bodyPr>
          <a:lstStyle/>
          <a:p>
            <a:pPr marL="0" indent="0" algn="ctr">
              <a:buNone/>
            </a:pPr>
            <a:r>
              <a:rPr lang="fa-IR" sz="4000" b="1" dirty="0" smtClean="0">
                <a:cs typeface="B Titr" pitchFamily="2" charset="-78"/>
              </a:rPr>
              <a:t>مكانيزم فعاليت بانكهاي تجاري </a:t>
            </a:r>
          </a:p>
          <a:p>
            <a:pPr marL="0" indent="0" algn="ctr">
              <a:buNone/>
            </a:pPr>
            <a:r>
              <a:rPr lang="fa-IR" sz="4000" b="1" dirty="0" smtClean="0">
                <a:cs typeface="B Titr" pitchFamily="2" charset="-78"/>
              </a:rPr>
              <a:t>در </a:t>
            </a:r>
          </a:p>
          <a:p>
            <a:pPr marL="0" indent="0" algn="ctr">
              <a:buNone/>
            </a:pPr>
            <a:r>
              <a:rPr lang="fa-IR" sz="4000" b="1" dirty="0" smtClean="0">
                <a:cs typeface="B Titr" pitchFamily="2" charset="-78"/>
              </a:rPr>
              <a:t>بانكداري ربوي و </a:t>
            </a:r>
          </a:p>
          <a:p>
            <a:pPr marL="0" indent="0" algn="ctr">
              <a:buNone/>
            </a:pPr>
            <a:r>
              <a:rPr lang="fa-IR" sz="4000" b="1" dirty="0" smtClean="0">
                <a:solidFill>
                  <a:srgbClr val="00B050"/>
                </a:solidFill>
                <a:cs typeface="B Titr" pitchFamily="2" charset="-78"/>
              </a:rPr>
              <a:t>بانكداري اسلامي</a:t>
            </a:r>
            <a:endParaRPr lang="fa-IR" sz="4000" dirty="0">
              <a:solidFill>
                <a:srgbClr val="00B050"/>
              </a:solidFill>
              <a:cs typeface="B Titr" pitchFamily="2" charset="-78"/>
            </a:endParaRPr>
          </a:p>
        </p:txBody>
      </p:sp>
      <p:sp>
        <p:nvSpPr>
          <p:cNvPr id="5" name="Title 1"/>
          <p:cNvSpPr>
            <a:spLocks noGrp="1"/>
          </p:cNvSpPr>
          <p:nvPr>
            <p:ph type="title"/>
          </p:nvPr>
        </p:nvSpPr>
        <p:spPr>
          <a:xfrm>
            <a:off x="467544" y="620688"/>
            <a:ext cx="8077200" cy="936104"/>
          </a:xfrm>
        </p:spPr>
        <p:txBody>
          <a:bodyPr>
            <a:noAutofit/>
          </a:bodyPr>
          <a:lstStyle/>
          <a:p>
            <a:pPr algn="ctr"/>
            <a:r>
              <a:rPr lang="fa-IR" sz="4000" b="1" dirty="0" smtClean="0">
                <a:cs typeface="B Titr" pitchFamily="2" charset="-78"/>
              </a:rPr>
              <a:t>فصل ششم</a:t>
            </a:r>
            <a:endParaRPr lang="en-US" sz="4000" b="1" dirty="0">
              <a:latin typeface="B Titr"/>
              <a:cs typeface="B Titr" pitchFamily="2" charset="-78"/>
            </a:endParaRPr>
          </a:p>
        </p:txBody>
      </p:sp>
    </p:spTree>
    <p:extLst>
      <p:ext uri="{BB962C8B-B14F-4D97-AF65-F5344CB8AC3E}">
        <p14:creationId xmlns:p14="http://schemas.microsoft.com/office/powerpoint/2010/main" val="2590635045"/>
      </p:ext>
    </p:extLst>
  </p:cSld>
  <p:clrMapOvr>
    <a:masterClrMapping/>
  </p:clrMapOvr>
  <p:transition spd="slow">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buNone/>
            </a:pPr>
            <a:r>
              <a:rPr lang="fa-IR" sz="1800" dirty="0" smtClean="0">
                <a:cs typeface="B Nazanin" pitchFamily="2" charset="-78"/>
              </a:rPr>
              <a:t>در </a:t>
            </a:r>
            <a:r>
              <a:rPr lang="fa-IR" sz="1800" dirty="0">
                <a:cs typeface="B Nazanin" pitchFamily="2" charset="-78"/>
              </a:rPr>
              <a:t>نظام بانکداري بانک ها دو نوع می باشند ، </a:t>
            </a:r>
            <a:endParaRPr lang="fa-IR" sz="1800" dirty="0" smtClean="0">
              <a:cs typeface="B Nazanin" pitchFamily="2" charset="-78"/>
            </a:endParaRPr>
          </a:p>
          <a:p>
            <a:pPr marL="0" indent="0">
              <a:buNone/>
            </a:pPr>
            <a:r>
              <a:rPr lang="fa-IR" sz="1800" b="1" dirty="0" smtClean="0">
                <a:cs typeface="B Nazanin" pitchFamily="2" charset="-78"/>
              </a:rPr>
              <a:t>بانک </a:t>
            </a:r>
            <a:r>
              <a:rPr lang="fa-IR" sz="1800" b="1" dirty="0">
                <a:cs typeface="B Nazanin" pitchFamily="2" charset="-78"/>
              </a:rPr>
              <a:t>هاي </a:t>
            </a:r>
            <a:r>
              <a:rPr lang="fa-IR" sz="1800" b="1" dirty="0" smtClean="0">
                <a:cs typeface="B Nazanin" pitchFamily="2" charset="-78"/>
              </a:rPr>
              <a:t>تجاري</a:t>
            </a:r>
          </a:p>
          <a:p>
            <a:pPr marL="0" indent="0">
              <a:buNone/>
            </a:pPr>
            <a:r>
              <a:rPr lang="fa-IR" sz="1800" b="1" dirty="0" smtClean="0">
                <a:cs typeface="B Nazanin" pitchFamily="2" charset="-78"/>
              </a:rPr>
              <a:t>بانک </a:t>
            </a:r>
            <a:r>
              <a:rPr lang="fa-IR" sz="1800" b="1" dirty="0">
                <a:cs typeface="B Nazanin" pitchFamily="2" charset="-78"/>
              </a:rPr>
              <a:t>هاي غیرتجاري</a:t>
            </a:r>
            <a:r>
              <a:rPr lang="fa-IR" sz="1800" dirty="0">
                <a:cs typeface="B Nazanin" pitchFamily="2" charset="-78"/>
              </a:rPr>
              <a:t>، که </a:t>
            </a:r>
            <a:r>
              <a:rPr lang="fa-IR" sz="1800" dirty="0" smtClean="0">
                <a:cs typeface="B Nazanin" pitchFamily="2" charset="-78"/>
              </a:rPr>
              <a:t>بانک غیرتجاري </a:t>
            </a:r>
            <a:r>
              <a:rPr lang="fa-IR" sz="1800" dirty="0">
                <a:cs typeface="B Nazanin" pitchFamily="2" charset="-78"/>
              </a:rPr>
              <a:t>همان بانک مرکزي می باشد </a:t>
            </a:r>
            <a:r>
              <a:rPr lang="fa-IR" sz="1800" dirty="0" smtClean="0">
                <a:cs typeface="B Nazanin" pitchFamily="2" charset="-78"/>
              </a:rPr>
              <a:t>. </a:t>
            </a:r>
          </a:p>
          <a:p>
            <a:pPr marL="0" indent="0">
              <a:buNone/>
            </a:pPr>
            <a:r>
              <a:rPr lang="fa-IR" sz="1800" dirty="0" smtClean="0">
                <a:cs typeface="B Nazanin" pitchFamily="2" charset="-78"/>
              </a:rPr>
              <a:t>بطور </a:t>
            </a:r>
            <a:r>
              <a:rPr lang="fa-IR" sz="1800" dirty="0">
                <a:cs typeface="B Nazanin" pitchFamily="2" charset="-78"/>
              </a:rPr>
              <a:t>کلی با توجه بانکداري معاصر می توان </a:t>
            </a:r>
            <a:r>
              <a:rPr lang="fa-IR" sz="1800" dirty="0" smtClean="0">
                <a:cs typeface="B Nazanin" pitchFamily="2" charset="-78"/>
              </a:rPr>
              <a:t>وظایف بانک </a:t>
            </a:r>
            <a:r>
              <a:rPr lang="fa-IR" sz="1800" dirty="0">
                <a:cs typeface="B Nazanin" pitchFamily="2" charset="-78"/>
              </a:rPr>
              <a:t>هاي تجاري را به دو گروه وظایف و عملیات اصلی و فرعی تقسیم کرد</a:t>
            </a:r>
            <a:r>
              <a:rPr lang="fa-IR" sz="1800" dirty="0" smtClean="0">
                <a:cs typeface="B Nazanin" pitchFamily="2" charset="-78"/>
              </a:rPr>
              <a:t>.</a:t>
            </a:r>
          </a:p>
          <a:p>
            <a:pPr marL="0" indent="0">
              <a:buNone/>
            </a:pPr>
            <a:endParaRPr lang="fa-IR" sz="1800" dirty="0">
              <a:cs typeface="B Nazanin" pitchFamily="2" charset="-78"/>
            </a:endParaRPr>
          </a:p>
        </p:txBody>
      </p:sp>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وظایف بانک در بانکداري ربوي</a:t>
            </a:r>
          </a:p>
        </p:txBody>
      </p:sp>
      <p:pic>
        <p:nvPicPr>
          <p:cNvPr id="2560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075" y="2492896"/>
            <a:ext cx="8705850" cy="425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149705"/>
      </p:ext>
    </p:extLst>
  </p:cSld>
  <p:clrMapOvr>
    <a:masterClrMapping/>
  </p:clrMapOvr>
  <p:transition spd="slow">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خط مشی هاي بانک هاي تجاري</a:t>
            </a:r>
          </a:p>
        </p:txBody>
      </p:sp>
      <p:pic>
        <p:nvPicPr>
          <p:cNvPr id="266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764704"/>
            <a:ext cx="8991600" cy="556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90068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rmAutofit fontScale="90000"/>
          </a:bodyPr>
          <a:lstStyle/>
          <a:p>
            <a:pPr algn="ctr">
              <a:lnSpc>
                <a:spcPct val="150000"/>
              </a:lnSpc>
            </a:pPr>
            <a:r>
              <a:rPr lang="fa-IR" sz="3200" b="1" dirty="0">
                <a:cs typeface="B Titr" pitchFamily="2" charset="-78"/>
              </a:rPr>
              <a:t>پول </a:t>
            </a:r>
            <a:r>
              <a:rPr lang="fa-IR" sz="3200" b="1" dirty="0" smtClean="0">
                <a:cs typeface="B Titr" pitchFamily="2" charset="-78"/>
              </a:rPr>
              <a:t>فلزي</a:t>
            </a: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endParaRPr lang="fa-IR" sz="3200" b="1" dirty="0">
              <a:cs typeface="B Titr" pitchFamily="2" charset="-78"/>
            </a:endParaRPr>
          </a:p>
        </p:txBody>
      </p:sp>
      <p:sp>
        <p:nvSpPr>
          <p:cNvPr id="4" name="Content Placeholder 3"/>
          <p:cNvSpPr>
            <a:spLocks noGrp="1"/>
          </p:cNvSpPr>
          <p:nvPr>
            <p:ph idx="1"/>
          </p:nvPr>
        </p:nvSpPr>
        <p:spPr>
          <a:xfrm>
            <a:off x="323528" y="1412776"/>
            <a:ext cx="8229600" cy="4392488"/>
          </a:xfrm>
        </p:spPr>
        <p:txBody>
          <a:bodyPr>
            <a:noAutofit/>
          </a:bodyPr>
          <a:lstStyle/>
          <a:p>
            <a:pPr algn="just"/>
            <a:r>
              <a:rPr lang="ar-SA" sz="1800" dirty="0" smtClean="0">
                <a:cs typeface="B Nazanin" pitchFamily="2" charset="-78"/>
              </a:rPr>
              <a:t>همچنان </a:t>
            </a:r>
            <a:r>
              <a:rPr lang="ar-SA" sz="1800" dirty="0">
                <a:cs typeface="B Nazanin" pitchFamily="2" charset="-78"/>
              </a:rPr>
              <a:t>كه جوامع بشري هر روز به تمدن نزديكتر مي شدند ، انسانها به فكر تهيه پول با دوام افتادند . در اين راستا از آلياژهايي از فلزات نظير سرب ، مس و آهن استفاده كردند كه به لحاظ حجيم بودن ، تقلب در آلياژ و وزن بسيار زياد آنها و همچنين به لحاظ شكل ظاهري ، مطلوب نبودند . به تدريج ، طلا و نقره به عنوان وسيله مبادله و همچنين معيار ارزش جايگزين فلزات ديگر شدند . اينكه جايگزيني طلا و نقره به جاي ساير فلزات در چه زماني رخ داده است مشخص نيست اما برخي مورخان پيدايش سكه هاي طلا و نقره را به دو هزار سال قبل از ميلاد مسيح نسبت مي دهند. هردودت مورخ يوناني معتقد است شاهنشاهان ليديه در 8 قرن قبل از ميلاد مسيح اولين مردمي بودند كه طلا و نقره را به صورت سكه در آوردند </a:t>
            </a:r>
            <a:r>
              <a:rPr lang="ar-SA" sz="1800" dirty="0" smtClean="0">
                <a:cs typeface="B Nazanin" pitchFamily="2" charset="-78"/>
              </a:rPr>
              <a:t>و </a:t>
            </a:r>
            <a:r>
              <a:rPr lang="ar-SA" sz="1800" dirty="0">
                <a:cs typeface="B Nazanin" pitchFamily="2" charset="-78"/>
              </a:rPr>
              <a:t>از آن در داد و ستد استفاده كردند. با حمله هخامنشيان به ليديه در زمان كوروش ، اين صنعت به ايران وارد شد . ضرب سكه هاي طلا و نقره به عنوان پول در ابتدا بدون برخورداري از معيار مشخصي انجام شد ولي با گذشت زمان و </a:t>
            </a:r>
            <a:r>
              <a:rPr lang="ar-SA" sz="1800" dirty="0" smtClean="0">
                <a:cs typeface="B Nazanin" pitchFamily="2" charset="-78"/>
              </a:rPr>
              <a:t>تقلب</a:t>
            </a:r>
            <a:r>
              <a:rPr lang="fa-IR" sz="1800" dirty="0" smtClean="0">
                <a:cs typeface="B Nazanin" pitchFamily="2" charset="-78"/>
              </a:rPr>
              <a:t> هايي</a:t>
            </a:r>
            <a:r>
              <a:rPr lang="ar-SA" sz="1800" dirty="0" smtClean="0">
                <a:cs typeface="B Nazanin" pitchFamily="2" charset="-78"/>
              </a:rPr>
              <a:t> </a:t>
            </a:r>
            <a:r>
              <a:rPr lang="ar-SA" sz="1800" dirty="0">
                <a:cs typeface="B Nazanin" pitchFamily="2" charset="-78"/>
              </a:rPr>
              <a:t>كه در اين زمينه انجام شد ، فعاليتهايي جهت توزين سكه ها و ارزيابي عيار و درجه خلوص آنها صورت گرفت و ضرب سكه از اين مرحله به بعد فقط توسط دولتها صورت گرفت. </a:t>
            </a:r>
            <a:endParaRPr lang="en-US" sz="1800" dirty="0">
              <a:cs typeface="B Nazanin" pitchFamily="2" charset="-78"/>
            </a:endParaRPr>
          </a:p>
        </p:txBody>
      </p:sp>
    </p:spTree>
    <p:custDataLst>
      <p:tags r:id="rId1"/>
    </p:custDataLst>
    <p:extLst>
      <p:ext uri="{BB962C8B-B14F-4D97-AF65-F5344CB8AC3E}">
        <p14:creationId xmlns:p14="http://schemas.microsoft.com/office/powerpoint/2010/main" val="3262609522"/>
      </p:ext>
    </p:extLst>
  </p:cSld>
  <p:clrMapOvr>
    <a:masterClrMapping/>
  </p:clrMapOvr>
  <p:transition spd="slow">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خط مشی هاي بانک هاي تجاري</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076325"/>
            <a:ext cx="8848725"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078763"/>
      </p:ext>
    </p:extLst>
  </p:cSld>
  <p:clrMapOvr>
    <a:masterClrMapping/>
  </p:clrMapOvr>
  <p:transition spd="slow">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ساز و کار فعالیت بانکداري ربوي</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908720"/>
            <a:ext cx="9058275"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026695"/>
      </p:ext>
    </p:extLst>
  </p:cSld>
  <p:clrMapOvr>
    <a:masterClrMapping/>
  </p:clrMapOvr>
  <p:transition spd="slow">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ساز و کار فعالیت بانکداري ربوي</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9175"/>
            <a:ext cx="89916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5843136"/>
            <a:ext cx="488632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636366"/>
      </p:ext>
    </p:extLst>
  </p:cSld>
  <p:clrMapOvr>
    <a:masterClrMapping/>
  </p:clrMapOvr>
  <p:transition spd="slow">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ساز و کار فعالیت بانکداري ربوي</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266825"/>
            <a:ext cx="903922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344459"/>
      </p:ext>
    </p:extLst>
  </p:cSld>
  <p:clrMapOvr>
    <a:masterClrMapping/>
  </p:clrMapOvr>
  <p:transition spd="slow">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9592" y="476672"/>
            <a:ext cx="8077200" cy="288032"/>
          </a:xfrm>
        </p:spPr>
        <p:txBody>
          <a:bodyPr>
            <a:normAutofit fontScale="90000"/>
          </a:bodyPr>
          <a:lstStyle/>
          <a:p>
            <a:pPr marL="0" indent="0" algn="ctr"/>
            <a:r>
              <a:rPr lang="fa-IR" sz="1800" b="1" dirty="0">
                <a:cs typeface="B Titr" pitchFamily="2" charset="-78"/>
              </a:rPr>
              <a:t>ساز و کار فعالیت بانکداري ربوي</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00013"/>
            <a:ext cx="8820150" cy="665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903036"/>
      </p:ext>
    </p:extLst>
  </p:cSld>
  <p:clrMapOvr>
    <a:masterClrMapping/>
  </p:clrMapOvr>
  <p:transition spd="slow">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295400"/>
            <a:ext cx="87820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068700"/>
      </p:ext>
    </p:extLst>
  </p:cSld>
  <p:clrMapOvr>
    <a:masterClrMapping/>
  </p:clrMapOvr>
  <p:transition spd="slow">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505" y="836712"/>
            <a:ext cx="9096375" cy="609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291391"/>
      </p:ext>
    </p:extLst>
  </p:cSld>
  <p:clrMapOvr>
    <a:masterClrMapping/>
  </p:clrMapOvr>
  <p:transition spd="slow">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595313"/>
            <a:ext cx="9067800" cy="566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465081"/>
      </p:ext>
    </p:extLst>
  </p:cSld>
  <p:clrMapOvr>
    <a:masterClrMapping/>
  </p:clrMapOvr>
  <p:transition spd="slow">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838200"/>
            <a:ext cx="889635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802913"/>
      </p:ext>
    </p:extLst>
  </p:cSld>
  <p:clrMapOvr>
    <a:masterClrMapping/>
  </p:clrMapOvr>
  <p:transition spd="slow">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23838"/>
            <a:ext cx="9077325"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803280"/>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rmAutofit fontScale="90000"/>
          </a:bodyPr>
          <a:lstStyle/>
          <a:p>
            <a:pPr algn="ctr">
              <a:lnSpc>
                <a:spcPct val="150000"/>
              </a:lnSpc>
            </a:pPr>
            <a:r>
              <a:rPr lang="fa-IR" sz="3200" b="1" dirty="0">
                <a:cs typeface="B Titr" pitchFamily="2" charset="-78"/>
              </a:rPr>
              <a:t>پول </a:t>
            </a:r>
            <a:r>
              <a:rPr lang="fa-IR" sz="3200" b="1" dirty="0" smtClean="0">
                <a:cs typeface="B Titr" pitchFamily="2" charset="-78"/>
              </a:rPr>
              <a:t>فلزي</a:t>
            </a: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endParaRPr lang="fa-IR" sz="3200" b="1" dirty="0">
              <a:cs typeface="B Titr" pitchFamily="2" charset="-78"/>
            </a:endParaRPr>
          </a:p>
        </p:txBody>
      </p:sp>
      <p:sp>
        <p:nvSpPr>
          <p:cNvPr id="4" name="Content Placeholder 3"/>
          <p:cNvSpPr>
            <a:spLocks noGrp="1"/>
          </p:cNvSpPr>
          <p:nvPr>
            <p:ph idx="1"/>
          </p:nvPr>
        </p:nvSpPr>
        <p:spPr>
          <a:xfrm>
            <a:off x="323528" y="1556792"/>
            <a:ext cx="8229600" cy="4153347"/>
          </a:xfrm>
        </p:spPr>
        <p:txBody>
          <a:bodyPr>
            <a:noAutofit/>
          </a:bodyPr>
          <a:lstStyle/>
          <a:p>
            <a:pPr marL="0" indent="0">
              <a:buNone/>
            </a:pPr>
            <a:r>
              <a:rPr lang="ar-SA" sz="2400" dirty="0">
                <a:cs typeface="B Nazanin" pitchFamily="2" charset="-78"/>
              </a:rPr>
              <a:t>نقره به صورت تدريجي و به دلايل زير از سيستم مبادلات خارج شد. </a:t>
            </a:r>
            <a:endParaRPr lang="fa-IR" sz="2400" dirty="0" smtClean="0">
              <a:cs typeface="B Nazanin" pitchFamily="2" charset="-78"/>
            </a:endParaRPr>
          </a:p>
          <a:p>
            <a:r>
              <a:rPr lang="fa-IR" sz="2400" dirty="0" smtClean="0">
                <a:cs typeface="B Nazanin" pitchFamily="2" charset="-78"/>
              </a:rPr>
              <a:t>1- </a:t>
            </a:r>
            <a:r>
              <a:rPr lang="ar-SA" sz="2400" dirty="0" smtClean="0">
                <a:cs typeface="B Nazanin" pitchFamily="2" charset="-78"/>
              </a:rPr>
              <a:t>با </a:t>
            </a:r>
            <a:r>
              <a:rPr lang="ar-SA" sz="2400" dirty="0">
                <a:cs typeface="B Nazanin" pitchFamily="2" charset="-78"/>
              </a:rPr>
              <a:t>كشف معادن نقره ، توليد نقره افزايش يافت و ارزش آن كاهش يافت. </a:t>
            </a:r>
            <a:endParaRPr lang="fa-IR" sz="2400" dirty="0" smtClean="0">
              <a:cs typeface="B Nazanin" pitchFamily="2" charset="-78"/>
            </a:endParaRPr>
          </a:p>
          <a:p>
            <a:r>
              <a:rPr lang="ar-SA" sz="2400" dirty="0" smtClean="0">
                <a:cs typeface="B Nazanin" pitchFamily="2" charset="-78"/>
              </a:rPr>
              <a:t>2-</a:t>
            </a:r>
            <a:r>
              <a:rPr lang="ar-SA" sz="2400" dirty="0">
                <a:cs typeface="B Nazanin" pitchFamily="2" charset="-78"/>
              </a:rPr>
              <a:t> طلا به عنوان وسيله مبادله در سراسر جهان پذيرفته شد. </a:t>
            </a:r>
            <a:endParaRPr lang="en-US" sz="2400" dirty="0">
              <a:cs typeface="B Nazanin" pitchFamily="2" charset="-78"/>
            </a:endParaRPr>
          </a:p>
          <a:p>
            <a:r>
              <a:rPr lang="ar-SA" sz="2400" dirty="0">
                <a:cs typeface="B Nazanin" pitchFamily="2" charset="-78"/>
              </a:rPr>
              <a:t>3- هزينه توليد نقره نسبت به هزينه توليد طلا كم است . </a:t>
            </a:r>
            <a:endParaRPr lang="en-US" sz="2400" dirty="0">
              <a:cs typeface="B Nazanin" pitchFamily="2" charset="-78"/>
            </a:endParaRPr>
          </a:p>
          <a:p>
            <a:r>
              <a:rPr lang="ar-SA" sz="2400" dirty="0">
                <a:cs typeface="B Nazanin" pitchFamily="2" charset="-78"/>
              </a:rPr>
              <a:t>4- استخراج نقره همراه استخراج فلزات ديگر امكان پذير است . به عنوان مثال در معدن قلعه ذهي بيرجند به همراه استخراج هر تن مس ، 24 گرم طلا و 500 گرم نقره استخراج مي شود. </a:t>
            </a:r>
            <a:endParaRPr lang="en-US" sz="2400" dirty="0">
              <a:cs typeface="B Nazanin" pitchFamily="2" charset="-78"/>
            </a:endParaRPr>
          </a:p>
        </p:txBody>
      </p:sp>
    </p:spTree>
    <p:custDataLst>
      <p:tags r:id="rId1"/>
    </p:custDataLst>
    <p:extLst>
      <p:ext uri="{BB962C8B-B14F-4D97-AF65-F5344CB8AC3E}">
        <p14:creationId xmlns:p14="http://schemas.microsoft.com/office/powerpoint/2010/main" val="350692597"/>
      </p:ext>
    </p:extLst>
  </p:cSld>
  <p:clrMapOvr>
    <a:masterClrMapping/>
  </p:clrMapOvr>
  <p:transition spd="slow">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933450"/>
            <a:ext cx="897255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599669"/>
      </p:ext>
    </p:extLst>
  </p:cSld>
  <p:clrMapOvr>
    <a:masterClrMapping/>
  </p:clrMapOvr>
  <p:transition spd="slow">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14375"/>
            <a:ext cx="9067800"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437122"/>
      </p:ext>
    </p:extLst>
  </p:cSld>
  <p:clrMapOvr>
    <a:masterClrMapping/>
  </p:clrMapOvr>
  <p:transition spd="slow">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557213"/>
            <a:ext cx="889635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051454"/>
      </p:ext>
    </p:extLst>
  </p:cSld>
  <p:clrMapOvr>
    <a:masterClrMapping/>
  </p:clrMapOvr>
  <p:transition spd="slow">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252413"/>
            <a:ext cx="9001125" cy="635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588612"/>
      </p:ext>
    </p:extLst>
  </p:cSld>
  <p:clrMapOvr>
    <a:masterClrMapping/>
  </p:clrMapOvr>
  <p:transition spd="slow">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833438"/>
            <a:ext cx="8705850"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737812"/>
      </p:ext>
    </p:extLst>
  </p:cSld>
  <p:clrMapOvr>
    <a:masterClrMapping/>
  </p:clrMapOvr>
  <p:transition spd="slow">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7638" y="0"/>
            <a:ext cx="8848725"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614403"/>
      </p:ext>
    </p:extLst>
  </p:cSld>
  <p:clrMapOvr>
    <a:masterClrMapping/>
  </p:clrMapOvr>
  <p:transition spd="slow">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819150"/>
            <a:ext cx="8924925"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102837"/>
      </p:ext>
    </p:extLst>
  </p:cSld>
  <p:clrMapOvr>
    <a:masterClrMapping/>
  </p:clrMapOvr>
  <p:transition spd="slow">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776288"/>
            <a:ext cx="893445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841592"/>
      </p:ext>
    </p:extLst>
  </p:cSld>
  <p:clrMapOvr>
    <a:masterClrMapping/>
  </p:clrMapOvr>
  <p:transition spd="slow">
    <p:fad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14313"/>
            <a:ext cx="8401050"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386879"/>
      </p:ext>
    </p:extLst>
  </p:cSld>
  <p:clrMapOvr>
    <a:masterClrMapping/>
  </p:clrMapOvr>
  <p:transition spd="slow">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5361459"/>
          </a:xfrm>
        </p:spPr>
        <p:txBody>
          <a:bodyPr>
            <a:noAutofit/>
          </a:bodyPr>
          <a:lstStyle/>
          <a:p>
            <a:pPr marL="0" indent="0">
              <a:buNone/>
            </a:pPr>
            <a:r>
              <a:rPr lang="fa-IR" sz="2200" dirty="0" smtClean="0">
                <a:cs typeface="B Nazanin" pitchFamily="2" charset="-78"/>
              </a:rPr>
              <a:t>4- </a:t>
            </a:r>
            <a:r>
              <a:rPr lang="fa-IR" sz="2200" dirty="0">
                <a:cs typeface="B Nazanin" pitchFamily="2" charset="-78"/>
              </a:rPr>
              <a:t>نیاز به نظارت و کنترل: </a:t>
            </a:r>
            <a:r>
              <a:rPr lang="fa-IR" sz="2200" dirty="0" smtClean="0">
                <a:cs typeface="B Nazanin" pitchFamily="2" charset="-78"/>
              </a:rPr>
              <a:t>در </a:t>
            </a:r>
            <a:r>
              <a:rPr lang="fa-IR" sz="2200" dirty="0">
                <a:cs typeface="B Nazanin" pitchFamily="2" charset="-78"/>
              </a:rPr>
              <a:t>این گونه عقود بانک میبایست بهصورت مستقی م یا غیر مستقیم </a:t>
            </a:r>
            <a:r>
              <a:rPr lang="fa-IR" sz="2200" dirty="0" smtClean="0">
                <a:cs typeface="B Nazanin" pitchFamily="2" charset="-78"/>
              </a:rPr>
              <a:t>بر تسهیلات </a:t>
            </a:r>
            <a:r>
              <a:rPr lang="fa-IR" sz="2200" dirty="0">
                <a:cs typeface="B Nazanin" pitchFamily="2" charset="-78"/>
              </a:rPr>
              <a:t>داده شده که به نوعی سرمایهگذاري و مشارکت با شخصیت هاي حقوقی یا حقیقی دیگر </a:t>
            </a:r>
            <a:r>
              <a:rPr lang="fa-IR" sz="2200" dirty="0" smtClean="0">
                <a:cs typeface="B Nazanin" pitchFamily="2" charset="-78"/>
              </a:rPr>
              <a:t>در پروژههاي </a:t>
            </a:r>
            <a:r>
              <a:rPr lang="fa-IR" sz="2200" dirty="0">
                <a:cs typeface="B Nazanin" pitchFamily="2" charset="-78"/>
              </a:rPr>
              <a:t>مشخص انجام داده است، در نحوهي اجراء، روند فعالیت و سلامت فعالیت نظارت نماید.</a:t>
            </a:r>
          </a:p>
          <a:p>
            <a:pPr marL="0" indent="0">
              <a:buNone/>
            </a:pPr>
            <a:r>
              <a:rPr lang="fa-IR" sz="2200" b="1" dirty="0" smtClean="0">
                <a:cs typeface="B Nazanin" pitchFamily="2" charset="-78"/>
              </a:rPr>
              <a:t>ویژگیهاي  </a:t>
            </a:r>
            <a:r>
              <a:rPr lang="fa-IR" sz="2200" b="1" dirty="0">
                <a:cs typeface="B Nazanin" pitchFamily="2" charset="-78"/>
              </a:rPr>
              <a:t>عقود </a:t>
            </a:r>
            <a:r>
              <a:rPr lang="fa-IR" sz="2200" b="1" dirty="0" smtClean="0">
                <a:cs typeface="B Nazanin" pitchFamily="2" charset="-78"/>
              </a:rPr>
              <a:t>مبادله اي</a:t>
            </a:r>
            <a:endParaRPr lang="fa-IR" sz="2200" b="1" dirty="0">
              <a:cs typeface="B Nazanin" pitchFamily="2" charset="-78"/>
            </a:endParaRPr>
          </a:p>
          <a:p>
            <a:pPr marL="0" indent="0">
              <a:buNone/>
            </a:pPr>
            <a:r>
              <a:rPr lang="fa-IR" sz="2200" dirty="0">
                <a:cs typeface="B Nazanin" pitchFamily="2" charset="-78"/>
              </a:rPr>
              <a:t>عقود مبادلهاي به آن نوع قراردادهایی گفته میشود که درآن ها اموال و منفعتی در برابر پول </a:t>
            </a:r>
            <a:r>
              <a:rPr lang="fa-IR" sz="2200" dirty="0" smtClean="0">
                <a:cs typeface="B Nazanin" pitchFamily="2" charset="-78"/>
              </a:rPr>
              <a:t>مبادله میشود</a:t>
            </a:r>
            <a:r>
              <a:rPr lang="fa-IR" sz="2200" dirty="0">
                <a:cs typeface="B Nazanin" pitchFamily="2" charset="-78"/>
              </a:rPr>
              <a:t>. در نظام بانکی فروش اقساطی، سلف، خرید دین، اجاره به شرط تملیک و جعاله از این </a:t>
            </a:r>
            <a:r>
              <a:rPr lang="fa-IR" sz="2200" dirty="0" smtClean="0">
                <a:cs typeface="B Nazanin" pitchFamily="2" charset="-78"/>
              </a:rPr>
              <a:t>نوع عقود </a:t>
            </a:r>
            <a:r>
              <a:rPr lang="fa-IR" sz="2200" dirty="0">
                <a:cs typeface="B Nazanin" pitchFamily="2" charset="-78"/>
              </a:rPr>
              <a:t>میباشند که داراي ویژگی هاي زیر میباشند؛</a:t>
            </a:r>
          </a:p>
          <a:p>
            <a:pPr marL="0" indent="0">
              <a:buNone/>
            </a:pPr>
            <a:r>
              <a:rPr lang="fa-IR" sz="2200" dirty="0" smtClean="0">
                <a:cs typeface="B Nazanin" pitchFamily="2" charset="-78"/>
              </a:rPr>
              <a:t>1- </a:t>
            </a:r>
            <a:r>
              <a:rPr lang="fa-IR" sz="2200" dirty="0">
                <a:cs typeface="B Nazanin" pitchFamily="2" charset="-78"/>
              </a:rPr>
              <a:t>پول به دارایی یا سرمایه تبدیل میشود.</a:t>
            </a:r>
            <a:endParaRPr lang="en-US" sz="2200" dirty="0">
              <a:cs typeface="B Nazanin" pitchFamily="2" charset="-78"/>
            </a:endParaRPr>
          </a:p>
        </p:txBody>
      </p:sp>
    </p:spTree>
    <p:extLst>
      <p:ext uri="{BB962C8B-B14F-4D97-AF65-F5344CB8AC3E}">
        <p14:creationId xmlns:p14="http://schemas.microsoft.com/office/powerpoint/2010/main" val="315196237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439874" y="116632"/>
            <a:ext cx="7772400" cy="761999"/>
          </a:xfrm>
        </p:spPr>
        <p:txBody>
          <a:bodyPr>
            <a:normAutofit/>
          </a:bodyPr>
          <a:lstStyle/>
          <a:p>
            <a:pPr algn="ctr"/>
            <a:r>
              <a:rPr lang="fa-IR" sz="4000" dirty="0" smtClean="0">
                <a:cs typeface="B Arshia" pitchFamily="2" charset="-78"/>
              </a:rPr>
              <a:t>پول ، ارز </a:t>
            </a:r>
            <a:r>
              <a:rPr lang="fa-IR" sz="4000" smtClean="0">
                <a:cs typeface="B Arshia" pitchFamily="2" charset="-78"/>
              </a:rPr>
              <a:t>و بانكداري</a:t>
            </a:r>
            <a:endParaRPr lang="en-US" sz="4000" dirty="0">
              <a:cs typeface="B Arshia" pitchFamily="2" charset="-78"/>
            </a:endParaRPr>
          </a:p>
        </p:txBody>
      </p:sp>
      <p:sp>
        <p:nvSpPr>
          <p:cNvPr id="3" name="Subtitle 2"/>
          <p:cNvSpPr>
            <a:spLocks noGrp="1"/>
          </p:cNvSpPr>
          <p:nvPr>
            <p:ph type="subTitle" idx="1"/>
            <p:custDataLst>
              <p:tags r:id="rId3"/>
            </p:custDataLst>
          </p:nvPr>
        </p:nvSpPr>
        <p:spPr>
          <a:xfrm>
            <a:off x="1619672" y="836712"/>
            <a:ext cx="5275052" cy="5112568"/>
          </a:xfrm>
        </p:spPr>
        <p:txBody>
          <a:bodyPr>
            <a:normAutofit/>
          </a:bodyPr>
          <a:lstStyle/>
          <a:p>
            <a:pPr algn="ctr"/>
            <a:r>
              <a:rPr lang="fa-IR" sz="2400" b="1" dirty="0">
                <a:solidFill>
                  <a:srgbClr val="00B050"/>
                </a:solidFill>
                <a:cs typeface="B Tabassom" pitchFamily="2" charset="-78"/>
              </a:rPr>
              <a:t> </a:t>
            </a:r>
          </a:p>
          <a:p>
            <a:pPr algn="ctr"/>
            <a:endParaRPr lang="en-US" sz="2000" dirty="0">
              <a:cs typeface="B Tabassom" pitchFamily="2" charset="-78"/>
            </a:endParaRPr>
          </a:p>
          <a:p>
            <a:pPr algn="ctr"/>
            <a:endParaRPr lang="fa-IR" sz="2000" dirty="0" smtClean="0">
              <a:cs typeface="B Tabassom" pitchFamily="2" charset="-78"/>
            </a:endParaRPr>
          </a:p>
          <a:p>
            <a:pPr algn="ctr"/>
            <a:endParaRPr lang="fa-IR" sz="2000" dirty="0">
              <a:cs typeface="B Tabassom" pitchFamily="2" charset="-78"/>
            </a:endParaRPr>
          </a:p>
          <a:p>
            <a:pPr algn="ctr"/>
            <a:r>
              <a:rPr lang="fa-IR" sz="2000" dirty="0" smtClean="0">
                <a:cs typeface="B Tabassom" pitchFamily="2" charset="-78"/>
              </a:rPr>
              <a:t>واحد </a:t>
            </a:r>
            <a:r>
              <a:rPr lang="fa-IR" sz="2000" dirty="0">
                <a:cs typeface="B Tabassom" pitchFamily="2" charset="-78"/>
              </a:rPr>
              <a:t>تهران </a:t>
            </a:r>
            <a:r>
              <a:rPr lang="fa-IR" sz="2000" dirty="0" smtClean="0">
                <a:cs typeface="B Tabassom" pitchFamily="2" charset="-78"/>
              </a:rPr>
              <a:t>جنوب </a:t>
            </a:r>
            <a:endParaRPr lang="en-US" sz="2000" dirty="0">
              <a:cs typeface="B Tabassom" pitchFamily="2" charset="-78"/>
            </a:endParaRPr>
          </a:p>
          <a:p>
            <a:pPr algn="ctr"/>
            <a:r>
              <a:rPr lang="fa-IR" sz="2000" dirty="0" smtClean="0">
                <a:cs typeface="B Tabassom" pitchFamily="2" charset="-78"/>
              </a:rPr>
              <a:t>دانشكده مديريت</a:t>
            </a:r>
            <a:endParaRPr lang="fa-IR" sz="2000" dirty="0">
              <a:cs typeface="B Tabassom" pitchFamily="2" charset="-78"/>
            </a:endParaRPr>
          </a:p>
          <a:p>
            <a:pPr algn="ctr"/>
            <a:endParaRPr lang="fa-IR" sz="2000" dirty="0" smtClean="0">
              <a:cs typeface="B Tabassom" pitchFamily="2" charset="-78"/>
            </a:endParaRPr>
          </a:p>
          <a:p>
            <a:pPr algn="ctr"/>
            <a:endParaRPr lang="fa-IR" sz="2000" dirty="0">
              <a:cs typeface="B Tabassom" pitchFamily="2" charset="-78"/>
            </a:endParaRPr>
          </a:p>
          <a:p>
            <a:pPr algn="ctr"/>
            <a:endParaRPr lang="fa-IR" sz="2000" dirty="0" smtClean="0">
              <a:cs typeface="B Tabassom" pitchFamily="2" charset="-78"/>
            </a:endParaRPr>
          </a:p>
          <a:p>
            <a:pPr algn="ctr"/>
            <a:endParaRPr lang="fa-IR" sz="2000" dirty="0" smtClean="0">
              <a:cs typeface="B Tabassom" pitchFamily="2" charset="-78"/>
            </a:endParaRPr>
          </a:p>
          <a:p>
            <a:pPr algn="ctr"/>
            <a:r>
              <a:rPr lang="fa-IR" sz="2000" b="1" dirty="0">
                <a:solidFill>
                  <a:srgbClr val="00B050"/>
                </a:solidFill>
                <a:cs typeface="B Titr" pitchFamily="2" charset="-78"/>
              </a:rPr>
              <a:t>دكتر درويش</a:t>
            </a:r>
          </a:p>
          <a:p>
            <a:pPr algn="ctr"/>
            <a:r>
              <a:rPr lang="en-US" sz="1800" dirty="0" smtClean="0">
                <a:solidFill>
                  <a:srgbClr val="00B050"/>
                </a:solidFill>
                <a:cs typeface="B Tabassom" pitchFamily="2" charset="-78"/>
              </a:rPr>
              <a:t>amaliran.blog.ir</a:t>
            </a:r>
            <a:endParaRPr lang="fa-IR" sz="1800" dirty="0" smtClean="0">
              <a:solidFill>
                <a:srgbClr val="00B050"/>
              </a:solidFill>
              <a:cs typeface="B Tabassom" pitchFamily="2" charset="-78"/>
            </a:endParaRPr>
          </a:p>
          <a:p>
            <a:pPr algn="ctr"/>
            <a:r>
              <a:rPr lang="fa-IR" sz="1800" dirty="0">
                <a:cs typeface="B Tabassom" pitchFamily="2" charset="-78"/>
              </a:rPr>
              <a:t>نيمسال </a:t>
            </a:r>
            <a:r>
              <a:rPr lang="fa-IR" sz="1800" dirty="0" smtClean="0">
                <a:cs typeface="B Tabassom" pitchFamily="2" charset="-78"/>
              </a:rPr>
              <a:t>دوم 95-94</a:t>
            </a:r>
            <a:endParaRPr lang="en-US" sz="1800" dirty="0">
              <a:cs typeface="B Tabassom" pitchFamily="2" charset="-78"/>
            </a:endParaRPr>
          </a:p>
          <a:p>
            <a:pPr algn="ctr"/>
            <a:endParaRPr lang="en-US" sz="1800" dirty="0">
              <a:solidFill>
                <a:srgbClr val="00B050"/>
              </a:solidFill>
            </a:endParaRPr>
          </a:p>
        </p:txBody>
      </p:sp>
      <p:pic>
        <p:nvPicPr>
          <p:cNvPr id="4" name="Picture 3" descr="C:\Users\darvish\Desktop\imagesCAWJ4SRL.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779912" y="836712"/>
            <a:ext cx="1092324" cy="16266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rmAutofit fontScale="90000"/>
          </a:bodyPr>
          <a:lstStyle/>
          <a:p>
            <a:pPr algn="ctr">
              <a:lnSpc>
                <a:spcPct val="150000"/>
              </a:lnSpc>
            </a:pPr>
            <a:r>
              <a:rPr lang="fa-IR" sz="3200" b="1" dirty="0">
                <a:cs typeface="B Titr" pitchFamily="2" charset="-78"/>
              </a:rPr>
              <a:t>پول </a:t>
            </a:r>
            <a:r>
              <a:rPr lang="fa-IR" sz="3200" b="1" dirty="0" smtClean="0">
                <a:cs typeface="B Titr" pitchFamily="2" charset="-78"/>
              </a:rPr>
              <a:t>فلزي</a:t>
            </a: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r>
              <a:rPr lang="fa-IR" sz="3200" b="1" dirty="0" smtClean="0">
                <a:cs typeface="B Titr" pitchFamily="2" charset="-78"/>
              </a:rPr>
              <a:t/>
            </a:r>
            <a:br>
              <a:rPr lang="fa-IR" sz="3200" b="1" dirty="0" smtClean="0">
                <a:cs typeface="B Titr" pitchFamily="2" charset="-78"/>
              </a:rPr>
            </a:br>
            <a:r>
              <a:rPr lang="fa-IR" sz="3200" b="1" dirty="0">
                <a:cs typeface="B Titr" pitchFamily="2" charset="-78"/>
              </a:rPr>
              <a:t/>
            </a:r>
            <a:br>
              <a:rPr lang="fa-IR" sz="3200" b="1" dirty="0">
                <a:cs typeface="B Titr" pitchFamily="2" charset="-78"/>
              </a:rPr>
            </a:br>
            <a:endParaRPr lang="fa-IR" sz="3200" b="1" dirty="0">
              <a:cs typeface="B Titr" pitchFamily="2" charset="-78"/>
            </a:endParaRPr>
          </a:p>
        </p:txBody>
      </p:sp>
      <p:sp>
        <p:nvSpPr>
          <p:cNvPr id="4" name="Content Placeholder 3"/>
          <p:cNvSpPr>
            <a:spLocks noGrp="1"/>
          </p:cNvSpPr>
          <p:nvPr>
            <p:ph idx="1"/>
          </p:nvPr>
        </p:nvSpPr>
        <p:spPr>
          <a:xfrm>
            <a:off x="323528" y="1556792"/>
            <a:ext cx="8229600" cy="4153347"/>
          </a:xfrm>
        </p:spPr>
        <p:txBody>
          <a:bodyPr>
            <a:noAutofit/>
          </a:bodyPr>
          <a:lstStyle/>
          <a:p>
            <a:pPr marL="0" indent="0">
              <a:buNone/>
            </a:pPr>
            <a:r>
              <a:rPr lang="ar-SA" sz="1800" dirty="0" smtClean="0">
                <a:cs typeface="B Nazanin" pitchFamily="2" charset="-78"/>
              </a:rPr>
              <a:t>طلا </a:t>
            </a:r>
            <a:r>
              <a:rPr lang="ar-SA" sz="1800" dirty="0">
                <a:cs typeface="B Nazanin" pitchFamily="2" charset="-78"/>
              </a:rPr>
              <a:t>تا كنون توانسته است نقش خود را در مبادلات حفظ كند دلايل استفاده از طلا به عنوان وسيله مبادله عبارت است از : </a:t>
            </a:r>
            <a:endParaRPr lang="en-US" sz="1800" dirty="0">
              <a:cs typeface="B Nazanin" pitchFamily="2" charset="-78"/>
            </a:endParaRPr>
          </a:p>
          <a:p>
            <a:r>
              <a:rPr lang="ar-SA" sz="1800" dirty="0" smtClean="0">
                <a:cs typeface="B Nazanin" pitchFamily="2" charset="-78"/>
              </a:rPr>
              <a:t>1-</a:t>
            </a:r>
            <a:r>
              <a:rPr lang="ar-SA" sz="1800" dirty="0">
                <a:cs typeface="B Nazanin" pitchFamily="2" charset="-78"/>
              </a:rPr>
              <a:t> طلا هزينه توليد بالايي دارد. </a:t>
            </a:r>
            <a:endParaRPr lang="en-US" sz="1800" dirty="0">
              <a:cs typeface="B Nazanin" pitchFamily="2" charset="-78"/>
            </a:endParaRPr>
          </a:p>
          <a:p>
            <a:r>
              <a:rPr lang="ar-SA" sz="1800" dirty="0">
                <a:cs typeface="B Nazanin" pitchFamily="2" charset="-78"/>
              </a:rPr>
              <a:t>2- حجم كم و ارزش زياد دارد و حمل و نقل آن به دليل حجم كمش آسان است. </a:t>
            </a:r>
            <a:endParaRPr lang="en-US" sz="1800" dirty="0">
              <a:cs typeface="B Nazanin" pitchFamily="2" charset="-78"/>
            </a:endParaRPr>
          </a:p>
          <a:p>
            <a:r>
              <a:rPr lang="ar-SA" sz="1800" dirty="0">
                <a:cs typeface="B Nazanin" pitchFamily="2" charset="-78"/>
              </a:rPr>
              <a:t>3- زنگ نمي زند و براي مدت طولاني مي توان از آن استفاده كرد. </a:t>
            </a:r>
            <a:endParaRPr lang="en-US" sz="1800" dirty="0">
              <a:cs typeface="B Nazanin" pitchFamily="2" charset="-78"/>
            </a:endParaRPr>
          </a:p>
          <a:p>
            <a:r>
              <a:rPr lang="ar-SA" sz="1800" dirty="0">
                <a:cs typeface="B Nazanin" pitchFamily="2" charset="-78"/>
              </a:rPr>
              <a:t>4- </a:t>
            </a:r>
            <a:r>
              <a:rPr lang="fa-IR" sz="1800" dirty="0" smtClean="0">
                <a:cs typeface="B Nazanin" pitchFamily="2" charset="-78"/>
              </a:rPr>
              <a:t>( خاصيت تورق پذيري ) </a:t>
            </a:r>
            <a:r>
              <a:rPr lang="ar-SA" sz="1800" dirty="0" smtClean="0">
                <a:cs typeface="B Nazanin" pitchFamily="2" charset="-78"/>
              </a:rPr>
              <a:t>تقسيم </a:t>
            </a:r>
            <a:r>
              <a:rPr lang="ar-SA" sz="1800" dirty="0">
                <a:cs typeface="B Nazanin" pitchFamily="2" charset="-78"/>
              </a:rPr>
              <a:t>شدن به اجزاء كوچكتر ارزش آن را از بين نمي برد. </a:t>
            </a:r>
            <a:endParaRPr lang="en-US" sz="1800" dirty="0">
              <a:cs typeface="B Nazanin" pitchFamily="2" charset="-78"/>
            </a:endParaRPr>
          </a:p>
          <a:p>
            <a:r>
              <a:rPr lang="ar-SA" sz="1800" dirty="0">
                <a:cs typeface="B Nazanin" pitchFamily="2" charset="-78"/>
              </a:rPr>
              <a:t>5- به اصل خويش بر </a:t>
            </a:r>
            <a:r>
              <a:rPr lang="ar-SA" sz="1800" dirty="0" smtClean="0">
                <a:cs typeface="B Nazanin" pitchFamily="2" charset="-78"/>
              </a:rPr>
              <a:t>مي گردد يعني از طلا هر </a:t>
            </a:r>
            <a:r>
              <a:rPr lang="ar-SA" sz="1800" dirty="0">
                <a:cs typeface="B Nazanin" pitchFamily="2" charset="-78"/>
              </a:rPr>
              <a:t>آلياژي كه ساخته شود پس از ذوب شدن ، مي توان با حفظ خاصيت خود ، دوباره طلا به دست آورد. </a:t>
            </a:r>
            <a:endParaRPr lang="en-US" sz="1800" dirty="0">
              <a:cs typeface="B Nazanin" pitchFamily="2" charset="-78"/>
            </a:endParaRPr>
          </a:p>
          <a:p>
            <a:r>
              <a:rPr lang="ar-SA" sz="1800" dirty="0">
                <a:cs typeface="B Nazanin" pitchFamily="2" charset="-78"/>
              </a:rPr>
              <a:t>6- به عنوان زيور آلات هم مي توان از طلا استفاده كرد. </a:t>
            </a:r>
            <a:endParaRPr lang="en-US" sz="1800" dirty="0">
              <a:cs typeface="B Nazanin" pitchFamily="2" charset="-78"/>
            </a:endParaRPr>
          </a:p>
        </p:txBody>
      </p:sp>
    </p:spTree>
    <p:custDataLst>
      <p:tags r:id="rId1"/>
    </p:custDataLst>
    <p:extLst>
      <p:ext uri="{BB962C8B-B14F-4D97-AF65-F5344CB8AC3E}">
        <p14:creationId xmlns:p14="http://schemas.microsoft.com/office/powerpoint/2010/main" val="283800297"/>
      </p:ext>
    </p:extLst>
  </p:cSld>
  <p:clrMapOvr>
    <a:masterClrMapping/>
  </p:clrMapOvr>
  <p:transition spd="slow">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95350"/>
            <a:ext cx="87249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619207"/>
      </p:ext>
    </p:extLst>
  </p:cSld>
  <p:clrMapOvr>
    <a:masterClrMapping/>
  </p:clrMapOvr>
  <p:transition spd="slow">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909638"/>
            <a:ext cx="844867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525010"/>
      </p:ext>
    </p:extLst>
  </p:cSld>
  <p:clrMapOvr>
    <a:masterClrMapping/>
  </p:clrMapOvr>
  <p:transition spd="slow">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22523"/>
            <a:ext cx="8629650" cy="671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96640"/>
      </p:ext>
    </p:extLst>
  </p:cSld>
  <p:clrMapOvr>
    <a:masterClrMapping/>
  </p:clrMapOvr>
  <p:transition spd="slow">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195388"/>
            <a:ext cx="842010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43015"/>
      </p:ext>
    </p:extLst>
  </p:cSld>
  <p:clrMapOvr>
    <a:masterClrMapping/>
  </p:clrMapOvr>
  <p:transition spd="slow">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14425"/>
            <a:ext cx="8353425"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321870"/>
      </p:ext>
    </p:extLst>
  </p:cSld>
  <p:clrMapOvr>
    <a:masterClrMapping/>
  </p:clrMapOvr>
  <p:transition spd="slow">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452438"/>
            <a:ext cx="8220075" cy="595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57004"/>
      </p:ext>
    </p:extLst>
  </p:cSld>
  <p:clrMapOvr>
    <a:masterClrMapping/>
  </p:clrMapOvr>
  <p:transition spd="slow">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1457325"/>
            <a:ext cx="837247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204265"/>
      </p:ext>
    </p:extLst>
  </p:cSld>
  <p:clrMapOvr>
    <a:masterClrMapping/>
  </p:clrMapOvr>
  <p:transition spd="slow">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109663"/>
            <a:ext cx="855345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460326"/>
      </p:ext>
    </p:extLst>
  </p:cSld>
  <p:clrMapOvr>
    <a:masterClrMapping/>
  </p:clrMapOvr>
  <p:transition spd="slow">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609600"/>
            <a:ext cx="84201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359118"/>
      </p:ext>
    </p:extLst>
  </p:cSld>
  <p:clrMapOvr>
    <a:masterClrMapping/>
  </p:clrMapOvr>
  <p:transition spd="slow">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57238"/>
            <a:ext cx="835342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77206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Autofit/>
          </a:bodyPr>
          <a:lstStyle/>
          <a:p>
            <a:pPr algn="ctr">
              <a:lnSpc>
                <a:spcPct val="150000"/>
              </a:lnSpc>
            </a:pPr>
            <a:r>
              <a:rPr lang="ar-SA" sz="2400" b="1" dirty="0">
                <a:cs typeface="B Titr" pitchFamily="2" charset="-78"/>
              </a:rPr>
              <a:t>تاثير پيدايش پول فلزي در اقتصاد </a:t>
            </a:r>
            <a:r>
              <a:rPr lang="en-US" sz="2400" dirty="0">
                <a:cs typeface="B Titr" pitchFamily="2" charset="-78"/>
              </a:rPr>
              <a:t/>
            </a:r>
            <a:br>
              <a:rPr lang="en-US" sz="2400" dirty="0">
                <a:cs typeface="B Titr" pitchFamily="2" charset="-78"/>
              </a:rPr>
            </a:br>
            <a:r>
              <a:rPr lang="fa-IR" sz="2400" b="1" dirty="0">
                <a:cs typeface="B Titr" pitchFamily="2" charset="-78"/>
              </a:rPr>
              <a:t/>
            </a:r>
            <a:br>
              <a:rPr lang="fa-IR" sz="2400" b="1" dirty="0">
                <a:cs typeface="B Titr" pitchFamily="2" charset="-78"/>
              </a:rPr>
            </a:br>
            <a:r>
              <a:rPr lang="fa-IR" sz="2400" b="1" dirty="0" smtClean="0">
                <a:cs typeface="B Titr" pitchFamily="2" charset="-78"/>
              </a:rPr>
              <a:t/>
            </a:r>
            <a:br>
              <a:rPr lang="fa-IR" sz="2400" b="1" dirty="0" smtClean="0">
                <a:cs typeface="B Titr" pitchFamily="2" charset="-78"/>
              </a:rPr>
            </a:br>
            <a:r>
              <a:rPr lang="fa-IR" sz="2400" b="1" dirty="0">
                <a:cs typeface="B Titr" pitchFamily="2" charset="-78"/>
              </a:rPr>
              <a:t/>
            </a:r>
            <a:br>
              <a:rPr lang="fa-IR" sz="2400" b="1" dirty="0">
                <a:cs typeface="B Titr" pitchFamily="2" charset="-78"/>
              </a:rPr>
            </a:br>
            <a:r>
              <a:rPr lang="fa-IR" sz="2400" b="1" dirty="0" smtClean="0">
                <a:cs typeface="B Titr" pitchFamily="2" charset="-78"/>
              </a:rPr>
              <a:t/>
            </a:r>
            <a:br>
              <a:rPr lang="fa-IR" sz="2400" b="1" dirty="0" smtClean="0">
                <a:cs typeface="B Titr" pitchFamily="2" charset="-78"/>
              </a:rPr>
            </a:br>
            <a:r>
              <a:rPr lang="fa-IR" sz="2400" b="1" dirty="0">
                <a:cs typeface="B Titr" pitchFamily="2" charset="-78"/>
              </a:rPr>
              <a:t/>
            </a:r>
            <a:br>
              <a:rPr lang="fa-IR" sz="2400" b="1" dirty="0">
                <a:cs typeface="B Titr" pitchFamily="2" charset="-78"/>
              </a:rPr>
            </a:br>
            <a:endParaRPr lang="fa-IR" sz="2400" b="1" dirty="0">
              <a:cs typeface="B Titr" pitchFamily="2" charset="-78"/>
            </a:endParaRPr>
          </a:p>
        </p:txBody>
      </p:sp>
      <p:sp>
        <p:nvSpPr>
          <p:cNvPr id="4" name="Content Placeholder 3"/>
          <p:cNvSpPr>
            <a:spLocks noGrp="1"/>
          </p:cNvSpPr>
          <p:nvPr>
            <p:ph idx="1"/>
          </p:nvPr>
        </p:nvSpPr>
        <p:spPr>
          <a:xfrm>
            <a:off x="323528" y="1988840"/>
            <a:ext cx="8229600" cy="4153347"/>
          </a:xfrm>
        </p:spPr>
        <p:txBody>
          <a:bodyPr>
            <a:noAutofit/>
          </a:bodyPr>
          <a:lstStyle/>
          <a:p>
            <a:pPr marL="0" indent="0">
              <a:buNone/>
            </a:pPr>
            <a:r>
              <a:rPr lang="ar-SA" sz="2400" dirty="0" smtClean="0">
                <a:cs typeface="B Nazanin" pitchFamily="2" charset="-78"/>
              </a:rPr>
              <a:t>1- توليد از مصرف جدا شد</a:t>
            </a:r>
            <a:endParaRPr lang="en-US" sz="2400" dirty="0" smtClean="0">
              <a:cs typeface="B Nazanin" pitchFamily="2" charset="-78"/>
            </a:endParaRPr>
          </a:p>
          <a:p>
            <a:pPr marL="0" indent="0">
              <a:buNone/>
            </a:pPr>
            <a:r>
              <a:rPr lang="ar-SA" sz="2400" dirty="0" smtClean="0">
                <a:cs typeface="B Nazanin" pitchFamily="2" charset="-78"/>
              </a:rPr>
              <a:t>2-</a:t>
            </a:r>
            <a:r>
              <a:rPr lang="ar-SA" sz="2400" dirty="0">
                <a:cs typeface="B Nazanin" pitchFamily="2" charset="-78"/>
              </a:rPr>
              <a:t> امكان ذخيره كردن پول به سهولت ممكن </a:t>
            </a:r>
            <a:r>
              <a:rPr lang="fa-IR" sz="2400" dirty="0" smtClean="0">
                <a:cs typeface="B Nazanin" pitchFamily="2" charset="-78"/>
              </a:rPr>
              <a:t>شد .</a:t>
            </a:r>
            <a:r>
              <a:rPr lang="ar-SA" sz="2400" dirty="0" smtClean="0">
                <a:cs typeface="B Nazanin" pitchFamily="2" charset="-78"/>
              </a:rPr>
              <a:t> لذا با پيرايش </a:t>
            </a:r>
            <a:r>
              <a:rPr lang="ar-SA" sz="2400" dirty="0">
                <a:cs typeface="B Nazanin" pitchFamily="2" charset="-78"/>
              </a:rPr>
              <a:t>پول فلزي ، انباشت ثروت نيز به شدت افزايش يافت. </a:t>
            </a:r>
            <a:endParaRPr lang="en-US" sz="2400" dirty="0">
              <a:cs typeface="B Nazanin" pitchFamily="2" charset="-78"/>
            </a:endParaRPr>
          </a:p>
          <a:p>
            <a:pPr marL="0" indent="0">
              <a:buNone/>
            </a:pPr>
            <a:r>
              <a:rPr lang="ar-SA" sz="2400" dirty="0">
                <a:cs typeface="B Nazanin" pitchFamily="2" charset="-78"/>
              </a:rPr>
              <a:t>3- امكان معامله و مبادله بدون توليد فراهم گرديد . </a:t>
            </a:r>
            <a:r>
              <a:rPr lang="ar-SA" sz="2400" dirty="0" smtClean="0">
                <a:cs typeface="B Nazanin" pitchFamily="2" charset="-78"/>
              </a:rPr>
              <a:t> بنابراين </a:t>
            </a:r>
            <a:r>
              <a:rPr lang="ar-SA" sz="2400" dirty="0">
                <a:cs typeface="B Nazanin" pitchFamily="2" charset="-78"/>
              </a:rPr>
              <a:t>از اين دوران به بعد مبادله ، ثروت </a:t>
            </a:r>
            <a:r>
              <a:rPr lang="ar-SA" sz="2400" dirty="0" smtClean="0">
                <a:cs typeface="B Nazanin" pitchFamily="2" charset="-78"/>
              </a:rPr>
              <a:t>آ</a:t>
            </a:r>
            <a:r>
              <a:rPr lang="fa-IR" sz="2400" dirty="0" smtClean="0">
                <a:cs typeface="B Nazanin" pitchFamily="2" charset="-78"/>
              </a:rPr>
              <a:t>ف</a:t>
            </a:r>
            <a:r>
              <a:rPr lang="ar-SA" sz="2400" dirty="0" smtClean="0">
                <a:cs typeface="B Nazanin" pitchFamily="2" charset="-78"/>
              </a:rPr>
              <a:t>رين </a:t>
            </a:r>
            <a:r>
              <a:rPr lang="ar-SA" sz="2400" dirty="0">
                <a:cs typeface="B Nazanin" pitchFamily="2" charset="-78"/>
              </a:rPr>
              <a:t>شد. </a:t>
            </a:r>
            <a:endParaRPr lang="en-US" sz="2400" dirty="0">
              <a:cs typeface="B Nazanin" pitchFamily="2" charset="-78"/>
            </a:endParaRPr>
          </a:p>
          <a:p>
            <a:pPr marL="0" indent="0">
              <a:buNone/>
            </a:pPr>
            <a:r>
              <a:rPr lang="ar-SA" sz="2400" dirty="0">
                <a:cs typeface="B Nazanin" pitchFamily="2" charset="-78"/>
              </a:rPr>
              <a:t>4- نظام ارزش گذاري كالا تحت تاثير ارزش پول </a:t>
            </a:r>
            <a:r>
              <a:rPr lang="fa-IR" sz="2400" dirty="0" smtClean="0">
                <a:cs typeface="B Nazanin" pitchFamily="2" charset="-78"/>
              </a:rPr>
              <a:t>(‌</a:t>
            </a:r>
            <a:r>
              <a:rPr lang="ar-SA" sz="2400" dirty="0">
                <a:cs typeface="B Nazanin" pitchFamily="2" charset="-78"/>
              </a:rPr>
              <a:t> طلا و نقره </a:t>
            </a:r>
            <a:r>
              <a:rPr lang="fa-IR" sz="2400" dirty="0" smtClean="0">
                <a:cs typeface="B Nazanin" pitchFamily="2" charset="-78"/>
              </a:rPr>
              <a:t> ) </a:t>
            </a:r>
            <a:r>
              <a:rPr lang="ar-SA" sz="2400" dirty="0" smtClean="0">
                <a:cs typeface="B Nazanin" pitchFamily="2" charset="-78"/>
              </a:rPr>
              <a:t>قرار گرفت</a:t>
            </a:r>
            <a:r>
              <a:rPr lang="fa-IR" sz="2400" dirty="0" smtClean="0">
                <a:cs typeface="B Nazanin" pitchFamily="2" charset="-78"/>
              </a:rPr>
              <a:t> .</a:t>
            </a:r>
            <a:endParaRPr lang="en-US" sz="2400" dirty="0">
              <a:cs typeface="B Nazanin" pitchFamily="2" charset="-78"/>
            </a:endParaRPr>
          </a:p>
        </p:txBody>
      </p:sp>
    </p:spTree>
    <p:custDataLst>
      <p:tags r:id="rId1"/>
    </p:custDataLst>
    <p:extLst>
      <p:ext uri="{BB962C8B-B14F-4D97-AF65-F5344CB8AC3E}">
        <p14:creationId xmlns:p14="http://schemas.microsoft.com/office/powerpoint/2010/main" val="4000770556"/>
      </p:ext>
    </p:extLst>
  </p:cSld>
  <p:clrMapOvr>
    <a:masterClrMapping/>
  </p:clrMapOvr>
  <p:transition spd="slow">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504" y="403"/>
            <a:ext cx="9277350" cy="685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899910"/>
      </p:ext>
    </p:extLst>
  </p:cSld>
  <p:clrMapOvr>
    <a:masterClrMapping/>
  </p:clrMapOvr>
  <p:transition spd="slow">
    <p:fad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384"/>
            <a:ext cx="868680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73" y="1856482"/>
            <a:ext cx="86201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188611"/>
      </p:ext>
    </p:extLst>
  </p:cSld>
  <p:clrMapOvr>
    <a:masterClrMapping/>
  </p:clrMapOvr>
  <p:transition spd="slow">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528638"/>
            <a:ext cx="9001125"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935316"/>
      </p:ext>
    </p:extLst>
  </p:cSld>
  <p:clrMapOvr>
    <a:masterClrMapping/>
  </p:clrMapOvr>
  <p:transition spd="slow">
    <p:fad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49630"/>
            <a:ext cx="8858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520" y="1706979"/>
            <a:ext cx="8324850" cy="405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910567"/>
      </p:ext>
    </p:extLst>
  </p:cSld>
  <p:clrMapOvr>
    <a:masterClrMapping/>
  </p:clrMapOvr>
  <p:transition spd="slow">
    <p:fad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76288"/>
            <a:ext cx="838200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492738"/>
      </p:ext>
    </p:extLst>
  </p:cSld>
  <p:clrMapOvr>
    <a:masterClrMapping/>
  </p:clrMapOvr>
  <p:transition spd="slow">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16632"/>
            <a:ext cx="67722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1259632"/>
            <a:ext cx="8534400" cy="482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319419"/>
      </p:ext>
    </p:extLst>
  </p:cSld>
  <p:clrMapOvr>
    <a:masterClrMapping/>
  </p:clrMapOvr>
  <p:transition spd="slow">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909638"/>
            <a:ext cx="8505825"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582150"/>
      </p:ext>
    </p:extLst>
  </p:cSld>
  <p:clrMapOvr>
    <a:masterClrMapping/>
  </p:clrMapOvr>
  <p:transition spd="slow">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447675"/>
            <a:ext cx="8343900"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834454"/>
      </p:ext>
    </p:extLst>
  </p:cSld>
  <p:clrMapOvr>
    <a:masterClrMapping/>
  </p:clrMapOvr>
  <p:transition spd="slow">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1090613"/>
            <a:ext cx="8467725"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0549597"/>
      </p:ext>
    </p:extLst>
  </p:cSld>
  <p:clrMapOvr>
    <a:masterClrMapping/>
  </p:clrMapOvr>
  <p:transition spd="slow">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1756"/>
            <a:ext cx="8505825" cy="665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115004"/>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Autofit/>
          </a:bodyPr>
          <a:lstStyle/>
          <a:p>
            <a:pPr algn="ctr">
              <a:lnSpc>
                <a:spcPct val="150000"/>
              </a:lnSpc>
            </a:pPr>
            <a:r>
              <a:rPr lang="ar-SA" sz="2400" dirty="0">
                <a:cs typeface="B Titr" pitchFamily="2" charset="-78"/>
              </a:rPr>
              <a:t>الف) سيستم دو فلزي </a:t>
            </a:r>
            <a:endParaRPr lang="fa-IR" sz="2400" b="1" dirty="0">
              <a:cs typeface="B Titr" pitchFamily="2" charset="-78"/>
            </a:endParaRPr>
          </a:p>
        </p:txBody>
      </p:sp>
      <p:sp>
        <p:nvSpPr>
          <p:cNvPr id="4" name="Content Placeholder 3"/>
          <p:cNvSpPr>
            <a:spLocks noGrp="1"/>
          </p:cNvSpPr>
          <p:nvPr>
            <p:ph idx="1"/>
          </p:nvPr>
        </p:nvSpPr>
        <p:spPr>
          <a:xfrm>
            <a:off x="323528" y="1484784"/>
            <a:ext cx="8229600" cy="4657403"/>
          </a:xfrm>
        </p:spPr>
        <p:txBody>
          <a:bodyPr>
            <a:noAutofit/>
          </a:bodyPr>
          <a:lstStyle/>
          <a:p>
            <a:r>
              <a:rPr lang="ar-SA" sz="2400" dirty="0" smtClean="0">
                <a:cs typeface="B Nazanin" pitchFamily="2" charset="-78"/>
              </a:rPr>
              <a:t>تا </a:t>
            </a:r>
            <a:r>
              <a:rPr lang="ar-SA" sz="2400" dirty="0">
                <a:cs typeface="B Nazanin" pitchFamily="2" charset="-78"/>
              </a:rPr>
              <a:t>اواخر قرن نوزدهم دو فلز طلا و نقره همزمان نقش پول را ايفا مي كردند بر اساس اينكه دستگاه حاكم بين واحدهاي دو فلز رابطه ي معين برقرار كرده باشد يا خير سيستم دو فلزي به دو بخش زير تقسيم شده است . </a:t>
            </a:r>
            <a:endParaRPr lang="en-US" sz="2400" dirty="0">
              <a:cs typeface="B Nazanin" pitchFamily="2" charset="-78"/>
            </a:endParaRPr>
          </a:p>
          <a:p>
            <a:r>
              <a:rPr lang="ar-SA" sz="2400" b="1" dirty="0">
                <a:cs typeface="B Nazanin" pitchFamily="2" charset="-78"/>
              </a:rPr>
              <a:t>الف-1) سيستم دو فلزي بدون واسطه : </a:t>
            </a:r>
            <a:r>
              <a:rPr lang="ar-SA" sz="2400" dirty="0" smtClean="0">
                <a:cs typeface="B Nazanin" pitchFamily="2" charset="-78"/>
              </a:rPr>
              <a:t>در </a:t>
            </a:r>
            <a:r>
              <a:rPr lang="ar-SA" sz="2400" dirty="0">
                <a:cs typeface="B Nazanin" pitchFamily="2" charset="-78"/>
              </a:rPr>
              <a:t>اين سيستم كه تا اوايل قرن نوزدهم بر كشورهاي اروپايي حاكم بود دولتها رابطه اي معين را بين دو فلز طلا و نقره تعيين نكردند و نسبت مبادله بين طلا و نقره در بازار و مطابق عرضه و تقاضاي آنها تعيين مي شد. </a:t>
            </a:r>
            <a:endParaRPr lang="en-US" sz="2400" dirty="0">
              <a:cs typeface="B Nazanin" pitchFamily="2" charset="-78"/>
            </a:endParaRPr>
          </a:p>
        </p:txBody>
      </p:sp>
    </p:spTree>
    <p:custDataLst>
      <p:tags r:id="rId1"/>
    </p:custDataLst>
    <p:extLst>
      <p:ext uri="{BB962C8B-B14F-4D97-AF65-F5344CB8AC3E}">
        <p14:creationId xmlns:p14="http://schemas.microsoft.com/office/powerpoint/2010/main" val="659890209"/>
      </p:ext>
    </p:extLst>
  </p:cSld>
  <p:clrMapOvr>
    <a:masterClrMapping/>
  </p:clrMapOvr>
  <p:transition spd="slow">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476375"/>
            <a:ext cx="879157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094286"/>
      </p:ext>
    </p:extLst>
  </p:cSld>
  <p:clrMapOvr>
    <a:masterClrMapping/>
  </p:clrMapOvr>
  <p:transition spd="slow">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7662" y="0"/>
            <a:ext cx="86487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325975"/>
      </p:ext>
    </p:extLst>
  </p:cSld>
  <p:clrMapOvr>
    <a:masterClrMapping/>
  </p:clrMapOvr>
  <p:transition spd="slow">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23938"/>
            <a:ext cx="8534400"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644965"/>
      </p:ext>
    </p:extLst>
  </p:cSld>
  <p:clrMapOvr>
    <a:masterClrMapping/>
  </p:clrMapOvr>
  <p:transition spd="slow">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547813"/>
            <a:ext cx="8582025"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255495"/>
            <a:ext cx="466725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1593680"/>
      </p:ext>
    </p:extLst>
  </p:cSld>
  <p:clrMapOvr>
    <a:masterClrMapping/>
  </p:clrMapOvr>
  <p:transition spd="slow">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3" y="757238"/>
            <a:ext cx="40671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171638"/>
      </p:ext>
    </p:extLst>
  </p:cSld>
  <p:clrMapOvr>
    <a:masterClrMapping/>
  </p:clrMapOvr>
  <p:transition spd="slow">
    <p:fad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3720" y="44624"/>
            <a:ext cx="8601075" cy="669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7644629"/>
      </p:ext>
    </p:extLst>
  </p:cSld>
  <p:clrMapOvr>
    <a:masterClrMapping/>
  </p:clrMapOvr>
  <p:transition spd="slow">
    <p:fad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04" y="908720"/>
            <a:ext cx="866775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513" y="3429000"/>
            <a:ext cx="843915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395636"/>
      </p:ext>
    </p:extLst>
  </p:cSld>
  <p:clrMapOvr>
    <a:masterClrMapping/>
  </p:clrMapOvr>
  <p:transition spd="slow">
    <p:fad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8085"/>
            <a:ext cx="8823651" cy="677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07401"/>
      </p:ext>
    </p:extLst>
  </p:cSld>
  <p:clrMapOvr>
    <a:masterClrMapping/>
  </p:clrMapOvr>
  <p:transition spd="slow">
    <p:fad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547688"/>
            <a:ext cx="8639175" cy="576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478343"/>
      </p:ext>
    </p:extLst>
  </p:cSld>
  <p:clrMapOvr>
    <a:masterClrMapping/>
  </p:clrMapOvr>
  <p:transition spd="slow">
    <p:fad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247775"/>
            <a:ext cx="8620125"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23934"/>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Autofit/>
          </a:bodyPr>
          <a:lstStyle/>
          <a:p>
            <a:pPr algn="ctr"/>
            <a:r>
              <a:rPr lang="ar-SA" sz="2400" dirty="0">
                <a:cs typeface="B Titr" pitchFamily="2" charset="-78"/>
              </a:rPr>
              <a:t>الف-2) سيستم دو فلزي با واسطه </a:t>
            </a:r>
            <a:endParaRPr lang="en-US" sz="2400" dirty="0">
              <a:cs typeface="B Titr" pitchFamily="2" charset="-78"/>
            </a:endParaRPr>
          </a:p>
        </p:txBody>
      </p:sp>
      <p:sp>
        <p:nvSpPr>
          <p:cNvPr id="4" name="Content Placeholder 3"/>
          <p:cNvSpPr>
            <a:spLocks noGrp="1"/>
          </p:cNvSpPr>
          <p:nvPr>
            <p:ph idx="1"/>
          </p:nvPr>
        </p:nvSpPr>
        <p:spPr>
          <a:xfrm>
            <a:off x="323528" y="1988840"/>
            <a:ext cx="8229600" cy="4153347"/>
          </a:xfrm>
        </p:spPr>
        <p:txBody>
          <a:bodyPr>
            <a:noAutofit/>
          </a:bodyPr>
          <a:lstStyle/>
          <a:p>
            <a:pPr algn="just"/>
            <a:r>
              <a:rPr lang="ar-SA" sz="3200" dirty="0" smtClean="0">
                <a:cs typeface="B Nazanin" pitchFamily="2" charset="-78"/>
              </a:rPr>
              <a:t>در </a:t>
            </a:r>
            <a:r>
              <a:rPr lang="ar-SA" sz="3200" dirty="0">
                <a:cs typeface="B Nazanin" pitchFamily="2" charset="-78"/>
              </a:rPr>
              <a:t>اين سيستم نيز همچنان طلا و نقره به عنوان پول مورد استفاده بودند ولي دولتها در جهت تعيين رابطه معيني بين طلا و نقره اقدام كردند . رابطه اي كه دولتها به عنوان نسبت مبادله طلا ونقره در نظر مي گرفتند ارزش اسمي و قانوني طلا و نقره مي بود. </a:t>
            </a:r>
            <a:endParaRPr lang="en-US" sz="3200" dirty="0">
              <a:cs typeface="B Nazanin" pitchFamily="2" charset="-78"/>
            </a:endParaRPr>
          </a:p>
        </p:txBody>
      </p:sp>
    </p:spTree>
    <p:custDataLst>
      <p:tags r:id="rId1"/>
    </p:custDataLst>
    <p:extLst>
      <p:ext uri="{BB962C8B-B14F-4D97-AF65-F5344CB8AC3E}">
        <p14:creationId xmlns:p14="http://schemas.microsoft.com/office/powerpoint/2010/main" val="1023197416"/>
      </p:ext>
    </p:extLst>
  </p:cSld>
  <p:clrMapOvr>
    <a:masterClrMapping/>
  </p:clrMapOvr>
  <p:transition spd="slow">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495300"/>
            <a:ext cx="83439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86626"/>
      </p:ext>
    </p:extLst>
  </p:cSld>
  <p:clrMapOvr>
    <a:masterClrMapping/>
  </p:clrMapOvr>
  <p:transition spd="slow">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190625"/>
            <a:ext cx="8391525"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132205"/>
      </p:ext>
    </p:extLst>
  </p:cSld>
  <p:clrMapOvr>
    <a:masterClrMapping/>
  </p:clrMapOvr>
  <p:transition spd="slow">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714375"/>
            <a:ext cx="8315325"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4616837"/>
      </p:ext>
    </p:extLst>
  </p:cSld>
  <p:clrMapOvr>
    <a:masterClrMapping/>
  </p:clrMapOvr>
  <p:transition spd="slow">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14400"/>
            <a:ext cx="87915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969802"/>
      </p:ext>
    </p:extLst>
  </p:cSld>
  <p:clrMapOvr>
    <a:masterClrMapping/>
  </p:clrMapOvr>
  <p:transition spd="slow">
    <p:fad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9725"/>
            <a:ext cx="83820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915759"/>
      </p:ext>
    </p:extLst>
  </p:cSld>
  <p:clrMapOvr>
    <a:masterClrMapping/>
  </p:clrMapOvr>
  <p:transition spd="slow">
    <p:fad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959" y="-16757"/>
            <a:ext cx="9429750" cy="68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937296"/>
      </p:ext>
    </p:extLst>
  </p:cSld>
  <p:clrMapOvr>
    <a:masterClrMapping/>
  </p:clrMapOvr>
  <p:transition spd="slow">
    <p:fad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68" y="0"/>
            <a:ext cx="9401175" cy="686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824782"/>
      </p:ext>
    </p:extLst>
  </p:cSld>
  <p:clrMapOvr>
    <a:masterClrMapping/>
  </p:clrMapOvr>
  <p:transition spd="slow">
    <p:fad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652463"/>
            <a:ext cx="8191500"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4848434"/>
      </p:ext>
    </p:extLst>
  </p:cSld>
  <p:clrMapOvr>
    <a:masterClrMapping/>
  </p:clrMapOvr>
  <p:transition spd="slow">
    <p:fade/>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614363"/>
            <a:ext cx="8181975"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59968"/>
      </p:ext>
    </p:extLst>
  </p:cSld>
  <p:clrMapOvr>
    <a:masterClrMapping/>
  </p:clrMapOvr>
  <p:transition spd="slow">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4338" y="980728"/>
            <a:ext cx="8315325" cy="564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78616" y="611396"/>
            <a:ext cx="4464496" cy="369332"/>
          </a:xfrm>
          <a:prstGeom prst="rect">
            <a:avLst/>
          </a:prstGeom>
          <a:noFill/>
        </p:spPr>
        <p:txBody>
          <a:bodyPr wrap="square" rtlCol="0">
            <a:spAutoFit/>
          </a:bodyPr>
          <a:lstStyle/>
          <a:p>
            <a:pPr algn="ctr"/>
            <a:r>
              <a:rPr lang="fa-IR" b="1" dirty="0" smtClean="0">
                <a:cs typeface="B Titr" pitchFamily="2" charset="-78"/>
              </a:rPr>
              <a:t>سوالات فصل ششم</a:t>
            </a:r>
            <a:endParaRPr lang="en-US" b="1" dirty="0">
              <a:cs typeface="B Titr" pitchFamily="2" charset="-78"/>
            </a:endParaRPr>
          </a:p>
        </p:txBody>
      </p:sp>
    </p:spTree>
    <p:extLst>
      <p:ext uri="{BB962C8B-B14F-4D97-AF65-F5344CB8AC3E}">
        <p14:creationId xmlns:p14="http://schemas.microsoft.com/office/powerpoint/2010/main" val="192315782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Autofit/>
          </a:bodyPr>
          <a:lstStyle/>
          <a:p>
            <a:pPr algn="ctr"/>
            <a:r>
              <a:rPr lang="ar-SA" sz="2400" b="1" dirty="0">
                <a:cs typeface="B Titr" pitchFamily="2" charset="-78"/>
              </a:rPr>
              <a:t>قانون گرشام </a:t>
            </a:r>
            <a:endParaRPr lang="en-US" sz="2400" dirty="0">
              <a:cs typeface="B Titr" pitchFamily="2" charset="-78"/>
            </a:endParaRPr>
          </a:p>
        </p:txBody>
      </p:sp>
      <p:sp>
        <p:nvSpPr>
          <p:cNvPr id="4" name="Content Placeholder 3"/>
          <p:cNvSpPr>
            <a:spLocks noGrp="1"/>
          </p:cNvSpPr>
          <p:nvPr>
            <p:ph idx="1"/>
          </p:nvPr>
        </p:nvSpPr>
        <p:spPr>
          <a:xfrm>
            <a:off x="323528" y="1484784"/>
            <a:ext cx="8229600" cy="4657403"/>
          </a:xfrm>
        </p:spPr>
        <p:txBody>
          <a:bodyPr>
            <a:noAutofit/>
          </a:bodyPr>
          <a:lstStyle/>
          <a:p>
            <a:pPr algn="just"/>
            <a:r>
              <a:rPr lang="ar-SA" sz="1800" dirty="0" smtClean="0">
                <a:cs typeface="B Nazanin" pitchFamily="2" charset="-78"/>
              </a:rPr>
              <a:t> </a:t>
            </a:r>
            <a:r>
              <a:rPr lang="ar-SA" dirty="0">
                <a:cs typeface="B Nazanin" pitchFamily="2" charset="-78"/>
              </a:rPr>
              <a:t>" پول بد ، پول خوب را از جريان خارج مي كند. " </a:t>
            </a:r>
            <a:endParaRPr lang="fa-IR" dirty="0" smtClean="0">
              <a:cs typeface="B Nazanin" pitchFamily="2" charset="-78"/>
            </a:endParaRPr>
          </a:p>
          <a:p>
            <a:pPr algn="just"/>
            <a:r>
              <a:rPr lang="ar-SA" sz="1800" dirty="0" smtClean="0">
                <a:cs typeface="B Nazanin" pitchFamily="2" charset="-78"/>
              </a:rPr>
              <a:t>طبق </a:t>
            </a:r>
            <a:r>
              <a:rPr lang="ar-SA" sz="1800" dirty="0">
                <a:cs typeface="B Nazanin" pitchFamily="2" charset="-78"/>
              </a:rPr>
              <a:t>قانون گرشام پول كم ارزش پول پر ارزش را از بازار خارج مي كند . به عبارت ديگر پول كم ارزش سبب كاهش سرعت گردش پول با ارزش مي گردد. </a:t>
            </a:r>
            <a:endParaRPr lang="en-US" sz="1800" dirty="0">
              <a:cs typeface="B Nazanin" pitchFamily="2" charset="-78"/>
            </a:endParaRPr>
          </a:p>
          <a:p>
            <a:pPr algn="just"/>
            <a:r>
              <a:rPr lang="ar-SA" sz="1800" dirty="0" smtClean="0">
                <a:cs typeface="B Nazanin" pitchFamily="2" charset="-78"/>
              </a:rPr>
              <a:t>در </a:t>
            </a:r>
            <a:r>
              <a:rPr lang="ar-SA" sz="1800" dirty="0">
                <a:cs typeface="B Nazanin" pitchFamily="2" charset="-78"/>
              </a:rPr>
              <a:t>ايران در زمان شاههاي قاجار </a:t>
            </a:r>
            <a:r>
              <a:rPr lang="fa-IR" sz="1800" smtClean="0">
                <a:cs typeface="B Nazanin" pitchFamily="2" charset="-78"/>
              </a:rPr>
              <a:t>اين مساله </a:t>
            </a:r>
            <a:r>
              <a:rPr lang="ar-SA" sz="1800" smtClean="0">
                <a:cs typeface="B Nazanin" pitchFamily="2" charset="-78"/>
              </a:rPr>
              <a:t>پيش </a:t>
            </a:r>
            <a:r>
              <a:rPr lang="ar-SA" sz="1800" dirty="0">
                <a:cs typeface="B Nazanin" pitchFamily="2" charset="-78"/>
              </a:rPr>
              <a:t>آمد. </a:t>
            </a:r>
            <a:r>
              <a:rPr lang="ar-SA" sz="1800" dirty="0" smtClean="0">
                <a:cs typeface="B Nazanin" pitchFamily="2" charset="-78"/>
              </a:rPr>
              <a:t>طلاي </a:t>
            </a:r>
            <a:r>
              <a:rPr lang="ar-SA" sz="1800" dirty="0">
                <a:cs typeface="B Nazanin" pitchFamily="2" charset="-78"/>
              </a:rPr>
              <a:t>خالص نرم است و براي اينكه قابل استفاده باشد از ناخالصي مس و نقره در سكه هاي طلا استفاده مي شود كه اين ناخالصي تحت عنوان عيار نام مي گيرد و بر مبناي آن 24 است يعني خالص ترين شكل طلاي قابل استفاده داراي عيار 24 است. </a:t>
            </a:r>
            <a:r>
              <a:rPr lang="ar-SA" sz="1800" dirty="0" smtClean="0">
                <a:cs typeface="B Nazanin" pitchFamily="2" charset="-78"/>
              </a:rPr>
              <a:t>در </a:t>
            </a:r>
            <a:r>
              <a:rPr lang="ar-SA" sz="1800" dirty="0">
                <a:cs typeface="B Nazanin" pitchFamily="2" charset="-78"/>
              </a:rPr>
              <a:t>زمان قاجار ، هنگام كاهش ذخاير طلا (به دليل مسافرت هاي پر هزينه شاه ) عيار سكه هاي طلا را كاهش دادند . هنگامي كه بازاري هاي زيرك متوجه كاهش عيار سكه هاي جديد شدند در مبادلات سكه هاي داراي عيار بالا را ذخيره مي نمودند و از سكه هاي با عيار كم استفاده مي كردند. به طوريكه سكه هاي داراي عيار كم به دليل استفاده زياد ، افزايش قيمت مي يافت. </a:t>
            </a:r>
            <a:endParaRPr lang="en-US" sz="1800" dirty="0">
              <a:cs typeface="B Nazanin" pitchFamily="2" charset="-78"/>
            </a:endParaRPr>
          </a:p>
        </p:txBody>
      </p:sp>
    </p:spTree>
    <p:custDataLst>
      <p:tags r:id="rId1"/>
    </p:custDataLst>
    <p:extLst>
      <p:ext uri="{BB962C8B-B14F-4D97-AF65-F5344CB8AC3E}">
        <p14:creationId xmlns:p14="http://schemas.microsoft.com/office/powerpoint/2010/main" val="2662638774"/>
      </p:ext>
    </p:extLst>
  </p:cSld>
  <p:clrMapOvr>
    <a:masterClrMapping/>
  </p:clrMapOvr>
  <p:transition spd="slow">
    <p:fad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1"/>
          </p:nvPr>
        </p:nvSpPr>
        <p:spPr/>
        <p:txBody>
          <a:bodyPr/>
          <a:lstStyle/>
          <a:p>
            <a:fld id="{B06BEB25-0EA9-41C9-96D2-2C18C653B25A}" type="slidenum">
              <a:rPr lang="ar-SA"/>
              <a:pPr/>
              <a:t>240</a:t>
            </a:fld>
            <a:endParaRPr lang="en-US"/>
          </a:p>
        </p:txBody>
      </p:sp>
      <p:sp>
        <p:nvSpPr>
          <p:cNvPr id="592898" name="Rectangle 2"/>
          <p:cNvSpPr>
            <a:spLocks noGrp="1" noChangeArrowheads="1"/>
          </p:cNvSpPr>
          <p:nvPr>
            <p:ph type="body" idx="1"/>
          </p:nvPr>
        </p:nvSpPr>
        <p:spPr>
          <a:xfrm>
            <a:off x="107504" y="620688"/>
            <a:ext cx="8928992" cy="6237312"/>
          </a:xfrm>
        </p:spPr>
        <p:txBody>
          <a:bodyPr>
            <a:noAutofit/>
          </a:bodyPr>
          <a:lstStyle/>
          <a:p>
            <a:pPr marL="609600" indent="-609600">
              <a:lnSpc>
                <a:spcPct val="90000"/>
              </a:lnSpc>
              <a:buNone/>
            </a:pPr>
            <a:endParaRPr lang="fa-IR" sz="2800" b="1" dirty="0" smtClean="0">
              <a:cs typeface="B Nazanin" pitchFamily="2" charset="-78"/>
            </a:endParaRPr>
          </a:p>
          <a:p>
            <a:pPr marL="609600" indent="-609600" algn="just">
              <a:lnSpc>
                <a:spcPct val="90000"/>
              </a:lnSpc>
              <a:buNone/>
            </a:pPr>
            <a:r>
              <a:rPr lang="fa-IR" sz="2800" b="1" dirty="0" smtClean="0">
                <a:cs typeface="B Nazanin" pitchFamily="2" charset="-78"/>
              </a:rPr>
              <a:t>«   </a:t>
            </a:r>
            <a:r>
              <a:rPr lang="fa-IR" sz="9600" b="1" dirty="0" smtClean="0">
                <a:solidFill>
                  <a:srgbClr val="00B0F0"/>
                </a:solidFill>
                <a:latin typeface="IranNastaliq" pitchFamily="18" charset="0"/>
                <a:cs typeface="IranNastaliq" pitchFamily="18" charset="0"/>
              </a:rPr>
              <a:t>پيشرفت </a:t>
            </a:r>
            <a:r>
              <a:rPr lang="fa-IR" sz="9600" b="1" dirty="0">
                <a:solidFill>
                  <a:srgbClr val="00B0F0"/>
                </a:solidFill>
                <a:latin typeface="IranNastaliq" pitchFamily="18" charset="0"/>
                <a:cs typeface="IranNastaliq" pitchFamily="18" charset="0"/>
              </a:rPr>
              <a:t>اسلام</a:t>
            </a:r>
            <a:r>
              <a:rPr lang="fa-IR" sz="9600" b="1" dirty="0">
                <a:latin typeface="IranNastaliq" pitchFamily="18" charset="0"/>
                <a:cs typeface="IranNastaliq" pitchFamily="18" charset="0"/>
              </a:rPr>
              <a:t>، متكي به شمشير نبوده، بلكه با فداكاري والاي </a:t>
            </a:r>
            <a:r>
              <a:rPr lang="fa-IR" sz="9600" b="1" dirty="0" smtClean="0">
                <a:solidFill>
                  <a:srgbClr val="00B050"/>
                </a:solidFill>
                <a:latin typeface="IranNastaliq" pitchFamily="18" charset="0"/>
                <a:cs typeface="IranNastaliq" pitchFamily="18" charset="0"/>
              </a:rPr>
              <a:t>حسين</a:t>
            </a:r>
            <a:r>
              <a:rPr lang="en-US" sz="9600" b="1" dirty="0" smtClean="0">
                <a:solidFill>
                  <a:srgbClr val="00B050"/>
                </a:solidFill>
                <a:latin typeface="IranNastaliq" pitchFamily="18" charset="0"/>
                <a:cs typeface="IranNastaliq" pitchFamily="18" charset="0"/>
              </a:rPr>
              <a:t> </a:t>
            </a:r>
            <a:r>
              <a:rPr lang="fa-IR" sz="9600" b="1" dirty="0" smtClean="0">
                <a:latin typeface="IranNastaliq" pitchFamily="18" charset="0"/>
                <a:cs typeface="IranNastaliq" pitchFamily="18" charset="0"/>
              </a:rPr>
              <a:t>به </a:t>
            </a:r>
            <a:r>
              <a:rPr lang="fa-IR" sz="9600" b="1" dirty="0">
                <a:latin typeface="IranNastaliq" pitchFamily="18" charset="0"/>
                <a:cs typeface="IranNastaliq" pitchFamily="18" charset="0"/>
              </a:rPr>
              <a:t>دست آمده است. من از او ياد گرفتم چطور پيروز شوم </a:t>
            </a:r>
            <a:r>
              <a:rPr lang="fa-IR" sz="9600" b="1" dirty="0" smtClean="0">
                <a:latin typeface="IranNastaliq" pitchFamily="18" charset="0"/>
                <a:cs typeface="IranNastaliq" pitchFamily="18" charset="0"/>
              </a:rPr>
              <a:t>درحاليكه مظلوم و ستمديده </a:t>
            </a:r>
            <a:r>
              <a:rPr lang="fa-IR" sz="9600" b="1" dirty="0">
                <a:latin typeface="IranNastaliq" pitchFamily="18" charset="0"/>
                <a:cs typeface="IranNastaliq" pitchFamily="18" charset="0"/>
              </a:rPr>
              <a:t>هستم.»</a:t>
            </a:r>
            <a:r>
              <a:rPr lang="fa-IR" sz="2800" b="1" dirty="0">
                <a:cs typeface="B Nazanin" pitchFamily="2" charset="-78"/>
              </a:rPr>
              <a:t/>
            </a:r>
            <a:br>
              <a:rPr lang="fa-IR" sz="2800" b="1" dirty="0">
                <a:cs typeface="B Nazanin" pitchFamily="2" charset="-78"/>
              </a:rPr>
            </a:br>
            <a:endParaRPr lang="en-US" sz="3000" b="1" dirty="0">
              <a:solidFill>
                <a:srgbClr val="FF0066"/>
              </a:solidFill>
              <a:cs typeface="B Nazanin" pitchFamily="2" charset="-78"/>
            </a:endParaRPr>
          </a:p>
        </p:txBody>
      </p:sp>
      <p:sp>
        <p:nvSpPr>
          <p:cNvPr id="4" name="Date Placeholder 3"/>
          <p:cNvSpPr>
            <a:spLocks noGrp="1"/>
          </p:cNvSpPr>
          <p:nvPr>
            <p:ph type="dt" sz="half" idx="10"/>
          </p:nvPr>
        </p:nvSpPr>
        <p:spPr/>
        <p:txBody>
          <a:bodyPr/>
          <a:lstStyle/>
          <a:p>
            <a:fld id="{EF8D0DC7-8E3D-4512-9F48-3253F8288829}" type="datetime1">
              <a:rPr lang="en-US" smtClean="0"/>
              <a:pPr/>
              <a:t>4/3/2016</a:t>
            </a:fld>
            <a:endParaRPr lang="en-US" dirty="0"/>
          </a:p>
        </p:txBody>
      </p:sp>
      <p:sp>
        <p:nvSpPr>
          <p:cNvPr id="5" name="Title 1"/>
          <p:cNvSpPr>
            <a:spLocks noGrp="1"/>
          </p:cNvSpPr>
          <p:nvPr>
            <p:ph type="title"/>
            <p:custDataLst>
              <p:tags r:id="rId1"/>
            </p:custDataLst>
          </p:nvPr>
        </p:nvSpPr>
        <p:spPr>
          <a:xfrm>
            <a:off x="755576" y="40341"/>
            <a:ext cx="8077200" cy="576064"/>
          </a:xfrm>
        </p:spPr>
        <p:txBody>
          <a:bodyPr>
            <a:normAutofit/>
          </a:bodyPr>
          <a:lstStyle/>
          <a:p>
            <a:pPr algn="r"/>
            <a:r>
              <a:rPr lang="fa-IR" sz="2400" b="1" dirty="0">
                <a:cs typeface="B Titr" pitchFamily="2" charset="-78"/>
              </a:rPr>
              <a:t>مهاتما گاندی (رهبر بزرگ هندوستان)</a:t>
            </a:r>
            <a:endParaRPr lang="en-US" sz="2400" dirty="0">
              <a:solidFill>
                <a:srgbClr val="FF0066"/>
              </a:solidFill>
              <a:cs typeface="B Titr" pitchFamily="2" charset="-78"/>
            </a:endParaRPr>
          </a:p>
        </p:txBody>
      </p:sp>
    </p:spTree>
    <p:extLst>
      <p:ext uri="{BB962C8B-B14F-4D97-AF65-F5344CB8AC3E}">
        <p14:creationId xmlns:p14="http://schemas.microsoft.com/office/powerpoint/2010/main" val="3575281367"/>
      </p:ext>
    </p:extLst>
  </p:cSld>
  <p:clrMapOvr>
    <a:masterClrMapping/>
  </p:clrMapOvr>
  <p:transition spd="slow" advClick="0" advTm="1000">
    <p:push dir="d"/>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538152" cy="4403576"/>
          </a:xfrm>
        </p:spPr>
        <p:txBody>
          <a:bodyPr>
            <a:noAutofit/>
          </a:bodyPr>
          <a:lstStyle/>
          <a:p>
            <a:pPr marL="82296" indent="0" algn="ctr">
              <a:lnSpc>
                <a:spcPct val="150000"/>
              </a:lnSpc>
              <a:buNone/>
            </a:pPr>
            <a:r>
              <a:rPr lang="fa-IR" sz="16600" b="1" dirty="0" smtClean="0">
                <a:cs typeface="B Titr" pitchFamily="2" charset="-78"/>
              </a:rPr>
              <a:t>ارز</a:t>
            </a:r>
            <a:endParaRPr lang="fa-IR" sz="23900" dirty="0">
              <a:cs typeface="B Titr" pitchFamily="2" charset="-78"/>
            </a:endParaRPr>
          </a:p>
        </p:txBody>
      </p:sp>
      <p:sp>
        <p:nvSpPr>
          <p:cNvPr id="4" name="Content Placeholder 2"/>
          <p:cNvSpPr txBox="1">
            <a:spLocks/>
          </p:cNvSpPr>
          <p:nvPr/>
        </p:nvSpPr>
        <p:spPr>
          <a:xfrm>
            <a:off x="467544" y="671716"/>
            <a:ext cx="8538152" cy="885076"/>
          </a:xfrm>
          <a:prstGeom prst="rect">
            <a:avLst/>
          </a:prstGeom>
        </p:spPr>
        <p:txBody>
          <a:bodyPr vert="horz" lIns="91440" tIns="45720" rIns="91440" bIns="45720" rtlCol="0">
            <a:noAutofit/>
          </a:bodyPr>
          <a:lstStyle>
            <a:lvl1pPr marL="342900" indent="-342900" algn="r" defTabSz="914400" rtl="1" eaLnBrk="1" latinLnBrk="0" hangingPunct="1">
              <a:lnSpc>
                <a:spcPct val="150000"/>
              </a:lnSpc>
              <a:spcBef>
                <a:spcPts val="0"/>
              </a:spcBef>
              <a:buSzPct val="130000"/>
              <a:buFont typeface="Arial" pitchFamily="34" charset="0"/>
              <a:buChar char="•"/>
              <a:defRPr sz="2000" kern="1200">
                <a:solidFill>
                  <a:schemeClr val="tx1"/>
                </a:solidFill>
                <a:latin typeface="Georgia" pitchFamily="18" charset="0"/>
                <a:ea typeface="+mn-ea"/>
                <a:cs typeface="+mn-cs"/>
              </a:defRPr>
            </a:lvl1pPr>
            <a:lvl2pPr marL="571500" indent="-228600" algn="r" defTabSz="914400" rtl="1" eaLnBrk="1" latinLnBrk="0" hangingPunct="1">
              <a:lnSpc>
                <a:spcPct val="150000"/>
              </a:lnSpc>
              <a:spcBef>
                <a:spcPts val="0"/>
              </a:spcBef>
              <a:buSzPct val="60000"/>
              <a:buFont typeface="Courier New" pitchFamily="49" charset="0"/>
              <a:buChar char="o"/>
              <a:defRPr sz="1800" kern="1200">
                <a:solidFill>
                  <a:schemeClr val="tx1"/>
                </a:solidFill>
                <a:latin typeface="Georgia" pitchFamily="18" charset="0"/>
                <a:ea typeface="+mn-ea"/>
                <a:cs typeface="+mn-cs"/>
              </a:defRPr>
            </a:lvl2pPr>
            <a:lvl3pPr marL="11430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algn="ctr">
              <a:buFont typeface="Arial" pitchFamily="34" charset="0"/>
              <a:buNone/>
            </a:pPr>
            <a:r>
              <a:rPr lang="fa-IR" sz="3200" b="1" dirty="0" smtClean="0">
                <a:cs typeface="B Titr" pitchFamily="2" charset="-78"/>
              </a:rPr>
              <a:t>فصل هفتم </a:t>
            </a:r>
          </a:p>
        </p:txBody>
      </p:sp>
    </p:spTree>
    <p:extLst>
      <p:ext uri="{BB962C8B-B14F-4D97-AF65-F5344CB8AC3E}">
        <p14:creationId xmlns:p14="http://schemas.microsoft.com/office/powerpoint/2010/main" val="304902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9001000" cy="5990456"/>
          </a:xfrm>
        </p:spPr>
        <p:txBody>
          <a:bodyPr>
            <a:noAutofit/>
          </a:bodyPr>
          <a:lstStyle/>
          <a:p>
            <a:pPr marL="0" indent="0" algn="just">
              <a:buNone/>
            </a:pPr>
            <a:r>
              <a:rPr lang="fa-IR" sz="1700" b="1" dirty="0">
                <a:cs typeface="B Nazanin" pitchFamily="2" charset="-78"/>
              </a:rPr>
              <a:t>برات </a:t>
            </a:r>
            <a:r>
              <a:rPr lang="fa-IR" sz="1700" dirty="0" smtClean="0">
                <a:cs typeface="B Nazanin" pitchFamily="2" charset="-78"/>
              </a:rPr>
              <a:t>نوشته اي </a:t>
            </a:r>
            <a:r>
              <a:rPr lang="fa-IR" sz="1700" dirty="0">
                <a:cs typeface="B Nazanin" pitchFamily="2" charset="-78"/>
              </a:rPr>
              <a:t>است که به موجب آن شخصی که براتکش (صادر کننده) می باشد، به عهده ي یکی </a:t>
            </a:r>
            <a:r>
              <a:rPr lang="fa-IR" sz="1700" dirty="0" smtClean="0">
                <a:cs typeface="B Nazanin" pitchFamily="2" charset="-78"/>
              </a:rPr>
              <a:t>از بدهکاران </a:t>
            </a:r>
            <a:r>
              <a:rPr lang="fa-IR" sz="1700" dirty="0">
                <a:cs typeface="B Nazanin" pitchFamily="2" charset="-78"/>
              </a:rPr>
              <a:t>خود (وارد کننده) برات می کشد تا با رویت آن و قبولی آن مبلغ آن را (ثمن معامله ) را </a:t>
            </a:r>
            <a:r>
              <a:rPr lang="fa-IR" sz="1700" dirty="0" smtClean="0">
                <a:cs typeface="B Nazanin" pitchFamily="2" charset="-78"/>
              </a:rPr>
              <a:t>به شخص </a:t>
            </a:r>
            <a:r>
              <a:rPr lang="fa-IR" sz="1700" dirty="0">
                <a:cs typeface="B Nazanin" pitchFamily="2" charset="-78"/>
              </a:rPr>
              <a:t>ثالث (بانک) پرداخت نماید. برات براي امور تجاري و نحوه دریافت و پرداخت وجوه یک </a:t>
            </a:r>
            <a:r>
              <a:rPr lang="fa-IR" sz="1700" dirty="0" smtClean="0">
                <a:cs typeface="B Nazanin" pitchFamily="2" charset="-78"/>
              </a:rPr>
              <a:t>ضرورت است</a:t>
            </a:r>
            <a:r>
              <a:rPr lang="fa-IR" sz="1700" dirty="0">
                <a:cs typeface="B Nazanin" pitchFamily="2" charset="-78"/>
              </a:rPr>
              <a:t>. </a:t>
            </a:r>
            <a:endParaRPr lang="en-US" sz="1700" dirty="0" smtClean="0">
              <a:cs typeface="B Nazanin" pitchFamily="2" charset="-78"/>
            </a:endParaRPr>
          </a:p>
          <a:p>
            <a:pPr marL="0" indent="0" algn="just">
              <a:buNone/>
            </a:pPr>
            <a:r>
              <a:rPr lang="fa-IR" sz="1700" dirty="0" smtClean="0">
                <a:cs typeface="B Nazanin" pitchFamily="2" charset="-78"/>
              </a:rPr>
              <a:t>کاربرد</a:t>
            </a:r>
            <a:r>
              <a:rPr lang="en-US" sz="1700" dirty="0" smtClean="0">
                <a:cs typeface="B Nazanin" pitchFamily="2" charset="-78"/>
              </a:rPr>
              <a:t>:</a:t>
            </a:r>
            <a:r>
              <a:rPr lang="fa-IR" sz="1700" dirty="0" smtClean="0">
                <a:cs typeface="B Nazanin" pitchFamily="2" charset="-78"/>
              </a:rPr>
              <a:t>منشأ </a:t>
            </a:r>
            <a:r>
              <a:rPr lang="fa-IR" sz="1700" dirty="0">
                <a:cs typeface="B Nazanin" pitchFamily="2" charset="-78"/>
              </a:rPr>
              <a:t>پیدایش برات برای انتقال طلب بوده‌است. به این ترتیب که وقتی شخصی طلبی از دیگری داشته که هنوز موعد پرداخت آن فرا نرسیده، با انتقال طلب خود به شخصی دیگر امکان یک معامله نسیه را برای خود فراهم </a:t>
            </a:r>
            <a:r>
              <a:rPr lang="fa-IR" sz="1700" dirty="0" smtClean="0">
                <a:cs typeface="B Nazanin" pitchFamily="2" charset="-78"/>
              </a:rPr>
              <a:t>می‌</a:t>
            </a:r>
            <a:r>
              <a:rPr lang="fa-IR" sz="1700" dirty="0">
                <a:cs typeface="B Nazanin" pitchFamily="2" charset="-78"/>
              </a:rPr>
              <a:t>ك</a:t>
            </a:r>
            <a:r>
              <a:rPr lang="fa-IR" sz="1700" dirty="0" smtClean="0">
                <a:cs typeface="B Nazanin" pitchFamily="2" charset="-78"/>
              </a:rPr>
              <a:t>رده </a:t>
            </a:r>
            <a:r>
              <a:rPr lang="fa-IR" sz="1700" dirty="0">
                <a:cs typeface="B Nazanin" pitchFamily="2" charset="-78"/>
              </a:rPr>
              <a:t>و در یک نوبت جابجایی پول صرفه‌جویی می‌کرده‌است. یا شخص برای جلوگیری از خطرات حمل و نقل پول در سفرهای طولانی پول خود را به شخص دیگری پرداخته و همان مبلغ را از همکار یا دوست آن شخص در شهر مقصد دریافت می‌کرده‌است. اما امروزه با تحول در روش‌های جابجایی پول اهداف صدور برات تغییر کرده و صدور برات لزوما به معنای انتقال طلب نیست.</a:t>
            </a:r>
          </a:p>
          <a:p>
            <a:pPr marL="0" indent="0" algn="just">
              <a:buNone/>
            </a:pPr>
            <a:r>
              <a:rPr lang="fa-IR" sz="1700" b="1" dirty="0" smtClean="0">
                <a:cs typeface="B Nazanin" pitchFamily="2" charset="-78"/>
              </a:rPr>
              <a:t>سفته</a:t>
            </a:r>
            <a:r>
              <a:rPr lang="fa-IR" sz="1700" dirty="0" smtClean="0">
                <a:cs typeface="B Nazanin" pitchFamily="2" charset="-78"/>
              </a:rPr>
              <a:t> </a:t>
            </a:r>
            <a:r>
              <a:rPr lang="fa-IR" sz="1700" dirty="0">
                <a:cs typeface="B Nazanin" pitchFamily="2" charset="-78"/>
              </a:rPr>
              <a:t>سندي است که به موجب آن امضاء کننده تعهد می کند مبلغی در موعد معین </a:t>
            </a:r>
            <a:r>
              <a:rPr lang="fa-IR" sz="1700" dirty="0" smtClean="0">
                <a:cs typeface="B Nazanin" pitchFamily="2" charset="-78"/>
              </a:rPr>
              <a:t>یا عندالمطالبه </a:t>
            </a:r>
            <a:r>
              <a:rPr lang="fa-IR" sz="1700" dirty="0">
                <a:cs typeface="B Nazanin" pitchFamily="2" charset="-78"/>
              </a:rPr>
              <a:t>در وجه حامل با شخص معینی کارسازي می نماید. </a:t>
            </a:r>
            <a:endParaRPr lang="fa-IR" sz="1700" dirty="0" smtClean="0">
              <a:cs typeface="B Nazanin" pitchFamily="2" charset="-78"/>
            </a:endParaRPr>
          </a:p>
          <a:p>
            <a:pPr marL="0" indent="0" algn="just">
              <a:buNone/>
            </a:pPr>
            <a:r>
              <a:rPr lang="fa-IR" sz="1700" b="1" dirty="0" smtClean="0">
                <a:cs typeface="B Nazanin" pitchFamily="2" charset="-78"/>
              </a:rPr>
              <a:t>چک</a:t>
            </a:r>
            <a:r>
              <a:rPr lang="fa-IR" sz="1700" dirty="0" smtClean="0">
                <a:cs typeface="B Nazanin" pitchFamily="2" charset="-78"/>
              </a:rPr>
              <a:t> </a:t>
            </a:r>
            <a:r>
              <a:rPr lang="fa-IR" sz="1700" dirty="0">
                <a:cs typeface="B Nazanin" pitchFamily="2" charset="-78"/>
              </a:rPr>
              <a:t>پول تحریري است که به </a:t>
            </a:r>
            <a:r>
              <a:rPr lang="fa-IR" sz="1700" dirty="0" smtClean="0">
                <a:cs typeface="B Nazanin" pitchFamily="2" charset="-78"/>
              </a:rPr>
              <a:t>موجب آن </a:t>
            </a:r>
            <a:r>
              <a:rPr lang="fa-IR" sz="1700" dirty="0">
                <a:cs typeface="B Nazanin" pitchFamily="2" charset="-78"/>
              </a:rPr>
              <a:t>صادر کننده وجوهی را که نزد بانک دارد کلاً یا بعضاً به فرد دیگري واگذار می نماید . اگر چه </a:t>
            </a:r>
            <a:r>
              <a:rPr lang="fa-IR" sz="1700" dirty="0" smtClean="0">
                <a:cs typeface="B Nazanin" pitchFamily="2" charset="-78"/>
              </a:rPr>
              <a:t>با </a:t>
            </a:r>
            <a:r>
              <a:rPr lang="fa-IR" sz="1700" dirty="0">
                <a:cs typeface="B Nazanin" pitchFamily="2" charset="-78"/>
              </a:rPr>
              <a:t>تعاریف مذکور تفاوتهاي آنها مشخص میباشد ولی براي تبیین بیشتر موارد زیر نیز طرح میگردد</a:t>
            </a:r>
            <a:r>
              <a:rPr lang="fa-IR" sz="1700" dirty="0" smtClean="0">
                <a:cs typeface="B Nazanin" pitchFamily="2" charset="-78"/>
              </a:rPr>
              <a:t>.</a:t>
            </a:r>
            <a:endParaRPr lang="fa-IR" sz="1700" dirty="0">
              <a:cs typeface="B Nazanin" pitchFamily="2" charset="-78"/>
            </a:endParaRPr>
          </a:p>
        </p:txBody>
      </p:sp>
      <p:sp>
        <p:nvSpPr>
          <p:cNvPr id="5" name="Title 1"/>
          <p:cNvSpPr>
            <a:spLocks noGrp="1"/>
          </p:cNvSpPr>
          <p:nvPr>
            <p:ph type="title"/>
          </p:nvPr>
        </p:nvSpPr>
        <p:spPr>
          <a:xfrm>
            <a:off x="899592" y="260648"/>
            <a:ext cx="8077200" cy="288032"/>
          </a:xfrm>
        </p:spPr>
        <p:txBody>
          <a:bodyPr>
            <a:normAutofit fontScale="90000"/>
          </a:bodyPr>
          <a:lstStyle/>
          <a:p>
            <a:pPr algn="ctr"/>
            <a:r>
              <a:rPr lang="fa-IR" sz="1800" b="1" dirty="0" smtClean="0">
                <a:cs typeface="B Titr" pitchFamily="2" charset="-78"/>
              </a:rPr>
              <a:t>برات</a:t>
            </a:r>
            <a:r>
              <a:rPr lang="fa-IR" sz="1800" b="1" dirty="0">
                <a:cs typeface="B Titr" pitchFamily="2" charset="-78"/>
              </a:rPr>
              <a:t>، چک و سفته</a:t>
            </a:r>
            <a:endParaRPr lang="en-US" sz="1800" b="1" dirty="0">
              <a:latin typeface="B Titr"/>
              <a:cs typeface="B Titr" pitchFamily="2" charset="-78"/>
            </a:endParaRPr>
          </a:p>
        </p:txBody>
      </p:sp>
    </p:spTree>
    <p:extLst>
      <p:ext uri="{BB962C8B-B14F-4D97-AF65-F5344CB8AC3E}">
        <p14:creationId xmlns:p14="http://schemas.microsoft.com/office/powerpoint/2010/main" val="31484877"/>
      </p:ext>
    </p:extLst>
  </p:cSld>
  <p:clrMapOvr>
    <a:masterClrMapping/>
  </p:clrMapOvr>
  <p:transition spd="slow">
    <p:fad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460" y="908720"/>
            <a:ext cx="881305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611560" y="2780928"/>
            <a:ext cx="7560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292080" y="3212976"/>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79512" y="5661248"/>
            <a:ext cx="65527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79512" y="4653136"/>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12360" y="5157192"/>
            <a:ext cx="50405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286196"/>
      </p:ext>
    </p:extLst>
  </p:cSld>
  <p:clrMapOvr>
    <a:masterClrMapping/>
  </p:clrMapOvr>
  <p:transition spd="slow">
    <p:fad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68" y="871906"/>
            <a:ext cx="8032395" cy="558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3323197"/>
      </p:ext>
    </p:extLst>
  </p:cSld>
  <p:clrMapOvr>
    <a:masterClrMapping/>
  </p:clrMapOvr>
  <p:transition spd="slow">
    <p:fad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289" y="692696"/>
            <a:ext cx="9022208" cy="581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755576" y="3861048"/>
            <a:ext cx="7920880"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444208" y="4293096"/>
            <a:ext cx="2304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55576" y="5877272"/>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940152" y="6309320"/>
            <a:ext cx="273630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247829"/>
      </p:ext>
    </p:extLst>
  </p:cSld>
  <p:clrMapOvr>
    <a:masterClrMapping/>
  </p:clrMapOvr>
  <p:transition spd="slow">
    <p:fade/>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66788"/>
            <a:ext cx="86487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1979712" y="1268760"/>
            <a:ext cx="6696744" cy="72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979411"/>
      </p:ext>
    </p:extLst>
  </p:cSld>
  <p:clrMapOvr>
    <a:masterClrMapping/>
  </p:clrMapOvr>
  <p:transition spd="slow">
    <p:fade/>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908721"/>
            <a:ext cx="8299078"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890359"/>
      </p:ext>
    </p:extLst>
  </p:cSld>
  <p:clrMapOvr>
    <a:masterClrMapping/>
  </p:clrMapOvr>
  <p:transition spd="slow">
    <p:fad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9552" y="548681"/>
            <a:ext cx="792894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651" y="3356992"/>
            <a:ext cx="4680520" cy="1323439"/>
          </a:xfrm>
          <a:prstGeom prst="rect">
            <a:avLst/>
          </a:prstGeom>
          <a:noFill/>
        </p:spPr>
        <p:txBody>
          <a:bodyPr wrap="square" rtlCol="0">
            <a:spAutoFit/>
          </a:bodyPr>
          <a:lstStyle/>
          <a:p>
            <a:pPr algn="just" rtl="1"/>
            <a:r>
              <a:rPr lang="fa-IR" sz="1600" dirty="0">
                <a:cs typeface="B Nazanin" pitchFamily="2" charset="-78"/>
              </a:rPr>
              <a:t>منظور از ذره اي بودن عرضه و تقاضا اين است كه تعداد عرضه كنندگان و تقاضا كنندگان آنقدر زياد باشد كه هر عرضه به مانند قطره اي در درياي عرضه و هر تقاضا به مانند قطره اي در درياي تقاضا باشد و هيچيك از تقاضا كنندگان و عرضه كنندگان نتواند با تغيير عرضه يا تقاضاي خود در قيمت بازار تأثير داشته باشد</a:t>
            </a:r>
            <a:endParaRPr lang="en-US" sz="1600" dirty="0">
              <a:cs typeface="B Nazanin" pitchFamily="2" charset="-78"/>
            </a:endParaRPr>
          </a:p>
        </p:txBody>
      </p:sp>
    </p:spTree>
    <p:extLst>
      <p:ext uri="{BB962C8B-B14F-4D97-AF65-F5344CB8AC3E}">
        <p14:creationId xmlns:p14="http://schemas.microsoft.com/office/powerpoint/2010/main" val="77489172"/>
      </p:ext>
    </p:extLst>
  </p:cSld>
  <p:clrMapOvr>
    <a:masterClrMapping/>
  </p:clrMapOvr>
  <p:transition spd="slow">
    <p:fade/>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67544" y="671716"/>
            <a:ext cx="8538152" cy="453028"/>
          </a:xfrm>
          <a:prstGeom prst="rect">
            <a:avLst/>
          </a:prstGeom>
        </p:spPr>
        <p:txBody>
          <a:bodyPr vert="horz" lIns="91440" tIns="45720" rIns="91440" bIns="45720" rtlCol="0">
            <a:normAutofit fontScale="92500" lnSpcReduction="20000"/>
          </a:bodyPr>
          <a:lstStyle>
            <a:lvl1pPr marL="342900" indent="-342900" algn="r" defTabSz="914400" rtl="1" eaLnBrk="1" latinLnBrk="0" hangingPunct="1">
              <a:lnSpc>
                <a:spcPct val="150000"/>
              </a:lnSpc>
              <a:spcBef>
                <a:spcPts val="0"/>
              </a:spcBef>
              <a:buSzPct val="130000"/>
              <a:buFont typeface="Arial" pitchFamily="34" charset="0"/>
              <a:buChar char="•"/>
              <a:defRPr sz="2000" kern="1200">
                <a:solidFill>
                  <a:schemeClr val="tx1"/>
                </a:solidFill>
                <a:latin typeface="Georgia" pitchFamily="18" charset="0"/>
                <a:ea typeface="+mn-ea"/>
                <a:cs typeface="+mn-cs"/>
              </a:defRPr>
            </a:lvl1pPr>
            <a:lvl2pPr marL="571500" indent="-228600" algn="r" defTabSz="914400" rtl="1" eaLnBrk="1" latinLnBrk="0" hangingPunct="1">
              <a:lnSpc>
                <a:spcPct val="150000"/>
              </a:lnSpc>
              <a:spcBef>
                <a:spcPts val="0"/>
              </a:spcBef>
              <a:buSzPct val="60000"/>
              <a:buFont typeface="Courier New" pitchFamily="49" charset="0"/>
              <a:buChar char="o"/>
              <a:defRPr sz="1800" kern="1200">
                <a:solidFill>
                  <a:schemeClr val="tx1"/>
                </a:solidFill>
                <a:latin typeface="Georgia" pitchFamily="18" charset="0"/>
                <a:ea typeface="+mn-ea"/>
                <a:cs typeface="+mn-cs"/>
              </a:defRPr>
            </a:lvl2pPr>
            <a:lvl3pPr marL="11430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algn="ctr">
              <a:buNone/>
            </a:pPr>
            <a:r>
              <a:rPr lang="fa-IR" sz="1800" b="1" dirty="0">
                <a:cs typeface="B Titr" pitchFamily="2" charset="-78"/>
              </a:rPr>
              <a:t>نرخ ارز ثابت قابل تبدیل</a:t>
            </a:r>
            <a:endParaRPr lang="fa-IR" sz="1700" b="1" dirty="0" smtClean="0">
              <a:cs typeface="B Titr" pitchFamily="2" charset="-78"/>
            </a:endParaRPr>
          </a:p>
        </p:txBody>
      </p:sp>
      <p:sp>
        <p:nvSpPr>
          <p:cNvPr id="5" name="Content Placeholder 2"/>
          <p:cNvSpPr txBox="1">
            <a:spLocks/>
          </p:cNvSpPr>
          <p:nvPr/>
        </p:nvSpPr>
        <p:spPr>
          <a:xfrm>
            <a:off x="107504" y="1124744"/>
            <a:ext cx="8970110" cy="5688632"/>
          </a:xfrm>
          <a:prstGeom prst="rect">
            <a:avLst/>
          </a:prstGeom>
        </p:spPr>
        <p:txBody>
          <a:bodyPr vert="horz" lIns="91440" tIns="45720" rIns="91440" bIns="45720" rtlCol="0">
            <a:noAutofit/>
          </a:bodyPr>
          <a:lstStyle>
            <a:lvl1pPr marL="342900" indent="-342900" algn="r" defTabSz="914400" rtl="1" eaLnBrk="1" latinLnBrk="0" hangingPunct="1">
              <a:lnSpc>
                <a:spcPct val="150000"/>
              </a:lnSpc>
              <a:spcBef>
                <a:spcPts val="0"/>
              </a:spcBef>
              <a:buSzPct val="130000"/>
              <a:buFont typeface="Arial" pitchFamily="34" charset="0"/>
              <a:buChar char="•"/>
              <a:defRPr sz="2000" kern="1200">
                <a:solidFill>
                  <a:schemeClr val="tx1"/>
                </a:solidFill>
                <a:latin typeface="Georgia" pitchFamily="18" charset="0"/>
                <a:ea typeface="+mn-ea"/>
                <a:cs typeface="+mn-cs"/>
              </a:defRPr>
            </a:lvl1pPr>
            <a:lvl2pPr marL="571500" indent="-228600" algn="r" defTabSz="914400" rtl="1" eaLnBrk="1" latinLnBrk="0" hangingPunct="1">
              <a:lnSpc>
                <a:spcPct val="150000"/>
              </a:lnSpc>
              <a:spcBef>
                <a:spcPts val="0"/>
              </a:spcBef>
              <a:buSzPct val="60000"/>
              <a:buFont typeface="Courier New" pitchFamily="49" charset="0"/>
              <a:buChar char="o"/>
              <a:defRPr sz="1800" kern="1200">
                <a:solidFill>
                  <a:schemeClr val="tx1"/>
                </a:solidFill>
                <a:latin typeface="Georgia" pitchFamily="18" charset="0"/>
                <a:ea typeface="+mn-ea"/>
                <a:cs typeface="+mn-cs"/>
              </a:defRPr>
            </a:lvl2pPr>
            <a:lvl3pPr marL="11430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fa-IR" dirty="0">
                <a:cs typeface="B Nazanin" pitchFamily="2" charset="-78"/>
              </a:rPr>
              <a:t>در این روش دولت در بازار ارز مداخله می نماید تا نرخ ارز را در محدودة مشخصی تثبیت نماید. در </a:t>
            </a:r>
            <a:r>
              <a:rPr lang="fa-IR" dirty="0" smtClean="0">
                <a:cs typeface="B Nazanin" pitchFamily="2" charset="-78"/>
              </a:rPr>
              <a:t>این نظام </a:t>
            </a:r>
            <a:r>
              <a:rPr lang="fa-IR" dirty="0">
                <a:cs typeface="B Nazanin" pitchFamily="2" charset="-78"/>
              </a:rPr>
              <a:t>ورود و خروج ارز آزاد می باشد و ارز اصطلاحاً قابل تبدیل است به عبارتی بازار ارز فعال </a:t>
            </a:r>
            <a:r>
              <a:rPr lang="fa-IR" dirty="0" smtClean="0">
                <a:cs typeface="B Nazanin" pitchFamily="2" charset="-78"/>
              </a:rPr>
              <a:t>ولی مقامات </a:t>
            </a:r>
            <a:r>
              <a:rPr lang="fa-IR" dirty="0">
                <a:cs typeface="B Nazanin" pitchFamily="2" charset="-78"/>
              </a:rPr>
              <a:t>پولی مراقب می باشند تا نوسانات قیمت ارز در محدودة مجاز انجام شود . </a:t>
            </a:r>
            <a:endParaRPr lang="en-US" dirty="0" smtClean="0">
              <a:cs typeface="B Nazanin" pitchFamily="2" charset="-78"/>
            </a:endParaRPr>
          </a:p>
          <a:p>
            <a:pPr marL="0" indent="0" algn="just">
              <a:buNone/>
            </a:pPr>
            <a:r>
              <a:rPr lang="fa-IR" dirty="0" smtClean="0">
                <a:cs typeface="B Nazanin" pitchFamily="2" charset="-78"/>
              </a:rPr>
              <a:t>در </a:t>
            </a:r>
            <a:r>
              <a:rPr lang="fa-IR" dirty="0">
                <a:cs typeface="B Nazanin" pitchFamily="2" charset="-78"/>
              </a:rPr>
              <a:t>نظام پولی </a:t>
            </a:r>
            <a:r>
              <a:rPr lang="fa-IR" dirty="0" smtClean="0">
                <a:cs typeface="B Nazanin" pitchFamily="2" charset="-78"/>
              </a:rPr>
              <a:t>برتن وودز </a:t>
            </a:r>
            <a:r>
              <a:rPr lang="fa-IR" dirty="0">
                <a:cs typeface="B Nazanin" pitchFamily="2" charset="-78"/>
              </a:rPr>
              <a:t>تثبیت نرخ برابري پولها همراه با آزادي ورود و خروج ارز و مداخلۀ دولت </a:t>
            </a:r>
            <a:r>
              <a:rPr lang="fa-IR" dirty="0" smtClean="0">
                <a:cs typeface="B Nazanin" pitchFamily="2" charset="-78"/>
              </a:rPr>
              <a:t>به</a:t>
            </a:r>
            <a:r>
              <a:rPr lang="en-US" dirty="0" smtClean="0">
                <a:cs typeface="B Nazanin" pitchFamily="2" charset="-78"/>
              </a:rPr>
              <a:t> </a:t>
            </a:r>
            <a:r>
              <a:rPr lang="fa-IR" dirty="0" smtClean="0">
                <a:cs typeface="B Nazanin" pitchFamily="2" charset="-78"/>
              </a:rPr>
              <a:t>منظور </a:t>
            </a:r>
            <a:r>
              <a:rPr lang="fa-IR" dirty="0">
                <a:cs typeface="B Nazanin" pitchFamily="2" charset="-78"/>
              </a:rPr>
              <a:t>حفظ ارزش </a:t>
            </a:r>
            <a:r>
              <a:rPr lang="fa-IR" dirty="0" smtClean="0">
                <a:cs typeface="B Nazanin" pitchFamily="2" charset="-78"/>
              </a:rPr>
              <a:t>پول در </a:t>
            </a:r>
            <a:r>
              <a:rPr lang="fa-IR" dirty="0">
                <a:cs typeface="B Nazanin" pitchFamily="2" charset="-78"/>
              </a:rPr>
              <a:t>محدودة مجاز توأم </a:t>
            </a:r>
            <a:r>
              <a:rPr lang="fa-IR" dirty="0" smtClean="0">
                <a:cs typeface="B Nazanin" pitchFamily="2" charset="-78"/>
              </a:rPr>
              <a:t>بود. براساس </a:t>
            </a:r>
            <a:r>
              <a:rPr lang="fa-IR" dirty="0">
                <a:cs typeface="B Nazanin" pitchFamily="2" charset="-78"/>
              </a:rPr>
              <a:t>این نظام، دولت </a:t>
            </a:r>
            <a:r>
              <a:rPr lang="fa-IR" dirty="0" smtClean="0">
                <a:cs typeface="B Nazanin" pitchFamily="2" charset="-78"/>
              </a:rPr>
              <a:t>به منظور </a:t>
            </a:r>
            <a:r>
              <a:rPr lang="fa-IR" dirty="0">
                <a:cs typeface="B Nazanin" pitchFamily="2" charset="-78"/>
              </a:rPr>
              <a:t>حفظ نرخ ارز در بازار دخالت می کند </a:t>
            </a:r>
            <a:endParaRPr lang="en-US" dirty="0" smtClean="0">
              <a:cs typeface="B Nazanin" pitchFamily="2" charset="-78"/>
            </a:endParaRPr>
          </a:p>
          <a:p>
            <a:pPr marL="0" indent="0" algn="just">
              <a:buNone/>
            </a:pPr>
            <a:r>
              <a:rPr lang="fa-IR" dirty="0" smtClean="0">
                <a:cs typeface="B Nazanin" pitchFamily="2" charset="-78"/>
              </a:rPr>
              <a:t>در </a:t>
            </a:r>
            <a:r>
              <a:rPr lang="fa-IR" dirty="0">
                <a:cs typeface="B Nazanin" pitchFamily="2" charset="-78"/>
              </a:rPr>
              <a:t>صورتیکه قیمت ارز افزایش</a:t>
            </a:r>
            <a:r>
              <a:rPr lang="fa-IR" dirty="0" smtClean="0">
                <a:cs typeface="B Nazanin" pitchFamily="2" charset="-78"/>
              </a:rPr>
              <a:t> یابد از </a:t>
            </a:r>
            <a:r>
              <a:rPr lang="fa-IR" dirty="0">
                <a:cs typeface="B Nazanin" pitchFamily="2" charset="-78"/>
              </a:rPr>
              <a:t>طریق برداشت از ذخائر ارزي، فروش طلا، استفاده از منابع صندوق </a:t>
            </a:r>
            <a:r>
              <a:rPr lang="fa-IR" dirty="0" smtClean="0">
                <a:cs typeface="B Nazanin" pitchFamily="2" charset="-78"/>
              </a:rPr>
              <a:t>بین</a:t>
            </a:r>
            <a:r>
              <a:rPr lang="en-US" dirty="0" smtClean="0">
                <a:cs typeface="B Nazanin" pitchFamily="2" charset="-78"/>
              </a:rPr>
              <a:t> </a:t>
            </a:r>
            <a:r>
              <a:rPr lang="fa-IR" dirty="0" smtClean="0">
                <a:cs typeface="B Nazanin" pitchFamily="2" charset="-78"/>
              </a:rPr>
              <a:t>المللی </a:t>
            </a:r>
            <a:r>
              <a:rPr lang="fa-IR" dirty="0">
                <a:cs typeface="B Nazanin" pitchFamily="2" charset="-78"/>
              </a:rPr>
              <a:t>پول، استقراض از </a:t>
            </a:r>
            <a:r>
              <a:rPr lang="fa-IR" dirty="0" smtClean="0">
                <a:cs typeface="B Nazanin" pitchFamily="2" charset="-78"/>
              </a:rPr>
              <a:t>بازار جهانی </a:t>
            </a:r>
            <a:r>
              <a:rPr lang="fa-IR" dirty="0">
                <a:cs typeface="B Nazanin" pitchFamily="2" charset="-78"/>
              </a:rPr>
              <a:t>و دریافت کمکهاي بلاعوض از خارج، به جامعه ارز تزریق می کند و زمینه را براي کاهش </a:t>
            </a:r>
            <a:r>
              <a:rPr lang="fa-IR" dirty="0" smtClean="0">
                <a:cs typeface="B Nazanin" pitchFamily="2" charset="-78"/>
              </a:rPr>
              <a:t>قیمت </a:t>
            </a:r>
            <a:r>
              <a:rPr lang="fa-IR" dirty="0">
                <a:cs typeface="B Nazanin" pitchFamily="2" charset="-78"/>
              </a:rPr>
              <a:t>تا حد مورد نظر فراهم می کند. </a:t>
            </a:r>
            <a:endParaRPr lang="en-US" dirty="0" smtClean="0">
              <a:cs typeface="B Nazanin" pitchFamily="2" charset="-78"/>
            </a:endParaRPr>
          </a:p>
          <a:p>
            <a:pPr marL="0" indent="0" algn="just">
              <a:buNone/>
            </a:pPr>
            <a:r>
              <a:rPr lang="fa-IR" dirty="0" smtClean="0">
                <a:cs typeface="B Nazanin" pitchFamily="2" charset="-78"/>
              </a:rPr>
              <a:t>در </a:t>
            </a:r>
            <a:r>
              <a:rPr lang="fa-IR" dirty="0">
                <a:cs typeface="B Nazanin" pitchFamily="2" charset="-78"/>
              </a:rPr>
              <a:t>صورتی که قیمت ارز کاهش یابد دولت از طریق کاهش </a:t>
            </a:r>
            <a:r>
              <a:rPr lang="fa-IR" dirty="0" smtClean="0">
                <a:cs typeface="B Nazanin" pitchFamily="2" charset="-78"/>
              </a:rPr>
              <a:t>عرضه ارز </a:t>
            </a:r>
            <a:r>
              <a:rPr lang="fa-IR" dirty="0">
                <a:cs typeface="B Nazanin" pitchFamily="2" charset="-78"/>
              </a:rPr>
              <a:t>یا برداشت از ارز موجود، زمینه را براي افزایش قیمت تا حد موردنظر نیز فراهم می سازد.</a:t>
            </a:r>
          </a:p>
          <a:p>
            <a:pPr marL="0" indent="0" algn="just">
              <a:buNone/>
            </a:pPr>
            <a:r>
              <a:rPr lang="fa-IR" u="sng" dirty="0">
                <a:cs typeface="B Nazanin" pitchFamily="2" charset="-78"/>
              </a:rPr>
              <a:t>بنابراین دخالت دولت در این نظام با توجه به روابط و اهرمهاي اقتصادي صورت می گیرد.</a:t>
            </a:r>
            <a:endParaRPr lang="fa-IR" sz="1800" u="sng" dirty="0" smtClean="0">
              <a:cs typeface="B Nazanin" pitchFamily="2" charset="-78"/>
            </a:endParaRPr>
          </a:p>
        </p:txBody>
      </p:sp>
    </p:spTree>
    <p:extLst>
      <p:ext uri="{BB962C8B-B14F-4D97-AF65-F5344CB8AC3E}">
        <p14:creationId xmlns:p14="http://schemas.microsoft.com/office/powerpoint/2010/main" val="370697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570384"/>
          </a:xfrm>
        </p:spPr>
        <p:txBody>
          <a:bodyPr>
            <a:noAutofit/>
          </a:bodyPr>
          <a:lstStyle/>
          <a:p>
            <a:pPr algn="ctr"/>
            <a:r>
              <a:rPr lang="ar-SA" sz="2400" dirty="0">
                <a:cs typeface="B Titr" pitchFamily="2" charset="-78"/>
              </a:rPr>
              <a:t>ب)سيستم تك فلزي </a:t>
            </a:r>
            <a:r>
              <a:rPr lang="en-US" sz="2400" dirty="0">
                <a:cs typeface="B Titr" pitchFamily="2" charset="-78"/>
              </a:rPr>
              <a:t/>
            </a:r>
            <a:br>
              <a:rPr lang="en-US" sz="2400" dirty="0">
                <a:cs typeface="B Titr" pitchFamily="2" charset="-78"/>
              </a:rPr>
            </a:br>
            <a:endParaRPr lang="en-US" sz="2400" dirty="0">
              <a:cs typeface="B Titr" pitchFamily="2" charset="-78"/>
            </a:endParaRPr>
          </a:p>
        </p:txBody>
      </p:sp>
      <p:sp>
        <p:nvSpPr>
          <p:cNvPr id="4" name="Content Placeholder 3"/>
          <p:cNvSpPr>
            <a:spLocks noGrp="1"/>
          </p:cNvSpPr>
          <p:nvPr>
            <p:ph idx="1"/>
          </p:nvPr>
        </p:nvSpPr>
        <p:spPr>
          <a:xfrm>
            <a:off x="323528" y="1484784"/>
            <a:ext cx="8229600" cy="4657403"/>
          </a:xfrm>
        </p:spPr>
        <p:txBody>
          <a:bodyPr>
            <a:noAutofit/>
          </a:bodyPr>
          <a:lstStyle/>
          <a:p>
            <a:pPr algn="just"/>
            <a:r>
              <a:rPr lang="ar-SA" sz="2300" dirty="0" smtClean="0">
                <a:cs typeface="B Nazanin" pitchFamily="2" charset="-78"/>
              </a:rPr>
              <a:t>آنچه </a:t>
            </a:r>
            <a:r>
              <a:rPr lang="ar-SA" sz="2300" dirty="0">
                <a:cs typeface="B Nazanin" pitchFamily="2" charset="-78"/>
              </a:rPr>
              <a:t>تحت عنوان قانون گرشام ذكر شد منجر به ايجاد سيستم تك فلزي گرديد در اين سيستم يك فلز با عيار مشخص به عنوان پول رايج در كشور انتخاب مي شد . در برخي از كشورها مانند ايران ، ژاپن ، هند ، آرژانتين ، نقره به عنوان پول انتخاب شد و در اغلب كشورهاي ديگر ، طلا پول رايج در كشور بود. </a:t>
            </a:r>
            <a:endParaRPr lang="en-US" sz="2300" dirty="0">
              <a:cs typeface="B Nazanin" pitchFamily="2" charset="-78"/>
            </a:endParaRPr>
          </a:p>
          <a:p>
            <a:pPr algn="just"/>
            <a:r>
              <a:rPr lang="ar-SA" sz="2300" dirty="0">
                <a:cs typeface="B Nazanin" pitchFamily="2" charset="-78"/>
              </a:rPr>
              <a:t>در ايران از سال 1308 پايه پولي از نقره به طلا تغيير كرد. انگلستان از 1816 ميلادي رسما نظام تك فلزي را برگزيد . فرانسه و ايالات متحده امريكا ديگر كشورهاي پيشرو در اين زمينه بودند. به تدريج پذيرش طلا به عنوان پول عموميت </a:t>
            </a:r>
            <a:r>
              <a:rPr lang="ar-SA" sz="2300" dirty="0" smtClean="0">
                <a:cs typeface="B Nazanin" pitchFamily="2" charset="-78"/>
              </a:rPr>
              <a:t>يافت</a:t>
            </a:r>
            <a:r>
              <a:rPr lang="en-US" sz="2300" dirty="0" smtClean="0">
                <a:cs typeface="B Nazanin" pitchFamily="2" charset="-78"/>
              </a:rPr>
              <a:t> .</a:t>
            </a:r>
          </a:p>
        </p:txBody>
      </p:sp>
    </p:spTree>
    <p:custDataLst>
      <p:tags r:id="rId1"/>
    </p:custDataLst>
    <p:extLst>
      <p:ext uri="{BB962C8B-B14F-4D97-AF65-F5344CB8AC3E}">
        <p14:creationId xmlns:p14="http://schemas.microsoft.com/office/powerpoint/2010/main" val="828585614"/>
      </p:ext>
    </p:extLst>
  </p:cSld>
  <p:clrMapOvr>
    <a:masterClrMapping/>
  </p:clrMapOvr>
  <p:transition spd="slow">
    <p:fad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836712"/>
            <a:ext cx="885825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31156"/>
      </p:ext>
    </p:extLst>
  </p:cSld>
  <p:clrMapOvr>
    <a:masterClrMapping/>
  </p:clrMapOvr>
  <p:transition spd="slow">
    <p:fade/>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764704"/>
            <a:ext cx="877252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 y="2682199"/>
            <a:ext cx="905827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05717"/>
      </p:ext>
    </p:extLst>
  </p:cSld>
  <p:clrMapOvr>
    <a:masterClrMapping/>
  </p:clrMapOvr>
  <p:transition spd="slow">
    <p:fade/>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476672"/>
            <a:ext cx="902017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8471427"/>
      </p:ext>
    </p:extLst>
  </p:cSld>
  <p:clrMapOvr>
    <a:masterClrMapping/>
  </p:clrMapOvr>
  <p:transition spd="slow">
    <p:fade/>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71475"/>
            <a:ext cx="8991600"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300073"/>
      </p:ext>
    </p:extLst>
  </p:cSld>
  <p:clrMapOvr>
    <a:masterClrMapping/>
  </p:clrMapOvr>
  <p:transition spd="slow">
    <p:fad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900113"/>
            <a:ext cx="8353425"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603233"/>
      </p:ext>
    </p:extLst>
  </p:cSld>
  <p:clrMapOvr>
    <a:masterClrMapping/>
  </p:clrMapOvr>
  <p:transition spd="slow">
    <p:fad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800225"/>
            <a:ext cx="86106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2136304"/>
      </p:ext>
    </p:extLst>
  </p:cSld>
  <p:clrMapOvr>
    <a:masterClrMapping/>
  </p:clrMapOvr>
  <p:transition spd="slow">
    <p:fade/>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25011"/>
            <a:ext cx="8858250" cy="6832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467544" y="5301208"/>
            <a:ext cx="52565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20272" y="5661248"/>
            <a:ext cx="14401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674169"/>
      </p:ext>
    </p:extLst>
  </p:cSld>
  <p:clrMapOvr>
    <a:masterClrMapping/>
  </p:clrMapOvr>
  <p:transition spd="slow">
    <p:fad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1988"/>
            <a:ext cx="8686800" cy="553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755576" y="2420888"/>
            <a:ext cx="7992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2555776" y="2852936"/>
            <a:ext cx="6192688" cy="720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775067"/>
      </p:ext>
    </p:extLst>
  </p:cSld>
  <p:clrMapOvr>
    <a:masterClrMapping/>
  </p:clrMapOvr>
  <p:transition spd="slow">
    <p:fad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633413"/>
            <a:ext cx="863917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268769"/>
      </p:ext>
    </p:extLst>
  </p:cSld>
  <p:clrMapOvr>
    <a:masterClrMapping/>
  </p:clrMapOvr>
  <p:transition spd="slow">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76200"/>
            <a:ext cx="840105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44199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14400"/>
          </a:xfrm>
        </p:spPr>
        <p:txBody>
          <a:bodyPr>
            <a:normAutofit/>
          </a:bodyPr>
          <a:lstStyle/>
          <a:p>
            <a:pPr algn="ctr"/>
            <a:r>
              <a:rPr lang="ar-SA" b="1" dirty="0">
                <a:cs typeface="B Titr" pitchFamily="2" charset="-78"/>
              </a:rPr>
              <a:t>3-پول كاغذي </a:t>
            </a:r>
            <a:endParaRPr lang="fa-IR" dirty="0">
              <a:cs typeface="B Titr" pitchFamily="2" charset="-78"/>
            </a:endParaRPr>
          </a:p>
        </p:txBody>
      </p:sp>
      <p:sp>
        <p:nvSpPr>
          <p:cNvPr id="3" name="Content Placeholder 2"/>
          <p:cNvSpPr>
            <a:spLocks noGrp="1"/>
          </p:cNvSpPr>
          <p:nvPr>
            <p:ph idx="1"/>
          </p:nvPr>
        </p:nvSpPr>
        <p:spPr/>
        <p:txBody>
          <a:bodyPr>
            <a:normAutofit fontScale="92500" lnSpcReduction="10000"/>
          </a:bodyPr>
          <a:lstStyle/>
          <a:p>
            <a:pPr algn="just"/>
            <a:r>
              <a:rPr lang="ar-SA" dirty="0" smtClean="0">
                <a:cs typeface="B Nazanin" pitchFamily="2" charset="-78"/>
              </a:rPr>
              <a:t>منشا </a:t>
            </a:r>
            <a:r>
              <a:rPr lang="ar-SA" dirty="0">
                <a:cs typeface="B Nazanin" pitchFamily="2" charset="-78"/>
              </a:rPr>
              <a:t>شكل گيري پول كاغذي در گذشته هاي بسيار دور است يعني زماني كه صرافان در مقابل پولي كه افراد در نزد آنها به امانت مي گذاشتند ، رسيدهايي به نام </a:t>
            </a:r>
            <a:r>
              <a:rPr lang="ar-SA" dirty="0">
                <a:solidFill>
                  <a:srgbClr val="FF0000"/>
                </a:solidFill>
                <a:cs typeface="B Nazanin" pitchFamily="2" charset="-78"/>
              </a:rPr>
              <a:t>رسپتا</a:t>
            </a:r>
            <a:r>
              <a:rPr lang="ar-SA" dirty="0">
                <a:cs typeface="B Nazanin" pitchFamily="2" charset="-78"/>
              </a:rPr>
              <a:t> به آنها تحويل مي دادند . رسپتا معمولا دست به دست مي گشت يعني به جاي وسيله مبادله از رسپتا استفاده مي شد . در اواسط قرن هفدهم براي اولين بار اسكناس توسط پالمستروخ بانكدار سوئدي و بنيانگذار بانك سوئد ، منتشر شد. اين شخص بيش از مقدار واقعي سكه هاي موجود در بانك اوراق اعتباري صادر كرد و به دست مشتريان سپرد تا قبل از اين زمان تنزيل اسناد و اوراق بازرگاني انجام مي شد ولي در برابر اسناد به بازرگانان سكه طلا يا نقره داده مي </a:t>
            </a:r>
            <a:r>
              <a:rPr lang="ar-SA" dirty="0" smtClean="0">
                <a:cs typeface="B Nazanin" pitchFamily="2" charset="-78"/>
              </a:rPr>
              <a:t>شد</a:t>
            </a:r>
            <a:r>
              <a:rPr lang="fa-IR" dirty="0" smtClean="0">
                <a:cs typeface="B Nazanin" pitchFamily="2" charset="-78"/>
              </a:rPr>
              <a:t> .</a:t>
            </a:r>
          </a:p>
          <a:p>
            <a:pPr algn="just"/>
            <a:r>
              <a:rPr lang="ar-SA" dirty="0">
                <a:cs typeface="B Nazanin" pitchFamily="2" charset="-78"/>
              </a:rPr>
              <a:t>در اواسط قرن هفدهم بانكداران متوجه شدند كه مردم فقط بخشي از سپرده هاي مسكوك خود را تقاضا مي كنند و همواره مقدار قابل توجهي از مسكوكات مردم در بانك مي ماند و بدين ترتيب مي توان بيش از سپرده هاي فلزي ، اسكناس به جريان انداخت. </a:t>
            </a:r>
            <a:endParaRPr lang="en-US" dirty="0">
              <a:cs typeface="B Nazanin" pitchFamily="2" charset="-78"/>
            </a:endParaRPr>
          </a:p>
        </p:txBody>
      </p:sp>
    </p:spTree>
    <p:extLst>
      <p:ext uri="{BB962C8B-B14F-4D97-AF65-F5344CB8AC3E}">
        <p14:creationId xmlns:p14="http://schemas.microsoft.com/office/powerpoint/2010/main" val="38104885"/>
      </p:ext>
    </p:extLst>
  </p:cSld>
  <p:clrMapOvr>
    <a:masterClrMapping/>
  </p:clrMapOvr>
  <p:transition spd="slow">
    <p:fad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904875"/>
            <a:ext cx="85629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054963"/>
      </p:ext>
    </p:extLst>
  </p:cSld>
  <p:clrMapOvr>
    <a:masterClrMapping/>
  </p:clrMapOvr>
  <p:transition spd="slow">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152525"/>
            <a:ext cx="85915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395536" y="3284984"/>
            <a:ext cx="17281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6948264" y="3789040"/>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Minus 8"/>
          <p:cNvSpPr/>
          <p:nvPr/>
        </p:nvSpPr>
        <p:spPr>
          <a:xfrm>
            <a:off x="-396552" y="5062324"/>
            <a:ext cx="6696744" cy="45719"/>
          </a:xfrm>
          <a:prstGeom prst="mathMinus">
            <a:avLst/>
          </a:prstGeom>
          <a:solidFill>
            <a:srgbClr val="FF0000"/>
          </a:solidFill>
          <a:scene3d>
            <a:camera prst="orthographicFront"/>
            <a:lightRig rig="threePt" dir="t"/>
          </a:scene3d>
          <a:sp3d extrusionH="76200">
            <a:extrusionClr>
              <a:srgbClr val="FF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inus 9"/>
          <p:cNvSpPr/>
          <p:nvPr/>
        </p:nvSpPr>
        <p:spPr>
          <a:xfrm>
            <a:off x="395536" y="5517232"/>
            <a:ext cx="9289032" cy="72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6192570"/>
      </p:ext>
    </p:extLst>
  </p:cSld>
  <p:clrMapOvr>
    <a:masterClrMapping/>
  </p:clrMapOvr>
  <p:transition spd="slow">
    <p:fad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76200"/>
            <a:ext cx="851535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876158"/>
      </p:ext>
    </p:extLst>
  </p:cSld>
  <p:clrMapOvr>
    <a:masterClrMapping/>
  </p:clrMapOvr>
  <p:transition spd="slow">
    <p:fad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8767" y="44624"/>
            <a:ext cx="8677275"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354651"/>
      </p:ext>
    </p:extLst>
  </p:cSld>
  <p:clrMapOvr>
    <a:masterClrMapping/>
  </p:clrMapOvr>
  <p:transition spd="slow">
    <p:fad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61950"/>
            <a:ext cx="8553450"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145173"/>
      </p:ext>
    </p:extLst>
  </p:cSld>
  <p:clrMapOvr>
    <a:masterClrMapping/>
  </p:clrMapOvr>
  <p:transition spd="slow">
    <p:fad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095375"/>
            <a:ext cx="8401050"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315586"/>
      </p:ext>
    </p:extLst>
  </p:cSld>
  <p:clrMapOvr>
    <a:masterClrMapping/>
  </p:clrMapOvr>
  <p:transition spd="slow">
    <p:fad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361950"/>
            <a:ext cx="8601075" cy="613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flipH="1">
            <a:off x="611560" y="764704"/>
            <a:ext cx="7992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6804248" y="1145080"/>
            <a:ext cx="1800200" cy="3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907704" y="1124744"/>
            <a:ext cx="35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11560" y="11247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84368" y="1628800"/>
            <a:ext cx="792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04348" y="5733256"/>
            <a:ext cx="900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11960" y="6165304"/>
            <a:ext cx="43924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71600" y="5661248"/>
            <a:ext cx="64087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395713"/>
      </p:ext>
    </p:extLst>
  </p:cSld>
  <p:clrMapOvr>
    <a:masterClrMapping/>
  </p:clrMapOvr>
  <p:transition spd="slow">
    <p:fad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498376"/>
          </a:xfrm>
        </p:spPr>
        <p:txBody>
          <a:bodyPr>
            <a:normAutofit/>
          </a:bodyPr>
          <a:lstStyle/>
          <a:p>
            <a:pPr algn="ctr"/>
            <a:r>
              <a:rPr lang="fa-IR" sz="2400" b="1" dirty="0">
                <a:cs typeface="B Titr" pitchFamily="2" charset="-78"/>
              </a:rPr>
              <a:t>تراز پرداخت ها</a:t>
            </a:r>
            <a:endParaRPr lang="en-US" sz="2400" dirty="0">
              <a:cs typeface="B Titr" pitchFamily="2" charset="-78"/>
            </a:endParaRPr>
          </a:p>
        </p:txBody>
      </p:sp>
      <p:sp>
        <p:nvSpPr>
          <p:cNvPr id="3" name="Content Placeholder 2"/>
          <p:cNvSpPr>
            <a:spLocks noGrp="1"/>
          </p:cNvSpPr>
          <p:nvPr>
            <p:ph idx="1"/>
          </p:nvPr>
        </p:nvSpPr>
        <p:spPr>
          <a:xfrm>
            <a:off x="457200" y="1196752"/>
            <a:ext cx="8229600" cy="4929411"/>
          </a:xfrm>
        </p:spPr>
        <p:txBody>
          <a:bodyPr>
            <a:noAutofit/>
          </a:bodyPr>
          <a:lstStyle/>
          <a:p>
            <a:pPr algn="just"/>
            <a:r>
              <a:rPr lang="fa-IR" sz="1500" b="1" dirty="0" smtClean="0">
                <a:cs typeface="B Nazanin" pitchFamily="2" charset="-78"/>
              </a:rPr>
              <a:t>تراز </a:t>
            </a:r>
            <a:r>
              <a:rPr lang="fa-IR" sz="1500" b="1" dirty="0">
                <a:cs typeface="B Nazanin" pitchFamily="2" charset="-78"/>
              </a:rPr>
              <a:t>پرداخت ها</a:t>
            </a:r>
            <a:r>
              <a:rPr lang="fa-IR" sz="1500" dirty="0">
                <a:cs typeface="B Nazanin" pitchFamily="2" charset="-78"/>
              </a:rPr>
              <a:t> جدولی است حاوی مبادلات </a:t>
            </a:r>
            <a:r>
              <a:rPr lang="fa-IR" sz="1500" u="sng" dirty="0">
                <a:cs typeface="B Nazanin" pitchFamily="2" charset="-78"/>
              </a:rPr>
              <a:t>بدهکار</a:t>
            </a:r>
            <a:r>
              <a:rPr lang="fa-IR" sz="1500" dirty="0">
                <a:cs typeface="B Nazanin" pitchFamily="2" charset="-78"/>
              </a:rPr>
              <a:t> و </a:t>
            </a:r>
            <a:r>
              <a:rPr lang="fa-IR" sz="1500" u="sng" dirty="0">
                <a:cs typeface="B Nazanin" pitchFamily="2" charset="-78"/>
              </a:rPr>
              <a:t>بستانکار</a:t>
            </a:r>
            <a:r>
              <a:rPr lang="fa-IR" sz="1500" dirty="0">
                <a:cs typeface="B Nazanin" pitchFamily="2" charset="-78"/>
              </a:rPr>
              <a:t> یک کشور با کشورهای دیگر و سازمان های بین المللی که به شکل مشابه با حساب های </a:t>
            </a:r>
            <a:r>
              <a:rPr lang="fa-IR" sz="1500" dirty="0">
                <a:cs typeface="B Nazanin" pitchFamily="2" charset="-78"/>
                <a:hlinkClick r:id="rId2" tooltip="درآمد"/>
              </a:rPr>
              <a:t>درآمد</a:t>
            </a:r>
            <a:r>
              <a:rPr lang="fa-IR" sz="1500" dirty="0">
                <a:cs typeface="B Nazanin" pitchFamily="2" charset="-78"/>
              </a:rPr>
              <a:t> و مخارج شرکتها تنظیم می شود. این مبادلات به دو گروه کلی تقسیم می شوند: </a:t>
            </a:r>
            <a:r>
              <a:rPr lang="fa-IR" sz="1500" u="sng" dirty="0">
                <a:cs typeface="B Nazanin" pitchFamily="2" charset="-78"/>
              </a:rPr>
              <a:t>حساب جاری</a:t>
            </a:r>
            <a:r>
              <a:rPr lang="fa-IR" sz="1500" dirty="0">
                <a:cs typeface="B Nazanin" pitchFamily="2" charset="-78"/>
              </a:rPr>
              <a:t> و </a:t>
            </a:r>
            <a:r>
              <a:rPr lang="fa-IR" sz="1500" u="sng" dirty="0">
                <a:cs typeface="B Nazanin" pitchFamily="2" charset="-78"/>
              </a:rPr>
              <a:t>حساب سرمایه</a:t>
            </a:r>
            <a:r>
              <a:rPr lang="fa-IR" sz="1500" dirty="0">
                <a:cs typeface="B Nazanin" pitchFamily="2" charset="-78"/>
              </a:rPr>
              <a:t>. حساب جاری نیز متشکل از دو بخش است: </a:t>
            </a:r>
            <a:r>
              <a:rPr lang="fa-IR" sz="1500" u="sng" dirty="0">
                <a:cs typeface="B Nazanin" pitchFamily="2" charset="-78"/>
              </a:rPr>
              <a:t>تجارت مرئی</a:t>
            </a:r>
            <a:r>
              <a:rPr lang="fa-IR" sz="1500" dirty="0">
                <a:cs typeface="B Nazanin" pitchFamily="2" charset="-78"/>
              </a:rPr>
              <a:t> ( یعنی </a:t>
            </a:r>
            <a:r>
              <a:rPr lang="fa-IR" sz="1500" dirty="0">
                <a:cs typeface="B Nazanin" pitchFamily="2" charset="-78"/>
                <a:hlinkClick r:id="rId3" tooltip="واردات"/>
              </a:rPr>
              <a:t>واردات</a:t>
            </a:r>
            <a:r>
              <a:rPr lang="fa-IR" sz="1500" dirty="0">
                <a:cs typeface="B Nazanin" pitchFamily="2" charset="-78"/>
              </a:rPr>
              <a:t> و </a:t>
            </a:r>
            <a:r>
              <a:rPr lang="fa-IR" sz="1500" u="sng" dirty="0">
                <a:cs typeface="B Nazanin" pitchFamily="2" charset="-78"/>
              </a:rPr>
              <a:t>صادرات</a:t>
            </a:r>
            <a:r>
              <a:rPr lang="fa-IR" sz="1500" dirty="0">
                <a:cs typeface="B Nazanin" pitchFamily="2" charset="-78"/>
              </a:rPr>
              <a:t> کالاها)، و </a:t>
            </a:r>
            <a:r>
              <a:rPr lang="fa-IR" sz="1500" u="sng" dirty="0">
                <a:cs typeface="B Nazanin" pitchFamily="2" charset="-78"/>
              </a:rPr>
              <a:t>تجارت نامرئی</a:t>
            </a:r>
            <a:r>
              <a:rPr lang="fa-IR" sz="1500" dirty="0">
                <a:cs typeface="B Nazanin" pitchFamily="2" charset="-78"/>
              </a:rPr>
              <a:t> (یعنی درآمد و مخارج خدماتی مانند </a:t>
            </a:r>
            <a:r>
              <a:rPr lang="fa-IR" sz="1500" u="sng" dirty="0">
                <a:cs typeface="B Nazanin" pitchFamily="2" charset="-78"/>
              </a:rPr>
              <a:t>بانکداری</a:t>
            </a:r>
            <a:r>
              <a:rPr lang="fa-IR" sz="1500" dirty="0">
                <a:cs typeface="B Nazanin" pitchFamily="2" charset="-78"/>
              </a:rPr>
              <a:t>، </a:t>
            </a:r>
            <a:r>
              <a:rPr lang="fa-IR" sz="1500" u="sng" dirty="0">
                <a:cs typeface="B Nazanin" pitchFamily="2" charset="-78"/>
              </a:rPr>
              <a:t>بیمه</a:t>
            </a:r>
            <a:r>
              <a:rPr lang="fa-IR" sz="1500" dirty="0">
                <a:cs typeface="B Nazanin" pitchFamily="2" charset="-78"/>
              </a:rPr>
              <a:t>، </a:t>
            </a:r>
            <a:r>
              <a:rPr lang="fa-IR" sz="1500" u="sng" dirty="0">
                <a:cs typeface="B Nazanin" pitchFamily="2" charset="-78"/>
              </a:rPr>
              <a:t>جهانگردی</a:t>
            </a:r>
            <a:r>
              <a:rPr lang="fa-IR" sz="1500" dirty="0">
                <a:cs typeface="B Nazanin" pitchFamily="2" charset="-78"/>
              </a:rPr>
              <a:t>، </a:t>
            </a:r>
            <a:r>
              <a:rPr lang="fa-IR" sz="1500" u="sng" dirty="0">
                <a:cs typeface="B Nazanin" pitchFamily="2" charset="-78"/>
              </a:rPr>
              <a:t>کشتیرانی</a:t>
            </a:r>
            <a:r>
              <a:rPr lang="fa-IR" sz="1500" dirty="0">
                <a:cs typeface="B Nazanin" pitchFamily="2" charset="-78"/>
              </a:rPr>
              <a:t> و نیز </a:t>
            </a:r>
            <a:r>
              <a:rPr lang="fa-IR" sz="1500" u="sng" dirty="0">
                <a:cs typeface="B Nazanin" pitchFamily="2" charset="-78"/>
              </a:rPr>
              <a:t>سود</a:t>
            </a:r>
            <a:r>
              <a:rPr lang="fa-IR" sz="1500" dirty="0">
                <a:cs typeface="B Nazanin" pitchFamily="2" charset="-78"/>
              </a:rPr>
              <a:t> دریافتی از طرف های خارجی و بهره های پرداختی به آنها). </a:t>
            </a:r>
            <a:br>
              <a:rPr lang="fa-IR" sz="1500" dirty="0">
                <a:cs typeface="B Nazanin" pitchFamily="2" charset="-78"/>
              </a:rPr>
            </a:br>
            <a:r>
              <a:rPr lang="fa-IR" sz="1500" dirty="0" smtClean="0">
                <a:cs typeface="B Nazanin" pitchFamily="2" charset="-78"/>
              </a:rPr>
              <a:t>مانده </a:t>
            </a:r>
            <a:r>
              <a:rPr lang="fa-IR" sz="1500" dirty="0">
                <a:cs typeface="B Nazanin" pitchFamily="2" charset="-78"/>
              </a:rPr>
              <a:t>حساب جاری در یک دوره عبارتست از تفاوت میان </a:t>
            </a:r>
            <a:r>
              <a:rPr lang="fa-IR" sz="1500" u="sng" dirty="0">
                <a:cs typeface="B Nazanin" pitchFamily="2" charset="-78"/>
              </a:rPr>
              <a:t>درآمد ملی</a:t>
            </a:r>
            <a:r>
              <a:rPr lang="fa-IR" sz="1500" dirty="0">
                <a:cs typeface="B Nazanin" pitchFamily="2" charset="-78"/>
              </a:rPr>
              <a:t> و </a:t>
            </a:r>
            <a:r>
              <a:rPr lang="fa-IR" sz="1500" u="sng" dirty="0">
                <a:cs typeface="B Nazanin" pitchFamily="2" charset="-78"/>
              </a:rPr>
              <a:t>مخارج ملی</a:t>
            </a:r>
            <a:r>
              <a:rPr lang="fa-IR" sz="1500" dirty="0">
                <a:cs typeface="B Nazanin" pitchFamily="2" charset="-78"/>
              </a:rPr>
              <a:t>. شکل و نحوه ارائه جدول تراز پرداخت ها در کشورهای مختلف یکسان نیست و حتی در یک کشور معین در زمانهای مختلف تفاوت می یابد. </a:t>
            </a:r>
            <a:br>
              <a:rPr lang="fa-IR" sz="1500" dirty="0">
                <a:cs typeface="B Nazanin" pitchFamily="2" charset="-78"/>
              </a:rPr>
            </a:br>
            <a:r>
              <a:rPr lang="fa-IR" sz="1500" b="1" dirty="0" smtClean="0">
                <a:cs typeface="B Nazanin" pitchFamily="2" charset="-78"/>
              </a:rPr>
              <a:t>در </a:t>
            </a:r>
            <a:r>
              <a:rPr lang="fa-IR" sz="1500" b="1" dirty="0">
                <a:cs typeface="B Nazanin" pitchFamily="2" charset="-78"/>
              </a:rPr>
              <a:t>ایران </a:t>
            </a:r>
          </a:p>
          <a:p>
            <a:pPr algn="just"/>
            <a:r>
              <a:rPr lang="fa-IR" sz="1500" dirty="0">
                <a:cs typeface="B Nazanin" pitchFamily="2" charset="-78"/>
              </a:rPr>
              <a:t>امروزه تنظیم تراز پرداخت ها در همه کشورها متداول است. در ایران این جدول برای نخستین بار در سال </a:t>
            </a:r>
            <a:r>
              <a:rPr lang="fa-IR" sz="1500" u="sng" dirty="0">
                <a:cs typeface="B Nazanin" pitchFamily="2" charset="-78"/>
              </a:rPr>
              <a:t>1325</a:t>
            </a:r>
            <a:r>
              <a:rPr lang="fa-IR" sz="1500" dirty="0">
                <a:cs typeface="B Nazanin" pitchFamily="2" charset="-78"/>
              </a:rPr>
              <a:t> خورشیدی توسط </a:t>
            </a:r>
            <a:r>
              <a:rPr lang="fa-IR" sz="1500" dirty="0">
                <a:cs typeface="B Nazanin" pitchFamily="2" charset="-78"/>
                <a:hlinkClick r:id="rId4" tooltip="بانک ملی ایران"/>
              </a:rPr>
              <a:t>بانک ملی ایران</a:t>
            </a:r>
            <a:r>
              <a:rPr lang="fa-IR" sz="1500" dirty="0">
                <a:cs typeface="B Nazanin" pitchFamily="2" charset="-78"/>
              </a:rPr>
              <a:t> تهیه شد، ولی چندی بعد یعنی در سال </a:t>
            </a:r>
            <a:r>
              <a:rPr lang="fa-IR" sz="1500" u="sng" dirty="0">
                <a:cs typeface="B Nazanin" pitchFamily="2" charset="-78"/>
              </a:rPr>
              <a:t>1339</a:t>
            </a:r>
            <a:r>
              <a:rPr lang="fa-IR" sz="1500" dirty="0">
                <a:cs typeface="B Nazanin" pitchFamily="2" charset="-78"/>
              </a:rPr>
              <a:t> با تاسیس </a:t>
            </a:r>
            <a:r>
              <a:rPr lang="fa-IR" sz="1500" dirty="0">
                <a:cs typeface="B Nazanin" pitchFamily="2" charset="-78"/>
                <a:hlinkClick r:id="rId5" tooltip="بانک مرکزی ایران"/>
              </a:rPr>
              <a:t>بانک مرکزی ایران</a:t>
            </a:r>
            <a:r>
              <a:rPr lang="fa-IR" sz="1500" dirty="0">
                <a:cs typeface="B Nazanin" pitchFamily="2" charset="-78"/>
              </a:rPr>
              <a:t> وظیفه تنظیم تراز پرداخت ها به این بانک محول شد. از آن زمان تاکنون بانک مرکزی هر سال بر اساس راهنمای </a:t>
            </a:r>
            <a:r>
              <a:rPr lang="fa-IR" sz="1500" dirty="0">
                <a:cs typeface="B Nazanin" pitchFamily="2" charset="-78"/>
                <a:hlinkClick r:id="rId6" tooltip="صندوق بین المللی پول"/>
              </a:rPr>
              <a:t>صندوق بین المللی پول</a:t>
            </a:r>
            <a:r>
              <a:rPr lang="fa-IR" sz="1500" dirty="0">
                <a:cs typeface="B Nazanin" pitchFamily="2" charset="-78"/>
              </a:rPr>
              <a:t>، جدول تراز پرداخت های کشور را تنظیم و منتشر می کند. این جدول شامل همه </a:t>
            </a:r>
            <a:r>
              <a:rPr lang="fa-IR" sz="1500" u="sng" dirty="0">
                <a:cs typeface="B Nazanin" pitchFamily="2" charset="-78"/>
              </a:rPr>
              <a:t>مبادلات اقتصادی</a:t>
            </a:r>
            <a:r>
              <a:rPr lang="fa-IR" sz="1500" dirty="0">
                <a:cs typeface="B Nazanin" pitchFamily="2" charset="-78"/>
              </a:rPr>
              <a:t> ایران با خارج، یعنی </a:t>
            </a:r>
            <a:r>
              <a:rPr lang="fa-IR" sz="1500" u="sng" dirty="0">
                <a:cs typeface="B Nazanin" pitchFamily="2" charset="-78"/>
              </a:rPr>
              <a:t>معاملات پایاپای</a:t>
            </a:r>
            <a:r>
              <a:rPr lang="fa-IR" sz="1500" dirty="0">
                <a:cs typeface="B Nazanin" pitchFamily="2" charset="-78"/>
              </a:rPr>
              <a:t> و معاملات مبتنی بر ارزهای مختلف و </a:t>
            </a:r>
            <a:r>
              <a:rPr lang="fa-IR" sz="1500" dirty="0">
                <a:cs typeface="B Nazanin" pitchFamily="2" charset="-78"/>
                <a:hlinkClick r:id="rId7" tooltip="پول"/>
              </a:rPr>
              <a:t>پول</a:t>
            </a:r>
            <a:r>
              <a:rPr lang="fa-IR" sz="1500" dirty="0">
                <a:cs typeface="B Nazanin" pitchFamily="2" charset="-78"/>
              </a:rPr>
              <a:t> رایج کشور، می گردد. آمار مربوط به کالاها به استثنای نفت، مبتنی بر </a:t>
            </a:r>
            <a:r>
              <a:rPr lang="fa-IR" sz="1500" u="sng" dirty="0">
                <a:cs typeface="B Nazanin" pitchFamily="2" charset="-78"/>
              </a:rPr>
              <a:t>آمار گمرکات</a:t>
            </a:r>
            <a:r>
              <a:rPr lang="fa-IR" sz="1500" dirty="0">
                <a:cs typeface="B Nazanin" pitchFamily="2" charset="-78"/>
              </a:rPr>
              <a:t> است و ارقام مربوط به خدمات و حساب های سرمایه ای از اسناد ارزی و سایر منابع استخراج می شود. برای دادن تصویری روشن از تراز پرداخت های ایران، جدول زیر از گزارش اقتصادی و ترازنامه سال </a:t>
            </a:r>
            <a:r>
              <a:rPr lang="fa-IR" sz="1500" u="sng" dirty="0">
                <a:cs typeface="B Nazanin" pitchFamily="2" charset="-78"/>
              </a:rPr>
              <a:t>1354</a:t>
            </a:r>
            <a:r>
              <a:rPr lang="fa-IR" sz="1500" dirty="0">
                <a:cs typeface="B Nazanin" pitchFamily="2" charset="-78"/>
              </a:rPr>
              <a:t> بانک مرکزی آورده شده تا نشان دهنده تقسیم بندی و اجزای عمده این حساب باشد. </a:t>
            </a:r>
            <a:endParaRPr lang="en-US" sz="1500" dirty="0">
              <a:cs typeface="B Nazanin" pitchFamily="2" charset="-78"/>
            </a:endParaRPr>
          </a:p>
        </p:txBody>
      </p:sp>
    </p:spTree>
    <p:extLst>
      <p:ext uri="{BB962C8B-B14F-4D97-AF65-F5344CB8AC3E}">
        <p14:creationId xmlns:p14="http://schemas.microsoft.com/office/powerpoint/2010/main" val="1958324771"/>
      </p:ext>
    </p:extLst>
  </p:cSld>
  <p:clrMapOvr>
    <a:masterClrMapping/>
  </p:clrMapOvr>
  <p:transition spd="slow">
    <p:fade/>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016" y="1052736"/>
            <a:ext cx="8382000" cy="513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5616" y="649211"/>
            <a:ext cx="7200800" cy="369332"/>
          </a:xfrm>
          <a:prstGeom prst="rect">
            <a:avLst/>
          </a:prstGeom>
          <a:noFill/>
        </p:spPr>
        <p:txBody>
          <a:bodyPr wrap="square" rtlCol="0">
            <a:spAutoFit/>
          </a:bodyPr>
          <a:lstStyle/>
          <a:p>
            <a:pPr algn="ctr"/>
            <a:r>
              <a:rPr lang="fa-IR" dirty="0" smtClean="0">
                <a:cs typeface="B Titr" pitchFamily="2" charset="-78"/>
              </a:rPr>
              <a:t>سوالات فصل هفتم</a:t>
            </a:r>
            <a:endParaRPr lang="en-US" dirty="0">
              <a:cs typeface="B Titr" pitchFamily="2" charset="-78"/>
            </a:endParaRPr>
          </a:p>
        </p:txBody>
      </p:sp>
    </p:spTree>
    <p:extLst>
      <p:ext uri="{BB962C8B-B14F-4D97-AF65-F5344CB8AC3E}">
        <p14:creationId xmlns:p14="http://schemas.microsoft.com/office/powerpoint/2010/main" val="4085380604"/>
      </p:ext>
    </p:extLst>
  </p:cSld>
  <p:clrMapOvr>
    <a:masterClrMapping/>
  </p:clrMapOvr>
  <p:transition spd="slow">
    <p:fad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6712"/>
            <a:ext cx="9144000" cy="6021288"/>
          </a:xfrm>
        </p:spPr>
        <p:txBody>
          <a:bodyPr>
            <a:noAutofit/>
          </a:bodyPr>
          <a:lstStyle/>
          <a:p>
            <a:pPr marL="0" indent="0" algn="ctr">
              <a:buNone/>
            </a:pPr>
            <a:r>
              <a:rPr lang="fa-IR" sz="11500" b="1" dirty="0" smtClean="0">
                <a:cs typeface="B Titr" pitchFamily="2" charset="-78"/>
              </a:rPr>
              <a:t>سياست هاي مالي و پولي</a:t>
            </a:r>
            <a:endParaRPr lang="fa-IR" sz="11500" dirty="0">
              <a:cs typeface="B Titr" pitchFamily="2" charset="-78"/>
            </a:endParaRPr>
          </a:p>
        </p:txBody>
      </p:sp>
      <p:sp>
        <p:nvSpPr>
          <p:cNvPr id="5" name="Title 1"/>
          <p:cNvSpPr>
            <a:spLocks noGrp="1"/>
          </p:cNvSpPr>
          <p:nvPr>
            <p:ph type="title"/>
          </p:nvPr>
        </p:nvSpPr>
        <p:spPr>
          <a:xfrm>
            <a:off x="899592" y="476672"/>
            <a:ext cx="8077200" cy="576064"/>
          </a:xfrm>
        </p:spPr>
        <p:txBody>
          <a:bodyPr>
            <a:noAutofit/>
          </a:bodyPr>
          <a:lstStyle/>
          <a:p>
            <a:pPr algn="ctr"/>
            <a:r>
              <a:rPr lang="fa-IR" sz="3600" b="1" dirty="0" smtClean="0">
                <a:cs typeface="B Titr" pitchFamily="2" charset="-78"/>
              </a:rPr>
              <a:t>فصل هشتم</a:t>
            </a:r>
            <a:endParaRPr lang="en-US" sz="3600" b="1" dirty="0">
              <a:latin typeface="B Titr"/>
              <a:cs typeface="B Titr" pitchFamily="2" charset="-78"/>
            </a:endParaRPr>
          </a:p>
        </p:txBody>
      </p:sp>
    </p:spTree>
    <p:extLst>
      <p:ext uri="{BB962C8B-B14F-4D97-AF65-F5344CB8AC3E}">
        <p14:creationId xmlns:p14="http://schemas.microsoft.com/office/powerpoint/2010/main" val="344398495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14400"/>
          </a:xfrm>
        </p:spPr>
        <p:txBody>
          <a:bodyPr>
            <a:normAutofit/>
          </a:bodyPr>
          <a:lstStyle/>
          <a:p>
            <a:pPr algn="ctr"/>
            <a:r>
              <a:rPr lang="ar-SA" b="1" dirty="0">
                <a:cs typeface="B Titr" pitchFamily="2" charset="-78"/>
              </a:rPr>
              <a:t>3-پول كاغذي </a:t>
            </a:r>
            <a:endParaRPr lang="fa-IR" dirty="0">
              <a:cs typeface="B Titr" pitchFamily="2" charset="-78"/>
            </a:endParaRPr>
          </a:p>
        </p:txBody>
      </p:sp>
      <p:sp>
        <p:nvSpPr>
          <p:cNvPr id="3" name="Content Placeholder 2"/>
          <p:cNvSpPr>
            <a:spLocks noGrp="1"/>
          </p:cNvSpPr>
          <p:nvPr>
            <p:ph idx="1"/>
          </p:nvPr>
        </p:nvSpPr>
        <p:spPr/>
        <p:txBody>
          <a:bodyPr>
            <a:normAutofit fontScale="70000" lnSpcReduction="20000"/>
          </a:bodyPr>
          <a:lstStyle/>
          <a:p>
            <a:pPr algn="just"/>
            <a:r>
              <a:rPr lang="ar-SA" dirty="0">
                <a:cs typeface="B Nazanin" pitchFamily="2" charset="-78"/>
              </a:rPr>
              <a:t>اسكناس تا قرن نوزدهم پيشرفت چنداني نكرد ولي با شيوع جنگ جهاني اول استفاده از اسكناس در اكثر كشورها ، عموميت يافت. </a:t>
            </a:r>
            <a:endParaRPr lang="fa-IR" dirty="0" smtClean="0">
              <a:cs typeface="B Nazanin" pitchFamily="2" charset="-78"/>
            </a:endParaRPr>
          </a:p>
          <a:p>
            <a:pPr marL="0" indent="0" algn="just">
              <a:buNone/>
            </a:pPr>
            <a:r>
              <a:rPr lang="ar-SA" dirty="0" smtClean="0">
                <a:cs typeface="B Nazanin" pitchFamily="2" charset="-78"/>
              </a:rPr>
              <a:t>اسكناس </a:t>
            </a:r>
            <a:r>
              <a:rPr lang="ar-SA" dirty="0">
                <a:cs typeface="B Nazanin" pitchFamily="2" charset="-78"/>
              </a:rPr>
              <a:t>به دو صورت </a:t>
            </a:r>
            <a:r>
              <a:rPr lang="ar-SA" dirty="0">
                <a:solidFill>
                  <a:srgbClr val="0070C0"/>
                </a:solidFill>
                <a:cs typeface="B Nazanin" pitchFamily="2" charset="-78"/>
              </a:rPr>
              <a:t>قابل تبديل </a:t>
            </a:r>
            <a:r>
              <a:rPr lang="ar-SA" dirty="0">
                <a:cs typeface="B Nazanin" pitchFamily="2" charset="-78"/>
              </a:rPr>
              <a:t>و </a:t>
            </a:r>
            <a:r>
              <a:rPr lang="ar-SA" dirty="0">
                <a:solidFill>
                  <a:srgbClr val="0070C0"/>
                </a:solidFill>
                <a:cs typeface="B Nazanin" pitchFamily="2" charset="-78"/>
              </a:rPr>
              <a:t>غير قابل تبديل </a:t>
            </a:r>
            <a:r>
              <a:rPr lang="ar-SA" dirty="0">
                <a:cs typeface="B Nazanin" pitchFamily="2" charset="-78"/>
              </a:rPr>
              <a:t>مي باشد. </a:t>
            </a:r>
            <a:endParaRPr lang="en-US" dirty="0">
              <a:cs typeface="B Nazanin" pitchFamily="2" charset="-78"/>
            </a:endParaRPr>
          </a:p>
          <a:p>
            <a:pPr algn="just"/>
            <a:r>
              <a:rPr lang="ar-SA" dirty="0">
                <a:cs typeface="B Nazanin" pitchFamily="2" charset="-78"/>
              </a:rPr>
              <a:t>پول قابل تبديل </a:t>
            </a:r>
            <a:r>
              <a:rPr lang="en-US" sz="1700" dirty="0" smtClean="0">
                <a:cs typeface="B Nazanin" pitchFamily="2" charset="-78"/>
              </a:rPr>
              <a:t>( Representative Money )</a:t>
            </a:r>
            <a:r>
              <a:rPr lang="ar-SA" dirty="0" smtClean="0">
                <a:cs typeface="B Nazanin" pitchFamily="2" charset="-78"/>
              </a:rPr>
              <a:t>پولي </a:t>
            </a:r>
            <a:r>
              <a:rPr lang="ar-SA" dirty="0">
                <a:cs typeface="B Nazanin" pitchFamily="2" charset="-78"/>
              </a:rPr>
              <a:t>است كه داراي پشتوانه مي باشد و ناشي از سپرده گذاري طلا و نقره است به اين معني كه اسكناس داراي پشتوانه پولي سندي است حاكي از مالكيت مقدار مشخصي از طلا و نقره </a:t>
            </a:r>
            <a:r>
              <a:rPr lang="fa-IR" dirty="0" smtClean="0">
                <a:cs typeface="B Nazanin" pitchFamily="2" charset="-78"/>
              </a:rPr>
              <a:t> . </a:t>
            </a:r>
            <a:r>
              <a:rPr lang="ar-SA" dirty="0" smtClean="0">
                <a:cs typeface="B Nazanin" pitchFamily="2" charset="-78"/>
              </a:rPr>
              <a:t>براي </a:t>
            </a:r>
            <a:r>
              <a:rPr lang="ar-SA" dirty="0">
                <a:cs typeface="B Nazanin" pitchFamily="2" charset="-78"/>
              </a:rPr>
              <a:t>مثال دولت آمريكا بين سالهاي 1900 تا 1933 گواهينامه هايي صادر مي كرد كه سند مالكيت مقدار خاصي طلا بود كه فرد به خزانه داري </a:t>
            </a:r>
            <a:r>
              <a:rPr lang="fa-IR" dirty="0" smtClean="0">
                <a:cs typeface="B Nazanin" pitchFamily="2" charset="-78"/>
              </a:rPr>
              <a:t>آ</a:t>
            </a:r>
            <a:r>
              <a:rPr lang="ar-SA" dirty="0" smtClean="0">
                <a:cs typeface="B Nazanin" pitchFamily="2" charset="-78"/>
              </a:rPr>
              <a:t>مريكا </a:t>
            </a:r>
            <a:r>
              <a:rPr lang="ar-SA" dirty="0">
                <a:cs typeface="B Nazanin" pitchFamily="2" charset="-78"/>
              </a:rPr>
              <a:t>سپرده است. </a:t>
            </a:r>
            <a:endParaRPr lang="en-US" dirty="0">
              <a:cs typeface="B Nazanin" pitchFamily="2" charset="-78"/>
            </a:endParaRPr>
          </a:p>
          <a:p>
            <a:pPr algn="just"/>
            <a:r>
              <a:rPr lang="ar-SA" dirty="0">
                <a:cs typeface="B Nazanin" pitchFamily="2" charset="-78"/>
              </a:rPr>
              <a:t>پول غير قابل تبديل يا اسكناس بدون پشتوانه </a:t>
            </a:r>
            <a:r>
              <a:rPr lang="en-US" sz="1700" dirty="0" smtClean="0">
                <a:cs typeface="B Nazanin" pitchFamily="2" charset="-78"/>
              </a:rPr>
              <a:t>(Fiat Money )</a:t>
            </a:r>
            <a:r>
              <a:rPr lang="ar-SA" dirty="0" smtClean="0">
                <a:cs typeface="B Nazanin" pitchFamily="2" charset="-78"/>
              </a:rPr>
              <a:t>: </a:t>
            </a:r>
            <a:r>
              <a:rPr lang="ar-SA" dirty="0">
                <a:cs typeface="B Nazanin" pitchFamily="2" charset="-78"/>
              </a:rPr>
              <a:t>به طور كلي اگر هزينه كالايي پول كمتر از ارزش آن به عنوان پول باشد چنين پولي را پول غير قابل تبديل مي نامند . پول بدون پشتوانه از زماني رايج شد كه دولتها متوجه شدند بيش از مقدار طلاي موجود در خزانه مي توانند اسكناس يا سند مالكيت صادر كنند و به عبارتي به جاي اسكناس هاي داراي پشتوانه 100 درصدي ، اسكناس با پشتوانه كمتر چاپ كردند و دولتها از اين قدرت خود براي اجراي سياستهاي پولي استفاده كردند. به عنوان مثال بعد از سال 1914 آمريكا اسكناس هايي با پشتوانه 40% چاپ كرد. </a:t>
            </a:r>
            <a:endParaRPr lang="en-US" dirty="0" smtClean="0">
              <a:cs typeface="B Nazanin" pitchFamily="2" charset="-78"/>
            </a:endParaRPr>
          </a:p>
          <a:p>
            <a:pPr marL="0" indent="0" algn="just">
              <a:buNone/>
            </a:pPr>
            <a:r>
              <a:rPr lang="en-US" dirty="0">
                <a:cs typeface="B Nazanin" pitchFamily="2" charset="-78"/>
              </a:rPr>
              <a:t> </a:t>
            </a:r>
            <a:r>
              <a:rPr lang="en-US" dirty="0" smtClean="0">
                <a:cs typeface="B Nazanin" pitchFamily="2" charset="-78"/>
              </a:rPr>
              <a:t>      	</a:t>
            </a:r>
            <a:r>
              <a:rPr lang="fa-IR" dirty="0" smtClean="0">
                <a:cs typeface="B Nazanin" pitchFamily="2" charset="-78"/>
              </a:rPr>
              <a:t>« اگر ارزش يا هزينه كالايي پول ، كمتر از ارزش آن به عنوان پول باشد ،‌ چنين پولي را </a:t>
            </a:r>
            <a:r>
              <a:rPr lang="fa-IR" b="1" dirty="0" smtClean="0">
                <a:cs typeface="B Nazanin" pitchFamily="2" charset="-78"/>
              </a:rPr>
              <a:t>پول غير قابل تبديل </a:t>
            </a:r>
            <a:r>
              <a:rPr lang="fa-IR" dirty="0" smtClean="0">
                <a:cs typeface="B Nazanin" pitchFamily="2" charset="-78"/>
              </a:rPr>
              <a:t>گويند . »</a:t>
            </a:r>
          </a:p>
          <a:p>
            <a:pPr algn="just"/>
            <a:r>
              <a:rPr lang="ar-SA" dirty="0">
                <a:cs typeface="B Nazanin" pitchFamily="2" charset="-78"/>
              </a:rPr>
              <a:t>اسكناس تمام خصوصيات پول فلزي را داراست با اين تفاوت كه </a:t>
            </a:r>
            <a:r>
              <a:rPr lang="ar-SA" dirty="0">
                <a:solidFill>
                  <a:srgbClr val="FF0000"/>
                </a:solidFill>
                <a:cs typeface="B Nazanin" pitchFamily="2" charset="-78"/>
              </a:rPr>
              <a:t>ارزش ذاتي ندارد و ارزش آن اعتباري است كه توسط دولت ها به دست مي آورد</a:t>
            </a:r>
            <a:r>
              <a:rPr lang="ar-SA" dirty="0">
                <a:cs typeface="B Nazanin" pitchFamily="2" charset="-78"/>
              </a:rPr>
              <a:t>. </a:t>
            </a:r>
            <a:endParaRPr lang="fa-IR" dirty="0">
              <a:cs typeface="B Nazanin" pitchFamily="2" charset="-78"/>
            </a:endParaRPr>
          </a:p>
        </p:txBody>
      </p:sp>
    </p:spTree>
    <p:extLst>
      <p:ext uri="{BB962C8B-B14F-4D97-AF65-F5344CB8AC3E}">
        <p14:creationId xmlns:p14="http://schemas.microsoft.com/office/powerpoint/2010/main" val="4171548600"/>
      </p:ext>
    </p:extLst>
  </p:cSld>
  <p:clrMapOvr>
    <a:masterClrMapping/>
  </p:clrMapOvr>
  <p:transition spd="slow">
    <p:fad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8610160" cy="4464496"/>
          </a:xfrm>
        </p:spPr>
        <p:txBody>
          <a:bodyPr>
            <a:normAutofit/>
          </a:bodyPr>
          <a:lstStyle/>
          <a:p>
            <a:pPr marL="82296" indent="0" algn="just">
              <a:lnSpc>
                <a:spcPct val="150000"/>
              </a:lnSpc>
              <a:buNone/>
            </a:pPr>
            <a:r>
              <a:rPr lang="fa-IR" sz="3600" dirty="0" smtClean="0">
                <a:cs typeface="B Titr" pitchFamily="2" charset="-78"/>
              </a:rPr>
              <a:t>اهداف سیاست پولی</a:t>
            </a:r>
          </a:p>
          <a:p>
            <a:pPr marL="82296" indent="0" algn="just">
              <a:lnSpc>
                <a:spcPct val="150000"/>
              </a:lnSpc>
              <a:buNone/>
            </a:pPr>
            <a:r>
              <a:rPr lang="fa-IR" sz="3600" dirty="0" smtClean="0">
                <a:cs typeface="B Titr" pitchFamily="2" charset="-78"/>
              </a:rPr>
              <a:t>استراتژهاي سياست پولي</a:t>
            </a:r>
          </a:p>
          <a:p>
            <a:pPr marL="82296" indent="0" algn="just">
              <a:lnSpc>
                <a:spcPct val="150000"/>
              </a:lnSpc>
              <a:buNone/>
            </a:pPr>
            <a:r>
              <a:rPr lang="fa-IR" sz="3600" dirty="0" smtClean="0">
                <a:cs typeface="B Titr" pitchFamily="2" charset="-78"/>
              </a:rPr>
              <a:t>ابزارهاي سياست پولي</a:t>
            </a:r>
          </a:p>
          <a:p>
            <a:pPr marL="82296" indent="0" algn="just">
              <a:buNone/>
            </a:pPr>
            <a:r>
              <a:rPr lang="fa-IR" sz="3600" dirty="0">
                <a:cs typeface="B Titr" pitchFamily="2" charset="-78"/>
              </a:rPr>
              <a:t>ابزارهاي سياست </a:t>
            </a:r>
            <a:r>
              <a:rPr lang="fa-IR" sz="3600" dirty="0" smtClean="0">
                <a:cs typeface="B Titr" pitchFamily="2" charset="-78"/>
              </a:rPr>
              <a:t>پولي و عملكرد آن در ايران</a:t>
            </a:r>
            <a:endParaRPr lang="fa-IR" sz="3600" dirty="0">
              <a:cs typeface="B Titr" pitchFamily="2" charset="-78"/>
            </a:endParaRPr>
          </a:p>
          <a:p>
            <a:pPr marL="82296" indent="0" algn="just">
              <a:lnSpc>
                <a:spcPct val="150000"/>
              </a:lnSpc>
              <a:buNone/>
            </a:pPr>
            <a:endParaRPr lang="fa-IR" sz="3600" dirty="0" smtClean="0">
              <a:cs typeface="B Titr" pitchFamily="2" charset="-78"/>
            </a:endParaRPr>
          </a:p>
          <a:p>
            <a:pPr marL="82296" indent="0" algn="just">
              <a:lnSpc>
                <a:spcPct val="150000"/>
              </a:lnSpc>
              <a:buNone/>
            </a:pPr>
            <a:endParaRPr lang="fa-IR" sz="3600" dirty="0" smtClean="0">
              <a:cs typeface="B Titr" pitchFamily="2" charset="-78"/>
            </a:endParaRPr>
          </a:p>
        </p:txBody>
      </p:sp>
      <p:sp>
        <p:nvSpPr>
          <p:cNvPr id="4" name="Title 1"/>
          <p:cNvSpPr txBox="1">
            <a:spLocks/>
          </p:cNvSpPr>
          <p:nvPr/>
        </p:nvSpPr>
        <p:spPr>
          <a:xfrm>
            <a:off x="251520" y="764704"/>
            <a:ext cx="8640960" cy="1368152"/>
          </a:xfrm>
          <a:prstGeom prst="rect">
            <a:avLst/>
          </a:prstGeom>
          <a:solidFill>
            <a:schemeClr val="accent2">
              <a:lumMod val="40000"/>
              <a:lumOff val="60000"/>
            </a:schemeClr>
          </a:solidFill>
        </p:spPr>
        <p:txBody>
          <a:bodyPr vert="horz" lIns="91440" tIns="45720" rIns="91440" bIns="45720" rtlCol="0" anchor="t">
            <a:noAutofit/>
          </a:bodyPr>
          <a:lstStyle>
            <a:lvl1pPr algn="l" defTabSz="914400" rtl="1" eaLnBrk="1" latinLnBrk="0" hangingPunct="1">
              <a:spcBef>
                <a:spcPct val="0"/>
              </a:spcBef>
              <a:buNone/>
              <a:defRPr sz="2800" kern="1200">
                <a:solidFill>
                  <a:schemeClr val="tx1"/>
                </a:solidFill>
                <a:latin typeface="Georgia" pitchFamily="18" charset="0"/>
                <a:ea typeface="+mj-ea"/>
                <a:cs typeface="+mj-cs"/>
              </a:defRPr>
            </a:lvl1pPr>
          </a:lstStyle>
          <a:p>
            <a:pPr algn="ctr"/>
            <a:r>
              <a:rPr lang="fa-IR" sz="6000" dirty="0" smtClean="0">
                <a:cs typeface="B Titr" pitchFamily="2" charset="-78"/>
              </a:rPr>
              <a:t>سياستهاي پولي و ابزارهاي آن</a:t>
            </a:r>
            <a:endParaRPr lang="fa-IR" sz="6000" dirty="0">
              <a:cs typeface="B Titr" pitchFamily="2" charset="-78"/>
            </a:endParaRPr>
          </a:p>
        </p:txBody>
      </p:sp>
    </p:spTree>
    <p:extLst>
      <p:ext uri="{BB962C8B-B14F-4D97-AF65-F5344CB8AC3E}">
        <p14:creationId xmlns:p14="http://schemas.microsoft.com/office/powerpoint/2010/main" val="3772809760"/>
      </p:ext>
    </p:extLst>
  </p:cSld>
  <p:clrMapOvr>
    <a:masterClrMapping/>
  </p:clrMapOvr>
  <p:transition spd="slow">
    <p:push dir="u"/>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32656"/>
            <a:ext cx="7498080" cy="6336704"/>
          </a:xfrm>
        </p:spPr>
        <p:txBody>
          <a:bodyPr>
            <a:normAutofit/>
          </a:bodyPr>
          <a:lstStyle/>
          <a:p>
            <a:pPr marL="82296" indent="0" algn="ctr">
              <a:lnSpc>
                <a:spcPct val="150000"/>
              </a:lnSpc>
              <a:buNone/>
            </a:pPr>
            <a:r>
              <a:rPr lang="fa-IR" sz="4000" dirty="0" smtClean="0">
                <a:cs typeface="B Titr" pitchFamily="2" charset="-78"/>
              </a:rPr>
              <a:t>اهداف سیاست پولی</a:t>
            </a:r>
          </a:p>
          <a:p>
            <a:pPr marL="82296" indent="0" algn="just">
              <a:lnSpc>
                <a:spcPct val="150000"/>
              </a:lnSpc>
              <a:buNone/>
            </a:pPr>
            <a:r>
              <a:rPr lang="fa-IR" sz="3600" dirty="0" smtClean="0">
                <a:cs typeface="B Titr" pitchFamily="2" charset="-78"/>
              </a:rPr>
              <a:t>1- اشتغال کامل</a:t>
            </a:r>
          </a:p>
          <a:p>
            <a:pPr marL="82296" indent="0" algn="just">
              <a:lnSpc>
                <a:spcPct val="150000"/>
              </a:lnSpc>
              <a:buNone/>
            </a:pPr>
            <a:r>
              <a:rPr lang="fa-IR" sz="3600" dirty="0" smtClean="0">
                <a:cs typeface="B Titr" pitchFamily="2" charset="-78"/>
              </a:rPr>
              <a:t>2- رشد اقتصادی</a:t>
            </a:r>
          </a:p>
          <a:p>
            <a:pPr marL="82296" indent="0" algn="just">
              <a:lnSpc>
                <a:spcPct val="150000"/>
              </a:lnSpc>
              <a:buNone/>
            </a:pPr>
            <a:r>
              <a:rPr lang="fa-IR" sz="3600" dirty="0" smtClean="0">
                <a:cs typeface="B Titr" pitchFamily="2" charset="-78"/>
              </a:rPr>
              <a:t>3- ثبات قیمتها</a:t>
            </a:r>
          </a:p>
          <a:p>
            <a:pPr marL="82296" indent="0" algn="just">
              <a:lnSpc>
                <a:spcPct val="150000"/>
              </a:lnSpc>
              <a:buNone/>
            </a:pPr>
            <a:r>
              <a:rPr lang="fa-IR" sz="3600" dirty="0" smtClean="0">
                <a:cs typeface="B Titr" pitchFamily="2" charset="-78"/>
              </a:rPr>
              <a:t>4- </a:t>
            </a:r>
            <a:r>
              <a:rPr lang="fa-IR" sz="3600" dirty="0">
                <a:cs typeface="B Titr" pitchFamily="2" charset="-78"/>
              </a:rPr>
              <a:t>ثبات نرخ </a:t>
            </a:r>
            <a:r>
              <a:rPr lang="fa-IR" sz="3600" dirty="0" smtClean="0">
                <a:cs typeface="B Titr" pitchFamily="2" charset="-78"/>
              </a:rPr>
              <a:t>بهره</a:t>
            </a:r>
          </a:p>
          <a:p>
            <a:pPr marL="82296" indent="0" algn="just">
              <a:lnSpc>
                <a:spcPct val="150000"/>
              </a:lnSpc>
              <a:buNone/>
            </a:pPr>
            <a:r>
              <a:rPr lang="fa-IR" sz="3600" dirty="0" smtClean="0">
                <a:cs typeface="B Titr" pitchFamily="2" charset="-78"/>
              </a:rPr>
              <a:t>5-ثبات در بازارهای مالی</a:t>
            </a:r>
          </a:p>
          <a:p>
            <a:pPr marL="82296" indent="0" algn="just">
              <a:lnSpc>
                <a:spcPct val="150000"/>
              </a:lnSpc>
              <a:buNone/>
            </a:pPr>
            <a:r>
              <a:rPr lang="fa-IR" sz="3600" dirty="0" smtClean="0">
                <a:cs typeface="B Titr" pitchFamily="2" charset="-78"/>
              </a:rPr>
              <a:t>6- ثبات در بازار ارز</a:t>
            </a:r>
          </a:p>
        </p:txBody>
      </p:sp>
    </p:spTree>
    <p:extLst>
      <p:ext uri="{BB962C8B-B14F-4D97-AF65-F5344CB8AC3E}">
        <p14:creationId xmlns:p14="http://schemas.microsoft.com/office/powerpoint/2010/main" val="3380030506"/>
      </p:ext>
    </p:extLst>
  </p:cSld>
  <p:clrMapOvr>
    <a:masterClrMapping/>
  </p:clrMapOvr>
  <p:transition spd="slow">
    <p:push dir="u"/>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8784976" cy="6059760"/>
          </a:xfrm>
        </p:spPr>
        <p:txBody>
          <a:bodyPr>
            <a:normAutofit/>
          </a:bodyPr>
          <a:lstStyle/>
          <a:p>
            <a:pPr marL="82296" indent="0" algn="just">
              <a:lnSpc>
                <a:spcPct val="150000"/>
              </a:lnSpc>
              <a:buNone/>
            </a:pPr>
            <a:r>
              <a:rPr lang="fa-IR" sz="1800" dirty="0">
                <a:cs typeface="B Titr" pitchFamily="2" charset="-78"/>
              </a:rPr>
              <a:t>اشتغال کامل </a:t>
            </a:r>
            <a:r>
              <a:rPr lang="fa-IR" sz="1800" dirty="0">
                <a:cs typeface="B Lotus" pitchFamily="2" charset="-78"/>
              </a:rPr>
              <a:t>یکی از اهداف کلی ملل اشتغال کامل است.</a:t>
            </a:r>
          </a:p>
          <a:p>
            <a:pPr marL="82296" indent="0" algn="just">
              <a:lnSpc>
                <a:spcPct val="150000"/>
              </a:lnSpc>
              <a:buNone/>
            </a:pPr>
            <a:r>
              <a:rPr lang="fa-IR" sz="1800" dirty="0">
                <a:cs typeface="B Lotus" pitchFamily="2" charset="-78"/>
              </a:rPr>
              <a:t>الف) وقتی که سطح اشتغال کامل </a:t>
            </a:r>
            <a:r>
              <a:rPr lang="fa-IR" sz="1800" dirty="0" smtClean="0">
                <a:cs typeface="B Lotus" pitchFamily="2" charset="-78"/>
              </a:rPr>
              <a:t>باشد بیکاری وجود ندارد، از منابع آن نیز بهتر استفاده می گردد و </a:t>
            </a:r>
            <a:r>
              <a:rPr lang="en-US" sz="1800" dirty="0" smtClean="0">
                <a:cs typeface="B Lotus" pitchFamily="2" charset="-78"/>
              </a:rPr>
              <a:t>GNP</a:t>
            </a:r>
            <a:r>
              <a:rPr lang="fa-IR" sz="1800" dirty="0" smtClean="0">
                <a:cs typeface="B Lotus" pitchFamily="2" charset="-78"/>
              </a:rPr>
              <a:t> نیز افزایش می یابد .</a:t>
            </a:r>
          </a:p>
          <a:p>
            <a:pPr marL="82296" indent="0" algn="just">
              <a:lnSpc>
                <a:spcPct val="150000"/>
              </a:lnSpc>
              <a:buNone/>
            </a:pPr>
            <a:r>
              <a:rPr lang="fa-IR" sz="1800" dirty="0" smtClean="0">
                <a:cs typeface="B Lotus" pitchFamily="2" charset="-78"/>
              </a:rPr>
              <a:t>ب)نرخ بیکاری بالا بدبختی زیادی برای انسانها شده، خانواده ها را مجبور می کنند که تن به مشکلات مالی بدهند.منظور از  </a:t>
            </a:r>
            <a:r>
              <a:rPr lang="fa-IR" sz="1800" b="1" dirty="0" smtClean="0">
                <a:cs typeface="B Lotus" pitchFamily="2" charset="-78"/>
              </a:rPr>
              <a:t>اشتغال کامل </a:t>
            </a:r>
            <a:r>
              <a:rPr lang="fa-IR" sz="1800" dirty="0" smtClean="0">
                <a:cs typeface="B Lotus" pitchFamily="2" charset="-78"/>
              </a:rPr>
              <a:t>وضعیتی است که در آن عرضه و تقاضای کار باهم برابر باشند. لذا اقتصاددانان نرخ بیکاری در شرایط اشتغال کامل را </a:t>
            </a:r>
            <a:r>
              <a:rPr lang="fa-IR" sz="1800" u="sng" dirty="0" smtClean="0">
                <a:cs typeface="B Lotus" pitchFamily="2" charset="-78"/>
              </a:rPr>
              <a:t>نرخ بیکاری طبیعی </a:t>
            </a:r>
            <a:r>
              <a:rPr lang="fa-IR" sz="1800" dirty="0" smtClean="0">
                <a:cs typeface="B Lotus" pitchFamily="2" charset="-78"/>
              </a:rPr>
              <a:t>می گویند.اين نرخ ممكن است 4% تا 6% باشد .</a:t>
            </a:r>
          </a:p>
          <a:p>
            <a:pPr marL="82296" indent="0" algn="just">
              <a:lnSpc>
                <a:spcPct val="150000"/>
              </a:lnSpc>
              <a:buNone/>
            </a:pPr>
            <a:r>
              <a:rPr lang="fa-IR" sz="1800" b="1" dirty="0" smtClean="0">
                <a:cs typeface="B Lotus" pitchFamily="2" charset="-78"/>
              </a:rPr>
              <a:t>رشد اقتصادی:</a:t>
            </a:r>
            <a:r>
              <a:rPr lang="fa-IR" sz="1800" dirty="0" smtClean="0">
                <a:cs typeface="B Lotus" pitchFamily="2" charset="-78"/>
              </a:rPr>
              <a:t>رشد اقتصادی و اشتغال از جمله اهدافی هستند که به یکدیگر وابستگی نزدیکی دارند. اصولا مدیران و سرمایه گذاران زمانی اقدام به سرمایه گذاری در وسایل و ابزار به منظور افزایش بهره وری ورشد اقتصادی می کنند که نرخ بیکاری پایین باشد.</a:t>
            </a:r>
          </a:p>
          <a:p>
            <a:pPr marL="82296" indent="0" algn="just">
              <a:lnSpc>
                <a:spcPct val="150000"/>
              </a:lnSpc>
              <a:buNone/>
            </a:pPr>
            <a:r>
              <a:rPr lang="fa-IR" sz="1800" dirty="0" smtClean="0">
                <a:cs typeface="B Lotus" pitchFamily="2" charset="-78"/>
              </a:rPr>
              <a:t>به تعبیر دیگر اگر نرخ بیکاری بالا باشد و کارخانه ها بیکارباشند انگیزه ای برای مدیران و صاحبان صنایع برای سرمایه گذاری جدید و احداث کارخانه جدید وجود نخواهد داشت.</a:t>
            </a:r>
          </a:p>
          <a:p>
            <a:pPr marL="82296" indent="0" algn="just">
              <a:buNone/>
            </a:pPr>
            <a:r>
              <a:rPr lang="fa-IR" sz="1800" dirty="0">
                <a:solidFill>
                  <a:schemeClr val="tx2"/>
                </a:solidFill>
                <a:cs typeface="B Lotus" pitchFamily="2" charset="-78"/>
              </a:rPr>
              <a:t>اشتغال کامل و رشد اقتصادی </a:t>
            </a:r>
            <a:r>
              <a:rPr lang="fa-IR" sz="1800" dirty="0" smtClean="0">
                <a:solidFill>
                  <a:schemeClr val="tx2"/>
                </a:solidFill>
                <a:cs typeface="B Lotus" pitchFamily="2" charset="-78"/>
              </a:rPr>
              <a:t>به یکدیگر وابسته اند</a:t>
            </a:r>
            <a:r>
              <a:rPr lang="fa-IR" sz="1800" dirty="0" smtClean="0">
                <a:cs typeface="B Lotus" pitchFamily="2" charset="-78"/>
              </a:rPr>
              <a:t>، اما می توان آنچنان سیاستگذاری نمود که موسسات مستقیما تشویق به سرمایه گزاری شده و رشد اقتصادی را بالا ببرند و یا اینکه مردم برای تامین وجوه بیشتر برای تامین مالی موسسات تشویق به پس انداز گردند. اين همان </a:t>
            </a:r>
            <a:r>
              <a:rPr lang="fa-IR" sz="1800" u="sng" dirty="0" smtClean="0">
                <a:cs typeface="B Lotus" pitchFamily="2" charset="-78"/>
              </a:rPr>
              <a:t>سياست اقتصادي عرضه </a:t>
            </a:r>
            <a:r>
              <a:rPr lang="fa-IR" sz="1800" dirty="0" smtClean="0">
                <a:cs typeface="B Lotus" pitchFamily="2" charset="-78"/>
              </a:rPr>
              <a:t>است .</a:t>
            </a:r>
            <a:endParaRPr lang="fa-IR" dirty="0"/>
          </a:p>
          <a:p>
            <a:pPr marL="82296" indent="0" algn="just">
              <a:lnSpc>
                <a:spcPct val="150000"/>
              </a:lnSpc>
              <a:buNone/>
            </a:pPr>
            <a:endParaRPr lang="fa-IR" dirty="0"/>
          </a:p>
        </p:txBody>
      </p:sp>
    </p:spTree>
    <p:extLst>
      <p:ext uri="{BB962C8B-B14F-4D97-AF65-F5344CB8AC3E}">
        <p14:creationId xmlns:p14="http://schemas.microsoft.com/office/powerpoint/2010/main" val="4258353952"/>
      </p:ext>
    </p:extLst>
  </p:cSld>
  <p:clrMapOvr>
    <a:masterClrMapping/>
  </p:clrMapOvr>
  <p:transition spd="slow">
    <p:push dir="u"/>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92696"/>
            <a:ext cx="8578200" cy="6048672"/>
          </a:xfrm>
        </p:spPr>
        <p:txBody>
          <a:bodyPr>
            <a:noAutofit/>
          </a:bodyPr>
          <a:lstStyle/>
          <a:p>
            <a:pPr marL="82296" indent="0" algn="just">
              <a:lnSpc>
                <a:spcPct val="150000"/>
              </a:lnSpc>
              <a:buNone/>
            </a:pPr>
            <a:r>
              <a:rPr lang="fa-IR" sz="1800" b="1" i="1" dirty="0" smtClean="0">
                <a:cs typeface="B Lotus" pitchFamily="2" charset="-78"/>
              </a:rPr>
              <a:t>ثبات قیمت:</a:t>
            </a:r>
            <a:r>
              <a:rPr lang="fa-IR" sz="1800" i="1" dirty="0" smtClean="0">
                <a:cs typeface="B Lotus" pitchFamily="2" charset="-78"/>
              </a:rPr>
              <a:t> امروزه هزینه ناشی از تورم بر کسی پوشیده نیست. به همین دلیل است که ثبات قیمتها و جلوگیری از تورم از جمله اهداف مهم اقتصادی در کشورهای جهان بویژه در دو دهه اخیر میباشد.</a:t>
            </a:r>
          </a:p>
          <a:p>
            <a:pPr marL="82296" indent="0" algn="just">
              <a:lnSpc>
                <a:spcPct val="150000"/>
              </a:lnSpc>
              <a:buNone/>
            </a:pPr>
            <a:r>
              <a:rPr lang="fa-IR" sz="1800" b="1" i="1" dirty="0" smtClean="0">
                <a:cs typeface="B Lotus" pitchFamily="2" charset="-78"/>
              </a:rPr>
              <a:t>1- </a:t>
            </a:r>
            <a:r>
              <a:rPr lang="fa-IR" sz="1800" i="1" dirty="0" smtClean="0">
                <a:cs typeface="B Lotus" pitchFamily="2" charset="-78"/>
              </a:rPr>
              <a:t>زیرا افزایش سطح قیمتها (تورم) موجب نااطمینانی در اقتصاد می شود.</a:t>
            </a:r>
            <a:endParaRPr lang="fa-IR" sz="1800" i="1" dirty="0">
              <a:cs typeface="B Lotus" pitchFamily="2" charset="-78"/>
            </a:endParaRPr>
          </a:p>
          <a:p>
            <a:pPr marL="82296" indent="0" algn="just">
              <a:lnSpc>
                <a:spcPct val="150000"/>
              </a:lnSpc>
              <a:buNone/>
            </a:pPr>
            <a:r>
              <a:rPr lang="fa-IR" sz="1800" b="1" i="1" dirty="0">
                <a:cs typeface="B Lotus" pitchFamily="2" charset="-78"/>
              </a:rPr>
              <a:t>2-</a:t>
            </a:r>
            <a:r>
              <a:rPr lang="fa-IR" sz="1800" i="1" dirty="0">
                <a:cs typeface="B Lotus" pitchFamily="2" charset="-78"/>
              </a:rPr>
              <a:t> تورم برنامه ریزی برای آینده را نیز با مشکل </a:t>
            </a:r>
            <a:r>
              <a:rPr lang="fa-IR" sz="1800" i="1" dirty="0" smtClean="0">
                <a:cs typeface="B Lotus" pitchFamily="2" charset="-78"/>
              </a:rPr>
              <a:t>مواجه می سازد</a:t>
            </a:r>
          </a:p>
          <a:p>
            <a:pPr marL="82296" indent="0" algn="just">
              <a:lnSpc>
                <a:spcPct val="150000"/>
              </a:lnSpc>
              <a:buNone/>
            </a:pPr>
            <a:r>
              <a:rPr lang="fa-IR" sz="1800" b="1" i="1" dirty="0" smtClean="0">
                <a:cs typeface="B Lotus" pitchFamily="2" charset="-78"/>
              </a:rPr>
              <a:t>3-</a:t>
            </a:r>
            <a:r>
              <a:rPr lang="fa-IR" sz="1800" i="1" dirty="0" smtClean="0">
                <a:cs typeface="B Lotus" pitchFamily="2" charset="-78"/>
              </a:rPr>
              <a:t> تورم ممکن است موجب فشار ها و نابسمانی های اجتماعی نیز بشود.</a:t>
            </a:r>
          </a:p>
          <a:p>
            <a:pPr marL="82296" indent="0" algn="just">
              <a:lnSpc>
                <a:spcPct val="150000"/>
              </a:lnSpc>
              <a:buNone/>
            </a:pPr>
            <a:r>
              <a:rPr lang="fa-IR" sz="1800" b="1" i="1" dirty="0" smtClean="0">
                <a:cs typeface="B Lotus" pitchFamily="2" charset="-78"/>
              </a:rPr>
              <a:t>ثبات نرخ بهره</a:t>
            </a:r>
            <a:r>
              <a:rPr lang="fa-IR" sz="1800" i="1" dirty="0" smtClean="0">
                <a:cs typeface="B Lotus" pitchFamily="2" charset="-78"/>
              </a:rPr>
              <a:t>:از آنجایی که عدم ثبات نرخ بهره موجب نوسانات در اقتصاد شده و تصمیم گیری و برنامه ریزی برای آینده را دچار مشکل می سازد، از اهمیت خاصی برخوردار است. نوسانات در نرخهاي بهره منجر به نااطميناني زيادي براي موسسات مالي مي گردد .</a:t>
            </a:r>
          </a:p>
          <a:p>
            <a:pPr marL="82296" indent="0" algn="just">
              <a:lnSpc>
                <a:spcPct val="150000"/>
              </a:lnSpc>
              <a:buNone/>
            </a:pPr>
            <a:r>
              <a:rPr lang="fa-IR" sz="1800" b="1" i="1" dirty="0" smtClean="0">
                <a:cs typeface="B Lotus" pitchFamily="2" charset="-78"/>
              </a:rPr>
              <a:t>ثبات در بازارهای مالی: </a:t>
            </a:r>
            <a:r>
              <a:rPr lang="fa-IR" sz="1800" i="1" dirty="0" smtClean="0">
                <a:cs typeface="B Lotus" pitchFamily="2" charset="-78"/>
              </a:rPr>
              <a:t>از جمله دلایل روشن ایجاد بانک مرکزی آن بوده است که می تواند در سیستم مالی ثبات بیشتری را به وجود آورد. یکی از راههایی که بانک مرکزی می تواند به ایجاد ثبات در سیستم مالی کمک کند</a:t>
            </a:r>
            <a:r>
              <a:rPr lang="fa-IR" sz="1800" i="1" u="sng" dirty="0" smtClean="0">
                <a:cs typeface="B Lotus" pitchFamily="2" charset="-78"/>
              </a:rPr>
              <a:t>، جلوگیری از وحشت بانکها در موقع مواجه شدن با تنگناهای ذخایر</a:t>
            </a:r>
            <a:r>
              <a:rPr lang="fa-IR" sz="1800" i="1" dirty="0" smtClean="0">
                <a:cs typeface="B Lotus" pitchFamily="2" charset="-78"/>
              </a:rPr>
              <a:t>، از طریق نقشی که به عنوان قرض دهنده نهایی دارد، می باشد.</a:t>
            </a:r>
          </a:p>
        </p:txBody>
      </p:sp>
    </p:spTree>
    <p:extLst>
      <p:ext uri="{BB962C8B-B14F-4D97-AF65-F5344CB8AC3E}">
        <p14:creationId xmlns:p14="http://schemas.microsoft.com/office/powerpoint/2010/main" val="2319853670"/>
      </p:ext>
    </p:extLst>
  </p:cSld>
  <p:clrMapOvr>
    <a:masterClrMapping/>
  </p:clrMapOvr>
  <p:transition spd="slow">
    <p:push dir="u"/>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92696"/>
            <a:ext cx="8794224" cy="6048672"/>
          </a:xfrm>
        </p:spPr>
        <p:txBody>
          <a:bodyPr>
            <a:normAutofit/>
          </a:bodyPr>
          <a:lstStyle/>
          <a:p>
            <a:pPr marL="82296" indent="0" algn="just">
              <a:lnSpc>
                <a:spcPct val="150000"/>
              </a:lnSpc>
              <a:buNone/>
            </a:pPr>
            <a:r>
              <a:rPr lang="fa-IR" sz="1800" b="1" i="1" dirty="0" smtClean="0">
                <a:cs typeface="B Lotus" pitchFamily="2" charset="-78"/>
              </a:rPr>
              <a:t>ثبات در بازار ارز: </a:t>
            </a:r>
            <a:r>
              <a:rPr lang="fa-IR" sz="1800" i="1" dirty="0" smtClean="0">
                <a:cs typeface="B Lotus" pitchFamily="2" charset="-78"/>
              </a:rPr>
              <a:t>ارزش برابری پول یک کشور نسبت به پولهای خارجی به لحاظ اثراتی که در بازرگانی خارجی آن کشور دارد، از اهمیت ویژه ای برخوردار است. به عنوان مثال با </a:t>
            </a:r>
            <a:r>
              <a:rPr lang="fa-IR" sz="1800" i="1" u="sng" dirty="0" smtClean="0">
                <a:cs typeface="B Lotus" pitchFamily="2" charset="-78"/>
              </a:rPr>
              <a:t>افزایش ارزش پولی </a:t>
            </a:r>
            <a:r>
              <a:rPr lang="fa-IR" sz="1800" i="1" dirty="0" smtClean="0">
                <a:cs typeface="B Lotus" pitchFamily="2" charset="-78"/>
              </a:rPr>
              <a:t>یک کشور، از قدرت رقابتی آن کشور با دیگر کشورها </a:t>
            </a:r>
            <a:r>
              <a:rPr lang="fa-IR" sz="1800" i="1" u="sng" dirty="0" smtClean="0">
                <a:cs typeface="B Lotus" pitchFamily="2" charset="-78"/>
              </a:rPr>
              <a:t>برای صادرات کالا کاسته می شود</a:t>
            </a:r>
            <a:r>
              <a:rPr lang="fa-IR" sz="1800" i="1" dirty="0" smtClean="0">
                <a:cs typeface="B Lotus" pitchFamily="2" charset="-78"/>
              </a:rPr>
              <a:t>،برعکس </a:t>
            </a:r>
            <a:r>
              <a:rPr lang="fa-IR" sz="1800" i="1" dirty="0" smtClean="0">
                <a:solidFill>
                  <a:schemeClr val="tx2"/>
                </a:solidFill>
                <a:cs typeface="B Lotus" pitchFamily="2" charset="-78"/>
              </a:rPr>
              <a:t>کاهش ارزش پول </a:t>
            </a:r>
            <a:r>
              <a:rPr lang="fa-IR" sz="1800" i="1" dirty="0" smtClean="0">
                <a:cs typeface="B Lotus" pitchFamily="2" charset="-78"/>
              </a:rPr>
              <a:t>یک کشور </a:t>
            </a:r>
            <a:r>
              <a:rPr lang="fa-IR" sz="1800" i="1" dirty="0" smtClean="0">
                <a:solidFill>
                  <a:schemeClr val="tx2"/>
                </a:solidFill>
                <a:cs typeface="B Lotus" pitchFamily="2" charset="-78"/>
              </a:rPr>
              <a:t>به تورم منتهی می گردد.</a:t>
            </a:r>
          </a:p>
          <a:p>
            <a:pPr marL="82296" indent="0" algn="just">
              <a:buNone/>
            </a:pPr>
            <a:r>
              <a:rPr lang="fa-IR" sz="1800" b="1" i="1" dirty="0" smtClean="0">
                <a:cs typeface="B Lotus" pitchFamily="2" charset="-78"/>
              </a:rPr>
              <a:t>تضاد بین اهداف</a:t>
            </a:r>
            <a:r>
              <a:rPr lang="fa-IR" sz="1800" i="1" dirty="0" smtClean="0">
                <a:cs typeface="B Lotus" pitchFamily="2" charset="-78"/>
              </a:rPr>
              <a:t>:اگر چه بسیاری از اهدافی که در فوق بدان اشاره شده نسبت به یکدیگر سازگار می باشند.اما همیشه اینطور نیست. مثلا وقتی که اقتصاد در شرایط رونق است (</a:t>
            </a:r>
            <a:r>
              <a:rPr lang="fa-IR" sz="1800" i="1" u="sng" dirty="0" smtClean="0">
                <a:cs typeface="B Lotus" pitchFamily="2" charset="-78"/>
              </a:rPr>
              <a:t>توليد ناخالص داخلي   </a:t>
            </a:r>
            <a:r>
              <a:rPr lang="fa-IR" sz="1800" i="1" dirty="0" smtClean="0">
                <a:cs typeface="B Lotus" pitchFamily="2" charset="-78"/>
              </a:rPr>
              <a:t>) و بیکاری کاهش می یابد، </a:t>
            </a:r>
            <a:r>
              <a:rPr lang="fa-IR" sz="1800" i="1" u="sng" dirty="0" smtClean="0">
                <a:cs typeface="B Lotus" pitchFamily="2" charset="-78"/>
              </a:rPr>
              <a:t>نرخهای بهره </a:t>
            </a:r>
            <a:r>
              <a:rPr lang="fa-IR" sz="1800" i="1" dirty="0" smtClean="0">
                <a:cs typeface="B Lotus" pitchFamily="2" charset="-78"/>
              </a:rPr>
              <a:t>و </a:t>
            </a:r>
            <a:r>
              <a:rPr lang="fa-IR" sz="1800" i="1" u="sng" dirty="0" smtClean="0">
                <a:cs typeface="B Lotus" pitchFamily="2" charset="-78"/>
              </a:rPr>
              <a:t>سطح قیمتها</a:t>
            </a:r>
            <a:r>
              <a:rPr lang="fa-IR" sz="1800" i="1" dirty="0" smtClean="0">
                <a:cs typeface="B Lotus" pitchFamily="2" charset="-78"/>
              </a:rPr>
              <a:t> هر روز شروع به افزایش مي نمایند. </a:t>
            </a:r>
            <a:r>
              <a:rPr lang="fa-IR" sz="1800" i="1" dirty="0">
                <a:cs typeface="B Lotus" pitchFamily="2" charset="-78"/>
              </a:rPr>
              <a:t>اگر </a:t>
            </a:r>
            <a:r>
              <a:rPr lang="fa-IR" sz="1800" i="1" dirty="0" smtClean="0">
                <a:cs typeface="B Lotus" pitchFamily="2" charset="-78"/>
              </a:rPr>
              <a:t>در چنین شرایطی بانک مرکزی بخواهد با </a:t>
            </a:r>
            <a:r>
              <a:rPr lang="fa-IR" sz="1800" i="1" u="sng" dirty="0" smtClean="0">
                <a:cs typeface="B Lotus" pitchFamily="2" charset="-78"/>
              </a:rPr>
              <a:t>انتشار اوراق مشاركت </a:t>
            </a:r>
            <a:r>
              <a:rPr lang="fa-IR" sz="1800" i="1" dirty="0" smtClean="0">
                <a:cs typeface="B Lotus" pitchFamily="2" charset="-78"/>
              </a:rPr>
              <a:t>جلوی افزایش </a:t>
            </a:r>
            <a:r>
              <a:rPr lang="fa-IR" sz="1800" i="1" u="sng" dirty="0" smtClean="0">
                <a:cs typeface="B Lotus" pitchFamily="2" charset="-78"/>
              </a:rPr>
              <a:t>نرخ بهره   </a:t>
            </a:r>
            <a:r>
              <a:rPr lang="fa-IR" sz="1800" i="1" dirty="0" smtClean="0">
                <a:cs typeface="B Lotus" pitchFamily="2" charset="-78"/>
              </a:rPr>
              <a:t>را بگیرد، </a:t>
            </a:r>
            <a:r>
              <a:rPr lang="fa-IR" sz="1800" i="1" u="sng" dirty="0" smtClean="0">
                <a:cs typeface="B Lotus" pitchFamily="2" charset="-78"/>
              </a:rPr>
              <a:t>پایه پولی  </a:t>
            </a:r>
            <a:r>
              <a:rPr lang="fa-IR" sz="1800" i="1" dirty="0" smtClean="0">
                <a:cs typeface="B Lotus" pitchFamily="2" charset="-78"/>
              </a:rPr>
              <a:t>افزايش مي يابد،  </a:t>
            </a:r>
            <a:r>
              <a:rPr lang="fa-IR" sz="1800" i="1" u="sng" dirty="0" smtClean="0">
                <a:cs typeface="B Lotus" pitchFamily="2" charset="-78"/>
              </a:rPr>
              <a:t>عرضه پول   </a:t>
            </a:r>
            <a:r>
              <a:rPr lang="fa-IR" sz="1800" i="1" dirty="0" smtClean="0">
                <a:cs typeface="B Lotus" pitchFamily="2" charset="-78"/>
              </a:rPr>
              <a:t>بسط يافته، احتمالا افزایش </a:t>
            </a:r>
            <a:r>
              <a:rPr lang="fa-IR" sz="1800" i="1" u="sng" dirty="0" smtClean="0">
                <a:cs typeface="B Lotus" pitchFamily="2" charset="-78"/>
              </a:rPr>
              <a:t>قیمتها</a:t>
            </a:r>
            <a:r>
              <a:rPr lang="fa-IR" sz="1800" i="1" dirty="0" smtClean="0">
                <a:cs typeface="B Lotus" pitchFamily="2" charset="-78"/>
              </a:rPr>
              <a:t>   را به دنبال دارد . از طرف دیگر اگر بانک مرکزی جلوی </a:t>
            </a:r>
            <a:r>
              <a:rPr lang="fa-IR" sz="1800" i="1" u="sng" dirty="0" smtClean="0">
                <a:cs typeface="B Lotus" pitchFamily="2" charset="-78"/>
              </a:rPr>
              <a:t>رشد پولی    </a:t>
            </a:r>
            <a:r>
              <a:rPr lang="fa-IR" sz="1800" i="1" dirty="0" smtClean="0">
                <a:cs typeface="B Lotus" pitchFamily="2" charset="-78"/>
              </a:rPr>
              <a:t>را به منظور کنترل </a:t>
            </a:r>
            <a:r>
              <a:rPr lang="fa-IR" sz="1800" i="1" u="sng" dirty="0" smtClean="0">
                <a:cs typeface="B Lotus" pitchFamily="2" charset="-78"/>
              </a:rPr>
              <a:t>تورم   </a:t>
            </a:r>
            <a:r>
              <a:rPr lang="fa-IR" sz="1800" i="1" dirty="0" smtClean="0">
                <a:cs typeface="B Lotus" pitchFamily="2" charset="-78"/>
              </a:rPr>
              <a:t> بگیرد ممکن است در </a:t>
            </a:r>
            <a:r>
              <a:rPr lang="fa-IR" sz="1800" i="1" dirty="0" smtClean="0">
                <a:solidFill>
                  <a:schemeClr val="tx2"/>
                </a:solidFill>
                <a:cs typeface="B Lotus" pitchFamily="2" charset="-78"/>
              </a:rPr>
              <a:t>کوتاه مدت </a:t>
            </a:r>
            <a:r>
              <a:rPr lang="fa-IR" sz="1800" i="1" dirty="0" smtClean="0">
                <a:cs typeface="B Lotus" pitchFamily="2" charset="-78"/>
              </a:rPr>
              <a:t>هم </a:t>
            </a:r>
            <a:r>
              <a:rPr lang="fa-IR" sz="1800" i="1" u="sng" dirty="0" smtClean="0">
                <a:cs typeface="B Lotus" pitchFamily="2" charset="-78"/>
              </a:rPr>
              <a:t>نرخ بهره   </a:t>
            </a:r>
            <a:r>
              <a:rPr lang="fa-IR" sz="1800" i="1" dirty="0" smtClean="0">
                <a:cs typeface="B Lotus" pitchFamily="2" charset="-78"/>
              </a:rPr>
              <a:t>و هم </a:t>
            </a:r>
            <a:r>
              <a:rPr lang="fa-IR" sz="1800" i="1" u="sng" dirty="0" smtClean="0">
                <a:cs typeface="B Lotus" pitchFamily="2" charset="-78"/>
              </a:rPr>
              <a:t>بیکاری</a:t>
            </a:r>
            <a:r>
              <a:rPr lang="fa-IR" sz="1800" i="1" dirty="0" smtClean="0">
                <a:cs typeface="B Lotus" pitchFamily="2" charset="-78"/>
              </a:rPr>
              <a:t>   افزایش یابد. به هر حال تضاد بين  اهداف سیاست پولی ممکن است تصمیم گیری برای بانک مرکزی را  مشکل نماید.</a:t>
            </a:r>
          </a:p>
          <a:p>
            <a:pPr marL="82296" indent="0" algn="just">
              <a:buNone/>
            </a:pPr>
            <a:r>
              <a:rPr lang="fa-IR" sz="1800" i="1" dirty="0" smtClean="0">
                <a:solidFill>
                  <a:srgbClr val="FF0000"/>
                </a:solidFill>
                <a:cs typeface="B Lotus" pitchFamily="2" charset="-78"/>
              </a:rPr>
              <a:t>* اين مورد از مواردي است كه علم اقتصاد براي حل آن تاكنون به راه حلي نرسيده است .</a:t>
            </a:r>
          </a:p>
        </p:txBody>
      </p:sp>
      <p:sp>
        <p:nvSpPr>
          <p:cNvPr id="2" name="Up Arrow 1"/>
          <p:cNvSpPr/>
          <p:nvPr/>
        </p:nvSpPr>
        <p:spPr>
          <a:xfrm>
            <a:off x="3059832" y="2510402"/>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a:xfrm>
            <a:off x="107504" y="2529138"/>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7668344" y="2924944"/>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948264" y="3356992"/>
            <a:ext cx="7200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5508104" y="3355265"/>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3420854" y="3277584"/>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971600" y="3350580"/>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788024" y="3738486"/>
            <a:ext cx="7200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843808" y="3725416"/>
            <a:ext cx="72008"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7956376" y="4149080"/>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6864422" y="4149080"/>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589373"/>
      </p:ext>
    </p:extLst>
  </p:cSld>
  <p:clrMapOvr>
    <a:masterClrMapping/>
  </p:clrMapOvr>
  <p:transition spd="slow">
    <p:push dir="u"/>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48680"/>
            <a:ext cx="8722216" cy="5915744"/>
          </a:xfrm>
        </p:spPr>
        <p:txBody>
          <a:bodyPr>
            <a:normAutofit/>
          </a:bodyPr>
          <a:lstStyle/>
          <a:p>
            <a:pPr marL="82296" indent="0" algn="just">
              <a:lnSpc>
                <a:spcPct val="150000"/>
              </a:lnSpc>
              <a:buNone/>
            </a:pPr>
            <a:r>
              <a:rPr lang="fa-IR" i="1" dirty="0" smtClean="0">
                <a:cs typeface="B Lotus" pitchFamily="2" charset="-78"/>
              </a:rPr>
              <a:t>هدف از اعمال سیاستهای پولی دستیابی به یک سری اهداف نهایی نظیر ثبات قیمتها، سطح اشتغال کامل، تعادل در ترازپرداخت ها و ... می باشد. برای رسیدن به این هدفها از یکسری وسایل و ابزارهایی مثل</a:t>
            </a:r>
          </a:p>
          <a:p>
            <a:pPr marL="82296" indent="0" algn="just">
              <a:lnSpc>
                <a:spcPct val="150000"/>
              </a:lnSpc>
              <a:buNone/>
            </a:pPr>
            <a:r>
              <a:rPr lang="fa-IR" i="1" dirty="0" smtClean="0">
                <a:cs typeface="B Lotus" pitchFamily="2" charset="-78"/>
              </a:rPr>
              <a:t> 1-عملیات بازار باز 2- سیاست تنزیل و 3- ذخایر قانونی استفاده می نماید. دستیابی به چنین اهدافی مستقیماً ممکن نیست، به تعبیر دیگر بانک مرکزی می تواند تنها به طور غیر مستقیم و پس از یک دوره زمانی و از طریق اهداف عملیاتی و میانی به هدف نهایی دست یابد.</a:t>
            </a:r>
          </a:p>
          <a:p>
            <a:pPr marL="82296" indent="0" algn="just">
              <a:buNone/>
            </a:pPr>
            <a:r>
              <a:rPr lang="fa-IR" sz="2400" i="1" dirty="0">
                <a:cs typeface="B Lotus" pitchFamily="2" charset="-78"/>
              </a:rPr>
              <a:t>بانک مرکزی برای دستیابی به اهداف نهایی، به وسیله ابزارهای سیاست پولی، اهداف عملیاتی را هدف قرار می دهد. به عنوان مثال بانک مرکزی از طریق خرید و فروش اوراق قرضه در بازار باز، پایه پولی را تغییر می دهد. تغییر در پایه پولی به عنوان یک هدف عملیاتی تلقی می شود.</a:t>
            </a:r>
          </a:p>
          <a:p>
            <a:pPr marL="82296" indent="0" algn="just">
              <a:buNone/>
            </a:pPr>
            <a:endParaRPr lang="fa-IR" sz="2400" dirty="0"/>
          </a:p>
        </p:txBody>
      </p:sp>
    </p:spTree>
    <p:extLst>
      <p:ext uri="{BB962C8B-B14F-4D97-AF65-F5344CB8AC3E}">
        <p14:creationId xmlns:p14="http://schemas.microsoft.com/office/powerpoint/2010/main" val="3174137766"/>
      </p:ext>
    </p:extLst>
  </p:cSld>
  <p:clrMapOvr>
    <a:masterClrMapping/>
  </p:clrMapOvr>
  <p:transition spd="slow">
    <p:push dir="u"/>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76672"/>
            <a:ext cx="7498080" cy="5771728"/>
          </a:xfrm>
        </p:spPr>
        <p:txBody>
          <a:bodyPr>
            <a:normAutofit/>
          </a:bodyPr>
          <a:lstStyle/>
          <a:p>
            <a:pPr marL="82296" indent="0" algn="ctr">
              <a:buNone/>
            </a:pPr>
            <a:endParaRPr lang="fa-IR" sz="2000" i="1" dirty="0" smtClean="0">
              <a:cs typeface="B Lotus" pitchFamily="2" charset="-78"/>
            </a:endParaRPr>
          </a:p>
          <a:p>
            <a:pPr marL="82296" indent="0" algn="ctr">
              <a:buNone/>
            </a:pPr>
            <a:r>
              <a:rPr lang="fa-IR" sz="2500" b="1" i="1" dirty="0" smtClean="0">
                <a:cs typeface="B Lotus" pitchFamily="2" charset="-78"/>
              </a:rPr>
              <a:t>نمودار (2-1) استراتژی بانک مرکزی</a:t>
            </a:r>
          </a:p>
          <a:p>
            <a:pPr marL="82296" indent="0" algn="ctr">
              <a:buNone/>
            </a:pPr>
            <a:endParaRPr lang="fa-IR" sz="2000" i="1" dirty="0">
              <a:cs typeface="B Lotus" pitchFamily="2" charset="-78"/>
            </a:endParaRPr>
          </a:p>
        </p:txBody>
      </p:sp>
      <p:sp>
        <p:nvSpPr>
          <p:cNvPr id="4" name="TextBox 3"/>
          <p:cNvSpPr txBox="1"/>
          <p:nvPr/>
        </p:nvSpPr>
        <p:spPr>
          <a:xfrm>
            <a:off x="1493020" y="1700807"/>
            <a:ext cx="2232248" cy="2169825"/>
          </a:xfrm>
          <a:prstGeom prst="rect">
            <a:avLst/>
          </a:prstGeom>
          <a:noFill/>
          <a:ln cmpd="dbl">
            <a:solidFill>
              <a:schemeClr val="accent2">
                <a:lumMod val="75000"/>
              </a:schemeClr>
            </a:solidFill>
          </a:ln>
          <a:effectLst>
            <a:outerShdw blurRad="50800" dist="38100" algn="l" rotWithShape="0">
              <a:schemeClr val="bg1">
                <a:lumMod val="50000"/>
                <a:alpha val="40000"/>
              </a:schemeClr>
            </a:outerShdw>
          </a:effectLst>
        </p:spPr>
        <p:txBody>
          <a:bodyPr wrap="square" rtlCol="1">
            <a:spAutoFit/>
          </a:bodyPr>
          <a:lstStyle/>
          <a:p>
            <a:pPr algn="just">
              <a:lnSpc>
                <a:spcPct val="150000"/>
              </a:lnSpc>
            </a:pPr>
            <a:r>
              <a:rPr lang="fa-IR" b="1" i="1" u="sng" dirty="0" smtClean="0">
                <a:effectLst>
                  <a:outerShdw blurRad="38100" dist="38100" dir="2700000" algn="tl">
                    <a:srgbClr val="000000">
                      <a:alpha val="43137"/>
                    </a:srgbClr>
                  </a:outerShdw>
                </a:effectLst>
                <a:cs typeface="B Lotus" pitchFamily="2" charset="-78"/>
              </a:rPr>
              <a:t>اهداف میانی</a:t>
            </a:r>
          </a:p>
          <a:p>
            <a:pPr algn="just">
              <a:lnSpc>
                <a:spcPct val="150000"/>
              </a:lnSpc>
            </a:pPr>
            <a:r>
              <a:rPr lang="fa-IR" i="1" dirty="0" smtClean="0">
                <a:cs typeface="B Lotus" pitchFamily="2" charset="-78"/>
              </a:rPr>
              <a:t>1- نرخ رشد ذخیره پول </a:t>
            </a:r>
          </a:p>
          <a:p>
            <a:pPr algn="just">
              <a:lnSpc>
                <a:spcPct val="150000"/>
              </a:lnSpc>
            </a:pPr>
            <a:r>
              <a:rPr lang="fa-IR" i="1" dirty="0" smtClean="0">
                <a:cs typeface="B Lotus" pitchFamily="2" charset="-78"/>
              </a:rPr>
              <a:t>2- نرخهای بهره کوتاه مدت و بلند مدت</a:t>
            </a:r>
          </a:p>
          <a:p>
            <a:pPr algn="just">
              <a:lnSpc>
                <a:spcPct val="150000"/>
              </a:lnSpc>
            </a:pPr>
            <a:endParaRPr lang="fa-IR" i="1" dirty="0">
              <a:cs typeface="B Lotus" pitchFamily="2" charset="-78"/>
            </a:endParaRPr>
          </a:p>
        </p:txBody>
      </p:sp>
      <p:sp>
        <p:nvSpPr>
          <p:cNvPr id="5" name="TextBox 4"/>
          <p:cNvSpPr txBox="1"/>
          <p:nvPr/>
        </p:nvSpPr>
        <p:spPr>
          <a:xfrm>
            <a:off x="3993356" y="4077072"/>
            <a:ext cx="2232248" cy="2169825"/>
          </a:xfrm>
          <a:prstGeom prst="rect">
            <a:avLst/>
          </a:prstGeom>
          <a:noFill/>
          <a:ln cmpd="dbl">
            <a:solidFill>
              <a:schemeClr val="accent2">
                <a:lumMod val="75000"/>
              </a:schemeClr>
            </a:solidFill>
          </a:ln>
          <a:effectLst>
            <a:outerShdw blurRad="50800" dist="38100" algn="l" rotWithShape="0">
              <a:schemeClr val="bg1">
                <a:lumMod val="50000"/>
                <a:alpha val="40000"/>
              </a:schemeClr>
            </a:outerShdw>
          </a:effectLst>
        </p:spPr>
        <p:txBody>
          <a:bodyPr wrap="square" rtlCol="1">
            <a:spAutoFit/>
          </a:bodyPr>
          <a:lstStyle/>
          <a:p>
            <a:pPr algn="just">
              <a:lnSpc>
                <a:spcPct val="150000"/>
              </a:lnSpc>
            </a:pPr>
            <a:r>
              <a:rPr lang="fa-IR" b="1" i="1" u="sng" dirty="0" smtClean="0">
                <a:effectLst>
                  <a:outerShdw blurRad="38100" dist="38100" dir="2700000" algn="tl">
                    <a:srgbClr val="000000">
                      <a:alpha val="43137"/>
                    </a:srgbClr>
                  </a:outerShdw>
                </a:effectLst>
                <a:cs typeface="B Lotus" pitchFamily="2" charset="-78"/>
              </a:rPr>
              <a:t>اهداف نهایی</a:t>
            </a:r>
          </a:p>
          <a:p>
            <a:pPr algn="just">
              <a:lnSpc>
                <a:spcPct val="150000"/>
              </a:lnSpc>
            </a:pPr>
            <a:r>
              <a:rPr lang="fa-IR" i="1" dirty="0" smtClean="0">
                <a:cs typeface="B Lotus" pitchFamily="2" charset="-78"/>
              </a:rPr>
              <a:t>1-اشتغال کامل</a:t>
            </a:r>
          </a:p>
          <a:p>
            <a:pPr algn="just">
              <a:lnSpc>
                <a:spcPct val="150000"/>
              </a:lnSpc>
            </a:pPr>
            <a:r>
              <a:rPr lang="fa-IR" i="1" dirty="0" smtClean="0">
                <a:cs typeface="B Lotus" pitchFamily="2" charset="-78"/>
              </a:rPr>
              <a:t>2- ثبات قیمت</a:t>
            </a:r>
          </a:p>
          <a:p>
            <a:pPr algn="just">
              <a:lnSpc>
                <a:spcPct val="150000"/>
              </a:lnSpc>
            </a:pPr>
            <a:r>
              <a:rPr lang="fa-IR" i="1" dirty="0" smtClean="0">
                <a:cs typeface="B Lotus" pitchFamily="2" charset="-78"/>
              </a:rPr>
              <a:t>3- تعادل در ترازپرداختها</a:t>
            </a:r>
          </a:p>
          <a:p>
            <a:pPr algn="just">
              <a:lnSpc>
                <a:spcPct val="150000"/>
              </a:lnSpc>
            </a:pPr>
            <a:r>
              <a:rPr lang="fa-IR" i="1" dirty="0" smtClean="0">
                <a:cs typeface="B Lotus" pitchFamily="2" charset="-78"/>
              </a:rPr>
              <a:t>4- رشد اقتصادی </a:t>
            </a:r>
            <a:endParaRPr lang="fa-IR" i="1" dirty="0">
              <a:cs typeface="B Lotus" pitchFamily="2" charset="-78"/>
            </a:endParaRPr>
          </a:p>
        </p:txBody>
      </p:sp>
      <p:sp>
        <p:nvSpPr>
          <p:cNvPr id="6" name="TextBox 5"/>
          <p:cNvSpPr txBox="1"/>
          <p:nvPr/>
        </p:nvSpPr>
        <p:spPr>
          <a:xfrm>
            <a:off x="6399212" y="1700808"/>
            <a:ext cx="2232248" cy="2169825"/>
          </a:xfrm>
          <a:prstGeom prst="rect">
            <a:avLst/>
          </a:prstGeom>
          <a:noFill/>
          <a:ln cmpd="dbl">
            <a:solidFill>
              <a:schemeClr val="accent2">
                <a:lumMod val="75000"/>
              </a:schemeClr>
            </a:solidFill>
          </a:ln>
          <a:effectLst>
            <a:outerShdw blurRad="50800" dist="38100" algn="l" rotWithShape="0">
              <a:schemeClr val="bg1">
                <a:lumMod val="50000"/>
                <a:alpha val="40000"/>
              </a:schemeClr>
            </a:outerShdw>
          </a:effectLst>
        </p:spPr>
        <p:txBody>
          <a:bodyPr wrap="square" rtlCol="1">
            <a:spAutoFit/>
          </a:bodyPr>
          <a:lstStyle/>
          <a:p>
            <a:pPr algn="just">
              <a:lnSpc>
                <a:spcPct val="150000"/>
              </a:lnSpc>
            </a:pPr>
            <a:r>
              <a:rPr lang="fa-IR" b="1" i="1" u="sng" dirty="0" smtClean="0">
                <a:effectLst>
                  <a:outerShdw blurRad="38100" dist="38100" dir="2700000" algn="tl">
                    <a:srgbClr val="000000">
                      <a:alpha val="43137"/>
                    </a:srgbClr>
                  </a:outerShdw>
                </a:effectLst>
                <a:cs typeface="B Lotus" pitchFamily="2" charset="-78"/>
              </a:rPr>
              <a:t>ابزارهای سیاست پولی </a:t>
            </a:r>
          </a:p>
          <a:p>
            <a:pPr algn="just">
              <a:lnSpc>
                <a:spcPct val="150000"/>
              </a:lnSpc>
            </a:pPr>
            <a:r>
              <a:rPr lang="fa-IR" i="1" dirty="0" smtClean="0">
                <a:cs typeface="B Lotus" pitchFamily="2" charset="-78"/>
              </a:rPr>
              <a:t>1- عملیات بازار باز</a:t>
            </a:r>
          </a:p>
          <a:p>
            <a:pPr algn="just">
              <a:lnSpc>
                <a:spcPct val="150000"/>
              </a:lnSpc>
            </a:pPr>
            <a:r>
              <a:rPr lang="fa-IR" i="1" dirty="0" smtClean="0">
                <a:cs typeface="B Lotus" pitchFamily="2" charset="-78"/>
              </a:rPr>
              <a:t>2- سیاست تنزیل</a:t>
            </a:r>
          </a:p>
          <a:p>
            <a:pPr algn="just">
              <a:lnSpc>
                <a:spcPct val="150000"/>
              </a:lnSpc>
            </a:pPr>
            <a:r>
              <a:rPr lang="fa-IR" i="1" dirty="0" smtClean="0">
                <a:cs typeface="B Lotus" pitchFamily="2" charset="-78"/>
              </a:rPr>
              <a:t>3- ذخیره قانونی </a:t>
            </a:r>
          </a:p>
          <a:p>
            <a:pPr algn="just">
              <a:lnSpc>
                <a:spcPct val="150000"/>
              </a:lnSpc>
            </a:pPr>
            <a:endParaRPr lang="fa-IR" i="1" dirty="0">
              <a:cs typeface="B Lotus" pitchFamily="2" charset="-78"/>
            </a:endParaRPr>
          </a:p>
        </p:txBody>
      </p:sp>
      <p:sp>
        <p:nvSpPr>
          <p:cNvPr id="7" name="TextBox 6"/>
          <p:cNvSpPr txBox="1"/>
          <p:nvPr/>
        </p:nvSpPr>
        <p:spPr>
          <a:xfrm>
            <a:off x="3963516" y="1700808"/>
            <a:ext cx="2232248" cy="2169825"/>
          </a:xfrm>
          <a:prstGeom prst="rect">
            <a:avLst/>
          </a:prstGeom>
          <a:noFill/>
          <a:ln cmpd="dbl">
            <a:solidFill>
              <a:schemeClr val="accent2">
                <a:lumMod val="75000"/>
              </a:schemeClr>
            </a:solidFill>
          </a:ln>
          <a:effectLst>
            <a:outerShdw blurRad="50800" dist="38100" algn="l" rotWithShape="0">
              <a:schemeClr val="bg1">
                <a:lumMod val="50000"/>
                <a:alpha val="40000"/>
              </a:schemeClr>
            </a:outerShdw>
          </a:effectLst>
        </p:spPr>
        <p:txBody>
          <a:bodyPr wrap="square" rtlCol="1">
            <a:spAutoFit/>
          </a:bodyPr>
          <a:lstStyle/>
          <a:p>
            <a:pPr algn="just">
              <a:lnSpc>
                <a:spcPct val="150000"/>
              </a:lnSpc>
            </a:pPr>
            <a:r>
              <a:rPr lang="fa-IR" b="1" i="1" u="sng" dirty="0" smtClean="0">
                <a:effectLst>
                  <a:outerShdw blurRad="38100" dist="38100" dir="2700000" algn="tl">
                    <a:srgbClr val="000000">
                      <a:alpha val="43137"/>
                    </a:srgbClr>
                  </a:outerShdw>
                </a:effectLst>
                <a:cs typeface="B Lotus" pitchFamily="2" charset="-78"/>
              </a:rPr>
              <a:t>اهداف عملیاتی </a:t>
            </a:r>
          </a:p>
          <a:p>
            <a:pPr algn="just">
              <a:lnSpc>
                <a:spcPct val="150000"/>
              </a:lnSpc>
            </a:pPr>
            <a:r>
              <a:rPr lang="fa-IR" i="1" dirty="0" smtClean="0">
                <a:cs typeface="B Lotus" pitchFamily="2" charset="-78"/>
              </a:rPr>
              <a:t>1-ذخایر موسسات سپرده ای </a:t>
            </a:r>
          </a:p>
          <a:p>
            <a:pPr algn="just">
              <a:lnSpc>
                <a:spcPct val="150000"/>
              </a:lnSpc>
            </a:pPr>
            <a:r>
              <a:rPr lang="fa-IR" i="1" dirty="0" smtClean="0">
                <a:cs typeface="B Lotus" pitchFamily="2" charset="-78"/>
              </a:rPr>
              <a:t>2- نرخ تنزیل مجدد</a:t>
            </a:r>
          </a:p>
          <a:p>
            <a:pPr algn="just">
              <a:lnSpc>
                <a:spcPct val="150000"/>
              </a:lnSpc>
            </a:pPr>
            <a:r>
              <a:rPr lang="fa-IR" i="1" dirty="0" smtClean="0">
                <a:cs typeface="B Lotus" pitchFamily="2" charset="-78"/>
              </a:rPr>
              <a:t>3- پایه پولی </a:t>
            </a:r>
          </a:p>
          <a:p>
            <a:pPr algn="just">
              <a:lnSpc>
                <a:spcPct val="150000"/>
              </a:lnSpc>
            </a:pPr>
            <a:endParaRPr lang="fa-IR" i="1" dirty="0">
              <a:cs typeface="B Lotus" pitchFamily="2" charset="-78"/>
            </a:endParaRPr>
          </a:p>
        </p:txBody>
      </p:sp>
    </p:spTree>
    <p:extLst>
      <p:ext uri="{BB962C8B-B14F-4D97-AF65-F5344CB8AC3E}">
        <p14:creationId xmlns:p14="http://schemas.microsoft.com/office/powerpoint/2010/main" val="961770420"/>
      </p:ext>
    </p:extLst>
  </p:cSld>
  <p:clrMapOvr>
    <a:masterClrMapping/>
  </p:clrMapOvr>
  <p:transition spd="slow">
    <p:push dir="u"/>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76672"/>
            <a:ext cx="8826184" cy="6264696"/>
          </a:xfrm>
        </p:spPr>
        <p:txBody>
          <a:bodyPr>
            <a:normAutofit/>
          </a:bodyPr>
          <a:lstStyle/>
          <a:p>
            <a:pPr marL="82296" indent="0" algn="just">
              <a:lnSpc>
                <a:spcPct val="150000"/>
              </a:lnSpc>
              <a:buNone/>
            </a:pPr>
            <a:r>
              <a:rPr lang="fa-IR" sz="1800" i="1" dirty="0" smtClean="0">
                <a:cs typeface="B Lotus" pitchFamily="2" charset="-78"/>
              </a:rPr>
              <a:t>بانک مرکزی برای دستیابی به اهداف نهایی می تواند دو استراتژی را در پیش بگیرد</a:t>
            </a:r>
            <a:r>
              <a:rPr lang="fa-IR" sz="1800" b="1" dirty="0" smtClean="0">
                <a:cs typeface="B Lotus" pitchFamily="2" charset="-78"/>
              </a:rPr>
              <a:t>: 1- استراتژی یک مرحله ای و2- استراتژی دو مرحله ای </a:t>
            </a:r>
          </a:p>
          <a:p>
            <a:pPr marL="82296" indent="0" algn="just">
              <a:lnSpc>
                <a:spcPct val="150000"/>
              </a:lnSpc>
              <a:buNone/>
            </a:pPr>
            <a:r>
              <a:rPr lang="fa-IR" sz="1800" i="1" dirty="0" smtClean="0">
                <a:cs typeface="B Lotus" pitchFamily="2" charset="-78"/>
              </a:rPr>
              <a:t>د ر استراتژی یک مرحله ای بانک مرکزی از طریق تغییراتی که در متغیرهای عملیاتی به وجود می آورد، عملی ترین مسیر را برای رسیدن به اهداف نهایی فراهم می سازد. مشاهده می شود در این استراتژی بانک مرکزی از طریق اهداف عملیاتی مستقیماً اهداف نهایی را هدف گیری می نماید.</a:t>
            </a:r>
          </a:p>
          <a:p>
            <a:pPr marL="82296" indent="0" algn="just">
              <a:lnSpc>
                <a:spcPct val="150000"/>
              </a:lnSpc>
              <a:buNone/>
            </a:pPr>
            <a:r>
              <a:rPr lang="fa-IR" sz="1800" i="1" dirty="0" smtClean="0">
                <a:cs typeface="B Lotus" pitchFamily="2" charset="-78"/>
              </a:rPr>
              <a:t>در استراتژی دو مرحله ای :این فرآیند به دو مرحله تفکیک می شود. یک مرحله ای پس از آنکه بانک مرکزی در مورد اهدافش یعنی اشتغال و سطح قیمتها تصمیم گرفت، مجموعه ای از متغیرها را که اهداف میانی نامیده می شود واثر مستقیمی بربیکاری و سطح قیمتها دارد، انتخاب می کند.</a:t>
            </a:r>
          </a:p>
          <a:p>
            <a:pPr marL="82296" indent="0" algn="just">
              <a:lnSpc>
                <a:spcPct val="150000"/>
              </a:lnSpc>
              <a:buNone/>
            </a:pPr>
            <a:r>
              <a:rPr lang="fa-IR" sz="1800" i="1" dirty="0" smtClean="0">
                <a:cs typeface="B Lotus" pitchFamily="2" charset="-78"/>
              </a:rPr>
              <a:t>اما این اهداف میانی نیز به طور مستقیم از طریق ابزارهای سیاست پولی تحت تاثیر قرار نمی گیرد. بنابراین بانک مرکزی در مرحله دوم متغیر های دیگری که اهداف عملیاتی نامیده می شود و تاثیربیشتری</a:t>
            </a:r>
          </a:p>
          <a:p>
            <a:pPr marL="82296" indent="0" algn="just">
              <a:buNone/>
            </a:pPr>
            <a:r>
              <a:rPr lang="fa-IR" sz="1800" i="1" dirty="0">
                <a:cs typeface="B Lotus" pitchFamily="2" charset="-78"/>
              </a:rPr>
              <a:t>از ابزارهای سیاست پولی می پذیرد را انتخاب می نماید.</a:t>
            </a:r>
          </a:p>
          <a:p>
            <a:pPr marL="82296" indent="0" algn="just">
              <a:buNone/>
            </a:pPr>
            <a:r>
              <a:rPr lang="fa-IR" sz="1800" i="1" dirty="0">
                <a:cs typeface="B Lotus" pitchFamily="2" charset="-78"/>
              </a:rPr>
              <a:t>به هر حال، بانک مرکزی ترجیح می دهد استراتژی فوق را انتخاب کند زیرا دستیابی به اهداف نهایی از طریق یک سری اهداف میانی و عملیاتی، آسانتر از آن است که مستقیماً اهداف گیری گردد. بویژه آنکه با استفاده از اهداف عملیاتی و میانی، سریعتر می توان در رابطه با موفقیت سیاست پولی اظهار نظر کرد تا وقتی که بخواهیم منتظر نتایج سیاستها بر اشتغال و سطح قیمتها باشیم</a:t>
            </a:r>
            <a:r>
              <a:rPr lang="fa-IR" sz="1800" i="1" dirty="0" smtClean="0">
                <a:cs typeface="B Lotus" pitchFamily="2" charset="-78"/>
              </a:rPr>
              <a:t>.</a:t>
            </a:r>
            <a:endParaRPr lang="fa-IR" dirty="0"/>
          </a:p>
        </p:txBody>
      </p:sp>
    </p:spTree>
    <p:extLst>
      <p:ext uri="{BB962C8B-B14F-4D97-AF65-F5344CB8AC3E}">
        <p14:creationId xmlns:p14="http://schemas.microsoft.com/office/powerpoint/2010/main" val="740312293"/>
      </p:ext>
    </p:extLst>
  </p:cSld>
  <p:clrMapOvr>
    <a:masterClrMapping/>
  </p:clrMapOvr>
  <p:transition spd="slow">
    <p:push dir="u"/>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866232" cy="6048672"/>
          </a:xfrm>
        </p:spPr>
        <p:txBody>
          <a:bodyPr>
            <a:normAutofit/>
          </a:bodyPr>
          <a:lstStyle/>
          <a:p>
            <a:pPr marL="82296" indent="0" algn="just">
              <a:lnSpc>
                <a:spcPct val="150000"/>
              </a:lnSpc>
              <a:buNone/>
            </a:pPr>
            <a:r>
              <a:rPr lang="fa-IR" b="1" i="1" dirty="0" smtClean="0">
                <a:cs typeface="B Lotus" pitchFamily="2" charset="-78"/>
              </a:rPr>
              <a:t>معيارهايي براي انتخاب اهداف</a:t>
            </a:r>
          </a:p>
          <a:p>
            <a:pPr marL="82296" indent="0" algn="just">
              <a:lnSpc>
                <a:spcPct val="150000"/>
              </a:lnSpc>
              <a:buNone/>
            </a:pPr>
            <a:r>
              <a:rPr lang="fa-IR" sz="1800" i="1" dirty="0" smtClean="0">
                <a:cs typeface="B Lotus" pitchFamily="2" charset="-78"/>
              </a:rPr>
              <a:t>سه معیار برای یک متغیر خوب هدف میانی وجود دارد:</a:t>
            </a:r>
          </a:p>
          <a:p>
            <a:pPr marL="82296" indent="0" algn="just">
              <a:lnSpc>
                <a:spcPct val="150000"/>
              </a:lnSpc>
              <a:buNone/>
            </a:pPr>
            <a:r>
              <a:rPr lang="fa-IR" sz="1800" b="1" i="1" dirty="0" smtClean="0">
                <a:cs typeface="B Lotus" pitchFamily="2" charset="-78"/>
              </a:rPr>
              <a:t>1- قابلیت اندازه گیری </a:t>
            </a:r>
          </a:p>
          <a:p>
            <a:pPr marL="82296" indent="0" algn="just">
              <a:lnSpc>
                <a:spcPct val="150000"/>
              </a:lnSpc>
              <a:buNone/>
            </a:pPr>
            <a:r>
              <a:rPr lang="fa-IR" sz="1800" b="1" i="1" dirty="0" smtClean="0">
                <a:cs typeface="B Lotus" pitchFamily="2" charset="-78"/>
              </a:rPr>
              <a:t>2- قابلیت دسترسی</a:t>
            </a:r>
          </a:p>
          <a:p>
            <a:pPr marL="82296" indent="0" algn="just">
              <a:lnSpc>
                <a:spcPct val="150000"/>
              </a:lnSpc>
              <a:buNone/>
            </a:pPr>
            <a:r>
              <a:rPr lang="fa-IR" sz="1800" b="1" i="1" dirty="0" smtClean="0">
                <a:cs typeface="B Lotus" pitchFamily="2" charset="-78"/>
              </a:rPr>
              <a:t>3- ارتباط با اهداف بالاتر</a:t>
            </a:r>
          </a:p>
          <a:p>
            <a:pPr marL="82296" indent="0" algn="just">
              <a:lnSpc>
                <a:spcPct val="150000"/>
              </a:lnSpc>
              <a:buNone/>
            </a:pPr>
            <a:r>
              <a:rPr lang="fa-IR" sz="1800" b="1" i="1" dirty="0" smtClean="0">
                <a:cs typeface="B Lotus" pitchFamily="2" charset="-78"/>
              </a:rPr>
              <a:t>قابلیت اندازه گیری: </a:t>
            </a:r>
            <a:r>
              <a:rPr lang="fa-IR" sz="1800" i="1" dirty="0" smtClean="0">
                <a:cs typeface="B Lotus" pitchFamily="2" charset="-78"/>
              </a:rPr>
              <a:t>از جمله ویژگیهایی که برای یک متغیر میانی ضروری است، محاسبه درست و سریع این متغیر است؛زیرا </a:t>
            </a:r>
            <a:r>
              <a:rPr lang="fa-IR" sz="1800" i="1" u="sng" dirty="0" smtClean="0">
                <a:cs typeface="B Lotus" pitchFamily="2" charset="-78"/>
              </a:rPr>
              <a:t>متغیر میانی فقط وقتی مفید است که بتواند انحراف سیاست پولی از مسیر اصلی اش را سریعتر از اهداف نهایی آن نشان دهد.</a:t>
            </a:r>
          </a:p>
          <a:p>
            <a:pPr marL="82296" indent="0">
              <a:buNone/>
            </a:pPr>
            <a:r>
              <a:rPr lang="fa-IR" sz="1800" i="1" dirty="0">
                <a:cs typeface="B Lotus" pitchFamily="2" charset="-78"/>
              </a:rPr>
              <a:t>به نظر می رسد که نرخهای بهره قابلیت اندازه گیری بیشتری نسبت به متغیرهای کلی پولی داشته و از این رو به عنوان اهداف واسطه ای مفیدتر می باشند. زیرا نه تنها از نظر سرعت دسترسی به آمار، نرخ بهره بهتر است بلکه از نظر دقت آمارها نیز نسبت به متغیرهای ملی پولی ارجح می باشد. اما آنچه قابل ذکر </a:t>
            </a:r>
            <a:r>
              <a:rPr lang="fa-IR" sz="1800" i="1" dirty="0" smtClean="0">
                <a:cs typeface="B Lotus" pitchFamily="2" charset="-78"/>
              </a:rPr>
              <a:t>است آنکه </a:t>
            </a:r>
            <a:r>
              <a:rPr lang="fa-IR" sz="1800" i="1" dirty="0">
                <a:cs typeface="B Lotus" pitchFamily="2" charset="-78"/>
              </a:rPr>
              <a:t>نرخ بهره نیز نمی تواند هزینه حقیقی استقراض را بازگو نماید. هزینه حقیقی استقراض از طریق </a:t>
            </a:r>
            <a:r>
              <a:rPr lang="fa-IR" sz="1800" i="1" u="sng" dirty="0">
                <a:cs typeface="B Lotus" pitchFamily="2" charset="-78"/>
              </a:rPr>
              <a:t>نرخ بهره </a:t>
            </a:r>
            <a:r>
              <a:rPr lang="fa-IR" sz="1800" i="1" u="sng" dirty="0" smtClean="0">
                <a:cs typeface="B Lotus" pitchFamily="2" charset="-78"/>
              </a:rPr>
              <a:t>حقیقی  ( نرخ بهره اي كه به وسيله نرخ انتظارات تورمي تعديل شده ) </a:t>
            </a:r>
            <a:r>
              <a:rPr lang="fa-IR" sz="1800" i="1" dirty="0" smtClean="0">
                <a:cs typeface="B Lotus" pitchFamily="2" charset="-78"/>
              </a:rPr>
              <a:t>قابل </a:t>
            </a:r>
            <a:r>
              <a:rPr lang="fa-IR" sz="1800" i="1" dirty="0">
                <a:cs typeface="B Lotus" pitchFamily="2" charset="-78"/>
              </a:rPr>
              <a:t>اندازه گیری می باشد. از آنجایی که اندازه گیری نرخ انتظارات تورمی به طور مستقیم قابل اندازه گیری نیست، محاسبه نرخ بهره حقیقی نیز بسیار مشکل است</a:t>
            </a:r>
            <a:r>
              <a:rPr lang="fa-IR" sz="1800" i="1" dirty="0" smtClean="0">
                <a:cs typeface="B Lotus" pitchFamily="2" charset="-78"/>
              </a:rPr>
              <a:t>. در نتيجه در انتخاب متغير از حيث قابليت اندازه گيري دقت لازم بايد صورت گيرد .</a:t>
            </a:r>
            <a:endParaRPr lang="fa-IR" sz="1800" i="1" dirty="0">
              <a:cs typeface="B Lotus" pitchFamily="2" charset="-78"/>
            </a:endParaRPr>
          </a:p>
          <a:p>
            <a:pPr marL="82296" indent="0">
              <a:lnSpc>
                <a:spcPct val="150000"/>
              </a:lnSpc>
              <a:buNone/>
            </a:pPr>
            <a:endParaRPr lang="fa-IR" sz="1800" i="1" dirty="0">
              <a:cs typeface="B Lotus" pitchFamily="2" charset="-78"/>
            </a:endParaRPr>
          </a:p>
          <a:p>
            <a:pPr marL="82296" indent="0">
              <a:lnSpc>
                <a:spcPct val="150000"/>
              </a:lnSpc>
              <a:buNone/>
            </a:pPr>
            <a:endParaRPr lang="fa-IR" sz="1800" i="1" dirty="0">
              <a:cs typeface="B Lotus" pitchFamily="2" charset="-78"/>
            </a:endParaRPr>
          </a:p>
        </p:txBody>
      </p:sp>
    </p:spTree>
    <p:extLst>
      <p:ext uri="{BB962C8B-B14F-4D97-AF65-F5344CB8AC3E}">
        <p14:creationId xmlns:p14="http://schemas.microsoft.com/office/powerpoint/2010/main" val="3715725886"/>
      </p:ext>
    </p:extLst>
  </p:cSld>
  <p:clrMapOvr>
    <a:masterClrMapping/>
  </p:clrMapOvr>
  <p:transition spd="slow">
    <p:push dir="u"/>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476672"/>
            <a:ext cx="7498080" cy="5771728"/>
          </a:xfrm>
        </p:spPr>
        <p:txBody>
          <a:bodyPr>
            <a:normAutofit/>
          </a:bodyPr>
          <a:lstStyle/>
          <a:p>
            <a:pPr marL="82296" indent="0" algn="just">
              <a:lnSpc>
                <a:spcPct val="150000"/>
              </a:lnSpc>
              <a:buNone/>
            </a:pPr>
            <a:r>
              <a:rPr lang="fa-IR" sz="1800" b="1" i="1" dirty="0" smtClean="0">
                <a:cs typeface="B Lotus" pitchFamily="2" charset="-78"/>
              </a:rPr>
              <a:t>قابلیت دسترسی: </a:t>
            </a:r>
            <a:r>
              <a:rPr lang="fa-IR" sz="1800" i="1" dirty="0" smtClean="0">
                <a:cs typeface="B Lotus" pitchFamily="2" charset="-78"/>
              </a:rPr>
              <a:t>اگر یک متغیر به عنوان هدف مفید پولی در نظر گرفته می شود</a:t>
            </a:r>
            <a:r>
              <a:rPr lang="fa-IR" sz="1800" i="1" u="sng" dirty="0" smtClean="0">
                <a:cs typeface="B Lotus" pitchFamily="2" charset="-78"/>
              </a:rPr>
              <a:t>، بانک مرکزی می بایستی روی آن کنترل موثری داشته باشد</a:t>
            </a:r>
            <a:r>
              <a:rPr lang="fa-IR" sz="1800" i="1" dirty="0" smtClean="0">
                <a:cs typeface="B Lotus" pitchFamily="2" charset="-78"/>
              </a:rPr>
              <a:t>. اگر بانک مرکزی توانایی کنترل متغیر هدف میانی را نداشته باشد، در این صورت دانستن اینکه سیاست پولی از مسیر اصلی خارج شده نیز، برای هدایت آن هدف به مسیر اصلی اش ندارد.بعضی از اقتصاددانان متعتقدند که </a:t>
            </a:r>
            <a:r>
              <a:rPr lang="en-US" sz="1800" i="1" dirty="0" smtClean="0">
                <a:cs typeface="B Lotus" pitchFamily="2" charset="-78"/>
              </a:rPr>
              <a:t>GNP</a:t>
            </a:r>
            <a:r>
              <a:rPr lang="fa-IR" sz="1800" i="1" dirty="0" smtClean="0">
                <a:cs typeface="B Lotus" pitchFamily="2" charset="-78"/>
              </a:rPr>
              <a:t> اسمی می بایستی به عنوان یک هدف میانی استفاده شود ، اما از آنجايي كه بانك مركزي كنترل مستقيم و كمي بر اين متغير ندارد ، لذا اين معيار نمي تواند راهنمايي زيادي براي بانك مركزي در رابطه با تنظيم ابزارهاي سياست پولي اش بدهد . در هر حال بانك مركزي كنترل مناسبي بر متغيرهاي ولي و نرخ بهره دارد .</a:t>
            </a:r>
          </a:p>
          <a:p>
            <a:pPr marL="82296" indent="0" algn="just">
              <a:buNone/>
            </a:pPr>
            <a:r>
              <a:rPr lang="fa-IR" sz="1800" b="1" i="1" dirty="0">
                <a:cs typeface="B Lotus" pitchFamily="2" charset="-78"/>
              </a:rPr>
              <a:t>ارتباط با اهداف بالاتر:</a:t>
            </a:r>
            <a:r>
              <a:rPr lang="fa-IR" sz="1800" i="1" dirty="0">
                <a:cs typeface="B Lotus" pitchFamily="2" charset="-78"/>
              </a:rPr>
              <a:t>یکی از مهمترین خصوصات </a:t>
            </a:r>
            <a:r>
              <a:rPr lang="fa-IR" sz="1800" i="1" u="sng" dirty="0">
                <a:cs typeface="B Lotus" pitchFamily="2" charset="-78"/>
              </a:rPr>
              <a:t>یک متغیر هدف میانی آن است که اثر قابل پیش بینی را بر هدف نهایی داشته باشد</a:t>
            </a:r>
            <a:r>
              <a:rPr lang="fa-IR" sz="1800" i="1" dirty="0">
                <a:cs typeface="B Lotus" pitchFamily="2" charset="-78"/>
              </a:rPr>
              <a:t>. حتی اگر بانک مرکزی روشهای دیگری را نیز انتخاب کند وبه اهداف میانی دست یابد و این متغیر های میانی </a:t>
            </a:r>
            <a:r>
              <a:rPr lang="fa-IR" sz="1800" i="1" dirty="0" smtClean="0">
                <a:cs typeface="B Lotus" pitchFamily="2" charset="-78"/>
              </a:rPr>
              <a:t>نتوانند </a:t>
            </a:r>
            <a:r>
              <a:rPr lang="fa-IR" sz="1800" i="1" dirty="0">
                <a:cs typeface="B Lotus" pitchFamily="2" charset="-78"/>
              </a:rPr>
              <a:t>بر سطح اشتغال، سطح قیمت،نرخ رشد اقتصادی و تعادل در پرداختهای بین المللی اثر گذارد، بیهوده می باشد. </a:t>
            </a:r>
            <a:endParaRPr lang="fa-IR" sz="1800" b="1" i="1" dirty="0">
              <a:cs typeface="B Lotus" pitchFamily="2" charset="-78"/>
            </a:endParaRPr>
          </a:p>
          <a:p>
            <a:pPr marL="82296" indent="0" algn="just">
              <a:buNone/>
            </a:pPr>
            <a:endParaRPr lang="fa-IR" sz="1800" i="1" dirty="0">
              <a:cs typeface="B Lotus" pitchFamily="2" charset="-78"/>
            </a:endParaRPr>
          </a:p>
          <a:p>
            <a:pPr marL="82296" indent="0" algn="just">
              <a:lnSpc>
                <a:spcPct val="150000"/>
              </a:lnSpc>
              <a:buNone/>
            </a:pPr>
            <a:endParaRPr lang="fa-IR" sz="1800" i="1" dirty="0" smtClean="0">
              <a:cs typeface="B Lotus" pitchFamily="2" charset="-78"/>
            </a:endParaRPr>
          </a:p>
        </p:txBody>
      </p:sp>
    </p:spTree>
    <p:extLst>
      <p:ext uri="{BB962C8B-B14F-4D97-AF65-F5344CB8AC3E}">
        <p14:creationId xmlns:p14="http://schemas.microsoft.com/office/powerpoint/2010/main" val="277261166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70384"/>
          </a:xfrm>
        </p:spPr>
        <p:txBody>
          <a:bodyPr>
            <a:normAutofit/>
          </a:bodyPr>
          <a:lstStyle/>
          <a:p>
            <a:pPr algn="ctr"/>
            <a:r>
              <a:rPr lang="fa-IR" b="1" dirty="0" smtClean="0">
                <a:cs typeface="B Titr" pitchFamily="2" charset="-78"/>
              </a:rPr>
              <a:t>چقدر اسكناس بايد چاپ كرد ؟</a:t>
            </a:r>
            <a:endParaRPr lang="fa-IR" b="1" dirty="0">
              <a:cs typeface="B Titr" pitchFamily="2" charset="-78"/>
            </a:endParaRPr>
          </a:p>
        </p:txBody>
      </p:sp>
      <p:sp>
        <p:nvSpPr>
          <p:cNvPr id="3" name="Content Placeholder 2"/>
          <p:cNvSpPr>
            <a:spLocks noGrp="1"/>
          </p:cNvSpPr>
          <p:nvPr>
            <p:ph idx="1"/>
          </p:nvPr>
        </p:nvSpPr>
        <p:spPr>
          <a:xfrm>
            <a:off x="457200" y="1412776"/>
            <a:ext cx="8229600" cy="5256584"/>
          </a:xfrm>
        </p:spPr>
        <p:txBody>
          <a:bodyPr>
            <a:noAutofit/>
          </a:bodyPr>
          <a:lstStyle/>
          <a:p>
            <a:pPr algn="just"/>
            <a:r>
              <a:rPr lang="ar-SA" sz="1500" b="1" dirty="0">
                <a:cs typeface="B Nazanin" pitchFamily="2" charset="-78"/>
              </a:rPr>
              <a:t>1-مكتب پولي :</a:t>
            </a:r>
            <a:r>
              <a:rPr lang="ar-SA" sz="1500" dirty="0">
                <a:cs typeface="B Nazanin" pitchFamily="2" charset="-78"/>
              </a:rPr>
              <a:t> طرفداران اين مكتب كه عقايد كلاسيك ها را در مورد ميزان انتشار اسكناس ارائه مي دهند، معتقدند : ميزان پول </a:t>
            </a:r>
            <a:r>
              <a:rPr lang="ar-SA" sz="1500" dirty="0" smtClean="0">
                <a:cs typeface="B Nazanin" pitchFamily="2" charset="-78"/>
              </a:rPr>
              <a:t>منتشر شده </a:t>
            </a:r>
            <a:r>
              <a:rPr lang="ar-SA" sz="1500" dirty="0">
                <a:cs typeface="B Nazanin" pitchFamily="2" charset="-78"/>
              </a:rPr>
              <a:t>بايد كاملا تحت كنترل باشد به عبارتي طرفداران اين مكتب انتشار اسكناس بدون پشتوانه را منشاء بحران هاي اقتصادي مي دانند و معتقدند براي جلوگيري از بحران بايد اسكناس با پشتوانه صددرصدي فلزات گرانبها منتشر شود ريكاردو از مشهورترين طرفداران اين مكتب است. </a:t>
            </a:r>
            <a:endParaRPr lang="en-US" sz="1500" dirty="0">
              <a:cs typeface="B Nazanin" pitchFamily="2" charset="-78"/>
            </a:endParaRPr>
          </a:p>
          <a:p>
            <a:pPr algn="just"/>
            <a:r>
              <a:rPr lang="ar-SA" sz="1500" b="1" dirty="0">
                <a:cs typeface="B Nazanin" pitchFamily="2" charset="-78"/>
              </a:rPr>
              <a:t>2-مكتب بانكي :</a:t>
            </a:r>
            <a:r>
              <a:rPr lang="ar-SA" sz="1500" dirty="0">
                <a:cs typeface="B Nazanin" pitchFamily="2" charset="-78"/>
              </a:rPr>
              <a:t> در مدت كوتاهي مكتب هاي بانكي جاي مكتب پولي را گرفت چرا كه با خالي شدن خزانه دولتها در طي جنگ اگر دولتها اسكناس انتشار نمي دادند ، نمي توانستند نيازهاي اقتصادي خود را تامين كنند. طرفداران مكتب بانكي از جمله استوارت ميل معتقد بودند انتشار اسكناس بايد بر مبناي نيازهاي جامعه باشد و حفظ پشتوانه پولي در مواقع ضروري ، لازم نمي باشد و حفظ پشتوانه پولي در شرايط حساس نه تنها امر لازمي نمي باشد بلكه يك عامل محدود كننده اضافي است و موانعي را در سر راه رفع نيازهاي فوري جامعه ايجاد مي كند. </a:t>
            </a:r>
            <a:endParaRPr lang="en-US" sz="1500" dirty="0">
              <a:cs typeface="B Nazanin" pitchFamily="2" charset="-78"/>
            </a:endParaRPr>
          </a:p>
          <a:p>
            <a:pPr algn="just"/>
            <a:r>
              <a:rPr lang="ar-SA" sz="1500" b="1" dirty="0">
                <a:cs typeface="B Nazanin" pitchFamily="2" charset="-78"/>
              </a:rPr>
              <a:t>3-مكتب پورسانتاژ :</a:t>
            </a:r>
            <a:r>
              <a:rPr lang="ar-SA" sz="1500" dirty="0">
                <a:cs typeface="B Nazanin" pitchFamily="2" charset="-78"/>
              </a:rPr>
              <a:t> مكاتبي كه تا كنون اشاره شد ، نظرات افراطي در مورد حجم پول انتشار داده شده بوده است. در عمل از كشمكش ميان مكاتب فوق ، مكتب جديدي در فرانسه ظهور يافت به نام مكتب پورسانتاژ كه نه انعطاف پذيري مكتب پولي و نه بي سرو ساماني مكتب بانكي را مي پذيرفت اين مكتب كه اكنون در بسياري از كشورها پذيرفته شده است معقتد است دولتها بايد تلاش كنند پشتوانه پولي خود را حفظ كنند ولي در مواقع اضطراري با رعايت احتياط و مجوز از مقامات مسئول مي توانند اقدام به انتشار اسكناس بدون پشتوانه كنند. </a:t>
            </a:r>
            <a:endParaRPr lang="fa-IR" sz="1500" dirty="0">
              <a:cs typeface="B Nazanin" pitchFamily="2" charset="-78"/>
            </a:endParaRPr>
          </a:p>
          <a:p>
            <a:pPr algn="just"/>
            <a:r>
              <a:rPr lang="fa-IR" sz="1500" dirty="0" smtClean="0">
                <a:cs typeface="B Nazanin" pitchFamily="2" charset="-78"/>
              </a:rPr>
              <a:t>در يك كلام </a:t>
            </a:r>
            <a:r>
              <a:rPr lang="fa-IR" sz="1500" dirty="0" smtClean="0">
                <a:solidFill>
                  <a:srgbClr val="92D050"/>
                </a:solidFill>
                <a:cs typeface="B Nazanin" pitchFamily="2" charset="-78"/>
              </a:rPr>
              <a:t>متناسب با توليد  ناخالص ملي</a:t>
            </a:r>
            <a:r>
              <a:rPr lang="fa-IR" sz="1400" dirty="0" smtClean="0">
                <a:solidFill>
                  <a:srgbClr val="92D050"/>
                </a:solidFill>
                <a:cs typeface="B Nazanin" pitchFamily="2" charset="-78"/>
              </a:rPr>
              <a:t> </a:t>
            </a:r>
            <a:r>
              <a:rPr lang="en-US" sz="1400" dirty="0" smtClean="0">
                <a:solidFill>
                  <a:srgbClr val="92D050"/>
                </a:solidFill>
                <a:cs typeface="B Nazanin" pitchFamily="2" charset="-78"/>
              </a:rPr>
              <a:t>( GNP )</a:t>
            </a:r>
            <a:endParaRPr lang="ar-SA" sz="1500" dirty="0">
              <a:solidFill>
                <a:srgbClr val="92D050"/>
              </a:solidFill>
              <a:cs typeface="B Nazanin" pitchFamily="2" charset="-78"/>
            </a:endParaRPr>
          </a:p>
        </p:txBody>
      </p:sp>
    </p:spTree>
    <p:extLst>
      <p:ext uri="{BB962C8B-B14F-4D97-AF65-F5344CB8AC3E}">
        <p14:creationId xmlns:p14="http://schemas.microsoft.com/office/powerpoint/2010/main" val="774780891"/>
      </p:ext>
    </p:extLst>
  </p:cSld>
  <p:clrMapOvr>
    <a:masterClrMapping/>
  </p:clrMapOvr>
  <p:transition spd="slow">
    <p:fad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8826184" cy="6480720"/>
          </a:xfrm>
        </p:spPr>
        <p:txBody>
          <a:bodyPr>
            <a:normAutofit/>
          </a:bodyPr>
          <a:lstStyle/>
          <a:p>
            <a:pPr marL="82296" indent="0" algn="just">
              <a:lnSpc>
                <a:spcPct val="150000"/>
              </a:lnSpc>
              <a:buNone/>
            </a:pPr>
            <a:r>
              <a:rPr lang="fa-IR" sz="1800" b="1" i="1" dirty="0" smtClean="0">
                <a:effectLst>
                  <a:outerShdw blurRad="38100" dist="38100" dir="2700000" algn="tl">
                    <a:srgbClr val="000000">
                      <a:alpha val="43137"/>
                    </a:srgbClr>
                  </a:outerShdw>
                </a:effectLst>
                <a:cs typeface="B Lotus" pitchFamily="2" charset="-78"/>
              </a:rPr>
              <a:t>ابزارهای سیاست پولی </a:t>
            </a:r>
          </a:p>
          <a:p>
            <a:pPr marL="425196" indent="-342900" algn="just">
              <a:lnSpc>
                <a:spcPct val="150000"/>
              </a:lnSpc>
              <a:buFont typeface="+mj-lt"/>
              <a:buAutoNum type="arabicParenR"/>
            </a:pPr>
            <a:r>
              <a:rPr lang="fa-IR" sz="1800" i="1" dirty="0" smtClean="0">
                <a:cs typeface="B Lotus" pitchFamily="2" charset="-78"/>
              </a:rPr>
              <a:t>عملیات بازار باز</a:t>
            </a:r>
            <a:r>
              <a:rPr lang="en-US" sz="1800" i="1" dirty="0" smtClean="0">
                <a:cs typeface="B Lotus" pitchFamily="2" charset="-78"/>
              </a:rPr>
              <a:t> </a:t>
            </a:r>
            <a:r>
              <a:rPr lang="fa-IR" sz="1800" i="1" dirty="0" smtClean="0">
                <a:cs typeface="B Lotus" pitchFamily="2" charset="-78"/>
              </a:rPr>
              <a:t>كه بر پایه پولي  اثر می گذارد</a:t>
            </a:r>
          </a:p>
          <a:p>
            <a:pPr marL="425196" indent="-342900" algn="just">
              <a:lnSpc>
                <a:spcPct val="150000"/>
              </a:lnSpc>
              <a:buAutoNum type="arabicParenR"/>
            </a:pPr>
            <a:r>
              <a:rPr lang="fa-IR" sz="1800" i="1" dirty="0" smtClean="0">
                <a:cs typeface="B Lotus" pitchFamily="2" charset="-78"/>
              </a:rPr>
              <a:t>تغییر در نرخ تنزیل مجدد که از طریق میزان استقراض بانکها مرکزی بر پایه پولی اثر می گذارد</a:t>
            </a:r>
          </a:p>
          <a:p>
            <a:pPr marL="425196" indent="-342900" algn="just">
              <a:lnSpc>
                <a:spcPct val="150000"/>
              </a:lnSpc>
              <a:buAutoNum type="arabicParenR"/>
            </a:pPr>
            <a:r>
              <a:rPr lang="fa-IR" sz="1800" i="1" dirty="0" smtClean="0">
                <a:cs typeface="B Lotus" pitchFamily="2" charset="-78"/>
              </a:rPr>
              <a:t>بالاخره ذخیره قانونی که بر ضریب فزاینده اثر می گذارد</a:t>
            </a:r>
          </a:p>
          <a:p>
            <a:pPr marL="82296" indent="0" algn="just">
              <a:lnSpc>
                <a:spcPct val="150000"/>
              </a:lnSpc>
              <a:buNone/>
            </a:pPr>
            <a:r>
              <a:rPr lang="fa-IR" sz="1800" b="1" i="1" dirty="0" smtClean="0">
                <a:cs typeface="B Lotus" pitchFamily="2" charset="-78"/>
              </a:rPr>
              <a:t>عملیات بازار باز: </a:t>
            </a:r>
            <a:r>
              <a:rPr lang="fa-IR" sz="1800" i="1" dirty="0" smtClean="0">
                <a:cs typeface="B Lotus" pitchFamily="2" charset="-78"/>
              </a:rPr>
              <a:t>عملیات بازار از </a:t>
            </a:r>
            <a:r>
              <a:rPr lang="fa-IR" sz="1800" i="1" u="sng" dirty="0" smtClean="0">
                <a:cs typeface="B Lotus" pitchFamily="2" charset="-78"/>
              </a:rPr>
              <a:t>مهمترین ابزارهای سیاست پولی </a:t>
            </a:r>
            <a:r>
              <a:rPr lang="fa-IR" sz="1800" i="1" dirty="0" smtClean="0">
                <a:cs typeface="B Lotus" pitchFamily="2" charset="-78"/>
              </a:rPr>
              <a:t>است، زیرا مهمترین تعیین کننده تغییرات در پایه پولی و </a:t>
            </a:r>
            <a:r>
              <a:rPr lang="fa-IR" sz="1800" i="1" u="sng" dirty="0" smtClean="0">
                <a:cs typeface="B Lotus" pitchFamily="2" charset="-78"/>
              </a:rPr>
              <a:t>اصلی ترین منبع نوسانات </a:t>
            </a:r>
            <a:r>
              <a:rPr lang="fa-IR" sz="1800" i="1" dirty="0" smtClean="0">
                <a:cs typeface="B Lotus" pitchFamily="2" charset="-78"/>
              </a:rPr>
              <a:t>در عرضه پول بخصوص در کشورهای پیشرفته می باشد. خرید اوراق قرضه منجر به بسط پایه پولی و بنابراین عرضه پول می گردد، در حالی که فروش اوراق قرضه در بازار، باعث کاهش پایه پولی و در نتیجه عرضه پولی می شود. </a:t>
            </a:r>
            <a:endParaRPr lang="fa-IR" sz="1800" i="1" dirty="0">
              <a:cs typeface="B Lotus" pitchFamily="2" charset="-78"/>
            </a:endParaRPr>
          </a:p>
          <a:p>
            <a:pPr marL="82296" indent="0" algn="just">
              <a:lnSpc>
                <a:spcPct val="150000"/>
              </a:lnSpc>
              <a:buNone/>
            </a:pPr>
            <a:r>
              <a:rPr lang="fa-IR" sz="1800" i="1" dirty="0" smtClean="0">
                <a:cs typeface="B Lotus" pitchFamily="2" charset="-78"/>
              </a:rPr>
              <a:t>فرض کنید اقتصادی مواجه با تقاضای اضافی است و نیاز به ابزاری دارد که تقاضای کل را محدود نماید برای این منظور بانک مرکزی سیاست پولی انقباضی را اتخاذ نموده و در بازار آزاد اقدام به فروش اوراق عرضه می نماید.</a:t>
            </a:r>
          </a:p>
          <a:p>
            <a:pPr marL="82296" indent="0" algn="just">
              <a:lnSpc>
                <a:spcPct val="150000"/>
              </a:lnSpc>
              <a:buNone/>
            </a:pPr>
            <a:r>
              <a:rPr lang="fa-IR" sz="1800" i="1" dirty="0" smtClean="0">
                <a:cs typeface="B Lotus" pitchFamily="2" charset="-78"/>
              </a:rPr>
              <a:t>تصميم بانك مركزي براي انجام چنين معاملاتي بر اساس تاثير مورد نظر ، بر ذخاير بانكها ، پايه پولي ، شرايط اعتبارات و حجم پول بستگي دارد .</a:t>
            </a:r>
          </a:p>
          <a:p>
            <a:pPr marL="82296" indent="0" algn="just">
              <a:lnSpc>
                <a:spcPct val="150000"/>
              </a:lnSpc>
              <a:buNone/>
            </a:pPr>
            <a:r>
              <a:rPr lang="fa-IR" sz="1800" i="1" dirty="0" smtClean="0">
                <a:cs typeface="B Lotus" pitchFamily="2" charset="-78"/>
              </a:rPr>
              <a:t>بانك مركزي از نگهداري اوراق قرضه بهره دريافت مي كند اما  انجام چنين معاملاتي نبايد با هدف كسب منفعت باشد .</a:t>
            </a:r>
          </a:p>
          <a:p>
            <a:pPr marL="82296" indent="0" algn="just">
              <a:lnSpc>
                <a:spcPct val="150000"/>
              </a:lnSpc>
              <a:buNone/>
            </a:pPr>
            <a:r>
              <a:rPr lang="fa-IR" sz="1800" b="1" i="1" dirty="0">
                <a:cs typeface="B Lotus" pitchFamily="2" charset="-78"/>
              </a:rPr>
              <a:t>اثرات عملیات بازار باز: </a:t>
            </a:r>
            <a:r>
              <a:rPr lang="fa-IR" sz="1800" i="1" dirty="0" smtClean="0">
                <a:cs typeface="B Lotus" pitchFamily="2" charset="-78"/>
              </a:rPr>
              <a:t>وقتی که بانک مرکزی اقدام به خرید و فروش اوراق قرضه در بازار آزاد می کند، اقتصاد از سه طریق و به طور مستقیم تحت تاثیر قرار میگیرد.</a:t>
            </a:r>
            <a:endParaRPr lang="fa-IR" sz="1800" b="1" i="1" dirty="0">
              <a:cs typeface="B Lotus" pitchFamily="2" charset="-78"/>
            </a:endParaRPr>
          </a:p>
          <a:p>
            <a:pPr marL="82296" indent="0" algn="just">
              <a:lnSpc>
                <a:spcPct val="150000"/>
              </a:lnSpc>
              <a:buNone/>
            </a:pPr>
            <a:endParaRPr lang="fa-IR" sz="1800" i="1" dirty="0" smtClean="0">
              <a:cs typeface="B Lotus" pitchFamily="2" charset="-78"/>
            </a:endParaRPr>
          </a:p>
          <a:p>
            <a:pPr marL="425196" indent="-342900" algn="just">
              <a:lnSpc>
                <a:spcPct val="150000"/>
              </a:lnSpc>
              <a:buAutoNum type="arabicParenR"/>
            </a:pPr>
            <a:endParaRPr lang="fa-IR" sz="1800" i="1" dirty="0" smtClean="0">
              <a:cs typeface="B Lotus" pitchFamily="2" charset="-78"/>
            </a:endParaRPr>
          </a:p>
          <a:p>
            <a:pPr marL="425196" indent="-342900" algn="just">
              <a:lnSpc>
                <a:spcPct val="150000"/>
              </a:lnSpc>
              <a:buAutoNum type="arabicParenR"/>
            </a:pPr>
            <a:endParaRPr lang="fa-IR" sz="1800" i="1" dirty="0">
              <a:cs typeface="B Lotus" pitchFamily="2" charset="-78"/>
            </a:endParaRPr>
          </a:p>
        </p:txBody>
      </p:sp>
    </p:spTree>
    <p:extLst>
      <p:ext uri="{BB962C8B-B14F-4D97-AF65-F5344CB8AC3E}">
        <p14:creationId xmlns:p14="http://schemas.microsoft.com/office/powerpoint/2010/main" val="1948322507"/>
      </p:ext>
    </p:extLst>
  </p:cSld>
  <p:clrMapOvr>
    <a:masterClrMapping/>
  </p:clrMapOvr>
  <p:transition spd="slow">
    <p:push dir="u"/>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548680"/>
            <a:ext cx="8682168" cy="6059760"/>
          </a:xfrm>
        </p:spPr>
        <p:txBody>
          <a:bodyPr>
            <a:normAutofit/>
          </a:bodyPr>
          <a:lstStyle/>
          <a:p>
            <a:pPr marL="82296" indent="0" algn="just">
              <a:lnSpc>
                <a:spcPct val="150000"/>
              </a:lnSpc>
              <a:buNone/>
            </a:pPr>
            <a:r>
              <a:rPr lang="fa-IR" sz="1800" b="1" i="1" dirty="0" smtClean="0">
                <a:cs typeface="B Lotus" pitchFamily="2" charset="-78"/>
              </a:rPr>
              <a:t>1- تغییرات در ذخایر بانکها و پایه پولی : </a:t>
            </a:r>
            <a:r>
              <a:rPr lang="fa-IR" sz="1800" i="1" dirty="0" smtClean="0">
                <a:cs typeface="B Lotus" pitchFamily="2" charset="-78"/>
              </a:rPr>
              <a:t>اگر متغیرهای موجود در ضریب فزاینده پولی ثابت و مستقل از فعالیت عملیات بازار باز باشند، در این صورت معاملات بانک مرکزی بر روی اوراق قرضه، تاًثیر نسبتاً قابل پیش بینی را بر حجم پول و دیگر متغیرهای کلی پولی خواهد داشت، که این متغیرها نیز اثراتی را بر فعالیتهای اقتصادی دارد</a:t>
            </a:r>
          </a:p>
          <a:p>
            <a:pPr marL="82296" indent="0" algn="just">
              <a:lnSpc>
                <a:spcPct val="150000"/>
              </a:lnSpc>
              <a:buNone/>
            </a:pPr>
            <a:r>
              <a:rPr lang="fa-IR" sz="1800" b="1" i="1" dirty="0" smtClean="0">
                <a:cs typeface="B Lotus" pitchFamily="2" charset="-78"/>
              </a:rPr>
              <a:t>2- تغییرات در قیمت اوراق قرضه و نرخ بهره: </a:t>
            </a:r>
            <a:r>
              <a:rPr lang="fa-IR" sz="1800" i="1" dirty="0" smtClean="0">
                <a:cs typeface="B Lotus" pitchFamily="2" charset="-78"/>
              </a:rPr>
              <a:t>وقتی که بانک مرکزی اقدام به خرید اوراق قرضه می کند، این عمل مستقیماً موجب افزایش قیمت اوراق قرضه و بنابراین کاهش بازدهی آن و نرخ بهره می گردد. افزایش در ذخایر بانکهای تجاري كه در اثر خريدهاي بازار آزاد بانك مركزي حاصل شده ( فروشندگان ورقه قرضه وجوه دريافتي را در بانكها سپرده گذاري مي كنند ) بانكهاي  را  برای خرید اوراق قرضه تشویق خواهد کرد. این عمل نیز موجب افزایش بیشتر قیمت و کاهش بیشتر بازده ورقه قرضه و نرخ بهره می گردد. بانک مرکزی علاوه بر اوراق قرضه و بر نرخ های بهره نيز  اثر می گذارد .</a:t>
            </a:r>
          </a:p>
          <a:p>
            <a:pPr marL="82296" indent="0" algn="just">
              <a:lnSpc>
                <a:spcPct val="150000"/>
              </a:lnSpc>
              <a:buNone/>
            </a:pPr>
            <a:r>
              <a:rPr lang="fa-IR" sz="1800" b="1" i="1" dirty="0" smtClean="0">
                <a:cs typeface="B Lotus" pitchFamily="2" charset="-78"/>
              </a:rPr>
              <a:t>3- تغییر در انتظارات: </a:t>
            </a:r>
            <a:r>
              <a:rPr lang="fa-IR" sz="1800" i="1" dirty="0" smtClean="0">
                <a:cs typeface="B Lotus" pitchFamily="2" charset="-78"/>
              </a:rPr>
              <a:t>عملیات بازار باز توسط بانک مرکزی می تواند اثر بر انتظارات بخش خصوصی داشته باشد. اگر بانک مرکزی اقدام به خرید مقاد یر قابل توجهی اوراق قرضه نماید، ممکن است مردم این عمل بانک مرکزی را به عنوان آسانتر شدن شرایط اعتباری و نیز تغییر اساسی در سیاست پولی تلقی نمایند. در چنین شرایطی مردم تغییرات بیشتری را در همین جهت انتظار داشته و در نتیجه، این انتظارات می تواند تاثیر مثبتی بر فعالیتهای کلی اقتصاد بویژه بر تصمیمات مربوط به سرمایه گذاری داشته باشد.</a:t>
            </a:r>
            <a:endParaRPr lang="fa-IR" sz="1800" b="1" dirty="0"/>
          </a:p>
        </p:txBody>
      </p:sp>
    </p:spTree>
    <p:extLst>
      <p:ext uri="{BB962C8B-B14F-4D97-AF65-F5344CB8AC3E}">
        <p14:creationId xmlns:p14="http://schemas.microsoft.com/office/powerpoint/2010/main" val="1630438399"/>
      </p:ext>
    </p:extLst>
  </p:cSld>
  <p:clrMapOvr>
    <a:masterClrMapping/>
  </p:clrMapOvr>
  <p:transition spd="slow">
    <p:push dir="u"/>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784976" cy="5976664"/>
          </a:xfrm>
        </p:spPr>
        <p:txBody>
          <a:bodyPr>
            <a:normAutofit/>
          </a:bodyPr>
          <a:lstStyle/>
          <a:p>
            <a:pPr marL="82296" indent="0" algn="just">
              <a:lnSpc>
                <a:spcPct val="150000"/>
              </a:lnSpc>
              <a:buNone/>
            </a:pPr>
            <a:r>
              <a:rPr lang="fa-IR" sz="1800" b="1" dirty="0" smtClean="0">
                <a:cs typeface="B Lotus" pitchFamily="2" charset="-78"/>
              </a:rPr>
              <a:t>سیاست تنزیل :</a:t>
            </a:r>
            <a:r>
              <a:rPr lang="fa-IR" sz="1800" dirty="0" smtClean="0">
                <a:cs typeface="B Lotus" pitchFamily="2" charset="-78"/>
              </a:rPr>
              <a:t> تنزیل کردن  به معنی استقراض بانکهای تجاری از بانک مرکزی، تعریف می شود. این سیاست که در ابتدا تغییرات در نرخ تنزیل مجدد می باشد، از طریق حجم وامهای تنزیلی و پایه پولی بر عرصه پول اثر می گذارد. تسهیلاتی که بانک مرکزی در رابطه با وامهای تنزیلی برای بانکها ایجاد می کند، </a:t>
            </a:r>
            <a:r>
              <a:rPr lang="fa-IR" sz="1800" u="sng" dirty="0" smtClean="0">
                <a:cs typeface="B Lotus" pitchFamily="2" charset="-78"/>
              </a:rPr>
              <a:t>کانال تنزیل یا دریچه تنزيل </a:t>
            </a:r>
            <a:r>
              <a:rPr lang="fa-IR" sz="1800" dirty="0" smtClean="0">
                <a:cs typeface="B Lotus" pitchFamily="2" charset="-78"/>
              </a:rPr>
              <a:t>نامیده می شود. </a:t>
            </a:r>
          </a:p>
          <a:p>
            <a:pPr marL="82296" indent="0" algn="just">
              <a:lnSpc>
                <a:spcPct val="150000"/>
              </a:lnSpc>
              <a:buNone/>
            </a:pPr>
            <a:r>
              <a:rPr lang="fa-IR" sz="1800" u="sng" dirty="0" smtClean="0">
                <a:cs typeface="B Lotus" pitchFamily="2" charset="-78"/>
              </a:rPr>
              <a:t>عملیات دریچه تنزیل</a:t>
            </a:r>
            <a:r>
              <a:rPr lang="fa-IR" sz="1800" b="1" dirty="0" smtClean="0">
                <a:cs typeface="B Lotus" pitchFamily="2" charset="-78"/>
              </a:rPr>
              <a:t>: </a:t>
            </a:r>
            <a:r>
              <a:rPr lang="fa-IR" sz="1800" dirty="0" smtClean="0">
                <a:cs typeface="B Lotus" pitchFamily="2" charset="-78"/>
              </a:rPr>
              <a:t>بانک مرکزی از دو طریق بر حجم قرضهای تنزیلی اثر گذارد،1- بوسیله اثر گذاری بر قیمت قرضها (نرخ تنزیل مجدد) 2- اثر گذاری بر مقدار وامها از طریق کنترل و اداره این دریچه . </a:t>
            </a:r>
          </a:p>
          <a:p>
            <a:pPr marL="82296" indent="0" algn="just">
              <a:lnSpc>
                <a:spcPct val="150000"/>
              </a:lnSpc>
              <a:buNone/>
            </a:pPr>
            <a:r>
              <a:rPr lang="fa-IR" sz="1800" dirty="0" smtClean="0">
                <a:cs typeface="B Lotus" pitchFamily="2" charset="-78"/>
              </a:rPr>
              <a:t>نرخ تنزیل مجدد بالاتر، هزینه استقراض از بانک مرکزی را افزایش می دهد، بنابراین بانکها میزان استقراض از بانک مرکزی را کاهش می دهند. </a:t>
            </a:r>
          </a:p>
          <a:p>
            <a:pPr marL="82296" indent="0" algn="just">
              <a:lnSpc>
                <a:spcPct val="150000"/>
              </a:lnSpc>
              <a:buNone/>
            </a:pPr>
            <a:r>
              <a:rPr lang="fa-IR" sz="1800" u="sng" dirty="0" smtClean="0">
                <a:cs typeface="B Lotus" pitchFamily="2" charset="-78"/>
              </a:rPr>
              <a:t>قرضهاي تنزيلي بانك مركزي به بانكها</a:t>
            </a:r>
            <a:r>
              <a:rPr lang="fa-IR" sz="1800" dirty="0" smtClean="0">
                <a:cs typeface="B Lotus" pitchFamily="2" charset="-78"/>
              </a:rPr>
              <a:t> :</a:t>
            </a:r>
          </a:p>
          <a:p>
            <a:pPr marL="82296" indent="0" algn="just">
              <a:lnSpc>
                <a:spcPct val="150000"/>
              </a:lnSpc>
              <a:buNone/>
            </a:pPr>
            <a:r>
              <a:rPr lang="fa-IR" sz="1800" dirty="0" smtClean="0">
                <a:cs typeface="B Lotus" pitchFamily="2" charset="-78"/>
              </a:rPr>
              <a:t>1- اعتبارات تعدیلی، 2- اعتبارات فصلی 3- بسط اعتبارات و یا اعتبارات بسط یافته </a:t>
            </a:r>
          </a:p>
          <a:p>
            <a:pPr marL="82296" indent="0" algn="just">
              <a:lnSpc>
                <a:spcPct val="150000"/>
              </a:lnSpc>
              <a:buNone/>
            </a:pPr>
            <a:r>
              <a:rPr lang="fa-IR" sz="1800" b="1" dirty="0" smtClean="0">
                <a:cs typeface="B Lotus" pitchFamily="2" charset="-78"/>
              </a:rPr>
              <a:t>1- اعتبارات تعدیلی: </a:t>
            </a:r>
            <a:r>
              <a:rPr lang="fa-IR" sz="1800" dirty="0" smtClean="0">
                <a:cs typeface="B Lotus" pitchFamily="2" charset="-78"/>
              </a:rPr>
              <a:t>عمومی ترین نوع این اعتبارات است، از طرف بانک مرکزی به منظور کمک به بانکها برای رفع مشکلات کوتاه مدت نقدینگی که در اثر برداشتهای موقتی از سپرده ها ناشی می شود، مورد استفاده قرار میگیرد. </a:t>
            </a:r>
          </a:p>
          <a:p>
            <a:pPr marL="82296" indent="0">
              <a:lnSpc>
                <a:spcPct val="150000"/>
              </a:lnSpc>
              <a:buNone/>
            </a:pPr>
            <a:endParaRPr lang="fa-IR" sz="1800" b="1" dirty="0">
              <a:cs typeface="B Lotus" pitchFamily="2" charset="-78"/>
            </a:endParaRPr>
          </a:p>
          <a:p>
            <a:pPr marL="82296" indent="0">
              <a:lnSpc>
                <a:spcPct val="150000"/>
              </a:lnSpc>
              <a:buNone/>
            </a:pPr>
            <a:endParaRPr lang="fa-IR" sz="1800" b="1" dirty="0" smtClean="0">
              <a:cs typeface="B Lotus" pitchFamily="2" charset="-78"/>
            </a:endParaRPr>
          </a:p>
          <a:p>
            <a:pPr marL="82296" indent="0">
              <a:lnSpc>
                <a:spcPct val="150000"/>
              </a:lnSpc>
              <a:buNone/>
            </a:pPr>
            <a:endParaRPr lang="fa-IR" sz="1800" b="1" dirty="0">
              <a:cs typeface="B Lotus" pitchFamily="2" charset="-78"/>
            </a:endParaRPr>
          </a:p>
          <a:p>
            <a:pPr marL="82296" indent="0">
              <a:lnSpc>
                <a:spcPct val="150000"/>
              </a:lnSpc>
              <a:buNone/>
            </a:pPr>
            <a:endParaRPr lang="fa-IR" sz="1800" b="1" dirty="0" smtClean="0">
              <a:cs typeface="B Lotus" pitchFamily="2" charset="-78"/>
            </a:endParaRPr>
          </a:p>
          <a:p>
            <a:pPr marL="82296" indent="0">
              <a:lnSpc>
                <a:spcPct val="150000"/>
              </a:lnSpc>
              <a:buNone/>
            </a:pPr>
            <a:endParaRPr lang="fa-IR" sz="1800" dirty="0" smtClean="0">
              <a:cs typeface="B Lotus" pitchFamily="2" charset="-78"/>
            </a:endParaRPr>
          </a:p>
          <a:p>
            <a:pPr marL="82296" indent="0">
              <a:lnSpc>
                <a:spcPct val="150000"/>
              </a:lnSpc>
              <a:buNone/>
            </a:pPr>
            <a:endParaRPr lang="fa-IR" sz="1800" dirty="0" smtClean="0">
              <a:cs typeface="B Lotus" pitchFamily="2" charset="-78"/>
            </a:endParaRPr>
          </a:p>
          <a:p>
            <a:pPr marL="82296" indent="0">
              <a:lnSpc>
                <a:spcPct val="150000"/>
              </a:lnSpc>
              <a:buNone/>
            </a:pPr>
            <a:endParaRPr lang="fa-IR" sz="1800" dirty="0"/>
          </a:p>
        </p:txBody>
      </p:sp>
    </p:spTree>
    <p:extLst>
      <p:ext uri="{BB962C8B-B14F-4D97-AF65-F5344CB8AC3E}">
        <p14:creationId xmlns:p14="http://schemas.microsoft.com/office/powerpoint/2010/main" val="3697751665"/>
      </p:ext>
    </p:extLst>
  </p:cSld>
  <p:clrMapOvr>
    <a:masterClrMapping/>
  </p:clrMapOvr>
  <p:transition spd="slow">
    <p:push dir="u"/>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9036496" cy="6120680"/>
          </a:xfrm>
        </p:spPr>
        <p:txBody>
          <a:bodyPr>
            <a:normAutofit/>
          </a:bodyPr>
          <a:lstStyle/>
          <a:p>
            <a:pPr marL="82296" indent="0" algn="just">
              <a:lnSpc>
                <a:spcPct val="150000"/>
              </a:lnSpc>
              <a:buNone/>
            </a:pPr>
            <a:r>
              <a:rPr lang="fa-IR" sz="1800" b="1" i="1" dirty="0" smtClean="0">
                <a:cs typeface="B Lotus" pitchFamily="2" charset="-78"/>
              </a:rPr>
              <a:t>2- </a:t>
            </a:r>
            <a:r>
              <a:rPr lang="fa-IR" sz="1800" b="1" i="1" dirty="0">
                <a:cs typeface="B Lotus" pitchFamily="2" charset="-78"/>
              </a:rPr>
              <a:t>اعتبارات </a:t>
            </a:r>
            <a:r>
              <a:rPr lang="fa-IR" sz="1800" b="1" i="1" dirty="0" smtClean="0">
                <a:cs typeface="B Lotus" pitchFamily="2" charset="-78"/>
              </a:rPr>
              <a:t>فصلی:</a:t>
            </a:r>
            <a:r>
              <a:rPr lang="fa-IR" sz="1800" i="1" dirty="0" smtClean="0">
                <a:cs typeface="B Lotus" pitchFamily="2" charset="-78"/>
              </a:rPr>
              <a:t> رابطه با نیازهای فصلی تعداد کمی از بانکها در مناطق کشاورزی که دارای برنامه های فصلی هستند، داده می شود.</a:t>
            </a:r>
          </a:p>
          <a:p>
            <a:pPr marL="82296" indent="0" algn="just">
              <a:lnSpc>
                <a:spcPct val="150000"/>
              </a:lnSpc>
              <a:buNone/>
            </a:pPr>
            <a:r>
              <a:rPr lang="fa-IR" sz="1800" b="1" i="1" dirty="0" smtClean="0">
                <a:cs typeface="B Lotus" pitchFamily="2" charset="-78"/>
              </a:rPr>
              <a:t>3- اعتبارات نوع سوم (بسط اعتبارات): </a:t>
            </a:r>
            <a:r>
              <a:rPr lang="fa-IR" sz="1800" i="1" dirty="0" smtClean="0">
                <a:cs typeface="B Lotus" pitchFamily="2" charset="-78"/>
              </a:rPr>
              <a:t>به بانک هایی که با مشکلات نقدینگی سخت در اثر برداشتهای پی در پی از سپرده ها مواجه اند، پرداخت می گردد و انتظارات نمی رود که این نوع اعتبارات به سرعت پرداخت می گردد. </a:t>
            </a:r>
          </a:p>
          <a:p>
            <a:pPr marL="82296" indent="0" algn="just">
              <a:lnSpc>
                <a:spcPct val="150000"/>
              </a:lnSpc>
              <a:buNone/>
            </a:pPr>
            <a:r>
              <a:rPr lang="fa-IR" sz="1800" i="1" dirty="0" smtClean="0">
                <a:cs typeface="B Lotus" pitchFamily="2" charset="-78"/>
              </a:rPr>
              <a:t>بانک مرکزی از راههای مختلف می تواند برای جلوگیری از استفاده نادرست و نیز محدودکردن این نوع اعتبارات اقدام نماید. عموماً نرخ تنزیل مجدد کمتر از نرخ بهره بازار است ، بانک ها انگیزه فراوانی برای قرض گرفتن از بانک مرکزی و خرید اوراق بهادار با نرخ بهره بالاتر را دارد. اما بانک مرکزی چون با وضع قوانین برای بانکهای خصوصی را دارند این نوع وامها را برای آنها محدود می کنند. اگر بانکی به طور مکرر وام بگیرد از بانک مرکزی، بانک مرکزی مجبور می شود پرداخت وام </a:t>
            </a:r>
            <a:r>
              <a:rPr lang="fa-IR" sz="1800" i="1" u="sng" dirty="0" smtClean="0">
                <a:cs typeface="B Lotus" pitchFamily="2" charset="-78"/>
              </a:rPr>
              <a:t>را تعویق بيندازد</a:t>
            </a:r>
            <a:r>
              <a:rPr lang="fa-IR" sz="1800" i="1" dirty="0" smtClean="0">
                <a:cs typeface="B Lotus" pitchFamily="2" charset="-78"/>
              </a:rPr>
              <a:t>.</a:t>
            </a:r>
          </a:p>
          <a:p>
            <a:pPr marL="82296" indent="0" algn="just">
              <a:lnSpc>
                <a:spcPct val="150000"/>
              </a:lnSpc>
              <a:buNone/>
            </a:pPr>
            <a:r>
              <a:rPr lang="fa-IR" sz="1800" i="1" dirty="0" smtClean="0">
                <a:cs typeface="B Lotus" pitchFamily="2" charset="-78"/>
              </a:rPr>
              <a:t>وقتي بانك مركزي به وجود آمد مهمترین نقش بانک مرکزی آخرین قرض دهنده است.  بانک مرکزی با جمع آوری ذخایر بانکها و دادن قرض به آنها، از تهدیدهایی که موجب ورشکستگی بانکها می شود، جلوگیری می کند. تنزیل نمودن بویژه راه موثری برای تهیه ذخایر برای سیستم بانکی در دوران رکود است؛ زیرا در چنین شرایطی ذخایر فوراً به طرف بانکهایی که بیشترین نیاز به این ذخایر را دارند سرازیر می شود.</a:t>
            </a:r>
          </a:p>
          <a:p>
            <a:pPr marL="82296" indent="0">
              <a:lnSpc>
                <a:spcPct val="150000"/>
              </a:lnSpc>
              <a:buNone/>
            </a:pPr>
            <a:endParaRPr lang="fa-IR" sz="1800" dirty="0"/>
          </a:p>
        </p:txBody>
      </p:sp>
    </p:spTree>
    <p:extLst>
      <p:ext uri="{BB962C8B-B14F-4D97-AF65-F5344CB8AC3E}">
        <p14:creationId xmlns:p14="http://schemas.microsoft.com/office/powerpoint/2010/main" val="3089179217"/>
      </p:ext>
    </p:extLst>
  </p:cSld>
  <p:clrMapOvr>
    <a:masterClrMapping/>
  </p:clrMapOvr>
  <p:transition spd="slow">
    <p:push dir="u"/>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722216" cy="5987752"/>
          </a:xfrm>
        </p:spPr>
        <p:txBody>
          <a:bodyPr>
            <a:normAutofit/>
          </a:bodyPr>
          <a:lstStyle/>
          <a:p>
            <a:pPr marL="82296" indent="0" algn="just">
              <a:lnSpc>
                <a:spcPct val="150000"/>
              </a:lnSpc>
              <a:buNone/>
            </a:pPr>
            <a:r>
              <a:rPr lang="fa-IR" sz="1800" i="1" dirty="0" smtClean="0">
                <a:cs typeface="B Lotus" pitchFamily="2" charset="-78"/>
              </a:rPr>
              <a:t>مهمترین منافع بانک مرکزی آخرین قرض دهنده می باشد ولی دو تا ضرر دارد.</a:t>
            </a:r>
            <a:endParaRPr lang="fa-IR" sz="1800" dirty="0" smtClean="0"/>
          </a:p>
          <a:p>
            <a:pPr marL="82296" indent="0" algn="just">
              <a:lnSpc>
                <a:spcPct val="150000"/>
              </a:lnSpc>
              <a:buNone/>
            </a:pPr>
            <a:r>
              <a:rPr lang="fa-IR" sz="1800" b="1" i="1" dirty="0" smtClean="0">
                <a:cs typeface="B Lotus" pitchFamily="2" charset="-78"/>
              </a:rPr>
              <a:t>منافع و ضررهای سیاست تنزیل: </a:t>
            </a:r>
            <a:endParaRPr lang="fa-IR" sz="1800" i="1" dirty="0" smtClean="0">
              <a:cs typeface="B Lotus" pitchFamily="2" charset="-78"/>
            </a:endParaRPr>
          </a:p>
          <a:p>
            <a:pPr marL="82296" indent="0" algn="just">
              <a:lnSpc>
                <a:spcPct val="150000"/>
              </a:lnSpc>
              <a:buNone/>
            </a:pPr>
            <a:r>
              <a:rPr lang="fa-IR" sz="1800" i="1" dirty="0" smtClean="0">
                <a:cs typeface="B Lotus" pitchFamily="2" charset="-78"/>
              </a:rPr>
              <a:t>1- اغتشاش و سردرگمی است که در اثر آگاهی مردم از تغییر نرخ تنزیل مجدد به وسیله بانک مرکزی ممکن است به وجود آید.</a:t>
            </a:r>
          </a:p>
          <a:p>
            <a:pPr marL="82296" indent="0" algn="just">
              <a:lnSpc>
                <a:spcPct val="150000"/>
              </a:lnSpc>
              <a:buNone/>
            </a:pPr>
            <a:r>
              <a:rPr lang="fa-IR" sz="1800" i="1" dirty="0" smtClean="0">
                <a:cs typeface="B Lotus" pitchFamily="2" charset="-78"/>
              </a:rPr>
              <a:t>2- وقتی که بانک مرکزی نرخ تنزیل مجددرا در سطح خاص قرار میدهد، نوسانات وسیعی در نرخهای بهره بازار حاصل می گردد.</a:t>
            </a:r>
          </a:p>
          <a:p>
            <a:pPr marL="82296" indent="0" algn="just">
              <a:lnSpc>
                <a:spcPct val="150000"/>
              </a:lnSpc>
              <a:buNone/>
            </a:pPr>
            <a:r>
              <a:rPr lang="fa-IR" sz="1800" i="1" dirty="0" smtClean="0">
                <a:cs typeface="B Lotus" pitchFamily="2" charset="-78"/>
              </a:rPr>
              <a:t> به نظر می رسد استفاده از سیاست تنزیل، برای کنترل عرضه پول، کمتر سفارش گردیده است. بلکه از آن جهت که به اندازه عملیات بازار باز، در کنترل عرضه پول موثر نمی باشد . زيرا :</a:t>
            </a:r>
          </a:p>
          <a:p>
            <a:pPr marL="82296" indent="0" algn="just">
              <a:lnSpc>
                <a:spcPct val="150000"/>
              </a:lnSpc>
              <a:buNone/>
            </a:pPr>
            <a:r>
              <a:rPr lang="fa-IR" sz="1800" i="1" dirty="0" smtClean="0">
                <a:cs typeface="B Lotus" pitchFamily="2" charset="-78"/>
              </a:rPr>
              <a:t>اولا :  عملیات بازار باز به طور کامل در اختیار بانک مرکزی است، در حالی که حجم قرضهای تنزیلی این طور نیست، زیرا بانک مرکزی ممکن است نرخ تنزیل مجدد را تغییر دهد اما نمی تواند بانکها را در مورد گرفتن وام تحت فشار قرار دهد</a:t>
            </a:r>
          </a:p>
          <a:p>
            <a:pPr marL="82296" indent="0" algn="just">
              <a:lnSpc>
                <a:spcPct val="150000"/>
              </a:lnSpc>
              <a:buNone/>
            </a:pPr>
            <a:r>
              <a:rPr lang="fa-IR" sz="1800" i="1" dirty="0" smtClean="0">
                <a:cs typeface="B Lotus" pitchFamily="2" charset="-78"/>
              </a:rPr>
              <a:t>2- عملیات بازار باز نسبت به سیاست تنزیل آسانتر قابل تغییر و معکوس نمودن است. </a:t>
            </a:r>
          </a:p>
        </p:txBody>
      </p:sp>
    </p:spTree>
    <p:extLst>
      <p:ext uri="{BB962C8B-B14F-4D97-AF65-F5344CB8AC3E}">
        <p14:creationId xmlns:p14="http://schemas.microsoft.com/office/powerpoint/2010/main" val="3804792582"/>
      </p:ext>
    </p:extLst>
  </p:cSld>
  <p:clrMapOvr>
    <a:masterClrMapping/>
  </p:clrMapOvr>
  <p:transition spd="slow">
    <p:push dir="u"/>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76672"/>
            <a:ext cx="8826184" cy="6336704"/>
          </a:xfrm>
        </p:spPr>
        <p:txBody>
          <a:bodyPr>
            <a:normAutofit/>
          </a:bodyPr>
          <a:lstStyle/>
          <a:p>
            <a:pPr marL="82296" indent="0" algn="just">
              <a:buNone/>
            </a:pPr>
            <a:r>
              <a:rPr lang="fa-IR" sz="1800" i="1" dirty="0">
                <a:cs typeface="B Lotus" pitchFamily="2" charset="-78"/>
              </a:rPr>
              <a:t>مشکلات سیاست تنزیل به عنوان یک ابزار کنترل پولی، اقتصاددانان را ترغیب نموده </a:t>
            </a:r>
            <a:r>
              <a:rPr lang="fa-IR" sz="1800" i="1" dirty="0" smtClean="0">
                <a:cs typeface="B Lotus" pitchFamily="2" charset="-78"/>
              </a:rPr>
              <a:t>است تا اصلاحاتی </a:t>
            </a:r>
            <a:r>
              <a:rPr lang="fa-IR" sz="1800" i="1" dirty="0">
                <a:cs typeface="B Lotus" pitchFamily="2" charset="-78"/>
              </a:rPr>
              <a:t>را در رابطه با این سیاست پیشنهاد نمایند. </a:t>
            </a:r>
            <a:endParaRPr lang="fa-IR" sz="1800" i="1" dirty="0" smtClean="0">
              <a:cs typeface="B Lotus" pitchFamily="2" charset="-78"/>
            </a:endParaRPr>
          </a:p>
          <a:p>
            <a:pPr marL="82296" indent="0" algn="just">
              <a:buNone/>
            </a:pPr>
            <a:r>
              <a:rPr lang="fa-IR" sz="1800" b="1" i="1" dirty="0" smtClean="0">
                <a:cs typeface="B Lotus" pitchFamily="2" charset="-78"/>
              </a:rPr>
              <a:t>ج-ذخیره قانونی:</a:t>
            </a:r>
            <a:r>
              <a:rPr lang="fa-IR" sz="1800" i="1" dirty="0" smtClean="0">
                <a:cs typeface="B Lotus" pitchFamily="2" charset="-78"/>
              </a:rPr>
              <a:t>تغییرات در ذخایر قانونی، از طریق تغییر در ضریب فزاینده پولی، بر عرضه پول اثر می گذارد . با افزایش در ذخایر قانونی، مقدار سپرده ها با توجه به سطح معینی از پایه پولی کاهش یافته و به کاهش در عرضه پول منتهی می گردد. از طرف دیگر با کاهش در ذخایر قانونی به لحاظ </a:t>
            </a:r>
            <a:r>
              <a:rPr lang="fa-IR" sz="1800" i="1" dirty="0">
                <a:cs typeface="B Lotus" pitchFamily="2" charset="-78"/>
              </a:rPr>
              <a:t>افزایشي  </a:t>
            </a:r>
            <a:r>
              <a:rPr lang="fa-IR" sz="1800" i="1" dirty="0" smtClean="0">
                <a:cs typeface="B Lotus" pitchFamily="2" charset="-78"/>
              </a:rPr>
              <a:t>كه </a:t>
            </a:r>
            <a:r>
              <a:rPr lang="fa-IR" sz="1800" i="1" dirty="0">
                <a:cs typeface="B Lotus" pitchFamily="2" charset="-78"/>
              </a:rPr>
              <a:t>در ضریب فزاینده پولی </a:t>
            </a:r>
            <a:r>
              <a:rPr lang="fa-IR" sz="1800" i="1" dirty="0" smtClean="0">
                <a:cs typeface="B Lotus" pitchFamily="2" charset="-78"/>
              </a:rPr>
              <a:t>حاصل مي گردد ، منجر به بسط عرضه پول مي گردد . بانک مرکزی و مقامات پولی یک جامعه می توانند با تغییر ذخایر قانونی به عنوان یکی از ابزارهای قوی سیاست پولی یک جامعه اثر گذارند. اما از آنجايي كه تغييرات در ذخاير قانوني ، اثرات وسيعي بر عرضه پول دارد ، بانك مركزي به ندرت متوسل به اين ابزار براي كنترل آن مي گردد .</a:t>
            </a:r>
          </a:p>
          <a:p>
            <a:pPr marL="82296" indent="0" algn="just">
              <a:lnSpc>
                <a:spcPct val="150000"/>
              </a:lnSpc>
              <a:buNone/>
            </a:pPr>
            <a:r>
              <a:rPr lang="fa-IR" sz="1800" i="1" dirty="0" smtClean="0">
                <a:cs typeface="B Lotus" pitchFamily="2" charset="-78"/>
              </a:rPr>
              <a:t>ذخایر قانونی به عنوان یکی از ابزارهای سیاست پولی دارای منافع و مضاری است. </a:t>
            </a:r>
            <a:r>
              <a:rPr lang="fa-IR" sz="1800" i="1" u="sng" dirty="0" smtClean="0">
                <a:cs typeface="B Lotus" pitchFamily="2" charset="-78"/>
              </a:rPr>
              <a:t>شاید مهمترین منفعت ذخایر قانونی آن باشد كه همه بانکها را به طور مساوی تحت تاثیر قرار می دهد </a:t>
            </a:r>
            <a:r>
              <a:rPr lang="fa-IR" sz="1800" i="1" dirty="0" smtClean="0">
                <a:cs typeface="B Lotus" pitchFamily="2" charset="-78"/>
              </a:rPr>
              <a:t>و اثر زیادی نیز بر عرضه پول دارد. به هر حال، این حقیقت که تغییرات ذخایر قانونی اثر قابل ملاحظه ای بر عرضه پول دارد، احتمالا موجب گردیده که از آن کمتر استفاده گردد، زیرا چنانچه تغییرات کوچکی در عرضه پول لازم باشد، تحقق آن از طریق تغییر در ذخایر قانونی با مشکل مواجه خواهد شد. به هر حال، تغییرات کوچکی در عرضه پول می تواند با تغییرات بسیار کوچکتری در ذخایر قانونی  حاصل گردد . اما به لحاظ آنكه 1- انجام چنين تغييراتي  بسیار پرهزینه است، اغلب چنین استراتژی برای اعمال سیاست پولی،عملی نمی باشد.</a:t>
            </a:r>
          </a:p>
          <a:p>
            <a:pPr marL="82296" indent="0" algn="just">
              <a:lnSpc>
                <a:spcPct val="150000"/>
              </a:lnSpc>
              <a:buNone/>
            </a:pPr>
            <a:endParaRPr lang="fa-IR" sz="1800" dirty="0"/>
          </a:p>
        </p:txBody>
      </p:sp>
    </p:spTree>
    <p:extLst>
      <p:ext uri="{BB962C8B-B14F-4D97-AF65-F5344CB8AC3E}">
        <p14:creationId xmlns:p14="http://schemas.microsoft.com/office/powerpoint/2010/main" val="388399547"/>
      </p:ext>
    </p:extLst>
  </p:cSld>
  <p:clrMapOvr>
    <a:masterClrMapping/>
  </p:clrMapOvr>
  <p:transition spd="slow">
    <p:push dir="u"/>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607550"/>
            <a:ext cx="8826184" cy="6264696"/>
          </a:xfrm>
        </p:spPr>
        <p:txBody>
          <a:bodyPr>
            <a:noAutofit/>
          </a:bodyPr>
          <a:lstStyle/>
          <a:p>
            <a:pPr marL="82296" indent="0" algn="just">
              <a:lnSpc>
                <a:spcPct val="150000"/>
              </a:lnSpc>
              <a:buNone/>
            </a:pPr>
            <a:r>
              <a:rPr lang="fa-IR" sz="1800" i="1" dirty="0" smtClean="0">
                <a:cs typeface="B Lotus" pitchFamily="2" charset="-78"/>
              </a:rPr>
              <a:t>2- ضرر دیگر استفاده از ذخایر قانونی برای کنترل عرضه پول آن است که افزایش آن منجر به مشکلات نقدینگی ناگهانی برای یک بانک با ذخایر اضافی ناچیز می گردد.  3- تداوم استفاده از اين ابزار موجب نااطميناني بيشتر براي بانكها شده ، مديريت نقدينگي آزاد را با مشكلات بيشتري مواجه مي سازد . </a:t>
            </a:r>
          </a:p>
        </p:txBody>
      </p:sp>
    </p:spTree>
    <p:extLst>
      <p:ext uri="{BB962C8B-B14F-4D97-AF65-F5344CB8AC3E}">
        <p14:creationId xmlns:p14="http://schemas.microsoft.com/office/powerpoint/2010/main" val="3427885595"/>
      </p:ext>
    </p:extLst>
  </p:cSld>
  <p:clrMapOvr>
    <a:masterClrMapping/>
  </p:clrMapOvr>
  <p:transition spd="slow">
    <p:push dir="u"/>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76672"/>
            <a:ext cx="8826184" cy="6264696"/>
          </a:xfrm>
        </p:spPr>
        <p:txBody>
          <a:bodyPr>
            <a:noAutofit/>
          </a:bodyPr>
          <a:lstStyle/>
          <a:p>
            <a:pPr marL="82296" indent="0" algn="just">
              <a:lnSpc>
                <a:spcPct val="150000"/>
              </a:lnSpc>
              <a:buNone/>
            </a:pPr>
            <a:r>
              <a:rPr lang="fa-IR" sz="1800" b="1" i="1" dirty="0" smtClean="0">
                <a:cs typeface="B Lotus" pitchFamily="2" charset="-78"/>
              </a:rPr>
              <a:t>ابزارهاي سياست پولي و عملكرد آنها در ايران</a:t>
            </a:r>
          </a:p>
          <a:p>
            <a:pPr marL="82296" indent="0" algn="just">
              <a:lnSpc>
                <a:spcPct val="150000"/>
              </a:lnSpc>
              <a:buNone/>
            </a:pPr>
            <a:r>
              <a:rPr lang="fa-IR" sz="1800" i="1" dirty="0" smtClean="0">
                <a:cs typeface="B Lotus" pitchFamily="2" charset="-78"/>
              </a:rPr>
              <a:t>در ایران بانک مرکزی به منظور اثر گذاری بر حجم پول از دو گروه ابزارهای کمی و کیفی استفاده</a:t>
            </a:r>
            <a:br>
              <a:rPr lang="fa-IR" sz="1800" i="1" dirty="0" smtClean="0">
                <a:cs typeface="B Lotus" pitchFamily="2" charset="-78"/>
              </a:rPr>
            </a:br>
            <a:r>
              <a:rPr lang="fa-IR" sz="1800" i="1" dirty="0" smtClean="0">
                <a:cs typeface="B Lotus" pitchFamily="2" charset="-78"/>
              </a:rPr>
              <a:t> می کنند:</a:t>
            </a:r>
          </a:p>
          <a:p>
            <a:pPr marL="82296" indent="0" algn="just">
              <a:lnSpc>
                <a:spcPct val="150000"/>
              </a:lnSpc>
              <a:buNone/>
            </a:pPr>
            <a:r>
              <a:rPr lang="fa-IR" sz="1800" i="1" dirty="0" smtClean="0">
                <a:cs typeface="B Lotus" pitchFamily="2" charset="-78"/>
              </a:rPr>
              <a:t>1- ابزارهای کمی :شامل عملیات بازار باز 2- نرخ تنزیل مجدد و3 – نرخ ذخیره قانونی می باشد.</a:t>
            </a:r>
          </a:p>
          <a:p>
            <a:pPr marL="82296" indent="0" algn="just">
              <a:lnSpc>
                <a:spcPct val="150000"/>
              </a:lnSpc>
              <a:buNone/>
            </a:pPr>
            <a:r>
              <a:rPr lang="fa-IR" sz="1800" i="1" dirty="0" smtClean="0">
                <a:cs typeface="B Lotus" pitchFamily="2" charset="-78"/>
              </a:rPr>
              <a:t>منظور از ابزارهای کیفی در حقیقت همان کنترل کیفی اعتبارات است که بانک مرکزی ایران به عنوان مجری سیاستهای پولی، اعتبارات را به بخشهای تولیدی که مقامات پولی تشخیص می دهند هدایت کرده و از هزینه اعتبارات در بخشهای غیر ضروری جلوگیری به عمل می آورد.</a:t>
            </a:r>
          </a:p>
          <a:p>
            <a:pPr marL="82296" indent="0" algn="just">
              <a:lnSpc>
                <a:spcPct val="150000"/>
              </a:lnSpc>
              <a:buNone/>
            </a:pPr>
            <a:r>
              <a:rPr lang="fa-IR" sz="1800" b="1" i="1" dirty="0" smtClean="0">
                <a:cs typeface="B Lotus" pitchFamily="2" charset="-78"/>
              </a:rPr>
              <a:t>الف) عملیات بازار باز در ایران:</a:t>
            </a:r>
            <a:r>
              <a:rPr lang="fa-IR" sz="1800" i="1" dirty="0" smtClean="0">
                <a:cs typeface="B Lotus" pitchFamily="2" charset="-78"/>
              </a:rPr>
              <a:t> در سال 1349 در ایران بانكها ملزم شدند 16% افزايش  کل سپرده ها در طول سال را به صورت اوراق قرضه نگهداری کنند . هدف از اعمال چنین سیاستی کاهش قدرت وام دهی بانک ها و نیز جلوگیری از گسترش پایه پولی از طریق انتقال بدهی دولت به بانک ها است. با بررسي تاريخي انجام شده مشخص گرديد بخش خصوصي هيچ سهمي در اوراق قرضه دولتي ندارد .</a:t>
            </a:r>
          </a:p>
          <a:p>
            <a:pPr marL="82296" indent="0" algn="just">
              <a:buNone/>
            </a:pPr>
            <a:r>
              <a:rPr lang="fa-IR" sz="1800" b="1" i="1" dirty="0" smtClean="0">
                <a:cs typeface="B Lotus" pitchFamily="2" charset="-78"/>
              </a:rPr>
              <a:t>ب) سیاست تنزیل در ایران: </a:t>
            </a:r>
            <a:r>
              <a:rPr lang="fa-IR" sz="1800" i="1" dirty="0" smtClean="0">
                <a:cs typeface="B Lotus" pitchFamily="2" charset="-78"/>
              </a:rPr>
              <a:t>در ایران به لحاظ حرام بودن ریا در اسلام و نیز اعمال بانکداری بدون ریا، </a:t>
            </a:r>
            <a:r>
              <a:rPr lang="fa-IR" sz="1800" i="1" dirty="0">
                <a:cs typeface="B Lotus" pitchFamily="2" charset="-78"/>
              </a:rPr>
              <a:t>از سال 1359 به بعد از این ابزار استفاده نشده است </a:t>
            </a:r>
            <a:r>
              <a:rPr lang="fa-IR" sz="1800" i="1" dirty="0" smtClean="0">
                <a:cs typeface="B Lotus" pitchFamily="2" charset="-78"/>
              </a:rPr>
              <a:t>.</a:t>
            </a:r>
            <a:endParaRPr lang="fa-IR" sz="1800" i="1" dirty="0">
              <a:cs typeface="B Lotus" pitchFamily="2" charset="-78"/>
            </a:endParaRPr>
          </a:p>
        </p:txBody>
      </p:sp>
    </p:spTree>
    <p:extLst>
      <p:ext uri="{BB962C8B-B14F-4D97-AF65-F5344CB8AC3E}">
        <p14:creationId xmlns:p14="http://schemas.microsoft.com/office/powerpoint/2010/main" val="4026755397"/>
      </p:ext>
    </p:extLst>
  </p:cSld>
  <p:clrMapOvr>
    <a:masterClrMapping/>
  </p:clrMapOvr>
  <p:transition spd="slow">
    <p:push dir="u"/>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48680"/>
            <a:ext cx="8826184" cy="6048672"/>
          </a:xfrm>
        </p:spPr>
        <p:txBody>
          <a:bodyPr>
            <a:noAutofit/>
          </a:bodyPr>
          <a:lstStyle/>
          <a:p>
            <a:pPr marL="82296" indent="0" algn="just">
              <a:lnSpc>
                <a:spcPct val="160000"/>
              </a:lnSpc>
              <a:buNone/>
            </a:pPr>
            <a:r>
              <a:rPr lang="fa-IR" sz="1800" b="1" i="1" dirty="0" smtClean="0">
                <a:cs typeface="B Lotus" pitchFamily="2" charset="-78"/>
              </a:rPr>
              <a:t>ج</a:t>
            </a:r>
            <a:r>
              <a:rPr lang="fa-IR" sz="1800" b="1" i="1" dirty="0">
                <a:cs typeface="B Lotus" pitchFamily="2" charset="-78"/>
              </a:rPr>
              <a:t>) ذخایر قانونی در ایران: </a:t>
            </a:r>
            <a:r>
              <a:rPr lang="fa-IR" sz="1800" i="1" dirty="0">
                <a:cs typeface="B Lotus" pitchFamily="2" charset="-78"/>
              </a:rPr>
              <a:t>بانک مرکزی به منظور کنترل حجم پول تمام تلاش خود را متوجه </a:t>
            </a:r>
            <a:r>
              <a:rPr lang="fa-IR" sz="1800" i="1" dirty="0" smtClean="0">
                <a:cs typeface="B Lotus" pitchFamily="2" charset="-78"/>
              </a:rPr>
              <a:t>ضریب فزاینده </a:t>
            </a:r>
            <a:r>
              <a:rPr lang="fa-IR" sz="1800" i="1" dirty="0">
                <a:cs typeface="B Lotus" pitchFamily="2" charset="-78"/>
              </a:rPr>
              <a:t>پولی نموده است اما این اقدام بانک مرکزی نیز به لحاظ آنکه از برخی نسبتها نظیر نسبت ذخیره قانونی به میزان حداکثر استفاده گردیده </a:t>
            </a:r>
            <a:r>
              <a:rPr lang="fa-IR" sz="1800" i="1" dirty="0" smtClean="0">
                <a:cs typeface="B Lotus" pitchFamily="2" charset="-78"/>
              </a:rPr>
              <a:t>است،بی اثر بوده است.</a:t>
            </a:r>
          </a:p>
          <a:p>
            <a:pPr marL="82296" indent="0" algn="just">
              <a:lnSpc>
                <a:spcPct val="160000"/>
              </a:lnSpc>
              <a:buNone/>
            </a:pPr>
            <a:r>
              <a:rPr lang="fa-IR" sz="1800" b="1" i="1" dirty="0" smtClean="0">
                <a:solidFill>
                  <a:srgbClr val="00B050"/>
                </a:solidFill>
                <a:cs typeface="B Lotus" pitchFamily="2" charset="-78"/>
              </a:rPr>
              <a:t>عدم كارآيي ابزارهاي كمي در كنترل حجم پول ،‌استفاده از ابزارهاي كيفي سياست پولي كه در حقيقت همان </a:t>
            </a:r>
            <a:r>
              <a:rPr lang="fa-IR" sz="1800" b="1" i="1" u="sng" dirty="0" smtClean="0">
                <a:solidFill>
                  <a:srgbClr val="00B050"/>
                </a:solidFill>
                <a:cs typeface="B Lotus" pitchFamily="2" charset="-78"/>
              </a:rPr>
              <a:t>ايجاد محدوديتهاي اعتباري ، اولويت در تخصيص اعتبارات بانكي </a:t>
            </a:r>
            <a:r>
              <a:rPr lang="fa-IR" sz="1800" b="1" i="1" dirty="0" smtClean="0">
                <a:solidFill>
                  <a:srgbClr val="00B050"/>
                </a:solidFill>
                <a:cs typeface="B Lotus" pitchFamily="2" charset="-78"/>
              </a:rPr>
              <a:t>و يا </a:t>
            </a:r>
            <a:r>
              <a:rPr lang="fa-IR" sz="1800" b="1" i="1" u="sng" dirty="0" smtClean="0">
                <a:solidFill>
                  <a:srgbClr val="00B050"/>
                </a:solidFill>
                <a:cs typeface="B Lotus" pitchFamily="2" charset="-78"/>
              </a:rPr>
              <a:t>منع تفويض اعتبارات </a:t>
            </a:r>
            <a:r>
              <a:rPr lang="fa-IR" sz="1800" b="1" i="1" dirty="0" smtClean="0">
                <a:solidFill>
                  <a:srgbClr val="00B050"/>
                </a:solidFill>
                <a:cs typeface="B Lotus" pitchFamily="2" charset="-78"/>
              </a:rPr>
              <a:t>مي باشد ، مي تواند نقش مهمي در سياست پولي بانك مركزي داشته باشد .</a:t>
            </a:r>
          </a:p>
          <a:p>
            <a:pPr marL="82296" indent="0" algn="just">
              <a:lnSpc>
                <a:spcPct val="160000"/>
              </a:lnSpc>
              <a:buNone/>
            </a:pPr>
            <a:r>
              <a:rPr lang="fa-IR" sz="1800" i="1" dirty="0" smtClean="0">
                <a:cs typeface="B Lotus" pitchFamily="2" charset="-78"/>
              </a:rPr>
              <a:t>در سالهای پس از انقلاب اسلامي  پس از اعمال قانونی عملیات بانکی بدون ریا ابزارهای سیاست پولی که مبتنی بر مکانیزم بهره بودند ار مجموعه ابزارهای سیاست پولی حذف و ابزارهای جدیدی به آن افزوده گردید. </a:t>
            </a:r>
          </a:p>
          <a:p>
            <a:pPr marL="82296" indent="0" algn="just">
              <a:lnSpc>
                <a:spcPct val="160000"/>
              </a:lnSpc>
              <a:buNone/>
            </a:pPr>
            <a:r>
              <a:rPr lang="fa-IR" sz="1800" i="1" dirty="0" smtClean="0">
                <a:cs typeface="B Lotus" pitchFamily="2" charset="-78"/>
              </a:rPr>
              <a:t>الف) تعیین حداقل و یا حداکثر نسبت سهم بانکها در عملیات مشارکت و مضاربه </a:t>
            </a:r>
            <a:endParaRPr lang="fa-IR" sz="1800" i="1" dirty="0">
              <a:cs typeface="B Lotus" pitchFamily="2" charset="-78"/>
            </a:endParaRPr>
          </a:p>
          <a:p>
            <a:pPr marL="82296" indent="0" algn="just">
              <a:lnSpc>
                <a:spcPct val="160000"/>
              </a:lnSpc>
              <a:buNone/>
            </a:pPr>
            <a:r>
              <a:rPr lang="fa-IR" sz="1800" i="1" dirty="0" smtClean="0">
                <a:cs typeface="B Lotus" pitchFamily="2" charset="-78"/>
              </a:rPr>
              <a:t>ب)تعیین رشته های مختلف سرمایه گذاری و مشارکت در حدود سیاستهایاقتصادي مصوب و تعيين حداقل  نرخ سود احتمالی برای انتخاب طرحهاي سرمايه گذاري و مشاركت . </a:t>
            </a:r>
          </a:p>
          <a:p>
            <a:pPr marL="82296" indent="0" algn="just">
              <a:lnSpc>
                <a:spcPct val="160000"/>
              </a:lnSpc>
              <a:buNone/>
            </a:pPr>
            <a:r>
              <a:rPr lang="fa-IR" sz="1800" i="1" dirty="0" smtClean="0">
                <a:cs typeface="B Lotus" pitchFamily="2" charset="-78"/>
              </a:rPr>
              <a:t>ج) تعیین حداقل و حداکثر نسبت سود بانکها در معاملات اقساطی و اجاره به شرط تملیک در تناسب به قیمت تمام شده مورد معامله .</a:t>
            </a:r>
          </a:p>
        </p:txBody>
      </p:sp>
    </p:spTree>
    <p:extLst>
      <p:ext uri="{BB962C8B-B14F-4D97-AF65-F5344CB8AC3E}">
        <p14:creationId xmlns:p14="http://schemas.microsoft.com/office/powerpoint/2010/main" val="2184334830"/>
      </p:ext>
    </p:extLst>
  </p:cSld>
  <p:clrMapOvr>
    <a:masterClrMapping/>
  </p:clrMapOvr>
  <p:transition spd="slow">
    <p:push dir="u"/>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21296"/>
            <a:ext cx="8722216" cy="6336704"/>
          </a:xfrm>
        </p:spPr>
        <p:txBody>
          <a:bodyPr>
            <a:normAutofit/>
          </a:bodyPr>
          <a:lstStyle/>
          <a:p>
            <a:pPr marL="82296" indent="0" algn="just">
              <a:buNone/>
            </a:pPr>
            <a:r>
              <a:rPr lang="fa-IR" sz="1800" i="1" dirty="0">
                <a:cs typeface="B Lotus" pitchFamily="2" charset="-78"/>
              </a:rPr>
              <a:t>د) تعیین انواع و میزان حداقل و حداکثر کارمزد خدمات بانکی </a:t>
            </a:r>
            <a:r>
              <a:rPr lang="fa-IR" sz="1800" i="1" dirty="0" smtClean="0">
                <a:cs typeface="B Lotus" pitchFamily="2" charset="-78"/>
              </a:rPr>
              <a:t> ( مشروط بر اينكه بيش از هزينه كار انجام شده نباشد )  و </a:t>
            </a:r>
            <a:r>
              <a:rPr lang="fa-IR" sz="1800" i="1" dirty="0">
                <a:cs typeface="B Lotus" pitchFamily="2" charset="-78"/>
              </a:rPr>
              <a:t>حق الوکاله به کارگیری سپرده های سرمایه گذاری که توسط بانکها دریافت می شود</a:t>
            </a:r>
            <a:r>
              <a:rPr lang="fa-IR" sz="1800" i="1" dirty="0" smtClean="0">
                <a:cs typeface="B Lotus" pitchFamily="2" charset="-78"/>
              </a:rPr>
              <a:t>.</a:t>
            </a:r>
          </a:p>
          <a:p>
            <a:pPr marL="82296" indent="0" algn="just">
              <a:lnSpc>
                <a:spcPct val="150000"/>
              </a:lnSpc>
              <a:buNone/>
            </a:pPr>
            <a:r>
              <a:rPr lang="fa-IR" sz="1800" i="1" dirty="0" smtClean="0">
                <a:cs typeface="B Lotus" pitchFamily="2" charset="-78"/>
              </a:rPr>
              <a:t>ه</a:t>
            </a:r>
            <a:r>
              <a:rPr lang="fa-IR" sz="1800" i="1" dirty="0">
                <a:cs typeface="B Lotus" pitchFamily="2" charset="-78"/>
              </a:rPr>
              <a:t>) تعیین نوع، میزان، حداقل و حداکثر امتیازات اعطایی به سپرده گذاران، به منظور جذب </a:t>
            </a:r>
            <a:r>
              <a:rPr lang="fa-IR" sz="1800" i="1" dirty="0" smtClean="0">
                <a:cs typeface="B Lotus" pitchFamily="2" charset="-78"/>
              </a:rPr>
              <a:t>و تجهیز </a:t>
            </a:r>
            <a:r>
              <a:rPr lang="fa-IR" sz="1800" i="1" dirty="0">
                <a:cs typeface="B Lotus" pitchFamily="2" charset="-78"/>
              </a:rPr>
              <a:t>سپرده </a:t>
            </a:r>
            <a:r>
              <a:rPr lang="fa-IR" sz="1800" i="1" dirty="0" smtClean="0">
                <a:cs typeface="B Lotus" pitchFamily="2" charset="-78"/>
              </a:rPr>
              <a:t>ها و تعيين ضوابط تبليغات براي بانكها در اين </a:t>
            </a:r>
            <a:r>
              <a:rPr lang="fa-IR" sz="1800" i="1" smtClean="0">
                <a:cs typeface="B Lotus" pitchFamily="2" charset="-78"/>
              </a:rPr>
              <a:t>موارد . </a:t>
            </a:r>
            <a:endParaRPr lang="fa-IR" sz="1800" i="1" dirty="0">
              <a:cs typeface="B Lotus" pitchFamily="2" charset="-78"/>
            </a:endParaRPr>
          </a:p>
          <a:p>
            <a:pPr marL="82296" indent="0" algn="just">
              <a:lnSpc>
                <a:spcPct val="150000"/>
              </a:lnSpc>
              <a:buNone/>
            </a:pPr>
            <a:r>
              <a:rPr lang="fa-IR" sz="1800" i="1" dirty="0" smtClean="0">
                <a:cs typeface="B Lotus" pitchFamily="2" charset="-78"/>
              </a:rPr>
              <a:t>و)تعیین حداقل و حداکثر میزان مشارکت، مضاربه، سرمایه گذاری،اجاره به شرط تملیک ، معاملات اقساطی، سلف، مزارعه،مساقات،جعاله و قرض الحسنه برای بانکها و یا هریک از آنها در هر یک از موارد و رشته های مختلف و نیز تعیین حداکثر تسهیلات اعطایی به هر مشتری .</a:t>
            </a:r>
          </a:p>
        </p:txBody>
      </p:sp>
    </p:spTree>
    <p:extLst>
      <p:ext uri="{BB962C8B-B14F-4D97-AF65-F5344CB8AC3E}">
        <p14:creationId xmlns:p14="http://schemas.microsoft.com/office/powerpoint/2010/main" val="43939488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70384"/>
          </a:xfrm>
        </p:spPr>
        <p:txBody>
          <a:bodyPr/>
          <a:lstStyle/>
          <a:p>
            <a:pPr algn="ctr"/>
            <a:r>
              <a:rPr lang="ar-SA" b="1" dirty="0">
                <a:cs typeface="B Nazanin" pitchFamily="2" charset="-78"/>
              </a:rPr>
              <a:t>4- پول تحريري </a:t>
            </a:r>
            <a:endParaRPr lang="fa-IR"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fontScale="85000" lnSpcReduction="10000"/>
          </a:bodyPr>
          <a:lstStyle/>
          <a:p>
            <a:pPr algn="just"/>
            <a:r>
              <a:rPr lang="fa-IR" dirty="0">
                <a:cs typeface="B Nazanin" pitchFamily="2" charset="-78"/>
              </a:rPr>
              <a:t> </a:t>
            </a:r>
            <a:r>
              <a:rPr lang="ar-SA" dirty="0">
                <a:cs typeface="B Nazanin" pitchFamily="2" charset="-78"/>
              </a:rPr>
              <a:t>امروزه حجم پول در جريان فقط شامل اسكناس و مسكوك نمي باشد بلكه پول تحريري هم سهم بسزايي در معاملات ايفا مي كند. بطوريكه بالاترين حجم پرداختها در كشورهاي توسعه يافته به وسيله چك انجام مي گيرد . در </a:t>
            </a:r>
            <a:r>
              <a:rPr lang="fa-IR" dirty="0" smtClean="0">
                <a:cs typeface="B Nazanin" pitchFamily="2" charset="-78"/>
              </a:rPr>
              <a:t>سال 1374 حدود 74 %  حجم پول را سپرده هاي حسابجاري ( چك ) تشكيل داده است .</a:t>
            </a:r>
            <a:r>
              <a:rPr lang="ar-SA" dirty="0" smtClean="0">
                <a:cs typeface="B Nazanin" pitchFamily="2" charset="-78"/>
              </a:rPr>
              <a:t>. </a:t>
            </a:r>
            <a:endParaRPr lang="en-US" dirty="0">
              <a:cs typeface="B Nazanin" pitchFamily="2" charset="-78"/>
            </a:endParaRPr>
          </a:p>
          <a:p>
            <a:pPr algn="just"/>
            <a:r>
              <a:rPr lang="ar-SA" dirty="0" smtClean="0">
                <a:cs typeface="B Nazanin" pitchFamily="2" charset="-78"/>
              </a:rPr>
              <a:t>به </a:t>
            </a:r>
            <a:r>
              <a:rPr lang="ar-SA" dirty="0">
                <a:cs typeface="B Nazanin" pitchFamily="2" charset="-78"/>
              </a:rPr>
              <a:t>صورت موجودي پولي (سپرده هاي اشخاص ) افراد حقيقي و حقوقي در بانك يا ساير موسسات پولي </a:t>
            </a:r>
            <a:r>
              <a:rPr lang="fa-IR" dirty="0" smtClean="0">
                <a:cs typeface="B Nazanin" pitchFamily="2" charset="-78"/>
              </a:rPr>
              <a:t>، </a:t>
            </a:r>
            <a:r>
              <a:rPr lang="fa-IR" dirty="0" smtClean="0">
                <a:solidFill>
                  <a:srgbClr val="0070C0"/>
                </a:solidFill>
                <a:cs typeface="B Nazanin" pitchFamily="2" charset="-78"/>
              </a:rPr>
              <a:t>پول </a:t>
            </a:r>
            <a:r>
              <a:rPr lang="ar-SA" dirty="0" smtClean="0">
                <a:solidFill>
                  <a:srgbClr val="0070C0"/>
                </a:solidFill>
                <a:cs typeface="B Nazanin" pitchFamily="2" charset="-78"/>
              </a:rPr>
              <a:t>تحريري </a:t>
            </a:r>
            <a:r>
              <a:rPr lang="ar-SA" dirty="0">
                <a:cs typeface="B Nazanin" pitchFamily="2" charset="-78"/>
              </a:rPr>
              <a:t>گفته مي شود كه توسط بانك تحرير مي گردد و ثبت مي شود. </a:t>
            </a:r>
            <a:endParaRPr lang="en-US" dirty="0">
              <a:cs typeface="B Nazanin" pitchFamily="2" charset="-78"/>
            </a:endParaRPr>
          </a:p>
          <a:p>
            <a:pPr algn="just"/>
            <a:r>
              <a:rPr lang="ar-SA" dirty="0">
                <a:cs typeface="B Nazanin" pitchFamily="2" charset="-78"/>
              </a:rPr>
              <a:t>پول تحريري قابل انتقال است يعني هر زمان كه فرد بخواهد مي تواند به وسيله چك هر مقدار از سپرده ديداري يا موجودي خود را كه بخواهد به ديگران انتقال دهد. </a:t>
            </a:r>
            <a:endParaRPr lang="en-US" dirty="0">
              <a:cs typeface="B Nazanin" pitchFamily="2" charset="-78"/>
            </a:endParaRPr>
          </a:p>
          <a:p>
            <a:pPr algn="just"/>
            <a:r>
              <a:rPr lang="ar-SA" dirty="0">
                <a:cs typeface="B Nazanin" pitchFamily="2" charset="-78"/>
              </a:rPr>
              <a:t>استفاده از چك در اواخر قرن 19 متداول گرديد و به دليل اينكه پول بانكي قادر است كليه وظايف پرداخت پول را انجام </a:t>
            </a:r>
            <a:r>
              <a:rPr lang="ar-SA" dirty="0" smtClean="0">
                <a:cs typeface="B Nazanin" pitchFamily="2" charset="-78"/>
              </a:rPr>
              <a:t>دهد</a:t>
            </a:r>
            <a:r>
              <a:rPr lang="fa-IR" dirty="0" smtClean="0">
                <a:cs typeface="B Nazanin" pitchFamily="2" charset="-78"/>
              </a:rPr>
              <a:t> </a:t>
            </a:r>
            <a:r>
              <a:rPr lang="ar-SA" dirty="0" smtClean="0">
                <a:cs typeface="B Nazanin" pitchFamily="2" charset="-78"/>
              </a:rPr>
              <a:t>و </a:t>
            </a:r>
            <a:r>
              <a:rPr lang="ar-SA" dirty="0">
                <a:cs typeface="B Nazanin" pitchFamily="2" charset="-78"/>
              </a:rPr>
              <a:t>به لحاظ هزينه چاپ اسكناس و نيز مشكلاتي كه حمل و نقل آن دارد به آن برتري هم دارد </a:t>
            </a:r>
            <a:r>
              <a:rPr lang="fa-IR" dirty="0" smtClean="0">
                <a:cs typeface="B Nazanin" pitchFamily="2" charset="-78"/>
              </a:rPr>
              <a:t>.</a:t>
            </a:r>
          </a:p>
          <a:p>
            <a:pPr algn="just"/>
            <a:r>
              <a:rPr lang="ar-SA" dirty="0" smtClean="0">
                <a:cs typeface="B Nazanin" pitchFamily="2" charset="-78"/>
              </a:rPr>
              <a:t>در </a:t>
            </a:r>
            <a:r>
              <a:rPr lang="ar-SA" dirty="0">
                <a:cs typeface="B Nazanin" pitchFamily="2" charset="-78"/>
              </a:rPr>
              <a:t>گسترش پول بانكي در يك كشور عوامل متعددي دخيل اند كه از مهمترين آنها مي توان به توسعه صنعت بانكداري و استفاده از ابزار مناسب براي پرداخت و دريافت و نيز داشتن مقررات مناسب و محكم براي برخورد قاطع با متخلفان و سوء استفاده كنندگان از چك اشاره نمود. </a:t>
            </a:r>
            <a:endParaRPr lang="fa-IR" dirty="0" smtClean="0">
              <a:cs typeface="B Nazanin" pitchFamily="2" charset="-78"/>
            </a:endParaRPr>
          </a:p>
        </p:txBody>
      </p:sp>
    </p:spTree>
    <p:extLst>
      <p:ext uri="{BB962C8B-B14F-4D97-AF65-F5344CB8AC3E}">
        <p14:creationId xmlns:p14="http://schemas.microsoft.com/office/powerpoint/2010/main" val="2269157975"/>
      </p:ext>
    </p:extLst>
  </p:cSld>
  <p:clrMapOvr>
    <a:masterClrMapping/>
  </p:clrMapOvr>
  <p:transition spd="slow">
    <p:fade/>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260648"/>
            <a:ext cx="7498080" cy="5987752"/>
          </a:xfrm>
        </p:spPr>
        <p:txBody>
          <a:bodyPr>
            <a:normAutofit/>
          </a:bodyPr>
          <a:lstStyle/>
          <a:p>
            <a:pPr marL="82296" indent="0" algn="ctr">
              <a:lnSpc>
                <a:spcPct val="150000"/>
              </a:lnSpc>
              <a:buNone/>
            </a:pPr>
            <a:r>
              <a:rPr lang="fa-IR" sz="2000" b="1" i="1" dirty="0" smtClean="0">
                <a:cs typeface="B Lotus" pitchFamily="2" charset="-78"/>
              </a:rPr>
              <a:t>سوالات</a:t>
            </a:r>
          </a:p>
          <a:p>
            <a:pPr marL="82296" indent="0" algn="just">
              <a:lnSpc>
                <a:spcPct val="150000"/>
              </a:lnSpc>
              <a:buNone/>
            </a:pPr>
            <a:r>
              <a:rPr lang="fa-IR" sz="1800" i="1" dirty="0" smtClean="0">
                <a:cs typeface="B Lotus" pitchFamily="2" charset="-78"/>
              </a:rPr>
              <a:t>1- ابزارهای کنترل عرضه پول عبارتند از:</a:t>
            </a:r>
          </a:p>
          <a:p>
            <a:pPr marL="82296" indent="0" algn="just">
              <a:lnSpc>
                <a:spcPct val="150000"/>
              </a:lnSpc>
              <a:buNone/>
            </a:pPr>
            <a:r>
              <a:rPr lang="fa-IR" sz="1800" i="1" dirty="0" smtClean="0">
                <a:cs typeface="B Lotus" pitchFamily="2" charset="-78"/>
              </a:rPr>
              <a:t>الف- عملیات بازار باز</a:t>
            </a:r>
          </a:p>
          <a:p>
            <a:pPr marL="82296" indent="0" algn="just">
              <a:lnSpc>
                <a:spcPct val="150000"/>
              </a:lnSpc>
              <a:buNone/>
            </a:pPr>
            <a:r>
              <a:rPr lang="fa-IR" sz="1800" i="1" dirty="0" smtClean="0">
                <a:cs typeface="B Lotus" pitchFamily="2" charset="-78"/>
              </a:rPr>
              <a:t>ب- سیاست تنزیل </a:t>
            </a:r>
          </a:p>
          <a:p>
            <a:pPr marL="82296" indent="0" algn="just">
              <a:lnSpc>
                <a:spcPct val="150000"/>
              </a:lnSpc>
              <a:buNone/>
            </a:pPr>
            <a:r>
              <a:rPr lang="fa-IR" sz="1800" i="1" dirty="0" smtClean="0">
                <a:cs typeface="B Lotus" pitchFamily="2" charset="-78"/>
              </a:rPr>
              <a:t>ج- ذخیره قانونی </a:t>
            </a:r>
          </a:p>
          <a:p>
            <a:pPr marL="82296" indent="0" algn="just">
              <a:lnSpc>
                <a:spcPct val="150000"/>
              </a:lnSpc>
              <a:buNone/>
            </a:pPr>
            <a:r>
              <a:rPr lang="fa-IR" sz="1800" i="1" dirty="0" smtClean="0">
                <a:cs typeface="B Lotus" pitchFamily="2" charset="-78"/>
              </a:rPr>
              <a:t>این وسایل را از نظر انعطاف پذیری، سرعت تاثیر بر عرضه پول و برگشت پذیری مورد مقایسه قرار دهید؟</a:t>
            </a:r>
          </a:p>
          <a:p>
            <a:pPr marL="82296" indent="0" algn="just">
              <a:lnSpc>
                <a:spcPct val="150000"/>
              </a:lnSpc>
              <a:buNone/>
            </a:pPr>
            <a:r>
              <a:rPr lang="fa-IR" sz="1800" i="1" dirty="0" smtClean="0">
                <a:cs typeface="B Lotus" pitchFamily="2" charset="-78"/>
              </a:rPr>
              <a:t>2- اگر بانک مرکزی تصمیم بگیرد نرخ ذخیره قانونی را به 100% برساند در حقیقت کنترل کاملی را بر عرضه پول اعمال نموده است، در رابطه با این اقدام بحث نمایید؟</a:t>
            </a:r>
          </a:p>
          <a:p>
            <a:pPr marL="82296" indent="0" algn="just">
              <a:lnSpc>
                <a:spcPct val="150000"/>
              </a:lnSpc>
              <a:buNone/>
            </a:pPr>
            <a:r>
              <a:rPr lang="fa-IR" sz="1800" i="1" dirty="0" smtClean="0">
                <a:cs typeface="B Lotus" pitchFamily="2" charset="-78"/>
              </a:rPr>
              <a:t>3- منافع و مضار استفاده از ابزار سیاست تنزیل را برای کنترل عرضه پول مورد بررسی قرار دهید؟</a:t>
            </a:r>
          </a:p>
          <a:p>
            <a:pPr marL="82296" indent="0" algn="just">
              <a:lnSpc>
                <a:spcPct val="150000"/>
              </a:lnSpc>
              <a:buNone/>
            </a:pPr>
            <a:r>
              <a:rPr lang="fa-IR" sz="1800" i="1" dirty="0" smtClean="0">
                <a:cs typeface="B Lotus" pitchFamily="2" charset="-78"/>
              </a:rPr>
              <a:t>4- گاهی اوقات شما در روزنامه می خوانید که بانک مرکزی اقدام به کاهش نرخ تنزیل نموده است. آیا این کار موجب یک سیاست پولی انبساطی می گردد؟ چرا و چرانه؟</a:t>
            </a:r>
          </a:p>
          <a:p>
            <a:pPr marL="82296" indent="0" algn="just">
              <a:lnSpc>
                <a:spcPct val="150000"/>
              </a:lnSpc>
              <a:buNone/>
            </a:pPr>
            <a:endParaRPr lang="fa-IR" sz="1800" i="1" dirty="0" smtClean="0">
              <a:cs typeface="B Lotus" pitchFamily="2" charset="-78"/>
            </a:endParaRPr>
          </a:p>
          <a:p>
            <a:pPr marL="82296" indent="0" algn="just">
              <a:lnSpc>
                <a:spcPct val="150000"/>
              </a:lnSpc>
              <a:buNone/>
            </a:pPr>
            <a:endParaRPr lang="fa-IR" sz="1800" i="1" dirty="0" smtClean="0">
              <a:cs typeface="B Lotus" pitchFamily="2" charset="-78"/>
            </a:endParaRPr>
          </a:p>
          <a:p>
            <a:pPr marL="82296" indent="0" algn="just">
              <a:lnSpc>
                <a:spcPct val="150000"/>
              </a:lnSpc>
              <a:buNone/>
            </a:pPr>
            <a:endParaRPr lang="fa-IR" sz="1800" dirty="0">
              <a:cs typeface="B Lotus" pitchFamily="2" charset="-78"/>
            </a:endParaRPr>
          </a:p>
        </p:txBody>
      </p:sp>
    </p:spTree>
    <p:extLst>
      <p:ext uri="{BB962C8B-B14F-4D97-AF65-F5344CB8AC3E}">
        <p14:creationId xmlns:p14="http://schemas.microsoft.com/office/powerpoint/2010/main" val="3692125398"/>
      </p:ext>
    </p:extLst>
  </p:cSld>
  <p:clrMapOvr>
    <a:masterClrMapping/>
  </p:clrMapOvr>
  <p:transition spd="slow">
    <p:push dir="u"/>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76672"/>
            <a:ext cx="7498080" cy="5771728"/>
          </a:xfrm>
        </p:spPr>
        <p:txBody>
          <a:bodyPr>
            <a:normAutofit/>
          </a:bodyPr>
          <a:lstStyle/>
          <a:p>
            <a:pPr marL="82296" indent="0" algn="just">
              <a:lnSpc>
                <a:spcPct val="150000"/>
              </a:lnSpc>
              <a:buNone/>
            </a:pPr>
            <a:r>
              <a:rPr lang="fa-IR" sz="1800" i="1" dirty="0" smtClean="0">
                <a:cs typeface="B Lotus" pitchFamily="2" charset="-78"/>
              </a:rPr>
              <a:t>5- در ایام نوروز که مردم پول بیشتری نزد خودشان نگه می دارند، تاثیر عملی آن را بر حجم پول و چگونگی استفاده از ابزارهای پولی تجزیه و تحلیل نمایید؟</a:t>
            </a:r>
          </a:p>
          <a:p>
            <a:pPr marL="82296" indent="0" algn="just">
              <a:lnSpc>
                <a:spcPct val="150000"/>
              </a:lnSpc>
              <a:buNone/>
            </a:pPr>
            <a:r>
              <a:rPr lang="fa-IR" sz="1800" i="1" dirty="0" smtClean="0">
                <a:cs typeface="B Lotus" pitchFamily="2" charset="-78"/>
              </a:rPr>
              <a:t>6- اگر بانک مرکزی تصمیم بگیرد که به میزان </a:t>
            </a:r>
            <a:r>
              <a:rPr lang="en-US" sz="1800" i="1" dirty="0" smtClean="0">
                <a:cs typeface="B Lotus" pitchFamily="2" charset="-78"/>
              </a:rPr>
              <a:t>X</a:t>
            </a:r>
            <a:r>
              <a:rPr lang="fa-IR" sz="1800" i="1" dirty="0" smtClean="0">
                <a:cs typeface="B Lotus" pitchFamily="2" charset="-78"/>
              </a:rPr>
              <a:t> ريال اوراق قرضه به مردم بفروشد چه تغییراتی در ترازنامه الف) مردم  ب) بانک مرکزی  ج) موسسات سپرده ای با توجه به اینکه مردم با کشیدن چک پرداخت بابت اوراق قرضه را انجام دهند، اتفاق می افتد؟</a:t>
            </a:r>
          </a:p>
          <a:p>
            <a:pPr marL="82296" indent="0" algn="just">
              <a:lnSpc>
                <a:spcPct val="150000"/>
              </a:lnSpc>
              <a:buNone/>
            </a:pPr>
            <a:r>
              <a:rPr lang="fa-IR" sz="1800" i="1" dirty="0" smtClean="0">
                <a:cs typeface="B Lotus" pitchFamily="2" charset="-78"/>
              </a:rPr>
              <a:t>7- اگر بانک مرکزی تصمیم بگیرد که مبلغ </a:t>
            </a:r>
            <a:r>
              <a:rPr lang="en-US" sz="1800" i="1" dirty="0" smtClean="0">
                <a:cs typeface="B Lotus" pitchFamily="2" charset="-78"/>
              </a:rPr>
              <a:t>Y</a:t>
            </a:r>
            <a:r>
              <a:rPr lang="fa-IR" sz="1800" i="1" dirty="0" smtClean="0">
                <a:cs typeface="B Lotus" pitchFamily="2" charset="-78"/>
              </a:rPr>
              <a:t>ريال اوراق قرضه از بانکهای تجاری خریداری نماید چه اتفاقی برای الف) ترازنامه بانک مرکزی  ب) ترازنامه موسسات سپرده ای  ج) عرضه پول می افتد؟</a:t>
            </a:r>
          </a:p>
          <a:p>
            <a:pPr marL="82296" indent="0" algn="just">
              <a:lnSpc>
                <a:spcPct val="150000"/>
              </a:lnSpc>
              <a:buNone/>
            </a:pPr>
            <a:r>
              <a:rPr lang="fa-IR" sz="1800" i="1" dirty="0" smtClean="0">
                <a:cs typeface="B Lotus" pitchFamily="2" charset="-78"/>
              </a:rPr>
              <a:t>8-اهداف (نهايي ) سياست پولي كدامند و  ابزارهاي آن در ايران ( در حال حاضر ) چيست ؟</a:t>
            </a:r>
          </a:p>
          <a:p>
            <a:pPr marL="82296" indent="0" algn="just">
              <a:buNone/>
            </a:pPr>
            <a:r>
              <a:rPr lang="fa-IR" sz="1800" i="1" dirty="0">
                <a:cs typeface="B Lotus" pitchFamily="2" charset="-78"/>
              </a:rPr>
              <a:t>9- </a:t>
            </a:r>
            <a:r>
              <a:rPr lang="ar-SA" sz="1800" i="1" dirty="0">
                <a:cs typeface="B Lotus" pitchFamily="2" charset="-78"/>
              </a:rPr>
              <a:t>ابزارها ، اهداف عملياتي ، اهداف مياني و اهداف نهايي سياست هاي پولي را به صورت نمودار نشان دهيد؟  </a:t>
            </a:r>
            <a:endParaRPr lang="fa-IR" sz="1800" i="1" dirty="0">
              <a:cs typeface="B Lotus" pitchFamily="2" charset="-78"/>
            </a:endParaRPr>
          </a:p>
          <a:p>
            <a:pPr marL="82296" indent="0" algn="just">
              <a:buNone/>
            </a:pPr>
            <a:r>
              <a:rPr lang="fa-IR" sz="1800" i="1" dirty="0">
                <a:cs typeface="B Lotus" pitchFamily="2" charset="-78"/>
              </a:rPr>
              <a:t>10- </a:t>
            </a:r>
            <a:r>
              <a:rPr lang="ar-SA" sz="1800" i="1" dirty="0">
                <a:cs typeface="B Lotus" pitchFamily="2" charset="-78"/>
              </a:rPr>
              <a:t>ابزارهاي كيفي سياست پولي كدامند و علت بكارگيري آنها چيست ؟</a:t>
            </a:r>
            <a:r>
              <a:rPr lang="ar-SA" sz="1800" dirty="0"/>
              <a:t>	</a:t>
            </a:r>
            <a:endParaRPr lang="fa-IR" sz="1800" i="1" dirty="0" smtClean="0">
              <a:cs typeface="B Lotus" pitchFamily="2" charset="-78"/>
            </a:endParaRPr>
          </a:p>
          <a:p>
            <a:pPr marL="82296" indent="0" algn="just">
              <a:lnSpc>
                <a:spcPct val="150000"/>
              </a:lnSpc>
              <a:buNone/>
            </a:pPr>
            <a:endParaRPr lang="fa-IR" sz="1800" i="1" dirty="0">
              <a:cs typeface="B Lotus" pitchFamily="2" charset="-78"/>
            </a:endParaRPr>
          </a:p>
        </p:txBody>
      </p:sp>
    </p:spTree>
    <p:extLst>
      <p:ext uri="{BB962C8B-B14F-4D97-AF65-F5344CB8AC3E}">
        <p14:creationId xmlns:p14="http://schemas.microsoft.com/office/powerpoint/2010/main" val="2260541173"/>
      </p:ext>
    </p:extLst>
  </p:cSld>
  <p:clrMapOvr>
    <a:masterClrMapping/>
  </p:clrMapOvr>
  <p:transition spd="slow">
    <p:push dir="u"/>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332656"/>
            <a:ext cx="4824536" cy="2736304"/>
          </a:xfrm>
          <a:solidFill>
            <a:schemeClr val="accent2">
              <a:lumMod val="40000"/>
              <a:lumOff val="60000"/>
            </a:schemeClr>
          </a:solidFill>
        </p:spPr>
        <p:txBody>
          <a:bodyPr>
            <a:noAutofit/>
          </a:bodyPr>
          <a:lstStyle/>
          <a:p>
            <a:pPr algn="ctr"/>
            <a:r>
              <a:rPr lang="fa-IR" sz="6000" dirty="0" smtClean="0">
                <a:cs typeface="B Titr" pitchFamily="2" charset="-78"/>
              </a:rPr>
              <a:t>سياستهاي مالي و پولي در مدل </a:t>
            </a:r>
            <a:r>
              <a:rPr lang="en-US" sz="6000" dirty="0" smtClean="0">
                <a:cs typeface="B Titr" pitchFamily="2" charset="-78"/>
              </a:rPr>
              <a:t>IS-LM</a:t>
            </a:r>
            <a:endParaRPr lang="fa-IR" sz="6000" dirty="0">
              <a:cs typeface="B Titr" pitchFamily="2" charset="-78"/>
            </a:endParaRPr>
          </a:p>
        </p:txBody>
      </p:sp>
    </p:spTree>
    <p:extLst>
      <p:ext uri="{BB962C8B-B14F-4D97-AF65-F5344CB8AC3E}">
        <p14:creationId xmlns:p14="http://schemas.microsoft.com/office/powerpoint/2010/main" val="3063671873"/>
      </p:ext>
    </p:extLst>
  </p:cSld>
  <p:clrMapOvr>
    <a:masterClrMapping/>
  </p:clrMapOvr>
  <p:transition spd="slow">
    <p:push dir="u"/>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496" y="548679"/>
                <a:ext cx="8898192" cy="5976665"/>
              </a:xfrm>
            </p:spPr>
            <p:txBody>
              <a:bodyPr>
                <a:normAutofit/>
              </a:bodyPr>
              <a:lstStyle/>
              <a:p>
                <a:pPr marL="82296" indent="0" algn="just">
                  <a:buNone/>
                </a:pPr>
                <a:r>
                  <a:rPr lang="fa-IR" sz="1800" b="1" i="1" dirty="0" smtClean="0">
                    <a:effectLst>
                      <a:outerShdw blurRad="38100" dist="38100" dir="2700000" algn="tl">
                        <a:srgbClr val="000000">
                          <a:alpha val="43137"/>
                        </a:srgbClr>
                      </a:outerShdw>
                    </a:effectLst>
                    <a:cs typeface="B Lotus" pitchFamily="2" charset="-78"/>
                  </a:rPr>
                  <a:t>تعادل در بازار پول ومنحنی </a:t>
                </a:r>
                <a:r>
                  <a:rPr lang="en-US" sz="1800" b="1" i="1" dirty="0" smtClean="0">
                    <a:effectLst>
                      <a:outerShdw blurRad="38100" dist="38100" dir="2700000" algn="tl">
                        <a:srgbClr val="000000">
                          <a:alpha val="43137"/>
                        </a:srgbClr>
                      </a:outerShdw>
                    </a:effectLst>
                    <a:cs typeface="B Lotus" pitchFamily="2" charset="-78"/>
                  </a:rPr>
                  <a:t>LM</a:t>
                </a:r>
              </a:p>
              <a:p>
                <a:pPr marL="82296" indent="0" algn="just">
                  <a:buNone/>
                </a:pPr>
                <a:endParaRPr lang="en-US" sz="2000" i="1" dirty="0" smtClean="0">
                  <a:cs typeface="B Lotus" pitchFamily="2" charset="-78"/>
                </a:endParaRPr>
              </a:p>
              <a:p>
                <a:pPr marL="82296" indent="0" algn="just">
                  <a:buNone/>
                </a:pPr>
                <a:r>
                  <a:rPr lang="fa-IR" sz="1700" i="1" dirty="0" smtClean="0">
                    <a:cs typeface="B Lotus" pitchFamily="2" charset="-78"/>
                  </a:rPr>
                  <a:t>فرض : عرضه پول برون زا و مقدار آن به وسیله مقامات پولی تعیین گردد. که تابع آن به صورت زیر است:</a:t>
                </a:r>
              </a:p>
              <a:p>
                <a:pPr marL="82296" indent="0" algn="just">
                  <a:buNone/>
                </a:pPr>
                <a:r>
                  <a:rPr lang="fa-IR" sz="1700" i="1" dirty="0" smtClean="0">
                    <a:cs typeface="B Lotus" pitchFamily="2" charset="-78"/>
                  </a:rPr>
                  <a:t>							</a:t>
                </a:r>
                <a14:m>
                  <m:oMath xmlns:m="http://schemas.openxmlformats.org/officeDocument/2006/math">
                    <m:f>
                      <m:fPr>
                        <m:ctrlPr>
                          <a:rPr lang="en-US" sz="1700" i="1">
                            <a:latin typeface="Cambria Math"/>
                          </a:rPr>
                        </m:ctrlPr>
                      </m:fPr>
                      <m:num>
                        <m:r>
                          <a:rPr lang="en-US" sz="1700" i="1">
                            <a:latin typeface="Cambria Math"/>
                          </a:rPr>
                          <m:t>𝑀𝑆</m:t>
                        </m:r>
                      </m:num>
                      <m:den>
                        <m:r>
                          <a:rPr lang="en-US" sz="1700" i="1">
                            <a:latin typeface="Cambria Math"/>
                          </a:rPr>
                          <m:t>𝑃</m:t>
                        </m:r>
                      </m:den>
                    </m:f>
                    <m:r>
                      <a:rPr lang="en-US" sz="1700">
                        <a:latin typeface="Cambria Math"/>
                      </a:rPr>
                      <m:t>=</m:t>
                    </m:r>
                    <m:f>
                      <m:fPr>
                        <m:ctrlPr>
                          <a:rPr lang="en-US" sz="1700" i="1">
                            <a:latin typeface="Cambria Math"/>
                          </a:rPr>
                        </m:ctrlPr>
                      </m:fPr>
                      <m:num>
                        <m:r>
                          <a:rPr lang="en-US" sz="1700" i="1">
                            <a:latin typeface="Cambria Math"/>
                          </a:rPr>
                          <m:t>𝑀𝑆</m:t>
                        </m:r>
                        <m:r>
                          <a:rPr lang="en-US" sz="1700" i="1">
                            <a:latin typeface="Cambria Math"/>
                          </a:rPr>
                          <m:t>.</m:t>
                        </m:r>
                      </m:num>
                      <m:den>
                        <m:r>
                          <a:rPr lang="en-US" sz="1700" i="1">
                            <a:latin typeface="Cambria Math"/>
                          </a:rPr>
                          <m:t>𝑃</m:t>
                        </m:r>
                      </m:den>
                    </m:f>
                  </m:oMath>
                </a14:m>
                <a:endParaRPr lang="en-US" sz="1700" dirty="0"/>
              </a:p>
              <a:p>
                <a:pPr marL="82296" indent="0" algn="just">
                  <a:buNone/>
                </a:pPr>
                <a:r>
                  <a:rPr lang="fa-IR" sz="1700" i="1" dirty="0" smtClean="0">
                    <a:cs typeface="B Lotus" pitchFamily="2" charset="-78"/>
                  </a:rPr>
                  <a:t>عرضه اسمی پول     </a:t>
                </a:r>
                <a:r>
                  <a:rPr lang="en-US" sz="1700" i="1" dirty="0" smtClean="0">
                    <a:cs typeface="B Lotus" pitchFamily="2" charset="-78"/>
                  </a:rPr>
                  <a:t>MS</a:t>
                </a:r>
                <a:r>
                  <a:rPr lang="fa-IR" sz="1700" i="1" dirty="0" smtClean="0">
                    <a:cs typeface="B Lotus" pitchFamily="2" charset="-78"/>
                  </a:rPr>
                  <a:t> 			سطح قیمت           </a:t>
                </a:r>
                <a:r>
                  <a:rPr lang="en-US" sz="1700" i="1" dirty="0" smtClean="0">
                    <a:cs typeface="B Lotus" pitchFamily="2" charset="-78"/>
                  </a:rPr>
                  <a:t>P  </a:t>
                </a:r>
                <a:endParaRPr lang="fa-IR" sz="1700" i="1" dirty="0" smtClean="0">
                  <a:cs typeface="B Lotus" pitchFamily="2" charset="-78"/>
                </a:endParaRPr>
              </a:p>
              <a:p>
                <a:pPr marL="82296" indent="0" algn="just">
                  <a:buNone/>
                </a:pPr>
                <a:r>
                  <a:rPr lang="fa-IR" sz="1700" i="1" dirty="0">
                    <a:cs typeface="B Lotus" pitchFamily="2" charset="-78"/>
                  </a:rPr>
                  <a:t>عرضه حقیقی پول    </a:t>
                </a:r>
                <a14:m>
                  <m:oMath xmlns:m="http://schemas.openxmlformats.org/officeDocument/2006/math">
                    <m:f>
                      <m:fPr>
                        <m:ctrlPr>
                          <a:rPr lang="en-US" sz="1700" i="1">
                            <a:latin typeface="Cambria Math"/>
                          </a:rPr>
                        </m:ctrlPr>
                      </m:fPr>
                      <m:num>
                        <m:r>
                          <a:rPr lang="en-US" sz="1700" i="1">
                            <a:latin typeface="Cambria Math"/>
                          </a:rPr>
                          <m:t>𝑀𝑆</m:t>
                        </m:r>
                      </m:num>
                      <m:den>
                        <m:r>
                          <a:rPr lang="en-US" sz="1700" i="1">
                            <a:latin typeface="Cambria Math"/>
                          </a:rPr>
                          <m:t>𝑃</m:t>
                        </m:r>
                      </m:den>
                    </m:f>
                  </m:oMath>
                </a14:m>
                <a:endParaRPr lang="fa-IR" sz="1700" i="1" dirty="0" smtClean="0">
                  <a:cs typeface="B Lotus" pitchFamily="2" charset="-78"/>
                </a:endParaRPr>
              </a:p>
              <a:p>
                <a:pPr marL="82296" indent="0" algn="just">
                  <a:buNone/>
                </a:pPr>
                <a:r>
                  <a:rPr lang="fa-IR" sz="1700" i="1" dirty="0" smtClean="0">
                    <a:cs typeface="B Lotus" pitchFamily="2" charset="-78"/>
                  </a:rPr>
                  <a:t>اگر منحنی های عرضه و تقاضای پول را یکجا رسم نماییم از تلاقی دو منحنی،تعادل در بازار پول بدست می آید. </a:t>
                </a:r>
              </a:p>
              <a:p>
                <a:pPr marL="82296" indent="0" algn="ctr">
                  <a:buNone/>
                </a:pPr>
                <a:r>
                  <a:rPr lang="fa-IR" sz="1700" b="1" i="1" dirty="0" smtClean="0">
                    <a:cs typeface="B Lotus" pitchFamily="2" charset="-78"/>
                  </a:rPr>
                  <a:t>نمودار (1-1) تعادل در بازار پول </a:t>
                </a:r>
              </a:p>
              <a:p>
                <a:pPr marL="82296" indent="0" algn="just">
                  <a:buNone/>
                </a:pPr>
                <a:endParaRPr lang="fa-IR" sz="1600" i="1" dirty="0" smtClean="0">
                  <a:cs typeface="B Lotus" pitchFamily="2" charset="-78"/>
                </a:endParaRPr>
              </a:p>
              <a:p>
                <a:pPr marL="82296" indent="0" algn="just">
                  <a:buNone/>
                </a:pPr>
                <a:endParaRPr lang="fa-IR" sz="1600" i="1" dirty="0">
                  <a:cs typeface="B Lotus" pitchFamily="2" charset="-78"/>
                </a:endParaRPr>
              </a:p>
              <a:p>
                <a:pPr marL="82296" indent="0" algn="just">
                  <a:lnSpc>
                    <a:spcPct val="150000"/>
                  </a:lnSpc>
                  <a:buNone/>
                </a:pPr>
                <a:endParaRPr lang="fa-IR" sz="1600" i="1" dirty="0">
                  <a:cs typeface="B Lotus" pitchFamily="2" charset="-78"/>
                </a:endParaRPr>
              </a:p>
              <a:p>
                <a:pPr marL="82296" indent="0" algn="just">
                  <a:lnSpc>
                    <a:spcPct val="150000"/>
                  </a:lnSpc>
                  <a:buNone/>
                </a:pPr>
                <a:endParaRPr lang="fa-IR" sz="1600" i="1" dirty="0">
                  <a:cs typeface="B Lotus" pitchFamily="2" charset="-78"/>
                </a:endParaRPr>
              </a:p>
              <a:p>
                <a:pPr marL="82296" indent="0" algn="just">
                  <a:lnSpc>
                    <a:spcPct val="150000"/>
                  </a:lnSpc>
                  <a:buNone/>
                </a:pPr>
                <a:endParaRPr lang="en-US" sz="2000" i="1" dirty="0" smtClean="0">
                  <a:cs typeface="B Lotus" pitchFamily="2" charset="-78"/>
                </a:endParaRPr>
              </a:p>
              <a:p>
                <a:pPr algn="just">
                  <a:lnSpc>
                    <a:spcPct val="150000"/>
                  </a:lnSpc>
                </a:pPr>
                <a:endParaRPr lang="fa-IR" sz="2000" i="1"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496" y="548679"/>
                <a:ext cx="8898192" cy="5976665"/>
              </a:xfrm>
              <a:blipFill rotWithShape="1">
                <a:blip r:embed="rId2"/>
                <a:stretch>
                  <a:fillRect/>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71800" y="3789040"/>
            <a:ext cx="3949452" cy="290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5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260649"/>
            <a:ext cx="7498080" cy="6120680"/>
          </a:xfrm>
        </p:spPr>
        <p:txBody>
          <a:bodyPr/>
          <a:lstStyle/>
          <a:p>
            <a:pPr marL="82296" indent="0" algn="just">
              <a:lnSpc>
                <a:spcPct val="150000"/>
              </a:lnSpc>
              <a:buNone/>
            </a:pPr>
            <a:endParaRPr lang="fa-IR" sz="1700" i="1" dirty="0" smtClean="0">
              <a:cs typeface="B Lotus" pitchFamily="2" charset="-78"/>
            </a:endParaRPr>
          </a:p>
          <a:p>
            <a:pPr marL="82296" indent="0" algn="just">
              <a:lnSpc>
                <a:spcPct val="150000"/>
              </a:lnSpc>
              <a:buNone/>
            </a:pPr>
            <a:r>
              <a:rPr lang="fa-IR" sz="1700" i="1" dirty="0" smtClean="0">
                <a:cs typeface="B Lotus" pitchFamily="2" charset="-78"/>
              </a:rPr>
              <a:t>منحنی </a:t>
            </a:r>
            <a:r>
              <a:rPr lang="fa-IR" sz="1700" i="1" dirty="0">
                <a:cs typeface="B Lotus" pitchFamily="2" charset="-78"/>
              </a:rPr>
              <a:t>های عرضه و تقاضای پول یکدیگر را در نقطه </a:t>
            </a:r>
            <a:r>
              <a:rPr lang="en-US" sz="1700" i="1" dirty="0">
                <a:cs typeface="B Lotus" pitchFamily="2" charset="-78"/>
              </a:rPr>
              <a:t>E</a:t>
            </a:r>
            <a:r>
              <a:rPr lang="fa-IR" sz="1700" i="1" dirty="0">
                <a:cs typeface="B Lotus" pitchFamily="2" charset="-78"/>
              </a:rPr>
              <a:t> قطع کرده اند. نقطه</a:t>
            </a:r>
            <a:r>
              <a:rPr lang="en-US" sz="1700" i="1" dirty="0">
                <a:cs typeface="B Lotus" pitchFamily="2" charset="-78"/>
              </a:rPr>
              <a:t>E </a:t>
            </a:r>
            <a:r>
              <a:rPr lang="fa-IR" sz="1700" i="1" dirty="0">
                <a:cs typeface="B Lotus" pitchFamily="2" charset="-78"/>
              </a:rPr>
              <a:t> یک نقطه تعادلی در بازار پول بوده و </a:t>
            </a:r>
            <a:r>
              <a:rPr lang="en-US" sz="1700" i="1" dirty="0" err="1">
                <a:cs typeface="B Lotus" pitchFamily="2" charset="-78"/>
              </a:rPr>
              <a:t>i</a:t>
            </a:r>
            <a:r>
              <a:rPr lang="fa-IR" sz="1700" i="1" dirty="0">
                <a:cs typeface="B Lotus" pitchFamily="2" charset="-78"/>
              </a:rPr>
              <a:t> یک نرخ بهره تعادلی است که در آن عرضه و تقاضای پول با یکدیگر برابر می باشند.</a:t>
            </a:r>
          </a:p>
          <a:p>
            <a:pPr marL="82296" indent="0" algn="just">
              <a:lnSpc>
                <a:spcPct val="150000"/>
              </a:lnSpc>
              <a:buNone/>
            </a:pPr>
            <a:r>
              <a:rPr lang="fa-IR" sz="1700" i="1" dirty="0">
                <a:cs typeface="B Lotus" pitchFamily="2" charset="-78"/>
              </a:rPr>
              <a:t>در هر حال اگر بازار پول متعادل نباشد، نرخ بهره تا رسیدن به سطح تعادلی اش تعییر خواهد کرد</a:t>
            </a:r>
            <a:r>
              <a:rPr lang="fa-IR" sz="1700" i="1" dirty="0" smtClean="0">
                <a:cs typeface="B Lotus" pitchFamily="2" charset="-78"/>
              </a:rPr>
              <a:t>. </a:t>
            </a:r>
          </a:p>
          <a:p>
            <a:pPr marL="82296" indent="0" algn="ctr">
              <a:lnSpc>
                <a:spcPct val="150000"/>
              </a:lnSpc>
              <a:buNone/>
            </a:pPr>
            <a:r>
              <a:rPr lang="fa-IR" sz="1700" b="1" i="1" dirty="0" smtClean="0">
                <a:cs typeface="B Lotus" pitchFamily="2" charset="-78"/>
              </a:rPr>
              <a:t>نمودار (1-2) انتقال منحنی تقاضای پول در اثر تغییر درآمد</a:t>
            </a:r>
          </a:p>
          <a:p>
            <a:pPr marL="82296" indent="0" algn="just">
              <a:lnSpc>
                <a:spcPct val="150000"/>
              </a:lnSpc>
              <a:buNone/>
            </a:pPr>
            <a:endParaRPr lang="fa-IR" sz="1700" i="1" dirty="0">
              <a:cs typeface="B Lotus" pitchFamily="2" charset="-78"/>
            </a:endParaRPr>
          </a:p>
          <a:p>
            <a:pPr marL="0" indent="0" algn="just">
              <a:buNone/>
            </a:pPr>
            <a:endParaRPr lang="fa-I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760" y="2492896"/>
            <a:ext cx="581977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4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548680"/>
                <a:ext cx="8754176" cy="6309320"/>
              </a:xfrm>
            </p:spPr>
            <p:txBody>
              <a:bodyPr>
                <a:noAutofit/>
              </a:bodyPr>
              <a:lstStyle/>
              <a:p>
                <a:pPr marL="82296" indent="0" algn="just">
                  <a:lnSpc>
                    <a:spcPct val="200000"/>
                  </a:lnSpc>
                  <a:buNone/>
                </a:pPr>
                <a:r>
                  <a:rPr lang="fa-IR" sz="1050" b="1" i="1" dirty="0" smtClean="0">
                    <a:effectLst>
                      <a:outerShdw blurRad="38100" dist="38100" dir="2700000" algn="tl">
                        <a:srgbClr val="000000">
                          <a:alpha val="43137"/>
                        </a:srgbClr>
                      </a:outerShdw>
                    </a:effectLst>
                    <a:cs typeface="B Lotus" pitchFamily="2" charset="-78"/>
                  </a:rPr>
                  <a:t>منحنی </a:t>
                </a:r>
                <a:r>
                  <a:rPr lang="en-US" sz="1050" b="1" i="1" dirty="0" smtClean="0">
                    <a:effectLst>
                      <a:outerShdw blurRad="38100" dist="38100" dir="2700000" algn="tl">
                        <a:srgbClr val="000000">
                          <a:alpha val="43137"/>
                        </a:srgbClr>
                      </a:outerShdw>
                    </a:effectLst>
                    <a:cs typeface="B Lotus" pitchFamily="2" charset="-78"/>
                  </a:rPr>
                  <a:t>LM</a:t>
                </a:r>
                <a:endParaRPr lang="fa-IR" sz="1050" b="1" i="1" dirty="0" smtClean="0">
                  <a:effectLst>
                    <a:outerShdw blurRad="38100" dist="38100" dir="2700000" algn="tl">
                      <a:srgbClr val="000000">
                        <a:alpha val="43137"/>
                      </a:srgbClr>
                    </a:outerShdw>
                  </a:effectLst>
                  <a:cs typeface="B Lotus" pitchFamily="2" charset="-78"/>
                </a:endParaRPr>
              </a:p>
              <a:p>
                <a:pPr marL="82296" indent="0" algn="just">
                  <a:lnSpc>
                    <a:spcPct val="200000"/>
                  </a:lnSpc>
                  <a:buNone/>
                </a:pPr>
                <a:r>
                  <a:rPr lang="fa-IR" sz="1600" i="1" dirty="0" smtClean="0">
                    <a:cs typeface="B Lotus" pitchFamily="2" charset="-78"/>
                  </a:rPr>
                  <a:t>برای استخراج منحنی </a:t>
                </a:r>
                <a:r>
                  <a:rPr lang="en-US" sz="1600" i="1" dirty="0" smtClean="0">
                    <a:cs typeface="B Lotus" pitchFamily="2" charset="-78"/>
                  </a:rPr>
                  <a:t>LM</a:t>
                </a:r>
                <a:r>
                  <a:rPr lang="fa-IR" sz="1600" i="1" dirty="0" smtClean="0">
                    <a:cs typeface="B Lotus" pitchFamily="2" charset="-78"/>
                  </a:rPr>
                  <a:t> از یک نمودار چهار وجهی استفاده می شود نمودار (1-3)</a:t>
                </a:r>
              </a:p>
              <a:p>
                <a:pPr marL="82296" indent="0" algn="just">
                  <a:lnSpc>
                    <a:spcPct val="200000"/>
                  </a:lnSpc>
                  <a:buNone/>
                </a:pPr>
                <a:r>
                  <a:rPr lang="fa-IR" sz="1600" i="1" dirty="0" smtClean="0">
                    <a:cs typeface="B Lotus" pitchFamily="2" charset="-78"/>
                  </a:rPr>
                  <a:t> </a:t>
                </a:r>
                <a:r>
                  <a:rPr lang="fa-IR" sz="1600" b="1" i="1" dirty="0" smtClean="0">
                    <a:cs typeface="B Lotus" pitchFamily="2" charset="-78"/>
                  </a:rPr>
                  <a:t>1)</a:t>
                </a:r>
                <a:r>
                  <a:rPr lang="fa-IR" sz="1600" i="1" dirty="0" smtClean="0">
                    <a:cs typeface="B Lotus" pitchFamily="2" charset="-78"/>
                  </a:rPr>
                  <a:t>منحنی تقاضای معاملاتی پول (حقیقی) رسم می گردد. </a:t>
                </a:r>
                <a:r>
                  <a:rPr lang="fa-IR" sz="1600" i="1" dirty="0">
                    <a:cs typeface="B Lotus" pitchFamily="2" charset="-78"/>
                  </a:rPr>
                  <a:t>ملاحظه می شود با </a:t>
                </a:r>
                <a:r>
                  <a:rPr lang="fa-IR" sz="1600" i="1" dirty="0" smtClean="0">
                    <a:cs typeface="B Lotus" pitchFamily="2" charset="-78"/>
                  </a:rPr>
                  <a:t>افزايش درآمد تقاضاي  معاملاتی پول افزایش می یابد</a:t>
                </a:r>
              </a:p>
              <a:p>
                <a:pPr marL="82296" indent="0" algn="just">
                  <a:lnSpc>
                    <a:spcPct val="200000"/>
                  </a:lnSpc>
                  <a:buNone/>
                </a:pPr>
                <a:r>
                  <a:rPr lang="fa-IR" sz="1600" b="1" i="1" dirty="0">
                    <a:cs typeface="B Lotus" pitchFamily="2" charset="-78"/>
                  </a:rPr>
                  <a:t>2)</a:t>
                </a:r>
                <a:r>
                  <a:rPr lang="fa-IR" sz="1600" i="1" dirty="0" smtClean="0">
                    <a:cs typeface="B Lotus" pitchFamily="2" charset="-78"/>
                  </a:rPr>
                  <a:t>منحنی عرضه پول (حقیقی) رسم شده است.  از آن جایی که این منحنی با شیب 45رسم گردیده است، مجموعه تقاضای معاملاتی و سفته بازی پول </a:t>
                </a:r>
                <a14:m>
                  <m:oMath xmlns:m="http://schemas.openxmlformats.org/officeDocument/2006/math">
                    <m:sSub>
                      <m:sSubPr>
                        <m:ctrlPr>
                          <a:rPr lang="en-US" sz="1600" i="1">
                            <a:latin typeface="Cambria Math"/>
                          </a:rPr>
                        </m:ctrlPr>
                      </m:sSubPr>
                      <m:e>
                        <m:r>
                          <a:rPr lang="en-US" sz="1600" i="1">
                            <a:latin typeface="Cambria Math"/>
                          </a:rPr>
                          <m:t>(</m:t>
                        </m:r>
                        <m:r>
                          <a:rPr lang="en-US" sz="1600" i="1">
                            <a:latin typeface="Cambria Math"/>
                          </a:rPr>
                          <m:t>𝐿</m:t>
                        </m:r>
                      </m:e>
                      <m:sub>
                        <m:r>
                          <a:rPr lang="en-US" sz="1600" i="1">
                            <a:latin typeface="Cambria Math"/>
                          </a:rPr>
                          <m:t>1</m:t>
                        </m:r>
                      </m:sub>
                    </m:sSub>
                    <m:r>
                      <a:rPr lang="en-US" sz="1600" i="1">
                        <a:latin typeface="Cambria Math"/>
                      </a:rPr>
                      <m:t>+</m:t>
                    </m:r>
                    <m:sSub>
                      <m:sSubPr>
                        <m:ctrlPr>
                          <a:rPr lang="en-US" sz="1600" i="1">
                            <a:latin typeface="Cambria Math"/>
                          </a:rPr>
                        </m:ctrlPr>
                      </m:sSubPr>
                      <m:e>
                        <m:r>
                          <a:rPr lang="en-US" sz="1600" i="1">
                            <a:latin typeface="Cambria Math"/>
                          </a:rPr>
                          <m:t>𝐿</m:t>
                        </m:r>
                      </m:e>
                      <m:sub>
                        <m:r>
                          <a:rPr lang="en-US" sz="1600" i="1">
                            <a:latin typeface="Cambria Math"/>
                          </a:rPr>
                          <m:t>2</m:t>
                        </m:r>
                      </m:sub>
                    </m:sSub>
                    <m:r>
                      <a:rPr lang="en-US" sz="1600" i="1">
                        <a:latin typeface="Cambria Math"/>
                      </a:rPr>
                      <m:t>)/</m:t>
                    </m:r>
                    <m:r>
                      <a:rPr lang="en-US" sz="1600" i="1">
                        <a:latin typeface="Cambria Math"/>
                      </a:rPr>
                      <m:t>𝑃</m:t>
                    </m:r>
                  </m:oMath>
                </a14:m>
                <a:r>
                  <a:rPr lang="fa-IR" sz="1600" i="1" dirty="0" smtClean="0">
                    <a:cs typeface="B Lotus" pitchFamily="2" charset="-78"/>
                  </a:rPr>
                  <a:t> می بایستی برابر عرضه پول باشد.</a:t>
                </a:r>
              </a:p>
              <a:p>
                <a:pPr marL="82296" indent="0">
                  <a:lnSpc>
                    <a:spcPct val="200000"/>
                  </a:lnSpc>
                  <a:buNone/>
                </a:pPr>
                <a:r>
                  <a:rPr lang="fa-IR" sz="1600" b="1" i="1" dirty="0">
                    <a:cs typeface="B Lotus" pitchFamily="2" charset="-78"/>
                  </a:rPr>
                  <a:t>3) </a:t>
                </a:r>
                <a:r>
                  <a:rPr lang="fa-IR" sz="1600" i="1" dirty="0">
                    <a:cs typeface="B Lotus" pitchFamily="2" charset="-78"/>
                  </a:rPr>
                  <a:t>منحنی تقاضای سفته بازی پول (حقیقی) به صورت تابعی از نرخ بهره رسم گردیده است. ملاحظه می شود، تقاضای سفته بازی پول با کاهش نرخ بهره افزایش می </a:t>
                </a:r>
                <a:r>
                  <a:rPr lang="fa-IR" sz="1600" i="1" dirty="0" smtClean="0">
                    <a:cs typeface="B Lotus" pitchFamily="2" charset="-78"/>
                  </a:rPr>
                  <a:t>یابد.</a:t>
                </a:r>
                <a:endParaRPr lang="en-US" sz="1600" i="1" dirty="0">
                  <a:cs typeface="B Lotus" pitchFamily="2" charset="-78"/>
                </a:endParaRPr>
              </a:p>
              <a:p>
                <a:pPr marL="82296" indent="0">
                  <a:lnSpc>
                    <a:spcPct val="200000"/>
                  </a:lnSpc>
                  <a:buNone/>
                </a:pPr>
                <a:r>
                  <a:rPr lang="fa-IR" sz="1600" b="1" i="1" dirty="0">
                    <a:cs typeface="B Lotus" pitchFamily="2" charset="-78"/>
                  </a:rPr>
                  <a:t> 4) </a:t>
                </a:r>
                <a:r>
                  <a:rPr lang="fa-IR" sz="1600" b="1" i="1" dirty="0" smtClean="0">
                    <a:cs typeface="B Lotus" pitchFamily="2" charset="-78"/>
                  </a:rPr>
                  <a:t>با در نظر گرفتن يك نقطه متناظر با </a:t>
                </a:r>
                <a14:m>
                  <m:oMath xmlns:m="http://schemas.openxmlformats.org/officeDocument/2006/math">
                    <m:sSub>
                      <m:sSubPr>
                        <m:ctrlPr>
                          <a:rPr lang="en-US" sz="1600" i="1">
                            <a:latin typeface="Cambria Math"/>
                          </a:rPr>
                        </m:ctrlPr>
                      </m:sSubPr>
                      <m:e>
                        <m:r>
                          <a:rPr lang="en-US" sz="1600" i="1">
                            <a:latin typeface="Cambria Math"/>
                          </a:rPr>
                          <m:t>𝑦</m:t>
                        </m:r>
                      </m:e>
                      <m:sub>
                        <m:r>
                          <a:rPr lang="en-US" sz="1600" b="0" i="1" smtClean="0">
                            <a:latin typeface="Cambria Math"/>
                          </a:rPr>
                          <m:t>0</m:t>
                        </m:r>
                      </m:sub>
                    </m:sSub>
                  </m:oMath>
                </a14:m>
                <a:r>
                  <a:rPr lang="fa-IR" sz="1600" b="1" i="1" dirty="0" smtClean="0">
                    <a:latin typeface="Agency FB" pitchFamily="34" charset="0"/>
                    <a:cs typeface="B Lotus" pitchFamily="2" charset="-78"/>
                  </a:rPr>
                  <a:t> </a:t>
                </a:r>
                <a:endParaRPr lang="en-US" sz="1600" b="1" i="1" dirty="0" smtClean="0">
                  <a:latin typeface="Agency FB" pitchFamily="34" charset="0"/>
                  <a:cs typeface="B Lotus" pitchFamily="2" charset="-78"/>
                </a:endParaRPr>
              </a:p>
              <a:p>
                <a:pPr marL="82296" indent="0">
                  <a:lnSpc>
                    <a:spcPct val="200000"/>
                  </a:lnSpc>
                  <a:buNone/>
                </a:pPr>
                <a:r>
                  <a:rPr lang="fa-IR" sz="1600" b="1" i="1" dirty="0" smtClean="0">
                    <a:cs typeface="B Lotus" pitchFamily="2" charset="-78"/>
                  </a:rPr>
                  <a:t>بر روي </a:t>
                </a:r>
                <a:r>
                  <a:rPr lang="fa-IR" sz="1600" i="1" dirty="0" smtClean="0">
                    <a:cs typeface="B Lotus" pitchFamily="2" charset="-78"/>
                  </a:rPr>
                  <a:t>منحنی تقاضای معاملاتی پول(  با لا و </a:t>
                </a:r>
                <a:r>
                  <a:rPr lang="fa-IR" sz="1600" b="1" i="1" dirty="0" smtClean="0">
                    <a:cs typeface="B Lotus" pitchFamily="2" charset="-78"/>
                  </a:rPr>
                  <a:t>سمت چپ ) و وصل آن به </a:t>
                </a:r>
                <a:r>
                  <a:rPr lang="fa-IR" sz="1600" i="1" dirty="0" smtClean="0">
                    <a:cs typeface="B Lotus" pitchFamily="2" charset="-78"/>
                  </a:rPr>
                  <a:t>منحنی عرضه پول ( بالا و سمت راست ) و سپس اتصال آن به منحنی تقاضای سفته بازی پول ( پايين و سمت راست ) و با انتقال آن به جدول مختصات ( پايين و سمت راست ) و تقاطع آن با </a:t>
                </a:r>
                <a14:m>
                  <m:oMath xmlns:m="http://schemas.openxmlformats.org/officeDocument/2006/math">
                    <m:sSub>
                      <m:sSubPr>
                        <m:ctrlPr>
                          <a:rPr lang="en-US" sz="1600" i="1">
                            <a:latin typeface="Cambria Math"/>
                          </a:rPr>
                        </m:ctrlPr>
                      </m:sSubPr>
                      <m:e>
                        <m:r>
                          <a:rPr lang="en-US" sz="1600" i="1">
                            <a:latin typeface="Cambria Math"/>
                          </a:rPr>
                          <m:t>𝑦</m:t>
                        </m:r>
                      </m:e>
                      <m:sub>
                        <m:r>
                          <a:rPr lang="en-US" sz="1600" i="1">
                            <a:latin typeface="Cambria Math"/>
                          </a:rPr>
                          <m:t>0</m:t>
                        </m:r>
                      </m:sub>
                    </m:sSub>
                  </m:oMath>
                </a14:m>
                <a:endParaRPr lang="en-US" sz="1600" i="1" dirty="0" smtClean="0">
                  <a:cs typeface="B Lotus" pitchFamily="2" charset="-78"/>
                </a:endParaRPr>
              </a:p>
              <a:p>
                <a:pPr marL="82296" indent="0">
                  <a:lnSpc>
                    <a:spcPct val="200000"/>
                  </a:lnSpc>
                  <a:buNone/>
                </a:pPr>
                <a:r>
                  <a:rPr lang="fa-IR" sz="1600" i="1" dirty="0" smtClean="0">
                    <a:cs typeface="B Lotus" pitchFamily="2" charset="-78"/>
                  </a:rPr>
                  <a:t> نقطه </a:t>
                </a:r>
                <a:r>
                  <a:rPr lang="en-US" sz="1600" i="1" dirty="0" smtClean="0">
                    <a:cs typeface="B Lotus" pitchFamily="2" charset="-78"/>
                  </a:rPr>
                  <a:t>A </a:t>
                </a:r>
                <a:r>
                  <a:rPr lang="fa-IR" sz="1600" i="1" dirty="0" smtClean="0">
                    <a:cs typeface="B Lotus" pitchFamily="2" charset="-78"/>
                  </a:rPr>
                  <a:t> مشخص مي گردد با تكرار همين مراحل براي نقطه </a:t>
                </a:r>
                <a:r>
                  <a:rPr lang="en-US" sz="1600" i="1" dirty="0" smtClean="0">
                    <a:cs typeface="B Lotus" pitchFamily="2" charset="-78"/>
                  </a:rPr>
                  <a:t>Y1</a:t>
                </a:r>
                <a:r>
                  <a:rPr lang="fa-IR" sz="1600" i="1" dirty="0" smtClean="0">
                    <a:cs typeface="B Lotus" pitchFamily="2" charset="-78"/>
                  </a:rPr>
                  <a:t> نقطه </a:t>
                </a:r>
                <a:r>
                  <a:rPr lang="en-US" sz="1600" i="1" dirty="0" smtClean="0">
                    <a:cs typeface="B Lotus" pitchFamily="2" charset="-78"/>
                  </a:rPr>
                  <a:t>B</a:t>
                </a:r>
                <a:r>
                  <a:rPr lang="fa-IR" sz="1600" i="1" dirty="0" smtClean="0">
                    <a:cs typeface="B Lotus" pitchFamily="2" charset="-78"/>
                  </a:rPr>
                  <a:t> به دست مي آيد . با اتصال </a:t>
                </a:r>
                <a:r>
                  <a:rPr lang="en-US" sz="1600" i="1" dirty="0" smtClean="0">
                    <a:cs typeface="B Lotus" pitchFamily="2" charset="-78"/>
                  </a:rPr>
                  <a:t>A</a:t>
                </a:r>
                <a:r>
                  <a:rPr lang="fa-IR" sz="1600" i="1" dirty="0" smtClean="0">
                    <a:cs typeface="B Lotus" pitchFamily="2" charset="-78"/>
                  </a:rPr>
                  <a:t> و </a:t>
                </a:r>
                <a:r>
                  <a:rPr lang="en-US" sz="1600" i="1" dirty="0" smtClean="0">
                    <a:cs typeface="B Lotus" pitchFamily="2" charset="-78"/>
                  </a:rPr>
                  <a:t>B </a:t>
                </a:r>
                <a:r>
                  <a:rPr lang="fa-IR" sz="1600" i="1" dirty="0" smtClean="0">
                    <a:cs typeface="B Lotus" pitchFamily="2" charset="-78"/>
                  </a:rPr>
                  <a:t> منحنی </a:t>
                </a:r>
                <a:r>
                  <a:rPr lang="en-US" sz="1600" i="1" dirty="0" smtClean="0">
                    <a:cs typeface="B Lotus" pitchFamily="2" charset="-78"/>
                  </a:rPr>
                  <a:t>LM</a:t>
                </a:r>
                <a:r>
                  <a:rPr lang="fa-IR" sz="1600" i="1" dirty="0" smtClean="0">
                    <a:cs typeface="B Lotus" pitchFamily="2" charset="-78"/>
                  </a:rPr>
                  <a:t> استخراج می گردد.</a:t>
                </a:r>
                <a:endParaRPr lang="en-US" sz="1600" i="1" dirty="0" smtClean="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548680"/>
                <a:ext cx="8754176" cy="6309320"/>
              </a:xfrm>
              <a:blipFill rotWithShape="1">
                <a:blip r:embed="rId2"/>
                <a:stretch>
                  <a:fillRect l="-974"/>
                </a:stretch>
              </a:blipFill>
            </p:spPr>
            <p:txBody>
              <a:bodyPr/>
              <a:lstStyle/>
              <a:p>
                <a:r>
                  <a:rPr lang="fa-IR">
                    <a:noFill/>
                  </a:rPr>
                  <a:t> </a:t>
                </a:r>
              </a:p>
            </p:txBody>
          </p:sp>
        </mc:Fallback>
      </mc:AlternateContent>
    </p:spTree>
    <p:extLst>
      <p:ext uri="{BB962C8B-B14F-4D97-AF65-F5344CB8AC3E}">
        <p14:creationId xmlns:p14="http://schemas.microsoft.com/office/powerpoint/2010/main" val="11352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332656"/>
            <a:ext cx="7498080" cy="5915744"/>
          </a:xfrm>
        </p:spPr>
        <p:txBody>
          <a:bodyPr>
            <a:normAutofit/>
          </a:bodyPr>
          <a:lstStyle/>
          <a:p>
            <a:pPr marL="82296" indent="0">
              <a:buNone/>
            </a:pPr>
            <a:r>
              <a:rPr lang="fa-IR" sz="1700" b="1" i="1" dirty="0" smtClean="0">
                <a:cs typeface="B Lotus" pitchFamily="2" charset="-78"/>
              </a:rPr>
              <a:t>نمودار  استخراج منحنی </a:t>
            </a:r>
            <a:r>
              <a:rPr lang="en-US" sz="1700" b="1" i="1" dirty="0" smtClean="0">
                <a:cs typeface="B Lotus" pitchFamily="2" charset="-78"/>
              </a:rPr>
              <a:t>LM</a:t>
            </a:r>
            <a:endParaRPr lang="fa-IR" sz="1700" b="1" i="1" dirty="0">
              <a:cs typeface="B Lotus" pitchFamily="2" charset="-78"/>
            </a:endParaRP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6984776" cy="561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63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332656"/>
                <a:ext cx="7498080" cy="6408712"/>
              </a:xfrm>
            </p:spPr>
            <p:txBody>
              <a:bodyPr>
                <a:normAutofit fontScale="70000" lnSpcReduction="20000"/>
              </a:bodyPr>
              <a:lstStyle/>
              <a:p>
                <a:pPr marL="82296" indent="0" algn="just">
                  <a:lnSpc>
                    <a:spcPct val="150000"/>
                  </a:lnSpc>
                  <a:buNone/>
                </a:pPr>
                <a:r>
                  <a:rPr lang="fa-IR" sz="1800" b="1" i="1" dirty="0" smtClean="0">
                    <a:effectLst>
                      <a:outerShdw blurRad="38100" dist="38100" dir="2700000" algn="tl">
                        <a:srgbClr val="000000">
                          <a:alpha val="43137"/>
                        </a:srgbClr>
                      </a:outerShdw>
                    </a:effectLst>
                    <a:cs typeface="B Lotus" pitchFamily="2" charset="-78"/>
                  </a:rPr>
                  <a:t>منحنی </a:t>
                </a:r>
                <a:r>
                  <a:rPr lang="en-US" sz="1800" b="1" i="1" dirty="0">
                    <a:effectLst>
                      <a:outerShdw blurRad="38100" dist="38100" dir="2700000" algn="tl">
                        <a:srgbClr val="000000">
                          <a:alpha val="43137"/>
                        </a:srgbClr>
                      </a:outerShdw>
                    </a:effectLst>
                    <a:cs typeface="B Lotus" pitchFamily="2" charset="-78"/>
                  </a:rPr>
                  <a:t>LM </a:t>
                </a:r>
                <a:r>
                  <a:rPr lang="fa-IR" sz="1800" b="1" i="1" dirty="0">
                    <a:effectLst>
                      <a:outerShdw blurRad="38100" dist="38100" dir="2700000" algn="tl">
                        <a:srgbClr val="000000">
                          <a:alpha val="43137"/>
                        </a:srgbClr>
                      </a:outerShdw>
                    </a:effectLst>
                    <a:cs typeface="B Lotus" pitchFamily="2" charset="-78"/>
                  </a:rPr>
                  <a:t>در حالات حدی کینزی و کلاسیک </a:t>
                </a:r>
                <a:endParaRPr lang="en-US" sz="1800" b="1" i="1" dirty="0">
                  <a:effectLst>
                    <a:outerShdw blurRad="38100" dist="38100" dir="2700000" algn="tl">
                      <a:srgbClr val="000000">
                        <a:alpha val="43137"/>
                      </a:srgbClr>
                    </a:outerShdw>
                  </a:effectLst>
                  <a:cs typeface="B Lotus" pitchFamily="2" charset="-78"/>
                </a:endParaRPr>
              </a:p>
              <a:p>
                <a:pPr marL="82296" indent="0" algn="just">
                  <a:lnSpc>
                    <a:spcPct val="170000"/>
                  </a:lnSpc>
                  <a:buNone/>
                </a:pPr>
                <a:r>
                  <a:rPr lang="fa-IR" sz="2400" i="1" dirty="0">
                    <a:cs typeface="B Lotus" pitchFamily="2" charset="-78"/>
                  </a:rPr>
                  <a:t>اقتصاددانان کلاسیک اعتقادی به تقاضای سفته بازی پول نداشتند. بنابراین حساسیت بهره ای تقاضای پول (تقاضای سفته بازی پول) از نظر آنها صفر است، به عبارت دیگر منحنی تقاضای سفته بازی پول از نظر اقتصاددانان کلاسیک خطی عمودی است همین طور در حالت کینزی که اقتصاد را در شرایط رکودی بررسی نموده است، حساسیت تقاضای سفته بازی پول آن چنان رسم گردیده است که به طرف راست و در انتهای آن که نرخ بهره پایین است، تمایل مردم به نگهداری پول نامحدود می گردد. این منطقه را که درآن منحنی تقاضای سفته بازی پول تقریبا افقی می باشد شکاف (دام)نقدینگی می گویند. وقتی نرخ بهره خیلی کاهش یابد، منحنی تقاضای پول تقریبا افقی شده، تقاضای پول به طور قابل توجهی نسبت به نرخ بهره حساس می شود. در چنین شرایطی، افزایش حجم پول، به لحاظ آنکه کاهش در نرخ بهره حاصل نمی شود، تاثیر کمی بر سرمایه گذاری و اقتصاد خواهد داشت. در هر حال اگر سرمایه گذاران تمایلی نسبت به سرمایه گذاری ندارند، به این دلیل است که کاهش نرخ بهره  در سطحی پایین تر از کارایی نهایی سرمایه </a:t>
                </a:r>
                <a14:m>
                  <m:oMath xmlns:m="http://schemas.openxmlformats.org/officeDocument/2006/math">
                    <m:sPre>
                      <m:sPrePr>
                        <m:ctrlPr>
                          <a:rPr lang="en-US" sz="2400" i="1">
                            <a:latin typeface="Cambria Math"/>
                          </a:rPr>
                        </m:ctrlPr>
                      </m:sPrePr>
                      <m:sub/>
                      <m:sup>
                        <m:r>
                          <a:rPr lang="en-US" sz="2400" i="1">
                            <a:latin typeface="Cambria Math"/>
                          </a:rPr>
                          <m:t>2</m:t>
                        </m:r>
                      </m:sup>
                      <m:e>
                        <m:r>
                          <a:rPr lang="en-US" sz="2400" i="1">
                            <a:latin typeface="Cambria Math"/>
                          </a:rPr>
                          <m:t>(</m:t>
                        </m:r>
                        <m:r>
                          <a:rPr lang="en-US" sz="2400" i="1">
                            <a:latin typeface="Cambria Math"/>
                          </a:rPr>
                          <m:t>𝑀𝐸𝐶</m:t>
                        </m:r>
                        <m:r>
                          <a:rPr lang="en-US" sz="2400" i="1">
                            <a:latin typeface="Cambria Math"/>
                          </a:rPr>
                          <m:t>)</m:t>
                        </m:r>
                      </m:e>
                    </m:sPre>
                  </m:oMath>
                </a14:m>
                <a:r>
                  <a:rPr lang="fa-IR" sz="2400" i="1" dirty="0">
                    <a:cs typeface="B Lotus" pitchFamily="2" charset="-78"/>
                  </a:rPr>
                  <a:t>غیر ممکن است. </a:t>
                </a:r>
                <a:endParaRPr lang="fa-IR" sz="2400" i="1" dirty="0" smtClean="0">
                  <a:cs typeface="B Lotus" pitchFamily="2" charset="-78"/>
                </a:endParaRPr>
              </a:p>
              <a:p>
                <a:pPr marL="82296" indent="0" algn="just">
                  <a:lnSpc>
                    <a:spcPct val="170000"/>
                  </a:lnSpc>
                  <a:buNone/>
                </a:pPr>
                <a:r>
                  <a:rPr lang="fa-IR" sz="2400" i="1" dirty="0">
                    <a:cs typeface="B Lotus" pitchFamily="2" charset="-78"/>
                  </a:rPr>
                  <a:t>سطح پایین نرخ بهره منجر به تشویق و تحریک در امر سرمایه گذاری نمی شود. به عبارت دیگر در این حالت افزایش بیشتر حجم پول هیچ کاری بجز افزایش مقدار دارایی که در دست مردم است، نخواهد کرد. </a:t>
                </a:r>
                <a:endParaRPr lang="en-US" sz="2400" dirty="0">
                  <a:cs typeface="B Lotus" pitchFamily="2" charset="-78"/>
                </a:endParaRPr>
              </a:p>
              <a:p>
                <a:pPr marL="82296" indent="0" algn="just">
                  <a:lnSpc>
                    <a:spcPct val="170000"/>
                  </a:lnSpc>
                  <a:buNone/>
                </a:pPr>
                <a:r>
                  <a:rPr lang="fa-IR" sz="2400" i="1" dirty="0">
                    <a:cs typeface="B Lotus" pitchFamily="2" charset="-78"/>
                  </a:rPr>
                  <a:t>اقتصاددانان کلاسیک هرگز با چنین پدیده ای مواجه نبوده اند، زیرا آنها فرض می کردند که همه قیمتها، از جمله نرخ بهره </a:t>
                </a:r>
                <a:r>
                  <a:rPr lang="fa-IR" sz="2400" i="1" dirty="0" smtClean="0">
                    <a:cs typeface="B Lotus" pitchFamily="2" charset="-78"/>
                  </a:rPr>
                  <a:t>انعطاف </a:t>
                </a:r>
                <a:r>
                  <a:rPr lang="fa-IR" sz="2400" i="1" dirty="0">
                    <a:cs typeface="B Lotus" pitchFamily="2" charset="-78"/>
                  </a:rPr>
                  <a:t>پذیر بوده و می تواند به هر سطحی که لازم باشد کاهش یافته تا اینکه اشتغال کامل تحقیق یابد. </a:t>
                </a:r>
                <a:endParaRPr lang="fa-I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332656"/>
                <a:ext cx="7498080" cy="6408712"/>
              </a:xfrm>
              <a:blipFill rotWithShape="1">
                <a:blip r:embed="rId2"/>
                <a:stretch>
                  <a:fillRect l="-1382" b="-1142"/>
                </a:stretch>
              </a:blipFill>
            </p:spPr>
            <p:txBody>
              <a:bodyPr/>
              <a:lstStyle/>
              <a:p>
                <a:r>
                  <a:rPr lang="fa-IR">
                    <a:noFill/>
                  </a:rPr>
                  <a:t> </a:t>
                </a:r>
              </a:p>
            </p:txBody>
          </p:sp>
        </mc:Fallback>
      </mc:AlternateContent>
    </p:spTree>
    <p:extLst>
      <p:ext uri="{BB962C8B-B14F-4D97-AF65-F5344CB8AC3E}">
        <p14:creationId xmlns:p14="http://schemas.microsoft.com/office/powerpoint/2010/main" val="396614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908721"/>
            <a:ext cx="7786112" cy="5688632"/>
          </a:xfrm>
        </p:spPr>
        <p:txBody>
          <a:bodyPr>
            <a:normAutofit/>
          </a:bodyPr>
          <a:lstStyle/>
          <a:p>
            <a:pPr marL="82296" indent="0" algn="just">
              <a:lnSpc>
                <a:spcPct val="150000"/>
              </a:lnSpc>
              <a:buNone/>
            </a:pPr>
            <a:r>
              <a:rPr lang="fa-IR" sz="1800" i="1" dirty="0" smtClean="0">
                <a:cs typeface="B Lotus" pitchFamily="2" charset="-78"/>
              </a:rPr>
              <a:t>برعکس </a:t>
            </a:r>
            <a:r>
              <a:rPr lang="fa-IR" sz="1800" i="1" dirty="0">
                <a:cs typeface="B Lotus" pitchFamily="2" charset="-78"/>
              </a:rPr>
              <a:t>کشش نامحدود تقاضای سفته بازی پول در نرخ بهره پایین، در نرخ بهره های بالاتر، تقاضای پول کشش ناپذیرتر می شود.</a:t>
            </a:r>
            <a:endParaRPr lang="en-US" sz="1800" i="1" dirty="0">
              <a:cs typeface="B Lotus" pitchFamily="2" charset="-78"/>
            </a:endParaRPr>
          </a:p>
          <a:p>
            <a:pPr marL="82296" indent="0" algn="just">
              <a:lnSpc>
                <a:spcPct val="150000"/>
              </a:lnSpc>
              <a:buNone/>
            </a:pPr>
            <a:r>
              <a:rPr lang="fa-IR" sz="1800" i="1" dirty="0">
                <a:cs typeface="B Lotus" pitchFamily="2" charset="-78"/>
              </a:rPr>
              <a:t>از نرخ به بالا (منطقه کلاسیک) تقاضای سفته بازی پول صفر می شود . در چنین شرایطی اگر حجم پول افزایش یابد، منجر به کاهش زیادی در نرخ بهره خواهد شد. برعکس در نرخ بهره (منطقه کینزی)که در آن منحنی تقاضای سفته بازی پول افقی است، افزایش حجم پول، تاثیری بر نرخ بهره نخواهد داشت. </a:t>
            </a:r>
            <a:endParaRPr lang="fa-IR" sz="1800" i="1" dirty="0" smtClean="0">
              <a:cs typeface="B Lotus" pitchFamily="2" charset="-78"/>
            </a:endParaRPr>
          </a:p>
          <a:p>
            <a:pPr marL="82296" indent="0" algn="ctr">
              <a:lnSpc>
                <a:spcPct val="150000"/>
              </a:lnSpc>
              <a:buNone/>
            </a:pPr>
            <a:r>
              <a:rPr lang="fa-IR" sz="1800" b="1" i="1" dirty="0" smtClean="0">
                <a:cs typeface="B Lotus" pitchFamily="2" charset="-78"/>
              </a:rPr>
              <a:t>نمودار (1-4) منحنی تقاضای سفته بازی پول</a:t>
            </a:r>
          </a:p>
          <a:p>
            <a:pPr marL="82296" indent="0" algn="just">
              <a:lnSpc>
                <a:spcPct val="150000"/>
              </a:lnSpc>
              <a:buNone/>
            </a:pPr>
            <a:endParaRPr lang="en-US" sz="1800" i="1" dirty="0">
              <a:cs typeface="B Lotus" pitchFamily="2" charset="-78"/>
            </a:endParaRPr>
          </a:p>
          <a:p>
            <a:pPr marL="82296" indent="0" algn="just">
              <a:lnSpc>
                <a:spcPct val="150000"/>
              </a:lnSpc>
              <a:buNone/>
            </a:pPr>
            <a:endParaRPr lang="en-US" i="1" dirty="0">
              <a:cs typeface="B Lotus" pitchFamily="2" charset="-78"/>
            </a:endParaRPr>
          </a:p>
          <a:p>
            <a:endParaRPr lang="fa-IR" dirty="0"/>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483768" y="3544665"/>
            <a:ext cx="5760640" cy="310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04664"/>
            <a:ext cx="7498080" cy="5843736"/>
          </a:xfrm>
        </p:spPr>
        <p:txBody>
          <a:bodyPr>
            <a:normAutofit/>
          </a:bodyPr>
          <a:lstStyle/>
          <a:p>
            <a:pPr marL="82296" indent="0" algn="just">
              <a:lnSpc>
                <a:spcPct val="150000"/>
              </a:lnSpc>
              <a:buNone/>
            </a:pPr>
            <a:r>
              <a:rPr lang="en-US" sz="1800" b="1" i="1" dirty="0">
                <a:cs typeface="B Lotus" pitchFamily="2" charset="-78"/>
              </a:rPr>
              <a:t>LM</a:t>
            </a:r>
            <a:r>
              <a:rPr lang="fa-IR" sz="1800" b="1" i="1" dirty="0">
                <a:cs typeface="B Lotus" pitchFamily="2" charset="-78"/>
              </a:rPr>
              <a:t> برای سفته بازی 3 منطقه دارد؟</a:t>
            </a:r>
            <a:endParaRPr lang="en-US" sz="1800" b="1" i="1" dirty="0">
              <a:cs typeface="B Lotus" pitchFamily="2" charset="-78"/>
            </a:endParaRPr>
          </a:p>
          <a:p>
            <a:pPr marL="82296" indent="0" algn="just">
              <a:lnSpc>
                <a:spcPct val="150000"/>
              </a:lnSpc>
              <a:buNone/>
            </a:pPr>
            <a:r>
              <a:rPr lang="fa-IR" sz="1800" i="1" dirty="0">
                <a:cs typeface="B Lotus" pitchFamily="2" charset="-78"/>
              </a:rPr>
              <a:t>1)نمودار (1-5) چگونگی استخراج منحنی </a:t>
            </a:r>
            <a:r>
              <a:rPr lang="en-US" sz="1800" i="1" dirty="0">
                <a:cs typeface="B Lotus" pitchFamily="2" charset="-78"/>
              </a:rPr>
              <a:t>LM</a:t>
            </a:r>
            <a:r>
              <a:rPr lang="fa-IR" sz="1800" i="1" dirty="0">
                <a:cs typeface="B Lotus" pitchFamily="2" charset="-78"/>
              </a:rPr>
              <a:t> را در حالت خاص نشان می دهد. مشاهده می گردد در حالت حدی کلاسیک که حساسیت تقاضای پول نسبت به نرخ بهره صفر است، منحنی </a:t>
            </a:r>
            <a:r>
              <a:rPr lang="en-US" sz="1800" i="1" dirty="0">
                <a:cs typeface="B Lotus" pitchFamily="2" charset="-78"/>
              </a:rPr>
              <a:t>LM</a:t>
            </a:r>
            <a:r>
              <a:rPr lang="fa-IR" sz="1800" i="1" dirty="0">
                <a:cs typeface="B Lotus" pitchFamily="2" charset="-78"/>
              </a:rPr>
              <a:t> عمودی است، اما در </a:t>
            </a:r>
            <a:r>
              <a:rPr lang="fa-IR" sz="1800" i="1" dirty="0" smtClean="0">
                <a:cs typeface="B Lotus" pitchFamily="2" charset="-78"/>
              </a:rPr>
              <a:t>حالت </a:t>
            </a:r>
            <a:r>
              <a:rPr lang="fa-IR" sz="1800" i="1" dirty="0">
                <a:cs typeface="B Lotus" pitchFamily="2" charset="-78"/>
              </a:rPr>
              <a:t>حدی کینزی که اقتصاد، در حالت رکودی قرار دارد، منحنی </a:t>
            </a:r>
            <a:r>
              <a:rPr lang="en-US" sz="1800" i="1" dirty="0">
                <a:cs typeface="B Lotus" pitchFamily="2" charset="-78"/>
              </a:rPr>
              <a:t>LM</a:t>
            </a:r>
            <a:r>
              <a:rPr lang="fa-IR" sz="1800" i="1" dirty="0">
                <a:cs typeface="B Lotus" pitchFamily="2" charset="-78"/>
              </a:rPr>
              <a:t> خطی افقی می باشد</a:t>
            </a:r>
            <a:r>
              <a:rPr lang="fa-IR" sz="1800" i="1" dirty="0" smtClean="0">
                <a:cs typeface="B Lotus" pitchFamily="2" charset="-78"/>
              </a:rPr>
              <a:t>.</a:t>
            </a:r>
          </a:p>
        </p:txBody>
      </p:sp>
    </p:spTree>
    <p:extLst>
      <p:ext uri="{BB962C8B-B14F-4D97-AF65-F5344CB8AC3E}">
        <p14:creationId xmlns:p14="http://schemas.microsoft.com/office/powerpoint/2010/main" val="4735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7950" y="0"/>
            <a:ext cx="8640763" cy="765175"/>
          </a:xfrm>
        </p:spPr>
        <p:txBody>
          <a:bodyPr>
            <a:normAutofit fontScale="90000"/>
          </a:bodyPr>
          <a:lstStyle/>
          <a:p>
            <a:pPr algn="ctr" rtl="1" eaLnBrk="1" fontAlgn="auto" hangingPunct="1">
              <a:spcAft>
                <a:spcPts val="0"/>
              </a:spcAft>
              <a:defRPr/>
            </a:pPr>
            <a:r>
              <a:rPr lang="fa-IR" sz="4800" dirty="0" smtClean="0">
                <a:solidFill>
                  <a:srgbClr val="009ED6"/>
                </a:solidFill>
                <a:cs typeface="B Nazanin" pitchFamily="2" charset="-78"/>
              </a:rPr>
              <a:t>شرطهاي اخذ درس</a:t>
            </a:r>
            <a:endParaRPr lang="en-US" sz="4800" dirty="0">
              <a:solidFill>
                <a:srgbClr val="009ED6"/>
              </a:solidFill>
              <a:cs typeface="B Nazanin" pitchFamily="2" charset="-78"/>
            </a:endParaRPr>
          </a:p>
        </p:txBody>
      </p:sp>
      <p:sp>
        <p:nvSpPr>
          <p:cNvPr id="13315" name="Content Placeholder 4"/>
          <p:cNvSpPr>
            <a:spLocks noGrp="1"/>
          </p:cNvSpPr>
          <p:nvPr>
            <p:ph sz="quarter" idx="1"/>
            <p:custDataLst>
              <p:tags r:id="rId3"/>
            </p:custDataLst>
          </p:nvPr>
        </p:nvSpPr>
        <p:spPr>
          <a:xfrm>
            <a:off x="250825" y="692150"/>
            <a:ext cx="8588375" cy="5905500"/>
          </a:xfrm>
        </p:spPr>
        <p:txBody>
          <a:bodyPr>
            <a:normAutofit fontScale="92500" lnSpcReduction="20000"/>
          </a:bodyPr>
          <a:lstStyle/>
          <a:p>
            <a:pPr marL="0" indent="0" algn="r" rtl="1" eaLnBrk="1" hangingPunct="1">
              <a:buFont typeface="Wingdings" pitchFamily="2" charset="2"/>
              <a:buNone/>
            </a:pPr>
            <a:r>
              <a:rPr lang="fa-IR" sz="4800" dirty="0" smtClean="0">
                <a:solidFill>
                  <a:srgbClr val="00B050"/>
                </a:solidFill>
                <a:latin typeface="IranNastaliq" pitchFamily="18" charset="0"/>
                <a:cs typeface="B Nazanin" pitchFamily="2" charset="-78"/>
              </a:rPr>
              <a:t>1- اخلاق </a:t>
            </a:r>
          </a:p>
          <a:p>
            <a:pPr marL="0" indent="0" algn="r" rtl="1" eaLnBrk="1" hangingPunct="1">
              <a:buFont typeface="Wingdings" pitchFamily="2" charset="2"/>
              <a:buNone/>
            </a:pPr>
            <a:r>
              <a:rPr lang="fa-IR" sz="4800" dirty="0" smtClean="0">
                <a:solidFill>
                  <a:srgbClr val="00B050"/>
                </a:solidFill>
                <a:latin typeface="IranNastaliq" pitchFamily="18" charset="0"/>
                <a:cs typeface="B Nazanin" pitchFamily="2" charset="-78"/>
              </a:rPr>
              <a:t>2- ورزش- غذاي سالم</a:t>
            </a:r>
          </a:p>
          <a:p>
            <a:pPr marL="0" indent="0" algn="r" rtl="1" eaLnBrk="1" hangingPunct="1">
              <a:buFont typeface="Wingdings" pitchFamily="2" charset="2"/>
              <a:buNone/>
            </a:pPr>
            <a:r>
              <a:rPr lang="fa-IR" sz="4400" dirty="0" smtClean="0">
                <a:solidFill>
                  <a:srgbClr val="00B050"/>
                </a:solidFill>
                <a:latin typeface="IranNastaliq" pitchFamily="18" charset="0"/>
                <a:cs typeface="B Nazanin" pitchFamily="2" charset="-78"/>
              </a:rPr>
              <a:t>” قُلْ هلْ یستوِي الَّذینَ یعلَمونَ والَّذینَ لَا یعلَمونَ إِنَّما یتَذَکَّرُ أُولُوا الْأَلْبابِ“</a:t>
            </a:r>
          </a:p>
          <a:p>
            <a:pPr marL="0" indent="0" algn="r" rtl="1" eaLnBrk="1" hangingPunct="1">
              <a:buFont typeface="Wingdings" pitchFamily="2" charset="2"/>
              <a:buNone/>
            </a:pPr>
            <a:r>
              <a:rPr lang="fa-IR" sz="4400" dirty="0" smtClean="0">
                <a:solidFill>
                  <a:srgbClr val="00B050"/>
                </a:solidFill>
                <a:latin typeface="IranNastaliq" pitchFamily="18" charset="0"/>
                <a:cs typeface="B Nazanin" pitchFamily="2" charset="-78"/>
              </a:rPr>
              <a:t>"بگو آیا کسانى که </a:t>
            </a:r>
            <a:r>
              <a:rPr lang="fa-IR" sz="4400" b="1" dirty="0" smtClean="0">
                <a:solidFill>
                  <a:srgbClr val="00B050"/>
                </a:solidFill>
                <a:latin typeface="IranNastaliq" pitchFamily="18" charset="0"/>
                <a:cs typeface="B Nazanin" pitchFamily="2" charset="-78"/>
              </a:rPr>
              <a:t>مى دانند </a:t>
            </a:r>
            <a:r>
              <a:rPr lang="fa-IR" sz="4400" dirty="0" smtClean="0">
                <a:solidFill>
                  <a:srgbClr val="00B050"/>
                </a:solidFill>
                <a:latin typeface="IranNastaliq" pitchFamily="18" charset="0"/>
                <a:cs typeface="B Nazanin" pitchFamily="2" charset="-78"/>
              </a:rPr>
              <a:t>و کسانى که </a:t>
            </a:r>
            <a:r>
              <a:rPr lang="fa-IR" sz="4400" b="1" dirty="0" smtClean="0">
                <a:solidFill>
                  <a:srgbClr val="FF0000"/>
                </a:solidFill>
                <a:latin typeface="IranNastaliq" pitchFamily="18" charset="0"/>
                <a:cs typeface="B Nazanin" pitchFamily="2" charset="-78"/>
              </a:rPr>
              <a:t>نمى دانند </a:t>
            </a:r>
            <a:r>
              <a:rPr lang="fa-IR" sz="4400" dirty="0" smtClean="0">
                <a:solidFill>
                  <a:srgbClr val="00B050"/>
                </a:solidFill>
                <a:latin typeface="IranNastaliq" pitchFamily="18" charset="0"/>
                <a:cs typeface="B Nazanin" pitchFamily="2" charset="-78"/>
              </a:rPr>
              <a:t>با هم برابرند؟ تنها </a:t>
            </a:r>
            <a:r>
              <a:rPr lang="fa-IR" sz="4400" b="1" u="sng" dirty="0" smtClean="0">
                <a:solidFill>
                  <a:srgbClr val="00B050"/>
                </a:solidFill>
                <a:latin typeface="IranNastaliq" pitchFamily="18" charset="0"/>
                <a:cs typeface="B Nazanin" pitchFamily="2" charset="-78"/>
              </a:rPr>
              <a:t>خردمندان</a:t>
            </a:r>
            <a:r>
              <a:rPr lang="fa-IR" sz="4400" dirty="0" smtClean="0">
                <a:solidFill>
                  <a:srgbClr val="00B050"/>
                </a:solidFill>
                <a:latin typeface="IranNastaliq" pitchFamily="18" charset="0"/>
                <a:cs typeface="B Nazanin" pitchFamily="2" charset="-78"/>
              </a:rPr>
              <a:t> هستند که متذکر می شوند </a:t>
            </a:r>
            <a:r>
              <a:rPr lang="fa-IR" sz="2800" dirty="0" smtClean="0">
                <a:solidFill>
                  <a:srgbClr val="00B050"/>
                </a:solidFill>
                <a:latin typeface="IranNastaliq" pitchFamily="18" charset="0"/>
                <a:cs typeface="B Nazanin" pitchFamily="2" charset="-78"/>
              </a:rPr>
              <a:t>" </a:t>
            </a:r>
            <a:r>
              <a:rPr lang="fa-IR" sz="2000" dirty="0" smtClean="0">
                <a:solidFill>
                  <a:srgbClr val="00B050"/>
                </a:solidFill>
                <a:latin typeface="IranNastaliq" pitchFamily="18" charset="0"/>
                <a:cs typeface="B Nazanin" pitchFamily="2" charset="-78"/>
              </a:rPr>
              <a:t>« سوره مبارکه زمر: آیه شریفه 9»</a:t>
            </a:r>
          </a:p>
        </p:txBody>
      </p:sp>
      <p:sp>
        <p:nvSpPr>
          <p:cNvPr id="13316"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99E3D7BF-6D8E-4BD6-A9F5-6070AE8267DF}" type="slidenum">
              <a:rPr lang="en-US" smtClean="0">
                <a:solidFill>
                  <a:srgbClr val="FFFFFF"/>
                </a:solidFill>
              </a:rPr>
              <a:pPr eaLnBrk="1" hangingPunct="1"/>
              <a:t>3</a:t>
            </a:fld>
            <a:endParaRPr lang="en-US" smtClean="0">
              <a:solidFill>
                <a:srgbClr val="FFFFFF"/>
              </a:solidFill>
            </a:endParaRPr>
          </a:p>
        </p:txBody>
      </p:sp>
    </p:spTree>
    <p:custDataLst>
      <p:tags r:id="rId1"/>
    </p:custDataLst>
    <p:extLst>
      <p:ext uri="{BB962C8B-B14F-4D97-AF65-F5344CB8AC3E}">
        <p14:creationId xmlns:p14="http://schemas.microsoft.com/office/powerpoint/2010/main" val="120382119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fa-IR" dirty="0">
                <a:solidFill>
                  <a:srgbClr val="00B0F0"/>
                </a:solidFill>
                <a:cs typeface="B Titr" pitchFamily="2" charset="-78"/>
              </a:rPr>
              <a:t>پرداختهاي </a:t>
            </a:r>
            <a:r>
              <a:rPr lang="fa-IR" dirty="0" smtClean="0">
                <a:solidFill>
                  <a:srgbClr val="00B0F0"/>
                </a:solidFill>
                <a:cs typeface="B Titr" pitchFamily="2" charset="-78"/>
              </a:rPr>
              <a:t>الكترونيكي</a:t>
            </a:r>
            <a:endParaRPr lang="fa-IR" dirty="0">
              <a:cs typeface="B Titr" pitchFamily="2" charset="-78"/>
            </a:endParaRPr>
          </a:p>
        </p:txBody>
      </p:sp>
      <p:sp>
        <p:nvSpPr>
          <p:cNvPr id="3" name="Content Placeholder 2"/>
          <p:cNvSpPr>
            <a:spLocks noGrp="1"/>
          </p:cNvSpPr>
          <p:nvPr>
            <p:ph idx="1"/>
          </p:nvPr>
        </p:nvSpPr>
        <p:spPr>
          <a:xfrm>
            <a:off x="457200" y="1484784"/>
            <a:ext cx="8229600" cy="4641379"/>
          </a:xfrm>
        </p:spPr>
        <p:txBody>
          <a:bodyPr>
            <a:normAutofit fontScale="92500"/>
          </a:bodyPr>
          <a:lstStyle/>
          <a:p>
            <a:pPr algn="just"/>
            <a:r>
              <a:rPr lang="fa-IR" dirty="0">
                <a:cs typeface="B Nazanin" pitchFamily="2" charset="-78"/>
              </a:rPr>
              <a:t>بر اساس تعريف بانک تسويه </a:t>
            </a:r>
            <a:r>
              <a:rPr lang="fa-IR" dirty="0" smtClean="0">
                <a:cs typeface="B Nazanin" pitchFamily="2" charset="-78"/>
              </a:rPr>
              <a:t>بين المللي </a:t>
            </a:r>
            <a:r>
              <a:rPr lang="en-US" dirty="0" smtClean="0">
                <a:cs typeface="B Nazanin" pitchFamily="2" charset="-78"/>
              </a:rPr>
              <a:t> </a:t>
            </a:r>
            <a:r>
              <a:rPr lang="en-US" sz="1900" dirty="0" smtClean="0">
                <a:cs typeface="B Nazanin" pitchFamily="2" charset="-78"/>
              </a:rPr>
              <a:t>( BIS )</a:t>
            </a:r>
            <a:r>
              <a:rPr lang="fa-IR" dirty="0" smtClean="0">
                <a:cs typeface="B Nazanin" pitchFamily="2" charset="-78"/>
              </a:rPr>
              <a:t>، </a:t>
            </a:r>
            <a:r>
              <a:rPr lang="fa-IR" dirty="0">
                <a:cs typeface="B Nazanin" pitchFamily="2" charset="-78"/>
              </a:rPr>
              <a:t>نظام پرداخت شامل </a:t>
            </a:r>
            <a:r>
              <a:rPr lang="fa-IR" dirty="0" smtClean="0">
                <a:cs typeface="B Nazanin" pitchFamily="2" charset="-78"/>
              </a:rPr>
              <a:t>مجموعه</a:t>
            </a:r>
            <a:r>
              <a:rPr lang="en-US" dirty="0" smtClean="0">
                <a:cs typeface="B Nazanin" pitchFamily="2" charset="-78"/>
              </a:rPr>
              <a:t> </a:t>
            </a:r>
            <a:r>
              <a:rPr lang="fa-IR" dirty="0" smtClean="0">
                <a:cs typeface="B Nazanin" pitchFamily="2" charset="-78"/>
              </a:rPr>
              <a:t>اي </a:t>
            </a:r>
            <a:r>
              <a:rPr lang="fa-IR" dirty="0">
                <a:cs typeface="B Nazanin" pitchFamily="2" charset="-78"/>
              </a:rPr>
              <a:t>از ابزارها، روش هاي </a:t>
            </a:r>
            <a:r>
              <a:rPr lang="fa-IR" dirty="0" smtClean="0">
                <a:cs typeface="B Nazanin" pitchFamily="2" charset="-78"/>
              </a:rPr>
              <a:t>بانکي و </a:t>
            </a:r>
            <a:r>
              <a:rPr lang="fa-IR" dirty="0">
                <a:cs typeface="B Nazanin" pitchFamily="2" charset="-78"/>
              </a:rPr>
              <a:t>نوعاً نظام هاي انتقال وجوه بين بانکي است که گردش پول را ممکن مي سازند. </a:t>
            </a:r>
            <a:endParaRPr lang="en-US" dirty="0" smtClean="0">
              <a:cs typeface="B Nazanin" pitchFamily="2" charset="-78"/>
            </a:endParaRPr>
          </a:p>
          <a:p>
            <a:r>
              <a:rPr lang="fa-IR" sz="2100" dirty="0">
                <a:cs typeface="B Nazanin" pitchFamily="2" charset="-78"/>
              </a:rPr>
              <a:t>پرداخت الکترونیک عبارتست از پرداخت پول در مقابل کالا در تجارت الکترونیکی، به عبارت دیگر پرداخت</a:t>
            </a:r>
            <a:r>
              <a:rPr lang="en-US" sz="2100" dirty="0">
                <a:cs typeface="B Nazanin" pitchFamily="2" charset="-78"/>
              </a:rPr>
              <a:t> </a:t>
            </a:r>
            <a:r>
              <a:rPr lang="fa-IR" sz="2100" dirty="0">
                <a:cs typeface="B Nazanin" pitchFamily="2" charset="-78"/>
              </a:rPr>
              <a:t>پول از طریق وسائل الکترونیک به خصوص اینترنت</a:t>
            </a:r>
            <a:r>
              <a:rPr lang="en-US" sz="2100" dirty="0">
                <a:cs typeface="B Nazanin" pitchFamily="2" charset="-78"/>
              </a:rPr>
              <a:t> </a:t>
            </a:r>
          </a:p>
          <a:p>
            <a:pPr algn="just"/>
            <a:endParaRPr lang="en-US" dirty="0" smtClean="0">
              <a:cs typeface="B Nazanin" pitchFamily="2" charset="-78"/>
            </a:endParaRPr>
          </a:p>
          <a:p>
            <a:pPr algn="just"/>
            <a:r>
              <a:rPr lang="fa-IR" dirty="0" smtClean="0">
                <a:cs typeface="B Nazanin" pitchFamily="2" charset="-78"/>
              </a:rPr>
              <a:t>بر </a:t>
            </a:r>
            <a:r>
              <a:rPr lang="fa-IR" dirty="0">
                <a:cs typeface="B Nazanin" pitchFamily="2" charset="-78"/>
              </a:rPr>
              <a:t>اساس گزارش هاي اين </a:t>
            </a:r>
            <a:r>
              <a:rPr lang="fa-IR" dirty="0" smtClean="0">
                <a:cs typeface="B Nazanin" pitchFamily="2" charset="-78"/>
              </a:rPr>
              <a:t>بانک</a:t>
            </a:r>
            <a:r>
              <a:rPr lang="en-US" dirty="0" smtClean="0">
                <a:cs typeface="B Nazanin" pitchFamily="2" charset="-78"/>
              </a:rPr>
              <a:t>  </a:t>
            </a:r>
            <a:r>
              <a:rPr lang="fa-IR" b="1" dirty="0" smtClean="0">
                <a:cs typeface="B Nazanin" pitchFamily="2" charset="-78"/>
              </a:rPr>
              <a:t>نظام </a:t>
            </a:r>
            <a:r>
              <a:rPr lang="fa-IR" b="1" dirty="0">
                <a:cs typeface="B Nazanin" pitchFamily="2" charset="-78"/>
              </a:rPr>
              <a:t>هاي پرداخت و تسويه </a:t>
            </a:r>
            <a:r>
              <a:rPr lang="fa-IR" dirty="0" smtClean="0">
                <a:cs typeface="B Nazanin" pitchFamily="2" charset="-78"/>
              </a:rPr>
              <a:t>را</a:t>
            </a:r>
            <a:r>
              <a:rPr lang="en-US" dirty="0" smtClean="0">
                <a:cs typeface="B Nazanin" pitchFamily="2" charset="-78"/>
              </a:rPr>
              <a:t> </a:t>
            </a:r>
            <a:r>
              <a:rPr lang="fa-IR" dirty="0" smtClean="0">
                <a:cs typeface="B Nazanin" pitchFamily="2" charset="-78"/>
              </a:rPr>
              <a:t>مي </a:t>
            </a:r>
            <a:r>
              <a:rPr lang="fa-IR" dirty="0">
                <a:cs typeface="B Nazanin" pitchFamily="2" charset="-78"/>
              </a:rPr>
              <a:t>توان به </a:t>
            </a:r>
            <a:r>
              <a:rPr lang="fa-IR" dirty="0" smtClean="0">
                <a:cs typeface="B Nazanin" pitchFamily="2" charset="-78"/>
              </a:rPr>
              <a:t>دسته</a:t>
            </a:r>
            <a:r>
              <a:rPr lang="en-US" dirty="0" smtClean="0">
                <a:cs typeface="B Nazanin" pitchFamily="2" charset="-78"/>
              </a:rPr>
              <a:t> </a:t>
            </a:r>
            <a:r>
              <a:rPr lang="fa-IR" dirty="0" smtClean="0">
                <a:cs typeface="B Nazanin" pitchFamily="2" charset="-78"/>
              </a:rPr>
              <a:t>هاي </a:t>
            </a:r>
            <a:r>
              <a:rPr lang="fa-IR" dirty="0">
                <a:cs typeface="B Nazanin" pitchFamily="2" charset="-78"/>
              </a:rPr>
              <a:t>زير </a:t>
            </a:r>
            <a:r>
              <a:rPr lang="fa-IR" dirty="0" smtClean="0">
                <a:cs typeface="B Nazanin" pitchFamily="2" charset="-78"/>
              </a:rPr>
              <a:t>تقسيم</a:t>
            </a:r>
            <a:r>
              <a:rPr lang="en-US" dirty="0" smtClean="0">
                <a:cs typeface="B Nazanin" pitchFamily="2" charset="-78"/>
              </a:rPr>
              <a:t> </a:t>
            </a:r>
            <a:r>
              <a:rPr lang="fa-IR" dirty="0" smtClean="0">
                <a:cs typeface="B Nazanin" pitchFamily="2" charset="-78"/>
              </a:rPr>
              <a:t>نمود</a:t>
            </a:r>
            <a:r>
              <a:rPr lang="fa-IR" dirty="0">
                <a:cs typeface="B Nazanin" pitchFamily="2" charset="-78"/>
              </a:rPr>
              <a:t>:</a:t>
            </a:r>
          </a:p>
          <a:p>
            <a:pPr algn="just"/>
            <a:r>
              <a:rPr lang="fa-IR" dirty="0">
                <a:cs typeface="B Nazanin" pitchFamily="2" charset="-78"/>
              </a:rPr>
              <a:t>نظام هاي پرداخت وجوه </a:t>
            </a:r>
            <a:r>
              <a:rPr lang="fa-IR" dirty="0" smtClean="0">
                <a:cs typeface="B Nazanin" pitchFamily="2" charset="-78"/>
              </a:rPr>
              <a:t>بزرگ</a:t>
            </a:r>
            <a:endParaRPr lang="en-US" dirty="0" smtClean="0">
              <a:cs typeface="B Nazanin" pitchFamily="2" charset="-78"/>
            </a:endParaRPr>
          </a:p>
          <a:p>
            <a:pPr algn="just"/>
            <a:r>
              <a:rPr lang="fa-IR" dirty="0" smtClean="0">
                <a:cs typeface="B Nazanin" pitchFamily="2" charset="-78"/>
              </a:rPr>
              <a:t>نظام </a:t>
            </a:r>
            <a:r>
              <a:rPr lang="fa-IR" dirty="0">
                <a:cs typeface="B Nazanin" pitchFamily="2" charset="-78"/>
              </a:rPr>
              <a:t>هاي پرداخت وجوه </a:t>
            </a:r>
            <a:r>
              <a:rPr lang="fa-IR" dirty="0" smtClean="0">
                <a:cs typeface="B Nazanin" pitchFamily="2" charset="-78"/>
              </a:rPr>
              <a:t>خرد</a:t>
            </a:r>
            <a:endParaRPr lang="fa-IR" dirty="0">
              <a:cs typeface="B Nazanin" pitchFamily="2" charset="-78"/>
            </a:endParaRPr>
          </a:p>
          <a:p>
            <a:pPr algn="just"/>
            <a:r>
              <a:rPr lang="fa-IR" dirty="0">
                <a:cs typeface="B Nazanin" pitchFamily="2" charset="-78"/>
              </a:rPr>
              <a:t>نظا مهاي تسويه و تصفيه </a:t>
            </a:r>
            <a:r>
              <a:rPr lang="fa-IR" dirty="0" smtClean="0">
                <a:cs typeface="B Nazanin" pitchFamily="2" charset="-78"/>
              </a:rPr>
              <a:t>اوراق</a:t>
            </a:r>
            <a:r>
              <a:rPr lang="en-US" dirty="0" smtClean="0">
                <a:cs typeface="B Nazanin" pitchFamily="2" charset="-78"/>
              </a:rPr>
              <a:t> </a:t>
            </a:r>
            <a:r>
              <a:rPr lang="fa-IR" dirty="0" smtClean="0">
                <a:cs typeface="B Nazanin" pitchFamily="2" charset="-78"/>
              </a:rPr>
              <a:t>بهادار </a:t>
            </a:r>
            <a:endParaRPr lang="en-US" dirty="0" smtClean="0">
              <a:cs typeface="B Nazanin" pitchFamily="2" charset="-78"/>
            </a:endParaRPr>
          </a:p>
          <a:p>
            <a:pPr algn="just"/>
            <a:r>
              <a:rPr lang="fa-IR" dirty="0" smtClean="0">
                <a:cs typeface="B Nazanin" pitchFamily="2" charset="-78"/>
              </a:rPr>
              <a:t>نظام </a:t>
            </a:r>
            <a:r>
              <a:rPr lang="fa-IR" dirty="0">
                <a:cs typeface="B Nazanin" pitchFamily="2" charset="-78"/>
              </a:rPr>
              <a:t>هاي تسويه </a:t>
            </a:r>
            <a:r>
              <a:rPr lang="fa-IR" dirty="0" smtClean="0">
                <a:cs typeface="B Nazanin" pitchFamily="2" charset="-78"/>
              </a:rPr>
              <a:t>مبادلات</a:t>
            </a:r>
            <a:r>
              <a:rPr lang="en-US" dirty="0" smtClean="0">
                <a:cs typeface="B Nazanin" pitchFamily="2" charset="-78"/>
              </a:rPr>
              <a:t> </a:t>
            </a:r>
            <a:r>
              <a:rPr lang="fa-IR" dirty="0" smtClean="0">
                <a:cs typeface="B Nazanin" pitchFamily="2" charset="-78"/>
              </a:rPr>
              <a:t> </a:t>
            </a:r>
            <a:r>
              <a:rPr lang="fa-IR" dirty="0">
                <a:cs typeface="B Nazanin" pitchFamily="2" charset="-78"/>
              </a:rPr>
              <a:t>خارجي و نظام هاي تصفيه و تسويه براي معاملات </a:t>
            </a:r>
            <a:r>
              <a:rPr lang="fa-IR" dirty="0" smtClean="0">
                <a:cs typeface="B Nazanin" pitchFamily="2" charset="-78"/>
              </a:rPr>
              <a:t>مشتق</a:t>
            </a:r>
            <a:r>
              <a:rPr lang="en-US" dirty="0" smtClean="0">
                <a:cs typeface="B Nazanin" pitchFamily="2" charset="-78"/>
              </a:rPr>
              <a:t>  </a:t>
            </a:r>
            <a:endParaRPr lang="fa-IR" dirty="0">
              <a:cs typeface="B Nazanin" pitchFamily="2" charset="-78"/>
            </a:endParaRPr>
          </a:p>
        </p:txBody>
      </p:sp>
    </p:spTree>
    <p:extLst>
      <p:ext uri="{BB962C8B-B14F-4D97-AF65-F5344CB8AC3E}">
        <p14:creationId xmlns:p14="http://schemas.microsoft.com/office/powerpoint/2010/main" val="2748300963"/>
      </p:ext>
    </p:extLst>
  </p:cSld>
  <p:clrMapOvr>
    <a:masterClrMapping/>
  </p:clrMapOvr>
  <p:transition spd="slow">
    <p:fad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rcRect/>
          <a:stretch/>
        </p:blipFill>
        <p:spPr bwMode="auto">
          <a:xfrm>
            <a:off x="1547664" y="1648024"/>
            <a:ext cx="7056784" cy="480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87825" y="548681"/>
            <a:ext cx="4161717" cy="507831"/>
          </a:xfrm>
          <a:prstGeom prst="rect">
            <a:avLst/>
          </a:prstGeom>
        </p:spPr>
        <p:txBody>
          <a:bodyPr wrap="none">
            <a:spAutoFit/>
          </a:bodyPr>
          <a:lstStyle/>
          <a:p>
            <a:pPr marL="82296" indent="0" algn="ctr">
              <a:lnSpc>
                <a:spcPct val="150000"/>
              </a:lnSpc>
              <a:buNone/>
            </a:pPr>
            <a:r>
              <a:rPr lang="fa-IR" b="1" i="1" dirty="0">
                <a:cs typeface="B Lotus" pitchFamily="2" charset="-78"/>
              </a:rPr>
              <a:t>نمودار (1-5) استخراج منحنی </a:t>
            </a:r>
            <a:r>
              <a:rPr lang="en-US" b="1" i="1" dirty="0">
                <a:cs typeface="B Lotus" pitchFamily="2" charset="-78"/>
              </a:rPr>
              <a:t>LM</a:t>
            </a:r>
            <a:r>
              <a:rPr lang="fa-IR" b="1" i="1" dirty="0">
                <a:cs typeface="B Lotus" pitchFamily="2" charset="-78"/>
              </a:rPr>
              <a:t> در حالات خاص</a:t>
            </a:r>
          </a:p>
        </p:txBody>
      </p:sp>
    </p:spTree>
    <p:extLst>
      <p:ext uri="{BB962C8B-B14F-4D97-AF65-F5344CB8AC3E}">
        <p14:creationId xmlns:p14="http://schemas.microsoft.com/office/powerpoint/2010/main" val="29220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548680"/>
                <a:ext cx="7498080" cy="5699720"/>
              </a:xfrm>
            </p:spPr>
            <p:txBody>
              <a:bodyPr>
                <a:normAutofit fontScale="77500" lnSpcReduction="20000"/>
              </a:bodyPr>
              <a:lstStyle/>
              <a:p>
                <a:pPr marL="82296" indent="0" algn="just">
                  <a:lnSpc>
                    <a:spcPct val="150000"/>
                  </a:lnSpc>
                  <a:buNone/>
                </a:pPr>
                <a:r>
                  <a:rPr lang="fa-IR" sz="3100" b="1" dirty="0" smtClean="0">
                    <a:cs typeface="B Lotus" pitchFamily="2" charset="-78"/>
                  </a:rPr>
                  <a:t>تابع </a:t>
                </a:r>
                <a:r>
                  <a:rPr lang="en-US" sz="3100" b="1" dirty="0" smtClean="0">
                    <a:cs typeface="B Lotus" pitchFamily="2" charset="-78"/>
                  </a:rPr>
                  <a:t>LM</a:t>
                </a:r>
                <a:endParaRPr lang="fa-IR" sz="3100" b="1" dirty="0" smtClean="0">
                  <a:cs typeface="B Lotus" pitchFamily="2" charset="-78"/>
                </a:endParaRPr>
              </a:p>
              <a:p>
                <a:pPr marL="82296" indent="0">
                  <a:buNone/>
                </a:pPr>
                <a:r>
                  <a:rPr lang="fa-IR" sz="2700" dirty="0">
                    <a:cs typeface="B Lotus" pitchFamily="2" charset="-78"/>
                  </a:rPr>
                  <a:t>فرض كنيد تابع تقاضای حقیقی پول در</a:t>
                </a:r>
                <a:r>
                  <a:rPr lang="en-US" sz="2700" dirty="0">
                    <a:cs typeface="B Lotus" pitchFamily="2" charset="-78"/>
                  </a:rPr>
                  <a:t>LM</a:t>
                </a:r>
                <a:r>
                  <a:rPr lang="fa-IR" sz="2700" dirty="0">
                    <a:cs typeface="B Lotus" pitchFamily="2" charset="-78"/>
                  </a:rPr>
                  <a:t> به صورت زیر است، </a:t>
                </a:r>
                <a:r>
                  <a:rPr lang="en-US" sz="2700" dirty="0">
                    <a:cs typeface="B Lotus" pitchFamily="2" charset="-78"/>
                  </a:rPr>
                  <a:t> </a:t>
                </a:r>
              </a:p>
              <a:p>
                <a:pPr marL="82296" indent="0">
                  <a:buNone/>
                </a:pPr>
                <a:r>
                  <a:rPr lang="fa-IR" sz="2700" dirty="0">
                    <a:cs typeface="B Lotus" pitchFamily="2" charset="-78"/>
                  </a:rPr>
                  <a:t>تقاضای حقیقی پول </a:t>
                </a:r>
                <a14:m>
                  <m:oMath xmlns:m="http://schemas.openxmlformats.org/officeDocument/2006/math">
                    <m:f>
                      <m:fPr>
                        <m:ctrlPr>
                          <a:rPr lang="en-US" sz="2700" i="1">
                            <a:latin typeface="Cambria Math"/>
                            <a:cs typeface="B Lotus" pitchFamily="2" charset="-78"/>
                          </a:rPr>
                        </m:ctrlPr>
                      </m:fPr>
                      <m:num>
                        <m:r>
                          <m:rPr>
                            <m:sty m:val="p"/>
                          </m:rPr>
                          <a:rPr lang="en-US" sz="2700" i="0">
                            <a:latin typeface="Cambria Math"/>
                            <a:cs typeface="B Lotus" pitchFamily="2" charset="-78"/>
                          </a:rPr>
                          <m:t>Md</m:t>
                        </m:r>
                      </m:num>
                      <m:den>
                        <m:r>
                          <m:rPr>
                            <m:sty m:val="p"/>
                          </m:rPr>
                          <a:rPr lang="en-US" sz="2700" i="0">
                            <a:latin typeface="Cambria Math"/>
                            <a:cs typeface="B Lotus" pitchFamily="2" charset="-78"/>
                          </a:rPr>
                          <m:t>P</m:t>
                        </m:r>
                      </m:den>
                    </m:f>
                    <m:r>
                      <a:rPr lang="en-US" sz="2700" i="0">
                        <a:latin typeface="Cambria Math"/>
                        <a:cs typeface="B Lotus" pitchFamily="2" charset="-78"/>
                      </a:rPr>
                      <m:t>=</m:t>
                    </m:r>
                  </m:oMath>
                </a14:m>
                <a:r>
                  <a:rPr lang="fa-IR" sz="2700" dirty="0">
                    <a:cs typeface="B Lotus" pitchFamily="2" charset="-78"/>
                  </a:rPr>
                  <a:t>	</a:t>
                </a:r>
                <a:r>
                  <a:rPr lang="en-US" sz="2700" dirty="0">
                    <a:cs typeface="B Lotus" pitchFamily="2" charset="-78"/>
                  </a:rPr>
                  <a:t>R</a:t>
                </a:r>
                <a:r>
                  <a:rPr lang="fa-IR" sz="2700" dirty="0">
                    <a:cs typeface="B Lotus" pitchFamily="2" charset="-78"/>
                  </a:rPr>
                  <a:t>  کشش بهره ای  تقاضای پول</a:t>
                </a:r>
                <a:r>
                  <a:rPr lang="en-US" sz="2700" dirty="0">
                    <a:cs typeface="B Lotus" pitchFamily="2" charset="-78"/>
                  </a:rPr>
                  <a:t>)</a:t>
                </a:r>
                <a:r>
                  <a:rPr lang="fa-IR" sz="2700" dirty="0">
                    <a:cs typeface="B Lotus" pitchFamily="2" charset="-78"/>
                  </a:rPr>
                  <a:t> ضریب ثابت </a:t>
                </a:r>
                <a:r>
                  <a:rPr lang="en-US" sz="2700" dirty="0" smtClean="0">
                    <a:cs typeface="B Lotus" pitchFamily="2" charset="-78"/>
                  </a:rPr>
                  <a:t>(</a:t>
                </a:r>
                <a:endParaRPr lang="fa-IR" sz="2700" dirty="0" smtClean="0">
                  <a:cs typeface="B Lotus" pitchFamily="2" charset="-78"/>
                </a:endParaRPr>
              </a:p>
              <a:p>
                <a:pPr marL="82296" indent="0" algn="l">
                  <a:lnSpc>
                    <a:spcPct val="150000"/>
                  </a:lnSpc>
                  <a:buNone/>
                </a:pPr>
                <a:r>
                  <a:rPr lang="fa-IR" sz="2700" dirty="0" smtClean="0">
                    <a:cs typeface="B Lotus" pitchFamily="2" charset="-78"/>
                  </a:rPr>
                  <a:t>(1)					</a:t>
                </a:r>
                <a14:m>
                  <m:oMath xmlns:m="http://schemas.openxmlformats.org/officeDocument/2006/math">
                    <m:f>
                      <m:fPr>
                        <m:ctrlPr>
                          <a:rPr lang="en-US" sz="2700" i="1">
                            <a:latin typeface="Cambria Math"/>
                          </a:rPr>
                        </m:ctrlPr>
                      </m:fPr>
                      <m:num>
                        <m:r>
                          <m:rPr>
                            <m:sty m:val="p"/>
                          </m:rPr>
                          <a:rPr lang="en-US" sz="2700" i="0">
                            <a:latin typeface="Cambria Math"/>
                          </a:rPr>
                          <m:t>Md</m:t>
                        </m:r>
                      </m:num>
                      <m:den>
                        <m:r>
                          <m:rPr>
                            <m:sty m:val="p"/>
                          </m:rPr>
                          <a:rPr lang="en-US" sz="2700" i="0">
                            <a:latin typeface="Cambria Math"/>
                          </a:rPr>
                          <m:t>P</m:t>
                        </m:r>
                      </m:den>
                    </m:f>
                    <m:r>
                      <a:rPr lang="en-US" sz="2700" i="0">
                        <a:latin typeface="Cambria Math"/>
                      </a:rPr>
                      <m:t>=</m:t>
                    </m:r>
                    <m:r>
                      <m:rPr>
                        <m:sty m:val="p"/>
                      </m:rPr>
                      <a:rPr lang="en-US" sz="2700" i="0">
                        <a:latin typeface="Cambria Math"/>
                      </a:rPr>
                      <m:t>Ky</m:t>
                    </m:r>
                    <m:r>
                      <a:rPr lang="en-US" sz="2700" i="0">
                        <a:latin typeface="Cambria Math"/>
                      </a:rPr>
                      <m:t>−</m:t>
                    </m:r>
                    <m:r>
                      <m:rPr>
                        <m:sty m:val="p"/>
                      </m:rPr>
                      <a:rPr lang="en-US" sz="2700" i="0">
                        <a:latin typeface="Cambria Math"/>
                      </a:rPr>
                      <m:t>Ri</m:t>
                    </m:r>
                  </m:oMath>
                </a14:m>
                <a:endParaRPr lang="en-US" sz="2700" dirty="0">
                  <a:cs typeface="B Lotus" pitchFamily="2" charset="-78"/>
                </a:endParaRPr>
              </a:p>
              <a:p>
                <a:pPr marL="82296" indent="0">
                  <a:lnSpc>
                    <a:spcPct val="150000"/>
                  </a:lnSpc>
                  <a:buNone/>
                </a:pPr>
                <a:r>
                  <a:rPr lang="fa-IR" sz="2700" dirty="0" smtClean="0">
                    <a:cs typeface="B Lotus" pitchFamily="2" charset="-78"/>
                  </a:rPr>
                  <a:t>عرضه </a:t>
                </a:r>
                <a:r>
                  <a:rPr lang="fa-IR" sz="2700" dirty="0">
                    <a:cs typeface="B Lotus" pitchFamily="2" charset="-78"/>
                  </a:rPr>
                  <a:t>پول برون زا و تابع آن به صورت زیر است:</a:t>
                </a:r>
                <a:endParaRPr lang="en-US" sz="2700" dirty="0">
                  <a:cs typeface="B Lotus" pitchFamily="2" charset="-78"/>
                </a:endParaRPr>
              </a:p>
              <a:p>
                <a:pPr marL="82296" indent="0">
                  <a:lnSpc>
                    <a:spcPct val="150000"/>
                  </a:lnSpc>
                  <a:buNone/>
                </a:pPr>
                <a:r>
                  <a:rPr lang="fa-IR" sz="2700" dirty="0">
                    <a:cs typeface="B Lotus" pitchFamily="2" charset="-78"/>
                  </a:rPr>
                  <a:t>عرضه حقیقی پول  </a:t>
                </a:r>
                <a14:m>
                  <m:oMath xmlns:m="http://schemas.openxmlformats.org/officeDocument/2006/math">
                    <m:f>
                      <m:fPr>
                        <m:ctrlPr>
                          <a:rPr lang="en-US" sz="2700" i="1">
                            <a:latin typeface="Cambria Math"/>
                          </a:rPr>
                        </m:ctrlPr>
                      </m:fPr>
                      <m:num>
                        <m:r>
                          <m:rPr>
                            <m:sty m:val="p"/>
                          </m:rPr>
                          <a:rPr lang="en-US" sz="2700" i="0">
                            <a:latin typeface="Cambria Math"/>
                          </a:rPr>
                          <m:t>Ms</m:t>
                        </m:r>
                      </m:num>
                      <m:den>
                        <m:r>
                          <m:rPr>
                            <m:sty m:val="p"/>
                          </m:rPr>
                          <a:rPr lang="en-US" sz="2700" i="0">
                            <a:latin typeface="Cambria Math"/>
                          </a:rPr>
                          <m:t>P</m:t>
                        </m:r>
                      </m:den>
                    </m:f>
                  </m:oMath>
                </a14:m>
                <a:endParaRPr lang="en-US" sz="2700" dirty="0">
                  <a:cs typeface="B Lotus" pitchFamily="2" charset="-78"/>
                </a:endParaRPr>
              </a:p>
              <a:p>
                <a:pPr marL="82296" indent="0">
                  <a:buNone/>
                </a:pPr>
                <a:r>
                  <a:rPr lang="fa-IR" sz="2700" dirty="0">
                    <a:cs typeface="B Lotus" pitchFamily="2" charset="-78"/>
                  </a:rPr>
                  <a:t>عرضه اسمی پول </a:t>
                </a:r>
                <a:r>
                  <a:rPr lang="en-US" sz="2700" dirty="0">
                    <a:cs typeface="B Lotus" pitchFamily="2" charset="-78"/>
                  </a:rPr>
                  <a:t>MS=</a:t>
                </a:r>
                <a:r>
                  <a:rPr lang="fa-IR" sz="2700" dirty="0">
                    <a:cs typeface="B Lotus" pitchFamily="2" charset="-78"/>
                  </a:rPr>
                  <a:t>				</a:t>
                </a:r>
                <a:endParaRPr lang="fa-IR" sz="2700" dirty="0" smtClean="0">
                  <a:cs typeface="B Lotus" pitchFamily="2" charset="-78"/>
                </a:endParaRPr>
              </a:p>
              <a:p>
                <a:pPr marL="82296" indent="0">
                  <a:buNone/>
                </a:pPr>
                <a:r>
                  <a:rPr lang="fa-IR" sz="2700" dirty="0">
                    <a:cs typeface="B Lotus" pitchFamily="2" charset="-78"/>
                  </a:rPr>
                  <a:t>	 (2) </a:t>
                </a:r>
                <a:r>
                  <a:rPr lang="fa-IR" sz="2700" dirty="0" smtClean="0">
                    <a:cs typeface="B Lotus" pitchFamily="2" charset="-78"/>
                  </a:rPr>
                  <a:t>	</a:t>
                </a:r>
                <a14:m>
                  <m:oMath xmlns:m="http://schemas.openxmlformats.org/officeDocument/2006/math">
                    <m:f>
                      <m:fPr>
                        <m:ctrlPr>
                          <a:rPr lang="en-US" sz="2700" i="1">
                            <a:latin typeface="Cambria Math"/>
                          </a:rPr>
                        </m:ctrlPr>
                      </m:fPr>
                      <m:num>
                        <m:r>
                          <m:rPr>
                            <m:sty m:val="p"/>
                          </m:rPr>
                          <a:rPr lang="en-US" sz="2700" i="0">
                            <a:latin typeface="Cambria Math"/>
                          </a:rPr>
                          <m:t>MS</m:t>
                        </m:r>
                      </m:num>
                      <m:den>
                        <m:r>
                          <m:rPr>
                            <m:sty m:val="p"/>
                          </m:rPr>
                          <a:rPr lang="en-US" sz="2700" i="0">
                            <a:latin typeface="Cambria Math"/>
                          </a:rPr>
                          <m:t>P</m:t>
                        </m:r>
                      </m:den>
                    </m:f>
                    <m:r>
                      <a:rPr lang="en-US" sz="2700" i="0">
                        <a:latin typeface="Cambria Math"/>
                      </a:rPr>
                      <m:t>=</m:t>
                    </m:r>
                    <m:f>
                      <m:fPr>
                        <m:ctrlPr>
                          <a:rPr lang="en-US" sz="2700" i="1">
                            <a:latin typeface="Cambria Math"/>
                          </a:rPr>
                        </m:ctrlPr>
                      </m:fPr>
                      <m:num>
                        <m:r>
                          <m:rPr>
                            <m:sty m:val="p"/>
                          </m:rPr>
                          <a:rPr lang="en-US" sz="2700" i="0">
                            <a:latin typeface="Cambria Math"/>
                          </a:rPr>
                          <m:t>MS</m:t>
                        </m:r>
                        <m:r>
                          <a:rPr lang="en-US" sz="2700" i="0">
                            <a:latin typeface="Cambria Math"/>
                          </a:rPr>
                          <m:t>.</m:t>
                        </m:r>
                      </m:num>
                      <m:den>
                        <m:r>
                          <m:rPr>
                            <m:sty m:val="p"/>
                          </m:rPr>
                          <a:rPr lang="en-US" sz="2700" i="0">
                            <a:latin typeface="Cambria Math"/>
                          </a:rPr>
                          <m:t>P</m:t>
                        </m:r>
                      </m:den>
                    </m:f>
                  </m:oMath>
                </a14:m>
                <a:endParaRPr lang="en-US" sz="2700" dirty="0">
                  <a:cs typeface="B Lotus" pitchFamily="2" charset="-78"/>
                </a:endParaRPr>
              </a:p>
              <a:p>
                <a:pPr marL="82296" indent="0">
                  <a:lnSpc>
                    <a:spcPct val="150000"/>
                  </a:lnSpc>
                  <a:buNone/>
                </a:pPr>
                <a:r>
                  <a:rPr lang="fa-IR" sz="2700" dirty="0">
                    <a:cs typeface="B Lotus" pitchFamily="2" charset="-78"/>
                  </a:rPr>
                  <a:t>سطح عمومی قیمتها </a:t>
                </a:r>
                <a:r>
                  <a:rPr lang="en-US" sz="2700" dirty="0">
                    <a:cs typeface="B Lotus" pitchFamily="2" charset="-78"/>
                  </a:rPr>
                  <a:t>P=</a:t>
                </a:r>
              </a:p>
              <a:p>
                <a:pPr marL="82296" indent="0">
                  <a:lnSpc>
                    <a:spcPct val="150000"/>
                  </a:lnSpc>
                  <a:buNone/>
                </a:pPr>
                <a:r>
                  <a:rPr lang="fa-IR" sz="2700" dirty="0" smtClean="0">
                    <a:cs typeface="B Lotus" pitchFamily="2" charset="-78"/>
                  </a:rPr>
                  <a:t>تعادل </a:t>
                </a:r>
                <a:r>
                  <a:rPr lang="fa-IR" sz="2700" dirty="0">
                    <a:cs typeface="B Lotus" pitchFamily="2" charset="-78"/>
                  </a:rPr>
                  <a:t>در بازار پول، مستلزم آن است که عرضه و تقاضای پول با هم برابر باشند.در این صورت: </a:t>
                </a:r>
                <a:endParaRPr lang="en-US" sz="2700" dirty="0">
                  <a:cs typeface="B Lotus" pitchFamily="2" charset="-78"/>
                </a:endParaRPr>
              </a:p>
              <a:p>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548680"/>
                <a:ext cx="7498080" cy="5699720"/>
              </a:xfrm>
              <a:blipFill rotWithShape="1">
                <a:blip r:embed="rId2"/>
                <a:stretch>
                  <a:fillRect r="-81"/>
                </a:stretch>
              </a:blipFill>
            </p:spPr>
            <p:txBody>
              <a:bodyPr/>
              <a:lstStyle/>
              <a:p>
                <a:r>
                  <a:rPr lang="en-US">
                    <a:noFill/>
                  </a:rPr>
                  <a:t> </a:t>
                </a:r>
              </a:p>
            </p:txBody>
          </p:sp>
        </mc:Fallback>
      </mc:AlternateContent>
    </p:spTree>
    <p:extLst>
      <p:ext uri="{BB962C8B-B14F-4D97-AF65-F5344CB8AC3E}">
        <p14:creationId xmlns:p14="http://schemas.microsoft.com/office/powerpoint/2010/main" val="243961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260649"/>
                <a:ext cx="7498080" cy="5987752"/>
              </a:xfrm>
            </p:spPr>
            <p:txBody>
              <a:bodyPr>
                <a:normAutofit/>
              </a:bodyPr>
              <a:lstStyle/>
              <a:p>
                <a:pPr marL="82296" indent="0" algn="ctr">
                  <a:buNone/>
                </a:pPr>
                <a:r>
                  <a:rPr lang="fa-IR" sz="1700" i="1" dirty="0" smtClean="0">
                    <a:latin typeface="Cambria Math"/>
                    <a:cs typeface="B Nazanin" pitchFamily="2" charset="-78"/>
                  </a:rPr>
                  <a:t>(3)</a:t>
                </a:r>
                <a14:m>
                  <m:oMath xmlns:m="http://schemas.openxmlformats.org/officeDocument/2006/math">
                    <m:f>
                      <m:fPr>
                        <m:ctrlPr>
                          <a:rPr lang="en-US" sz="1700" i="1" smtClean="0">
                            <a:latin typeface="Cambria Math"/>
                          </a:rPr>
                        </m:ctrlPr>
                      </m:fPr>
                      <m:num>
                        <m:r>
                          <a:rPr lang="en-US" sz="1700" i="1">
                            <a:latin typeface="Cambria Math"/>
                          </a:rPr>
                          <m:t>𝑀𝑆</m:t>
                        </m:r>
                      </m:num>
                      <m:den>
                        <m:r>
                          <a:rPr lang="en-US" sz="1700" i="1">
                            <a:latin typeface="Cambria Math"/>
                          </a:rPr>
                          <m:t>𝑃</m:t>
                        </m:r>
                      </m:den>
                    </m:f>
                    <m:r>
                      <a:rPr lang="en-US" sz="1700" i="1">
                        <a:latin typeface="Cambria Math"/>
                      </a:rPr>
                      <m:t>=</m:t>
                    </m:r>
                    <m:f>
                      <m:fPr>
                        <m:ctrlPr>
                          <a:rPr lang="en-US" sz="1700" i="1">
                            <a:latin typeface="Cambria Math"/>
                          </a:rPr>
                        </m:ctrlPr>
                      </m:fPr>
                      <m:num>
                        <m:r>
                          <a:rPr lang="en-US" sz="1700" i="1">
                            <a:latin typeface="Cambria Math"/>
                          </a:rPr>
                          <m:t>𝑀𝑑</m:t>
                        </m:r>
                      </m:num>
                      <m:den>
                        <m:r>
                          <a:rPr lang="en-US" sz="1700" i="1">
                            <a:latin typeface="Cambria Math"/>
                          </a:rPr>
                          <m:t>𝑃</m:t>
                        </m:r>
                      </m:den>
                    </m:f>
                  </m:oMath>
                </a14:m>
                <a:r>
                  <a:rPr lang="fa-IR" sz="1700" dirty="0" smtClean="0">
                    <a:cs typeface="B Lotus" pitchFamily="2" charset="-78"/>
                  </a:rPr>
                  <a:t>	</a:t>
                </a:r>
              </a:p>
              <a:p>
                <a:pPr marL="82296" indent="0" algn="just">
                  <a:buNone/>
                </a:pPr>
                <a:r>
                  <a:rPr lang="fa-IR" sz="1700" i="1" dirty="0" smtClean="0">
                    <a:cs typeface="B Lotus" pitchFamily="2" charset="-78"/>
                  </a:rPr>
                  <a:t>اگر از رابطه (1) </a:t>
                </a:r>
                <a14:m>
                  <m:oMath xmlns:m="http://schemas.openxmlformats.org/officeDocument/2006/math">
                    <m:f>
                      <m:fPr>
                        <m:ctrlPr>
                          <a:rPr lang="en-US" sz="1700" i="1">
                            <a:latin typeface="Cambria Math"/>
                          </a:rPr>
                        </m:ctrlPr>
                      </m:fPr>
                      <m:num>
                        <m:r>
                          <a:rPr lang="en-US" sz="1700" i="1">
                            <a:latin typeface="Cambria Math"/>
                          </a:rPr>
                          <m:t>𝑀𝑑</m:t>
                        </m:r>
                      </m:num>
                      <m:den>
                        <m:r>
                          <a:rPr lang="en-US" sz="1700" i="1">
                            <a:latin typeface="Cambria Math"/>
                          </a:rPr>
                          <m:t>𝑃</m:t>
                        </m:r>
                      </m:den>
                    </m:f>
                  </m:oMath>
                </a14:m>
                <a:r>
                  <a:rPr lang="fa-IR" sz="1700" i="1" dirty="0" smtClean="0">
                    <a:cs typeface="B Lotus" pitchFamily="2" charset="-78"/>
                  </a:rPr>
                  <a:t>  </a:t>
                </a:r>
                <a:r>
                  <a:rPr lang="fa-IR" sz="1700" i="1" dirty="0">
                    <a:cs typeface="B Lotus" pitchFamily="2" charset="-78"/>
                  </a:rPr>
                  <a:t>و از رابطه </a:t>
                </a:r>
                <a:r>
                  <a:rPr lang="fa-IR" sz="1700" i="1" dirty="0" smtClean="0">
                    <a:cs typeface="B Lotus" pitchFamily="2" charset="-78"/>
                  </a:rPr>
                  <a:t>(2) </a:t>
                </a:r>
                <a14:m>
                  <m:oMath xmlns:m="http://schemas.openxmlformats.org/officeDocument/2006/math">
                    <m:f>
                      <m:fPr>
                        <m:ctrlPr>
                          <a:rPr lang="en-US" sz="1700" i="1">
                            <a:latin typeface="Cambria Math"/>
                          </a:rPr>
                        </m:ctrlPr>
                      </m:fPr>
                      <m:num>
                        <m:r>
                          <a:rPr lang="en-US" sz="1700" i="1">
                            <a:latin typeface="Cambria Math"/>
                          </a:rPr>
                          <m:t>𝑀𝑆</m:t>
                        </m:r>
                      </m:num>
                      <m:den>
                        <m:r>
                          <a:rPr lang="en-US" sz="1700" i="1">
                            <a:latin typeface="Cambria Math"/>
                          </a:rPr>
                          <m:t>𝑃</m:t>
                        </m:r>
                      </m:den>
                    </m:f>
                  </m:oMath>
                </a14:m>
                <a:r>
                  <a:rPr lang="fa-IR" sz="1700" i="1" dirty="0" smtClean="0">
                    <a:cs typeface="B Lotus" pitchFamily="2" charset="-78"/>
                  </a:rPr>
                  <a:t> مساوي آنها را جايگزين مي كنيم . تابع </a:t>
                </a:r>
                <a:r>
                  <a:rPr lang="en-US" sz="1700" i="1" dirty="0">
                    <a:cs typeface="B Lotus" pitchFamily="2" charset="-78"/>
                  </a:rPr>
                  <a:t>LM</a:t>
                </a:r>
                <a:r>
                  <a:rPr lang="fa-IR" sz="1700" i="1" dirty="0">
                    <a:cs typeface="B Lotus" pitchFamily="2" charset="-78"/>
                  </a:rPr>
                  <a:t> بدست می </a:t>
                </a:r>
                <a:r>
                  <a:rPr lang="fa-IR" sz="1700" i="1" dirty="0" smtClean="0">
                    <a:cs typeface="B Lotus" pitchFamily="2" charset="-78"/>
                  </a:rPr>
                  <a:t>آید.</a:t>
                </a:r>
                <a:endParaRPr lang="en-US" sz="1700" dirty="0" smtClean="0">
                  <a:cs typeface="B Lotus" pitchFamily="2" charset="-78"/>
                </a:endParaRPr>
              </a:p>
              <a:p>
                <a:pPr marL="82296" indent="0" algn="l">
                  <a:lnSpc>
                    <a:spcPct val="150000"/>
                  </a:lnSpc>
                  <a:buNone/>
                </a:pPr>
                <a:r>
                  <a:rPr lang="en-US" sz="1700" i="1" dirty="0">
                    <a:cs typeface="B Lotus" pitchFamily="2" charset="-78"/>
                  </a:rPr>
                  <a:t>1)</a:t>
                </a:r>
                <a14:m>
                  <m:oMath xmlns:m="http://schemas.openxmlformats.org/officeDocument/2006/math">
                    <m:f>
                      <m:fPr>
                        <m:ctrlPr>
                          <a:rPr lang="en-US" sz="1700" i="1">
                            <a:latin typeface="Cambria Math"/>
                          </a:rPr>
                        </m:ctrlPr>
                      </m:fPr>
                      <m:num>
                        <m:r>
                          <a:rPr lang="en-US" sz="1700" i="1">
                            <a:latin typeface="Cambria Math"/>
                          </a:rPr>
                          <m:t>𝑀𝑆</m:t>
                        </m:r>
                        <m:r>
                          <a:rPr lang="en-US" sz="1700" i="1">
                            <a:latin typeface="Cambria Math"/>
                          </a:rPr>
                          <m:t>.</m:t>
                        </m:r>
                      </m:num>
                      <m:den>
                        <m:r>
                          <a:rPr lang="en-US" sz="1700" i="1">
                            <a:latin typeface="Cambria Math"/>
                          </a:rPr>
                          <m:t>𝑃</m:t>
                        </m:r>
                      </m:den>
                    </m:f>
                    <m:r>
                      <a:rPr lang="en-US" sz="1700" i="1">
                        <a:latin typeface="Cambria Math"/>
                      </a:rPr>
                      <m:t>=</m:t>
                    </m:r>
                    <m:r>
                      <a:rPr lang="en-US" sz="1700" i="1">
                        <a:latin typeface="Cambria Math"/>
                      </a:rPr>
                      <m:t>𝐾𝑦</m:t>
                    </m:r>
                    <m:r>
                      <a:rPr lang="en-US" sz="1700" i="1">
                        <a:latin typeface="Cambria Math"/>
                      </a:rPr>
                      <m:t>−</m:t>
                    </m:r>
                    <m:r>
                      <a:rPr lang="en-US" sz="1700" i="1">
                        <a:latin typeface="Cambria Math"/>
                      </a:rPr>
                      <m:t>𝑅𝑖</m:t>
                    </m:r>
                  </m:oMath>
                </a14:m>
                <a:endParaRPr lang="en-US" sz="1700" dirty="0">
                  <a:cs typeface="B Lotus" pitchFamily="2" charset="-78"/>
                </a:endParaRPr>
              </a:p>
              <a:p>
                <a:pPr marL="82296" indent="0" algn="l">
                  <a:lnSpc>
                    <a:spcPct val="150000"/>
                  </a:lnSpc>
                  <a:buNone/>
                </a:pPr>
                <a:r>
                  <a:rPr lang="en-US" sz="1700" i="1" dirty="0">
                    <a:cs typeface="B Lotus" pitchFamily="2" charset="-78"/>
                  </a:rPr>
                  <a:t>2)</a:t>
                </a:r>
                <a14:m>
                  <m:oMath xmlns:m="http://schemas.openxmlformats.org/officeDocument/2006/math">
                    <m:r>
                      <a:rPr lang="en-US" sz="1700" i="1">
                        <a:latin typeface="Cambria Math"/>
                      </a:rPr>
                      <m:t>𝑅𝑖</m:t>
                    </m:r>
                    <m:r>
                      <a:rPr lang="en-US" sz="1700" i="1">
                        <a:latin typeface="Cambria Math"/>
                      </a:rPr>
                      <m:t>=</m:t>
                    </m:r>
                    <m:r>
                      <a:rPr lang="en-US" sz="1700" i="1">
                        <a:latin typeface="Cambria Math"/>
                      </a:rPr>
                      <m:t>𝐾𝑦</m:t>
                    </m:r>
                    <m:r>
                      <a:rPr lang="en-US" sz="1700" i="1">
                        <a:latin typeface="Cambria Math"/>
                      </a:rPr>
                      <m:t>−</m:t>
                    </m:r>
                    <m:f>
                      <m:fPr>
                        <m:ctrlPr>
                          <a:rPr lang="en-US" sz="1700" i="1">
                            <a:latin typeface="Cambria Math"/>
                          </a:rPr>
                        </m:ctrlPr>
                      </m:fPr>
                      <m:num>
                        <m:r>
                          <a:rPr lang="en-US" sz="1700" i="1">
                            <a:latin typeface="Cambria Math"/>
                          </a:rPr>
                          <m:t>𝑀𝑆</m:t>
                        </m:r>
                        <m:r>
                          <a:rPr lang="en-US" sz="1700" i="1">
                            <a:latin typeface="Cambria Math"/>
                          </a:rPr>
                          <m:t>.</m:t>
                        </m:r>
                      </m:num>
                      <m:den>
                        <m:r>
                          <a:rPr lang="en-US" sz="1700" i="1">
                            <a:latin typeface="Cambria Math"/>
                          </a:rPr>
                          <m:t>𝑃</m:t>
                        </m:r>
                      </m:den>
                    </m:f>
                  </m:oMath>
                </a14:m>
                <a:endParaRPr lang="en-US" sz="1700" dirty="0">
                  <a:cs typeface="B Lotus" pitchFamily="2" charset="-78"/>
                </a:endParaRPr>
              </a:p>
              <a:p>
                <a:pPr marL="82296" indent="0" algn="l">
                  <a:lnSpc>
                    <a:spcPct val="150000"/>
                  </a:lnSpc>
                  <a:buNone/>
                </a:pPr>
                <a:r>
                  <a:rPr lang="fa-IR" sz="1700" i="1" dirty="0" smtClean="0">
                    <a:cs typeface="B Lotus" pitchFamily="2" charset="-78"/>
                  </a:rPr>
                  <a:t>(4) </a:t>
                </a:r>
                <a:r>
                  <a:rPr lang="fa-IR" sz="1700" i="1" dirty="0">
                    <a:cs typeface="B Lotus" pitchFamily="2" charset="-78"/>
                  </a:rPr>
                  <a:t>		</a:t>
                </a:r>
                <a:r>
                  <a:rPr lang="en-US" sz="1700" i="1" dirty="0">
                    <a:cs typeface="B Lotus" pitchFamily="2" charset="-78"/>
                  </a:rPr>
                  <a:t>3)</a:t>
                </a:r>
                <a14:m>
                  <m:oMath xmlns:m="http://schemas.openxmlformats.org/officeDocument/2006/math">
                    <m:r>
                      <a:rPr lang="en-US" sz="1700" i="1">
                        <a:latin typeface="Cambria Math"/>
                      </a:rPr>
                      <m:t>𝑖</m:t>
                    </m:r>
                    <m:r>
                      <a:rPr lang="en-US" sz="1700" i="1">
                        <a:latin typeface="Cambria Math"/>
                      </a:rPr>
                      <m:t>=</m:t>
                    </m:r>
                    <m:d>
                      <m:dPr>
                        <m:ctrlPr>
                          <a:rPr lang="en-US" sz="1700" i="1">
                            <a:latin typeface="Cambria Math"/>
                          </a:rPr>
                        </m:ctrlPr>
                      </m:dPr>
                      <m:e>
                        <m:f>
                          <m:fPr>
                            <m:ctrlPr>
                              <a:rPr lang="en-US" sz="1700" i="1">
                                <a:latin typeface="Cambria Math"/>
                              </a:rPr>
                            </m:ctrlPr>
                          </m:fPr>
                          <m:num>
                            <m:r>
                              <a:rPr lang="en-US" sz="1700" i="1">
                                <a:latin typeface="Cambria Math"/>
                              </a:rPr>
                              <m:t>𝐾</m:t>
                            </m:r>
                          </m:num>
                          <m:den>
                            <m:r>
                              <a:rPr lang="en-US" sz="1700" i="1">
                                <a:latin typeface="Cambria Math"/>
                              </a:rPr>
                              <m:t>𝑅</m:t>
                            </m:r>
                          </m:den>
                        </m:f>
                      </m:e>
                    </m:d>
                    <m:r>
                      <a:rPr lang="en-US" sz="1700" i="1">
                        <a:latin typeface="Cambria Math"/>
                      </a:rPr>
                      <m:t>𝑦</m:t>
                    </m:r>
                    <m:r>
                      <a:rPr lang="en-US" sz="1700" i="1">
                        <a:latin typeface="Cambria Math"/>
                      </a:rPr>
                      <m:t>−</m:t>
                    </m:r>
                    <m:f>
                      <m:fPr>
                        <m:ctrlPr>
                          <a:rPr lang="en-US" sz="1700" i="1">
                            <a:latin typeface="Cambria Math"/>
                          </a:rPr>
                        </m:ctrlPr>
                      </m:fPr>
                      <m:num>
                        <m:r>
                          <a:rPr lang="en-US" sz="1700" i="1">
                            <a:latin typeface="Cambria Math"/>
                          </a:rPr>
                          <m:t>𝑀𝑆</m:t>
                        </m:r>
                        <m:r>
                          <a:rPr lang="en-US" sz="1700" i="1">
                            <a:latin typeface="Cambria Math"/>
                          </a:rPr>
                          <m:t>.</m:t>
                        </m:r>
                      </m:num>
                      <m:den>
                        <m:r>
                          <a:rPr lang="en-US" sz="1700" i="1">
                            <a:latin typeface="Cambria Math"/>
                          </a:rPr>
                          <m:t>𝑃𝑅</m:t>
                        </m:r>
                      </m:den>
                    </m:f>
                  </m:oMath>
                </a14:m>
                <a:endParaRPr lang="en-US" sz="1700" dirty="0">
                  <a:cs typeface="B Lotus" pitchFamily="2" charset="-78"/>
                </a:endParaRPr>
              </a:p>
              <a:p>
                <a:pPr marL="82296" indent="0" algn="ctr">
                  <a:buNone/>
                </a:pPr>
                <a:r>
                  <a:rPr lang="fa-IR" sz="1700" i="1" dirty="0">
                    <a:cs typeface="B Lotus" pitchFamily="2" charset="-78"/>
                  </a:rPr>
                  <a:t>شیب منحنی </a:t>
                </a:r>
                <a:r>
                  <a:rPr lang="en-US" sz="1700" i="1" dirty="0">
                    <a:cs typeface="B Lotus" pitchFamily="2" charset="-78"/>
                  </a:rPr>
                  <a:t>LM</a:t>
                </a:r>
                <a:r>
                  <a:rPr lang="fa-IR" sz="1700" i="1" dirty="0">
                    <a:cs typeface="B Lotus" pitchFamily="2" charset="-78"/>
                  </a:rPr>
                  <a:t>=</a:t>
                </a:r>
                <a14:m>
                  <m:oMath xmlns:m="http://schemas.openxmlformats.org/officeDocument/2006/math">
                    <m:f>
                      <m:fPr>
                        <m:ctrlPr>
                          <a:rPr lang="en-US" sz="1700" i="1">
                            <a:latin typeface="Cambria Math"/>
                          </a:rPr>
                        </m:ctrlPr>
                      </m:fPr>
                      <m:num>
                        <m:r>
                          <a:rPr lang="en-US" sz="1700" i="1">
                            <a:latin typeface="Cambria Math"/>
                          </a:rPr>
                          <m:t>𝐾</m:t>
                        </m:r>
                      </m:num>
                      <m:den>
                        <m:r>
                          <a:rPr lang="en-US" sz="1700" i="1">
                            <a:latin typeface="Cambria Math"/>
                          </a:rPr>
                          <m:t>𝑅</m:t>
                        </m:r>
                      </m:den>
                    </m:f>
                  </m:oMath>
                </a14:m>
                <a:endParaRPr lang="fa-IR" sz="1700" i="1" dirty="0" smtClean="0">
                  <a:latin typeface="Cambria Math"/>
                </a:endParaRPr>
              </a:p>
              <a:p>
                <a:pPr marL="82296" indent="0" algn="just">
                  <a:lnSpc>
                    <a:spcPct val="150000"/>
                  </a:lnSpc>
                  <a:buNone/>
                </a:pPr>
                <a14:m>
                  <m:oMath xmlns:m="http://schemas.openxmlformats.org/officeDocument/2006/math">
                    <m:f>
                      <m:fPr>
                        <m:ctrlPr>
                          <a:rPr lang="en-US" sz="1700" i="1">
                            <a:latin typeface="Cambria Math"/>
                          </a:rPr>
                        </m:ctrlPr>
                      </m:fPr>
                      <m:num>
                        <m:r>
                          <m:rPr>
                            <m:sty m:val="p"/>
                          </m:rPr>
                          <a:rPr lang="en-US" sz="1700" i="0">
                            <a:latin typeface="Cambria Math"/>
                          </a:rPr>
                          <m:t>K</m:t>
                        </m:r>
                      </m:num>
                      <m:den>
                        <m:r>
                          <m:rPr>
                            <m:sty m:val="p"/>
                          </m:rPr>
                          <a:rPr lang="en-US" sz="1700" i="0">
                            <a:latin typeface="Cambria Math"/>
                          </a:rPr>
                          <m:t>R</m:t>
                        </m:r>
                      </m:den>
                    </m:f>
                  </m:oMath>
                </a14:m>
                <a:r>
                  <a:rPr lang="fa-IR" sz="1700" dirty="0">
                    <a:cs typeface="B Lotus" pitchFamily="2" charset="-78"/>
                  </a:rPr>
                  <a:t>) شیب منحنی </a:t>
                </a:r>
                <a:r>
                  <a:rPr lang="en-US" sz="1700" dirty="0">
                    <a:cs typeface="B Lotus" pitchFamily="2" charset="-78"/>
                  </a:rPr>
                  <a:t>LM</a:t>
                </a:r>
                <a:r>
                  <a:rPr lang="fa-IR" sz="1700" dirty="0">
                    <a:cs typeface="B Lotus" pitchFamily="2" charset="-78"/>
                  </a:rPr>
                  <a:t> است</a:t>
                </a:r>
                <a:r>
                  <a:rPr lang="fa-IR" sz="1700" dirty="0" smtClean="0">
                    <a:cs typeface="B Lotus" pitchFamily="2" charset="-78"/>
                  </a:rPr>
                  <a:t>.</a:t>
                </a:r>
              </a:p>
              <a:p>
                <a:pPr marL="82296" indent="0" algn="just">
                  <a:lnSpc>
                    <a:spcPct val="150000"/>
                  </a:lnSpc>
                  <a:buNone/>
                </a:pPr>
                <a:r>
                  <a:rPr lang="fa-IR" sz="1700" dirty="0" smtClean="0">
                    <a:cs typeface="B Lotus" pitchFamily="2" charset="-78"/>
                  </a:rPr>
                  <a:t> </a:t>
                </a:r>
                <a:r>
                  <a:rPr lang="fa-IR" sz="1700" dirty="0">
                    <a:cs typeface="B Lotus" pitchFamily="2" charset="-78"/>
                  </a:rPr>
                  <a:t>در حالت حدی کلاسیک که تقاضای سفته بازی پول صفر است،</a:t>
                </a:r>
                <a:r>
                  <a:rPr lang="en-US" sz="1700" dirty="0">
                    <a:cs typeface="B Lotus" pitchFamily="2" charset="-78"/>
                  </a:rPr>
                  <a:t>R</a:t>
                </a:r>
                <a:r>
                  <a:rPr lang="fa-IR" sz="1700" dirty="0">
                    <a:cs typeface="B Lotus" pitchFamily="2" charset="-78"/>
                  </a:rPr>
                  <a:t> تقریبا </a:t>
                </a:r>
                <a:r>
                  <a:rPr lang="fa-IR" sz="1700" dirty="0" smtClean="0">
                    <a:cs typeface="B Lotus" pitchFamily="2" charset="-78"/>
                  </a:rPr>
                  <a:t>برابر </a:t>
                </a:r>
                <a:r>
                  <a:rPr lang="fa-IR" sz="1700" dirty="0">
                    <a:cs typeface="B Lotus" pitchFamily="2" charset="-78"/>
                  </a:rPr>
                  <a:t>صفر می شود. در چنین شرایطی (</a:t>
                </a:r>
                <a14:m>
                  <m:oMath xmlns:m="http://schemas.openxmlformats.org/officeDocument/2006/math">
                    <m:f>
                      <m:fPr>
                        <m:ctrlPr>
                          <a:rPr lang="en-US" sz="1700" i="1">
                            <a:latin typeface="Cambria Math"/>
                          </a:rPr>
                        </m:ctrlPr>
                      </m:fPr>
                      <m:num>
                        <m:r>
                          <m:rPr>
                            <m:sty m:val="p"/>
                          </m:rPr>
                          <a:rPr lang="en-US" sz="1700" i="0">
                            <a:latin typeface="Cambria Math"/>
                          </a:rPr>
                          <m:t>K</m:t>
                        </m:r>
                      </m:num>
                      <m:den>
                        <m:r>
                          <m:rPr>
                            <m:sty m:val="p"/>
                          </m:rPr>
                          <a:rPr lang="en-US" sz="1700" i="0">
                            <a:latin typeface="Cambria Math"/>
                          </a:rPr>
                          <m:t>R</m:t>
                        </m:r>
                      </m:den>
                    </m:f>
                  </m:oMath>
                </a14:m>
                <a:r>
                  <a:rPr lang="fa-IR" sz="1700" dirty="0">
                    <a:cs typeface="B Lotus" pitchFamily="2" charset="-78"/>
                  </a:rPr>
                  <a:t>) یا شیب منحنی </a:t>
                </a:r>
                <a:r>
                  <a:rPr lang="en-US" sz="1700" dirty="0">
                    <a:cs typeface="B Lotus" pitchFamily="2" charset="-78"/>
                  </a:rPr>
                  <a:t>LM</a:t>
                </a:r>
                <a:r>
                  <a:rPr lang="fa-IR" sz="1700" dirty="0">
                    <a:cs typeface="B Lotus" pitchFamily="2" charset="-78"/>
                  </a:rPr>
                  <a:t> به سمت بی نهایت میل می کند. به عبارت دیگر منحنی </a:t>
                </a:r>
                <a:r>
                  <a:rPr lang="en-US" sz="1700" dirty="0">
                    <a:cs typeface="B Lotus" pitchFamily="2" charset="-78"/>
                  </a:rPr>
                  <a:t>LM </a:t>
                </a:r>
                <a:r>
                  <a:rPr lang="fa-IR" sz="1700" dirty="0">
                    <a:cs typeface="B Lotus" pitchFamily="2" charset="-78"/>
                  </a:rPr>
                  <a:t> خطی عمودی می شود. از طرف دیگر در حالت حدی کینزی که اقتصاد در حالت تله نقدینگی است و کشش بهره ای تقاضای پول</a:t>
                </a:r>
                <a:r>
                  <a:rPr lang="en-US" sz="1700" dirty="0">
                    <a:cs typeface="B Lotus" pitchFamily="2" charset="-78"/>
                  </a:rPr>
                  <a:t>(R)</a:t>
                </a:r>
                <a:r>
                  <a:rPr lang="fa-IR" sz="1700" dirty="0">
                    <a:cs typeface="B Lotus" pitchFamily="2" charset="-78"/>
                  </a:rPr>
                  <a:t> بسیار زیاد است.، </a:t>
                </a:r>
                <a14:m>
                  <m:oMath xmlns:m="http://schemas.openxmlformats.org/officeDocument/2006/math">
                    <m:f>
                      <m:fPr>
                        <m:ctrlPr>
                          <a:rPr lang="en-US" sz="1700" i="1">
                            <a:latin typeface="Cambria Math"/>
                            <a:cs typeface="B Lotus" pitchFamily="2" charset="-78"/>
                          </a:rPr>
                        </m:ctrlPr>
                      </m:fPr>
                      <m:num>
                        <m:r>
                          <m:rPr>
                            <m:sty m:val="p"/>
                          </m:rPr>
                          <a:rPr lang="en-US" sz="1700" i="0">
                            <a:latin typeface="Cambria Math"/>
                            <a:cs typeface="B Lotus" pitchFamily="2" charset="-78"/>
                          </a:rPr>
                          <m:t>K</m:t>
                        </m:r>
                      </m:num>
                      <m:den>
                        <m:r>
                          <m:rPr>
                            <m:sty m:val="p"/>
                          </m:rPr>
                          <a:rPr lang="en-US" sz="1700" i="0">
                            <a:latin typeface="Cambria Math"/>
                            <a:cs typeface="B Lotus" pitchFamily="2" charset="-78"/>
                          </a:rPr>
                          <m:t>R</m:t>
                        </m:r>
                      </m:den>
                    </m:f>
                  </m:oMath>
                </a14:m>
                <a:r>
                  <a:rPr lang="fa-IR" sz="1700" dirty="0">
                    <a:cs typeface="B Lotus" pitchFamily="2" charset="-78"/>
                  </a:rPr>
                  <a:t> به سمت صفر میل کرده، منحنی </a:t>
                </a:r>
                <a:r>
                  <a:rPr lang="en-US" sz="1700" dirty="0">
                    <a:cs typeface="B Lotus" pitchFamily="2" charset="-78"/>
                  </a:rPr>
                  <a:t>LM</a:t>
                </a:r>
                <a:r>
                  <a:rPr lang="fa-IR" sz="1700" dirty="0">
                    <a:cs typeface="B Lotus" pitchFamily="2" charset="-78"/>
                  </a:rPr>
                  <a:t> تقریبا افقی می گردد.</a:t>
                </a:r>
                <a:endParaRPr lang="en-US" sz="1700" dirty="0">
                  <a:cs typeface="B Lotus" pitchFamily="2" charset="-78"/>
                </a:endParaRPr>
              </a:p>
              <a:p>
                <a:pPr marL="82296" indent="0" algn="just">
                  <a:lnSpc>
                    <a:spcPct val="150000"/>
                  </a:lnSpc>
                  <a:buNone/>
                </a:pPr>
                <a:endParaRPr lang="en-US" sz="1700" dirty="0">
                  <a:cs typeface="B Lotus" pitchFamily="2" charset="-78"/>
                </a:endParaRPr>
              </a:p>
              <a:p>
                <a:pPr marL="82296" indent="0" algn="just">
                  <a:lnSpc>
                    <a:spcPct val="150000"/>
                  </a:lnSpc>
                  <a:buNone/>
                </a:pPr>
                <a:endParaRPr lang="fa-IR" sz="1700"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260649"/>
                <a:ext cx="7498080" cy="5987752"/>
              </a:xfrm>
              <a:blipFill rotWithShape="1">
                <a:blip r:embed="rId2"/>
                <a:stretch>
                  <a:fillRect l="-1382"/>
                </a:stretch>
              </a:blipFill>
            </p:spPr>
            <p:txBody>
              <a:bodyPr/>
              <a:lstStyle/>
              <a:p>
                <a:r>
                  <a:rPr lang="fa-IR">
                    <a:noFill/>
                  </a:rPr>
                  <a:t> </a:t>
                </a:r>
              </a:p>
            </p:txBody>
          </p:sp>
        </mc:Fallback>
      </mc:AlternateContent>
    </p:spTree>
    <p:extLst>
      <p:ext uri="{BB962C8B-B14F-4D97-AF65-F5344CB8AC3E}">
        <p14:creationId xmlns:p14="http://schemas.microsoft.com/office/powerpoint/2010/main" val="68054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260649"/>
                <a:ext cx="7498080" cy="5987752"/>
              </a:xfrm>
            </p:spPr>
            <p:txBody>
              <a:bodyPr>
                <a:normAutofit lnSpcReduction="10000"/>
              </a:bodyPr>
              <a:lstStyle/>
              <a:p>
                <a:pPr marL="82296" indent="0" algn="just">
                  <a:lnSpc>
                    <a:spcPct val="150000"/>
                  </a:lnSpc>
                  <a:buNone/>
                </a:pPr>
                <a:r>
                  <a:rPr lang="fa-IR" sz="1800" b="1" i="1" dirty="0">
                    <a:effectLst>
                      <a:outerShdw blurRad="38100" dist="38100" dir="2700000" algn="tl">
                        <a:srgbClr val="000000">
                          <a:alpha val="43137"/>
                        </a:srgbClr>
                      </a:outerShdw>
                    </a:effectLst>
                    <a:cs typeface="B Lotus" pitchFamily="2" charset="-78"/>
                  </a:rPr>
                  <a:t>انتقال منحنی </a:t>
                </a:r>
                <a:r>
                  <a:rPr lang="en-US" sz="1800" b="1" i="1" dirty="0">
                    <a:effectLst>
                      <a:outerShdw blurRad="38100" dist="38100" dir="2700000" algn="tl">
                        <a:srgbClr val="000000">
                          <a:alpha val="43137"/>
                        </a:srgbClr>
                      </a:outerShdw>
                    </a:effectLst>
                    <a:cs typeface="B Lotus" pitchFamily="2" charset="-78"/>
                  </a:rPr>
                  <a:t>LM</a:t>
                </a:r>
                <a:endParaRPr lang="en-US" sz="1800" b="1" dirty="0">
                  <a:effectLst>
                    <a:outerShdw blurRad="38100" dist="38100" dir="2700000" algn="tl">
                      <a:srgbClr val="000000">
                        <a:alpha val="43137"/>
                      </a:srgbClr>
                    </a:outerShdw>
                  </a:effectLst>
                  <a:cs typeface="B Lotus" pitchFamily="2" charset="-78"/>
                </a:endParaRPr>
              </a:p>
              <a:p>
                <a:pPr marL="82296" indent="0" algn="just">
                  <a:lnSpc>
                    <a:spcPct val="150000"/>
                  </a:lnSpc>
                  <a:buNone/>
                </a:pPr>
                <a:r>
                  <a:rPr lang="fa-IR" sz="1700" i="1" dirty="0">
                    <a:cs typeface="B Lotus" pitchFamily="2" charset="-78"/>
                  </a:rPr>
                  <a:t>منحنی </a:t>
                </a:r>
                <a:r>
                  <a:rPr lang="en-US" sz="1700" i="1" dirty="0">
                    <a:cs typeface="B Lotus" pitchFamily="2" charset="-78"/>
                  </a:rPr>
                  <a:t>LM</a:t>
                </a:r>
                <a:r>
                  <a:rPr lang="fa-IR" sz="1700" i="1" dirty="0">
                    <a:cs typeface="B Lotus" pitchFamily="2" charset="-78"/>
                  </a:rPr>
                  <a:t> برای 1) عرضه ثابت پول و 2) سطح معین قیمت، رسم گردیده است. حال اگر عرضه اسمی پول تغییر نماید، (باتوجه به اینکه سطح قیمتها ثابت در نظر گرفته شده است) عرضه حقیقی پول تغییر کرده و به شرط ثابت بودن تقاضای پول، منجر به انتقال منحنی </a:t>
                </a:r>
                <a:r>
                  <a:rPr lang="en-US" sz="1700" i="1" dirty="0">
                    <a:cs typeface="B Lotus" pitchFamily="2" charset="-78"/>
                  </a:rPr>
                  <a:t>LM</a:t>
                </a:r>
                <a:r>
                  <a:rPr lang="fa-IR" sz="1700" i="1" dirty="0">
                    <a:cs typeface="B Lotus" pitchFamily="2" charset="-78"/>
                  </a:rPr>
                  <a:t> خواهد شد.اگر عرضه اسمی پول افزایش یابد(با توجه به فرض ثبات سطح قیمتها) عرضه حقیقی پول نیز افزایش یافته، روی منحنی </a:t>
                </a:r>
                <a:r>
                  <a:rPr lang="en-US" sz="1700" i="1" dirty="0">
                    <a:cs typeface="B Lotus" pitchFamily="2" charset="-78"/>
                  </a:rPr>
                  <a:t>LM</a:t>
                </a:r>
                <a:r>
                  <a:rPr lang="fa-IR" sz="1700" i="1" dirty="0">
                    <a:cs typeface="B Lotus" pitchFamily="2" charset="-78"/>
                  </a:rPr>
                  <a:t> یک مازاد نقدینگی بوجود آمده و اگر مردم این پول اضافی رابرای خرید اوراق قرضه به کار ببرند نرخ بهره کاهش خواهد یافت.در هر حال افزایش در عرضه حقیقی پول باعث می گردد که منحنی </a:t>
                </a:r>
                <a:r>
                  <a:rPr lang="en-US" sz="1700" i="1" dirty="0">
                    <a:cs typeface="B Lotus" pitchFamily="2" charset="-78"/>
                  </a:rPr>
                  <a:t>LM</a:t>
                </a:r>
                <a:r>
                  <a:rPr lang="fa-IR" sz="1700" i="1" dirty="0">
                    <a:cs typeface="B Lotus" pitchFamily="2" charset="-78"/>
                  </a:rPr>
                  <a:t> به میزان</a:t>
                </a:r>
                <a14:m>
                  <m:oMath xmlns:m="http://schemas.openxmlformats.org/officeDocument/2006/math">
                    <m:r>
                      <a:rPr lang="en-US" sz="1700" i="1">
                        <a:latin typeface="Cambria Math"/>
                      </a:rPr>
                      <m:t>(</m:t>
                    </m:r>
                    <m:f>
                      <m:fPr>
                        <m:ctrlPr>
                          <a:rPr lang="en-US" sz="1700" i="1">
                            <a:latin typeface="Cambria Math"/>
                          </a:rPr>
                        </m:ctrlPr>
                      </m:fPr>
                      <m:num>
                        <m:r>
                          <a:rPr lang="en-US" sz="1700" i="1">
                            <a:latin typeface="Cambria Math"/>
                          </a:rPr>
                          <m:t>∆</m:t>
                        </m:r>
                        <m:r>
                          <a:rPr lang="en-US" sz="1700" i="1">
                            <a:latin typeface="Cambria Math"/>
                          </a:rPr>
                          <m:t>𝑀𝑆</m:t>
                        </m:r>
                      </m:num>
                      <m:den>
                        <m:r>
                          <a:rPr lang="en-US" sz="1700" i="1">
                            <a:latin typeface="Cambria Math"/>
                          </a:rPr>
                          <m:t>𝑃</m:t>
                        </m:r>
                      </m:den>
                    </m:f>
                    <m:r>
                      <a:rPr lang="en-US" sz="1700" i="1">
                        <a:latin typeface="Cambria Math"/>
                      </a:rPr>
                      <m:t>/</m:t>
                    </m:r>
                    <m:r>
                      <a:rPr lang="en-US" sz="1700" i="1">
                        <a:latin typeface="Cambria Math"/>
                      </a:rPr>
                      <m:t>𝐾</m:t>
                    </m:r>
                    <m:r>
                      <a:rPr lang="en-US" sz="1700" i="1">
                        <a:latin typeface="Cambria Math"/>
                      </a:rPr>
                      <m:t>) </m:t>
                    </m:r>
                  </m:oMath>
                </a14:m>
                <a:r>
                  <a:rPr lang="fa-IR" sz="1700" i="1" dirty="0">
                    <a:cs typeface="B Lotus" pitchFamily="2" charset="-78"/>
                  </a:rPr>
                  <a:t>  به سمت راست منتقل گردد . بااستدلال مشابه اگر، عرضه حقیقی پول کاهش یابد، منحنی </a:t>
                </a:r>
                <a:r>
                  <a:rPr lang="en-US" sz="1700" i="1" dirty="0">
                    <a:cs typeface="B Lotus" pitchFamily="2" charset="-78"/>
                  </a:rPr>
                  <a:t>LM</a:t>
                </a:r>
                <a:r>
                  <a:rPr lang="fa-IR" sz="1700" i="1" dirty="0">
                    <a:cs typeface="B Lotus" pitchFamily="2" charset="-78"/>
                  </a:rPr>
                  <a:t> به میزان  </a:t>
                </a:r>
                <a14:m>
                  <m:oMath xmlns:m="http://schemas.openxmlformats.org/officeDocument/2006/math">
                    <m:r>
                      <a:rPr lang="en-US" sz="1700" i="1">
                        <a:latin typeface="Cambria Math"/>
                      </a:rPr>
                      <m:t>(</m:t>
                    </m:r>
                    <m:f>
                      <m:fPr>
                        <m:ctrlPr>
                          <a:rPr lang="en-US" sz="1700" i="1">
                            <a:latin typeface="Cambria Math"/>
                          </a:rPr>
                        </m:ctrlPr>
                      </m:fPr>
                      <m:num>
                        <m:r>
                          <a:rPr lang="en-US" sz="1700" i="1">
                            <a:latin typeface="Cambria Math"/>
                          </a:rPr>
                          <m:t>∆</m:t>
                        </m:r>
                        <m:r>
                          <a:rPr lang="en-US" sz="1700" i="1">
                            <a:latin typeface="Cambria Math"/>
                          </a:rPr>
                          <m:t>𝑀𝑆</m:t>
                        </m:r>
                      </m:num>
                      <m:den>
                        <m:r>
                          <a:rPr lang="en-US" sz="1700" i="1">
                            <a:latin typeface="Cambria Math"/>
                          </a:rPr>
                          <m:t>𝑃</m:t>
                        </m:r>
                      </m:den>
                    </m:f>
                    <m:r>
                      <a:rPr lang="en-US" sz="1700" i="1">
                        <a:latin typeface="Cambria Math"/>
                      </a:rPr>
                      <m:t>/</m:t>
                    </m:r>
                    <m:r>
                      <a:rPr lang="en-US" sz="1700" i="1">
                        <a:latin typeface="Cambria Math"/>
                      </a:rPr>
                      <m:t>𝐾</m:t>
                    </m:r>
                    <m:r>
                      <a:rPr lang="en-US" sz="1700" i="1">
                        <a:latin typeface="Cambria Math"/>
                      </a:rPr>
                      <m:t>) </m:t>
                    </m:r>
                  </m:oMath>
                </a14:m>
                <a:r>
                  <a:rPr lang="fa-IR" sz="1700" i="1" dirty="0">
                    <a:cs typeface="B Lotus" pitchFamily="2" charset="-78"/>
                  </a:rPr>
                  <a:t> به سمت چپ منتقل می شود. </a:t>
                </a:r>
                <a:endParaRPr lang="fa-IR" sz="1700" i="1" dirty="0" smtClean="0">
                  <a:cs typeface="B Lotus" pitchFamily="2" charset="-78"/>
                </a:endParaRPr>
              </a:p>
              <a:p>
                <a:pPr marL="82296" indent="0" algn="just">
                  <a:buNone/>
                </a:pPr>
                <a:r>
                  <a:rPr lang="fa-IR" sz="1700" i="1" dirty="0" smtClean="0">
                    <a:cs typeface="B Lotus" pitchFamily="2" charset="-78"/>
                  </a:rPr>
                  <a:t>روی منحنی </a:t>
                </a:r>
                <a14:m>
                  <m:oMath xmlns:m="http://schemas.openxmlformats.org/officeDocument/2006/math">
                    <m:sSub>
                      <m:sSubPr>
                        <m:ctrlPr>
                          <a:rPr lang="en-US" sz="1700" i="1">
                            <a:latin typeface="Cambria Math"/>
                          </a:rPr>
                        </m:ctrlPr>
                      </m:sSubPr>
                      <m:e>
                        <m:r>
                          <a:rPr lang="en-US" sz="1700" i="1">
                            <a:latin typeface="Cambria Math"/>
                          </a:rPr>
                          <m:t>𝐿𝑀</m:t>
                        </m:r>
                      </m:e>
                      <m:sub>
                        <m:r>
                          <a:rPr lang="en-US" sz="1700" i="1">
                            <a:latin typeface="Cambria Math"/>
                          </a:rPr>
                          <m:t>1</m:t>
                        </m:r>
                      </m:sub>
                    </m:sSub>
                  </m:oMath>
                </a14:m>
                <a:r>
                  <a:rPr lang="fa-IR" sz="1700" i="1" dirty="0" smtClean="0">
                    <a:cs typeface="B Lotus" pitchFamily="2" charset="-78"/>
                  </a:rPr>
                  <a:t> </a:t>
                </a:r>
                <a:endParaRPr lang="en-US" sz="1700" i="1" dirty="0" smtClean="0">
                  <a:cs typeface="B Lotus" pitchFamily="2" charset="-78"/>
                </a:endParaRPr>
              </a:p>
              <a:p>
                <a:pPr marL="82296" indent="0" algn="just">
                  <a:buNone/>
                </a:pPr>
                <a:r>
                  <a:rPr lang="fa-IR" sz="1700" i="1" dirty="0" smtClean="0">
                    <a:cs typeface="B Lotus" pitchFamily="2" charset="-78"/>
                  </a:rPr>
                  <a:t> که پس از افزایش عرضه حقیقی پول به سمت راست منتقل گرديده است، ملاحظه مي گردد در هر سطحي از نرخ بهره ، سطح  تعادلی درآمد، نسبت به قبل افزايش يافته است .  زيرا در چنین شرایطی تمام افزایش پول بوجود آمده در اقتصاد، به منظور معاملاتی استفاده می گردد، لذا تغییری در تقاضا برای داراییها بوجود نیامده و در نتیجه دلیلی برای تغییر نرخ بهره وجود ندارد . </a:t>
                </a:r>
              </a:p>
              <a:p>
                <a:pPr marL="82296" indent="0" algn="just">
                  <a:buNone/>
                </a:pPr>
                <a:r>
                  <a:rPr lang="fa-IR" sz="1700" i="1" dirty="0" smtClean="0">
                    <a:cs typeface="B Lotus" pitchFamily="2" charset="-78"/>
                  </a:rPr>
                  <a:t> همين طور در هر سطحي از درآمد تعادلي ،  </a:t>
                </a:r>
                <a:r>
                  <a:rPr lang="fa-IR" sz="1700" i="1" dirty="0">
                    <a:cs typeface="B Lotus" pitchFamily="2" charset="-78"/>
                  </a:rPr>
                  <a:t>نرخ بهره نسبت به قبل کاهش یافته است </a:t>
                </a:r>
                <a:r>
                  <a:rPr lang="fa-IR" sz="1700" i="1" dirty="0" smtClean="0">
                    <a:cs typeface="B Lotus" pitchFamily="2" charset="-78"/>
                  </a:rPr>
                  <a:t>..</a:t>
                </a:r>
                <a:endParaRPr lang="en-US" sz="1700" i="1" dirty="0">
                  <a:cs typeface="B Lotus" pitchFamily="2" charset="-78"/>
                </a:endParaRPr>
              </a:p>
              <a:p>
                <a:pPr marL="82296" indent="0" algn="just">
                  <a:lnSpc>
                    <a:spcPct val="150000"/>
                  </a:lnSpc>
                  <a:buNone/>
                </a:pPr>
                <a:endParaRPr lang="fa-IR" sz="1700"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260649"/>
                <a:ext cx="7498080" cy="5987752"/>
              </a:xfrm>
              <a:blipFill rotWithShape="1">
                <a:blip r:embed="rId2"/>
                <a:stretch>
                  <a:fillRect l="-1382"/>
                </a:stretch>
              </a:blipFill>
            </p:spPr>
            <p:txBody>
              <a:bodyPr/>
              <a:lstStyle/>
              <a:p>
                <a:r>
                  <a:rPr lang="fa-IR">
                    <a:noFill/>
                  </a:rPr>
                  <a:t> </a:t>
                </a:r>
              </a:p>
            </p:txBody>
          </p:sp>
        </mc:Fallback>
      </mc:AlternateContent>
    </p:spTree>
    <p:extLst>
      <p:ext uri="{BB962C8B-B14F-4D97-AF65-F5344CB8AC3E}">
        <p14:creationId xmlns:p14="http://schemas.microsoft.com/office/powerpoint/2010/main" val="351058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260649"/>
            <a:ext cx="7498080" cy="5915744"/>
          </a:xfrm>
        </p:spPr>
        <p:txBody>
          <a:bodyPr>
            <a:noAutofit/>
          </a:bodyPr>
          <a:lstStyle/>
          <a:p>
            <a:pPr marL="82296" indent="0" algn="ctr">
              <a:lnSpc>
                <a:spcPct val="150000"/>
              </a:lnSpc>
              <a:buNone/>
            </a:pPr>
            <a:r>
              <a:rPr lang="fa-IR" sz="1700" b="1" i="1" dirty="0" smtClean="0">
                <a:cs typeface="B Lotus" pitchFamily="2" charset="-78"/>
              </a:rPr>
              <a:t>نمودار </a:t>
            </a:r>
            <a:r>
              <a:rPr lang="fa-IR" sz="1700" b="1" i="1" dirty="0">
                <a:cs typeface="B Lotus" pitchFamily="2" charset="-78"/>
              </a:rPr>
              <a:t>(</a:t>
            </a:r>
            <a:r>
              <a:rPr lang="fa-IR" sz="1700" b="1" i="1" dirty="0" smtClean="0">
                <a:cs typeface="B Lotus" pitchFamily="2" charset="-78"/>
              </a:rPr>
              <a:t>1-6) انتقال </a:t>
            </a:r>
            <a:r>
              <a:rPr lang="fa-IR" sz="1700" b="1" i="1" dirty="0">
                <a:cs typeface="B Lotus" pitchFamily="2" charset="-78"/>
              </a:rPr>
              <a:t>منحنی </a:t>
            </a:r>
            <a:r>
              <a:rPr lang="en-US" sz="1700" b="1" i="1" dirty="0" smtClean="0">
                <a:cs typeface="B Lotus" pitchFamily="2" charset="-78"/>
              </a:rPr>
              <a:t>LM</a:t>
            </a:r>
            <a:endParaRPr lang="fa-IR" sz="1700" b="1" i="1" dirty="0" smtClean="0">
              <a:cs typeface="B Lotus" pitchFamily="2" charset="-78"/>
            </a:endParaRPr>
          </a:p>
          <a:p>
            <a:pPr marL="82296" indent="0" algn="ctr">
              <a:lnSpc>
                <a:spcPct val="150000"/>
              </a:lnSpc>
              <a:buNone/>
            </a:pPr>
            <a:endParaRPr lang="fa-IR" sz="1700" b="1" i="1" dirty="0">
              <a:cs typeface="B Lotus" pitchFamily="2" charset="-78"/>
            </a:endParaRP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2195736" y="908721"/>
            <a:ext cx="5832648"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angle 3"/>
              <p:cNvSpPr/>
              <p:nvPr/>
            </p:nvSpPr>
            <p:spPr>
              <a:xfrm>
                <a:off x="1691680" y="5157193"/>
                <a:ext cx="6624736" cy="1269578"/>
              </a:xfrm>
              <a:prstGeom prst="rect">
                <a:avLst/>
              </a:prstGeom>
            </p:spPr>
            <p:txBody>
              <a:bodyPr wrap="square">
                <a:spAutoFit/>
              </a:bodyPr>
              <a:lstStyle/>
              <a:p>
                <a:pPr algn="just" rtl="1">
                  <a:lnSpc>
                    <a:spcPct val="150000"/>
                  </a:lnSpc>
                </a:pPr>
                <a:r>
                  <a:rPr lang="fa-IR" sz="1700" i="1" dirty="0" smtClean="0">
                    <a:cs typeface="B Lotus" pitchFamily="2" charset="-78"/>
                  </a:rPr>
                  <a:t>برعكس اگر </a:t>
                </a:r>
                <a:r>
                  <a:rPr lang="fa-IR" sz="1700" i="1" dirty="0">
                    <a:cs typeface="B Lotus" pitchFamily="2" charset="-78"/>
                  </a:rPr>
                  <a:t>درآمد در سطح </a:t>
                </a:r>
                <a:r>
                  <a:rPr lang="en-US" sz="1700" i="1" dirty="0" smtClean="0">
                    <a:cs typeface="Simplified Arabic Fixed" pitchFamily="49" charset="-78"/>
                  </a:rPr>
                  <a:t>y0</a:t>
                </a:r>
                <a:r>
                  <a:rPr lang="fa-IR" sz="1700" i="1" dirty="0" smtClean="0">
                    <a:cs typeface="B Lotus" pitchFamily="2" charset="-78"/>
                  </a:rPr>
                  <a:t> </a:t>
                </a:r>
                <a:r>
                  <a:rPr lang="fa-IR" sz="1700" i="1" dirty="0">
                    <a:cs typeface="B Lotus" pitchFamily="2" charset="-78"/>
                  </a:rPr>
                  <a:t>ثابت باقی بماند، تقاضای معاملاتی پول ثابت بوده، و تمام افزایش پول به منظور سفته بازی استفاده شده و باتوجه به افزایش تقاضا برای دارایی </a:t>
                </a:r>
                <a:r>
                  <a:rPr lang="fa-IR" sz="1700" i="1" dirty="0" smtClean="0">
                    <a:cs typeface="B Lotus" pitchFamily="2" charset="-78"/>
                  </a:rPr>
                  <a:t>( اوراق قرضه ) و </a:t>
                </a:r>
                <a:r>
                  <a:rPr lang="fa-IR" sz="1700" i="1" dirty="0">
                    <a:cs typeface="B Lotus" pitchFamily="2" charset="-78"/>
                  </a:rPr>
                  <a:t>افزایش قیمت آنها،نرخ بهره کاهش یافته و در سطح </a:t>
                </a:r>
                <a14:m>
                  <m:oMath xmlns:m="http://schemas.openxmlformats.org/officeDocument/2006/math">
                    <m:sSub>
                      <m:sSubPr>
                        <m:ctrlPr>
                          <a:rPr lang="en-US" sz="1700" i="1">
                            <a:latin typeface="Cambria Math"/>
                          </a:rPr>
                        </m:ctrlPr>
                      </m:sSubPr>
                      <m:e>
                        <m:r>
                          <a:rPr lang="en-US" sz="1700" i="1">
                            <a:latin typeface="Cambria Math"/>
                          </a:rPr>
                          <m:t>𝑖</m:t>
                        </m:r>
                      </m:e>
                      <m:sub>
                        <m:r>
                          <a:rPr lang="en-US" sz="1700" i="1">
                            <a:latin typeface="Cambria Math"/>
                          </a:rPr>
                          <m:t>1</m:t>
                        </m:r>
                      </m:sub>
                    </m:sSub>
                  </m:oMath>
                </a14:m>
                <a:r>
                  <a:rPr lang="fa-IR" sz="1700" i="1" dirty="0">
                    <a:cs typeface="B Lotus" pitchFamily="2" charset="-78"/>
                  </a:rPr>
                  <a:t> قرار می گیرد.</a:t>
                </a:r>
                <a:endParaRPr lang="en-US" sz="1700" dirty="0">
                  <a:cs typeface="B Lotus" pitchFamily="2" charset="-78"/>
                </a:endParaRPr>
              </a:p>
            </p:txBody>
          </p:sp>
        </mc:Choice>
        <mc:Fallback xmlns="">
          <p:sp>
            <p:nvSpPr>
              <p:cNvPr id="4" name="Rectangle 3"/>
              <p:cNvSpPr>
                <a:spLocks noRot="1" noChangeAspect="1" noMove="1" noResize="1" noEditPoints="1" noAdjustHandles="1" noChangeArrowheads="1" noChangeShapeType="1" noTextEdit="1"/>
              </p:cNvSpPr>
              <p:nvPr/>
            </p:nvSpPr>
            <p:spPr>
              <a:xfrm>
                <a:off x="1691680" y="5157193"/>
                <a:ext cx="6624736" cy="1269578"/>
              </a:xfrm>
              <a:prstGeom prst="rect">
                <a:avLst/>
              </a:prstGeom>
              <a:blipFill rotWithShape="1">
                <a:blip r:embed="rId3"/>
                <a:stretch>
                  <a:fillRect l="-1473" r="-645" b="-4808"/>
                </a:stretch>
              </a:blipFill>
            </p:spPr>
            <p:txBody>
              <a:bodyPr/>
              <a:lstStyle/>
              <a:p>
                <a:r>
                  <a:rPr lang="fa-IR">
                    <a:noFill/>
                  </a:rPr>
                  <a:t> </a:t>
                </a:r>
              </a:p>
            </p:txBody>
          </p:sp>
        </mc:Fallback>
      </mc:AlternateContent>
    </p:spTree>
    <p:extLst>
      <p:ext uri="{BB962C8B-B14F-4D97-AF65-F5344CB8AC3E}">
        <p14:creationId xmlns:p14="http://schemas.microsoft.com/office/powerpoint/2010/main" val="1384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76673"/>
            <a:ext cx="7498080" cy="5771728"/>
          </a:xfrm>
        </p:spPr>
        <p:txBody>
          <a:bodyPr>
            <a:normAutofit lnSpcReduction="10000"/>
          </a:bodyPr>
          <a:lstStyle/>
          <a:p>
            <a:pPr marL="82296" indent="0" algn="just">
              <a:lnSpc>
                <a:spcPct val="150000"/>
              </a:lnSpc>
              <a:buNone/>
            </a:pPr>
            <a:r>
              <a:rPr lang="fa-IR" sz="1700" dirty="0">
                <a:cs typeface="B Lotus" pitchFamily="2" charset="-78"/>
              </a:rPr>
              <a:t>با افزایش تقاضای پول و با فرض ثبات عرضه پول، منحنی </a:t>
            </a:r>
            <a:r>
              <a:rPr lang="en-US" sz="1700" dirty="0">
                <a:cs typeface="B Lotus" pitchFamily="2" charset="-78"/>
              </a:rPr>
              <a:t>LM</a:t>
            </a:r>
            <a:r>
              <a:rPr lang="fa-IR" sz="1700" dirty="0">
                <a:cs typeface="B Lotus" pitchFamily="2" charset="-78"/>
              </a:rPr>
              <a:t> به سمت چپ منتقل می گردد. اگر تقاضای پول افزایش یابد، و در هر صورتی که عرضه پول ثابت بماند در هر سطح درآمدی نرخ بهره نسبت به قبل افزایش می یابد </a:t>
            </a:r>
            <a:r>
              <a:rPr lang="fa-IR" sz="1700" dirty="0" smtClean="0">
                <a:cs typeface="B Lotus" pitchFamily="2" charset="-78"/>
              </a:rPr>
              <a:t>.</a:t>
            </a:r>
          </a:p>
          <a:p>
            <a:pPr marL="82296" indent="0" algn="just">
              <a:lnSpc>
                <a:spcPct val="150000"/>
              </a:lnSpc>
              <a:buNone/>
            </a:pPr>
            <a:r>
              <a:rPr lang="fa-IR" sz="1700" dirty="0" smtClean="0">
                <a:cs typeface="B Lotus" pitchFamily="2" charset="-78"/>
              </a:rPr>
              <a:t> اگر نرخ بهره را ثابت در نظر بگيريم ،  </a:t>
            </a:r>
            <a:r>
              <a:rPr lang="fa-IR" sz="1700" dirty="0">
                <a:cs typeface="B Lotus" pitchFamily="2" charset="-78"/>
              </a:rPr>
              <a:t>با افزایش تقاضای پول</a:t>
            </a:r>
            <a:r>
              <a:rPr lang="fa-IR" sz="1700" dirty="0" smtClean="0">
                <a:cs typeface="B Lotus" pitchFamily="2" charset="-78"/>
              </a:rPr>
              <a:t>،( و با فرض ثبات عرضه پول )  </a:t>
            </a:r>
            <a:r>
              <a:rPr lang="fa-IR" sz="1700" dirty="0">
                <a:cs typeface="B Lotus" pitchFamily="2" charset="-78"/>
              </a:rPr>
              <a:t>درآمد ملی کاهش می یابد.</a:t>
            </a:r>
            <a:endParaRPr lang="en-US" sz="1700" dirty="0">
              <a:cs typeface="B Lotus" pitchFamily="2" charset="-78"/>
            </a:endParaRPr>
          </a:p>
          <a:p>
            <a:pPr marL="82296" indent="0" algn="just">
              <a:lnSpc>
                <a:spcPct val="150000"/>
              </a:lnSpc>
              <a:buNone/>
            </a:pPr>
            <a:r>
              <a:rPr lang="fa-IR" sz="1700" dirty="0">
                <a:cs typeface="B Lotus" pitchFamily="2" charset="-78"/>
              </a:rPr>
              <a:t>شیب منحنی </a:t>
            </a:r>
            <a:r>
              <a:rPr lang="en-US" sz="1700" dirty="0">
                <a:cs typeface="B Lotus" pitchFamily="2" charset="-78"/>
              </a:rPr>
              <a:t>LM</a:t>
            </a:r>
            <a:r>
              <a:rPr lang="fa-IR" sz="1700" dirty="0">
                <a:cs typeface="B Lotus" pitchFamily="2" charset="-78"/>
              </a:rPr>
              <a:t> به کشش درآمدی و بهره ای تقاضای پول، بستگی دارد. اگر کشش درآمدی تقاضای پول  کمتر و کشش بهره ای تقاضای پول بالاتر باشد، منحنی </a:t>
            </a:r>
            <a:r>
              <a:rPr lang="en-US" sz="1700" dirty="0">
                <a:cs typeface="B Lotus" pitchFamily="2" charset="-78"/>
              </a:rPr>
              <a:t>LM</a:t>
            </a:r>
            <a:r>
              <a:rPr lang="fa-IR" sz="1700" dirty="0">
                <a:cs typeface="B Lotus" pitchFamily="2" charset="-78"/>
              </a:rPr>
              <a:t> افقی تر است.</a:t>
            </a:r>
            <a:endParaRPr lang="en-US" sz="1700" dirty="0">
              <a:cs typeface="B Lotus" pitchFamily="2" charset="-78"/>
            </a:endParaRPr>
          </a:p>
          <a:p>
            <a:pPr marL="82296" indent="0" algn="just">
              <a:lnSpc>
                <a:spcPct val="150000"/>
              </a:lnSpc>
              <a:buNone/>
            </a:pPr>
            <a:r>
              <a:rPr lang="fa-IR" sz="1700" dirty="0" smtClean="0">
                <a:cs typeface="B Lotus" pitchFamily="2" charset="-78"/>
              </a:rPr>
              <a:t>برعكس در </a:t>
            </a:r>
            <a:r>
              <a:rPr lang="fa-IR" sz="1700" dirty="0">
                <a:cs typeface="B Lotus" pitchFamily="2" charset="-78"/>
              </a:rPr>
              <a:t>صورتی که کشش درآمدی تقاضای پول  بیشتر و کشش بهره ای </a:t>
            </a:r>
            <a:r>
              <a:rPr lang="fa-IR" sz="1700" dirty="0" smtClean="0">
                <a:cs typeface="B Lotus" pitchFamily="2" charset="-78"/>
              </a:rPr>
              <a:t>آن کمتر </a:t>
            </a:r>
            <a:r>
              <a:rPr lang="fa-IR" sz="1700" dirty="0">
                <a:cs typeface="B Lotus" pitchFamily="2" charset="-78"/>
              </a:rPr>
              <a:t>باشد، منحنی </a:t>
            </a:r>
            <a:r>
              <a:rPr lang="en-US" sz="1700" dirty="0">
                <a:cs typeface="B Lotus" pitchFamily="2" charset="-78"/>
              </a:rPr>
              <a:t>LM</a:t>
            </a:r>
            <a:r>
              <a:rPr lang="fa-IR" sz="1700" dirty="0">
                <a:cs typeface="B Lotus" pitchFamily="2" charset="-78"/>
              </a:rPr>
              <a:t> دارای شیب بیشتری خواهد بود.</a:t>
            </a:r>
            <a:endParaRPr lang="en-US" sz="1700" dirty="0">
              <a:cs typeface="B Lotus" pitchFamily="2" charset="-78"/>
            </a:endParaRPr>
          </a:p>
          <a:p>
            <a:pPr marL="82296" indent="0" algn="just">
              <a:lnSpc>
                <a:spcPct val="150000"/>
              </a:lnSpc>
              <a:buNone/>
            </a:pPr>
            <a:r>
              <a:rPr lang="fa-IR" sz="1700" dirty="0">
                <a:cs typeface="B Lotus" pitchFamily="2" charset="-78"/>
              </a:rPr>
              <a:t>منحنی </a:t>
            </a:r>
            <a:r>
              <a:rPr lang="en-US" sz="1700" dirty="0">
                <a:cs typeface="B Lotus" pitchFamily="2" charset="-78"/>
              </a:rPr>
              <a:t>LM</a:t>
            </a:r>
            <a:r>
              <a:rPr lang="fa-IR" sz="1700" dirty="0">
                <a:cs typeface="B Lotus" pitchFamily="2" charset="-78"/>
              </a:rPr>
              <a:t> به تنهایی نمی تواند سطح درآمد ملی و نرخ بهره تعادلی را تعیین نماید. </a:t>
            </a:r>
            <a:r>
              <a:rPr lang="fa-IR" sz="1700" dirty="0" smtClean="0">
                <a:cs typeface="B Lotus" pitchFamily="2" charset="-78"/>
              </a:rPr>
              <a:t>بلكه آن تركيبات ممكن درآمد و نرخ بهره را بدون آنكه مشخص نمايد كداميك از تركيبات قابل حصول مي باشد را نشان مي دهد . بنابراين نقاط روي منحني </a:t>
            </a:r>
            <a:r>
              <a:rPr lang="en-US" sz="1700" dirty="0" smtClean="0">
                <a:cs typeface="B Lotus" pitchFamily="2" charset="-78"/>
              </a:rPr>
              <a:t>LM</a:t>
            </a:r>
            <a:r>
              <a:rPr lang="fa-IR" sz="1700" dirty="0" smtClean="0">
                <a:cs typeface="B Lotus" pitchFamily="2" charset="-78"/>
              </a:rPr>
              <a:t> ، تنها تركيبات نرخ بهره و درآمدي را كه در آن ، بازار پول در تعادل است را نشان مي دهد . </a:t>
            </a:r>
          </a:p>
          <a:p>
            <a:pPr marL="82296" indent="0">
              <a:lnSpc>
                <a:spcPct val="150000"/>
              </a:lnSpc>
              <a:buNone/>
            </a:pPr>
            <a:r>
              <a:rPr lang="fa-IR" sz="1700" dirty="0" smtClean="0">
                <a:cs typeface="B Lotus" pitchFamily="2" charset="-78"/>
              </a:rPr>
              <a:t>کلیه </a:t>
            </a:r>
            <a:r>
              <a:rPr lang="fa-IR" sz="1700" dirty="0">
                <a:cs typeface="B Lotus" pitchFamily="2" charset="-78"/>
              </a:rPr>
              <a:t>نقاطی که در سمت چپ و بالای منحنی </a:t>
            </a:r>
            <a:r>
              <a:rPr lang="en-US" sz="1700" dirty="0">
                <a:cs typeface="B Lotus" pitchFamily="2" charset="-78"/>
              </a:rPr>
              <a:t>LM</a:t>
            </a:r>
            <a:r>
              <a:rPr lang="fa-IR" sz="1700" dirty="0">
                <a:cs typeface="B Lotus" pitchFamily="2" charset="-78"/>
              </a:rPr>
              <a:t> قرار دارند، مازاد عرضه پول وجود دارد. برعکس همه تقاطی که زیر و پایین منحنی </a:t>
            </a:r>
            <a:r>
              <a:rPr lang="en-US" sz="1700" dirty="0">
                <a:cs typeface="B Lotus" pitchFamily="2" charset="-78"/>
              </a:rPr>
              <a:t>LM</a:t>
            </a:r>
            <a:r>
              <a:rPr lang="fa-IR" sz="1700" dirty="0">
                <a:cs typeface="B Lotus" pitchFamily="2" charset="-78"/>
              </a:rPr>
              <a:t> قرار دارد، مازاد تقاضای پول وجود دارد.</a:t>
            </a:r>
            <a:endParaRPr lang="en-US" sz="1700" dirty="0">
              <a:cs typeface="B Lotus" pitchFamily="2" charset="-78"/>
            </a:endParaRPr>
          </a:p>
          <a:p>
            <a:endParaRPr lang="fa-IR" dirty="0"/>
          </a:p>
        </p:txBody>
      </p:sp>
    </p:spTree>
    <p:extLst>
      <p:ext uri="{BB962C8B-B14F-4D97-AF65-F5344CB8AC3E}">
        <p14:creationId xmlns:p14="http://schemas.microsoft.com/office/powerpoint/2010/main" val="327492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260649"/>
            <a:ext cx="7498080" cy="5987752"/>
          </a:xfrm>
        </p:spPr>
        <p:txBody>
          <a:bodyPr>
            <a:normAutofit lnSpcReduction="10000"/>
          </a:bodyPr>
          <a:lstStyle/>
          <a:p>
            <a:pPr marL="82296" indent="0" algn="just">
              <a:lnSpc>
                <a:spcPct val="150000"/>
              </a:lnSpc>
              <a:buNone/>
            </a:pPr>
            <a:r>
              <a:rPr lang="fa-IR" sz="1800" b="1" i="1" dirty="0">
                <a:effectLst>
                  <a:outerShdw blurRad="38100" dist="38100" dir="2700000" algn="tl">
                    <a:srgbClr val="000000">
                      <a:alpha val="43137"/>
                    </a:srgbClr>
                  </a:outerShdw>
                </a:effectLst>
                <a:cs typeface="B Lotus" pitchFamily="2" charset="-78"/>
              </a:rPr>
              <a:t>منحنی </a:t>
            </a:r>
            <a:r>
              <a:rPr lang="en-US" sz="1800" b="1" i="1" dirty="0">
                <a:effectLst>
                  <a:outerShdw blurRad="38100" dist="38100" dir="2700000" algn="tl">
                    <a:srgbClr val="000000">
                      <a:alpha val="43137"/>
                    </a:srgbClr>
                  </a:outerShdw>
                </a:effectLst>
                <a:cs typeface="B Lotus" pitchFamily="2" charset="-78"/>
              </a:rPr>
              <a:t>IS</a:t>
            </a:r>
          </a:p>
          <a:p>
            <a:pPr marL="368046" indent="-285750" algn="just">
              <a:lnSpc>
                <a:spcPct val="150000"/>
              </a:lnSpc>
            </a:pPr>
            <a:r>
              <a:rPr lang="fa-IR" i="1" dirty="0">
                <a:cs typeface="B Lotus" pitchFamily="2" charset="-78"/>
              </a:rPr>
              <a:t>منحنی </a:t>
            </a:r>
            <a:r>
              <a:rPr lang="en-US" i="1" dirty="0">
                <a:cs typeface="B Lotus" pitchFamily="2" charset="-78"/>
              </a:rPr>
              <a:t>LM</a:t>
            </a:r>
            <a:r>
              <a:rPr lang="fa-IR" i="1" dirty="0">
                <a:cs typeface="B Lotus" pitchFamily="2" charset="-78"/>
              </a:rPr>
              <a:t> مکان هندسی ترکیبات نرخ </a:t>
            </a:r>
            <a:r>
              <a:rPr lang="fa-IR" i="1" dirty="0" smtClean="0">
                <a:cs typeface="B Lotus" pitchFamily="2" charset="-78"/>
              </a:rPr>
              <a:t>بهره ودرآمد ملي </a:t>
            </a:r>
            <a:r>
              <a:rPr lang="fa-IR" i="1" dirty="0">
                <a:cs typeface="B Lotus" pitchFamily="2" charset="-78"/>
              </a:rPr>
              <a:t>بود به طوری که بازار پول در حال تعادل باشد</a:t>
            </a:r>
            <a:r>
              <a:rPr lang="fa-IR" i="1" dirty="0" smtClean="0">
                <a:cs typeface="B Lotus" pitchFamily="2" charset="-78"/>
              </a:rPr>
              <a:t>.</a:t>
            </a:r>
          </a:p>
          <a:p>
            <a:pPr marL="368046" indent="-285750" algn="just">
              <a:lnSpc>
                <a:spcPct val="150000"/>
              </a:lnSpc>
            </a:pPr>
            <a:r>
              <a:rPr lang="fa-IR" i="1" dirty="0" smtClean="0">
                <a:cs typeface="B Lotus" pitchFamily="2" charset="-78"/>
              </a:rPr>
              <a:t> </a:t>
            </a:r>
            <a:r>
              <a:rPr lang="fa-IR" b="1" i="1" u="sng" dirty="0">
                <a:cs typeface="B Lotus" pitchFamily="2" charset="-78"/>
              </a:rPr>
              <a:t>منحنی </a:t>
            </a:r>
            <a:r>
              <a:rPr lang="en-US" b="1" i="1" u="sng" dirty="0">
                <a:cs typeface="B Lotus" pitchFamily="2" charset="-78"/>
              </a:rPr>
              <a:t>IS</a:t>
            </a:r>
            <a:r>
              <a:rPr lang="fa-IR" b="1" i="1" u="sng" dirty="0">
                <a:cs typeface="B Lotus" pitchFamily="2" charset="-78"/>
              </a:rPr>
              <a:t> نیز مکان هندسی ترکیبات نرخ بهره و در آمد ملی است که بازار کالا در حال تعادل می باشد</a:t>
            </a:r>
            <a:r>
              <a:rPr lang="fa-IR" b="1" i="1" u="sng" dirty="0" smtClean="0">
                <a:cs typeface="B Lotus" pitchFamily="2" charset="-78"/>
              </a:rPr>
              <a:t>.</a:t>
            </a:r>
          </a:p>
          <a:p>
            <a:pPr marL="368046" indent="-285750" algn="just">
              <a:lnSpc>
                <a:spcPct val="150000"/>
              </a:lnSpc>
            </a:pPr>
            <a:r>
              <a:rPr lang="fa-IR" i="1" dirty="0" smtClean="0">
                <a:cs typeface="B Lotus" pitchFamily="2" charset="-78"/>
              </a:rPr>
              <a:t>منحنی </a:t>
            </a:r>
            <a:r>
              <a:rPr lang="fa-IR" i="1" dirty="0">
                <a:cs typeface="B Lotus" pitchFamily="2" charset="-78"/>
              </a:rPr>
              <a:t>کارایی نهایی سرمایه یک موسسه با نرخ بهره،رابطه معکوس دارد؛ بدین ترتیب که در نرخ بهره های پایین تر،پروژه های سرمایه گذاری نسبت به نرخ بهره های بالاتر، سودآورتر می شوند. </a:t>
            </a:r>
            <a:r>
              <a:rPr lang="fa-IR" i="1" dirty="0" smtClean="0">
                <a:cs typeface="B Lotus" pitchFamily="2" charset="-78"/>
              </a:rPr>
              <a:t> </a:t>
            </a:r>
            <a:r>
              <a:rPr lang="fa-IR" i="1" dirty="0">
                <a:cs typeface="B Lotus" pitchFamily="2" charset="-78"/>
              </a:rPr>
              <a:t>حال اگر از جمع همه منحنی های کارایی نهایی سرمایه، منحنی سرمایه گذاری کل را بدست آوریم،این منحنی مقدار کل سرمایه گذاری را در هر نرخ بهره ای نشان می دهد مشاهده می شود که باز هم منحنی سرمایه گذاری کل با شیب منفی است. در هر حال همانطوری که کینز تاکید می نمود،این منحنی همیشه ثابت نبوده، و در صورتی که انتظارات سودآوری سرمایه گذاری تغییر نماید، منحنی سرمایه گذاری نیز منتقل خواهد شد.</a:t>
            </a:r>
            <a:endParaRPr lang="en-US" dirty="0">
              <a:cs typeface="B Lotus" pitchFamily="2" charset="-78"/>
            </a:endParaRPr>
          </a:p>
          <a:p>
            <a:endParaRPr lang="fa-IR" dirty="0"/>
          </a:p>
        </p:txBody>
      </p:sp>
    </p:spTree>
    <p:extLst>
      <p:ext uri="{BB962C8B-B14F-4D97-AF65-F5344CB8AC3E}">
        <p14:creationId xmlns:p14="http://schemas.microsoft.com/office/powerpoint/2010/main" val="232179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404664"/>
            <a:ext cx="7498080" cy="5843736"/>
          </a:xfrm>
        </p:spPr>
        <p:txBody>
          <a:bodyPr>
            <a:normAutofit/>
          </a:bodyPr>
          <a:lstStyle/>
          <a:p>
            <a:pPr marL="82296" indent="0" algn="just">
              <a:lnSpc>
                <a:spcPct val="150000"/>
              </a:lnSpc>
              <a:buNone/>
            </a:pPr>
            <a:r>
              <a:rPr lang="fa-IR" sz="1700" b="1" i="1" dirty="0">
                <a:effectLst>
                  <a:outerShdw blurRad="38100" dist="38100" dir="2700000" algn="tl">
                    <a:srgbClr val="000000">
                      <a:alpha val="43137"/>
                    </a:srgbClr>
                  </a:outerShdw>
                </a:effectLst>
                <a:cs typeface="B Lotus" pitchFamily="2" charset="-78"/>
              </a:rPr>
              <a:t>استخراج  منحنی </a:t>
            </a:r>
            <a:r>
              <a:rPr lang="en-US" sz="1700" b="1" i="1" dirty="0">
                <a:effectLst>
                  <a:outerShdw blurRad="38100" dist="38100" dir="2700000" algn="tl">
                    <a:srgbClr val="000000">
                      <a:alpha val="43137"/>
                    </a:srgbClr>
                  </a:outerShdw>
                </a:effectLst>
                <a:cs typeface="B Lotus" pitchFamily="2" charset="-78"/>
              </a:rPr>
              <a:t>IS</a:t>
            </a:r>
          </a:p>
          <a:p>
            <a:pPr marL="82296" indent="0" algn="just">
              <a:lnSpc>
                <a:spcPct val="150000"/>
              </a:lnSpc>
              <a:buNone/>
            </a:pPr>
            <a:r>
              <a:rPr lang="fa-IR" sz="1700" i="1" dirty="0">
                <a:cs typeface="B Lotus" pitchFamily="2" charset="-78"/>
              </a:rPr>
              <a:t>اقتصادی را در نظر بگیرید که دولت و بخش خارج ، وجود ندارد. در چنین اقتصادی، شرایط تعادل در بازار کالاها و خدمات </a:t>
            </a:r>
            <a:r>
              <a:rPr lang="en-US" sz="1700" i="1" dirty="0">
                <a:cs typeface="B Lotus" pitchFamily="2" charset="-78"/>
              </a:rPr>
              <a:t>y=</a:t>
            </a:r>
            <a:r>
              <a:rPr lang="en-US" sz="1700" i="1" dirty="0" err="1">
                <a:cs typeface="B Lotus" pitchFamily="2" charset="-78"/>
              </a:rPr>
              <a:t>c+I</a:t>
            </a:r>
            <a:r>
              <a:rPr lang="fa-IR" sz="1700" i="1" dirty="0">
                <a:cs typeface="B Lotus" pitchFamily="2" charset="-78"/>
              </a:rPr>
              <a:t> و یا </a:t>
            </a:r>
            <a:r>
              <a:rPr lang="en-US" sz="1700" i="1" dirty="0">
                <a:cs typeface="B Lotus" pitchFamily="2" charset="-78"/>
              </a:rPr>
              <a:t>I=S</a:t>
            </a:r>
            <a:r>
              <a:rPr lang="fa-IR" sz="1700" i="1" dirty="0">
                <a:cs typeface="B Lotus" pitchFamily="2" charset="-78"/>
              </a:rPr>
              <a:t> می باشد. اگر کارایی نهایی سرمایه </a:t>
            </a:r>
            <a:r>
              <a:rPr lang="en-US" sz="1700" i="1" dirty="0">
                <a:cs typeface="B Lotus" pitchFamily="2" charset="-78"/>
              </a:rPr>
              <a:t>(MEC)</a:t>
            </a:r>
            <a:r>
              <a:rPr lang="fa-IR" sz="1700" i="1" dirty="0">
                <a:cs typeface="B Lotus" pitchFamily="2" charset="-78"/>
              </a:rPr>
              <a:t> را </a:t>
            </a:r>
            <a:r>
              <a:rPr lang="fa-IR" sz="1700" i="1" dirty="0" smtClean="0">
                <a:cs typeface="B Lotus" pitchFamily="2" charset="-78"/>
              </a:rPr>
              <a:t>مفروض ( معین ) </a:t>
            </a:r>
            <a:r>
              <a:rPr lang="fa-IR" sz="1700" i="1" dirty="0">
                <a:cs typeface="B Lotus" pitchFamily="2" charset="-78"/>
              </a:rPr>
              <a:t>در نظر بگیریم مقدارسرمایه گذاری با نرخ </a:t>
            </a:r>
            <a:r>
              <a:rPr lang="fa-IR" sz="1700" i="1" dirty="0" smtClean="0">
                <a:cs typeface="B Lotus" pitchFamily="2" charset="-78"/>
              </a:rPr>
              <a:t>بهره </a:t>
            </a:r>
            <a:r>
              <a:rPr lang="fa-IR" sz="1700" i="1" dirty="0">
                <a:cs typeface="B Lotus" pitchFamily="2" charset="-78"/>
              </a:rPr>
              <a:t>رابطه معکوس دارد؛ بدین ترتیب که با افزایش نرخ بهره مقدار سرمایه گذاری کاهش می </a:t>
            </a:r>
            <a:r>
              <a:rPr lang="fa-IR" sz="1700" i="1" dirty="0" smtClean="0">
                <a:cs typeface="B Lotus" pitchFamily="2" charset="-78"/>
              </a:rPr>
              <a:t>یابد و برعكس. </a:t>
            </a:r>
          </a:p>
          <a:p>
            <a:pPr marL="82296" indent="0" algn="just">
              <a:lnSpc>
                <a:spcPct val="150000"/>
              </a:lnSpc>
              <a:buNone/>
            </a:pPr>
            <a:r>
              <a:rPr lang="fa-IR" sz="1700" b="1" i="1" dirty="0" smtClean="0">
                <a:cs typeface="B Lotus" pitchFamily="2" charset="-78"/>
              </a:rPr>
              <a:t>بنابراین منحني </a:t>
            </a:r>
            <a:r>
              <a:rPr lang="en-US" sz="1700" b="1" i="1" dirty="0" smtClean="0">
                <a:cs typeface="B Lotus" pitchFamily="2" charset="-78"/>
              </a:rPr>
              <a:t>IS</a:t>
            </a:r>
            <a:r>
              <a:rPr lang="fa-IR" sz="1700" b="1" i="1" dirty="0" smtClean="0">
                <a:cs typeface="B Lotus" pitchFamily="2" charset="-78"/>
              </a:rPr>
              <a:t> مكان هندسي تركيبات نرخ  بهره و درآمد است ، به نحوي كه درآمد در سطح تعادلي اش بوده و پس انداز و سرمایه گذاری برنامه ريزي شده با يكديگر برابر باشند .</a:t>
            </a:r>
            <a:endParaRPr lang="en-US" sz="1700" b="1" dirty="0">
              <a:cs typeface="B Lotus" pitchFamily="2" charset="-78"/>
            </a:endParaRPr>
          </a:p>
          <a:p>
            <a:pPr marL="82296" indent="0" algn="just">
              <a:lnSpc>
                <a:spcPct val="150000"/>
              </a:lnSpc>
              <a:buNone/>
            </a:pPr>
            <a:r>
              <a:rPr lang="fa-IR" sz="1700" i="1" dirty="0">
                <a:cs typeface="B Lotus" pitchFamily="2" charset="-78"/>
              </a:rPr>
              <a:t>وجه </a:t>
            </a:r>
            <a:r>
              <a:rPr lang="en-US" sz="1700" i="1" dirty="0">
                <a:cs typeface="B Lotus" pitchFamily="2" charset="-78"/>
              </a:rPr>
              <a:t>(a)</a:t>
            </a:r>
            <a:r>
              <a:rPr lang="fa-IR" sz="1700" i="1" dirty="0">
                <a:cs typeface="B Lotus" pitchFamily="2" charset="-78"/>
              </a:rPr>
              <a:t> منحنی پس انداز به صورت تابعی از درآمد رسم گردیده است. در وجه</a:t>
            </a:r>
            <a:r>
              <a:rPr lang="en-US" sz="1700" i="1" dirty="0">
                <a:cs typeface="B Lotus" pitchFamily="2" charset="-78"/>
              </a:rPr>
              <a:t>(b)</a:t>
            </a:r>
            <a:r>
              <a:rPr lang="fa-IR" sz="1700" i="1" dirty="0">
                <a:cs typeface="B Lotus" pitchFamily="2" charset="-78"/>
              </a:rPr>
              <a:t> شرط تعادل در مدل دو بخشی </a:t>
            </a:r>
            <a:r>
              <a:rPr lang="fa-IR" sz="1700" i="1" dirty="0" smtClean="0">
                <a:cs typeface="B Lotus" pitchFamily="2" charset="-78"/>
              </a:rPr>
              <a:t>( توليد كنندگان و مصرف كنندگان ) که </a:t>
            </a:r>
            <a:r>
              <a:rPr lang="fa-IR" sz="1700" i="1" dirty="0">
                <a:cs typeface="B Lotus" pitchFamily="2" charset="-78"/>
              </a:rPr>
              <a:t>در حقیقت برابری پس انداز و سرمایه گذاری برنامه ریزی شده </a:t>
            </a:r>
            <a:r>
              <a:rPr lang="fa-IR" sz="1700" i="1" dirty="0" smtClean="0">
                <a:cs typeface="B Lotus" pitchFamily="2" charset="-78"/>
              </a:rPr>
              <a:t>است را نشان مي دهد . </a:t>
            </a:r>
            <a:r>
              <a:rPr lang="fa-IR" sz="1700" i="1" dirty="0">
                <a:cs typeface="B Lotus" pitchFamily="2" charset="-78"/>
              </a:rPr>
              <a:t>وجه </a:t>
            </a:r>
            <a:r>
              <a:rPr lang="en-US" sz="1700" i="1" dirty="0">
                <a:cs typeface="B Lotus" pitchFamily="2" charset="-78"/>
              </a:rPr>
              <a:t>(c)</a:t>
            </a:r>
            <a:r>
              <a:rPr lang="fa-IR" sz="1700" i="1" dirty="0">
                <a:cs typeface="B Lotus" pitchFamily="2" charset="-78"/>
              </a:rPr>
              <a:t> منحنی سرمایه گذاری را به صورت تابعی از نرخ بهره که با آن رابطه معکوس دارد، </a:t>
            </a:r>
            <a:r>
              <a:rPr lang="fa-IR" sz="1700" i="1" dirty="0" smtClean="0">
                <a:cs typeface="B Lotus" pitchFamily="2" charset="-78"/>
              </a:rPr>
              <a:t>نمايش مي دهد . بالاخره در وجه چهارم با توجه به سه </a:t>
            </a:r>
            <a:r>
              <a:rPr lang="fa-IR" sz="1700" i="1" dirty="0">
                <a:cs typeface="B Lotus" pitchFamily="2" charset="-78"/>
              </a:rPr>
              <a:t>وجه دیگر منحنی </a:t>
            </a:r>
            <a:r>
              <a:rPr lang="en-US" sz="1700" i="1" dirty="0">
                <a:cs typeface="B Lotus" pitchFamily="2" charset="-78"/>
              </a:rPr>
              <a:t>IS</a:t>
            </a:r>
            <a:r>
              <a:rPr lang="fa-IR" sz="1700" i="1" dirty="0">
                <a:cs typeface="B Lotus" pitchFamily="2" charset="-78"/>
              </a:rPr>
              <a:t> که ترکیبات ممکن نرخ بهره و درآمد است را بدست می دهد</a:t>
            </a:r>
            <a:r>
              <a:rPr lang="fa-IR" sz="1700" i="1" dirty="0" smtClean="0">
                <a:cs typeface="B Lotus" pitchFamily="2" charset="-78"/>
              </a:rPr>
              <a:t>.</a:t>
            </a:r>
          </a:p>
          <a:p>
            <a:pPr marL="82296" indent="0" algn="just">
              <a:lnSpc>
                <a:spcPct val="150000"/>
              </a:lnSpc>
              <a:buNone/>
            </a:pPr>
            <a:endParaRPr lang="en-US" sz="1700" dirty="0">
              <a:cs typeface="B Lotus" pitchFamily="2" charset="-78"/>
            </a:endParaRPr>
          </a:p>
          <a:p>
            <a:pPr marL="82296" indent="0" algn="just">
              <a:lnSpc>
                <a:spcPct val="150000"/>
              </a:lnSpc>
              <a:buNone/>
            </a:pPr>
            <a:r>
              <a:rPr lang="fa-IR" sz="1700" i="1" dirty="0">
                <a:cs typeface="B Lotus" pitchFamily="2" charset="-78"/>
              </a:rPr>
              <a:t>منحنی </a:t>
            </a:r>
            <a:r>
              <a:rPr lang="en-US" sz="1700" i="1" dirty="0">
                <a:cs typeface="B Lotus" pitchFamily="2" charset="-78"/>
              </a:rPr>
              <a:t>IS</a:t>
            </a:r>
            <a:r>
              <a:rPr lang="fa-IR" sz="1700" i="1" dirty="0">
                <a:cs typeface="B Lotus" pitchFamily="2" charset="-78"/>
              </a:rPr>
              <a:t> در حالت </a:t>
            </a:r>
            <a:r>
              <a:rPr lang="fa-IR" sz="1700" i="1" dirty="0" smtClean="0">
                <a:cs typeface="B Lotus" pitchFamily="2" charset="-78"/>
              </a:rPr>
              <a:t>عمومی </a:t>
            </a:r>
            <a:r>
              <a:rPr lang="fa-IR" sz="1700" i="1" dirty="0">
                <a:cs typeface="B Lotus" pitchFamily="2" charset="-78"/>
              </a:rPr>
              <a:t>دارای شیب منفی است و با تغییرات </a:t>
            </a:r>
            <a:r>
              <a:rPr lang="en-US" sz="1700" i="1" dirty="0">
                <a:cs typeface="B Lotus" pitchFamily="2" charset="-78"/>
              </a:rPr>
              <a:t>MEC</a:t>
            </a:r>
            <a:r>
              <a:rPr lang="fa-IR" sz="1700" i="1" dirty="0">
                <a:cs typeface="B Lotus" pitchFamily="2" charset="-78"/>
              </a:rPr>
              <a:t> و تابع مصرف،منتقل می گردد </a:t>
            </a:r>
            <a:endParaRPr lang="en-US" sz="1700" dirty="0">
              <a:cs typeface="B Lotus" pitchFamily="2" charset="-78"/>
            </a:endParaRPr>
          </a:p>
          <a:p>
            <a:pPr marL="82296" indent="0" algn="just">
              <a:lnSpc>
                <a:spcPct val="150000"/>
              </a:lnSpc>
              <a:buNone/>
            </a:pPr>
            <a:endParaRPr lang="en-US" sz="1700" dirty="0">
              <a:cs typeface="B Lotus" pitchFamily="2" charset="-78"/>
            </a:endParaRPr>
          </a:p>
          <a:p>
            <a:endParaRPr lang="fa-IR" dirty="0"/>
          </a:p>
        </p:txBody>
      </p:sp>
    </p:spTree>
    <p:extLst>
      <p:ext uri="{BB962C8B-B14F-4D97-AF65-F5344CB8AC3E}">
        <p14:creationId xmlns:p14="http://schemas.microsoft.com/office/powerpoint/2010/main" val="42666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5608" y="260649"/>
            <a:ext cx="7498080" cy="5987752"/>
          </a:xfrm>
        </p:spPr>
        <p:txBody>
          <a:bodyPr>
            <a:normAutofit/>
          </a:bodyPr>
          <a:lstStyle/>
          <a:p>
            <a:pPr marL="82296" indent="0" algn="ctr">
              <a:buNone/>
            </a:pPr>
            <a:r>
              <a:rPr lang="fa-IR" sz="1700" b="1" i="1" dirty="0" smtClean="0">
                <a:cs typeface="B Lotus" pitchFamily="2" charset="-78"/>
              </a:rPr>
              <a:t>نمودار (1-7) چگونگی استخراج منحنی </a:t>
            </a:r>
            <a:r>
              <a:rPr lang="en-US" sz="1700" b="1" i="1" dirty="0" smtClean="0">
                <a:cs typeface="B Lotus" pitchFamily="2" charset="-78"/>
              </a:rPr>
              <a:t>IS</a:t>
            </a:r>
            <a:endParaRPr lang="fa-IR" sz="1700" b="1" i="1" dirty="0" smtClean="0">
              <a:cs typeface="B Lotus" pitchFamily="2" charset="-78"/>
            </a:endParaRPr>
          </a:p>
          <a:p>
            <a:pPr marL="82296" indent="0" algn="ctr">
              <a:buNone/>
            </a:pPr>
            <a:endParaRPr lang="fa-IR" sz="1700" b="1" i="1" dirty="0" smtClean="0">
              <a:cs typeface="B Lotus" pitchFamily="2" charset="-78"/>
            </a:endParaRP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59632" y="1212478"/>
            <a:ext cx="7416824" cy="502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044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35608" y="332656"/>
                <a:ext cx="7498080" cy="5915744"/>
              </a:xfrm>
            </p:spPr>
            <p:txBody>
              <a:bodyPr>
                <a:normAutofit fontScale="25000" lnSpcReduction="20000"/>
              </a:bodyPr>
              <a:lstStyle/>
              <a:p>
                <a:pPr marL="82296" indent="0" algn="just">
                  <a:lnSpc>
                    <a:spcPct val="170000"/>
                  </a:lnSpc>
                  <a:buNone/>
                </a:pPr>
                <a:r>
                  <a:rPr lang="fa-IR" sz="7200" b="1" i="1" dirty="0" smtClean="0">
                    <a:effectLst>
                      <a:outerShdw blurRad="38100" dist="38100" dir="2700000" algn="tl">
                        <a:srgbClr val="000000">
                          <a:alpha val="43137"/>
                        </a:srgbClr>
                      </a:outerShdw>
                    </a:effectLst>
                    <a:cs typeface="B Lotus" pitchFamily="2" charset="-78"/>
                  </a:rPr>
                  <a:t>تابع </a:t>
                </a:r>
                <a:r>
                  <a:rPr lang="en-US" sz="7200" b="1" i="1" dirty="0">
                    <a:effectLst>
                      <a:outerShdw blurRad="38100" dist="38100" dir="2700000" algn="tl">
                        <a:srgbClr val="000000">
                          <a:alpha val="43137"/>
                        </a:srgbClr>
                      </a:outerShdw>
                    </a:effectLst>
                    <a:cs typeface="B Lotus" pitchFamily="2" charset="-78"/>
                  </a:rPr>
                  <a:t>IS </a:t>
                </a:r>
                <a:r>
                  <a:rPr lang="fa-IR" sz="7200" b="1" i="1" dirty="0">
                    <a:effectLst>
                      <a:outerShdw blurRad="38100" dist="38100" dir="2700000" algn="tl">
                        <a:srgbClr val="000000">
                          <a:alpha val="43137"/>
                        </a:srgbClr>
                      </a:outerShdw>
                    </a:effectLst>
                    <a:cs typeface="B Lotus" pitchFamily="2" charset="-78"/>
                  </a:rPr>
                  <a:t> </a:t>
                </a:r>
                <a:endParaRPr lang="fa-IR" sz="7200" b="1" i="1" dirty="0" smtClean="0">
                  <a:effectLst>
                    <a:outerShdw blurRad="38100" dist="38100" dir="2700000" algn="tl">
                      <a:srgbClr val="000000">
                        <a:alpha val="43137"/>
                      </a:srgbClr>
                    </a:outerShdw>
                  </a:effectLst>
                  <a:cs typeface="B Lotus" pitchFamily="2" charset="-78"/>
                </a:endParaRPr>
              </a:p>
              <a:p>
                <a:pPr marL="82296" indent="0" algn="just">
                  <a:lnSpc>
                    <a:spcPct val="170000"/>
                  </a:lnSpc>
                  <a:buNone/>
                </a:pPr>
                <a:r>
                  <a:rPr lang="fa-IR" sz="6800" i="1" dirty="0" smtClean="0">
                    <a:cs typeface="B Lotus" pitchFamily="2" charset="-78"/>
                  </a:rPr>
                  <a:t>                </a:t>
                </a:r>
                <a:r>
                  <a:rPr lang="fa-IR" sz="6800" i="1" dirty="0">
                    <a:cs typeface="B Lotus" pitchFamily="2" charset="-78"/>
                  </a:rPr>
                  <a:t>	1)		</a:t>
                </a:r>
                <a:r>
                  <a:rPr lang="fa-IR" sz="6800" i="1" dirty="0" smtClean="0">
                    <a:cs typeface="B Lotus" pitchFamily="2" charset="-78"/>
                  </a:rPr>
                  <a:t>                                     </a:t>
                </a:r>
                <a14:m>
                  <m:oMath xmlns:m="http://schemas.openxmlformats.org/officeDocument/2006/math">
                    <m:r>
                      <a:rPr lang="en-US" sz="6800" i="1">
                        <a:latin typeface="Cambria Math"/>
                      </a:rPr>
                      <m:t>𝐼</m:t>
                    </m:r>
                    <m:r>
                      <a:rPr lang="en-US" sz="6800" i="1">
                        <a:latin typeface="Cambria Math"/>
                      </a:rPr>
                      <m:t>=</m:t>
                    </m:r>
                    <m:sSub>
                      <m:sSubPr>
                        <m:ctrlPr>
                          <a:rPr lang="en-US" sz="6800" i="1">
                            <a:latin typeface="Cambria Math"/>
                          </a:rPr>
                        </m:ctrlPr>
                      </m:sSubPr>
                      <m:e>
                        <m:r>
                          <a:rPr lang="en-US" sz="6800" i="1">
                            <a:latin typeface="Cambria Math"/>
                          </a:rPr>
                          <m:t>𝐼</m:t>
                        </m:r>
                      </m:e>
                      <m:sub>
                        <m:r>
                          <a:rPr lang="en-US" sz="6800" i="1">
                            <a:latin typeface="Cambria Math"/>
                          </a:rPr>
                          <m:t>0</m:t>
                        </m:r>
                      </m:sub>
                    </m:sSub>
                    <m:r>
                      <a:rPr lang="en-US" sz="6800" i="1">
                        <a:latin typeface="Cambria Math"/>
                      </a:rPr>
                      <m:t>−</m:t>
                    </m:r>
                    <m:sSub>
                      <m:sSubPr>
                        <m:ctrlPr>
                          <a:rPr lang="en-US" sz="6800" i="1">
                            <a:latin typeface="Cambria Math"/>
                          </a:rPr>
                        </m:ctrlPr>
                      </m:sSubPr>
                      <m:e>
                        <m:r>
                          <a:rPr lang="en-US" sz="6800" i="1">
                            <a:latin typeface="Cambria Math"/>
                          </a:rPr>
                          <m:t>h</m:t>
                        </m:r>
                        <m:r>
                          <a:rPr lang="en-US" sz="6800" i="1">
                            <a:latin typeface="Cambria Math"/>
                          </a:rPr>
                          <m:t>𝑖</m:t>
                        </m:r>
                      </m:e>
                      <m:sub>
                        <m:r>
                          <a:rPr lang="en-US" sz="6800" i="1">
                            <a:latin typeface="Cambria Math"/>
                          </a:rPr>
                          <m:t>0</m:t>
                        </m:r>
                      </m:sub>
                    </m:sSub>
                  </m:oMath>
                </a14:m>
                <a:endParaRPr lang="en-US" sz="6800" i="1" dirty="0">
                  <a:cs typeface="B Lotus" pitchFamily="2" charset="-78"/>
                </a:endParaRPr>
              </a:p>
              <a:p>
                <a:pPr marL="82296" indent="0" algn="just">
                  <a:buNone/>
                </a:pPr>
                <a:r>
                  <a:rPr lang="fa-IR" sz="6800" i="1" dirty="0">
                    <a:cs typeface="B Lotus" pitchFamily="2" charset="-78"/>
                  </a:rPr>
                  <a:t> </a:t>
                </a:r>
                <a:r>
                  <a:rPr lang="fa-IR" sz="7200" i="1" dirty="0">
                    <a:cs typeface="B Lotus" pitchFamily="2" charset="-78"/>
                  </a:rPr>
                  <a:t> سرمایه گذاری مستقل ازنرخ بهره = </a:t>
                </a:r>
                <a14:m>
                  <m:oMath xmlns:m="http://schemas.openxmlformats.org/officeDocument/2006/math">
                    <m:sSub>
                      <m:sSubPr>
                        <m:ctrlPr>
                          <a:rPr lang="en-US" sz="7200" i="1">
                            <a:latin typeface="Cambria Math"/>
                          </a:rPr>
                        </m:ctrlPr>
                      </m:sSubPr>
                      <m:e>
                        <m:r>
                          <a:rPr lang="en-US" sz="7200" i="1">
                            <a:latin typeface="Cambria Math"/>
                          </a:rPr>
                          <m:t>𝐼</m:t>
                        </m:r>
                      </m:e>
                      <m:sub>
                        <m:r>
                          <a:rPr lang="en-US" sz="7200" i="1">
                            <a:latin typeface="Cambria Math"/>
                          </a:rPr>
                          <m:t>0</m:t>
                        </m:r>
                      </m:sub>
                    </m:sSub>
                  </m:oMath>
                </a14:m>
                <a:endParaRPr lang="en-US" sz="7200" dirty="0">
                  <a:cs typeface="B Lotus" pitchFamily="2" charset="-78"/>
                </a:endParaRPr>
              </a:p>
              <a:p>
                <a:pPr marL="82296" indent="0" algn="just">
                  <a:buNone/>
                </a:pPr>
                <a:r>
                  <a:rPr lang="fa-IR" sz="7200" i="1" dirty="0">
                    <a:cs typeface="B Lotus" pitchFamily="2" charset="-78"/>
                  </a:rPr>
                  <a:t>کشش سرمایه گذاری نسبت به نرخ بهره = </a:t>
                </a:r>
                <a14:m>
                  <m:oMath xmlns:m="http://schemas.openxmlformats.org/officeDocument/2006/math">
                    <m:sSub>
                      <m:sSubPr>
                        <m:ctrlPr>
                          <a:rPr lang="en-US" sz="7200" i="1">
                            <a:latin typeface="Cambria Math"/>
                          </a:rPr>
                        </m:ctrlPr>
                      </m:sSubPr>
                      <m:e>
                        <m:r>
                          <a:rPr lang="en-US" sz="7200" i="1">
                            <a:latin typeface="Cambria Math"/>
                          </a:rPr>
                          <m:t>h</m:t>
                        </m:r>
                      </m:e>
                      <m:sub/>
                    </m:sSub>
                  </m:oMath>
                </a14:m>
                <a:endParaRPr lang="en-US" sz="6800" i="1" dirty="0">
                  <a:cs typeface="B Lotus" pitchFamily="2" charset="-78"/>
                </a:endParaRPr>
              </a:p>
              <a:p>
                <a:pPr marL="82296" indent="0" algn="just">
                  <a:lnSpc>
                    <a:spcPct val="170000"/>
                  </a:lnSpc>
                  <a:buNone/>
                </a:pPr>
                <a:r>
                  <a:rPr lang="fa-IR" sz="6800" i="1" dirty="0">
                    <a:cs typeface="B Lotus" pitchFamily="2" charset="-78"/>
                  </a:rPr>
                  <a:t>بقیه معادلات به صورت زیرمی باشد:</a:t>
                </a:r>
                <a:endParaRPr lang="en-US" sz="6800" i="1" dirty="0">
                  <a:cs typeface="B Lotus" pitchFamily="2" charset="-78"/>
                </a:endParaRPr>
              </a:p>
              <a:p>
                <a:pPr marL="82296" indent="0" algn="just">
                  <a:lnSpc>
                    <a:spcPct val="170000"/>
                  </a:lnSpc>
                  <a:buNone/>
                </a:pPr>
                <a:r>
                  <a:rPr lang="fa-IR" sz="6800" i="1" dirty="0">
                    <a:cs typeface="B Lotus" pitchFamily="2" charset="-78"/>
                  </a:rPr>
                  <a:t>تابع مصرف        </a:t>
                </a:r>
                <a:r>
                  <a:rPr lang="fa-IR" sz="6800" i="1" dirty="0" smtClean="0">
                    <a:cs typeface="B Lotus" pitchFamily="2" charset="-78"/>
                  </a:rPr>
                  <a:t>   </a:t>
                </a:r>
                <a:r>
                  <a:rPr lang="fa-IR" sz="6800" i="1" dirty="0">
                    <a:cs typeface="B Lotus" pitchFamily="2" charset="-78"/>
                  </a:rPr>
                  <a:t>2)			 </a:t>
                </a:r>
                <a:r>
                  <a:rPr lang="fa-IR" sz="6800" i="1" dirty="0" smtClean="0">
                    <a:cs typeface="B Lotus" pitchFamily="2" charset="-78"/>
                  </a:rPr>
                  <a:t>        </a:t>
                </a:r>
                <a14:m>
                  <m:oMath xmlns:m="http://schemas.openxmlformats.org/officeDocument/2006/math">
                    <m:r>
                      <a:rPr lang="en-US" sz="6800" i="1">
                        <a:latin typeface="Cambria Math"/>
                      </a:rPr>
                      <m:t>𝐶</m:t>
                    </m:r>
                    <m:r>
                      <a:rPr lang="en-US" sz="6800" i="1">
                        <a:latin typeface="Cambria Math"/>
                      </a:rPr>
                      <m:t>=</m:t>
                    </m:r>
                    <m:r>
                      <a:rPr lang="en-US" sz="6800" i="1">
                        <a:latin typeface="Cambria Math"/>
                      </a:rPr>
                      <m:t>𝑎</m:t>
                    </m:r>
                    <m:r>
                      <a:rPr lang="en-US" sz="6800" i="1">
                        <a:latin typeface="Cambria Math"/>
                      </a:rPr>
                      <m:t>+</m:t>
                    </m:r>
                    <m:sSub>
                      <m:sSubPr>
                        <m:ctrlPr>
                          <a:rPr lang="en-US" sz="6800" i="1">
                            <a:latin typeface="Cambria Math"/>
                          </a:rPr>
                        </m:ctrlPr>
                      </m:sSubPr>
                      <m:e>
                        <m:r>
                          <a:rPr lang="en-US" sz="6800" i="1">
                            <a:latin typeface="Cambria Math"/>
                          </a:rPr>
                          <m:t>𝑏𝑦</m:t>
                        </m:r>
                      </m:e>
                      <m:sub>
                        <m:r>
                          <a:rPr lang="en-US" sz="6800" i="1">
                            <a:latin typeface="Cambria Math"/>
                          </a:rPr>
                          <m:t>𝑑</m:t>
                        </m:r>
                      </m:sub>
                    </m:sSub>
                    <m:r>
                      <a:rPr lang="en-US" sz="6800" i="1">
                        <a:latin typeface="Cambria Math"/>
                      </a:rPr>
                      <m:t>         </m:t>
                    </m:r>
                    <m:sSub>
                      <m:sSubPr>
                        <m:ctrlPr>
                          <a:rPr lang="en-US" sz="6800" i="1">
                            <a:latin typeface="Cambria Math"/>
                          </a:rPr>
                        </m:ctrlPr>
                      </m:sSubPr>
                      <m:e>
                        <m:r>
                          <a:rPr lang="en-US" sz="6800" i="1">
                            <a:latin typeface="Cambria Math"/>
                          </a:rPr>
                          <m:t>𝑦</m:t>
                        </m:r>
                      </m:e>
                      <m:sub>
                        <m:r>
                          <a:rPr lang="en-US" sz="6800" i="1">
                            <a:latin typeface="Cambria Math"/>
                          </a:rPr>
                          <m:t>𝑑</m:t>
                        </m:r>
                      </m:sub>
                    </m:sSub>
                    <m:r>
                      <a:rPr lang="en-US" sz="6800" i="1">
                        <a:latin typeface="Cambria Math"/>
                      </a:rPr>
                      <m:t>=</m:t>
                    </m:r>
                    <m:r>
                      <a:rPr lang="en-US" sz="6800" i="1">
                        <a:latin typeface="Cambria Math"/>
                      </a:rPr>
                      <m:t>𝑦</m:t>
                    </m:r>
                    <m:r>
                      <a:rPr lang="en-US" sz="6800" i="1">
                        <a:latin typeface="Cambria Math"/>
                      </a:rPr>
                      <m:t>−</m:t>
                    </m:r>
                    <m:r>
                      <a:rPr lang="en-US" sz="6800" i="1">
                        <a:latin typeface="Cambria Math"/>
                      </a:rPr>
                      <m:t>𝑇</m:t>
                    </m:r>
                  </m:oMath>
                </a14:m>
                <a:endParaRPr lang="en-US" sz="6800" i="1" dirty="0">
                  <a:cs typeface="B Lotus" pitchFamily="2" charset="-78"/>
                </a:endParaRPr>
              </a:p>
              <a:p>
                <a:pPr marL="82296" indent="0" algn="just">
                  <a:lnSpc>
                    <a:spcPct val="170000"/>
                  </a:lnSpc>
                  <a:buNone/>
                </a:pPr>
                <a:r>
                  <a:rPr lang="fa-IR" sz="6800" i="1" dirty="0">
                    <a:cs typeface="B Lotus" pitchFamily="2" charset="-78"/>
                  </a:rPr>
                  <a:t>مخارج دولت       </a:t>
                </a:r>
                <a:r>
                  <a:rPr lang="fa-IR" sz="6800" i="1" dirty="0" smtClean="0">
                    <a:cs typeface="B Lotus" pitchFamily="2" charset="-78"/>
                  </a:rPr>
                  <a:t>  </a:t>
                </a:r>
                <a:r>
                  <a:rPr lang="fa-IR" sz="6800" i="1" dirty="0">
                    <a:cs typeface="B Lotus" pitchFamily="2" charset="-78"/>
                  </a:rPr>
                  <a:t>3) </a:t>
                </a:r>
                <a:r>
                  <a:rPr lang="fa-IR" sz="6800" i="1" dirty="0" smtClean="0">
                    <a:cs typeface="B Lotus" pitchFamily="2" charset="-78"/>
                  </a:rPr>
                  <a:t> 					          </a:t>
                </a:r>
                <a14:m>
                  <m:oMath xmlns:m="http://schemas.openxmlformats.org/officeDocument/2006/math">
                    <m:r>
                      <a:rPr lang="en-US" sz="6800" i="1">
                        <a:latin typeface="Cambria Math"/>
                      </a:rPr>
                      <m:t>𝐺</m:t>
                    </m:r>
                    <m:r>
                      <a:rPr lang="en-US" sz="6800" i="1">
                        <a:latin typeface="Cambria Math"/>
                      </a:rPr>
                      <m:t>=</m:t>
                    </m:r>
                    <m:sSub>
                      <m:sSubPr>
                        <m:ctrlPr>
                          <a:rPr lang="en-US" sz="6800" i="1">
                            <a:latin typeface="Cambria Math"/>
                          </a:rPr>
                        </m:ctrlPr>
                      </m:sSubPr>
                      <m:e>
                        <m:r>
                          <a:rPr lang="en-US" sz="6800" i="1">
                            <a:latin typeface="Cambria Math"/>
                          </a:rPr>
                          <m:t>𝐺</m:t>
                        </m:r>
                      </m:e>
                      <m:sub>
                        <m:r>
                          <a:rPr lang="en-US" sz="6800" i="1">
                            <a:latin typeface="Cambria Math"/>
                          </a:rPr>
                          <m:t>0</m:t>
                        </m:r>
                      </m:sub>
                    </m:sSub>
                  </m:oMath>
                </a14:m>
                <a:endParaRPr lang="en-US" sz="6800" i="1" dirty="0">
                  <a:cs typeface="B Lotus" pitchFamily="2" charset="-78"/>
                </a:endParaRPr>
              </a:p>
              <a:p>
                <a:pPr marL="82296" indent="0" algn="just">
                  <a:lnSpc>
                    <a:spcPct val="170000"/>
                  </a:lnSpc>
                  <a:buNone/>
                </a:pPr>
                <a:r>
                  <a:rPr lang="fa-IR" sz="6800" i="1" dirty="0">
                    <a:cs typeface="B Lotus" pitchFamily="2" charset="-78"/>
                  </a:rPr>
                  <a:t>تابع مالیات             4)                                           </a:t>
                </a:r>
                <a:r>
                  <a:rPr lang="fa-IR" sz="6800" i="1" dirty="0" smtClean="0">
                    <a:cs typeface="B Lotus" pitchFamily="2" charset="-78"/>
                  </a:rPr>
                  <a:t>                            </a:t>
                </a:r>
                <a14:m>
                  <m:oMath xmlns:m="http://schemas.openxmlformats.org/officeDocument/2006/math">
                    <m:sSub>
                      <m:sSubPr>
                        <m:ctrlPr>
                          <a:rPr lang="en-US" sz="6800" i="1">
                            <a:latin typeface="Cambria Math"/>
                          </a:rPr>
                        </m:ctrlPr>
                      </m:sSubPr>
                      <m:e>
                        <m:r>
                          <a:rPr lang="en-US" sz="6800" i="1">
                            <a:latin typeface="Cambria Math"/>
                          </a:rPr>
                          <m:t>𝑇</m:t>
                        </m:r>
                      </m:e>
                      <m:sub>
                        <m:r>
                          <a:rPr lang="en-US" sz="6800" i="1">
                            <a:latin typeface="Cambria Math"/>
                          </a:rPr>
                          <m:t>𝐴</m:t>
                        </m:r>
                      </m:sub>
                    </m:sSub>
                    <m:r>
                      <a:rPr lang="en-US" sz="6800" b="0" i="1" smtClean="0">
                        <a:latin typeface="Cambria Math"/>
                      </a:rPr>
                      <m:t>=</m:t>
                    </m:r>
                    <m:sSub>
                      <m:sSubPr>
                        <m:ctrlPr>
                          <a:rPr lang="en-US" sz="6800" i="1">
                            <a:latin typeface="Cambria Math"/>
                          </a:rPr>
                        </m:ctrlPr>
                      </m:sSubPr>
                      <m:e>
                        <m:r>
                          <a:rPr lang="en-US" sz="6800" i="1">
                            <a:latin typeface="Cambria Math"/>
                          </a:rPr>
                          <m:t>𝑇</m:t>
                        </m:r>
                      </m:e>
                      <m:sub>
                        <m:r>
                          <a:rPr lang="en-US" sz="6800" i="1">
                            <a:latin typeface="Cambria Math"/>
                          </a:rPr>
                          <m:t>0</m:t>
                        </m:r>
                      </m:sub>
                    </m:sSub>
                    <m:r>
                      <a:rPr lang="en-US" sz="6800" i="1">
                        <a:latin typeface="Cambria Math"/>
                      </a:rPr>
                      <m:t>+</m:t>
                    </m:r>
                    <m:r>
                      <a:rPr lang="en-US" sz="6800" i="1">
                        <a:latin typeface="Cambria Math"/>
                      </a:rPr>
                      <m:t>𝑡𝑦</m:t>
                    </m:r>
                  </m:oMath>
                </a14:m>
                <a:endParaRPr lang="en-US" sz="6800" i="1" dirty="0">
                  <a:cs typeface="B Lotus" pitchFamily="2" charset="-78"/>
                </a:endParaRPr>
              </a:p>
              <a:p>
                <a:pPr marL="82296" indent="0" algn="just">
                  <a:lnSpc>
                    <a:spcPct val="170000"/>
                  </a:lnSpc>
                  <a:buNone/>
                </a:pPr>
                <a:r>
                  <a:rPr lang="fa-IR" sz="6800" i="1" dirty="0">
                    <a:cs typeface="B Lotus" pitchFamily="2" charset="-78"/>
                  </a:rPr>
                  <a:t>پرداختهای انتقالی      5)                                	 </a:t>
                </a:r>
                <a:r>
                  <a:rPr lang="fa-IR" sz="6800" i="1" dirty="0" smtClean="0">
                    <a:cs typeface="B Lotus" pitchFamily="2" charset="-78"/>
                  </a:rPr>
                  <a:t>    </a:t>
                </a:r>
                <a:r>
                  <a:rPr lang="fa-IR" sz="6800" i="1" dirty="0">
                    <a:cs typeface="B Lotus" pitchFamily="2" charset="-78"/>
                  </a:rPr>
                  <a:t>	</a:t>
                </a:r>
                <a:r>
                  <a:rPr lang="fa-IR" sz="6800" i="1" dirty="0" smtClean="0">
                    <a:cs typeface="B Lotus" pitchFamily="2" charset="-78"/>
                  </a:rPr>
                  <a:t> </a:t>
                </a:r>
                <a:r>
                  <a:rPr lang="fa-IR" sz="6800" i="1" dirty="0">
                    <a:cs typeface="B Lotus" pitchFamily="2" charset="-78"/>
                  </a:rPr>
                  <a:t>	</a:t>
                </a:r>
                <a:r>
                  <a:rPr lang="fa-IR" sz="6800" i="1" dirty="0" smtClean="0">
                    <a:cs typeface="B Lotus" pitchFamily="2" charset="-78"/>
                  </a:rPr>
                  <a:t>      </a:t>
                </a:r>
                <a14:m>
                  <m:oMath xmlns:m="http://schemas.openxmlformats.org/officeDocument/2006/math">
                    <m:r>
                      <a:rPr lang="en-US" sz="6800" i="1">
                        <a:latin typeface="Cambria Math"/>
                      </a:rPr>
                      <m:t>𝑇𝑅</m:t>
                    </m:r>
                    <m:r>
                      <a:rPr lang="en-US" sz="6800" i="1">
                        <a:latin typeface="Cambria Math"/>
                      </a:rPr>
                      <m:t>=</m:t>
                    </m:r>
                    <m:bar>
                      <m:barPr>
                        <m:pos m:val="top"/>
                        <m:ctrlPr>
                          <a:rPr lang="en-US" sz="6800" i="1">
                            <a:latin typeface="Cambria Math"/>
                          </a:rPr>
                        </m:ctrlPr>
                      </m:barPr>
                      <m:e>
                        <m:r>
                          <a:rPr lang="en-US" sz="6800" i="1">
                            <a:latin typeface="Cambria Math"/>
                          </a:rPr>
                          <m:t>𝑇</m:t>
                        </m:r>
                      </m:e>
                    </m:bar>
                    <m:r>
                      <a:rPr lang="en-US" sz="6800" i="1">
                        <a:latin typeface="Cambria Math"/>
                      </a:rPr>
                      <m:t>𝑅</m:t>
                    </m:r>
                  </m:oMath>
                </a14:m>
                <a:endParaRPr lang="en-US" sz="6800" i="1" dirty="0">
                  <a:cs typeface="B Lotus" pitchFamily="2" charset="-78"/>
                </a:endParaRPr>
              </a:p>
              <a:p>
                <a:pPr marL="82296" indent="0" algn="just">
                  <a:lnSpc>
                    <a:spcPct val="170000"/>
                  </a:lnSpc>
                  <a:buNone/>
                </a:pPr>
                <a:r>
                  <a:rPr lang="fa-IR" sz="6800" i="1" dirty="0">
                    <a:cs typeface="B Lotus" pitchFamily="2" charset="-78"/>
                  </a:rPr>
                  <a:t>شرط تعادل            6)                                             </a:t>
                </a:r>
                <a:r>
                  <a:rPr lang="fa-IR" sz="6800" i="1" dirty="0" smtClean="0">
                    <a:cs typeface="B Lotus" pitchFamily="2" charset="-78"/>
                  </a:rPr>
                  <a:t>                        </a:t>
                </a:r>
                <a14:m>
                  <m:oMath xmlns:m="http://schemas.openxmlformats.org/officeDocument/2006/math">
                    <m:r>
                      <a:rPr lang="en-US" sz="6800" i="1">
                        <a:latin typeface="Cambria Math"/>
                      </a:rPr>
                      <m:t>𝑦</m:t>
                    </m:r>
                    <m:r>
                      <a:rPr lang="en-US" sz="6800" i="1">
                        <a:latin typeface="Cambria Math"/>
                      </a:rPr>
                      <m:t>=</m:t>
                    </m:r>
                    <m:r>
                      <a:rPr lang="en-US" sz="6800" i="1">
                        <a:latin typeface="Cambria Math"/>
                      </a:rPr>
                      <m:t>𝐶</m:t>
                    </m:r>
                    <m:r>
                      <a:rPr lang="en-US" sz="6800" i="1">
                        <a:latin typeface="Cambria Math"/>
                      </a:rPr>
                      <m:t>+</m:t>
                    </m:r>
                    <m:r>
                      <a:rPr lang="en-US" sz="6800" i="1">
                        <a:latin typeface="Cambria Math"/>
                      </a:rPr>
                      <m:t>𝐼</m:t>
                    </m:r>
                    <m:r>
                      <a:rPr lang="en-US" sz="6800" i="1">
                        <a:latin typeface="Cambria Math"/>
                      </a:rPr>
                      <m:t>+</m:t>
                    </m:r>
                    <m:r>
                      <a:rPr lang="en-US" sz="6800" i="1">
                        <a:latin typeface="Cambria Math"/>
                      </a:rPr>
                      <m:t>𝐺</m:t>
                    </m:r>
                  </m:oMath>
                </a14:m>
                <a:endParaRPr lang="en-US" sz="6800" i="1" dirty="0">
                  <a:cs typeface="B Lotus" pitchFamily="2" charset="-78"/>
                </a:endParaRPr>
              </a:p>
              <a:p>
                <a:pPr marL="82296" indent="0" algn="just">
                  <a:lnSpc>
                    <a:spcPct val="170000"/>
                  </a:lnSpc>
                  <a:buNone/>
                </a:pPr>
                <a:r>
                  <a:rPr lang="fa-IR" sz="6800" i="1" dirty="0">
                    <a:cs typeface="B Lotus" pitchFamily="2" charset="-78"/>
                  </a:rPr>
                  <a:t>ابتدا تابع مالیات خالص را بدست می </a:t>
                </a:r>
                <a:r>
                  <a:rPr lang="fa-IR" sz="6800" i="1" dirty="0" smtClean="0">
                    <a:cs typeface="B Lotus" pitchFamily="2" charset="-78"/>
                  </a:rPr>
                  <a:t>آوریم            </a:t>
                </a:r>
                <a:r>
                  <a:rPr lang="fa-IR" sz="6800" i="1" dirty="0">
                    <a:cs typeface="B Lotus" pitchFamily="2" charset="-78"/>
                  </a:rPr>
                  <a:t>		</a:t>
                </a:r>
                <a:r>
                  <a:rPr lang="fa-IR" sz="6800" i="1" dirty="0" smtClean="0">
                    <a:cs typeface="B Lotus" pitchFamily="2" charset="-78"/>
                  </a:rPr>
                  <a:t>                </a:t>
                </a:r>
                <a14:m>
                  <m:oMath xmlns:m="http://schemas.openxmlformats.org/officeDocument/2006/math">
                    <m:r>
                      <a:rPr lang="en-US" sz="6800" i="1">
                        <a:latin typeface="Cambria Math"/>
                      </a:rPr>
                      <m:t>𝑇</m:t>
                    </m:r>
                    <m:r>
                      <a:rPr lang="en-US" sz="6800" i="1">
                        <a:latin typeface="Cambria Math"/>
                      </a:rPr>
                      <m:t>=</m:t>
                    </m:r>
                    <m:r>
                      <a:rPr lang="en-US" sz="6800" i="1">
                        <a:latin typeface="Cambria Math"/>
                      </a:rPr>
                      <m:t>𝑇𝐴</m:t>
                    </m:r>
                    <m:r>
                      <a:rPr lang="en-US" sz="6800" i="1">
                        <a:latin typeface="Cambria Math"/>
                      </a:rPr>
                      <m:t>−</m:t>
                    </m:r>
                    <m:r>
                      <a:rPr lang="en-US" sz="6800" i="1">
                        <a:latin typeface="Cambria Math"/>
                      </a:rPr>
                      <m:t>𝑇𝑅</m:t>
                    </m:r>
                  </m:oMath>
                </a14:m>
                <a:endParaRPr lang="en-US" sz="6800" i="1"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35608" y="332656"/>
                <a:ext cx="7498080" cy="5915744"/>
              </a:xfrm>
              <a:blipFill rotWithShape="1">
                <a:blip r:embed="rId2"/>
                <a:stretch>
                  <a:fillRect/>
                </a:stretch>
              </a:blipFill>
            </p:spPr>
            <p:txBody>
              <a:bodyPr/>
              <a:lstStyle/>
              <a:p>
                <a:r>
                  <a:rPr lang="fa-IR">
                    <a:noFill/>
                  </a:rPr>
                  <a:t> </a:t>
                </a:r>
              </a:p>
            </p:txBody>
          </p:sp>
        </mc:Fallback>
      </mc:AlternateContent>
    </p:spTree>
    <p:extLst>
      <p:ext uri="{BB962C8B-B14F-4D97-AF65-F5344CB8AC3E}">
        <p14:creationId xmlns:p14="http://schemas.microsoft.com/office/powerpoint/2010/main" val="34780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fa-IR" dirty="0" smtClean="0">
                <a:solidFill>
                  <a:srgbClr val="00B0F0"/>
                </a:solidFill>
                <a:cs typeface="B Titr" pitchFamily="2" charset="-78"/>
              </a:rPr>
              <a:t> خصوصيات پرداختهاي الكترونيكي</a:t>
            </a:r>
            <a:endParaRPr lang="fa-IR" dirty="0">
              <a:cs typeface="B Titr" pitchFamily="2" charset="-78"/>
            </a:endParaRPr>
          </a:p>
        </p:txBody>
      </p:sp>
      <p:sp>
        <p:nvSpPr>
          <p:cNvPr id="3" name="Content Placeholder 2"/>
          <p:cNvSpPr>
            <a:spLocks noGrp="1"/>
          </p:cNvSpPr>
          <p:nvPr>
            <p:ph idx="1"/>
          </p:nvPr>
        </p:nvSpPr>
        <p:spPr>
          <a:xfrm>
            <a:off x="457200" y="1484784"/>
            <a:ext cx="8229600" cy="4641379"/>
          </a:xfrm>
        </p:spPr>
        <p:txBody>
          <a:bodyPr>
            <a:normAutofit fontScale="92500" lnSpcReduction="20000"/>
          </a:bodyPr>
          <a:lstStyle/>
          <a:p>
            <a:pPr algn="just"/>
            <a:r>
              <a:rPr lang="fa-IR" b="1" dirty="0">
                <a:cs typeface="B Nazanin" pitchFamily="2" charset="-78"/>
              </a:rPr>
              <a:t>امنیت </a:t>
            </a:r>
            <a:r>
              <a:rPr lang="en-US" b="1" dirty="0" smtClean="0">
                <a:cs typeface="B Nazanin" pitchFamily="2" charset="-78"/>
              </a:rPr>
              <a:t> </a:t>
            </a:r>
            <a:r>
              <a:rPr lang="en-US" dirty="0" smtClean="0">
                <a:cs typeface="B Nazanin" pitchFamily="2" charset="-78"/>
              </a:rPr>
              <a:t>(</a:t>
            </a:r>
            <a:r>
              <a:rPr lang="en-US" i="1" dirty="0" smtClean="0">
                <a:cs typeface="B Nazanin" pitchFamily="2" charset="-78"/>
              </a:rPr>
              <a:t>Security</a:t>
            </a:r>
            <a:r>
              <a:rPr lang="en-US" dirty="0">
                <a:cs typeface="B Nazanin" pitchFamily="2" charset="-78"/>
              </a:rPr>
              <a:t>) </a:t>
            </a:r>
            <a:r>
              <a:rPr lang="fa-IR" dirty="0" smtClean="0">
                <a:cs typeface="B Nazanin" pitchFamily="2" charset="-78"/>
              </a:rPr>
              <a:t>:</a:t>
            </a:r>
            <a:r>
              <a:rPr lang="en-US" dirty="0" smtClean="0">
                <a:cs typeface="B Nazanin" pitchFamily="2" charset="-78"/>
              </a:rPr>
              <a:t> </a:t>
            </a:r>
            <a:r>
              <a:rPr lang="fa-IR" dirty="0" smtClean="0">
                <a:cs typeface="B Nazanin" pitchFamily="2" charset="-78"/>
              </a:rPr>
              <a:t>اطلاعات </a:t>
            </a:r>
            <a:r>
              <a:rPr lang="fa-IR" dirty="0">
                <a:cs typeface="B Nazanin" pitchFamily="2" charset="-78"/>
              </a:rPr>
              <a:t>ملی و شخصی به روشی تبدیل داده شود که مانع افشا آن به </a:t>
            </a:r>
            <a:r>
              <a:rPr lang="fa-IR" dirty="0" smtClean="0">
                <a:cs typeface="B Nazanin" pitchFamily="2" charset="-78"/>
              </a:rPr>
              <a:t>گروهی</a:t>
            </a:r>
            <a:endParaRPr lang="en-US" dirty="0">
              <a:cs typeface="B Nazanin" pitchFamily="2" charset="-78"/>
            </a:endParaRPr>
          </a:p>
          <a:p>
            <a:pPr algn="just"/>
            <a:r>
              <a:rPr lang="fa-IR" dirty="0">
                <a:cs typeface="B Nazanin" pitchFamily="2" charset="-78"/>
              </a:rPr>
              <a:t>دیگر شود.</a:t>
            </a:r>
          </a:p>
          <a:p>
            <a:pPr algn="just"/>
            <a:r>
              <a:rPr lang="fa-IR" b="1" dirty="0" smtClean="0">
                <a:cs typeface="B Nazanin" pitchFamily="2" charset="-78"/>
              </a:rPr>
              <a:t>قابلیت حسابرسي </a:t>
            </a:r>
            <a:r>
              <a:rPr lang="en-US" b="1" dirty="0" smtClean="0">
                <a:cs typeface="B Nazanin" pitchFamily="2" charset="-78"/>
              </a:rPr>
              <a:t> </a:t>
            </a:r>
            <a:r>
              <a:rPr lang="en-US" dirty="0" smtClean="0">
                <a:cs typeface="B Nazanin" pitchFamily="2" charset="-78"/>
              </a:rPr>
              <a:t>(</a:t>
            </a:r>
            <a:r>
              <a:rPr lang="en-US" b="1" dirty="0" smtClean="0">
                <a:cs typeface="B Nazanin" pitchFamily="2" charset="-78"/>
              </a:rPr>
              <a:t> </a:t>
            </a:r>
            <a:r>
              <a:rPr lang="en-US" i="1" dirty="0">
                <a:cs typeface="B Nazanin" pitchFamily="2" charset="-78"/>
              </a:rPr>
              <a:t>Audit ability</a:t>
            </a:r>
            <a:r>
              <a:rPr lang="en-US" dirty="0">
                <a:cs typeface="B Nazanin" pitchFamily="2" charset="-78"/>
              </a:rPr>
              <a:t>)</a:t>
            </a:r>
            <a:r>
              <a:rPr lang="fa-IR" b="1" dirty="0" smtClean="0">
                <a:cs typeface="B Nazanin" pitchFamily="2" charset="-78"/>
              </a:rPr>
              <a:t> </a:t>
            </a:r>
            <a:r>
              <a:rPr lang="fa-IR" dirty="0" smtClean="0">
                <a:cs typeface="B Nazanin" pitchFamily="2" charset="-78"/>
              </a:rPr>
              <a:t>:یعنی </a:t>
            </a:r>
            <a:r>
              <a:rPr lang="fa-IR" dirty="0">
                <a:cs typeface="B Nazanin" pitchFamily="2" charset="-78"/>
              </a:rPr>
              <a:t>اینکه سیتم بتواند تمام جنبه هاي تراکنش را ثبت کند تا در </a:t>
            </a:r>
            <a:r>
              <a:rPr lang="fa-IR" dirty="0" smtClean="0">
                <a:cs typeface="B Nazanin" pitchFamily="2" charset="-78"/>
              </a:rPr>
              <a:t>صورت </a:t>
            </a:r>
            <a:r>
              <a:rPr lang="fa-IR" dirty="0">
                <a:cs typeface="B Nazanin" pitchFamily="2" charset="-78"/>
              </a:rPr>
              <a:t>لزوم استفاده شود.</a:t>
            </a:r>
          </a:p>
          <a:p>
            <a:pPr algn="just"/>
            <a:r>
              <a:rPr lang="fa-IR" b="1" dirty="0">
                <a:cs typeface="B Nazanin" pitchFamily="2" charset="-78"/>
              </a:rPr>
              <a:t>کارایی </a:t>
            </a:r>
            <a:r>
              <a:rPr lang="en-US" i="1" dirty="0">
                <a:cs typeface="B Nazanin" pitchFamily="2" charset="-78"/>
              </a:rPr>
              <a:t>Efficiency</a:t>
            </a:r>
            <a:r>
              <a:rPr lang="en-US" dirty="0">
                <a:cs typeface="B Nazanin" pitchFamily="2" charset="-78"/>
              </a:rPr>
              <a:t>) </a:t>
            </a:r>
            <a:r>
              <a:rPr lang="fa-IR" dirty="0" smtClean="0">
                <a:cs typeface="B Nazanin" pitchFamily="2" charset="-78"/>
              </a:rPr>
              <a:t> </a:t>
            </a:r>
            <a:r>
              <a:rPr lang="en-US" dirty="0" smtClean="0">
                <a:cs typeface="B Nazanin" pitchFamily="2" charset="-78"/>
              </a:rPr>
              <a:t>(</a:t>
            </a:r>
            <a:r>
              <a:rPr lang="fa-IR" dirty="0" smtClean="0">
                <a:cs typeface="B Nazanin" pitchFamily="2" charset="-78"/>
              </a:rPr>
              <a:t> : انجام </a:t>
            </a:r>
            <a:r>
              <a:rPr lang="fa-IR" dirty="0">
                <a:cs typeface="B Nazanin" pitchFamily="2" charset="-78"/>
              </a:rPr>
              <a:t>تراکنش با هزینه زمانی کم </a:t>
            </a:r>
          </a:p>
          <a:p>
            <a:pPr algn="just"/>
            <a:r>
              <a:rPr lang="fa-IR" b="1" dirty="0">
                <a:cs typeface="B Nazanin" pitchFamily="2" charset="-78"/>
              </a:rPr>
              <a:t>قابلیت </a:t>
            </a:r>
            <a:r>
              <a:rPr lang="fa-IR" b="1" dirty="0" smtClean="0">
                <a:cs typeface="B Nazanin" pitchFamily="2" charset="-78"/>
              </a:rPr>
              <a:t>اطمینان </a:t>
            </a:r>
            <a:r>
              <a:rPr lang="en-US" dirty="0" smtClean="0">
                <a:cs typeface="B Nazanin" pitchFamily="2" charset="-78"/>
              </a:rPr>
              <a:t>(</a:t>
            </a:r>
            <a:r>
              <a:rPr lang="en-US" i="1" dirty="0" smtClean="0">
                <a:cs typeface="B Nazanin" pitchFamily="2" charset="-78"/>
              </a:rPr>
              <a:t>Reliability</a:t>
            </a:r>
            <a:r>
              <a:rPr lang="en-US" dirty="0" smtClean="0">
                <a:cs typeface="B Nazanin" pitchFamily="2" charset="-78"/>
              </a:rPr>
              <a:t>)</a:t>
            </a:r>
            <a:r>
              <a:rPr lang="fa-IR" dirty="0" smtClean="0">
                <a:cs typeface="B Nazanin" pitchFamily="2" charset="-78"/>
              </a:rPr>
              <a:t> : آیا </a:t>
            </a:r>
            <a:r>
              <a:rPr lang="fa-IR" dirty="0">
                <a:cs typeface="B Nazanin" pitchFamily="2" charset="-78"/>
              </a:rPr>
              <a:t>سیستم به قدر کافی </a:t>
            </a:r>
            <a:r>
              <a:rPr lang="fa-IR" dirty="0" smtClean="0">
                <a:cs typeface="B Nazanin" pitchFamily="2" charset="-78"/>
              </a:rPr>
              <a:t>قدرتمند </a:t>
            </a:r>
            <a:r>
              <a:rPr lang="fa-IR" dirty="0">
                <a:cs typeface="B Nazanin" pitchFamily="2" charset="-78"/>
              </a:rPr>
              <a:t>است که تراکنشها یا پول را در </a:t>
            </a:r>
            <a:r>
              <a:rPr lang="fa-IR" dirty="0" smtClean="0">
                <a:cs typeface="B Nazanin" pitchFamily="2" charset="-78"/>
              </a:rPr>
              <a:t>صورت </a:t>
            </a:r>
            <a:r>
              <a:rPr lang="fa-IR" dirty="0">
                <a:cs typeface="B Nazanin" pitchFamily="2" charset="-78"/>
              </a:rPr>
              <a:t>قطعی برق، خراب شدن سرور، خرابی هاي شبکه یا ورودي پیش بینی نشده از </a:t>
            </a:r>
            <a:r>
              <a:rPr lang="fa-IR" dirty="0" smtClean="0">
                <a:cs typeface="B Nazanin" pitchFamily="2" charset="-78"/>
              </a:rPr>
              <a:t>طرف کاربران</a:t>
            </a:r>
            <a:r>
              <a:rPr lang="fa-IR" dirty="0">
                <a:cs typeface="B Nazanin" pitchFamily="2" charset="-78"/>
              </a:rPr>
              <a:t>، از دست ندهد؟</a:t>
            </a:r>
          </a:p>
          <a:p>
            <a:pPr algn="just"/>
            <a:r>
              <a:rPr lang="fa-IR" b="1" dirty="0" smtClean="0">
                <a:cs typeface="B Nazanin" pitchFamily="2" charset="-78"/>
              </a:rPr>
              <a:t>قابلیت </a:t>
            </a:r>
            <a:r>
              <a:rPr lang="fa-IR" b="1" dirty="0">
                <a:cs typeface="B Nazanin" pitchFamily="2" charset="-78"/>
              </a:rPr>
              <a:t>مجتمع شدن </a:t>
            </a:r>
            <a:r>
              <a:rPr lang="en-US" i="1" dirty="0" smtClean="0">
                <a:cs typeface="B Nazanin" pitchFamily="2" charset="-78"/>
              </a:rPr>
              <a:t>Integration</a:t>
            </a:r>
            <a:r>
              <a:rPr lang="en-US" dirty="0">
                <a:cs typeface="B Nazanin" pitchFamily="2" charset="-78"/>
              </a:rPr>
              <a:t>)</a:t>
            </a:r>
            <a:r>
              <a:rPr lang="en-US" dirty="0" smtClean="0">
                <a:cs typeface="B Nazanin" pitchFamily="2" charset="-78"/>
              </a:rPr>
              <a:t> </a:t>
            </a:r>
            <a:r>
              <a:rPr lang="fa-IR" dirty="0" smtClean="0">
                <a:cs typeface="B Nazanin" pitchFamily="2" charset="-78"/>
              </a:rPr>
              <a:t> </a:t>
            </a:r>
            <a:r>
              <a:rPr lang="en-US" dirty="0" smtClean="0">
                <a:cs typeface="B Nazanin" pitchFamily="2" charset="-78"/>
              </a:rPr>
              <a:t> :(</a:t>
            </a:r>
            <a:r>
              <a:rPr lang="fa-IR" dirty="0" smtClean="0">
                <a:cs typeface="B Nazanin" pitchFamily="2" charset="-78"/>
              </a:rPr>
              <a:t>در </a:t>
            </a:r>
            <a:r>
              <a:rPr lang="fa-IR" dirty="0">
                <a:cs typeface="B Nazanin" pitchFamily="2" charset="-78"/>
              </a:rPr>
              <a:t>صورت افزایش بار کاري و افزایش منابع،کارایی کم نشود. </a:t>
            </a:r>
            <a:r>
              <a:rPr lang="fa-IR" dirty="0" smtClean="0">
                <a:cs typeface="B Nazanin" pitchFamily="2" charset="-78"/>
              </a:rPr>
              <a:t>آیا </a:t>
            </a:r>
            <a:r>
              <a:rPr lang="fa-IR" dirty="0">
                <a:cs typeface="B Nazanin" pitchFamily="2" charset="-78"/>
              </a:rPr>
              <a:t>سیتم قابلیت مجتمع شدن با سیتم هاي حسابداري </a:t>
            </a:r>
            <a:r>
              <a:rPr lang="fa-IR" dirty="0" smtClean="0">
                <a:cs typeface="B Nazanin" pitchFamily="2" charset="-78"/>
              </a:rPr>
              <a:t>یا</a:t>
            </a:r>
            <a:r>
              <a:rPr lang="en-US" dirty="0" smtClean="0">
                <a:cs typeface="B Nazanin" pitchFamily="2" charset="-78"/>
              </a:rPr>
              <a:t> </a:t>
            </a:r>
            <a:r>
              <a:rPr lang="fa-IR" dirty="0" smtClean="0">
                <a:cs typeface="B Nazanin" pitchFamily="2" charset="-78"/>
              </a:rPr>
              <a:t>پرداخت </a:t>
            </a:r>
            <a:r>
              <a:rPr lang="fa-IR" dirty="0">
                <a:cs typeface="B Nazanin" pitchFamily="2" charset="-78"/>
              </a:rPr>
              <a:t>دیگر را دارد؟</a:t>
            </a:r>
          </a:p>
          <a:p>
            <a:pPr algn="just"/>
            <a:r>
              <a:rPr lang="en-US" dirty="0" smtClean="0">
                <a:cs typeface="B Nazanin" pitchFamily="2" charset="-78"/>
              </a:rPr>
              <a:t> </a:t>
            </a:r>
            <a:r>
              <a:rPr lang="fa-IR" b="1" dirty="0">
                <a:cs typeface="B Nazanin" pitchFamily="2" charset="-78"/>
              </a:rPr>
              <a:t>قابلیت پذیرش </a:t>
            </a:r>
            <a:r>
              <a:rPr lang="en-US" b="1" dirty="0" smtClean="0">
                <a:cs typeface="B Nazanin" pitchFamily="2" charset="-78"/>
              </a:rPr>
              <a:t> </a:t>
            </a:r>
            <a:r>
              <a:rPr lang="en-US" dirty="0" smtClean="0">
                <a:cs typeface="B Nazanin" pitchFamily="2" charset="-78"/>
              </a:rPr>
              <a:t>(</a:t>
            </a:r>
            <a:r>
              <a:rPr lang="en-US" b="1" dirty="0" smtClean="0">
                <a:cs typeface="B Nazanin" pitchFamily="2" charset="-78"/>
              </a:rPr>
              <a:t> </a:t>
            </a:r>
            <a:r>
              <a:rPr lang="en-US" i="1" dirty="0" smtClean="0">
                <a:cs typeface="B Nazanin" pitchFamily="2" charset="-78"/>
              </a:rPr>
              <a:t>Acceptability ) </a:t>
            </a:r>
            <a:r>
              <a:rPr lang="fa-IR" i="1" dirty="0" smtClean="0">
                <a:cs typeface="B Nazanin" pitchFamily="2" charset="-78"/>
              </a:rPr>
              <a:t>: </a:t>
            </a:r>
            <a:r>
              <a:rPr lang="fa-IR" dirty="0" smtClean="0">
                <a:cs typeface="B Nazanin" pitchFamily="2" charset="-78"/>
              </a:rPr>
              <a:t>آیا </a:t>
            </a:r>
            <a:r>
              <a:rPr lang="fa-IR" dirty="0">
                <a:cs typeface="B Nazanin" pitchFamily="2" charset="-78"/>
              </a:rPr>
              <a:t>سیستم از سوي کاربران پذیرفته خواهد شد؟ </a:t>
            </a:r>
            <a:endParaRPr lang="en-US" b="1" dirty="0" smtClean="0">
              <a:cs typeface="B Nazanin" pitchFamily="2" charset="-78"/>
            </a:endParaRPr>
          </a:p>
          <a:p>
            <a:pPr algn="just"/>
            <a:r>
              <a:rPr lang="en-US" dirty="0" smtClean="0">
                <a:cs typeface="B Nazanin" pitchFamily="2" charset="-78"/>
              </a:rPr>
              <a:t> </a:t>
            </a:r>
            <a:r>
              <a:rPr lang="fa-IR" b="1" dirty="0">
                <a:cs typeface="B Nazanin" pitchFamily="2" charset="-78"/>
              </a:rPr>
              <a:t>هزینه </a:t>
            </a:r>
            <a:r>
              <a:rPr lang="fa-IR" b="1" dirty="0" smtClean="0">
                <a:cs typeface="B Nazanin" pitchFamily="2" charset="-78"/>
              </a:rPr>
              <a:t>پایین( </a:t>
            </a:r>
            <a:r>
              <a:rPr lang="en-US" i="1" dirty="0">
                <a:cs typeface="B Nazanin" pitchFamily="2" charset="-78"/>
              </a:rPr>
              <a:t>Low </a:t>
            </a:r>
            <a:r>
              <a:rPr lang="en-US" i="1" dirty="0" smtClean="0">
                <a:cs typeface="B Nazanin" pitchFamily="2" charset="-78"/>
              </a:rPr>
              <a:t>cost</a:t>
            </a:r>
            <a:r>
              <a:rPr lang="fa-IR" i="1" dirty="0" smtClean="0">
                <a:cs typeface="B Nazanin" pitchFamily="2" charset="-78"/>
              </a:rPr>
              <a:t> )</a:t>
            </a:r>
            <a:r>
              <a:rPr lang="en-US" i="1" dirty="0" smtClean="0">
                <a:cs typeface="B Nazanin" pitchFamily="2" charset="-78"/>
              </a:rPr>
              <a:t> </a:t>
            </a:r>
            <a:r>
              <a:rPr lang="fa-IR" dirty="0" smtClean="0">
                <a:cs typeface="B Nazanin" pitchFamily="2" charset="-78"/>
              </a:rPr>
              <a:t>هزینه </a:t>
            </a:r>
            <a:r>
              <a:rPr lang="fa-IR" dirty="0">
                <a:cs typeface="B Nazanin" pitchFamily="2" charset="-78"/>
              </a:rPr>
              <a:t>انجام هر تراکنش در آن پایین باشد. </a:t>
            </a:r>
            <a:endParaRPr lang="fa-IR" dirty="0" smtClean="0">
              <a:cs typeface="B Nazanin" pitchFamily="2" charset="-78"/>
            </a:endParaRPr>
          </a:p>
        </p:txBody>
      </p:sp>
    </p:spTree>
    <p:extLst>
      <p:ext uri="{BB962C8B-B14F-4D97-AF65-F5344CB8AC3E}">
        <p14:creationId xmlns:p14="http://schemas.microsoft.com/office/powerpoint/2010/main" val="181984192"/>
      </p:ext>
    </p:extLst>
  </p:cSld>
  <p:clrMapOvr>
    <a:masterClrMapping/>
  </p:clrMapOvr>
  <p:transition spd="slow">
    <p:fad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403648" y="638284"/>
                <a:ext cx="7498080" cy="6031076"/>
              </a:xfrm>
            </p:spPr>
            <p:txBody>
              <a:bodyPr>
                <a:normAutofit/>
              </a:bodyPr>
              <a:lstStyle/>
              <a:p>
                <a:pPr marL="82296" indent="0" algn="just">
                  <a:buNone/>
                </a:pPr>
                <a:r>
                  <a:rPr lang="fa-IR" sz="1700" i="1" dirty="0" smtClean="0">
                    <a:cs typeface="B Lotus" pitchFamily="2" charset="-78"/>
                  </a:rPr>
                  <a:t>تابع مالیات خالص   7)          			             </a:t>
                </a:r>
                <a14:m>
                  <m:oMath xmlns:m="http://schemas.openxmlformats.org/officeDocument/2006/math">
                    <m:r>
                      <a:rPr lang="en-US" sz="1700" i="1">
                        <a:latin typeface="Cambria Math"/>
                      </a:rPr>
                      <m:t>𝑇</m:t>
                    </m:r>
                    <m:r>
                      <a:rPr lang="en-US" sz="1700" i="1">
                        <a:latin typeface="Cambria Math"/>
                      </a:rPr>
                      <m:t>=</m:t>
                    </m:r>
                    <m:sSub>
                      <m:sSubPr>
                        <m:ctrlPr>
                          <a:rPr lang="en-US" sz="1700" i="1">
                            <a:latin typeface="Cambria Math"/>
                          </a:rPr>
                        </m:ctrlPr>
                      </m:sSubPr>
                      <m:e>
                        <m:r>
                          <a:rPr lang="en-US" sz="1700" i="1">
                            <a:latin typeface="Cambria Math"/>
                          </a:rPr>
                          <m:t>𝑇</m:t>
                        </m:r>
                      </m:e>
                      <m:sub>
                        <m:r>
                          <a:rPr lang="en-US" sz="1700" i="1">
                            <a:latin typeface="Cambria Math"/>
                          </a:rPr>
                          <m:t>0</m:t>
                        </m:r>
                      </m:sub>
                    </m:sSub>
                    <m:r>
                      <a:rPr lang="en-US" sz="1700" i="1">
                        <a:latin typeface="Cambria Math"/>
                      </a:rPr>
                      <m:t>+</m:t>
                    </m:r>
                    <m:r>
                      <a:rPr lang="en-US" sz="1700" i="1">
                        <a:latin typeface="Cambria Math"/>
                      </a:rPr>
                      <m:t>𝑡𝑦</m:t>
                    </m:r>
                    <m:r>
                      <a:rPr lang="en-US" sz="1700" i="1">
                        <a:latin typeface="Cambria Math"/>
                      </a:rPr>
                      <m:t>−</m:t>
                    </m:r>
                    <m:bar>
                      <m:barPr>
                        <m:pos m:val="top"/>
                        <m:ctrlPr>
                          <a:rPr lang="en-US" sz="1700" i="1">
                            <a:latin typeface="Cambria Math"/>
                          </a:rPr>
                        </m:ctrlPr>
                      </m:barPr>
                      <m:e>
                        <m:r>
                          <a:rPr lang="en-US" sz="1700" i="1">
                            <a:latin typeface="Cambria Math"/>
                          </a:rPr>
                          <m:t>𝑇</m:t>
                        </m:r>
                      </m:e>
                    </m:bar>
                    <m:r>
                      <a:rPr lang="en-US" sz="1700" i="1">
                        <a:latin typeface="Cambria Math"/>
                      </a:rPr>
                      <m:t>𝑅</m:t>
                    </m:r>
                  </m:oMath>
                </a14:m>
                <a:endParaRPr lang="en-US" sz="1700" i="1" dirty="0">
                  <a:cs typeface="B Lotus" pitchFamily="2" charset="-78"/>
                </a:endParaRPr>
              </a:p>
              <a:p>
                <a:pPr marL="82296" indent="0" algn="just">
                  <a:lnSpc>
                    <a:spcPct val="150000"/>
                  </a:lnSpc>
                  <a:buNone/>
                </a:pPr>
                <a:r>
                  <a:rPr lang="fa-IR" sz="1700" i="1" dirty="0">
                    <a:cs typeface="B Lotus" pitchFamily="2" charset="-78"/>
                  </a:rPr>
                  <a:t>حال اگر از رابطه (7) به جای </a:t>
                </a:r>
                <a:r>
                  <a:rPr lang="en-US" sz="1700" i="1" dirty="0">
                    <a:cs typeface="B Lotus" pitchFamily="2" charset="-78"/>
                  </a:rPr>
                  <a:t>T</a:t>
                </a:r>
                <a:r>
                  <a:rPr lang="fa-IR" sz="1700" i="1" dirty="0">
                    <a:cs typeface="B Lotus" pitchFamily="2" charset="-78"/>
                  </a:rPr>
                  <a:t> در تابع مصرف قرار دهیم، تابع مصرف برحسب درآمد بدست می آید</a:t>
                </a:r>
                <a:r>
                  <a:rPr lang="fa-IR" sz="1700" i="1" dirty="0" smtClean="0">
                    <a:cs typeface="B Lotus" pitchFamily="2" charset="-78"/>
                  </a:rPr>
                  <a:t>.</a:t>
                </a:r>
              </a:p>
              <a:p>
                <a:pPr marL="82296" indent="0" algn="just" rtl="1">
                  <a:lnSpc>
                    <a:spcPct val="150000"/>
                  </a:lnSpc>
                  <a:buNone/>
                </a:pPr>
                <a:r>
                  <a:rPr lang="fa-IR" sz="1700" i="1" dirty="0" smtClean="0">
                    <a:effectLst/>
                    <a:latin typeface="Calibri"/>
                    <a:ea typeface="Times New Roman"/>
                    <a:cs typeface="B Lotus"/>
                  </a:rPr>
                  <a:t> 							 </a:t>
                </a:r>
                <a14:m>
                  <m:oMath xmlns:m="http://schemas.openxmlformats.org/officeDocument/2006/math">
                    <m:r>
                      <a:rPr lang="en-US" sz="1700" i="1">
                        <a:effectLst/>
                        <a:latin typeface="Cambria Math"/>
                        <a:ea typeface="Times New Roman"/>
                        <a:cs typeface="B Lotus"/>
                      </a:rPr>
                      <m:t>𝐶</m:t>
                    </m:r>
                    <m:r>
                      <a:rPr lang="en-US" sz="1700" i="1">
                        <a:effectLst/>
                        <a:latin typeface="Cambria Math"/>
                        <a:ea typeface="Times New Roman"/>
                        <a:cs typeface="B Lotus"/>
                      </a:rPr>
                      <m:t>=</m:t>
                    </m:r>
                    <m:r>
                      <a:rPr lang="en-US" sz="1700" i="1">
                        <a:effectLst/>
                        <a:latin typeface="Cambria Math"/>
                        <a:ea typeface="Times New Roman"/>
                        <a:cs typeface="B Lotus"/>
                      </a:rPr>
                      <m:t>𝑎</m:t>
                    </m:r>
                    <m:r>
                      <a:rPr lang="en-US" sz="1700" i="1">
                        <a:effectLst/>
                        <a:latin typeface="Cambria Math"/>
                        <a:ea typeface="Times New Roman"/>
                        <a:cs typeface="B Lotus"/>
                      </a:rPr>
                      <m:t>+</m:t>
                    </m:r>
                    <m:r>
                      <a:rPr lang="en-US" sz="1700" i="1">
                        <a:effectLst/>
                        <a:latin typeface="Cambria Math"/>
                        <a:ea typeface="Times New Roman"/>
                        <a:cs typeface="B Lotus"/>
                      </a:rPr>
                      <m:t>𝑏</m:t>
                    </m:r>
                    <m:d>
                      <m:dPr>
                        <m:ctrlPr>
                          <a:rPr lang="en-US" sz="1700" i="1">
                            <a:effectLst/>
                            <a:latin typeface="Cambria Math"/>
                            <a:ea typeface="Times New Roman"/>
                            <a:cs typeface="B Lotus"/>
                          </a:rPr>
                        </m:ctrlPr>
                      </m:dPr>
                      <m:e>
                        <m:r>
                          <a:rPr lang="en-US" sz="1700" i="1">
                            <a:effectLst/>
                            <a:latin typeface="Cambria Math"/>
                            <a:ea typeface="Times New Roman"/>
                            <a:cs typeface="B Lotus"/>
                          </a:rPr>
                          <m:t>𝑦</m:t>
                        </m:r>
                        <m:r>
                          <a:rPr lang="en-US" sz="1700" i="1">
                            <a:effectLst/>
                            <a:latin typeface="Cambria Math"/>
                            <a:ea typeface="Times New Roman"/>
                            <a:cs typeface="B Lotus"/>
                          </a:rPr>
                          <m:t>−</m:t>
                        </m:r>
                        <m:r>
                          <a:rPr lang="en-US" sz="1700" i="1">
                            <a:effectLst/>
                            <a:latin typeface="Cambria Math"/>
                            <a:ea typeface="Times New Roman"/>
                            <a:cs typeface="B Lotus"/>
                          </a:rPr>
                          <m:t>𝑇</m:t>
                        </m:r>
                      </m:e>
                    </m:d>
                  </m:oMath>
                </a14:m>
                <a:endParaRPr lang="en-US" sz="1100" dirty="0">
                  <a:effectLst/>
                  <a:latin typeface="Calibri"/>
                  <a:ea typeface="Calibri"/>
                  <a:cs typeface="Arial"/>
                </a:endParaRPr>
              </a:p>
              <a:p>
                <a:pPr marL="82296" indent="0" algn="just" rtl="1">
                  <a:lnSpc>
                    <a:spcPct val="150000"/>
                  </a:lnSpc>
                  <a:buNone/>
                </a:pPr>
                <a:r>
                  <a:rPr lang="fa-IR" sz="1700" i="1" dirty="0">
                    <a:effectLst/>
                    <a:latin typeface="Calibri"/>
                    <a:ea typeface="Times New Roman"/>
                    <a:cs typeface="B Lotus"/>
                  </a:rPr>
                  <a:t>					</a:t>
                </a:r>
                <a14:m>
                  <m:oMath xmlns:m="http://schemas.openxmlformats.org/officeDocument/2006/math">
                    <m:r>
                      <a:rPr lang="en-US" sz="1700" i="1">
                        <a:effectLst/>
                        <a:latin typeface="Cambria Math"/>
                        <a:ea typeface="Times New Roman"/>
                        <a:cs typeface="B Lotus"/>
                      </a:rPr>
                      <m:t>𝐶</m:t>
                    </m:r>
                    <m:r>
                      <a:rPr lang="en-US" sz="1700" i="1">
                        <a:effectLst/>
                        <a:latin typeface="Cambria Math"/>
                        <a:ea typeface="Times New Roman"/>
                        <a:cs typeface="B Lotus"/>
                      </a:rPr>
                      <m:t>=</m:t>
                    </m:r>
                    <m:r>
                      <a:rPr lang="en-US" sz="1700" i="1">
                        <a:effectLst/>
                        <a:latin typeface="Cambria Math"/>
                        <a:ea typeface="Times New Roman"/>
                        <a:cs typeface="B Lotus"/>
                      </a:rPr>
                      <m:t>𝑎</m:t>
                    </m:r>
                    <m:r>
                      <a:rPr lang="en-US" sz="1700" i="1">
                        <a:effectLst/>
                        <a:latin typeface="Cambria Math"/>
                        <a:ea typeface="Times New Roman"/>
                        <a:cs typeface="B Lotus"/>
                      </a:rPr>
                      <m:t>+</m:t>
                    </m:r>
                    <m:r>
                      <a:rPr lang="en-US" sz="1700" i="1">
                        <a:effectLst/>
                        <a:latin typeface="Cambria Math"/>
                        <a:ea typeface="Times New Roman"/>
                        <a:cs typeface="B Lotus"/>
                      </a:rPr>
                      <m:t>𝑏</m:t>
                    </m:r>
                    <m:d>
                      <m:dPr>
                        <m:ctrlPr>
                          <a:rPr lang="en-US" sz="1700" i="1">
                            <a:effectLst/>
                            <a:latin typeface="Cambria Math"/>
                            <a:ea typeface="Times New Roman"/>
                            <a:cs typeface="B Lotus"/>
                          </a:rPr>
                        </m:ctrlPr>
                      </m:dPr>
                      <m:e>
                        <m:r>
                          <a:rPr lang="en-US" sz="1700" i="1">
                            <a:effectLst/>
                            <a:latin typeface="Cambria Math"/>
                            <a:ea typeface="Times New Roman"/>
                            <a:cs typeface="B Lotus"/>
                          </a:rPr>
                          <m:t>𝑦</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𝑇</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bar>
                          <m:barPr>
                            <m:pos m:val="top"/>
                            <m:ctrlPr>
                              <a:rPr lang="en-US" sz="1700" i="1">
                                <a:effectLst/>
                                <a:latin typeface="Cambria Math"/>
                                <a:ea typeface="Times New Roman"/>
                                <a:cs typeface="B Lotus"/>
                              </a:rPr>
                            </m:ctrlPr>
                          </m:barPr>
                          <m:e>
                            <m:r>
                              <a:rPr lang="en-US" sz="1700" i="1">
                                <a:effectLst/>
                                <a:latin typeface="Cambria Math"/>
                                <a:ea typeface="Times New Roman"/>
                                <a:cs typeface="B Lotus"/>
                              </a:rPr>
                              <m:t>𝑇</m:t>
                            </m:r>
                          </m:e>
                        </m:bar>
                        <m:r>
                          <a:rPr lang="en-US" sz="1700" i="1">
                            <a:effectLst/>
                            <a:latin typeface="Cambria Math"/>
                            <a:ea typeface="Times New Roman"/>
                            <a:cs typeface="B Lotus"/>
                          </a:rPr>
                          <m:t>𝑅</m:t>
                        </m:r>
                        <m:r>
                          <a:rPr lang="en-US" sz="1700" i="1">
                            <a:effectLst/>
                            <a:latin typeface="Cambria Math"/>
                            <a:ea typeface="Times New Roman"/>
                            <a:cs typeface="B Lotus"/>
                          </a:rPr>
                          <m:t>−</m:t>
                        </m:r>
                        <m:r>
                          <a:rPr lang="en-US" sz="1700" i="1">
                            <a:effectLst/>
                            <a:latin typeface="Cambria Math"/>
                            <a:ea typeface="Times New Roman"/>
                            <a:cs typeface="B Lotus"/>
                          </a:rPr>
                          <m:t>𝑡𝑦</m:t>
                        </m:r>
                      </m:e>
                    </m:d>
                  </m:oMath>
                </a14:m>
                <a:endParaRPr lang="en-US" sz="1100" dirty="0">
                  <a:effectLst/>
                  <a:latin typeface="Calibri"/>
                  <a:ea typeface="Calibri"/>
                  <a:cs typeface="Arial"/>
                </a:endParaRPr>
              </a:p>
              <a:p>
                <a:pPr marL="82296" indent="0" algn="just">
                  <a:buNone/>
                </a:pPr>
                <a14:m>
                  <m:oMathPara xmlns:m="http://schemas.openxmlformats.org/officeDocument/2006/math">
                    <m:oMathParaPr>
                      <m:jc m:val="centerGroup"/>
                    </m:oMathParaPr>
                    <m:oMath xmlns:m="http://schemas.openxmlformats.org/officeDocument/2006/math">
                      <m:r>
                        <a:rPr lang="en-US" sz="1700" i="1">
                          <a:effectLst/>
                          <a:latin typeface="Cambria Math"/>
                          <a:ea typeface="Times New Roman"/>
                          <a:cs typeface="B Lotus"/>
                        </a:rPr>
                        <m:t>𝐶</m:t>
                      </m:r>
                      <m:r>
                        <a:rPr lang="en-US" sz="1700" i="1">
                          <a:effectLst/>
                          <a:latin typeface="Cambria Math"/>
                          <a:ea typeface="Times New Roman"/>
                          <a:cs typeface="B Lotus"/>
                        </a:rPr>
                        <m:t>=</m:t>
                      </m:r>
                      <m:r>
                        <a:rPr lang="en-US" sz="1700" i="1">
                          <a:effectLst/>
                          <a:latin typeface="Cambria Math"/>
                          <a:ea typeface="Times New Roman"/>
                          <a:cs typeface="B Lotus"/>
                        </a:rPr>
                        <m:t>𝑎</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𝑏𝑇</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𝑏</m:t>
                      </m:r>
                      <m:r>
                        <a:rPr lang="en-US" sz="1700" i="1">
                          <a:effectLst/>
                          <a:latin typeface="Cambria Math"/>
                          <a:ea typeface="Times New Roman"/>
                          <a:cs typeface="B Lotus"/>
                        </a:rPr>
                        <m:t> </m:t>
                      </m:r>
                      <m:bar>
                        <m:barPr>
                          <m:pos m:val="top"/>
                          <m:ctrlPr>
                            <a:rPr lang="en-US" sz="1700" i="1">
                              <a:effectLst/>
                              <a:latin typeface="Cambria Math"/>
                              <a:ea typeface="Times New Roman"/>
                              <a:cs typeface="B Lotus"/>
                            </a:rPr>
                          </m:ctrlPr>
                        </m:barPr>
                        <m:e>
                          <m:r>
                            <a:rPr lang="en-US" sz="1700" i="1">
                              <a:effectLst/>
                              <a:latin typeface="Cambria Math"/>
                              <a:ea typeface="Times New Roman"/>
                              <a:cs typeface="B Lotus"/>
                            </a:rPr>
                            <m:t>𝑇</m:t>
                          </m:r>
                        </m:e>
                      </m:bar>
                      <m:r>
                        <a:rPr lang="en-US" sz="1700" i="1">
                          <a:effectLst/>
                          <a:latin typeface="Cambria Math"/>
                          <a:ea typeface="Times New Roman"/>
                          <a:cs typeface="B Lotus"/>
                        </a:rPr>
                        <m:t>𝑅</m:t>
                      </m:r>
                      <m:r>
                        <a:rPr lang="en-US" sz="1700" i="1">
                          <a:effectLst/>
                          <a:latin typeface="Cambria Math"/>
                          <a:ea typeface="Times New Roman"/>
                          <a:cs typeface="B Lotus"/>
                        </a:rPr>
                        <m:t>+</m:t>
                      </m:r>
                      <m:r>
                        <a:rPr lang="en-US" sz="1700" i="1">
                          <a:effectLst/>
                          <a:latin typeface="Cambria Math"/>
                          <a:ea typeface="Times New Roman"/>
                          <a:cs typeface="B Lotus"/>
                        </a:rPr>
                        <m:t>𝑏</m:t>
                      </m:r>
                      <m:d>
                        <m:dPr>
                          <m:ctrlPr>
                            <a:rPr lang="en-US" sz="1700" i="1">
                              <a:effectLst/>
                              <a:latin typeface="Cambria Math"/>
                              <a:ea typeface="Times New Roman"/>
                              <a:cs typeface="B Lotus"/>
                            </a:rPr>
                          </m:ctrlPr>
                        </m:dPr>
                        <m:e>
                          <m:r>
                            <a:rPr lang="en-US" sz="1700" i="1">
                              <a:effectLst/>
                              <a:latin typeface="Cambria Math"/>
                              <a:ea typeface="Times New Roman"/>
                              <a:cs typeface="B Lotus"/>
                            </a:rPr>
                            <m:t>1</m:t>
                          </m:r>
                          <m:r>
                            <a:rPr lang="en-US" sz="1700" i="1">
                              <a:effectLst/>
                              <a:latin typeface="Cambria Math"/>
                              <a:ea typeface="Times New Roman"/>
                              <a:cs typeface="B Lotus"/>
                            </a:rPr>
                            <m:t>−</m:t>
                          </m:r>
                          <m:r>
                            <a:rPr lang="en-US" sz="1700" i="1">
                              <a:effectLst/>
                              <a:latin typeface="Cambria Math"/>
                              <a:ea typeface="Times New Roman"/>
                              <a:cs typeface="B Lotus"/>
                            </a:rPr>
                            <m:t>𝑡</m:t>
                          </m:r>
                        </m:e>
                      </m:d>
                      <m:r>
                        <a:rPr lang="en-US" sz="1700" i="1">
                          <a:latin typeface="Cambria Math"/>
                          <a:ea typeface="Times New Roman"/>
                          <a:cs typeface="B Lotus"/>
                        </a:rPr>
                        <m:t>𝑦</m:t>
                      </m:r>
                    </m:oMath>
                  </m:oMathPara>
                </a14:m>
                <a:endParaRPr lang="fa-IR" sz="1700" i="1" dirty="0" smtClean="0">
                  <a:effectLst/>
                  <a:latin typeface="Calibri"/>
                  <a:ea typeface="Times New Roman"/>
                  <a:cs typeface="B Lotus"/>
                </a:endParaRPr>
              </a:p>
              <a:p>
                <a:pPr marL="82296" indent="0" algn="just">
                  <a:buNone/>
                </a:pPr>
                <a:r>
                  <a:rPr lang="fa-IR" sz="1700" i="1" dirty="0">
                    <a:effectLst/>
                    <a:latin typeface="Calibri"/>
                    <a:ea typeface="Times New Roman"/>
                    <a:cs typeface="B Lotus"/>
                  </a:rPr>
                  <a:t>اینک اگر در رابطه (6) به جای </a:t>
                </a:r>
                <a:r>
                  <a:rPr lang="en-US" sz="1700" i="1" dirty="0">
                    <a:effectLst/>
                    <a:latin typeface="Calibri"/>
                    <a:ea typeface="Times New Roman"/>
                    <a:cs typeface="B Lotus"/>
                  </a:rPr>
                  <a:t>I,C</a:t>
                </a:r>
                <a:r>
                  <a:rPr lang="fa-IR" sz="1700" i="1" dirty="0">
                    <a:effectLst/>
                    <a:latin typeface="Calibri"/>
                    <a:ea typeface="Times New Roman"/>
                    <a:cs typeface="B Lotus"/>
                  </a:rPr>
                  <a:t> و </a:t>
                </a:r>
                <a:r>
                  <a:rPr lang="en-US" sz="1700" i="1" dirty="0">
                    <a:effectLst/>
                    <a:latin typeface="Calibri"/>
                    <a:ea typeface="Times New Roman"/>
                    <a:cs typeface="B Lotus"/>
                  </a:rPr>
                  <a:t>G</a:t>
                </a:r>
                <a:r>
                  <a:rPr lang="fa-IR" sz="1700" i="1" dirty="0">
                    <a:effectLst/>
                    <a:latin typeface="Calibri"/>
                    <a:ea typeface="Times New Roman"/>
                    <a:cs typeface="B Lotus"/>
                  </a:rPr>
                  <a:t> مقادیر مساوی آنها را قرار دهیم و برحسب </a:t>
                </a:r>
                <a:r>
                  <a:rPr lang="en-US" sz="1700" i="1" dirty="0" err="1">
                    <a:effectLst/>
                    <a:latin typeface="Calibri"/>
                    <a:ea typeface="Times New Roman"/>
                    <a:cs typeface="B Lotus"/>
                  </a:rPr>
                  <a:t>i</a:t>
                </a:r>
                <a:r>
                  <a:rPr lang="fa-IR" sz="1700" i="1" dirty="0">
                    <a:effectLst/>
                    <a:latin typeface="Calibri"/>
                    <a:ea typeface="Times New Roman"/>
                    <a:cs typeface="B Lotus"/>
                  </a:rPr>
                  <a:t> آن را حل کنیم تابع </a:t>
                </a:r>
                <a:r>
                  <a:rPr lang="en-US" sz="1700" i="1" dirty="0">
                    <a:effectLst/>
                    <a:latin typeface="Calibri"/>
                    <a:ea typeface="Times New Roman"/>
                    <a:cs typeface="B Lotus"/>
                  </a:rPr>
                  <a:t>IS</a:t>
                </a:r>
                <a:r>
                  <a:rPr lang="fa-IR" sz="1700" i="1" dirty="0">
                    <a:effectLst/>
                    <a:latin typeface="Calibri"/>
                    <a:ea typeface="Times New Roman"/>
                    <a:cs typeface="B Lotus"/>
                  </a:rPr>
                  <a:t> حاصل می گردد.</a:t>
                </a:r>
                <a:endParaRPr lang="en-US" sz="1100" dirty="0">
                  <a:effectLst/>
                  <a:latin typeface="Calibri"/>
                  <a:ea typeface="Calibri"/>
                  <a:cs typeface="Arial"/>
                </a:endParaRPr>
              </a:p>
              <a:p>
                <a:pPr marL="82296" indent="0" algn="just" rtl="1">
                  <a:lnSpc>
                    <a:spcPct val="150000"/>
                  </a:lnSpc>
                  <a:buNone/>
                </a:pPr>
                <a14:m>
                  <m:oMathPara xmlns:m="http://schemas.openxmlformats.org/officeDocument/2006/math">
                    <m:oMathParaPr>
                      <m:jc m:val="centerGroup"/>
                    </m:oMathParaPr>
                    <m:oMath xmlns:m="http://schemas.openxmlformats.org/officeDocument/2006/math">
                      <m:r>
                        <a:rPr lang="en-US" sz="1700" i="1">
                          <a:effectLst/>
                          <a:latin typeface="Cambria Math"/>
                          <a:ea typeface="Times New Roman"/>
                          <a:cs typeface="B Lotus"/>
                        </a:rPr>
                        <m:t>𝑦</m:t>
                      </m:r>
                      <m:r>
                        <a:rPr lang="en-US" sz="1700" i="1">
                          <a:effectLst/>
                          <a:latin typeface="Cambria Math"/>
                          <a:ea typeface="Times New Roman"/>
                          <a:cs typeface="B Lotus"/>
                        </a:rPr>
                        <m:t>=</m:t>
                      </m:r>
                      <m:r>
                        <a:rPr lang="en-US" sz="1700" i="1">
                          <a:effectLst/>
                          <a:latin typeface="Cambria Math"/>
                          <a:ea typeface="Times New Roman"/>
                          <a:cs typeface="B Lotus"/>
                        </a:rPr>
                        <m:t>𝑎</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𝑏𝑇</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𝑏</m:t>
                      </m:r>
                      <m:r>
                        <a:rPr lang="en-US" sz="1700" i="1">
                          <a:effectLst/>
                          <a:latin typeface="Cambria Math"/>
                          <a:ea typeface="Times New Roman"/>
                          <a:cs typeface="B Lotus"/>
                        </a:rPr>
                        <m:t> </m:t>
                      </m:r>
                      <m:bar>
                        <m:barPr>
                          <m:pos m:val="top"/>
                          <m:ctrlPr>
                            <a:rPr lang="en-US" sz="1700" i="1">
                              <a:effectLst/>
                              <a:latin typeface="Cambria Math"/>
                              <a:ea typeface="Times New Roman"/>
                              <a:cs typeface="B Lotus"/>
                            </a:rPr>
                          </m:ctrlPr>
                        </m:barPr>
                        <m:e>
                          <m:r>
                            <a:rPr lang="en-US" sz="1700" i="1">
                              <a:effectLst/>
                              <a:latin typeface="Cambria Math"/>
                              <a:ea typeface="Times New Roman"/>
                              <a:cs typeface="B Lotus"/>
                            </a:rPr>
                            <m:t>𝑇</m:t>
                          </m:r>
                        </m:e>
                      </m:bar>
                      <m:r>
                        <a:rPr lang="en-US" sz="1700" i="1">
                          <a:effectLst/>
                          <a:latin typeface="Cambria Math"/>
                          <a:ea typeface="Times New Roman"/>
                          <a:cs typeface="B Lotus"/>
                        </a:rPr>
                        <m:t>𝑅</m:t>
                      </m:r>
                      <m:r>
                        <a:rPr lang="en-US" sz="1700" i="1">
                          <a:effectLst/>
                          <a:latin typeface="Cambria Math"/>
                          <a:ea typeface="Times New Roman"/>
                          <a:cs typeface="B Lotus"/>
                        </a:rPr>
                        <m:t>+</m:t>
                      </m:r>
                      <m:r>
                        <a:rPr lang="en-US" sz="1700" i="1">
                          <a:effectLst/>
                          <a:latin typeface="Cambria Math"/>
                          <a:ea typeface="Times New Roman"/>
                          <a:cs typeface="B Lotus"/>
                        </a:rPr>
                        <m:t>𝑏</m:t>
                      </m:r>
                      <m:d>
                        <m:dPr>
                          <m:ctrlPr>
                            <a:rPr lang="en-US" sz="1700" i="1">
                              <a:effectLst/>
                              <a:latin typeface="Cambria Math"/>
                              <a:ea typeface="Times New Roman"/>
                              <a:cs typeface="B Lotus"/>
                            </a:rPr>
                          </m:ctrlPr>
                        </m:dPr>
                        <m:e>
                          <m:r>
                            <a:rPr lang="en-US" sz="1700" i="1">
                              <a:effectLst/>
                              <a:latin typeface="Cambria Math"/>
                              <a:ea typeface="Times New Roman"/>
                              <a:cs typeface="B Lotus"/>
                            </a:rPr>
                            <m:t>1</m:t>
                          </m:r>
                          <m:r>
                            <a:rPr lang="en-US" sz="1700" i="1">
                              <a:effectLst/>
                              <a:latin typeface="Cambria Math"/>
                              <a:ea typeface="Times New Roman"/>
                              <a:cs typeface="B Lotus"/>
                            </a:rPr>
                            <m:t>−</m:t>
                          </m:r>
                          <m:r>
                            <a:rPr lang="en-US" sz="1700" i="1">
                              <a:effectLst/>
                              <a:latin typeface="Cambria Math"/>
                              <a:ea typeface="Times New Roman"/>
                              <a:cs typeface="B Lotus"/>
                            </a:rPr>
                            <m:t>𝑡</m:t>
                          </m:r>
                        </m:e>
                      </m:d>
                      <m:r>
                        <a:rPr lang="en-US" sz="1700" i="1">
                          <a:effectLst/>
                          <a:latin typeface="Cambria Math"/>
                          <a:ea typeface="Times New Roman"/>
                          <a:cs typeface="B Lotus"/>
                        </a:rPr>
                        <m:t>𝑦</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𝐼</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h</m:t>
                      </m:r>
                      <m:r>
                        <a:rPr lang="en-US" sz="1700" i="1">
                          <a:effectLst/>
                          <a:latin typeface="Cambria Math"/>
                          <a:ea typeface="Times New Roman"/>
                          <a:cs typeface="B Lotus"/>
                        </a:rPr>
                        <m:t>𝑖</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𝐺</m:t>
                          </m:r>
                        </m:e>
                        <m:sub>
                          <m:r>
                            <a:rPr lang="en-US" sz="1700" i="1">
                              <a:effectLst/>
                              <a:latin typeface="Cambria Math"/>
                              <a:ea typeface="Times New Roman"/>
                              <a:cs typeface="B Lotus"/>
                            </a:rPr>
                            <m:t>0</m:t>
                          </m:r>
                        </m:sub>
                      </m:sSub>
                    </m:oMath>
                  </m:oMathPara>
                </a14:m>
                <a:endParaRPr lang="en-US" sz="1100" dirty="0">
                  <a:effectLst/>
                  <a:latin typeface="Calibri"/>
                  <a:ea typeface="Calibri"/>
                  <a:cs typeface="Arial"/>
                </a:endParaRPr>
              </a:p>
              <a:p>
                <a:pPr marL="82296" indent="0" algn="just">
                  <a:buNone/>
                </a:pPr>
                <a14:m>
                  <m:oMathPara xmlns:m="http://schemas.openxmlformats.org/officeDocument/2006/math">
                    <m:oMathParaPr>
                      <m:jc m:val="centerGroup"/>
                    </m:oMathParaPr>
                    <m:oMath xmlns:m="http://schemas.openxmlformats.org/officeDocument/2006/math">
                      <m:d>
                        <m:dPr>
                          <m:begChr m:val="["/>
                          <m:endChr m:val="]"/>
                          <m:ctrlPr>
                            <a:rPr lang="en-US" sz="1700" i="1">
                              <a:effectLst/>
                              <a:latin typeface="Cambria Math"/>
                              <a:ea typeface="Times New Roman"/>
                              <a:cs typeface="B Lotus"/>
                            </a:rPr>
                          </m:ctrlPr>
                        </m:dPr>
                        <m:e>
                          <m:r>
                            <a:rPr lang="en-US" sz="1700" i="1">
                              <a:effectLst/>
                              <a:latin typeface="Cambria Math"/>
                              <a:ea typeface="Times New Roman"/>
                              <a:cs typeface="B Lotus"/>
                            </a:rPr>
                            <m:t>1</m:t>
                          </m:r>
                          <m:r>
                            <a:rPr lang="en-US" sz="1700" i="1">
                              <a:effectLst/>
                              <a:latin typeface="Cambria Math"/>
                              <a:ea typeface="Times New Roman"/>
                              <a:cs typeface="B Lotus"/>
                            </a:rPr>
                            <m:t>−</m:t>
                          </m:r>
                          <m:r>
                            <a:rPr lang="en-US" sz="1700" i="1">
                              <a:effectLst/>
                              <a:latin typeface="Cambria Math"/>
                              <a:ea typeface="Times New Roman"/>
                              <a:cs typeface="B Lotus"/>
                            </a:rPr>
                            <m:t>𝑏</m:t>
                          </m:r>
                          <m:d>
                            <m:dPr>
                              <m:ctrlPr>
                                <a:rPr lang="en-US" sz="1700" i="1">
                                  <a:effectLst/>
                                  <a:latin typeface="Cambria Math"/>
                                  <a:ea typeface="Times New Roman"/>
                                  <a:cs typeface="B Lotus"/>
                                </a:rPr>
                              </m:ctrlPr>
                            </m:dPr>
                            <m:e>
                              <m:r>
                                <a:rPr lang="en-US" sz="1700" i="1">
                                  <a:effectLst/>
                                  <a:latin typeface="Cambria Math"/>
                                  <a:ea typeface="Times New Roman"/>
                                  <a:cs typeface="B Lotus"/>
                                </a:rPr>
                                <m:t>1</m:t>
                              </m:r>
                              <m:r>
                                <a:rPr lang="en-US" sz="1700" i="1">
                                  <a:effectLst/>
                                  <a:latin typeface="Cambria Math"/>
                                  <a:ea typeface="Times New Roman"/>
                                  <a:cs typeface="B Lotus"/>
                                </a:rPr>
                                <m:t>−</m:t>
                              </m:r>
                              <m:r>
                                <a:rPr lang="en-US" sz="1700" i="1">
                                  <a:effectLst/>
                                  <a:latin typeface="Cambria Math"/>
                                  <a:ea typeface="Times New Roman"/>
                                  <a:cs typeface="B Lotus"/>
                                </a:rPr>
                                <m:t>𝑡</m:t>
                              </m:r>
                            </m:e>
                          </m:d>
                        </m:e>
                      </m:d>
                      <m:r>
                        <a:rPr lang="en-US" sz="1700" i="1">
                          <a:effectLst/>
                          <a:latin typeface="Cambria Math"/>
                          <a:ea typeface="Times New Roman"/>
                          <a:cs typeface="B Lotus"/>
                        </a:rPr>
                        <m:t>𝑦</m:t>
                      </m:r>
                      <m:r>
                        <a:rPr lang="en-US" sz="1700" i="1">
                          <a:effectLst/>
                          <a:latin typeface="Cambria Math"/>
                          <a:ea typeface="Times New Roman"/>
                          <a:cs typeface="B Lotus"/>
                        </a:rPr>
                        <m:t>=</m:t>
                      </m:r>
                      <m:r>
                        <a:rPr lang="en-US" sz="1700" i="1">
                          <a:effectLst/>
                          <a:latin typeface="Cambria Math"/>
                          <a:ea typeface="Times New Roman"/>
                          <a:cs typeface="B Lotus"/>
                        </a:rPr>
                        <m:t>𝑎</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𝑏𝑇</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𝑏</m:t>
                      </m:r>
                      <m:bar>
                        <m:barPr>
                          <m:pos m:val="top"/>
                          <m:ctrlPr>
                            <a:rPr lang="en-US" sz="1700" i="1">
                              <a:latin typeface="Cambria Math"/>
                              <a:ea typeface="Times New Roman"/>
                              <a:cs typeface="B Lotus"/>
                            </a:rPr>
                          </m:ctrlPr>
                        </m:barPr>
                        <m:e>
                          <m:r>
                            <a:rPr lang="en-US" sz="1700" i="1">
                              <a:latin typeface="Cambria Math"/>
                              <a:ea typeface="Times New Roman"/>
                              <a:cs typeface="B Lotus"/>
                            </a:rPr>
                            <m:t>𝑇</m:t>
                          </m:r>
                        </m:e>
                      </m:bar>
                      <m:r>
                        <a:rPr lang="en-US" sz="1700" i="1">
                          <a:latin typeface="Cambria Math"/>
                          <a:ea typeface="Times New Roman"/>
                          <a:cs typeface="B Lotus"/>
                        </a:rPr>
                        <m:t>𝑅</m:t>
                      </m:r>
                      <m:r>
                        <a:rPr lang="en-US" sz="1700" i="1">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𝐼</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𝐺</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h</m:t>
                      </m:r>
                      <m:r>
                        <a:rPr lang="en-US" sz="1700" i="1">
                          <a:effectLst/>
                          <a:latin typeface="Cambria Math"/>
                          <a:ea typeface="Times New Roman"/>
                          <a:cs typeface="B Lotus"/>
                        </a:rPr>
                        <m:t>𝑖</m:t>
                      </m:r>
                    </m:oMath>
                  </m:oMathPara>
                </a14:m>
                <a:endParaRPr lang="en-US" sz="1100" dirty="0">
                  <a:effectLst/>
                  <a:latin typeface="Calibri"/>
                  <a:ea typeface="Calibri"/>
                  <a:cs typeface="Arial"/>
                </a:endParaRPr>
              </a:p>
              <a:p>
                <a:pPr marL="82296" indent="0" algn="just" rtl="1">
                  <a:lnSpc>
                    <a:spcPct val="150000"/>
                  </a:lnSpc>
                  <a:buNone/>
                </a:pPr>
                <a:r>
                  <a:rPr lang="fa-IR" sz="1700" i="1" dirty="0">
                    <a:effectLst/>
                    <a:latin typeface="Calibri"/>
                    <a:ea typeface="Times New Roman"/>
                    <a:cs typeface="B Lotus"/>
                  </a:rPr>
                  <a:t>اگر در نظر بگیریم که:                            </a:t>
                </a:r>
                <a14:m>
                  <m:oMath xmlns:m="http://schemas.openxmlformats.org/officeDocument/2006/math">
                    <m:r>
                      <a:rPr lang="en-US" sz="1700" i="1">
                        <a:effectLst/>
                        <a:latin typeface="Cambria Math"/>
                        <a:ea typeface="Times New Roman"/>
                        <a:cs typeface="B Lotus"/>
                      </a:rPr>
                      <m:t>𝑎</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𝑏𝑇</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𝑏</m:t>
                    </m:r>
                    <m:r>
                      <a:rPr lang="en-US" sz="1700" i="1">
                        <a:effectLst/>
                        <a:latin typeface="Cambria Math"/>
                        <a:ea typeface="Times New Roman"/>
                        <a:cs typeface="B Lotus"/>
                      </a:rPr>
                      <m:t> </m:t>
                    </m:r>
                    <m:bar>
                      <m:barPr>
                        <m:pos m:val="top"/>
                        <m:ctrlPr>
                          <a:rPr lang="en-US" sz="1700" i="1">
                            <a:effectLst/>
                            <a:latin typeface="Cambria Math"/>
                            <a:ea typeface="Times New Roman"/>
                            <a:cs typeface="B Lotus"/>
                          </a:rPr>
                        </m:ctrlPr>
                      </m:barPr>
                      <m:e>
                        <m:r>
                          <a:rPr lang="en-US" sz="1700" i="1">
                            <a:effectLst/>
                            <a:latin typeface="Cambria Math"/>
                            <a:ea typeface="Times New Roman"/>
                            <a:cs typeface="B Lotus"/>
                          </a:rPr>
                          <m:t>𝑇</m:t>
                        </m:r>
                      </m:e>
                    </m:bar>
                    <m:r>
                      <a:rPr lang="en-US" sz="1700" i="1">
                        <a:effectLst/>
                        <a:latin typeface="Cambria Math"/>
                        <a:ea typeface="Times New Roman"/>
                        <a:cs typeface="B Lotus"/>
                      </a:rPr>
                      <m:t>𝑅</m:t>
                    </m:r>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𝐼</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sSub>
                      <m:sSubPr>
                        <m:ctrlPr>
                          <a:rPr lang="en-US" sz="1700" i="1">
                            <a:effectLst/>
                            <a:latin typeface="Cambria Math"/>
                            <a:ea typeface="Times New Roman"/>
                            <a:cs typeface="B Lotus"/>
                          </a:rPr>
                        </m:ctrlPr>
                      </m:sSubPr>
                      <m:e>
                        <m:r>
                          <a:rPr lang="en-US" sz="1700" i="1">
                            <a:effectLst/>
                            <a:latin typeface="Cambria Math"/>
                            <a:ea typeface="Times New Roman"/>
                            <a:cs typeface="B Lotus"/>
                          </a:rPr>
                          <m:t>𝐺</m:t>
                        </m:r>
                      </m:e>
                      <m:sub>
                        <m:r>
                          <a:rPr lang="en-US" sz="1700" i="1">
                            <a:effectLst/>
                            <a:latin typeface="Cambria Math"/>
                            <a:ea typeface="Times New Roman"/>
                            <a:cs typeface="B Lotus"/>
                          </a:rPr>
                          <m:t>0</m:t>
                        </m:r>
                      </m:sub>
                    </m:sSub>
                    <m:r>
                      <a:rPr lang="en-US" sz="1700" i="1">
                        <a:effectLst/>
                        <a:latin typeface="Cambria Math"/>
                        <a:ea typeface="Times New Roman"/>
                        <a:cs typeface="B Lotus"/>
                      </a:rPr>
                      <m:t>=</m:t>
                    </m:r>
                    <m:r>
                      <a:rPr lang="en-US" sz="1700" i="1">
                        <a:effectLst/>
                        <a:latin typeface="Cambria Math"/>
                        <a:ea typeface="Times New Roman"/>
                        <a:cs typeface="B Lotus"/>
                      </a:rPr>
                      <m:t>𝐴</m:t>
                    </m:r>
                  </m:oMath>
                </a14:m>
                <a:endParaRPr lang="en-US" sz="1700" i="1"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403648" y="638284"/>
                <a:ext cx="7498080" cy="6031076"/>
              </a:xfrm>
              <a:blipFill rotWithShape="1">
                <a:blip r:embed="rId2"/>
                <a:stretch>
                  <a:fillRect l="-1220"/>
                </a:stretch>
              </a:blipFill>
            </p:spPr>
            <p:txBody>
              <a:bodyPr/>
              <a:lstStyle/>
              <a:p>
                <a:r>
                  <a:rPr lang="fa-IR">
                    <a:noFill/>
                  </a:rPr>
                  <a:t> </a:t>
                </a:r>
              </a:p>
            </p:txBody>
          </p:sp>
        </mc:Fallback>
      </mc:AlternateContent>
    </p:spTree>
    <p:extLst>
      <p:ext uri="{BB962C8B-B14F-4D97-AF65-F5344CB8AC3E}">
        <p14:creationId xmlns:p14="http://schemas.microsoft.com/office/powerpoint/2010/main" val="391063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95536" y="731107"/>
                <a:ext cx="8218160" cy="5866245"/>
              </a:xfrm>
            </p:spPr>
            <p:txBody>
              <a:bodyPr>
                <a:normAutofit/>
              </a:bodyPr>
              <a:lstStyle/>
              <a:p>
                <a:pPr marL="82296" indent="0" algn="just">
                  <a:lnSpc>
                    <a:spcPct val="170000"/>
                  </a:lnSpc>
                  <a:buNone/>
                </a:pPr>
                <a:r>
                  <a:rPr lang="fa-IR" sz="1700" i="1" dirty="0" smtClean="0">
                    <a:cs typeface="B Lotus" pitchFamily="2" charset="-78"/>
                  </a:rPr>
                  <a:t>در این صورت                                                      </a:t>
                </a:r>
                <a14:m>
                  <m:oMath xmlns:m="http://schemas.openxmlformats.org/officeDocument/2006/math">
                    <m:r>
                      <a:rPr lang="en-US" sz="1700" i="1">
                        <a:latin typeface="Cambria Math"/>
                      </a:rPr>
                      <m:t>𝑦</m:t>
                    </m:r>
                    <m:d>
                      <m:dPr>
                        <m:begChr m:val="["/>
                        <m:endChr m:val="]"/>
                        <m:ctrlPr>
                          <a:rPr lang="en-US" sz="1700" i="1">
                            <a:latin typeface="Cambria Math"/>
                            <a:ea typeface="Times New Roman"/>
                            <a:cs typeface="B Lotus"/>
                          </a:rPr>
                        </m:ctrlPr>
                      </m:dPr>
                      <m:e>
                        <m:r>
                          <a:rPr lang="en-US" sz="1700" i="1">
                            <a:latin typeface="Cambria Math"/>
                            <a:ea typeface="Times New Roman"/>
                            <a:cs typeface="B Lotus"/>
                          </a:rPr>
                          <m:t>1</m:t>
                        </m:r>
                        <m:r>
                          <a:rPr lang="en-US" sz="1700" i="1">
                            <a:latin typeface="Cambria Math"/>
                            <a:ea typeface="Times New Roman"/>
                            <a:cs typeface="B Lotus"/>
                          </a:rPr>
                          <m:t>−</m:t>
                        </m:r>
                        <m:r>
                          <a:rPr lang="en-US" sz="1700" i="1">
                            <a:latin typeface="Cambria Math"/>
                            <a:ea typeface="Times New Roman"/>
                            <a:cs typeface="B Lotus"/>
                          </a:rPr>
                          <m:t>𝑏</m:t>
                        </m:r>
                        <m:d>
                          <m:dPr>
                            <m:ctrlPr>
                              <a:rPr lang="en-US" sz="1700" i="1">
                                <a:latin typeface="Cambria Math"/>
                                <a:ea typeface="Times New Roman"/>
                                <a:cs typeface="B Lotus"/>
                              </a:rPr>
                            </m:ctrlPr>
                          </m:dPr>
                          <m:e>
                            <m:r>
                              <a:rPr lang="en-US" sz="1700" i="1">
                                <a:latin typeface="Cambria Math"/>
                                <a:ea typeface="Times New Roman"/>
                                <a:cs typeface="B Lotus"/>
                              </a:rPr>
                              <m:t>1</m:t>
                            </m:r>
                            <m:r>
                              <a:rPr lang="en-US" sz="1700" i="1">
                                <a:latin typeface="Cambria Math"/>
                                <a:ea typeface="Times New Roman"/>
                                <a:cs typeface="B Lotus"/>
                              </a:rPr>
                              <m:t>−</m:t>
                            </m:r>
                            <m:r>
                              <a:rPr lang="en-US" sz="1700" i="1">
                                <a:latin typeface="Cambria Math"/>
                                <a:ea typeface="Times New Roman"/>
                                <a:cs typeface="B Lotus"/>
                              </a:rPr>
                              <m:t>𝑡</m:t>
                            </m:r>
                          </m:e>
                        </m:d>
                      </m:e>
                    </m:d>
                    <m:r>
                      <a:rPr lang="en-US" sz="1700" i="1">
                        <a:latin typeface="Cambria Math"/>
                        <a:ea typeface="Times New Roman"/>
                        <a:cs typeface="B Lotus"/>
                      </a:rPr>
                      <m:t>𝑦</m:t>
                    </m:r>
                    <m:r>
                      <a:rPr lang="en-US" sz="1700" b="0" i="1" smtClean="0">
                        <a:latin typeface="Cambria Math"/>
                        <a:ea typeface="Times New Roman"/>
                        <a:cs typeface="B Lotus"/>
                      </a:rPr>
                      <m:t>=</m:t>
                    </m:r>
                    <m:r>
                      <a:rPr lang="en-US" sz="1700" i="1">
                        <a:latin typeface="Cambria Math"/>
                      </a:rPr>
                      <m:t>𝐴</m:t>
                    </m:r>
                    <m:r>
                      <a:rPr lang="en-US" sz="1700" i="1">
                        <a:latin typeface="Cambria Math"/>
                      </a:rPr>
                      <m:t>−</m:t>
                    </m:r>
                    <m:r>
                      <a:rPr lang="en-US" sz="1700" i="1">
                        <a:latin typeface="Cambria Math"/>
                      </a:rPr>
                      <m:t>h</m:t>
                    </m:r>
                    <m:r>
                      <a:rPr lang="en-US" sz="1700" i="1">
                        <a:latin typeface="Cambria Math"/>
                      </a:rPr>
                      <m:t>𝑖</m:t>
                    </m:r>
                  </m:oMath>
                </a14:m>
                <a:endParaRPr lang="en-US" sz="1700" dirty="0">
                  <a:cs typeface="B Lotus" pitchFamily="2" charset="-78"/>
                </a:endParaRPr>
              </a:p>
              <a:p>
                <a:pPr marL="82296" indent="0" algn="just">
                  <a:lnSpc>
                    <a:spcPct val="170000"/>
                  </a:lnSpc>
                  <a:buNone/>
                </a:pPr>
                <a:r>
                  <a:rPr lang="fa-IR" sz="1700" i="1" dirty="0">
                    <a:cs typeface="B Lotus" pitchFamily="2" charset="-78"/>
                  </a:rPr>
                  <a:t>و یا                  </a:t>
                </a:r>
                <a:r>
                  <a:rPr lang="fa-IR" sz="1700" i="1" dirty="0" smtClean="0">
                    <a:cs typeface="B Lotus" pitchFamily="2" charset="-78"/>
                  </a:rPr>
                  <a:t>(   </a:t>
                </a:r>
                <a:r>
                  <a:rPr lang="fa-IR" sz="1700" i="1" dirty="0">
                    <a:cs typeface="B Lotus" pitchFamily="2" charset="-78"/>
                  </a:rPr>
                  <a:t>8)                                              </a:t>
                </a:r>
                <a14:m>
                  <m:oMath xmlns:m="http://schemas.openxmlformats.org/officeDocument/2006/math">
                    <m:r>
                      <a:rPr lang="en-US" sz="1700" i="1">
                        <a:latin typeface="Cambria Math"/>
                      </a:rPr>
                      <m:t>𝑖</m:t>
                    </m:r>
                    <m:r>
                      <a:rPr lang="en-US" sz="1700" i="1">
                        <a:latin typeface="Cambria Math"/>
                      </a:rPr>
                      <m:t>=</m:t>
                    </m:r>
                    <m:f>
                      <m:fPr>
                        <m:ctrlPr>
                          <a:rPr lang="en-US" sz="1700" i="1">
                            <a:latin typeface="Cambria Math"/>
                          </a:rPr>
                        </m:ctrlPr>
                      </m:fPr>
                      <m:num>
                        <m:r>
                          <a:rPr lang="en-US" sz="1700" i="1">
                            <a:latin typeface="Cambria Math"/>
                          </a:rPr>
                          <m:t>𝐴</m:t>
                        </m:r>
                      </m:num>
                      <m:den>
                        <m:r>
                          <a:rPr lang="en-US" sz="1700" i="1">
                            <a:latin typeface="Cambria Math"/>
                          </a:rPr>
                          <m:t>h</m:t>
                        </m:r>
                      </m:den>
                    </m:f>
                    <m:r>
                      <a:rPr lang="en-US" sz="1700" i="1">
                        <a:latin typeface="Cambria Math"/>
                      </a:rPr>
                      <m:t>−</m:t>
                    </m:r>
                    <m:f>
                      <m:fPr>
                        <m:ctrlPr>
                          <a:rPr lang="en-US" sz="1700" i="1">
                            <a:latin typeface="Cambria Math"/>
                          </a:rPr>
                        </m:ctrlPr>
                      </m:fPr>
                      <m:num>
                        <m:r>
                          <a:rPr lang="en-US" sz="1700" i="1">
                            <a:latin typeface="Cambria Math"/>
                          </a:rPr>
                          <m:t>1</m:t>
                        </m:r>
                        <m:r>
                          <a:rPr lang="en-US" sz="1700" i="1">
                            <a:latin typeface="Cambria Math"/>
                          </a:rPr>
                          <m:t>−</m:t>
                        </m:r>
                        <m:r>
                          <a:rPr lang="en-US" sz="1700" i="1">
                            <a:latin typeface="Cambria Math"/>
                          </a:rPr>
                          <m:t>𝑏</m:t>
                        </m:r>
                        <m:d>
                          <m:dPr>
                            <m:ctrlPr>
                              <a:rPr lang="en-US" sz="1700" i="1">
                                <a:latin typeface="Cambria Math"/>
                              </a:rPr>
                            </m:ctrlPr>
                          </m:dPr>
                          <m:e>
                            <m:r>
                              <a:rPr lang="en-US" sz="1700" i="1">
                                <a:latin typeface="Cambria Math"/>
                              </a:rPr>
                              <m:t>1</m:t>
                            </m:r>
                            <m:r>
                              <a:rPr lang="en-US" sz="1700" i="1">
                                <a:latin typeface="Cambria Math"/>
                              </a:rPr>
                              <m:t>−</m:t>
                            </m:r>
                            <m:r>
                              <a:rPr lang="en-US" sz="1700" i="1">
                                <a:latin typeface="Cambria Math"/>
                              </a:rPr>
                              <m:t>𝑡</m:t>
                            </m:r>
                          </m:e>
                        </m:d>
                      </m:num>
                      <m:den>
                        <m:r>
                          <a:rPr lang="en-US" sz="1700" i="1">
                            <a:latin typeface="Cambria Math"/>
                          </a:rPr>
                          <m:t>h</m:t>
                        </m:r>
                      </m:den>
                    </m:f>
                    <m:r>
                      <a:rPr lang="en-US" sz="1700" i="1">
                        <a:latin typeface="Cambria Math"/>
                      </a:rPr>
                      <m:t>𝑦</m:t>
                    </m:r>
                  </m:oMath>
                </a14:m>
                <a:endParaRPr lang="en-US" sz="1700" dirty="0">
                  <a:cs typeface="B Lotus" pitchFamily="2" charset="-78"/>
                </a:endParaRPr>
              </a:p>
              <a:p>
                <a:pPr marL="82296" indent="0" algn="just">
                  <a:lnSpc>
                    <a:spcPct val="170000"/>
                  </a:lnSpc>
                  <a:buNone/>
                </a:pPr>
                <a:r>
                  <a:rPr lang="fa-IR" sz="1700" i="1" dirty="0">
                    <a:cs typeface="B Lotus" pitchFamily="2" charset="-78"/>
                  </a:rPr>
                  <a:t>در </a:t>
                </a:r>
                <a:r>
                  <a:rPr lang="fa-IR" sz="1700" i="1" dirty="0" smtClean="0">
                    <a:cs typeface="B Lotus" pitchFamily="2" charset="-78"/>
                  </a:rPr>
                  <a:t>رابطه( </a:t>
                </a:r>
                <a:r>
                  <a:rPr lang="fa-IR" sz="1700" i="1" dirty="0">
                    <a:cs typeface="B Lotus" pitchFamily="2" charset="-78"/>
                  </a:rPr>
                  <a:t>8) </a:t>
                </a:r>
                <a14:m>
                  <m:oMath xmlns:m="http://schemas.openxmlformats.org/officeDocument/2006/math">
                    <m:r>
                      <a:rPr lang="en-US" sz="1700" i="1">
                        <a:latin typeface="Cambria Math"/>
                      </a:rPr>
                      <m:t>−</m:t>
                    </m:r>
                    <m:f>
                      <m:fPr>
                        <m:ctrlPr>
                          <a:rPr lang="en-US" sz="1700" i="1">
                            <a:latin typeface="Cambria Math"/>
                          </a:rPr>
                        </m:ctrlPr>
                      </m:fPr>
                      <m:num>
                        <m:r>
                          <a:rPr lang="en-US" sz="1700" i="1">
                            <a:latin typeface="Cambria Math"/>
                          </a:rPr>
                          <m:t>1</m:t>
                        </m:r>
                        <m:r>
                          <a:rPr lang="en-US" sz="1700" i="1">
                            <a:latin typeface="Cambria Math"/>
                          </a:rPr>
                          <m:t>−</m:t>
                        </m:r>
                        <m:r>
                          <a:rPr lang="en-US" sz="1700" i="1">
                            <a:latin typeface="Cambria Math"/>
                          </a:rPr>
                          <m:t>𝑏</m:t>
                        </m:r>
                        <m:d>
                          <m:dPr>
                            <m:ctrlPr>
                              <a:rPr lang="en-US" sz="1700" i="1">
                                <a:latin typeface="Cambria Math"/>
                              </a:rPr>
                            </m:ctrlPr>
                          </m:dPr>
                          <m:e>
                            <m:r>
                              <a:rPr lang="en-US" sz="1700" i="1">
                                <a:latin typeface="Cambria Math"/>
                              </a:rPr>
                              <m:t>1</m:t>
                            </m:r>
                            <m:r>
                              <a:rPr lang="en-US" sz="1700" i="1">
                                <a:latin typeface="Cambria Math"/>
                              </a:rPr>
                              <m:t>−</m:t>
                            </m:r>
                            <m:r>
                              <a:rPr lang="en-US" sz="1700" i="1">
                                <a:latin typeface="Cambria Math"/>
                              </a:rPr>
                              <m:t>𝑡</m:t>
                            </m:r>
                          </m:e>
                        </m:d>
                      </m:num>
                      <m:den>
                        <m:r>
                          <a:rPr lang="en-US" sz="1700" i="1">
                            <a:latin typeface="Cambria Math"/>
                          </a:rPr>
                          <m:t>h</m:t>
                        </m:r>
                      </m:den>
                    </m:f>
                  </m:oMath>
                </a14:m>
                <a:r>
                  <a:rPr lang="fa-IR" sz="1700" i="1" dirty="0">
                    <a:cs typeface="B Lotus" pitchFamily="2" charset="-78"/>
                  </a:rPr>
                  <a:t> شیب منحنی </a:t>
                </a:r>
                <a:r>
                  <a:rPr lang="en-US" sz="1700" i="1" dirty="0">
                    <a:cs typeface="B Lotus" pitchFamily="2" charset="-78"/>
                  </a:rPr>
                  <a:t>IS</a:t>
                </a:r>
                <a:r>
                  <a:rPr lang="fa-IR" sz="1700" i="1" dirty="0">
                    <a:cs typeface="B Lotus" pitchFamily="2" charset="-78"/>
                  </a:rPr>
                  <a:t> است که ملاحظه می شود، شیب آن منفی است.</a:t>
                </a:r>
                <a:endParaRPr lang="en-US" sz="1700" dirty="0">
                  <a:cs typeface="B Lotus" pitchFamily="2" charset="-78"/>
                </a:endParaRPr>
              </a:p>
              <a:p>
                <a:pPr marL="82296" indent="0" algn="just">
                  <a:lnSpc>
                    <a:spcPct val="170000"/>
                  </a:lnSpc>
                  <a:buNone/>
                </a:pPr>
                <a:r>
                  <a:rPr lang="fa-IR" sz="1700" i="1" dirty="0">
                    <a:cs typeface="B Lotus" pitchFamily="2" charset="-78"/>
                  </a:rPr>
                  <a:t>قدرمطلق شیب منحنی </a:t>
                </a:r>
                <a:r>
                  <a:rPr lang="en-US" sz="1700" i="1" dirty="0">
                    <a:cs typeface="B Lotus" pitchFamily="2" charset="-78"/>
                  </a:rPr>
                  <a:t>IS</a:t>
                </a:r>
                <a:r>
                  <a:rPr lang="fa-IR" sz="1700" i="1" dirty="0">
                    <a:cs typeface="B Lotus" pitchFamily="2" charset="-78"/>
                  </a:rPr>
                  <a:t> با </a:t>
                </a:r>
                <a:r>
                  <a:rPr lang="en-US" sz="1700" i="1" dirty="0">
                    <a:cs typeface="B Lotus" pitchFamily="2" charset="-78"/>
                  </a:rPr>
                  <a:t>MPC</a:t>
                </a:r>
                <a:r>
                  <a:rPr lang="fa-IR" sz="1700" i="1" dirty="0">
                    <a:cs typeface="B Lotus" pitchFamily="2" charset="-78"/>
                  </a:rPr>
                  <a:t> رابطه ای معکوس دارد. بدین ترتیب که با افزایش میل نهایی به مصرف، منحنی </a:t>
                </a:r>
                <a:r>
                  <a:rPr lang="en-US" sz="1700" i="1" dirty="0">
                    <a:cs typeface="B Lotus" pitchFamily="2" charset="-78"/>
                  </a:rPr>
                  <a:t>IS</a:t>
                </a:r>
                <a:r>
                  <a:rPr lang="fa-IR" sz="1700" i="1" dirty="0">
                    <a:cs typeface="B Lotus" pitchFamily="2" charset="-78"/>
                  </a:rPr>
                  <a:t> مسطح تر می گردد.</a:t>
                </a:r>
                <a:endParaRPr lang="en-US" sz="1700" dirty="0">
                  <a:cs typeface="B Lotus" pitchFamily="2" charset="-78"/>
                </a:endParaRPr>
              </a:p>
              <a:p>
                <a:pPr marL="82296" indent="0" algn="just">
                  <a:lnSpc>
                    <a:spcPct val="170000"/>
                  </a:lnSpc>
                  <a:buNone/>
                </a:pPr>
                <a:r>
                  <a:rPr lang="fa-IR" sz="1700" i="1" dirty="0" smtClean="0">
                    <a:cs typeface="B Lotus" pitchFamily="2" charset="-78"/>
                  </a:rPr>
                  <a:t>برعكس هر چه نرخ </a:t>
                </a:r>
                <a:r>
                  <a:rPr lang="fa-IR" sz="1700" i="1" dirty="0">
                    <a:cs typeface="B Lotus" pitchFamily="2" charset="-78"/>
                  </a:rPr>
                  <a:t>مالیات </a:t>
                </a:r>
                <a:r>
                  <a:rPr lang="en-US" sz="1700" i="1" dirty="0">
                    <a:cs typeface="B Lotus" pitchFamily="2" charset="-78"/>
                  </a:rPr>
                  <a:t>(t)</a:t>
                </a:r>
                <a:r>
                  <a:rPr lang="fa-IR" sz="1700" i="1" dirty="0">
                    <a:cs typeface="B Lotus" pitchFamily="2" charset="-78"/>
                  </a:rPr>
                  <a:t> افزایش یابد، قدر مطلق شیب منحنی </a:t>
                </a:r>
                <a:r>
                  <a:rPr lang="en-US" sz="1700" i="1" dirty="0">
                    <a:cs typeface="B Lotus" pitchFamily="2" charset="-78"/>
                  </a:rPr>
                  <a:t>IS</a:t>
                </a:r>
                <a:r>
                  <a:rPr lang="fa-IR" sz="1700" i="1" dirty="0">
                    <a:cs typeface="B Lotus" pitchFamily="2" charset="-78"/>
                  </a:rPr>
                  <a:t> افزایش می یابد</a:t>
                </a:r>
                <a:r>
                  <a:rPr lang="fa-IR" sz="1700" i="1" dirty="0" smtClean="0">
                    <a:cs typeface="B Lotus" pitchFamily="2" charset="-78"/>
                  </a:rPr>
                  <a:t>.</a:t>
                </a:r>
              </a:p>
              <a:p>
                <a:pPr marL="82296" indent="0" algn="just">
                  <a:lnSpc>
                    <a:spcPct val="170000"/>
                  </a:lnSpc>
                  <a:buNone/>
                </a:pPr>
                <a:r>
                  <a:rPr lang="fa-IR" sz="1700" i="1" dirty="0" smtClean="0">
                    <a:cs typeface="B Lotus" pitchFamily="2" charset="-78"/>
                  </a:rPr>
                  <a:t> </a:t>
                </a:r>
                <a:r>
                  <a:rPr lang="fa-IR" sz="1700" i="1" dirty="0">
                    <a:cs typeface="B Lotus" pitchFamily="2" charset="-78"/>
                  </a:rPr>
                  <a:t>با افزایش </a:t>
                </a:r>
                <a:r>
                  <a:rPr lang="en-US" sz="1700" i="1" dirty="0">
                    <a:cs typeface="B Lotus" pitchFamily="2" charset="-78"/>
                  </a:rPr>
                  <a:t>,h</a:t>
                </a:r>
                <a:r>
                  <a:rPr lang="fa-IR" sz="1700" i="1" dirty="0">
                    <a:cs typeface="B Lotus" pitchFamily="2" charset="-78"/>
                  </a:rPr>
                  <a:t> (کشش بهره ای سرمایه گذاری)، قدر مطلق شیب منحنی </a:t>
                </a:r>
                <a:r>
                  <a:rPr lang="en-US" sz="1700" i="1" dirty="0">
                    <a:cs typeface="B Lotus" pitchFamily="2" charset="-78"/>
                  </a:rPr>
                  <a:t>IS</a:t>
                </a:r>
                <a:r>
                  <a:rPr lang="fa-IR" sz="1700" i="1" dirty="0">
                    <a:cs typeface="B Lotus" pitchFamily="2" charset="-78"/>
                  </a:rPr>
                  <a:t> نیز کاهش می یابد. به عبارت دیگر هر چه حساسیت سرمایه گذاری نسبت به نرخ بهره افزایش یابد، در این صورت منحنی </a:t>
                </a:r>
                <a:r>
                  <a:rPr lang="en-US" sz="1700" i="1" dirty="0">
                    <a:cs typeface="B Lotus" pitchFamily="2" charset="-78"/>
                  </a:rPr>
                  <a:t>IS</a:t>
                </a:r>
                <a:r>
                  <a:rPr lang="fa-IR" sz="1700" i="1" dirty="0">
                    <a:cs typeface="B Lotus" pitchFamily="2" charset="-78"/>
                  </a:rPr>
                  <a:t> نیز افقی تر می </a:t>
                </a:r>
                <a:r>
                  <a:rPr lang="fa-IR" sz="1700" i="1" dirty="0" smtClean="0">
                    <a:cs typeface="B Lotus" pitchFamily="2" charset="-78"/>
                  </a:rPr>
                  <a:t>گردد</a:t>
                </a:r>
              </a:p>
              <a:p>
                <a:pPr marL="82296" indent="0" algn="just">
                  <a:lnSpc>
                    <a:spcPct val="150000"/>
                  </a:lnSpc>
                  <a:buNone/>
                </a:pPr>
                <a:r>
                  <a:rPr lang="fa-IR" sz="1700" i="1" dirty="0" smtClean="0">
                    <a:cs typeface="B Lotus" pitchFamily="2" charset="-78"/>
                  </a:rPr>
                  <a:t>همین طور</a:t>
                </a:r>
                <a14:m>
                  <m:oMath xmlns:m="http://schemas.openxmlformats.org/officeDocument/2006/math">
                    <m:f>
                      <m:fPr>
                        <m:ctrlPr>
                          <a:rPr lang="en-US" sz="1700" i="1">
                            <a:latin typeface="Cambria Math"/>
                            <a:cs typeface="B Lotus" pitchFamily="2" charset="-78"/>
                          </a:rPr>
                        </m:ctrlPr>
                      </m:fPr>
                      <m:num>
                        <m:r>
                          <a:rPr lang="en-US" sz="1700" i="1">
                            <a:latin typeface="Cambria Math"/>
                            <a:cs typeface="B Lotus" pitchFamily="2" charset="-78"/>
                          </a:rPr>
                          <m:t>𝐴</m:t>
                        </m:r>
                      </m:num>
                      <m:den>
                        <m:r>
                          <a:rPr lang="en-US" sz="1700" i="1">
                            <a:latin typeface="Cambria Math"/>
                            <a:cs typeface="B Lotus" pitchFamily="2" charset="-78"/>
                          </a:rPr>
                          <m:t>h</m:t>
                        </m:r>
                      </m:den>
                    </m:f>
                  </m:oMath>
                </a14:m>
                <a:r>
                  <a:rPr lang="fa-IR" sz="1700" i="1" dirty="0">
                    <a:cs typeface="B Lotus" pitchFamily="2" charset="-78"/>
                  </a:rPr>
                  <a:t> عرض از مبدا تابع  </a:t>
                </a:r>
                <a:r>
                  <a:rPr lang="en-US" sz="1700" i="1" dirty="0">
                    <a:cs typeface="B Lotus" pitchFamily="2" charset="-78"/>
                  </a:rPr>
                  <a:t>IS</a:t>
                </a:r>
                <a:r>
                  <a:rPr lang="fa-IR" sz="1700" i="1" dirty="0">
                    <a:cs typeface="B Lotus" pitchFamily="2" charset="-78"/>
                  </a:rPr>
                  <a:t> است، که با تغییر آن منحنی </a:t>
                </a:r>
                <a:r>
                  <a:rPr lang="en-US" sz="1700" i="1" dirty="0">
                    <a:cs typeface="B Lotus" pitchFamily="2" charset="-78"/>
                  </a:rPr>
                  <a:t>IS</a:t>
                </a:r>
                <a:r>
                  <a:rPr lang="fa-IR" sz="1700" i="1" dirty="0">
                    <a:cs typeface="B Lotus" pitchFamily="2" charset="-78"/>
                  </a:rPr>
                  <a:t> منتقل می گردد. </a:t>
                </a:r>
                <a:r>
                  <a:rPr lang="fa-IR" sz="1700" i="1" dirty="0" smtClean="0">
                    <a:cs typeface="B Lotus" pitchFamily="2" charset="-78"/>
                  </a:rPr>
                  <a:t>بدین ترتیب که با </a:t>
                </a:r>
              </a:p>
              <a:p>
                <a:pPr marL="82296" indent="0" algn="just">
                  <a:buNone/>
                </a:pPr>
                <a:r>
                  <a:rPr lang="fa-IR" sz="1700" i="1" dirty="0" smtClean="0">
                    <a:cs typeface="B Lotus" pitchFamily="2" charset="-78"/>
                  </a:rPr>
                  <a:t>افزایش </a:t>
                </a:r>
                <a14:m>
                  <m:oMath xmlns:m="http://schemas.openxmlformats.org/officeDocument/2006/math">
                    <m:r>
                      <a:rPr lang="fa-IR" sz="1700" b="0" i="1" smtClean="0">
                        <a:latin typeface="Cambria Math"/>
                        <a:cs typeface="B Lotus" pitchFamily="2" charset="-78"/>
                      </a:rPr>
                      <m:t> </m:t>
                    </m:r>
                    <m:sSub>
                      <m:sSubPr>
                        <m:ctrlPr>
                          <a:rPr lang="en-US" sz="1700" i="1">
                            <a:latin typeface="Cambria Math"/>
                            <a:cs typeface="B Lotus" pitchFamily="2" charset="-78"/>
                          </a:rPr>
                        </m:ctrlPr>
                      </m:sSubPr>
                      <m:e>
                        <m:r>
                          <a:rPr lang="en-US" sz="1700" i="1">
                            <a:latin typeface="Cambria Math"/>
                            <a:cs typeface="B Lotus" pitchFamily="2" charset="-78"/>
                          </a:rPr>
                          <m:t>𝐺</m:t>
                        </m:r>
                      </m:e>
                      <m:sub>
                        <m:r>
                          <a:rPr lang="en-US" sz="1700" i="1">
                            <a:latin typeface="Cambria Math"/>
                            <a:cs typeface="B Lotus" pitchFamily="2" charset="-78"/>
                          </a:rPr>
                          <m:t>0</m:t>
                        </m:r>
                      </m:sub>
                    </m:sSub>
                    <m:r>
                      <a:rPr lang="en-US" sz="1700" i="1">
                        <a:latin typeface="Cambria Math"/>
                        <a:cs typeface="B Lotus" pitchFamily="2" charset="-78"/>
                      </a:rPr>
                      <m:t>,</m:t>
                    </m:r>
                    <m:sSub>
                      <m:sSubPr>
                        <m:ctrlPr>
                          <a:rPr lang="en-US" sz="1700" i="1">
                            <a:latin typeface="Cambria Math"/>
                            <a:cs typeface="B Lotus" pitchFamily="2" charset="-78"/>
                          </a:rPr>
                        </m:ctrlPr>
                      </m:sSubPr>
                      <m:e>
                        <m:r>
                          <a:rPr lang="en-US" sz="1700" i="1">
                            <a:latin typeface="Cambria Math"/>
                            <a:cs typeface="B Lotus" pitchFamily="2" charset="-78"/>
                          </a:rPr>
                          <m:t>𝐼</m:t>
                        </m:r>
                      </m:e>
                      <m:sub>
                        <m:r>
                          <a:rPr lang="en-US" sz="1700" i="1">
                            <a:latin typeface="Cambria Math"/>
                            <a:cs typeface="B Lotus" pitchFamily="2" charset="-78"/>
                          </a:rPr>
                          <m:t>0</m:t>
                        </m:r>
                      </m:sub>
                    </m:sSub>
                    <m:r>
                      <a:rPr lang="en-US" sz="1700" i="1">
                        <a:latin typeface="Cambria Math"/>
                        <a:cs typeface="B Lotus" pitchFamily="2" charset="-78"/>
                      </a:rPr>
                      <m:t>,</m:t>
                    </m:r>
                    <m:r>
                      <a:rPr lang="en-US" sz="1700" i="1">
                        <a:latin typeface="Cambria Math"/>
                        <a:cs typeface="B Lotus" pitchFamily="2" charset="-78"/>
                      </a:rPr>
                      <m:t>𝑇𝑅</m:t>
                    </m:r>
                    <m:r>
                      <a:rPr lang="en-US" sz="1700" i="1">
                        <a:latin typeface="Cambria Math"/>
                        <a:cs typeface="B Lotus" pitchFamily="2" charset="-78"/>
                      </a:rPr>
                      <m:t>.</m:t>
                    </m:r>
                    <m:r>
                      <a:rPr lang="en-US" sz="1700" i="1">
                        <a:latin typeface="Cambria Math"/>
                        <a:cs typeface="B Lotus" pitchFamily="2" charset="-78"/>
                      </a:rPr>
                      <m:t>𝑎</m:t>
                    </m:r>
                  </m:oMath>
                </a14:m>
                <a:r>
                  <a:rPr lang="fa-IR" sz="1700" i="1" dirty="0">
                    <a:cs typeface="B Lotus" pitchFamily="2" charset="-78"/>
                  </a:rPr>
                  <a:t> منحنی </a:t>
                </a:r>
                <a:r>
                  <a:rPr lang="en-US" sz="1700" i="1" dirty="0">
                    <a:cs typeface="B Lotus" pitchFamily="2" charset="-78"/>
                  </a:rPr>
                  <a:t>IS</a:t>
                </a:r>
                <a:r>
                  <a:rPr lang="fa-IR" sz="1700" i="1" dirty="0">
                    <a:cs typeface="B Lotus" pitchFamily="2" charset="-78"/>
                  </a:rPr>
                  <a:t> به سمت راست منتقل می </a:t>
                </a:r>
                <a:r>
                  <a:rPr lang="fa-IR" sz="1700" i="1" dirty="0" smtClean="0">
                    <a:cs typeface="B Lotus" pitchFamily="2" charset="-78"/>
                  </a:rPr>
                  <a:t>گردد </a:t>
                </a:r>
                <a:r>
                  <a:rPr lang="fa-IR" i="1" dirty="0">
                    <a:cs typeface="B Lotus" pitchFamily="2" charset="-78"/>
                  </a:rPr>
                  <a:t>و برعکس </a:t>
                </a:r>
                <a:r>
                  <a:rPr lang="fa-IR" i="1" dirty="0" smtClean="0">
                    <a:cs typeface="B Lotus" pitchFamily="2" charset="-78"/>
                  </a:rPr>
                  <a:t>.</a:t>
                </a:r>
                <a:endParaRPr lang="fa-I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95536" y="731107"/>
                <a:ext cx="8218160" cy="5866245"/>
              </a:xfrm>
              <a:blipFill rotWithShape="1">
                <a:blip r:embed="rId2"/>
                <a:stretch>
                  <a:fillRect l="-1261"/>
                </a:stretch>
              </a:blipFill>
            </p:spPr>
            <p:txBody>
              <a:bodyPr/>
              <a:lstStyle/>
              <a:p>
                <a:r>
                  <a:rPr lang="fa-IR">
                    <a:noFill/>
                  </a:rPr>
                  <a:t> </a:t>
                </a:r>
              </a:p>
            </p:txBody>
          </p:sp>
        </mc:Fallback>
      </mc:AlternateContent>
    </p:spTree>
    <p:extLst>
      <p:ext uri="{BB962C8B-B14F-4D97-AF65-F5344CB8AC3E}">
        <p14:creationId xmlns:p14="http://schemas.microsoft.com/office/powerpoint/2010/main" val="265712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9512" y="836712"/>
            <a:ext cx="8754176" cy="6021288"/>
          </a:xfrm>
        </p:spPr>
        <p:txBody>
          <a:bodyPr>
            <a:normAutofit/>
          </a:bodyPr>
          <a:lstStyle/>
          <a:p>
            <a:pPr marL="82296" indent="0" algn="just">
              <a:lnSpc>
                <a:spcPct val="150000"/>
              </a:lnSpc>
              <a:buNone/>
            </a:pPr>
            <a:r>
              <a:rPr lang="fa-IR" sz="1400" b="1" i="1" dirty="0">
                <a:effectLst>
                  <a:outerShdw blurRad="38100" dist="38100" dir="2700000" algn="tl">
                    <a:srgbClr val="000000">
                      <a:alpha val="43137"/>
                    </a:srgbClr>
                  </a:outerShdw>
                </a:effectLst>
                <a:cs typeface="B Lotus" pitchFamily="2" charset="-78"/>
              </a:rPr>
              <a:t> </a:t>
            </a:r>
            <a:r>
              <a:rPr lang="fa-IR" sz="1400" b="1" i="1" dirty="0" smtClean="0">
                <a:effectLst>
                  <a:outerShdw blurRad="38100" dist="38100" dir="2700000" algn="tl">
                    <a:srgbClr val="000000">
                      <a:alpha val="43137"/>
                    </a:srgbClr>
                  </a:outerShdw>
                </a:effectLst>
                <a:cs typeface="B Lotus" pitchFamily="2" charset="-78"/>
              </a:rPr>
              <a:t>تعادل </a:t>
            </a:r>
            <a:r>
              <a:rPr lang="fa-IR" sz="1400" b="1" i="1" dirty="0">
                <a:effectLst>
                  <a:outerShdw blurRad="38100" dist="38100" dir="2700000" algn="tl">
                    <a:srgbClr val="000000">
                      <a:alpha val="43137"/>
                    </a:srgbClr>
                  </a:outerShdw>
                </a:effectLst>
                <a:cs typeface="B Lotus" pitchFamily="2" charset="-78"/>
              </a:rPr>
              <a:t>کلی: تعادل همزمان در بازارهای کالا و پول </a:t>
            </a:r>
            <a:endParaRPr lang="en-US" sz="1400" b="1" dirty="0">
              <a:effectLst>
                <a:outerShdw blurRad="38100" dist="38100" dir="2700000" algn="tl">
                  <a:srgbClr val="000000">
                    <a:alpha val="43137"/>
                  </a:srgbClr>
                </a:outerShdw>
              </a:effectLst>
              <a:cs typeface="B Lotus" pitchFamily="2" charset="-78"/>
            </a:endParaRPr>
          </a:p>
          <a:p>
            <a:pPr marL="368046" indent="-285750" algn="just"/>
            <a:r>
              <a:rPr lang="fa-IR" sz="1400" i="1" dirty="0">
                <a:cs typeface="B Lotus" pitchFamily="2" charset="-78"/>
              </a:rPr>
              <a:t>منحنی </a:t>
            </a:r>
            <a:r>
              <a:rPr lang="en-US" sz="1400" i="1" dirty="0">
                <a:cs typeface="B Lotus" pitchFamily="2" charset="-78"/>
              </a:rPr>
              <a:t>LM</a:t>
            </a:r>
            <a:r>
              <a:rPr lang="fa-IR" sz="1400" i="1" dirty="0">
                <a:cs typeface="B Lotus" pitchFamily="2" charset="-78"/>
              </a:rPr>
              <a:t> مکان هندسی ترکیبات نرخ بهره ودرآمد ملي بود به طوری که بازار پول در حال تعادل باشد.</a:t>
            </a:r>
          </a:p>
          <a:p>
            <a:pPr marL="368046" indent="-285750" algn="just"/>
            <a:r>
              <a:rPr lang="fa-IR" sz="1400" i="1" dirty="0">
                <a:cs typeface="B Lotus" pitchFamily="2" charset="-78"/>
              </a:rPr>
              <a:t> </a:t>
            </a:r>
            <a:r>
              <a:rPr lang="fa-IR" sz="1400" b="1" i="1" u="sng" dirty="0">
                <a:cs typeface="B Lotus" pitchFamily="2" charset="-78"/>
              </a:rPr>
              <a:t>منحنی </a:t>
            </a:r>
            <a:r>
              <a:rPr lang="en-US" sz="1400" b="1" i="1" u="sng" dirty="0">
                <a:cs typeface="B Lotus" pitchFamily="2" charset="-78"/>
              </a:rPr>
              <a:t>IS</a:t>
            </a:r>
            <a:r>
              <a:rPr lang="fa-IR" sz="1400" b="1" i="1" u="sng" dirty="0">
                <a:cs typeface="B Lotus" pitchFamily="2" charset="-78"/>
              </a:rPr>
              <a:t> نیز مکان هندسی ترکیبات نرخ بهره و در آمد ملی است که بازار کالا در حال تعادل می باشد.</a:t>
            </a:r>
          </a:p>
          <a:p>
            <a:pPr marL="82296" indent="0" algn="just">
              <a:buNone/>
            </a:pPr>
            <a:r>
              <a:rPr lang="fa-IR" sz="1400" i="1" dirty="0" smtClean="0">
                <a:cs typeface="B Lotus" pitchFamily="2" charset="-78"/>
              </a:rPr>
              <a:t>اگر </a:t>
            </a:r>
            <a:r>
              <a:rPr lang="fa-IR" sz="1400" i="1" dirty="0">
                <a:cs typeface="B Lotus" pitchFamily="2" charset="-78"/>
              </a:rPr>
              <a:t>منحنی </a:t>
            </a:r>
            <a:r>
              <a:rPr lang="en-US" sz="1400" i="1" dirty="0">
                <a:cs typeface="B Lotus" pitchFamily="2" charset="-78"/>
              </a:rPr>
              <a:t>LM</a:t>
            </a:r>
            <a:r>
              <a:rPr lang="fa-IR" sz="1400" i="1" dirty="0">
                <a:cs typeface="B Lotus" pitchFamily="2" charset="-78"/>
              </a:rPr>
              <a:t> با </a:t>
            </a:r>
            <a:r>
              <a:rPr lang="en-US" sz="1400" i="1" dirty="0">
                <a:cs typeface="B Lotus" pitchFamily="2" charset="-78"/>
              </a:rPr>
              <a:t>IS</a:t>
            </a:r>
            <a:r>
              <a:rPr lang="fa-IR" sz="1400" i="1" dirty="0">
                <a:cs typeface="B Lotus" pitchFamily="2" charset="-78"/>
              </a:rPr>
              <a:t> با هم یکجا رسم شود محل تلاقی آنها </a:t>
            </a:r>
            <a:r>
              <a:rPr lang="fa-IR" sz="1400" i="1" dirty="0" smtClean="0">
                <a:cs typeface="B Lotus" pitchFamily="2" charset="-78"/>
              </a:rPr>
              <a:t>( نقطه </a:t>
            </a:r>
            <a:r>
              <a:rPr lang="en-US" sz="1400" i="1" dirty="0" smtClean="0">
                <a:cs typeface="B Lotus" pitchFamily="2" charset="-78"/>
              </a:rPr>
              <a:t>E</a:t>
            </a:r>
            <a:r>
              <a:rPr lang="fa-IR" sz="1400" i="1" dirty="0" smtClean="0">
                <a:cs typeface="B Lotus" pitchFamily="2" charset="-78"/>
              </a:rPr>
              <a:t>) تعادل </a:t>
            </a:r>
            <a:r>
              <a:rPr lang="fa-IR" sz="1400" i="1" dirty="0">
                <a:cs typeface="B Lotus" pitchFamily="2" charset="-78"/>
              </a:rPr>
              <a:t>کل یا تعادل همزمان در بازارهای پول و کالا را بدست می آید.</a:t>
            </a:r>
            <a:endParaRPr lang="en-US" sz="1400" dirty="0">
              <a:cs typeface="B Lotus" pitchFamily="2" charset="-78"/>
            </a:endParaRPr>
          </a:p>
          <a:p>
            <a:pPr marL="82296" indent="0" algn="just">
              <a:lnSpc>
                <a:spcPct val="150000"/>
              </a:lnSpc>
              <a:buNone/>
            </a:pPr>
            <a:r>
              <a:rPr lang="fa-IR" sz="1400" i="1" dirty="0" smtClean="0">
                <a:cs typeface="B Lotus" pitchFamily="2" charset="-78"/>
              </a:rPr>
              <a:t>در نقطه </a:t>
            </a:r>
            <a:r>
              <a:rPr lang="en-US" sz="1400" i="1" dirty="0" smtClean="0">
                <a:cs typeface="B Lotus" pitchFamily="2" charset="-78"/>
              </a:rPr>
              <a:t>A</a:t>
            </a:r>
            <a:r>
              <a:rPr lang="fa-IR" sz="1400" i="1" dirty="0" smtClean="0">
                <a:cs typeface="B Lotus" pitchFamily="2" charset="-78"/>
              </a:rPr>
              <a:t> بازار كالادر تعادل است و مازاد عرضه پول در بازار وجود دارد .  در </a:t>
            </a:r>
            <a:r>
              <a:rPr lang="fa-IR" sz="1400" i="1" dirty="0">
                <a:cs typeface="B Lotus" pitchFamily="2" charset="-78"/>
              </a:rPr>
              <a:t>اثر مازاد عرضه پول، نرخ بهره کاهش یافته و در اثر افزایش سرمایه گذاری درآمد افزایش می یابد</a:t>
            </a:r>
            <a:r>
              <a:rPr lang="fa-IR" sz="1400" i="1" dirty="0" smtClean="0">
                <a:cs typeface="B Lotus" pitchFamily="2" charset="-78"/>
              </a:rPr>
              <a:t>. اين روند تا رسيدن به نقطه </a:t>
            </a:r>
            <a:r>
              <a:rPr lang="en-US" sz="1400" i="1" dirty="0" smtClean="0">
                <a:cs typeface="B Lotus" pitchFamily="2" charset="-78"/>
              </a:rPr>
              <a:t>E</a:t>
            </a:r>
            <a:r>
              <a:rPr lang="fa-IR" sz="1400" i="1" dirty="0" smtClean="0">
                <a:cs typeface="B Lotus" pitchFamily="2" charset="-78"/>
              </a:rPr>
              <a:t> ادامه دارد .</a:t>
            </a:r>
          </a:p>
          <a:p>
            <a:pPr marL="82296" indent="0" algn="just">
              <a:buNone/>
            </a:pPr>
            <a:r>
              <a:rPr lang="fa-IR" sz="1400" i="1" dirty="0" smtClean="0">
                <a:cs typeface="B Lotus" pitchFamily="2" charset="-78"/>
              </a:rPr>
              <a:t>در نقطه </a:t>
            </a:r>
            <a:r>
              <a:rPr lang="en-US" sz="1400" i="1" dirty="0" smtClean="0">
                <a:cs typeface="B Lotus" pitchFamily="2" charset="-78"/>
              </a:rPr>
              <a:t>C </a:t>
            </a:r>
            <a:r>
              <a:rPr lang="fa-IR" sz="1400" i="1" dirty="0" smtClean="0">
                <a:cs typeface="B Lotus" pitchFamily="2" charset="-78"/>
              </a:rPr>
              <a:t>بازار پول در تعادل است  اما بازار كلا با مازاد تقاضا روبرو است . مازاد </a:t>
            </a:r>
            <a:r>
              <a:rPr lang="fa-IR" sz="1400" i="1" dirty="0">
                <a:cs typeface="B Lotus" pitchFamily="2" charset="-78"/>
              </a:rPr>
              <a:t>تقاضای کالا،افزایش درآمد و درنتیجه افزایش نرخ بهره </a:t>
            </a:r>
            <a:r>
              <a:rPr lang="fa-IR" sz="1400" i="1" dirty="0" smtClean="0">
                <a:cs typeface="B Lotus" pitchFamily="2" charset="-78"/>
              </a:rPr>
              <a:t>را </a:t>
            </a:r>
            <a:r>
              <a:rPr lang="fa-IR" sz="1400" i="1" dirty="0">
                <a:cs typeface="B Lotus" pitchFamily="2" charset="-78"/>
              </a:rPr>
              <a:t>بدنبال داشته و اين روند تا رسيدن به نقطه </a:t>
            </a:r>
            <a:r>
              <a:rPr lang="en-US" sz="1400" i="1" dirty="0">
                <a:cs typeface="B Lotus" pitchFamily="2" charset="-78"/>
              </a:rPr>
              <a:t>E</a:t>
            </a:r>
            <a:r>
              <a:rPr lang="fa-IR" sz="1400" i="1" dirty="0">
                <a:cs typeface="B Lotus" pitchFamily="2" charset="-78"/>
              </a:rPr>
              <a:t> ادامه دارد . </a:t>
            </a:r>
            <a:r>
              <a:rPr lang="fa-IR" sz="1400" i="1" dirty="0" smtClean="0">
                <a:cs typeface="B Lotus" pitchFamily="2" charset="-78"/>
              </a:rPr>
              <a:t>. </a:t>
            </a:r>
          </a:p>
          <a:p>
            <a:pPr marL="82296" indent="0" algn="ctr">
              <a:lnSpc>
                <a:spcPct val="150000"/>
              </a:lnSpc>
              <a:buNone/>
            </a:pPr>
            <a:r>
              <a:rPr lang="fa-IR" sz="1400" b="1" i="1" dirty="0" smtClean="0">
                <a:cs typeface="B Lotus" pitchFamily="2" charset="-78"/>
              </a:rPr>
              <a:t>نمودار (1-8) تعادل همزمان در بازار پول و کالا</a:t>
            </a:r>
          </a:p>
        </p:txBody>
      </p:sp>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691680" y="3429000"/>
            <a:ext cx="6840760" cy="316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84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3648" y="764704"/>
            <a:ext cx="7498080" cy="5987752"/>
          </a:xfrm>
        </p:spPr>
        <p:txBody>
          <a:bodyPr>
            <a:normAutofit/>
          </a:bodyPr>
          <a:lstStyle/>
          <a:p>
            <a:pPr marL="82296" indent="0" algn="just">
              <a:lnSpc>
                <a:spcPct val="150000"/>
              </a:lnSpc>
              <a:buNone/>
            </a:pPr>
            <a:r>
              <a:rPr lang="fa-IR" sz="1700" b="1" i="1" dirty="0">
                <a:cs typeface="B Lotus" pitchFamily="2" charset="-78"/>
              </a:rPr>
              <a:t>نکات اصلی برای درک استدلال و تجزیه و تحلیل تعادل کلی:</a:t>
            </a:r>
            <a:endParaRPr lang="en-US" sz="1700" b="1" dirty="0">
              <a:cs typeface="B Lotus" pitchFamily="2" charset="-78"/>
            </a:endParaRPr>
          </a:p>
          <a:p>
            <a:pPr marL="82296" lvl="0" indent="0" algn="just">
              <a:lnSpc>
                <a:spcPct val="150000"/>
              </a:lnSpc>
              <a:buNone/>
            </a:pPr>
            <a:r>
              <a:rPr lang="fa-IR" sz="1700" i="1" dirty="0" smtClean="0">
                <a:cs typeface="B Lotus" pitchFamily="2" charset="-78"/>
              </a:rPr>
              <a:t>1-فرض مي شود عرضه </a:t>
            </a:r>
            <a:r>
              <a:rPr lang="fa-IR" sz="1700" i="1" dirty="0">
                <a:cs typeface="B Lotus" pitchFamily="2" charset="-78"/>
              </a:rPr>
              <a:t>پول و سطح قیمتها ثابت است</a:t>
            </a:r>
            <a:endParaRPr lang="en-US" sz="1700" dirty="0">
              <a:cs typeface="B Lotus" pitchFamily="2" charset="-78"/>
            </a:endParaRPr>
          </a:p>
          <a:p>
            <a:pPr marL="82296" lvl="0" indent="0" algn="just">
              <a:buNone/>
            </a:pPr>
            <a:r>
              <a:rPr lang="fa-IR" sz="1700" i="1" dirty="0">
                <a:cs typeface="B Lotus" pitchFamily="2" charset="-78"/>
              </a:rPr>
              <a:t>2-فرض مي شود </a:t>
            </a:r>
            <a:r>
              <a:rPr lang="fa-IR" sz="1700" i="1" dirty="0" smtClean="0">
                <a:cs typeface="B Lotus" pitchFamily="2" charset="-78"/>
              </a:rPr>
              <a:t>تقاضای </a:t>
            </a:r>
            <a:r>
              <a:rPr lang="fa-IR" sz="1700" i="1" dirty="0">
                <a:cs typeface="B Lotus" pitchFamily="2" charset="-78"/>
              </a:rPr>
              <a:t>معاملاتی پول تنها تحت تاثیر درآمد ملی بوده و با آن رابطه مستقیم دارد.</a:t>
            </a:r>
            <a:endParaRPr lang="en-US" sz="1700" dirty="0">
              <a:cs typeface="B Lotus" pitchFamily="2" charset="-78"/>
            </a:endParaRPr>
          </a:p>
          <a:p>
            <a:pPr marL="82296" lvl="0" indent="0" algn="just">
              <a:buNone/>
            </a:pPr>
            <a:r>
              <a:rPr lang="fa-IR" sz="1700" i="1" dirty="0">
                <a:cs typeface="B Lotus" pitchFamily="2" charset="-78"/>
              </a:rPr>
              <a:t>3-فرض مي شود </a:t>
            </a:r>
            <a:r>
              <a:rPr lang="fa-IR" sz="1700" i="1" dirty="0" smtClean="0">
                <a:cs typeface="B Lotus" pitchFamily="2" charset="-78"/>
              </a:rPr>
              <a:t>تقاضای </a:t>
            </a:r>
            <a:r>
              <a:rPr lang="fa-IR" sz="1700" i="1" dirty="0">
                <a:cs typeface="B Lotus" pitchFamily="2" charset="-78"/>
              </a:rPr>
              <a:t>سفته بازی پول تنها تحت تاثیر نرخ بهره بوده و با آن رابطه معکوس دارد.</a:t>
            </a:r>
            <a:endParaRPr lang="en-US" sz="1700" dirty="0">
              <a:cs typeface="B Lotus" pitchFamily="2" charset="-78"/>
            </a:endParaRPr>
          </a:p>
          <a:p>
            <a:pPr marL="82296" lvl="0" indent="0" algn="just">
              <a:buNone/>
            </a:pPr>
            <a:r>
              <a:rPr lang="fa-IR" sz="1700" i="1" dirty="0" smtClean="0">
                <a:cs typeface="B Lotus" pitchFamily="2" charset="-78"/>
              </a:rPr>
              <a:t>4- </a:t>
            </a:r>
            <a:r>
              <a:rPr lang="fa-IR" sz="1700" i="1" dirty="0">
                <a:cs typeface="B Lotus" pitchFamily="2" charset="-78"/>
              </a:rPr>
              <a:t>فرض مي </a:t>
            </a:r>
            <a:r>
              <a:rPr lang="fa-IR" sz="1700" i="1" dirty="0" smtClean="0">
                <a:cs typeface="B Lotus" pitchFamily="2" charset="-78"/>
              </a:rPr>
              <a:t>شود پس </a:t>
            </a:r>
            <a:r>
              <a:rPr lang="fa-IR" sz="1700" i="1" dirty="0">
                <a:cs typeface="B Lotus" pitchFamily="2" charset="-78"/>
              </a:rPr>
              <a:t>انداز،فقط تحت تاثیر نرخ بهره است و با آن رابطه معکوس دارد.</a:t>
            </a:r>
            <a:endParaRPr lang="en-US" sz="1700" dirty="0">
              <a:cs typeface="B Lotus" pitchFamily="2" charset="-78"/>
            </a:endParaRPr>
          </a:p>
          <a:p>
            <a:pPr marL="82296" lvl="0" indent="0" algn="just">
              <a:lnSpc>
                <a:spcPct val="150000"/>
              </a:lnSpc>
              <a:buNone/>
            </a:pPr>
            <a:r>
              <a:rPr lang="fa-IR" sz="1700" i="1" dirty="0" smtClean="0">
                <a:cs typeface="B Lotus" pitchFamily="2" charset="-78"/>
              </a:rPr>
              <a:t>5- سرمایه </a:t>
            </a:r>
            <a:r>
              <a:rPr lang="fa-IR" sz="1700" i="1" dirty="0">
                <a:cs typeface="B Lotus" pitchFamily="2" charset="-78"/>
              </a:rPr>
              <a:t>گذاری فقط تحت تاثیر نرخ بهره است و با آن رابطه معکوس دارد</a:t>
            </a:r>
            <a:r>
              <a:rPr lang="fa-IR" sz="2000" i="1" dirty="0">
                <a:cs typeface="B Lotus" pitchFamily="2" charset="-78"/>
              </a:rPr>
              <a:t>.</a:t>
            </a:r>
            <a:endParaRPr lang="en-US" sz="2000" dirty="0">
              <a:cs typeface="B Lotus" pitchFamily="2" charset="-78"/>
            </a:endParaRPr>
          </a:p>
          <a:p>
            <a:pPr algn="just">
              <a:lnSpc>
                <a:spcPct val="150000"/>
              </a:lnSpc>
            </a:pPr>
            <a:endParaRPr lang="fa-IR" dirty="0">
              <a:cs typeface="B Lotus" pitchFamily="2" charset="-78"/>
            </a:endParaRPr>
          </a:p>
          <a:p>
            <a:endParaRPr lang="fa-IR" dirty="0"/>
          </a:p>
        </p:txBody>
      </p:sp>
    </p:spTree>
    <p:extLst>
      <p:ext uri="{BB962C8B-B14F-4D97-AF65-F5344CB8AC3E}">
        <p14:creationId xmlns:p14="http://schemas.microsoft.com/office/powerpoint/2010/main" val="409966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764704"/>
                <a:ext cx="8794224" cy="5987752"/>
              </a:xfrm>
            </p:spPr>
            <p:txBody>
              <a:bodyPr>
                <a:noAutofit/>
              </a:bodyPr>
              <a:lstStyle/>
              <a:p>
                <a:pPr marL="82296" indent="0" algn="just">
                  <a:lnSpc>
                    <a:spcPct val="150000"/>
                  </a:lnSpc>
                  <a:buNone/>
                </a:pPr>
                <a:r>
                  <a:rPr lang="fa-IR" sz="2400" b="1" i="1" dirty="0" smtClean="0">
                    <a:cs typeface="B Lotus" pitchFamily="2" charset="-78"/>
                  </a:rPr>
                  <a:t>سياست مالي در حالت عمومي</a:t>
                </a:r>
              </a:p>
              <a:p>
                <a:pPr marL="368046" indent="-285750" algn="just">
                  <a:lnSpc>
                    <a:spcPct val="150000"/>
                  </a:lnSpc>
                  <a:buFont typeface="Wingdings" pitchFamily="2" charset="2"/>
                  <a:buChar char="v"/>
                </a:pPr>
                <a:r>
                  <a:rPr lang="fa-IR" sz="2400" b="1" i="1" dirty="0" smtClean="0">
                    <a:cs typeface="B Lotus" pitchFamily="2" charset="-78"/>
                  </a:rPr>
                  <a:t>سياست مالي تغيير عمدي در </a:t>
                </a:r>
                <a:r>
                  <a:rPr lang="fa-IR" sz="3200" b="1" i="1" dirty="0" smtClean="0">
                    <a:cs typeface="B Lotus" pitchFamily="2" charset="-78"/>
                  </a:rPr>
                  <a:t>سطح مخارج ، مالياتها و استقراض دولت</a:t>
                </a:r>
                <a:r>
                  <a:rPr lang="fa-IR" sz="2400" b="1" i="1" dirty="0" smtClean="0">
                    <a:cs typeface="B Lotus" pitchFamily="2" charset="-78"/>
                  </a:rPr>
                  <a:t> به منظور دستيابي به اهداف اقتصاد ملي ، </a:t>
                </a:r>
                <a:r>
                  <a:rPr lang="fa-IR" sz="3200" b="1" i="1" dirty="0" smtClean="0">
                    <a:cs typeface="B Lotus" pitchFamily="2" charset="-78"/>
                  </a:rPr>
                  <a:t>مانند </a:t>
                </a:r>
                <a:r>
                  <a:rPr lang="fa-IR" sz="3200" b="1" dirty="0" smtClean="0">
                    <a:solidFill>
                      <a:srgbClr val="00B050"/>
                    </a:solidFill>
                    <a:cs typeface="B Lotus" pitchFamily="2" charset="-78"/>
                  </a:rPr>
                  <a:t>اشتغال كامل ، ثبات قيمتها ، رشد اقتصادي و تعادل در تراز پرداختها</a:t>
                </a:r>
                <a:r>
                  <a:rPr lang="fa-IR" sz="3200" b="1" i="1" dirty="0" smtClean="0">
                    <a:cs typeface="B Lotus" pitchFamily="2" charset="-78"/>
                  </a:rPr>
                  <a:t> </a:t>
                </a:r>
                <a:r>
                  <a:rPr lang="fa-IR" sz="2400" b="1" i="1" dirty="0" smtClean="0">
                    <a:cs typeface="B Lotus" pitchFamily="2" charset="-78"/>
                  </a:rPr>
                  <a:t>مي باشد .</a:t>
                </a:r>
              </a:p>
              <a:p>
                <a:pPr marL="82296" indent="0" algn="just">
                  <a:lnSpc>
                    <a:spcPct val="150000"/>
                  </a:lnSpc>
                  <a:buNone/>
                </a:pPr>
                <a:r>
                  <a:rPr lang="fa-IR" sz="2400" b="1" i="1" dirty="0" smtClean="0">
                    <a:cs typeface="B Lotus" pitchFamily="2" charset="-78"/>
                  </a:rPr>
                  <a:t>تعادل كلي به جز در حالتي كه انعطاف پذيري قيمت - دستمزد وجود دارد ، اغلب در حالتي كمتر از توليد اشتغال كامل قرار دارد  . </a:t>
                </a:r>
              </a:p>
              <a:p>
                <a:pPr marL="82296" indent="0" algn="just">
                  <a:buNone/>
                </a:pPr>
                <a:r>
                  <a:rPr lang="fa-IR" sz="2400" b="1" i="1" dirty="0" smtClean="0">
                    <a:cs typeface="B Lotus" pitchFamily="2" charset="-78"/>
                  </a:rPr>
                  <a:t>كينز : در اقتصاد مدرن چسبندگي قيمت و دستمزد وجود دارد . لذا هيچ تضميني مبني بر اينكه </a:t>
                </a:r>
                <a14:m>
                  <m:oMath xmlns:m="http://schemas.openxmlformats.org/officeDocument/2006/math">
                    <m:sSub>
                      <m:sSubPr>
                        <m:ctrlPr>
                          <a:rPr lang="en-US" sz="3200" i="1">
                            <a:latin typeface="Cambria Math"/>
                          </a:rPr>
                        </m:ctrlPr>
                      </m:sSubPr>
                      <m:e>
                        <m:r>
                          <a:rPr lang="en-US" sz="3200" i="1">
                            <a:latin typeface="Cambria Math"/>
                          </a:rPr>
                          <m:t>𝑦</m:t>
                        </m:r>
                      </m:e>
                      <m:sub>
                        <m:r>
                          <a:rPr lang="en-US" sz="3200" b="0" i="1" smtClean="0">
                            <a:latin typeface="Cambria Math"/>
                          </a:rPr>
                          <m:t>0</m:t>
                        </m:r>
                      </m:sub>
                    </m:sSub>
                  </m:oMath>
                </a14:m>
                <a:r>
                  <a:rPr lang="fa-IR" sz="3200" dirty="0" smtClean="0"/>
                  <a:t> </a:t>
                </a:r>
                <a:r>
                  <a:rPr lang="fa-IR" sz="2400" b="1" i="1" dirty="0">
                    <a:cs typeface="B Lotus" pitchFamily="2" charset="-78"/>
                  </a:rPr>
                  <a:t>يك درآمد تعادلي در اشتغال كامل مي باشد وجود ندارد .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764704"/>
                <a:ext cx="8794224" cy="5987752"/>
              </a:xfrm>
              <a:blipFill rotWithShape="1">
                <a:blip r:embed="rId2"/>
                <a:stretch>
                  <a:fillRect l="-3051" r="-555"/>
                </a:stretch>
              </a:blipFill>
            </p:spPr>
            <p:txBody>
              <a:bodyPr/>
              <a:lstStyle/>
              <a:p>
                <a:r>
                  <a:rPr lang="en-US">
                    <a:noFill/>
                  </a:rPr>
                  <a:t> </a:t>
                </a:r>
              </a:p>
            </p:txBody>
          </p:sp>
        </mc:Fallback>
      </mc:AlternateContent>
    </p:spTree>
    <p:extLst>
      <p:ext uri="{BB962C8B-B14F-4D97-AF65-F5344CB8AC3E}">
        <p14:creationId xmlns:p14="http://schemas.microsoft.com/office/powerpoint/2010/main" val="35649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764704"/>
                <a:ext cx="8722216" cy="5987752"/>
              </a:xfrm>
            </p:spPr>
            <p:txBody>
              <a:bodyPr>
                <a:normAutofit/>
              </a:bodyPr>
              <a:lstStyle/>
              <a:p>
                <a:pPr marL="82296" indent="0" algn="just">
                  <a:lnSpc>
                    <a:spcPct val="150000"/>
                  </a:lnSpc>
                  <a:buNone/>
                </a:pPr>
                <a:r>
                  <a:rPr lang="fa-IR" sz="2400" b="1" i="1" dirty="0" smtClean="0">
                    <a:cs typeface="B Lotus" pitchFamily="2" charset="-78"/>
                  </a:rPr>
                  <a:t>تغيير در مالياتها</a:t>
                </a:r>
              </a:p>
              <a:p>
                <a:pPr marL="82296" indent="0" algn="just">
                  <a:buNone/>
                </a:pPr>
                <a:r>
                  <a:rPr lang="fa-IR" sz="1700" b="1" i="1" dirty="0" smtClean="0">
                    <a:cs typeface="B Lotus" pitchFamily="2" charset="-78"/>
                  </a:rPr>
                  <a:t>در اثر كاهش ماليات منحني </a:t>
                </a:r>
                <a:r>
                  <a:rPr lang="en-US" sz="1700" b="1" i="1" dirty="0" smtClean="0">
                    <a:cs typeface="B Lotus" pitchFamily="2" charset="-78"/>
                  </a:rPr>
                  <a:t>IS </a:t>
                </a:r>
                <a:r>
                  <a:rPr lang="fa-IR" sz="1700" b="1" i="1" dirty="0" smtClean="0">
                    <a:cs typeface="B Lotus" pitchFamily="2" charset="-78"/>
                  </a:rPr>
                  <a:t> در  هر نرخ بهره اي ، به ميزان حاصلضرب مقدار كاهش ماليات ضرب در ضريب فزاينده ماليات به سمت راست منتقل گرديده است . حال اگر عرضه پول و بنابراين منحني </a:t>
                </a:r>
                <a:r>
                  <a:rPr lang="en-US" sz="1700" b="1" i="1" dirty="0" smtClean="0">
                    <a:cs typeface="B Lotus" pitchFamily="2" charset="-78"/>
                  </a:rPr>
                  <a:t>LM</a:t>
                </a:r>
                <a:r>
                  <a:rPr lang="fa-IR" sz="1700" b="1" i="1" dirty="0" smtClean="0">
                    <a:cs typeface="B Lotus" pitchFamily="2" charset="-78"/>
                  </a:rPr>
                  <a:t> را ثابت در نظر بگيريم ، در اثر كاهش ماليات و با فرض ثبات بهره در آمد ملي به </a:t>
                </a:r>
                <a14:m>
                  <m:oMath xmlns:m="http://schemas.openxmlformats.org/officeDocument/2006/math">
                    <m:sSub>
                      <m:sSubPr>
                        <m:ctrlPr>
                          <a:rPr lang="en-US" sz="1800" i="1">
                            <a:latin typeface="Cambria Math"/>
                          </a:rPr>
                        </m:ctrlPr>
                      </m:sSubPr>
                      <m:e>
                        <m:r>
                          <a:rPr lang="en-US" sz="1800" i="1">
                            <a:latin typeface="Cambria Math"/>
                          </a:rPr>
                          <m:t>𝑦</m:t>
                        </m:r>
                      </m:e>
                      <m:sub>
                        <m:r>
                          <a:rPr lang="en-US" sz="1800" b="0" i="1" smtClean="0">
                            <a:latin typeface="Cambria Math"/>
                          </a:rPr>
                          <m:t>2</m:t>
                        </m:r>
                      </m:sub>
                    </m:sSub>
                  </m:oMath>
                </a14:m>
                <a:r>
                  <a:rPr lang="fa-IR" sz="1700" b="1" i="1" dirty="0" smtClean="0">
                    <a:cs typeface="B Lotus" pitchFamily="2" charset="-78"/>
                  </a:rPr>
                  <a:t> افزايش يافته و نقطه تعادل از نقطه </a:t>
                </a:r>
                <a:r>
                  <a:rPr lang="en-US" sz="1700" b="1" i="1" dirty="0" smtClean="0">
                    <a:cs typeface="B Lotus" pitchFamily="2" charset="-78"/>
                  </a:rPr>
                  <a:t>A</a:t>
                </a:r>
                <a:r>
                  <a:rPr lang="fa-IR" sz="1700" b="1" i="1" dirty="0" smtClean="0">
                    <a:cs typeface="B Lotus" pitchFamily="2" charset="-78"/>
                  </a:rPr>
                  <a:t> (تعادل اوليه ) به نقطه </a:t>
                </a:r>
                <a:r>
                  <a:rPr lang="en-US" sz="1700" b="1" i="1" dirty="0" smtClean="0">
                    <a:cs typeface="B Lotus" pitchFamily="2" charset="-78"/>
                  </a:rPr>
                  <a:t>B</a:t>
                </a:r>
                <a:r>
                  <a:rPr lang="fa-IR" sz="1700" b="1" i="1" dirty="0" smtClean="0">
                    <a:cs typeface="B Lotus" pitchFamily="2" charset="-78"/>
                  </a:rPr>
                  <a:t> منتقل مي شود . اما از آنجايي كه افزايش درآمد ( كه در اثر كاهش ماليات حاصل گرديده ) تقاضاي معاملاتي پول را افزايش مي دهد ، و با توجه به فرض ثبات عرضه پول ،‌در اين صورت در نرخ بهره </a:t>
                </a:r>
                <a14:m>
                  <m:oMath xmlns:m="http://schemas.openxmlformats.org/officeDocument/2006/math">
                    <m:sSub>
                      <m:sSubPr>
                        <m:ctrlPr>
                          <a:rPr lang="en-US" sz="1600" i="1">
                            <a:latin typeface="Cambria Math"/>
                          </a:rPr>
                        </m:ctrlPr>
                      </m:sSubPr>
                      <m:e>
                        <m:r>
                          <a:rPr lang="en-US" sz="1600" b="0" i="1" smtClean="0">
                            <a:latin typeface="Cambria Math"/>
                          </a:rPr>
                          <m:t>𝑖</m:t>
                        </m:r>
                      </m:e>
                      <m:sub>
                        <m:r>
                          <a:rPr lang="en-US" sz="1600" b="0" i="1" smtClean="0">
                            <a:latin typeface="Cambria Math"/>
                          </a:rPr>
                          <m:t>0</m:t>
                        </m:r>
                      </m:sub>
                    </m:sSub>
                  </m:oMath>
                </a14:m>
                <a:r>
                  <a:rPr lang="fa-IR" sz="1700" b="1" i="1" dirty="0" smtClean="0">
                    <a:cs typeface="B Lotus" pitchFamily="2" charset="-78"/>
                  </a:rPr>
                  <a:t> </a:t>
                </a:r>
                <a:r>
                  <a:rPr lang="en-US" sz="1700" b="1" i="1" dirty="0" smtClean="0">
                    <a:cs typeface="B Lotus" pitchFamily="2" charset="-78"/>
                  </a:rPr>
                  <a:t> </a:t>
                </a:r>
                <a:r>
                  <a:rPr lang="fa-IR" sz="1700" b="1" i="1" dirty="0" smtClean="0">
                    <a:cs typeface="B Lotus" pitchFamily="2" charset="-78"/>
                  </a:rPr>
                  <a:t>در نقطه </a:t>
                </a:r>
                <a:r>
                  <a:rPr lang="en-US" sz="1700" b="1" i="1" dirty="0" smtClean="0">
                    <a:cs typeface="B Lotus" pitchFamily="2" charset="-78"/>
                  </a:rPr>
                  <a:t>B</a:t>
                </a:r>
                <a:r>
                  <a:rPr lang="fa-IR" sz="1700" b="1" i="1" dirty="0" smtClean="0">
                    <a:cs typeface="B Lotus" pitchFamily="2" charset="-78"/>
                  </a:rPr>
                  <a:t> ، يك مازاد تقاضاي معاملاتي پول به وجود مي آيد .</a:t>
                </a:r>
              </a:p>
              <a:p>
                <a:pPr marL="82296" indent="0" algn="just">
                  <a:buNone/>
                </a:pPr>
                <a:r>
                  <a:rPr lang="fa-IR" sz="1700" b="1" i="1" dirty="0" smtClean="0">
                    <a:cs typeface="B Lotus" pitchFamily="2" charset="-78"/>
                  </a:rPr>
                  <a:t>در چنين شرايطي كه مازاد تقاضاي نقدينگي وجود دارد ، جامعه اقدام به فروش اوراق قرضه نموده كه در نتيجه آن قيمت اوراق قرضه كاهش و نرخ بهره افزايش يافته و با افزايش نرخ بهره تقاضاي سفته بازي پول </a:t>
                </a:r>
              </a:p>
              <a:p>
                <a:pPr marL="82296" indent="0" algn="just">
                  <a:buNone/>
                </a:pPr>
                <a14:m>
                  <m:oMathPara xmlns:m="http://schemas.openxmlformats.org/officeDocument/2006/math">
                    <m:oMathParaPr>
                      <m:jc m:val="centerGroup"/>
                    </m:oMathParaPr>
                    <m:oMath xmlns:m="http://schemas.openxmlformats.org/officeDocument/2006/math">
                      <m:sSub>
                        <m:sSubPr>
                          <m:ctrlPr>
                            <a:rPr lang="en-US" sz="1600" i="1">
                              <a:latin typeface="Cambria Math"/>
                            </a:rPr>
                          </m:ctrlPr>
                        </m:sSubPr>
                        <m:e>
                          <m:r>
                            <a:rPr lang="en-US" sz="1600" i="1">
                              <a:latin typeface="Cambria Math"/>
                            </a:rPr>
                            <m:t>𝐿</m:t>
                          </m:r>
                        </m:e>
                        <m:sub>
                          <m:r>
                            <a:rPr lang="en-US" sz="1600" i="1">
                              <a:latin typeface="Cambria Math"/>
                            </a:rPr>
                            <m:t>2</m:t>
                          </m:r>
                        </m:sub>
                      </m:sSub>
                    </m:oMath>
                  </m:oMathPara>
                </a14:m>
                <a:endParaRPr lang="fa-IR" sz="1700" b="1" i="1" dirty="0" smtClean="0">
                  <a:cs typeface="B Lotus" pitchFamily="2" charset="-78"/>
                </a:endParaRPr>
              </a:p>
              <a:p>
                <a:pPr marL="82296" indent="0" algn="just">
                  <a:buNone/>
                </a:pPr>
                <a:r>
                  <a:rPr lang="en-US" sz="1700" b="1" i="1" dirty="0" smtClean="0">
                    <a:cs typeface="B Lotus" pitchFamily="2" charset="-78"/>
                  </a:rPr>
                  <a:t>(</a:t>
                </a:r>
                <a:r>
                  <a:rPr lang="fa-IR" sz="1700" b="1" i="1" dirty="0" smtClean="0">
                    <a:cs typeface="B Lotus" pitchFamily="2" charset="-78"/>
                  </a:rPr>
                  <a:t> كاهش مي يابد . در هر حال اين روند ( افزايش نرخ بهره و كاهش تقاضاي سفته بازي پول ) تا وقتي كه به طور همزمان تعادل بازارهاي پول و كالا به وجود آيد و نقطه تعادل به </a:t>
                </a:r>
                <a:r>
                  <a:rPr lang="en-US" sz="1700" b="1" i="1" dirty="0" smtClean="0">
                    <a:cs typeface="B Lotus" pitchFamily="2" charset="-78"/>
                  </a:rPr>
                  <a:t>C</a:t>
                </a:r>
                <a:r>
                  <a:rPr lang="fa-IR" sz="1700" b="1" i="1" dirty="0" smtClean="0">
                    <a:cs typeface="B Lotus" pitchFamily="2" charset="-78"/>
                  </a:rPr>
                  <a:t> برسد ادامه خواهد يافت .</a:t>
                </a:r>
              </a:p>
              <a:p>
                <a:pPr marL="82296" indent="0" algn="just">
                  <a:lnSpc>
                    <a:spcPct val="150000"/>
                  </a:lnSpc>
                  <a:buNone/>
                </a:pPr>
                <a:endParaRPr lang="fa-IR" sz="1700" b="1" i="1" dirty="0">
                  <a:cs typeface="B Lotus"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764704"/>
                <a:ext cx="8722216" cy="5987752"/>
              </a:xfrm>
              <a:blipFill rotWithShape="1">
                <a:blip r:embed="rId2"/>
                <a:stretch>
                  <a:fillRect l="-1118" r="-140"/>
                </a:stretch>
              </a:blipFill>
            </p:spPr>
            <p:txBody>
              <a:bodyPr/>
              <a:lstStyle/>
              <a:p>
                <a:r>
                  <a:rPr lang="fa-IR">
                    <a:noFill/>
                  </a:rPr>
                  <a:t> </a:t>
                </a:r>
              </a:p>
            </p:txBody>
          </p:sp>
        </mc:Fallback>
      </mc:AlternateContent>
    </p:spTree>
    <p:extLst>
      <p:ext uri="{BB962C8B-B14F-4D97-AF65-F5344CB8AC3E}">
        <p14:creationId xmlns:p14="http://schemas.microsoft.com/office/powerpoint/2010/main" val="45860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764704"/>
            <a:ext cx="8722216" cy="5987752"/>
          </a:xfrm>
        </p:spPr>
        <p:txBody>
          <a:bodyPr>
            <a:normAutofit/>
          </a:bodyPr>
          <a:lstStyle/>
          <a:p>
            <a:pPr marL="82296" indent="0" algn="just">
              <a:lnSpc>
                <a:spcPct val="150000"/>
              </a:lnSpc>
              <a:buNone/>
            </a:pPr>
            <a:r>
              <a:rPr lang="fa-IR" sz="2400" b="1" i="1" dirty="0" smtClean="0">
                <a:cs typeface="B Lotus" pitchFamily="2" charset="-78"/>
              </a:rPr>
              <a:t>تغيير در مالياتها</a:t>
            </a:r>
          </a:p>
          <a:p>
            <a:pPr marL="82296" indent="0" algn="just">
              <a:lnSpc>
                <a:spcPct val="150000"/>
              </a:lnSpc>
              <a:buNone/>
            </a:pPr>
            <a:endParaRPr lang="fa-IR" sz="1700" b="1" i="1" dirty="0">
              <a:cs typeface="B Lotus" pitchFamily="2" charset="-78"/>
            </a:endParaRPr>
          </a:p>
        </p:txBody>
      </p:sp>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23728" y="1532188"/>
            <a:ext cx="5383634" cy="49931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lstStyle/>
          <a:p>
            <a:pPr algn="r"/>
            <a:r>
              <a:rPr lang="fa-IR" dirty="0" smtClean="0">
                <a:cs typeface="B Titr" pitchFamily="2" charset="-78"/>
              </a:rPr>
              <a:t>سوالات      فصل هشتم</a:t>
            </a:r>
            <a:endParaRPr lang="en-US" dirty="0">
              <a:cs typeface="B Titr" pitchFamily="2" charset="-78"/>
            </a:endParaRPr>
          </a:p>
        </p:txBody>
      </p:sp>
      <p:sp>
        <p:nvSpPr>
          <p:cNvPr id="3" name="Content Placeholder 2"/>
          <p:cNvSpPr>
            <a:spLocks noGrp="1"/>
          </p:cNvSpPr>
          <p:nvPr>
            <p:ph idx="1"/>
          </p:nvPr>
        </p:nvSpPr>
        <p:spPr/>
        <p:txBody>
          <a:bodyPr/>
          <a:lstStyle/>
          <a:p>
            <a:pPr marL="0" lvl="0" indent="0">
              <a:buNone/>
            </a:pPr>
            <a:r>
              <a:rPr lang="fa-IR" i="1" dirty="0" smtClean="0"/>
              <a:t>1- نمودار </a:t>
            </a:r>
            <a:r>
              <a:rPr lang="fa-IR" i="1" dirty="0"/>
              <a:t>زیر را در نظر بگیرید؟</a:t>
            </a:r>
            <a:endParaRPr lang="en-US" dirty="0"/>
          </a:p>
          <a:p>
            <a:pPr marL="0"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469" y="2780928"/>
            <a:ext cx="5057775"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2951479"/>
      </p:ext>
    </p:extLst>
  </p:cSld>
  <p:clrMapOvr>
    <a:masterClrMapping/>
  </p:clrMapOvr>
  <p:transition spd="slow">
    <p:fade/>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692696"/>
                <a:ext cx="8579296" cy="5976664"/>
              </a:xfrm>
            </p:spPr>
            <p:txBody>
              <a:bodyPr/>
              <a:lstStyle/>
              <a:p>
                <a:pPr marL="0" indent="0">
                  <a:buNone/>
                </a:pPr>
                <a:r>
                  <a:rPr lang="fa-IR" i="1" dirty="0"/>
                  <a:t>الف- کدامیک از نقاط، تعادل کلی را بیان میکند </a:t>
                </a:r>
                <a:endParaRPr lang="en-US" dirty="0"/>
              </a:p>
              <a:p>
                <a:pPr marL="0" indent="0">
                  <a:buNone/>
                </a:pPr>
                <a:r>
                  <a:rPr lang="fa-IR" i="1" dirty="0"/>
                  <a:t>ب- آیا نقطه</a:t>
                </a:r>
                <a:r>
                  <a:rPr lang="en-US" i="1" dirty="0"/>
                  <a:t>C</a:t>
                </a:r>
                <a:r>
                  <a:rPr lang="fa-IR" i="1" dirty="0"/>
                  <a:t> بیان کننده تعادل در بازار کالاست؟چرا و چرانه؟</a:t>
                </a:r>
                <a:endParaRPr lang="en-US" dirty="0"/>
              </a:p>
              <a:p>
                <a:pPr marL="0" indent="0">
                  <a:buNone/>
                </a:pPr>
                <a:r>
                  <a:rPr lang="fa-IR" i="1" dirty="0"/>
                  <a:t>ج- آیا نقطه </a:t>
                </a:r>
                <a:r>
                  <a:rPr lang="en-US" i="1" dirty="0"/>
                  <a:t>C</a:t>
                </a:r>
                <a:r>
                  <a:rPr lang="fa-IR" i="1" dirty="0"/>
                  <a:t> بیان کننده تعادل در بازار پول است چراو چرا نه؟</a:t>
                </a:r>
                <a:endParaRPr lang="en-US" dirty="0"/>
              </a:p>
              <a:p>
                <a:pPr marL="0" indent="0">
                  <a:buNone/>
                </a:pPr>
                <a:r>
                  <a:rPr lang="fa-IR" i="1" dirty="0"/>
                  <a:t>د- در نقطه </a:t>
                </a:r>
                <a:r>
                  <a:rPr lang="en-US" i="1" dirty="0"/>
                  <a:t>C</a:t>
                </a:r>
                <a:r>
                  <a:rPr lang="fa-IR" i="1" dirty="0"/>
                  <a:t> بازار پول در چه شرایطی قرار دارد؟چرا</a:t>
                </a:r>
                <a:endParaRPr lang="en-US" dirty="0"/>
              </a:p>
              <a:p>
                <a:pPr marL="0" indent="0">
                  <a:buNone/>
                </a:pPr>
                <a:r>
                  <a:rPr lang="fa-IR" i="1" dirty="0"/>
                  <a:t>ه- اگر اقتصاد در نقطه </a:t>
                </a:r>
                <a:r>
                  <a:rPr lang="en-US" i="1" dirty="0"/>
                  <a:t>B</a:t>
                </a:r>
                <a:r>
                  <a:rPr lang="fa-IR" i="1" dirty="0"/>
                  <a:t> باشد چرا به سمت نقطه </a:t>
                </a:r>
                <a:r>
                  <a:rPr lang="en-US" i="1" dirty="0"/>
                  <a:t>A</a:t>
                </a:r>
                <a:r>
                  <a:rPr lang="fa-IR" i="1" dirty="0"/>
                  <a:t> حرکت می کند</a:t>
                </a:r>
                <a:endParaRPr lang="en-US" dirty="0"/>
              </a:p>
              <a:p>
                <a:pPr marL="0" indent="0">
                  <a:buNone/>
                </a:pPr>
                <a:r>
                  <a:rPr lang="fa-IR" i="1" dirty="0"/>
                  <a:t>2- اگر تابع مصرف به صورت زیر باشد؟</a:t>
                </a:r>
                <a:endParaRPr lang="en-US" dirty="0"/>
              </a:p>
              <a:p>
                <a:pPr marL="0" indent="0">
                  <a:buNone/>
                </a:pPr>
                <a:r>
                  <a:rPr lang="fa-IR" dirty="0"/>
                  <a:t> </a:t>
                </a:r>
                <a14:m>
                  <m:oMath xmlns:m="http://schemas.openxmlformats.org/officeDocument/2006/math">
                    <m:r>
                      <a:rPr lang="en-US" i="1">
                        <a:latin typeface="Cambria Math"/>
                      </a:rPr>
                      <m:t>𝐶</m:t>
                    </m:r>
                    <m:r>
                      <a:rPr lang="en-US" i="1">
                        <a:latin typeface="Cambria Math"/>
                      </a:rPr>
                      <m:t>=</m:t>
                    </m:r>
                    <m:r>
                      <a:rPr lang="en-US" i="1">
                        <a:latin typeface="Cambria Math"/>
                      </a:rPr>
                      <m:t>20</m:t>
                    </m:r>
                    <m:r>
                      <a:rPr lang="en-US" i="1">
                        <a:latin typeface="Cambria Math"/>
                      </a:rPr>
                      <m:t>+</m:t>
                    </m:r>
                    <m:r>
                      <a:rPr lang="en-US" i="1">
                        <a:latin typeface="Cambria Math"/>
                      </a:rPr>
                      <m:t>0</m:t>
                    </m:r>
                    <m:r>
                      <a:rPr lang="en-US" i="1">
                        <a:latin typeface="Cambria Math"/>
                      </a:rPr>
                      <m:t>.</m:t>
                    </m:r>
                    <m:r>
                      <a:rPr lang="en-US" i="1">
                        <a:latin typeface="Cambria Math"/>
                      </a:rPr>
                      <m:t>8</m:t>
                    </m:r>
                    <m:r>
                      <a:rPr lang="en-US" i="1">
                        <a:latin typeface="Cambria Math"/>
                      </a:rPr>
                      <m:t>(</m:t>
                    </m:r>
                    <m:r>
                      <a:rPr lang="en-US" i="1">
                        <a:latin typeface="Cambria Math"/>
                      </a:rPr>
                      <m:t>𝑦</m:t>
                    </m:r>
                    <m:r>
                      <a:rPr lang="en-US" i="1">
                        <a:latin typeface="Cambria Math"/>
                      </a:rPr>
                      <m:t>−</m:t>
                    </m:r>
                    <m:r>
                      <a:rPr lang="en-US" i="1">
                        <a:latin typeface="Cambria Math"/>
                      </a:rPr>
                      <m:t>𝑇</m:t>
                    </m:r>
                    <m:r>
                      <a:rPr lang="en-US" i="1">
                        <a:latin typeface="Cambria Math"/>
                      </a:rPr>
                      <m:t>+</m:t>
                    </m:r>
                    <m:acc>
                      <m:accPr>
                        <m:chr m:val="̅"/>
                        <m:ctrlPr>
                          <a:rPr lang="en-US" i="1">
                            <a:latin typeface="Cambria Math"/>
                          </a:rPr>
                        </m:ctrlPr>
                      </m:accPr>
                      <m:e>
                        <m:r>
                          <a:rPr lang="en-US" i="1">
                            <a:latin typeface="Cambria Math"/>
                          </a:rPr>
                          <m:t>𝑇</m:t>
                        </m:r>
                      </m:e>
                    </m:acc>
                  </m:oMath>
                </a14:m>
                <a:r>
                  <a:rPr lang="en-US" dirty="0"/>
                  <a:t> –</a:t>
                </a:r>
                <a14:m>
                  <m:oMath xmlns:m="http://schemas.openxmlformats.org/officeDocument/2006/math">
                    <m:r>
                      <a:rPr lang="en-US" i="1">
                        <a:latin typeface="Cambria Math"/>
                      </a:rPr>
                      <m:t>𝑅</m:t>
                    </m:r>
                    <m:r>
                      <a:rPr lang="en-US" i="1">
                        <a:latin typeface="Cambria Math"/>
                      </a:rPr>
                      <m:t>−</m:t>
                    </m:r>
                    <m:sSub>
                      <m:sSubPr>
                        <m:ctrlPr>
                          <a:rPr lang="en-US" i="1">
                            <a:latin typeface="Cambria Math"/>
                          </a:rPr>
                        </m:ctrlPr>
                      </m:sSubPr>
                      <m:e>
                        <m:r>
                          <a:rPr lang="en-US" i="1">
                            <a:latin typeface="Cambria Math"/>
                          </a:rPr>
                          <m:t>𝐺</m:t>
                        </m:r>
                      </m:e>
                      <m:sub>
                        <m:r>
                          <a:rPr lang="en-US" i="1">
                            <a:latin typeface="Cambria Math"/>
                          </a:rPr>
                          <m:t>0</m:t>
                        </m:r>
                      </m:sub>
                    </m:sSub>
                    <m:r>
                      <a:rPr lang="en-US" i="1">
                        <a:latin typeface="Cambria Math"/>
                      </a:rPr>
                      <m:t>)</m:t>
                    </m:r>
                  </m:oMath>
                </a14:m>
                <a:endParaRPr lang="en-US" dirty="0"/>
              </a:p>
              <a:p>
                <a:pPr marL="0" indent="0">
                  <a:buNone/>
                </a:pPr>
                <a:r>
                  <a:rPr lang="fa-IR" i="1" dirty="0"/>
                  <a:t>با افزایش مخارج دولت، مصرف کننده چه عکس العملی را برای مصرف کالاها و خدمات نشان می دهد؟ آیا این عکس العمل معقول به نظر می رسد؟ این پاسخ شما در رابطه با تاثیر سیاست مالی چه مفهومی دارد؟</a:t>
                </a:r>
                <a:endParaRPr lang="en-US" dirty="0"/>
              </a:p>
              <a:p>
                <a:pPr marL="0" lv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692696"/>
                <a:ext cx="8579296" cy="5976664"/>
              </a:xfrm>
              <a:blipFill rotWithShape="1">
                <a:blip r:embed="rId2"/>
                <a:stretch>
                  <a:fillRect r="-782"/>
                </a:stretch>
              </a:blipFill>
            </p:spPr>
            <p:txBody>
              <a:bodyPr/>
              <a:lstStyle/>
              <a:p>
                <a:r>
                  <a:rPr lang="en-US">
                    <a:noFill/>
                  </a:rPr>
                  <a:t> </a:t>
                </a:r>
              </a:p>
            </p:txBody>
          </p:sp>
        </mc:Fallback>
      </mc:AlternateContent>
    </p:spTree>
    <p:extLst>
      <p:ext uri="{BB962C8B-B14F-4D97-AF65-F5344CB8AC3E}">
        <p14:creationId xmlns:p14="http://schemas.microsoft.com/office/powerpoint/2010/main" val="348436094"/>
      </p:ext>
    </p:extLst>
  </p:cSld>
  <p:clrMapOvr>
    <a:masterClrMapping/>
  </p:clrMapOvr>
  <p:transition spd="slow">
    <p:fade/>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504" y="692696"/>
                <a:ext cx="8579296" cy="5976664"/>
              </a:xfrm>
            </p:spPr>
            <p:txBody>
              <a:bodyPr>
                <a:normAutofit fontScale="77500" lnSpcReduction="20000"/>
              </a:bodyPr>
              <a:lstStyle/>
              <a:p>
                <a:pPr marL="0" indent="0">
                  <a:buNone/>
                </a:pPr>
                <a:r>
                  <a:rPr lang="fa-IR" i="1" dirty="0"/>
                  <a:t>3- فرض کنید که اثرات تغییرات در عرضه پول در قیمت کالاها و خدمات بی تفاوت نباشد(خنثی نباشد)، به این معنی قیمتهای نسبی کالاها را تحت تاثیر قرار می دهد.</a:t>
                </a:r>
                <a:endParaRPr lang="en-US" dirty="0"/>
              </a:p>
              <a:p>
                <a:pPr marL="0" indent="0">
                  <a:buNone/>
                </a:pPr>
                <a:r>
                  <a:rPr lang="fa-IR" i="1" dirty="0"/>
                  <a:t>الف- اگر اقتصاد پیش از تغییر در عرضه پول در یک تعادل بلندمدت قرار داشته است.چه تغییری در سطح رفله کلی(از نظر بهبود آن)حاصل میگردد؟</a:t>
                </a:r>
                <a:endParaRPr lang="en-US" dirty="0"/>
              </a:p>
              <a:p>
                <a:pPr marL="0" indent="0">
                  <a:buNone/>
                </a:pPr>
                <a:r>
                  <a:rPr lang="fa-IR" i="1" dirty="0"/>
                  <a:t>ب-فرض کنید که در یک اقتصاد بسته که دولت وجود ندارد توابع مصرف و سرمایه گذاری و عرضه و تقاضای پول به صورت زیر است؟</a:t>
                </a:r>
                <a:endParaRPr lang="en-US" dirty="0"/>
              </a:p>
              <a:p>
                <a:pPr marL="0" indent="0">
                  <a:buNone/>
                </a:pPr>
                <a:r>
                  <a:rPr lang="en-US" dirty="0"/>
                  <a:t>C=20+0.8y</a:t>
                </a:r>
              </a:p>
              <a:p>
                <a:pPr marL="0" indent="0">
                  <a:buNone/>
                </a:pPr>
                <a:r>
                  <a:rPr lang="en-US" dirty="0"/>
                  <a:t>I=10-2i</a:t>
                </a:r>
              </a:p>
              <a:p>
                <a:pPr marL="0" indent="0">
                  <a:buNone/>
                </a:pPr>
                <a:r>
                  <a:rPr lang="en-US" dirty="0"/>
                  <a:t>M=73.75</a:t>
                </a:r>
              </a:p>
              <a:p>
                <a:pPr marL="0" indent="0">
                  <a:buNone/>
                </a:pPr>
                <a:r>
                  <a:rPr lang="en-US" dirty="0"/>
                  <a:t>L=0.5Y-1.25i</a:t>
                </a:r>
              </a:p>
              <a:p>
                <a:pPr marL="0" indent="0">
                  <a:buNone/>
                </a:pPr>
                <a:r>
                  <a:rPr lang="fa-IR" i="1" dirty="0"/>
                  <a:t>مقادیر تعادلی دآمد و نرخ بهره چقدر است؟</a:t>
                </a:r>
                <a:endParaRPr lang="en-US" dirty="0"/>
              </a:p>
              <a:p>
                <a:pPr marL="0" indent="0">
                  <a:buNone/>
                </a:pPr>
                <a:r>
                  <a:rPr lang="fa-IR" i="1" dirty="0"/>
                  <a:t>4- فرض کنید عرضه پول حقیقی 300 میلیارد ریال و تابع تقاضای معاملاتی و سفته بازی پول حقیقی به ترتیب به صورت زیر باشد؛ </a:t>
                </a:r>
                <a:endParaRPr lang="en-US" dirty="0"/>
              </a:p>
              <a:p>
                <a:pPr marL="0" indent="0">
                  <a:buNone/>
                </a:pPr>
                <a14:m>
                  <m:oMath xmlns:m="http://schemas.openxmlformats.org/officeDocument/2006/math">
                    <m:sSub>
                      <m:sSubPr>
                        <m:ctrlPr>
                          <a:rPr lang="en-US" i="1">
                            <a:latin typeface="Cambria Math"/>
                          </a:rPr>
                        </m:ctrlPr>
                      </m:sSubPr>
                      <m:e>
                        <m:r>
                          <a:rPr lang="en-US" i="1">
                            <a:latin typeface="Cambria Math"/>
                          </a:rPr>
                          <m:t>𝐿</m:t>
                        </m:r>
                      </m:e>
                      <m:sub>
                        <m:r>
                          <a:rPr lang="en-US" i="1">
                            <a:latin typeface="Cambria Math"/>
                          </a:rPr>
                          <m:t>1</m:t>
                        </m:r>
                      </m:sub>
                    </m:sSub>
                    <m:r>
                      <a:rPr lang="en-US" i="1">
                        <a:latin typeface="Cambria Math"/>
                      </a:rPr>
                      <m:t>=</m:t>
                    </m:r>
                    <m:f>
                      <m:fPr>
                        <m:ctrlPr>
                          <a:rPr lang="en-US" i="1">
                            <a:latin typeface="Cambria Math"/>
                          </a:rPr>
                        </m:ctrlPr>
                      </m:fPr>
                      <m:num>
                        <m:r>
                          <a:rPr lang="en-US" i="1">
                            <a:latin typeface="Cambria Math"/>
                          </a:rPr>
                          <m:t>𝑦</m:t>
                        </m:r>
                      </m:num>
                      <m:den>
                        <m:r>
                          <a:rPr lang="en-US" i="1">
                            <a:latin typeface="Cambria Math"/>
                          </a:rPr>
                          <m:t>5</m:t>
                        </m:r>
                      </m:den>
                    </m:f>
                    <m:r>
                      <a:rPr lang="en-US" i="1">
                        <a:latin typeface="Cambria Math"/>
                      </a:rPr>
                      <m:t>                            </m:t>
                    </m:r>
                    <m:sSub>
                      <m:sSubPr>
                        <m:ctrlPr>
                          <a:rPr lang="en-US" i="1">
                            <a:latin typeface="Cambria Math"/>
                          </a:rPr>
                        </m:ctrlPr>
                      </m:sSubPr>
                      <m:e>
                        <m:r>
                          <a:rPr lang="en-US" i="1">
                            <a:latin typeface="Cambria Math"/>
                          </a:rPr>
                          <m:t>𝐿</m:t>
                        </m:r>
                      </m:e>
                      <m:sub>
                        <m:r>
                          <a:rPr lang="en-US" i="1">
                            <a:latin typeface="Cambria Math"/>
                          </a:rPr>
                          <m:t>2</m:t>
                        </m:r>
                      </m:sub>
                    </m:sSub>
                    <m:r>
                      <a:rPr lang="en-US" i="1">
                        <a:latin typeface="Cambria Math"/>
                      </a:rPr>
                      <m:t>=</m:t>
                    </m:r>
                    <m:r>
                      <a:rPr lang="en-US" i="1">
                        <a:latin typeface="Cambria Math"/>
                      </a:rPr>
                      <m:t>500</m:t>
                    </m:r>
                    <m:r>
                      <a:rPr lang="en-US" i="1">
                        <a:latin typeface="Cambria Math"/>
                      </a:rPr>
                      <m:t>−</m:t>
                    </m:r>
                    <m:r>
                      <a:rPr lang="en-US" i="1">
                        <a:latin typeface="Cambria Math"/>
                      </a:rPr>
                      <m:t>50</m:t>
                    </m:r>
                    <m:r>
                      <a:rPr lang="en-US" i="1">
                        <a:latin typeface="Cambria Math"/>
                      </a:rPr>
                      <m:t>𝑖</m:t>
                    </m:r>
                  </m:oMath>
                </a14:m>
                <a:r>
                  <a:rPr lang="en-US" dirty="0"/>
                  <a:t>=</a:t>
                </a:r>
              </a:p>
              <a:p>
                <a:pPr marL="0" indent="0">
                  <a:buNone/>
                </a:pPr>
                <a:r>
                  <a:rPr lang="fa-IR" i="1" dirty="0"/>
                  <a:t>الف- اگر </a:t>
                </a:r>
                <a:r>
                  <a:rPr lang="en-US" dirty="0"/>
                  <a:t>y=850</a:t>
                </a:r>
                <a:r>
                  <a:rPr lang="fa-IR" i="1" dirty="0"/>
                  <a:t>باشد مقدار نرخ بهره تعادلی چقدر است؟</a:t>
                </a:r>
                <a:endParaRPr lang="en-US" dirty="0"/>
              </a:p>
              <a:p>
                <a:pPr marL="0" indent="0">
                  <a:buNone/>
                </a:pPr>
                <a:r>
                  <a:rPr lang="fa-IR" i="1" dirty="0"/>
                  <a:t> </a:t>
                </a:r>
                <a:endParaRPr lang="en-US" dirty="0"/>
              </a:p>
              <a:p>
                <a:pPr marL="0" indent="0">
                  <a:buNone/>
                </a:pPr>
                <a:r>
                  <a:rPr lang="fa-IR" i="1" dirty="0"/>
                  <a:t>ب- اگر </a:t>
                </a:r>
                <a:r>
                  <a:rPr lang="en-US" dirty="0"/>
                  <a:t>y=950</a:t>
                </a:r>
                <a:r>
                  <a:rPr lang="fa-IR" i="1" dirty="0"/>
                  <a:t> باشد، </a:t>
                </a:r>
                <a:r>
                  <a:rPr lang="en-US" dirty="0"/>
                  <a:t>i</a:t>
                </a:r>
                <a:r>
                  <a:rPr lang="fa-IR" i="1" dirty="0"/>
                  <a:t> چقدر است؟</a:t>
                </a:r>
                <a:endParaRPr lang="en-US" dirty="0"/>
              </a:p>
              <a:p>
                <a:pPr marL="0" indent="0">
                  <a:buNone/>
                </a:pPr>
                <a:r>
                  <a:rPr lang="fa-IR" i="1" dirty="0"/>
                  <a:t>5- فرض کنید توابع مصرف و سرمایه گذاری به صورت زیر باشد،</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504" y="692696"/>
                <a:ext cx="8579296" cy="5976664"/>
              </a:xfrm>
              <a:blipFill rotWithShape="1">
                <a:blip r:embed="rId2"/>
                <a:stretch>
                  <a:fillRect l="-995" r="-426"/>
                </a:stretch>
              </a:blipFill>
            </p:spPr>
            <p:txBody>
              <a:bodyPr/>
              <a:lstStyle/>
              <a:p>
                <a:r>
                  <a:rPr lang="en-US">
                    <a:noFill/>
                  </a:rPr>
                  <a:t> </a:t>
                </a:r>
              </a:p>
            </p:txBody>
          </p:sp>
        </mc:Fallback>
      </mc:AlternateContent>
    </p:spTree>
    <p:extLst>
      <p:ext uri="{BB962C8B-B14F-4D97-AF65-F5344CB8AC3E}">
        <p14:creationId xmlns:p14="http://schemas.microsoft.com/office/powerpoint/2010/main" val="195037985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fontScale="92500" lnSpcReduction="20000"/>
          </a:bodyPr>
          <a:lstStyle/>
          <a:p>
            <a:pPr marL="0" indent="0" algn="just">
              <a:buNone/>
            </a:pPr>
            <a:r>
              <a:rPr lang="ar-SA" b="1" dirty="0">
                <a:solidFill>
                  <a:schemeClr val="accent1"/>
                </a:solidFill>
                <a:cs typeface="B Nazanin" pitchFamily="2" charset="-78"/>
              </a:rPr>
              <a:t>نخستين سكه ايراني </a:t>
            </a:r>
            <a:r>
              <a:rPr lang="ar-SA" dirty="0">
                <a:cs typeface="B Nazanin" pitchFamily="2" charset="-78"/>
              </a:rPr>
              <a:t>كه به ما رسيده است سكه زرين داريوش به نام دريك است . اين اولين سكه ايراني بود كه در ايران ضرب شد. داريوش سومين پادشاه هخامنشي پس از آرام كردن سرزمين پهناور خود تصميم گرفت پولي را در ايران رواج دهد كه در تمام سرزمين پذيرفته شود . به همين دليل از خالص ترين طلا ، سكه زد كه يونانيان آن را به نام خود او دريكوس (</a:t>
            </a:r>
            <a:r>
              <a:rPr lang="ar-SA" dirty="0">
                <a:solidFill>
                  <a:schemeClr val="accent1"/>
                </a:solidFill>
                <a:cs typeface="B Nazanin" pitchFamily="2" charset="-78"/>
              </a:rPr>
              <a:t>دريك</a:t>
            </a:r>
            <a:r>
              <a:rPr lang="ar-SA" dirty="0">
                <a:cs typeface="B Nazanin" pitchFamily="2" charset="-78"/>
              </a:rPr>
              <a:t>) خواندند. در همان زمان (( ارياند)) مرزبان مصر هم </a:t>
            </a:r>
            <a:r>
              <a:rPr lang="ar-SA" dirty="0" smtClean="0">
                <a:cs typeface="B Nazanin" pitchFamily="2" charset="-78"/>
              </a:rPr>
              <a:t>سكه </a:t>
            </a:r>
            <a:r>
              <a:rPr lang="ar-SA" dirty="0">
                <a:cs typeface="B Nazanin" pitchFamily="2" charset="-78"/>
              </a:rPr>
              <a:t>اي از نقره زد كه ارياندي نام داشت و هنوز هم از خالص ترين سكه هاي نقره است. پول هاي ديگري كه در زمان هخامنشيان در ايران رواج داشت کرشه و شکل بود که ارزش شکل یک دهم کرشه بود. در زمان هخامنشيان حق ضرب سكه با پادشاه بود. بعد از دوران هخامنشيان پول هاي مختلفي در بازارهاي داد و ستد ايران تجربه شد . بخصوص كه </a:t>
            </a:r>
            <a:r>
              <a:rPr lang="ar-SA" dirty="0">
                <a:solidFill>
                  <a:srgbClr val="0070C0"/>
                </a:solidFill>
                <a:cs typeface="B Nazanin" pitchFamily="2" charset="-78"/>
              </a:rPr>
              <a:t>ايران به عنوان رابط شرق و غرب </a:t>
            </a:r>
            <a:r>
              <a:rPr lang="ar-SA" dirty="0">
                <a:cs typeface="B Nazanin" pitchFamily="2" charset="-78"/>
              </a:rPr>
              <a:t>محل عبور كاروانهاي مختلف بوده و سهم زيادي در داد و ستدهاي كاروانهاي مختلف داشته است . در طي اين دوران مسكوكات طلا و نقره به صورت آزاد ضرب مي شد و به همين دليل دولت ناگزير از پذيرش آزادي رابطه مبادله </a:t>
            </a:r>
            <a:r>
              <a:rPr lang="ar-SA" dirty="0" smtClean="0">
                <a:cs typeface="B Nazanin" pitchFamily="2" charset="-78"/>
              </a:rPr>
              <a:t> </a:t>
            </a:r>
            <a:r>
              <a:rPr lang="ar-SA" dirty="0">
                <a:cs typeface="B Nazanin" pitchFamily="2" charset="-78"/>
              </a:rPr>
              <a:t>بين طلا و نقره </a:t>
            </a:r>
            <a:r>
              <a:rPr lang="fa-IR" dirty="0" smtClean="0">
                <a:cs typeface="B Nazanin" pitchFamily="2" charset="-78"/>
              </a:rPr>
              <a:t>بوده </a:t>
            </a:r>
            <a:r>
              <a:rPr lang="ar-SA" dirty="0" smtClean="0">
                <a:cs typeface="B Nazanin" pitchFamily="2" charset="-78"/>
              </a:rPr>
              <a:t>است </a:t>
            </a:r>
            <a:r>
              <a:rPr lang="ar-SA" dirty="0">
                <a:cs typeface="B Nazanin" pitchFamily="2" charset="-78"/>
              </a:rPr>
              <a:t>و قيمت مسكوكات طلا و نقره در بازار و طبق عرضه و تقاضا تعيين مي شده است و به همين دليل اگر دولت تصميم مي گرفت در مواقعي از سياستهاي پولي جهت كنترل پول استفاده كند ، اين سياستها بي اثر مي ماند. </a:t>
            </a:r>
            <a:endParaRPr lang="en-US" dirty="0">
              <a:cs typeface="B Nazanin" pitchFamily="2" charset="-78"/>
            </a:endParaRPr>
          </a:p>
        </p:txBody>
      </p:sp>
    </p:spTree>
    <p:extLst>
      <p:ext uri="{BB962C8B-B14F-4D97-AF65-F5344CB8AC3E}">
        <p14:creationId xmlns:p14="http://schemas.microsoft.com/office/powerpoint/2010/main" val="822134750"/>
      </p:ext>
    </p:extLst>
  </p:cSld>
  <p:clrMapOvr>
    <a:masterClrMapping/>
  </p:clrMapOvr>
  <p:transition spd="slow">
    <p:fade/>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472608"/>
          </a:xfrm>
        </p:spPr>
        <p:txBody>
          <a:bodyPr>
            <a:normAutofit fontScale="77500" lnSpcReduction="20000"/>
          </a:bodyPr>
          <a:lstStyle/>
          <a:p>
            <a:pPr marL="0" indent="0" algn="ctr">
              <a:buNone/>
            </a:pPr>
            <a:r>
              <a:rPr lang="en-US" dirty="0"/>
              <a:t>C=20+0.8y</a:t>
            </a:r>
          </a:p>
          <a:p>
            <a:pPr marL="0" indent="0" algn="ctr">
              <a:buNone/>
            </a:pPr>
            <a:r>
              <a:rPr lang="en-US" dirty="0"/>
              <a:t>I=175-25i</a:t>
            </a:r>
          </a:p>
          <a:p>
            <a:pPr marL="0" indent="0">
              <a:buNone/>
            </a:pPr>
            <a:r>
              <a:rPr lang="fa-IR" i="1" dirty="0"/>
              <a:t>الف- اگر </a:t>
            </a:r>
            <a:r>
              <a:rPr lang="en-US" dirty="0"/>
              <a:t>y=850</a:t>
            </a:r>
            <a:r>
              <a:rPr lang="fa-IR" i="1" dirty="0"/>
              <a:t> باشد، مقدار</a:t>
            </a:r>
            <a:r>
              <a:rPr lang="en-US" dirty="0"/>
              <a:t>i</a:t>
            </a:r>
            <a:r>
              <a:rPr lang="fa-IR" i="1" dirty="0"/>
              <a:t> چقدر است؟</a:t>
            </a:r>
            <a:endParaRPr lang="en-US" dirty="0"/>
          </a:p>
          <a:p>
            <a:pPr marL="0" indent="0">
              <a:buNone/>
            </a:pPr>
            <a:r>
              <a:rPr lang="fa-IR" i="1" dirty="0"/>
              <a:t> ب- اگر </a:t>
            </a:r>
            <a:r>
              <a:rPr lang="en-US" dirty="0"/>
              <a:t>y=950</a:t>
            </a:r>
            <a:r>
              <a:rPr lang="fa-IR" i="1" dirty="0"/>
              <a:t> باشد، مقدار</a:t>
            </a:r>
            <a:r>
              <a:rPr lang="en-US" dirty="0"/>
              <a:t>i</a:t>
            </a:r>
            <a:r>
              <a:rPr lang="fa-IR" i="1" dirty="0"/>
              <a:t> چقدر است؟</a:t>
            </a:r>
            <a:endParaRPr lang="en-US" dirty="0"/>
          </a:p>
          <a:p>
            <a:pPr marL="0" indent="0">
              <a:buNone/>
            </a:pPr>
            <a:r>
              <a:rPr lang="fa-IR" i="1" dirty="0"/>
              <a:t>6- فرض کنید شرایط تعیین شده در مسائل 4و5 برقرار باشد.</a:t>
            </a:r>
            <a:endParaRPr lang="en-US" dirty="0"/>
          </a:p>
          <a:p>
            <a:pPr marL="0" indent="0">
              <a:buNone/>
            </a:pPr>
            <a:r>
              <a:rPr lang="fa-IR" i="1" dirty="0"/>
              <a:t>الف- در تعادل کلی مقادیر </a:t>
            </a:r>
            <a:r>
              <a:rPr lang="en-US" dirty="0" err="1"/>
              <a:t>y,i</a:t>
            </a:r>
            <a:r>
              <a:rPr lang="fa-IR" i="1" dirty="0"/>
              <a:t> چقدر است؟</a:t>
            </a:r>
            <a:endParaRPr lang="en-US" dirty="0"/>
          </a:p>
          <a:p>
            <a:pPr marL="0" indent="0">
              <a:buNone/>
            </a:pPr>
            <a:r>
              <a:rPr lang="fa-IR" i="1" dirty="0"/>
              <a:t>ب- اگر عرضه پول (حقیقی) به 400 افزایش یابد، مقادیر تعادلی جدید برای </a:t>
            </a:r>
            <a:r>
              <a:rPr lang="en-US" dirty="0" err="1"/>
              <a:t>y,i</a:t>
            </a:r>
            <a:r>
              <a:rPr lang="fa-IR" i="1" dirty="0"/>
              <a:t> چقدر است؟</a:t>
            </a:r>
            <a:endParaRPr lang="en-US" dirty="0"/>
          </a:p>
          <a:p>
            <a:pPr marL="0" indent="0">
              <a:buNone/>
            </a:pPr>
            <a:r>
              <a:rPr lang="fa-IR" i="1" dirty="0"/>
              <a:t>ج- اگر </a:t>
            </a:r>
            <a:r>
              <a:rPr lang="en-US" dirty="0"/>
              <a:t>MPC</a:t>
            </a:r>
            <a:r>
              <a:rPr lang="fa-IR" i="1" dirty="0"/>
              <a:t> به 85/0 افزایش یابد، مقادیر جدید برای </a:t>
            </a:r>
            <a:r>
              <a:rPr lang="en-US" dirty="0" err="1"/>
              <a:t>y.i</a:t>
            </a:r>
            <a:r>
              <a:rPr lang="fa-IR" i="1" dirty="0"/>
              <a:t> چقدر است ؟</a:t>
            </a:r>
            <a:endParaRPr lang="en-US" dirty="0"/>
          </a:p>
          <a:p>
            <a:pPr marL="0" indent="0">
              <a:buNone/>
            </a:pPr>
            <a:r>
              <a:rPr lang="fa-IR" i="1" dirty="0"/>
              <a:t>7- در منحنی </a:t>
            </a:r>
            <a:r>
              <a:rPr lang="en-US" dirty="0"/>
              <a:t>LM</a:t>
            </a:r>
            <a:r>
              <a:rPr lang="fa-IR" i="1" dirty="0"/>
              <a:t> افزایش در تقاضا برای پول چگونه نشان داده می شود؟</a:t>
            </a:r>
            <a:endParaRPr lang="en-US" dirty="0"/>
          </a:p>
          <a:p>
            <a:pPr marL="0" indent="0">
              <a:buNone/>
            </a:pPr>
            <a:r>
              <a:rPr lang="fa-IR" i="1" dirty="0"/>
              <a:t>8- اگر در آمد در سطح تعادلی باشد و اقتصاد با خارج ارتباط نداشته و دولت نیز وجود ندارد، چگونگی تغییر نرخ بهره و درآمد را در اثر انتقال منحنی </a:t>
            </a:r>
            <a:r>
              <a:rPr lang="en-US" dirty="0"/>
              <a:t>MEC</a:t>
            </a:r>
            <a:r>
              <a:rPr lang="fa-IR" i="1" dirty="0"/>
              <a:t>، تابع مصرف، عرضه پول و تقاضای پول مورد ارزیابی قرار دهید.</a:t>
            </a:r>
            <a:endParaRPr lang="en-US" dirty="0"/>
          </a:p>
          <a:p>
            <a:pPr marL="0" indent="0">
              <a:buNone/>
            </a:pPr>
            <a:r>
              <a:rPr lang="fa-IR" i="1" dirty="0"/>
              <a:t>9- فرض کنید که ذخیره پول، ثابت و نرخ بهره و بالاتر از شکاف نقدینگی است. چگونه افزایش در درآمد بر نرخ بهره اثر می گذارد؟</a:t>
            </a:r>
            <a:endParaRPr lang="en-US" dirty="0"/>
          </a:p>
          <a:p>
            <a:pPr marL="0" indent="0">
              <a:buNone/>
            </a:pPr>
            <a:r>
              <a:rPr lang="fa-IR" i="1" dirty="0"/>
              <a:t>10- اثر احتمالی هریک از موارد زیر را بر سطح نرخ بهره مورد بررسی قرار دهید:</a:t>
            </a:r>
            <a:endParaRPr lang="en-US" dirty="0"/>
          </a:p>
          <a:p>
            <a:pPr marL="0" indent="0">
              <a:buNone/>
            </a:pPr>
            <a:r>
              <a:rPr lang="fa-IR" i="1" dirty="0"/>
              <a:t>الف- افزایش در مقدار پول، بدون افزایش همزمان در سطح درآمد.</a:t>
            </a:r>
            <a:endParaRPr lang="en-US" dirty="0"/>
          </a:p>
          <a:p>
            <a:pPr marL="0" indent="0">
              <a:buNone/>
            </a:pPr>
            <a:r>
              <a:rPr lang="fa-IR" i="1" dirty="0"/>
              <a:t>ب- افزایش در درآمد بدون در نظر گرفتن هیچ تغییری در مقدار پول</a:t>
            </a:r>
            <a:endParaRPr lang="en-US" dirty="0"/>
          </a:p>
          <a:p>
            <a:pPr marL="0" indent="0">
              <a:buNone/>
            </a:pPr>
            <a:endParaRPr lang="en-US" dirty="0"/>
          </a:p>
        </p:txBody>
      </p:sp>
    </p:spTree>
    <p:extLst>
      <p:ext uri="{BB962C8B-B14F-4D97-AF65-F5344CB8AC3E}">
        <p14:creationId xmlns:p14="http://schemas.microsoft.com/office/powerpoint/2010/main" val="2262872689"/>
      </p:ext>
    </p:extLst>
  </p:cSld>
  <p:clrMapOvr>
    <a:masterClrMapping/>
  </p:clrMapOvr>
  <p:transition spd="slow">
    <p:fade/>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normAutofit fontScale="85000" lnSpcReduction="20000"/>
          </a:bodyPr>
          <a:lstStyle/>
          <a:p>
            <a:pPr marL="0" indent="0">
              <a:buNone/>
            </a:pPr>
            <a:r>
              <a:rPr lang="fa-IR" i="1" dirty="0"/>
              <a:t>ج- افزایش در تقاضای سفته بازی پول به لحاظ افزایش انتظارات نرخ بهره بالاتر در آینده بدون آنکه سطح درآمد و یا مقدار پول تغییر نماید</a:t>
            </a:r>
            <a:endParaRPr lang="en-US" dirty="0"/>
          </a:p>
          <a:p>
            <a:pPr marL="0" indent="0">
              <a:buNone/>
            </a:pPr>
            <a:r>
              <a:rPr lang="fa-IR" i="1" dirty="0"/>
              <a:t>11-کدامیک از متغیرهای زیر ذخیره و کدام یک متغیر جریان می باشند؟ سرمایه،پول،پس انداز، ثروت، سرمایه گذاری،درآمد، مصرف، حجم نقدینگی و سرعت گردش پول </a:t>
            </a:r>
            <a:endParaRPr lang="en-US" dirty="0"/>
          </a:p>
          <a:p>
            <a:pPr marL="0" indent="0">
              <a:buNone/>
            </a:pPr>
            <a:r>
              <a:rPr lang="fa-IR" i="1" dirty="0"/>
              <a:t>12-اگر هم تقاضای معاملاتی و هم تقاضای سفته بازی برای پول به طور کامل نسبت به نرخ بهره حساس نباشد، با افزایش حجم پول در هر یک از حالات زیر چه اتفاقی می افتد؟</a:t>
            </a:r>
            <a:endParaRPr lang="en-US" dirty="0"/>
          </a:p>
          <a:p>
            <a:pPr marL="0" indent="0">
              <a:buNone/>
            </a:pPr>
            <a:r>
              <a:rPr lang="fa-IR" i="1" dirty="0"/>
              <a:t>الف- یک اقتصادی که در شرایط اشتغال کامل نیست.</a:t>
            </a:r>
            <a:endParaRPr lang="en-US" dirty="0"/>
          </a:p>
          <a:p>
            <a:pPr marL="0" indent="0">
              <a:buNone/>
            </a:pPr>
            <a:r>
              <a:rPr lang="fa-IR" i="1" dirty="0"/>
              <a:t>ب- اقتصادی که در حالت اشتغال کامل است</a:t>
            </a:r>
            <a:endParaRPr lang="en-US" dirty="0"/>
          </a:p>
          <a:p>
            <a:pPr marL="0" indent="0">
              <a:buNone/>
            </a:pPr>
            <a:r>
              <a:rPr lang="fa-IR" i="1" dirty="0"/>
              <a:t>13- تشریح کنید که چگونه افزایش انتظارات تورمی روی نرخ بهره اثر می گذارد.</a:t>
            </a:r>
            <a:endParaRPr lang="en-US" dirty="0"/>
          </a:p>
          <a:p>
            <a:pPr marL="0" indent="0">
              <a:buNone/>
            </a:pPr>
            <a:r>
              <a:rPr lang="fa-IR" i="1" dirty="0"/>
              <a:t>14- در رابطه با عواملی که بر تقاضای سفته بازی و معاملاتی پول اثر می گذارد بحث کنید؟</a:t>
            </a:r>
            <a:endParaRPr lang="en-US" dirty="0"/>
          </a:p>
          <a:p>
            <a:pPr marL="0" indent="0">
              <a:buNone/>
            </a:pPr>
            <a:r>
              <a:rPr lang="fa-IR" i="1" dirty="0"/>
              <a:t>15- توجیه کینزین ها را از نرخ بهره تشریح نمایید.</a:t>
            </a:r>
            <a:endParaRPr lang="en-US" dirty="0"/>
          </a:p>
          <a:p>
            <a:pPr marL="0" indent="0">
              <a:buNone/>
            </a:pPr>
            <a:r>
              <a:rPr lang="fa-IR" i="1" dirty="0"/>
              <a:t>16- ضمن بیان نظریه مقداری پول از دیدگاه فریدمن، آن را بانظریه کینز در رابطه با تقاضای پول مقایسه نمایید؟</a:t>
            </a:r>
            <a:endParaRPr lang="en-US" dirty="0"/>
          </a:p>
          <a:p>
            <a:pPr marL="0" indent="0">
              <a:buNone/>
            </a:pPr>
            <a:r>
              <a:rPr lang="fa-IR" i="1" dirty="0"/>
              <a:t>17- در نظریه مقداری پول، کلاسیکها عقیده دارند که سرعت گردش پول ثابت و یا قابل پیش بینی است. پولیون در این خصوص چه نظری دارند؟ تشریح کنید.</a:t>
            </a:r>
            <a:endParaRPr lang="en-US" dirty="0"/>
          </a:p>
          <a:p>
            <a:pPr marL="0" indent="0">
              <a:buNone/>
            </a:pPr>
            <a:r>
              <a:rPr lang="fa-IR" i="1" dirty="0"/>
              <a:t>18- توجیه بامول و توبین را از تقاضای معاملاتی تشریح نمایید؟</a:t>
            </a:r>
            <a:endParaRPr lang="en-US" dirty="0"/>
          </a:p>
        </p:txBody>
      </p:sp>
    </p:spTree>
    <p:extLst>
      <p:ext uri="{BB962C8B-B14F-4D97-AF65-F5344CB8AC3E}">
        <p14:creationId xmlns:p14="http://schemas.microsoft.com/office/powerpoint/2010/main" val="2636321697"/>
      </p:ext>
    </p:extLst>
  </p:cSld>
  <p:clrMapOvr>
    <a:masterClrMapping/>
  </p:clrMapOvr>
  <p:transition spd="slow">
    <p:fade/>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980728"/>
            <a:ext cx="8077200" cy="5486400"/>
          </a:xfrm>
        </p:spPr>
        <p:txBody>
          <a:bodyPr>
            <a:noAutofit/>
          </a:bodyPr>
          <a:lstStyle/>
          <a:p>
            <a:pPr>
              <a:buFont typeface="+mj-lt"/>
              <a:buAutoNum type="arabicParenR"/>
            </a:pPr>
            <a:r>
              <a:rPr lang="fa-IR" sz="3200" b="1" dirty="0" smtClean="0">
                <a:cs typeface="B Nazanin" pitchFamily="2" charset="-78"/>
              </a:rPr>
              <a:t>صفحه اول جهت درج نمرات مي باشد ، لذا در آن مطلبي ننويسد .</a:t>
            </a:r>
          </a:p>
          <a:p>
            <a:pPr>
              <a:buFont typeface="+mj-lt"/>
              <a:buAutoNum type="arabicParenR"/>
            </a:pPr>
            <a:r>
              <a:rPr lang="fa-IR" sz="3200" b="1" dirty="0" smtClean="0">
                <a:cs typeface="B Nazanin" pitchFamily="2" charset="-78"/>
              </a:rPr>
              <a:t>جواب هر سوال را در يك صفحه بنويسيد .</a:t>
            </a:r>
          </a:p>
          <a:p>
            <a:pPr>
              <a:buFont typeface="+mj-lt"/>
              <a:buAutoNum type="arabicParenR"/>
            </a:pPr>
            <a:r>
              <a:rPr lang="fa-IR" sz="3200" b="1" dirty="0">
                <a:cs typeface="B Nazanin" pitchFamily="2" charset="-78"/>
              </a:rPr>
              <a:t>جواب سوالات را خوش خط و درشت بنويسيد </a:t>
            </a:r>
            <a:r>
              <a:rPr lang="fa-IR" sz="3200" b="1" dirty="0" smtClean="0">
                <a:cs typeface="B Nazanin" pitchFamily="2" charset="-78"/>
              </a:rPr>
              <a:t>.</a:t>
            </a:r>
          </a:p>
          <a:p>
            <a:pPr>
              <a:buFont typeface="+mj-lt"/>
              <a:buAutoNum type="arabicParenR"/>
            </a:pPr>
            <a:r>
              <a:rPr lang="fa-IR" sz="3200" b="1" dirty="0" smtClean="0">
                <a:cs typeface="B Nazanin" pitchFamily="2" charset="-78"/>
              </a:rPr>
              <a:t>در صورت خط خوردگي در صفحه بعد بنويسيد . </a:t>
            </a:r>
          </a:p>
          <a:p>
            <a:pPr>
              <a:buFont typeface="+mj-lt"/>
              <a:buAutoNum type="arabicParenR"/>
            </a:pPr>
            <a:r>
              <a:rPr lang="fa-IR" sz="3200" b="1" dirty="0" smtClean="0">
                <a:cs typeface="B Nazanin" pitchFamily="2" charset="-78"/>
              </a:rPr>
              <a:t>نام استاد صحيح درج شود .</a:t>
            </a:r>
          </a:p>
          <a:p>
            <a:pPr>
              <a:buFont typeface="+mj-lt"/>
              <a:buAutoNum type="arabicParenR"/>
            </a:pPr>
            <a:r>
              <a:rPr lang="fa-IR" sz="3200" b="1" dirty="0" smtClean="0">
                <a:cs typeface="B Nazanin" pitchFamily="2" charset="-78"/>
              </a:rPr>
              <a:t>در پايان كل جوابها كلمه « پايان </a:t>
            </a:r>
            <a:r>
              <a:rPr lang="fa-IR" sz="3200" b="1" dirty="0">
                <a:cs typeface="B Nazanin" pitchFamily="2" charset="-78"/>
              </a:rPr>
              <a:t>»</a:t>
            </a:r>
            <a:r>
              <a:rPr lang="fa-IR" sz="3200" b="1" dirty="0" smtClean="0">
                <a:cs typeface="B Nazanin" pitchFamily="2" charset="-78"/>
              </a:rPr>
              <a:t>  و با تشكر درج شود .</a:t>
            </a:r>
            <a:endParaRPr lang="fa-IR" sz="3200" b="1" dirty="0">
              <a:cs typeface="B Nazanin" pitchFamily="2" charset="-78"/>
            </a:endParaRPr>
          </a:p>
        </p:txBody>
      </p:sp>
      <p:sp>
        <p:nvSpPr>
          <p:cNvPr id="5" name="Title 1"/>
          <p:cNvSpPr>
            <a:spLocks noGrp="1"/>
          </p:cNvSpPr>
          <p:nvPr>
            <p:ph type="title"/>
          </p:nvPr>
        </p:nvSpPr>
        <p:spPr>
          <a:xfrm>
            <a:off x="762000" y="152400"/>
            <a:ext cx="8077200" cy="684312"/>
          </a:xfrm>
        </p:spPr>
        <p:txBody>
          <a:bodyPr>
            <a:noAutofit/>
          </a:bodyPr>
          <a:lstStyle/>
          <a:p>
            <a:pPr algn="ctr"/>
            <a:r>
              <a:rPr lang="fa-IR" sz="4000" b="1" dirty="0" smtClean="0">
                <a:latin typeface="B Titr"/>
                <a:cs typeface="B Titr" pitchFamily="2" charset="-78"/>
              </a:rPr>
              <a:t>امتحان</a:t>
            </a:r>
            <a:endParaRPr lang="en-US" sz="4000" b="1" dirty="0">
              <a:latin typeface="B Titr"/>
              <a:cs typeface="B Titr" pitchFamily="2" charset="-78"/>
            </a:endParaRPr>
          </a:p>
        </p:txBody>
      </p:sp>
      <p:sp>
        <p:nvSpPr>
          <p:cNvPr id="6" name="Slide Number Placeholder 5"/>
          <p:cNvSpPr>
            <a:spLocks noGrp="1"/>
          </p:cNvSpPr>
          <p:nvPr>
            <p:ph type="sldNum" sz="quarter" idx="12"/>
          </p:nvPr>
        </p:nvSpPr>
        <p:spPr/>
        <p:txBody>
          <a:bodyPr/>
          <a:lstStyle/>
          <a:p>
            <a:fld id="{33D6E5A2-EC83-451F-A719-9AC1370DD5CF}" type="slidenum">
              <a:rPr lang="en-US" smtClean="0"/>
              <a:pPr/>
              <a:t>322</a:t>
            </a:fld>
            <a:endParaRPr lang="en-US" dirty="0"/>
          </a:p>
        </p:txBody>
      </p:sp>
    </p:spTree>
    <p:extLst>
      <p:ext uri="{BB962C8B-B14F-4D97-AF65-F5344CB8AC3E}">
        <p14:creationId xmlns:p14="http://schemas.microsoft.com/office/powerpoint/2010/main" val="4223008793"/>
      </p:ext>
    </p:extLst>
  </p:cSld>
  <p:clrMapOvr>
    <a:masterClrMapping/>
  </p:clrMapOvr>
  <p:transition spd="slow">
    <p:fade/>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716016" y="849886"/>
            <a:ext cx="4320480" cy="3587225"/>
          </a:xfrm>
          <a:noFill/>
          <a:ln>
            <a:noFill/>
          </a:ln>
        </p:spPr>
        <p:style>
          <a:lnRef idx="1">
            <a:schemeClr val="accent1"/>
          </a:lnRef>
          <a:fillRef idx="3">
            <a:schemeClr val="accent1"/>
          </a:fillRef>
          <a:effectRef idx="2">
            <a:schemeClr val="accent1"/>
          </a:effectRef>
          <a:fontRef idx="minor">
            <a:schemeClr val="lt1"/>
          </a:fontRef>
        </p:style>
        <p:txBody>
          <a:bodyPr>
            <a:noAutofit/>
          </a:bodyPr>
          <a:lstStyle/>
          <a:p>
            <a:pPr marL="109728" indent="0" algn="ctr" rtl="1">
              <a:buNone/>
            </a:pPr>
            <a:endParaRPr lang="fa-IR" sz="4400" dirty="0" smtClean="0">
              <a:cs typeface="B Nazanin" pitchFamily="2" charset="-78"/>
            </a:endParaRPr>
          </a:p>
          <a:p>
            <a:pPr marL="109728" indent="0" algn="ctr" rtl="1">
              <a:buNone/>
            </a:pPr>
            <a:r>
              <a:rPr lang="fa-IR" sz="5400" b="1" dirty="0" smtClean="0">
                <a:cs typeface="B Nazanin" pitchFamily="2" charset="-78"/>
              </a:rPr>
              <a:t>با تشکر فراوان</a:t>
            </a:r>
            <a:endParaRPr lang="en-US" sz="5400" b="1" dirty="0" smtClean="0">
              <a:cs typeface="B Nazanin" pitchFamily="2" charset="-78"/>
            </a:endParaRPr>
          </a:p>
          <a:p>
            <a:pPr marL="109728" indent="0" algn="ctr" rtl="1">
              <a:buNone/>
            </a:pPr>
            <a:endParaRPr lang="en-US" sz="4400" dirty="0" smtClean="0">
              <a:cs typeface="B Nazanin" pitchFamily="2" charset="-78"/>
            </a:endParaRPr>
          </a:p>
        </p:txBody>
      </p:sp>
      <p:sp>
        <p:nvSpPr>
          <p:cNvPr id="3" name="TextBox 2"/>
          <p:cNvSpPr txBox="1"/>
          <p:nvPr/>
        </p:nvSpPr>
        <p:spPr>
          <a:xfrm>
            <a:off x="5652120" y="4653136"/>
            <a:ext cx="184731" cy="369332"/>
          </a:xfrm>
          <a:prstGeom prst="rect">
            <a:avLst/>
          </a:prstGeom>
          <a:noFill/>
        </p:spPr>
        <p:txBody>
          <a:bodyPr wrap="none" rtlCol="0">
            <a:spAutoFit/>
          </a:bodyPr>
          <a:lstStyle/>
          <a:p>
            <a:endParaRPr lang="en-US" dirty="0"/>
          </a:p>
        </p:txBody>
      </p:sp>
      <p:sp>
        <p:nvSpPr>
          <p:cNvPr id="5" name="TextBox 5"/>
          <p:cNvSpPr txBox="1"/>
          <p:nvPr/>
        </p:nvSpPr>
        <p:spPr>
          <a:xfrm>
            <a:off x="5868144" y="5229200"/>
            <a:ext cx="3024336" cy="369332"/>
          </a:xfrm>
          <a:prstGeom prst="rect">
            <a:avLst/>
          </a:prstGeom>
          <a:noFill/>
        </p:spPr>
        <p:txBody>
          <a:bodyPr wrap="square" rtlCol="1">
            <a:spAutoFit/>
          </a:bodyPr>
          <a:lstStyle/>
          <a:p>
            <a:pPr marL="109855" marR="0">
              <a:spcBef>
                <a:spcPts val="0"/>
              </a:spcBef>
              <a:spcAft>
                <a:spcPts val="0"/>
              </a:spcAft>
            </a:pPr>
            <a:r>
              <a:rPr lang="en-US" sz="1050" b="1" kern="1200" dirty="0" smtClean="0">
                <a:solidFill>
                  <a:srgbClr val="92D050"/>
                </a:solidFill>
                <a:effectLst/>
                <a:latin typeface="IranNastaliq"/>
                <a:ea typeface="Times New Roman"/>
              </a:rPr>
              <a:t>RADDARVISH</a:t>
            </a:r>
            <a:r>
              <a:rPr lang="en-US" b="1" kern="1200" dirty="0" smtClean="0">
                <a:solidFill>
                  <a:srgbClr val="92D050"/>
                </a:solidFill>
                <a:effectLst/>
                <a:latin typeface="IranNastaliq"/>
                <a:ea typeface="Times New Roman"/>
              </a:rPr>
              <a:t>@</a:t>
            </a:r>
            <a:r>
              <a:rPr lang="en-US" sz="1050" b="1" kern="1200" dirty="0" smtClean="0">
                <a:solidFill>
                  <a:srgbClr val="92D050"/>
                </a:solidFill>
                <a:effectLst/>
                <a:latin typeface="IranNastaliq"/>
                <a:ea typeface="Times New Roman"/>
              </a:rPr>
              <a:t>GMAIL.COM</a:t>
            </a:r>
            <a:endParaRPr lang="en-US" dirty="0">
              <a:solidFill>
                <a:srgbClr val="92D050"/>
              </a:solidFill>
              <a:effectLst/>
              <a:latin typeface="Times New Roman"/>
              <a:ea typeface="Times New Roman"/>
            </a:endParaRPr>
          </a:p>
        </p:txBody>
      </p:sp>
    </p:spTree>
    <p:extLst>
      <p:ext uri="{BB962C8B-B14F-4D97-AF65-F5344CB8AC3E}">
        <p14:creationId xmlns:p14="http://schemas.microsoft.com/office/powerpoint/2010/main" val="1014760558"/>
      </p:ext>
    </p:extLst>
  </p:cSld>
  <p:clrMapOvr>
    <a:masterClrMapping/>
  </p:clrMapOvr>
  <p:transition spd="slow">
    <p:fade/>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8077200" cy="5486400"/>
          </a:xfrm>
        </p:spPr>
        <p:txBody>
          <a:bodyPr>
            <a:noAutofit/>
          </a:bodyPr>
          <a:lstStyle/>
          <a:p>
            <a:pPr marL="0" indent="0">
              <a:buNone/>
            </a:pPr>
            <a:r>
              <a:rPr lang="fa-IR" sz="1800" dirty="0" smtClean="0">
                <a:cs typeface="B Nazanin" pitchFamily="2" charset="-78"/>
              </a:rPr>
              <a:t>جمعیت </a:t>
            </a:r>
            <a:r>
              <a:rPr lang="fa-IR" sz="1800" dirty="0">
                <a:cs typeface="B Nazanin" pitchFamily="2" charset="-78"/>
              </a:rPr>
              <a:t>زیادی دور حضرت علی حلقه زده بودند. مرد وارد مسجد شد و درفرصتی مناسب پرسید:</a:t>
            </a:r>
            <a:br>
              <a:rPr lang="fa-IR" sz="1800" dirty="0">
                <a:cs typeface="B Nazanin" pitchFamily="2" charset="-78"/>
              </a:rPr>
            </a:br>
            <a:r>
              <a:rPr lang="fa-IR" sz="1800" dirty="0">
                <a:cs typeface="B Nazanin" pitchFamily="2" charset="-78"/>
              </a:rPr>
              <a:t>-یا علی! سؤالی دارم. علم بهتر است یا ثروت؟</a:t>
            </a:r>
            <a:br>
              <a:rPr lang="fa-IR" sz="1800" dirty="0">
                <a:cs typeface="B Nazanin" pitchFamily="2" charset="-78"/>
              </a:rPr>
            </a:br>
            <a:r>
              <a:rPr lang="fa-IR" sz="1800" dirty="0">
                <a:cs typeface="B Nazanin" pitchFamily="2" charset="-78"/>
              </a:rPr>
              <a:t>علی در پاسخ گفت:</a:t>
            </a:r>
            <a:br>
              <a:rPr lang="fa-IR" sz="1800" dirty="0">
                <a:cs typeface="B Nazanin" pitchFamily="2" charset="-78"/>
              </a:rPr>
            </a:br>
            <a:r>
              <a:rPr lang="fa-IR" sz="1800" b="1" dirty="0">
                <a:cs typeface="B Nazanin" pitchFamily="2" charset="-78"/>
              </a:rPr>
              <a:t>علم بهتر است؛ زیرا علم میراث انبیاست و مال</a:t>
            </a:r>
            <a:r>
              <a:rPr lang="fa-IR" sz="1800" dirty="0">
                <a:cs typeface="B Nazanin" pitchFamily="2" charset="-78"/>
              </a:rPr>
              <a:t> </a:t>
            </a:r>
            <a:r>
              <a:rPr lang="fa-IR" sz="1800" b="1" dirty="0">
                <a:cs typeface="B Nazanin" pitchFamily="2" charset="-78"/>
              </a:rPr>
              <a:t>وثروت میراث قارون و فرعون و هامان وشداد.</a:t>
            </a:r>
            <a:endParaRPr lang="fa-IR" sz="1800" dirty="0">
              <a:cs typeface="B Nazanin" pitchFamily="2" charset="-78"/>
            </a:endParaRPr>
          </a:p>
          <a:p>
            <a:pPr marL="0" indent="0">
              <a:buNone/>
            </a:pPr>
            <a:r>
              <a:rPr lang="fa-IR" sz="1800" dirty="0">
                <a:cs typeface="B Nazanin" pitchFamily="2" charset="-78"/>
              </a:rPr>
              <a:t>مرد که پاسخ سؤال خود را گرفته بود، سکوت کرد. در همین هنگام مرد دیگری وارد مسجد شد و همان‌طور که ایستاده بود بلافاصله پرسید:</a:t>
            </a:r>
            <a:br>
              <a:rPr lang="fa-IR" sz="1800" dirty="0">
                <a:cs typeface="B Nazanin" pitchFamily="2" charset="-78"/>
              </a:rPr>
            </a:br>
            <a:r>
              <a:rPr lang="fa-IR" sz="1800" dirty="0">
                <a:cs typeface="B Nazanin" pitchFamily="2" charset="-78"/>
              </a:rPr>
              <a:t>-اباالحسن! سؤالی دارم، می‌توانم بپرسم؟ امام در پاسخ آن مرد گفت:بپرس! مرد که آخر جمعیت ایستاده بود پرسید:-علم بهتر است یا ثروت؟</a:t>
            </a:r>
            <a:br>
              <a:rPr lang="fa-IR" sz="1800" dirty="0">
                <a:cs typeface="B Nazanin" pitchFamily="2" charset="-78"/>
              </a:rPr>
            </a:br>
            <a:r>
              <a:rPr lang="fa-IR" sz="1800" dirty="0" smtClean="0">
                <a:cs typeface="B Nazanin" pitchFamily="2" charset="-78"/>
              </a:rPr>
              <a:t>علی </a:t>
            </a:r>
            <a:r>
              <a:rPr lang="fa-IR" sz="1800" dirty="0">
                <a:cs typeface="B Nazanin" pitchFamily="2" charset="-78"/>
              </a:rPr>
              <a:t>فرمود:</a:t>
            </a:r>
            <a:br>
              <a:rPr lang="fa-IR" sz="1800" dirty="0">
                <a:cs typeface="B Nazanin" pitchFamily="2" charset="-78"/>
              </a:rPr>
            </a:br>
            <a:r>
              <a:rPr lang="fa-IR" sz="1800" b="1" dirty="0">
                <a:cs typeface="B Nazanin" pitchFamily="2" charset="-78"/>
              </a:rPr>
              <a:t>علم بهتر است؛ زیرا علم تو را حفظ می‌کند، ولی</a:t>
            </a:r>
            <a:r>
              <a:rPr lang="fa-IR" sz="1800" dirty="0">
                <a:cs typeface="B Nazanin" pitchFamily="2" charset="-78"/>
              </a:rPr>
              <a:t> </a:t>
            </a:r>
            <a:r>
              <a:rPr lang="fa-IR" sz="1800" b="1" dirty="0">
                <a:cs typeface="B Nazanin" pitchFamily="2" charset="-78"/>
              </a:rPr>
              <a:t>مال و ثروت را تو مجبوری حفظ کنی.</a:t>
            </a:r>
            <a:endParaRPr lang="fa-IR" sz="1800" dirty="0">
              <a:cs typeface="B Nazanin" pitchFamily="2" charset="-78"/>
            </a:endParaRPr>
          </a:p>
          <a:p>
            <a:pPr marL="0" indent="0">
              <a:buNone/>
            </a:pPr>
            <a:r>
              <a:rPr lang="fa-IR" sz="1800" dirty="0">
                <a:cs typeface="B Nazanin" pitchFamily="2" charset="-78"/>
              </a:rPr>
              <a:t>نفر دوم که از پاسخ سؤالش قانع شده بود،همان‌‌جا که ایستاده بود نشست.</a:t>
            </a:r>
            <a:br>
              <a:rPr lang="fa-IR" sz="1800" dirty="0">
                <a:cs typeface="B Nazanin" pitchFamily="2" charset="-78"/>
              </a:rPr>
            </a:br>
            <a:r>
              <a:rPr lang="fa-IR" sz="1800" dirty="0">
                <a:cs typeface="B Nazanin" pitchFamily="2" charset="-78"/>
              </a:rPr>
              <a:t>-در همین حال سومین نفر وارد شد، او نیز همان سؤال را تکرار کرد،و امام در پاسخش فرمود:</a:t>
            </a:r>
            <a:br>
              <a:rPr lang="fa-IR" sz="1800" dirty="0">
                <a:cs typeface="B Nazanin" pitchFamily="2" charset="-78"/>
              </a:rPr>
            </a:br>
            <a:r>
              <a:rPr lang="fa-IR" sz="1800" b="1" dirty="0">
                <a:cs typeface="B Nazanin" pitchFamily="2" charset="-78"/>
              </a:rPr>
              <a:t>علم بهتر است؛ زیرا برای شخص عالم دوستان</a:t>
            </a:r>
            <a:r>
              <a:rPr lang="fa-IR" sz="1800" dirty="0">
                <a:cs typeface="B Nazanin" pitchFamily="2" charset="-78"/>
              </a:rPr>
              <a:t> </a:t>
            </a:r>
            <a:r>
              <a:rPr lang="fa-IR" sz="1800" b="1" dirty="0">
                <a:cs typeface="B Nazanin" pitchFamily="2" charset="-78"/>
              </a:rPr>
              <a:t>بسیاری است،ولی برای ثروتمند دشمنان بسیار!</a:t>
            </a:r>
            <a:endParaRPr lang="fa-IR" sz="1800" dirty="0">
              <a:cs typeface="B Nazanin" pitchFamily="2" charset="-78"/>
            </a:endParaRPr>
          </a:p>
          <a:p>
            <a:pPr marL="0" indent="0">
              <a:buNone/>
            </a:pPr>
            <a:r>
              <a:rPr lang="fa-IR" sz="1800" dirty="0">
                <a:cs typeface="B Nazanin" pitchFamily="2" charset="-78"/>
              </a:rPr>
              <a:t>هنوز سخن امام به پایان نرسیده بود که چهارمین نفر وارد مسجد شد. او در حالی که کنار دوستانش می‌نشست، عصای خود را جلو گذاشت و پرسید:</a:t>
            </a:r>
            <a:br>
              <a:rPr lang="fa-IR" sz="1800" dirty="0">
                <a:cs typeface="B Nazanin" pitchFamily="2" charset="-78"/>
              </a:rPr>
            </a:br>
            <a:r>
              <a:rPr lang="fa-IR" sz="1800" dirty="0">
                <a:cs typeface="B Nazanin" pitchFamily="2" charset="-78"/>
              </a:rPr>
              <a:t>-یا علی! علم بهتر است یا ثروت؟</a:t>
            </a:r>
            <a:br>
              <a:rPr lang="fa-IR" sz="1800" dirty="0">
                <a:cs typeface="B Nazanin" pitchFamily="2" charset="-78"/>
              </a:rPr>
            </a:br>
            <a:r>
              <a:rPr lang="fa-IR" sz="1800" dirty="0">
                <a:cs typeface="B Nazanin" pitchFamily="2" charset="-78"/>
              </a:rPr>
              <a:t>-حضرت‌علی در پاسخ به آن مرد فرمودند:</a:t>
            </a:r>
            <a:br>
              <a:rPr lang="fa-IR" sz="1800" dirty="0">
                <a:cs typeface="B Nazanin" pitchFamily="2" charset="-78"/>
              </a:rPr>
            </a:br>
            <a:r>
              <a:rPr lang="fa-IR" sz="1800" b="1" dirty="0">
                <a:cs typeface="B Nazanin" pitchFamily="2" charset="-78"/>
              </a:rPr>
              <a:t>علم بهتر است؛ زیرا اگر ازمال انفاق کنی کم می‌شود؛ ولی اگر از علم انفاق کنی و آن را به دیگران بیاموزی برآن افزوده می‌شود.</a:t>
            </a:r>
            <a:endParaRPr lang="fa-IR" sz="1800" dirty="0">
              <a:cs typeface="B Nazanin" pitchFamily="2" charset="-78"/>
            </a:endParaRPr>
          </a:p>
          <a:p>
            <a:pPr marL="0" indent="0">
              <a:buNone/>
            </a:pPr>
            <a:endParaRPr lang="en-US" sz="1800" dirty="0">
              <a:cs typeface="B Nazanin" pitchFamily="2" charset="-78"/>
            </a:endParaRPr>
          </a:p>
        </p:txBody>
      </p:sp>
      <p:sp>
        <p:nvSpPr>
          <p:cNvPr id="5" name="Title 1"/>
          <p:cNvSpPr>
            <a:spLocks noGrp="1"/>
          </p:cNvSpPr>
          <p:nvPr>
            <p:ph type="title"/>
          </p:nvPr>
        </p:nvSpPr>
        <p:spPr>
          <a:xfrm>
            <a:off x="611560" y="260648"/>
            <a:ext cx="8077200" cy="533400"/>
          </a:xfrm>
        </p:spPr>
        <p:txBody>
          <a:bodyPr>
            <a:normAutofit/>
          </a:bodyPr>
          <a:lstStyle/>
          <a:p>
            <a:pPr algn="ctr"/>
            <a:r>
              <a:rPr lang="fa-IR" sz="1600" b="1" dirty="0" smtClean="0">
                <a:latin typeface="B Titr"/>
                <a:cs typeface="B Titr" pitchFamily="2" charset="-78"/>
              </a:rPr>
              <a:t>علم بهتر است يا ثروت</a:t>
            </a:r>
            <a:endParaRPr lang="en-US" sz="1600" b="1" dirty="0">
              <a:latin typeface="B Titr"/>
              <a:cs typeface="B Titr" pitchFamily="2" charset="-78"/>
            </a:endParaRPr>
          </a:p>
        </p:txBody>
      </p:sp>
    </p:spTree>
    <p:extLst>
      <p:ext uri="{BB962C8B-B14F-4D97-AF65-F5344CB8AC3E}">
        <p14:creationId xmlns:p14="http://schemas.microsoft.com/office/powerpoint/2010/main" val="1088985358"/>
      </p:ext>
    </p:extLst>
  </p:cSld>
  <p:clrMapOvr>
    <a:masterClrMapping/>
  </p:clrMapOvr>
  <p:transition spd="slow">
    <p:fade/>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8077200" cy="5486400"/>
          </a:xfrm>
        </p:spPr>
        <p:txBody>
          <a:bodyPr>
            <a:noAutofit/>
          </a:bodyPr>
          <a:lstStyle/>
          <a:p>
            <a:pPr marL="0" indent="0">
              <a:buNone/>
            </a:pPr>
            <a:r>
              <a:rPr lang="fa-IR" sz="1800" dirty="0" smtClean="0">
                <a:cs typeface="B Nazanin" pitchFamily="2" charset="-78"/>
              </a:rPr>
              <a:t>-نوبت </a:t>
            </a:r>
            <a:r>
              <a:rPr lang="fa-IR" sz="1800" dirty="0">
                <a:cs typeface="B Nazanin" pitchFamily="2" charset="-78"/>
              </a:rPr>
              <a:t>پنجمین نفر بود. او که مدتی قبل وارد مسجد شده بود و کنارستون مسجد منتظر ایستاده بود، با تمام شدن سخن امام همان سؤال راتکرار کرد.</a:t>
            </a:r>
            <a:br>
              <a:rPr lang="fa-IR" sz="1800" dirty="0">
                <a:cs typeface="B Nazanin" pitchFamily="2" charset="-78"/>
              </a:rPr>
            </a:br>
            <a:r>
              <a:rPr lang="fa-IR" sz="1800" dirty="0">
                <a:cs typeface="B Nazanin" pitchFamily="2" charset="-78"/>
              </a:rPr>
              <a:t>-حضرت‌ علی در پاسخ به او فرمودند</a:t>
            </a:r>
            <a:br>
              <a:rPr lang="fa-IR" sz="1800" dirty="0">
                <a:cs typeface="B Nazanin" pitchFamily="2" charset="-78"/>
              </a:rPr>
            </a:br>
            <a:r>
              <a:rPr lang="fa-IR" sz="1800" b="1" dirty="0">
                <a:cs typeface="B Nazanin" pitchFamily="2" charset="-78"/>
              </a:rPr>
              <a:t>علم بهتر است؛زیرا مردم شخص پولدار و ثروتمند را بخیل</a:t>
            </a:r>
            <a:r>
              <a:rPr lang="fa-IR" sz="1800" dirty="0">
                <a:cs typeface="B Nazanin" pitchFamily="2" charset="-78"/>
              </a:rPr>
              <a:t> </a:t>
            </a:r>
            <a:r>
              <a:rPr lang="fa-IR" sz="1800" b="1" dirty="0">
                <a:cs typeface="B Nazanin" pitchFamily="2" charset="-78"/>
              </a:rPr>
              <a:t>می‌دانند، ولی از عالم ودانشمند به بزرگی و عظمت یاد می‌کنند.</a:t>
            </a:r>
            <a:endParaRPr lang="fa-IR" sz="1800" dirty="0">
              <a:cs typeface="B Nazanin" pitchFamily="2" charset="-78"/>
            </a:endParaRPr>
          </a:p>
          <a:p>
            <a:pPr marL="0" indent="0">
              <a:buNone/>
            </a:pPr>
            <a:r>
              <a:rPr lang="fa-IR" sz="1800" dirty="0">
                <a:cs typeface="B Nazanin" pitchFamily="2" charset="-78"/>
              </a:rPr>
              <a:t>-با ورود ششمین نفر سرها به عقب برگشت، مردم با تعجب او را نگاه کردند. یکی از میان جمعیت گفت: حتماً این هم می‌خواهد بداند که علم بهتر است یا ثروت! کسانی که صدایش را شنیده بودند، پوزخندی زدند. مرد، آخر جمعیت کنار دوستانش نشست و با صدای بلندی شروع به سخن کرد:</a:t>
            </a:r>
            <a:br>
              <a:rPr lang="fa-IR" sz="1800" dirty="0">
                <a:cs typeface="B Nazanin" pitchFamily="2" charset="-78"/>
              </a:rPr>
            </a:br>
            <a:r>
              <a:rPr lang="fa-IR" sz="1800" dirty="0">
                <a:cs typeface="B Nazanin" pitchFamily="2" charset="-78"/>
              </a:rPr>
              <a:t>-یا علی! علم بهتر است یا ثروت؟</a:t>
            </a:r>
            <a:br>
              <a:rPr lang="fa-IR" sz="1800" dirty="0">
                <a:cs typeface="B Nazanin" pitchFamily="2" charset="-78"/>
              </a:rPr>
            </a:br>
            <a:r>
              <a:rPr lang="fa-IR" sz="1800" dirty="0">
                <a:cs typeface="B Nazanin" pitchFamily="2" charset="-78"/>
              </a:rPr>
              <a:t>امام نگاهی به جمعیت کرد و گفت:</a:t>
            </a:r>
            <a:br>
              <a:rPr lang="fa-IR" sz="1800" dirty="0">
                <a:cs typeface="B Nazanin" pitchFamily="2" charset="-78"/>
              </a:rPr>
            </a:br>
            <a:r>
              <a:rPr lang="fa-IR" sz="1800" b="1" dirty="0">
                <a:cs typeface="B Nazanin" pitchFamily="2" charset="-78"/>
              </a:rPr>
              <a:t>علم بهتر است؛ زیرا ممکن است مال</a:t>
            </a:r>
            <a:r>
              <a:rPr lang="fa-IR" sz="1800" dirty="0">
                <a:cs typeface="B Nazanin" pitchFamily="2" charset="-78"/>
              </a:rPr>
              <a:t> </a:t>
            </a:r>
            <a:r>
              <a:rPr lang="fa-IR" sz="1800" b="1" dirty="0">
                <a:cs typeface="B Nazanin" pitchFamily="2" charset="-78"/>
              </a:rPr>
              <a:t>را دزد ببرد، اما ترس و وحشتی</a:t>
            </a:r>
            <a:r>
              <a:rPr lang="fa-IR" sz="1800" dirty="0">
                <a:cs typeface="B Nazanin" pitchFamily="2" charset="-78"/>
              </a:rPr>
              <a:t> </a:t>
            </a:r>
            <a:r>
              <a:rPr lang="fa-IR" sz="1800" b="1" dirty="0">
                <a:cs typeface="B Nazanin" pitchFamily="2" charset="-78"/>
              </a:rPr>
              <a:t>از دستبرد به علم وجود ندارد.</a:t>
            </a:r>
            <a:endParaRPr lang="fa-IR" sz="1800" dirty="0">
              <a:cs typeface="B Nazanin" pitchFamily="2" charset="-78"/>
            </a:endParaRPr>
          </a:p>
          <a:p>
            <a:pPr marL="0" indent="0">
              <a:buNone/>
            </a:pPr>
            <a:r>
              <a:rPr lang="fa-IR" sz="1800" dirty="0">
                <a:cs typeface="B Nazanin" pitchFamily="2" charset="-78"/>
              </a:rPr>
              <a:t>مرد ساکت شد. همهمه‌ای در میان مردم افتاد؛ چه خبر است امروز! چرا همه یک سؤال را می‌پرسند؟ نگاه متعجب مردم گاهی به حضرت‌ علی و گاهی به تازه‌واردها دوخته می‌شد.</a:t>
            </a:r>
            <a:br>
              <a:rPr lang="fa-IR" sz="1800" dirty="0">
                <a:cs typeface="B Nazanin" pitchFamily="2" charset="-78"/>
              </a:rPr>
            </a:br>
            <a:r>
              <a:rPr lang="fa-IR" sz="1800" dirty="0">
                <a:cs typeface="B Nazanin" pitchFamily="2" charset="-78"/>
              </a:rPr>
              <a:t>در همین هنگام هفتمین نفر که کمی پیش از تمام شدن سخنان حضرت ‌علی وارد مسجد شده بود و در میان جمعیت نشسته بود، پرسید:</a:t>
            </a:r>
            <a:br>
              <a:rPr lang="fa-IR" sz="1800" dirty="0">
                <a:cs typeface="B Nazanin" pitchFamily="2" charset="-78"/>
              </a:rPr>
            </a:br>
            <a:r>
              <a:rPr lang="fa-IR" sz="1800" dirty="0">
                <a:cs typeface="B Nazanin" pitchFamily="2" charset="-78"/>
              </a:rPr>
              <a:t>یا اباالحسن! علم بهتر است یا ثروت؟</a:t>
            </a:r>
            <a:br>
              <a:rPr lang="fa-IR" sz="1800" dirty="0">
                <a:cs typeface="B Nazanin" pitchFamily="2" charset="-78"/>
              </a:rPr>
            </a:br>
            <a:r>
              <a:rPr lang="fa-IR" sz="1800" dirty="0">
                <a:cs typeface="B Nazanin" pitchFamily="2" charset="-78"/>
              </a:rPr>
              <a:t>امام دستش را به علامت سکوت بالا برد و فرمودند</a:t>
            </a:r>
            <a:br>
              <a:rPr lang="fa-IR" sz="1800" dirty="0">
                <a:cs typeface="B Nazanin" pitchFamily="2" charset="-78"/>
              </a:rPr>
            </a:br>
            <a:r>
              <a:rPr lang="fa-IR" sz="1800" b="1" dirty="0">
                <a:cs typeface="B Nazanin" pitchFamily="2" charset="-78"/>
              </a:rPr>
              <a:t>علم بهتر است؛ زیرا مال به مرور زمان کهنه می‌شود، اما علم هرچه زمان</a:t>
            </a:r>
            <a:r>
              <a:rPr lang="fa-IR" sz="1800" dirty="0">
                <a:cs typeface="B Nazanin" pitchFamily="2" charset="-78"/>
              </a:rPr>
              <a:t> </a:t>
            </a:r>
            <a:r>
              <a:rPr lang="fa-IR" sz="1800" b="1" dirty="0">
                <a:cs typeface="B Nazanin" pitchFamily="2" charset="-78"/>
              </a:rPr>
              <a:t>بر آن بگذرد، پوسیده نخواهد شد.</a:t>
            </a:r>
            <a:br>
              <a:rPr lang="fa-IR" sz="1800" b="1" dirty="0">
                <a:cs typeface="B Nazanin" pitchFamily="2" charset="-78"/>
              </a:rPr>
            </a:br>
            <a:r>
              <a:rPr lang="fa-IR" sz="1800" dirty="0">
                <a:cs typeface="B Nazanin" pitchFamily="2" charset="-78"/>
              </a:rPr>
              <a:t/>
            </a:r>
            <a:br>
              <a:rPr lang="fa-IR" sz="1800" dirty="0">
                <a:cs typeface="B Nazanin" pitchFamily="2" charset="-78"/>
              </a:rPr>
            </a:br>
            <a:endParaRPr lang="fa-IR" sz="1800" dirty="0">
              <a:cs typeface="B Nazanin" pitchFamily="2" charset="-78"/>
            </a:endParaRPr>
          </a:p>
        </p:txBody>
      </p:sp>
      <p:sp>
        <p:nvSpPr>
          <p:cNvPr id="5" name="Title 1"/>
          <p:cNvSpPr>
            <a:spLocks noGrp="1"/>
          </p:cNvSpPr>
          <p:nvPr>
            <p:ph type="title"/>
          </p:nvPr>
        </p:nvSpPr>
        <p:spPr>
          <a:xfrm>
            <a:off x="762000" y="152400"/>
            <a:ext cx="8077200" cy="533400"/>
          </a:xfrm>
        </p:spPr>
        <p:txBody>
          <a:bodyPr>
            <a:normAutofit/>
          </a:bodyPr>
          <a:lstStyle/>
          <a:p>
            <a:pPr algn="ctr"/>
            <a:r>
              <a:rPr lang="fa-IR" sz="1600" b="1" dirty="0" smtClean="0">
                <a:latin typeface="B Titr"/>
                <a:cs typeface="B Titr" pitchFamily="2" charset="-78"/>
              </a:rPr>
              <a:t>علم بهتر است يا ثروت</a:t>
            </a:r>
            <a:endParaRPr lang="en-US" sz="1600" b="1" dirty="0">
              <a:latin typeface="B Titr"/>
              <a:cs typeface="B Titr" pitchFamily="2" charset="-78"/>
            </a:endParaRPr>
          </a:p>
        </p:txBody>
      </p:sp>
    </p:spTree>
    <p:extLst>
      <p:ext uri="{BB962C8B-B14F-4D97-AF65-F5344CB8AC3E}">
        <p14:creationId xmlns:p14="http://schemas.microsoft.com/office/powerpoint/2010/main" val="2185029282"/>
      </p:ext>
    </p:extLst>
  </p:cSld>
  <p:clrMapOvr>
    <a:masterClrMapping/>
  </p:clrMapOvr>
  <p:transition spd="slow">
    <p:fade/>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8077200" cy="5486400"/>
          </a:xfrm>
        </p:spPr>
        <p:txBody>
          <a:bodyPr>
            <a:noAutofit/>
          </a:bodyPr>
          <a:lstStyle/>
          <a:p>
            <a:pPr marL="0" indent="0">
              <a:buNone/>
            </a:pPr>
            <a:r>
              <a:rPr lang="fa-IR" sz="1800" dirty="0">
                <a:cs typeface="B Nazanin" pitchFamily="2" charset="-78"/>
              </a:rPr>
              <a:t>مرد آرام از جا </a:t>
            </a:r>
            <a:r>
              <a:rPr lang="fa-IR" sz="1800" dirty="0" smtClean="0">
                <a:cs typeface="B Nazanin" pitchFamily="2" charset="-78"/>
              </a:rPr>
              <a:t>برخاست و </a:t>
            </a:r>
            <a:r>
              <a:rPr lang="fa-IR" sz="1800" dirty="0">
                <a:cs typeface="B Nazanin" pitchFamily="2" charset="-78"/>
              </a:rPr>
              <a:t>کنار دوستانش نشست؛ آن‌گاه آهسته رو به دوستانش کرد و گفت: بیهوده نبود که پیامبر فرمود: من شهر علم هستم و علی هم درِ آن! هرچه</a:t>
            </a:r>
            <a:br>
              <a:rPr lang="fa-IR" sz="1800" dirty="0">
                <a:cs typeface="B Nazanin" pitchFamily="2" charset="-78"/>
              </a:rPr>
            </a:br>
            <a:r>
              <a:rPr lang="fa-IR" sz="1800" dirty="0">
                <a:cs typeface="B Nazanin" pitchFamily="2" charset="-78"/>
              </a:rPr>
              <a:t>از او بپرسیم، جوابی در آستین دارد، بهتر است تا بیش از این مضحکة مردم نشده‌ایم، به دیگران بگوییم،نیایند! مردی که کنار دستش نشسته بود، گفت: از کجا معلوم! شاید این</a:t>
            </a:r>
            <a:br>
              <a:rPr lang="fa-IR" sz="1800" dirty="0">
                <a:cs typeface="B Nazanin" pitchFamily="2" charset="-78"/>
              </a:rPr>
            </a:br>
            <a:r>
              <a:rPr lang="fa-IR" sz="1800" dirty="0">
                <a:cs typeface="B Nazanin" pitchFamily="2" charset="-78"/>
              </a:rPr>
              <a:t>چندتای باقیمانده را نتواند پاسخ دهد، آن‌وقت در میان مردم رسوا می‌شود و ما به مقصود خود می‌رسیم! مردی که آن طرف‌تر نشسته بود،گفت: اگر پاسخ دهد چه؟ حتماً آن‌وقت</a:t>
            </a:r>
            <a:br>
              <a:rPr lang="fa-IR" sz="1800" dirty="0">
                <a:cs typeface="B Nazanin" pitchFamily="2" charset="-78"/>
              </a:rPr>
            </a:br>
            <a:r>
              <a:rPr lang="fa-IR" sz="1800" dirty="0">
                <a:cs typeface="B Nazanin" pitchFamily="2" charset="-78"/>
              </a:rPr>
              <a:t>این ما هستیم که رسوای مردم شده‌ایم! مرد با همان آرامش قلبی گفت: دوستان چه شده است، به این زودی جا زدید! مگر قرارمان یادتان رفته؟ ما باید خلاف گفته‌های پیامبر را به مردم ثابت کنیم.</a:t>
            </a:r>
            <a:br>
              <a:rPr lang="fa-IR" sz="1800" dirty="0">
                <a:cs typeface="B Nazanin" pitchFamily="2" charset="-78"/>
              </a:rPr>
            </a:br>
            <a:r>
              <a:rPr lang="fa-IR" sz="1800" dirty="0">
                <a:cs typeface="B Nazanin" pitchFamily="2" charset="-78"/>
              </a:rPr>
              <a:t>-در همین هنگام هشتمین نفر وارد شد و سؤال دوستانش را پرسید،</a:t>
            </a:r>
            <a:br>
              <a:rPr lang="fa-IR" sz="1800" dirty="0">
                <a:cs typeface="B Nazanin" pitchFamily="2" charset="-78"/>
              </a:rPr>
            </a:br>
            <a:r>
              <a:rPr lang="fa-IR" sz="1800" dirty="0">
                <a:cs typeface="B Nazanin" pitchFamily="2" charset="-78"/>
              </a:rPr>
              <a:t>-که امام در پاسخش فرمود</a:t>
            </a:r>
            <a:br>
              <a:rPr lang="fa-IR" sz="1800" dirty="0">
                <a:cs typeface="B Nazanin" pitchFamily="2" charset="-78"/>
              </a:rPr>
            </a:br>
            <a:r>
              <a:rPr lang="fa-IR" sz="1800" b="1" dirty="0">
                <a:cs typeface="B Nazanin" pitchFamily="2" charset="-78"/>
              </a:rPr>
              <a:t>علم بهتر است؛ برای اینکه</a:t>
            </a:r>
            <a:r>
              <a:rPr lang="fa-IR" sz="1800" dirty="0">
                <a:cs typeface="B Nazanin" pitchFamily="2" charset="-78"/>
              </a:rPr>
              <a:t> </a:t>
            </a:r>
            <a:r>
              <a:rPr lang="fa-IR" sz="1800" b="1" dirty="0">
                <a:cs typeface="B Nazanin" pitchFamily="2" charset="-78"/>
              </a:rPr>
              <a:t>مال و ثروت فقط هنگام مرگ با صاحبش می‌ماند، ولی علم، هم در این دنیا و هم پس از مرگ همراه انسان است.</a:t>
            </a:r>
            <a:endParaRPr lang="fa-IR" sz="1800" dirty="0">
              <a:cs typeface="B Nazanin" pitchFamily="2" charset="-78"/>
            </a:endParaRPr>
          </a:p>
          <a:p>
            <a:pPr marL="0" indent="0">
              <a:buNone/>
            </a:pPr>
            <a:r>
              <a:rPr lang="fa-IR" sz="1800" dirty="0">
                <a:cs typeface="B Nazanin" pitchFamily="2" charset="-78"/>
              </a:rPr>
              <a:t>سکوت، مجلس را فراگرفته بود، کسی چیزی نمی‌گفت. همه از پاسخ‌‌های امام شگفت‌زده شده بودند که…</a:t>
            </a:r>
            <a:br>
              <a:rPr lang="fa-IR" sz="1800" dirty="0">
                <a:cs typeface="B Nazanin" pitchFamily="2" charset="-78"/>
              </a:rPr>
            </a:br>
            <a:r>
              <a:rPr lang="fa-IR" sz="1800" dirty="0">
                <a:cs typeface="B Nazanin" pitchFamily="2" charset="-78"/>
              </a:rPr>
              <a:t>-نهمین نفر وارد مسجد شد و در میان بهت و حیرت مردم پرسید: یا علی!</a:t>
            </a:r>
            <a:br>
              <a:rPr lang="fa-IR" sz="1800" dirty="0">
                <a:cs typeface="B Nazanin" pitchFamily="2" charset="-78"/>
              </a:rPr>
            </a:br>
            <a:r>
              <a:rPr lang="fa-IR" sz="1800" dirty="0">
                <a:cs typeface="B Nazanin" pitchFamily="2" charset="-78"/>
              </a:rPr>
              <a:t>علم بهتر است یا ثروت؟ امام در حالی که تبسمی بر لب داشت، فرمود:</a:t>
            </a:r>
            <a:br>
              <a:rPr lang="fa-IR" sz="1800" dirty="0">
                <a:cs typeface="B Nazanin" pitchFamily="2" charset="-78"/>
              </a:rPr>
            </a:br>
            <a:r>
              <a:rPr lang="fa-IR" sz="1800" b="1" dirty="0">
                <a:cs typeface="B Nazanin" pitchFamily="2" charset="-78"/>
              </a:rPr>
              <a:t>علم بهتر است؛ زیرا مال و ثروت انسان را سنگدل می‌کند، اما علم</a:t>
            </a:r>
            <a:r>
              <a:rPr lang="fa-IR" sz="1800" dirty="0">
                <a:cs typeface="B Nazanin" pitchFamily="2" charset="-78"/>
              </a:rPr>
              <a:t> </a:t>
            </a:r>
            <a:r>
              <a:rPr lang="fa-IR" sz="1800" b="1" dirty="0">
                <a:cs typeface="B Nazanin" pitchFamily="2" charset="-78"/>
              </a:rPr>
              <a:t>موجب نورانی شدن قلب انسان می‌شود.</a:t>
            </a:r>
            <a:endParaRPr lang="fa-IR" sz="1800" dirty="0">
              <a:cs typeface="B Nazanin" pitchFamily="2" charset="-78"/>
            </a:endParaRPr>
          </a:p>
          <a:p>
            <a:pPr marL="0" indent="0">
              <a:buNone/>
            </a:pPr>
            <a:r>
              <a:rPr lang="fa-IR" sz="1800" dirty="0">
                <a:cs typeface="B Nazanin" pitchFamily="2" charset="-78"/>
              </a:rPr>
              <a:t>نگاه‌های متعجب و سرگردان مردم به در دوخته شده بود، انگار که انتظار دهمین نفر را می‌کشیدند. در همین حال مردی که دست کودکی در دستش بود، وارد مسجد شد.</a:t>
            </a:r>
            <a:br>
              <a:rPr lang="fa-IR" sz="1800" dirty="0">
                <a:cs typeface="B Nazanin" pitchFamily="2" charset="-78"/>
              </a:rPr>
            </a:br>
            <a:endParaRPr lang="fa-IR" sz="1800" dirty="0">
              <a:cs typeface="B Nazanin" pitchFamily="2" charset="-78"/>
            </a:endParaRPr>
          </a:p>
        </p:txBody>
      </p:sp>
      <p:sp>
        <p:nvSpPr>
          <p:cNvPr id="5" name="Title 1"/>
          <p:cNvSpPr>
            <a:spLocks noGrp="1"/>
          </p:cNvSpPr>
          <p:nvPr>
            <p:ph type="title"/>
          </p:nvPr>
        </p:nvSpPr>
        <p:spPr>
          <a:xfrm>
            <a:off x="762000" y="152400"/>
            <a:ext cx="8077200" cy="533400"/>
          </a:xfrm>
        </p:spPr>
        <p:txBody>
          <a:bodyPr>
            <a:normAutofit/>
          </a:bodyPr>
          <a:lstStyle/>
          <a:p>
            <a:pPr algn="ctr"/>
            <a:r>
              <a:rPr lang="fa-IR" sz="1600" b="1" dirty="0" smtClean="0">
                <a:latin typeface="B Titr"/>
                <a:cs typeface="B Titr" pitchFamily="2" charset="-78"/>
              </a:rPr>
              <a:t>علم بهتر است يا ثروت</a:t>
            </a:r>
            <a:endParaRPr lang="en-US" sz="1600" b="1" dirty="0">
              <a:latin typeface="B Titr"/>
              <a:cs typeface="B Titr" pitchFamily="2" charset="-78"/>
            </a:endParaRPr>
          </a:p>
        </p:txBody>
      </p:sp>
    </p:spTree>
    <p:extLst>
      <p:ext uri="{BB962C8B-B14F-4D97-AF65-F5344CB8AC3E}">
        <p14:creationId xmlns:p14="http://schemas.microsoft.com/office/powerpoint/2010/main" val="660649776"/>
      </p:ext>
    </p:extLst>
  </p:cSld>
  <p:clrMapOvr>
    <a:masterClrMapping/>
  </p:clrMapOvr>
  <p:transition spd="slow">
    <p:fade/>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0"/>
            <a:ext cx="8077200" cy="5486400"/>
          </a:xfrm>
        </p:spPr>
        <p:txBody>
          <a:bodyPr>
            <a:noAutofit/>
          </a:bodyPr>
          <a:lstStyle/>
          <a:p>
            <a:pPr marL="0" indent="0">
              <a:buNone/>
            </a:pPr>
            <a:r>
              <a:rPr lang="fa-IR" sz="1800" dirty="0">
                <a:cs typeface="B Nazanin" pitchFamily="2" charset="-78"/>
              </a:rPr>
              <a:t>او در آخر مجلس نشست و مشتی خرما در دامن کودک ریخت و به روبه‌رو چشم دوخت. مردم که فکر نمی‌کردند دیگر کسی چیزی بپرسد، سرهایشان را برگرداندند، که در این هنگام مرد پرسید:</a:t>
            </a:r>
            <a:br>
              <a:rPr lang="fa-IR" sz="1800" dirty="0">
                <a:cs typeface="B Nazanin" pitchFamily="2" charset="-78"/>
              </a:rPr>
            </a:br>
            <a:r>
              <a:rPr lang="fa-IR" sz="1800" dirty="0">
                <a:cs typeface="B Nazanin" pitchFamily="2" charset="-78"/>
              </a:rPr>
              <a:t>-یا اباالحسن! علم بهتر است یا ثروت؟ نگاه‌های متعجب مردم به عقب برگشت. با شنیدن صدای علی مردم به خود آمدند:</a:t>
            </a:r>
            <a:br>
              <a:rPr lang="fa-IR" sz="1800" dirty="0">
                <a:cs typeface="B Nazanin" pitchFamily="2" charset="-78"/>
              </a:rPr>
            </a:br>
            <a:r>
              <a:rPr lang="fa-IR" sz="1800" b="1" dirty="0">
                <a:cs typeface="B Nazanin" pitchFamily="2" charset="-78"/>
              </a:rPr>
              <a:t>علم بهتر</a:t>
            </a:r>
            <a:r>
              <a:rPr lang="fa-IR" sz="1800" dirty="0">
                <a:cs typeface="B Nazanin" pitchFamily="2" charset="-78"/>
              </a:rPr>
              <a:t> </a:t>
            </a:r>
            <a:r>
              <a:rPr lang="fa-IR" sz="1800" b="1" dirty="0">
                <a:cs typeface="B Nazanin" pitchFamily="2" charset="-78"/>
              </a:rPr>
              <a:t>است؛ زیرا ثروتمندان تکبر دارند، تا آنجا که گاه ادعای خدایی می‌کنند، اما صاحبان علم همواره فروتن و متواضع‌اند</a:t>
            </a:r>
            <a:br>
              <a:rPr lang="fa-IR" sz="1800" b="1" dirty="0">
                <a:cs typeface="B Nazanin" pitchFamily="2" charset="-78"/>
              </a:rPr>
            </a:br>
            <a:endParaRPr lang="fa-IR" sz="1800" dirty="0">
              <a:cs typeface="B Nazanin" pitchFamily="2" charset="-78"/>
            </a:endParaRPr>
          </a:p>
          <a:p>
            <a:pPr marL="0" indent="0">
              <a:buNone/>
            </a:pPr>
            <a:r>
              <a:rPr lang="fa-IR" sz="1800" dirty="0">
                <a:cs typeface="B Nazanin" pitchFamily="2" charset="-78"/>
              </a:rPr>
              <a:t>فریاد هیاهو و شادی و تحسین مردم مجلس را پر کرده بود. سؤال کنندگان، آرام و بی‌صدا از میان جمعیت برخاستند. هنگامی‌که آنان مسجد را ترک می‌کردند، صدای امام را شنیدند که می‌گفت:</a:t>
            </a:r>
            <a:br>
              <a:rPr lang="fa-IR" sz="1800" dirty="0">
                <a:cs typeface="B Nazanin" pitchFamily="2" charset="-78"/>
              </a:rPr>
            </a:br>
            <a:r>
              <a:rPr lang="fa-IR" sz="1800" b="1" dirty="0">
                <a:cs typeface="B Nazanin" pitchFamily="2" charset="-78"/>
              </a:rPr>
              <a:t>اگر تمام مردم دنیا</a:t>
            </a:r>
            <a:r>
              <a:rPr lang="fa-IR" sz="1800" dirty="0">
                <a:cs typeface="B Nazanin" pitchFamily="2" charset="-78"/>
              </a:rPr>
              <a:t> </a:t>
            </a:r>
            <a:r>
              <a:rPr lang="fa-IR" sz="1800" b="1" dirty="0">
                <a:cs typeface="B Nazanin" pitchFamily="2" charset="-78"/>
              </a:rPr>
              <a:t>همین یک سؤال را از من</a:t>
            </a:r>
            <a:r>
              <a:rPr lang="fa-IR" sz="1800" dirty="0">
                <a:cs typeface="B Nazanin" pitchFamily="2" charset="-78"/>
              </a:rPr>
              <a:t> </a:t>
            </a:r>
            <a:r>
              <a:rPr lang="fa-IR" sz="1800" b="1" dirty="0">
                <a:cs typeface="B Nazanin" pitchFamily="2" charset="-78"/>
              </a:rPr>
              <a:t>می‌پرسیدند، به هر کدام پاسخ متفاوتی می‌دادم.</a:t>
            </a:r>
            <a:endParaRPr lang="fa-IR" sz="1800" dirty="0">
              <a:cs typeface="B Nazanin" pitchFamily="2" charset="-78"/>
            </a:endParaRPr>
          </a:p>
          <a:p>
            <a:r>
              <a:rPr lang="fa-IR" sz="1800" dirty="0">
                <a:cs typeface="B Nazanin" pitchFamily="2" charset="-78"/>
              </a:rPr>
              <a:t>منبع:کشکول بحرانی، ج۱، ص۲۷٫ به نقل از امام علی‌بن‌ابی‌طالب، ص۱۴۲</a:t>
            </a:r>
          </a:p>
        </p:txBody>
      </p:sp>
      <p:sp>
        <p:nvSpPr>
          <p:cNvPr id="5" name="Title 1"/>
          <p:cNvSpPr>
            <a:spLocks noGrp="1"/>
          </p:cNvSpPr>
          <p:nvPr>
            <p:ph type="title"/>
          </p:nvPr>
        </p:nvSpPr>
        <p:spPr>
          <a:xfrm>
            <a:off x="762000" y="152400"/>
            <a:ext cx="8077200" cy="533400"/>
          </a:xfrm>
        </p:spPr>
        <p:txBody>
          <a:bodyPr>
            <a:normAutofit/>
          </a:bodyPr>
          <a:lstStyle/>
          <a:p>
            <a:pPr algn="ctr"/>
            <a:r>
              <a:rPr lang="fa-IR" sz="1600" b="1" dirty="0" smtClean="0">
                <a:latin typeface="B Titr"/>
                <a:cs typeface="B Titr" pitchFamily="2" charset="-78"/>
              </a:rPr>
              <a:t>علم بهتر است يا ثروت</a:t>
            </a:r>
            <a:endParaRPr lang="en-US" sz="1600" b="1" dirty="0">
              <a:latin typeface="B Titr"/>
              <a:cs typeface="B Titr" pitchFamily="2" charset="-78"/>
            </a:endParaRPr>
          </a:p>
        </p:txBody>
      </p:sp>
    </p:spTree>
    <p:extLst>
      <p:ext uri="{BB962C8B-B14F-4D97-AF65-F5344CB8AC3E}">
        <p14:creationId xmlns:p14="http://schemas.microsoft.com/office/powerpoint/2010/main" val="164717934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fontScale="85000" lnSpcReduction="10000"/>
          </a:bodyPr>
          <a:lstStyle/>
          <a:p>
            <a:pPr algn="just"/>
            <a:r>
              <a:rPr lang="ar-SA" dirty="0" smtClean="0">
                <a:cs typeface="B Nazanin" pitchFamily="2" charset="-78"/>
              </a:rPr>
              <a:t>كم كم ايران به دليل ايجاد راههاي جديد نقش ترانزيتي خود را از دست داد و اين عاملي جهت ايجاد بحران اقتصادي شد. در سالهاي 1200 تا 1250 ، </a:t>
            </a:r>
            <a:r>
              <a:rPr lang="ar-SA" b="1" dirty="0" smtClean="0">
                <a:solidFill>
                  <a:schemeClr val="accent1"/>
                </a:solidFill>
                <a:cs typeface="B Nazanin" pitchFamily="2" charset="-78"/>
              </a:rPr>
              <a:t>سيستم دو فلزي </a:t>
            </a:r>
            <a:r>
              <a:rPr lang="ar-SA" dirty="0" smtClean="0">
                <a:cs typeface="B Nazanin" pitchFamily="2" charset="-78"/>
              </a:rPr>
              <a:t>در ايران رواج داشت ولي به علت وفور طلا در ايران ، پول اصلي سكه طلا بود كه به نام </a:t>
            </a:r>
            <a:r>
              <a:rPr lang="ar-SA" dirty="0" smtClean="0">
                <a:solidFill>
                  <a:srgbClr val="0070C0"/>
                </a:solidFill>
                <a:cs typeface="B Nazanin" pitchFamily="2" charset="-78"/>
              </a:rPr>
              <a:t>تومان طلا </a:t>
            </a:r>
            <a:r>
              <a:rPr lang="ar-SA" dirty="0" smtClean="0">
                <a:cs typeface="B Nazanin" pitchFamily="2" charset="-78"/>
              </a:rPr>
              <a:t>معروف بود </a:t>
            </a:r>
            <a:r>
              <a:rPr lang="fa-IR" dirty="0" smtClean="0">
                <a:cs typeface="B Nazanin" pitchFamily="2" charset="-78"/>
              </a:rPr>
              <a:t>. </a:t>
            </a:r>
            <a:r>
              <a:rPr lang="ar-SA" dirty="0" smtClean="0">
                <a:cs typeface="B Nazanin" pitchFamily="2" charset="-78"/>
              </a:rPr>
              <a:t>تومان يك لغت تركي است كه در زمان چنگيز و حمله مغولها به ايران وارد شده است . تومان طلا معادل يك ليره استرينگ و 50 عباسي نقره بود . علاوه بر سكه هاي تومان طلا ، قران نقره و شاهي مسي هم در جريان بود. در سال 1206 قران نقره معادل يك دهم تومان و شاهي معادل یک بیستم قران بود . در اين سالها ضرابخانه هاي متعددي در شهرهاي مختلف ايران وجود داشت كه هر كدام سكه هايي با عيارهاي مختلف ضرب كردند و عيار سكه هاي طلا </a:t>
            </a:r>
            <a:r>
              <a:rPr lang="fa-IR" dirty="0" smtClean="0">
                <a:cs typeface="B Nazanin" pitchFamily="2" charset="-78"/>
              </a:rPr>
              <a:t>و </a:t>
            </a:r>
            <a:r>
              <a:rPr lang="ar-SA" dirty="0" smtClean="0">
                <a:cs typeface="B Nazanin" pitchFamily="2" charset="-78"/>
              </a:rPr>
              <a:t>نقره كاهش يافت . بحران ايجاد شده دولت را بر آن داشت كه جدولي تهيه و تنظيم كند كه وزن و عيار سكه ها بر اساس آن معين شود و در سال 1236 اين جدول به ضرابخانه هاي ولايات ابلاغ شد . مطابق اين جدول ، عيار سكه هاي فلزي رايج در كشور طوري ترتيب داده شده بود كه نسبت 1 به 15/5 در مورد نسبت نقره به طلا حفظ شود يعني همان رابطه اي كه در كشورهاي اروپايي و آمريكايي هم رايج بود . ولي به دليل فراواني طلا در ايران حفظ اين نسبت مم</a:t>
            </a:r>
            <a:r>
              <a:rPr lang="fa-IR" dirty="0" smtClean="0">
                <a:cs typeface="B Nazanin" pitchFamily="2" charset="-78"/>
              </a:rPr>
              <a:t>ك</a:t>
            </a:r>
            <a:r>
              <a:rPr lang="ar-SA" dirty="0" smtClean="0">
                <a:cs typeface="B Nazanin" pitchFamily="2" charset="-78"/>
              </a:rPr>
              <a:t>ن</a:t>
            </a:r>
            <a:r>
              <a:rPr lang="fa-IR" dirty="0" smtClean="0">
                <a:cs typeface="B Nazanin" pitchFamily="2" charset="-78"/>
              </a:rPr>
              <a:t> </a:t>
            </a:r>
            <a:r>
              <a:rPr lang="ar-SA" dirty="0" smtClean="0">
                <a:cs typeface="B Nazanin" pitchFamily="2" charset="-78"/>
              </a:rPr>
              <a:t>نشد و نسبت نقره به طلا به صورت 1 به 14 كاهش يافت و اين امر موجب </a:t>
            </a:r>
            <a:r>
              <a:rPr lang="ar-SA" dirty="0" smtClean="0">
                <a:solidFill>
                  <a:srgbClr val="FF0000"/>
                </a:solidFill>
                <a:cs typeface="B Nazanin" pitchFamily="2" charset="-78"/>
              </a:rPr>
              <a:t>خروج شديد طلا از ايران شد </a:t>
            </a:r>
            <a:r>
              <a:rPr lang="fa-IR" dirty="0" smtClean="0">
                <a:solidFill>
                  <a:srgbClr val="FF0000"/>
                </a:solidFill>
                <a:cs typeface="B Nazanin" pitchFamily="2" charset="-78"/>
              </a:rPr>
              <a:t>.</a:t>
            </a:r>
            <a:endParaRPr lang="en-US" dirty="0">
              <a:cs typeface="B Nazanin" pitchFamily="2" charset="-78"/>
            </a:endParaRPr>
          </a:p>
        </p:txBody>
      </p:sp>
    </p:spTree>
    <p:extLst>
      <p:ext uri="{BB962C8B-B14F-4D97-AF65-F5344CB8AC3E}">
        <p14:creationId xmlns:p14="http://schemas.microsoft.com/office/powerpoint/2010/main" val="376133723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a:bodyPr>
          <a:lstStyle/>
          <a:p>
            <a:pPr marL="0" indent="0" algn="just">
              <a:buNone/>
            </a:pPr>
            <a:r>
              <a:rPr lang="ar-SA" dirty="0" smtClean="0">
                <a:cs typeface="B Nazanin" pitchFamily="2" charset="-78"/>
              </a:rPr>
              <a:t>چون </a:t>
            </a:r>
            <a:r>
              <a:rPr lang="ar-SA" dirty="0">
                <a:cs typeface="B Nazanin" pitchFamily="2" charset="-78"/>
              </a:rPr>
              <a:t>صدور طلا از ايران به ازاي هر كيلوگرم طلا ، براي صادر كننده معادل 1/5 كيلوگرم نقره سود داشت . دولت به منظور جلوگيري از خروج طلا از ايران به فكر چاره افتاد در اين راستا از يك فرد اطريشي كمك گرفته شد و نتيجه اين اقدامات اين بود كه تمام ضرابخانه هاي كشور تعطيل شد و </a:t>
            </a:r>
            <a:r>
              <a:rPr lang="ar-SA" b="1" dirty="0">
                <a:solidFill>
                  <a:schemeClr val="accent1"/>
                </a:solidFill>
                <a:cs typeface="B Nazanin" pitchFamily="2" charset="-78"/>
              </a:rPr>
              <a:t>يك ضرابخانه رسمي </a:t>
            </a:r>
            <a:r>
              <a:rPr lang="ar-SA" dirty="0">
                <a:cs typeface="B Nazanin" pitchFamily="2" charset="-78"/>
              </a:rPr>
              <a:t>در تهران تاسيس شد و پس از يكسان شدن مسكوكات و منع خروج طلا ، ارزش مسكوكات كاهش داده شد (به پيشنهاد مستشار اطريشي) ولي نسبت 1 به 14 همچنان باقي ماند به همين دليل و نيز به دليل اينكه ارزش كالايي نقره از ارزش سكه آن </a:t>
            </a:r>
            <a:r>
              <a:rPr lang="ar-SA" dirty="0" smtClean="0">
                <a:cs typeface="B Nazanin" pitchFamily="2" charset="-78"/>
              </a:rPr>
              <a:t>كمتر </a:t>
            </a:r>
            <a:r>
              <a:rPr lang="ar-SA" dirty="0">
                <a:cs typeface="B Nazanin" pitchFamily="2" charset="-78"/>
              </a:rPr>
              <a:t>بود ، </a:t>
            </a:r>
            <a:r>
              <a:rPr lang="ar-SA" u="sng" dirty="0">
                <a:cs typeface="B Nazanin" pitchFamily="2" charset="-78"/>
              </a:rPr>
              <a:t>خروج طلا به شدت ادامه يافت</a:t>
            </a:r>
            <a:r>
              <a:rPr lang="ar-SA" dirty="0">
                <a:cs typeface="B Nazanin" pitchFamily="2" charset="-78"/>
              </a:rPr>
              <a:t> </a:t>
            </a:r>
            <a:r>
              <a:rPr lang="fa-IR" dirty="0" smtClean="0">
                <a:cs typeface="B Nazanin" pitchFamily="2" charset="-78"/>
              </a:rPr>
              <a:t>. </a:t>
            </a:r>
            <a:r>
              <a:rPr lang="ar-SA" dirty="0" smtClean="0">
                <a:cs typeface="B Nazanin" pitchFamily="2" charset="-78"/>
              </a:rPr>
              <a:t>در </a:t>
            </a:r>
            <a:r>
              <a:rPr lang="ar-SA" dirty="0">
                <a:cs typeface="B Nazanin" pitchFamily="2" charset="-78"/>
              </a:rPr>
              <a:t>همين زمان دولت هم به ذخيره طلا پرداخت تا اينكه پول رايج در كشور از سيستم</a:t>
            </a:r>
            <a:r>
              <a:rPr lang="ar-SA" dirty="0">
                <a:solidFill>
                  <a:srgbClr val="FF0000"/>
                </a:solidFill>
                <a:cs typeface="B Nazanin" pitchFamily="2" charset="-78"/>
              </a:rPr>
              <a:t> تك فلزي نقره </a:t>
            </a:r>
            <a:r>
              <a:rPr lang="ar-SA" dirty="0">
                <a:cs typeface="B Nazanin" pitchFamily="2" charset="-78"/>
              </a:rPr>
              <a:t>تبعيت كرد و ارزش نقره تحت تاثير بهاي اين فلز در بازارهاي بين المللي ميزان توليد آن قرار گرفت. </a:t>
            </a:r>
            <a:endParaRPr lang="en-US" dirty="0">
              <a:cs typeface="B Nazanin" pitchFamily="2" charset="-78"/>
            </a:endParaRPr>
          </a:p>
        </p:txBody>
      </p:sp>
    </p:spTree>
    <p:extLst>
      <p:ext uri="{BB962C8B-B14F-4D97-AF65-F5344CB8AC3E}">
        <p14:creationId xmlns:p14="http://schemas.microsoft.com/office/powerpoint/2010/main" val="155341671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a:bodyPr>
          <a:lstStyle/>
          <a:p>
            <a:pPr marL="0" indent="0">
              <a:buNone/>
            </a:pPr>
            <a:r>
              <a:rPr lang="ar-SA" b="1" dirty="0" smtClean="0">
                <a:cs typeface="B Nazanin" pitchFamily="2" charset="-78"/>
              </a:rPr>
              <a:t>علت </a:t>
            </a:r>
            <a:r>
              <a:rPr lang="ar-SA" b="1" dirty="0">
                <a:cs typeface="B Nazanin" pitchFamily="2" charset="-78"/>
              </a:rPr>
              <a:t>پياده شدن سيستم تك فلزي نقره در ايران </a:t>
            </a:r>
            <a:endParaRPr lang="fa-IR" b="1" dirty="0" smtClean="0">
              <a:cs typeface="B Nazanin" pitchFamily="2" charset="-78"/>
            </a:endParaRPr>
          </a:p>
          <a:p>
            <a:pPr marL="0" indent="0">
              <a:buNone/>
            </a:pPr>
            <a:r>
              <a:rPr lang="fa-IR" sz="2800" dirty="0" smtClean="0">
                <a:cs typeface="B Nazanin" pitchFamily="2" charset="-78"/>
              </a:rPr>
              <a:t>1. </a:t>
            </a:r>
            <a:r>
              <a:rPr lang="ar-SA" sz="2800" dirty="0" smtClean="0">
                <a:cs typeface="B Nazanin" pitchFamily="2" charset="-78"/>
              </a:rPr>
              <a:t>خروج طلا از كشور به دليل تمايز نسبت طلا به نقره در ايران از همين نسبت در خارج از ايران. </a:t>
            </a:r>
            <a:endParaRPr lang="en-US" sz="2800" dirty="0" smtClean="0">
              <a:cs typeface="B Nazanin" pitchFamily="2" charset="-78"/>
            </a:endParaRPr>
          </a:p>
          <a:p>
            <a:pPr marL="0" indent="0">
              <a:buNone/>
            </a:pPr>
            <a:r>
              <a:rPr lang="fa-IR" sz="2800" dirty="0" smtClean="0">
                <a:cs typeface="B Nazanin" pitchFamily="2" charset="-78"/>
              </a:rPr>
              <a:t>2. </a:t>
            </a:r>
            <a:r>
              <a:rPr lang="ar-SA" sz="2800" dirty="0" smtClean="0">
                <a:cs typeface="B Nazanin" pitchFamily="2" charset="-78"/>
              </a:rPr>
              <a:t>ذخيره </a:t>
            </a:r>
            <a:r>
              <a:rPr lang="ar-SA" sz="2800" dirty="0">
                <a:cs typeface="B Nazanin" pitchFamily="2" charset="-78"/>
              </a:rPr>
              <a:t>طلا توسط دولت </a:t>
            </a:r>
            <a:endParaRPr lang="en-US" sz="2800" dirty="0">
              <a:cs typeface="B Nazanin" pitchFamily="2" charset="-78"/>
            </a:endParaRPr>
          </a:p>
          <a:p>
            <a:pPr marL="0" indent="0">
              <a:buNone/>
            </a:pPr>
            <a:r>
              <a:rPr lang="fa-IR" sz="2800" dirty="0" smtClean="0">
                <a:cs typeface="B Nazanin" pitchFamily="2" charset="-78"/>
              </a:rPr>
              <a:t>3. </a:t>
            </a:r>
            <a:r>
              <a:rPr lang="ar-SA" sz="2800" dirty="0" smtClean="0">
                <a:cs typeface="B Nazanin" pitchFamily="2" charset="-78"/>
              </a:rPr>
              <a:t>تنزل </a:t>
            </a:r>
            <a:r>
              <a:rPr lang="ar-SA" sz="2800" dirty="0">
                <a:cs typeface="B Nazanin" pitchFamily="2" charset="-78"/>
              </a:rPr>
              <a:t>ارزش سكه هاي مسي به طوريكه سكه هاي مسي حتي ارزش خود را به عنوان پول خرد هم از دست داد . </a:t>
            </a:r>
            <a:endParaRPr lang="en-US" sz="2800" dirty="0">
              <a:cs typeface="B Nazanin" pitchFamily="2" charset="-78"/>
            </a:endParaRPr>
          </a:p>
        </p:txBody>
      </p:sp>
    </p:spTree>
    <p:extLst>
      <p:ext uri="{BB962C8B-B14F-4D97-AF65-F5344CB8AC3E}">
        <p14:creationId xmlns:p14="http://schemas.microsoft.com/office/powerpoint/2010/main" val="5480399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Autofit/>
          </a:bodyPr>
          <a:lstStyle/>
          <a:p>
            <a:pPr marL="0" indent="0" algn="just">
              <a:buNone/>
            </a:pPr>
            <a:r>
              <a:rPr lang="ar-SA" b="1" dirty="0">
                <a:cs typeface="B Nazanin" pitchFamily="2" charset="-78"/>
              </a:rPr>
              <a:t>گردش سيستم تك فلزي نقره به سمت سيستم تك فلزي طلا </a:t>
            </a:r>
            <a:endParaRPr lang="en-US" dirty="0">
              <a:cs typeface="B Nazanin" pitchFamily="2" charset="-78"/>
            </a:endParaRPr>
          </a:p>
          <a:p>
            <a:pPr algn="just"/>
            <a:r>
              <a:rPr lang="ar-SA" dirty="0">
                <a:cs typeface="B Nazanin" pitchFamily="2" charset="-78"/>
              </a:rPr>
              <a:t>در سال 1278 ، روش اجاره ضرابخانه ها از بين رفت و </a:t>
            </a:r>
            <a:r>
              <a:rPr lang="ar-SA" b="1" dirty="0">
                <a:solidFill>
                  <a:schemeClr val="accent1"/>
                </a:solidFill>
                <a:cs typeface="B Nazanin" pitchFamily="2" charset="-78"/>
              </a:rPr>
              <a:t>دولت به طور مستقيم ضرب مسكوكات را بر عهده گرفت</a:t>
            </a:r>
            <a:r>
              <a:rPr lang="ar-SA" dirty="0">
                <a:cs typeface="B Nazanin" pitchFamily="2" charset="-78"/>
              </a:rPr>
              <a:t>. تصميماتي براي جلوگيري از خروج طلا و نقره اتخاذ شد ولي به دليل 1-كمي وسايل پرداخت 2-نوسان قيمت قران نقره اين تصميمات بي فايده بود. در سال 1308 دولت براي جلوگيري از نوسانات اقدام به تغيير پايه پولي از نقره به فلز طلا كرد و چون براي اين چرخش احتياج به پول داشت ، درآمد نفت را از درآمد عمومي به خريد طلا اختصاص داد. </a:t>
            </a:r>
            <a:endParaRPr lang="fa-IR" dirty="0" smtClean="0">
              <a:cs typeface="B Nazanin" pitchFamily="2" charset="-78"/>
            </a:endParaRPr>
          </a:p>
          <a:p>
            <a:pPr marL="0" indent="0" algn="just">
              <a:buNone/>
            </a:pPr>
            <a:r>
              <a:rPr lang="fa-IR" dirty="0" smtClean="0">
                <a:cs typeface="B Nazanin" pitchFamily="2" charset="-78"/>
              </a:rPr>
              <a:t>* مبلغي كه دولتها بابت تبديل طلاي غير مسكوك به مسكوك و يا سودي كه از محل نشانه گذاري سكه هاي فرعي به قيمتي بالاتر از ارزش محتويات فلزي كسب مي كنند ،‌ </a:t>
            </a:r>
            <a:r>
              <a:rPr lang="fa-IR" dirty="0" smtClean="0">
                <a:solidFill>
                  <a:srgbClr val="0070C0"/>
                </a:solidFill>
                <a:cs typeface="B Nazanin" pitchFamily="2" charset="-78"/>
              </a:rPr>
              <a:t>«حق الضرب » </a:t>
            </a:r>
            <a:r>
              <a:rPr lang="fa-IR" dirty="0" smtClean="0">
                <a:cs typeface="B Nazanin" pitchFamily="2" charset="-78"/>
              </a:rPr>
              <a:t>ناميده مي شود .</a:t>
            </a:r>
            <a:endParaRPr lang="en-US" dirty="0">
              <a:cs typeface="B Nazanin" pitchFamily="2" charset="-78"/>
            </a:endParaRPr>
          </a:p>
        </p:txBody>
      </p:sp>
    </p:spTree>
    <p:extLst>
      <p:ext uri="{BB962C8B-B14F-4D97-AF65-F5344CB8AC3E}">
        <p14:creationId xmlns:p14="http://schemas.microsoft.com/office/powerpoint/2010/main" val="2806400642"/>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Nazanin" pitchFamily="2" charset="-78"/>
              </a:rPr>
              <a:t>تاريخچه پول فلزي در ايران</a:t>
            </a:r>
            <a:endParaRPr lang="fa-IR" sz="2400" dirty="0">
              <a:cs typeface="B Nazanin" pitchFamily="2" charset="-78"/>
            </a:endParaRPr>
          </a:p>
        </p:txBody>
      </p:sp>
      <p:sp>
        <p:nvSpPr>
          <p:cNvPr id="3" name="Content Placeholder 2"/>
          <p:cNvSpPr>
            <a:spLocks noGrp="1"/>
          </p:cNvSpPr>
          <p:nvPr>
            <p:ph idx="1"/>
          </p:nvPr>
        </p:nvSpPr>
        <p:spPr>
          <a:xfrm>
            <a:off x="457200" y="1484784"/>
            <a:ext cx="8229600" cy="4641379"/>
          </a:xfrm>
        </p:spPr>
        <p:txBody>
          <a:bodyPr>
            <a:normAutofit/>
          </a:bodyPr>
          <a:lstStyle/>
          <a:p>
            <a:pPr marL="0" indent="0" algn="just">
              <a:buNone/>
            </a:pPr>
            <a:r>
              <a:rPr lang="ar-SA" sz="1600" b="1" dirty="0">
                <a:cs typeface="B Nazanin" pitchFamily="2" charset="-78"/>
              </a:rPr>
              <a:t>گردش سيستم تك فلزي نقره به سمت سيستم تك فلزي طلا </a:t>
            </a:r>
            <a:endParaRPr lang="en-US" sz="1600" dirty="0">
              <a:cs typeface="B Nazanin" pitchFamily="2" charset="-78"/>
            </a:endParaRPr>
          </a:p>
          <a:p>
            <a:pPr algn="just"/>
            <a:r>
              <a:rPr lang="ar-SA" sz="1600" dirty="0">
                <a:cs typeface="B Nazanin" pitchFamily="2" charset="-78"/>
              </a:rPr>
              <a:t>در 27 اسفند 1308 قانوني از مجلس گذشت كه تحت اين قانون </a:t>
            </a:r>
            <a:r>
              <a:rPr lang="ar-SA" sz="1600" dirty="0">
                <a:solidFill>
                  <a:srgbClr val="0070C0"/>
                </a:solidFill>
                <a:cs typeface="B Nazanin" pitchFamily="2" charset="-78"/>
              </a:rPr>
              <a:t>ريال طلا </a:t>
            </a:r>
            <a:r>
              <a:rPr lang="ar-SA" sz="1600" dirty="0">
                <a:cs typeface="B Nazanin" pitchFamily="2" charset="-78"/>
              </a:rPr>
              <a:t>واحد پول ايران قرار گرفت و ميزان طلاي خالص آن 0/3661191 گرم تعيين شد كه معادل طلاي خالص يك شيلينگ انگليس بود. در اين زمان علاوه بر مسكوكات طلاي 20 و 10 ريالي ، مسكوك نقره يك ريالي به وزن 4/5 گرم ، به نمايندگي ريال طلا جريان داشت . به موجب قانون مذكور در مقابل ريال نقره اي </a:t>
            </a:r>
            <a:r>
              <a:rPr lang="fa-IR" sz="1600" dirty="0" smtClean="0">
                <a:cs typeface="B Nazanin" pitchFamily="2" charset="-78"/>
              </a:rPr>
              <a:t>، </a:t>
            </a:r>
            <a:r>
              <a:rPr lang="ar-SA" sz="1600" dirty="0" smtClean="0">
                <a:cs typeface="B Nazanin" pitchFamily="2" charset="-78"/>
              </a:rPr>
              <a:t>ذخيره </a:t>
            </a:r>
            <a:r>
              <a:rPr lang="ar-SA" sz="1600" dirty="0">
                <a:cs typeface="B Nazanin" pitchFamily="2" charset="-78"/>
              </a:rPr>
              <a:t>طلا و يا ارزهايي كه بر پايه طلا قرار دارد موجود باشد. </a:t>
            </a:r>
            <a:endParaRPr lang="en-US" sz="1600" dirty="0">
              <a:cs typeface="B Nazanin" pitchFamily="2" charset="-78"/>
            </a:endParaRPr>
          </a:p>
          <a:p>
            <a:pPr algn="just"/>
            <a:r>
              <a:rPr lang="ar-SA" sz="1600" dirty="0">
                <a:cs typeface="B Nazanin" pitchFamily="2" charset="-78"/>
              </a:rPr>
              <a:t>در اواسط سال 1310 ، </a:t>
            </a:r>
            <a:r>
              <a:rPr lang="ar-SA" sz="1600" dirty="0">
                <a:solidFill>
                  <a:srgbClr val="FF0000"/>
                </a:solidFill>
                <a:cs typeface="B Nazanin" pitchFamily="2" charset="-78"/>
              </a:rPr>
              <a:t>مشكلات دولت انگليس </a:t>
            </a:r>
            <a:r>
              <a:rPr lang="ar-SA" sz="1600" dirty="0">
                <a:cs typeface="B Nazanin" pitchFamily="2" charset="-78"/>
              </a:rPr>
              <a:t>باعث شد ليره غير قابل تبديل به طلا شود و از انجا كه ليره مهمترين پول بين المللي آن زمان بود ، اين عامل بر كليه پولها تاثير گذاشت. به همين دليل از اول فروردين 1311 قانون جديد به اجرا در آمد كه ريال طلا به وزن 0/0732237  گرم واحد پول ايران شد و وزن ريال نقره به 4/14 كاهش يافت. </a:t>
            </a:r>
            <a:endParaRPr lang="en-US" sz="1600" dirty="0">
              <a:cs typeface="B Nazanin" pitchFamily="2" charset="-78"/>
            </a:endParaRPr>
          </a:p>
          <a:p>
            <a:pPr algn="just"/>
            <a:r>
              <a:rPr lang="ar-SA" sz="1600" dirty="0">
                <a:cs typeface="B Nazanin" pitchFamily="2" charset="-78"/>
              </a:rPr>
              <a:t>نتيجه </a:t>
            </a:r>
            <a:r>
              <a:rPr lang="fa-IR" sz="1600" dirty="0" smtClean="0">
                <a:cs typeface="B Nazanin" pitchFamily="2" charset="-78"/>
              </a:rPr>
              <a:t>ا</a:t>
            </a:r>
            <a:r>
              <a:rPr lang="ar-SA" sz="1600" dirty="0" smtClean="0">
                <a:cs typeface="B Nazanin" pitchFamily="2" charset="-78"/>
              </a:rPr>
              <a:t>ين </a:t>
            </a:r>
            <a:r>
              <a:rPr lang="ar-SA" sz="1600" dirty="0">
                <a:cs typeface="B Nazanin" pitchFamily="2" charset="-78"/>
              </a:rPr>
              <a:t>اقدامات : 1-ارزش رسمي ريال با ارزش فلزي آن در رابطه با ارزهايي كه بر پايه طلا قرار داشتند ، يكسان شد . 2-ريال عينا جانشين قران گرديد.  </a:t>
            </a:r>
            <a:r>
              <a:rPr lang="fa-IR" sz="1600" dirty="0" smtClean="0">
                <a:cs typeface="B Nazanin" pitchFamily="2" charset="-78"/>
              </a:rPr>
              <a:t> يك </a:t>
            </a:r>
            <a:r>
              <a:rPr lang="ar-SA" sz="1600" dirty="0" smtClean="0">
                <a:cs typeface="B Nazanin" pitchFamily="2" charset="-78"/>
              </a:rPr>
              <a:t>تومان اشرفي </a:t>
            </a:r>
            <a:r>
              <a:rPr lang="ar-SA" sz="1600" dirty="0">
                <a:cs typeface="B Nazanin" pitchFamily="2" charset="-78"/>
              </a:rPr>
              <a:t>= 3/225 گرم طلا معادل 10 فرانك فرانسه </a:t>
            </a:r>
            <a:r>
              <a:rPr lang="ar-SA" sz="1600" dirty="0" smtClean="0">
                <a:cs typeface="B Nazanin" pitchFamily="2" charset="-78"/>
              </a:rPr>
              <a:t>يك </a:t>
            </a:r>
            <a:r>
              <a:rPr lang="ar-SA" sz="1600" dirty="0">
                <a:cs typeface="B Nazanin" pitchFamily="2" charset="-78"/>
              </a:rPr>
              <a:t>قران = 5 گرم نقره معادل يك فرانك فرانسه </a:t>
            </a:r>
            <a:r>
              <a:rPr lang="ar-SA" sz="1600" dirty="0" smtClean="0">
                <a:cs typeface="B Nazanin" pitchFamily="2" charset="-78"/>
              </a:rPr>
              <a:t>دو </a:t>
            </a:r>
            <a:r>
              <a:rPr lang="ar-SA" sz="1600" dirty="0">
                <a:cs typeface="B Nazanin" pitchFamily="2" charset="-78"/>
              </a:rPr>
              <a:t>شاهي = 10 گرم مس معادل 10% فرانك فرانسه </a:t>
            </a:r>
            <a:endParaRPr lang="en-US" sz="1600" dirty="0">
              <a:cs typeface="B Nazanin" pitchFamily="2" charset="-78"/>
            </a:endParaRPr>
          </a:p>
        </p:txBody>
      </p:sp>
    </p:spTree>
    <p:extLst>
      <p:ext uri="{BB962C8B-B14F-4D97-AF65-F5344CB8AC3E}">
        <p14:creationId xmlns:p14="http://schemas.microsoft.com/office/powerpoint/2010/main" val="163669490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Titr" pitchFamily="2" charset="-78"/>
              </a:rPr>
              <a:t>مروري بر پيدايش جريان اسكناس در ايران </a:t>
            </a:r>
            <a:endParaRPr lang="fa-IR" sz="2400" dirty="0">
              <a:cs typeface="B Titr" pitchFamily="2" charset="-78"/>
            </a:endParaRPr>
          </a:p>
        </p:txBody>
      </p:sp>
      <p:sp>
        <p:nvSpPr>
          <p:cNvPr id="3" name="Content Placeholder 2"/>
          <p:cNvSpPr>
            <a:spLocks noGrp="1"/>
          </p:cNvSpPr>
          <p:nvPr>
            <p:ph idx="1"/>
          </p:nvPr>
        </p:nvSpPr>
        <p:spPr>
          <a:xfrm>
            <a:off x="457200" y="1484784"/>
            <a:ext cx="8229600" cy="4641379"/>
          </a:xfrm>
        </p:spPr>
        <p:txBody>
          <a:bodyPr>
            <a:normAutofit fontScale="85000" lnSpcReduction="10000"/>
          </a:bodyPr>
          <a:lstStyle/>
          <a:p>
            <a:pPr algn="just"/>
            <a:r>
              <a:rPr lang="ar-SA" b="1" dirty="0">
                <a:solidFill>
                  <a:schemeClr val="accent1"/>
                </a:solidFill>
                <a:cs typeface="B Nazanin" pitchFamily="2" charset="-78"/>
              </a:rPr>
              <a:t>اولين تجربه پيدايش اسكناس </a:t>
            </a:r>
            <a:r>
              <a:rPr lang="ar-SA" dirty="0">
                <a:cs typeface="B Nazanin" pitchFamily="2" charset="-78"/>
              </a:rPr>
              <a:t>در ايران در اواخر قرن هفتم هجري قمري (اواخر قرن سيزدهم ميلادي ) اتفاق افتاد. در آن زمان ايلخانان مغول بر ايران فرمان مي راندند. كي خاتو ايلخان نوه هلاكو </a:t>
            </a:r>
            <a:r>
              <a:rPr lang="ar-SA" dirty="0" smtClean="0">
                <a:cs typeface="B Nazanin" pitchFamily="2" charset="-78"/>
              </a:rPr>
              <a:t>خان </a:t>
            </a:r>
            <a:r>
              <a:rPr lang="ar-SA" dirty="0">
                <a:cs typeface="B Nazanin" pitchFamily="2" charset="-78"/>
              </a:rPr>
              <a:t>مردي عياش و خوشگذران بود كه در زمان او خزانه دولت تهي شده بود به حدي كه حتي هزينه آشپزخانه را نمي توانستند تامين كنند. در اين زمان عزيزالدين مظفر از نزديكان وزير كي خاتو خبر از انتشار پول كاغذي به نام </a:t>
            </a:r>
            <a:r>
              <a:rPr lang="ar-SA" dirty="0">
                <a:solidFill>
                  <a:schemeClr val="accent1"/>
                </a:solidFill>
                <a:cs typeface="B Nazanin" pitchFamily="2" charset="-78"/>
              </a:rPr>
              <a:t>چاو</a:t>
            </a:r>
            <a:r>
              <a:rPr lang="ar-SA" dirty="0">
                <a:cs typeface="B Nazanin" pitchFamily="2" charset="-78"/>
              </a:rPr>
              <a:t> در چين داد . با اين خبر كي خاتو طبق فرماني مردم را مجبور ساخت ساخت پول هاي طلا و نقره را به چاوخانه تحويل دهند و معادل آن پول كاغذي تحويل بگيرند. تبريز نخستين جايي بود در ايران كه چاو در آن به جريان در آمد. مردم از اين فرمان ناراضي بودند و آشوب و مشكلات زياد به </a:t>
            </a:r>
            <a:r>
              <a:rPr lang="ar-SA" dirty="0">
                <a:solidFill>
                  <a:srgbClr val="FF0000"/>
                </a:solidFill>
                <a:cs typeface="B Nazanin" pitchFamily="2" charset="-78"/>
              </a:rPr>
              <a:t>عدم تعادل اقتصادي </a:t>
            </a:r>
            <a:r>
              <a:rPr lang="ar-SA" dirty="0">
                <a:cs typeface="B Nazanin" pitchFamily="2" charset="-78"/>
              </a:rPr>
              <a:t>انجاميد و سرانجام كي خاتو طبق فرمان ديگري لغو چاو را اعلام كرد و اين تجربه ناموفق انتشار اسكناس سبب شد تا مدتهاي طولاني در ايران خبري از پول كاغذي نباشد. </a:t>
            </a:r>
            <a:endParaRPr lang="en-US" dirty="0">
              <a:cs typeface="B Nazanin" pitchFamily="2" charset="-78"/>
            </a:endParaRPr>
          </a:p>
          <a:p>
            <a:pPr algn="just"/>
            <a:r>
              <a:rPr lang="ar-SA" dirty="0">
                <a:cs typeface="B Nazanin" pitchFamily="2" charset="-78"/>
              </a:rPr>
              <a:t>در سالها قبل از 1266 هجري شمسي يعني زماني كه صرافي در ايران رونق زيادي داشت ، نوعي ديگر از پول كاغذي توسط صرافان و تجار رايج گرديد. اين پول كاغذي كه </a:t>
            </a:r>
            <a:r>
              <a:rPr lang="fa-IR" dirty="0" smtClean="0">
                <a:solidFill>
                  <a:schemeClr val="tx2">
                    <a:lumMod val="60000"/>
                    <a:lumOff val="40000"/>
                  </a:schemeClr>
                </a:solidFill>
                <a:cs typeface="B Nazanin" pitchFamily="2" charset="-78"/>
              </a:rPr>
              <a:t>ب</a:t>
            </a:r>
            <a:r>
              <a:rPr lang="ar-SA" dirty="0" smtClean="0">
                <a:solidFill>
                  <a:schemeClr val="tx2">
                    <a:lumMod val="60000"/>
                    <a:lumOff val="40000"/>
                  </a:schemeClr>
                </a:solidFill>
                <a:cs typeface="B Nazanin" pitchFamily="2" charset="-78"/>
              </a:rPr>
              <a:t>ي</a:t>
            </a:r>
            <a:r>
              <a:rPr lang="fa-IR" dirty="0" smtClean="0">
                <a:solidFill>
                  <a:schemeClr val="tx2">
                    <a:lumMod val="60000"/>
                    <a:lumOff val="40000"/>
                  </a:schemeClr>
                </a:solidFill>
                <a:cs typeface="B Nazanin" pitchFamily="2" charset="-78"/>
              </a:rPr>
              <a:t>ج</a:t>
            </a:r>
            <a:r>
              <a:rPr lang="ar-SA" dirty="0" smtClean="0">
                <a:solidFill>
                  <a:schemeClr val="tx2">
                    <a:lumMod val="60000"/>
                    <a:lumOff val="40000"/>
                  </a:schemeClr>
                </a:solidFill>
                <a:cs typeface="B Nazanin" pitchFamily="2" charset="-78"/>
              </a:rPr>
              <a:t>ك</a:t>
            </a:r>
            <a:r>
              <a:rPr lang="ar-SA" dirty="0" smtClean="0">
                <a:cs typeface="B Nazanin" pitchFamily="2" charset="-78"/>
              </a:rPr>
              <a:t> </a:t>
            </a:r>
            <a:r>
              <a:rPr lang="ar-SA" dirty="0">
                <a:cs typeface="B Nazanin" pitchFamily="2" charset="-78"/>
              </a:rPr>
              <a:t>نام داشت عبارت بود از سندي كه صراف باز پرداخت مقدار معيني پول نقره و طلا را به دارنده بيجك تعهد مي كرد. بيجك بر مبناي اعتبار صراف در بازار جريان مي يافت. </a:t>
            </a:r>
            <a:endParaRPr lang="en-US" dirty="0">
              <a:cs typeface="B Nazanin" pitchFamily="2" charset="-78"/>
            </a:endParaRPr>
          </a:p>
        </p:txBody>
      </p:sp>
    </p:spTree>
    <p:extLst>
      <p:ext uri="{BB962C8B-B14F-4D97-AF65-F5344CB8AC3E}">
        <p14:creationId xmlns:p14="http://schemas.microsoft.com/office/powerpoint/2010/main" val="731082493"/>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Titr" pitchFamily="2" charset="-78"/>
              </a:rPr>
              <a:t>مروري بر پيدايش جريان اسكناس در ايران </a:t>
            </a:r>
            <a:endParaRPr lang="fa-IR" sz="2400" dirty="0">
              <a:cs typeface="B Titr" pitchFamily="2" charset="-78"/>
            </a:endParaRPr>
          </a:p>
        </p:txBody>
      </p:sp>
      <p:sp>
        <p:nvSpPr>
          <p:cNvPr id="3" name="Content Placeholder 2"/>
          <p:cNvSpPr>
            <a:spLocks noGrp="1"/>
          </p:cNvSpPr>
          <p:nvPr>
            <p:ph idx="1"/>
          </p:nvPr>
        </p:nvSpPr>
        <p:spPr>
          <a:xfrm>
            <a:off x="457200" y="1484784"/>
            <a:ext cx="8229600" cy="5256584"/>
          </a:xfrm>
        </p:spPr>
        <p:txBody>
          <a:bodyPr>
            <a:noAutofit/>
          </a:bodyPr>
          <a:lstStyle/>
          <a:p>
            <a:pPr algn="just"/>
            <a:r>
              <a:rPr lang="fa-IR" sz="2300" dirty="0" smtClean="0">
                <a:cs typeface="B Nazanin" pitchFamily="2" charset="-78"/>
              </a:rPr>
              <a:t>نخستين پول رسمي كاغذي در ايران : </a:t>
            </a:r>
            <a:r>
              <a:rPr lang="ar-SA" sz="2300" dirty="0" smtClean="0">
                <a:cs typeface="B Nazanin" pitchFamily="2" charset="-78"/>
              </a:rPr>
              <a:t>در </a:t>
            </a:r>
            <a:r>
              <a:rPr lang="ar-SA" sz="2300" dirty="0">
                <a:cs typeface="B Nazanin" pitchFamily="2" charset="-78"/>
              </a:rPr>
              <a:t>سال 1267 </a:t>
            </a:r>
            <a:r>
              <a:rPr lang="ar-SA" sz="2300" dirty="0">
                <a:solidFill>
                  <a:srgbClr val="FF0000"/>
                </a:solidFill>
                <a:cs typeface="B Nazanin" pitchFamily="2" charset="-78"/>
              </a:rPr>
              <a:t>ناصرالدين شاه اجازه تاسيس بانك شاهنشاهي و همچنين </a:t>
            </a:r>
            <a:r>
              <a:rPr lang="ar-SA" sz="2300" dirty="0" smtClean="0">
                <a:solidFill>
                  <a:srgbClr val="FF0000"/>
                </a:solidFill>
                <a:cs typeface="B Nazanin" pitchFamily="2" charset="-78"/>
              </a:rPr>
              <a:t>انت</a:t>
            </a:r>
            <a:r>
              <a:rPr lang="fa-IR" sz="2300" dirty="0" smtClean="0">
                <a:solidFill>
                  <a:srgbClr val="FF0000"/>
                </a:solidFill>
                <a:cs typeface="B Nazanin" pitchFamily="2" charset="-78"/>
              </a:rPr>
              <a:t>ش</a:t>
            </a:r>
            <a:r>
              <a:rPr lang="ar-SA" sz="2300" dirty="0" smtClean="0">
                <a:solidFill>
                  <a:srgbClr val="FF0000"/>
                </a:solidFill>
                <a:cs typeface="B Nazanin" pitchFamily="2" charset="-78"/>
              </a:rPr>
              <a:t>ار </a:t>
            </a:r>
            <a:r>
              <a:rPr lang="ar-SA" sz="2300" dirty="0">
                <a:solidFill>
                  <a:srgbClr val="FF0000"/>
                </a:solidFill>
                <a:cs typeface="B Nazanin" pitchFamily="2" charset="-78"/>
              </a:rPr>
              <a:t>اسكناس را به صورت انحصاري به بارون جوليوس دورويتر براي مدت 60 سال داد</a:t>
            </a:r>
            <a:r>
              <a:rPr lang="ar-SA" sz="2300" dirty="0">
                <a:cs typeface="B Nazanin" pitchFamily="2" charset="-78"/>
              </a:rPr>
              <a:t>. </a:t>
            </a:r>
            <a:endParaRPr lang="en-US" sz="2300" dirty="0">
              <a:cs typeface="B Nazanin" pitchFamily="2" charset="-78"/>
            </a:endParaRPr>
          </a:p>
          <a:p>
            <a:pPr algn="just"/>
            <a:r>
              <a:rPr lang="ar-SA" sz="2300" dirty="0">
                <a:cs typeface="B Nazanin" pitchFamily="2" charset="-78"/>
              </a:rPr>
              <a:t>اين بانك تعهد مي كرد كه در برابر اسكناس هاي هر يك از شعب آن ، مي تواند طلا و نقره از همان شعبه دريافت كرد تا اينكه در زمان جنگ جهاني اول ، بانك شاهنشاهي براي پرداخت قران نقره به دارندگان اسكناس ، دچار مشكلات جدي شد. </a:t>
            </a:r>
            <a:endParaRPr lang="en-US" sz="2300" dirty="0">
              <a:cs typeface="B Nazanin" pitchFamily="2" charset="-78"/>
            </a:endParaRPr>
          </a:p>
          <a:p>
            <a:pPr algn="just"/>
            <a:r>
              <a:rPr lang="ar-SA" sz="2300" dirty="0">
                <a:cs typeface="B Nazanin" pitchFamily="2" charset="-78"/>
              </a:rPr>
              <a:t>نارضايتي هاي مردم از بانك بيگانه شاهنشاهي سرانجام منجر به ايجاد بانك ملي در سال 1310 شد. </a:t>
            </a:r>
            <a:r>
              <a:rPr lang="fa-IR" sz="2300" dirty="0" smtClean="0">
                <a:cs typeface="B Nazanin" pitchFamily="2" charset="-78"/>
              </a:rPr>
              <a:t>بدين ترتيب ، پس از 42 سال انحصار انتشار اسكناس از بيگانگان اخذ و در اختيار يك بانك ايراني قرار گرفت . </a:t>
            </a:r>
            <a:r>
              <a:rPr lang="ar-SA" sz="2300" dirty="0" smtClean="0">
                <a:cs typeface="B Nazanin" pitchFamily="2" charset="-78"/>
              </a:rPr>
              <a:t>اولين </a:t>
            </a:r>
            <a:r>
              <a:rPr lang="ar-SA" sz="2300" dirty="0">
                <a:cs typeface="B Nazanin" pitchFamily="2" charset="-78"/>
              </a:rPr>
              <a:t>اسكناس ايراني تا خرداد 1339 كه بانك مركزي تشكيل شد، در اختيار بانك ملي ايران بود. </a:t>
            </a:r>
            <a:endParaRPr lang="en-US" sz="2300" dirty="0">
              <a:cs typeface="B Nazanin" pitchFamily="2" charset="-78"/>
            </a:endParaRPr>
          </a:p>
        </p:txBody>
      </p:sp>
    </p:spTree>
    <p:extLst>
      <p:ext uri="{BB962C8B-B14F-4D97-AF65-F5344CB8AC3E}">
        <p14:creationId xmlns:p14="http://schemas.microsoft.com/office/powerpoint/2010/main" val="106502793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533400"/>
            <a:ext cx="6629400" cy="609600"/>
          </a:xfrm>
          <a:prstGeom prst="rect">
            <a:avLst/>
          </a:prstGeom>
          <a:noFill/>
          <a:ln w="9525">
            <a:noFill/>
            <a:miter lim="800000"/>
            <a:headEnd/>
            <a:tailEnd/>
          </a:ln>
          <a:effectLst/>
        </p:spPr>
        <p:txBody>
          <a:bodyPr/>
          <a:lstStyle/>
          <a:p>
            <a:pPr marL="514350" indent="-514350" algn="ctr">
              <a:spcBef>
                <a:spcPct val="20000"/>
              </a:spcBef>
              <a:buClr>
                <a:schemeClr val="hlink"/>
              </a:buClr>
              <a:buSzPct val="70000"/>
              <a:defRPr/>
            </a:pPr>
            <a:r>
              <a:rPr lang="fa-IR" sz="4000" b="0" kern="0" dirty="0">
                <a:solidFill>
                  <a:srgbClr val="0070C0"/>
                </a:solidFill>
                <a:effectLst>
                  <a:outerShdw blurRad="38100" dist="38100" dir="2700000" algn="tl">
                    <a:srgbClr val="000000"/>
                  </a:outerShdw>
                </a:effectLst>
                <a:latin typeface="+mn-lt"/>
                <a:cs typeface="B Titr" pitchFamily="2" charset="-78"/>
              </a:rPr>
              <a:t>نحوه ارزيابي كلاس وشيوه تدريس</a:t>
            </a:r>
          </a:p>
          <a:p>
            <a:pPr marL="457200" indent="-457200" algn="ctr">
              <a:spcBef>
                <a:spcPct val="20000"/>
              </a:spcBef>
              <a:buClr>
                <a:schemeClr val="hlink"/>
              </a:buClr>
              <a:buSzPct val="70000"/>
              <a:defRPr/>
            </a:pPr>
            <a:endParaRPr lang="fa-IR" sz="2400" b="0" kern="0" dirty="0">
              <a:solidFill>
                <a:srgbClr val="FF0000"/>
              </a:solidFill>
              <a:effectLst>
                <a:outerShdw blurRad="38100" dist="38100" dir="2700000" algn="tl">
                  <a:srgbClr val="000000"/>
                </a:outerShdw>
              </a:effectLst>
              <a:latin typeface="+mn-lt"/>
              <a:cs typeface="B Titr" pitchFamily="2" charset="-78"/>
            </a:endParaRPr>
          </a:p>
          <a:p>
            <a:pPr marL="457200" indent="-457200" algn="ctr">
              <a:spcBef>
                <a:spcPct val="20000"/>
              </a:spcBef>
              <a:buClr>
                <a:schemeClr val="hlink"/>
              </a:buClr>
              <a:buSzPct val="70000"/>
              <a:defRPr/>
            </a:pPr>
            <a:endParaRPr lang="en-US" sz="2400" b="0" kern="0" dirty="0">
              <a:solidFill>
                <a:srgbClr val="FF0000"/>
              </a:solidFill>
              <a:effectLst>
                <a:outerShdw blurRad="38100" dist="38100" dir="2700000" algn="tl">
                  <a:srgbClr val="000000"/>
                </a:outerShdw>
              </a:effectLst>
              <a:latin typeface="+mn-lt"/>
              <a:cs typeface="B Titr" pitchFamily="2" charset="-78"/>
            </a:endParaRPr>
          </a:p>
        </p:txBody>
      </p:sp>
      <p:sp>
        <p:nvSpPr>
          <p:cNvPr id="6" name="Rectangle 5"/>
          <p:cNvSpPr/>
          <p:nvPr/>
        </p:nvSpPr>
        <p:spPr>
          <a:xfrm>
            <a:off x="381000" y="1447800"/>
            <a:ext cx="7696200" cy="4653582"/>
          </a:xfrm>
          <a:prstGeom prst="rect">
            <a:avLst/>
          </a:prstGeom>
        </p:spPr>
        <p:txBody>
          <a:bodyPr wrap="square">
            <a:spAutoFit/>
          </a:bodyPr>
          <a:lstStyle/>
          <a:p>
            <a:pPr marL="457200" indent="-457200" algn="r" rtl="1">
              <a:lnSpc>
                <a:spcPct val="150000"/>
              </a:lnSpc>
              <a:spcBef>
                <a:spcPct val="20000"/>
              </a:spcBef>
              <a:buClr>
                <a:schemeClr val="hlink"/>
              </a:buClr>
              <a:buSzPct val="100000"/>
              <a:buFont typeface="Wingdings" pitchFamily="2" charset="2"/>
              <a:buChar char="ü"/>
              <a:defRPr/>
            </a:pPr>
            <a:r>
              <a:rPr lang="fa-IR" sz="2800" kern="0" dirty="0">
                <a:solidFill>
                  <a:srgbClr val="00B050"/>
                </a:solidFill>
                <a:effectLst>
                  <a:outerShdw blurRad="38100" dist="38100" dir="2700000" algn="tl">
                    <a:srgbClr val="000000"/>
                  </a:outerShdw>
                </a:effectLst>
                <a:cs typeface="B Titr" pitchFamily="2" charset="-78"/>
              </a:rPr>
              <a:t>حضور وغياب در كلاس : </a:t>
            </a:r>
            <a:r>
              <a:rPr lang="fa-IR" sz="2000" u="sng" dirty="0">
                <a:solidFill>
                  <a:srgbClr val="00B050"/>
                </a:solidFill>
                <a:cs typeface="B Nazanin" pitchFamily="2" charset="-78"/>
              </a:rPr>
              <a:t>طبق مقررات آموزشي در خصوص حضور در كلاس تاكيد مي شود و </a:t>
            </a:r>
            <a:r>
              <a:rPr lang="fa-IR" sz="2000" u="sng" dirty="0">
                <a:solidFill>
                  <a:srgbClr val="FF0000"/>
                </a:solidFill>
                <a:cs typeface="B Nazanin" pitchFamily="2" charset="-78"/>
              </a:rPr>
              <a:t>سه جلسه غيبت منجر به حذف درس مي شود </a:t>
            </a:r>
            <a:r>
              <a:rPr lang="fa-IR" sz="2000" u="sng" dirty="0">
                <a:solidFill>
                  <a:srgbClr val="00B050"/>
                </a:solidFill>
                <a:cs typeface="B Nazanin" pitchFamily="2" charset="-78"/>
              </a:rPr>
              <a:t>.</a:t>
            </a:r>
            <a:endParaRPr lang="fa-IR" sz="2000" kern="0" dirty="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6000" kern="0" dirty="0" smtClean="0">
                <a:solidFill>
                  <a:srgbClr val="00B050"/>
                </a:solidFill>
                <a:effectLst>
                  <a:outerShdw blurRad="38100" dist="38100" dir="2700000" algn="tl">
                    <a:srgbClr val="000000"/>
                  </a:outerShdw>
                </a:effectLst>
                <a:cs typeface="B Titr" pitchFamily="2" charset="-78"/>
              </a:rPr>
              <a:t>ادب</a:t>
            </a:r>
            <a:r>
              <a:rPr lang="fa-IR" sz="3200" kern="0" dirty="0" smtClean="0">
                <a:solidFill>
                  <a:srgbClr val="00B050"/>
                </a:solidFill>
                <a:effectLst>
                  <a:outerShdw blurRad="38100" dist="38100" dir="2700000" algn="tl">
                    <a:srgbClr val="000000"/>
                  </a:outerShdw>
                </a:effectLst>
                <a:cs typeface="B Titr" pitchFamily="2" charset="-78"/>
              </a:rPr>
              <a:t> و نظم</a:t>
            </a:r>
            <a:endParaRPr lang="fa-IR" sz="3200" b="0" kern="0" dirty="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2400" b="0" kern="0" dirty="0">
                <a:solidFill>
                  <a:srgbClr val="00B050"/>
                </a:solidFill>
                <a:effectLst>
                  <a:outerShdw blurRad="38100" dist="38100" dir="2700000" algn="tl">
                    <a:srgbClr val="000000"/>
                  </a:outerShdw>
                </a:effectLst>
                <a:cs typeface="B Titr" pitchFamily="2" charset="-78"/>
              </a:rPr>
              <a:t>حل تمرينات و مسايل سركلاس</a:t>
            </a:r>
          </a:p>
          <a:p>
            <a:pPr marL="457200" indent="-457200" algn="r" rtl="1">
              <a:lnSpc>
                <a:spcPct val="150000"/>
              </a:lnSpc>
              <a:spcBef>
                <a:spcPct val="20000"/>
              </a:spcBef>
              <a:buClr>
                <a:schemeClr val="hlink"/>
              </a:buClr>
              <a:buSzPct val="100000"/>
              <a:buFont typeface="Wingdings" pitchFamily="2" charset="2"/>
              <a:buChar char="ü"/>
              <a:defRPr/>
            </a:pPr>
            <a:r>
              <a:rPr lang="fa-IR" sz="2400" b="0" kern="0" dirty="0">
                <a:solidFill>
                  <a:srgbClr val="00B050"/>
                </a:solidFill>
                <a:effectLst>
                  <a:outerShdw blurRad="38100" dist="38100" dir="2700000" algn="tl">
                    <a:srgbClr val="000000"/>
                  </a:outerShdw>
                </a:effectLst>
                <a:cs typeface="B Titr" pitchFamily="2" charset="-78"/>
              </a:rPr>
              <a:t>سوالات و پرسشهاي سركلاس </a:t>
            </a:r>
            <a:r>
              <a:rPr lang="fa-IR" b="0" kern="0" dirty="0">
                <a:solidFill>
                  <a:srgbClr val="00B050"/>
                </a:solidFill>
                <a:effectLst>
                  <a:outerShdw blurRad="38100" dist="38100" dir="2700000" algn="tl">
                    <a:srgbClr val="000000"/>
                  </a:outerShdw>
                </a:effectLst>
                <a:cs typeface="B Titr" pitchFamily="2" charset="-78"/>
              </a:rPr>
              <a:t>(</a:t>
            </a:r>
            <a:r>
              <a:rPr lang="fa-IR" b="0" kern="0" dirty="0">
                <a:solidFill>
                  <a:srgbClr val="00B0F0"/>
                </a:solidFill>
                <a:effectLst>
                  <a:outerShdw blurRad="38100" dist="38100" dir="2700000" algn="tl">
                    <a:srgbClr val="000000"/>
                  </a:outerShdw>
                </a:effectLst>
                <a:cs typeface="B Titr" pitchFamily="2" charset="-78"/>
              </a:rPr>
              <a:t>اختياري و اجباري</a:t>
            </a:r>
            <a:r>
              <a:rPr lang="fa-IR" b="0" kern="0" dirty="0">
                <a:solidFill>
                  <a:srgbClr val="00B050"/>
                </a:solidFill>
                <a:effectLst>
                  <a:outerShdw blurRad="38100" dist="38100" dir="2700000" algn="tl">
                    <a:srgbClr val="000000"/>
                  </a:outerShdw>
                </a:effectLst>
                <a:cs typeface="B Titr" pitchFamily="2" charset="-78"/>
              </a:rPr>
              <a:t>)</a:t>
            </a:r>
            <a:endParaRPr lang="fa-IR" sz="2400" b="0" kern="0" dirty="0">
              <a:solidFill>
                <a:srgbClr val="00B050"/>
              </a:solidFill>
              <a:effectLst>
                <a:outerShdw blurRad="38100" dist="38100" dir="2700000" algn="tl">
                  <a:srgbClr val="000000"/>
                </a:outerShdw>
              </a:effectLst>
              <a:cs typeface="B Titr" pitchFamily="2" charset="-78"/>
            </a:endParaRPr>
          </a:p>
          <a:p>
            <a:pPr marL="457200" indent="-457200" algn="r" rtl="1">
              <a:lnSpc>
                <a:spcPct val="150000"/>
              </a:lnSpc>
              <a:spcBef>
                <a:spcPct val="20000"/>
              </a:spcBef>
              <a:buClr>
                <a:schemeClr val="hlink"/>
              </a:buClr>
              <a:buSzPct val="100000"/>
              <a:buFont typeface="Wingdings" pitchFamily="2" charset="2"/>
              <a:buChar char="ü"/>
              <a:defRPr/>
            </a:pPr>
            <a:r>
              <a:rPr lang="fa-IR" sz="2400" b="0" kern="0" dirty="0">
                <a:solidFill>
                  <a:srgbClr val="00B050"/>
                </a:solidFill>
                <a:effectLst>
                  <a:outerShdw blurRad="38100" dist="38100" dir="2700000" algn="tl">
                    <a:srgbClr val="000000"/>
                  </a:outerShdw>
                </a:effectLst>
                <a:cs typeface="B Titr" pitchFamily="2" charset="-78"/>
              </a:rPr>
              <a:t>انتخاب يك موضوع بمنظور انجام تحقيق (</a:t>
            </a:r>
            <a:r>
              <a:rPr lang="fa-IR" sz="2400" b="0" kern="0" dirty="0">
                <a:solidFill>
                  <a:srgbClr val="00B0F0"/>
                </a:solidFill>
                <a:effectLst>
                  <a:outerShdw blurRad="38100" dist="38100" dir="2700000" algn="tl">
                    <a:srgbClr val="000000"/>
                  </a:outerShdw>
                </a:effectLst>
                <a:cs typeface="B Titr" pitchFamily="2" charset="-78"/>
              </a:rPr>
              <a:t>اختياري</a:t>
            </a:r>
            <a:r>
              <a:rPr lang="fa-IR" sz="2400" b="0" kern="0" dirty="0" smtClean="0">
                <a:solidFill>
                  <a:srgbClr val="00B050"/>
                </a:solidFill>
                <a:effectLst>
                  <a:outerShdw blurRad="38100" dist="38100" dir="2700000" algn="tl">
                    <a:srgbClr val="000000"/>
                  </a:outerShdw>
                </a:effectLst>
                <a:cs typeface="B Titr" pitchFamily="2" charset="-78"/>
              </a:rPr>
              <a:t>)</a:t>
            </a:r>
            <a:endParaRPr lang="en-US" sz="2400" b="0" kern="0" dirty="0">
              <a:solidFill>
                <a:srgbClr val="00B050"/>
              </a:solidFill>
              <a:effectLst>
                <a:outerShdw blurRad="38100" dist="38100" dir="2700000" algn="tl">
                  <a:srgbClr val="000000"/>
                </a:outerShdw>
              </a:effectLst>
              <a:cs typeface="B Titr" pitchFamily="2" charset="-78"/>
            </a:endParaRPr>
          </a:p>
        </p:txBody>
      </p:sp>
      <p:sp>
        <p:nvSpPr>
          <p:cNvPr id="7" name="Right Brace 6"/>
          <p:cNvSpPr/>
          <p:nvPr/>
        </p:nvSpPr>
        <p:spPr>
          <a:xfrm>
            <a:off x="8077200" y="1600200"/>
            <a:ext cx="381000" cy="3352800"/>
          </a:xfrm>
          <a:prstGeom prst="rightBrace">
            <a:avLst>
              <a:gd name="adj1" fmla="val 0"/>
              <a:gd name="adj2" fmla="val 50000"/>
            </a:avLst>
          </a:prstGeom>
        </p:spPr>
        <p:style>
          <a:lnRef idx="3">
            <a:schemeClr val="dk1"/>
          </a:lnRef>
          <a:fillRef idx="0">
            <a:schemeClr val="dk1"/>
          </a:fillRef>
          <a:effectRef idx="2">
            <a:schemeClr val="dk1"/>
          </a:effectRef>
          <a:fontRef idx="minor">
            <a:schemeClr val="tx1"/>
          </a:fontRef>
        </p:style>
        <p:txBody>
          <a:bodyPr anchor="ctr"/>
          <a:lstStyle/>
          <a:p>
            <a:pPr algn="ctr">
              <a:defRPr/>
            </a:pPr>
            <a:endParaRPr lang="en-US" sz="1800" b="0"/>
          </a:p>
        </p:txBody>
      </p:sp>
    </p:spTree>
    <p:extLst>
      <p:ext uri="{BB962C8B-B14F-4D97-AF65-F5344CB8AC3E}">
        <p14:creationId xmlns:p14="http://schemas.microsoft.com/office/powerpoint/2010/main" val="310618797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20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2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20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20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Titr" pitchFamily="2" charset="-78"/>
              </a:rPr>
              <a:t>مروري بر پيدايش جريان اسكناس در ايران </a:t>
            </a:r>
            <a:endParaRPr lang="fa-IR" sz="2400" dirty="0">
              <a:cs typeface="B Titr" pitchFamily="2" charset="-78"/>
            </a:endParaRPr>
          </a:p>
        </p:txBody>
      </p:sp>
      <p:sp>
        <p:nvSpPr>
          <p:cNvPr id="3" name="Content Placeholder 2"/>
          <p:cNvSpPr>
            <a:spLocks noGrp="1"/>
          </p:cNvSpPr>
          <p:nvPr>
            <p:ph idx="1"/>
          </p:nvPr>
        </p:nvSpPr>
        <p:spPr>
          <a:xfrm>
            <a:off x="457200" y="1484784"/>
            <a:ext cx="8229600" cy="4968552"/>
          </a:xfrm>
        </p:spPr>
        <p:txBody>
          <a:bodyPr>
            <a:noAutofit/>
          </a:bodyPr>
          <a:lstStyle/>
          <a:p>
            <a:pPr marL="0" indent="0" algn="just">
              <a:buNone/>
            </a:pPr>
            <a:r>
              <a:rPr lang="fa-IR" sz="2200" b="1" dirty="0" smtClean="0">
                <a:cs typeface="B Nazanin" pitchFamily="2" charset="-78"/>
              </a:rPr>
              <a:t>چاپ اسكناس در جنگ جهاني دوم در ايران</a:t>
            </a:r>
          </a:p>
          <a:p>
            <a:pPr algn="just"/>
            <a:r>
              <a:rPr lang="fa-IR" sz="2200" dirty="0" smtClean="0">
                <a:cs typeface="B Nazanin" pitchFamily="2" charset="-78"/>
              </a:rPr>
              <a:t>اشغال </a:t>
            </a:r>
            <a:r>
              <a:rPr lang="fa-IR" sz="2200" dirty="0">
                <a:cs typeface="B Nazanin" pitchFamily="2" charset="-78"/>
              </a:rPr>
              <a:t>ایران به وسیله ارتش‌های بیگانه سبب کمبود ارزاق عمومی و صعود سرسام آور بهای کالاهای مصرفی شد. همه 15میلیون جمعیت کشور در جنگ جهانی دوم با مشکلات عظیمی روبه‌رو بودند. ایران صحنه مداخله نیروهای متفقین و خط تدارکاتی آذوقه و مهمات به شوروی شد. متفقین قول داده بودند، برای مردم ایران تا حد امکان مشکلی به وجود نیاورند؛ اما بخش‌های کلیدی اقتصادی، کشاورزی، صنعت و خدمات بازرگانی خارجی، بودجه دولت و سطح زندگی، بر اثر اشغال شدیدا آسیب دید. </a:t>
            </a:r>
            <a:r>
              <a:rPr lang="fa-IR" sz="2200" dirty="0" smtClean="0">
                <a:cs typeface="B Nazanin" pitchFamily="2" charset="-78"/>
              </a:rPr>
              <a:t>کاهش </a:t>
            </a:r>
            <a:r>
              <a:rPr lang="fa-IR" sz="2200" dirty="0">
                <a:cs typeface="B Nazanin" pitchFamily="2" charset="-78"/>
              </a:rPr>
              <a:t>تولید محصولات غذایی از یک سو و تقاضای ارتش های اشغالگر خارجی از سوی دیگر برای مواد </a:t>
            </a:r>
            <a:r>
              <a:rPr lang="fa-IR" sz="2200" dirty="0" smtClean="0">
                <a:cs typeface="B Nazanin" pitchFamily="2" charset="-78"/>
              </a:rPr>
              <a:t>غذایی كه به وسيله چاپ اسكناس انجام مي شد ،به </a:t>
            </a:r>
            <a:r>
              <a:rPr lang="fa-IR" sz="2200" dirty="0">
                <a:cs typeface="B Nazanin" pitchFamily="2" charset="-78"/>
              </a:rPr>
              <a:t>قحطی شدیدی در اکثر مناطق ایران خاصه آذربایجان و سواحل دریای خزر منتهی شد.</a:t>
            </a:r>
          </a:p>
        </p:txBody>
      </p:sp>
    </p:spTree>
    <p:extLst>
      <p:ext uri="{BB962C8B-B14F-4D97-AF65-F5344CB8AC3E}">
        <p14:creationId xmlns:p14="http://schemas.microsoft.com/office/powerpoint/2010/main" val="167394050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sz="2400" b="1" dirty="0">
                <a:cs typeface="B Titr" pitchFamily="2" charset="-78"/>
              </a:rPr>
              <a:t>مروري بر پيدايش جريان اسكناس در ايران </a:t>
            </a:r>
            <a:endParaRPr lang="fa-IR" sz="2400" dirty="0">
              <a:cs typeface="B Titr" pitchFamily="2" charset="-78"/>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380" y="2636912"/>
            <a:ext cx="7476032" cy="2304256"/>
          </a:xfrm>
        </p:spPr>
      </p:pic>
    </p:spTree>
    <p:extLst>
      <p:ext uri="{BB962C8B-B14F-4D97-AF65-F5344CB8AC3E}">
        <p14:creationId xmlns:p14="http://schemas.microsoft.com/office/powerpoint/2010/main" val="368138340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fa-IR" sz="2400" b="1" dirty="0">
                <a:cs typeface="B Titr" pitchFamily="2" charset="-78"/>
              </a:rPr>
              <a:t>كلامي از بزرگان</a:t>
            </a:r>
            <a:endParaRPr lang="fa-IR" sz="2400" dirty="0">
              <a:cs typeface="B Titr" pitchFamily="2" charset="-78"/>
            </a:endParaRPr>
          </a:p>
        </p:txBody>
      </p:sp>
      <p:sp>
        <p:nvSpPr>
          <p:cNvPr id="3" name="Content Placeholder 2"/>
          <p:cNvSpPr>
            <a:spLocks noGrp="1"/>
          </p:cNvSpPr>
          <p:nvPr>
            <p:ph idx="1"/>
          </p:nvPr>
        </p:nvSpPr>
        <p:spPr>
          <a:xfrm>
            <a:off x="395536" y="1844824"/>
            <a:ext cx="8229600" cy="4297363"/>
          </a:xfrm>
        </p:spPr>
        <p:txBody>
          <a:bodyPr>
            <a:normAutofit fontScale="92500" lnSpcReduction="20000"/>
          </a:bodyPr>
          <a:lstStyle/>
          <a:p>
            <a:pPr marL="0" indent="0" algn="ctr">
              <a:buNone/>
            </a:pPr>
            <a:r>
              <a:rPr lang="fa-IR" sz="7200" b="1" dirty="0" smtClean="0">
                <a:solidFill>
                  <a:srgbClr val="00B050"/>
                </a:solidFill>
                <a:cs typeface="B Titr" pitchFamily="2" charset="-78"/>
              </a:rPr>
              <a:t>عاقلانه انتخاب مي كنيم </a:t>
            </a:r>
          </a:p>
          <a:p>
            <a:pPr marL="0" indent="0" algn="ctr">
              <a:buNone/>
            </a:pPr>
            <a:r>
              <a:rPr lang="fa-IR" sz="7200" b="1" dirty="0" smtClean="0">
                <a:solidFill>
                  <a:srgbClr val="00B050"/>
                </a:solidFill>
                <a:cs typeface="B Titr" pitchFamily="2" charset="-78"/>
              </a:rPr>
              <a:t>و </a:t>
            </a:r>
          </a:p>
          <a:p>
            <a:pPr marL="0" indent="0" algn="ctr">
              <a:buNone/>
            </a:pPr>
            <a:r>
              <a:rPr lang="fa-IR" sz="7200" b="1" dirty="0" smtClean="0">
                <a:solidFill>
                  <a:srgbClr val="00B050"/>
                </a:solidFill>
                <a:cs typeface="B Titr" pitchFamily="2" charset="-78"/>
              </a:rPr>
              <a:t>عاشقانه عمل مي كنيم .</a:t>
            </a:r>
            <a:endParaRPr lang="fa-IR" sz="7200" dirty="0">
              <a:solidFill>
                <a:srgbClr val="00B050"/>
              </a:solidFill>
              <a:cs typeface="B Titr" pitchFamily="2" charset="-78"/>
            </a:endParaRPr>
          </a:p>
        </p:txBody>
      </p:sp>
    </p:spTree>
    <p:extLst>
      <p:ext uri="{BB962C8B-B14F-4D97-AF65-F5344CB8AC3E}">
        <p14:creationId xmlns:p14="http://schemas.microsoft.com/office/powerpoint/2010/main" val="379553520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b="1" dirty="0">
                <a:cs typeface="B Titr" pitchFamily="2" charset="-78"/>
              </a:rPr>
              <a:t>فصل دوم </a:t>
            </a:r>
            <a:endParaRPr lang="en-US" dirty="0">
              <a:cs typeface="B Titr" pitchFamily="2" charset="-78"/>
            </a:endParaRPr>
          </a:p>
        </p:txBody>
      </p:sp>
      <p:sp>
        <p:nvSpPr>
          <p:cNvPr id="3" name="Content Placeholder 2"/>
          <p:cNvSpPr>
            <a:spLocks noGrp="1"/>
          </p:cNvSpPr>
          <p:nvPr>
            <p:ph idx="1"/>
          </p:nvPr>
        </p:nvSpPr>
        <p:spPr/>
        <p:txBody>
          <a:bodyPr>
            <a:normAutofit/>
          </a:bodyPr>
          <a:lstStyle/>
          <a:p>
            <a:r>
              <a:rPr lang="ar-SA" sz="3600" dirty="0" smtClean="0">
                <a:cs typeface="B Nazanin" pitchFamily="2" charset="-78"/>
              </a:rPr>
              <a:t>وظايف </a:t>
            </a:r>
            <a:r>
              <a:rPr lang="ar-SA" sz="3600" dirty="0">
                <a:cs typeface="B Nazanin" pitchFamily="2" charset="-78"/>
              </a:rPr>
              <a:t>پول </a:t>
            </a:r>
            <a:endParaRPr lang="en-US" sz="3600" dirty="0">
              <a:cs typeface="B Nazanin" pitchFamily="2" charset="-78"/>
            </a:endParaRPr>
          </a:p>
          <a:p>
            <a:r>
              <a:rPr lang="ar-SA" sz="3600" dirty="0">
                <a:cs typeface="B Nazanin" pitchFamily="2" charset="-78"/>
              </a:rPr>
              <a:t>وظايف اوليه پول </a:t>
            </a:r>
            <a:endParaRPr lang="en-US" sz="3600" dirty="0">
              <a:cs typeface="B Nazanin" pitchFamily="2" charset="-78"/>
            </a:endParaRPr>
          </a:p>
          <a:p>
            <a:r>
              <a:rPr lang="ar-SA" sz="3600" dirty="0">
                <a:cs typeface="B Nazanin" pitchFamily="2" charset="-78"/>
              </a:rPr>
              <a:t>وظايف ثانويه پول </a:t>
            </a:r>
            <a:endParaRPr lang="en-US" sz="3600" dirty="0">
              <a:cs typeface="B Nazanin" pitchFamily="2" charset="-78"/>
            </a:endParaRPr>
          </a:p>
          <a:p>
            <a:r>
              <a:rPr lang="ar-SA" sz="3600" dirty="0">
                <a:cs typeface="B Nazanin" pitchFamily="2" charset="-78"/>
              </a:rPr>
              <a:t>وظايف احتياطي پول </a:t>
            </a:r>
            <a:endParaRPr lang="en-US" sz="3600" dirty="0">
              <a:cs typeface="B Nazanin" pitchFamily="2" charset="-78"/>
            </a:endParaRPr>
          </a:p>
          <a:p>
            <a:r>
              <a:rPr lang="ar-SA" sz="3600" dirty="0">
                <a:cs typeface="B Nazanin" pitchFamily="2" charset="-78"/>
              </a:rPr>
              <a:t>سيستم پولي ايده آل </a:t>
            </a:r>
            <a:endParaRPr lang="en-US" sz="3600" dirty="0">
              <a:cs typeface="B Nazanin" pitchFamily="2" charset="-78"/>
            </a:endParaRPr>
          </a:p>
        </p:txBody>
      </p:sp>
    </p:spTree>
    <p:extLst>
      <p:ext uri="{BB962C8B-B14F-4D97-AF65-F5344CB8AC3E}">
        <p14:creationId xmlns:p14="http://schemas.microsoft.com/office/powerpoint/2010/main" val="1284532748"/>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dirty="0">
                <a:cs typeface="B Titr" pitchFamily="2" charset="-78"/>
              </a:rPr>
              <a:t>وظايف </a:t>
            </a:r>
            <a:r>
              <a:rPr lang="fa-IR" dirty="0" smtClean="0">
                <a:cs typeface="B Titr" pitchFamily="2" charset="-78"/>
              </a:rPr>
              <a:t>اوليه </a:t>
            </a:r>
            <a:r>
              <a:rPr lang="ar-SA" dirty="0" smtClean="0">
                <a:cs typeface="B Titr" pitchFamily="2" charset="-78"/>
              </a:rPr>
              <a:t>پول</a:t>
            </a:r>
            <a:endParaRPr lang="en-US" dirty="0">
              <a:cs typeface="B Titr" pitchFamily="2" charset="-78"/>
            </a:endParaRPr>
          </a:p>
        </p:txBody>
      </p:sp>
      <p:sp>
        <p:nvSpPr>
          <p:cNvPr id="3" name="Content Placeholder 2"/>
          <p:cNvSpPr>
            <a:spLocks noGrp="1"/>
          </p:cNvSpPr>
          <p:nvPr>
            <p:ph idx="1"/>
          </p:nvPr>
        </p:nvSpPr>
        <p:spPr>
          <a:xfrm>
            <a:off x="457200" y="1484784"/>
            <a:ext cx="8229600" cy="4641379"/>
          </a:xfrm>
        </p:spPr>
        <p:txBody>
          <a:bodyPr>
            <a:noAutofit/>
          </a:bodyPr>
          <a:lstStyle/>
          <a:p>
            <a:pPr marL="0" indent="0" algn="just">
              <a:buNone/>
            </a:pPr>
            <a:r>
              <a:rPr lang="ar-SA" sz="1800" b="1" dirty="0">
                <a:cs typeface="B Nazanin" pitchFamily="2" charset="-78"/>
              </a:rPr>
              <a:t>1- وسيله مبادله</a:t>
            </a:r>
            <a:r>
              <a:rPr lang="ar-SA" sz="1800" dirty="0">
                <a:cs typeface="B Nazanin" pitchFamily="2" charset="-78"/>
              </a:rPr>
              <a:t> : </a:t>
            </a:r>
            <a:r>
              <a:rPr lang="ar-SA" sz="1800" dirty="0" smtClean="0">
                <a:cs typeface="B Nazanin" pitchFamily="2" charset="-78"/>
              </a:rPr>
              <a:t>هنگامي </a:t>
            </a:r>
            <a:r>
              <a:rPr lang="ar-SA" sz="1800" dirty="0">
                <a:cs typeface="B Nazanin" pitchFamily="2" charset="-78"/>
              </a:rPr>
              <a:t>كه بشر ناگزير از مبادله شد و مبادلات گسترش يافت ، پول هم اختراع شد و پول واسطه اي در مبادلات قرار گرفت </a:t>
            </a:r>
            <a:endParaRPr lang="en-US" sz="1800" dirty="0" smtClean="0">
              <a:cs typeface="B Nazanin" pitchFamily="2" charset="-78"/>
            </a:endParaRPr>
          </a:p>
          <a:p>
            <a:pPr algn="just">
              <a:buFont typeface="Wingdings" pitchFamily="2" charset="2"/>
              <a:buChar char="ü"/>
            </a:pPr>
            <a:r>
              <a:rPr lang="ar-SA" sz="1800" dirty="0" smtClean="0">
                <a:cs typeface="B Nazanin" pitchFamily="2" charset="-78"/>
              </a:rPr>
              <a:t> </a:t>
            </a:r>
            <a:r>
              <a:rPr lang="ar-SA" sz="1800" dirty="0">
                <a:cs typeface="B Nazanin" pitchFamily="2" charset="-78"/>
              </a:rPr>
              <a:t>مبادله به صورت كالا </a:t>
            </a:r>
            <a:r>
              <a:rPr lang="en-US" sz="1800" dirty="0">
                <a:cs typeface="B Nazanin" pitchFamily="2" charset="-78"/>
              </a:rPr>
              <a:t>«</a:t>
            </a:r>
            <a:r>
              <a:rPr lang="ar-SA" sz="1800" dirty="0">
                <a:cs typeface="B Nazanin" pitchFamily="2" charset="-78"/>
              </a:rPr>
              <a:t> كالا صورت مي گرفت </a:t>
            </a:r>
            <a:endParaRPr lang="en-US" sz="1800" dirty="0" smtClean="0">
              <a:cs typeface="B Nazanin" pitchFamily="2" charset="-78"/>
            </a:endParaRPr>
          </a:p>
          <a:p>
            <a:pPr algn="just">
              <a:buFont typeface="Wingdings" pitchFamily="2" charset="2"/>
              <a:buChar char="ü"/>
            </a:pPr>
            <a:r>
              <a:rPr lang="ar-SA" sz="1800" dirty="0" smtClean="0">
                <a:cs typeface="B Nazanin" pitchFamily="2" charset="-78"/>
              </a:rPr>
              <a:t>كالا </a:t>
            </a:r>
            <a:r>
              <a:rPr lang="en-US" sz="1800" dirty="0">
                <a:cs typeface="B Nazanin" pitchFamily="2" charset="-78"/>
              </a:rPr>
              <a:t>¬</a:t>
            </a:r>
            <a:r>
              <a:rPr lang="ar-SA" sz="1800" dirty="0">
                <a:cs typeface="B Nazanin" pitchFamily="2" charset="-78"/>
              </a:rPr>
              <a:t> پول </a:t>
            </a:r>
            <a:r>
              <a:rPr lang="en-US" sz="1800" dirty="0">
                <a:cs typeface="B Nazanin" pitchFamily="2" charset="-78"/>
              </a:rPr>
              <a:t>¬</a:t>
            </a:r>
            <a:r>
              <a:rPr lang="ar-SA" sz="1800" dirty="0">
                <a:cs typeface="B Nazanin" pitchFamily="2" charset="-78"/>
              </a:rPr>
              <a:t> كالا در آمد يعني فروشنده در برابر كالاي خود پول دريافت مي كرد و به عبارتي كالاي خود را با پول مبادله مي كند و خريدار هم در برابر دريافت كالا ، پول پرداخت مي كرد . </a:t>
            </a:r>
            <a:endParaRPr lang="en-US" sz="1800" dirty="0" smtClean="0">
              <a:cs typeface="B Nazanin" pitchFamily="2" charset="-78"/>
            </a:endParaRPr>
          </a:p>
          <a:p>
            <a:pPr algn="just">
              <a:buFont typeface="Wingdings" pitchFamily="2" charset="2"/>
              <a:buChar char="ü"/>
            </a:pPr>
            <a:r>
              <a:rPr lang="ar-SA" sz="1800" dirty="0" smtClean="0">
                <a:cs typeface="B Nazanin" pitchFamily="2" charset="-78"/>
              </a:rPr>
              <a:t>پول </a:t>
            </a:r>
            <a:r>
              <a:rPr lang="en-US" sz="1800" dirty="0">
                <a:cs typeface="B Nazanin" pitchFamily="2" charset="-78"/>
              </a:rPr>
              <a:t>«</a:t>
            </a:r>
            <a:r>
              <a:rPr lang="ar-SA" sz="1800" dirty="0">
                <a:cs typeface="B Nazanin" pitchFamily="2" charset="-78"/>
              </a:rPr>
              <a:t> پول است و توسط بانكها عمدتا صورت مي گيرد. </a:t>
            </a:r>
            <a:endParaRPr lang="en-US" sz="1800" dirty="0" smtClean="0">
              <a:cs typeface="B Nazanin" pitchFamily="2" charset="-78"/>
            </a:endParaRPr>
          </a:p>
          <a:p>
            <a:pPr marL="0" indent="0" algn="just">
              <a:buNone/>
            </a:pPr>
            <a:r>
              <a:rPr lang="ar-SA" sz="1800" dirty="0" smtClean="0">
                <a:cs typeface="B Nazanin" pitchFamily="2" charset="-78"/>
              </a:rPr>
              <a:t>البته </a:t>
            </a:r>
            <a:r>
              <a:rPr lang="ar-SA" sz="1800" dirty="0">
                <a:cs typeface="B Nazanin" pitchFamily="2" charset="-78"/>
              </a:rPr>
              <a:t>رابطه كالا </a:t>
            </a:r>
            <a:r>
              <a:rPr lang="en-US" sz="1800" dirty="0">
                <a:cs typeface="B Nazanin" pitchFamily="2" charset="-78"/>
              </a:rPr>
              <a:t>–</a:t>
            </a:r>
            <a:r>
              <a:rPr lang="ar-SA" sz="1800" dirty="0">
                <a:cs typeface="B Nazanin" pitchFamily="2" charset="-78"/>
              </a:rPr>
              <a:t> كالا در اقتصاد امروز هنوز هم نقش مهمي ايفا مي كند و در بسياري موارد كالا بدون واسطه قرار گرفتن پول ، با كالاي ديگر مبادله مي شود ولي بايد توجه داشت كه سياستگذاري هاي اقتصادي و شرايط اقتصادي جامعه عاملي موثر در استفاده از اينگونه مبادلات تهاتري است . به اين معني كه اگر در اقتصاد مثلا نرخ ماليات بالا باشد مانند انگلستان ، افراد گرايش دارند كه از مبادلات كالا با كالا استفاده كنند تا از پرداخت ماليات معاف شوند. </a:t>
            </a:r>
            <a:r>
              <a:rPr lang="fa-IR" sz="1800" dirty="0" smtClean="0">
                <a:cs typeface="B Nazanin" pitchFamily="2" charset="-78"/>
              </a:rPr>
              <a:t>مثال ديگر شرايط تحريم</a:t>
            </a:r>
            <a:endParaRPr lang="en-US" sz="1800" dirty="0">
              <a:cs typeface="B Nazanin" pitchFamily="2" charset="-78"/>
            </a:endParaRPr>
          </a:p>
        </p:txBody>
      </p:sp>
    </p:spTree>
    <p:extLst>
      <p:ext uri="{BB962C8B-B14F-4D97-AF65-F5344CB8AC3E}">
        <p14:creationId xmlns:p14="http://schemas.microsoft.com/office/powerpoint/2010/main" val="3970630400"/>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2392"/>
          </a:xfrm>
        </p:spPr>
        <p:txBody>
          <a:bodyPr>
            <a:normAutofit/>
          </a:bodyPr>
          <a:lstStyle/>
          <a:p>
            <a:pPr algn="ctr"/>
            <a:r>
              <a:rPr lang="ar-SA" dirty="0">
                <a:cs typeface="B Titr" pitchFamily="2" charset="-78"/>
              </a:rPr>
              <a:t>وظايف </a:t>
            </a:r>
            <a:r>
              <a:rPr lang="fa-IR" dirty="0" smtClean="0">
                <a:cs typeface="B Titr" pitchFamily="2" charset="-78"/>
              </a:rPr>
              <a:t>اوليه </a:t>
            </a:r>
            <a:r>
              <a:rPr lang="ar-SA" dirty="0" smtClean="0">
                <a:cs typeface="B Titr" pitchFamily="2" charset="-78"/>
              </a:rPr>
              <a:t>پول</a:t>
            </a:r>
            <a:endParaRPr lang="en-US" dirty="0">
              <a:cs typeface="B Titr" pitchFamily="2" charset="-78"/>
            </a:endParaRPr>
          </a:p>
        </p:txBody>
      </p:sp>
      <p:sp>
        <p:nvSpPr>
          <p:cNvPr id="3" name="Content Placeholder 2"/>
          <p:cNvSpPr>
            <a:spLocks noGrp="1"/>
          </p:cNvSpPr>
          <p:nvPr>
            <p:ph idx="1"/>
          </p:nvPr>
        </p:nvSpPr>
        <p:spPr>
          <a:xfrm>
            <a:off x="457200" y="1628800"/>
            <a:ext cx="8229600" cy="4497363"/>
          </a:xfrm>
        </p:spPr>
        <p:txBody>
          <a:bodyPr>
            <a:noAutofit/>
          </a:bodyPr>
          <a:lstStyle/>
          <a:p>
            <a:pPr marL="0" indent="0" algn="just">
              <a:buNone/>
            </a:pPr>
            <a:r>
              <a:rPr lang="ar-SA" sz="2200" b="1" dirty="0">
                <a:cs typeface="B Nazanin" pitchFamily="2" charset="-78"/>
              </a:rPr>
              <a:t>2-پول ، معيار ارزش</a:t>
            </a:r>
            <a:r>
              <a:rPr lang="ar-SA" sz="2200" dirty="0">
                <a:cs typeface="B Nazanin" pitchFamily="2" charset="-78"/>
              </a:rPr>
              <a:t> : پول علاوه بر اينكه وسيله اي براي مبادله است معياري جهت ارزش گذاري كالاهاي مختلف است. يعني هر كالايي بر حسب پول ارزش گذاري مي شود </a:t>
            </a:r>
            <a:r>
              <a:rPr lang="fa-IR" sz="2200" dirty="0" smtClean="0">
                <a:cs typeface="B Nazanin" pitchFamily="2" charset="-78"/>
              </a:rPr>
              <a:t>؛</a:t>
            </a:r>
            <a:r>
              <a:rPr lang="ar-SA" sz="2200" dirty="0" smtClean="0">
                <a:cs typeface="B Nazanin" pitchFamily="2" charset="-78"/>
              </a:rPr>
              <a:t> </a:t>
            </a:r>
            <a:r>
              <a:rPr lang="ar-SA" sz="2200" dirty="0">
                <a:cs typeface="B Nazanin" pitchFamily="2" charset="-78"/>
              </a:rPr>
              <a:t>پول مانند هر واحد اندازه گيري ديگري ، واحدي براي اندازه گيري و مقايسه ارزش كالاها است . بدين ترتيب كه ارزش كالاها با پول مشخص مي شود و آن گاه مي توان ارزش كالاهاي مختلف را با هم مقايسه كرد و قسمت نسبي كالاها و خدمات را دريافت و بدين ترتيب انتخاب از بين كالاهاي مختلف آسانتر مي شود و شخص راحت تر مي تواند دريابد كه كدام كالا براي وي مطلوبيت بيشتري به همراه دارد و از طرف ديگر به دليل سهولت ارزش گذاري كالاها و سهولت مبادلات ، امكان </a:t>
            </a:r>
            <a:r>
              <a:rPr lang="ar-SA" sz="2200" dirty="0">
                <a:solidFill>
                  <a:srgbClr val="00B050"/>
                </a:solidFill>
                <a:cs typeface="B Nazanin" pitchFamily="2" charset="-78"/>
              </a:rPr>
              <a:t>تقسيم كار </a:t>
            </a:r>
            <a:r>
              <a:rPr lang="ar-SA" sz="2200" dirty="0">
                <a:cs typeface="B Nazanin" pitchFamily="2" charset="-78"/>
              </a:rPr>
              <a:t>بيشتري فراهم مي شود و توليد تخصصي تر شده و بنابراين استفاده از منافع تخصصي شدن ممكن مي گردد</a:t>
            </a:r>
            <a:r>
              <a:rPr lang="ar-SA" sz="2200" dirty="0" smtClean="0">
                <a:cs typeface="B Nazanin" pitchFamily="2" charset="-78"/>
              </a:rPr>
              <a:t>.</a:t>
            </a:r>
            <a:endParaRPr lang="en-US" sz="2200" dirty="0">
              <a:cs typeface="B Nazanin" pitchFamily="2" charset="-78"/>
            </a:endParaRPr>
          </a:p>
        </p:txBody>
      </p:sp>
    </p:spTree>
    <p:extLst>
      <p:ext uri="{BB962C8B-B14F-4D97-AF65-F5344CB8AC3E}">
        <p14:creationId xmlns:p14="http://schemas.microsoft.com/office/powerpoint/2010/main" val="269043544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642392"/>
          </a:xfrm>
        </p:spPr>
        <p:txBody>
          <a:bodyPr>
            <a:normAutofit/>
          </a:bodyPr>
          <a:lstStyle/>
          <a:p>
            <a:pPr marL="0" indent="0" algn="ctr"/>
            <a:r>
              <a:rPr lang="ar-SA" b="1" dirty="0">
                <a:cs typeface="B Titr" pitchFamily="2" charset="-78"/>
              </a:rPr>
              <a:t>ب) وظایف ثانویه پول</a:t>
            </a:r>
            <a:endParaRPr lang="en-US" dirty="0">
              <a:cs typeface="B Titr" pitchFamily="2" charset="-78"/>
            </a:endParaRPr>
          </a:p>
        </p:txBody>
      </p:sp>
      <p:sp>
        <p:nvSpPr>
          <p:cNvPr id="3" name="Content Placeholder 2"/>
          <p:cNvSpPr>
            <a:spLocks noGrp="1"/>
          </p:cNvSpPr>
          <p:nvPr>
            <p:ph idx="1"/>
          </p:nvPr>
        </p:nvSpPr>
        <p:spPr>
          <a:xfrm>
            <a:off x="395536" y="1340768"/>
            <a:ext cx="8229600" cy="5184576"/>
          </a:xfrm>
        </p:spPr>
        <p:txBody>
          <a:bodyPr>
            <a:noAutofit/>
          </a:bodyPr>
          <a:lstStyle/>
          <a:p>
            <a:pPr marL="0" indent="0" algn="just">
              <a:buNone/>
            </a:pPr>
            <a:r>
              <a:rPr lang="fa-IR" b="1" dirty="0" smtClean="0">
                <a:cs typeface="B Nazanin" pitchFamily="2" charset="-78"/>
              </a:rPr>
              <a:t>3</a:t>
            </a:r>
            <a:r>
              <a:rPr lang="ar-SA" b="1" dirty="0" smtClean="0">
                <a:cs typeface="B Nazanin" pitchFamily="2" charset="-78"/>
              </a:rPr>
              <a:t>-</a:t>
            </a:r>
            <a:r>
              <a:rPr lang="fa-IR" b="1" dirty="0" smtClean="0">
                <a:cs typeface="B Nazanin" pitchFamily="2" charset="-78"/>
              </a:rPr>
              <a:t>ذخيره </a:t>
            </a:r>
            <a:r>
              <a:rPr lang="ar-SA" b="1" dirty="0" smtClean="0">
                <a:cs typeface="B Nazanin" pitchFamily="2" charset="-78"/>
              </a:rPr>
              <a:t>ارزش </a:t>
            </a:r>
            <a:r>
              <a:rPr lang="fa-IR" b="1" dirty="0" smtClean="0">
                <a:cs typeface="B Nazanin" pitchFamily="2" charset="-78"/>
              </a:rPr>
              <a:t>يا  انتقال ارزش </a:t>
            </a:r>
            <a:r>
              <a:rPr lang="ar-SA" b="1" dirty="0" smtClean="0">
                <a:cs typeface="B Nazanin" pitchFamily="2" charset="-78"/>
              </a:rPr>
              <a:t>: </a:t>
            </a:r>
            <a:r>
              <a:rPr lang="ar-SA" dirty="0">
                <a:cs typeface="B Nazanin" pitchFamily="2" charset="-78"/>
              </a:rPr>
              <a:t>يكي ديگر از وظايف پول اين است كه ارزش يا قدرت خريد خود را در طول زمان حفظ نمايد. بدين معني كه اگر شخص درزمان حال مقداري پول در اختيار داشته باشد و آن را ذخيره نمايد، در زمان آينده از پول خود بتواند در جهت رفع نيازمندي هايش استفاده كند در حاليكه ارزش كالاهايي كه در آينده خريداري مي كنند كمتر از ارزش همان كالا در حال حاضر نباشد. </a:t>
            </a:r>
            <a:endParaRPr lang="en-US" dirty="0" smtClean="0">
              <a:cs typeface="B Nazanin" pitchFamily="2" charset="-78"/>
            </a:endParaRPr>
          </a:p>
          <a:p>
            <a:pPr algn="just"/>
            <a:r>
              <a:rPr lang="fa-IR" dirty="0" smtClean="0">
                <a:cs typeface="B Nazanin" pitchFamily="2" charset="-78"/>
              </a:rPr>
              <a:t>يك دارايي وقتي </a:t>
            </a:r>
            <a:r>
              <a:rPr lang="fa-IR" dirty="0" smtClean="0">
                <a:solidFill>
                  <a:srgbClr val="0070C0"/>
                </a:solidFill>
                <a:cs typeface="B Nazanin" pitchFamily="2" charset="-78"/>
              </a:rPr>
              <a:t>« نقد » </a:t>
            </a:r>
            <a:r>
              <a:rPr lang="fa-IR" dirty="0" smtClean="0">
                <a:cs typeface="B Nazanin" pitchFamily="2" charset="-78"/>
              </a:rPr>
              <a:t>است كه بتواند به آساني و بدون هزينه هاي بالاي تبديل ، براي مبادله كالاها و خدمات مورد استفاده قرار گرفته و احتمالا هزينه ناشي از زيان سرمايه اي آن حداقل است .</a:t>
            </a:r>
          </a:p>
          <a:p>
            <a:pPr algn="just"/>
            <a:r>
              <a:rPr lang="fa-IR" dirty="0" smtClean="0">
                <a:cs typeface="B Nazanin" pitchFamily="2" charset="-78"/>
              </a:rPr>
              <a:t>پول در مقايسه با سهام  و ... از نقدينگي بيشتري برخوردار است .</a:t>
            </a:r>
            <a:endParaRPr lang="en-US" dirty="0">
              <a:cs typeface="B Nazanin" pitchFamily="2" charset="-78"/>
            </a:endParaRPr>
          </a:p>
          <a:p>
            <a:pPr marL="0" indent="0" algn="just">
              <a:buNone/>
            </a:pPr>
            <a:r>
              <a:rPr lang="ar-SA" dirty="0">
                <a:cs typeface="B Nazanin" pitchFamily="2" charset="-78"/>
              </a:rPr>
              <a:t>با اين اوصاف امكان ذخيره ثروت و پس انداز فرد هم مي شود و </a:t>
            </a:r>
            <a:r>
              <a:rPr lang="ar-SA" dirty="0">
                <a:solidFill>
                  <a:srgbClr val="0070C0"/>
                </a:solidFill>
                <a:cs typeface="B Nazanin" pitchFamily="2" charset="-78"/>
              </a:rPr>
              <a:t>هزينه هاي ناشي از پس اندا كالايي كاهش مي يابد</a:t>
            </a:r>
            <a:r>
              <a:rPr lang="ar-SA" dirty="0">
                <a:cs typeface="B Nazanin" pitchFamily="2" charset="-78"/>
              </a:rPr>
              <a:t>. (هزينه انبار و يا تبديل كالا به صورتي كه قابل ذخيره كردن باشد ). به عنوان مثال شخصي كه توليد كننده سبزيجات مي باشد . اگر بخواهد محصول خود را ذخيره كند و در آينده از آن استفاده كند . مجبور است آن را خشك كرده و در انبار نگهداري كند كه هزينه هايي را به دنبال دارد </a:t>
            </a:r>
            <a:r>
              <a:rPr lang="ar-SA" dirty="0" smtClean="0">
                <a:cs typeface="B Nazanin" pitchFamily="2" charset="-78"/>
              </a:rPr>
              <a:t>.</a:t>
            </a:r>
            <a:endParaRPr lang="fa-IR" dirty="0" smtClean="0">
              <a:cs typeface="B Nazanin" pitchFamily="2" charset="-78"/>
            </a:endParaRPr>
          </a:p>
        </p:txBody>
      </p:sp>
    </p:spTree>
    <p:extLst>
      <p:ext uri="{BB962C8B-B14F-4D97-AF65-F5344CB8AC3E}">
        <p14:creationId xmlns:p14="http://schemas.microsoft.com/office/powerpoint/2010/main" val="3182760238"/>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642392"/>
          </a:xfrm>
        </p:spPr>
        <p:txBody>
          <a:bodyPr>
            <a:normAutofit/>
          </a:bodyPr>
          <a:lstStyle/>
          <a:p>
            <a:pPr marL="0" indent="0" algn="ctr"/>
            <a:r>
              <a:rPr lang="ar-SA" b="1" dirty="0">
                <a:cs typeface="B Titr" pitchFamily="2" charset="-78"/>
              </a:rPr>
              <a:t>ب) وظایف ثانویه پول</a:t>
            </a:r>
            <a:endParaRPr lang="en-US" dirty="0">
              <a:cs typeface="B Titr" pitchFamily="2" charset="-78"/>
            </a:endParaRPr>
          </a:p>
        </p:txBody>
      </p:sp>
      <p:sp>
        <p:nvSpPr>
          <p:cNvPr id="3" name="Content Placeholder 2"/>
          <p:cNvSpPr>
            <a:spLocks noGrp="1"/>
          </p:cNvSpPr>
          <p:nvPr>
            <p:ph idx="1"/>
          </p:nvPr>
        </p:nvSpPr>
        <p:spPr>
          <a:xfrm>
            <a:off x="395536" y="1340768"/>
            <a:ext cx="8229600" cy="5184576"/>
          </a:xfrm>
        </p:spPr>
        <p:txBody>
          <a:bodyPr>
            <a:noAutofit/>
          </a:bodyPr>
          <a:lstStyle/>
          <a:p>
            <a:pPr marL="0" indent="0" algn="just">
              <a:buNone/>
            </a:pPr>
            <a:r>
              <a:rPr lang="ar-SA" sz="2400" dirty="0" smtClean="0">
                <a:cs typeface="B Nazanin" pitchFamily="2" charset="-78"/>
              </a:rPr>
              <a:t>البته </a:t>
            </a:r>
            <a:r>
              <a:rPr lang="ar-SA" sz="2400" dirty="0">
                <a:cs typeface="B Nazanin" pitchFamily="2" charset="-78"/>
              </a:rPr>
              <a:t>بايد اين را در نظر داشت كه گاهي پول ها اين وظيفه خود را به درستي انجام نمي دهند. در جوامعي كه </a:t>
            </a:r>
            <a:r>
              <a:rPr lang="ar-SA" sz="2400" dirty="0">
                <a:solidFill>
                  <a:srgbClr val="FF0000"/>
                </a:solidFill>
                <a:cs typeface="B Nazanin" pitchFamily="2" charset="-78"/>
              </a:rPr>
              <a:t>تورم</a:t>
            </a:r>
            <a:r>
              <a:rPr lang="ar-SA" sz="2400" dirty="0">
                <a:cs typeface="B Nazanin" pitchFamily="2" charset="-78"/>
              </a:rPr>
              <a:t> بالايي دارند قدرت خريد پول مرتبا و به سرعت كاهش مي يابد و در اين حالت ديگر نمي توان گفت ارزش پول در طول زمان حفظ شده است . در چنين جوامعي مانند كشور ما افراد سعي مي كنند پول را به صورت داراييهاي ديگر در آوردند و ذخيره نمايند تا از اثرات تورم (كاهش قدرت خريد پول در زمان) در امان </a:t>
            </a:r>
            <a:r>
              <a:rPr lang="fa-IR" sz="2400" dirty="0" smtClean="0">
                <a:cs typeface="B Nazanin" pitchFamily="2" charset="-78"/>
              </a:rPr>
              <a:t>ب</a:t>
            </a:r>
            <a:r>
              <a:rPr lang="ar-SA" sz="2400" dirty="0" smtClean="0">
                <a:cs typeface="B Nazanin" pitchFamily="2" charset="-78"/>
              </a:rPr>
              <a:t>مانند </a:t>
            </a:r>
            <a:r>
              <a:rPr lang="ar-SA" sz="2400" dirty="0">
                <a:cs typeface="B Nazanin" pitchFamily="2" charset="-78"/>
              </a:rPr>
              <a:t>و در آينده براي مخارج خود دوباره داراييهاي خود را به پول تبديل مي كنند و اين عمل در دو مرحله تبديل پول به دارايي و تبديل دارايي به </a:t>
            </a:r>
            <a:r>
              <a:rPr lang="ar-SA" sz="2400" dirty="0" smtClean="0">
                <a:cs typeface="B Nazanin" pitchFamily="2" charset="-78"/>
              </a:rPr>
              <a:t>پول هزينه </a:t>
            </a:r>
            <a:r>
              <a:rPr lang="ar-SA" sz="2400" dirty="0">
                <a:cs typeface="B Nazanin" pitchFamily="2" charset="-78"/>
              </a:rPr>
              <a:t>هايي را به همراه دارد . به طور كلي ذخيره ارزش به سه صورت انجام مي شود </a:t>
            </a:r>
            <a:r>
              <a:rPr lang="ar-SA" sz="2400" dirty="0" smtClean="0">
                <a:cs typeface="B Nazanin" pitchFamily="2" charset="-78"/>
              </a:rPr>
              <a:t>:</a:t>
            </a:r>
            <a:endParaRPr lang="fa-IR" sz="2400" dirty="0" smtClean="0">
              <a:cs typeface="B Nazanin" pitchFamily="2" charset="-78"/>
            </a:endParaRPr>
          </a:p>
          <a:p>
            <a:pPr marL="0" indent="0" algn="just">
              <a:buNone/>
            </a:pPr>
            <a:r>
              <a:rPr lang="fa-IR" sz="2400" dirty="0" smtClean="0">
                <a:cs typeface="B Nazanin" pitchFamily="2" charset="-78"/>
              </a:rPr>
              <a:t>* </a:t>
            </a:r>
            <a:r>
              <a:rPr lang="fa-IR" sz="2400" dirty="0" smtClean="0">
                <a:solidFill>
                  <a:srgbClr val="0070C0"/>
                </a:solidFill>
                <a:cs typeface="B Nazanin" pitchFamily="2" charset="-78"/>
              </a:rPr>
              <a:t>« تورم »  </a:t>
            </a:r>
            <a:r>
              <a:rPr lang="fa-IR" sz="2400" dirty="0" smtClean="0">
                <a:cs typeface="B Nazanin" pitchFamily="2" charset="-78"/>
              </a:rPr>
              <a:t>افزايش مداوم و پيوسته در ميانگين وزني همه قيمت ها است .</a:t>
            </a:r>
            <a:endParaRPr lang="en-US" sz="2400" dirty="0">
              <a:cs typeface="B Nazanin" pitchFamily="2" charset="-78"/>
            </a:endParaRPr>
          </a:p>
        </p:txBody>
      </p:sp>
    </p:spTree>
    <p:extLst>
      <p:ext uri="{BB962C8B-B14F-4D97-AF65-F5344CB8AC3E}">
        <p14:creationId xmlns:p14="http://schemas.microsoft.com/office/powerpoint/2010/main" val="3086886385"/>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642392"/>
          </a:xfrm>
        </p:spPr>
        <p:txBody>
          <a:bodyPr>
            <a:normAutofit/>
          </a:bodyPr>
          <a:lstStyle/>
          <a:p>
            <a:pPr marL="0" indent="0" algn="ctr"/>
            <a:r>
              <a:rPr lang="ar-SA" b="1" dirty="0">
                <a:cs typeface="B Titr" pitchFamily="2" charset="-78"/>
              </a:rPr>
              <a:t>ب) وظایف ثانویه پول</a:t>
            </a:r>
            <a:endParaRPr lang="en-US" dirty="0">
              <a:cs typeface="B Titr" pitchFamily="2" charset="-78"/>
            </a:endParaRPr>
          </a:p>
        </p:txBody>
      </p:sp>
      <p:sp>
        <p:nvSpPr>
          <p:cNvPr id="3" name="Content Placeholder 2"/>
          <p:cNvSpPr>
            <a:spLocks noGrp="1"/>
          </p:cNvSpPr>
          <p:nvPr>
            <p:ph idx="1"/>
          </p:nvPr>
        </p:nvSpPr>
        <p:spPr>
          <a:xfrm>
            <a:off x="395536" y="1340768"/>
            <a:ext cx="8229600" cy="5184576"/>
          </a:xfrm>
        </p:spPr>
        <p:txBody>
          <a:bodyPr>
            <a:noAutofit/>
          </a:bodyPr>
          <a:lstStyle/>
          <a:p>
            <a:pPr marL="0" indent="0" algn="just">
              <a:buNone/>
            </a:pPr>
            <a:r>
              <a:rPr lang="ar-SA" b="1" dirty="0" smtClean="0">
                <a:cs typeface="B Nazanin" pitchFamily="2" charset="-78"/>
              </a:rPr>
              <a:t>1-تنخواه گردان : </a:t>
            </a:r>
            <a:r>
              <a:rPr lang="ar-SA" sz="2400" dirty="0" smtClean="0">
                <a:cs typeface="B Nazanin" pitchFamily="2" charset="-78"/>
              </a:rPr>
              <a:t>افراد پول را در كوتاه مدت براي رفع نيازمنديهاي جاري خود نگه مي دارند. </a:t>
            </a:r>
            <a:endParaRPr lang="en-US" sz="2400" dirty="0" smtClean="0">
              <a:cs typeface="B Nazanin" pitchFamily="2" charset="-78"/>
            </a:endParaRPr>
          </a:p>
          <a:p>
            <a:pPr marL="0" indent="0" algn="just">
              <a:buNone/>
            </a:pPr>
            <a:r>
              <a:rPr lang="ar-SA" b="1" dirty="0" smtClean="0">
                <a:cs typeface="B Nazanin" pitchFamily="2" charset="-78"/>
              </a:rPr>
              <a:t>2-پس </a:t>
            </a:r>
            <a:r>
              <a:rPr lang="ar-SA" b="1" dirty="0">
                <a:cs typeface="B Nazanin" pitchFamily="2" charset="-78"/>
              </a:rPr>
              <a:t>انداز : </a:t>
            </a:r>
            <a:r>
              <a:rPr lang="ar-SA" sz="2400" dirty="0">
                <a:cs typeface="B Nazanin" pitchFamily="2" charset="-78"/>
              </a:rPr>
              <a:t>پول را در بانك مي گذارد تا پس از مدتي كه به مبلغ قابل توجهي رسيد از آن در جهت رفع نيازهاي خود استفاده كنند. در اين حالت بانكها از پول در جهت سرمايه گذاري استفاده مي كنند و پول پس انداز شده بدون استفاده نمي ماند. </a:t>
            </a:r>
            <a:endParaRPr lang="en-US" sz="2400" dirty="0">
              <a:cs typeface="B Nazanin" pitchFamily="2" charset="-78"/>
            </a:endParaRPr>
          </a:p>
          <a:p>
            <a:pPr marL="0" indent="0" algn="just">
              <a:buNone/>
            </a:pPr>
            <a:r>
              <a:rPr lang="ar-SA" b="1" dirty="0">
                <a:cs typeface="B Nazanin" pitchFamily="2" charset="-78"/>
              </a:rPr>
              <a:t>3-كنز : </a:t>
            </a:r>
            <a:r>
              <a:rPr lang="ar-SA" sz="2400" dirty="0">
                <a:cs typeface="B Nazanin" pitchFamily="2" charset="-78"/>
              </a:rPr>
              <a:t>افراد پول را بدون اينكه استفاده از آن بشود در نزد خود نگه مي دارند . در اين حالت </a:t>
            </a:r>
            <a:r>
              <a:rPr lang="ar-SA" sz="2400" dirty="0" smtClean="0">
                <a:cs typeface="B Nazanin" pitchFamily="2" charset="-78"/>
              </a:rPr>
              <a:t>پول </a:t>
            </a:r>
            <a:r>
              <a:rPr lang="ar-SA" sz="2400" dirty="0">
                <a:cs typeface="B Nazanin" pitchFamily="2" charset="-78"/>
              </a:rPr>
              <a:t>براي مدتي كه در كنز است ، راكد شده و از جريان پول خارج مي شود</a:t>
            </a:r>
            <a:r>
              <a:rPr lang="ar-SA" sz="2400" dirty="0" smtClean="0">
                <a:cs typeface="B Nazanin" pitchFamily="2" charset="-78"/>
              </a:rPr>
              <a:t>.</a:t>
            </a:r>
            <a:endParaRPr lang="fa-IR" sz="2400" dirty="0" smtClean="0">
              <a:cs typeface="B Nazanin" pitchFamily="2" charset="-78"/>
            </a:endParaRPr>
          </a:p>
          <a:p>
            <a:pPr marL="0" indent="0" algn="just">
              <a:buNone/>
            </a:pPr>
            <a:r>
              <a:rPr lang="fa-IR" sz="2400" dirty="0" smtClean="0">
                <a:solidFill>
                  <a:srgbClr val="00B050"/>
                </a:solidFill>
                <a:cs typeface="B Nazanin" pitchFamily="2" charset="-78"/>
              </a:rPr>
              <a:t>در اقتصاد اسلامي وظيفه پول </a:t>
            </a:r>
            <a:r>
              <a:rPr lang="ar-SA" sz="2400" dirty="0" smtClean="0">
                <a:solidFill>
                  <a:srgbClr val="00B050"/>
                </a:solidFill>
                <a:cs typeface="B Nazanin" pitchFamily="2" charset="-78"/>
              </a:rPr>
              <a:t> </a:t>
            </a:r>
            <a:r>
              <a:rPr lang="fa-IR" sz="2400" dirty="0" smtClean="0">
                <a:solidFill>
                  <a:srgbClr val="00B050"/>
                </a:solidFill>
                <a:cs typeface="B Nazanin" pitchFamily="2" charset="-78"/>
              </a:rPr>
              <a:t>انتقال ارزش است نه ذخيره ارزش ( حفظ ارزش )</a:t>
            </a:r>
          </a:p>
          <a:p>
            <a:pPr marL="0" indent="0" algn="just">
              <a:buNone/>
            </a:pPr>
            <a:endParaRPr lang="en-US" sz="2400" dirty="0">
              <a:cs typeface="B Nazanin" pitchFamily="2" charset="-78"/>
            </a:endParaRPr>
          </a:p>
        </p:txBody>
      </p:sp>
    </p:spTree>
    <p:extLst>
      <p:ext uri="{BB962C8B-B14F-4D97-AF65-F5344CB8AC3E}">
        <p14:creationId xmlns:p14="http://schemas.microsoft.com/office/powerpoint/2010/main" val="6912192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marL="0" indent="0" algn="ctr"/>
            <a:r>
              <a:rPr lang="ar-SA" b="1" dirty="0">
                <a:cs typeface="B Titr" pitchFamily="2" charset="-78"/>
              </a:rPr>
              <a:t>ب) وظایف ثانویه پول</a:t>
            </a:r>
            <a:endParaRPr lang="en-US" dirty="0">
              <a:cs typeface="B Titr" pitchFamily="2" charset="-78"/>
            </a:endParaRPr>
          </a:p>
        </p:txBody>
      </p:sp>
      <p:sp>
        <p:nvSpPr>
          <p:cNvPr id="3" name="Content Placeholder 2"/>
          <p:cNvSpPr>
            <a:spLocks noGrp="1"/>
          </p:cNvSpPr>
          <p:nvPr>
            <p:ph idx="1"/>
          </p:nvPr>
        </p:nvSpPr>
        <p:spPr>
          <a:xfrm>
            <a:off x="395536" y="1340768"/>
            <a:ext cx="8229600" cy="5328592"/>
          </a:xfrm>
        </p:spPr>
        <p:txBody>
          <a:bodyPr>
            <a:noAutofit/>
          </a:bodyPr>
          <a:lstStyle/>
          <a:p>
            <a:pPr marL="0" indent="0" algn="just">
              <a:buNone/>
            </a:pPr>
            <a:r>
              <a:rPr lang="fa-IR" sz="1800" b="1" dirty="0" smtClean="0">
                <a:cs typeface="B Nazanin" pitchFamily="2" charset="-78"/>
              </a:rPr>
              <a:t>4</a:t>
            </a:r>
            <a:r>
              <a:rPr lang="ar-SA" sz="1800" b="1" dirty="0" smtClean="0">
                <a:cs typeface="B Nazanin" pitchFamily="2" charset="-78"/>
              </a:rPr>
              <a:t>-وسيله </a:t>
            </a:r>
            <a:r>
              <a:rPr lang="ar-SA" sz="1800" b="1" dirty="0">
                <a:cs typeface="B Nazanin" pitchFamily="2" charset="-78"/>
              </a:rPr>
              <a:t>اي براي پرداختهاي آتي : </a:t>
            </a:r>
            <a:endParaRPr lang="en-US" sz="1800" dirty="0">
              <a:cs typeface="B Nazanin" pitchFamily="2" charset="-78"/>
            </a:endParaRPr>
          </a:p>
          <a:p>
            <a:pPr marL="0" indent="0" algn="just">
              <a:buNone/>
            </a:pPr>
            <a:r>
              <a:rPr lang="ar-SA" sz="1800" dirty="0" smtClean="0">
                <a:cs typeface="B Nazanin" pitchFamily="2" charset="-78"/>
              </a:rPr>
              <a:t>پرداختهاي </a:t>
            </a:r>
            <a:r>
              <a:rPr lang="fa-IR" sz="1800" dirty="0" smtClean="0">
                <a:cs typeface="B Nazanin" pitchFamily="2" charset="-78"/>
              </a:rPr>
              <a:t>آ</a:t>
            </a:r>
            <a:r>
              <a:rPr lang="ar-SA" sz="1800" dirty="0" smtClean="0">
                <a:cs typeface="B Nazanin" pitchFamily="2" charset="-78"/>
              </a:rPr>
              <a:t>تي </a:t>
            </a:r>
            <a:r>
              <a:rPr lang="ar-SA" sz="1800" dirty="0">
                <a:cs typeface="B Nazanin" pitchFamily="2" charset="-78"/>
              </a:rPr>
              <a:t>به دو صورت انجام مي شود. </a:t>
            </a:r>
            <a:endParaRPr lang="en-US" sz="1800" dirty="0">
              <a:cs typeface="B Nazanin" pitchFamily="2" charset="-78"/>
            </a:endParaRPr>
          </a:p>
          <a:p>
            <a:pPr marL="0" indent="0" algn="just">
              <a:buNone/>
            </a:pPr>
            <a:r>
              <a:rPr lang="ar-SA" sz="1800" dirty="0">
                <a:cs typeface="B Nazanin" pitchFamily="2" charset="-78"/>
              </a:rPr>
              <a:t>1-كالا خريداري مي شود و خريدار پرداخت پول در آينده را تعهد مي كند (آنچه كه در مبادلات پاياپاي امكان پذير نبود </a:t>
            </a:r>
            <a:r>
              <a:rPr lang="fa-IR" sz="1800" dirty="0" smtClean="0">
                <a:cs typeface="B Nazanin" pitchFamily="2" charset="-78"/>
              </a:rPr>
              <a:t>) </a:t>
            </a:r>
            <a:r>
              <a:rPr lang="ar-SA" sz="1800" dirty="0" smtClean="0">
                <a:cs typeface="B Nazanin" pitchFamily="2" charset="-78"/>
              </a:rPr>
              <a:t>. </a:t>
            </a:r>
            <a:r>
              <a:rPr lang="ar-SA" sz="1800" dirty="0">
                <a:cs typeface="B Nazanin" pitchFamily="2" charset="-78"/>
              </a:rPr>
              <a:t>در اين حالت چون پول وظيفه حفظ ارزش را نيز دارد فروشنده مي داند با پولي كه در آينده دريافت مي كند مي تواند قدرت خريد خود را حفظ كند. البته اگر اقتصاد در شرايط تورمي باشد طبيعي است كه قيمت نسيه كالا بالاتر از قيمت نقدي آن باشد و هر چه تورم بالاتر باشد ، فروشنده براي حفظ قدرت خريد خود در آينده مجبور است قيمت نسيه كالا را بالاتر ببرد. </a:t>
            </a:r>
            <a:endParaRPr lang="en-US" sz="1800" dirty="0">
              <a:cs typeface="B Nazanin" pitchFamily="2" charset="-78"/>
            </a:endParaRPr>
          </a:p>
          <a:p>
            <a:pPr marL="0" indent="0" algn="just">
              <a:buNone/>
            </a:pPr>
            <a:r>
              <a:rPr lang="ar-SA" sz="1800" dirty="0">
                <a:cs typeface="B Nazanin" pitchFamily="2" charset="-78"/>
              </a:rPr>
              <a:t>2-در اقتصادهاي مدرن امروزي بسياري از كالاها براي توليد، به زمان قابل ملاحظه اي نياز دارند مثلا ممكن است 6 ماه يا يكسال پس از شروع به توليد ، كالا آماده فروش شود و چنين كالاهايي معمولا پس از </a:t>
            </a:r>
            <a:r>
              <a:rPr lang="ar-SA" sz="1800" dirty="0">
                <a:solidFill>
                  <a:srgbClr val="0070C0"/>
                </a:solidFill>
                <a:cs typeface="B Nazanin" pitchFamily="2" charset="-78"/>
              </a:rPr>
              <a:t>سفارش</a:t>
            </a:r>
            <a:r>
              <a:rPr lang="ar-SA" sz="1800" dirty="0">
                <a:cs typeface="B Nazanin" pitchFamily="2" charset="-78"/>
              </a:rPr>
              <a:t> توليد مي شوند و در آن پرداختها بابت آن معمولا در آينده صورت مي گيرد. </a:t>
            </a:r>
            <a:endParaRPr lang="en-US" sz="1800" dirty="0">
              <a:cs typeface="B Nazanin" pitchFamily="2" charset="-78"/>
            </a:endParaRPr>
          </a:p>
          <a:p>
            <a:pPr marL="0" indent="0" algn="just">
              <a:buNone/>
            </a:pPr>
            <a:r>
              <a:rPr lang="ar-SA" sz="1800" dirty="0">
                <a:cs typeface="B Nazanin" pitchFamily="2" charset="-78"/>
              </a:rPr>
              <a:t>پرداختهاي آتي به خصوص در مواردي كه زمان تحويل كالا با زمان پرداخت وجه آن فاصله زيادي دارد ، اهميت زيادي مي يابد . به عنوان مثال ، هنگامي كه خانه اي خريداري مي شود و وجه آن در طول 15 سال ، ماهيانه پرداخت مي شود. </a:t>
            </a:r>
            <a:endParaRPr lang="en-US" sz="1800" dirty="0">
              <a:cs typeface="B Nazanin" pitchFamily="2" charset="-78"/>
            </a:endParaRPr>
          </a:p>
          <a:p>
            <a:pPr marL="0" indent="0" algn="just">
              <a:buNone/>
            </a:pPr>
            <a:endParaRPr lang="en-US" sz="1800" dirty="0">
              <a:cs typeface="B Nazanin" pitchFamily="2" charset="-78"/>
            </a:endParaRPr>
          </a:p>
        </p:txBody>
      </p:sp>
    </p:spTree>
    <p:extLst>
      <p:ext uri="{BB962C8B-B14F-4D97-AF65-F5344CB8AC3E}">
        <p14:creationId xmlns:p14="http://schemas.microsoft.com/office/powerpoint/2010/main" val="249156229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r"/>
            <a:r>
              <a:rPr lang="fa-IR" sz="4800" dirty="0" smtClean="0">
                <a:solidFill>
                  <a:srgbClr val="00B050"/>
                </a:solidFill>
                <a:cs typeface="B Titr" pitchFamily="2" charset="-78"/>
              </a:rPr>
              <a:t>نظم</a:t>
            </a:r>
            <a:endParaRPr lang="en-US" sz="4800" dirty="0">
              <a:solidFill>
                <a:srgbClr val="00B050"/>
              </a:solidFill>
              <a:cs typeface="B Titr" pitchFamily="2" charset="-78"/>
            </a:endParaRPr>
          </a:p>
        </p:txBody>
      </p:sp>
      <p:sp>
        <p:nvSpPr>
          <p:cNvPr id="5" name="Content Placeholder 4"/>
          <p:cNvSpPr>
            <a:spLocks noGrp="1"/>
          </p:cNvSpPr>
          <p:nvPr>
            <p:ph idx="1"/>
            <p:custDataLst>
              <p:tags r:id="rId3"/>
            </p:custDataLst>
          </p:nvPr>
        </p:nvSpPr>
        <p:spPr>
          <a:xfrm>
            <a:off x="1331640" y="1916832"/>
            <a:ext cx="7075512" cy="3816424"/>
          </a:xfrm>
        </p:spPr>
        <p:txBody>
          <a:bodyPr>
            <a:normAutofit lnSpcReduction="10000"/>
          </a:bodyPr>
          <a:lstStyle/>
          <a:p>
            <a:pPr marL="0" indent="0">
              <a:buNone/>
            </a:pPr>
            <a:r>
              <a:rPr lang="fa-IR" sz="2800" dirty="0" smtClean="0">
                <a:cs typeface="B Nazanin" pitchFamily="2" charset="-78"/>
              </a:rPr>
              <a:t>1- قبل از استاد وارد كلاس شويد .</a:t>
            </a:r>
          </a:p>
          <a:p>
            <a:pPr marL="0" indent="0">
              <a:buNone/>
            </a:pPr>
            <a:r>
              <a:rPr lang="fa-IR" sz="2800" dirty="0" smtClean="0">
                <a:cs typeface="B Nazanin" pitchFamily="2" charset="-78"/>
              </a:rPr>
              <a:t>2- </a:t>
            </a:r>
            <a:r>
              <a:rPr lang="fa-IR" sz="2800" dirty="0">
                <a:solidFill>
                  <a:srgbClr val="00B050"/>
                </a:solidFill>
                <a:cs typeface="B Nazanin" pitchFamily="2" charset="-78"/>
              </a:rPr>
              <a:t>سكوت</a:t>
            </a:r>
            <a:r>
              <a:rPr lang="fa-IR" sz="2800" dirty="0">
                <a:cs typeface="B Nazanin" pitchFamily="2" charset="-78"/>
              </a:rPr>
              <a:t> را مراعات </a:t>
            </a:r>
            <a:r>
              <a:rPr lang="fa-IR" sz="2800" dirty="0" smtClean="0">
                <a:cs typeface="B Nazanin" pitchFamily="2" charset="-78"/>
              </a:rPr>
              <a:t>فرموده وهنگاميكه </a:t>
            </a:r>
            <a:r>
              <a:rPr lang="fa-IR" sz="2800" dirty="0">
                <a:cs typeface="B Nazanin" pitchFamily="2" charset="-78"/>
              </a:rPr>
              <a:t>سوالي داشتيد فقط </a:t>
            </a:r>
            <a:r>
              <a:rPr lang="fa-IR" sz="2800" dirty="0">
                <a:solidFill>
                  <a:srgbClr val="00B050"/>
                </a:solidFill>
                <a:cs typeface="B Nazanin" pitchFamily="2" charset="-78"/>
              </a:rPr>
              <a:t>دست بلند كنيد </a:t>
            </a:r>
            <a:r>
              <a:rPr lang="fa-IR" sz="2800" dirty="0">
                <a:cs typeface="B Nazanin" pitchFamily="2" charset="-78"/>
              </a:rPr>
              <a:t>.</a:t>
            </a:r>
          </a:p>
          <a:p>
            <a:pPr marL="0" indent="0">
              <a:buNone/>
            </a:pPr>
            <a:r>
              <a:rPr lang="fa-IR" sz="2800" dirty="0" smtClean="0">
                <a:cs typeface="B Nazanin" pitchFamily="2" charset="-78"/>
              </a:rPr>
              <a:t>3- در زمان كلاس درس </a:t>
            </a:r>
            <a:r>
              <a:rPr lang="fa-IR" sz="2800" dirty="0" smtClean="0">
                <a:solidFill>
                  <a:srgbClr val="00B050"/>
                </a:solidFill>
                <a:cs typeface="B Nazanin" pitchFamily="2" charset="-78"/>
              </a:rPr>
              <a:t>صحبت نكنيد </a:t>
            </a:r>
            <a:r>
              <a:rPr lang="fa-IR" sz="2800" dirty="0" smtClean="0">
                <a:cs typeface="B Nazanin" pitchFamily="2" charset="-78"/>
              </a:rPr>
              <a:t>.</a:t>
            </a:r>
          </a:p>
          <a:p>
            <a:pPr marL="0" indent="0">
              <a:buNone/>
            </a:pPr>
            <a:r>
              <a:rPr lang="fa-IR" sz="2800" dirty="0" smtClean="0">
                <a:cs typeface="B Nazanin" pitchFamily="2" charset="-78"/>
              </a:rPr>
              <a:t>4- در زمان كلاس درس از </a:t>
            </a:r>
            <a:r>
              <a:rPr lang="fa-IR" sz="2800" dirty="0" smtClean="0">
                <a:solidFill>
                  <a:srgbClr val="FF0000"/>
                </a:solidFill>
                <a:cs typeface="B Nazanin" pitchFamily="2" charset="-78"/>
              </a:rPr>
              <a:t>موبايل</a:t>
            </a:r>
            <a:r>
              <a:rPr lang="fa-IR" sz="2800" dirty="0" smtClean="0">
                <a:cs typeface="B Nazanin" pitchFamily="2" charset="-78"/>
              </a:rPr>
              <a:t> استفاده نكنيد .</a:t>
            </a:r>
          </a:p>
          <a:p>
            <a:pPr marL="0" indent="0">
              <a:buNone/>
            </a:pPr>
            <a:r>
              <a:rPr lang="fa-IR" sz="2800" dirty="0" smtClean="0">
                <a:cs typeface="B Nazanin" pitchFamily="2" charset="-78"/>
              </a:rPr>
              <a:t>				         با تشكر</a:t>
            </a:r>
          </a:p>
        </p:txBody>
      </p:sp>
      <p:sp>
        <p:nvSpPr>
          <p:cNvPr id="7" name="Slide Number Placeholder 6"/>
          <p:cNvSpPr>
            <a:spLocks noGrp="1"/>
          </p:cNvSpPr>
          <p:nvPr>
            <p:ph type="sldNum" sz="quarter" idx="12"/>
          </p:nvPr>
        </p:nvSpPr>
        <p:spPr/>
        <p:txBody>
          <a:bodyPr/>
          <a:lstStyle/>
          <a:p>
            <a:fld id="{33D6E5A2-EC83-451F-A719-9AC1370DD5CF}" type="slidenum">
              <a:rPr lang="en-US" smtClean="0"/>
              <a:pPr/>
              <a:t>5</a:t>
            </a:fld>
            <a:endParaRPr lang="en-US" dirty="0"/>
          </a:p>
        </p:txBody>
      </p:sp>
    </p:spTree>
    <p:custDataLst>
      <p:tags r:id="rId1"/>
    </p:custDataLst>
    <p:extLst>
      <p:ext uri="{BB962C8B-B14F-4D97-AF65-F5344CB8AC3E}">
        <p14:creationId xmlns:p14="http://schemas.microsoft.com/office/powerpoint/2010/main" val="735261964"/>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marL="0" indent="0" algn="ctr"/>
            <a:r>
              <a:rPr lang="ar-SA" b="1" dirty="0">
                <a:cs typeface="B Titr" pitchFamily="2" charset="-78"/>
              </a:rPr>
              <a:t>ب) وظایف ثانویه پول</a:t>
            </a:r>
            <a:endParaRPr lang="en-US" dirty="0">
              <a:cs typeface="B Titr" pitchFamily="2" charset="-78"/>
            </a:endParaRPr>
          </a:p>
        </p:txBody>
      </p:sp>
      <p:sp>
        <p:nvSpPr>
          <p:cNvPr id="3" name="Content Placeholder 2"/>
          <p:cNvSpPr>
            <a:spLocks noGrp="1"/>
          </p:cNvSpPr>
          <p:nvPr>
            <p:ph idx="1"/>
          </p:nvPr>
        </p:nvSpPr>
        <p:spPr>
          <a:xfrm>
            <a:off x="395536" y="1340768"/>
            <a:ext cx="8229600" cy="5328592"/>
          </a:xfrm>
        </p:spPr>
        <p:txBody>
          <a:bodyPr>
            <a:noAutofit/>
          </a:bodyPr>
          <a:lstStyle/>
          <a:p>
            <a:pPr marL="0" indent="0" algn="just">
              <a:buNone/>
            </a:pPr>
            <a:r>
              <a:rPr lang="fa-IR" sz="2800" b="1" dirty="0" smtClean="0">
                <a:cs typeface="B Nazanin" pitchFamily="2" charset="-78"/>
              </a:rPr>
              <a:t>5</a:t>
            </a:r>
            <a:r>
              <a:rPr lang="ar-SA" sz="2800" b="1" dirty="0" smtClean="0">
                <a:cs typeface="B Nazanin" pitchFamily="2" charset="-78"/>
              </a:rPr>
              <a:t>-انتقال </a:t>
            </a:r>
            <a:r>
              <a:rPr lang="ar-SA" sz="2800" b="1" dirty="0">
                <a:cs typeface="B Nazanin" pitchFamily="2" charset="-78"/>
              </a:rPr>
              <a:t>قدرت خريد :</a:t>
            </a:r>
            <a:endParaRPr lang="en-US" sz="2800" dirty="0">
              <a:cs typeface="B Nazanin" pitchFamily="2" charset="-78"/>
            </a:endParaRPr>
          </a:p>
          <a:p>
            <a:pPr marL="0" indent="0" algn="just">
              <a:buNone/>
            </a:pPr>
            <a:r>
              <a:rPr lang="ar-SA" sz="2800" dirty="0">
                <a:cs typeface="B Nazanin" pitchFamily="2" charset="-78"/>
              </a:rPr>
              <a:t> </a:t>
            </a:r>
            <a:r>
              <a:rPr lang="ar-SA" sz="2800" dirty="0" smtClean="0">
                <a:cs typeface="B Nazanin" pitchFamily="2" charset="-78"/>
              </a:rPr>
              <a:t>پول </a:t>
            </a:r>
            <a:r>
              <a:rPr lang="ar-SA" sz="2800" dirty="0">
                <a:cs typeface="B Nazanin" pitchFamily="2" charset="-78"/>
              </a:rPr>
              <a:t>عاملي جهت انتقال قدرت خريد است يعني هنگامي كه كارگر از كارفرما </a:t>
            </a:r>
            <a:r>
              <a:rPr lang="fa-IR" sz="2800" dirty="0" smtClean="0">
                <a:cs typeface="B Nazanin" pitchFamily="2" charset="-78"/>
              </a:rPr>
              <a:t>مزد</a:t>
            </a:r>
            <a:r>
              <a:rPr lang="ar-SA" sz="2800" dirty="0" smtClean="0">
                <a:cs typeface="B Nazanin" pitchFamily="2" charset="-78"/>
              </a:rPr>
              <a:t> </a:t>
            </a:r>
            <a:r>
              <a:rPr lang="ar-SA" sz="2800" dirty="0">
                <a:cs typeface="B Nazanin" pitchFamily="2" charset="-78"/>
              </a:rPr>
              <a:t>خود را به صورت پول دريافت مي دارد، قدرت خريد از كارفرما به كارگر منتقل شده است و حق انتخاب كالا در اختيار كارگر قرار گرفته است و البته در بسياري از موارد مانند پرداختهاي انتقالي ، انتقال قدرت خريد بدون انجام كار و خدمت توسط فرد، صورت مي پذيرد و فرد بدون اينكه كاري انجام داده باشد داراي قدرت خريد خواهد شد . بيمه هاي بيكاري از جمله اين موارد است. </a:t>
            </a:r>
            <a:endParaRPr lang="en-US" sz="2800" dirty="0">
              <a:cs typeface="B Nazanin" pitchFamily="2" charset="-78"/>
            </a:endParaRPr>
          </a:p>
        </p:txBody>
      </p:sp>
    </p:spTree>
    <p:extLst>
      <p:ext uri="{BB962C8B-B14F-4D97-AF65-F5344CB8AC3E}">
        <p14:creationId xmlns:p14="http://schemas.microsoft.com/office/powerpoint/2010/main" val="2721108502"/>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b="1" dirty="0">
                <a:cs typeface="B Titr" pitchFamily="2" charset="-78"/>
              </a:rPr>
              <a:t>ج) وظايف احتياطي پول </a:t>
            </a:r>
            <a:endParaRPr lang="en-US" dirty="0">
              <a:cs typeface="B Titr" pitchFamily="2" charset="-78"/>
            </a:endParaRPr>
          </a:p>
        </p:txBody>
      </p:sp>
      <p:sp>
        <p:nvSpPr>
          <p:cNvPr id="3" name="Content Placeholder 2"/>
          <p:cNvSpPr>
            <a:spLocks noGrp="1"/>
          </p:cNvSpPr>
          <p:nvPr>
            <p:ph idx="1"/>
          </p:nvPr>
        </p:nvSpPr>
        <p:spPr>
          <a:xfrm>
            <a:off x="395536" y="1340768"/>
            <a:ext cx="8229600" cy="5517232"/>
          </a:xfrm>
        </p:spPr>
        <p:txBody>
          <a:bodyPr>
            <a:noAutofit/>
          </a:bodyPr>
          <a:lstStyle/>
          <a:p>
            <a:pPr marL="0" indent="0" algn="just">
              <a:buNone/>
            </a:pPr>
            <a:r>
              <a:rPr lang="ar-SA" sz="2400" dirty="0">
                <a:cs typeface="B Nazanin" pitchFamily="2" charset="-78"/>
              </a:rPr>
              <a:t>علاوه بر موارد ذكر شده </a:t>
            </a:r>
            <a:r>
              <a:rPr lang="ar-SA" sz="2400" dirty="0" smtClean="0">
                <a:cs typeface="B Nazanin" pitchFamily="2" charset="-78"/>
              </a:rPr>
              <a:t>مي </a:t>
            </a:r>
            <a:r>
              <a:rPr lang="ar-SA" sz="2400" dirty="0">
                <a:cs typeface="B Nazanin" pitchFamily="2" charset="-78"/>
              </a:rPr>
              <a:t>توان وظايفي كه با پيشرفت اقتصاد به عنوان وظيفه براي پول درآمده است را نيز در نظر گرفت . </a:t>
            </a:r>
            <a:endParaRPr lang="en-US" sz="2400" dirty="0">
              <a:cs typeface="B Nazanin" pitchFamily="2" charset="-78"/>
            </a:endParaRPr>
          </a:p>
          <a:p>
            <a:pPr marL="0" indent="0" algn="just">
              <a:buNone/>
            </a:pPr>
            <a:r>
              <a:rPr lang="fa-IR" sz="2400" dirty="0">
                <a:cs typeface="B Nazanin" pitchFamily="2" charset="-78"/>
              </a:rPr>
              <a:t>6</a:t>
            </a:r>
            <a:r>
              <a:rPr lang="ar-SA" sz="2400" dirty="0" smtClean="0">
                <a:cs typeface="B Nazanin" pitchFamily="2" charset="-78"/>
              </a:rPr>
              <a:t>-</a:t>
            </a:r>
            <a:r>
              <a:rPr lang="ar-SA" sz="2400" b="1" dirty="0" smtClean="0">
                <a:cs typeface="B Nazanin" pitchFamily="2" charset="-78"/>
              </a:rPr>
              <a:t>محاسبه </a:t>
            </a:r>
            <a:r>
              <a:rPr lang="ar-SA" sz="2400" b="1" dirty="0">
                <a:cs typeface="B Nazanin" pitchFamily="2" charset="-78"/>
              </a:rPr>
              <a:t>درآمد ملي : </a:t>
            </a:r>
            <a:r>
              <a:rPr lang="ar-SA" sz="2400" u="sng" dirty="0">
                <a:cs typeface="B Nazanin" pitchFamily="2" charset="-78"/>
              </a:rPr>
              <a:t>درآمد ملي ارزش مجموع كالاها و خدمات توليد شده در يك دوره معين است </a:t>
            </a:r>
            <a:r>
              <a:rPr lang="ar-SA" sz="2400" dirty="0">
                <a:cs typeface="B Nazanin" pitchFamily="2" charset="-78"/>
              </a:rPr>
              <a:t>كه محاسبه آن در جوامع امروزي از جهت تعيين موقعيت فعلي اقتصاد و پيش بيني شرايط آينده و سياستگذاري در جهت رفع كاستيهاي اقتصاد اهميت فوق العاده اي يافته است . هر چند درآمد ملي تنها عامل نشان دهنده رفاه اقتصادي جوامع و توسعه يافتگي آنها نمي باشد ولي يكي از عوامل مهم تاثير گذار در اين راستا است . </a:t>
            </a:r>
            <a:endParaRPr lang="en-US" sz="2400" dirty="0">
              <a:cs typeface="B Nazanin" pitchFamily="2" charset="-78"/>
            </a:endParaRPr>
          </a:p>
          <a:p>
            <a:pPr marL="0" indent="0" algn="just">
              <a:buNone/>
            </a:pPr>
            <a:r>
              <a:rPr lang="ar-SA" sz="2400" dirty="0">
                <a:cs typeface="B Nazanin" pitchFamily="2" charset="-78"/>
              </a:rPr>
              <a:t>از آنجا كه كالاها و خدمات </a:t>
            </a:r>
            <a:r>
              <a:rPr lang="ar-SA" sz="2400" dirty="0" smtClean="0">
                <a:cs typeface="B Nazanin" pitchFamily="2" charset="-78"/>
              </a:rPr>
              <a:t>مختل</a:t>
            </a:r>
            <a:r>
              <a:rPr lang="fa-IR" sz="2400" dirty="0" smtClean="0">
                <a:cs typeface="B Nazanin" pitchFamily="2" charset="-78"/>
              </a:rPr>
              <a:t>ف</a:t>
            </a:r>
            <a:r>
              <a:rPr lang="ar-SA" sz="2400" dirty="0" smtClean="0">
                <a:cs typeface="B Nazanin" pitchFamily="2" charset="-78"/>
              </a:rPr>
              <a:t> </a:t>
            </a:r>
            <a:r>
              <a:rPr lang="ar-SA" sz="2400" dirty="0">
                <a:cs typeface="B Nazanin" pitchFamily="2" charset="-78"/>
              </a:rPr>
              <a:t>با هم همگن نمي باشند ، محاسبه درآمد ملي بدون در نظر گرفتن پول به عنوان وسيله ارزش گذاري غير ممكن است و اين وظيفه ، مهمترين وظيفه احتياطي پول است. </a:t>
            </a:r>
            <a:endParaRPr lang="en-US" sz="2400" dirty="0">
              <a:cs typeface="B Nazanin" pitchFamily="2" charset="-78"/>
            </a:endParaRPr>
          </a:p>
        </p:txBody>
      </p:sp>
    </p:spTree>
    <p:extLst>
      <p:ext uri="{BB962C8B-B14F-4D97-AF65-F5344CB8AC3E}">
        <p14:creationId xmlns:p14="http://schemas.microsoft.com/office/powerpoint/2010/main" val="827184087"/>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b="1" dirty="0">
                <a:cs typeface="B Titr" pitchFamily="2" charset="-78"/>
              </a:rPr>
              <a:t>ج) وظايف احتياطي پول </a:t>
            </a:r>
            <a:endParaRPr lang="en-US" dirty="0">
              <a:cs typeface="B Titr" pitchFamily="2" charset="-78"/>
            </a:endParaRPr>
          </a:p>
        </p:txBody>
      </p:sp>
      <p:sp>
        <p:nvSpPr>
          <p:cNvPr id="3" name="Content Placeholder 2"/>
          <p:cNvSpPr>
            <a:spLocks noGrp="1"/>
          </p:cNvSpPr>
          <p:nvPr>
            <p:ph idx="1"/>
          </p:nvPr>
        </p:nvSpPr>
        <p:spPr>
          <a:xfrm>
            <a:off x="395536" y="1340768"/>
            <a:ext cx="8229600" cy="5400600"/>
          </a:xfrm>
        </p:spPr>
        <p:txBody>
          <a:bodyPr>
            <a:noAutofit/>
          </a:bodyPr>
          <a:lstStyle/>
          <a:p>
            <a:pPr marL="0" indent="0" algn="just">
              <a:buNone/>
            </a:pPr>
            <a:r>
              <a:rPr lang="fa-IR" dirty="0" smtClean="0">
                <a:cs typeface="B Nazanin" pitchFamily="2" charset="-78"/>
              </a:rPr>
              <a:t>7</a:t>
            </a:r>
            <a:r>
              <a:rPr lang="ar-SA" dirty="0" smtClean="0">
                <a:cs typeface="B Nazanin" pitchFamily="2" charset="-78"/>
              </a:rPr>
              <a:t>-</a:t>
            </a:r>
            <a:r>
              <a:rPr lang="ar-SA" b="1" dirty="0" smtClean="0">
                <a:cs typeface="B Nazanin" pitchFamily="2" charset="-78"/>
              </a:rPr>
              <a:t>حداكثر </a:t>
            </a:r>
            <a:r>
              <a:rPr lang="ar-SA" b="1" dirty="0">
                <a:cs typeface="B Nazanin" pitchFamily="2" charset="-78"/>
              </a:rPr>
              <a:t>كردن سود توليد كننده و مطلوبيت مصرف كننده </a:t>
            </a:r>
            <a:r>
              <a:rPr lang="ar-SA" dirty="0">
                <a:cs typeface="B Nazanin" pitchFamily="2" charset="-78"/>
              </a:rPr>
              <a:t>: اين عامل هم بدون در نظر گرفتن پول بسيار مشكل و بعضا غير ممكن است . مصرف كننده در تلاش است كه مطلوبيت خود را حداكثر كند و در اين راستا به قيمتهاي پولي كالاها و قيمتهاي كالاها نسبت به يكديگر توجه دارد براي اينكه بتواند از بين كالاهاي مختلف ، كالاهايي را كه مطلوبيت او را حداكثر مي </a:t>
            </a:r>
            <a:r>
              <a:rPr lang="ar-SA" dirty="0" smtClean="0">
                <a:cs typeface="B Nazanin" pitchFamily="2" charset="-78"/>
              </a:rPr>
              <a:t>كند</a:t>
            </a:r>
            <a:r>
              <a:rPr lang="fa-IR" dirty="0" smtClean="0">
                <a:cs typeface="B Nazanin" pitchFamily="2" charset="-78"/>
              </a:rPr>
              <a:t> </a:t>
            </a:r>
            <a:r>
              <a:rPr lang="ar-SA" dirty="0" smtClean="0">
                <a:cs typeface="B Nazanin" pitchFamily="2" charset="-78"/>
              </a:rPr>
              <a:t> </a:t>
            </a:r>
            <a:r>
              <a:rPr lang="ar-SA" dirty="0">
                <a:cs typeface="B Nazanin" pitchFamily="2" charset="-78"/>
              </a:rPr>
              <a:t>بيابد بايد رابطه </a:t>
            </a:r>
            <a:r>
              <a:rPr lang="en-US" dirty="0">
                <a:cs typeface="B Nazanin" pitchFamily="2" charset="-78"/>
              </a:rPr>
              <a:t>mux/</a:t>
            </a:r>
            <a:r>
              <a:rPr lang="en-US" dirty="0" err="1">
                <a:cs typeface="B Nazanin" pitchFamily="2" charset="-78"/>
              </a:rPr>
              <a:t>px</a:t>
            </a:r>
            <a:r>
              <a:rPr lang="en-US" dirty="0">
                <a:cs typeface="B Nazanin" pitchFamily="2" charset="-78"/>
              </a:rPr>
              <a:t>=</a:t>
            </a:r>
            <a:r>
              <a:rPr lang="en-US" dirty="0" err="1">
                <a:cs typeface="B Nazanin" pitchFamily="2" charset="-78"/>
              </a:rPr>
              <a:t>muy</a:t>
            </a:r>
            <a:r>
              <a:rPr lang="en-US" dirty="0">
                <a:cs typeface="B Nazanin" pitchFamily="2" charset="-78"/>
              </a:rPr>
              <a:t>/</a:t>
            </a:r>
            <a:r>
              <a:rPr lang="en-US" dirty="0" err="1">
                <a:cs typeface="B Nazanin" pitchFamily="2" charset="-78"/>
              </a:rPr>
              <a:t>py</a:t>
            </a:r>
            <a:r>
              <a:rPr lang="ar-SA" dirty="0">
                <a:cs typeface="B Nazanin" pitchFamily="2" charset="-78"/>
              </a:rPr>
              <a:t> را در نظر داشته باشد و رسيدن به اين رابطه بدون در نظر گرفتن پول با مشكلات زيادي همراه است . از طرف ديگر در بازار مبادلات تهاتري يا مبادلات پاياپاي تنوع كم است و مي دانيم هر چه تنوع كالاها بيشتر باشد مصرف كننده حاضر به پرداخت قيمتهاي بيشتر است و هر چه كالاها متنوع تر باشند ، تقاضا افزايش مي يابد و اين عامل باعث رونق بازار مي شود </a:t>
            </a:r>
            <a:r>
              <a:rPr lang="fa-IR" dirty="0" smtClean="0">
                <a:cs typeface="B Nazanin" pitchFamily="2" charset="-78"/>
              </a:rPr>
              <a:t>.</a:t>
            </a:r>
            <a:r>
              <a:rPr lang="ar-SA" dirty="0" smtClean="0">
                <a:cs typeface="B Nazanin" pitchFamily="2" charset="-78"/>
              </a:rPr>
              <a:t> </a:t>
            </a:r>
            <a:r>
              <a:rPr lang="ar-SA" dirty="0">
                <a:cs typeface="B Nazanin" pitchFamily="2" charset="-78"/>
              </a:rPr>
              <a:t>همچنين </a:t>
            </a:r>
            <a:r>
              <a:rPr lang="ar-SA" dirty="0" smtClean="0">
                <a:cs typeface="B Nazanin" pitchFamily="2" charset="-78"/>
              </a:rPr>
              <a:t>توليد </a:t>
            </a:r>
            <a:r>
              <a:rPr lang="ar-SA" dirty="0">
                <a:cs typeface="B Nazanin" pitchFamily="2" charset="-78"/>
              </a:rPr>
              <a:t>كننده هم </a:t>
            </a:r>
            <a:r>
              <a:rPr lang="fa-IR" dirty="0" smtClean="0">
                <a:cs typeface="B Nazanin" pitchFamily="2" charset="-78"/>
              </a:rPr>
              <a:t>براي </a:t>
            </a:r>
            <a:r>
              <a:rPr lang="ar-SA" dirty="0" smtClean="0">
                <a:cs typeface="B Nazanin" pitchFamily="2" charset="-78"/>
              </a:rPr>
              <a:t>حداكثر </a:t>
            </a:r>
            <a:r>
              <a:rPr lang="ar-SA" dirty="0">
                <a:cs typeface="B Nazanin" pitchFamily="2" charset="-78"/>
              </a:rPr>
              <a:t>كردن سود بايد به رابطه </a:t>
            </a:r>
            <a:r>
              <a:rPr lang="en-US" dirty="0" err="1">
                <a:cs typeface="B Nazanin" pitchFamily="2" charset="-78"/>
              </a:rPr>
              <a:t>mpl</a:t>
            </a:r>
            <a:r>
              <a:rPr lang="en-US" dirty="0">
                <a:cs typeface="B Nazanin" pitchFamily="2" charset="-78"/>
              </a:rPr>
              <a:t>/</a:t>
            </a:r>
            <a:r>
              <a:rPr lang="en-US" dirty="0" err="1">
                <a:cs typeface="B Nazanin" pitchFamily="2" charset="-78"/>
              </a:rPr>
              <a:t>pl</a:t>
            </a:r>
            <a:r>
              <a:rPr lang="en-US" dirty="0">
                <a:cs typeface="B Nazanin" pitchFamily="2" charset="-78"/>
              </a:rPr>
              <a:t>=</a:t>
            </a:r>
            <a:r>
              <a:rPr lang="en-US" dirty="0" err="1">
                <a:cs typeface="B Nazanin" pitchFamily="2" charset="-78"/>
              </a:rPr>
              <a:t>mpk</a:t>
            </a:r>
            <a:r>
              <a:rPr lang="en-US" dirty="0">
                <a:cs typeface="B Nazanin" pitchFamily="2" charset="-78"/>
              </a:rPr>
              <a:t>/</a:t>
            </a:r>
            <a:r>
              <a:rPr lang="en-US" dirty="0" err="1">
                <a:cs typeface="B Nazanin" pitchFamily="2" charset="-78"/>
              </a:rPr>
              <a:t>pk</a:t>
            </a:r>
            <a:r>
              <a:rPr lang="ar-SA" dirty="0">
                <a:cs typeface="B Nazanin" pitchFamily="2" charset="-78"/>
              </a:rPr>
              <a:t> </a:t>
            </a:r>
            <a:r>
              <a:rPr lang="fa-IR" dirty="0" smtClean="0">
                <a:cs typeface="B Nazanin" pitchFamily="2" charset="-78"/>
              </a:rPr>
              <a:t>توجه داشته باشد . </a:t>
            </a:r>
            <a:r>
              <a:rPr lang="fa-IR" dirty="0">
                <a:cs typeface="B Nazanin" pitchFamily="2" charset="-78"/>
              </a:rPr>
              <a:t>براي </a:t>
            </a:r>
            <a:r>
              <a:rPr lang="ar-SA" dirty="0" smtClean="0">
                <a:cs typeface="B Nazanin" pitchFamily="2" charset="-78"/>
              </a:rPr>
              <a:t>عوامل </a:t>
            </a:r>
            <a:r>
              <a:rPr lang="ar-SA" dirty="0">
                <a:cs typeface="B Nazanin" pitchFamily="2" charset="-78"/>
              </a:rPr>
              <a:t>توليد كننده هم </a:t>
            </a:r>
            <a:r>
              <a:rPr lang="ar-SA" dirty="0" smtClean="0">
                <a:cs typeface="B Nazanin" pitchFamily="2" charset="-78"/>
              </a:rPr>
              <a:t>رسيدن </a:t>
            </a:r>
            <a:r>
              <a:rPr lang="ar-SA" dirty="0">
                <a:cs typeface="B Nazanin" pitchFamily="2" charset="-78"/>
              </a:rPr>
              <a:t>به </a:t>
            </a:r>
            <a:r>
              <a:rPr lang="ar-SA" dirty="0" smtClean="0">
                <a:cs typeface="B Nazanin" pitchFamily="2" charset="-78"/>
              </a:rPr>
              <a:t>اي</a:t>
            </a:r>
            <a:r>
              <a:rPr lang="fa-IR" dirty="0" smtClean="0">
                <a:cs typeface="B Nazanin" pitchFamily="2" charset="-78"/>
              </a:rPr>
              <a:t>ن</a:t>
            </a:r>
            <a:r>
              <a:rPr lang="ar-SA" dirty="0" smtClean="0">
                <a:cs typeface="B Nazanin" pitchFamily="2" charset="-78"/>
              </a:rPr>
              <a:t> </a:t>
            </a:r>
            <a:r>
              <a:rPr lang="ar-SA" dirty="0">
                <a:cs typeface="B Nazanin" pitchFamily="2" charset="-78"/>
              </a:rPr>
              <a:t>رابطه </a:t>
            </a:r>
            <a:r>
              <a:rPr lang="ar-SA" dirty="0" smtClean="0">
                <a:cs typeface="B Nazanin" pitchFamily="2" charset="-78"/>
              </a:rPr>
              <a:t>مستلزم </a:t>
            </a:r>
            <a:r>
              <a:rPr lang="ar-SA" dirty="0">
                <a:cs typeface="B Nazanin" pitchFamily="2" charset="-78"/>
              </a:rPr>
              <a:t>داشتن پول </a:t>
            </a:r>
            <a:r>
              <a:rPr lang="ar-SA" dirty="0" smtClean="0">
                <a:cs typeface="B Nazanin" pitchFamily="2" charset="-78"/>
              </a:rPr>
              <a:t>در </a:t>
            </a:r>
            <a:r>
              <a:rPr lang="ar-SA" dirty="0">
                <a:cs typeface="B Nazanin" pitchFamily="2" charset="-78"/>
              </a:rPr>
              <a:t>مبادلات </a:t>
            </a:r>
            <a:r>
              <a:rPr lang="fa-IR" dirty="0" smtClean="0">
                <a:cs typeface="B Nazanin" pitchFamily="2" charset="-78"/>
              </a:rPr>
              <a:t>است . </a:t>
            </a:r>
            <a:endParaRPr lang="en-US" dirty="0">
              <a:cs typeface="B Nazanin" pitchFamily="2" charset="-78"/>
            </a:endParaRPr>
          </a:p>
        </p:txBody>
      </p:sp>
    </p:spTree>
    <p:extLst>
      <p:ext uri="{BB962C8B-B14F-4D97-AF65-F5344CB8AC3E}">
        <p14:creationId xmlns:p14="http://schemas.microsoft.com/office/powerpoint/2010/main" val="3648803154"/>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b="1" dirty="0">
                <a:cs typeface="B Titr" pitchFamily="2" charset="-78"/>
              </a:rPr>
              <a:t>ج) وظايف احتياطي پول </a:t>
            </a:r>
            <a:endParaRPr lang="en-US" dirty="0">
              <a:cs typeface="B Titr" pitchFamily="2" charset="-78"/>
            </a:endParaRPr>
          </a:p>
        </p:txBody>
      </p:sp>
      <p:sp>
        <p:nvSpPr>
          <p:cNvPr id="3" name="Content Placeholder 2"/>
          <p:cNvSpPr>
            <a:spLocks noGrp="1"/>
          </p:cNvSpPr>
          <p:nvPr>
            <p:ph idx="1"/>
          </p:nvPr>
        </p:nvSpPr>
        <p:spPr>
          <a:xfrm>
            <a:off x="395536" y="1340768"/>
            <a:ext cx="8229600" cy="5517232"/>
          </a:xfrm>
        </p:spPr>
        <p:txBody>
          <a:bodyPr>
            <a:noAutofit/>
          </a:bodyPr>
          <a:lstStyle/>
          <a:p>
            <a:pPr marL="0" indent="0" algn="just">
              <a:buNone/>
            </a:pPr>
            <a:r>
              <a:rPr lang="fa-IR" sz="2400" dirty="0">
                <a:cs typeface="B Nazanin" pitchFamily="2" charset="-78"/>
              </a:rPr>
              <a:t>8</a:t>
            </a:r>
            <a:r>
              <a:rPr lang="ar-SA" sz="2400" dirty="0" smtClean="0">
                <a:cs typeface="B Nazanin" pitchFamily="2" charset="-78"/>
              </a:rPr>
              <a:t>-</a:t>
            </a:r>
            <a:r>
              <a:rPr lang="ar-SA" sz="2400" b="1" dirty="0" smtClean="0">
                <a:cs typeface="B Nazanin" pitchFamily="2" charset="-78"/>
              </a:rPr>
              <a:t>توزيع </a:t>
            </a:r>
            <a:r>
              <a:rPr lang="ar-SA" sz="2400" b="1" dirty="0">
                <a:cs typeface="B Nazanin" pitchFamily="2" charset="-78"/>
              </a:rPr>
              <a:t>عادلانه درآمد (عدالت اجتماعي ) </a:t>
            </a:r>
            <a:r>
              <a:rPr lang="ar-SA" sz="2400" dirty="0">
                <a:cs typeface="B Nazanin" pitchFamily="2" charset="-78"/>
              </a:rPr>
              <a:t>: بعد از جنگ جهاني دوم توزيع عادلانه درآمد هم به عنوان يكي از اهداف اقتصادي مورد توجه قرار گرفت و دولتها در اين راستا </a:t>
            </a:r>
            <a:r>
              <a:rPr lang="fa-IR" sz="2400" dirty="0" smtClean="0">
                <a:cs typeface="B Nazanin" pitchFamily="2" charset="-78"/>
              </a:rPr>
              <a:t>اقداماتي </a:t>
            </a:r>
            <a:r>
              <a:rPr lang="ar-SA" sz="2400" dirty="0" smtClean="0">
                <a:cs typeface="B Nazanin" pitchFamily="2" charset="-78"/>
              </a:rPr>
              <a:t>را </a:t>
            </a:r>
            <a:r>
              <a:rPr lang="ar-SA" sz="2400" dirty="0">
                <a:cs typeface="B Nazanin" pitchFamily="2" charset="-78"/>
              </a:rPr>
              <a:t>در اقتصاد </a:t>
            </a:r>
            <a:r>
              <a:rPr lang="fa-IR" sz="2400" dirty="0" smtClean="0">
                <a:cs typeface="B Nazanin" pitchFamily="2" charset="-78"/>
              </a:rPr>
              <a:t>انجام دادند . </a:t>
            </a:r>
            <a:r>
              <a:rPr lang="ar-SA" sz="2400" dirty="0" smtClean="0">
                <a:cs typeface="B Nazanin" pitchFamily="2" charset="-78"/>
              </a:rPr>
              <a:t>به </a:t>
            </a:r>
            <a:r>
              <a:rPr lang="ar-SA" sz="2400" dirty="0">
                <a:cs typeface="B Nazanin" pitchFamily="2" charset="-78"/>
              </a:rPr>
              <a:t>عنوان مثال دولتها در جهت گرفتن ماليات از اقشار پر درآمد و انتقال آن از طريق يارانه يا خدمات اجتماعي به اقشار كم درآمد اقدام كردند براي چنين اقداماتي </a:t>
            </a:r>
            <a:r>
              <a:rPr lang="fa-IR" sz="2400" dirty="0" smtClean="0">
                <a:cs typeface="B Nazanin" pitchFamily="2" charset="-78"/>
              </a:rPr>
              <a:t>مانند </a:t>
            </a:r>
            <a:r>
              <a:rPr lang="ar-SA" sz="2400" dirty="0" smtClean="0">
                <a:cs typeface="B Nazanin" pitchFamily="2" charset="-78"/>
              </a:rPr>
              <a:t> </a:t>
            </a:r>
            <a:r>
              <a:rPr lang="ar-SA" sz="2400" dirty="0">
                <a:cs typeface="B Nazanin" pitchFamily="2" charset="-78"/>
              </a:rPr>
              <a:t>حقوق باز نشستگي و از كار افتادگي و ... </a:t>
            </a:r>
            <a:r>
              <a:rPr lang="ar-SA" sz="2400" dirty="0" smtClean="0">
                <a:cs typeface="B Nazanin" pitchFamily="2" charset="-78"/>
              </a:rPr>
              <a:t>به </a:t>
            </a:r>
            <a:r>
              <a:rPr lang="ar-SA" sz="2400" dirty="0">
                <a:cs typeface="B Nazanin" pitchFamily="2" charset="-78"/>
              </a:rPr>
              <a:t>پول </a:t>
            </a:r>
            <a:r>
              <a:rPr lang="fa-IR" sz="2400" dirty="0" smtClean="0">
                <a:cs typeface="B Nazanin" pitchFamily="2" charset="-78"/>
              </a:rPr>
              <a:t>نياز</a:t>
            </a:r>
            <a:r>
              <a:rPr lang="ar-SA" sz="2400" dirty="0" smtClean="0">
                <a:cs typeface="B Nazanin" pitchFamily="2" charset="-78"/>
              </a:rPr>
              <a:t> است</a:t>
            </a:r>
            <a:r>
              <a:rPr lang="ar-SA" sz="2400" dirty="0">
                <a:cs typeface="B Nazanin" pitchFamily="2" charset="-78"/>
              </a:rPr>
              <a:t>. </a:t>
            </a:r>
            <a:endParaRPr lang="en-US" sz="2400" dirty="0">
              <a:cs typeface="B Nazanin" pitchFamily="2" charset="-78"/>
            </a:endParaRPr>
          </a:p>
          <a:p>
            <a:pPr marL="0" indent="0" algn="just">
              <a:buNone/>
            </a:pPr>
            <a:r>
              <a:rPr lang="fa-IR" sz="2400" dirty="0" smtClean="0">
                <a:cs typeface="B Nazanin" pitchFamily="2" charset="-78"/>
              </a:rPr>
              <a:t>9</a:t>
            </a:r>
            <a:r>
              <a:rPr lang="ar-SA" sz="2400" dirty="0" smtClean="0">
                <a:cs typeface="B Nazanin" pitchFamily="2" charset="-78"/>
              </a:rPr>
              <a:t>-</a:t>
            </a:r>
            <a:r>
              <a:rPr lang="ar-SA" sz="2400" b="1" dirty="0" smtClean="0">
                <a:cs typeface="B Nazanin" pitchFamily="2" charset="-78"/>
              </a:rPr>
              <a:t>يك </a:t>
            </a:r>
            <a:r>
              <a:rPr lang="ar-SA" sz="2400" b="1" dirty="0">
                <a:cs typeface="B Nazanin" pitchFamily="2" charset="-78"/>
              </a:rPr>
              <a:t>شكل نمودن دارايي ها </a:t>
            </a:r>
            <a:r>
              <a:rPr lang="ar-SA" sz="2400" dirty="0">
                <a:cs typeface="B Nazanin" pitchFamily="2" charset="-78"/>
              </a:rPr>
              <a:t>: پول عاملي جهت يك شكل نمودن دارايي هاي مختلف است مثلا براي اينكه بتوان محاسبه كرد كه هر فرد چه مقدار دارايي دارد مي توان تمام دارايي هاي منقول و غير منقول او را به پول محاسبه كرد چون همه دارايي ها به پول قابل تبديل هستند. </a:t>
            </a:r>
            <a:endParaRPr lang="en-US" sz="2400" dirty="0">
              <a:cs typeface="B Nazanin" pitchFamily="2" charset="-78"/>
            </a:endParaRPr>
          </a:p>
        </p:txBody>
      </p:sp>
    </p:spTree>
    <p:extLst>
      <p:ext uri="{BB962C8B-B14F-4D97-AF65-F5344CB8AC3E}">
        <p14:creationId xmlns:p14="http://schemas.microsoft.com/office/powerpoint/2010/main" val="1520924860"/>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b="1" dirty="0">
                <a:cs typeface="B Titr" pitchFamily="2" charset="-78"/>
              </a:rPr>
              <a:t>سيستم پولي ايده آل </a:t>
            </a:r>
            <a:endParaRPr lang="en-US" dirty="0">
              <a:cs typeface="B Titr" pitchFamily="2" charset="-78"/>
            </a:endParaRPr>
          </a:p>
        </p:txBody>
      </p:sp>
      <p:sp>
        <p:nvSpPr>
          <p:cNvPr id="3" name="Content Placeholder 2"/>
          <p:cNvSpPr>
            <a:spLocks noGrp="1"/>
          </p:cNvSpPr>
          <p:nvPr>
            <p:ph idx="1"/>
          </p:nvPr>
        </p:nvSpPr>
        <p:spPr>
          <a:xfrm>
            <a:off x="395536" y="1340768"/>
            <a:ext cx="8229600" cy="5517232"/>
          </a:xfrm>
        </p:spPr>
        <p:txBody>
          <a:bodyPr>
            <a:noAutofit/>
          </a:bodyPr>
          <a:lstStyle/>
          <a:p>
            <a:pPr marL="0" indent="0" algn="just">
              <a:buNone/>
            </a:pPr>
            <a:r>
              <a:rPr lang="ar-SA" sz="2400" dirty="0" smtClean="0">
                <a:cs typeface="B Nazanin" pitchFamily="2" charset="-78"/>
              </a:rPr>
              <a:t>با توجه به تعاريفي كه تا كنون ارائه شد مي توان گفت سيستمي را مي توان سيستم پولي ايده آل ناميد كه بتواند اهداف كلان اقتصادي را تامين كند. يعني از ابزارهايي كه در اين سيستم وجود دارد بتوان در جهت نيل به اهداف كلان اقتصادي به نحو مطلوبي بهره برد. </a:t>
            </a:r>
            <a:endParaRPr lang="en-US" sz="2400" dirty="0" smtClean="0">
              <a:cs typeface="B Nazanin" pitchFamily="2" charset="-78"/>
            </a:endParaRPr>
          </a:p>
          <a:p>
            <a:pPr marL="0" indent="0" algn="just">
              <a:buNone/>
            </a:pPr>
            <a:r>
              <a:rPr lang="ar-SA" sz="2400" dirty="0" smtClean="0">
                <a:cs typeface="B Nazanin" pitchFamily="2" charset="-78"/>
              </a:rPr>
              <a:t>اهداف كلان اقتصادي عبارتند از : </a:t>
            </a:r>
            <a:endParaRPr lang="fa-IR" sz="2400" dirty="0" smtClean="0">
              <a:cs typeface="B Nazanin" pitchFamily="2" charset="-78"/>
            </a:endParaRPr>
          </a:p>
          <a:p>
            <a:pPr marL="0" indent="0" algn="just">
              <a:buNone/>
            </a:pPr>
            <a:r>
              <a:rPr lang="fa-IR" sz="2400" dirty="0" smtClean="0">
                <a:cs typeface="B Nazanin" pitchFamily="2" charset="-78"/>
              </a:rPr>
              <a:t>1</a:t>
            </a:r>
            <a:r>
              <a:rPr lang="ar-SA" sz="2400" dirty="0" smtClean="0">
                <a:cs typeface="B Nazanin" pitchFamily="2" charset="-78"/>
              </a:rPr>
              <a:t>-</a:t>
            </a:r>
            <a:r>
              <a:rPr lang="fa-IR" sz="2400" dirty="0" smtClean="0">
                <a:cs typeface="B Nazanin" pitchFamily="2" charset="-78"/>
              </a:rPr>
              <a:t> </a:t>
            </a:r>
            <a:r>
              <a:rPr lang="ar-SA" sz="2400" dirty="0" smtClean="0">
                <a:cs typeface="B Nazanin" pitchFamily="2" charset="-78"/>
              </a:rPr>
              <a:t>رسيدن </a:t>
            </a:r>
            <a:r>
              <a:rPr lang="ar-SA" sz="2400" dirty="0">
                <a:cs typeface="B Nazanin" pitchFamily="2" charset="-78"/>
              </a:rPr>
              <a:t>به سطح </a:t>
            </a:r>
            <a:r>
              <a:rPr lang="ar-SA" sz="2400" dirty="0">
                <a:solidFill>
                  <a:srgbClr val="00B050"/>
                </a:solidFill>
                <a:cs typeface="B Nazanin" pitchFamily="2" charset="-78"/>
              </a:rPr>
              <a:t>اشتغال كامل </a:t>
            </a:r>
            <a:r>
              <a:rPr lang="ar-SA" sz="2400" dirty="0">
                <a:cs typeface="B Nazanin" pitchFamily="2" charset="-78"/>
              </a:rPr>
              <a:t>و بيكاري در حد بيكاري اصطكاكي </a:t>
            </a:r>
            <a:endParaRPr lang="en-US" sz="2400" dirty="0">
              <a:cs typeface="B Nazanin" pitchFamily="2" charset="-78"/>
            </a:endParaRPr>
          </a:p>
          <a:p>
            <a:pPr marL="0" indent="0" algn="just">
              <a:buNone/>
            </a:pPr>
            <a:r>
              <a:rPr lang="fa-IR" sz="2400" dirty="0" smtClean="0">
                <a:cs typeface="B Nazanin" pitchFamily="2" charset="-78"/>
              </a:rPr>
              <a:t>2</a:t>
            </a:r>
            <a:r>
              <a:rPr lang="ar-SA" sz="2400" dirty="0" smtClean="0">
                <a:cs typeface="B Nazanin" pitchFamily="2" charset="-78"/>
              </a:rPr>
              <a:t>-</a:t>
            </a:r>
            <a:r>
              <a:rPr lang="fa-IR" sz="2400" dirty="0" smtClean="0">
                <a:cs typeface="B Nazanin" pitchFamily="2" charset="-78"/>
              </a:rPr>
              <a:t> </a:t>
            </a:r>
            <a:r>
              <a:rPr lang="ar-SA" sz="2400" dirty="0" smtClean="0">
                <a:solidFill>
                  <a:srgbClr val="0070C0"/>
                </a:solidFill>
                <a:cs typeface="B Nazanin" pitchFamily="2" charset="-78"/>
              </a:rPr>
              <a:t>ثبات قيمت ها </a:t>
            </a:r>
            <a:r>
              <a:rPr lang="ar-SA" sz="2400" dirty="0" smtClean="0">
                <a:cs typeface="B Nazanin" pitchFamily="2" charset="-78"/>
              </a:rPr>
              <a:t>: بايد گفت تورم عاملي جهت رونق اقتصادي است يا به عبارت ديگر تورم باعث انگيزه براي توليد كننده براي افزايش توليد مي شود ولي تورم بايد خزنده باشد يعني ت</a:t>
            </a:r>
            <a:r>
              <a:rPr lang="fa-IR" sz="2400" dirty="0" smtClean="0">
                <a:cs typeface="B Nazanin" pitchFamily="2" charset="-78"/>
              </a:rPr>
              <a:t>ور</a:t>
            </a:r>
            <a:r>
              <a:rPr lang="ar-SA" sz="2400" dirty="0" smtClean="0">
                <a:cs typeface="B Nazanin" pitchFamily="2" charset="-78"/>
              </a:rPr>
              <a:t>م در حد (2-3) % و اگر تورم غير قابل كنترل باشد به عنوان نوعي بحران محسوب مي شود. ثبات قيمتها از ثبات ارزش پول نشات مي گيرد. </a:t>
            </a:r>
            <a:endParaRPr lang="en-US" sz="2400" dirty="0">
              <a:cs typeface="B Nazanin" pitchFamily="2" charset="-78"/>
            </a:endParaRPr>
          </a:p>
        </p:txBody>
      </p:sp>
    </p:spTree>
    <p:extLst>
      <p:ext uri="{BB962C8B-B14F-4D97-AF65-F5344CB8AC3E}">
        <p14:creationId xmlns:p14="http://schemas.microsoft.com/office/powerpoint/2010/main" val="2507752217"/>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ar-SA" b="1" dirty="0">
                <a:cs typeface="B Titr" pitchFamily="2" charset="-78"/>
              </a:rPr>
              <a:t>سيستم پولي ايده آل </a:t>
            </a:r>
            <a:endParaRPr lang="en-US" dirty="0">
              <a:cs typeface="B Titr" pitchFamily="2" charset="-78"/>
            </a:endParaRPr>
          </a:p>
        </p:txBody>
      </p:sp>
      <p:sp>
        <p:nvSpPr>
          <p:cNvPr id="3" name="Content Placeholder 2"/>
          <p:cNvSpPr>
            <a:spLocks noGrp="1"/>
          </p:cNvSpPr>
          <p:nvPr>
            <p:ph idx="1"/>
          </p:nvPr>
        </p:nvSpPr>
        <p:spPr>
          <a:xfrm>
            <a:off x="395536" y="1340768"/>
            <a:ext cx="8229600" cy="5517232"/>
          </a:xfrm>
        </p:spPr>
        <p:txBody>
          <a:bodyPr>
            <a:noAutofit/>
          </a:bodyPr>
          <a:lstStyle/>
          <a:p>
            <a:pPr marL="0" indent="0">
              <a:buNone/>
            </a:pPr>
            <a:r>
              <a:rPr lang="ar-SA" sz="2200" dirty="0">
                <a:cs typeface="B Nazanin" pitchFamily="2" charset="-78"/>
              </a:rPr>
              <a:t>3-رسيدن به </a:t>
            </a:r>
            <a:r>
              <a:rPr lang="ar-SA" sz="2200" dirty="0">
                <a:solidFill>
                  <a:srgbClr val="0070C0"/>
                </a:solidFill>
                <a:cs typeface="B Nazanin" pitchFamily="2" charset="-78"/>
              </a:rPr>
              <a:t>رشد قابل قبول اقتصادي </a:t>
            </a:r>
            <a:r>
              <a:rPr lang="ar-SA" sz="2200" dirty="0">
                <a:cs typeface="B Nazanin" pitchFamily="2" charset="-78"/>
              </a:rPr>
              <a:t>و به عبارت ديگر افزايش توليد ناخالص ملي و درآمد ملي </a:t>
            </a:r>
            <a:endParaRPr lang="en-US" sz="2200" dirty="0">
              <a:cs typeface="B Nazanin" pitchFamily="2" charset="-78"/>
            </a:endParaRPr>
          </a:p>
          <a:p>
            <a:pPr marL="0" indent="0">
              <a:buNone/>
            </a:pPr>
            <a:r>
              <a:rPr lang="ar-SA" sz="2200" dirty="0">
                <a:cs typeface="B Nazanin" pitchFamily="2" charset="-78"/>
              </a:rPr>
              <a:t>4-ايجاد تراز پرداخت هاي مثبت : صادرات و واردات كنترل شده باشد. </a:t>
            </a:r>
            <a:endParaRPr lang="en-US" sz="2200" dirty="0">
              <a:cs typeface="B Nazanin" pitchFamily="2" charset="-78"/>
            </a:endParaRPr>
          </a:p>
          <a:p>
            <a:pPr marL="0" indent="0">
              <a:buNone/>
            </a:pPr>
            <a:r>
              <a:rPr lang="ar-SA" sz="2200" dirty="0">
                <a:cs typeface="B Nazanin" pitchFamily="2" charset="-78"/>
              </a:rPr>
              <a:t>5-</a:t>
            </a:r>
            <a:r>
              <a:rPr lang="ar-SA" sz="2200" dirty="0">
                <a:solidFill>
                  <a:srgbClr val="0070C0"/>
                </a:solidFill>
                <a:cs typeface="B Nazanin" pitchFamily="2" charset="-78"/>
              </a:rPr>
              <a:t>هماهنگي بين قيمتهاي داخلي و قيمتهاي خارجي </a:t>
            </a:r>
            <a:r>
              <a:rPr lang="ar-SA" sz="2200" dirty="0">
                <a:cs typeface="B Nazanin" pitchFamily="2" charset="-78"/>
              </a:rPr>
              <a:t>كه خود سبب كنترل در صادرات و واردات خواهد بود از اين عامل مي توان به عنوان كنترل و حفظ نرخ ارز واقعي هم نام برد . افزايش در نرخ ارز واقعي موجب افزايش صادرات و كاهش واردات و كاهش در نرخ ارز واقعي موجب افزايش واردات و كاهش صادرات خواهد شد كه به اين ترتيب در تراز پرداختها تغيير ايجاد مي كند. </a:t>
            </a:r>
            <a:endParaRPr lang="en-US" sz="2200" dirty="0">
              <a:cs typeface="B Nazanin" pitchFamily="2" charset="-78"/>
            </a:endParaRPr>
          </a:p>
          <a:p>
            <a:pPr marL="0" indent="0">
              <a:buNone/>
            </a:pPr>
            <a:r>
              <a:rPr lang="ar-SA" sz="2200" dirty="0">
                <a:cs typeface="B Nazanin" pitchFamily="2" charset="-78"/>
              </a:rPr>
              <a:t>6-</a:t>
            </a:r>
            <a:r>
              <a:rPr lang="ar-SA" sz="2200" dirty="0">
                <a:solidFill>
                  <a:srgbClr val="0070C0"/>
                </a:solidFill>
                <a:cs typeface="B Nazanin" pitchFamily="2" charset="-78"/>
              </a:rPr>
              <a:t>انتقال هماهنگ و آرام سرمايه از داخل به خارج و بعلكس </a:t>
            </a:r>
            <a:r>
              <a:rPr lang="ar-SA" sz="2200" dirty="0">
                <a:cs typeface="B Nazanin" pitchFamily="2" charset="-78"/>
              </a:rPr>
              <a:t>: يعني نرخ بهره به گونه اي انتخاب شود كه از ورود و خروج بيش از حد سرمايه جلوگيري شود و از طرفي سرمايه اي كه در كشوري كارايي ندارد بتواند به كشور ديگر منتقل شود. </a:t>
            </a:r>
            <a:endParaRPr lang="en-US" sz="2200" dirty="0">
              <a:cs typeface="B Nazanin" pitchFamily="2" charset="-78"/>
            </a:endParaRPr>
          </a:p>
        </p:txBody>
      </p:sp>
    </p:spTree>
    <p:extLst>
      <p:ext uri="{BB962C8B-B14F-4D97-AF65-F5344CB8AC3E}">
        <p14:creationId xmlns:p14="http://schemas.microsoft.com/office/powerpoint/2010/main" val="182144577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2392"/>
          </a:xfrm>
        </p:spPr>
        <p:txBody>
          <a:bodyPr>
            <a:normAutofit/>
          </a:bodyPr>
          <a:lstStyle/>
          <a:p>
            <a:pPr algn="ctr"/>
            <a:r>
              <a:rPr lang="fa-IR" b="1" dirty="0" smtClean="0">
                <a:cs typeface="B Titr" pitchFamily="2" charset="-78"/>
              </a:rPr>
              <a:t>خواص مطلوب پول</a:t>
            </a:r>
            <a:endParaRPr lang="en-US" dirty="0">
              <a:cs typeface="B Titr" pitchFamily="2" charset="-78"/>
            </a:endParaRPr>
          </a:p>
        </p:txBody>
      </p:sp>
      <p:sp>
        <p:nvSpPr>
          <p:cNvPr id="3" name="Content Placeholder 2"/>
          <p:cNvSpPr>
            <a:spLocks noGrp="1"/>
          </p:cNvSpPr>
          <p:nvPr>
            <p:ph idx="1"/>
          </p:nvPr>
        </p:nvSpPr>
        <p:spPr>
          <a:xfrm>
            <a:off x="395536" y="1340768"/>
            <a:ext cx="8229600" cy="5040560"/>
          </a:xfrm>
        </p:spPr>
        <p:txBody>
          <a:bodyPr>
            <a:noAutofit/>
          </a:bodyPr>
          <a:lstStyle/>
          <a:p>
            <a:pPr marL="457200" indent="-457200">
              <a:buFont typeface="+mj-lt"/>
              <a:buAutoNum type="arabicPeriod"/>
            </a:pPr>
            <a:r>
              <a:rPr lang="fa-IR" sz="2200" dirty="0" smtClean="0">
                <a:cs typeface="B Nazanin" pitchFamily="2" charset="-78"/>
              </a:rPr>
              <a:t>قابل حمل ( انتقال ) بودن </a:t>
            </a:r>
          </a:p>
          <a:p>
            <a:pPr marL="457200" indent="-457200">
              <a:buFont typeface="+mj-lt"/>
              <a:buAutoNum type="arabicPeriod"/>
            </a:pPr>
            <a:r>
              <a:rPr lang="fa-IR" sz="2200" dirty="0">
                <a:cs typeface="B Nazanin" pitchFamily="2" charset="-78"/>
              </a:rPr>
              <a:t>با دوام بودن </a:t>
            </a:r>
          </a:p>
          <a:p>
            <a:pPr marL="457200" indent="-457200">
              <a:buFont typeface="+mj-lt"/>
              <a:buAutoNum type="arabicPeriod"/>
            </a:pPr>
            <a:r>
              <a:rPr lang="fa-IR" sz="2200" dirty="0">
                <a:cs typeface="B Nazanin" pitchFamily="2" charset="-78"/>
              </a:rPr>
              <a:t>قابليت تقسيم پذيري : قابل تقسيم به واحدهاي برابر و كوچكتر</a:t>
            </a:r>
          </a:p>
          <a:p>
            <a:pPr marL="457200" indent="-457200">
              <a:buFont typeface="+mj-lt"/>
              <a:buAutoNum type="arabicPeriod"/>
            </a:pPr>
            <a:r>
              <a:rPr lang="fa-IR" sz="2200" dirty="0">
                <a:cs typeface="B Nazanin" pitchFamily="2" charset="-78"/>
              </a:rPr>
              <a:t>يكسان و متحدالشكل بودن</a:t>
            </a:r>
          </a:p>
          <a:p>
            <a:pPr marL="457200" indent="-457200">
              <a:buFont typeface="+mj-lt"/>
              <a:buAutoNum type="arabicPeriod"/>
            </a:pPr>
            <a:r>
              <a:rPr lang="fa-IR" sz="2200" dirty="0">
                <a:cs typeface="B Nazanin" pitchFamily="2" charset="-78"/>
              </a:rPr>
              <a:t>قابليت تشخيص : به آساني شناخته شده و مقبوليت عام داشته باشد </a:t>
            </a:r>
            <a:r>
              <a:rPr lang="fa-IR" sz="2200" dirty="0" smtClean="0">
                <a:cs typeface="B Nazanin" pitchFamily="2" charset="-78"/>
              </a:rPr>
              <a:t>.</a:t>
            </a:r>
          </a:p>
          <a:p>
            <a:pPr marL="0" indent="0">
              <a:buNone/>
            </a:pPr>
            <a:endParaRPr lang="fa-IR" sz="2200" dirty="0" smtClean="0">
              <a:cs typeface="B Nazanin" pitchFamily="2" charset="-78"/>
            </a:endParaRPr>
          </a:p>
          <a:p>
            <a:pPr marL="0" indent="0">
              <a:buNone/>
            </a:pPr>
            <a:r>
              <a:rPr lang="fa-IR" sz="2200" dirty="0" smtClean="0">
                <a:solidFill>
                  <a:srgbClr val="00B050"/>
                </a:solidFill>
                <a:cs typeface="B Nazanin" pitchFamily="2" charset="-78"/>
              </a:rPr>
              <a:t>نكته : با پول الكترونيكي خواص بالا به راحتي قابل دستيابي است .</a:t>
            </a:r>
          </a:p>
          <a:p>
            <a:pPr marL="0" indent="0">
              <a:buNone/>
            </a:pPr>
            <a:endParaRPr lang="en-US" sz="2200" dirty="0">
              <a:cs typeface="B Nazanin" pitchFamily="2" charset="-78"/>
            </a:endParaRPr>
          </a:p>
        </p:txBody>
      </p:sp>
    </p:spTree>
    <p:extLst>
      <p:ext uri="{BB962C8B-B14F-4D97-AF65-F5344CB8AC3E}">
        <p14:creationId xmlns:p14="http://schemas.microsoft.com/office/powerpoint/2010/main" val="1821938120"/>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1"/>
          </p:nvPr>
        </p:nvSpPr>
        <p:spPr/>
        <p:txBody>
          <a:bodyPr/>
          <a:lstStyle/>
          <a:p>
            <a:fld id="{B06BEB25-0EA9-41C9-96D2-2C18C653B25A}" type="slidenum">
              <a:rPr lang="ar-SA"/>
              <a:pPr/>
              <a:t>57</a:t>
            </a:fld>
            <a:endParaRPr lang="en-US"/>
          </a:p>
        </p:txBody>
      </p:sp>
      <p:sp>
        <p:nvSpPr>
          <p:cNvPr id="592898" name="Rectangle 2"/>
          <p:cNvSpPr>
            <a:spLocks noGrp="1" noChangeArrowheads="1"/>
          </p:cNvSpPr>
          <p:nvPr>
            <p:ph type="body" idx="1"/>
          </p:nvPr>
        </p:nvSpPr>
        <p:spPr>
          <a:xfrm>
            <a:off x="-12253" y="836712"/>
            <a:ext cx="8928992" cy="4464496"/>
          </a:xfrm>
        </p:spPr>
        <p:txBody>
          <a:bodyPr>
            <a:noAutofit/>
          </a:bodyPr>
          <a:lstStyle/>
          <a:p>
            <a:pPr marL="609600" indent="-609600" algn="r">
              <a:lnSpc>
                <a:spcPct val="90000"/>
              </a:lnSpc>
              <a:buFont typeface="Wingdings" pitchFamily="2" charset="2"/>
              <a:buNone/>
            </a:pPr>
            <a:r>
              <a:rPr lang="ar-SA" sz="3000" dirty="0" smtClean="0">
                <a:cs typeface="B Nazanin" pitchFamily="2" charset="-78"/>
              </a:rPr>
              <a:t>عقل در پیچاک اسباب و علل</a:t>
            </a:r>
            <a:r>
              <a:rPr lang="en-US" sz="3000" dirty="0" smtClean="0">
                <a:cs typeface="B Nazanin" pitchFamily="2" charset="-78"/>
              </a:rPr>
              <a:t>	</a:t>
            </a:r>
            <a:r>
              <a:rPr lang="en-US" sz="3000" dirty="0">
                <a:cs typeface="B Nazanin" pitchFamily="2" charset="-78"/>
              </a:rPr>
              <a:t> </a:t>
            </a:r>
            <a:r>
              <a:rPr lang="en-US" sz="3000" dirty="0" smtClean="0">
                <a:cs typeface="B Nazanin" pitchFamily="2" charset="-78"/>
              </a:rPr>
              <a:t>         </a:t>
            </a:r>
            <a:r>
              <a:rPr lang="ar-SA" sz="3000" dirty="0" smtClean="0">
                <a:solidFill>
                  <a:srgbClr val="00B050"/>
                </a:solidFill>
                <a:cs typeface="B Nazanin" pitchFamily="2" charset="-78"/>
              </a:rPr>
              <a:t>عشق</a:t>
            </a:r>
            <a:r>
              <a:rPr lang="ar-SA" sz="3000" dirty="0" smtClean="0">
                <a:cs typeface="B Nazanin" pitchFamily="2" charset="-78"/>
              </a:rPr>
              <a:t> چوگان باز میدان عمل</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آن کند تعمیر تا ویران کند</a:t>
            </a:r>
            <a:r>
              <a:rPr lang="en-US" sz="3000" dirty="0" smtClean="0">
                <a:cs typeface="B Nazanin" pitchFamily="2" charset="-78"/>
              </a:rPr>
              <a:t>	          </a:t>
            </a:r>
            <a:r>
              <a:rPr lang="ar-SA" sz="3000" dirty="0" smtClean="0">
                <a:cs typeface="B Nazanin" pitchFamily="2" charset="-78"/>
              </a:rPr>
              <a:t>این کند ویران که آبادان کند</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آن شنیدستی که هنگام نبرد</a:t>
            </a:r>
            <a:r>
              <a:rPr lang="en-US" sz="3000" dirty="0" smtClean="0">
                <a:cs typeface="B Nazanin" pitchFamily="2" charset="-78"/>
              </a:rPr>
              <a:t>	          </a:t>
            </a:r>
            <a:r>
              <a:rPr lang="ar-SA" sz="3000" dirty="0" smtClean="0">
                <a:solidFill>
                  <a:srgbClr val="00B050"/>
                </a:solidFill>
                <a:cs typeface="B Nazanin" pitchFamily="2" charset="-78"/>
              </a:rPr>
              <a:t>عشق</a:t>
            </a:r>
            <a:r>
              <a:rPr lang="ar-SA" sz="3000" dirty="0" smtClean="0">
                <a:cs typeface="B Nazanin" pitchFamily="2" charset="-78"/>
              </a:rPr>
              <a:t> با عقل هوس پرور چه کرد</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آن امام </a:t>
            </a:r>
            <a:r>
              <a:rPr lang="ar-SA" sz="3000" dirty="0" smtClean="0">
                <a:solidFill>
                  <a:srgbClr val="00B050"/>
                </a:solidFill>
                <a:cs typeface="B Nazanin" pitchFamily="2" charset="-78"/>
              </a:rPr>
              <a:t>عاشقان</a:t>
            </a:r>
            <a:r>
              <a:rPr lang="ar-SA" sz="3000" dirty="0" smtClean="0">
                <a:cs typeface="B Nazanin" pitchFamily="2" charset="-78"/>
              </a:rPr>
              <a:t> پور بتول</a:t>
            </a:r>
            <a:r>
              <a:rPr lang="en-US" sz="3000" dirty="0" smtClean="0">
                <a:cs typeface="B Nazanin" pitchFamily="2" charset="-78"/>
              </a:rPr>
              <a:t>	          </a:t>
            </a:r>
            <a:r>
              <a:rPr lang="ar-SA" sz="3000" dirty="0" smtClean="0">
                <a:cs typeface="B Nazanin" pitchFamily="2" charset="-78"/>
              </a:rPr>
              <a:t>سرو آزادی ز بستان رسول</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الله الله بای بسم الله پدر</a:t>
            </a:r>
            <a:r>
              <a:rPr lang="en-US" sz="3000" dirty="0" smtClean="0">
                <a:cs typeface="B Nazanin" pitchFamily="2" charset="-78"/>
              </a:rPr>
              <a:t>		          </a:t>
            </a:r>
            <a:r>
              <a:rPr lang="ar-SA" sz="3000" dirty="0" smtClean="0">
                <a:cs typeface="B Nazanin" pitchFamily="2" charset="-78"/>
              </a:rPr>
              <a:t>معنی ذبح عظیم آمد پسر</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سرخ رو </a:t>
            </a:r>
            <a:r>
              <a:rPr lang="ar-SA" sz="3000" dirty="0" smtClean="0">
                <a:solidFill>
                  <a:srgbClr val="00B050"/>
                </a:solidFill>
                <a:cs typeface="B Nazanin" pitchFamily="2" charset="-78"/>
              </a:rPr>
              <a:t>عشق</a:t>
            </a:r>
            <a:r>
              <a:rPr lang="ar-SA" sz="3000" dirty="0" smtClean="0">
                <a:cs typeface="B Nazanin" pitchFamily="2" charset="-78"/>
              </a:rPr>
              <a:t> غیور از خون او</a:t>
            </a:r>
            <a:r>
              <a:rPr lang="en-US" sz="3000" dirty="0" smtClean="0">
                <a:cs typeface="B Nazanin" pitchFamily="2" charset="-78"/>
              </a:rPr>
              <a:t>	          </a:t>
            </a:r>
            <a:r>
              <a:rPr lang="ar-SA" sz="3000" dirty="0" smtClean="0">
                <a:cs typeface="B Nazanin" pitchFamily="2" charset="-78"/>
              </a:rPr>
              <a:t>همچو حرف قل هو الله در کتاب</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چون خلافت رشته از قر</a:t>
            </a:r>
            <a:r>
              <a:rPr lang="fa-IR" sz="3000" dirty="0">
                <a:cs typeface="B Nazanin" pitchFamily="2" charset="-78"/>
              </a:rPr>
              <a:t>آ</a:t>
            </a:r>
            <a:r>
              <a:rPr lang="ar-SA" sz="3000" dirty="0" smtClean="0">
                <a:cs typeface="B Nazanin" pitchFamily="2" charset="-78"/>
              </a:rPr>
              <a:t>ن گسیخت</a:t>
            </a:r>
            <a:r>
              <a:rPr lang="en-US" sz="3000" dirty="0" smtClean="0">
                <a:cs typeface="B Nazanin" pitchFamily="2" charset="-78"/>
              </a:rPr>
              <a:t>      </a:t>
            </a:r>
            <a:r>
              <a:rPr lang="ar-SA" sz="3000" dirty="0" smtClean="0">
                <a:cs typeface="B Nazanin" pitchFamily="2" charset="-78"/>
              </a:rPr>
              <a:t>حریت را  زهر اندر کام ریخت</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موج خون او چمن ایجاد کرد</a:t>
            </a:r>
            <a:r>
              <a:rPr lang="en-US" sz="3000" dirty="0" smtClean="0">
                <a:cs typeface="B Nazanin" pitchFamily="2" charset="-78"/>
              </a:rPr>
              <a:t>	          </a:t>
            </a:r>
            <a:r>
              <a:rPr lang="ar-SA" sz="3000" dirty="0" smtClean="0">
                <a:cs typeface="B Nazanin" pitchFamily="2" charset="-78"/>
              </a:rPr>
              <a:t>تا قیامت قطع استبداد کرد</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مدعایش سلطنت بودی اگر</a:t>
            </a:r>
            <a:r>
              <a:rPr lang="en-US" sz="3000" dirty="0" smtClean="0">
                <a:cs typeface="B Nazanin" pitchFamily="2" charset="-78"/>
              </a:rPr>
              <a:t>	          </a:t>
            </a:r>
            <a:r>
              <a:rPr lang="ar-SA" sz="3000" dirty="0" smtClean="0">
                <a:cs typeface="B Nazanin" pitchFamily="2" charset="-78"/>
              </a:rPr>
              <a:t>خود نکردی با چنین سامان سفر</a:t>
            </a:r>
            <a:endParaRPr lang="en-US" sz="3000" dirty="0" smtClean="0">
              <a:cs typeface="B Nazanin" pitchFamily="2" charset="-78"/>
            </a:endParaRPr>
          </a:p>
          <a:p>
            <a:pPr marL="609600" indent="-609600" algn="r">
              <a:lnSpc>
                <a:spcPct val="90000"/>
              </a:lnSpc>
              <a:buFont typeface="Wingdings" pitchFamily="2" charset="2"/>
              <a:buNone/>
            </a:pPr>
            <a:r>
              <a:rPr lang="ar-SA" sz="3000" dirty="0" smtClean="0">
                <a:cs typeface="B Nazanin" pitchFamily="2" charset="-78"/>
              </a:rPr>
              <a:t>سر ابراهیم  و اسماعیل بود</a:t>
            </a:r>
            <a:r>
              <a:rPr lang="en-US" sz="3000" dirty="0" smtClean="0">
                <a:cs typeface="B Nazanin" pitchFamily="2" charset="-78"/>
              </a:rPr>
              <a:t>	          </a:t>
            </a:r>
            <a:r>
              <a:rPr lang="ar-SA" sz="3000" dirty="0" smtClean="0">
                <a:cs typeface="B Nazanin" pitchFamily="2" charset="-78"/>
              </a:rPr>
              <a:t>یعنی آن</a:t>
            </a:r>
            <a:r>
              <a:rPr lang="en-US" sz="3000" dirty="0" smtClean="0">
                <a:cs typeface="B Nazanin" pitchFamily="2" charset="-78"/>
              </a:rPr>
              <a:t> </a:t>
            </a:r>
            <a:r>
              <a:rPr lang="ar-SA" sz="3000" dirty="0" smtClean="0">
                <a:cs typeface="B Nazanin" pitchFamily="2" charset="-78"/>
              </a:rPr>
              <a:t>اجمال را تفصیل بود</a:t>
            </a:r>
            <a:endParaRPr lang="en-US" sz="3000" dirty="0">
              <a:solidFill>
                <a:srgbClr val="FF0066"/>
              </a:solidFill>
              <a:cs typeface="B Nazanin" pitchFamily="2" charset="-78"/>
            </a:endParaRPr>
          </a:p>
        </p:txBody>
      </p:sp>
      <p:sp>
        <p:nvSpPr>
          <p:cNvPr id="4" name="Date Placeholder 3"/>
          <p:cNvSpPr>
            <a:spLocks noGrp="1"/>
          </p:cNvSpPr>
          <p:nvPr>
            <p:ph type="dt" sz="half" idx="10"/>
          </p:nvPr>
        </p:nvSpPr>
        <p:spPr/>
        <p:txBody>
          <a:bodyPr/>
          <a:lstStyle/>
          <a:p>
            <a:fld id="{EF8D0DC7-8E3D-4512-9F48-3253F8288829}" type="datetime1">
              <a:rPr lang="en-US" smtClean="0"/>
              <a:pPr/>
              <a:t>4/3/2016</a:t>
            </a:fld>
            <a:endParaRPr lang="en-US" dirty="0"/>
          </a:p>
        </p:txBody>
      </p:sp>
      <p:sp>
        <p:nvSpPr>
          <p:cNvPr id="7" name="Title 1"/>
          <p:cNvSpPr>
            <a:spLocks noGrp="1"/>
          </p:cNvSpPr>
          <p:nvPr>
            <p:ph type="title"/>
            <p:custDataLst>
              <p:tags r:id="rId1"/>
            </p:custDataLst>
          </p:nvPr>
        </p:nvSpPr>
        <p:spPr>
          <a:xfrm>
            <a:off x="683568" y="5445224"/>
            <a:ext cx="8077200" cy="576064"/>
          </a:xfrm>
        </p:spPr>
        <p:txBody>
          <a:bodyPr>
            <a:normAutofit/>
          </a:bodyPr>
          <a:lstStyle/>
          <a:p>
            <a:pPr algn="ctr"/>
            <a:r>
              <a:rPr lang="fa-IR" sz="1600" dirty="0">
                <a:cs typeface="B Titr" pitchFamily="2" charset="-78"/>
              </a:rPr>
              <a:t>شعری از </a:t>
            </a:r>
            <a:r>
              <a:rPr lang="fa-IR" sz="1600" dirty="0" smtClean="0">
                <a:cs typeface="B Titr" pitchFamily="2" charset="-78"/>
              </a:rPr>
              <a:t>حکیم </a:t>
            </a:r>
            <a:r>
              <a:rPr lang="fa-IR" sz="1600" dirty="0">
                <a:cs typeface="B Titr" pitchFamily="2" charset="-78"/>
              </a:rPr>
              <a:t>اقبال لاهوری به مناسبت </a:t>
            </a:r>
            <a:r>
              <a:rPr lang="fa-IR" sz="1600" dirty="0" smtClean="0">
                <a:cs typeface="B Titr" pitchFamily="2" charset="-78"/>
              </a:rPr>
              <a:t>حماسه </a:t>
            </a:r>
            <a:r>
              <a:rPr lang="fa-IR" sz="1600" dirty="0">
                <a:cs typeface="B Titr" pitchFamily="2" charset="-78"/>
              </a:rPr>
              <a:t>جاویدان </a:t>
            </a:r>
            <a:r>
              <a:rPr lang="fa-IR" sz="1600" dirty="0">
                <a:solidFill>
                  <a:srgbClr val="FF0066"/>
                </a:solidFill>
                <a:cs typeface="B Titr" pitchFamily="2" charset="-78"/>
              </a:rPr>
              <a:t>عاشورا </a:t>
            </a:r>
            <a:endParaRPr lang="en-US" sz="1600" dirty="0">
              <a:solidFill>
                <a:srgbClr val="FF0066"/>
              </a:solidFill>
              <a:cs typeface="B Titr" pitchFamily="2" charset="-78"/>
            </a:endParaRPr>
          </a:p>
        </p:txBody>
      </p:sp>
    </p:spTree>
    <p:extLst>
      <p:ext uri="{BB962C8B-B14F-4D97-AF65-F5344CB8AC3E}">
        <p14:creationId xmlns:p14="http://schemas.microsoft.com/office/powerpoint/2010/main" val="2283417424"/>
      </p:ext>
    </p:extLst>
  </p:cSld>
  <p:clrMapOvr>
    <a:masterClrMapping/>
  </p:clrMapOvr>
  <p:transition spd="slow" advClick="0" advTm="1000">
    <p:push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297363"/>
          </a:xfrm>
        </p:spPr>
        <p:txBody>
          <a:bodyPr>
            <a:noAutofit/>
          </a:bodyPr>
          <a:lstStyle/>
          <a:p>
            <a:r>
              <a:rPr lang="ar-SA" dirty="0">
                <a:cs typeface="B Titr" pitchFamily="2" charset="-78"/>
              </a:rPr>
              <a:t>نظريه هاي تقاضاي پول </a:t>
            </a:r>
            <a:endParaRPr lang="en-US" dirty="0">
              <a:cs typeface="B Titr" pitchFamily="2" charset="-78"/>
            </a:endParaRPr>
          </a:p>
          <a:p>
            <a:r>
              <a:rPr lang="ar-SA" dirty="0">
                <a:cs typeface="B Titr" pitchFamily="2" charset="-78"/>
              </a:rPr>
              <a:t>نظريه مقداري پول </a:t>
            </a:r>
            <a:endParaRPr lang="en-US" dirty="0">
              <a:cs typeface="B Titr" pitchFamily="2" charset="-78"/>
            </a:endParaRPr>
          </a:p>
          <a:p>
            <a:r>
              <a:rPr lang="ar-SA" dirty="0">
                <a:cs typeface="B Titr" pitchFamily="2" charset="-78"/>
              </a:rPr>
              <a:t>نظريه در آمدي پول </a:t>
            </a:r>
            <a:endParaRPr lang="en-US" dirty="0">
              <a:cs typeface="B Titr" pitchFamily="2" charset="-78"/>
            </a:endParaRPr>
          </a:p>
          <a:p>
            <a:r>
              <a:rPr lang="ar-SA" dirty="0" smtClean="0">
                <a:cs typeface="B Titr" pitchFamily="2" charset="-78"/>
              </a:rPr>
              <a:t>نظريه </a:t>
            </a:r>
            <a:r>
              <a:rPr lang="ar-SA" dirty="0">
                <a:cs typeface="B Titr" pitchFamily="2" charset="-78"/>
              </a:rPr>
              <a:t>جديد كينز </a:t>
            </a:r>
            <a:endParaRPr lang="en-US" dirty="0">
              <a:cs typeface="B Titr" pitchFamily="2" charset="-78"/>
            </a:endParaRPr>
          </a:p>
          <a:p>
            <a:r>
              <a:rPr lang="ar-SA" dirty="0">
                <a:cs typeface="B Titr" pitchFamily="2" charset="-78"/>
              </a:rPr>
              <a:t>تقاضاي پول از نظر كينز </a:t>
            </a:r>
            <a:endParaRPr lang="en-US" dirty="0">
              <a:cs typeface="B Titr" pitchFamily="2" charset="-78"/>
            </a:endParaRPr>
          </a:p>
          <a:p>
            <a:r>
              <a:rPr lang="ar-SA" dirty="0" smtClean="0">
                <a:cs typeface="B Titr" pitchFamily="2" charset="-78"/>
              </a:rPr>
              <a:t>نظريه </a:t>
            </a:r>
            <a:r>
              <a:rPr lang="ar-SA" dirty="0">
                <a:cs typeface="B Titr" pitchFamily="2" charset="-78"/>
              </a:rPr>
              <a:t>ميلتون </a:t>
            </a:r>
            <a:r>
              <a:rPr lang="ar-SA" dirty="0" smtClean="0">
                <a:cs typeface="B Titr" pitchFamily="2" charset="-78"/>
              </a:rPr>
              <a:t>فري</a:t>
            </a:r>
            <a:r>
              <a:rPr lang="fa-IR" dirty="0" smtClean="0">
                <a:cs typeface="B Titr" pitchFamily="2" charset="-78"/>
              </a:rPr>
              <a:t>د</a:t>
            </a:r>
            <a:r>
              <a:rPr lang="ar-SA" dirty="0" smtClean="0">
                <a:cs typeface="B Titr" pitchFamily="2" charset="-78"/>
              </a:rPr>
              <a:t>من </a:t>
            </a:r>
            <a:endParaRPr lang="en-US" dirty="0">
              <a:cs typeface="B Titr" pitchFamily="2" charset="-78"/>
            </a:endParaRPr>
          </a:p>
          <a:p>
            <a:r>
              <a:rPr lang="ar-SA" dirty="0">
                <a:cs typeface="B Titr" pitchFamily="2" charset="-78"/>
              </a:rPr>
              <a:t>تقاضاي پول در ايران </a:t>
            </a:r>
            <a:endParaRPr lang="fa-IR" dirty="0" smtClean="0">
              <a:cs typeface="B Titr" pitchFamily="2" charset="-78"/>
            </a:endParaRPr>
          </a:p>
          <a:p>
            <a:r>
              <a:rPr lang="ar-SA" dirty="0">
                <a:cs typeface="B Titr" pitchFamily="2" charset="-78"/>
              </a:rPr>
              <a:t>نظريه مقداري پول در ايران </a:t>
            </a:r>
            <a:endParaRPr lang="en-US" dirty="0">
              <a:cs typeface="B Titr" pitchFamily="2" charset="-78"/>
            </a:endParaRPr>
          </a:p>
          <a:p>
            <a:r>
              <a:rPr lang="ar-SA" dirty="0">
                <a:cs typeface="B Titr" pitchFamily="2" charset="-78"/>
              </a:rPr>
              <a:t>نظريه كينز در ايران </a:t>
            </a:r>
            <a:endParaRPr lang="en-US" dirty="0">
              <a:cs typeface="B Titr" pitchFamily="2" charset="-78"/>
            </a:endParaRPr>
          </a:p>
        </p:txBody>
      </p:sp>
      <p:sp>
        <p:nvSpPr>
          <p:cNvPr id="4" name="Title 3"/>
          <p:cNvSpPr>
            <a:spLocks noGrp="1"/>
          </p:cNvSpPr>
          <p:nvPr>
            <p:ph type="title"/>
          </p:nvPr>
        </p:nvSpPr>
        <p:spPr>
          <a:xfrm>
            <a:off x="457200" y="914400"/>
            <a:ext cx="8229600" cy="701040"/>
          </a:xfrm>
        </p:spPr>
        <p:txBody>
          <a:bodyPr/>
          <a:lstStyle/>
          <a:p>
            <a:pPr algn="ctr"/>
            <a:r>
              <a:rPr lang="fa-IR" dirty="0" smtClean="0">
                <a:cs typeface="B Titr" pitchFamily="2" charset="-78"/>
              </a:rPr>
              <a:t>فصل سو م :</a:t>
            </a:r>
            <a:r>
              <a:rPr lang="ar-SA" dirty="0" smtClean="0">
                <a:cs typeface="B Titr" pitchFamily="2" charset="-78"/>
              </a:rPr>
              <a:t>تقاضاي </a:t>
            </a:r>
            <a:r>
              <a:rPr lang="ar-SA" dirty="0">
                <a:cs typeface="B Titr" pitchFamily="2" charset="-78"/>
              </a:rPr>
              <a:t>پول </a:t>
            </a:r>
            <a:endParaRPr lang="en-US" dirty="0">
              <a:cs typeface="B Titr" pitchFamily="2" charset="-78"/>
            </a:endParaRPr>
          </a:p>
        </p:txBody>
      </p:sp>
    </p:spTree>
    <p:extLst>
      <p:ext uri="{BB962C8B-B14F-4D97-AF65-F5344CB8AC3E}">
        <p14:creationId xmlns:p14="http://schemas.microsoft.com/office/powerpoint/2010/main" val="3212843427"/>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algn="just">
              <a:buFont typeface="Wingdings" pitchFamily="2" charset="2"/>
              <a:buChar char="q"/>
            </a:pPr>
            <a:r>
              <a:rPr lang="fa-IR" u="sng" dirty="0" smtClean="0">
                <a:cs typeface="B Nazanin" pitchFamily="2" charset="-78"/>
              </a:rPr>
              <a:t>مقدار زياد پول</a:t>
            </a:r>
            <a:r>
              <a:rPr lang="fa-IR" dirty="0" smtClean="0">
                <a:cs typeface="B Nazanin" pitchFamily="2" charset="-78"/>
              </a:rPr>
              <a:t> پول در اقتصاد موجب </a:t>
            </a:r>
            <a:r>
              <a:rPr lang="fa-IR" dirty="0" smtClean="0">
                <a:solidFill>
                  <a:srgbClr val="FF0000"/>
                </a:solidFill>
                <a:cs typeface="B Nazanin" pitchFamily="2" charset="-78"/>
              </a:rPr>
              <a:t>تورم</a:t>
            </a:r>
            <a:r>
              <a:rPr lang="fa-IR" dirty="0" smtClean="0">
                <a:cs typeface="B Nazanin" pitchFamily="2" charset="-78"/>
              </a:rPr>
              <a:t> و </a:t>
            </a:r>
            <a:r>
              <a:rPr lang="fa-IR" u="sng" dirty="0" smtClean="0">
                <a:cs typeface="B Nazanin" pitchFamily="2" charset="-78"/>
              </a:rPr>
              <a:t>ناكافي</a:t>
            </a:r>
            <a:r>
              <a:rPr lang="fa-IR" dirty="0" smtClean="0">
                <a:cs typeface="B Nazanin" pitchFamily="2" charset="-78"/>
              </a:rPr>
              <a:t> بودن آن سبب </a:t>
            </a:r>
            <a:r>
              <a:rPr lang="fa-IR" dirty="0" smtClean="0">
                <a:solidFill>
                  <a:srgbClr val="FF0000"/>
                </a:solidFill>
                <a:cs typeface="B Nazanin" pitchFamily="2" charset="-78"/>
              </a:rPr>
              <a:t>ركود</a:t>
            </a:r>
            <a:r>
              <a:rPr lang="fa-IR" dirty="0" smtClean="0">
                <a:cs typeface="B Nazanin" pitchFamily="2" charset="-78"/>
              </a:rPr>
              <a:t> مي گردد .</a:t>
            </a: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243691634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pPr algn="r"/>
            <a:r>
              <a:rPr lang="fa-IR" sz="2800" dirty="0" smtClean="0">
                <a:cs typeface="B Titr" pitchFamily="2" charset="-78"/>
              </a:rPr>
              <a:t>منابع درس</a:t>
            </a:r>
            <a:endParaRPr lang="en-US" sz="2800" dirty="0">
              <a:cs typeface="B Titr" pitchFamily="2" charset="-78"/>
            </a:endParaRPr>
          </a:p>
        </p:txBody>
      </p:sp>
      <p:sp>
        <p:nvSpPr>
          <p:cNvPr id="5" name="Content Placeholder 4"/>
          <p:cNvSpPr>
            <a:spLocks noGrp="1"/>
          </p:cNvSpPr>
          <p:nvPr>
            <p:ph idx="1"/>
            <p:custDataLst>
              <p:tags r:id="rId3"/>
            </p:custDataLst>
          </p:nvPr>
        </p:nvSpPr>
        <p:spPr/>
        <p:txBody>
          <a:bodyPr>
            <a:normAutofit/>
          </a:bodyPr>
          <a:lstStyle/>
          <a:p>
            <a:pPr>
              <a:buFont typeface="Wingdings" pitchFamily="2" charset="2"/>
              <a:buChar char="v"/>
            </a:pPr>
            <a:r>
              <a:rPr lang="fa-IR" sz="3200" b="1" dirty="0" smtClean="0">
                <a:cs typeface="B Nazanin" pitchFamily="2" charset="-78"/>
              </a:rPr>
              <a:t>منبع اصلي </a:t>
            </a:r>
          </a:p>
          <a:p>
            <a:pPr marL="0" indent="0">
              <a:buNone/>
            </a:pPr>
            <a:r>
              <a:rPr lang="fa-IR" sz="3200" b="1" dirty="0" smtClean="0">
                <a:cs typeface="B Nazanin" pitchFamily="2" charset="-78"/>
              </a:rPr>
              <a:t>      </a:t>
            </a:r>
            <a:r>
              <a:rPr lang="fa-IR" sz="3200" dirty="0" smtClean="0">
                <a:cs typeface="B Nazanin" pitchFamily="2" charset="-78"/>
              </a:rPr>
              <a:t>پول ،‌ارز و بانكداري دكتر يوسف فرجي</a:t>
            </a:r>
          </a:p>
          <a:p>
            <a:pPr marL="0" indent="0">
              <a:buNone/>
            </a:pPr>
            <a:endParaRPr lang="fa-IR" sz="3200" dirty="0" smtClean="0">
              <a:cs typeface="B Nazanin" pitchFamily="2" charset="-78"/>
            </a:endParaRPr>
          </a:p>
          <a:p>
            <a:pPr>
              <a:buFont typeface="Wingdings" pitchFamily="2" charset="2"/>
              <a:buChar char="v"/>
            </a:pPr>
            <a:r>
              <a:rPr lang="fa-IR" sz="3200" b="1" dirty="0" smtClean="0">
                <a:cs typeface="B Nazanin" pitchFamily="2" charset="-78"/>
              </a:rPr>
              <a:t>منبع كمكي </a:t>
            </a:r>
          </a:p>
          <a:p>
            <a:pPr marL="0" indent="0">
              <a:buNone/>
            </a:pPr>
            <a:r>
              <a:rPr lang="fa-IR" sz="3200" dirty="0" smtClean="0">
                <a:cs typeface="B Nazanin" pitchFamily="2" charset="-78"/>
              </a:rPr>
              <a:t>   پول  و ارز و بانكداري  استاد محمد كهندل</a:t>
            </a:r>
          </a:p>
        </p:txBody>
      </p:sp>
    </p:spTree>
    <p:custDataLst>
      <p:tags r:id="rId1"/>
    </p:custDataLst>
    <p:extLst>
      <p:ext uri="{BB962C8B-B14F-4D97-AF65-F5344CB8AC3E}">
        <p14:creationId xmlns:p14="http://schemas.microsoft.com/office/powerpoint/2010/main" val="1843734362"/>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algn="just">
              <a:buFont typeface="Wingdings" pitchFamily="2" charset="2"/>
              <a:buChar char="q"/>
            </a:pPr>
            <a:r>
              <a:rPr lang="fa-IR" dirty="0" smtClean="0">
                <a:cs typeface="B Nazanin" pitchFamily="2" charset="-78"/>
              </a:rPr>
              <a:t>مدل كلاسيك : در ذات نظام سرمايه داري مكانيزمي وجود دارد كه ، اقتصاد را به سمت اشتغال كامل هدايت مي كند . ( يك سيستم اقتصادي خود تنظيم كننده است . ) </a:t>
            </a:r>
          </a:p>
          <a:p>
            <a:pPr marL="0" indent="0" algn="just">
              <a:buNone/>
            </a:pPr>
            <a:r>
              <a:rPr lang="fa-IR" dirty="0" smtClean="0">
                <a:cs typeface="B Nazanin" pitchFamily="2" charset="-78"/>
              </a:rPr>
              <a:t>    * بيكاري اصطكاكي ( ارادي ) وجود دارد ولي بيكاري غير ارادي  وجود نخواهد داشت . </a:t>
            </a:r>
          </a:p>
          <a:p>
            <a:pPr marL="0" indent="0" algn="just">
              <a:buNone/>
            </a:pPr>
            <a:r>
              <a:rPr lang="fa-IR" dirty="0" smtClean="0">
                <a:cs typeface="B Nazanin" pitchFamily="2" charset="-78"/>
              </a:rPr>
              <a:t>   * افزايش بيكاري سبب كاهش دستمزد در نتيجه تقاضا براي ( نيروي ) كار افزايش مي يابد لذا مجددا تعادل در بازار كار برقرار شده و اشتغال كامل حاصل مي گردد .</a:t>
            </a: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2812111496"/>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marL="0" indent="0" algn="just">
              <a:buNone/>
            </a:pPr>
            <a:r>
              <a:rPr lang="fa-IR" dirty="0" smtClean="0">
                <a:cs typeface="B Nazanin" pitchFamily="2" charset="-78"/>
              </a:rPr>
              <a:t>* پول فقط واسطه مبادله است .</a:t>
            </a:r>
          </a:p>
          <a:p>
            <a:pPr marL="0" indent="0" algn="just">
              <a:buNone/>
            </a:pPr>
            <a:r>
              <a:rPr lang="fa-IR" dirty="0">
                <a:cs typeface="B Nazanin" pitchFamily="2" charset="-78"/>
              </a:rPr>
              <a:t> </a:t>
            </a:r>
            <a:r>
              <a:rPr lang="fa-IR" dirty="0" smtClean="0">
                <a:cs typeface="B Nazanin" pitchFamily="2" charset="-78"/>
              </a:rPr>
              <a:t>       * افزايش عرضه پول قيمت ها را تغيير مي دهد ولي قيمت هاي نسبي را تغيير نمي دهد .</a:t>
            </a:r>
          </a:p>
          <a:p>
            <a:pPr marL="0" indent="0" algn="just">
              <a:buNone/>
            </a:pPr>
            <a:r>
              <a:rPr lang="fa-IR" dirty="0">
                <a:cs typeface="B Nazanin" pitchFamily="2" charset="-78"/>
              </a:rPr>
              <a:t> </a:t>
            </a:r>
            <a:r>
              <a:rPr lang="fa-IR" dirty="0" smtClean="0">
                <a:cs typeface="B Nazanin" pitchFamily="2" charset="-78"/>
              </a:rPr>
              <a:t>  * تغييرات در عرضه پول تنها بر متغيرهاي پولي ( اسمي ) اثر داشته و متغيرهاي حقيقي را تحت تاثير قرار نمي دهد ، لذا پول بي طرف (  خنثي ) مي باشد . </a:t>
            </a:r>
          </a:p>
          <a:p>
            <a:pPr marL="0" indent="0" algn="just">
              <a:buNone/>
            </a:pPr>
            <a:r>
              <a:rPr lang="fa-IR" dirty="0" smtClean="0">
                <a:cs typeface="B Nazanin" pitchFamily="2" charset="-78"/>
              </a:rPr>
              <a:t>*  متغيرهاي حقيقي اقتصاد : اشتغال ، توليد ، درآمد حقيقي ، مصرف حقيقي ، پس انداز حقيقي  و ...</a:t>
            </a:r>
          </a:p>
          <a:p>
            <a:pPr marL="0" indent="0" algn="just">
              <a:buNone/>
            </a:pPr>
            <a:r>
              <a:rPr lang="fa-IR" dirty="0" smtClean="0">
                <a:cs typeface="B Nazanin" pitchFamily="2" charset="-78"/>
              </a:rPr>
              <a:t>* دخالت دولت </a:t>
            </a:r>
            <a:r>
              <a:rPr lang="fa-IR" dirty="0">
                <a:cs typeface="B Nazanin" pitchFamily="2" charset="-78"/>
              </a:rPr>
              <a:t>در اقتصاد </a:t>
            </a:r>
            <a:r>
              <a:rPr lang="fa-IR" dirty="0" smtClean="0">
                <a:cs typeface="B Nazanin" pitchFamily="2" charset="-78"/>
              </a:rPr>
              <a:t>بايد </a:t>
            </a:r>
            <a:r>
              <a:rPr lang="fa-IR" dirty="0">
                <a:cs typeface="B Nazanin" pitchFamily="2" charset="-78"/>
              </a:rPr>
              <a:t>حداقل </a:t>
            </a:r>
            <a:r>
              <a:rPr lang="fa-IR" dirty="0" smtClean="0">
                <a:cs typeface="B Nazanin" pitchFamily="2" charset="-78"/>
              </a:rPr>
              <a:t>باشد ، در </a:t>
            </a:r>
            <a:r>
              <a:rPr lang="fa-IR" dirty="0">
                <a:cs typeface="B Nazanin" pitchFamily="2" charset="-78"/>
              </a:rPr>
              <a:t>نتيجه سياستهاي پولي و مالي مورد تاييد قرار نمي </a:t>
            </a:r>
            <a:r>
              <a:rPr lang="fa-IR" dirty="0" smtClean="0">
                <a:cs typeface="B Nazanin" pitchFamily="2" charset="-78"/>
              </a:rPr>
              <a:t>گيرد</a:t>
            </a:r>
            <a:endParaRPr lang="fa-IR" dirty="0">
              <a:cs typeface="B Nazanin" pitchFamily="2" charset="-78"/>
            </a:endParaRPr>
          </a:p>
          <a:p>
            <a:pPr marL="0" indent="0" algn="just">
              <a:buNone/>
            </a:pPr>
            <a:endParaRPr lang="fa-IR" dirty="0" smtClean="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1850018577"/>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algn="just">
              <a:buFont typeface="Wingdings" pitchFamily="2" charset="2"/>
              <a:buChar char="q"/>
            </a:pPr>
            <a:r>
              <a:rPr lang="fa-IR" dirty="0" smtClean="0">
                <a:cs typeface="B Nazanin" pitchFamily="2" charset="-78"/>
              </a:rPr>
              <a:t>با بحران 1930 قيمت ها و دستمزد ها فوق العاده كاهش يافت . لذا اين نظر كه اقتصاد به طور خودكار  به تعادل مي رسد رد شد . </a:t>
            </a:r>
          </a:p>
          <a:p>
            <a:pPr marL="0" indent="0" algn="just">
              <a:buNone/>
            </a:pPr>
            <a:r>
              <a:rPr lang="fa-IR" dirty="0" smtClean="0">
                <a:cs typeface="B Nazanin" pitchFamily="2" charset="-78"/>
              </a:rPr>
              <a:t>    لذا كينز دخالت دولت در اقتصاد را مطرح كرد . كينز گفت : تقاضا عرضه خودش را خلق خواهد كرد .</a:t>
            </a:r>
          </a:p>
          <a:p>
            <a:pPr algn="just">
              <a:buFont typeface="Wingdings" pitchFamily="2" charset="2"/>
              <a:buChar char="q"/>
            </a:pPr>
            <a:r>
              <a:rPr lang="fa-IR" dirty="0" smtClean="0">
                <a:cs typeface="B Nazanin" pitchFamily="2" charset="-78"/>
              </a:rPr>
              <a:t>سال 1970 بحران بيكاري و تورم ( ركود تورمي ) پيش آمد و نظريه پوليون مطرح شد .</a:t>
            </a:r>
          </a:p>
          <a:p>
            <a:pPr marL="0" indent="0" algn="just">
              <a:buNone/>
            </a:pPr>
            <a:r>
              <a:rPr lang="fa-IR" dirty="0" smtClean="0">
                <a:cs typeface="B Nazanin" pitchFamily="2" charset="-78"/>
              </a:rPr>
              <a:t>* پوليون بيان مي دارند كه چسبندگي دستمزد – قيمت باعث بوجود آمدن بيكاري مي گردد . عرضه كنندگان و تقاضا كنندگان كار معمولا نرخ تورم را كمتر تخمين زده بنابراين مدت بيكاري و بنابراين بيكاري اصطكاكي كاهش يابد . پس از تعديل سياست پولي و مالي ، ديگر نمي توان مردم را براي مدت طولاني تري گول زد و بنابراين مدت و نرخ بيكاري افزايش مي يابد . در نتيجه و به ناچار نرخ بيكاري به نرخ طبيعي آن برمي گردد. لذا نرخ توليد ملي نيز به نرخي كه با نرخ طبيعي بيكاري سازگار باشد ، برمي گردد .</a:t>
            </a:r>
          </a:p>
          <a:p>
            <a:pPr algn="just">
              <a:buFont typeface="Wingdings" pitchFamily="2" charset="2"/>
              <a:buChar char="q"/>
            </a:pPr>
            <a:endParaRPr lang="fa-IR" dirty="0" smtClean="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1893984897"/>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algn="just">
              <a:buFont typeface="Wingdings" pitchFamily="2" charset="2"/>
              <a:buChar char="q"/>
            </a:pPr>
            <a:r>
              <a:rPr lang="fa-IR" dirty="0" smtClean="0">
                <a:cs typeface="B Nazanin" pitchFamily="2" charset="-78"/>
              </a:rPr>
              <a:t>نظريه جديدتر فرضيه انتظارات عقلايي است .</a:t>
            </a:r>
          </a:p>
          <a:p>
            <a:pPr marL="0" indent="0" algn="just">
              <a:buNone/>
            </a:pPr>
            <a:r>
              <a:rPr lang="fa-IR" dirty="0" smtClean="0">
                <a:cs typeface="B Nazanin" pitchFamily="2" charset="-78"/>
              </a:rPr>
              <a:t>بر اساس اين نظريه در كوتاه مدت هم نمي توان مردم را در ناآگاهي نگه داشت . لذا سياست هاي پولي و مالي نمي تواند حتي در كوتاه مدت و به طور مرتب بر متغيرهاي حقيقي اثر گذارد . </a:t>
            </a:r>
          </a:p>
          <a:p>
            <a:pPr algn="just">
              <a:buFont typeface="Wingdings" pitchFamily="2" charset="2"/>
              <a:buChar char="q"/>
            </a:pPr>
            <a:endParaRPr lang="fa-IR" dirty="0" smtClean="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1304263079"/>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marL="0" indent="0" algn="just">
              <a:buNone/>
            </a:pPr>
            <a:r>
              <a:rPr lang="ar-SA" dirty="0">
                <a:cs typeface="B Nazanin" pitchFamily="2" charset="-78"/>
              </a:rPr>
              <a:t>اقتصاددانان عوامل مختلفي را در مقدار پول دخيل مي دانند و مكاتب مختلف اقتصادي در مورد عوامل تاثير گذار بر مقدار پول نظرات مختلفي ارائه داده اند. از اولين نظرياتي كه درباره پول بيان شده است نظريه مقداري پول است. شهرت نظريه مقداري پول به علت قدرت استدلال اين نظريه در شرايط نوسانات قيمت قرن 19 و اوايل قرن 20 است. در سال 1565 در پي هجوم طلا و نقره به كشورهاي اروپايي ، به دليل كشف قاره جديد ، حجم پول در گردش در كشورهايي از جمله فرانسه و بخصوص اسپانيا به شدت افزايش يافت. از آنجا كه طلا و نقره به عنوان يك كالا هستند ، تحت تاثير عرضه و تقاضا قيمت آنها و نسبت مبادله آنها با كالاهاي ديگر تغيير مي كند. در اين سال نيز به علت افزايش طلا و نقره و ثابت ماندن حجم ساير توليدات ، نسبت مبادله بين طلا و نقره و ساير كالاها به نفع ساير كالاها تغيير كرد و به عبارتي به ازاي واحد مشخصي از كالا ، مقدار بيشتري طلا و نقره براي پرداخت وجود داشت و يا به عبارت ساده تر در كشورهايي مانند فرانسه </a:t>
            </a:r>
            <a:r>
              <a:rPr lang="ar-SA" dirty="0">
                <a:solidFill>
                  <a:srgbClr val="FF0000"/>
                </a:solidFill>
                <a:cs typeface="B Nazanin" pitchFamily="2" charset="-78"/>
              </a:rPr>
              <a:t>تورم </a:t>
            </a:r>
            <a:r>
              <a:rPr lang="ar-SA" dirty="0">
                <a:cs typeface="B Nazanin" pitchFamily="2" charset="-78"/>
              </a:rPr>
              <a:t>به جود آمده </a:t>
            </a:r>
            <a:r>
              <a:rPr lang="ar-SA" dirty="0" smtClean="0">
                <a:cs typeface="B Nazanin" pitchFamily="2" charset="-78"/>
              </a:rPr>
              <a:t>بود</a:t>
            </a:r>
            <a:r>
              <a:rPr lang="fa-IR" dirty="0" smtClean="0">
                <a:cs typeface="B Nazanin" pitchFamily="2" charset="-78"/>
              </a:rPr>
              <a:t> .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2812941287"/>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marL="0" indent="0" algn="just">
              <a:buNone/>
            </a:pPr>
            <a:r>
              <a:rPr lang="ar-SA" dirty="0" smtClean="0">
                <a:cs typeface="B Nazanin" pitchFamily="2" charset="-78"/>
              </a:rPr>
              <a:t>(</a:t>
            </a:r>
            <a:r>
              <a:rPr lang="ar-SA" dirty="0">
                <a:cs typeface="B Nazanin" pitchFamily="2" charset="-78"/>
              </a:rPr>
              <a:t>در فرانسه قيمتها به 5/2 برابر رسيده بود) ژان بدن يكي از افرادي بود كه در پي يافتن علت افزايش قيمتها بر آمد، در سال 1568 ژان بدن به اين نتيجه رسيد كه مهمترين عامل تاثير گذار در افزايش قيمتها حجم طلا و نقره است . طرفداران اين نظريه معتقدند پول خنثي و تعادل ندارد و پول تنها تاثيري كه در اقتصاد دارد ، تاثير مستقيم بر نوسانات قيمتها است . ژان بدن معتقد بود افزايش حجم پول باعث افزايش قيمتها شده است . پس مي توان گفت افزايش حجم پول باعث كاهش ارزش آن شده است و مي توان نتيجه گرفت بر عكس اين رابطه هم صادق است يعني كاهش حجم پول باعث افزايش ارزش پول خواهد شد.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3972395753"/>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229600" cy="4608512"/>
          </a:xfrm>
        </p:spPr>
        <p:txBody>
          <a:bodyPr>
            <a:noAutofit/>
          </a:bodyPr>
          <a:lstStyle/>
          <a:p>
            <a:pPr marL="0" indent="0" algn="just">
              <a:buNone/>
            </a:pPr>
            <a:r>
              <a:rPr lang="fa-IR" b="1" dirty="0" smtClean="0">
                <a:cs typeface="B Nazanin" pitchFamily="2" charset="-78"/>
              </a:rPr>
              <a:t>معادله مبادله  : </a:t>
            </a:r>
            <a:r>
              <a:rPr lang="ar-SA" dirty="0">
                <a:cs typeface="B Nazanin" pitchFamily="2" charset="-78"/>
              </a:rPr>
              <a:t>استوارت ميل معتقد بود پول در طي يك دوره معين بيش از يكبار در معاملات شركت مي كند و به همين دليل در رابطه </a:t>
            </a:r>
            <a:r>
              <a:rPr lang="fa-IR" dirty="0" smtClean="0">
                <a:cs typeface="B Nazanin" pitchFamily="2" charset="-78"/>
              </a:rPr>
              <a:t>مبادله</a:t>
            </a:r>
            <a:r>
              <a:rPr lang="ar-SA" dirty="0" smtClean="0">
                <a:cs typeface="B Nazanin" pitchFamily="2" charset="-78"/>
              </a:rPr>
              <a:t> </a:t>
            </a:r>
            <a:r>
              <a:rPr lang="ar-SA" dirty="0">
                <a:cs typeface="B Nazanin" pitchFamily="2" charset="-78"/>
              </a:rPr>
              <a:t>بايد سرعت گردش پول هم منظور شود يعني حجم پول در گردش در جريان معاملات عبارت است از حجم پول ضرب در سرعت گردش پول يا تعدد دفعاتي كه يك واحد پول در طي زمان معين در معاملات شركت مي كند</a:t>
            </a:r>
            <a:r>
              <a:rPr lang="ar-SA" dirty="0" smtClean="0">
                <a:cs typeface="B Nazanin" pitchFamily="2" charset="-78"/>
              </a:rPr>
              <a:t>.</a:t>
            </a:r>
            <a:endParaRPr lang="fa-IR" dirty="0" smtClean="0">
              <a:cs typeface="B Nazanin" pitchFamily="2" charset="-78"/>
            </a:endParaRPr>
          </a:p>
          <a:p>
            <a:pPr marL="0" indent="0" algn="just">
              <a:buNone/>
            </a:pPr>
            <a:r>
              <a:rPr lang="fa-IR" dirty="0">
                <a:cs typeface="B Nazanin" pitchFamily="2" charset="-78"/>
              </a:rPr>
              <a:t>	</a:t>
            </a:r>
            <a:r>
              <a:rPr lang="fa-IR" dirty="0" smtClean="0">
                <a:cs typeface="B Nazanin" pitchFamily="2" charset="-78"/>
              </a:rPr>
              <a:t>		</a:t>
            </a:r>
            <a:r>
              <a:rPr lang="ar-SA" dirty="0" smtClean="0">
                <a:cs typeface="B Nazanin" pitchFamily="2" charset="-78"/>
              </a:rPr>
              <a:t> </a:t>
            </a:r>
            <a:r>
              <a:rPr lang="en-US" sz="4000" dirty="0" smtClean="0"/>
              <a:t>M.V=P.T</a:t>
            </a:r>
            <a:endParaRPr lang="fa-IR" sz="4000" dirty="0" smtClean="0"/>
          </a:p>
          <a:p>
            <a:pPr marL="0" indent="0" algn="just">
              <a:buNone/>
            </a:pPr>
            <a:r>
              <a:rPr lang="en-US" dirty="0" smtClean="0">
                <a:cs typeface="B Nazanin" pitchFamily="2" charset="-78"/>
              </a:rPr>
              <a:t>P</a:t>
            </a:r>
            <a:r>
              <a:rPr lang="ar-SA" dirty="0" smtClean="0">
                <a:cs typeface="B Nazanin" pitchFamily="2" charset="-78"/>
              </a:rPr>
              <a:t> </a:t>
            </a:r>
            <a:r>
              <a:rPr lang="ar-SA" dirty="0">
                <a:cs typeface="B Nazanin" pitchFamily="2" charset="-78"/>
              </a:rPr>
              <a:t>: سطح عمومي قيمت ها </a:t>
            </a:r>
            <a:r>
              <a:rPr lang="fa-IR" dirty="0" smtClean="0">
                <a:cs typeface="B Nazanin" pitchFamily="2" charset="-78"/>
              </a:rPr>
              <a:t>		</a:t>
            </a:r>
            <a:r>
              <a:rPr lang="en-US" dirty="0" smtClean="0">
                <a:cs typeface="B Nazanin" pitchFamily="2" charset="-78"/>
              </a:rPr>
              <a:t>M</a:t>
            </a:r>
            <a:r>
              <a:rPr lang="ar-SA" dirty="0" smtClean="0">
                <a:cs typeface="B Nazanin" pitchFamily="2" charset="-78"/>
              </a:rPr>
              <a:t> </a:t>
            </a:r>
            <a:r>
              <a:rPr lang="ar-SA" dirty="0">
                <a:cs typeface="B Nazanin" pitchFamily="2" charset="-78"/>
              </a:rPr>
              <a:t>: حجم پول مسكوك و اسكناس منتشره </a:t>
            </a:r>
            <a:endParaRPr lang="en-US" dirty="0" smtClean="0">
              <a:cs typeface="B Nazanin" pitchFamily="2" charset="-78"/>
            </a:endParaRPr>
          </a:p>
          <a:p>
            <a:pPr marL="0" indent="0" algn="just">
              <a:buNone/>
            </a:pPr>
            <a:r>
              <a:rPr lang="en-US" dirty="0" smtClean="0">
                <a:cs typeface="B Nazanin" pitchFamily="2" charset="-78"/>
              </a:rPr>
              <a:t>T</a:t>
            </a:r>
            <a:r>
              <a:rPr lang="ar-SA" dirty="0" smtClean="0">
                <a:cs typeface="B Nazanin" pitchFamily="2" charset="-78"/>
              </a:rPr>
              <a:t> : حجم معاملات است</a:t>
            </a:r>
            <a:r>
              <a:rPr lang="fa-IR" dirty="0" smtClean="0">
                <a:cs typeface="B Nazanin" pitchFamily="2" charset="-78"/>
              </a:rPr>
              <a:t> .                          </a:t>
            </a:r>
            <a:r>
              <a:rPr lang="ar-SA" dirty="0" smtClean="0">
                <a:cs typeface="B Nazanin" pitchFamily="2" charset="-78"/>
              </a:rPr>
              <a:t> </a:t>
            </a:r>
            <a:r>
              <a:rPr lang="en-US" dirty="0" smtClean="0">
                <a:cs typeface="B Nazanin" pitchFamily="2" charset="-78"/>
              </a:rPr>
              <a:t>P.T</a:t>
            </a:r>
            <a:r>
              <a:rPr lang="ar-SA" dirty="0" smtClean="0">
                <a:cs typeface="B Nazanin" pitchFamily="2" charset="-78"/>
              </a:rPr>
              <a:t> : ارزش پولي كل معاملات انجام شده است . </a:t>
            </a:r>
            <a:endParaRPr lang="fa-IR" dirty="0" smtClean="0">
              <a:cs typeface="B Nazanin" pitchFamily="2" charset="-78"/>
            </a:endParaRPr>
          </a:p>
          <a:p>
            <a:pPr marL="0" indent="0" algn="just">
              <a:buNone/>
            </a:pPr>
            <a:r>
              <a:rPr lang="en-US" dirty="0" smtClean="0"/>
              <a:t>V</a:t>
            </a:r>
            <a:r>
              <a:rPr lang="fa-IR" dirty="0" smtClean="0"/>
              <a:t> : </a:t>
            </a:r>
            <a:r>
              <a:rPr lang="fa-IR" dirty="0">
                <a:cs typeface="B Nazanin" pitchFamily="2" charset="-78"/>
              </a:rPr>
              <a:t>سرعت گردش پول</a:t>
            </a:r>
            <a:endParaRPr lang="en-US" dirty="0">
              <a:cs typeface="B Nazanin" pitchFamily="2" charset="-78"/>
            </a:endParaRPr>
          </a:p>
          <a:p>
            <a:pPr marL="0" indent="0" algn="just">
              <a:buNone/>
            </a:pPr>
            <a:endParaRPr lang="fa-IR" b="1" dirty="0" smtClean="0">
              <a:cs typeface="B Nazanin" pitchFamily="2" charset="-78"/>
            </a:endParaRPr>
          </a:p>
        </p:txBody>
      </p:sp>
      <p:sp>
        <p:nvSpPr>
          <p:cNvPr id="7" name="Title 3"/>
          <p:cNvSpPr>
            <a:spLocks noGrp="1"/>
          </p:cNvSpPr>
          <p:nvPr>
            <p:ph type="title"/>
          </p:nvPr>
        </p:nvSpPr>
        <p:spPr>
          <a:xfrm>
            <a:off x="467544" y="836712"/>
            <a:ext cx="8229600" cy="701040"/>
          </a:xfrm>
        </p:spPr>
        <p:txBody>
          <a:bodyPr/>
          <a:lstStyle/>
          <a:p>
            <a:pPr algn="ctr"/>
            <a:r>
              <a:rPr lang="ar-SA" dirty="0">
                <a:cs typeface="B Titr" pitchFamily="2" charset="-78"/>
              </a:rPr>
              <a:t>نظريه هاي تقاضاي پول </a:t>
            </a:r>
            <a:endParaRPr lang="en-US" dirty="0">
              <a:cs typeface="B Titr" pitchFamily="2" charset="-78"/>
            </a:endParaRPr>
          </a:p>
        </p:txBody>
      </p:sp>
    </p:spTree>
    <p:extLst>
      <p:ext uri="{BB962C8B-B14F-4D97-AF65-F5344CB8AC3E}">
        <p14:creationId xmlns:p14="http://schemas.microsoft.com/office/powerpoint/2010/main" val="154737415"/>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ctr">
              <a:buNone/>
            </a:pPr>
            <a:r>
              <a:rPr lang="en-US" sz="2800" dirty="0" smtClean="0"/>
              <a:t>M.V=P.T</a:t>
            </a:r>
            <a:endParaRPr lang="fa-IR" sz="2800" dirty="0" smtClean="0">
              <a:cs typeface="B Nazanin" pitchFamily="2" charset="-78"/>
            </a:endParaRPr>
          </a:p>
          <a:p>
            <a:pPr algn="just"/>
            <a:r>
              <a:rPr lang="ar-SA" sz="2800" dirty="0" smtClean="0">
                <a:cs typeface="B Nazanin" pitchFamily="2" charset="-78"/>
              </a:rPr>
              <a:t>اگر </a:t>
            </a:r>
            <a:r>
              <a:rPr lang="ar-SA" sz="2800" dirty="0">
                <a:cs typeface="B Nazanin" pitchFamily="2" charset="-78"/>
              </a:rPr>
              <a:t>حجم پول ثابت باشد ممكن است با افزايش سرعت گردش پول ، سطح عمومي قيمتها تغيير كند يعني تنها عامل تاثير گذار در سطح عمومي قيمتها حجم پول نمي باشد بلكه سرعت گردش پول هم به همان اندازه تاثير دارد. </a:t>
            </a:r>
            <a:endParaRPr lang="en-US" sz="2800" dirty="0">
              <a:cs typeface="B Nazanin" pitchFamily="2" charset="-78"/>
            </a:endParaRPr>
          </a:p>
          <a:p>
            <a:pPr algn="just"/>
            <a:r>
              <a:rPr lang="ar-SA" sz="2800" dirty="0">
                <a:cs typeface="B Nazanin" pitchFamily="2" charset="-78"/>
              </a:rPr>
              <a:t>همچنين مي توان حالتي را در نظر گرفت كه حجم پول افزايش يابد ولي به همان نسبت هم سرعت گردش پول كاهش يابد و بنابراين سطح عمومي قيمتها بر اساس رابطه </a:t>
            </a:r>
            <a:r>
              <a:rPr lang="fa-IR" sz="2800" dirty="0" smtClean="0">
                <a:cs typeface="B Nazanin" pitchFamily="2" charset="-78"/>
              </a:rPr>
              <a:t>مبادله </a:t>
            </a:r>
            <a:r>
              <a:rPr lang="ar-SA" sz="2800" dirty="0" smtClean="0">
                <a:cs typeface="B Nazanin" pitchFamily="2" charset="-78"/>
              </a:rPr>
              <a:t>ثابت </a:t>
            </a:r>
            <a:r>
              <a:rPr lang="ar-SA" sz="2800" dirty="0">
                <a:cs typeface="B Nazanin" pitchFamily="2" charset="-78"/>
              </a:rPr>
              <a:t>مي ماند </a:t>
            </a:r>
            <a:r>
              <a:rPr lang="fa-IR" sz="2800" dirty="0" smtClean="0">
                <a:cs typeface="B Nazanin" pitchFamily="2" charset="-78"/>
              </a:rPr>
              <a:t>. </a:t>
            </a:r>
            <a:endParaRPr lang="en-US" sz="2800"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Titr" pitchFamily="2" charset="-78"/>
              </a:rPr>
              <a:t>نظريه مقداري پول </a:t>
            </a:r>
            <a:endParaRPr lang="en-US" dirty="0">
              <a:cs typeface="B Titr" pitchFamily="2" charset="-78"/>
            </a:endParaRPr>
          </a:p>
        </p:txBody>
      </p:sp>
    </p:spTree>
    <p:extLst>
      <p:ext uri="{BB962C8B-B14F-4D97-AF65-F5344CB8AC3E}">
        <p14:creationId xmlns:p14="http://schemas.microsoft.com/office/powerpoint/2010/main" val="2064131356"/>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just">
              <a:buNone/>
            </a:pPr>
            <a:r>
              <a:rPr lang="ar-SA" b="1" dirty="0">
                <a:cs typeface="B Nazanin" pitchFamily="2" charset="-78"/>
              </a:rPr>
              <a:t>انتقادات وارد بر نظريه كلاسيك ها (مقداري پول) </a:t>
            </a:r>
            <a:endParaRPr lang="en-US" dirty="0">
              <a:cs typeface="B Nazanin" pitchFamily="2" charset="-78"/>
            </a:endParaRPr>
          </a:p>
          <a:p>
            <a:pPr marL="0" indent="0" algn="just">
              <a:buNone/>
            </a:pPr>
            <a:r>
              <a:rPr lang="ar-SA" dirty="0">
                <a:cs typeface="B Nazanin" pitchFamily="2" charset="-78"/>
              </a:rPr>
              <a:t>1-در نظريه مقداري پول با توجه به اينكه اشتغال كامل است نتيجه مي گيرند </a:t>
            </a:r>
            <a:r>
              <a:rPr lang="en-US" dirty="0">
                <a:cs typeface="B Nazanin" pitchFamily="2" charset="-78"/>
              </a:rPr>
              <a:t>T</a:t>
            </a:r>
            <a:r>
              <a:rPr lang="ar-SA" dirty="0">
                <a:cs typeface="B Nazanin" pitchFamily="2" charset="-78"/>
              </a:rPr>
              <a:t> ثابت است يعني مقدار كالاي ارائه شده به بازار ثابت است و بنابراين حجم معاملات هم بدون تغيير است. در حاليكه شرايط اشتغال كامل همواره بر قرار نيست و در شرايطي كه اشتغال ناقص است يعني توليد در سطح پايين تر از اشتغال كامل انجام مي گيرد و از تمام امكانات موجود در اقتصاد نمي توان استفاده كامل كرد ، نظريه مقداري پول صادق نمي باشد. در چنين حالتي </a:t>
            </a:r>
            <a:r>
              <a:rPr lang="en-US" dirty="0">
                <a:cs typeface="B Nazanin" pitchFamily="2" charset="-78"/>
              </a:rPr>
              <a:t>T</a:t>
            </a:r>
            <a:r>
              <a:rPr lang="ar-SA" dirty="0">
                <a:cs typeface="B Nazanin" pitchFamily="2" charset="-78"/>
              </a:rPr>
              <a:t> ثابت نمي باشد و تغيير در حجم پول مي تواند باعث تغيير در </a:t>
            </a:r>
            <a:r>
              <a:rPr lang="en-US" dirty="0">
                <a:cs typeface="B Nazanin" pitchFamily="2" charset="-78"/>
              </a:rPr>
              <a:t>T</a:t>
            </a:r>
            <a:r>
              <a:rPr lang="ar-SA" dirty="0">
                <a:cs typeface="B Nazanin" pitchFamily="2" charset="-78"/>
              </a:rPr>
              <a:t> شود و تغيير در </a:t>
            </a:r>
            <a:r>
              <a:rPr lang="en-US" dirty="0">
                <a:cs typeface="B Nazanin" pitchFamily="2" charset="-78"/>
              </a:rPr>
              <a:t>T</a:t>
            </a:r>
            <a:r>
              <a:rPr lang="ar-SA" dirty="0">
                <a:cs typeface="B Nazanin" pitchFamily="2" charset="-78"/>
              </a:rPr>
              <a:t> از نوسان قيمتها جلوگيري مي كند و هر چند حجم پول افزايش يابد ، افزايش در توليدات مي تواند تاثير آن را خنثي كند و اقتصاد با بكار گيري منابع واستفاده كامل از منابع از افزايش قيمتها جلوگيري كند.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Titr" pitchFamily="2" charset="-78"/>
              </a:rPr>
              <a:t>نظريه مقداري پول </a:t>
            </a:r>
            <a:endParaRPr lang="en-US" dirty="0">
              <a:cs typeface="B Titr" pitchFamily="2" charset="-78"/>
            </a:endParaRPr>
          </a:p>
        </p:txBody>
      </p:sp>
    </p:spTree>
    <p:extLst>
      <p:ext uri="{BB962C8B-B14F-4D97-AF65-F5344CB8AC3E}">
        <p14:creationId xmlns:p14="http://schemas.microsoft.com/office/powerpoint/2010/main" val="1241219360"/>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just">
              <a:buNone/>
            </a:pPr>
            <a:r>
              <a:rPr lang="ar-SA" dirty="0">
                <a:cs typeface="B Nazanin" pitchFamily="2" charset="-78"/>
              </a:rPr>
              <a:t>2-بر اساس </a:t>
            </a:r>
            <a:r>
              <a:rPr lang="ar-SA" dirty="0" smtClean="0">
                <a:cs typeface="B Nazanin" pitchFamily="2" charset="-78"/>
              </a:rPr>
              <a:t>تجار</a:t>
            </a:r>
            <a:r>
              <a:rPr lang="fa-IR" dirty="0" smtClean="0">
                <a:cs typeface="B Nazanin" pitchFamily="2" charset="-78"/>
              </a:rPr>
              <a:t>ب</a:t>
            </a:r>
            <a:r>
              <a:rPr lang="ar-SA" dirty="0" smtClean="0">
                <a:cs typeface="B Nazanin" pitchFamily="2" charset="-78"/>
              </a:rPr>
              <a:t> </a:t>
            </a:r>
            <a:r>
              <a:rPr lang="ar-SA" dirty="0">
                <a:cs typeface="B Nazanin" pitchFamily="2" charset="-78"/>
              </a:rPr>
              <a:t>به دست آمده ، سرعت گردش پول ثابت نمي باشد و چون اين كه سرعت گردش پول ثابت است ، اساس نظريه كلاسيك ها را تشكيل مي دهد لذا بر اساس تجارت حاكي از عدم ثبات سرعت گردش پول ، نظريه مقداري پول رد مي شود . به عنوان مثال بعد از جنگ جهاني اول بدليل ركودي كه در فرانسه وجود داشت . افزايش حجم پول نتوانست سطح عمومي قيمتها را افزايش دهد ، زيرا سرعت گردش پول توسط مردم كاهش يافت. </a:t>
            </a:r>
            <a:endParaRPr lang="en-US" dirty="0">
              <a:cs typeface="B Nazanin" pitchFamily="2" charset="-78"/>
            </a:endParaRPr>
          </a:p>
          <a:p>
            <a:pPr marL="0" indent="0" algn="just">
              <a:buNone/>
            </a:pPr>
            <a:r>
              <a:rPr lang="ar-SA" dirty="0">
                <a:cs typeface="B Nazanin" pitchFamily="2" charset="-78"/>
              </a:rPr>
              <a:t>3-قسمتي از پول كنز مي شود . يعني هنگامي كه حجم پول افزايش مي يابد بنا به دلايل مختلف ممكن است مردم مقداري از پول را كنز كنند و يا درخانه خود پس انداز نمايند كه در اين حالت هم افزايش حجم پول توسط دولت يا صادرات و يا به هر دليل ديگري مي تواند توسط مردم به صورت كاهش حجم پول توسط كنز خنثي شود و تاثيري در قيمتها نگذارد.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Titr" pitchFamily="2" charset="-78"/>
              </a:rPr>
              <a:t>نظريه مقداري پول </a:t>
            </a:r>
            <a:endParaRPr lang="en-US" dirty="0">
              <a:cs typeface="B Titr" pitchFamily="2" charset="-78"/>
            </a:endParaRPr>
          </a:p>
        </p:txBody>
      </p:sp>
    </p:spTree>
    <p:extLst>
      <p:ext uri="{BB962C8B-B14F-4D97-AF65-F5344CB8AC3E}">
        <p14:creationId xmlns:p14="http://schemas.microsoft.com/office/powerpoint/2010/main" val="229177198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67544" y="764704"/>
            <a:ext cx="8229600" cy="426368"/>
          </a:xfrm>
        </p:spPr>
        <p:txBody>
          <a:bodyPr>
            <a:normAutofit fontScale="90000"/>
          </a:bodyPr>
          <a:lstStyle/>
          <a:p>
            <a:pPr algn="ctr"/>
            <a:r>
              <a:rPr lang="fa-IR" sz="3200" dirty="0" smtClean="0">
                <a:cs typeface="B Titr" pitchFamily="2" charset="-78"/>
              </a:rPr>
              <a:t>فهرست</a:t>
            </a:r>
            <a:endParaRPr lang="en-US" sz="3200" dirty="0">
              <a:cs typeface="B Titr" pitchFamily="2" charset="-78"/>
            </a:endParaRPr>
          </a:p>
        </p:txBody>
      </p:sp>
      <p:sp>
        <p:nvSpPr>
          <p:cNvPr id="4" name="Content Placeholder 3"/>
          <p:cNvSpPr>
            <a:spLocks noGrp="1"/>
          </p:cNvSpPr>
          <p:nvPr>
            <p:ph idx="1"/>
          </p:nvPr>
        </p:nvSpPr>
        <p:spPr>
          <a:xfrm>
            <a:off x="457200" y="1340768"/>
            <a:ext cx="8229600" cy="4785395"/>
          </a:xfrm>
        </p:spPr>
        <p:txBody>
          <a:bodyPr>
            <a:noAutofit/>
          </a:bodyPr>
          <a:lstStyle/>
          <a:p>
            <a:pPr lvl="1"/>
            <a:r>
              <a:rPr lang="fa-IR" sz="2300" dirty="0" smtClean="0">
                <a:cs typeface="B Nazanin" pitchFamily="2" charset="-78"/>
              </a:rPr>
              <a:t>مقدمه </a:t>
            </a:r>
          </a:p>
          <a:p>
            <a:pPr lvl="1"/>
            <a:r>
              <a:rPr lang="fa-IR" sz="2300" dirty="0" smtClean="0">
                <a:cs typeface="B Nazanin" pitchFamily="2" charset="-78"/>
              </a:rPr>
              <a:t>فصل اول : دوره </a:t>
            </a:r>
            <a:r>
              <a:rPr lang="fa-IR" sz="2300" dirty="0">
                <a:cs typeface="B Nazanin" pitchFamily="2" charset="-78"/>
              </a:rPr>
              <a:t>هاي اقتصادي از نظر اهميت </a:t>
            </a:r>
            <a:r>
              <a:rPr lang="fa-IR" sz="2300" dirty="0" smtClean="0">
                <a:cs typeface="B Nazanin" pitchFamily="2" charset="-78"/>
              </a:rPr>
              <a:t>پول</a:t>
            </a:r>
          </a:p>
          <a:p>
            <a:pPr lvl="1"/>
            <a:r>
              <a:rPr lang="ar-SA" sz="2300" dirty="0">
                <a:cs typeface="B Nazanin" pitchFamily="2" charset="-78"/>
              </a:rPr>
              <a:t>فصل دوم </a:t>
            </a:r>
            <a:r>
              <a:rPr lang="fa-IR" sz="2300" dirty="0" smtClean="0">
                <a:cs typeface="B Nazanin" pitchFamily="2" charset="-78"/>
              </a:rPr>
              <a:t>:  وظيفه پول</a:t>
            </a:r>
          </a:p>
          <a:p>
            <a:pPr lvl="1"/>
            <a:r>
              <a:rPr lang="fa-IR" sz="2300" dirty="0">
                <a:cs typeface="B Nazanin" pitchFamily="2" charset="-78"/>
              </a:rPr>
              <a:t>فصل سو م :</a:t>
            </a:r>
            <a:r>
              <a:rPr lang="ar-SA" sz="2300" dirty="0">
                <a:cs typeface="B Nazanin" pitchFamily="2" charset="-78"/>
              </a:rPr>
              <a:t>تقاضاي پول </a:t>
            </a:r>
            <a:endParaRPr lang="fa-IR" sz="2300" dirty="0" smtClean="0">
              <a:cs typeface="B Nazanin" pitchFamily="2" charset="-78"/>
            </a:endParaRPr>
          </a:p>
          <a:p>
            <a:pPr lvl="1"/>
            <a:r>
              <a:rPr lang="fa-IR" sz="2300" dirty="0" smtClean="0">
                <a:cs typeface="B Nazanin" pitchFamily="2" charset="-78"/>
              </a:rPr>
              <a:t>فصل چهارم :عرضه پول</a:t>
            </a:r>
          </a:p>
          <a:p>
            <a:pPr lvl="1"/>
            <a:r>
              <a:rPr lang="fa-IR" sz="2300" dirty="0">
                <a:cs typeface="B Nazanin" pitchFamily="2" charset="-78"/>
              </a:rPr>
              <a:t>فصل پنجم : پیدایش و تحولات </a:t>
            </a:r>
            <a:r>
              <a:rPr lang="fa-IR" sz="2300" dirty="0" smtClean="0">
                <a:cs typeface="B Nazanin" pitchFamily="2" charset="-78"/>
              </a:rPr>
              <a:t>بانکداري</a:t>
            </a:r>
          </a:p>
          <a:p>
            <a:pPr lvl="1"/>
            <a:r>
              <a:rPr lang="fa-IR" sz="2300" dirty="0" smtClean="0">
                <a:cs typeface="B Nazanin" pitchFamily="2" charset="-78"/>
              </a:rPr>
              <a:t>فصل ششم : </a:t>
            </a:r>
            <a:r>
              <a:rPr lang="fa-IR" sz="2300" dirty="0">
                <a:cs typeface="B Nazanin" pitchFamily="2" charset="-78"/>
              </a:rPr>
              <a:t>مكانيزم فعاليت بانكهاي تجاري در  بانكداري ربوي و  بانكداري اسلامي</a:t>
            </a:r>
          </a:p>
          <a:p>
            <a:pPr lvl="1"/>
            <a:r>
              <a:rPr lang="fa-IR" sz="2300" dirty="0" smtClean="0">
                <a:cs typeface="B Nazanin" pitchFamily="2" charset="-78"/>
              </a:rPr>
              <a:t>فصل هفتم : </a:t>
            </a:r>
            <a:r>
              <a:rPr lang="fa-IR" sz="2300" dirty="0">
                <a:cs typeface="B Nazanin" pitchFamily="2" charset="-78"/>
              </a:rPr>
              <a:t>ارز</a:t>
            </a:r>
          </a:p>
          <a:p>
            <a:pPr lvl="1"/>
            <a:r>
              <a:rPr lang="fa-IR" sz="2300" dirty="0" smtClean="0">
                <a:cs typeface="B Nazanin" pitchFamily="2" charset="-78"/>
              </a:rPr>
              <a:t>فصل هشتم : </a:t>
            </a:r>
            <a:r>
              <a:rPr lang="fa-IR" sz="2300" dirty="0">
                <a:cs typeface="B Nazanin" pitchFamily="2" charset="-78"/>
              </a:rPr>
              <a:t>سياست هاي مالي و پولي</a:t>
            </a:r>
          </a:p>
          <a:p>
            <a:pPr marL="342900" lvl="1" indent="0">
              <a:buNone/>
            </a:pPr>
            <a:endParaRPr lang="en-US" sz="2300" dirty="0">
              <a:cs typeface="B Nazanin" pitchFamily="2" charset="-78"/>
            </a:endParaRPr>
          </a:p>
          <a:p>
            <a:pPr lvl="1"/>
            <a:endParaRPr lang="fa-IR" sz="2300" dirty="0" smtClean="0">
              <a:cs typeface="B Nazanin" pitchFamily="2" charset="-78"/>
            </a:endParaRPr>
          </a:p>
          <a:p>
            <a:pPr lvl="1"/>
            <a:endParaRPr lang="en-US" sz="2300" dirty="0">
              <a:cs typeface="B Nazanin" pitchFamily="2" charset="-78"/>
            </a:endParaRPr>
          </a:p>
        </p:txBody>
      </p:sp>
    </p:spTree>
    <p:custDataLst>
      <p:tags r:id="rId1"/>
    </p:custData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just">
              <a:buNone/>
            </a:pPr>
            <a:r>
              <a:rPr lang="ar-SA" sz="2400" dirty="0">
                <a:cs typeface="B Nazanin" pitchFamily="2" charset="-78"/>
              </a:rPr>
              <a:t>فون وايزر اقتصاد دان اطريشي درسال 1909 به بيان نظريه درآمدي پول مي پردازد . فون وايزر نيز سعي دارد نوسانات قيمت را توجيه كند. فون وايزر معتقد است علت اصلي كاهش ارزش پول (افزايش قيمتها ) تغيير در درآمد است ونه حجم پول. وي معتقد است تغييرات حجم پول نيز از طريق تغيير دادن درآمد بر روي قيمتها اثر مي گذارد. </a:t>
            </a:r>
            <a:endParaRPr lang="en-US" sz="2400" dirty="0">
              <a:cs typeface="B Nazanin" pitchFamily="2" charset="-78"/>
            </a:endParaRPr>
          </a:p>
          <a:p>
            <a:pPr marL="0" indent="0" algn="just">
              <a:buNone/>
            </a:pPr>
            <a:r>
              <a:rPr lang="ar-SA" sz="2400" dirty="0">
                <a:cs typeface="B Nazanin" pitchFamily="2" charset="-78"/>
              </a:rPr>
              <a:t>فن وايزر از گروه مارژيناليست ها يا </a:t>
            </a:r>
            <a:r>
              <a:rPr lang="ar-SA" sz="2400" dirty="0" smtClean="0">
                <a:cs typeface="B Nazanin" pitchFamily="2" charset="-78"/>
              </a:rPr>
              <a:t>نها</a:t>
            </a:r>
            <a:r>
              <a:rPr lang="fa-IR" sz="2400" dirty="0" smtClean="0">
                <a:cs typeface="B Nazanin" pitchFamily="2" charset="-78"/>
              </a:rPr>
              <a:t>ي</a:t>
            </a:r>
            <a:r>
              <a:rPr lang="ar-SA" sz="2400" dirty="0" smtClean="0">
                <a:cs typeface="B Nazanin" pitchFamily="2" charset="-78"/>
              </a:rPr>
              <a:t>ي </a:t>
            </a:r>
            <a:r>
              <a:rPr lang="ar-SA" sz="2400" dirty="0">
                <a:cs typeface="B Nazanin" pitchFamily="2" charset="-78"/>
              </a:rPr>
              <a:t>گراهاست. اين گروه بر اين عقيده اند كه ارزش هر كالايي به اهميتي (مطلوبيت ) كه شخص براي آخرين واحد آن قائل است ، بستگي دارد و در مورد پول نيز ، مطلوبيت كالاهايي كه با آخرين واحد پول خريداري شده است در نظر گرفته مي شود. </a:t>
            </a:r>
            <a:endParaRPr lang="en-US" sz="2400"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4215545041"/>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just">
              <a:buNone/>
            </a:pPr>
            <a:r>
              <a:rPr lang="ar-SA" dirty="0">
                <a:cs typeface="B Nazanin" pitchFamily="2" charset="-78"/>
              </a:rPr>
              <a:t>با اين تفاسير فون وايزر مي گويد مطلوبيت نهايي درآمد سير نزولي دارد. به اين معني كه افرادي كه درآمد كمتري دارند ، از آخرين واحد درآمد خود مطلوبيت بيشتري نسبت به افراد با درآمد بالا ، به دست مي آورند چون هر چه درآمد كمتر باشد، با آن نيازهاي ضروري تري رفع مي شود بنابراين شخصي كه درآمد كمي دارد </a:t>
            </a:r>
            <a:r>
              <a:rPr lang="ar-SA" dirty="0" smtClean="0">
                <a:cs typeface="B Nazanin" pitchFamily="2" charset="-78"/>
              </a:rPr>
              <a:t>آخري</a:t>
            </a:r>
            <a:r>
              <a:rPr lang="fa-IR" dirty="0">
                <a:cs typeface="B Nazanin" pitchFamily="2" charset="-78"/>
              </a:rPr>
              <a:t>ن</a:t>
            </a:r>
            <a:r>
              <a:rPr lang="ar-SA" dirty="0" smtClean="0">
                <a:cs typeface="B Nazanin" pitchFamily="2" charset="-78"/>
              </a:rPr>
              <a:t> </a:t>
            </a:r>
            <a:r>
              <a:rPr lang="ar-SA" dirty="0">
                <a:cs typeface="B Nazanin" pitchFamily="2" charset="-78"/>
              </a:rPr>
              <a:t>واحد درآمدش صرف كالاي ضروري تر شده است و مطلوبيت بيشتري از آن آخرين واحد درآمد به دست مي آورد به طور مثال اگر شخصي با درآمد 2000 واحد و شخص ديگري با درآمد 20000 واحد را تصور كنيم و فرض كنيم به هر كدام از اين افراد 1000 واحد درآمد اضافه شده است ، مطلوبيت (نهايي ) فرد اول بسيار بيشتر از مطلوبيت (نهايي) مزد دوم افزايش مي يابد. لذا مي توان بيان كرد كه اگر درآمد اشخاص كم درآمد اضافه شود ، مطلوبيت كل جامعه بسيار بيشتر از زماني كه درآمد اشخاص پر درآمد اضافه شود ، افزايش خواهد يافت.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3965147022"/>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marL="0" indent="0" algn="just">
              <a:buNone/>
            </a:pPr>
            <a:r>
              <a:rPr lang="ar-SA" dirty="0">
                <a:cs typeface="B Nazanin" pitchFamily="2" charset="-78"/>
              </a:rPr>
              <a:t>بر اين اساس فون وايزر جامعه را به دو گروه پر درآمد و كم درآمد تقسيم مي كند و معتقد </a:t>
            </a:r>
            <a:r>
              <a:rPr lang="ar-SA" dirty="0" smtClean="0">
                <a:cs typeface="B Nazanin" pitchFamily="2" charset="-78"/>
              </a:rPr>
              <a:t>است</a:t>
            </a:r>
            <a:endParaRPr lang="fa-IR" dirty="0" smtClean="0">
              <a:cs typeface="B Nazanin" pitchFamily="2" charset="-78"/>
            </a:endParaRPr>
          </a:p>
          <a:p>
            <a:pPr algn="just"/>
            <a:r>
              <a:rPr lang="ar-SA" dirty="0" smtClean="0">
                <a:cs typeface="B Nazanin" pitchFamily="2" charset="-78"/>
              </a:rPr>
              <a:t> </a:t>
            </a:r>
            <a:r>
              <a:rPr lang="ar-SA" dirty="0">
                <a:solidFill>
                  <a:schemeClr val="accent1"/>
                </a:solidFill>
                <a:cs typeface="B Nazanin" pitchFamily="2" charset="-78"/>
              </a:rPr>
              <a:t>افراد كم درآمد </a:t>
            </a:r>
            <a:r>
              <a:rPr lang="ar-SA" dirty="0">
                <a:cs typeface="B Nazanin" pitchFamily="2" charset="-78"/>
              </a:rPr>
              <a:t>بسياري از نيازهايشان رفع نشده است و به همين دليل اگر درآمدشان افزايش يابد ، افزايش درآمد موجب افزايش تقاضا مي شود و افزايش تقاضا به دليل اينكه توليد ثابت است باعث </a:t>
            </a:r>
            <a:r>
              <a:rPr lang="ar-SA" u="sng" dirty="0">
                <a:cs typeface="B Nazanin" pitchFamily="2" charset="-78"/>
              </a:rPr>
              <a:t>افزايش قيمتها </a:t>
            </a:r>
            <a:r>
              <a:rPr lang="ar-SA" dirty="0">
                <a:cs typeface="B Nazanin" pitchFamily="2" charset="-78"/>
              </a:rPr>
              <a:t>مي شود. بنابراين اگر افزايش درآمد جامعه نصيب افراد كم درآمد جامعه شود ، قيمتها به شدت سير صعودي را مي پيمايند. </a:t>
            </a:r>
            <a:endParaRPr lang="en-US" dirty="0">
              <a:cs typeface="B Nazanin" pitchFamily="2" charset="-78"/>
            </a:endParaRPr>
          </a:p>
          <a:p>
            <a:pPr algn="just"/>
            <a:r>
              <a:rPr lang="ar-SA" dirty="0">
                <a:cs typeface="B Nazanin" pitchFamily="2" charset="-78"/>
              </a:rPr>
              <a:t>ولي مي توان حالتي را نيز در نظر گرفت كه افزايش درآمد نصيب </a:t>
            </a:r>
            <a:r>
              <a:rPr lang="ar-SA" dirty="0">
                <a:solidFill>
                  <a:schemeClr val="accent1"/>
                </a:solidFill>
                <a:cs typeface="B Nazanin" pitchFamily="2" charset="-78"/>
              </a:rPr>
              <a:t>افراد ثروتمند </a:t>
            </a:r>
            <a:r>
              <a:rPr lang="ar-SA" dirty="0">
                <a:cs typeface="B Nazanin" pitchFamily="2" charset="-78"/>
              </a:rPr>
              <a:t>شود. اين گروه نيازهاي ضروريشان قبلا رفع شده است. بنابراين افزايش درآمد اين گروه پس انداز مي شود وصرف سرمايه گذاري مي شود و مقدار كمي ازافزايش درآمد صرف خريد كالا مي شود و به همين دليل افزايش در تقاضا كم است و </a:t>
            </a:r>
            <a:r>
              <a:rPr lang="ar-SA" u="sng" dirty="0">
                <a:cs typeface="B Nazanin" pitchFamily="2" charset="-78"/>
              </a:rPr>
              <a:t>افزايش در قيمتها </a:t>
            </a:r>
            <a:r>
              <a:rPr lang="ar-SA" dirty="0">
                <a:cs typeface="B Nazanin" pitchFamily="2" charset="-78"/>
              </a:rPr>
              <a:t>در </a:t>
            </a:r>
            <a:r>
              <a:rPr lang="ar-SA" dirty="0" smtClean="0">
                <a:cs typeface="B Nazanin" pitchFamily="2" charset="-78"/>
              </a:rPr>
              <a:t>صو</a:t>
            </a:r>
            <a:r>
              <a:rPr lang="fa-IR" dirty="0" smtClean="0">
                <a:cs typeface="B Nazanin" pitchFamily="2" charset="-78"/>
              </a:rPr>
              <a:t>ر</a:t>
            </a:r>
            <a:r>
              <a:rPr lang="ar-SA" dirty="0" smtClean="0">
                <a:cs typeface="B Nazanin" pitchFamily="2" charset="-78"/>
              </a:rPr>
              <a:t>ت </a:t>
            </a:r>
            <a:r>
              <a:rPr lang="ar-SA" dirty="0">
                <a:cs typeface="B Nazanin" pitchFamily="2" charset="-78"/>
              </a:rPr>
              <a:t>وجود </a:t>
            </a:r>
            <a:r>
              <a:rPr lang="ar-SA" u="sng" dirty="0">
                <a:cs typeface="B Nazanin" pitchFamily="2" charset="-78"/>
              </a:rPr>
              <a:t>بسيار ناچيز </a:t>
            </a:r>
            <a:r>
              <a:rPr lang="ar-SA" dirty="0">
                <a:cs typeface="B Nazanin" pitchFamily="2" charset="-78"/>
              </a:rPr>
              <a:t>خواهد بود.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2626081882"/>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484784"/>
            <a:ext cx="8229600" cy="5112568"/>
          </a:xfrm>
        </p:spPr>
        <p:txBody>
          <a:bodyPr>
            <a:noAutofit/>
          </a:bodyPr>
          <a:lstStyle/>
          <a:p>
            <a:pPr algn="just"/>
            <a:r>
              <a:rPr lang="ar-SA" dirty="0">
                <a:cs typeface="B Nazanin" pitchFamily="2" charset="-78"/>
              </a:rPr>
              <a:t>آقاي وايزر نظريه خود را با رابطه </a:t>
            </a:r>
            <a:r>
              <a:rPr lang="en-US" dirty="0">
                <a:cs typeface="B Nazanin" pitchFamily="2" charset="-78"/>
              </a:rPr>
              <a:t>R=</a:t>
            </a:r>
            <a:r>
              <a:rPr lang="en-US" dirty="0" err="1">
                <a:cs typeface="B Nazanin" pitchFamily="2" charset="-78"/>
              </a:rPr>
              <a:t>p.q</a:t>
            </a:r>
            <a:r>
              <a:rPr lang="ar-SA" dirty="0">
                <a:cs typeface="B Nazanin" pitchFamily="2" charset="-78"/>
              </a:rPr>
              <a:t> نشان مي دهد كه </a:t>
            </a:r>
            <a:r>
              <a:rPr lang="en-US" dirty="0">
                <a:cs typeface="B Nazanin" pitchFamily="2" charset="-78"/>
              </a:rPr>
              <a:t>R</a:t>
            </a:r>
            <a:r>
              <a:rPr lang="ar-SA" dirty="0">
                <a:cs typeface="B Nazanin" pitchFamily="2" charset="-78"/>
              </a:rPr>
              <a:t> : درآمد، </a:t>
            </a:r>
            <a:r>
              <a:rPr lang="en-US" dirty="0">
                <a:cs typeface="B Nazanin" pitchFamily="2" charset="-78"/>
              </a:rPr>
              <a:t>p</a:t>
            </a:r>
            <a:r>
              <a:rPr lang="ar-SA" dirty="0">
                <a:cs typeface="B Nazanin" pitchFamily="2" charset="-78"/>
              </a:rPr>
              <a:t> : سطح عمومي قيمتها و </a:t>
            </a:r>
            <a:r>
              <a:rPr lang="en-US" dirty="0">
                <a:cs typeface="B Nazanin" pitchFamily="2" charset="-78"/>
              </a:rPr>
              <a:t>q</a:t>
            </a:r>
            <a:r>
              <a:rPr lang="ar-SA" dirty="0">
                <a:cs typeface="B Nazanin" pitchFamily="2" charset="-78"/>
              </a:rPr>
              <a:t>: مقدار توليد مي باشد . فون وايزر مقدار توليد را ثابت فرض مي كند و هر گونه تغيير درآمد را عاملي جهت تغيير در قيمتها مي داند البته نسبت تغيير در قيمتها به سطح درآمدي افرادي كه افزايش درآمد به آنها تعلق گرفته </a:t>
            </a:r>
            <a:r>
              <a:rPr lang="ar-SA" dirty="0" smtClean="0">
                <a:cs typeface="B Nazanin" pitchFamily="2" charset="-78"/>
              </a:rPr>
              <a:t>است</a:t>
            </a:r>
            <a:r>
              <a:rPr lang="fa-IR" dirty="0" smtClean="0">
                <a:cs typeface="B Nazanin" pitchFamily="2" charset="-78"/>
              </a:rPr>
              <a:t> </a:t>
            </a:r>
            <a:r>
              <a:rPr lang="ar-SA" dirty="0" smtClean="0">
                <a:cs typeface="B Nazanin" pitchFamily="2" charset="-78"/>
              </a:rPr>
              <a:t>بستگي </a:t>
            </a:r>
            <a:r>
              <a:rPr lang="ar-SA" dirty="0">
                <a:cs typeface="B Nazanin" pitchFamily="2" charset="-78"/>
              </a:rPr>
              <a:t>دارد ولي به طور كلي </a:t>
            </a:r>
            <a:r>
              <a:rPr lang="en-US" dirty="0" smtClean="0">
                <a:cs typeface="B Nazanin" pitchFamily="2" charset="-78"/>
              </a:rPr>
              <a:t>P=R/q</a:t>
            </a:r>
            <a:endParaRPr lang="fa-IR" dirty="0" smtClean="0">
              <a:cs typeface="B Nazanin" pitchFamily="2" charset="-78"/>
            </a:endParaRPr>
          </a:p>
          <a:p>
            <a:pPr algn="just"/>
            <a:r>
              <a:rPr lang="ar-SA" dirty="0">
                <a:cs typeface="B Nazanin" pitchFamily="2" charset="-78"/>
              </a:rPr>
              <a:t>البته لازم به ذكر است كه </a:t>
            </a:r>
            <a:r>
              <a:rPr lang="en-US" dirty="0">
                <a:cs typeface="B Nazanin" pitchFamily="2" charset="-78"/>
              </a:rPr>
              <a:t>q</a:t>
            </a:r>
            <a:r>
              <a:rPr lang="ar-SA" dirty="0">
                <a:cs typeface="B Nazanin" pitchFamily="2" charset="-78"/>
              </a:rPr>
              <a:t> مربوط به كالاهاي مصرفي مي باشد وكالاهاي سرمايه اي را شامل نمي شود . به طور كلي بايد گفت وايزر نظريه مقداري </a:t>
            </a:r>
            <a:r>
              <a:rPr lang="ar-SA" dirty="0" smtClean="0">
                <a:cs typeface="B Nazanin" pitchFamily="2" charset="-78"/>
              </a:rPr>
              <a:t>پو</a:t>
            </a:r>
            <a:r>
              <a:rPr lang="fa-IR" dirty="0" smtClean="0">
                <a:cs typeface="B Nazanin" pitchFamily="2" charset="-78"/>
              </a:rPr>
              <a:t>ل</a:t>
            </a:r>
            <a:r>
              <a:rPr lang="ar-SA" dirty="0" smtClean="0">
                <a:cs typeface="B Nazanin" pitchFamily="2" charset="-78"/>
              </a:rPr>
              <a:t> </a:t>
            </a:r>
            <a:r>
              <a:rPr lang="ar-SA" dirty="0">
                <a:cs typeface="B Nazanin" pitchFamily="2" charset="-78"/>
              </a:rPr>
              <a:t>را اصلاح و تكميل مي كند </a:t>
            </a:r>
            <a:endParaRPr lang="fa-IR" dirty="0" smtClean="0">
              <a:cs typeface="B Nazanin" pitchFamily="2" charset="-78"/>
            </a:endParaRPr>
          </a:p>
          <a:p>
            <a:pPr algn="just"/>
            <a:r>
              <a:rPr lang="ar-SA" dirty="0" smtClean="0">
                <a:cs typeface="B Nazanin" pitchFamily="2" charset="-78"/>
              </a:rPr>
              <a:t>آنچه </a:t>
            </a:r>
            <a:r>
              <a:rPr lang="ar-SA" dirty="0">
                <a:cs typeface="B Nazanin" pitchFamily="2" charset="-78"/>
              </a:rPr>
              <a:t>در نظريه درآمدي قابل توجه است اين است كه به توجيه علل تناقض نظريه مقداري پول با شرايط تورمي در سالهاي بين دو جنگ جهاني مي پردازد. </a:t>
            </a:r>
            <a:endParaRPr lang="en-US" dirty="0">
              <a:cs typeface="B Nazanin" pitchFamily="2" charset="-78"/>
            </a:endParaRPr>
          </a:p>
        </p:txBody>
      </p:sp>
      <p:sp>
        <p:nvSpPr>
          <p:cNvPr id="4" name="Title 3"/>
          <p:cNvSpPr>
            <a:spLocks noGrp="1"/>
          </p:cNvSpPr>
          <p:nvPr>
            <p:ph type="title"/>
          </p:nvPr>
        </p:nvSpPr>
        <p:spPr>
          <a:xfrm>
            <a:off x="467544" y="836712"/>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1714668187"/>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نظريه درآمدي به سه نكته اصلي در اين راستا اشاره مي كند : </a:t>
            </a:r>
            <a:endParaRPr lang="en-US" dirty="0">
              <a:cs typeface="B Nazanin" pitchFamily="2" charset="-78"/>
            </a:endParaRPr>
          </a:p>
          <a:p>
            <a:pPr marL="0" indent="0" algn="just">
              <a:buNone/>
            </a:pPr>
            <a:r>
              <a:rPr lang="ar-SA" dirty="0">
                <a:cs typeface="B Nazanin" pitchFamily="2" charset="-78"/>
              </a:rPr>
              <a:t>1-اگر افزايش حجم پول باعث افزايش قيمتها مي شود به علت افزايش در </a:t>
            </a:r>
            <a:r>
              <a:rPr lang="ar-SA" dirty="0">
                <a:solidFill>
                  <a:schemeClr val="accent1"/>
                </a:solidFill>
                <a:cs typeface="B Nazanin" pitchFamily="2" charset="-78"/>
              </a:rPr>
              <a:t>درآمد</a:t>
            </a:r>
            <a:r>
              <a:rPr lang="ar-SA" dirty="0">
                <a:cs typeface="B Nazanin" pitchFamily="2" charset="-78"/>
              </a:rPr>
              <a:t> افراد است و به همين ترتيب در شرايطي كه افزايش حجم پول باعث افزايش قيمتها نمي شود به اين علت است كه درآمد بين افراد مختلف جامعه يكسان توزيع نشده است و افزايش قيمتها بستگي به اين دارد كه كدام گروه از جامعه افزايش درآمد داشته اند و به همين دليل است كه افزايش در حجم پول متناسب با افزايش در قيمت ها نمي باشد. </a:t>
            </a:r>
            <a:endParaRPr lang="en-US" dirty="0">
              <a:cs typeface="B Nazanin" pitchFamily="2" charset="-78"/>
            </a:endParaRPr>
          </a:p>
          <a:p>
            <a:pPr marL="0" indent="0" algn="just">
              <a:buNone/>
            </a:pPr>
            <a:r>
              <a:rPr lang="ar-SA" dirty="0">
                <a:cs typeface="B Nazanin" pitchFamily="2" charset="-78"/>
              </a:rPr>
              <a:t>2-درنظريه درآمدي به اين نكته توجه مي شود كه تغييرات ارزش پول خارجي هم در افزايش قيمتهاي داخلي موثر است </a:t>
            </a:r>
            <a:r>
              <a:rPr lang="fa-IR" dirty="0" smtClean="0">
                <a:cs typeface="B Nazanin" pitchFamily="2" charset="-78"/>
              </a:rPr>
              <a:t>. </a:t>
            </a:r>
            <a:r>
              <a:rPr lang="ar-SA" dirty="0" smtClean="0">
                <a:cs typeface="B Nazanin" pitchFamily="2" charset="-78"/>
              </a:rPr>
              <a:t>به </a:t>
            </a:r>
            <a:r>
              <a:rPr lang="ar-SA" dirty="0">
                <a:cs typeface="B Nazanin" pitchFamily="2" charset="-78"/>
              </a:rPr>
              <a:t>اين ترتيب كه با پايين آمدن ارزش خارجي پول (افزايش نرخ ارز) درآمد افرادي كه داراي ذخاير ارزي هستند و يا افرادي كه داراي اوراق بهادار خارجي هستند و يا افرادي كه به هر ترتيب درآمدشان با پول خارجي پرداخت مي شود ، افزايش مي يابد و داراي قدرت خريد بيشتري مي شوند و به اين ترتيب تقاضا براي اين گروه افزايش مي يابد و كالاهاي مورد استفاده اين گروه افزايش قيمت دارد .</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2707937853"/>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800" dirty="0">
                <a:cs typeface="B Nazanin" pitchFamily="2" charset="-78"/>
              </a:rPr>
              <a:t>3-افزايش قيمت ها (در اثر افزايش حجم پول منجر به افزايش درآمد ) در همه كارها به يك نسبت صورت نمي گيرد بلكه اگر درآمد افراد پر درآمد افزايش يابد </a:t>
            </a:r>
            <a:r>
              <a:rPr lang="ar-SA" sz="2800" dirty="0">
                <a:solidFill>
                  <a:srgbClr val="FF0000"/>
                </a:solidFill>
                <a:cs typeface="B Nazanin" pitchFamily="2" charset="-78"/>
              </a:rPr>
              <a:t>كالاهاي لوكس </a:t>
            </a:r>
            <a:r>
              <a:rPr lang="ar-SA" sz="2800" dirty="0">
                <a:cs typeface="B Nazanin" pitchFamily="2" charset="-78"/>
              </a:rPr>
              <a:t>كه مورد تقاضاي اين گروه است ، افزايش قيمت دارند و بعلكس اگر افزايش درآمد نصيب افراد كم درآمد شود كالاهاي ضروري و عموما </a:t>
            </a:r>
            <a:r>
              <a:rPr lang="ar-SA" sz="2800" dirty="0">
                <a:solidFill>
                  <a:srgbClr val="00B050"/>
                </a:solidFill>
                <a:cs typeface="B Nazanin" pitchFamily="2" charset="-78"/>
              </a:rPr>
              <a:t>مواد غذايي </a:t>
            </a:r>
            <a:r>
              <a:rPr lang="ar-SA" sz="2800" dirty="0">
                <a:cs typeface="B Nazanin" pitchFamily="2" charset="-78"/>
              </a:rPr>
              <a:t>افزايش قيمت دارند. </a:t>
            </a:r>
            <a:endParaRPr lang="en-US" sz="2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1966574084"/>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800" b="1" dirty="0">
                <a:cs typeface="B Nazanin" pitchFamily="2" charset="-78"/>
              </a:rPr>
              <a:t>انتقادات وارد بر نظريه درآمدي پول : </a:t>
            </a:r>
            <a:endParaRPr lang="en-US" sz="2800" dirty="0">
              <a:cs typeface="B Nazanin" pitchFamily="2" charset="-78"/>
            </a:endParaRPr>
          </a:p>
          <a:p>
            <a:pPr marL="0" indent="0" algn="just">
              <a:buNone/>
            </a:pPr>
            <a:r>
              <a:rPr lang="ar-SA" sz="2800" dirty="0">
                <a:cs typeface="B Nazanin" pitchFamily="2" charset="-78"/>
              </a:rPr>
              <a:t>1-نظريه درآمدي پول </a:t>
            </a:r>
            <a:r>
              <a:rPr lang="en-US" sz="2800" dirty="0">
                <a:cs typeface="B Nazanin" pitchFamily="2" charset="-78"/>
              </a:rPr>
              <a:t>q</a:t>
            </a:r>
            <a:r>
              <a:rPr lang="ar-SA" sz="2800" dirty="0">
                <a:cs typeface="B Nazanin" pitchFamily="2" charset="-78"/>
              </a:rPr>
              <a:t> را ، مقدار </a:t>
            </a:r>
            <a:r>
              <a:rPr lang="ar-SA" sz="2800" u="sng" dirty="0">
                <a:cs typeface="B Nazanin" pitchFamily="2" charset="-78"/>
              </a:rPr>
              <a:t>كالاي مصرفي </a:t>
            </a:r>
            <a:r>
              <a:rPr lang="ar-SA" sz="2800" dirty="0">
                <a:cs typeface="B Nazanin" pitchFamily="2" charset="-78"/>
              </a:rPr>
              <a:t>مي دانند و به </a:t>
            </a:r>
            <a:r>
              <a:rPr lang="ar-SA" sz="2800" u="sng" dirty="0">
                <a:cs typeface="B Nazanin" pitchFamily="2" charset="-78"/>
              </a:rPr>
              <a:t>كالاهاي سرمايه اي</a:t>
            </a:r>
            <a:r>
              <a:rPr lang="ar-SA" sz="2800" dirty="0">
                <a:cs typeface="B Nazanin" pitchFamily="2" charset="-78"/>
              </a:rPr>
              <a:t> توجهي نمي شود . رابطه </a:t>
            </a:r>
            <a:r>
              <a:rPr lang="en-US" sz="2800" dirty="0">
                <a:cs typeface="B Nazanin" pitchFamily="2" charset="-78"/>
              </a:rPr>
              <a:t>R=</a:t>
            </a:r>
            <a:r>
              <a:rPr lang="en-US" sz="2800" dirty="0" err="1">
                <a:cs typeface="B Nazanin" pitchFamily="2" charset="-78"/>
              </a:rPr>
              <a:t>p.q</a:t>
            </a:r>
            <a:r>
              <a:rPr lang="ar-SA" sz="2800" dirty="0">
                <a:cs typeface="B Nazanin" pitchFamily="2" charset="-78"/>
              </a:rPr>
              <a:t> ، قيمت كالاي مصرفي را به درآمدي از افراد كه صرف كالاي مصرفي مي شود نسبت مي دهد در حاليكه با كالاهايي كه در توليد به كار مي رود توجه نمي كند. چون طرفداران نظريه فوق معتقدند </a:t>
            </a:r>
            <a:r>
              <a:rPr lang="en-US" sz="2800" dirty="0">
                <a:cs typeface="B Nazanin" pitchFamily="2" charset="-78"/>
              </a:rPr>
              <a:t>R</a:t>
            </a:r>
            <a:r>
              <a:rPr lang="ar-SA" sz="2800" dirty="0">
                <a:cs typeface="B Nazanin" pitchFamily="2" charset="-78"/>
              </a:rPr>
              <a:t> خود تغييرات ميزان درآمدي را كه صرف كالاهاي سرمايه اي و واسطه اي مي شود توضيح مي دهد بنابراين </a:t>
            </a:r>
            <a:r>
              <a:rPr lang="en-US" sz="2800" dirty="0">
                <a:cs typeface="B Nazanin" pitchFamily="2" charset="-78"/>
              </a:rPr>
              <a:t>p</a:t>
            </a:r>
            <a:r>
              <a:rPr lang="ar-SA" sz="2800" dirty="0">
                <a:cs typeface="B Nazanin" pitchFamily="2" charset="-78"/>
              </a:rPr>
              <a:t> نيز قيمت كالاهاي سرمايه اي را توضيح خواهد داد. </a:t>
            </a:r>
            <a:endParaRPr lang="en-US" sz="2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3475009536"/>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2-انتقاد ديگري كه بر اين نظريه وارد است در مورد سطح توليد است . اين نظريه نيز مانند نظريه مقداري پول هنگامي صادق است كه سطح توليدات بدون تغيير بماند و در سطح </a:t>
            </a:r>
            <a:r>
              <a:rPr lang="ar-SA" sz="2400" u="sng" dirty="0">
                <a:cs typeface="B Nazanin" pitchFamily="2" charset="-78"/>
              </a:rPr>
              <a:t>اشتغال كامل </a:t>
            </a:r>
            <a:r>
              <a:rPr lang="ar-SA" sz="2400" dirty="0">
                <a:cs typeface="B Nazanin" pitchFamily="2" charset="-78"/>
              </a:rPr>
              <a:t>باشد يعني ظرفيت بالقوه توليد با ظرفيت بالفعل توليد يكسان باشد در حاليكه اگر امكان افزايش توليد وجود داشته باشد وضعيت اقتصاد متفاوت از آنچه وايزر توجيه مي كند خواهد شد يعني هنگامي كه درآمد اضافه شود اگر قيمت ها افزايش يابد مسلما انگيزه افزايش توليد براي توليد كننده ها به وجود خواهد آمد بنابراين </a:t>
            </a:r>
            <a:r>
              <a:rPr lang="en-US" sz="2400" dirty="0">
                <a:cs typeface="B Nazanin" pitchFamily="2" charset="-78"/>
              </a:rPr>
              <a:t>q</a:t>
            </a:r>
            <a:r>
              <a:rPr lang="ar-SA" sz="2400" dirty="0">
                <a:cs typeface="B Nazanin" pitchFamily="2" charset="-78"/>
              </a:rPr>
              <a:t> افزايش خواهد يافت و در اين حالا افزايش در عرضه و توليد افزايش قيمت را جبران خواهد كرد . </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Nazanin" pitchFamily="2" charset="-78"/>
              </a:rPr>
              <a:t>نظريه درآمدي پول </a:t>
            </a:r>
            <a:endParaRPr lang="en-US" dirty="0">
              <a:cs typeface="B Nazanin" pitchFamily="2" charset="-78"/>
            </a:endParaRPr>
          </a:p>
        </p:txBody>
      </p:sp>
    </p:spTree>
    <p:extLst>
      <p:ext uri="{BB962C8B-B14F-4D97-AF65-F5344CB8AC3E}">
        <p14:creationId xmlns:p14="http://schemas.microsoft.com/office/powerpoint/2010/main" val="4197694262"/>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تا اواسط دهه 1930 نظريه هايي كه درباره پول ارائه مي شد بر دو فرض اساسي استوار بود. </a:t>
            </a:r>
            <a:endParaRPr lang="en-US" sz="2400" dirty="0">
              <a:cs typeface="B Nazanin" pitchFamily="2" charset="-78"/>
            </a:endParaRPr>
          </a:p>
          <a:p>
            <a:pPr marL="0" indent="0" algn="just">
              <a:buNone/>
            </a:pPr>
            <a:r>
              <a:rPr lang="ar-SA" sz="2400" dirty="0">
                <a:cs typeface="B Nazanin" pitchFamily="2" charset="-78"/>
              </a:rPr>
              <a:t>1- تعادل پايدار در اشتغال كامل 2-ثبات سرعت گردش پول</a:t>
            </a:r>
            <a:endParaRPr lang="en-US" sz="2400" dirty="0">
              <a:cs typeface="B Nazanin" pitchFamily="2" charset="-78"/>
            </a:endParaRPr>
          </a:p>
          <a:p>
            <a:pPr marL="0" indent="0" algn="just">
              <a:buNone/>
            </a:pPr>
            <a:r>
              <a:rPr lang="ar-SA" sz="2400" dirty="0">
                <a:cs typeface="B Nazanin" pitchFamily="2" charset="-78"/>
              </a:rPr>
              <a:t>بر مبناي اين دو فرض كلاسيك ها به اين دو فرض كلاسيك ها به اين نتيجه مي رسيدند كه تغييرات در عرضه پول منجر به نوسانات در قيمت ها خواهد شد و پول هيچ تاثيري در متغيرهاي حقيقي اقتصادي نخواهد داشت</a:t>
            </a:r>
            <a:endParaRPr lang="en-US" sz="2400" dirty="0">
              <a:cs typeface="B Nazanin" pitchFamily="2" charset="-78"/>
            </a:endParaRPr>
          </a:p>
          <a:p>
            <a:pPr marL="0" indent="0" algn="just">
              <a:buNone/>
            </a:pPr>
            <a:r>
              <a:rPr lang="ar-SA" sz="2400" dirty="0">
                <a:cs typeface="B Nazanin" pitchFamily="2" charset="-78"/>
              </a:rPr>
              <a:t>در حاليكه در پي به وجود آمدن بحران دهه 30 ، كينز به اين نتيجه رسيد كه تعادل در سطح </a:t>
            </a:r>
            <a:r>
              <a:rPr lang="ar-SA" sz="2400" u="sng" dirty="0">
                <a:cs typeface="B Nazanin" pitchFamily="2" charset="-78"/>
              </a:rPr>
              <a:t>اشتغال كامل </a:t>
            </a:r>
            <a:r>
              <a:rPr lang="ar-SA" sz="2400" dirty="0">
                <a:cs typeface="B Nazanin" pitchFamily="2" charset="-78"/>
              </a:rPr>
              <a:t>يك وضعيت ايده آل است كه براي رسيدن به آن دولتها بايد در اقتصاد دخالت كنند</a:t>
            </a:r>
            <a:r>
              <a:rPr lang="ar-SA" sz="2400" dirty="0" smtClean="0">
                <a:cs typeface="B Nazanin" pitchFamily="2" charset="-78"/>
              </a:rPr>
              <a:t>.</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جديد </a:t>
            </a:r>
            <a:r>
              <a:rPr lang="ar-SA" b="1" dirty="0" smtClean="0">
                <a:cs typeface="B Titr" pitchFamily="2" charset="-78"/>
              </a:rPr>
              <a:t>كينز</a:t>
            </a:r>
            <a:endParaRPr lang="en-US" dirty="0">
              <a:cs typeface="B Titr" pitchFamily="2" charset="-78"/>
            </a:endParaRPr>
          </a:p>
        </p:txBody>
      </p:sp>
    </p:spTree>
    <p:extLst>
      <p:ext uri="{BB962C8B-B14F-4D97-AF65-F5344CB8AC3E}">
        <p14:creationId xmlns:p14="http://schemas.microsoft.com/office/powerpoint/2010/main" val="1047139948"/>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در اين سالها به دليل </a:t>
            </a:r>
            <a:r>
              <a:rPr lang="fa-IR" sz="2400" dirty="0" smtClean="0">
                <a:cs typeface="B Nazanin" pitchFamily="2" charset="-78"/>
              </a:rPr>
              <a:t>تقاضاي </a:t>
            </a:r>
            <a:r>
              <a:rPr lang="ar-SA" sz="2400" dirty="0" smtClean="0">
                <a:cs typeface="B Nazanin" pitchFamily="2" charset="-78"/>
              </a:rPr>
              <a:t>شديد </a:t>
            </a:r>
            <a:r>
              <a:rPr lang="ar-SA" sz="2400" dirty="0">
                <a:cs typeface="B Nazanin" pitchFamily="2" charset="-78"/>
              </a:rPr>
              <a:t>پول توسط مردمي كه اطميناني به وضعيت اقتصادي نداشتند، رابطه بين عرضه و تقاضا در عدم تعادل بود يعني به دليل اينكه فروشندگان كالا مقداري از درآمد پولي خود را </a:t>
            </a:r>
            <a:r>
              <a:rPr lang="ar-SA" sz="2400" dirty="0" smtClean="0">
                <a:cs typeface="B Nazanin" pitchFamily="2" charset="-78"/>
              </a:rPr>
              <a:t>كنتر</a:t>
            </a:r>
            <a:r>
              <a:rPr lang="fa-IR" sz="2400" dirty="0" smtClean="0">
                <a:cs typeface="B Nazanin" pitchFamily="2" charset="-78"/>
              </a:rPr>
              <a:t>ل</a:t>
            </a:r>
            <a:r>
              <a:rPr lang="ar-SA" sz="2400" dirty="0" smtClean="0">
                <a:cs typeface="B Nazanin" pitchFamily="2" charset="-78"/>
              </a:rPr>
              <a:t> </a:t>
            </a:r>
            <a:r>
              <a:rPr lang="ar-SA" sz="2400" dirty="0">
                <a:cs typeface="B Nazanin" pitchFamily="2" charset="-78"/>
              </a:rPr>
              <a:t>مي كردند، سرعت گردش پول در حال نزول بود و به همين دليل مازاد عرضه از مشكلات اساسي اقتصادي آن دوره بود. عرضه كنندگان به اندازه اي كه كالا به بازار عرضه مي كردند، تقاضا نداشتند و ترجيح مي دادند پول به دست آمده از عرضه كالا را نزد خود نگه دارند تا اينكه آنرا به كالا تبديل كنند واين حالتي بود كه با توجه به در نظر گرفتن </a:t>
            </a:r>
            <a:r>
              <a:rPr lang="ar-SA" sz="2400" i="1" u="sng" dirty="0">
                <a:cs typeface="B Nazanin" pitchFamily="2" charset="-78"/>
              </a:rPr>
              <a:t>خنثي بودن نقش پول </a:t>
            </a:r>
            <a:r>
              <a:rPr lang="ar-SA" sz="2400" dirty="0">
                <a:cs typeface="B Nazanin" pitchFamily="2" charset="-78"/>
              </a:rPr>
              <a:t>در اقتصاد، متناقض بود. در اين شرايط هرگونه سياست پولي با انگيزه افزايش قيمتها با كاهش سرعت گردش پول خنثي مي شد و در نتيجه هر دو فرض اساسي كلاسيك ها پايه تحليل هاي آنها در مورد تقاضاي پول بود، زير سوال رفت.</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جديد </a:t>
            </a:r>
            <a:r>
              <a:rPr lang="ar-SA" b="1" dirty="0" smtClean="0">
                <a:cs typeface="B Titr" pitchFamily="2" charset="-78"/>
              </a:rPr>
              <a:t>كينز</a:t>
            </a:r>
            <a:endParaRPr lang="en-US" dirty="0">
              <a:cs typeface="B Titr" pitchFamily="2" charset="-78"/>
            </a:endParaRPr>
          </a:p>
        </p:txBody>
      </p:sp>
    </p:spTree>
    <p:extLst>
      <p:ext uri="{BB962C8B-B14F-4D97-AF65-F5344CB8AC3E}">
        <p14:creationId xmlns:p14="http://schemas.microsoft.com/office/powerpoint/2010/main" val="60189521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269632"/>
            <a:ext cx="8077200" cy="639088"/>
          </a:xfrm>
        </p:spPr>
        <p:txBody>
          <a:bodyPr>
            <a:normAutofit/>
          </a:bodyPr>
          <a:lstStyle/>
          <a:p>
            <a:pPr algn="r"/>
            <a:r>
              <a:rPr lang="fa-IR" sz="2800" dirty="0" smtClean="0">
                <a:cs typeface="B Titr" pitchFamily="2" charset="-78"/>
              </a:rPr>
              <a:t>تعاريف پايه در ارتباط با </a:t>
            </a:r>
            <a:r>
              <a:rPr lang="fa-IR" sz="2800" dirty="0" smtClean="0">
                <a:solidFill>
                  <a:srgbClr val="00B050"/>
                </a:solidFill>
                <a:cs typeface="B Titr" pitchFamily="2" charset="-78"/>
              </a:rPr>
              <a:t>انسان</a:t>
            </a:r>
            <a:endParaRPr lang="en-US" sz="2800" dirty="0">
              <a:solidFill>
                <a:srgbClr val="00B050"/>
              </a:solidFill>
              <a:cs typeface="B Titr" pitchFamily="2" charset="-78"/>
            </a:endParaRPr>
          </a:p>
        </p:txBody>
      </p:sp>
      <p:sp>
        <p:nvSpPr>
          <p:cNvPr id="5" name="Content Placeholder 4"/>
          <p:cNvSpPr>
            <a:spLocks noGrp="1"/>
          </p:cNvSpPr>
          <p:nvPr>
            <p:ph idx="1"/>
            <p:custDataLst>
              <p:tags r:id="rId3"/>
            </p:custDataLst>
          </p:nvPr>
        </p:nvSpPr>
        <p:spPr>
          <a:xfrm>
            <a:off x="762000" y="1124744"/>
            <a:ext cx="8077200" cy="5544615"/>
          </a:xfrm>
        </p:spPr>
        <p:txBody>
          <a:bodyPr>
            <a:noAutofit/>
          </a:bodyPr>
          <a:lstStyle/>
          <a:p>
            <a:pPr algn="just"/>
            <a:r>
              <a:rPr lang="en-US" sz="2600" dirty="0">
                <a:cs typeface="B Nazanin" pitchFamily="2" charset="-78"/>
              </a:rPr>
              <a:t> </a:t>
            </a:r>
            <a:r>
              <a:rPr lang="ar-SA" sz="2600" b="1" dirty="0" smtClean="0">
                <a:solidFill>
                  <a:srgbClr val="00B050"/>
                </a:solidFill>
                <a:cs typeface="B Nazanin" pitchFamily="2" charset="-78"/>
              </a:rPr>
              <a:t>حق</a:t>
            </a:r>
            <a:r>
              <a:rPr lang="ar-SA" sz="2600" dirty="0" smtClean="0">
                <a:cs typeface="B Nazanin" pitchFamily="2" charset="-78"/>
              </a:rPr>
              <a:t> </a:t>
            </a:r>
            <a:r>
              <a:rPr lang="ar-SA" sz="2600" dirty="0">
                <a:cs typeface="B Nazanin" pitchFamily="2" charset="-78"/>
              </a:rPr>
              <a:t>امری </a:t>
            </a:r>
            <a:r>
              <a:rPr lang="ar-SA" sz="2600" dirty="0" smtClean="0">
                <a:cs typeface="B Nazanin" pitchFamily="2" charset="-78"/>
              </a:rPr>
              <a:t>است</a:t>
            </a:r>
            <a:r>
              <a:rPr lang="fa-IR" sz="2600" dirty="0" smtClean="0">
                <a:cs typeface="B Nazanin" pitchFamily="2" charset="-78"/>
              </a:rPr>
              <a:t> </a:t>
            </a:r>
            <a:r>
              <a:rPr lang="ar-SA" sz="2600" dirty="0" smtClean="0">
                <a:cs typeface="B Nazanin" pitchFamily="2" charset="-78"/>
              </a:rPr>
              <a:t> </a:t>
            </a:r>
            <a:r>
              <a:rPr lang="ar-SA" sz="2600" dirty="0">
                <a:cs typeface="B Nazanin" pitchFamily="2" charset="-78"/>
              </a:rPr>
              <a:t>ثابت و پایدار که علت ثباتش تطابق با هستی هدفداری </a:t>
            </a:r>
            <a:r>
              <a:rPr lang="ar-SA" sz="2600" dirty="0" smtClean="0">
                <a:cs typeface="B Nazanin" pitchFamily="2" charset="-78"/>
              </a:rPr>
              <a:t>است</a:t>
            </a:r>
            <a:r>
              <a:rPr lang="fa-IR" sz="2600" dirty="0" smtClean="0">
                <a:cs typeface="B Nazanin" pitchFamily="2" charset="-78"/>
              </a:rPr>
              <a:t> </a:t>
            </a:r>
            <a:r>
              <a:rPr lang="ar-SA" sz="2600" dirty="0" smtClean="0">
                <a:cs typeface="B Nazanin" pitchFamily="2" charset="-78"/>
              </a:rPr>
              <a:t>که </a:t>
            </a:r>
            <a:r>
              <a:rPr lang="ar-SA" sz="2600" dirty="0">
                <a:cs typeface="B Nazanin" pitchFamily="2" charset="-78"/>
              </a:rPr>
              <a:t>اتکاء آن هستی هدفدار هم جز به هستی آفرین نیست</a:t>
            </a:r>
            <a:r>
              <a:rPr lang="ar-SA" sz="2600" dirty="0" smtClean="0">
                <a:cs typeface="B Nazanin" pitchFamily="2" charset="-78"/>
              </a:rPr>
              <a:t>.</a:t>
            </a:r>
            <a:endParaRPr lang="en-US" sz="2600" dirty="0">
              <a:cs typeface="B Nazanin" pitchFamily="2" charset="-78"/>
            </a:endParaRPr>
          </a:p>
          <a:p>
            <a:pPr algn="just"/>
            <a:r>
              <a:rPr lang="ar-SA" sz="2600" b="1" dirty="0">
                <a:solidFill>
                  <a:srgbClr val="00B050"/>
                </a:solidFill>
                <a:cs typeface="B Nazanin" pitchFamily="2" charset="-78"/>
              </a:rPr>
              <a:t>حقوق</a:t>
            </a:r>
            <a:r>
              <a:rPr lang="ar-SA" sz="2600" b="1" dirty="0">
                <a:cs typeface="B Nazanin" pitchFamily="2" charset="-78"/>
              </a:rPr>
              <a:t> </a:t>
            </a:r>
            <a:r>
              <a:rPr lang="ar-SA" sz="2600" dirty="0">
                <a:cs typeface="B Nazanin" pitchFamily="2" charset="-78"/>
              </a:rPr>
              <a:t> مجموعه قواعد، نظام ها و مقرراتي است كه براي تنظيم روابط افراد و استقرار نظم وضع گرديده و داراي  ضمانت اجرايي كافي و مؤثر است .</a:t>
            </a:r>
            <a:endParaRPr lang="en-US" sz="2600" dirty="0">
              <a:cs typeface="B Nazanin" pitchFamily="2" charset="-78"/>
            </a:endParaRPr>
          </a:p>
          <a:p>
            <a:pPr algn="just"/>
            <a:r>
              <a:rPr lang="ar-SA" sz="2600" b="1" dirty="0" smtClean="0">
                <a:solidFill>
                  <a:srgbClr val="00B050"/>
                </a:solidFill>
                <a:cs typeface="B Nazanin" pitchFamily="2" charset="-78"/>
              </a:rPr>
              <a:t>حقوق </a:t>
            </a:r>
            <a:r>
              <a:rPr lang="ar-SA" sz="2600" b="1" dirty="0">
                <a:solidFill>
                  <a:srgbClr val="00B050"/>
                </a:solidFill>
                <a:cs typeface="B Nazanin" pitchFamily="2" charset="-78"/>
              </a:rPr>
              <a:t>بشر</a:t>
            </a:r>
            <a:r>
              <a:rPr lang="ar-SA" sz="2600" dirty="0">
                <a:solidFill>
                  <a:srgbClr val="00B050"/>
                </a:solidFill>
                <a:cs typeface="B Nazanin" pitchFamily="2" charset="-78"/>
              </a:rPr>
              <a:t> </a:t>
            </a:r>
            <a:r>
              <a:rPr lang="ar-SA" sz="2600" dirty="0">
                <a:cs typeface="B Nazanin" pitchFamily="2" charset="-78"/>
              </a:rPr>
              <a:t>آن امور ثابت و پایدار و مشترک در همه انسان‌هاست که هر انسانی به جهت انسان بودن و فارغ از رنگ، نژاد، زبان، مليت، جغرافيا، اوضاع و احوال متغير اجتماعي يا ميزان قابليت و صلاحيت ممتاز و فردي باید آن را دارا باشد و این حق را خالق انسان در آغاز تولد برای او قرار داده </a:t>
            </a:r>
            <a:r>
              <a:rPr lang="ar-SA" sz="2600" dirty="0" smtClean="0">
                <a:cs typeface="B Nazanin" pitchFamily="2" charset="-78"/>
              </a:rPr>
              <a:t>است.</a:t>
            </a:r>
            <a:endParaRPr lang="en-US" sz="2600" dirty="0">
              <a:cs typeface="B Nazanin" pitchFamily="2" charset="-78"/>
            </a:endParaRPr>
          </a:p>
          <a:p>
            <a:pPr algn="just"/>
            <a:r>
              <a:rPr lang="ar-SA" sz="2600" b="1" dirty="0">
                <a:solidFill>
                  <a:srgbClr val="00B050"/>
                </a:solidFill>
                <a:cs typeface="B Nazanin" pitchFamily="2" charset="-78"/>
              </a:rPr>
              <a:t>نظم</a:t>
            </a:r>
            <a:r>
              <a:rPr lang="ar-SA" sz="2600" dirty="0">
                <a:cs typeface="B Nazanin" pitchFamily="2" charset="-78"/>
              </a:rPr>
              <a:t> يک نوع رابطه ي هماهنگ ميان اجزاي يک مجموعه، براي تحقق يافتن هدف مشخصي است. به گونه اي که هر جزيي از اجزاي مجموعه، مکمّل ديگري بوده و فقدان هر يک سبب مي شود که مجموعه، هدف خاص و اثر مطلوب را از دست بدهد</a:t>
            </a:r>
            <a:r>
              <a:rPr lang="en-US" sz="2600" dirty="0">
                <a:cs typeface="B Nazanin" pitchFamily="2" charset="-78"/>
              </a:rPr>
              <a:t>. </a:t>
            </a:r>
          </a:p>
        </p:txBody>
      </p:sp>
      <p:sp>
        <p:nvSpPr>
          <p:cNvPr id="6" name="Slide Number Placeholder 5"/>
          <p:cNvSpPr>
            <a:spLocks noGrp="1"/>
          </p:cNvSpPr>
          <p:nvPr>
            <p:ph type="sldNum" sz="quarter" idx="12"/>
          </p:nvPr>
        </p:nvSpPr>
        <p:spPr/>
        <p:txBody>
          <a:bodyPr>
            <a:noAutofit/>
          </a:bodyPr>
          <a:lstStyle/>
          <a:p>
            <a:fld id="{33D6E5A2-EC83-451F-A719-9AC1370DD5CF}" type="slidenum">
              <a:rPr lang="en-US" smtClean="0">
                <a:cs typeface="B Farnaz" pitchFamily="2" charset="-78"/>
              </a:rPr>
              <a:pPr/>
              <a:t>8</a:t>
            </a:fld>
            <a:endParaRPr lang="en-US" dirty="0">
              <a:cs typeface="B Farnaz" pitchFamily="2" charset="-78"/>
            </a:endParaRPr>
          </a:p>
        </p:txBody>
      </p:sp>
      <p:pic>
        <p:nvPicPr>
          <p:cNvPr id="7" name="Picture 6" descr="C:\Users\darvish\Desktop\نظم.jpg"/>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88024" y="5791558"/>
            <a:ext cx="1008112" cy="787142"/>
          </a:xfrm>
          <a:prstGeom prst="rect">
            <a:avLst/>
          </a:prstGeom>
          <a:noFill/>
          <a:ln>
            <a:noFill/>
          </a:ln>
        </p:spPr>
      </p:pic>
    </p:spTree>
    <p:custDataLst>
      <p:tags r:id="rId1"/>
    </p:custDataLst>
    <p:extLst>
      <p:ext uri="{BB962C8B-B14F-4D97-AF65-F5344CB8AC3E}">
        <p14:creationId xmlns:p14="http://schemas.microsoft.com/office/powerpoint/2010/main" val="194998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b="1" dirty="0">
                <a:cs typeface="B Nazanin" pitchFamily="2" charset="-78"/>
              </a:rPr>
              <a:t>1-تقاضاي معاملاتي :</a:t>
            </a:r>
            <a:r>
              <a:rPr lang="ar-SA" sz="2400" dirty="0">
                <a:cs typeface="B Nazanin" pitchFamily="2" charset="-78"/>
              </a:rPr>
              <a:t> عاملي كه كينز تحت عنوان تقاضاي معاملاتي ، در تقاضاي پول موثر مي داند همان است كه كلاسيك ها در نظريه مقداري پول، عامل موثر در تقاضاي پول مي دانستند همان طور كه در مكتب كمبريج هم عنوان شد </a:t>
            </a:r>
            <a:r>
              <a:rPr lang="ar-SA" sz="2400" u="sng" dirty="0" smtClean="0">
                <a:cs typeface="B Nazanin" pitchFamily="2" charset="-78"/>
              </a:rPr>
              <a:t>چون </a:t>
            </a:r>
            <a:r>
              <a:rPr lang="ar-SA" sz="2400" u="sng" dirty="0">
                <a:cs typeface="B Nazanin" pitchFamily="2" charset="-78"/>
              </a:rPr>
              <a:t>افراد </a:t>
            </a:r>
            <a:r>
              <a:rPr lang="ar-SA" sz="2400" u="sng" dirty="0" smtClean="0">
                <a:cs typeface="B Nazanin" pitchFamily="2" charset="-78"/>
              </a:rPr>
              <a:t>دريافتها </a:t>
            </a:r>
            <a:r>
              <a:rPr lang="ar-SA" sz="2400" u="sng" dirty="0">
                <a:cs typeface="B Nazanin" pitchFamily="2" charset="-78"/>
              </a:rPr>
              <a:t>و پرداختهايشان همزمان صورت نمي گيرد همواره مقداري پول نقد براي معاملات خود نگهداري مي نمايند. </a:t>
            </a:r>
            <a:endParaRPr lang="en-US" sz="2400" u="sng" dirty="0">
              <a:cs typeface="B Nazanin" pitchFamily="2" charset="-78"/>
            </a:endParaRPr>
          </a:p>
          <a:p>
            <a:pPr marL="0" indent="0" algn="just">
              <a:buNone/>
            </a:pPr>
            <a:r>
              <a:rPr lang="ar-SA" sz="2400" dirty="0">
                <a:cs typeface="B Nazanin" pitchFamily="2" charset="-78"/>
              </a:rPr>
              <a:t>علت اينكه دريافت ها و پرداخت ها همزمان صورت نمي گيرد اين است كه : </a:t>
            </a:r>
            <a:endParaRPr lang="en-US" sz="2400" dirty="0">
              <a:cs typeface="B Nazanin" pitchFamily="2" charset="-78"/>
            </a:endParaRPr>
          </a:p>
          <a:p>
            <a:pPr marL="0" indent="0" algn="just">
              <a:buNone/>
            </a:pPr>
            <a:r>
              <a:rPr lang="ar-SA" sz="2400" dirty="0">
                <a:cs typeface="B Nazanin" pitchFamily="2" charset="-78"/>
              </a:rPr>
              <a:t>1-توليدكننده ، براي تامين نهاده هاي توليد قبل ازاينكه توليدي صورت پذيرد و درآمدي حاصل شود ، بايد هزينه كند. پس مقداري پول نقد را براي تامين هزينه هاي توليد خود از جمله پرداخت حقوق و دستمزد ، نگه مي دارد</a:t>
            </a:r>
            <a:r>
              <a:rPr lang="ar-SA" sz="2400" dirty="0" smtClean="0">
                <a:cs typeface="B Nazanin" pitchFamily="2" charset="-78"/>
              </a:rPr>
              <a:t>.</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از نظر كينز</a:t>
            </a:r>
            <a:endParaRPr lang="en-US" dirty="0">
              <a:cs typeface="B Titr" pitchFamily="2" charset="-78"/>
            </a:endParaRPr>
          </a:p>
        </p:txBody>
      </p:sp>
    </p:spTree>
    <p:extLst>
      <p:ext uri="{BB962C8B-B14F-4D97-AF65-F5344CB8AC3E}">
        <p14:creationId xmlns:p14="http://schemas.microsoft.com/office/powerpoint/2010/main" val="1080814969"/>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472608"/>
          </a:xfrm>
        </p:spPr>
        <p:txBody>
          <a:bodyPr>
            <a:noAutofit/>
          </a:bodyPr>
          <a:lstStyle/>
          <a:p>
            <a:pPr marL="0" indent="0" algn="just">
              <a:buNone/>
            </a:pPr>
            <a:r>
              <a:rPr lang="ar-SA" sz="2400" dirty="0">
                <a:cs typeface="B Nazanin" pitchFamily="2" charset="-78"/>
              </a:rPr>
              <a:t>2-مصرف كننده هم هنگامي كه درآمد خود را دريافت مي دارد بايد مقداري از درآمد را به صورت پول نقد نگه دارد تا در طول زماني كه تا دريافت بعدي درآمد فاصله است ، بتواند مايحتاج خود را تهيه كند. </a:t>
            </a:r>
            <a:endParaRPr lang="en-US" sz="2400" dirty="0">
              <a:cs typeface="B Nazanin" pitchFamily="2" charset="-78"/>
            </a:endParaRPr>
          </a:p>
          <a:p>
            <a:pPr marL="0" indent="0" algn="just">
              <a:buNone/>
            </a:pPr>
            <a:r>
              <a:rPr lang="ar-SA" sz="2400" dirty="0">
                <a:cs typeface="B Nazanin" pitchFamily="2" charset="-78"/>
              </a:rPr>
              <a:t>كينز ميزان تقاضاي معاملاتي </a:t>
            </a:r>
            <a:r>
              <a:rPr lang="en-US" sz="2400" dirty="0" smtClean="0">
                <a:cs typeface="B Nazanin" pitchFamily="2" charset="-78"/>
              </a:rPr>
              <a:t>(Y)</a:t>
            </a:r>
            <a:r>
              <a:rPr lang="ar-SA" sz="2400" dirty="0" smtClean="0">
                <a:cs typeface="B Nazanin" pitchFamily="2" charset="-78"/>
              </a:rPr>
              <a:t>را </a:t>
            </a:r>
            <a:r>
              <a:rPr lang="ar-SA" sz="2400" dirty="0">
                <a:cs typeface="B Nazanin" pitchFamily="2" charset="-78"/>
              </a:rPr>
              <a:t>تابعي از درآمد مي داند و معتقد است همراه افزايش درآمد تقاضاي معاملاتي پول هم افزايش مي يابد. </a:t>
            </a:r>
            <a:r>
              <a:rPr lang="en-US" sz="2400" dirty="0">
                <a:cs typeface="B Nazanin" pitchFamily="2" charset="-78"/>
              </a:rPr>
              <a:t>L</a:t>
            </a:r>
            <a:r>
              <a:rPr lang="en-US" sz="2400" baseline="-25000" dirty="0">
                <a:cs typeface="B Nazanin" pitchFamily="2" charset="-78"/>
              </a:rPr>
              <a:t>1</a:t>
            </a:r>
            <a:r>
              <a:rPr lang="en-US" sz="2400" dirty="0">
                <a:cs typeface="B Nazanin" pitchFamily="2" charset="-78"/>
              </a:rPr>
              <a:t> </a:t>
            </a:r>
            <a:r>
              <a:rPr lang="en-US" sz="2400" dirty="0" smtClean="0">
                <a:cs typeface="B Nazanin" pitchFamily="2" charset="-78"/>
              </a:rPr>
              <a:t>=</a:t>
            </a:r>
            <a:r>
              <a:rPr lang="en-US" sz="2400" dirty="0">
                <a:cs typeface="B Nazanin" pitchFamily="2" charset="-78"/>
              </a:rPr>
              <a:t> K</a:t>
            </a:r>
            <a:r>
              <a:rPr lang="en-US" sz="2400" dirty="0" smtClean="0">
                <a:cs typeface="B Nazanin" pitchFamily="2" charset="-78"/>
              </a:rPr>
              <a:t> </a:t>
            </a:r>
            <a:r>
              <a:rPr lang="en-US" sz="2400" dirty="0">
                <a:cs typeface="B Nazanin" pitchFamily="2" charset="-78"/>
              </a:rPr>
              <a:t>f(y) , </a:t>
            </a:r>
            <a:r>
              <a:rPr lang="en-US" sz="2400" dirty="0" smtClean="0">
                <a:cs typeface="B Nazanin" pitchFamily="2" charset="-78"/>
              </a:rPr>
              <a:t>f.&gt; </a:t>
            </a:r>
            <a:r>
              <a:rPr lang="en-US" sz="2400" dirty="0">
                <a:cs typeface="B Nazanin" pitchFamily="2" charset="-78"/>
              </a:rPr>
              <a:t>0 </a:t>
            </a:r>
          </a:p>
          <a:p>
            <a:pPr marL="0" indent="0" algn="just">
              <a:buNone/>
            </a:pPr>
            <a:r>
              <a:rPr lang="en-US" sz="2400" dirty="0">
                <a:cs typeface="B Nazanin" pitchFamily="2" charset="-78"/>
              </a:rPr>
              <a:t>K </a:t>
            </a:r>
            <a:r>
              <a:rPr lang="fa-IR" sz="2400" dirty="0" smtClean="0">
                <a:cs typeface="B Nazanin" pitchFamily="2" charset="-78"/>
              </a:rPr>
              <a:t>: </a:t>
            </a:r>
            <a:r>
              <a:rPr lang="ar-SA" sz="2400" dirty="0" smtClean="0">
                <a:cs typeface="B Nazanin" pitchFamily="2" charset="-78"/>
              </a:rPr>
              <a:t>درصدي ازد</a:t>
            </a:r>
            <a:r>
              <a:rPr lang="fa-IR" sz="2400" dirty="0" smtClean="0">
                <a:cs typeface="B Nazanin" pitchFamily="2" charset="-78"/>
              </a:rPr>
              <a:t>ر</a:t>
            </a:r>
            <a:r>
              <a:rPr lang="ar-SA" sz="2400" dirty="0" smtClean="0">
                <a:cs typeface="B Nazanin" pitchFamily="2" charset="-78"/>
              </a:rPr>
              <a:t>آمد </a:t>
            </a:r>
            <a:r>
              <a:rPr lang="ar-SA" sz="2400" dirty="0">
                <a:cs typeface="B Nazanin" pitchFamily="2" charset="-78"/>
              </a:rPr>
              <a:t>كه به صورت پول نقد نگه مي دارد </a:t>
            </a:r>
            <a:r>
              <a:rPr lang="ar-SA" sz="2400" dirty="0" smtClean="0">
                <a:cs typeface="B Nazanin" pitchFamily="2" charset="-78"/>
              </a:rPr>
              <a:t> </a:t>
            </a:r>
            <a:endParaRPr lang="fa-IR" sz="2400" dirty="0" smtClean="0">
              <a:cs typeface="B Nazanin" pitchFamily="2" charset="-78"/>
            </a:endParaRPr>
          </a:p>
          <a:p>
            <a:r>
              <a:rPr lang="ar-SA" sz="2400" dirty="0" smtClean="0">
                <a:cs typeface="B Nazanin" pitchFamily="2" charset="-78"/>
              </a:rPr>
              <a:t>كينز معتقد است </a:t>
            </a:r>
            <a:r>
              <a:rPr lang="en-US" sz="2400" dirty="0" smtClean="0">
                <a:cs typeface="B Nazanin" pitchFamily="2" charset="-78"/>
              </a:rPr>
              <a:t>K</a:t>
            </a:r>
            <a:r>
              <a:rPr lang="ar-SA" sz="2400" dirty="0" smtClean="0">
                <a:cs typeface="B Nazanin" pitchFamily="2" charset="-78"/>
              </a:rPr>
              <a:t> ثابت است </a:t>
            </a:r>
            <a:r>
              <a:rPr lang="fa-IR" sz="2400" dirty="0" smtClean="0">
                <a:cs typeface="B Nazanin" pitchFamily="2" charset="-78"/>
              </a:rPr>
              <a:t>					</a:t>
            </a:r>
            <a:r>
              <a:rPr lang="en-US" sz="2400" dirty="0">
                <a:cs typeface="B Nazanin" pitchFamily="2" charset="-78"/>
              </a:rPr>
              <a:t> L</a:t>
            </a:r>
            <a:r>
              <a:rPr lang="en-US" sz="2400" baseline="-25000" dirty="0">
                <a:cs typeface="B Nazanin" pitchFamily="2" charset="-78"/>
              </a:rPr>
              <a:t>1</a:t>
            </a:r>
            <a:r>
              <a:rPr lang="fa-IR" sz="2400" dirty="0" smtClean="0"/>
              <a:t> </a:t>
            </a:r>
          </a:p>
          <a:p>
            <a:endParaRPr lang="fa-IR" sz="2400" dirty="0"/>
          </a:p>
          <a:p>
            <a:pPr marL="3657600" lvl="8" indent="0">
              <a:buNone/>
            </a:pPr>
            <a:r>
              <a:rPr lang="en-US" sz="2400" dirty="0"/>
              <a:t>Y</a:t>
            </a:r>
            <a:endParaRPr lang="fa-IR" sz="2400" dirty="0" smtClean="0"/>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از نظر كينز</a:t>
            </a:r>
            <a:endParaRPr lang="en-US" dirty="0">
              <a:cs typeface="B Titr" pitchFamily="2" charset="-78"/>
            </a:endParaRPr>
          </a:p>
        </p:txBody>
      </p:sp>
      <p:cxnSp>
        <p:nvCxnSpPr>
          <p:cNvPr id="5" name="Straight Arrow Connector 4"/>
          <p:cNvCxnSpPr/>
          <p:nvPr/>
        </p:nvCxnSpPr>
        <p:spPr>
          <a:xfrm>
            <a:off x="1331640" y="5949280"/>
            <a:ext cx="2592288" cy="179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331640" y="4653136"/>
            <a:ext cx="0" cy="1290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331640" y="5044611"/>
            <a:ext cx="1801978" cy="9079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180564"/>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b="1" dirty="0">
                <a:cs typeface="B Nazanin" pitchFamily="2" charset="-78"/>
              </a:rPr>
              <a:t>2-تقاضاي احتياطي پول :</a:t>
            </a:r>
            <a:r>
              <a:rPr lang="ar-SA" dirty="0">
                <a:cs typeface="B Nazanin" pitchFamily="2" charset="-78"/>
              </a:rPr>
              <a:t> عامل ديگري كه كينز در تقاضاي پول موثر مي داند تحت عنوان تقاضاي احتياطي پول بررسي مي شود . تقاضاي احتياطي پول ، مقداري از پول است كه براي موارد پيش بيني نشده ، تقاضا مي شود. افراد هميشه مقداري پول را به صورت نقد براي حوادث غير مترقبه و موارد پيش بيني نشده ، نگه مي دارند. اين پول تحت تاثير درآمد (مانند پول معاملاتي) قرار دارد و به نرخ بهره وابسته نمي باشد. علاوه بر درآمد عامل ديگري كه در تقاضاي احتياطي پول تاثير مي گذارد نرخ تورم است. يعني اگر نرخ تورم بالا باشد چون قدرت خريد پول نقد در طول زمان كاهش مي يابد، نگهداري پول نقد ، عقلايي نمي باشد. </a:t>
            </a:r>
            <a:r>
              <a:rPr lang="en-US" dirty="0">
                <a:cs typeface="B Nazanin" pitchFamily="2" charset="-78"/>
              </a:rPr>
              <a:t>L</a:t>
            </a:r>
            <a:r>
              <a:rPr lang="en-US" baseline="-25000" dirty="0">
                <a:cs typeface="B Nazanin" pitchFamily="2" charset="-78"/>
              </a:rPr>
              <a:t>2</a:t>
            </a:r>
            <a:r>
              <a:rPr lang="en-US" dirty="0">
                <a:cs typeface="B Nazanin" pitchFamily="2" charset="-78"/>
              </a:rPr>
              <a:t> = f(y) </a:t>
            </a:r>
          </a:p>
          <a:p>
            <a:pPr marL="0" indent="0" algn="just">
              <a:buNone/>
            </a:pPr>
            <a:r>
              <a:rPr lang="ar-SA" dirty="0">
                <a:cs typeface="B Nazanin" pitchFamily="2" charset="-78"/>
              </a:rPr>
              <a:t>البته هر چند كينز معتقد بود نرخ بهره در تقاضاي احتياطي پول تاثيري ندارد ولي برخي از اقتصاد دانان ذكر مي كنند كه حساسيت تقاضاي احتياطي پول به نرخ بهره صفر نمي باشد و هنگامي كه نرخ بهره از حد معيني بالاتر رود ، افراد تقاضاي احتياطي پول نقد را كاهش مي </a:t>
            </a:r>
            <a:r>
              <a:rPr lang="fa-IR" dirty="0">
                <a:cs typeface="B Nazanin" pitchFamily="2" charset="-78"/>
              </a:rPr>
              <a:t>دهد.</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smtClean="0">
                <a:cs typeface="B Titr" pitchFamily="2" charset="-78"/>
              </a:rPr>
              <a:t>تقاضاي پول از نظر كينز</a:t>
            </a:r>
            <a:endParaRPr lang="en-US" dirty="0">
              <a:cs typeface="B Titr" pitchFamily="2" charset="-78"/>
            </a:endParaRPr>
          </a:p>
        </p:txBody>
      </p:sp>
    </p:spTree>
    <p:extLst>
      <p:ext uri="{BB962C8B-B14F-4D97-AF65-F5344CB8AC3E}">
        <p14:creationId xmlns:p14="http://schemas.microsoft.com/office/powerpoint/2010/main" val="3711944873"/>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b="1" dirty="0">
                <a:cs typeface="B Nazanin" pitchFamily="2" charset="-78"/>
              </a:rPr>
              <a:t>3-تقاضاي </a:t>
            </a:r>
            <a:r>
              <a:rPr lang="fa-IR" sz="2400" b="1" dirty="0">
                <a:cs typeface="B Nazanin" pitchFamily="2" charset="-78"/>
              </a:rPr>
              <a:t>سفته بازي (سوداگري)</a:t>
            </a:r>
            <a:r>
              <a:rPr lang="ar-SA" sz="2400" b="1" dirty="0">
                <a:cs typeface="B Nazanin" pitchFamily="2" charset="-78"/>
              </a:rPr>
              <a:t> پول : </a:t>
            </a:r>
            <a:endParaRPr lang="en-US" sz="2400" dirty="0">
              <a:cs typeface="B Nazanin" pitchFamily="2" charset="-78"/>
            </a:endParaRPr>
          </a:p>
          <a:p>
            <a:pPr marL="0" indent="0" algn="just">
              <a:buNone/>
            </a:pPr>
            <a:r>
              <a:rPr lang="ar-SA" sz="2400" dirty="0">
                <a:cs typeface="B Nazanin" pitchFamily="2" charset="-78"/>
              </a:rPr>
              <a:t>نوع ديگر تقاضاي پول ، تقاضايي است كه سو</a:t>
            </a:r>
            <a:r>
              <a:rPr lang="fa-IR" sz="2400" dirty="0">
                <a:cs typeface="B Nazanin" pitchFamily="2" charset="-78"/>
              </a:rPr>
              <a:t>د</a:t>
            </a:r>
            <a:r>
              <a:rPr lang="ar-SA" sz="2400" dirty="0">
                <a:cs typeface="B Nazanin" pitchFamily="2" charset="-78"/>
              </a:rPr>
              <a:t>اگران براي پول دارند . اين گروه پول نقد را نگه مي دارند درمواقع لازم كه مي توانند از آن سود زيادي به دست بياورند ، از آن استفاده كنند و به اصطلاح سوداگران كساني هستند كه براي فرصت طلايي پول را نگه مي دارند. </a:t>
            </a:r>
            <a:endParaRPr lang="en-US" sz="2400" dirty="0">
              <a:cs typeface="B Nazanin" pitchFamily="2" charset="-78"/>
            </a:endParaRPr>
          </a:p>
          <a:p>
            <a:pPr marL="0" indent="0" algn="just">
              <a:buNone/>
            </a:pPr>
            <a:r>
              <a:rPr lang="ar-SA" sz="2400" dirty="0">
                <a:cs typeface="B Nazanin" pitchFamily="2" charset="-78"/>
              </a:rPr>
              <a:t>تقاضاي نقدينگي پول به دو دليل ايجاد مي شود : 1-نقش پول به عنوان ذخيره ثروت 2-آينده نامعلوم اقتصاد و پيش بيني سوادگران از آينده اقتصاد.</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smtClean="0">
                <a:cs typeface="B Titr" pitchFamily="2" charset="-78"/>
              </a:rPr>
              <a:t>تقاضاي پول از نظر كينز</a:t>
            </a:r>
            <a:endParaRPr lang="en-US" dirty="0">
              <a:cs typeface="B Titr" pitchFamily="2" charset="-78"/>
            </a:endParaRPr>
          </a:p>
        </p:txBody>
      </p:sp>
    </p:spTree>
    <p:extLst>
      <p:ext uri="{BB962C8B-B14F-4D97-AF65-F5344CB8AC3E}">
        <p14:creationId xmlns:p14="http://schemas.microsoft.com/office/powerpoint/2010/main" val="917137696"/>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در حاليكه كلاسيك ها براي </a:t>
            </a:r>
            <a:r>
              <a:rPr lang="ar-SA" dirty="0" smtClean="0">
                <a:cs typeface="B Nazanin" pitchFamily="2" charset="-78"/>
              </a:rPr>
              <a:t>پ</a:t>
            </a:r>
            <a:r>
              <a:rPr lang="fa-IR" dirty="0" smtClean="0">
                <a:cs typeface="B Nazanin" pitchFamily="2" charset="-78"/>
              </a:rPr>
              <a:t>و</a:t>
            </a:r>
            <a:r>
              <a:rPr lang="ar-SA" dirty="0" smtClean="0">
                <a:cs typeface="B Nazanin" pitchFamily="2" charset="-78"/>
              </a:rPr>
              <a:t>ل </a:t>
            </a:r>
            <a:r>
              <a:rPr lang="ar-SA" dirty="0">
                <a:cs typeface="B Nazanin" pitchFamily="2" charset="-78"/>
              </a:rPr>
              <a:t>هيچ نقش اقتصادي قائل نمي باشند ، كينز با بيان اينكه افراد از بين دارايي هاي مختلف دست به انتخاب مي زنند ، به </a:t>
            </a:r>
            <a:r>
              <a:rPr lang="ar-SA" u="sng" dirty="0">
                <a:cs typeface="B Nazanin" pitchFamily="2" charset="-78"/>
              </a:rPr>
              <a:t>نرخ بهره دارايي </a:t>
            </a:r>
            <a:r>
              <a:rPr lang="ar-SA" u="sng" dirty="0" smtClean="0">
                <a:cs typeface="B Nazanin" pitchFamily="2" charset="-78"/>
              </a:rPr>
              <a:t>ها</a:t>
            </a:r>
            <a:r>
              <a:rPr lang="ar-SA" dirty="0" smtClean="0">
                <a:cs typeface="B Nazanin" pitchFamily="2" charset="-78"/>
              </a:rPr>
              <a:t> </a:t>
            </a:r>
            <a:r>
              <a:rPr lang="ar-SA" dirty="0">
                <a:cs typeface="B Nazanin" pitchFamily="2" charset="-78"/>
              </a:rPr>
              <a:t>اشاره مي كند . كينز نرخ بهره را عاملي جهت نگه داري پول نقد و تقاضاي پول مي داند . وي عنوان مي كند افراد مقداري پول را كنز مي كنند و اين پول نه مصرف مي شود و نه وام داده مي شود ولذا باعث كمبود تقاضا و بيكاري مي شود و اين اتفاق هنگامي مي افتد كه مردم احساس كنند سرمايه گذاري و وام دادن پول براي سرمايه گذاري ، زيان بار است و يا هزينه فرصت نگهداري پول نقد بسيار ناچيز است. </a:t>
            </a:r>
            <a:endParaRPr lang="en-US" dirty="0">
              <a:cs typeface="B Nazanin" pitchFamily="2" charset="-78"/>
            </a:endParaRPr>
          </a:p>
          <a:p>
            <a:pPr marL="0" indent="0" algn="just">
              <a:buNone/>
            </a:pPr>
            <a:r>
              <a:rPr lang="ar-SA" dirty="0">
                <a:cs typeface="B Nazanin" pitchFamily="2" charset="-78"/>
              </a:rPr>
              <a:t>بنابراين افراد براي نگهداري پول نقد و سرمايه گذاري دست به انتخاب مي زنند و نرخ بهره عامل جدا شدن از نقدينگي است. يعني همواره بين نرخ بهره و تقاضاي سوداگري </a:t>
            </a:r>
            <a:r>
              <a:rPr lang="fa-IR" dirty="0" smtClean="0">
                <a:cs typeface="B Nazanin" pitchFamily="2" charset="-78"/>
              </a:rPr>
              <a:t>رابطه معكوس وجود دارد </a:t>
            </a:r>
            <a:r>
              <a:rPr lang="ar-SA" dirty="0" smtClean="0">
                <a:cs typeface="B Nazanin" pitchFamily="2" charset="-78"/>
              </a:rPr>
              <a:t>و </a:t>
            </a:r>
            <a:r>
              <a:rPr lang="ar-SA" dirty="0">
                <a:cs typeface="B Nazanin" pitchFamily="2" charset="-78"/>
              </a:rPr>
              <a:t>افراد ترجيح مي دهند پول خود را به صورت اوراق قرضه و يا ساير دارايي هاي بهره رسان نگهداري نمايند در </a:t>
            </a:r>
            <a:r>
              <a:rPr lang="ar-SA" dirty="0" smtClean="0">
                <a:cs typeface="B Nazanin" pitchFamily="2" charset="-78"/>
              </a:rPr>
              <a:t>حال</a:t>
            </a:r>
            <a:r>
              <a:rPr lang="fa-IR" dirty="0" smtClean="0">
                <a:cs typeface="B Nazanin" pitchFamily="2" charset="-78"/>
              </a:rPr>
              <a:t>ي كه</a:t>
            </a:r>
            <a:r>
              <a:rPr lang="ar-SA" dirty="0" smtClean="0">
                <a:cs typeface="B Nazanin" pitchFamily="2" charset="-78"/>
              </a:rPr>
              <a:t> </a:t>
            </a:r>
            <a:r>
              <a:rPr lang="ar-SA" dirty="0">
                <a:cs typeface="B Nazanin" pitchFamily="2" charset="-78"/>
              </a:rPr>
              <a:t>با كاهش نرخ بهره افراد ترجيح خواهند داد پول نقد بيشتري را با انگيزه سواگري درآ‌ينده نگه دارند .</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smtClean="0">
                <a:cs typeface="B Titr" pitchFamily="2" charset="-78"/>
              </a:rPr>
              <a:t>تقاضاي پول از نظر كينز</a:t>
            </a:r>
            <a:endParaRPr lang="en-US" dirty="0">
              <a:cs typeface="B Titr" pitchFamily="2" charset="-78"/>
            </a:endParaRPr>
          </a:p>
        </p:txBody>
      </p:sp>
    </p:spTree>
    <p:extLst>
      <p:ext uri="{BB962C8B-B14F-4D97-AF65-F5344CB8AC3E}">
        <p14:creationId xmlns:p14="http://schemas.microsoft.com/office/powerpoint/2010/main" val="2950126458"/>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دلايل رابطه معكوس نرخ بهره و تقاضاي پول نقد را به صورت زير مي توان بيان كرد: </a:t>
            </a:r>
            <a:endParaRPr lang="en-US" sz="2400" dirty="0">
              <a:cs typeface="B Nazanin" pitchFamily="2" charset="-78"/>
            </a:endParaRPr>
          </a:p>
          <a:p>
            <a:pPr marL="0" indent="0" algn="just">
              <a:buNone/>
            </a:pPr>
            <a:r>
              <a:rPr lang="ar-SA" sz="2400" dirty="0">
                <a:cs typeface="B Nazanin" pitchFamily="2" charset="-78"/>
              </a:rPr>
              <a:t>نرخ بهره همان هزينه فرصت نگهداري پول نقد است . </a:t>
            </a:r>
            <a:r>
              <a:rPr lang="fa-IR" sz="2400" dirty="0" smtClean="0">
                <a:cs typeface="B Nazanin" pitchFamily="2" charset="-78"/>
              </a:rPr>
              <a:t>اگر فرد پول خود را </a:t>
            </a:r>
            <a:r>
              <a:rPr lang="ar-SA" sz="2400" dirty="0" smtClean="0">
                <a:cs typeface="B Nazanin" pitchFamily="2" charset="-78"/>
              </a:rPr>
              <a:t> </a:t>
            </a:r>
            <a:r>
              <a:rPr lang="ar-SA" sz="2400" dirty="0">
                <a:cs typeface="B Nazanin" pitchFamily="2" charset="-78"/>
              </a:rPr>
              <a:t>به صورت نقد نگه نمي داشت و به صورت ساير دارايي ها تبديل مي نمود چه ميزان سود عايدش مي شد كه حالا با انتخاب پول نقد به جاي ساير دارايي ها ، از آن سود صرف نظر كرده است </a:t>
            </a:r>
            <a:r>
              <a:rPr lang="fa-IR" sz="2400" dirty="0" smtClean="0">
                <a:cs typeface="B Nazanin" pitchFamily="2" charset="-78"/>
              </a:rPr>
              <a:t> . </a:t>
            </a:r>
            <a:r>
              <a:rPr lang="ar-SA" sz="2400" dirty="0" smtClean="0">
                <a:cs typeface="B Nazanin" pitchFamily="2" charset="-78"/>
              </a:rPr>
              <a:t>واضح </a:t>
            </a:r>
            <a:r>
              <a:rPr lang="ar-SA" sz="2400" dirty="0">
                <a:cs typeface="B Nazanin" pitchFamily="2" charset="-78"/>
              </a:rPr>
              <a:t>است كه هنگامي كه نرخ بهره يا نرخ بازدهي دارايي هاي غير از پول بالا باشد ، هر فردي كه ثروت و دارايي خود را به صورت پول نقد نگهداري كرده است ، از سود زياد صرف نظر كرده و از دريافت نرخ بهره دارايي هاي ديگر محروم شده است پس هر كس سعي مي كند هنگامي كه نرخ بهره بالاست ، ثروت خود را به صورت دارايي هاي بهره رسان مانند اوراق قرضه درآورد. </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smtClean="0">
                <a:cs typeface="B Titr" pitchFamily="2" charset="-78"/>
              </a:rPr>
              <a:t>تقاضاي پول از نظر كينز</a:t>
            </a:r>
            <a:endParaRPr lang="en-US" dirty="0">
              <a:cs typeface="B Titr" pitchFamily="2" charset="-78"/>
            </a:endParaRPr>
          </a:p>
        </p:txBody>
      </p:sp>
    </p:spTree>
    <p:extLst>
      <p:ext uri="{BB962C8B-B14F-4D97-AF65-F5344CB8AC3E}">
        <p14:creationId xmlns:p14="http://schemas.microsoft.com/office/powerpoint/2010/main" val="769974480"/>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5472608"/>
          </a:xfrm>
        </p:spPr>
        <p:txBody>
          <a:bodyPr>
            <a:noAutofit/>
          </a:bodyPr>
          <a:lstStyle/>
          <a:p>
            <a:pPr marL="0" indent="0" algn="just">
              <a:buNone/>
            </a:pPr>
            <a:endParaRPr lang="fa-IR" sz="2400" dirty="0" smtClean="0"/>
          </a:p>
          <a:p>
            <a:pPr marL="0" indent="0" algn="just">
              <a:buNone/>
            </a:pPr>
            <a:r>
              <a:rPr lang="fa-IR" sz="2400" dirty="0" smtClean="0"/>
              <a:t>								</a:t>
            </a:r>
          </a:p>
          <a:p>
            <a:pPr marL="0" indent="0" algn="just">
              <a:buNone/>
            </a:pPr>
            <a:r>
              <a:rPr lang="fa-IR" sz="2400" dirty="0"/>
              <a:t>	</a:t>
            </a:r>
            <a:r>
              <a:rPr lang="fa-IR" sz="2400" dirty="0" smtClean="0"/>
              <a:t>							</a:t>
            </a:r>
            <a:r>
              <a:rPr lang="fa-IR" sz="2400" dirty="0" smtClean="0">
                <a:latin typeface="kqk_P098" pitchFamily="2" charset="2"/>
                <a:cs typeface="B Nazanin" pitchFamily="2" charset="-78"/>
              </a:rPr>
              <a:t>نرخ 								بهره 								</a:t>
            </a:r>
            <a:r>
              <a:rPr lang="fa-IR" sz="2400" dirty="0" smtClean="0">
                <a:cs typeface="B Nazanin" pitchFamily="2" charset="-78"/>
              </a:rPr>
              <a:t>اسمي</a:t>
            </a:r>
            <a:r>
              <a:rPr lang="fa-IR" sz="2400" dirty="0" smtClean="0"/>
              <a:t> </a:t>
            </a:r>
            <a:r>
              <a:rPr lang="en-US" sz="2400" dirty="0" smtClean="0"/>
              <a:t>i</a:t>
            </a:r>
            <a:endParaRPr lang="fa-IR" sz="2400" dirty="0"/>
          </a:p>
          <a:p>
            <a:pPr marL="0" indent="0" algn="just">
              <a:buNone/>
            </a:pPr>
            <a:endParaRPr lang="fa-IR" sz="2400" dirty="0" smtClean="0"/>
          </a:p>
          <a:p>
            <a:pPr marL="0" indent="0" algn="just">
              <a:buNone/>
            </a:pPr>
            <a:endParaRPr lang="fa-IR" sz="2400" dirty="0"/>
          </a:p>
          <a:p>
            <a:pPr marL="0" indent="0" algn="just">
              <a:buNone/>
            </a:pPr>
            <a:endParaRPr lang="fa-IR" sz="2400" dirty="0" smtClean="0"/>
          </a:p>
          <a:p>
            <a:pPr marL="0" indent="0" algn="just">
              <a:buNone/>
            </a:pPr>
            <a:endParaRPr lang="fa-IR" sz="2400" dirty="0" smtClean="0"/>
          </a:p>
          <a:p>
            <a:pPr marL="0" indent="0" algn="just">
              <a:buNone/>
            </a:pPr>
            <a:r>
              <a:rPr lang="fa-IR" sz="2400" dirty="0" smtClean="0"/>
              <a:t>		</a:t>
            </a:r>
            <a:r>
              <a:rPr lang="en-US" sz="2400" dirty="0" smtClean="0"/>
              <a:t>L2</a:t>
            </a:r>
            <a:endParaRPr lang="fa-IR" sz="2400" dirty="0" smtClean="0"/>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از نظر كينز</a:t>
            </a:r>
            <a:endParaRPr lang="en-US" dirty="0">
              <a:cs typeface="B Titr" pitchFamily="2" charset="-78"/>
            </a:endParaRPr>
          </a:p>
        </p:txBody>
      </p:sp>
      <p:cxnSp>
        <p:nvCxnSpPr>
          <p:cNvPr id="5" name="Straight Arrow Connector 4"/>
          <p:cNvCxnSpPr/>
          <p:nvPr/>
        </p:nvCxnSpPr>
        <p:spPr>
          <a:xfrm flipV="1">
            <a:off x="1331640" y="5943600"/>
            <a:ext cx="5472608" cy="56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331640" y="2276872"/>
            <a:ext cx="0" cy="36667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91680" y="2654536"/>
            <a:ext cx="4320480" cy="30243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931735"/>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ميلتون فريدمن يكي ديگر از افرادي است كه به دنبال مطالعات خود در زمينه بحرانهاي ادواري سرمايه داري بخصوص بحران 1930 ، در پي </a:t>
            </a:r>
            <a:r>
              <a:rPr lang="ar-SA" dirty="0" smtClean="0">
                <a:cs typeface="B Nazanin" pitchFamily="2" charset="-78"/>
              </a:rPr>
              <a:t>توضي</a:t>
            </a:r>
            <a:r>
              <a:rPr lang="fa-IR" dirty="0" smtClean="0">
                <a:cs typeface="B Nazanin" pitchFamily="2" charset="-78"/>
              </a:rPr>
              <a:t>ح</a:t>
            </a:r>
            <a:r>
              <a:rPr lang="ar-SA" dirty="0" smtClean="0">
                <a:cs typeface="B Nazanin" pitchFamily="2" charset="-78"/>
              </a:rPr>
              <a:t> </a:t>
            </a:r>
            <a:r>
              <a:rPr lang="ar-SA" dirty="0">
                <a:cs typeface="B Nazanin" pitchFamily="2" charset="-78"/>
              </a:rPr>
              <a:t>مقدار پول مورد تقاضا بود. اين شخص تلاش مي كرد نظريه مقداري پول را احياء كند. اين شخص و طرفدارانش كه </a:t>
            </a:r>
            <a:r>
              <a:rPr lang="ar-SA" u="sng" dirty="0">
                <a:cs typeface="B Nazanin" pitchFamily="2" charset="-78"/>
              </a:rPr>
              <a:t>پوليون</a:t>
            </a:r>
            <a:r>
              <a:rPr lang="ar-SA" dirty="0">
                <a:cs typeface="B Nazanin" pitchFamily="2" charset="-78"/>
              </a:rPr>
              <a:t> را تشكيل مي دهند به تعادل عمومي ژان باتيت سه و اشتغال كامل كلاسيك ها پايبند هستند. در حاليكه در نظريه مقداري پول كلاسيك ها رابطه مستقيم بين سطح عمومي قيمت ها و حجم پول </a:t>
            </a:r>
            <a:r>
              <a:rPr lang="ar-SA" dirty="0" smtClean="0">
                <a:cs typeface="B Nazanin" pitchFamily="2" charset="-78"/>
              </a:rPr>
              <a:t>عنوان</a:t>
            </a:r>
            <a:r>
              <a:rPr lang="en-US" dirty="0" smtClean="0">
                <a:cs typeface="B Nazanin" pitchFamily="2" charset="-78"/>
              </a:rPr>
              <a:t> </a:t>
            </a:r>
            <a:r>
              <a:rPr lang="ar-SA" dirty="0" smtClean="0">
                <a:cs typeface="B Nazanin" pitchFamily="2" charset="-78"/>
              </a:rPr>
              <a:t>مي </a:t>
            </a:r>
            <a:r>
              <a:rPr lang="ar-SA" dirty="0">
                <a:cs typeface="B Nazanin" pitchFamily="2" charset="-78"/>
              </a:rPr>
              <a:t>شود ، در </a:t>
            </a:r>
            <a:r>
              <a:rPr lang="fa-IR" dirty="0" smtClean="0">
                <a:cs typeface="B Nazanin" pitchFamily="2" charset="-78"/>
              </a:rPr>
              <a:t>نظر</a:t>
            </a:r>
            <a:r>
              <a:rPr lang="ar-SA" dirty="0" smtClean="0">
                <a:cs typeface="B Nazanin" pitchFamily="2" charset="-78"/>
              </a:rPr>
              <a:t> </a:t>
            </a:r>
            <a:r>
              <a:rPr lang="ar-SA" dirty="0">
                <a:cs typeface="B Nazanin" pitchFamily="2" charset="-78"/>
              </a:rPr>
              <a:t>فريدمن نرخ بهره را هم عاملي موثر در تقاضاي پول مي داند. </a:t>
            </a:r>
            <a:endParaRPr lang="en-US" dirty="0">
              <a:cs typeface="B Nazanin" pitchFamily="2" charset="-78"/>
            </a:endParaRPr>
          </a:p>
          <a:p>
            <a:pPr marL="0" indent="0" algn="just">
              <a:buNone/>
            </a:pPr>
            <a:r>
              <a:rPr lang="ar-SA" dirty="0">
                <a:cs typeface="B Nazanin" pitchFamily="2" charset="-78"/>
              </a:rPr>
              <a:t>فريدمن معتقد است بازار رقابت كامل توانايي كنترل بحران ها را دارد و موانع و قيودي كه </a:t>
            </a:r>
            <a:r>
              <a:rPr lang="ar-SA" dirty="0" smtClean="0">
                <a:cs typeface="B Nazanin" pitchFamily="2" charset="-78"/>
              </a:rPr>
              <a:t>دولتمردان </a:t>
            </a:r>
            <a:r>
              <a:rPr lang="ar-SA" dirty="0">
                <a:cs typeface="B Nazanin" pitchFamily="2" charset="-78"/>
              </a:rPr>
              <a:t>در بازار ايجاد مي كنند ، بازار رقابت كامل را دچار انحراف مي كند و باعث ايجاد بحران ها مي شوند. فريدمن معتقد است ناسازگاري بين سياست هاي دولت با ساختار بازار رقابت كامل ، منشاء تمام مشكلات است. فريدمن براي احياء نظريه مقداري پول چند نكته را در نظر دارد : </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ميلتون فريدمن</a:t>
            </a:r>
            <a:endParaRPr lang="en-US" dirty="0">
              <a:cs typeface="B Titr" pitchFamily="2" charset="-78"/>
            </a:endParaRPr>
          </a:p>
        </p:txBody>
      </p:sp>
    </p:spTree>
    <p:extLst>
      <p:ext uri="{BB962C8B-B14F-4D97-AF65-F5344CB8AC3E}">
        <p14:creationId xmlns:p14="http://schemas.microsoft.com/office/powerpoint/2010/main" val="1417379766"/>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1-فريدمن پول را يك دارايي مي داند كه افراد مي توانند از بين دارايي هاي مختلف پول را هم انتخاب كنند. بنابراين اگر پول دارايي است مي توان گفت چون درآمدملي همواره در حال افزايش است ، درآمد افراد </a:t>
            </a:r>
            <a:r>
              <a:rPr lang="fa-IR" sz="2400" dirty="0" smtClean="0">
                <a:cs typeface="B Nazanin" pitchFamily="2" charset="-78"/>
              </a:rPr>
              <a:t>نيز </a:t>
            </a:r>
            <a:r>
              <a:rPr lang="ar-SA" sz="2400" dirty="0" smtClean="0">
                <a:cs typeface="B Nazanin" pitchFamily="2" charset="-78"/>
              </a:rPr>
              <a:t>افزايش </a:t>
            </a:r>
            <a:r>
              <a:rPr lang="ar-SA" sz="2400" dirty="0">
                <a:cs typeface="B Nazanin" pitchFamily="2" charset="-78"/>
              </a:rPr>
              <a:t>مي يابد پس </a:t>
            </a:r>
            <a:r>
              <a:rPr lang="ar-SA" sz="2400" u="sng" dirty="0">
                <a:cs typeface="B Nazanin" pitchFamily="2" charset="-78"/>
              </a:rPr>
              <a:t>تقاضا براي پول هم در حال افزايش است </a:t>
            </a:r>
            <a:r>
              <a:rPr lang="fa-IR" sz="2400" dirty="0" smtClean="0">
                <a:cs typeface="B Nazanin" pitchFamily="2" charset="-78"/>
              </a:rPr>
              <a:t>. چ</a:t>
            </a:r>
            <a:r>
              <a:rPr lang="ar-SA" sz="2400" dirty="0" smtClean="0">
                <a:cs typeface="B Nazanin" pitchFamily="2" charset="-78"/>
              </a:rPr>
              <a:t>و</a:t>
            </a:r>
            <a:r>
              <a:rPr lang="fa-IR" sz="2400" dirty="0" smtClean="0">
                <a:cs typeface="B Nazanin" pitchFamily="2" charset="-78"/>
              </a:rPr>
              <a:t>ن</a:t>
            </a:r>
            <a:r>
              <a:rPr lang="ar-SA" sz="2400" dirty="0" smtClean="0">
                <a:cs typeface="B Nazanin" pitchFamily="2" charset="-78"/>
              </a:rPr>
              <a:t> </a:t>
            </a:r>
            <a:r>
              <a:rPr lang="ar-SA" sz="2400" dirty="0">
                <a:cs typeface="B Nazanin" pitchFamily="2" charset="-78"/>
              </a:rPr>
              <a:t>كشش درآمدي تقاضاي پول بزرگتر از يك است يعني پول مانند يك كالاي لوكس است و تقاضا براي پول بيشتر از افزايش درآمد ، افزايش مي يابد. </a:t>
            </a:r>
            <a:endParaRPr lang="en-US" sz="2400" dirty="0">
              <a:cs typeface="B Nazanin" pitchFamily="2" charset="-78"/>
            </a:endParaRPr>
          </a:p>
          <a:p>
            <a:pPr marL="0" indent="0" algn="just">
              <a:buNone/>
            </a:pPr>
            <a:r>
              <a:rPr lang="ar-SA" sz="2400" dirty="0">
                <a:cs typeface="B Nazanin" pitchFamily="2" charset="-78"/>
              </a:rPr>
              <a:t>2-فريدمن در تحليل هاي خود ، </a:t>
            </a:r>
            <a:r>
              <a:rPr lang="ar-SA" sz="2400" b="1" u="sng" dirty="0">
                <a:cs typeface="B Nazanin" pitchFamily="2" charset="-78"/>
              </a:rPr>
              <a:t>درآمد دائمي </a:t>
            </a:r>
            <a:r>
              <a:rPr lang="ar-SA" sz="2400" dirty="0">
                <a:cs typeface="B Nazanin" pitchFamily="2" charset="-78"/>
              </a:rPr>
              <a:t>افراد را بجاي درآمد جاري آنها وارد مي كند </a:t>
            </a:r>
            <a:r>
              <a:rPr lang="fa-IR" sz="2400" dirty="0" smtClean="0">
                <a:cs typeface="B Nazanin" pitchFamily="2" charset="-78"/>
              </a:rPr>
              <a:t>. </a:t>
            </a:r>
            <a:r>
              <a:rPr lang="ar-SA" sz="2400" dirty="0" smtClean="0">
                <a:cs typeface="B Nazanin" pitchFamily="2" charset="-78"/>
              </a:rPr>
              <a:t>درآمد </a:t>
            </a:r>
            <a:r>
              <a:rPr lang="ar-SA" sz="2400" dirty="0">
                <a:cs typeface="B Nazanin" pitchFamily="2" charset="-78"/>
              </a:rPr>
              <a:t>دائمي ، متوسط انتظار افراد از درآمدشان در طول دوره مي باشد . فريدمن معتقد است افراد مصرف خود را به صورت تابعي از درآمد دائمي خود تنظيم مي كنند و به افزايش و يا كاهش درآمد جاري خود در كوتاه مدت عكس العمل كمي نشان مي دهند. </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ميلتون فريدمن</a:t>
            </a:r>
            <a:endParaRPr lang="en-US" dirty="0">
              <a:cs typeface="B Titr" pitchFamily="2" charset="-78"/>
            </a:endParaRPr>
          </a:p>
        </p:txBody>
      </p:sp>
    </p:spTree>
    <p:extLst>
      <p:ext uri="{BB962C8B-B14F-4D97-AF65-F5344CB8AC3E}">
        <p14:creationId xmlns:p14="http://schemas.microsoft.com/office/powerpoint/2010/main" val="3597806322"/>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3-فريدمن دارايي ها را به 5 دسته تقسيم مي كند : </a:t>
            </a:r>
            <a:r>
              <a:rPr lang="ar-SA" sz="2400" u="sng" dirty="0">
                <a:cs typeface="B Nazanin" pitchFamily="2" charset="-78"/>
              </a:rPr>
              <a:t>پول</a:t>
            </a:r>
            <a:r>
              <a:rPr lang="ar-SA" sz="2400" dirty="0">
                <a:cs typeface="B Nazanin" pitchFamily="2" charset="-78"/>
              </a:rPr>
              <a:t> ، </a:t>
            </a:r>
            <a:r>
              <a:rPr lang="ar-SA" sz="2400" u="sng" dirty="0">
                <a:cs typeface="B Nazanin" pitchFamily="2" charset="-78"/>
              </a:rPr>
              <a:t>سهام </a:t>
            </a:r>
            <a:r>
              <a:rPr lang="ar-SA" sz="2400" dirty="0">
                <a:cs typeface="B Nazanin" pitchFamily="2" charset="-78"/>
              </a:rPr>
              <a:t>، </a:t>
            </a:r>
            <a:r>
              <a:rPr lang="ar-SA" sz="2400" u="sng" dirty="0">
                <a:cs typeface="B Nazanin" pitchFamily="2" charset="-78"/>
              </a:rPr>
              <a:t>اوراق قرضه </a:t>
            </a:r>
            <a:r>
              <a:rPr lang="ar-SA" sz="2400" dirty="0">
                <a:cs typeface="B Nazanin" pitchFamily="2" charset="-78"/>
              </a:rPr>
              <a:t>، </a:t>
            </a:r>
            <a:r>
              <a:rPr lang="ar-SA" sz="2400" u="sng" dirty="0">
                <a:cs typeface="B Nazanin" pitchFamily="2" charset="-78"/>
              </a:rPr>
              <a:t>دارايي هاي مادي</a:t>
            </a:r>
            <a:r>
              <a:rPr lang="ar-SA" sz="2400" dirty="0">
                <a:cs typeface="B Nazanin" pitchFamily="2" charset="-78"/>
              </a:rPr>
              <a:t> ، </a:t>
            </a:r>
            <a:r>
              <a:rPr lang="ar-SA" sz="2400" u="sng" dirty="0">
                <a:cs typeface="B Nazanin" pitchFamily="2" charset="-78"/>
              </a:rPr>
              <a:t>دارايي هاي انساني </a:t>
            </a:r>
            <a:r>
              <a:rPr lang="fa-IR" sz="2400" dirty="0" smtClean="0">
                <a:cs typeface="B Nazanin" pitchFamily="2" charset="-78"/>
              </a:rPr>
              <a:t>.</a:t>
            </a:r>
            <a:r>
              <a:rPr lang="ar-SA" sz="2400" dirty="0" smtClean="0">
                <a:cs typeface="B Nazanin" pitchFamily="2" charset="-78"/>
              </a:rPr>
              <a:t> فريدمن</a:t>
            </a:r>
            <a:r>
              <a:rPr lang="fa-IR" sz="2400" dirty="0" smtClean="0">
                <a:cs typeface="B Nazanin" pitchFamily="2" charset="-78"/>
              </a:rPr>
              <a:t> </a:t>
            </a:r>
            <a:r>
              <a:rPr lang="ar-SA" sz="2400" dirty="0" smtClean="0">
                <a:cs typeface="B Nazanin" pitchFamily="2" charset="-78"/>
              </a:rPr>
              <a:t>دارايي </a:t>
            </a:r>
            <a:r>
              <a:rPr lang="ar-SA" sz="2400" dirty="0">
                <a:cs typeface="B Nazanin" pitchFamily="2" charset="-78"/>
              </a:rPr>
              <a:t>هاي انساني را هم نوعي دارايي مي داند و معتقد است هر چه افراد از دارايي هاي مادي بيشتري برخوردار باشند ، تقاضايشان براي دارايي هاي انساني هم افزايش مي يابد . وي هنر ، دانش و كارايي و </a:t>
            </a:r>
            <a:r>
              <a:rPr lang="en-US" sz="2400" dirty="0">
                <a:cs typeface="B Nazanin" pitchFamily="2" charset="-78"/>
              </a:rPr>
              <a:t>…</a:t>
            </a:r>
            <a:r>
              <a:rPr lang="ar-SA" sz="2400" dirty="0">
                <a:cs typeface="B Nazanin" pitchFamily="2" charset="-78"/>
              </a:rPr>
              <a:t> را دارايي انساني مي داند و معتقد است </a:t>
            </a:r>
            <a:r>
              <a:rPr lang="ar-SA" sz="2400" dirty="0">
                <a:solidFill>
                  <a:srgbClr val="0070C0"/>
                </a:solidFill>
                <a:cs typeface="B Nazanin" pitchFamily="2" charset="-78"/>
              </a:rPr>
              <a:t>همواره نسبت ثابتي بين دارايي هاي مادي و دارايي هاي انساني وجود دارد. </a:t>
            </a:r>
            <a:endParaRPr lang="en-US" sz="2400" dirty="0">
              <a:solidFill>
                <a:srgbClr val="0070C0"/>
              </a:solidFill>
              <a:cs typeface="B Nazanin" pitchFamily="2" charset="-78"/>
            </a:endParaRPr>
          </a:p>
          <a:p>
            <a:pPr marL="0" indent="0" algn="just">
              <a:buNone/>
            </a:pPr>
            <a:r>
              <a:rPr lang="ar-SA" sz="2400" dirty="0">
                <a:cs typeface="B Nazanin" pitchFamily="2" charset="-78"/>
              </a:rPr>
              <a:t>4-فريدمن معتقد است افراد از بين دارايي مختلف ، دارايي </a:t>
            </a:r>
            <a:r>
              <a:rPr lang="ar-SA" sz="2400" dirty="0" smtClean="0">
                <a:cs typeface="B Nazanin" pitchFamily="2" charset="-78"/>
              </a:rPr>
              <a:t>خ</a:t>
            </a:r>
            <a:r>
              <a:rPr lang="fa-IR" sz="2400" dirty="0" smtClean="0">
                <a:cs typeface="B Nazanin" pitchFamily="2" charset="-78"/>
              </a:rPr>
              <a:t>و</a:t>
            </a:r>
            <a:r>
              <a:rPr lang="ar-SA" sz="2400" dirty="0" smtClean="0">
                <a:cs typeface="B Nazanin" pitchFamily="2" charset="-78"/>
              </a:rPr>
              <a:t>د </a:t>
            </a:r>
            <a:r>
              <a:rPr lang="ar-SA" sz="2400" dirty="0">
                <a:cs typeface="B Nazanin" pitchFamily="2" charset="-78"/>
              </a:rPr>
              <a:t>را بر اساس سه عامل انتخاب مي كنند : الف) </a:t>
            </a:r>
            <a:r>
              <a:rPr lang="ar-SA" sz="2400" u="sng" dirty="0">
                <a:cs typeface="B Nazanin" pitchFamily="2" charset="-78"/>
              </a:rPr>
              <a:t>بازده دارايي</a:t>
            </a:r>
            <a:r>
              <a:rPr lang="ar-SA" sz="2400" dirty="0">
                <a:cs typeface="B Nazanin" pitchFamily="2" charset="-78"/>
              </a:rPr>
              <a:t> ب) </a:t>
            </a:r>
            <a:r>
              <a:rPr lang="ar-SA" sz="2400" u="sng" dirty="0">
                <a:cs typeface="B Nazanin" pitchFamily="2" charset="-78"/>
              </a:rPr>
              <a:t>سليقه افراد</a:t>
            </a:r>
            <a:r>
              <a:rPr lang="ar-SA" sz="2400" dirty="0">
                <a:cs typeface="B Nazanin" pitchFamily="2" charset="-78"/>
              </a:rPr>
              <a:t> ج) </a:t>
            </a:r>
            <a:r>
              <a:rPr lang="ar-SA" sz="2400" u="sng" dirty="0">
                <a:cs typeface="B Nazanin" pitchFamily="2" charset="-78"/>
              </a:rPr>
              <a:t>تركيب دارايي افراد </a:t>
            </a:r>
            <a:endParaRPr lang="en-US" sz="2400" u="sng"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ميلتون فريدمن</a:t>
            </a:r>
            <a:endParaRPr lang="en-US" dirty="0">
              <a:cs typeface="B Titr" pitchFamily="2" charset="-78"/>
            </a:endParaRPr>
          </a:p>
        </p:txBody>
      </p:sp>
    </p:spTree>
    <p:extLst>
      <p:ext uri="{BB962C8B-B14F-4D97-AF65-F5344CB8AC3E}">
        <p14:creationId xmlns:p14="http://schemas.microsoft.com/office/powerpoint/2010/main" val="3422585398"/>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62000" y="269632"/>
            <a:ext cx="8077200" cy="639088"/>
          </a:xfrm>
        </p:spPr>
        <p:txBody>
          <a:bodyPr>
            <a:normAutofit/>
          </a:bodyPr>
          <a:lstStyle/>
          <a:p>
            <a:pPr algn="r"/>
            <a:r>
              <a:rPr lang="fa-IR" sz="2800" dirty="0" smtClean="0">
                <a:cs typeface="B Titr" pitchFamily="2" charset="-78"/>
              </a:rPr>
              <a:t>تعاريف پايه در ارتباط با </a:t>
            </a:r>
            <a:r>
              <a:rPr lang="fa-IR" sz="2800" dirty="0" smtClean="0">
                <a:solidFill>
                  <a:srgbClr val="00B050"/>
                </a:solidFill>
                <a:cs typeface="B Titr" pitchFamily="2" charset="-78"/>
              </a:rPr>
              <a:t>انسان</a:t>
            </a:r>
            <a:endParaRPr lang="en-US" sz="2800" dirty="0">
              <a:solidFill>
                <a:srgbClr val="00B050"/>
              </a:solidFill>
              <a:cs typeface="B Titr" pitchFamily="2" charset="-78"/>
            </a:endParaRPr>
          </a:p>
        </p:txBody>
      </p:sp>
      <p:sp>
        <p:nvSpPr>
          <p:cNvPr id="5" name="Content Placeholder 4"/>
          <p:cNvSpPr>
            <a:spLocks noGrp="1"/>
          </p:cNvSpPr>
          <p:nvPr>
            <p:ph idx="1"/>
            <p:custDataLst>
              <p:tags r:id="rId3"/>
            </p:custDataLst>
          </p:nvPr>
        </p:nvSpPr>
        <p:spPr>
          <a:xfrm>
            <a:off x="762000" y="1124744"/>
            <a:ext cx="8077200" cy="5544615"/>
          </a:xfrm>
        </p:spPr>
        <p:txBody>
          <a:bodyPr>
            <a:noAutofit/>
          </a:bodyPr>
          <a:lstStyle/>
          <a:p>
            <a:pPr marL="0" indent="0" algn="r">
              <a:buNone/>
            </a:pPr>
            <a:r>
              <a:rPr lang="ar-SA" sz="3600" b="1" dirty="0">
                <a:solidFill>
                  <a:srgbClr val="00B050"/>
                </a:solidFill>
                <a:latin typeface="IranNastaliq" pitchFamily="18" charset="0"/>
                <a:cs typeface="B Nazanin" pitchFamily="2" charset="-78"/>
              </a:rPr>
              <a:t>آزادي</a:t>
            </a:r>
            <a:r>
              <a:rPr lang="ar-SA" sz="2800" dirty="0">
                <a:cs typeface="B Nazanin" pitchFamily="2" charset="-78"/>
              </a:rPr>
              <a:t>،‌ حق ناشي از ميل افراد و </a:t>
            </a:r>
            <a:r>
              <a:rPr lang="ar-SA" sz="2800" dirty="0" smtClean="0">
                <a:cs typeface="B Nazanin" pitchFamily="2" charset="-78"/>
              </a:rPr>
              <a:t>تمايلات</a:t>
            </a:r>
            <a:r>
              <a:rPr lang="fa-IR" sz="2800" dirty="0" smtClean="0">
                <a:cs typeface="B Nazanin" pitchFamily="2" charset="-78"/>
              </a:rPr>
              <a:t> </a:t>
            </a:r>
            <a:r>
              <a:rPr lang="ar-SA" sz="2800" dirty="0" smtClean="0">
                <a:cs typeface="B Nazanin" pitchFamily="2" charset="-78"/>
              </a:rPr>
              <a:t> </a:t>
            </a:r>
            <a:r>
              <a:rPr lang="ar-SA" sz="2800" dirty="0">
                <a:cs typeface="B Nazanin" pitchFamily="2" charset="-78"/>
              </a:rPr>
              <a:t>آنها</a:t>
            </a:r>
            <a:r>
              <a:rPr lang="en-US" sz="2800" dirty="0">
                <a:cs typeface="B Nazanin" pitchFamily="2" charset="-78"/>
              </a:rPr>
              <a:t> </a:t>
            </a:r>
          </a:p>
          <a:p>
            <a:pPr marL="0" indent="0" algn="r">
              <a:buNone/>
            </a:pPr>
            <a:r>
              <a:rPr lang="ar-SA" sz="3600" b="1" dirty="0">
                <a:solidFill>
                  <a:srgbClr val="00B050"/>
                </a:solidFill>
                <a:latin typeface="IranNastaliq" pitchFamily="18" charset="0"/>
                <a:cs typeface="B Nazanin" pitchFamily="2" charset="-78"/>
              </a:rPr>
              <a:t>عدالت</a:t>
            </a:r>
            <a:r>
              <a:rPr lang="fa-IR" sz="2800" dirty="0">
                <a:cs typeface="B Nazanin" pitchFamily="2" charset="-78"/>
              </a:rPr>
              <a:t> </a:t>
            </a:r>
            <a:r>
              <a:rPr lang="fa-IR" sz="2800" dirty="0" smtClean="0">
                <a:cs typeface="B Nazanin" pitchFamily="2" charset="-78"/>
              </a:rPr>
              <a:t>:قرار </a:t>
            </a:r>
            <a:r>
              <a:rPr lang="fa-IR" sz="2800" dirty="0">
                <a:cs typeface="B Nazanin" pitchFamily="2" charset="-78"/>
              </a:rPr>
              <a:t>گرفتن هر چیز در جای خود  </a:t>
            </a:r>
            <a:r>
              <a:rPr lang="ar-SA" sz="2800" dirty="0">
                <a:cs typeface="B Nazanin" pitchFamily="2" charset="-78"/>
              </a:rPr>
              <a:t> و حق هر صاحب حقی را به او اعطا نمودن </a:t>
            </a:r>
            <a:r>
              <a:rPr lang="fa-IR" sz="2800" dirty="0">
                <a:cs typeface="B Nazanin" pitchFamily="2" charset="-78"/>
              </a:rPr>
              <a:t>است »</a:t>
            </a:r>
            <a:r>
              <a:rPr lang="en-US" sz="2800" dirty="0">
                <a:cs typeface="B Nazanin" pitchFamily="2" charset="-78"/>
              </a:rPr>
              <a:t> </a:t>
            </a:r>
            <a:r>
              <a:rPr lang="ar-SA" sz="2800" dirty="0">
                <a:cs typeface="B Nazanin" pitchFamily="2" charset="-78"/>
              </a:rPr>
              <a:t> </a:t>
            </a:r>
            <a:endParaRPr lang="en-US" sz="2800" dirty="0">
              <a:cs typeface="B Nazanin" pitchFamily="2" charset="-78"/>
            </a:endParaRPr>
          </a:p>
          <a:p>
            <a:pPr marL="0" indent="0" algn="r">
              <a:buNone/>
            </a:pPr>
            <a:r>
              <a:rPr lang="ar-SA" sz="3600" b="1" dirty="0" smtClean="0">
                <a:solidFill>
                  <a:srgbClr val="00B050"/>
                </a:solidFill>
                <a:latin typeface="IranNastaliq" pitchFamily="18" charset="0"/>
                <a:cs typeface="B Nazanin" pitchFamily="2" charset="-78"/>
              </a:rPr>
              <a:t>دموكراسي</a:t>
            </a:r>
            <a:r>
              <a:rPr lang="fa-IR" sz="2800" dirty="0">
                <a:cs typeface="B Nazanin" pitchFamily="2" charset="-78"/>
              </a:rPr>
              <a:t> واژه ای است برگرفته از واژه های یونانی دموس ( </a:t>
            </a:r>
            <a:r>
              <a:rPr lang="en-US" sz="2800" dirty="0">
                <a:cs typeface="B Nazanin" pitchFamily="2" charset="-78"/>
              </a:rPr>
              <a:t>demos ) </a:t>
            </a:r>
            <a:r>
              <a:rPr lang="fa-IR" sz="2800" dirty="0">
                <a:cs typeface="B Nazanin" pitchFamily="2" charset="-78"/>
              </a:rPr>
              <a:t>به معنی مردم و کراسیا ( </a:t>
            </a:r>
            <a:r>
              <a:rPr lang="en-US" sz="2800" dirty="0" err="1">
                <a:cs typeface="B Nazanin" pitchFamily="2" charset="-78"/>
              </a:rPr>
              <a:t>cratia</a:t>
            </a:r>
            <a:r>
              <a:rPr lang="en-US" sz="2800" dirty="0">
                <a:cs typeface="B Nazanin" pitchFamily="2" charset="-78"/>
              </a:rPr>
              <a:t> </a:t>
            </a:r>
            <a:r>
              <a:rPr lang="fa-IR" sz="2800" dirty="0">
                <a:cs typeface="B Nazanin" pitchFamily="2" charset="-78"/>
              </a:rPr>
              <a:t>یا </a:t>
            </a:r>
            <a:r>
              <a:rPr lang="en-US" sz="2800" dirty="0" err="1">
                <a:cs typeface="B Nazanin" pitchFamily="2" charset="-78"/>
              </a:rPr>
              <a:t>krato</a:t>
            </a:r>
            <a:r>
              <a:rPr lang="en-US" sz="2800" dirty="0">
                <a:cs typeface="B Nazanin" pitchFamily="2" charset="-78"/>
              </a:rPr>
              <a:t> ) </a:t>
            </a:r>
            <a:r>
              <a:rPr lang="fa-IR" sz="2800" dirty="0">
                <a:cs typeface="B Nazanin" pitchFamily="2" charset="-78"/>
              </a:rPr>
              <a:t>به معنی قدرت (یا، حکومت، حاکمیت</a:t>
            </a:r>
            <a:r>
              <a:rPr lang="fa-IR" sz="2800" dirty="0" smtClean="0">
                <a:cs typeface="B Nazanin" pitchFamily="2" charset="-78"/>
              </a:rPr>
              <a:t>) ؛‌ در مجموع يعني حكومت مردم . </a:t>
            </a:r>
            <a:endParaRPr lang="en-US" sz="2800" dirty="0">
              <a:cs typeface="B Nazanin" pitchFamily="2" charset="-78"/>
            </a:endParaRPr>
          </a:p>
          <a:p>
            <a:pPr marL="0" indent="0" algn="r">
              <a:buNone/>
            </a:pPr>
            <a:r>
              <a:rPr lang="ar-SA" sz="3600" b="1" dirty="0">
                <a:solidFill>
                  <a:srgbClr val="00B050"/>
                </a:solidFill>
                <a:latin typeface="IranNastaliq" pitchFamily="18" charset="0"/>
                <a:cs typeface="B Nazanin" pitchFamily="2" charset="-78"/>
              </a:rPr>
              <a:t>عزت نفس</a:t>
            </a:r>
            <a:r>
              <a:rPr lang="fa-IR" sz="3600" b="1" dirty="0">
                <a:solidFill>
                  <a:srgbClr val="00B050"/>
                </a:solidFill>
                <a:latin typeface="IranNastaliq" pitchFamily="18" charset="0"/>
                <a:cs typeface="B Nazanin" pitchFamily="2" charset="-78"/>
              </a:rPr>
              <a:t> </a:t>
            </a:r>
            <a:r>
              <a:rPr lang="fa-IR" sz="2800" dirty="0">
                <a:cs typeface="B Nazanin" pitchFamily="2" charset="-78"/>
              </a:rPr>
              <a:t>یا حرمت نفس </a:t>
            </a:r>
            <a:r>
              <a:rPr lang="ar-SA" sz="2800" dirty="0">
                <a:cs typeface="B Nazanin" pitchFamily="2" charset="-78"/>
              </a:rPr>
              <a:t>( </a:t>
            </a:r>
            <a:r>
              <a:rPr lang="en-US" sz="2800" dirty="0">
                <a:cs typeface="B Nazanin" pitchFamily="2" charset="-78"/>
              </a:rPr>
              <a:t>self regard</a:t>
            </a:r>
            <a:r>
              <a:rPr lang="ar-SA" sz="2800" dirty="0" smtClean="0">
                <a:cs typeface="B Nazanin" pitchFamily="2" charset="-78"/>
              </a:rPr>
              <a:t>)</a:t>
            </a:r>
            <a:r>
              <a:rPr lang="fa-IR" sz="2800" dirty="0" smtClean="0">
                <a:cs typeface="B Nazanin" pitchFamily="2" charset="-78"/>
              </a:rPr>
              <a:t>، </a:t>
            </a:r>
            <a:r>
              <a:rPr lang="fa-IR" sz="2800" dirty="0">
                <a:cs typeface="B Nazanin" pitchFamily="2" charset="-78"/>
              </a:rPr>
              <a:t>باور و اعتقادی است که فرد، درباره </a:t>
            </a:r>
            <a:r>
              <a:rPr lang="fa-IR" sz="2800" dirty="0" smtClean="0">
                <a:cs typeface="B Nazanin" pitchFamily="2" charset="-78"/>
              </a:rPr>
              <a:t>ارزش و </a:t>
            </a:r>
            <a:r>
              <a:rPr lang="fa-IR" sz="2800" dirty="0">
                <a:cs typeface="B Nazanin" pitchFamily="2" charset="-78"/>
              </a:rPr>
              <a:t>اهمیت خود دارد. </a:t>
            </a:r>
            <a:endParaRPr lang="fa-IR" sz="2800" dirty="0" smtClean="0">
              <a:cs typeface="B Nazanin" pitchFamily="2" charset="-78"/>
            </a:endParaRPr>
          </a:p>
          <a:p>
            <a:pPr marL="0" indent="0" algn="r">
              <a:buNone/>
            </a:pPr>
            <a:r>
              <a:rPr lang="fa-IR" sz="2800" dirty="0" smtClean="0">
                <a:cs typeface="B Nazanin" pitchFamily="2" charset="-78"/>
              </a:rPr>
              <a:t>فردی </a:t>
            </a:r>
            <a:r>
              <a:rPr lang="fa-IR" sz="2800" dirty="0">
                <a:cs typeface="B Nazanin" pitchFamily="2" charset="-78"/>
              </a:rPr>
              <a:t>که حرمت نفس دارد معتقد است که انسان مقدّس است و به دلیل این </a:t>
            </a:r>
            <a:r>
              <a:rPr lang="fa-IR" sz="2800" dirty="0" smtClean="0">
                <a:cs typeface="B Nazanin" pitchFamily="2" charset="-78"/>
              </a:rPr>
              <a:t>تقدس نمی‌توان </a:t>
            </a:r>
            <a:r>
              <a:rPr lang="fa-IR" sz="2800" dirty="0">
                <a:cs typeface="B Nazanin" pitchFamily="2" charset="-78"/>
              </a:rPr>
              <a:t>او را قربانی اعتقادات و ارزش‌های دیگران کرد.</a:t>
            </a:r>
            <a:endParaRPr lang="en-US" sz="2800" dirty="0">
              <a:cs typeface="B Nazanin" pitchFamily="2" charset="-78"/>
            </a:endParaRPr>
          </a:p>
        </p:txBody>
      </p:sp>
      <p:sp>
        <p:nvSpPr>
          <p:cNvPr id="6" name="Slide Number Placeholder 5"/>
          <p:cNvSpPr>
            <a:spLocks noGrp="1"/>
          </p:cNvSpPr>
          <p:nvPr>
            <p:ph type="sldNum" sz="quarter" idx="12"/>
          </p:nvPr>
        </p:nvSpPr>
        <p:spPr/>
        <p:txBody>
          <a:bodyPr>
            <a:noAutofit/>
          </a:bodyPr>
          <a:lstStyle/>
          <a:p>
            <a:fld id="{33D6E5A2-EC83-451F-A719-9AC1370DD5CF}" type="slidenum">
              <a:rPr lang="en-US" smtClean="0">
                <a:cs typeface="B Farnaz" pitchFamily="2" charset="-78"/>
              </a:rPr>
              <a:pPr/>
              <a:t>9</a:t>
            </a:fld>
            <a:endParaRPr lang="en-US" dirty="0">
              <a:cs typeface="B Farnaz" pitchFamily="2" charset="-78"/>
            </a:endParaRPr>
          </a:p>
        </p:txBody>
      </p:sp>
      <p:pic>
        <p:nvPicPr>
          <p:cNvPr id="7" name="Picture 6"/>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03648" y="1062606"/>
            <a:ext cx="1048891" cy="869894"/>
          </a:xfrm>
          <a:prstGeom prst="rect">
            <a:avLst/>
          </a:prstGeom>
          <a:noFill/>
          <a:ln>
            <a:noFill/>
          </a:ln>
        </p:spPr>
      </p:pic>
      <p:pic>
        <p:nvPicPr>
          <p:cNvPr id="8" name="Picture 7" descr="C:\Users\darvish\Desktop\عدالت.png"/>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67298" y="2708919"/>
            <a:ext cx="333375" cy="384175"/>
          </a:xfrm>
          <a:prstGeom prst="rect">
            <a:avLst/>
          </a:prstGeom>
          <a:noFill/>
          <a:ln>
            <a:noFill/>
          </a:ln>
        </p:spPr>
      </p:pic>
    </p:spTree>
    <p:custDataLst>
      <p:tags r:id="rId1"/>
    </p:custDataLst>
    <p:extLst>
      <p:ext uri="{BB962C8B-B14F-4D97-AF65-F5344CB8AC3E}">
        <p14:creationId xmlns:p14="http://schemas.microsoft.com/office/powerpoint/2010/main" val="225034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5-هزينه نگهداري پول : در اينجا فريدمن دو عامل را </a:t>
            </a:r>
            <a:r>
              <a:rPr lang="fa-IR" dirty="0" smtClean="0">
                <a:cs typeface="B Nazanin" pitchFamily="2" charset="-78"/>
              </a:rPr>
              <a:t>در </a:t>
            </a:r>
            <a:r>
              <a:rPr lang="ar-SA" dirty="0" smtClean="0">
                <a:cs typeface="B Nazanin" pitchFamily="2" charset="-78"/>
              </a:rPr>
              <a:t>هزينه </a:t>
            </a:r>
            <a:r>
              <a:rPr lang="ar-SA" dirty="0">
                <a:cs typeface="B Nazanin" pitchFamily="2" charset="-78"/>
              </a:rPr>
              <a:t>نگهداري پول دخيل مي داند : </a:t>
            </a:r>
            <a:endParaRPr lang="en-US" dirty="0">
              <a:cs typeface="B Nazanin" pitchFamily="2" charset="-78"/>
            </a:endParaRPr>
          </a:p>
          <a:p>
            <a:pPr marL="0" indent="0" algn="just">
              <a:buNone/>
            </a:pPr>
            <a:r>
              <a:rPr lang="ar-SA" dirty="0">
                <a:cs typeface="B Nazanin" pitchFamily="2" charset="-78"/>
              </a:rPr>
              <a:t>الف) </a:t>
            </a:r>
            <a:r>
              <a:rPr lang="ar-SA" u="sng" dirty="0">
                <a:cs typeface="B Nazanin" pitchFamily="2" charset="-78"/>
              </a:rPr>
              <a:t>نرخ </a:t>
            </a:r>
            <a:r>
              <a:rPr lang="ar-SA" u="sng" dirty="0" smtClean="0">
                <a:cs typeface="B Nazanin" pitchFamily="2" charset="-78"/>
              </a:rPr>
              <a:t>تورم </a:t>
            </a:r>
            <a:r>
              <a:rPr lang="ar-SA" u="sng" dirty="0">
                <a:cs typeface="B Nazanin" pitchFamily="2" charset="-78"/>
              </a:rPr>
              <a:t>مورد انتظار افراد</a:t>
            </a:r>
            <a:r>
              <a:rPr lang="ar-SA" dirty="0">
                <a:cs typeface="B Nazanin" pitchFamily="2" charset="-78"/>
              </a:rPr>
              <a:t>: فريدمن معتقد است اگر افراد انتظار داشته باشند نرخ تورم در آينده افزايش يابد ، سعي خواهند كرد دارايي هاي </a:t>
            </a:r>
            <a:r>
              <a:rPr lang="fa-IR" dirty="0" smtClean="0">
                <a:cs typeface="B Nazanin" pitchFamily="2" charset="-78"/>
              </a:rPr>
              <a:t>سرمايه اي </a:t>
            </a:r>
            <a:r>
              <a:rPr lang="ar-SA" dirty="0" smtClean="0">
                <a:cs typeface="B Nazanin" pitchFamily="2" charset="-78"/>
              </a:rPr>
              <a:t> </a:t>
            </a:r>
            <a:r>
              <a:rPr lang="ar-SA" dirty="0">
                <a:cs typeface="B Nazanin" pitchFamily="2" charset="-78"/>
              </a:rPr>
              <a:t>خود را افزايش دهند و دارايي پولي خود را كاهش دهند چون ارزش پول نقد امروز آنها در آينده با افزايش قيمت ها كاهش خواهد يافت و به عبارت ديگر قدرت خريد پول كاهش خواهد يافت . </a:t>
            </a:r>
            <a:endParaRPr lang="en-US" dirty="0">
              <a:cs typeface="B Nazanin" pitchFamily="2" charset="-78"/>
            </a:endParaRPr>
          </a:p>
          <a:p>
            <a:pPr marL="0" indent="0" algn="just">
              <a:buNone/>
            </a:pPr>
            <a:r>
              <a:rPr lang="ar-SA" dirty="0">
                <a:cs typeface="B Nazanin" pitchFamily="2" charset="-78"/>
              </a:rPr>
              <a:t>ب) </a:t>
            </a:r>
            <a:r>
              <a:rPr lang="ar-SA" u="sng" dirty="0">
                <a:cs typeface="B Nazanin" pitchFamily="2" charset="-78"/>
              </a:rPr>
              <a:t>نرخ بهره </a:t>
            </a:r>
            <a:r>
              <a:rPr lang="ar-SA" dirty="0">
                <a:cs typeface="B Nazanin" pitchFamily="2" charset="-78"/>
              </a:rPr>
              <a:t>: افراد اگر انتظار افزايش نرخ بهره در آينده را داشته باشند پول نقد بيشتري نگه مي دارند و سهام و اوراق قرضه كمتري نگه مي دارند تا از كاهش قيمت اوراق قرضه درآينده متضرر نشوند. </a:t>
            </a:r>
            <a:endParaRPr lang="en-US" dirty="0">
              <a:cs typeface="B Nazanin" pitchFamily="2" charset="-78"/>
            </a:endParaRPr>
          </a:p>
          <a:p>
            <a:pPr marL="0" indent="0" algn="just">
              <a:buNone/>
            </a:pPr>
            <a:r>
              <a:rPr lang="ar-SA" dirty="0">
                <a:cs typeface="B Nazanin" pitchFamily="2" charset="-78"/>
              </a:rPr>
              <a:t>به طور كلي نرخ تورم آتي و نرخ بهره هر دو هزينه فرصت نگهداري پول هستند كه هر چه هزينه فرصت نگهداري پول افزايش يابد افراد پول كمتر و اوراق بهادار بيشتري تقاضا مي كنند . </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ميلتون فريدمن</a:t>
            </a:r>
            <a:endParaRPr lang="en-US" dirty="0">
              <a:cs typeface="B Titr" pitchFamily="2" charset="-78"/>
            </a:endParaRPr>
          </a:p>
        </p:txBody>
      </p:sp>
    </p:spTree>
    <p:extLst>
      <p:ext uri="{BB962C8B-B14F-4D97-AF65-F5344CB8AC3E}">
        <p14:creationId xmlns:p14="http://schemas.microsoft.com/office/powerpoint/2010/main" val="2204283020"/>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6-افراد سراب پولي ندارند . يعني افراد به ارزش واقعي پول و قدرت خريد پول توجه دارند و به ارزش اسمي آن توجه ندارند و به عبارت ديگر سطح عمومي قيمت ها در تقاضاي پول موثر است </a:t>
            </a:r>
            <a:r>
              <a:rPr lang="fa-IR" dirty="0" smtClean="0">
                <a:cs typeface="B Nazanin" pitchFamily="2" charset="-78"/>
              </a:rPr>
              <a:t>.</a:t>
            </a:r>
            <a:r>
              <a:rPr lang="ar-SA" dirty="0" smtClean="0">
                <a:cs typeface="B Nazanin" pitchFamily="2" charset="-78"/>
              </a:rPr>
              <a:t> </a:t>
            </a:r>
            <a:r>
              <a:rPr lang="ar-SA" dirty="0">
                <a:cs typeface="B Nazanin" pitchFamily="2" charset="-78"/>
              </a:rPr>
              <a:t>فريدمن معتقد است اگر سطح عمومي قيمت ها افزايش يابد ، تقاضاي پول افزايش مي يابد. </a:t>
            </a:r>
            <a:endParaRPr lang="en-US" dirty="0">
              <a:cs typeface="B Nazanin" pitchFamily="2" charset="-78"/>
            </a:endParaRPr>
          </a:p>
          <a:p>
            <a:pPr marL="0" indent="0" algn="just">
              <a:buNone/>
            </a:pPr>
            <a:r>
              <a:rPr lang="ar-SA" dirty="0">
                <a:cs typeface="B Nazanin" pitchFamily="2" charset="-78"/>
              </a:rPr>
              <a:t>بر اين اساس فريدمن رابطه زير را براي تقاضاي پول بيان مي كند : </a:t>
            </a:r>
            <a:endParaRPr lang="en-US" dirty="0">
              <a:cs typeface="B Nazanin" pitchFamily="2" charset="-78"/>
            </a:endParaRPr>
          </a:p>
          <a:p>
            <a:pPr marL="0" indent="0" algn="just">
              <a:buNone/>
            </a:pPr>
            <a:r>
              <a:rPr lang="en-US" dirty="0" smtClean="0">
                <a:cs typeface="B Nazanin" pitchFamily="2" charset="-78"/>
              </a:rPr>
              <a:t>m/p=f(y,</a:t>
            </a:r>
            <a:r>
              <a:rPr lang="en-US" dirty="0">
                <a:cs typeface="B Nazanin" pitchFamily="2" charset="-78"/>
              </a:rPr>
              <a:t> </a:t>
            </a:r>
            <a:r>
              <a:rPr lang="en-US" dirty="0" err="1" smtClean="0">
                <a:cs typeface="B Nazanin" pitchFamily="2" charset="-78"/>
              </a:rPr>
              <a:t>r</a:t>
            </a:r>
            <a:r>
              <a:rPr lang="en-US" baseline="-25000" dirty="0" err="1" smtClean="0">
                <a:cs typeface="B Nazanin" pitchFamily="2" charset="-78"/>
              </a:rPr>
              <a:t>b</a:t>
            </a:r>
            <a:r>
              <a:rPr lang="en-US" baseline="-25000" dirty="0" smtClean="0">
                <a:cs typeface="B Nazanin" pitchFamily="2" charset="-78"/>
              </a:rPr>
              <a:t>,</a:t>
            </a:r>
            <a:r>
              <a:rPr lang="en-US" dirty="0">
                <a:cs typeface="B Nazanin" pitchFamily="2" charset="-78"/>
              </a:rPr>
              <a:t> </a:t>
            </a:r>
            <a:r>
              <a:rPr lang="en-US" dirty="0" smtClean="0">
                <a:cs typeface="B Nazanin" pitchFamily="2" charset="-78"/>
              </a:rPr>
              <a:t>r</a:t>
            </a:r>
            <a:r>
              <a:rPr lang="en-US" baseline="-25000" dirty="0" smtClean="0">
                <a:cs typeface="B Nazanin" pitchFamily="2" charset="-78"/>
              </a:rPr>
              <a:t>e , 1/p*</a:t>
            </a:r>
            <a:r>
              <a:rPr lang="en-US" baseline="-25000" dirty="0" err="1" smtClean="0">
                <a:cs typeface="B Nazanin" pitchFamily="2" charset="-78"/>
              </a:rPr>
              <a:t>dp</a:t>
            </a:r>
            <a:r>
              <a:rPr lang="en-US" baseline="-25000" dirty="0" smtClean="0">
                <a:cs typeface="B Nazanin" pitchFamily="2" charset="-78"/>
              </a:rPr>
              <a:t>/</a:t>
            </a:r>
            <a:r>
              <a:rPr lang="en-US" baseline="-25000" dirty="0" err="1" smtClean="0">
                <a:cs typeface="B Nazanin" pitchFamily="2" charset="-78"/>
              </a:rPr>
              <a:t>dt</a:t>
            </a:r>
            <a:r>
              <a:rPr lang="en-US" baseline="-25000" dirty="0" smtClean="0">
                <a:cs typeface="B Nazanin" pitchFamily="2" charset="-78"/>
              </a:rPr>
              <a:t>,</a:t>
            </a:r>
            <a:r>
              <a:rPr lang="en-US" dirty="0" smtClean="0">
                <a:cs typeface="B Nazanin" pitchFamily="2" charset="-78"/>
              </a:rPr>
              <a:t> w)  </a:t>
            </a:r>
          </a:p>
          <a:p>
            <a:pPr marL="0" indent="0" algn="just">
              <a:buNone/>
            </a:pPr>
            <a:r>
              <a:rPr lang="en-US" dirty="0" smtClean="0">
                <a:cs typeface="B Nazanin" pitchFamily="2" charset="-78"/>
              </a:rPr>
              <a:t>m/p</a:t>
            </a:r>
            <a:r>
              <a:rPr lang="ar-SA" dirty="0">
                <a:cs typeface="B Nazanin" pitchFamily="2" charset="-78"/>
              </a:rPr>
              <a:t>: تقاضاي واقعي پول و يا نسبت تقاضاي پول به سطح عمومي قيمت ها </a:t>
            </a:r>
            <a:endParaRPr lang="en-US" dirty="0">
              <a:cs typeface="B Nazanin" pitchFamily="2" charset="-78"/>
            </a:endParaRPr>
          </a:p>
          <a:p>
            <a:pPr marL="0" indent="0" algn="just">
              <a:buNone/>
            </a:pPr>
            <a:r>
              <a:rPr lang="en-US" dirty="0" smtClean="0">
                <a:cs typeface="B Nazanin" pitchFamily="2" charset="-78"/>
              </a:rPr>
              <a:t>r</a:t>
            </a:r>
            <a:r>
              <a:rPr lang="en-US" baseline="-25000" dirty="0" smtClean="0">
                <a:cs typeface="B Nazanin" pitchFamily="2" charset="-78"/>
              </a:rPr>
              <a:t>e</a:t>
            </a:r>
            <a:r>
              <a:rPr lang="ar-SA" dirty="0" smtClean="0">
                <a:cs typeface="B Nazanin" pitchFamily="2" charset="-78"/>
              </a:rPr>
              <a:t> </a:t>
            </a:r>
            <a:r>
              <a:rPr lang="ar-SA" dirty="0">
                <a:cs typeface="B Nazanin" pitchFamily="2" charset="-78"/>
              </a:rPr>
              <a:t>: بازده سهام </a:t>
            </a:r>
            <a:endParaRPr lang="en-US" dirty="0">
              <a:cs typeface="B Nazanin" pitchFamily="2" charset="-78"/>
            </a:endParaRPr>
          </a:p>
          <a:p>
            <a:pPr marL="0" indent="0" algn="just">
              <a:buNone/>
            </a:pPr>
            <a:r>
              <a:rPr lang="en-US" dirty="0" err="1" smtClean="0">
                <a:cs typeface="B Nazanin" pitchFamily="2" charset="-78"/>
              </a:rPr>
              <a:t>r</a:t>
            </a:r>
            <a:r>
              <a:rPr lang="en-US" baseline="-25000" dirty="0" err="1" smtClean="0">
                <a:cs typeface="B Nazanin" pitchFamily="2" charset="-78"/>
              </a:rPr>
              <a:t>b</a:t>
            </a:r>
            <a:r>
              <a:rPr lang="ar-SA" dirty="0" smtClean="0">
                <a:cs typeface="B Nazanin" pitchFamily="2" charset="-78"/>
              </a:rPr>
              <a:t> </a:t>
            </a:r>
            <a:r>
              <a:rPr lang="ar-SA" dirty="0">
                <a:cs typeface="B Nazanin" pitchFamily="2" charset="-78"/>
              </a:rPr>
              <a:t>: بازده اوراق قرضه </a:t>
            </a:r>
            <a:endParaRPr lang="en-US" dirty="0">
              <a:cs typeface="B Nazanin" pitchFamily="2" charset="-78"/>
            </a:endParaRPr>
          </a:p>
          <a:p>
            <a:pPr marL="0" indent="0">
              <a:buNone/>
            </a:pPr>
            <a:r>
              <a:rPr lang="en-US" dirty="0" smtClean="0">
                <a:cs typeface="B Nazanin" pitchFamily="2" charset="-78"/>
              </a:rPr>
              <a:t>w</a:t>
            </a:r>
            <a:r>
              <a:rPr lang="fa-IR" dirty="0" smtClean="0">
                <a:cs typeface="B Nazanin" pitchFamily="2" charset="-78"/>
              </a:rPr>
              <a:t>: نسبت درآمد ناشي از سرمايه غير انساني به درآمد سرمايه انساني </a:t>
            </a:r>
            <a:endParaRPr lang="en-US" dirty="0">
              <a:cs typeface="B Nazanin" pitchFamily="2" charset="-78"/>
            </a:endParaRPr>
          </a:p>
          <a:p>
            <a:pPr marL="0" indent="0" algn="just">
              <a:buNone/>
            </a:pPr>
            <a:r>
              <a:rPr lang="en-US" dirty="0">
                <a:cs typeface="B Nazanin" pitchFamily="2" charset="-78"/>
              </a:rPr>
              <a:t>y</a:t>
            </a:r>
            <a:r>
              <a:rPr lang="ar-SA" dirty="0">
                <a:cs typeface="B Nazanin" pitchFamily="2" charset="-78"/>
              </a:rPr>
              <a:t> : درآمد دائمي افراد . </a:t>
            </a: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نظريه ميلتون فريدمن</a:t>
            </a:r>
            <a:endParaRPr lang="en-US" dirty="0">
              <a:cs typeface="B Titr" pitchFamily="2" charset="-78"/>
            </a:endParaRPr>
          </a:p>
        </p:txBody>
      </p:sp>
    </p:spTree>
    <p:extLst>
      <p:ext uri="{BB962C8B-B14F-4D97-AF65-F5344CB8AC3E}">
        <p14:creationId xmlns:p14="http://schemas.microsoft.com/office/powerpoint/2010/main" val="3043966128"/>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Nazanin" pitchFamily="2" charset="-78"/>
              </a:rPr>
              <a:t>1-فريدمن معتقد است كشش تقاضاي پول نسبت به نرخ بهره صفر و يا نزديك به صفر است </a:t>
            </a:r>
            <a:r>
              <a:rPr lang="fa-IR" dirty="0" smtClean="0">
                <a:cs typeface="B Nazanin" pitchFamily="2" charset="-78"/>
              </a:rPr>
              <a:t>؛ </a:t>
            </a:r>
            <a:r>
              <a:rPr lang="ar-SA" dirty="0" smtClean="0">
                <a:cs typeface="B Nazanin" pitchFamily="2" charset="-78"/>
              </a:rPr>
              <a:t>درحاليكه </a:t>
            </a:r>
            <a:r>
              <a:rPr lang="ar-SA" dirty="0">
                <a:cs typeface="B Nazanin" pitchFamily="2" charset="-78"/>
              </a:rPr>
              <a:t>منتقدان معتقدند كشش تقاضاي پول نسبت به نرخ بهره زياد است و علت كم اهميت دانستن نرخ بهره در تقاضاي پول توسط فريدمن اين است كه فريدمن مفهوم وسيعي از پول را در نظر مي گيرد . فريدمن علاوه بر اسكناس و مسكوك و سپرده هاي ديداري ، سپرده هاي مدت دار را هم به عنوان پول پذيرفته است در حاليكه سپرده هاي مدت دار افزايش خواهد يافت . </a:t>
            </a:r>
            <a:endParaRPr lang="en-US" dirty="0">
              <a:cs typeface="B Nazanin" pitchFamily="2" charset="-78"/>
            </a:endParaRPr>
          </a:p>
          <a:p>
            <a:pPr marL="0" indent="0" algn="just">
              <a:buNone/>
            </a:pPr>
            <a:r>
              <a:rPr lang="ar-SA" dirty="0">
                <a:cs typeface="B Nazanin" pitchFamily="2" charset="-78"/>
              </a:rPr>
              <a:t>2-فريدمن معتقد است نوسانات حجم پول از طريق نوسانات قيمت ها ، روي درآمد واقعي تاثير گذاشته و از اين طريق بر توليد و درآمد موثر واقع مي شود يعني مثلا هنگامي كه حجم پول افزايش مي يابد، قيمت ها افزايش مي يابد و در نتيجه درآمد واقعي كاهش مي يابد و كاهش درآمد واقعي منجر به كاهش توليد خواهد شد . در حاليكه منتقدان اظهار مي دارند افزايش حجم پول سبب كاهش نرخ بهره شده و كاهش نرخ بهره باعث افزايش سرمايه گذاري شده و افزايش تقاضا را به دنبال دارد كه باعث افزايش سطح توليد خواهد شد. </a:t>
            </a:r>
            <a:endParaRPr lang="en-US" dirty="0">
              <a:cs typeface="B Nazanin" pitchFamily="2" charset="-78"/>
            </a:endParaRPr>
          </a:p>
          <a:p>
            <a:pPr marL="0" indent="0" algn="just">
              <a:buNone/>
            </a:pPr>
            <a:endParaRPr lang="en-US"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انتقادات وارد بر نظريه ميلتون فريدمن</a:t>
            </a:r>
            <a:endParaRPr lang="en-US" dirty="0">
              <a:cs typeface="B Titr" pitchFamily="2" charset="-78"/>
            </a:endParaRPr>
          </a:p>
        </p:txBody>
      </p:sp>
    </p:spTree>
    <p:extLst>
      <p:ext uri="{BB962C8B-B14F-4D97-AF65-F5344CB8AC3E}">
        <p14:creationId xmlns:p14="http://schemas.microsoft.com/office/powerpoint/2010/main" val="3750118350"/>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1800" dirty="0">
                <a:cs typeface="B Nazanin" pitchFamily="2" charset="-78"/>
              </a:rPr>
              <a:t>3-انتقاد ديگري كه به فريدمن وارد شده است در مورد رابطه علي ومعلولي </a:t>
            </a:r>
            <a:r>
              <a:rPr lang="en-US" sz="1800" dirty="0">
                <a:cs typeface="B Nazanin" pitchFamily="2" charset="-78"/>
              </a:rPr>
              <a:t>M</a:t>
            </a:r>
            <a:r>
              <a:rPr lang="ar-SA" sz="1800" dirty="0">
                <a:cs typeface="B Nazanin" pitchFamily="2" charset="-78"/>
              </a:rPr>
              <a:t> و </a:t>
            </a:r>
            <a:r>
              <a:rPr lang="en-US" sz="1800" dirty="0">
                <a:cs typeface="B Nazanin" pitchFamily="2" charset="-78"/>
              </a:rPr>
              <a:t>P</a:t>
            </a:r>
            <a:r>
              <a:rPr lang="ar-SA" sz="1800" dirty="0">
                <a:cs typeface="B Nazanin" pitchFamily="2" charset="-78"/>
              </a:rPr>
              <a:t> است. فريدمن مانند ساير طرفداران نظريه مقداري پول ، معتقد است </a:t>
            </a:r>
            <a:r>
              <a:rPr lang="en-US" sz="1800" dirty="0">
                <a:cs typeface="B Nazanin" pitchFamily="2" charset="-78"/>
              </a:rPr>
              <a:t>M</a:t>
            </a:r>
            <a:r>
              <a:rPr lang="ar-SA" sz="1800" dirty="0">
                <a:cs typeface="B Nazanin" pitchFamily="2" charset="-78"/>
              </a:rPr>
              <a:t> و تغييرات حجم پول علت تغييرات قيمتها و درآمد مي باشد در حاليكه منتقدين به اين نكته اشاره مي كنند كه آمارهاي تجربي نشان مي دهد كه </a:t>
            </a:r>
            <a:r>
              <a:rPr lang="en-US" sz="1800" dirty="0">
                <a:cs typeface="B Nazanin" pitchFamily="2" charset="-78"/>
              </a:rPr>
              <a:t>D</a:t>
            </a:r>
            <a:r>
              <a:rPr lang="ar-SA" sz="1800" dirty="0">
                <a:cs typeface="B Nazanin" pitchFamily="2" charset="-78"/>
              </a:rPr>
              <a:t> و </a:t>
            </a:r>
            <a:r>
              <a:rPr lang="en-US" sz="1800" dirty="0">
                <a:cs typeface="B Nazanin" pitchFamily="2" charset="-78"/>
              </a:rPr>
              <a:t>y</a:t>
            </a:r>
            <a:r>
              <a:rPr lang="ar-SA" sz="1800" dirty="0">
                <a:cs typeface="B Nazanin" pitchFamily="2" charset="-78"/>
              </a:rPr>
              <a:t> مي تواند عاملي جهت نوسانات حجم پول باشد. </a:t>
            </a:r>
            <a:endParaRPr lang="en-US" sz="1800" dirty="0">
              <a:cs typeface="B Nazanin" pitchFamily="2" charset="-78"/>
            </a:endParaRPr>
          </a:p>
          <a:p>
            <a:pPr marL="0" indent="0" algn="just">
              <a:buNone/>
            </a:pPr>
            <a:r>
              <a:rPr lang="ar-SA" sz="1800" dirty="0">
                <a:cs typeface="B Nazanin" pitchFamily="2" charset="-78"/>
              </a:rPr>
              <a:t>4-فريدمن معتقد </a:t>
            </a:r>
            <a:r>
              <a:rPr lang="ar-SA" sz="1800" dirty="0" smtClean="0">
                <a:cs typeface="B Nazanin" pitchFamily="2" charset="-78"/>
              </a:rPr>
              <a:t>است</a:t>
            </a:r>
            <a:r>
              <a:rPr lang="fa-IR" sz="1800" dirty="0" smtClean="0">
                <a:cs typeface="B Nazanin" pitchFamily="2" charset="-78"/>
              </a:rPr>
              <a:t> </a:t>
            </a:r>
            <a:r>
              <a:rPr lang="ar-SA" sz="1800" dirty="0" smtClean="0">
                <a:cs typeface="B Nazanin" pitchFamily="2" charset="-78"/>
              </a:rPr>
              <a:t>اگر </a:t>
            </a:r>
            <a:r>
              <a:rPr lang="ar-SA" sz="1800" dirty="0">
                <a:cs typeface="B Nazanin" pitchFamily="2" charset="-78"/>
              </a:rPr>
              <a:t>عرضه پول كنترل شود و رشد آن آرام باشد ، نوسانات اقتصادي كاهش يافته و توليد هم رشد مداومي خواهد داشت در حاليكه بي ثباتي پولي عامل مهمي در ايجاد نوسانات اقتصادي است (از طريق انتظارات مردم ازنرخ تورم و </a:t>
            </a:r>
            <a:r>
              <a:rPr lang="en-US" sz="1800" dirty="0">
                <a:cs typeface="B Nazanin" pitchFamily="2" charset="-78"/>
              </a:rPr>
              <a:t>…</a:t>
            </a:r>
            <a:r>
              <a:rPr lang="ar-SA" sz="1800" dirty="0">
                <a:cs typeface="B Nazanin" pitchFamily="2" charset="-78"/>
              </a:rPr>
              <a:t> ) </a:t>
            </a:r>
            <a:endParaRPr lang="en-US" sz="1800" dirty="0">
              <a:cs typeface="B Nazanin" pitchFamily="2" charset="-78"/>
            </a:endParaRPr>
          </a:p>
          <a:p>
            <a:pPr marL="0" indent="0" algn="just">
              <a:buNone/>
            </a:pPr>
            <a:r>
              <a:rPr lang="ar-SA" sz="1800" dirty="0">
                <a:cs typeface="B Nazanin" pitchFamily="2" charset="-78"/>
              </a:rPr>
              <a:t>ولي متنقدان بيان مي دارند كه با توجه به اقتصاد امروزي و نقش پويايي كه پول در اقتصاد ايفا مي كند ، حفظ رشد ملايم و منظم براي عرضه پول كاري بسيار دشوار است. </a:t>
            </a:r>
            <a:endParaRPr lang="fa-IR" sz="1800" dirty="0" smtClean="0">
              <a:cs typeface="B Nazanin" pitchFamily="2" charset="-78"/>
            </a:endParaRPr>
          </a:p>
          <a:p>
            <a:pPr marL="0" indent="0" algn="just">
              <a:buNone/>
            </a:pPr>
            <a:r>
              <a:rPr lang="ar-SA" sz="1800" dirty="0" smtClean="0">
                <a:cs typeface="B Nazanin" pitchFamily="2" charset="-78"/>
              </a:rPr>
              <a:t>منتقدان </a:t>
            </a:r>
            <a:r>
              <a:rPr lang="ar-SA" sz="1800" dirty="0">
                <a:cs typeface="B Nazanin" pitchFamily="2" charset="-78"/>
              </a:rPr>
              <a:t>اظهار ميدارند كه هنگامي كه درآمد حقيقي به دليل افزايش بازدهي افزايش مي يابد و يا به دليل افزايش قيمتها ، </a:t>
            </a:r>
            <a:r>
              <a:rPr lang="ar-SA" sz="1800" dirty="0" smtClean="0">
                <a:cs typeface="B Nazanin" pitchFamily="2" charset="-78"/>
              </a:rPr>
              <a:t>مر</a:t>
            </a:r>
            <a:r>
              <a:rPr lang="fa-IR" sz="1800" dirty="0" smtClean="0">
                <a:cs typeface="B Nazanin" pitchFamily="2" charset="-78"/>
              </a:rPr>
              <a:t>د</a:t>
            </a:r>
            <a:r>
              <a:rPr lang="ar-SA" sz="1800" dirty="0" smtClean="0">
                <a:cs typeface="B Nazanin" pitchFamily="2" charset="-78"/>
              </a:rPr>
              <a:t>م </a:t>
            </a:r>
            <a:r>
              <a:rPr lang="ar-SA" sz="1800" dirty="0">
                <a:cs typeface="B Nazanin" pitchFamily="2" charset="-78"/>
              </a:rPr>
              <a:t>به پول بيشتري احتياج دارند ، چون تقاضاي پول ، افزايش مي يابد ، دولتها با افزايش عرضه پول سعي در به تعادل رساندن بازار دارند و به عبارت ساده تر افزايش </a:t>
            </a:r>
            <a:r>
              <a:rPr lang="en-US" sz="1800" dirty="0" err="1">
                <a:cs typeface="B Nazanin" pitchFamily="2" charset="-78"/>
              </a:rPr>
              <a:t>y.P</a:t>
            </a:r>
            <a:r>
              <a:rPr lang="ar-SA" sz="1800" dirty="0">
                <a:cs typeface="B Nazanin" pitchFamily="2" charset="-78"/>
              </a:rPr>
              <a:t> علت افزايش تقاضاي پول و </a:t>
            </a:r>
            <a:r>
              <a:rPr lang="fa-IR" sz="1800" dirty="0" smtClean="0">
                <a:cs typeface="B Nazanin" pitchFamily="2" charset="-78"/>
              </a:rPr>
              <a:t>در نتيجه</a:t>
            </a:r>
            <a:r>
              <a:rPr lang="ar-SA" sz="1800" dirty="0" smtClean="0">
                <a:cs typeface="B Nazanin" pitchFamily="2" charset="-78"/>
              </a:rPr>
              <a:t> افزايش </a:t>
            </a:r>
            <a:r>
              <a:rPr lang="ar-SA" sz="1800" dirty="0">
                <a:cs typeface="B Nazanin" pitchFamily="2" charset="-78"/>
              </a:rPr>
              <a:t>عرضه پول خواهد بود. </a:t>
            </a:r>
            <a:endParaRPr lang="en-US" sz="1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انتقادات وارد بر نظريه ميلتون فريدمن</a:t>
            </a:r>
            <a:endParaRPr lang="en-US" dirty="0">
              <a:cs typeface="B Titr" pitchFamily="2" charset="-78"/>
            </a:endParaRPr>
          </a:p>
        </p:txBody>
      </p:sp>
    </p:spTree>
    <p:extLst>
      <p:ext uri="{BB962C8B-B14F-4D97-AF65-F5344CB8AC3E}">
        <p14:creationId xmlns:p14="http://schemas.microsoft.com/office/powerpoint/2010/main" val="587874201"/>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1800" dirty="0">
                <a:cs typeface="B Nazanin" pitchFamily="2" charset="-78"/>
              </a:rPr>
              <a:t>3-انتقاد ديگري كه به فريدمن وارد شده است در مورد رابطه علي ومعلولي </a:t>
            </a:r>
            <a:r>
              <a:rPr lang="en-US" sz="1800" dirty="0">
                <a:cs typeface="B Nazanin" pitchFamily="2" charset="-78"/>
              </a:rPr>
              <a:t>M</a:t>
            </a:r>
            <a:r>
              <a:rPr lang="ar-SA" sz="1800" dirty="0">
                <a:cs typeface="B Nazanin" pitchFamily="2" charset="-78"/>
              </a:rPr>
              <a:t> و </a:t>
            </a:r>
            <a:r>
              <a:rPr lang="en-US" sz="1800" dirty="0">
                <a:cs typeface="B Nazanin" pitchFamily="2" charset="-78"/>
              </a:rPr>
              <a:t>P</a:t>
            </a:r>
            <a:r>
              <a:rPr lang="ar-SA" sz="1800" dirty="0">
                <a:cs typeface="B Nazanin" pitchFamily="2" charset="-78"/>
              </a:rPr>
              <a:t> است. فريدمن مانند ساير طرفداران نظريه مقداري پول ، معتقد است </a:t>
            </a:r>
            <a:r>
              <a:rPr lang="en-US" sz="1800" dirty="0">
                <a:cs typeface="B Nazanin" pitchFamily="2" charset="-78"/>
              </a:rPr>
              <a:t>M</a:t>
            </a:r>
            <a:r>
              <a:rPr lang="ar-SA" sz="1800" dirty="0">
                <a:cs typeface="B Nazanin" pitchFamily="2" charset="-78"/>
              </a:rPr>
              <a:t> و تغييرات حجم پول علت تغييرات قيمتها و درآمد مي باشد در حاليكه منتقدين به اين نكته اشاره مي كنند كه آمارهاي تجربي نشان مي دهد كه </a:t>
            </a:r>
            <a:r>
              <a:rPr lang="en-US" sz="1800" dirty="0">
                <a:cs typeface="B Nazanin" pitchFamily="2" charset="-78"/>
              </a:rPr>
              <a:t>D</a:t>
            </a:r>
            <a:r>
              <a:rPr lang="ar-SA" sz="1800" dirty="0">
                <a:cs typeface="B Nazanin" pitchFamily="2" charset="-78"/>
              </a:rPr>
              <a:t> و </a:t>
            </a:r>
            <a:r>
              <a:rPr lang="en-US" sz="1800" dirty="0">
                <a:cs typeface="B Nazanin" pitchFamily="2" charset="-78"/>
              </a:rPr>
              <a:t>y</a:t>
            </a:r>
            <a:r>
              <a:rPr lang="ar-SA" sz="1800" dirty="0">
                <a:cs typeface="B Nazanin" pitchFamily="2" charset="-78"/>
              </a:rPr>
              <a:t> مي تواند عاملي جهت نوسانات حجم پول باشد. </a:t>
            </a:r>
            <a:endParaRPr lang="en-US" sz="1800" dirty="0">
              <a:cs typeface="B Nazanin" pitchFamily="2" charset="-78"/>
            </a:endParaRPr>
          </a:p>
          <a:p>
            <a:pPr marL="0" indent="0" algn="just">
              <a:buNone/>
            </a:pPr>
            <a:r>
              <a:rPr lang="ar-SA" sz="1800" dirty="0">
                <a:cs typeface="B Nazanin" pitchFamily="2" charset="-78"/>
              </a:rPr>
              <a:t>4-فريدمن معتقد </a:t>
            </a:r>
            <a:r>
              <a:rPr lang="ar-SA" sz="1800" dirty="0" smtClean="0">
                <a:cs typeface="B Nazanin" pitchFamily="2" charset="-78"/>
              </a:rPr>
              <a:t>است</a:t>
            </a:r>
            <a:r>
              <a:rPr lang="fa-IR" sz="1800" dirty="0" smtClean="0">
                <a:cs typeface="B Nazanin" pitchFamily="2" charset="-78"/>
              </a:rPr>
              <a:t> </a:t>
            </a:r>
            <a:r>
              <a:rPr lang="ar-SA" sz="1800" dirty="0" smtClean="0">
                <a:cs typeface="B Nazanin" pitchFamily="2" charset="-78"/>
              </a:rPr>
              <a:t>اگر </a:t>
            </a:r>
            <a:r>
              <a:rPr lang="ar-SA" sz="1800" dirty="0">
                <a:cs typeface="B Nazanin" pitchFamily="2" charset="-78"/>
              </a:rPr>
              <a:t>عرضه پول كنترل شود و رشد آن آرام باشد ، نوسانات اقتصادي كاهش يافته و توليد هم رشد مداومي خواهد داشت در حاليكه بي ثباتي پولي عامل مهمي در ايجاد نوسانات اقتصادي است (از طريق انتظارات مردم ازنرخ تورم و </a:t>
            </a:r>
            <a:r>
              <a:rPr lang="en-US" sz="1800" dirty="0">
                <a:cs typeface="B Nazanin" pitchFamily="2" charset="-78"/>
              </a:rPr>
              <a:t>…</a:t>
            </a:r>
            <a:r>
              <a:rPr lang="ar-SA" sz="1800" dirty="0">
                <a:cs typeface="B Nazanin" pitchFamily="2" charset="-78"/>
              </a:rPr>
              <a:t> ) </a:t>
            </a:r>
            <a:endParaRPr lang="en-US" sz="1800" dirty="0">
              <a:cs typeface="B Nazanin" pitchFamily="2" charset="-78"/>
            </a:endParaRPr>
          </a:p>
          <a:p>
            <a:pPr marL="0" indent="0" algn="just">
              <a:buNone/>
            </a:pPr>
            <a:r>
              <a:rPr lang="ar-SA" sz="1800" dirty="0">
                <a:cs typeface="B Nazanin" pitchFamily="2" charset="-78"/>
              </a:rPr>
              <a:t>ولي متنقدان بيان مي دارند كه با توجه به اقتصاد امروزي و نقش پويايي كه پول در اقتصاد ايفا مي كند ، حفظ رشد ملايم و منظم براي عرضه پول كاري بسيار دشوار است. </a:t>
            </a:r>
            <a:endParaRPr lang="fa-IR" sz="1800" dirty="0" smtClean="0">
              <a:cs typeface="B Nazanin" pitchFamily="2" charset="-78"/>
            </a:endParaRPr>
          </a:p>
          <a:p>
            <a:pPr marL="0" indent="0" algn="just">
              <a:buNone/>
            </a:pPr>
            <a:r>
              <a:rPr lang="ar-SA" sz="1800" dirty="0" smtClean="0">
                <a:cs typeface="B Nazanin" pitchFamily="2" charset="-78"/>
              </a:rPr>
              <a:t>منتقدان </a:t>
            </a:r>
            <a:r>
              <a:rPr lang="ar-SA" sz="1800" dirty="0">
                <a:cs typeface="B Nazanin" pitchFamily="2" charset="-78"/>
              </a:rPr>
              <a:t>اظهار ميدارند كه هنگامي كه درآمد حقيقي به دليل افزايش بازدهي افزايش مي يابد و يا به دليل افزايش قيمتها ، </a:t>
            </a:r>
            <a:r>
              <a:rPr lang="ar-SA" sz="1800" dirty="0" smtClean="0">
                <a:cs typeface="B Nazanin" pitchFamily="2" charset="-78"/>
              </a:rPr>
              <a:t>مر</a:t>
            </a:r>
            <a:r>
              <a:rPr lang="fa-IR" sz="1800" dirty="0" smtClean="0">
                <a:cs typeface="B Nazanin" pitchFamily="2" charset="-78"/>
              </a:rPr>
              <a:t>د</a:t>
            </a:r>
            <a:r>
              <a:rPr lang="ar-SA" sz="1800" dirty="0" smtClean="0">
                <a:cs typeface="B Nazanin" pitchFamily="2" charset="-78"/>
              </a:rPr>
              <a:t>م </a:t>
            </a:r>
            <a:r>
              <a:rPr lang="ar-SA" sz="1800" dirty="0">
                <a:cs typeface="B Nazanin" pitchFamily="2" charset="-78"/>
              </a:rPr>
              <a:t>به پول بيشتري احتياج دارند ، چون تقاضاي پول ، افزايش مي يابد ، دولتها با افزايش عرضه پول سعي در به تعادل رساندن بازار دارند و به عبارت ساده تر افزايش </a:t>
            </a:r>
            <a:r>
              <a:rPr lang="en-US" sz="1800" dirty="0" err="1">
                <a:cs typeface="B Nazanin" pitchFamily="2" charset="-78"/>
              </a:rPr>
              <a:t>y.P</a:t>
            </a:r>
            <a:r>
              <a:rPr lang="ar-SA" sz="1800" dirty="0">
                <a:cs typeface="B Nazanin" pitchFamily="2" charset="-78"/>
              </a:rPr>
              <a:t> علت افزايش تقاضاي پول و </a:t>
            </a:r>
            <a:r>
              <a:rPr lang="fa-IR" sz="1800" dirty="0" smtClean="0">
                <a:cs typeface="B Nazanin" pitchFamily="2" charset="-78"/>
              </a:rPr>
              <a:t>در نتيجه</a:t>
            </a:r>
            <a:r>
              <a:rPr lang="ar-SA" sz="1800" dirty="0" smtClean="0">
                <a:cs typeface="B Nazanin" pitchFamily="2" charset="-78"/>
              </a:rPr>
              <a:t> افزايش </a:t>
            </a:r>
            <a:r>
              <a:rPr lang="ar-SA" sz="1800" dirty="0">
                <a:cs typeface="B Nazanin" pitchFamily="2" charset="-78"/>
              </a:rPr>
              <a:t>عرضه پول خواهد بود. </a:t>
            </a:r>
            <a:endParaRPr lang="en-US" sz="1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انتقادات وارد بر نظريه ميلتون فريدمن</a:t>
            </a:r>
            <a:endParaRPr lang="en-US" dirty="0">
              <a:cs typeface="B Titr" pitchFamily="2" charset="-78"/>
            </a:endParaRPr>
          </a:p>
        </p:txBody>
      </p:sp>
    </p:spTree>
    <p:extLst>
      <p:ext uri="{BB962C8B-B14F-4D97-AF65-F5344CB8AC3E}">
        <p14:creationId xmlns:p14="http://schemas.microsoft.com/office/powerpoint/2010/main" val="90704665"/>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332656"/>
            <a:ext cx="8229600" cy="576064"/>
          </a:xfrm>
        </p:spPr>
        <p:txBody>
          <a:bodyPr>
            <a:normAutofit/>
          </a:bodyPr>
          <a:lstStyle/>
          <a:p>
            <a:pPr algn="ctr"/>
            <a:r>
              <a:rPr lang="fa-IR" b="1" dirty="0" smtClean="0">
                <a:cs typeface="B Titr" pitchFamily="2" charset="-78"/>
              </a:rPr>
              <a:t>سياستهاي پولي در مدل فريدمن</a:t>
            </a:r>
            <a:endParaRPr lang="en-US" dirty="0">
              <a:cs typeface="B Titr" pitchFamily="2" charset="-78"/>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1520" y="764704"/>
            <a:ext cx="8712968" cy="602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4055239"/>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286" y="1412776"/>
            <a:ext cx="7426567" cy="51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826656"/>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dirty="0">
                <a:cs typeface="B Titr" pitchFamily="2" charset="-78"/>
              </a:rPr>
              <a:t>1-نظريه مقداري پول در ايران </a:t>
            </a:r>
            <a:endParaRPr lang="fa-IR" dirty="0">
              <a:cs typeface="B Nazanin" pitchFamily="2" charset="-78"/>
            </a:endParaRPr>
          </a:p>
          <a:p>
            <a:pPr marL="0" indent="0" algn="just">
              <a:buNone/>
            </a:pPr>
            <a:r>
              <a:rPr lang="ar-SA" dirty="0" smtClean="0">
                <a:cs typeface="B Nazanin" pitchFamily="2" charset="-78"/>
              </a:rPr>
              <a:t> </a:t>
            </a:r>
            <a:r>
              <a:rPr lang="ar-SA" dirty="0">
                <a:cs typeface="B Nazanin" pitchFamily="2" charset="-78"/>
              </a:rPr>
              <a:t>بسياري از اقتصاددانان حتي منتقدين نظريه مقداري پول معتقدند اگر چه تغييرات حجم پول در </a:t>
            </a:r>
            <a:r>
              <a:rPr lang="ar-SA" u="sng" dirty="0">
                <a:cs typeface="B Nazanin" pitchFamily="2" charset="-78"/>
              </a:rPr>
              <a:t>كشورهاي توسعه يافته </a:t>
            </a:r>
            <a:r>
              <a:rPr lang="ar-SA" dirty="0">
                <a:cs typeface="B Nazanin" pitchFamily="2" charset="-78"/>
              </a:rPr>
              <a:t>كنوني نمي تواند توجيه مناسبي براي نوسانات قيمت ها باشد </a:t>
            </a:r>
            <a:r>
              <a:rPr lang="fa-IR" dirty="0" smtClean="0">
                <a:cs typeface="B Nazanin" pitchFamily="2" charset="-78"/>
              </a:rPr>
              <a:t>، </a:t>
            </a:r>
            <a:r>
              <a:rPr lang="ar-SA" dirty="0" smtClean="0">
                <a:cs typeface="B Nazanin" pitchFamily="2" charset="-78"/>
              </a:rPr>
              <a:t>ولي </a:t>
            </a:r>
            <a:r>
              <a:rPr lang="ar-SA" dirty="0">
                <a:cs typeface="B Nazanin" pitchFamily="2" charset="-78"/>
              </a:rPr>
              <a:t>در شرايط جنگ جهاني در كشورهاي توسعه يافته امروزي كاربرد زيادي داشته است و حداقل در بلند مدت در كشورهايي چون فرانسه قرن هجدهم تغييرات قيمت ها مناسب با حجم پول بوده است. از آنجا كه بسياري از كشورهاي در حال توسعه كنوني همچون ايران از شرايطي مشابه با فرانسه قرن هجدهم برخوردار بوده است ، بسياري از اقتصاددانان سعي كرده اند اثبات كنند نظريه مقداري پول مي تواند جوابگوي تورم كشورهاي مذكور باشد. </a:t>
            </a:r>
            <a:endParaRPr lang="en-US" dirty="0">
              <a:cs typeface="B Nazanin" pitchFamily="2" charset="-78"/>
            </a:endParaRPr>
          </a:p>
          <a:p>
            <a:pPr marL="0" indent="0" algn="just">
              <a:buNone/>
            </a:pPr>
            <a:r>
              <a:rPr lang="ar-SA" dirty="0">
                <a:cs typeface="B Nazanin" pitchFamily="2" charset="-78"/>
              </a:rPr>
              <a:t>الكساندر شابر يكي از كساني است كه معتقد است در كشورهاي </a:t>
            </a:r>
            <a:r>
              <a:rPr lang="fa-IR" dirty="0" smtClean="0">
                <a:cs typeface="B Nazanin" pitchFamily="2" charset="-78"/>
              </a:rPr>
              <a:t>كمتر توسعه يافته </a:t>
            </a:r>
            <a:r>
              <a:rPr lang="ar-SA" dirty="0" smtClean="0">
                <a:cs typeface="B Nazanin" pitchFamily="2" charset="-78"/>
              </a:rPr>
              <a:t>نظريه </a:t>
            </a:r>
            <a:r>
              <a:rPr lang="ar-SA" dirty="0">
                <a:cs typeface="B Nazanin" pitchFamily="2" charset="-78"/>
              </a:rPr>
              <a:t>مقداري پول كاربرد دارد. وي با بررسي شرايط اقتصادي و اجتماعي كشورهايي مانند ايران نتيجه مي گيرد كه </a:t>
            </a:r>
            <a:r>
              <a:rPr lang="ar-SA" u="sng" dirty="0">
                <a:cs typeface="B Nazanin" pitchFamily="2" charset="-78"/>
              </a:rPr>
              <a:t>كنترل حجم </a:t>
            </a:r>
            <a:r>
              <a:rPr lang="fa-IR" u="sng" dirty="0" smtClean="0">
                <a:cs typeface="B Nazanin" pitchFamily="2" charset="-78"/>
              </a:rPr>
              <a:t>پول </a:t>
            </a:r>
            <a:r>
              <a:rPr lang="ar-SA" u="sng" dirty="0" smtClean="0">
                <a:cs typeface="B Nazanin" pitchFamily="2" charset="-78"/>
              </a:rPr>
              <a:t>در </a:t>
            </a:r>
            <a:r>
              <a:rPr lang="ar-SA" u="sng" dirty="0">
                <a:cs typeface="B Nazanin" pitchFamily="2" charset="-78"/>
              </a:rPr>
              <a:t>اين كشورها مي تواند ، جلوي رشد نرخ تورم را بگيرد. </a:t>
            </a:r>
            <a:endParaRPr lang="en-US" u="sng"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1845115047"/>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1800" dirty="0">
                <a:cs typeface="B Nazanin" pitchFamily="2" charset="-78"/>
              </a:rPr>
              <a:t>1-اقتصاد ايران هر چند در مرحله گذار و تبديل قرار دارد ولي اقتصاد ساده اي نمي باشد و دولت در اقتصاد به صورت چشمگيري دخالت مي كند كه خود پيچيدگي هايي را در اقتصاد ايران ايجاد مي كند. به عنوان مثال بنگاههاي توليدي بزرگ دولتي و وجود سازمانهايي چون سازمان برنامه و بودجه و بانكهاي متعدد و كارخانه هاي بزرگ توليدي دولتي از جمله دخالت هاي دولت در اقتصاد ايران است كه در فرانسه قرن 18 چنين نبوده است. </a:t>
            </a:r>
            <a:endParaRPr lang="en-US" sz="1800" dirty="0">
              <a:cs typeface="B Nazanin" pitchFamily="2" charset="-78"/>
            </a:endParaRPr>
          </a:p>
          <a:p>
            <a:pPr marL="0" indent="0" algn="just">
              <a:buNone/>
            </a:pPr>
            <a:r>
              <a:rPr lang="ar-SA" sz="1800" dirty="0">
                <a:cs typeface="B Nazanin" pitchFamily="2" charset="-78"/>
              </a:rPr>
              <a:t>2-وجود نفت در ايران وجه تمايز ديگر ايران با فرانسه است . صادرات فرانسه قرن هجده هر چند به كشاورزي و مواد اوليه متكي بوده است ولي ايران از نعمت نفت بهره مند است كه با تزريق درآمدهاي نفتي ، ايران مي تواند در مواقع ضروري كالاهاي مصرفي و سرمايه اي خود را از خارج وارد كند.</a:t>
            </a:r>
            <a:endParaRPr lang="en-US" sz="1800" dirty="0">
              <a:cs typeface="B Nazanin" pitchFamily="2" charset="-78"/>
            </a:endParaRPr>
          </a:p>
          <a:p>
            <a:pPr marL="0" indent="0" algn="just">
              <a:buNone/>
            </a:pPr>
            <a:r>
              <a:rPr lang="ar-SA" sz="1800" dirty="0">
                <a:cs typeface="B Nazanin" pitchFamily="2" charset="-78"/>
              </a:rPr>
              <a:t>3-اگر چه در كشورهايي كه دولت خود را موظف به تامين معيشت خانواده ها مي كند وجود پس انداز براي دوران پيري و بازنشستگي اهميت چنداني ندارد ولي مردم كشورهايي چون ايران كه نظام تامين اجتماعي فراگيري را تجربه نكرده اند ، مجبورند حتي اگر درآمد كمي دارند ، باز هم براي دوران پيري خود پس انداز داشته باشند و علاوه بر آن مردمي كه خود فقر را تجربه كرده اند سعي مي كنند كاري كنند كه فرزندان خود در فقر غوطه ور نباشند و به همين سبب براي تامين آينده فرزندان خود نيز پس انداز مي كنند. </a:t>
            </a:r>
            <a:endParaRPr lang="en-US" sz="18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4116312755"/>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229600" cy="5472608"/>
          </a:xfrm>
        </p:spPr>
        <p:txBody>
          <a:bodyPr>
            <a:noAutofit/>
          </a:bodyPr>
          <a:lstStyle/>
          <a:p>
            <a:pPr marL="0" indent="0" algn="just">
              <a:buNone/>
            </a:pPr>
            <a:r>
              <a:rPr lang="ar-SA" sz="2400" dirty="0">
                <a:cs typeface="B Nazanin" pitchFamily="2" charset="-78"/>
              </a:rPr>
              <a:t>4-در ايران به دليل اينكه مردم تورم هاي شديدي را تجربه كرده اند ، درآمدهاي خود را به صورت كالايي در مي آورند ولي به سرعت مصرف نمي كنند بلكه كالاها را ذخيره مي كنند و به اين ترتيب مي توان گفت پس انداز كالايي به صورت خريد هاي احتياطي در ايران ، نقش چشمگيري در نوسانات قيمتها دارد يعني پيش بيني مردم از تورم آتي انگيزه اي براي احتكار و تشديد نوسانات قيمت هاست. </a:t>
            </a:r>
            <a:endParaRPr lang="en-US" sz="2400" dirty="0">
              <a:cs typeface="B Nazanin" pitchFamily="2" charset="-78"/>
            </a:endParaRPr>
          </a:p>
          <a:p>
            <a:pPr marL="0" indent="0" algn="just">
              <a:buNone/>
            </a:pPr>
            <a:r>
              <a:rPr lang="ar-SA" sz="2400" dirty="0">
                <a:cs typeface="B Nazanin" pitchFamily="2" charset="-78"/>
              </a:rPr>
              <a:t>5-علاوه بر تمام موارد تمايز ايران از فرانسه قرن 18 ، اطلاعات آماري نشان مي دهد كه افزايش حجم پول حتي در بلند مدت متناسب با افزايش قيمتها نبوده است. </a:t>
            </a:r>
            <a:endParaRPr lang="en-US" sz="2400" dirty="0">
              <a:cs typeface="B Nazanin" pitchFamily="2" charset="-78"/>
            </a:endParaRPr>
          </a:p>
        </p:txBody>
      </p:sp>
      <p:sp>
        <p:nvSpPr>
          <p:cNvPr id="4" name="Title 3"/>
          <p:cNvSpPr>
            <a:spLocks noGrp="1"/>
          </p:cNvSpPr>
          <p:nvPr>
            <p:ph type="title"/>
          </p:nvPr>
        </p:nvSpPr>
        <p:spPr>
          <a:xfrm>
            <a:off x="467544" y="764704"/>
            <a:ext cx="8229600" cy="701040"/>
          </a:xfrm>
        </p:spPr>
        <p:txBody>
          <a:bodyPr/>
          <a:lstStyle/>
          <a:p>
            <a:pPr algn="ctr"/>
            <a:r>
              <a:rPr lang="ar-SA" b="1" dirty="0">
                <a:cs typeface="B Titr" pitchFamily="2" charset="-78"/>
              </a:rPr>
              <a:t>تقاضاي پول در ايران </a:t>
            </a:r>
            <a:endParaRPr lang="en-US" dirty="0">
              <a:cs typeface="B Titr" pitchFamily="2" charset="-78"/>
            </a:endParaRPr>
          </a:p>
        </p:txBody>
      </p:sp>
    </p:spTree>
    <p:extLst>
      <p:ext uri="{BB962C8B-B14F-4D97-AF65-F5344CB8AC3E}">
        <p14:creationId xmlns:p14="http://schemas.microsoft.com/office/powerpoint/2010/main" val="2854464412"/>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10.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2.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3.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14.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15.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6.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17.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18.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19.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20.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2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23.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25.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26.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27.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28.xml><?xml version="1.0" encoding="utf-8"?>
<p:tagLst xmlns:a="http://schemas.openxmlformats.org/drawingml/2006/main" xmlns:r="http://schemas.openxmlformats.org/officeDocument/2006/relationships" xmlns:p="http://schemas.openxmlformats.org/presentationml/2006/main">
  <p:tag name="DVSECTIONID" val="GeXH6ortg5F8MBDBCXffNY"/>
</p:tagLst>
</file>

<file path=ppt/tags/tag29.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ags/tag30.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3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33.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4.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35.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6.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37.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38.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39.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40.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1.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2.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3.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4.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5.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6.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7.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48.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49.xml><?xml version="1.0" encoding="utf-8"?>
<p:tagLst xmlns:a="http://schemas.openxmlformats.org/drawingml/2006/main" xmlns:r="http://schemas.openxmlformats.org/officeDocument/2006/relationships" xmlns:p="http://schemas.openxmlformats.org/presentationml/2006/main">
  <p:tag name="DVSECTIONID" val="FWTzd7aXBssOmYs9yuGiml"/>
</p:tagLst>
</file>

<file path=ppt/tags/tag5.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50.xml><?xml version="1.0" encoding="utf-8"?>
<p:tagLst xmlns:a="http://schemas.openxmlformats.org/drawingml/2006/main" xmlns:r="http://schemas.openxmlformats.org/officeDocument/2006/relationships" xmlns:p="http://schemas.openxmlformats.org/presentationml/2006/main">
  <p:tag name="DVSHAPEID" val="fEx7i1o5WFYMUt4c6svz0o"/>
</p:tagLst>
</file>

<file path=ppt/tags/tag51.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5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6.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7.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8.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9.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heme/theme1.xml><?xml version="1.0" encoding="utf-8"?>
<a:theme xmlns:a="http://schemas.openxmlformats.org/drawingml/2006/main" name="Project Status Repo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ProjectStatusReport</Template>
  <TotalTime>0</TotalTime>
  <Words>30745</Words>
  <Application>Microsoft Office PowerPoint</Application>
  <PresentationFormat>On-screen Show (4:3)</PresentationFormat>
  <Paragraphs>1691</Paragraphs>
  <Slides>327</Slides>
  <Notes>232</Notes>
  <HiddenSlides>0</HiddenSlides>
  <MMClips>0</MMClips>
  <ScaleCrop>false</ScaleCrop>
  <HeadingPairs>
    <vt:vector size="4" baseType="variant">
      <vt:variant>
        <vt:lpstr>Theme</vt:lpstr>
      </vt:variant>
      <vt:variant>
        <vt:i4>1</vt:i4>
      </vt:variant>
      <vt:variant>
        <vt:lpstr>Slide Titles</vt:lpstr>
      </vt:variant>
      <vt:variant>
        <vt:i4>327</vt:i4>
      </vt:variant>
    </vt:vector>
  </HeadingPairs>
  <TitlesOfParts>
    <vt:vector size="328" baseType="lpstr">
      <vt:lpstr>Project Status Report</vt:lpstr>
      <vt:lpstr>PowerPoint Presentation</vt:lpstr>
      <vt:lpstr>پول ، ارز و بانكداري</vt:lpstr>
      <vt:lpstr>شرطهاي اخذ درس</vt:lpstr>
      <vt:lpstr>PowerPoint Presentation</vt:lpstr>
      <vt:lpstr>نظم</vt:lpstr>
      <vt:lpstr>منابع درس</vt:lpstr>
      <vt:lpstr>فهرست</vt:lpstr>
      <vt:lpstr>تعاريف پايه در ارتباط با انسان</vt:lpstr>
      <vt:lpstr>تعاريف پايه در ارتباط با انسان</vt:lpstr>
      <vt:lpstr>مقدمه</vt:lpstr>
      <vt:lpstr>PowerPoint Presentation</vt:lpstr>
      <vt:lpstr>مقدمه</vt:lpstr>
      <vt:lpstr>مقدمه</vt:lpstr>
      <vt:lpstr>PowerPoint Presentation</vt:lpstr>
      <vt:lpstr>دوره هاي اقتصادي از نظر اهميت پول </vt:lpstr>
      <vt:lpstr>مبادلات پاياپاي</vt:lpstr>
      <vt:lpstr>پول كالايي</vt:lpstr>
      <vt:lpstr>پول فلزي               </vt:lpstr>
      <vt:lpstr>پول فلزي               </vt:lpstr>
      <vt:lpstr>پول فلزي               </vt:lpstr>
      <vt:lpstr>تاثير پيدايش پول فلزي در اقتصاد       </vt:lpstr>
      <vt:lpstr>الف) سيستم دو فلزي </vt:lpstr>
      <vt:lpstr>الف-2) سيستم دو فلزي با واسطه </vt:lpstr>
      <vt:lpstr>قانون گرشام </vt:lpstr>
      <vt:lpstr>ب)سيستم تك فلزي  </vt:lpstr>
      <vt:lpstr>3-پول كاغذي </vt:lpstr>
      <vt:lpstr>3-پول كاغذي </vt:lpstr>
      <vt:lpstr>چقدر اسكناس بايد چاپ كرد ؟</vt:lpstr>
      <vt:lpstr>4- پول تحريري </vt:lpstr>
      <vt:lpstr>پرداختهاي الكترونيكي</vt:lpstr>
      <vt:lpstr> خصوصيات پرداختهاي الكترونيكي</vt:lpstr>
      <vt:lpstr>تاريخچه پول فلزي در ايران</vt:lpstr>
      <vt:lpstr>تاريخچه پول فلزي در ايران</vt:lpstr>
      <vt:lpstr>تاريخچه پول فلزي در ايران</vt:lpstr>
      <vt:lpstr>تاريخچه پول فلزي در ايران</vt:lpstr>
      <vt:lpstr>تاريخچه پول فلزي در ايران</vt:lpstr>
      <vt:lpstr>تاريخچه پول فلزي در ايران</vt:lpstr>
      <vt:lpstr>مروري بر پيدايش جريان اسكناس در ايران </vt:lpstr>
      <vt:lpstr>مروري بر پيدايش جريان اسكناس در ايران </vt:lpstr>
      <vt:lpstr>مروري بر پيدايش جريان اسكناس در ايران </vt:lpstr>
      <vt:lpstr>مروري بر پيدايش جريان اسكناس در ايران </vt:lpstr>
      <vt:lpstr>كلامي از بزرگان</vt:lpstr>
      <vt:lpstr>فصل دوم </vt:lpstr>
      <vt:lpstr>وظايف اوليه پول</vt:lpstr>
      <vt:lpstr>وظايف اوليه پول</vt:lpstr>
      <vt:lpstr>ب) وظایف ثانویه پول</vt:lpstr>
      <vt:lpstr>ب) وظایف ثانویه پول</vt:lpstr>
      <vt:lpstr>ب) وظایف ثانویه پول</vt:lpstr>
      <vt:lpstr>ب) وظایف ثانویه پول</vt:lpstr>
      <vt:lpstr>ب) وظایف ثانویه پول</vt:lpstr>
      <vt:lpstr>ج) وظايف احتياطي پول </vt:lpstr>
      <vt:lpstr>ج) وظايف احتياطي پول </vt:lpstr>
      <vt:lpstr>ج) وظايف احتياطي پول </vt:lpstr>
      <vt:lpstr>سيستم پولي ايده آل </vt:lpstr>
      <vt:lpstr>سيستم پولي ايده آل </vt:lpstr>
      <vt:lpstr>خواص مطلوب پول</vt:lpstr>
      <vt:lpstr>شعری از حکیم اقبال لاهوری به مناسبت حماسه جاویدان عاشورا </vt:lpstr>
      <vt:lpstr>فصل سو م :تقاضاي پول </vt:lpstr>
      <vt:lpstr>نظريه هاي تقاضاي پول </vt:lpstr>
      <vt:lpstr>نظريه هاي تقاضاي پول </vt:lpstr>
      <vt:lpstr>نظريه هاي تقاضاي پول </vt:lpstr>
      <vt:lpstr>نظريه هاي تقاضاي پول </vt:lpstr>
      <vt:lpstr>نظريه هاي تقاضاي پول </vt:lpstr>
      <vt:lpstr>نظريه هاي تقاضاي پول </vt:lpstr>
      <vt:lpstr>نظريه هاي تقاضاي پول </vt:lpstr>
      <vt:lpstr>نظريه هاي تقاضاي پول </vt:lpstr>
      <vt:lpstr>نظريه مقداري پول </vt:lpstr>
      <vt:lpstr>نظريه مقداري پول </vt:lpstr>
      <vt:lpstr>نظريه مقداري پول </vt:lpstr>
      <vt:lpstr>نظريه درآمدي پول </vt:lpstr>
      <vt:lpstr>نظريه درآمدي پول </vt:lpstr>
      <vt:lpstr>نظريه درآمدي پول </vt:lpstr>
      <vt:lpstr>نظريه درآمدي پول </vt:lpstr>
      <vt:lpstr>نظريه درآمدي پول </vt:lpstr>
      <vt:lpstr>نظريه درآمدي پول </vt:lpstr>
      <vt:lpstr>نظريه درآمدي پول </vt:lpstr>
      <vt:lpstr>نظريه درآمدي پول </vt:lpstr>
      <vt:lpstr>نظريه جديد كينز</vt:lpstr>
      <vt:lpstr>نظريه جديد كينز</vt:lpstr>
      <vt:lpstr>تقاضاي پول از نظر كينز</vt:lpstr>
      <vt:lpstr>تقاضاي پول از نظر كينز</vt:lpstr>
      <vt:lpstr>تقاضاي پول از نظر كينز</vt:lpstr>
      <vt:lpstr>تقاضاي پول از نظر كينز</vt:lpstr>
      <vt:lpstr>تقاضاي پول از نظر كينز</vt:lpstr>
      <vt:lpstr>تقاضاي پول از نظر كينز</vt:lpstr>
      <vt:lpstr>تقاضاي پول از نظر كينز</vt:lpstr>
      <vt:lpstr>نظريه ميلتون فريدمن</vt:lpstr>
      <vt:lpstr>نظريه ميلتون فريدمن</vt:lpstr>
      <vt:lpstr>نظريه ميلتون فريدمن</vt:lpstr>
      <vt:lpstr>نظريه ميلتون فريدمن</vt:lpstr>
      <vt:lpstr>نظريه ميلتون فريدمن</vt:lpstr>
      <vt:lpstr>انتقادات وارد بر نظريه ميلتون فريدمن</vt:lpstr>
      <vt:lpstr>انتقادات وارد بر نظريه ميلتون فريدمن</vt:lpstr>
      <vt:lpstr>انتقادات وارد بر نظريه ميلتون فريدمن</vt:lpstr>
      <vt:lpstr>سياستهاي پولي در مدل فريدمن</vt:lpstr>
      <vt:lpstr>تقاضاي پول در ايران </vt:lpstr>
      <vt:lpstr>تقاضاي پول در ايران </vt:lpstr>
      <vt:lpstr>تقاضاي پول در ايران </vt:lpstr>
      <vt:lpstr>تقاضاي پول در ايران </vt:lpstr>
      <vt:lpstr>تقاضاي پول در ايران </vt:lpstr>
      <vt:lpstr>تقاضاي پول در ايران </vt:lpstr>
      <vt:lpstr>تقاضاي پول در ايران </vt:lpstr>
      <vt:lpstr>تقاضاي پول در ايران </vt:lpstr>
      <vt:lpstr>صبر</vt:lpstr>
      <vt:lpstr>فصل چهارم</vt:lpstr>
      <vt:lpstr>بانك مركزي</vt:lpstr>
      <vt:lpstr>بانك مركزي</vt:lpstr>
      <vt:lpstr>بانك مركزي</vt:lpstr>
      <vt:lpstr>عرضه پول </vt:lpstr>
      <vt:lpstr>عرضه پول</vt:lpstr>
      <vt:lpstr>عرضه پول</vt:lpstr>
      <vt:lpstr>عرضه پول</vt:lpstr>
      <vt:lpstr>عرضه پول</vt:lpstr>
      <vt:lpstr>عرضه پول</vt:lpstr>
      <vt:lpstr>عرضه پول ترازنامه بانك مركزي</vt:lpstr>
      <vt:lpstr>عرضه پول</vt:lpstr>
      <vt:lpstr>عرضه پول</vt:lpstr>
      <vt:lpstr>عرضه پول</vt:lpstr>
      <vt:lpstr>پايه پولي يا پول پرقدرت(H)  </vt:lpstr>
      <vt:lpstr>عرضه پول ترازنامه بانك مركزي</vt:lpstr>
      <vt:lpstr>تغييرات سپرده جاري و ذخيره قانوني</vt:lpstr>
      <vt:lpstr>تغييرات سپرده جاري و ذخيره قانوني</vt:lpstr>
      <vt:lpstr>تغييرات سپرده جاري</vt:lpstr>
      <vt:lpstr>تغييرات سپرده جاري</vt:lpstr>
      <vt:lpstr>تغييرات سپرده جاري</vt:lpstr>
      <vt:lpstr>تغييرات سپرده جاري</vt:lpstr>
      <vt:lpstr>تغييرات عرضه پول</vt:lpstr>
      <vt:lpstr>تغييرات عرضه پول</vt:lpstr>
      <vt:lpstr>تغييرات عرضه پول</vt:lpstr>
      <vt:lpstr>نرخهاي ذخيره در ايران</vt:lpstr>
      <vt:lpstr>عوامل موثر بر ضريب فزاينده پول m1</vt:lpstr>
      <vt:lpstr>پايه پولي ، پايه ذخيره و ضريب فزاينده پولي</vt:lpstr>
      <vt:lpstr>پايه پولي ، پايه ذخيره و ضريب فزاينده پولي</vt:lpstr>
      <vt:lpstr>پايه پولي ، پايه ذخيره و ضريب فزاينده پولي</vt:lpstr>
      <vt:lpstr>سرعت گردش پول</vt:lpstr>
      <vt:lpstr>برات، چک و سفته</vt:lpstr>
      <vt:lpstr>وجه افتراق برات، چک و سفته</vt:lpstr>
      <vt:lpstr>فصل پنجم : پیدایش و تحولات بانکداري</vt:lpstr>
      <vt:lpstr>تعريف و اهميت بانك در اقتصاد</vt:lpstr>
      <vt:lpstr>دوره هاي بانكداري</vt:lpstr>
      <vt:lpstr>دوره هاي بانكداري</vt:lpstr>
      <vt:lpstr>دوره هاي بانكداري</vt:lpstr>
      <vt:lpstr>دوره هاي بانكداري</vt:lpstr>
      <vt:lpstr>دوره هاي بانكداري</vt:lpstr>
      <vt:lpstr>دوره هاي بانكداري</vt:lpstr>
      <vt:lpstr>دوره هاي بانكداري</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روند تکاملی بانکداري در ایران</vt:lpstr>
      <vt:lpstr>فصل ششم</vt:lpstr>
      <vt:lpstr>وظایف بانک در بانکداري ربوي</vt:lpstr>
      <vt:lpstr>خط مشی هاي بانک هاي تجاري</vt:lpstr>
      <vt:lpstr>خط مشی هاي بانک هاي تجاري</vt:lpstr>
      <vt:lpstr>ساز و کار فعالیت بانکداري ربوي</vt:lpstr>
      <vt:lpstr>ساز و کار فعالیت بانکداري ربوي</vt:lpstr>
      <vt:lpstr>ساز و کار فعالیت بانکداري ربوي</vt:lpstr>
      <vt:lpstr>ساز و کار فعالیت بانکداري ربوي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مهاتما گاندی (رهبر بزرگ هندوستان)</vt:lpstr>
      <vt:lpstr>PowerPoint Presentation</vt:lpstr>
      <vt:lpstr>برات، چک و سفته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تراز پرداخت ها</vt:lpstr>
      <vt:lpstr>PowerPoint Presentation</vt:lpstr>
      <vt:lpstr>فصل هشتم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سياستهاي مالي و پولي در مدل IS-LM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سوالات      فصل هشتم</vt:lpstr>
      <vt:lpstr>PowerPoint Presentation</vt:lpstr>
      <vt:lpstr>PowerPoint Presentation</vt:lpstr>
      <vt:lpstr>PowerPoint Presentation</vt:lpstr>
      <vt:lpstr>PowerPoint Presentation</vt:lpstr>
      <vt:lpstr>امتحان</vt:lpstr>
      <vt:lpstr>PowerPoint Presentation</vt:lpstr>
      <vt:lpstr>علم بهتر است يا ثروت</vt:lpstr>
      <vt:lpstr>علم بهتر است يا ثروت</vt:lpstr>
      <vt:lpstr>علم بهتر است يا ثروت</vt:lpstr>
      <vt:lpstr>علم بهتر است يا ثروت</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2010-07-09T11:34:44Z</dcterms:created>
  <dcterms:modified xsi:type="dcterms:W3CDTF">2016-04-03T10:25:22Z</dcterms:modified>
</cp:coreProperties>
</file>