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77" r:id="rId3"/>
    <p:sldId id="259" r:id="rId4"/>
    <p:sldId id="294" r:id="rId5"/>
    <p:sldId id="295" r:id="rId6"/>
    <p:sldId id="296" r:id="rId7"/>
    <p:sldId id="298" r:id="rId8"/>
    <p:sldId id="308" r:id="rId9"/>
    <p:sldId id="313" r:id="rId10"/>
    <p:sldId id="318" r:id="rId11"/>
    <p:sldId id="314" r:id="rId12"/>
    <p:sldId id="319" r:id="rId13"/>
    <p:sldId id="317" r:id="rId14"/>
    <p:sldId id="320" r:id="rId15"/>
    <p:sldId id="321" r:id="rId16"/>
    <p:sldId id="323" r:id="rId17"/>
    <p:sldId id="324" r:id="rId18"/>
    <p:sldId id="325" r:id="rId19"/>
    <p:sldId id="326" r:id="rId2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3862692503686886E-2"/>
          <c:y val="5.9273716646601152E-2"/>
          <c:w val="0.95613730749631309"/>
          <c:h val="0.94072628335339881"/>
        </c:manualLayout>
      </c:layout>
      <c:pie3DChart>
        <c:varyColors val="1"/>
        <c:ser>
          <c:idx val="0"/>
          <c:order val="0"/>
          <c:dPt>
            <c:idx val="0"/>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Pt>
            <c:idx val="1"/>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dPt>
          <c:dPt>
            <c:idx val="2"/>
            <c:bubble3D val="0"/>
            <c:spPr>
              <a:solidFill>
                <a:schemeClr val="accent6">
                  <a:alpha val="90000"/>
                </a:scheme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dPt>
          <c:dLbls>
            <c:dLbl>
              <c:idx val="0"/>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2"/>
                      </a:solidFill>
                      <a:effectLst/>
                      <a:latin typeface="+mn-lt"/>
                      <a:ea typeface="+mn-ea"/>
                      <a:cs typeface="+mn-cs"/>
                    </a:defRPr>
                  </a:pPr>
                  <a:endParaRPr lang="fa-IR"/>
                </a:p>
              </c:txPr>
              <c:dLblPos val="inEnd"/>
              <c:showLegendKey val="0"/>
              <c:showVal val="0"/>
              <c:showCatName val="1"/>
              <c:showSerName val="0"/>
              <c:showPercent val="1"/>
              <c:showBubbleSize val="0"/>
            </c:dLbl>
            <c:dLbl>
              <c:idx val="1"/>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4"/>
                      </a:solidFill>
                      <a:effectLst/>
                      <a:latin typeface="+mn-lt"/>
                      <a:ea typeface="+mn-ea"/>
                      <a:cs typeface="+mn-cs"/>
                    </a:defRPr>
                  </a:pPr>
                  <a:endParaRPr lang="fa-IR"/>
                </a:p>
              </c:txPr>
              <c:dLblPos val="inEnd"/>
              <c:showLegendKey val="0"/>
              <c:showVal val="0"/>
              <c:showCatName val="1"/>
              <c:showSerName val="0"/>
              <c:showPercent val="1"/>
              <c:showBubbleSize val="0"/>
            </c:dLbl>
            <c:dLbl>
              <c:idx val="2"/>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6"/>
                      </a:solidFill>
                      <a:effectLst/>
                      <a:latin typeface="+mn-lt"/>
                      <a:ea typeface="+mn-ea"/>
                      <a:cs typeface="+mn-cs"/>
                    </a:defRPr>
                  </a:pPr>
                  <a:endParaRPr lang="fa-IR"/>
                </a:p>
              </c:txPr>
              <c:dLblPos val="inEnd"/>
              <c:showLegendKey val="0"/>
              <c:showVal val="0"/>
              <c:showCatName val="1"/>
              <c:showSerName val="0"/>
              <c:showPercent val="1"/>
              <c:showBubbleSize val="0"/>
            </c:dLbl>
            <c:spPr>
              <a:solidFill>
                <a:prstClr val="white">
                  <a:alpha val="90000"/>
                </a:prstClr>
              </a:solidFill>
              <a:ln w="12700" cap="flat" cmpd="sng" algn="ctr">
                <a:solidFill>
                  <a:srgbClr val="31A274"/>
                </a:solidFill>
                <a:round/>
              </a:ln>
              <a:effectLst>
                <a:outerShdw blurRad="50800" dist="38100" dir="2700000" algn="tl" rotWithShape="0">
                  <a:srgbClr val="31A274">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Sheet1!$A$2:$A$5</c15:sqref>
                  </c15:fullRef>
                </c:ext>
              </c:extLst>
              <c:f>Sheet1!$A$2:$A$4</c:f>
              <c:strCache>
                <c:ptCount val="3"/>
                <c:pt idx="0">
                  <c:v>سمعت</c:v>
                </c:pt>
                <c:pt idx="1">
                  <c:v>قال</c:v>
                </c:pt>
                <c:pt idx="2">
                  <c:v>عن</c:v>
                </c:pt>
              </c:strCache>
            </c:strRef>
          </c:cat>
          <c:val>
            <c:numRef>
              <c:extLst>
                <c:ext xmlns:c15="http://schemas.microsoft.com/office/drawing/2012/chart" uri="{02D57815-91ED-43cb-92C2-25804820EDAC}">
                  <c15:fullRef>
                    <c15:sqref>Sheet1!$B$2:$B$5</c15:sqref>
                  </c15:fullRef>
                </c:ext>
              </c:extLst>
              <c:f>Sheet1!$B$2:$B$4</c:f>
              <c:numCache>
                <c:formatCode>General</c:formatCode>
                <c:ptCount val="3"/>
                <c:pt idx="0">
                  <c:v>32.200000000000003</c:v>
                </c:pt>
                <c:pt idx="1">
                  <c:v>84.1</c:v>
                </c:pt>
                <c:pt idx="2">
                  <c:v>83.7</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categoryFilterExceptions/>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fa-IR"/>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484800-1F50-4AAA-9065-2F4A23CB702C}"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pPr rtl="1"/>
          <a:endParaRPr lang="fa-IR"/>
        </a:p>
      </dgm:t>
    </dgm:pt>
    <dgm:pt modelId="{F26022C1-C2D5-48C9-B40A-2C03644C0A0F}">
      <dgm:prSet phldrT="[Text]">
        <dgm:style>
          <a:lnRef idx="1">
            <a:schemeClr val="accent3"/>
          </a:lnRef>
          <a:fillRef idx="2">
            <a:schemeClr val="accent3"/>
          </a:fillRef>
          <a:effectRef idx="1">
            <a:schemeClr val="accent3"/>
          </a:effectRef>
          <a:fontRef idx="minor">
            <a:schemeClr val="dk1"/>
          </a:fontRef>
        </dgm:style>
      </dgm:prSet>
      <dgm:spPr/>
      <dgm:t>
        <a:bodyPr/>
        <a:lstStyle/>
        <a:p>
          <a:pPr rtl="1"/>
          <a:r>
            <a:rPr lang="fa-IR" dirty="0" smtClean="0"/>
            <a:t>تعابیر رایج در زبان روزمره</a:t>
          </a:r>
          <a:endParaRPr lang="fa-IR" dirty="0"/>
        </a:p>
      </dgm:t>
    </dgm:pt>
    <dgm:pt modelId="{0A787B48-ECD5-458C-98B1-0A235CBD25A1}" type="parTrans" cxnId="{A0B5E661-A98F-4908-B515-5B30B473FE8C}">
      <dgm:prSet/>
      <dgm:spPr/>
      <dgm:t>
        <a:bodyPr/>
        <a:lstStyle/>
        <a:p>
          <a:pPr rtl="1"/>
          <a:endParaRPr lang="fa-IR"/>
        </a:p>
      </dgm:t>
    </dgm:pt>
    <dgm:pt modelId="{96D64644-2808-4D1F-A358-3579C4460A8E}" type="sibTrans" cxnId="{A0B5E661-A98F-4908-B515-5B30B473FE8C}">
      <dgm:prSet/>
      <dgm:spPr/>
      <dgm:t>
        <a:bodyPr/>
        <a:lstStyle/>
        <a:p>
          <a:pPr rtl="1"/>
          <a:endParaRPr lang="fa-IR"/>
        </a:p>
      </dgm:t>
    </dgm:pt>
    <dgm:pt modelId="{64DF98FA-08CC-4CE9-BD1C-B9860219788A}">
      <dgm:prSet phldrT="[Text]">
        <dgm:style>
          <a:lnRef idx="1">
            <a:schemeClr val="accent3"/>
          </a:lnRef>
          <a:fillRef idx="2">
            <a:schemeClr val="accent3"/>
          </a:fillRef>
          <a:effectRef idx="1">
            <a:schemeClr val="accent3"/>
          </a:effectRef>
          <a:fontRef idx="minor">
            <a:schemeClr val="dk1"/>
          </a:fontRef>
        </dgm:style>
      </dgm:prSet>
      <dgm:spPr/>
      <dgm:t>
        <a:bodyPr/>
        <a:lstStyle/>
        <a:p>
          <a:pPr rtl="1"/>
          <a:r>
            <a:rPr lang="fa-IR" dirty="0" smtClean="0"/>
            <a:t>تعابیر مصطلح محدثان</a:t>
          </a:r>
          <a:endParaRPr lang="fa-IR" dirty="0"/>
        </a:p>
      </dgm:t>
    </dgm:pt>
    <dgm:pt modelId="{C78C566F-6FC0-44AA-86A2-7E20E21617F0}" type="parTrans" cxnId="{37431545-C986-4195-A940-05EC59104B78}">
      <dgm:prSet/>
      <dgm:spPr/>
      <dgm:t>
        <a:bodyPr/>
        <a:lstStyle/>
        <a:p>
          <a:pPr rtl="1"/>
          <a:endParaRPr lang="fa-IR"/>
        </a:p>
      </dgm:t>
    </dgm:pt>
    <dgm:pt modelId="{FE43EBAC-1CE2-4F2D-9A1E-37F0651CADF6}" type="sibTrans" cxnId="{37431545-C986-4195-A940-05EC59104B78}">
      <dgm:prSet/>
      <dgm:spPr/>
      <dgm:t>
        <a:bodyPr/>
        <a:lstStyle/>
        <a:p>
          <a:pPr rtl="1"/>
          <a:endParaRPr lang="fa-IR"/>
        </a:p>
      </dgm:t>
    </dgm:pt>
    <dgm:pt modelId="{2B08B0FA-E2AE-436A-A194-5AC7D07BE9F8}" type="pres">
      <dgm:prSet presAssocID="{CC484800-1F50-4AAA-9065-2F4A23CB702C}" presName="cycle" presStyleCnt="0">
        <dgm:presLayoutVars>
          <dgm:dir/>
          <dgm:resizeHandles val="exact"/>
        </dgm:presLayoutVars>
      </dgm:prSet>
      <dgm:spPr/>
      <dgm:t>
        <a:bodyPr/>
        <a:lstStyle/>
        <a:p>
          <a:pPr rtl="1"/>
          <a:endParaRPr lang="fa-IR"/>
        </a:p>
      </dgm:t>
    </dgm:pt>
    <dgm:pt modelId="{CC93055A-B75E-4B65-AC1D-C3EC2401EBBA}" type="pres">
      <dgm:prSet presAssocID="{F26022C1-C2D5-48C9-B40A-2C03644C0A0F}" presName="arrow" presStyleLbl="node1" presStyleIdx="0" presStyleCnt="2" custScaleY="100136">
        <dgm:presLayoutVars>
          <dgm:bulletEnabled val="1"/>
        </dgm:presLayoutVars>
      </dgm:prSet>
      <dgm:spPr/>
      <dgm:t>
        <a:bodyPr/>
        <a:lstStyle/>
        <a:p>
          <a:pPr rtl="1"/>
          <a:endParaRPr lang="fa-IR"/>
        </a:p>
      </dgm:t>
    </dgm:pt>
    <dgm:pt modelId="{15A98645-6623-41C1-AF14-8F7E5431939B}" type="pres">
      <dgm:prSet presAssocID="{64DF98FA-08CC-4CE9-BD1C-B9860219788A}" presName="arrow" presStyleLbl="node1" presStyleIdx="1" presStyleCnt="2" custScaleX="117246" custScaleY="96162" custRadScaleRad="72269" custRadScaleInc="-483">
        <dgm:presLayoutVars>
          <dgm:bulletEnabled val="1"/>
        </dgm:presLayoutVars>
      </dgm:prSet>
      <dgm:spPr/>
      <dgm:t>
        <a:bodyPr/>
        <a:lstStyle/>
        <a:p>
          <a:pPr rtl="1"/>
          <a:endParaRPr lang="fa-IR"/>
        </a:p>
      </dgm:t>
    </dgm:pt>
  </dgm:ptLst>
  <dgm:cxnLst>
    <dgm:cxn modelId="{3AE8FD01-9AB8-4E6E-8131-DDD08E07A217}" type="presOf" srcId="{64DF98FA-08CC-4CE9-BD1C-B9860219788A}" destId="{15A98645-6623-41C1-AF14-8F7E5431939B}" srcOrd="0" destOrd="0" presId="urn:microsoft.com/office/officeart/2005/8/layout/arrow1"/>
    <dgm:cxn modelId="{D1C7A69A-9FEB-4456-877B-03816A0E6C59}" type="presOf" srcId="{F26022C1-C2D5-48C9-B40A-2C03644C0A0F}" destId="{CC93055A-B75E-4B65-AC1D-C3EC2401EBBA}" srcOrd="0" destOrd="0" presId="urn:microsoft.com/office/officeart/2005/8/layout/arrow1"/>
    <dgm:cxn modelId="{8EFA222E-BBE5-4632-9659-DAEBDB90206F}" type="presOf" srcId="{CC484800-1F50-4AAA-9065-2F4A23CB702C}" destId="{2B08B0FA-E2AE-436A-A194-5AC7D07BE9F8}" srcOrd="0" destOrd="0" presId="urn:microsoft.com/office/officeart/2005/8/layout/arrow1"/>
    <dgm:cxn modelId="{A0B5E661-A98F-4908-B515-5B30B473FE8C}" srcId="{CC484800-1F50-4AAA-9065-2F4A23CB702C}" destId="{F26022C1-C2D5-48C9-B40A-2C03644C0A0F}" srcOrd="0" destOrd="0" parTransId="{0A787B48-ECD5-458C-98B1-0A235CBD25A1}" sibTransId="{96D64644-2808-4D1F-A358-3579C4460A8E}"/>
    <dgm:cxn modelId="{37431545-C986-4195-A940-05EC59104B78}" srcId="{CC484800-1F50-4AAA-9065-2F4A23CB702C}" destId="{64DF98FA-08CC-4CE9-BD1C-B9860219788A}" srcOrd="1" destOrd="0" parTransId="{C78C566F-6FC0-44AA-86A2-7E20E21617F0}" sibTransId="{FE43EBAC-1CE2-4F2D-9A1E-37F0651CADF6}"/>
    <dgm:cxn modelId="{862D96AB-034D-47DF-90C5-79DEB046AC41}" type="presParOf" srcId="{2B08B0FA-E2AE-436A-A194-5AC7D07BE9F8}" destId="{CC93055A-B75E-4B65-AC1D-C3EC2401EBBA}" srcOrd="0" destOrd="0" presId="urn:microsoft.com/office/officeart/2005/8/layout/arrow1"/>
    <dgm:cxn modelId="{EC9DEBD0-7345-41BA-BD2C-EC661A9BB333}" type="presParOf" srcId="{2B08B0FA-E2AE-436A-A194-5AC7D07BE9F8}" destId="{15A98645-6623-41C1-AF14-8F7E5431939B}" srcOrd="1" destOrd="0" presId="urn:microsoft.com/office/officeart/2005/8/layout/arrow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B65D69-4E9F-4F7D-9DF3-823C90055D3C}" type="doc">
      <dgm:prSet loTypeId="urn:microsoft.com/office/officeart/2005/8/layout/arrow1" loCatId="relationship" qsTypeId="urn:microsoft.com/office/officeart/2005/8/quickstyle/3d2" qsCatId="3D" csTypeId="urn:microsoft.com/office/officeart/2005/8/colors/accent1_2" csCatId="accent1" phldr="1"/>
      <dgm:spPr/>
      <dgm:t>
        <a:bodyPr/>
        <a:lstStyle/>
        <a:p>
          <a:pPr rtl="1"/>
          <a:endParaRPr lang="fa-IR"/>
        </a:p>
      </dgm:t>
    </dgm:pt>
    <dgm:pt modelId="{0BE62EC0-E3BF-4F3D-A697-8394FA83B607}">
      <dgm:prSet phldrT="[Text]"/>
      <dgm:spPr/>
      <dgm:t>
        <a:bodyPr/>
        <a:lstStyle/>
        <a:p>
          <a:pPr rtl="1"/>
          <a:r>
            <a:rPr lang="fa-IR" dirty="0" smtClean="0"/>
            <a:t>ابن سیرین</a:t>
          </a:r>
          <a:endParaRPr lang="fa-IR" dirty="0"/>
        </a:p>
      </dgm:t>
    </dgm:pt>
    <dgm:pt modelId="{BBFA60B4-84A9-4A8B-A65B-2F135C372D4E}" type="parTrans" cxnId="{849CA71A-DDC4-4403-8619-F76F1FF6A4E0}">
      <dgm:prSet/>
      <dgm:spPr/>
      <dgm:t>
        <a:bodyPr/>
        <a:lstStyle/>
        <a:p>
          <a:pPr rtl="1"/>
          <a:endParaRPr lang="fa-IR"/>
        </a:p>
      </dgm:t>
    </dgm:pt>
    <dgm:pt modelId="{A1A9D61C-8FAA-4A7C-A888-4C113F3E47D3}" type="sibTrans" cxnId="{849CA71A-DDC4-4403-8619-F76F1FF6A4E0}">
      <dgm:prSet/>
      <dgm:spPr/>
      <dgm:t>
        <a:bodyPr/>
        <a:lstStyle/>
        <a:p>
          <a:pPr rtl="1"/>
          <a:endParaRPr lang="fa-IR"/>
        </a:p>
      </dgm:t>
    </dgm:pt>
    <dgm:pt modelId="{F7FD04F8-7F52-41BB-A968-B41D82642356}">
      <dgm:prSet phldrT="[Text]"/>
      <dgm:spPr/>
      <dgm:t>
        <a:bodyPr/>
        <a:lstStyle/>
        <a:p>
          <a:pPr rtl="1"/>
          <a:r>
            <a:rPr lang="fa-IR" dirty="0" smtClean="0"/>
            <a:t>حسن بصری</a:t>
          </a:r>
          <a:endParaRPr lang="fa-IR" dirty="0"/>
        </a:p>
      </dgm:t>
    </dgm:pt>
    <dgm:pt modelId="{3816452E-4AC2-423F-988D-1B800B2EEC5A}" type="parTrans" cxnId="{D4B74485-62C5-434C-9792-22B4304F79DC}">
      <dgm:prSet/>
      <dgm:spPr/>
      <dgm:t>
        <a:bodyPr/>
        <a:lstStyle/>
        <a:p>
          <a:pPr rtl="1"/>
          <a:endParaRPr lang="fa-IR"/>
        </a:p>
      </dgm:t>
    </dgm:pt>
    <dgm:pt modelId="{0D3D9D77-4D10-4A6F-9E38-E54CE85249B5}" type="sibTrans" cxnId="{D4B74485-62C5-434C-9792-22B4304F79DC}">
      <dgm:prSet/>
      <dgm:spPr/>
      <dgm:t>
        <a:bodyPr/>
        <a:lstStyle/>
        <a:p>
          <a:pPr rtl="1"/>
          <a:endParaRPr lang="fa-IR"/>
        </a:p>
      </dgm:t>
    </dgm:pt>
    <dgm:pt modelId="{9FAF1BE0-88F8-41D1-833B-67293F3F2C28}" type="pres">
      <dgm:prSet presAssocID="{88B65D69-4E9F-4F7D-9DF3-823C90055D3C}" presName="cycle" presStyleCnt="0">
        <dgm:presLayoutVars>
          <dgm:dir/>
          <dgm:resizeHandles val="exact"/>
        </dgm:presLayoutVars>
      </dgm:prSet>
      <dgm:spPr/>
      <dgm:t>
        <a:bodyPr/>
        <a:lstStyle/>
        <a:p>
          <a:pPr rtl="1"/>
          <a:endParaRPr lang="fa-IR"/>
        </a:p>
      </dgm:t>
    </dgm:pt>
    <dgm:pt modelId="{80E82AB3-A632-48C8-91B7-7392D2F9611A}" type="pres">
      <dgm:prSet presAssocID="{0BE62EC0-E3BF-4F3D-A697-8394FA83B607}" presName="arrow" presStyleLbl="node1" presStyleIdx="0" presStyleCnt="2">
        <dgm:presLayoutVars>
          <dgm:bulletEnabled val="1"/>
        </dgm:presLayoutVars>
      </dgm:prSet>
      <dgm:spPr/>
      <dgm:t>
        <a:bodyPr/>
        <a:lstStyle/>
        <a:p>
          <a:pPr rtl="1"/>
          <a:endParaRPr lang="fa-IR"/>
        </a:p>
      </dgm:t>
    </dgm:pt>
    <dgm:pt modelId="{FE23E98F-0953-473E-901C-9A15168097B7}" type="pres">
      <dgm:prSet presAssocID="{F7FD04F8-7F52-41BB-A968-B41D82642356}" presName="arrow" presStyleLbl="node1" presStyleIdx="1" presStyleCnt="2">
        <dgm:presLayoutVars>
          <dgm:bulletEnabled val="1"/>
        </dgm:presLayoutVars>
      </dgm:prSet>
      <dgm:spPr/>
      <dgm:t>
        <a:bodyPr/>
        <a:lstStyle/>
        <a:p>
          <a:pPr rtl="1"/>
          <a:endParaRPr lang="fa-IR"/>
        </a:p>
      </dgm:t>
    </dgm:pt>
  </dgm:ptLst>
  <dgm:cxnLst>
    <dgm:cxn modelId="{E6C6A7E1-C51B-4748-A6CA-080FCD12CE6B}" type="presOf" srcId="{F7FD04F8-7F52-41BB-A968-B41D82642356}" destId="{FE23E98F-0953-473E-901C-9A15168097B7}" srcOrd="0" destOrd="0" presId="urn:microsoft.com/office/officeart/2005/8/layout/arrow1"/>
    <dgm:cxn modelId="{C3A6209F-FBF2-430C-9C74-85B7CC0DD7EB}" type="presOf" srcId="{0BE62EC0-E3BF-4F3D-A697-8394FA83B607}" destId="{80E82AB3-A632-48C8-91B7-7392D2F9611A}" srcOrd="0" destOrd="0" presId="urn:microsoft.com/office/officeart/2005/8/layout/arrow1"/>
    <dgm:cxn modelId="{D4B74485-62C5-434C-9792-22B4304F79DC}" srcId="{88B65D69-4E9F-4F7D-9DF3-823C90055D3C}" destId="{F7FD04F8-7F52-41BB-A968-B41D82642356}" srcOrd="1" destOrd="0" parTransId="{3816452E-4AC2-423F-988D-1B800B2EEC5A}" sibTransId="{0D3D9D77-4D10-4A6F-9E38-E54CE85249B5}"/>
    <dgm:cxn modelId="{849CA71A-DDC4-4403-8619-F76F1FF6A4E0}" srcId="{88B65D69-4E9F-4F7D-9DF3-823C90055D3C}" destId="{0BE62EC0-E3BF-4F3D-A697-8394FA83B607}" srcOrd="0" destOrd="0" parTransId="{BBFA60B4-84A9-4A8B-A65B-2F135C372D4E}" sibTransId="{A1A9D61C-8FAA-4A7C-A888-4C113F3E47D3}"/>
    <dgm:cxn modelId="{8F6C230B-2B84-42DB-862B-C0A7799144C4}" type="presOf" srcId="{88B65D69-4E9F-4F7D-9DF3-823C90055D3C}" destId="{9FAF1BE0-88F8-41D1-833B-67293F3F2C28}" srcOrd="0" destOrd="0" presId="urn:microsoft.com/office/officeart/2005/8/layout/arrow1"/>
    <dgm:cxn modelId="{842091F6-C13A-4965-B383-1AD032268467}" type="presParOf" srcId="{9FAF1BE0-88F8-41D1-833B-67293F3F2C28}" destId="{80E82AB3-A632-48C8-91B7-7392D2F9611A}" srcOrd="0" destOrd="0" presId="urn:microsoft.com/office/officeart/2005/8/layout/arrow1"/>
    <dgm:cxn modelId="{CFCC0E95-918F-41DE-BD9F-6F137872CCBF}" type="presParOf" srcId="{9FAF1BE0-88F8-41D1-833B-67293F3F2C28}" destId="{FE23E98F-0953-473E-901C-9A15168097B7}"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5F47E8-2E89-4ACB-80B0-693DB2D839B3}"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pPr rtl="1"/>
          <a:endParaRPr lang="fa-IR"/>
        </a:p>
      </dgm:t>
    </dgm:pt>
    <dgm:pt modelId="{F3C96017-9275-42C4-A79F-8DE13D2E93A0}">
      <dgm:prSet phldrT="[Text]" custT="1"/>
      <dgm:spPr/>
      <dgm:t>
        <a:bodyPr/>
        <a:lstStyle/>
        <a:p>
          <a:pPr rtl="1"/>
          <a:r>
            <a:rPr lang="fa-IR" sz="3200" dirty="0" smtClean="0">
              <a:cs typeface="2  Badr" panose="00000400000000000000" pitchFamily="2" charset="-78"/>
            </a:rPr>
            <a:t>مخالفان آن</a:t>
          </a:r>
          <a:endParaRPr lang="fa-IR" sz="3200" dirty="0">
            <a:cs typeface="2  Badr" panose="00000400000000000000" pitchFamily="2" charset="-78"/>
          </a:endParaRPr>
        </a:p>
      </dgm:t>
    </dgm:pt>
    <dgm:pt modelId="{50733F47-B16B-412C-9F94-243533A27EE5}" type="parTrans" cxnId="{60C4AC44-CABB-4170-B8FE-2A1C6CF588C8}">
      <dgm:prSet/>
      <dgm:spPr/>
      <dgm:t>
        <a:bodyPr/>
        <a:lstStyle/>
        <a:p>
          <a:pPr rtl="1"/>
          <a:endParaRPr lang="fa-IR"/>
        </a:p>
      </dgm:t>
    </dgm:pt>
    <dgm:pt modelId="{35A5FCC1-2E30-46E8-A846-C346848A5523}" type="sibTrans" cxnId="{60C4AC44-CABB-4170-B8FE-2A1C6CF588C8}">
      <dgm:prSet/>
      <dgm:spPr/>
      <dgm:t>
        <a:bodyPr/>
        <a:lstStyle/>
        <a:p>
          <a:pPr rtl="1"/>
          <a:endParaRPr lang="fa-IR"/>
        </a:p>
      </dgm:t>
    </dgm:pt>
    <dgm:pt modelId="{501B2EAA-D34D-4BE4-B6F2-F89E246CFDFB}">
      <dgm:prSet phldrT="[Text]" custT="1"/>
      <dgm:spPr/>
      <dgm:t>
        <a:bodyPr/>
        <a:lstStyle/>
        <a:p>
          <a:pPr rtl="1"/>
          <a:r>
            <a:rPr lang="fa-IR" sz="2800" dirty="0" smtClean="0">
              <a:cs typeface="2  Badr" panose="00000400000000000000" pitchFamily="2" charset="-78"/>
            </a:rPr>
            <a:t>اسناد گرایی</a:t>
          </a:r>
          <a:endParaRPr lang="fa-IR" sz="2800" dirty="0">
            <a:cs typeface="2  Badr" panose="00000400000000000000" pitchFamily="2" charset="-78"/>
          </a:endParaRPr>
        </a:p>
      </dgm:t>
    </dgm:pt>
    <dgm:pt modelId="{EDA07A0E-D829-459F-A610-B127D3E24265}" type="parTrans" cxnId="{F4CA97AA-0BAD-4BAB-BEBE-DB48D2C4EDAC}">
      <dgm:prSet/>
      <dgm:spPr/>
      <dgm:t>
        <a:bodyPr/>
        <a:lstStyle/>
        <a:p>
          <a:pPr rtl="1"/>
          <a:endParaRPr lang="fa-IR"/>
        </a:p>
      </dgm:t>
    </dgm:pt>
    <dgm:pt modelId="{2ABCCB6E-F38A-44CE-B428-8A1925CE263E}" type="sibTrans" cxnId="{F4CA97AA-0BAD-4BAB-BEBE-DB48D2C4EDAC}">
      <dgm:prSet/>
      <dgm:spPr/>
      <dgm:t>
        <a:bodyPr/>
        <a:lstStyle/>
        <a:p>
          <a:pPr rtl="1"/>
          <a:endParaRPr lang="fa-IR"/>
        </a:p>
      </dgm:t>
    </dgm:pt>
    <dgm:pt modelId="{0DF8200B-E031-45C4-8A11-DAD1C7F89D67}" type="pres">
      <dgm:prSet presAssocID="{D55F47E8-2E89-4ACB-80B0-693DB2D839B3}" presName="compositeShape" presStyleCnt="0">
        <dgm:presLayoutVars>
          <dgm:chMax val="2"/>
          <dgm:dir/>
          <dgm:resizeHandles val="exact"/>
        </dgm:presLayoutVars>
      </dgm:prSet>
      <dgm:spPr/>
      <dgm:t>
        <a:bodyPr/>
        <a:lstStyle/>
        <a:p>
          <a:pPr rtl="1"/>
          <a:endParaRPr lang="fa-IR"/>
        </a:p>
      </dgm:t>
    </dgm:pt>
    <dgm:pt modelId="{4229ACEC-9358-4C53-B748-4BA2DBBEA1CE}" type="pres">
      <dgm:prSet presAssocID="{D55F47E8-2E89-4ACB-80B0-693DB2D839B3}" presName="ribbon" presStyleLbl="node1" presStyleIdx="0" presStyleCnt="1"/>
      <dgm:spPr/>
    </dgm:pt>
    <dgm:pt modelId="{4C416323-67DB-47D1-8757-5AE7A7EE6D40}" type="pres">
      <dgm:prSet presAssocID="{D55F47E8-2E89-4ACB-80B0-693DB2D839B3}" presName="leftArrowText" presStyleLbl="node1" presStyleIdx="0" presStyleCnt="1">
        <dgm:presLayoutVars>
          <dgm:chMax val="0"/>
          <dgm:bulletEnabled val="1"/>
        </dgm:presLayoutVars>
      </dgm:prSet>
      <dgm:spPr/>
      <dgm:t>
        <a:bodyPr/>
        <a:lstStyle/>
        <a:p>
          <a:pPr rtl="1"/>
          <a:endParaRPr lang="fa-IR"/>
        </a:p>
      </dgm:t>
    </dgm:pt>
    <dgm:pt modelId="{1156D6F2-8B37-488A-95CA-A89379BB75A5}" type="pres">
      <dgm:prSet presAssocID="{D55F47E8-2E89-4ACB-80B0-693DB2D839B3}" presName="rightArrowText" presStyleLbl="node1" presStyleIdx="0" presStyleCnt="1" custLinFactNeighborX="4181" custLinFactNeighborY="2496">
        <dgm:presLayoutVars>
          <dgm:chMax val="0"/>
          <dgm:bulletEnabled val="1"/>
        </dgm:presLayoutVars>
      </dgm:prSet>
      <dgm:spPr/>
      <dgm:t>
        <a:bodyPr/>
        <a:lstStyle/>
        <a:p>
          <a:pPr rtl="1"/>
          <a:endParaRPr lang="fa-IR"/>
        </a:p>
      </dgm:t>
    </dgm:pt>
  </dgm:ptLst>
  <dgm:cxnLst>
    <dgm:cxn modelId="{F4CA97AA-0BAD-4BAB-BEBE-DB48D2C4EDAC}" srcId="{D55F47E8-2E89-4ACB-80B0-693DB2D839B3}" destId="{501B2EAA-D34D-4BE4-B6F2-F89E246CFDFB}" srcOrd="1" destOrd="0" parTransId="{EDA07A0E-D829-459F-A610-B127D3E24265}" sibTransId="{2ABCCB6E-F38A-44CE-B428-8A1925CE263E}"/>
    <dgm:cxn modelId="{E5B23743-2E29-4138-A0BC-68984667043D}" type="presOf" srcId="{F3C96017-9275-42C4-A79F-8DE13D2E93A0}" destId="{4C416323-67DB-47D1-8757-5AE7A7EE6D40}" srcOrd="0" destOrd="0" presId="urn:microsoft.com/office/officeart/2005/8/layout/arrow6"/>
    <dgm:cxn modelId="{60C4AC44-CABB-4170-B8FE-2A1C6CF588C8}" srcId="{D55F47E8-2E89-4ACB-80B0-693DB2D839B3}" destId="{F3C96017-9275-42C4-A79F-8DE13D2E93A0}" srcOrd="0" destOrd="0" parTransId="{50733F47-B16B-412C-9F94-243533A27EE5}" sibTransId="{35A5FCC1-2E30-46E8-A846-C346848A5523}"/>
    <dgm:cxn modelId="{59DA3725-5B93-4C24-9F3E-F14C65BA8422}" type="presOf" srcId="{D55F47E8-2E89-4ACB-80B0-693DB2D839B3}" destId="{0DF8200B-E031-45C4-8A11-DAD1C7F89D67}" srcOrd="0" destOrd="0" presId="urn:microsoft.com/office/officeart/2005/8/layout/arrow6"/>
    <dgm:cxn modelId="{EA37EA70-1467-4362-9D5A-552B43B3FB9F}" type="presOf" srcId="{501B2EAA-D34D-4BE4-B6F2-F89E246CFDFB}" destId="{1156D6F2-8B37-488A-95CA-A89379BB75A5}" srcOrd="0" destOrd="0" presId="urn:microsoft.com/office/officeart/2005/8/layout/arrow6"/>
    <dgm:cxn modelId="{FEFFCAC9-E56F-4A50-8465-57185F0D6A6C}" type="presParOf" srcId="{0DF8200B-E031-45C4-8A11-DAD1C7F89D67}" destId="{4229ACEC-9358-4C53-B748-4BA2DBBEA1CE}" srcOrd="0" destOrd="0" presId="urn:microsoft.com/office/officeart/2005/8/layout/arrow6"/>
    <dgm:cxn modelId="{AEAC5CEC-8A7C-426A-B7B9-576DDFF48886}" type="presParOf" srcId="{0DF8200B-E031-45C4-8A11-DAD1C7F89D67}" destId="{4C416323-67DB-47D1-8757-5AE7A7EE6D40}" srcOrd="1" destOrd="0" presId="urn:microsoft.com/office/officeart/2005/8/layout/arrow6"/>
    <dgm:cxn modelId="{0E3E6B23-FF5C-46E7-8416-D517F74CD272}" type="presParOf" srcId="{0DF8200B-E031-45C4-8A11-DAD1C7F89D67}" destId="{1156D6F2-8B37-488A-95CA-A89379BB75A5}"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3055A-B75E-4B65-AC1D-C3EC2401EBBA}">
      <dsp:nvSpPr>
        <dsp:cNvPr id="0" name=""/>
        <dsp:cNvSpPr/>
      </dsp:nvSpPr>
      <dsp:spPr>
        <a:xfrm rot="16200000">
          <a:off x="-77648" y="1094"/>
          <a:ext cx="1880374" cy="1882932"/>
        </a:xfrm>
        <a:prstGeom prst="upArrow">
          <a:avLst>
            <a:gd name="adj1" fmla="val 50000"/>
            <a:gd name="adj2" fmla="val 35000"/>
          </a:avLst>
        </a:prstGeom>
        <a:gradFill rotWithShape="1">
          <a:gsLst>
            <a:gs pos="0">
              <a:schemeClr val="accent3">
                <a:tint val="62000"/>
                <a:hueMod val="94000"/>
                <a:satMod val="140000"/>
                <a:lumMod val="110000"/>
              </a:schemeClr>
            </a:gs>
            <a:gs pos="100000">
              <a:schemeClr val="accent3">
                <a:tint val="84000"/>
                <a:satMod val="160000"/>
              </a:schemeClr>
            </a:gs>
          </a:gsLst>
          <a:lin ang="5400000" scaled="0"/>
        </a:gradFill>
        <a:ln w="9525" cap="rnd" cmpd="sng" algn="ctr">
          <a:solidFill>
            <a:schemeClr val="accent3">
              <a:tint val="76000"/>
              <a:alpha val="60000"/>
              <a:hueMod val="94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t>تعابیر رایج در زبان روزمره</a:t>
          </a:r>
          <a:endParaRPr lang="fa-IR" sz="1900" kern="1200" dirty="0"/>
        </a:p>
      </dsp:txBody>
      <dsp:txXfrm rot="5400000">
        <a:off x="250138" y="472466"/>
        <a:ext cx="1553867" cy="940187"/>
      </dsp:txXfrm>
    </dsp:sp>
    <dsp:sp modelId="{15A98645-6623-41C1-AF14-8F7E5431939B}">
      <dsp:nvSpPr>
        <dsp:cNvPr id="0" name=""/>
        <dsp:cNvSpPr/>
      </dsp:nvSpPr>
      <dsp:spPr>
        <a:xfrm rot="5400000">
          <a:off x="5875426" y="38457"/>
          <a:ext cx="2204664" cy="1808206"/>
        </a:xfrm>
        <a:prstGeom prst="upArrow">
          <a:avLst>
            <a:gd name="adj1" fmla="val 50000"/>
            <a:gd name="adj2" fmla="val 35000"/>
          </a:avLst>
        </a:prstGeom>
        <a:gradFill rotWithShape="1">
          <a:gsLst>
            <a:gs pos="0">
              <a:schemeClr val="accent3">
                <a:tint val="62000"/>
                <a:hueMod val="94000"/>
                <a:satMod val="140000"/>
                <a:lumMod val="110000"/>
              </a:schemeClr>
            </a:gs>
            <a:gs pos="100000">
              <a:schemeClr val="accent3">
                <a:tint val="84000"/>
                <a:satMod val="160000"/>
              </a:schemeClr>
            </a:gs>
          </a:gsLst>
          <a:lin ang="5400000" scaled="0"/>
        </a:gradFill>
        <a:ln w="9525" cap="rnd" cmpd="sng" algn="ctr">
          <a:solidFill>
            <a:schemeClr val="accent3">
              <a:tint val="76000"/>
              <a:alpha val="60000"/>
              <a:hueMod val="94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t>تعابیر مصطلح محدثان</a:t>
          </a:r>
          <a:endParaRPr lang="fa-IR" sz="1900" kern="1200" dirty="0"/>
        </a:p>
      </dsp:txBody>
      <dsp:txXfrm rot="-5400000">
        <a:off x="6073655" y="391394"/>
        <a:ext cx="1491770" cy="1102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82AB3-A632-48C8-91B7-7392D2F9611A}">
      <dsp:nvSpPr>
        <dsp:cNvPr id="0" name=""/>
        <dsp:cNvSpPr/>
      </dsp:nvSpPr>
      <dsp:spPr>
        <a:xfrm rot="16200000">
          <a:off x="401" y="306"/>
          <a:ext cx="847526" cy="847526"/>
        </a:xfrm>
        <a:prstGeom prst="upArrow">
          <a:avLst>
            <a:gd name="adj1" fmla="val 50000"/>
            <a:gd name="adj2" fmla="val 35000"/>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1">
            <a:lnSpc>
              <a:spcPct val="90000"/>
            </a:lnSpc>
            <a:spcBef>
              <a:spcPct val="0"/>
            </a:spcBef>
            <a:spcAft>
              <a:spcPct val="35000"/>
            </a:spcAft>
          </a:pPr>
          <a:r>
            <a:rPr lang="fa-IR" sz="1000" kern="1200" dirty="0" smtClean="0"/>
            <a:t>ابن سیرین</a:t>
          </a:r>
          <a:endParaRPr lang="fa-IR" sz="1000" kern="1200" dirty="0"/>
        </a:p>
      </dsp:txBody>
      <dsp:txXfrm rot="5400000">
        <a:off x="148718" y="212187"/>
        <a:ext cx="699209" cy="423763"/>
      </dsp:txXfrm>
    </dsp:sp>
    <dsp:sp modelId="{FE23E98F-0953-473E-901C-9A15168097B7}">
      <dsp:nvSpPr>
        <dsp:cNvPr id="0" name=""/>
        <dsp:cNvSpPr/>
      </dsp:nvSpPr>
      <dsp:spPr>
        <a:xfrm rot="5400000">
          <a:off x="1140312" y="306"/>
          <a:ext cx="847526" cy="847526"/>
        </a:xfrm>
        <a:prstGeom prst="upArrow">
          <a:avLst>
            <a:gd name="adj1" fmla="val 50000"/>
            <a:gd name="adj2" fmla="val 35000"/>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1">
            <a:lnSpc>
              <a:spcPct val="90000"/>
            </a:lnSpc>
            <a:spcBef>
              <a:spcPct val="0"/>
            </a:spcBef>
            <a:spcAft>
              <a:spcPct val="35000"/>
            </a:spcAft>
          </a:pPr>
          <a:r>
            <a:rPr lang="fa-IR" sz="1000" kern="1200" dirty="0" smtClean="0"/>
            <a:t>حسن بصری</a:t>
          </a:r>
          <a:endParaRPr lang="fa-IR" sz="1000" kern="1200" dirty="0"/>
        </a:p>
      </dsp:txBody>
      <dsp:txXfrm rot="-5400000">
        <a:off x="1140312" y="212188"/>
        <a:ext cx="699209" cy="4237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9ACEC-9358-4C53-B748-4BA2DBBEA1CE}">
      <dsp:nvSpPr>
        <dsp:cNvPr id="0" name=""/>
        <dsp:cNvSpPr/>
      </dsp:nvSpPr>
      <dsp:spPr>
        <a:xfrm>
          <a:off x="0" y="1416842"/>
          <a:ext cx="4368800" cy="1747520"/>
        </a:xfrm>
        <a:prstGeom prst="leftRightRibb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416323-67DB-47D1-8757-5AE7A7EE6D40}">
      <dsp:nvSpPr>
        <dsp:cNvPr id="0" name=""/>
        <dsp:cNvSpPr/>
      </dsp:nvSpPr>
      <dsp:spPr>
        <a:xfrm>
          <a:off x="524256" y="1722658"/>
          <a:ext cx="1441704" cy="85628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3792" rIns="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2  Badr" panose="00000400000000000000" pitchFamily="2" charset="-78"/>
            </a:rPr>
            <a:t>مخالفان آن</a:t>
          </a:r>
          <a:endParaRPr lang="fa-IR" sz="3200" kern="1200" dirty="0">
            <a:cs typeface="2  Badr" panose="00000400000000000000" pitchFamily="2" charset="-78"/>
          </a:endParaRPr>
        </a:p>
      </dsp:txBody>
      <dsp:txXfrm>
        <a:off x="524256" y="1722658"/>
        <a:ext cx="1441704" cy="856284"/>
      </dsp:txXfrm>
    </dsp:sp>
    <dsp:sp modelId="{1156D6F2-8B37-488A-95CA-A89379BB75A5}">
      <dsp:nvSpPr>
        <dsp:cNvPr id="0" name=""/>
        <dsp:cNvSpPr/>
      </dsp:nvSpPr>
      <dsp:spPr>
        <a:xfrm>
          <a:off x="2255637" y="2023634"/>
          <a:ext cx="1703832" cy="85628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2  Badr" panose="00000400000000000000" pitchFamily="2" charset="-78"/>
            </a:rPr>
            <a:t>اسناد گرایی</a:t>
          </a:r>
          <a:endParaRPr lang="fa-IR" sz="2800" kern="1200" dirty="0">
            <a:cs typeface="2  Badr" panose="00000400000000000000" pitchFamily="2" charset="-78"/>
          </a:endParaRPr>
        </a:p>
      </dsp:txBody>
      <dsp:txXfrm>
        <a:off x="2255637" y="2023634"/>
        <a:ext cx="1703832" cy="856284"/>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083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992BFDEA-D802-4EB0-A583-1F7773AF5968}" type="datetimeFigureOut">
              <a:rPr lang="fa-IR" smtClean="0"/>
              <a:t>04/25/1436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379354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3663037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16053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1039546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75416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1239148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4073376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175668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4304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BFDEA-D802-4EB0-A583-1F7773AF5968}" type="datetimeFigureOut">
              <a:rPr lang="fa-IR" smtClean="0"/>
              <a:t>04/25/1436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2092593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2BFDEA-D802-4EB0-A583-1F7773AF5968}" type="datetimeFigureOut">
              <a:rPr lang="fa-IR" smtClean="0"/>
              <a:t>04/25/1436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357606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2BFDEA-D802-4EB0-A583-1F7773AF5968}" type="datetimeFigureOut">
              <a:rPr lang="fa-IR" smtClean="0"/>
              <a:t>04/25/1436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26715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2BFDEA-D802-4EB0-A583-1F7773AF5968}" type="datetimeFigureOut">
              <a:rPr lang="fa-IR" smtClean="0"/>
              <a:t>04/25/1436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112876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BFDEA-D802-4EB0-A583-1F7773AF5968}" type="datetimeFigureOut">
              <a:rPr lang="fa-IR" smtClean="0"/>
              <a:t>04/25/1436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295195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BFDEA-D802-4EB0-A583-1F7773AF5968}" type="datetimeFigureOut">
              <a:rPr lang="fa-IR" smtClean="0"/>
              <a:t>04/25/1436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3597241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BFDEA-D802-4EB0-A583-1F7773AF5968}" type="datetimeFigureOut">
              <a:rPr lang="fa-IR" smtClean="0"/>
              <a:t>04/25/1436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B38768C-1E14-472E-9E0B-B2EE3BED5E19}" type="slidenum">
              <a:rPr lang="fa-IR" smtClean="0"/>
              <a:t>‹#›</a:t>
            </a:fld>
            <a:endParaRPr lang="fa-IR"/>
          </a:p>
        </p:txBody>
      </p:sp>
    </p:spTree>
    <p:extLst>
      <p:ext uri="{BB962C8B-B14F-4D97-AF65-F5344CB8AC3E}">
        <p14:creationId xmlns:p14="http://schemas.microsoft.com/office/powerpoint/2010/main" val="86131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92BFDEA-D802-4EB0-A583-1F7773AF5968}" type="datetimeFigureOut">
              <a:rPr lang="fa-IR" smtClean="0"/>
              <a:t>04/25/1436</a:t>
            </a:fld>
            <a:endParaRPr lang="fa-I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a-I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B38768C-1E14-472E-9E0B-B2EE3BED5E19}" type="slidenum">
              <a:rPr lang="fa-IR" smtClean="0"/>
              <a:t>‹#›</a:t>
            </a:fld>
            <a:endParaRPr lang="fa-IR"/>
          </a:p>
        </p:txBody>
      </p:sp>
    </p:spTree>
    <p:extLst>
      <p:ext uri="{BB962C8B-B14F-4D97-AF65-F5344CB8AC3E}">
        <p14:creationId xmlns:p14="http://schemas.microsoft.com/office/powerpoint/2010/main" val="367305953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1.wdp"/><Relationship Id="rId9" Type="http://schemas.microsoft.com/office/2007/relationships/diagramDrawing" Target="../diagrams/drawing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2330" y="685799"/>
            <a:ext cx="3622882" cy="2971801"/>
          </a:xfrm>
        </p:spPr>
        <p:txBody>
          <a:bodyPr>
            <a:noAutofit/>
          </a:bodyPr>
          <a:lstStyle/>
          <a:p>
            <a:r>
              <a:rPr lang="en-US" sz="20000" dirty="0" smtClean="0">
                <a:latin typeface="110_Besmellah_1(MRT)" pitchFamily="2" charset="0"/>
              </a:rPr>
              <a:t>M</a:t>
            </a:r>
            <a:endParaRPr lang="fa-IR" sz="20000" dirty="0"/>
          </a:p>
        </p:txBody>
      </p:sp>
      <p:sp>
        <p:nvSpPr>
          <p:cNvPr id="3" name="Subtitle 2"/>
          <p:cNvSpPr>
            <a:spLocks noGrp="1"/>
          </p:cNvSpPr>
          <p:nvPr>
            <p:ph type="subTitle" idx="1"/>
          </p:nvPr>
        </p:nvSpPr>
        <p:spPr>
          <a:xfrm>
            <a:off x="684211" y="3843867"/>
            <a:ext cx="10672901" cy="1947333"/>
          </a:xfrm>
        </p:spPr>
        <p:txBody>
          <a:bodyPr>
            <a:normAutofit/>
          </a:bodyPr>
          <a:lstStyle/>
          <a:p>
            <a:pPr algn="ctr"/>
            <a:r>
              <a:rPr lang="fa-IR" sz="2800" dirty="0" smtClean="0">
                <a:cs typeface="2  Baran" panose="00000400000000000000" pitchFamily="2" charset="-78"/>
              </a:rPr>
              <a:t>خلاصه ای از مقاله تحمل حدیث دکتر پاکتچی در دایره المعارف بزرگ اسلامی</a:t>
            </a:r>
          </a:p>
          <a:p>
            <a:pPr algn="ctr"/>
            <a:r>
              <a:rPr lang="fa-IR" sz="2800" dirty="0" smtClean="0">
                <a:cs typeface="B Esfehan" panose="00000700000000000000" pitchFamily="2" charset="-78"/>
              </a:rPr>
              <a:t>محمد آشوری</a:t>
            </a:r>
            <a:endParaRPr lang="fa-IR" sz="2800" dirty="0">
              <a:cs typeface="B Esfehan" panose="00000700000000000000" pitchFamily="2" charset="-78"/>
            </a:endParaRPr>
          </a:p>
        </p:txBody>
      </p:sp>
    </p:spTree>
    <p:extLst>
      <p:ext uri="{BB962C8B-B14F-4D97-AF65-F5344CB8AC3E}">
        <p14:creationId xmlns:p14="http://schemas.microsoft.com/office/powerpoint/2010/main" val="18240748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3453917" y="207273"/>
            <a:ext cx="8534400" cy="1501775"/>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cs typeface="B Mah" panose="00000400000000000000" pitchFamily="2" charset="-78"/>
              </a:rPr>
              <a:t>نخستین زمینه ها</a:t>
            </a:r>
            <a:endParaRPr lang="fa-IR" dirty="0">
              <a:cs typeface="B Mah" panose="00000400000000000000" pitchFamily="2" charset="-78"/>
            </a:endParaRPr>
          </a:p>
        </p:txBody>
      </p:sp>
      <p:graphicFrame>
        <p:nvGraphicFramePr>
          <p:cNvPr id="8" name="Chart 7"/>
          <p:cNvGraphicFramePr/>
          <p:nvPr>
            <p:extLst>
              <p:ext uri="{D42A27DB-BD31-4B8C-83A1-F6EECF244321}">
                <p14:modId xmlns:p14="http://schemas.microsoft.com/office/powerpoint/2010/main" val="475280834"/>
              </p:ext>
            </p:extLst>
          </p:nvPr>
        </p:nvGraphicFramePr>
        <p:xfrm>
          <a:off x="268977" y="1709048"/>
          <a:ext cx="6449875" cy="5009804"/>
        </p:xfrm>
        <a:graphic>
          <a:graphicData uri="http://schemas.openxmlformats.org/drawingml/2006/chart">
            <c:chart xmlns:c="http://schemas.openxmlformats.org/drawingml/2006/chart" xmlns:r="http://schemas.openxmlformats.org/officeDocument/2006/relationships" r:id="rId2"/>
          </a:graphicData>
        </a:graphic>
      </p:graphicFrame>
      <p:sp>
        <p:nvSpPr>
          <p:cNvPr id="9" name="Rounded Rectangle 8"/>
          <p:cNvSpPr/>
          <p:nvPr/>
        </p:nvSpPr>
        <p:spPr>
          <a:xfrm>
            <a:off x="6997148" y="2425148"/>
            <a:ext cx="4625009" cy="109993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800" dirty="0" smtClean="0">
                <a:cs typeface="2  Baran" panose="00000400000000000000" pitchFamily="2" charset="-78"/>
              </a:rPr>
              <a:t>بسامد تعابیر مبهم و واضح در صحیحین</a:t>
            </a:r>
            <a:endParaRPr lang="fa-IR" sz="2800" dirty="0">
              <a:cs typeface="2  Baran" panose="00000400000000000000" pitchFamily="2" charset="-78"/>
            </a:endParaRPr>
          </a:p>
        </p:txBody>
      </p:sp>
    </p:spTree>
    <p:extLst>
      <p:ext uri="{BB962C8B-B14F-4D97-AF65-F5344CB8AC3E}">
        <p14:creationId xmlns:p14="http://schemas.microsoft.com/office/powerpoint/2010/main" val="53194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6281530" y="516835"/>
            <a:ext cx="5035827" cy="1033669"/>
          </a:xfrm>
          <a:prstGeom prst="flowChartTerminator">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800" dirty="0" smtClean="0">
                <a:cs typeface="B Mah" panose="00000400000000000000" pitchFamily="2" charset="-78"/>
              </a:rPr>
              <a:t>الگوی قابل انتظار در سلسله اسناد</a:t>
            </a:r>
            <a:endParaRPr lang="fa-IR" sz="2800" dirty="0">
              <a:cs typeface="B Mah" panose="00000400000000000000" pitchFamily="2" charset="-78"/>
            </a:endParaRPr>
          </a:p>
        </p:txBody>
      </p:sp>
      <p:sp>
        <p:nvSpPr>
          <p:cNvPr id="3" name="Vertical Scroll 2"/>
          <p:cNvSpPr/>
          <p:nvPr/>
        </p:nvSpPr>
        <p:spPr>
          <a:xfrm>
            <a:off x="636109" y="2829337"/>
            <a:ext cx="1921565" cy="1683027"/>
          </a:xfrm>
          <a:prstGeom prst="verticalScroll">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fa-IR" dirty="0" smtClean="0"/>
              <a:t>متن حدیث پیامبر(ص)</a:t>
            </a:r>
            <a:endParaRPr lang="fa-IR" dirty="0"/>
          </a:p>
        </p:txBody>
      </p:sp>
      <p:sp>
        <p:nvSpPr>
          <p:cNvPr id="4" name="Left Arrow 3"/>
          <p:cNvSpPr/>
          <p:nvPr/>
        </p:nvSpPr>
        <p:spPr>
          <a:xfrm>
            <a:off x="9554818"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7" name="Left Arrow 6"/>
          <p:cNvSpPr/>
          <p:nvPr/>
        </p:nvSpPr>
        <p:spPr>
          <a:xfrm>
            <a:off x="5022574"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8" name="Left Arrow 7"/>
          <p:cNvSpPr/>
          <p:nvPr/>
        </p:nvSpPr>
        <p:spPr>
          <a:xfrm>
            <a:off x="6394174" y="3594652"/>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0" name="Left Arrow 9"/>
          <p:cNvSpPr/>
          <p:nvPr/>
        </p:nvSpPr>
        <p:spPr>
          <a:xfrm>
            <a:off x="8044070"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1" name="Left Arrow 10"/>
          <p:cNvSpPr/>
          <p:nvPr/>
        </p:nvSpPr>
        <p:spPr>
          <a:xfrm>
            <a:off x="3650974"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2" name="Left Arrow 11"/>
          <p:cNvSpPr/>
          <p:nvPr/>
        </p:nvSpPr>
        <p:spPr>
          <a:xfrm>
            <a:off x="2448339"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pic>
        <p:nvPicPr>
          <p:cNvPr id="5" name="Picture 4"/>
          <p:cNvPicPr>
            <a:picLocks noChangeAspect="1"/>
          </p:cNvPicPr>
          <p:nvPr/>
        </p:nvPicPr>
        <p:blipFill>
          <a:blip r:embed="rId2"/>
          <a:stretch>
            <a:fillRect/>
          </a:stretch>
        </p:blipFill>
        <p:spPr>
          <a:xfrm>
            <a:off x="5676403" y="2479000"/>
            <a:ext cx="1920406" cy="1926503"/>
          </a:xfrm>
          <a:prstGeom prst="rect">
            <a:avLst/>
          </a:prstGeom>
        </p:spPr>
      </p:pic>
      <p:pic>
        <p:nvPicPr>
          <p:cNvPr id="13" name="Picture 12"/>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4301324" y="2462832"/>
            <a:ext cx="1924050" cy="1924050"/>
          </a:xfrm>
          <a:prstGeom prst="rect">
            <a:avLst/>
          </a:prstGeom>
        </p:spPr>
      </p:pic>
      <p:pic>
        <p:nvPicPr>
          <p:cNvPr id="15" name="Picture 14"/>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7170460" y="2497621"/>
            <a:ext cx="1924050" cy="1924050"/>
          </a:xfrm>
          <a:prstGeom prst="rect">
            <a:avLst/>
          </a:prstGeom>
        </p:spPr>
      </p:pic>
      <p:pic>
        <p:nvPicPr>
          <p:cNvPr id="16" name="Picture 15"/>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8744984" y="2499276"/>
            <a:ext cx="1924050" cy="1924050"/>
          </a:xfrm>
          <a:prstGeom prst="rect">
            <a:avLst/>
          </a:prstGeom>
        </p:spPr>
      </p:pic>
      <p:pic>
        <p:nvPicPr>
          <p:cNvPr id="17" name="Picture 16"/>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10242685" y="2481453"/>
            <a:ext cx="1924050" cy="1924050"/>
          </a:xfrm>
          <a:prstGeom prst="rect">
            <a:avLst/>
          </a:prstGeom>
        </p:spPr>
      </p:pic>
      <p:pic>
        <p:nvPicPr>
          <p:cNvPr id="18" name="Picture 17"/>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3014124" y="2437020"/>
            <a:ext cx="1924050" cy="1924050"/>
          </a:xfrm>
          <a:prstGeom prst="rect">
            <a:avLst/>
          </a:prstGeom>
        </p:spPr>
      </p:pic>
      <p:graphicFrame>
        <p:nvGraphicFramePr>
          <p:cNvPr id="20" name="Diagram 19"/>
          <p:cNvGraphicFramePr/>
          <p:nvPr>
            <p:extLst>
              <p:ext uri="{D42A27DB-BD31-4B8C-83A1-F6EECF244321}">
                <p14:modId xmlns:p14="http://schemas.microsoft.com/office/powerpoint/2010/main" val="4050206515"/>
              </p:ext>
            </p:extLst>
          </p:nvPr>
        </p:nvGraphicFramePr>
        <p:xfrm>
          <a:off x="2330173" y="4038600"/>
          <a:ext cx="8987183" cy="188512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2" name="Rounded Rectangular Callout 21"/>
          <p:cNvSpPr/>
          <p:nvPr/>
        </p:nvSpPr>
        <p:spPr>
          <a:xfrm>
            <a:off x="2862470" y="2279374"/>
            <a:ext cx="2491408" cy="662609"/>
          </a:xfrm>
          <a:prstGeom prst="wedgeRoundRectCallou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dirty="0" smtClean="0"/>
              <a:t>عن – سمعت -قال</a:t>
            </a:r>
            <a:endParaRPr lang="fa-IR" dirty="0"/>
          </a:p>
        </p:txBody>
      </p:sp>
      <p:sp>
        <p:nvSpPr>
          <p:cNvPr id="23" name="Rounded Rectangular Callout 22"/>
          <p:cNvSpPr/>
          <p:nvPr/>
        </p:nvSpPr>
        <p:spPr>
          <a:xfrm>
            <a:off x="7596809" y="2279374"/>
            <a:ext cx="3574774" cy="874643"/>
          </a:xfrm>
          <a:prstGeom prst="wedgeRoundRectCallou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dirty="0" smtClean="0"/>
              <a:t>حدثنا – اخبرنا -...</a:t>
            </a:r>
            <a:endParaRPr lang="fa-IR" dirty="0"/>
          </a:p>
        </p:txBody>
      </p:sp>
    </p:spTree>
    <p:extLst>
      <p:ext uri="{BB962C8B-B14F-4D97-AF65-F5344CB8AC3E}">
        <p14:creationId xmlns:p14="http://schemas.microsoft.com/office/powerpoint/2010/main" val="418845595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down)">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down)">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down)">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down)">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circle(in)">
                                      <p:cBhvr>
                                        <p:cTn id="66" dur="2000"/>
                                        <p:tgtEl>
                                          <p:spTgt spid="3"/>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barn(inVertical)">
                                      <p:cBhvr>
                                        <p:cTn id="71" dur="500"/>
                                        <p:tgtEl>
                                          <p:spTgt spid="22"/>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barn(inVertical)">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1000"/>
                                        <p:tgtEl>
                                          <p:spTgt spid="20"/>
                                        </p:tgtEl>
                                      </p:cBhvr>
                                    </p:animEffect>
                                    <p:anim calcmode="lin" valueType="num">
                                      <p:cBhvr>
                                        <p:cTn id="82" dur="1000" fill="hold"/>
                                        <p:tgtEl>
                                          <p:spTgt spid="20"/>
                                        </p:tgtEl>
                                        <p:attrNameLst>
                                          <p:attrName>ppt_x</p:attrName>
                                        </p:attrNameLst>
                                      </p:cBhvr>
                                      <p:tavLst>
                                        <p:tav tm="0">
                                          <p:val>
                                            <p:strVal val="#ppt_x"/>
                                          </p:val>
                                        </p:tav>
                                        <p:tav tm="100000">
                                          <p:val>
                                            <p:strVal val="#ppt_x"/>
                                          </p:val>
                                        </p:tav>
                                      </p:tavLst>
                                    </p:anim>
                                    <p:anim calcmode="lin" valueType="num">
                                      <p:cBhvr>
                                        <p:cTn id="8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animBg="1"/>
      <p:bldP spid="8" grpId="0" animBg="1"/>
      <p:bldP spid="10" grpId="0" animBg="1"/>
      <p:bldP spid="11" grpId="0" animBg="1"/>
      <p:bldP spid="12" grpId="0" animBg="1"/>
      <p:bldGraphic spid="20" grpId="0">
        <p:bldAsOne/>
      </p:bldGraphic>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6281530" y="516835"/>
            <a:ext cx="5035827" cy="1033669"/>
          </a:xfrm>
          <a:prstGeom prst="flowChartTerminator">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800" dirty="0" smtClean="0">
                <a:cs typeface="B Mah" panose="00000400000000000000" pitchFamily="2" charset="-78"/>
              </a:rPr>
              <a:t>تعابیر </a:t>
            </a:r>
            <a:r>
              <a:rPr lang="fa-IR" sz="2800" dirty="0" smtClean="0">
                <a:cs typeface="B Mah" panose="00000400000000000000" pitchFamily="2" charset="-78"/>
              </a:rPr>
              <a:t>در </a:t>
            </a:r>
            <a:r>
              <a:rPr lang="fa-IR" sz="2800" dirty="0" smtClean="0">
                <a:cs typeface="B Mah" panose="00000400000000000000" pitchFamily="2" charset="-78"/>
              </a:rPr>
              <a:t>سلسله اسناد</a:t>
            </a:r>
            <a:endParaRPr lang="fa-IR" sz="2800" dirty="0">
              <a:cs typeface="B Mah" panose="00000400000000000000" pitchFamily="2" charset="-78"/>
            </a:endParaRPr>
          </a:p>
        </p:txBody>
      </p:sp>
      <p:sp>
        <p:nvSpPr>
          <p:cNvPr id="3" name="Vertical Scroll 2"/>
          <p:cNvSpPr/>
          <p:nvPr/>
        </p:nvSpPr>
        <p:spPr>
          <a:xfrm>
            <a:off x="636109" y="2829337"/>
            <a:ext cx="1921565" cy="1683027"/>
          </a:xfrm>
          <a:prstGeom prst="verticalScroll">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fa-IR" dirty="0" smtClean="0"/>
              <a:t>متن حدیث پیامبر (ص)</a:t>
            </a:r>
            <a:endParaRPr lang="fa-IR" dirty="0"/>
          </a:p>
        </p:txBody>
      </p:sp>
      <p:sp>
        <p:nvSpPr>
          <p:cNvPr id="4" name="Left Arrow 3"/>
          <p:cNvSpPr/>
          <p:nvPr/>
        </p:nvSpPr>
        <p:spPr>
          <a:xfrm>
            <a:off x="9554818"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7" name="Left Arrow 6"/>
          <p:cNvSpPr/>
          <p:nvPr/>
        </p:nvSpPr>
        <p:spPr>
          <a:xfrm>
            <a:off x="5022574"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8" name="Left Arrow 7"/>
          <p:cNvSpPr/>
          <p:nvPr/>
        </p:nvSpPr>
        <p:spPr>
          <a:xfrm>
            <a:off x="6394174" y="3594652"/>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0" name="Left Arrow 9"/>
          <p:cNvSpPr/>
          <p:nvPr/>
        </p:nvSpPr>
        <p:spPr>
          <a:xfrm>
            <a:off x="8044070"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1" name="Left Arrow 10"/>
          <p:cNvSpPr/>
          <p:nvPr/>
        </p:nvSpPr>
        <p:spPr>
          <a:xfrm>
            <a:off x="3650974"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2" name="Left Arrow 11"/>
          <p:cNvSpPr/>
          <p:nvPr/>
        </p:nvSpPr>
        <p:spPr>
          <a:xfrm>
            <a:off x="2448339" y="3574774"/>
            <a:ext cx="755373" cy="443948"/>
          </a:xfrm>
          <a:prstGeom prst="lef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pic>
        <p:nvPicPr>
          <p:cNvPr id="5" name="Picture 4"/>
          <p:cNvPicPr>
            <a:picLocks noChangeAspect="1"/>
          </p:cNvPicPr>
          <p:nvPr/>
        </p:nvPicPr>
        <p:blipFill>
          <a:blip r:embed="rId2"/>
          <a:stretch>
            <a:fillRect/>
          </a:stretch>
        </p:blipFill>
        <p:spPr>
          <a:xfrm>
            <a:off x="5676403" y="2479000"/>
            <a:ext cx="1920406" cy="1926503"/>
          </a:xfrm>
          <a:prstGeom prst="rect">
            <a:avLst/>
          </a:prstGeom>
        </p:spPr>
      </p:pic>
      <p:pic>
        <p:nvPicPr>
          <p:cNvPr id="13" name="Picture 12"/>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4301324" y="2462832"/>
            <a:ext cx="1924050" cy="1924050"/>
          </a:xfrm>
          <a:prstGeom prst="rect">
            <a:avLst/>
          </a:prstGeom>
        </p:spPr>
      </p:pic>
      <p:pic>
        <p:nvPicPr>
          <p:cNvPr id="15" name="Picture 14"/>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7170460" y="2497621"/>
            <a:ext cx="1924050" cy="1924050"/>
          </a:xfrm>
          <a:prstGeom prst="rect">
            <a:avLst/>
          </a:prstGeom>
        </p:spPr>
      </p:pic>
      <p:pic>
        <p:nvPicPr>
          <p:cNvPr id="16" name="Picture 15"/>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8744984" y="2499276"/>
            <a:ext cx="1924050" cy="1924050"/>
          </a:xfrm>
          <a:prstGeom prst="rect">
            <a:avLst/>
          </a:prstGeom>
        </p:spPr>
      </p:pic>
      <p:pic>
        <p:nvPicPr>
          <p:cNvPr id="17" name="Picture 16"/>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10242685" y="2481453"/>
            <a:ext cx="1924050" cy="1924050"/>
          </a:xfrm>
          <a:prstGeom prst="rect">
            <a:avLst/>
          </a:prstGeom>
        </p:spPr>
      </p:pic>
      <p:pic>
        <p:nvPicPr>
          <p:cNvPr id="18" name="Picture 17"/>
          <p:cNvPicPr>
            <a:picLocks noChangeAspect="1"/>
          </p:cNvPicPr>
          <p:nvPr/>
        </p:nvPicPr>
        <p:blipFill>
          <a:blip r:embed="rId3">
            <a:extLst>
              <a:ext uri="{BEBA8EAE-BF5A-486C-A8C5-ECC9F3942E4B}">
                <a14:imgProps xmlns:a14="http://schemas.microsoft.com/office/drawing/2010/main">
                  <a14:imgLayer r:embed="rId4">
                    <a14:imgEffect>
                      <a14:backgroundRemoval t="9901" b="100000" l="9901" r="89604"/>
                    </a14:imgEffect>
                  </a14:imgLayer>
                </a14:imgProps>
              </a:ext>
              <a:ext uri="{28A0092B-C50C-407E-A947-70E740481C1C}">
                <a14:useLocalDpi xmlns:a14="http://schemas.microsoft.com/office/drawing/2010/main" val="0"/>
              </a:ext>
            </a:extLst>
          </a:blip>
          <a:stretch>
            <a:fillRect/>
          </a:stretch>
        </p:blipFill>
        <p:spPr>
          <a:xfrm>
            <a:off x="3014124" y="2437020"/>
            <a:ext cx="1924050" cy="1924050"/>
          </a:xfrm>
          <a:prstGeom prst="rect">
            <a:avLst/>
          </a:prstGeom>
        </p:spPr>
      </p:pic>
      <p:sp>
        <p:nvSpPr>
          <p:cNvPr id="19" name="Rounded Rectangular Callout 18"/>
          <p:cNvSpPr/>
          <p:nvPr/>
        </p:nvSpPr>
        <p:spPr>
          <a:xfrm>
            <a:off x="2301486" y="1709530"/>
            <a:ext cx="2482343" cy="1293745"/>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t>تعبیر سمع بیشتر در اتصال بین صحابی و پیامبر دیده می شود،</a:t>
            </a:r>
            <a:endParaRPr lang="fa-IR" dirty="0"/>
          </a:p>
        </p:txBody>
      </p:sp>
      <p:sp>
        <p:nvSpPr>
          <p:cNvPr id="21" name="Rounded Rectangular Callout 20"/>
          <p:cNvSpPr/>
          <p:nvPr/>
        </p:nvSpPr>
        <p:spPr>
          <a:xfrm>
            <a:off x="4812196" y="1948070"/>
            <a:ext cx="4028661" cy="1068877"/>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t>و در اتصال بین صحابه و تابعین و طبقات آن ها عموماً تعبیر عن دیده می شود.</a:t>
            </a:r>
            <a:endParaRPr lang="fa-IR" dirty="0"/>
          </a:p>
        </p:txBody>
      </p:sp>
      <p:sp>
        <p:nvSpPr>
          <p:cNvPr id="24" name="Bent Arrow 23"/>
          <p:cNvSpPr/>
          <p:nvPr/>
        </p:nvSpPr>
        <p:spPr>
          <a:xfrm flipV="1">
            <a:off x="3904134" y="4405503"/>
            <a:ext cx="1287200" cy="1178339"/>
          </a:xfrm>
          <a:prstGeom prst="bentArrow">
            <a:avLst/>
          </a:prstGeom>
        </p:spPr>
        <p:style>
          <a:lnRef idx="3">
            <a:schemeClr val="lt1"/>
          </a:lnRef>
          <a:fillRef idx="1">
            <a:schemeClr val="accent5"/>
          </a:fillRef>
          <a:effectRef idx="1">
            <a:schemeClr val="accent5"/>
          </a:effectRef>
          <a:fontRef idx="minor">
            <a:schemeClr val="lt1"/>
          </a:fontRef>
        </p:style>
        <p:txBody>
          <a:bodyPr rtlCol="1" anchor="ctr"/>
          <a:lstStyle/>
          <a:p>
            <a:pPr algn="ctr"/>
            <a:endParaRPr lang="fa-IR">
              <a:solidFill>
                <a:schemeClr val="tx1"/>
              </a:solidFill>
            </a:endParaRPr>
          </a:p>
        </p:txBody>
      </p:sp>
      <p:sp>
        <p:nvSpPr>
          <p:cNvPr id="25" name="Explosion 1 24"/>
          <p:cNvSpPr/>
          <p:nvPr/>
        </p:nvSpPr>
        <p:spPr>
          <a:xfrm>
            <a:off x="5689236" y="4195970"/>
            <a:ext cx="3110207" cy="2345636"/>
          </a:xfrm>
          <a:prstGeom prst="irregularSeal1">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sz="2400" dirty="0">
                <a:cs typeface="2  Badr" panose="00000400000000000000" pitchFamily="2" charset="-78"/>
              </a:rPr>
              <a:t>در این طبقات، تصریح به کیفیت تحمل، مورد توجه نبوده است</a:t>
            </a:r>
            <a:r>
              <a:rPr lang="en-US" sz="2400" dirty="0">
                <a:cs typeface="2  Badr" panose="00000400000000000000" pitchFamily="2" charset="-78"/>
              </a:rPr>
              <a:t>. </a:t>
            </a:r>
            <a:endParaRPr lang="fa-IR" sz="2400" dirty="0">
              <a:cs typeface="2  Badr" panose="00000400000000000000" pitchFamily="2" charset="-78"/>
            </a:endParaRPr>
          </a:p>
        </p:txBody>
      </p:sp>
    </p:spTree>
    <p:extLst>
      <p:ext uri="{BB962C8B-B14F-4D97-AF65-F5344CB8AC3E}">
        <p14:creationId xmlns:p14="http://schemas.microsoft.com/office/powerpoint/2010/main" val="145709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anim calcmode="lin" valueType="num">
                                      <p:cBhvr>
                                        <p:cTn id="20" dur="1000" fill="hold"/>
                                        <p:tgtEl>
                                          <p:spTgt spid="21"/>
                                        </p:tgtEl>
                                        <p:attrNameLst>
                                          <p:attrName>ppt_x</p:attrName>
                                        </p:attrNameLst>
                                      </p:cBhvr>
                                      <p:tavLst>
                                        <p:tav tm="0">
                                          <p:val>
                                            <p:strVal val="#ppt_x"/>
                                          </p:val>
                                        </p:tav>
                                        <p:tav tm="100000">
                                          <p:val>
                                            <p:strVal val="#ppt_x"/>
                                          </p:val>
                                        </p:tav>
                                      </p:tavLst>
                                    </p:anim>
                                    <p:anim calcmode="lin" valueType="num">
                                      <p:cBhvr>
                                        <p:cTn id="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animEffect transition="in" filter="fade">
                                      <p:cBhvr>
                                        <p:cTn id="3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9" grpId="0" animBg="1"/>
      <p:bldP spid="21" grpId="0" animBg="1"/>
      <p:bldP spid="24"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457738" y="2054087"/>
            <a:ext cx="8534400" cy="3615267"/>
          </a:xfrm>
        </p:spPr>
        <p:txBody>
          <a:bodyPr>
            <a:normAutofit/>
          </a:bodyPr>
          <a:lstStyle/>
          <a:p>
            <a:r>
              <a:rPr lang="fa-IR" sz="2800" dirty="0">
                <a:cs typeface="2  Baran" panose="00000400000000000000" pitchFamily="2" charset="-78"/>
              </a:rPr>
              <a:t>استفاده از تعابیر اصطلاحی در ربع دوم از سدۀ دوم دیده </a:t>
            </a:r>
            <a:r>
              <a:rPr lang="fa-IR" sz="2800" dirty="0" smtClean="0">
                <a:cs typeface="2  Baran" panose="00000400000000000000" pitchFamily="2" charset="-78"/>
              </a:rPr>
              <a:t>می‌شود.</a:t>
            </a:r>
          </a:p>
          <a:p>
            <a:r>
              <a:rPr lang="fa-IR" sz="2800" dirty="0" smtClean="0">
                <a:cs typeface="2  Baran" panose="00000400000000000000" pitchFamily="2" charset="-78"/>
              </a:rPr>
              <a:t>وجود اسنادی با تعابیری خلاف الگوی قابل انتظار غریب به نظر می رسد  و جای سوال دارد.</a:t>
            </a:r>
          </a:p>
          <a:p>
            <a:r>
              <a:rPr lang="fa-IR" sz="2800" dirty="0">
                <a:cs typeface="2  Badr" panose="00000400000000000000" pitchFamily="2" charset="-78"/>
              </a:rPr>
              <a:t>به نظر می‌رسد که جای گرفتن تعابیر اصطلاحی در تحمل طبقات کهن، از تصرفات پسین در سلسلۀ اسناد بوده باشد که برخی از راویان سدۀ</a:t>
            </a:r>
            <a:r>
              <a:rPr lang="en-US" sz="2800" dirty="0">
                <a:cs typeface="2  Badr" panose="00000400000000000000" pitchFamily="2" charset="-78"/>
              </a:rPr>
              <a:t> </a:t>
            </a:r>
            <a:r>
              <a:rPr lang="en-US" sz="2800" dirty="0" smtClean="0">
                <a:cs typeface="2  Badr" panose="00000400000000000000" pitchFamily="2" charset="-78"/>
              </a:rPr>
              <a:t>2</a:t>
            </a:r>
            <a:r>
              <a:rPr lang="fa-IR" sz="2800" dirty="0" smtClean="0">
                <a:cs typeface="2  Badr" panose="00000400000000000000" pitchFamily="2" charset="-78"/>
              </a:rPr>
              <a:t>ق </a:t>
            </a:r>
            <a:r>
              <a:rPr lang="fa-IR" sz="2800" dirty="0">
                <a:cs typeface="2  Badr" panose="00000400000000000000" pitchFamily="2" charset="-78"/>
              </a:rPr>
              <a:t>را گرایش بدان بوده است.</a:t>
            </a:r>
          </a:p>
        </p:txBody>
      </p:sp>
      <p:sp>
        <p:nvSpPr>
          <p:cNvPr id="14" name="Title 13"/>
          <p:cNvSpPr>
            <a:spLocks noGrp="1"/>
          </p:cNvSpPr>
          <p:nvPr>
            <p:ph type="title"/>
          </p:nvPr>
        </p:nvSpPr>
        <p:spPr>
          <a:xfrm>
            <a:off x="3228630" y="180769"/>
            <a:ext cx="8534400" cy="1501775"/>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cs typeface="B Mah" panose="00000400000000000000" pitchFamily="2" charset="-78"/>
              </a:rPr>
              <a:t>چند نکته</a:t>
            </a:r>
            <a:endParaRPr lang="fa-IR" dirty="0">
              <a:cs typeface="B Mah" panose="00000400000000000000" pitchFamily="2" charset="-78"/>
            </a:endParaRPr>
          </a:p>
        </p:txBody>
      </p:sp>
    </p:spTree>
    <p:extLst>
      <p:ext uri="{BB962C8B-B14F-4D97-AF65-F5344CB8AC3E}">
        <p14:creationId xmlns:p14="http://schemas.microsoft.com/office/powerpoint/2010/main" val="80846923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1000"/>
                                        <p:tgtEl>
                                          <p:spTgt spid="9">
                                            <p:txEl>
                                              <p:pRg st="2" end="2"/>
                                            </p:txEl>
                                          </p:spTgt>
                                        </p:tgtEl>
                                      </p:cBhvr>
                                    </p:animEffect>
                                    <p:anim calcmode="lin" valueType="num">
                                      <p:cBhvr>
                                        <p:cTn id="27"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91491544"/>
              </p:ext>
            </p:extLst>
          </p:nvPr>
        </p:nvGraphicFramePr>
        <p:xfrm>
          <a:off x="9474890" y="4187687"/>
          <a:ext cx="1988240" cy="8481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itle 13"/>
          <p:cNvSpPr>
            <a:spLocks noGrp="1"/>
          </p:cNvSpPr>
          <p:nvPr>
            <p:ph type="title"/>
          </p:nvPr>
        </p:nvSpPr>
        <p:spPr>
          <a:xfrm>
            <a:off x="3228630" y="180769"/>
            <a:ext cx="8534400" cy="1501775"/>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cs typeface="B Mah" panose="00000400000000000000" pitchFamily="2" charset="-78"/>
              </a:rPr>
              <a:t>نگاهی به تحولات</a:t>
            </a:r>
            <a:endParaRPr lang="fa-IR" dirty="0">
              <a:cs typeface="B Mah" panose="00000400000000000000" pitchFamily="2" charset="-78"/>
            </a:endParaRPr>
          </a:p>
        </p:txBody>
      </p:sp>
      <p:sp>
        <p:nvSpPr>
          <p:cNvPr id="2" name="Flowchart: Alternate Process 1"/>
          <p:cNvSpPr/>
          <p:nvPr/>
        </p:nvSpPr>
        <p:spPr>
          <a:xfrm>
            <a:off x="9501809" y="3021496"/>
            <a:ext cx="1961321" cy="967408"/>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t>بوم بصره</a:t>
            </a:r>
            <a:endParaRPr lang="fa-IR" dirty="0"/>
          </a:p>
        </p:txBody>
      </p:sp>
      <p:sp>
        <p:nvSpPr>
          <p:cNvPr id="4" name="Rounded Rectangular Callout 3"/>
          <p:cNvSpPr/>
          <p:nvPr/>
        </p:nvSpPr>
        <p:spPr>
          <a:xfrm>
            <a:off x="9859617" y="2173357"/>
            <a:ext cx="1245704" cy="715617"/>
          </a:xfrm>
          <a:prstGeom prst="wedgeRoundRectCallou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cs typeface="2  Badr" panose="00000400000000000000" pitchFamily="2" charset="-78"/>
              </a:rPr>
              <a:t>سده 2 هجری</a:t>
            </a:r>
            <a:endParaRPr lang="fa-IR" dirty="0">
              <a:cs typeface="2  Badr" panose="00000400000000000000" pitchFamily="2" charset="-78"/>
            </a:endParaRPr>
          </a:p>
        </p:txBody>
      </p:sp>
      <p:sp>
        <p:nvSpPr>
          <p:cNvPr id="6" name="Curved Down Arrow 5"/>
          <p:cNvSpPr/>
          <p:nvPr/>
        </p:nvSpPr>
        <p:spPr>
          <a:xfrm flipH="1">
            <a:off x="5168346" y="1941443"/>
            <a:ext cx="4585251" cy="108005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solidFill>
              </a:rPr>
              <a:t>انتقال گفتمان ضرورت اسناد</a:t>
            </a:r>
          </a:p>
          <a:p>
            <a:pPr algn="ctr"/>
            <a:r>
              <a:rPr lang="fa-IR" dirty="0" smtClean="0">
                <a:solidFill>
                  <a:schemeClr val="tx1"/>
                </a:solidFill>
              </a:rPr>
              <a:t>توسط شعبه بن حجاج و...</a:t>
            </a:r>
            <a:endParaRPr lang="fa-IR" dirty="0">
              <a:solidFill>
                <a:schemeClr val="tx1"/>
              </a:solidFill>
            </a:endParaRPr>
          </a:p>
        </p:txBody>
      </p:sp>
      <p:sp>
        <p:nvSpPr>
          <p:cNvPr id="7" name="Rounded Rectangle 6"/>
          <p:cNvSpPr/>
          <p:nvPr/>
        </p:nvSpPr>
        <p:spPr>
          <a:xfrm>
            <a:off x="4002152" y="3021496"/>
            <a:ext cx="2120348" cy="96740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بوم کوفه</a:t>
            </a:r>
            <a:endParaRPr lang="fa-IR" dirty="0"/>
          </a:p>
        </p:txBody>
      </p:sp>
      <p:sp>
        <p:nvSpPr>
          <p:cNvPr id="8" name="Curved Down Arrow 7"/>
          <p:cNvSpPr/>
          <p:nvPr/>
        </p:nvSpPr>
        <p:spPr>
          <a:xfrm flipH="1">
            <a:off x="1391478" y="2305879"/>
            <a:ext cx="3193771" cy="71561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solidFill>
              </a:rPr>
              <a:t>بوم های دیگر</a:t>
            </a:r>
            <a:endParaRPr lang="fa-IR" dirty="0">
              <a:solidFill>
                <a:schemeClr val="tx1"/>
              </a:solidFill>
            </a:endParaRPr>
          </a:p>
        </p:txBody>
      </p:sp>
      <p:sp>
        <p:nvSpPr>
          <p:cNvPr id="10" name="Curved Right Arrow 9"/>
          <p:cNvSpPr/>
          <p:nvPr/>
        </p:nvSpPr>
        <p:spPr>
          <a:xfrm>
            <a:off x="3228630" y="3339548"/>
            <a:ext cx="733770" cy="24914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1" name="Curved Up Arrow 10"/>
          <p:cNvSpPr/>
          <p:nvPr/>
        </p:nvSpPr>
        <p:spPr>
          <a:xfrm>
            <a:off x="4850296" y="3988904"/>
            <a:ext cx="2544417" cy="82163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2" name="Curved Right Arrow 11"/>
          <p:cNvSpPr/>
          <p:nvPr/>
        </p:nvSpPr>
        <p:spPr>
          <a:xfrm>
            <a:off x="8441635" y="3339548"/>
            <a:ext cx="1060174" cy="3048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32319820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4" grpId="0" animBg="1"/>
      <p:bldP spid="2" grpId="0" animBg="1"/>
      <p:bldP spid="4" grpId="0" animBg="1"/>
      <p:bldP spid="6" grpId="0" animBg="1"/>
      <p:bldP spid="7" grpId="0" animBg="1"/>
      <p:bldP spid="8"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643268" y="1855305"/>
            <a:ext cx="8534400" cy="3615267"/>
          </a:xfrm>
        </p:spPr>
        <p:txBody>
          <a:bodyPr>
            <a:normAutofit/>
          </a:bodyPr>
          <a:lstStyle/>
          <a:p>
            <a:r>
              <a:rPr lang="fa-IR" sz="2800" dirty="0" smtClean="0">
                <a:cs typeface="2  Baran" panose="00000400000000000000" pitchFamily="2" charset="-78"/>
              </a:rPr>
              <a:t>کوشش در جهت نظام دهی به اسناد در حدیث</a:t>
            </a:r>
          </a:p>
          <a:p>
            <a:r>
              <a:rPr lang="fa-IR" sz="2800" dirty="0" smtClean="0">
                <a:cs typeface="2  Baran" panose="00000400000000000000" pitchFamily="2" charset="-78"/>
              </a:rPr>
              <a:t>سعی در مطرح کردن موازین خاص برای اسناد</a:t>
            </a:r>
          </a:p>
          <a:p>
            <a:r>
              <a:rPr lang="fa-IR" sz="2800" dirty="0" smtClean="0">
                <a:cs typeface="2  Baran" panose="00000400000000000000" pitchFamily="2" charset="-78"/>
              </a:rPr>
              <a:t>تأکید بر استفاده از الفاظ با وضوح کافی در نقل احادیث</a:t>
            </a:r>
          </a:p>
          <a:p>
            <a:r>
              <a:rPr lang="fa-IR" sz="2800" dirty="0" smtClean="0">
                <a:cs typeface="2  Baran" panose="00000400000000000000" pitchFamily="2" charset="-78"/>
              </a:rPr>
              <a:t>و...</a:t>
            </a:r>
            <a:endParaRPr lang="fa-IR" sz="2800" dirty="0">
              <a:cs typeface="2  Baran" panose="00000400000000000000" pitchFamily="2" charset="-78"/>
            </a:endParaRPr>
          </a:p>
        </p:txBody>
      </p:sp>
      <p:sp>
        <p:nvSpPr>
          <p:cNvPr id="14" name="Title 13"/>
          <p:cNvSpPr>
            <a:spLocks noGrp="1"/>
          </p:cNvSpPr>
          <p:nvPr>
            <p:ph type="title"/>
          </p:nvPr>
        </p:nvSpPr>
        <p:spPr>
          <a:xfrm>
            <a:off x="3228630" y="180769"/>
            <a:ext cx="8534400" cy="1501775"/>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cs typeface="B Mah" panose="00000400000000000000" pitchFamily="2" charset="-78"/>
              </a:rPr>
              <a:t>شعبه بن حجاج</a:t>
            </a:r>
            <a:endParaRPr lang="fa-IR" dirty="0">
              <a:cs typeface="B Mah" panose="00000400000000000000" pitchFamily="2" charset="-78"/>
            </a:endParaRPr>
          </a:p>
        </p:txBody>
      </p:sp>
    </p:spTree>
    <p:extLst>
      <p:ext uri="{BB962C8B-B14F-4D97-AF65-F5344CB8AC3E}">
        <p14:creationId xmlns:p14="http://schemas.microsoft.com/office/powerpoint/2010/main" val="41188877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1000"/>
                                        <p:tgtEl>
                                          <p:spTgt spid="9">
                                            <p:txEl>
                                              <p:pRg st="2" end="2"/>
                                            </p:txEl>
                                          </p:spTgt>
                                        </p:tgtEl>
                                      </p:cBhvr>
                                    </p:animEffect>
                                    <p:anim calcmode="lin" valueType="num">
                                      <p:cBhvr>
                                        <p:cTn id="27"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fade">
                                      <p:cBhvr>
                                        <p:cTn id="33" dur="1000"/>
                                        <p:tgtEl>
                                          <p:spTgt spid="9">
                                            <p:txEl>
                                              <p:pRg st="3" end="3"/>
                                            </p:txEl>
                                          </p:spTgt>
                                        </p:tgtEl>
                                      </p:cBhvr>
                                    </p:animEffect>
                                    <p:anim calcmode="lin" valueType="num">
                                      <p:cBhvr>
                                        <p:cTn id="34"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643268" y="1855305"/>
            <a:ext cx="8534400" cy="3615267"/>
          </a:xfrm>
        </p:spPr>
        <p:txBody>
          <a:bodyPr/>
          <a:lstStyle/>
          <a:p>
            <a:r>
              <a:rPr lang="fa-IR" sz="2800" dirty="0" smtClean="0">
                <a:cs typeface="2  Baran" panose="00000400000000000000" pitchFamily="2" charset="-78"/>
              </a:rPr>
              <a:t>سوء اسفاده ها و نگرانی از گسترش اسانید ساختگی – روی آوردن به جعل اسناد یا تدلیس</a:t>
            </a:r>
          </a:p>
          <a:p>
            <a:pPr marL="0" indent="0">
              <a:buNone/>
            </a:pPr>
            <a:endParaRPr lang="fa-IR" dirty="0">
              <a:cs typeface="2  Badr" panose="00000400000000000000" pitchFamily="2" charset="-78"/>
            </a:endParaRPr>
          </a:p>
        </p:txBody>
      </p:sp>
      <p:sp>
        <p:nvSpPr>
          <p:cNvPr id="14" name="Title 13"/>
          <p:cNvSpPr>
            <a:spLocks noGrp="1"/>
          </p:cNvSpPr>
          <p:nvPr>
            <p:ph type="title"/>
          </p:nvPr>
        </p:nvSpPr>
        <p:spPr>
          <a:xfrm>
            <a:off x="3228630" y="180769"/>
            <a:ext cx="8534400" cy="1501775"/>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cs typeface="B Mah" panose="00000400000000000000" pitchFamily="2" charset="-78"/>
              </a:rPr>
              <a:t>نسل بعد از شعبه</a:t>
            </a:r>
            <a:endParaRPr lang="fa-IR" dirty="0">
              <a:cs typeface="B Mah" panose="00000400000000000000" pitchFamily="2" charset="-78"/>
            </a:endParaRPr>
          </a:p>
        </p:txBody>
      </p:sp>
      <p:graphicFrame>
        <p:nvGraphicFramePr>
          <p:cNvPr id="2" name="Diagram 1"/>
          <p:cNvGraphicFramePr/>
          <p:nvPr/>
        </p:nvGraphicFramePr>
        <p:xfrm>
          <a:off x="4377635" y="2389441"/>
          <a:ext cx="4368800" cy="4581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owchart: Alternate Process 2"/>
          <p:cNvSpPr/>
          <p:nvPr/>
        </p:nvSpPr>
        <p:spPr>
          <a:xfrm>
            <a:off x="2875722" y="4940967"/>
            <a:ext cx="1934817" cy="70236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ابوحنیفه</a:t>
            </a:r>
            <a:endParaRPr lang="fa-IR" dirty="0"/>
          </a:p>
        </p:txBody>
      </p:sp>
      <p:sp>
        <p:nvSpPr>
          <p:cNvPr id="6" name="Flowchart: Alternate Process 5"/>
          <p:cNvSpPr/>
          <p:nvPr/>
        </p:nvSpPr>
        <p:spPr>
          <a:xfrm>
            <a:off x="8242851" y="5292150"/>
            <a:ext cx="1934817" cy="70236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عبدالله بن مبارک مروزی</a:t>
            </a:r>
            <a:endParaRPr lang="fa-IR" dirty="0"/>
          </a:p>
        </p:txBody>
      </p:sp>
      <p:sp>
        <p:nvSpPr>
          <p:cNvPr id="4" name="Down Ribbon 3"/>
          <p:cNvSpPr/>
          <p:nvPr/>
        </p:nvSpPr>
        <p:spPr>
          <a:xfrm>
            <a:off x="3308142" y="5643332"/>
            <a:ext cx="5875615" cy="1093304"/>
          </a:xfrm>
          <a:prstGeom prst="ribbon">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fa-IR" dirty="0">
                <a:cs typeface="B Mah" panose="00000400000000000000" pitchFamily="2" charset="-78"/>
              </a:rPr>
              <a:t>شکل‌گیری معیارهای تحمل حدیث، به تدریج صورت گرفته </a:t>
            </a:r>
            <a:r>
              <a:rPr lang="fa-IR" dirty="0" smtClean="0">
                <a:cs typeface="B Mah" panose="00000400000000000000" pitchFamily="2" charset="-78"/>
              </a:rPr>
              <a:t>است.</a:t>
            </a:r>
            <a:endParaRPr lang="fa-IR" dirty="0">
              <a:cs typeface="B Mah" panose="00000400000000000000" pitchFamily="2" charset="-78"/>
            </a:endParaRPr>
          </a:p>
        </p:txBody>
      </p:sp>
    </p:spTree>
    <p:extLst>
      <p:ext uri="{BB962C8B-B14F-4D97-AF65-F5344CB8AC3E}">
        <p14:creationId xmlns:p14="http://schemas.microsoft.com/office/powerpoint/2010/main" val="40637416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arn(inVertic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down)">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4" grpId="0" animBg="1"/>
      <p:bldGraphic spid="2" grpId="0">
        <p:bldAsOne/>
      </p:bldGraphic>
      <p:bldP spid="3" grpId="0" animBg="1"/>
      <p:bldP spid="6"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3228630" y="180769"/>
            <a:ext cx="8534400" cy="1501775"/>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cs typeface="B Mah" panose="00000400000000000000" pitchFamily="2" charset="-78"/>
              </a:rPr>
              <a:t>تحولات</a:t>
            </a:r>
            <a:endParaRPr lang="fa-IR" dirty="0">
              <a:cs typeface="B Mah" panose="00000400000000000000" pitchFamily="2" charset="-78"/>
            </a:endParaRPr>
          </a:p>
        </p:txBody>
      </p:sp>
      <p:sp>
        <p:nvSpPr>
          <p:cNvPr id="5" name="Rounded Rectangle 4"/>
          <p:cNvSpPr/>
          <p:nvPr/>
        </p:nvSpPr>
        <p:spPr>
          <a:xfrm>
            <a:off x="8176592" y="2213112"/>
            <a:ext cx="2955235" cy="75537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fa-IR" dirty="0" smtClean="0"/>
              <a:t>فرابومی شدن احادیث</a:t>
            </a:r>
            <a:endParaRPr lang="fa-IR" dirty="0"/>
          </a:p>
        </p:txBody>
      </p:sp>
      <p:sp>
        <p:nvSpPr>
          <p:cNvPr id="7" name="Striped Right Arrow 6"/>
          <p:cNvSpPr/>
          <p:nvPr/>
        </p:nvSpPr>
        <p:spPr>
          <a:xfrm flipH="1">
            <a:off x="6294781" y="2385391"/>
            <a:ext cx="1669774" cy="384314"/>
          </a:xfrm>
          <a:prstGeom prst="stripedRight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p>
        </p:txBody>
      </p:sp>
      <p:sp>
        <p:nvSpPr>
          <p:cNvPr id="8" name="Rounded Rectangle 7"/>
          <p:cNvSpPr/>
          <p:nvPr/>
        </p:nvSpPr>
        <p:spPr>
          <a:xfrm>
            <a:off x="3551581" y="2080591"/>
            <a:ext cx="2358887" cy="99391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ضرورت ساماندهی روشهایی کارآمدتر</a:t>
            </a:r>
            <a:endParaRPr lang="fa-IR" dirty="0"/>
          </a:p>
        </p:txBody>
      </p:sp>
      <p:sp>
        <p:nvSpPr>
          <p:cNvPr id="10" name="Down Arrow 9"/>
          <p:cNvSpPr/>
          <p:nvPr/>
        </p:nvSpPr>
        <p:spPr>
          <a:xfrm>
            <a:off x="4386470" y="3286539"/>
            <a:ext cx="344554" cy="1166191"/>
          </a:xfrm>
          <a:prstGeom prst="downArrow">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a:p>
        </p:txBody>
      </p:sp>
      <p:sp>
        <p:nvSpPr>
          <p:cNvPr id="11" name="Rounded Rectangle 10"/>
          <p:cNvSpPr/>
          <p:nvPr/>
        </p:nvSpPr>
        <p:spPr>
          <a:xfrm>
            <a:off x="3975651" y="4472608"/>
            <a:ext cx="1166192" cy="978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مسند نویسی</a:t>
            </a:r>
            <a:endParaRPr lang="fa-IR" dirty="0"/>
          </a:p>
        </p:txBody>
      </p:sp>
      <p:sp>
        <p:nvSpPr>
          <p:cNvPr id="12" name="Rounded Rectangle 11"/>
          <p:cNvSpPr/>
          <p:nvPr/>
        </p:nvSpPr>
        <p:spPr>
          <a:xfrm>
            <a:off x="5340626" y="4472608"/>
            <a:ext cx="1325217" cy="9979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کتب جامع و سنن</a:t>
            </a:r>
            <a:endParaRPr lang="fa-IR" dirty="0"/>
          </a:p>
        </p:txBody>
      </p:sp>
      <p:sp>
        <p:nvSpPr>
          <p:cNvPr id="18" name="Rounded Rectangle 17"/>
          <p:cNvSpPr/>
          <p:nvPr/>
        </p:nvSpPr>
        <p:spPr>
          <a:xfrm>
            <a:off x="2451651" y="4476219"/>
            <a:ext cx="1325217" cy="9979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صحاح سته</a:t>
            </a:r>
            <a:endParaRPr lang="fa-IR" dirty="0"/>
          </a:p>
        </p:txBody>
      </p:sp>
      <p:sp>
        <p:nvSpPr>
          <p:cNvPr id="19" name="10-Point Star 18"/>
          <p:cNvSpPr/>
          <p:nvPr/>
        </p:nvSpPr>
        <p:spPr>
          <a:xfrm>
            <a:off x="2146853" y="5649335"/>
            <a:ext cx="4611756" cy="791222"/>
          </a:xfrm>
          <a:prstGeom prst="star10">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smtClean="0"/>
              <a:t>اوج اهمیت دهی به معیارهای تحمل حدیث</a:t>
            </a:r>
            <a:endParaRPr lang="fa-IR" dirty="0"/>
          </a:p>
        </p:txBody>
      </p:sp>
      <p:sp>
        <p:nvSpPr>
          <p:cNvPr id="20" name="Curved Up Arrow 19"/>
          <p:cNvSpPr/>
          <p:nvPr/>
        </p:nvSpPr>
        <p:spPr>
          <a:xfrm>
            <a:off x="6321288" y="5470572"/>
            <a:ext cx="3816626" cy="78187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21" name="Snip and Round Single Corner Rectangle 20"/>
          <p:cNvSpPr/>
          <p:nvPr/>
        </p:nvSpPr>
        <p:spPr>
          <a:xfrm>
            <a:off x="8229601" y="4301067"/>
            <a:ext cx="3533429" cy="1169505"/>
          </a:xfrm>
          <a:prstGeom prst="snip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400" dirty="0" smtClean="0">
                <a:cs typeface="2  Badr" panose="00000400000000000000" pitchFamily="2" charset="-78"/>
              </a:rPr>
              <a:t>تدوین کتب مدون در مصطلح الحدیث،</a:t>
            </a:r>
          </a:p>
          <a:p>
            <a:pPr algn="ctr"/>
            <a:r>
              <a:rPr lang="fa-IR" sz="2400" dirty="0" smtClean="0">
                <a:cs typeface="2  Badr" panose="00000400000000000000" pitchFamily="2" charset="-78"/>
              </a:rPr>
              <a:t>ابن خلاد رامهرمزی و...</a:t>
            </a:r>
            <a:endParaRPr lang="fa-IR" sz="2400" dirty="0">
              <a:cs typeface="2  Badr" panose="00000400000000000000" pitchFamily="2" charset="-78"/>
            </a:endParaRPr>
          </a:p>
        </p:txBody>
      </p:sp>
    </p:spTree>
    <p:extLst>
      <p:ext uri="{BB962C8B-B14F-4D97-AF65-F5344CB8AC3E}">
        <p14:creationId xmlns:p14="http://schemas.microsoft.com/office/powerpoint/2010/main" val="37182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down)">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1000" fill="hold"/>
                                        <p:tgtEl>
                                          <p:spTgt spid="19"/>
                                        </p:tgtEl>
                                        <p:attrNameLst>
                                          <p:attrName>ppt_w</p:attrName>
                                        </p:attrNameLst>
                                      </p:cBhvr>
                                      <p:tavLst>
                                        <p:tav tm="0">
                                          <p:val>
                                            <p:fltVal val="0"/>
                                          </p:val>
                                        </p:tav>
                                        <p:tav tm="100000">
                                          <p:val>
                                            <p:strVal val="#ppt_w"/>
                                          </p:val>
                                        </p:tav>
                                      </p:tavLst>
                                    </p:anim>
                                    <p:anim calcmode="lin" valueType="num">
                                      <p:cBhvr>
                                        <p:cTn id="46" dur="1000" fill="hold"/>
                                        <p:tgtEl>
                                          <p:spTgt spid="19"/>
                                        </p:tgtEl>
                                        <p:attrNameLst>
                                          <p:attrName>ppt_h</p:attrName>
                                        </p:attrNameLst>
                                      </p:cBhvr>
                                      <p:tavLst>
                                        <p:tav tm="0">
                                          <p:val>
                                            <p:fltVal val="0"/>
                                          </p:val>
                                        </p:tav>
                                        <p:tav tm="100000">
                                          <p:val>
                                            <p:strVal val="#ppt_h"/>
                                          </p:val>
                                        </p:tav>
                                      </p:tavLst>
                                    </p:anim>
                                    <p:anim calcmode="lin" valueType="num">
                                      <p:cBhvr>
                                        <p:cTn id="47" dur="1000" fill="hold"/>
                                        <p:tgtEl>
                                          <p:spTgt spid="19"/>
                                        </p:tgtEl>
                                        <p:attrNameLst>
                                          <p:attrName>style.rotation</p:attrName>
                                        </p:attrNameLst>
                                      </p:cBhvr>
                                      <p:tavLst>
                                        <p:tav tm="0">
                                          <p:val>
                                            <p:fltVal val="90"/>
                                          </p:val>
                                        </p:tav>
                                        <p:tav tm="100000">
                                          <p:val>
                                            <p:fltVal val="0"/>
                                          </p:val>
                                        </p:tav>
                                      </p:tavLst>
                                    </p:anim>
                                    <p:animEffect transition="in" filter="fade">
                                      <p:cBhvr>
                                        <p:cTn id="48" dur="10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arn(inVertical)">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circle(in)">
                                      <p:cBhvr>
                                        <p:cTn id="5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 grpId="0" animBg="1"/>
      <p:bldP spid="7" grpId="0" animBg="1"/>
      <p:bldP spid="8" grpId="0" animBg="1"/>
      <p:bldP spid="10" grpId="0" animBg="1"/>
      <p:bldP spid="11" grpId="0" animBg="1"/>
      <p:bldP spid="12" grpId="0" animBg="1"/>
      <p:bldP spid="18" grpId="0" animBg="1"/>
      <p:bldP spid="19"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80589" y="3061253"/>
            <a:ext cx="8534400" cy="3615267"/>
          </a:xfrm>
        </p:spPr>
        <p:txBody>
          <a:bodyPr>
            <a:normAutofit/>
          </a:bodyPr>
          <a:lstStyle/>
          <a:p>
            <a:r>
              <a:rPr lang="fa-IR" sz="2800" dirty="0" smtClean="0">
                <a:cs typeface="2  Baran" panose="00000400000000000000" pitchFamily="2" charset="-78"/>
              </a:rPr>
              <a:t>اختلافات در کاربرد مصطلحات تحمل و برداشت از آن ها (مثل حدثنا و اخبرنا – عن و معنعن در بین شیعه و اهل سنت)</a:t>
            </a:r>
          </a:p>
          <a:p>
            <a:r>
              <a:rPr lang="fa-IR" sz="2800" dirty="0" smtClean="0">
                <a:cs typeface="2  Baran" panose="00000400000000000000" pitchFamily="2" charset="-78"/>
              </a:rPr>
              <a:t>متکامل شدن مباحث حول این اصطلاحات در طول زمان (اهلیت و سن و...)</a:t>
            </a:r>
          </a:p>
          <a:p>
            <a:r>
              <a:rPr lang="fa-IR" sz="2800" dirty="0">
                <a:cs typeface="2  Baran" panose="00000400000000000000" pitchFamily="2" charset="-78"/>
              </a:rPr>
              <a:t>کاربرد تعبیر «اخبرنا» در فهارس امامی سدۀ 5ق، چنان گسترده است که گویی به نوعی روایت به اجازه اشعار دارد. این همان شیوۀ انتقال کتب نزد متقدمان امامیه است که بخش مهمی از نقد حدیث نزد آنان، بر مبنای آن استوار بوده </a:t>
            </a:r>
            <a:r>
              <a:rPr lang="fa-IR" sz="2800" dirty="0" smtClean="0">
                <a:cs typeface="2  Baran" panose="00000400000000000000" pitchFamily="2" charset="-78"/>
              </a:rPr>
              <a:t>است. همچنین تعبیر «قال» در نقل به وجاده نیز به کار رفته است.</a:t>
            </a:r>
          </a:p>
          <a:p>
            <a:endParaRPr lang="fa-IR" sz="2800" dirty="0" smtClean="0">
              <a:cs typeface="2  Baran" panose="00000400000000000000" pitchFamily="2" charset="-78"/>
            </a:endParaRPr>
          </a:p>
          <a:p>
            <a:endParaRPr lang="fa-IR" sz="2800" dirty="0" smtClean="0">
              <a:cs typeface="2  Baran" panose="00000400000000000000" pitchFamily="2" charset="-78"/>
            </a:endParaRPr>
          </a:p>
          <a:p>
            <a:endParaRPr lang="fa-IR" sz="2800" dirty="0">
              <a:cs typeface="2  Baran" panose="00000400000000000000" pitchFamily="2" charset="-78"/>
            </a:endParaRPr>
          </a:p>
        </p:txBody>
      </p:sp>
      <p:sp>
        <p:nvSpPr>
          <p:cNvPr id="14" name="Title 13"/>
          <p:cNvSpPr>
            <a:spLocks noGrp="1"/>
          </p:cNvSpPr>
          <p:nvPr>
            <p:ph type="title"/>
          </p:nvPr>
        </p:nvSpPr>
        <p:spPr>
          <a:xfrm>
            <a:off x="3228630" y="180769"/>
            <a:ext cx="8534400" cy="1501775"/>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cs typeface="B Mah" panose="00000400000000000000" pitchFamily="2" charset="-78"/>
              </a:rPr>
              <a:t>برخی نکته ها</a:t>
            </a:r>
            <a:endParaRPr lang="fa-IR" dirty="0">
              <a:cs typeface="B Mah" panose="00000400000000000000" pitchFamily="2" charset="-78"/>
            </a:endParaRPr>
          </a:p>
        </p:txBody>
      </p:sp>
    </p:spTree>
    <p:extLst>
      <p:ext uri="{BB962C8B-B14F-4D97-AF65-F5344CB8AC3E}">
        <p14:creationId xmlns:p14="http://schemas.microsoft.com/office/powerpoint/2010/main" val="419380602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1000"/>
                                        <p:tgtEl>
                                          <p:spTgt spid="9">
                                            <p:txEl>
                                              <p:pRg st="2" end="2"/>
                                            </p:txEl>
                                          </p:spTgt>
                                        </p:tgtEl>
                                      </p:cBhvr>
                                    </p:animEffect>
                                    <p:anim calcmode="lin" valueType="num">
                                      <p:cBhvr>
                                        <p:cTn id="27"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84212" y="685800"/>
            <a:ext cx="11202988" cy="3615267"/>
          </a:xfrm>
        </p:spPr>
        <p:txBody>
          <a:bodyPr>
            <a:normAutofit/>
          </a:bodyPr>
          <a:lstStyle/>
          <a:p>
            <a:pPr algn="ctr"/>
            <a:r>
              <a:rPr lang="fa-IR" sz="8800" dirty="0" smtClean="0">
                <a:cs typeface="2  Koodak" panose="00000700000000000000" pitchFamily="2" charset="-78"/>
              </a:rPr>
              <a:t>اللهم صل علی محمد و آل محمد و عجل فرجهم</a:t>
            </a:r>
            <a:endParaRPr lang="fa-IR" sz="8800" dirty="0">
              <a:cs typeface="2  Koodak" panose="00000700000000000000" pitchFamily="2" charset="-78"/>
            </a:endParaRPr>
          </a:p>
        </p:txBody>
      </p:sp>
    </p:spTree>
    <p:extLst>
      <p:ext uri="{BB962C8B-B14F-4D97-AF65-F5344CB8AC3E}">
        <p14:creationId xmlns:p14="http://schemas.microsoft.com/office/powerpoint/2010/main" val="1645200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013" y="477078"/>
            <a:ext cx="8534400" cy="1501912"/>
          </a:xfrm>
        </p:spPr>
        <p:txBody>
          <a:bodyPr>
            <a:normAutofit/>
          </a:bodyPr>
          <a:lstStyle/>
          <a:p>
            <a:pPr algn="r"/>
            <a:r>
              <a:rPr lang="fa-IR" dirty="0">
                <a:cs typeface="B Mah" panose="00000400000000000000" pitchFamily="2" charset="-78"/>
              </a:rPr>
              <a:t>تَحَمُّلِ </a:t>
            </a:r>
            <a:r>
              <a:rPr lang="fa-IR" dirty="0" smtClean="0">
                <a:cs typeface="B Mah" panose="00000400000000000000" pitchFamily="2" charset="-78"/>
              </a:rPr>
              <a:t>حَدیث</a:t>
            </a:r>
            <a:endParaRPr lang="fa-IR" dirty="0">
              <a:cs typeface="B Mah" panose="00000400000000000000" pitchFamily="2" charset="-78"/>
            </a:endParaRPr>
          </a:p>
        </p:txBody>
      </p:sp>
      <p:sp>
        <p:nvSpPr>
          <p:cNvPr id="3" name="Content Placeholder 2"/>
          <p:cNvSpPr>
            <a:spLocks noGrp="1"/>
          </p:cNvSpPr>
          <p:nvPr>
            <p:ph idx="1"/>
          </p:nvPr>
        </p:nvSpPr>
        <p:spPr>
          <a:xfrm>
            <a:off x="1254057" y="1586948"/>
            <a:ext cx="8534400" cy="3615267"/>
          </a:xfrm>
        </p:spPr>
        <p:txBody>
          <a:bodyPr/>
          <a:lstStyle/>
          <a:p>
            <a:r>
              <a:rPr lang="fa-IR" sz="2800" dirty="0" smtClean="0">
                <a:cs typeface="2  Farnaz" panose="00000400000000000000" pitchFamily="2" charset="-78"/>
              </a:rPr>
              <a:t>اصطلاحی </a:t>
            </a:r>
            <a:r>
              <a:rPr lang="fa-IR" sz="2800" dirty="0">
                <a:cs typeface="2  Farnaz" panose="00000400000000000000" pitchFamily="2" charset="-78"/>
              </a:rPr>
              <a:t>در علوم حدیث که ناظر به گونۀ پیوستگی میان هر راوی و شیخ در سلسلۀ اِسناد حدیث است</a:t>
            </a:r>
            <a:r>
              <a:rPr lang="en-US" sz="2800" dirty="0">
                <a:cs typeface="2  Farnaz" panose="00000400000000000000" pitchFamily="2" charset="-78"/>
              </a:rPr>
              <a:t>. </a:t>
            </a:r>
            <a:r>
              <a:rPr lang="en-US" dirty="0"/>
              <a:t/>
            </a:r>
            <a:br>
              <a:rPr lang="en-US" dirty="0"/>
            </a:br>
            <a:endParaRPr lang="fa-IR" dirty="0"/>
          </a:p>
        </p:txBody>
      </p:sp>
    </p:spTree>
    <p:extLst>
      <p:ext uri="{BB962C8B-B14F-4D97-AF65-F5344CB8AC3E}">
        <p14:creationId xmlns:p14="http://schemas.microsoft.com/office/powerpoint/2010/main" val="116870670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822" y="313725"/>
            <a:ext cx="8534400" cy="1501912"/>
          </a:xfrm>
        </p:spPr>
        <p:txBody>
          <a:bodyPr/>
          <a:lstStyle/>
          <a:p>
            <a:pPr algn="r"/>
            <a:r>
              <a:rPr lang="fa-IR" dirty="0" smtClean="0">
                <a:cs typeface="B Mah" panose="00000400000000000000" pitchFamily="2" charset="-78"/>
              </a:rPr>
              <a:t>3 بحث</a:t>
            </a:r>
            <a:endParaRPr lang="fa-IR" dirty="0">
              <a:cs typeface="B Mah" panose="00000400000000000000" pitchFamily="2" charset="-78"/>
            </a:endParaRPr>
          </a:p>
        </p:txBody>
      </p:sp>
      <p:sp>
        <p:nvSpPr>
          <p:cNvPr id="9" name="Content Placeholder 8"/>
          <p:cNvSpPr>
            <a:spLocks noGrp="1"/>
          </p:cNvSpPr>
          <p:nvPr>
            <p:ph idx="1"/>
          </p:nvPr>
        </p:nvSpPr>
        <p:spPr/>
        <p:txBody>
          <a:bodyPr/>
          <a:lstStyle/>
          <a:p>
            <a:endParaRPr lang="fa-IR"/>
          </a:p>
        </p:txBody>
      </p:sp>
      <p:sp>
        <p:nvSpPr>
          <p:cNvPr id="11" name="Flowchart: Terminator 10"/>
          <p:cNvSpPr/>
          <p:nvPr/>
        </p:nvSpPr>
        <p:spPr>
          <a:xfrm>
            <a:off x="9077739" y="2305878"/>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اصل</a:t>
            </a:r>
            <a:endParaRPr lang="fa-IR" dirty="0"/>
          </a:p>
        </p:txBody>
      </p:sp>
      <p:sp>
        <p:nvSpPr>
          <p:cNvPr id="12" name="Flowchart: Terminator 11"/>
          <p:cNvSpPr/>
          <p:nvPr/>
        </p:nvSpPr>
        <p:spPr>
          <a:xfrm>
            <a:off x="9077738" y="3393571"/>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اهمیت</a:t>
            </a:r>
            <a:endParaRPr lang="fa-IR" dirty="0"/>
          </a:p>
        </p:txBody>
      </p:sp>
      <p:sp>
        <p:nvSpPr>
          <p:cNvPr id="13" name="Flowchart: Terminator 12"/>
          <p:cNvSpPr/>
          <p:nvPr/>
        </p:nvSpPr>
        <p:spPr>
          <a:xfrm>
            <a:off x="9077738" y="4433499"/>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تدوین</a:t>
            </a:r>
            <a:endParaRPr lang="fa-IR" dirty="0"/>
          </a:p>
        </p:txBody>
      </p:sp>
    </p:spTree>
    <p:extLst>
      <p:ext uri="{BB962C8B-B14F-4D97-AF65-F5344CB8AC3E}">
        <p14:creationId xmlns:p14="http://schemas.microsoft.com/office/powerpoint/2010/main" val="11728049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822" y="313725"/>
            <a:ext cx="8534400" cy="1501912"/>
          </a:xfrm>
        </p:spPr>
        <p:txBody>
          <a:bodyPr/>
          <a:lstStyle/>
          <a:p>
            <a:pPr algn="r"/>
            <a:endParaRPr lang="fa-IR" dirty="0"/>
          </a:p>
        </p:txBody>
      </p:sp>
      <p:sp>
        <p:nvSpPr>
          <p:cNvPr id="9" name="Content Placeholder 8"/>
          <p:cNvSpPr>
            <a:spLocks noGrp="1"/>
          </p:cNvSpPr>
          <p:nvPr>
            <p:ph idx="1"/>
          </p:nvPr>
        </p:nvSpPr>
        <p:spPr>
          <a:xfrm>
            <a:off x="670960" y="796971"/>
            <a:ext cx="8534400" cy="3615267"/>
          </a:xfrm>
        </p:spPr>
        <p:txBody>
          <a:bodyPr>
            <a:normAutofit/>
          </a:bodyPr>
          <a:lstStyle/>
          <a:p>
            <a:r>
              <a:rPr lang="fa-IR" sz="2800" dirty="0">
                <a:cs typeface="2  Baran" panose="00000400000000000000" pitchFamily="2" charset="-78"/>
              </a:rPr>
              <a:t>اصل مبحث تحمل حدیث در سطحی محدود از صدر اسلام وجود </a:t>
            </a:r>
            <a:r>
              <a:rPr lang="fa-IR" sz="2800" dirty="0" smtClean="0">
                <a:cs typeface="2  Baran" panose="00000400000000000000" pitchFamily="2" charset="-78"/>
              </a:rPr>
              <a:t>داشته است.</a:t>
            </a:r>
            <a:endParaRPr lang="fa-IR" sz="2800" dirty="0">
              <a:cs typeface="2  Baran" panose="00000400000000000000" pitchFamily="2" charset="-78"/>
            </a:endParaRPr>
          </a:p>
        </p:txBody>
      </p:sp>
      <p:sp>
        <p:nvSpPr>
          <p:cNvPr id="11" name="Flowchart: Terminator 10"/>
          <p:cNvSpPr/>
          <p:nvPr/>
        </p:nvSpPr>
        <p:spPr>
          <a:xfrm>
            <a:off x="9077739" y="2305878"/>
            <a:ext cx="2327483" cy="715618"/>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اصل</a:t>
            </a:r>
            <a:endParaRPr lang="fa-IR" dirty="0"/>
          </a:p>
        </p:txBody>
      </p:sp>
      <p:sp>
        <p:nvSpPr>
          <p:cNvPr id="12" name="Flowchart: Terminator 11"/>
          <p:cNvSpPr/>
          <p:nvPr/>
        </p:nvSpPr>
        <p:spPr>
          <a:xfrm>
            <a:off x="9077738" y="3393571"/>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اهمیت</a:t>
            </a:r>
            <a:endParaRPr lang="fa-IR" dirty="0"/>
          </a:p>
        </p:txBody>
      </p:sp>
      <p:sp>
        <p:nvSpPr>
          <p:cNvPr id="13" name="Flowchart: Terminator 12"/>
          <p:cNvSpPr/>
          <p:nvPr/>
        </p:nvSpPr>
        <p:spPr>
          <a:xfrm>
            <a:off x="9077738" y="4433499"/>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تدوین</a:t>
            </a:r>
            <a:endParaRPr lang="fa-IR" dirty="0"/>
          </a:p>
        </p:txBody>
      </p:sp>
    </p:spTree>
    <p:extLst>
      <p:ext uri="{BB962C8B-B14F-4D97-AF65-F5344CB8AC3E}">
        <p14:creationId xmlns:p14="http://schemas.microsoft.com/office/powerpoint/2010/main" val="1086458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822" y="313725"/>
            <a:ext cx="8534400" cy="1501912"/>
          </a:xfrm>
        </p:spPr>
        <p:txBody>
          <a:bodyPr/>
          <a:lstStyle/>
          <a:p>
            <a:pPr algn="r"/>
            <a:endParaRPr lang="fa-IR" dirty="0"/>
          </a:p>
        </p:txBody>
      </p:sp>
      <p:sp>
        <p:nvSpPr>
          <p:cNvPr id="9" name="Content Placeholder 8"/>
          <p:cNvSpPr>
            <a:spLocks noGrp="1"/>
          </p:cNvSpPr>
          <p:nvPr>
            <p:ph idx="1"/>
          </p:nvPr>
        </p:nvSpPr>
        <p:spPr>
          <a:xfrm>
            <a:off x="445673" y="1943746"/>
            <a:ext cx="8534400" cy="3615267"/>
          </a:xfrm>
        </p:spPr>
        <p:txBody>
          <a:bodyPr>
            <a:normAutofit/>
          </a:bodyPr>
          <a:lstStyle/>
          <a:p>
            <a:r>
              <a:rPr lang="fa-IR" sz="2800" dirty="0">
                <a:cs typeface="2  Baran" panose="00000400000000000000" pitchFamily="2" charset="-78"/>
              </a:rPr>
              <a:t>با اهمیت یافتن اسناد از آغاز سدۀ 2ق روی به اهمیت </a:t>
            </a:r>
            <a:r>
              <a:rPr lang="fa-IR" sz="2800" dirty="0" smtClean="0">
                <a:cs typeface="2  Baran" panose="00000400000000000000" pitchFamily="2" charset="-78"/>
              </a:rPr>
              <a:t>نهاده است.</a:t>
            </a:r>
            <a:endParaRPr lang="fa-IR" sz="2800" dirty="0">
              <a:cs typeface="2  Baran" panose="00000400000000000000" pitchFamily="2" charset="-78"/>
            </a:endParaRPr>
          </a:p>
        </p:txBody>
      </p:sp>
      <p:sp>
        <p:nvSpPr>
          <p:cNvPr id="11" name="Flowchart: Terminator 10"/>
          <p:cNvSpPr/>
          <p:nvPr/>
        </p:nvSpPr>
        <p:spPr>
          <a:xfrm>
            <a:off x="9077739" y="2305878"/>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اصل</a:t>
            </a:r>
            <a:endParaRPr lang="fa-IR" dirty="0"/>
          </a:p>
        </p:txBody>
      </p:sp>
      <p:sp>
        <p:nvSpPr>
          <p:cNvPr id="12" name="Flowchart: Terminator 11"/>
          <p:cNvSpPr/>
          <p:nvPr/>
        </p:nvSpPr>
        <p:spPr>
          <a:xfrm>
            <a:off x="9077738" y="3393571"/>
            <a:ext cx="2327483" cy="715618"/>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اهمیت</a:t>
            </a:r>
            <a:endParaRPr lang="fa-IR" dirty="0"/>
          </a:p>
        </p:txBody>
      </p:sp>
      <p:sp>
        <p:nvSpPr>
          <p:cNvPr id="13" name="Flowchart: Terminator 12"/>
          <p:cNvSpPr/>
          <p:nvPr/>
        </p:nvSpPr>
        <p:spPr>
          <a:xfrm>
            <a:off x="9077738" y="4433499"/>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تدوین</a:t>
            </a:r>
            <a:endParaRPr lang="fa-IR" dirty="0"/>
          </a:p>
        </p:txBody>
      </p:sp>
    </p:spTree>
    <p:extLst>
      <p:ext uri="{BB962C8B-B14F-4D97-AF65-F5344CB8AC3E}">
        <p14:creationId xmlns:p14="http://schemas.microsoft.com/office/powerpoint/2010/main" val="279548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822" y="313725"/>
            <a:ext cx="8534400" cy="1501912"/>
          </a:xfrm>
        </p:spPr>
        <p:txBody>
          <a:bodyPr/>
          <a:lstStyle/>
          <a:p>
            <a:pPr algn="r"/>
            <a:endParaRPr lang="fa-IR" dirty="0"/>
          </a:p>
        </p:txBody>
      </p:sp>
      <p:sp>
        <p:nvSpPr>
          <p:cNvPr id="9" name="Content Placeholder 8"/>
          <p:cNvSpPr>
            <a:spLocks noGrp="1"/>
          </p:cNvSpPr>
          <p:nvPr>
            <p:ph idx="1"/>
          </p:nvPr>
        </p:nvSpPr>
        <p:spPr>
          <a:xfrm>
            <a:off x="543338" y="3242733"/>
            <a:ext cx="8534400" cy="3615267"/>
          </a:xfrm>
        </p:spPr>
        <p:txBody>
          <a:bodyPr>
            <a:normAutofit/>
          </a:bodyPr>
          <a:lstStyle/>
          <a:p>
            <a:r>
              <a:rPr lang="fa-IR" sz="2800" dirty="0">
                <a:cs typeface="2  Baran" panose="00000400000000000000" pitchFamily="2" charset="-78"/>
              </a:rPr>
              <a:t>با تدوین علم مصطلح الحدیث در اواسط سدۀ 4ق، مباحث آن نیز مدون شده است</a:t>
            </a:r>
            <a:r>
              <a:rPr lang="en-US" sz="2800" dirty="0">
                <a:cs typeface="2  Baran" panose="00000400000000000000" pitchFamily="2" charset="-78"/>
              </a:rPr>
              <a:t>. </a:t>
            </a:r>
            <a:endParaRPr lang="fa-IR" sz="2800" dirty="0">
              <a:cs typeface="2  Baran" panose="00000400000000000000" pitchFamily="2" charset="-78"/>
            </a:endParaRPr>
          </a:p>
        </p:txBody>
      </p:sp>
      <p:sp>
        <p:nvSpPr>
          <p:cNvPr id="11" name="Flowchart: Terminator 10"/>
          <p:cNvSpPr/>
          <p:nvPr/>
        </p:nvSpPr>
        <p:spPr>
          <a:xfrm>
            <a:off x="9077739" y="2305878"/>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اصل</a:t>
            </a:r>
            <a:endParaRPr lang="fa-IR" dirty="0"/>
          </a:p>
        </p:txBody>
      </p:sp>
      <p:sp>
        <p:nvSpPr>
          <p:cNvPr id="12" name="Flowchart: Terminator 11"/>
          <p:cNvSpPr/>
          <p:nvPr/>
        </p:nvSpPr>
        <p:spPr>
          <a:xfrm>
            <a:off x="9077738" y="3393571"/>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اهمیت</a:t>
            </a:r>
            <a:endParaRPr lang="fa-IR" dirty="0"/>
          </a:p>
        </p:txBody>
      </p:sp>
      <p:sp>
        <p:nvSpPr>
          <p:cNvPr id="13" name="Flowchart: Terminator 12"/>
          <p:cNvSpPr/>
          <p:nvPr/>
        </p:nvSpPr>
        <p:spPr>
          <a:xfrm>
            <a:off x="9077738" y="4433499"/>
            <a:ext cx="2327483" cy="715618"/>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تدوین</a:t>
            </a:r>
            <a:endParaRPr lang="fa-IR" dirty="0"/>
          </a:p>
        </p:txBody>
      </p:sp>
    </p:spTree>
    <p:extLst>
      <p:ext uri="{BB962C8B-B14F-4D97-AF65-F5344CB8AC3E}">
        <p14:creationId xmlns:p14="http://schemas.microsoft.com/office/powerpoint/2010/main" val="282712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822" y="313725"/>
            <a:ext cx="8534400" cy="1501912"/>
          </a:xfrm>
        </p:spPr>
        <p:txBody>
          <a:bodyPr/>
          <a:lstStyle/>
          <a:p>
            <a:pPr algn="r"/>
            <a:endParaRPr lang="fa-IR" dirty="0"/>
          </a:p>
        </p:txBody>
      </p:sp>
      <p:sp>
        <p:nvSpPr>
          <p:cNvPr id="9" name="Content Placeholder 8"/>
          <p:cNvSpPr>
            <a:spLocks noGrp="1"/>
          </p:cNvSpPr>
          <p:nvPr>
            <p:ph idx="1"/>
          </p:nvPr>
        </p:nvSpPr>
        <p:spPr>
          <a:xfrm>
            <a:off x="543338" y="3021496"/>
            <a:ext cx="8534400" cy="3615267"/>
          </a:xfrm>
        </p:spPr>
        <p:txBody>
          <a:bodyPr/>
          <a:lstStyle/>
          <a:p>
            <a:endParaRPr lang="fa-IR" dirty="0">
              <a:cs typeface="2  Baran" panose="00000400000000000000" pitchFamily="2" charset="-78"/>
            </a:endParaRPr>
          </a:p>
        </p:txBody>
      </p:sp>
      <p:sp>
        <p:nvSpPr>
          <p:cNvPr id="11" name="Flowchart: Terminator 10"/>
          <p:cNvSpPr/>
          <p:nvPr/>
        </p:nvSpPr>
        <p:spPr>
          <a:xfrm>
            <a:off x="9077739" y="2305878"/>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اصل</a:t>
            </a:r>
            <a:endParaRPr lang="fa-IR" dirty="0"/>
          </a:p>
        </p:txBody>
      </p:sp>
      <p:sp>
        <p:nvSpPr>
          <p:cNvPr id="12" name="Flowchart: Terminator 11"/>
          <p:cNvSpPr/>
          <p:nvPr/>
        </p:nvSpPr>
        <p:spPr>
          <a:xfrm>
            <a:off x="9077738" y="3393571"/>
            <a:ext cx="2327483" cy="71561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t>اهمیت</a:t>
            </a:r>
            <a:endParaRPr lang="fa-IR" dirty="0"/>
          </a:p>
        </p:txBody>
      </p:sp>
      <p:sp>
        <p:nvSpPr>
          <p:cNvPr id="13" name="Flowchart: Terminator 12"/>
          <p:cNvSpPr/>
          <p:nvPr/>
        </p:nvSpPr>
        <p:spPr>
          <a:xfrm>
            <a:off x="9077738" y="4433499"/>
            <a:ext cx="2327483" cy="715618"/>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تدوین</a:t>
            </a:r>
            <a:endParaRPr lang="fa-IR" dirty="0"/>
          </a:p>
        </p:txBody>
      </p:sp>
      <p:sp>
        <p:nvSpPr>
          <p:cNvPr id="3" name="Wave 2"/>
          <p:cNvSpPr/>
          <p:nvPr/>
        </p:nvSpPr>
        <p:spPr>
          <a:xfrm>
            <a:off x="2464905" y="3326943"/>
            <a:ext cx="6440557" cy="2928730"/>
          </a:xfrm>
          <a:prstGeom prst="wav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fa-IR" sz="2400" dirty="0" smtClean="0">
                <a:cs typeface="2  Baran" panose="00000400000000000000" pitchFamily="2" charset="-78"/>
              </a:rPr>
              <a:t>نگاهی تحلیلی-تاریخی به سیر تدوین این اصطلاح</a:t>
            </a:r>
            <a:endParaRPr lang="fa-IR" sz="2400" dirty="0">
              <a:cs typeface="2  Baran" panose="00000400000000000000" pitchFamily="2" charset="-78"/>
            </a:endParaRPr>
          </a:p>
        </p:txBody>
      </p:sp>
    </p:spTree>
    <p:extLst>
      <p:ext uri="{BB962C8B-B14F-4D97-AF65-F5344CB8AC3E}">
        <p14:creationId xmlns:p14="http://schemas.microsoft.com/office/powerpoint/2010/main" val="314361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3453917" y="207273"/>
            <a:ext cx="8534400" cy="1501775"/>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cs typeface="B Mah" panose="00000400000000000000" pitchFamily="2" charset="-78"/>
              </a:rPr>
              <a:t>نخستین زمینه ها</a:t>
            </a:r>
            <a:endParaRPr lang="fa-IR" dirty="0">
              <a:cs typeface="B Mah" panose="00000400000000000000" pitchFamily="2" charset="-78"/>
            </a:endParaRPr>
          </a:p>
        </p:txBody>
      </p:sp>
      <p:sp>
        <p:nvSpPr>
          <p:cNvPr id="17" name="Pentagon 16"/>
          <p:cNvSpPr/>
          <p:nvPr/>
        </p:nvSpPr>
        <p:spPr>
          <a:xfrm flipH="1">
            <a:off x="7991061" y="3028858"/>
            <a:ext cx="3273287" cy="1272209"/>
          </a:xfrm>
          <a:prstGeom prst="homePlat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fa-IR" dirty="0" smtClean="0"/>
              <a:t>در نقل احادیث نبوی</a:t>
            </a:r>
            <a:endParaRPr lang="fa-IR" dirty="0"/>
          </a:p>
        </p:txBody>
      </p:sp>
      <p:sp>
        <p:nvSpPr>
          <p:cNvPr id="18" name="Horizontal Scroll 17"/>
          <p:cNvSpPr/>
          <p:nvPr/>
        </p:nvSpPr>
        <p:spPr>
          <a:xfrm>
            <a:off x="3167270" y="2014330"/>
            <a:ext cx="4553847" cy="1855305"/>
          </a:xfrm>
          <a:prstGeom prst="horizontalScroll">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dirty="0" smtClean="0"/>
              <a:t>تعابیر مبهم: </a:t>
            </a:r>
          </a:p>
          <a:p>
            <a:pPr algn="ctr"/>
            <a:r>
              <a:rPr lang="fa-IR" dirty="0" smtClean="0"/>
              <a:t>قال رسول الله...</a:t>
            </a:r>
          </a:p>
          <a:p>
            <a:pPr algn="ctr"/>
            <a:r>
              <a:rPr lang="fa-IR" dirty="0" smtClean="0"/>
              <a:t>عن رسول الله...</a:t>
            </a:r>
          </a:p>
        </p:txBody>
      </p:sp>
      <p:sp>
        <p:nvSpPr>
          <p:cNvPr id="19" name="Horizontal Scroll 18"/>
          <p:cNvSpPr/>
          <p:nvPr/>
        </p:nvSpPr>
        <p:spPr>
          <a:xfrm>
            <a:off x="3167269" y="3944707"/>
            <a:ext cx="4553847" cy="1855305"/>
          </a:xfrm>
          <a:prstGeom prst="horizontalScroll">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dirty="0" smtClean="0"/>
              <a:t>تعبیر واضح</a:t>
            </a:r>
          </a:p>
          <a:p>
            <a:pPr algn="ctr"/>
            <a:r>
              <a:rPr lang="fa-IR" dirty="0" smtClean="0"/>
              <a:t>سمعت رسول الله...</a:t>
            </a:r>
          </a:p>
        </p:txBody>
      </p:sp>
    </p:spTree>
    <p:extLst>
      <p:ext uri="{BB962C8B-B14F-4D97-AF65-F5344CB8AC3E}">
        <p14:creationId xmlns:p14="http://schemas.microsoft.com/office/powerpoint/2010/main" val="8408452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circle(in)">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ircle(in)">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ircle(in)">
                                      <p:cBhvr>
                                        <p:cTn id="2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3453917" y="207273"/>
            <a:ext cx="8534400" cy="1501775"/>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fa-IR" dirty="0" smtClean="0">
                <a:cs typeface="B Mah" panose="00000400000000000000" pitchFamily="2" charset="-78"/>
              </a:rPr>
              <a:t>نخستین زمینه ها</a:t>
            </a:r>
            <a:endParaRPr lang="fa-IR" dirty="0">
              <a:cs typeface="B Mah" panose="00000400000000000000" pitchFamily="2" charset="-78"/>
            </a:endParaRPr>
          </a:p>
        </p:txBody>
      </p:sp>
      <p:sp>
        <p:nvSpPr>
          <p:cNvPr id="4" name="Flowchart: Alternate Process 3"/>
          <p:cNvSpPr/>
          <p:nvPr/>
        </p:nvSpPr>
        <p:spPr>
          <a:xfrm>
            <a:off x="6919360" y="2187575"/>
            <a:ext cx="3935896" cy="1364733"/>
          </a:xfrm>
          <a:prstGeom prst="flowChartAlternate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fa-IR" dirty="0" smtClean="0"/>
              <a:t>تعبیر «سمعت»، تعبیری رایج در زبان روزمره نیز بوده است.</a:t>
            </a:r>
            <a:endParaRPr lang="fa-IR" dirty="0"/>
          </a:p>
        </p:txBody>
      </p:sp>
      <p:sp>
        <p:nvSpPr>
          <p:cNvPr id="10" name="Flowchart: Alternate Process 9"/>
          <p:cNvSpPr/>
          <p:nvPr/>
        </p:nvSpPr>
        <p:spPr>
          <a:xfrm>
            <a:off x="1541429" y="2187575"/>
            <a:ext cx="4161183" cy="1364733"/>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t>نگرانی اهل حدیث دربارۀ استفاده از تعابیر «قال» و «عن» و ابهام‌آلود بودن آنها به تدریج افزایش می‌یافت.</a:t>
            </a:r>
            <a:endParaRPr lang="fa-IR" dirty="0"/>
          </a:p>
        </p:txBody>
      </p:sp>
      <p:sp>
        <p:nvSpPr>
          <p:cNvPr id="12" name="Flowchart: Alternate Process 11"/>
          <p:cNvSpPr/>
          <p:nvPr/>
        </p:nvSpPr>
        <p:spPr>
          <a:xfrm>
            <a:off x="6919360" y="4876800"/>
            <a:ext cx="3935896" cy="1378226"/>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t>باید </a:t>
            </a:r>
            <a:r>
              <a:rPr lang="fa-IR" dirty="0"/>
              <a:t>توجه داشت که در عصر صحابه، چنین حساسیتی دربارۀ تعابیر وجود نداشته است</a:t>
            </a:r>
            <a:r>
              <a:rPr lang="fa-IR" dirty="0" smtClean="0"/>
              <a:t>.</a:t>
            </a:r>
            <a:endParaRPr lang="fa-IR" dirty="0"/>
          </a:p>
        </p:txBody>
      </p:sp>
      <p:sp>
        <p:nvSpPr>
          <p:cNvPr id="6" name="Rounded Rectangle 5"/>
          <p:cNvSpPr/>
          <p:nvPr/>
        </p:nvSpPr>
        <p:spPr>
          <a:xfrm>
            <a:off x="1541429" y="4883546"/>
            <a:ext cx="4161183" cy="1364733"/>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a:t>نسبت میان کاربرد تعابیر می‌تواند دربارۀ توجه صحابه به نحوۀ تحمل حدیث تا اندازه‌ای گویا باشد.</a:t>
            </a:r>
          </a:p>
        </p:txBody>
      </p:sp>
    </p:spTree>
    <p:extLst>
      <p:ext uri="{BB962C8B-B14F-4D97-AF65-F5344CB8AC3E}">
        <p14:creationId xmlns:p14="http://schemas.microsoft.com/office/powerpoint/2010/main" val="19769316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1000" fill="hold"/>
                                        <p:tgtEl>
                                          <p:spTgt spid="12"/>
                                        </p:tgtEl>
                                        <p:attrNameLst>
                                          <p:attrName>ppt_w</p:attrName>
                                        </p:attrNameLst>
                                      </p:cBhvr>
                                      <p:tavLst>
                                        <p:tav tm="0">
                                          <p:val>
                                            <p:fltVal val="0"/>
                                          </p:val>
                                        </p:tav>
                                        <p:tav tm="100000">
                                          <p:val>
                                            <p:strVal val="#ppt_w"/>
                                          </p:val>
                                        </p:tav>
                                      </p:tavLst>
                                    </p:anim>
                                    <p:anim calcmode="lin" valueType="num">
                                      <p:cBhvr>
                                        <p:cTn id="16" dur="1000" fill="hold"/>
                                        <p:tgtEl>
                                          <p:spTgt spid="12"/>
                                        </p:tgtEl>
                                        <p:attrNameLst>
                                          <p:attrName>ppt_h</p:attrName>
                                        </p:attrNameLst>
                                      </p:cBhvr>
                                      <p:tavLst>
                                        <p:tav tm="0">
                                          <p:val>
                                            <p:fltVal val="0"/>
                                          </p:val>
                                        </p:tav>
                                        <p:tav tm="100000">
                                          <p:val>
                                            <p:strVal val="#ppt_h"/>
                                          </p:val>
                                        </p:tav>
                                      </p:tavLst>
                                    </p:anim>
                                    <p:anim calcmode="lin" valueType="num">
                                      <p:cBhvr>
                                        <p:cTn id="17" dur="1000" fill="hold"/>
                                        <p:tgtEl>
                                          <p:spTgt spid="12"/>
                                        </p:tgtEl>
                                        <p:attrNameLst>
                                          <p:attrName>style.rotation</p:attrName>
                                        </p:attrNameLst>
                                      </p:cBhvr>
                                      <p:tavLst>
                                        <p:tav tm="0">
                                          <p:val>
                                            <p:fltVal val="90"/>
                                          </p:val>
                                        </p:tav>
                                        <p:tav tm="100000">
                                          <p:val>
                                            <p:fltVal val="0"/>
                                          </p:val>
                                        </p:tav>
                                      </p:tavLst>
                                    </p:anim>
                                    <p:animEffect transition="in" filter="fade">
                                      <p:cBhvr>
                                        <p:cTn id="18" dur="1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P spid="6" grpId="0" animBg="1"/>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1152</TotalTime>
  <Words>619</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110_Besmellah_1(MRT)</vt:lpstr>
      <vt:lpstr>2  Badr</vt:lpstr>
      <vt:lpstr>2  Baran</vt:lpstr>
      <vt:lpstr>2  Farnaz</vt:lpstr>
      <vt:lpstr>2  Koodak</vt:lpstr>
      <vt:lpstr>B Esfehan</vt:lpstr>
      <vt:lpstr>B Mah</vt:lpstr>
      <vt:lpstr>Century Gothic</vt:lpstr>
      <vt:lpstr>Tahoma</vt:lpstr>
      <vt:lpstr>Wingdings 3</vt:lpstr>
      <vt:lpstr>Slice</vt:lpstr>
      <vt:lpstr>M</vt:lpstr>
      <vt:lpstr>تَحَمُّلِ حَدیث</vt:lpstr>
      <vt:lpstr>3 بحث</vt:lpstr>
      <vt:lpstr>PowerPoint Presentation</vt:lpstr>
      <vt:lpstr>PowerPoint Presentation</vt:lpstr>
      <vt:lpstr>PowerPoint Presentation</vt:lpstr>
      <vt:lpstr>PowerPoint Presentation</vt:lpstr>
      <vt:lpstr>نخستین زمینه ها</vt:lpstr>
      <vt:lpstr>نخستین زمینه ها</vt:lpstr>
      <vt:lpstr>نخستین زمینه ها</vt:lpstr>
      <vt:lpstr>PowerPoint Presentation</vt:lpstr>
      <vt:lpstr>PowerPoint Presentation</vt:lpstr>
      <vt:lpstr>چند نکته</vt:lpstr>
      <vt:lpstr>نگاهی به تحولات</vt:lpstr>
      <vt:lpstr>شعبه بن حجاج</vt:lpstr>
      <vt:lpstr>نسل بعد از شعبه</vt:lpstr>
      <vt:lpstr>تحولات</vt:lpstr>
      <vt:lpstr>برخی نکته ها</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c:title>
  <dc:creator>mohamad</dc:creator>
  <cp:lastModifiedBy>mohamad</cp:lastModifiedBy>
  <cp:revision>31</cp:revision>
  <dcterms:created xsi:type="dcterms:W3CDTF">2015-02-13T07:18:48Z</dcterms:created>
  <dcterms:modified xsi:type="dcterms:W3CDTF">2015-02-14T07:42:31Z</dcterms:modified>
</cp:coreProperties>
</file>