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8" r:id="rId3"/>
    <p:sldId id="289" r:id="rId4"/>
    <p:sldId id="264" r:id="rId5"/>
    <p:sldId id="265" r:id="rId6"/>
    <p:sldId id="266" r:id="rId7"/>
    <p:sldId id="267" r:id="rId8"/>
    <p:sldId id="315" r:id="rId9"/>
    <p:sldId id="317" r:id="rId10"/>
    <p:sldId id="303" r:id="rId11"/>
    <p:sldId id="316" r:id="rId12"/>
    <p:sldId id="304" r:id="rId13"/>
    <p:sldId id="305" r:id="rId14"/>
    <p:sldId id="306" r:id="rId15"/>
    <p:sldId id="313" r:id="rId16"/>
    <p:sldId id="307" r:id="rId17"/>
    <p:sldId id="312" r:id="rId18"/>
    <p:sldId id="308" r:id="rId19"/>
    <p:sldId id="318" r:id="rId20"/>
    <p:sldId id="309" r:id="rId21"/>
    <p:sldId id="310" r:id="rId22"/>
    <p:sldId id="311" r:id="rId23"/>
    <p:sldId id="314" r:id="rId24"/>
    <p:sldId id="319" r:id="rId25"/>
    <p:sldId id="320" r:id="rId26"/>
  </p:sldIdLst>
  <p:sldSz cx="9144000" cy="6858000" type="screen4x3"/>
  <p:notesSz cx="6781800" cy="90678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84" autoAdjust="0"/>
    <p:restoredTop sz="94660"/>
  </p:normalViewPr>
  <p:slideViewPr>
    <p:cSldViewPr>
      <p:cViewPr>
        <p:scale>
          <a:sx n="81" d="100"/>
          <a:sy n="81" d="100"/>
        </p:scale>
        <p:origin x="-1158"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fa-IR"/>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fa-IR"/>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fld id="{DA86C468-7FB4-4E52-8534-A5BFEAC73DFD}" type="datetimeFigureOut">
              <a:rPr lang="fa-IR" smtClean="0"/>
              <a:pPr/>
              <a:t>05/28/1437</a:t>
            </a:fld>
            <a:endParaRPr lang="fa-IR"/>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fa-IR"/>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0CBC102B-6A34-4FA6-9044-EF5F0ED6B50B}" type="slidenum">
              <a:rPr lang="fa-IR" smtClean="0"/>
              <a:pPr/>
              <a:t>‹#›</a:t>
            </a:fld>
            <a:endParaRPr lang="fa-IR"/>
          </a:p>
        </p:txBody>
      </p:sp>
      <p:grpSp>
        <p:nvGrpSpPr>
          <p:cNvPr id="2"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endParaRPr lang="fa-IR"/>
            </a:p>
          </p:txBody>
        </p:sp>
      </p:gr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248400" cy="4873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219200"/>
            <a:ext cx="8229600" cy="51054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457200" y="6400800"/>
            <a:ext cx="2133600" cy="320675"/>
          </a:xfrm>
        </p:spPr>
        <p:txBody>
          <a:bodyPr/>
          <a:lstStyle>
            <a:lvl1pPr>
              <a:defRPr/>
            </a:lvl1pPr>
          </a:lstStyle>
          <a:p>
            <a:fld id="{DA86C468-7FB4-4E52-8534-A5BFEAC73DFD}" type="datetimeFigureOut">
              <a:rPr lang="fa-IR" smtClean="0"/>
              <a:pPr/>
              <a:t>05/28/1437</a:t>
            </a:fld>
            <a:endParaRPr lang="fa-IR"/>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fa-IR"/>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A86C468-7FB4-4E52-8534-A5BFEAC73DFD}" type="datetimeFigureOut">
              <a:rPr lang="fa-IR" smtClean="0"/>
              <a:pPr/>
              <a:t>05/28/1437</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0CBC102B-6A34-4FA6-9044-EF5F0ED6B50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2097" name="Image" r:id="rId15" imgW="10793651" imgH="1498413" progId="">
                  <p:embed/>
                </p:oleObj>
              </mc:Choice>
              <mc:Fallback>
                <p:oleObj name="Image" r:id="rId15" imgW="10793651" imgH="1498413" progId="">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fa-IR"/>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fa-IR"/>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A86C468-7FB4-4E52-8534-A5BFEAC73DFD}" type="datetimeFigureOut">
              <a:rPr lang="fa-IR" smtClean="0"/>
              <a:pPr/>
              <a:t>05/28/1437</a:t>
            </a:fld>
            <a:endParaRPr lang="fa-I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a-I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BC102B-6A34-4FA6-9044-EF5F0ED6B50B}" type="slidenum">
              <a:rPr lang="fa-IR" smtClean="0"/>
              <a:pPr/>
              <a:t>‹#›</a:t>
            </a:fld>
            <a:endParaRPr lang="fa-IR"/>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7" name="Text Box 13"/>
          <p:cNvSpPr txBox="1">
            <a:spLocks noChangeArrowheads="1"/>
          </p:cNvSpPr>
          <p:nvPr/>
        </p:nvSpPr>
        <p:spPr bwMode="gray">
          <a:xfrm>
            <a:off x="8131175" y="257175"/>
            <a:ext cx="990600" cy="396875"/>
          </a:xfrm>
          <a:prstGeom prst="rect">
            <a:avLst/>
          </a:prstGeom>
          <a:noFill/>
          <a:ln w="9525">
            <a:noFill/>
            <a:miter lim="800000"/>
            <a:headEnd/>
            <a:tailEnd/>
          </a:ln>
          <a:effectLst/>
        </p:spPr>
        <p:txBody>
          <a:bodyPr>
            <a:spAutoFit/>
          </a:bodyPr>
          <a:lstStyle/>
          <a:p>
            <a:r>
              <a:rPr lang="en-US" sz="2000" b="1">
                <a:solidFill>
                  <a:schemeClr val="bg1"/>
                </a:solidFill>
              </a:rPr>
              <a:t>LOGO</a:t>
            </a:r>
          </a:p>
        </p:txBody>
      </p:sp>
      <p:sp>
        <p:nvSpPr>
          <p:cNvPr id="1038" name="AutoShape 14"/>
          <p:cNvSpPr>
            <a:spLocks noChangeArrowheads="1"/>
          </p:cNvSpPr>
          <p:nvPr/>
        </p:nvSpPr>
        <p:spPr bwMode="gray">
          <a:xfrm rot="5400000">
            <a:off x="8447088" y="-185738"/>
            <a:ext cx="273050" cy="860425"/>
          </a:xfrm>
          <a:prstGeom prst="moon">
            <a:avLst>
              <a:gd name="adj" fmla="val 21208"/>
            </a:avLst>
          </a:prstGeom>
          <a:solidFill>
            <a:schemeClr val="tx1"/>
          </a:solidFill>
          <a:ln w="9525">
            <a:noFill/>
            <a:miter lim="800000"/>
            <a:headEnd/>
            <a:tailEnd/>
          </a:ln>
          <a:effectLst/>
        </p:spPr>
        <p:txBody>
          <a:bodyPr wrap="none" anchor="ctr"/>
          <a:lstStyle/>
          <a:p>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1" fontAlgn="base" hangingPunct="1">
        <a:spcBef>
          <a:spcPct val="0"/>
        </a:spcBef>
        <a:spcAft>
          <a:spcPct val="0"/>
        </a:spcAft>
        <a:defRPr sz="3200">
          <a:solidFill>
            <a:schemeClr val="bg1"/>
          </a:solidFill>
          <a:latin typeface="+mj-lt"/>
          <a:ea typeface="+mj-ea"/>
          <a:cs typeface="+mj-cs"/>
        </a:defRPr>
      </a:lvl1pPr>
      <a:lvl2pPr algn="ctr" rtl="1" eaLnBrk="1" fontAlgn="base" hangingPunct="1">
        <a:spcBef>
          <a:spcPct val="0"/>
        </a:spcBef>
        <a:spcAft>
          <a:spcPct val="0"/>
        </a:spcAft>
        <a:defRPr sz="3200">
          <a:solidFill>
            <a:schemeClr val="bg1"/>
          </a:solidFill>
          <a:latin typeface="Arial" charset="0"/>
        </a:defRPr>
      </a:lvl2pPr>
      <a:lvl3pPr algn="ctr" rtl="1" eaLnBrk="1" fontAlgn="base" hangingPunct="1">
        <a:spcBef>
          <a:spcPct val="0"/>
        </a:spcBef>
        <a:spcAft>
          <a:spcPct val="0"/>
        </a:spcAft>
        <a:defRPr sz="3200">
          <a:solidFill>
            <a:schemeClr val="bg1"/>
          </a:solidFill>
          <a:latin typeface="Arial" charset="0"/>
        </a:defRPr>
      </a:lvl3pPr>
      <a:lvl4pPr algn="ctr" rtl="1" eaLnBrk="1" fontAlgn="base" hangingPunct="1">
        <a:spcBef>
          <a:spcPct val="0"/>
        </a:spcBef>
        <a:spcAft>
          <a:spcPct val="0"/>
        </a:spcAft>
        <a:defRPr sz="3200">
          <a:solidFill>
            <a:schemeClr val="bg1"/>
          </a:solidFill>
          <a:latin typeface="Arial" charset="0"/>
        </a:defRPr>
      </a:lvl4pPr>
      <a:lvl5pPr algn="ctr" rtl="1" eaLnBrk="1" fontAlgn="base" hangingPunct="1">
        <a:spcBef>
          <a:spcPct val="0"/>
        </a:spcBef>
        <a:spcAft>
          <a:spcPct val="0"/>
        </a:spcAft>
        <a:defRPr sz="3200">
          <a:solidFill>
            <a:schemeClr val="bg1"/>
          </a:solidFill>
          <a:latin typeface="Arial" charset="0"/>
        </a:defRPr>
      </a:lvl5pPr>
      <a:lvl6pPr marL="457200" algn="ctr" rtl="1" eaLnBrk="1" fontAlgn="base" hangingPunct="1">
        <a:spcBef>
          <a:spcPct val="0"/>
        </a:spcBef>
        <a:spcAft>
          <a:spcPct val="0"/>
        </a:spcAft>
        <a:defRPr sz="3200">
          <a:solidFill>
            <a:schemeClr val="bg1"/>
          </a:solidFill>
          <a:latin typeface="Arial" charset="0"/>
        </a:defRPr>
      </a:lvl6pPr>
      <a:lvl7pPr marL="914400" algn="ctr" rtl="1" eaLnBrk="1" fontAlgn="base" hangingPunct="1">
        <a:spcBef>
          <a:spcPct val="0"/>
        </a:spcBef>
        <a:spcAft>
          <a:spcPct val="0"/>
        </a:spcAft>
        <a:defRPr sz="3200">
          <a:solidFill>
            <a:schemeClr val="bg1"/>
          </a:solidFill>
          <a:latin typeface="Arial" charset="0"/>
        </a:defRPr>
      </a:lvl7pPr>
      <a:lvl8pPr marL="1371600" algn="ctr" rtl="1" eaLnBrk="1" fontAlgn="base" hangingPunct="1">
        <a:spcBef>
          <a:spcPct val="0"/>
        </a:spcBef>
        <a:spcAft>
          <a:spcPct val="0"/>
        </a:spcAft>
        <a:defRPr sz="3200">
          <a:solidFill>
            <a:schemeClr val="bg1"/>
          </a:solidFill>
          <a:latin typeface="Arial" charset="0"/>
        </a:defRPr>
      </a:lvl8pPr>
      <a:lvl9pPr marL="1828800" algn="ctr" rtl="1" eaLnBrk="1" fontAlgn="base" hangingPunct="1">
        <a:spcBef>
          <a:spcPct val="0"/>
        </a:spcBef>
        <a:spcAft>
          <a:spcPct val="0"/>
        </a:spcAft>
        <a:defRPr sz="3200">
          <a:solidFill>
            <a:schemeClr val="bg1"/>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785786" y="1214422"/>
            <a:ext cx="7620000" cy="682625"/>
          </a:xfrm>
        </p:spPr>
        <p:txBody>
          <a:bodyPr/>
          <a:lstStyle/>
          <a:p>
            <a:r>
              <a:rPr lang="fa-IR" dirty="0" smtClean="0">
                <a:solidFill>
                  <a:srgbClr val="FF0000"/>
                </a:solidFill>
                <a:cs typeface="B Titr" pitchFamily="2" charset="-78"/>
              </a:rPr>
              <a:t>فصل سوم (مدیریت استراتژیک)</a:t>
            </a:r>
            <a:br>
              <a:rPr lang="fa-IR" dirty="0" smtClean="0">
                <a:solidFill>
                  <a:srgbClr val="FF0000"/>
                </a:solidFill>
                <a:cs typeface="B Titr" pitchFamily="2" charset="-78"/>
              </a:rPr>
            </a:br>
            <a:r>
              <a:rPr lang="fa-IR" dirty="0" smtClean="0">
                <a:solidFill>
                  <a:srgbClr val="FF0000"/>
                </a:solidFill>
                <a:cs typeface="B Titr" pitchFamily="2" charset="-78"/>
              </a:rPr>
              <a:t>محیط داخلی ومسیر استراتژیک</a:t>
            </a:r>
            <a:endParaRPr lang="en-US" dirty="0">
              <a:solidFill>
                <a:srgbClr val="FF0000"/>
              </a:solidFill>
              <a:cs typeface="B Titr" pitchFamily="2" charset="-78"/>
            </a:endParaRPr>
          </a:p>
        </p:txBody>
      </p:sp>
      <p:sp>
        <p:nvSpPr>
          <p:cNvPr id="7" name="Rectangle 3"/>
          <p:cNvSpPr>
            <a:spLocks noGrp="1" noChangeArrowheads="1"/>
          </p:cNvSpPr>
          <p:nvPr>
            <p:ph type="subTitle" idx="1"/>
          </p:nvPr>
        </p:nvSpPr>
        <p:spPr>
          <a:xfrm>
            <a:off x="2625762" y="3140968"/>
            <a:ext cx="7304088" cy="792088"/>
          </a:xfrm>
        </p:spPr>
        <p:txBody>
          <a:bodyPr/>
          <a:lstStyle/>
          <a:p>
            <a:pPr>
              <a:lnSpc>
                <a:spcPct val="90000"/>
              </a:lnSpc>
            </a:pPr>
            <a:r>
              <a:rPr lang="fa-IR" dirty="0" smtClean="0">
                <a:solidFill>
                  <a:schemeClr val="tx1"/>
                </a:solidFill>
                <a:cs typeface="B Titr" pitchFamily="2" charset="-78"/>
              </a:rPr>
              <a:t>استاد راهنما : جناب آقای دکترتفرشی</a:t>
            </a:r>
            <a:endParaRPr lang="en-US" dirty="0">
              <a:solidFill>
                <a:schemeClr val="tx1"/>
              </a:solidFill>
              <a:cs typeface="B Titr" pitchFamily="2" charset="-78"/>
            </a:endParaRPr>
          </a:p>
        </p:txBody>
      </p:sp>
      <p:sp>
        <p:nvSpPr>
          <p:cNvPr id="8" name="Rectangle 3"/>
          <p:cNvSpPr txBox="1">
            <a:spLocks noChangeArrowheads="1"/>
          </p:cNvSpPr>
          <p:nvPr/>
        </p:nvSpPr>
        <p:spPr bwMode="gray">
          <a:xfrm>
            <a:off x="2625762" y="3717032"/>
            <a:ext cx="7304088" cy="2736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r>
              <a:rPr lang="fa-IR" sz="2400" kern="0" dirty="0" smtClean="0">
                <a:solidFill>
                  <a:schemeClr val="accent4"/>
                </a:solidFill>
                <a:cs typeface="B Titr" pitchFamily="2" charset="-78"/>
              </a:rPr>
              <a:t>تهیه کنندگان:</a:t>
            </a:r>
          </a:p>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r>
              <a:rPr lang="fa-IR" sz="2400" kern="0" dirty="0" smtClean="0">
                <a:solidFill>
                  <a:schemeClr val="accent4"/>
                </a:solidFill>
                <a:cs typeface="B Titr" pitchFamily="2" charset="-78"/>
              </a:rPr>
              <a:t> نجف زاده</a:t>
            </a:r>
          </a:p>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r>
              <a:rPr kumimoji="0" lang="fa-IR" sz="2400" b="0" i="0" u="none" strike="noStrike" kern="0" cap="none" spc="0" normalizeH="0" baseline="0" noProof="0" dirty="0" smtClean="0">
                <a:ln>
                  <a:noFill/>
                </a:ln>
                <a:solidFill>
                  <a:schemeClr val="accent4"/>
                </a:solidFill>
                <a:effectLst/>
                <a:uLnTx/>
                <a:uFillTx/>
                <a:cs typeface="B Titr" pitchFamily="2" charset="-78"/>
              </a:rPr>
              <a:t>عظیمی</a:t>
            </a:r>
          </a:p>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r>
              <a:rPr lang="fa-IR" sz="2400" kern="0" dirty="0" smtClean="0">
                <a:solidFill>
                  <a:schemeClr val="accent4"/>
                </a:solidFill>
                <a:cs typeface="B Titr" pitchFamily="2" charset="-78"/>
              </a:rPr>
              <a:t>مقرب زاده</a:t>
            </a:r>
          </a:p>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fa-IR" sz="2400" b="0" i="0" u="none" strike="noStrike" kern="0" cap="none" spc="0" normalizeH="0" baseline="0" noProof="0" dirty="0">
              <a:ln>
                <a:noFill/>
              </a:ln>
              <a:solidFill>
                <a:schemeClr val="accent4"/>
              </a:solidFill>
              <a:effectLst/>
              <a:uLnTx/>
              <a:uFillTx/>
              <a:cs typeface="B Titr" pitchFamily="2" charset="-78"/>
            </a:endParaRPr>
          </a:p>
          <a:p>
            <a:pPr marL="0" marR="0" lvl="0" indent="0" algn="ctr" defTabSz="914400" rtl="1" eaLnBrk="1" fontAlgn="base" latinLnBrk="0" hangingPunct="1">
              <a:lnSpc>
                <a:spcPct val="90000"/>
              </a:lnSpc>
              <a:spcBef>
                <a:spcPct val="20000"/>
              </a:spcBef>
              <a:spcAft>
                <a:spcPct val="0"/>
              </a:spcAft>
              <a:buClr>
                <a:schemeClr val="tx2"/>
              </a:buClr>
              <a:buSzTx/>
              <a:buFont typeface="Wingdings" pitchFamily="2" charset="2"/>
              <a:buNone/>
              <a:tabLst/>
              <a:defRPr/>
            </a:pPr>
            <a:r>
              <a:rPr lang="fa-IR" sz="2400" kern="0" noProof="0" dirty="0" smtClean="0">
                <a:solidFill>
                  <a:schemeClr val="accent4"/>
                </a:solidFill>
                <a:cs typeface="B Titr" pitchFamily="2" charset="-78"/>
              </a:rPr>
              <a:t>اسفند     1394</a:t>
            </a:r>
            <a:endParaRPr kumimoji="0" lang="en-US" sz="2400" b="0" i="0" u="none" strike="noStrike" kern="0" cap="none" spc="0" normalizeH="0" baseline="0" noProof="0" dirty="0" smtClean="0">
              <a:ln>
                <a:noFill/>
              </a:ln>
              <a:solidFill>
                <a:schemeClr val="accent4"/>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48680"/>
            <a:ext cx="6248400" cy="487363"/>
          </a:xfrm>
        </p:spPr>
        <p:txBody>
          <a:bodyPr/>
          <a:lstStyle/>
          <a:p>
            <a:r>
              <a:rPr lang="fa-IR" sz="2400" dirty="0">
                <a:solidFill>
                  <a:srgbClr val="C00000"/>
                </a:solidFill>
                <a:cs typeface="B Titr" pitchFamily="2" charset="-78"/>
              </a:rPr>
              <a:t>اینترنت و مزیت رقابتی </a:t>
            </a:r>
          </a:p>
        </p:txBody>
      </p:sp>
      <p:sp>
        <p:nvSpPr>
          <p:cNvPr id="3" name="Content Placeholder 2"/>
          <p:cNvSpPr>
            <a:spLocks noGrp="1"/>
          </p:cNvSpPr>
          <p:nvPr>
            <p:ph idx="1"/>
          </p:nvPr>
        </p:nvSpPr>
        <p:spPr>
          <a:xfrm>
            <a:off x="323528" y="1268760"/>
            <a:ext cx="8363272" cy="5450160"/>
          </a:xfrm>
        </p:spPr>
        <p:txBody>
          <a:bodyPr/>
          <a:lstStyle/>
          <a:p>
            <a:r>
              <a:rPr lang="fa-IR" sz="2000" b="1" dirty="0">
                <a:cs typeface="B Nazanin" pitchFamily="2" charset="-78"/>
              </a:rPr>
              <a:t>2.موقعیت یابی استراتژیک : با دشوار شدن حفظ مزیت های عملیاتی موقعیت یابی استراتژیک اهمیت به سزایی می یابد.تنها راه برای ایجاد سطوح </a:t>
            </a:r>
            <a:r>
              <a:rPr lang="fa-IR" sz="2000" b="1" dirty="0" smtClean="0">
                <a:cs typeface="B Nazanin" pitchFamily="2" charset="-78"/>
              </a:rPr>
              <a:t>بالاتری از ارزش اقتصادی کسب مزیت هزینه ای یا برتری قیمت است.یک شرکت بایداستقامت خود را حتی به هنگام رشد جهشی حفظ کرده وهمزمان موقعیت خودراه بهبود بخشیده وگسترش دهد.استراتژی فراتر از دنبال کردن عملکردهای برتر مستلزم زنجیره ارزش اقتصادی است که شرکت را قادر به عرضه ارزش منحصر به فرد می سازد</a:t>
            </a:r>
          </a:p>
          <a:p>
            <a:r>
              <a:rPr lang="fa-IR" sz="2000" dirty="0">
                <a:solidFill>
                  <a:srgbClr val="C00000"/>
                </a:solidFill>
                <a:cs typeface="B Titr" pitchFamily="2" charset="-78"/>
              </a:rPr>
              <a:t>شش اصل موقعیت یابی </a:t>
            </a:r>
            <a:r>
              <a:rPr lang="fa-IR" sz="2000" dirty="0" smtClean="0">
                <a:solidFill>
                  <a:srgbClr val="C00000"/>
                </a:solidFill>
                <a:cs typeface="B Titr" pitchFamily="2" charset="-78"/>
              </a:rPr>
              <a:t>استراتژیک :</a:t>
            </a:r>
          </a:p>
          <a:p>
            <a:r>
              <a:rPr lang="fa-IR" sz="2000" b="1" dirty="0">
                <a:cs typeface="B Nazanin" pitchFamily="2" charset="-78"/>
              </a:rPr>
              <a:t>1. </a:t>
            </a:r>
            <a:r>
              <a:rPr lang="fa-IR" sz="2000" b="1" dirty="0" smtClean="0">
                <a:cs typeface="B Nazanin" pitchFamily="2" charset="-78"/>
              </a:rPr>
              <a:t>هرشرکتی باید کار را با هدف درست یعنی بازده بلندمدت سرمایه اغاز کند. شرکت ها تنها ازطریق استوار ساختن استرتتژی بر پایه سوداوری پایدارمیشوند.</a:t>
            </a:r>
          </a:p>
          <a:p>
            <a:r>
              <a:rPr lang="fa-IR" sz="2000" b="1" dirty="0" smtClean="0">
                <a:cs typeface="B Nazanin" pitchFamily="2" charset="-78"/>
              </a:rPr>
              <a:t>2.استراتژی باید یک پیش موقعیت ارزشی یا مجموعه ای ازفواید متفاوت از انچه رقبا عرضه میکنند را ارئه نماید.از این رو استراتژی ارزشی منحصربه فرد برای مشتریان فراهم میکند</a:t>
            </a:r>
          </a:p>
          <a:p>
            <a:r>
              <a:rPr lang="fa-IR" sz="2000" b="1" dirty="0" smtClean="0">
                <a:cs typeface="B Nazanin" pitchFamily="2" charset="-78"/>
              </a:rPr>
              <a:t>3.استراتژی باید در یک زنجیره ارزشی متمایز متبلور شودیا به عبارتی شرکت باید فعالیت های متفاوت از رقبا یا فعالیت های مشابه را به طرق متفاوت انجام دهد</a:t>
            </a:r>
          </a:p>
          <a:p>
            <a:r>
              <a:rPr lang="fa-IR" sz="2000" b="1" dirty="0" smtClean="0">
                <a:cs typeface="B Nazanin" pitchFamily="2" charset="-78"/>
              </a:rPr>
              <a:t>4.استراتژی هاس سالم مستلزم ناسازگاری هستند.برای مثال یک شرکت باید ازبرخی مشخصه های محصول یا خدمت یا فعالیتی چشم پوشی کندتا بتوانددرسایر موارد یگانه باشد</a:t>
            </a:r>
          </a:p>
          <a:p>
            <a:endParaRPr lang="fa-IR" sz="2000" b="1" dirty="0">
              <a:cs typeface="B Nazanin" pitchFamily="2" charset="-78"/>
            </a:endParaRPr>
          </a:p>
          <a:p>
            <a:endParaRPr lang="fa-IR" b="1" dirty="0">
              <a:cs typeface="B Nazanin" pitchFamily="2" charset="-78"/>
            </a:endParaRPr>
          </a:p>
          <a:p>
            <a:endParaRPr lang="fa-IR" dirty="0"/>
          </a:p>
        </p:txBody>
      </p:sp>
    </p:spTree>
    <p:extLst>
      <p:ext uri="{BB962C8B-B14F-4D97-AF65-F5344CB8AC3E}">
        <p14:creationId xmlns:p14="http://schemas.microsoft.com/office/powerpoint/2010/main" val="56335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شش اصل موقعیت یابی استراتژیک :</a:t>
            </a:r>
            <a:br>
              <a:rPr lang="fa-IR" dirty="0">
                <a:solidFill>
                  <a:srgbClr val="C00000"/>
                </a:solidFill>
                <a:cs typeface="B Titr" pitchFamily="2" charset="-78"/>
              </a:rPr>
            </a:br>
            <a:endParaRPr lang="fa-IR" dirty="0"/>
          </a:p>
        </p:txBody>
      </p:sp>
      <p:sp>
        <p:nvSpPr>
          <p:cNvPr id="3" name="Content Placeholder 2"/>
          <p:cNvSpPr>
            <a:spLocks noGrp="1"/>
          </p:cNvSpPr>
          <p:nvPr>
            <p:ph idx="1"/>
          </p:nvPr>
        </p:nvSpPr>
        <p:spPr>
          <a:xfrm>
            <a:off x="467544" y="1340768"/>
            <a:ext cx="8229600" cy="5105400"/>
          </a:xfrm>
        </p:spPr>
        <p:txBody>
          <a:bodyPr/>
          <a:lstStyle/>
          <a:p>
            <a:r>
              <a:rPr lang="fa-IR" sz="2000" b="1" dirty="0">
                <a:cs typeface="B Nazanin" pitchFamily="2" charset="-78"/>
              </a:rPr>
              <a:t>5</a:t>
            </a:r>
            <a:r>
              <a:rPr lang="fa-IR" sz="2000" b="1" dirty="0" smtClean="0">
                <a:cs typeface="B Nazanin" pitchFamily="2" charset="-78"/>
              </a:rPr>
              <a:t>. استراتژی نحوه سازگاری و مطابقت تمام عناصر فعالیت یک شرکت را تعیین میکند ومتضمن انتخاب گزینه های مستقل از سراسر زنجیره ارزش است .سازگاری و تطابق نه تنها موجب افزایش مزیت رقابتی می شود بلکه همچنینن تقلید استراتژی را دشوارترمیسازد .</a:t>
            </a:r>
          </a:p>
          <a:p>
            <a:r>
              <a:rPr lang="fa-IR" sz="2000" b="1" dirty="0" smtClean="0">
                <a:cs typeface="B Nazanin" pitchFamily="2" charset="-78"/>
              </a:rPr>
              <a:t>6.استراتژی مستلزم استمرار وحرکت است.شرکت باید موقعیت ارزشی متمایز را تعریف کرده و بر ان پافشاری کندحتی اگر این کار به معنی چشم پوشی ازبرخی فرصت ها باشد.بدون استمراروحرکت توسعه مهارت بسیار دشوار خواهد بود .به طورکلی بهبود مستمر یک ضرورت است اما باید ازطریق استقرار مسیراستراتژیک هدایت شود.</a:t>
            </a:r>
          </a:p>
          <a:p>
            <a:r>
              <a:rPr lang="fa-IR" sz="2000" dirty="0">
                <a:solidFill>
                  <a:srgbClr val="C00000"/>
                </a:solidFill>
                <a:cs typeface="B Titr" pitchFamily="2" charset="-78"/>
              </a:rPr>
              <a:t>عوامل انحطاط شرکت </a:t>
            </a:r>
            <a:r>
              <a:rPr lang="fa-IR" sz="2000" dirty="0" smtClean="0">
                <a:solidFill>
                  <a:srgbClr val="C00000"/>
                </a:solidFill>
                <a:cs typeface="B Titr" pitchFamily="2" charset="-78"/>
              </a:rPr>
              <a:t>:</a:t>
            </a:r>
          </a:p>
          <a:p>
            <a:r>
              <a:rPr lang="fa-IR" sz="2000" b="1" dirty="0" smtClean="0">
                <a:cs typeface="B Nazanin" pitchFamily="2" charset="-78"/>
              </a:rPr>
              <a:t>اگرموسسه ای به اهداف ازپیش تعیین شده موسسان خود نرسدیاچنانچه محصولاتی که تولید میکند ازدید متحدانش نامطلوب تشخیص داده شود یا انکه تولیداتش به نوعی به محیط زیست لطمه واردنماید ممکن است عده ای ازسرمایه گذاران ان را ناموفق به شمار اورند ام بااین قبیل مسائل نمیتوان ادعا کرد که موسسه از نظرمالی شکست خورده است.از ان روضروری است باشناخت علل وعوامل انحطاط شرکت عملیات مناسب اتخاذ شده وبه مورد اجراگذاشته شوند.این شناسایی عوامل می تواندنارسایی ها رااصلاح ومانع سقوط شود</a:t>
            </a:r>
          </a:p>
          <a:p>
            <a:r>
              <a:rPr lang="fa-IR" sz="2000" b="1" dirty="0" smtClean="0">
                <a:cs typeface="B Nazanin" pitchFamily="2" charset="-78"/>
              </a:rPr>
              <a:t>برای نمونه سهامداران ممکن مصرباشند که از یک مدیریت جدید بهره گیری نمایند که نقاط ضعف مالی و کاستی های رقابتی بازار را جبران نماید </a:t>
            </a:r>
            <a:endParaRPr lang="fa-IR" sz="2000" b="1" dirty="0">
              <a:cs typeface="B Nazanin" pitchFamily="2" charset="-78"/>
            </a:endParaRPr>
          </a:p>
        </p:txBody>
      </p:sp>
    </p:spTree>
    <p:extLst>
      <p:ext uri="{BB962C8B-B14F-4D97-AF65-F5344CB8AC3E}">
        <p14:creationId xmlns:p14="http://schemas.microsoft.com/office/powerpoint/2010/main" val="698237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cs typeface="B Titr" pitchFamily="2" charset="-78"/>
              </a:rPr>
              <a:t>نشانه های انحطاط شرکت</a:t>
            </a:r>
            <a:endParaRPr lang="fa-IR" dirty="0">
              <a:solidFill>
                <a:srgbClr val="C00000"/>
              </a:solidFill>
              <a:cs typeface="B Titr" pitchFamily="2" charset="-78"/>
            </a:endParaRPr>
          </a:p>
        </p:txBody>
      </p:sp>
      <p:sp>
        <p:nvSpPr>
          <p:cNvPr id="3" name="Content Placeholder 2"/>
          <p:cNvSpPr>
            <a:spLocks noGrp="1"/>
          </p:cNvSpPr>
          <p:nvPr>
            <p:ph idx="1"/>
          </p:nvPr>
        </p:nvSpPr>
        <p:spPr>
          <a:xfrm>
            <a:off x="467544" y="1412776"/>
            <a:ext cx="8229600" cy="5105400"/>
          </a:xfrm>
        </p:spPr>
        <p:txBody>
          <a:bodyPr/>
          <a:lstStyle/>
          <a:p>
            <a:r>
              <a:rPr lang="fa-IR" sz="2000" b="1" dirty="0" smtClean="0">
                <a:cs typeface="B Nazanin" pitchFamily="2" charset="-78"/>
              </a:rPr>
              <a:t>بروز نشانه های سقوط و انحطاط لزوما دلایل ورشکستگی شرکت نمی شود ولی نماینگراین است که ممکن  در ادامه کار باشکست مواجه شود.این نشانه ها نشان دهنده نتایج عملکرد ضعیف ونارسایی های رهبری استراتژیک ، سومدیریت مالی یافقدان رقابت دربازار می باشد</a:t>
            </a:r>
          </a:p>
          <a:p>
            <a:r>
              <a:rPr lang="fa-IR" sz="2000" b="1" dirty="0" smtClean="0">
                <a:cs typeface="B Nazanin" pitchFamily="2" charset="-78"/>
              </a:rPr>
              <a:t>اسلاتر چهل موسسه انگلیسی که در ورطه انحطاط بودند را مورد مطالعه قرارداده که برخی از این نشانه ها انحطاط دلایل مالی دارند که ده مورد بررسی شده به این شرح می باشد :</a:t>
            </a:r>
          </a:p>
          <a:p>
            <a:r>
              <a:rPr lang="fa-IR" sz="2000" b="1" dirty="0" smtClean="0">
                <a:cs typeface="B Nazanin" pitchFamily="2" charset="-78"/>
              </a:rPr>
              <a:t>1.کاهش سوددهی  2.پایین امدن سودسهام . 3. کاهش میزان فروش که این کاهش بااحتساب میزان فروش محاسبه می شود . 4.افزایش بدهی ها ودیون موسسه  </a:t>
            </a:r>
          </a:p>
          <a:p>
            <a:pPr marL="0" indent="0">
              <a:buNone/>
            </a:pPr>
            <a:r>
              <a:rPr lang="fa-IR" sz="2000" b="1" dirty="0">
                <a:cs typeface="B Nazanin" pitchFamily="2" charset="-78"/>
              </a:rPr>
              <a:t> </a:t>
            </a:r>
            <a:r>
              <a:rPr lang="fa-IR" sz="2000" b="1" dirty="0" smtClean="0">
                <a:cs typeface="B Nazanin" pitchFamily="2" charset="-78"/>
              </a:rPr>
              <a:t>      5. کاهش نقدینگی </a:t>
            </a:r>
          </a:p>
          <a:p>
            <a:pPr marL="0" indent="0">
              <a:buNone/>
            </a:pPr>
            <a:r>
              <a:rPr lang="fa-IR" sz="2000" b="1" dirty="0">
                <a:cs typeface="B Nazanin" pitchFamily="2" charset="-78"/>
              </a:rPr>
              <a:t> </a:t>
            </a:r>
            <a:r>
              <a:rPr lang="fa-IR" sz="2000" b="1" dirty="0" smtClean="0">
                <a:cs typeface="B Nazanin" pitchFamily="2" charset="-78"/>
              </a:rPr>
              <a:t>      6. تاخیر در اعلام و انتشار عملکرد موسسه </a:t>
            </a:r>
          </a:p>
          <a:p>
            <a:pPr marL="0" indent="0">
              <a:buNone/>
            </a:pPr>
            <a:r>
              <a:rPr lang="fa-IR" sz="2000" b="1" dirty="0">
                <a:cs typeface="B Nazanin" pitchFamily="2" charset="-78"/>
              </a:rPr>
              <a:t> </a:t>
            </a:r>
            <a:r>
              <a:rPr lang="fa-IR" sz="2000" b="1" dirty="0" smtClean="0">
                <a:cs typeface="B Nazanin" pitchFamily="2" charset="-78"/>
              </a:rPr>
              <a:t>      7.کاهش سهم بازار فروش محصولات </a:t>
            </a:r>
          </a:p>
          <a:p>
            <a:pPr marL="0" indent="0">
              <a:buNone/>
            </a:pPr>
            <a:r>
              <a:rPr lang="fa-IR" sz="2000" b="1" dirty="0">
                <a:cs typeface="B Nazanin" pitchFamily="2" charset="-78"/>
              </a:rPr>
              <a:t> </a:t>
            </a:r>
            <a:r>
              <a:rPr lang="fa-IR" sz="2000" b="1" dirty="0" smtClean="0">
                <a:cs typeface="B Nazanin" pitchFamily="2" charset="-78"/>
              </a:rPr>
              <a:t>      8.جابه جایی بیش از حد مدیران</a:t>
            </a:r>
          </a:p>
          <a:p>
            <a:pPr marL="0" indent="0">
              <a:buNone/>
            </a:pPr>
            <a:r>
              <a:rPr lang="fa-IR" sz="2000" b="1" dirty="0">
                <a:cs typeface="B Nazanin" pitchFamily="2" charset="-78"/>
              </a:rPr>
              <a:t> </a:t>
            </a:r>
            <a:r>
              <a:rPr lang="fa-IR" sz="2000" b="1" dirty="0" smtClean="0">
                <a:cs typeface="B Nazanin" pitchFamily="2" charset="-78"/>
              </a:rPr>
              <a:t>      9.سردرگمی مدیران سطوح بالا به طوری که وظایف اساسی که بیشترین فشاربه موسسه واردنموده نادیده بگیرند</a:t>
            </a:r>
          </a:p>
          <a:p>
            <a:pPr marL="0" indent="0">
              <a:buNone/>
            </a:pPr>
            <a:r>
              <a:rPr lang="fa-IR" sz="2000" b="1" dirty="0">
                <a:cs typeface="B Nazanin" pitchFamily="2" charset="-78"/>
              </a:rPr>
              <a:t> </a:t>
            </a:r>
            <a:r>
              <a:rPr lang="fa-IR" sz="2000" b="1" dirty="0" smtClean="0">
                <a:cs typeface="B Nazanin" pitchFamily="2" charset="-78"/>
              </a:rPr>
              <a:t>    10.فقدان طرح ،برنامه و افکار منظم که موجب فقدان انتخاب روشهای مطلوب می شود </a:t>
            </a:r>
          </a:p>
          <a:p>
            <a:pPr marL="0" indent="0">
              <a:buNone/>
            </a:pPr>
            <a:endParaRPr lang="fa-IR" sz="2000" b="1" dirty="0">
              <a:cs typeface="B Nazanin" pitchFamily="2" charset="-78"/>
            </a:endParaRPr>
          </a:p>
        </p:txBody>
      </p:sp>
    </p:spTree>
    <p:extLst>
      <p:ext uri="{BB962C8B-B14F-4D97-AF65-F5344CB8AC3E}">
        <p14:creationId xmlns:p14="http://schemas.microsoft.com/office/powerpoint/2010/main" val="178052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cs typeface="B Titr" pitchFamily="2" charset="-78"/>
              </a:rPr>
              <a:t>دلایل و موجبات انحطاط شرکت</a:t>
            </a:r>
            <a:endParaRPr lang="fa-IR" dirty="0">
              <a:solidFill>
                <a:srgbClr val="C00000"/>
              </a:solidFill>
              <a:cs typeface="B Titr" pitchFamily="2" charset="-78"/>
            </a:endParaRPr>
          </a:p>
        </p:txBody>
      </p:sp>
      <p:sp>
        <p:nvSpPr>
          <p:cNvPr id="3" name="Content Placeholder 2"/>
          <p:cNvSpPr>
            <a:spLocks noGrp="1"/>
          </p:cNvSpPr>
          <p:nvPr>
            <p:ph idx="1"/>
          </p:nvPr>
        </p:nvSpPr>
        <p:spPr>
          <a:xfrm>
            <a:off x="323528" y="1219200"/>
            <a:ext cx="8363272" cy="5522168"/>
          </a:xfrm>
        </p:spPr>
        <p:txBody>
          <a:bodyPr/>
          <a:lstStyle/>
          <a:p>
            <a:r>
              <a:rPr lang="fa-IR" sz="2000" b="1" dirty="0" smtClean="0">
                <a:cs typeface="B Nazanin" pitchFamily="2" charset="-78"/>
              </a:rPr>
              <a:t>در ادامه دلایل و موجبات انحطاط شرکت که عباتند از: نارسایی رهبری استراتژیک ، ضعف مدیریت مالی ، نیروهای رقابتی که مورد بررسی قرار خواهیم داد </a:t>
            </a:r>
          </a:p>
          <a:p>
            <a:r>
              <a:rPr lang="fa-IR" sz="2000" dirty="0">
                <a:solidFill>
                  <a:srgbClr val="C00000"/>
                </a:solidFill>
                <a:cs typeface="B Titr" pitchFamily="2" charset="-78"/>
              </a:rPr>
              <a:t>1. </a:t>
            </a:r>
            <a:r>
              <a:rPr lang="fa-IR" sz="2000" dirty="0" smtClean="0">
                <a:solidFill>
                  <a:srgbClr val="C00000"/>
                </a:solidFill>
                <a:cs typeface="B Titr" pitchFamily="2" charset="-78"/>
              </a:rPr>
              <a:t>نارسایی رهبری استراتژیک : </a:t>
            </a:r>
            <a:r>
              <a:rPr lang="fa-IR" sz="2000" b="1" dirty="0" smtClean="0">
                <a:cs typeface="B Nazanin" pitchFamily="2" charset="-78"/>
              </a:rPr>
              <a:t>که شامل : </a:t>
            </a:r>
          </a:p>
          <a:p>
            <a:r>
              <a:rPr lang="fa-IR" sz="2000" b="1" dirty="0" smtClean="0">
                <a:solidFill>
                  <a:srgbClr val="C00000"/>
                </a:solidFill>
                <a:cs typeface="B Nazanin" pitchFamily="2" charset="-78"/>
              </a:rPr>
              <a:t>ضعف مدیریت : </a:t>
            </a:r>
            <a:r>
              <a:rPr lang="fa-IR" sz="2000" b="1" dirty="0" smtClean="0">
                <a:cs typeface="B Nazanin" pitchFamily="2" charset="-78"/>
              </a:rPr>
              <a:t>بی کفایت بودن مدیریتی که مسئولیت استراتژیک تعیین اهداف راهکارها وعملکردهای مهم را برعهده داردبه طرق گوناگون اشکار میباشد.هرشرکتی ممکن توسط فردی کنترل گردد یا تحت نفوذ او قرارگیردکه پافشاری برمسائلی مدیریتی باعث ایجاد مشکلاتی خواهد شد که به نتایج نامطلوب منجر مشود .که ضعف رهبری استراتژیک از نظر تحکیم وایجادیک سازمان مناسب ممکن است منجر به ان شود که موضوعات مهم یا عوامل موفقیت افرین نادیده و مورد توجه قرار نگیرند </a:t>
            </a:r>
          </a:p>
          <a:p>
            <a:r>
              <a:rPr lang="fa-IR" sz="2000" b="1" dirty="0" smtClean="0">
                <a:solidFill>
                  <a:srgbClr val="C00000"/>
                </a:solidFill>
                <a:cs typeface="B Nazanin" pitchFamily="2" charset="-78"/>
              </a:rPr>
              <a:t>عدم انطباق عوایدسازمان باانتظارات و توقعات : </a:t>
            </a:r>
            <a:r>
              <a:rPr lang="fa-IR" sz="2000" b="1" dirty="0" smtClean="0">
                <a:cs typeface="B Nazanin" pitchFamily="2" charset="-78"/>
              </a:rPr>
              <a:t>موسساتی که به دنبال رشد بیشتر در کسب وکار باشند ممکن است شرکت های دیگر را به مالکیت خود در اورده به انها ملحق شوند.به عبارتی موسساتی که در راه رسیدن به رشد بالا سریع شکست خورده اند عجیب نمی باشند این موسسات اقلب هدف های را دنبال میکنند که متضمن درامدهای کلان باشد</a:t>
            </a:r>
          </a:p>
          <a:p>
            <a:r>
              <a:rPr lang="fa-IR" sz="2000" b="1" dirty="0" smtClean="0">
                <a:solidFill>
                  <a:srgbClr val="C00000"/>
                </a:solidFill>
                <a:cs typeface="B Nazanin" pitchFamily="2" charset="-78"/>
              </a:rPr>
              <a:t>سومدیریت در پروژه های بزرگ : </a:t>
            </a:r>
            <a:r>
              <a:rPr lang="fa-IR" sz="2000" b="1" dirty="0" smtClean="0">
                <a:cs typeface="B Nazanin" pitchFamily="2" charset="-78"/>
              </a:rPr>
              <a:t>پروژه های بزرگ به مفهوم یک حوزه پرچالش جدیدبرای سازمان محسوب میشود که علاوه برتوسعه تولیدات ورودبه بازارهای خارجی را شامل مشود که شرکت ها غالبا : حجم سرمایه را کمتر براورد می کنند  یا اینکه مشکلات اغازین شروع کار پیش بینی نمیکنند ویا قضاوت های غلطی در مورد هزینه ای ورودوخروج در بازار دارند.</a:t>
            </a:r>
            <a:endParaRPr lang="fa-IR" sz="2000" dirty="0" smtClean="0">
              <a:solidFill>
                <a:srgbClr val="C00000"/>
              </a:solidFill>
              <a:cs typeface="B Titr" pitchFamily="2" charset="-78"/>
            </a:endParaRPr>
          </a:p>
        </p:txBody>
      </p:sp>
    </p:spTree>
    <p:extLst>
      <p:ext uri="{BB962C8B-B14F-4D97-AF65-F5344CB8AC3E}">
        <p14:creationId xmlns:p14="http://schemas.microsoft.com/office/powerpoint/2010/main" val="3341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دلایل و موجبات انحطاط شرکت</a:t>
            </a:r>
          </a:p>
        </p:txBody>
      </p:sp>
      <p:sp>
        <p:nvSpPr>
          <p:cNvPr id="3" name="Content Placeholder 2"/>
          <p:cNvSpPr>
            <a:spLocks noGrp="1"/>
          </p:cNvSpPr>
          <p:nvPr>
            <p:ph idx="1"/>
          </p:nvPr>
        </p:nvSpPr>
        <p:spPr>
          <a:xfrm>
            <a:off x="395536" y="1219200"/>
            <a:ext cx="8291264" cy="5738192"/>
          </a:xfrm>
        </p:spPr>
        <p:txBody>
          <a:bodyPr/>
          <a:lstStyle/>
          <a:p>
            <a:r>
              <a:rPr lang="fa-IR" sz="2000" dirty="0" smtClean="0">
                <a:solidFill>
                  <a:srgbClr val="C00000"/>
                </a:solidFill>
                <a:cs typeface="B Titr" pitchFamily="2" charset="-78"/>
              </a:rPr>
              <a:t>2. ضعف مدیریت مالی : </a:t>
            </a:r>
            <a:r>
              <a:rPr lang="fa-IR" sz="2000" b="1" dirty="0" smtClean="0">
                <a:cs typeface="B Nazanin" pitchFamily="2" charset="-78"/>
              </a:rPr>
              <a:t>که شامل:</a:t>
            </a:r>
          </a:p>
          <a:p>
            <a:r>
              <a:rPr lang="fa-IR" sz="2000" b="1" dirty="0" smtClean="0">
                <a:solidFill>
                  <a:srgbClr val="C00000"/>
                </a:solidFill>
                <a:cs typeface="B Nazanin" pitchFamily="2" charset="-78"/>
              </a:rPr>
              <a:t>ضعف نظارت مالی: </a:t>
            </a:r>
            <a:r>
              <a:rPr lang="fa-IR" sz="2000" b="1" dirty="0" smtClean="0">
                <a:cs typeface="B Nazanin" pitchFamily="2" charset="-78"/>
              </a:rPr>
              <a:t>عدم کارایی مکانیزم تعیین قیمت تمام شده به این معنی است که شرکت ها از قیمت تمام شده محصولات وخدماتی که عرضه می کنند بی اطلاع هستند.درنتیجه چنانچه ترکیب تولیدات انها کمی دچار دگرگونی شود با کمترین جا به جایی در انچه در بازار عرضه می کنند به وجود اید این موسسات از سود دهی به زیان دهی میل می کنند این مسئله باعث می شود که نقطه سربه سر بالارودوبه تبع ان سودوزیان حساس شود.</a:t>
            </a:r>
          </a:p>
          <a:p>
            <a:r>
              <a:rPr lang="fa-IR" sz="2000" b="1" dirty="0" smtClean="0">
                <a:solidFill>
                  <a:srgbClr val="C00000"/>
                </a:solidFill>
                <a:cs typeface="B Nazanin" pitchFamily="2" charset="-78"/>
              </a:rPr>
              <a:t>نارسایی در تعیین قیمت تمام </a:t>
            </a:r>
            <a:r>
              <a:rPr lang="fa-IR" sz="2000" b="1" dirty="0">
                <a:cs typeface="B Nazanin" pitchFamily="2" charset="-78"/>
              </a:rPr>
              <a:t>شده:علاوه بر مشکلات ناشی از سربار وسربه سرشدن هزینه ها ومشکلاتی از این قبیل که در بالا اشاره شد شرکت ها ممکن است سایر نارسایی های قیمت تمام شده را تجربه نمایند که احتمالا منجر به بحران شود.به عبارتی شرکتهای که از ساختار عمودی برخوردارند به راحتی درباره محصولاتشان وقیمت تمام شده کنترل های گوناگون اعمال می کنند اما شرکت های که به نیروی کار نسبتا ارزان دسترسی دارند از امتیاز مطلق بودن وپایین بودن قیمت تمام شده محصولاتشان نسبت به سایر رقبا برخوردارند وبااستفاده از این امتیازات می توانند به رقبا فشار بیاورند.</a:t>
            </a:r>
          </a:p>
          <a:p>
            <a:r>
              <a:rPr lang="fa-IR" sz="2000" b="1" dirty="0" smtClean="0">
                <a:solidFill>
                  <a:srgbClr val="C00000"/>
                </a:solidFill>
                <a:cs typeface="B Nazanin" pitchFamily="2" charset="-78"/>
              </a:rPr>
              <a:t>سایرموارد: </a:t>
            </a:r>
            <a:r>
              <a:rPr lang="fa-IR" sz="2000" b="1" dirty="0">
                <a:cs typeface="B Nazanin" pitchFamily="2" charset="-78"/>
              </a:rPr>
              <a:t>نسبت دیون و بدهی ها باید </a:t>
            </a:r>
            <a:r>
              <a:rPr lang="fa-IR" sz="2000" b="1" dirty="0" smtClean="0">
                <a:cs typeface="B Nazanin" pitchFamily="2" charset="-78"/>
              </a:rPr>
              <a:t>طوری کنترل </a:t>
            </a:r>
            <a:r>
              <a:rPr lang="fa-IR" sz="2000" b="1" dirty="0">
                <a:cs typeface="B Nazanin" pitchFamily="2" charset="-78"/>
              </a:rPr>
              <a:t>شوند که شرکت ها و موسسات به علت پایین بودن سودشرکت وازانجا که قادربه پرداخت بهره نیستند ناراحت نباشند.شرکت های که به تامین سرمایه ازطریق اخذ وام روی میاورند درزمانی که سود موسسه کم است  وقادر به سرمایه گذاری نمی باشند است ممکن دچاربحران شود</a:t>
            </a:r>
          </a:p>
          <a:p>
            <a:endParaRPr lang="fa-IR" sz="2000" dirty="0">
              <a:solidFill>
                <a:srgbClr val="C00000"/>
              </a:solidFill>
              <a:cs typeface="B Titr" pitchFamily="2" charset="-78"/>
            </a:endParaRPr>
          </a:p>
          <a:p>
            <a:endParaRPr lang="fa-IR" sz="2000" dirty="0">
              <a:solidFill>
                <a:srgbClr val="C00000"/>
              </a:solidFill>
              <a:cs typeface="B Titr" pitchFamily="2" charset="-78"/>
            </a:endParaRPr>
          </a:p>
        </p:txBody>
      </p:sp>
    </p:spTree>
    <p:extLst>
      <p:ext uri="{BB962C8B-B14F-4D97-AF65-F5344CB8AC3E}">
        <p14:creationId xmlns:p14="http://schemas.microsoft.com/office/powerpoint/2010/main" val="1950628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دلایل و موجبات انحطاط شرکت</a:t>
            </a:r>
            <a:endParaRPr lang="fa-IR" dirty="0"/>
          </a:p>
        </p:txBody>
      </p:sp>
      <p:sp>
        <p:nvSpPr>
          <p:cNvPr id="3" name="Content Placeholder 2"/>
          <p:cNvSpPr>
            <a:spLocks noGrp="1"/>
          </p:cNvSpPr>
          <p:nvPr>
            <p:ph idx="1"/>
          </p:nvPr>
        </p:nvSpPr>
        <p:spPr>
          <a:xfrm>
            <a:off x="107504" y="1219200"/>
            <a:ext cx="8579296" cy="5522168"/>
          </a:xfrm>
        </p:spPr>
        <p:txBody>
          <a:bodyPr/>
          <a:lstStyle/>
          <a:p>
            <a:r>
              <a:rPr lang="fa-IR" sz="2000" dirty="0" smtClean="0">
                <a:solidFill>
                  <a:srgbClr val="C00000"/>
                </a:solidFill>
                <a:cs typeface="B Titr" pitchFamily="2" charset="-78"/>
              </a:rPr>
              <a:t>3. نیروهای رقابتی:که شامل :</a:t>
            </a:r>
          </a:p>
          <a:p>
            <a:r>
              <a:rPr lang="fa-IR" sz="2000" dirty="0" smtClean="0">
                <a:solidFill>
                  <a:srgbClr val="C00000"/>
                </a:solidFill>
                <a:cs typeface="B Titr" pitchFamily="2" charset="-78"/>
              </a:rPr>
              <a:t>تاثیر تغییر رقابت :</a:t>
            </a:r>
            <a:r>
              <a:rPr lang="fa-IR" sz="2000" b="1" dirty="0">
                <a:cs typeface="B Nazanin" pitchFamily="2" charset="-78"/>
              </a:rPr>
              <a:t>شرکت هایی در بحران قرار میگیرند که محصولات و خدمات انها قادر به رقابت نباشد.در این حال است که عمر فعال محصول برای مشتریان به پایان می پذیرد یا رقبای انها کیفیت کالای خودرابالا برده یا محصول جدیدی عرضه میکند که سایرین رقبا تهدید کرده وبه سقوط می کشاند.به عبارت دیگر شناخت  یکایک رقبا به تفکیک ممکن است عامل بحران یا انحطاط شود .</a:t>
            </a:r>
          </a:p>
          <a:p>
            <a:r>
              <a:rPr lang="fa-IR" sz="2000" dirty="0" smtClean="0">
                <a:solidFill>
                  <a:srgbClr val="C00000"/>
                </a:solidFill>
                <a:cs typeface="B Titr" pitchFamily="2" charset="-78"/>
              </a:rPr>
              <a:t>مشکلات مربوط به تامین منابع: </a:t>
            </a:r>
            <a:r>
              <a:rPr lang="fa-IR" sz="2000" b="1" dirty="0">
                <a:cs typeface="B Nazanin" pitchFamily="2" charset="-78"/>
              </a:rPr>
              <a:t>همانگونه که در بالا عنوان شد افزایش  هزینه دستمزد نیروی کارشرکت رااز لحاظ رقابتی دچار مشکل می کند.مواردی هم نظیر نوسانات نرخ ارز و تغییرات نرخ بهره در شرایط تورم ممکن شرکت ازلحاظ نحوه تامین مالی دچارمشکل سازد</a:t>
            </a:r>
          </a:p>
          <a:p>
            <a:r>
              <a:rPr lang="fa-IR" sz="2000" dirty="0" smtClean="0">
                <a:solidFill>
                  <a:srgbClr val="C00000"/>
                </a:solidFill>
                <a:cs typeface="B Titr" pitchFamily="2" charset="-78"/>
              </a:rPr>
              <a:t>عدم کفایت در جهت گیری های امور بازاریابی : </a:t>
            </a:r>
            <a:r>
              <a:rPr lang="fa-IR" sz="2000" b="1" dirty="0">
                <a:cs typeface="B Nazanin" pitchFamily="2" charset="-78"/>
              </a:rPr>
              <a:t>این عامل به موضوع مربوط به رقابت شرکت های رقیب می پردازد.شرکت های که استراتژی رقابتی انها برتمایز محصول متکی است  باید مطمئن باشند مشتریان شرکت به این تمایز ارزش می دهندکه این امر نیازمند خلاقیت در تبلیغات موثر و...می باشد. دربازاررقابتی چنانچه شرکت های که نتوانند برای محصولات خود بازاریابی مناسبی انجام دهند ممکن است به علت کاهش فروش محصولات بازار خودرا ازدست بدهد امااگر در شرایط رکود </a:t>
            </a:r>
            <a:r>
              <a:rPr lang="fa-IR" sz="2000" b="1" dirty="0" smtClean="0">
                <a:cs typeface="B Nazanin" pitchFamily="2" charset="-78"/>
              </a:rPr>
              <a:t>تعدادی </a:t>
            </a:r>
            <a:r>
              <a:rPr lang="fa-IR" sz="2000" b="1" dirty="0">
                <a:cs typeface="B Nazanin" pitchFamily="2" charset="-78"/>
              </a:rPr>
              <a:t>از عوامل همزمان وجود داشته باشند برهمدیگر تاثیر میگذارند .این امرباعث می شود نتوان یک رابطه علت ومعلول مشخصی را بین انها  شناسایی کرد</a:t>
            </a:r>
          </a:p>
        </p:txBody>
      </p:sp>
    </p:spTree>
    <p:extLst>
      <p:ext uri="{BB962C8B-B14F-4D97-AF65-F5344CB8AC3E}">
        <p14:creationId xmlns:p14="http://schemas.microsoft.com/office/powerpoint/2010/main" val="180613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cs typeface="B Titr" pitchFamily="2" charset="-78"/>
              </a:rPr>
              <a:t>ارزیابی ضعف ها و قوت های محیط داخلی </a:t>
            </a:r>
            <a:endParaRPr lang="fa-IR" dirty="0">
              <a:solidFill>
                <a:srgbClr val="C00000"/>
              </a:solidFill>
              <a:cs typeface="B Titr" pitchFamily="2" charset="-78"/>
            </a:endParaRPr>
          </a:p>
        </p:txBody>
      </p:sp>
      <p:sp>
        <p:nvSpPr>
          <p:cNvPr id="3" name="Content Placeholder 2"/>
          <p:cNvSpPr>
            <a:spLocks noGrp="1"/>
          </p:cNvSpPr>
          <p:nvPr>
            <p:ph idx="1"/>
          </p:nvPr>
        </p:nvSpPr>
        <p:spPr>
          <a:xfrm>
            <a:off x="323528" y="1196752"/>
            <a:ext cx="8507288" cy="5522168"/>
          </a:xfrm>
        </p:spPr>
        <p:txBody>
          <a:bodyPr/>
          <a:lstStyle/>
          <a:p>
            <a:r>
              <a:rPr lang="fa-IR" sz="2000" b="1" dirty="0" smtClean="0">
                <a:cs typeface="B Nazanin" pitchFamily="2" charset="-78"/>
              </a:rPr>
              <a:t>جهت ارزیابی منابع وظرفیت های سازمان شایسته است که تمام فعالیتهای مختلف موسسات در نظرگرفته شود ونقشی که انها در ایجاد مزیت رقابتی واجرای استراتژی بازی میکنند درک شود.استراتژی یک سازمان باید براساس اصولی تدوین شود که بهتر از رقیبان خود ظاهرشود وبرپایه ظرفیت های که سازمان دارد به نحوی توسعه داده شود که دراینده موجب مزیت رقابتی شود.برای ارزیابی نقاط قوت وضعف الگوهای وجوددارد که عبارتند از : تجزیه وتحلیل زنجیره ارزش ، تجزیه وتحلیل مالی ، تجزیه و تحلیل وظیفه ای </a:t>
            </a:r>
          </a:p>
          <a:p>
            <a:r>
              <a:rPr lang="fa-IR" sz="2000" b="1" dirty="0" smtClean="0">
                <a:cs typeface="B Nazanin" pitchFamily="2" charset="-78"/>
              </a:rPr>
              <a:t> </a:t>
            </a:r>
            <a:r>
              <a:rPr lang="fa-IR" sz="2000" dirty="0" smtClean="0">
                <a:solidFill>
                  <a:srgbClr val="C00000"/>
                </a:solidFill>
                <a:cs typeface="B Titr" pitchFamily="2" charset="-78"/>
              </a:rPr>
              <a:t>1. تجزیه و تحلیل زنجیره ارزشی : </a:t>
            </a:r>
            <a:r>
              <a:rPr lang="fa-IR" sz="2000" b="1" dirty="0">
                <a:cs typeface="B Nazanin" pitchFamily="2" charset="-78"/>
              </a:rPr>
              <a:t>مایکل پورتر چارچوبی را به وجود اورد که ان را زنجیره ارزشی می نامند. با بررسی سیستماتیک این زنجیره ارزشی می توان فعالیت های مختلف سازمان که ایجادکننده ارزش افزوده می باشند مورد شناسایی قرارداد.به طور کلی تجزیه وتحلیل ارزش ممکن است برای شناسایی منابع وفرایندهای کلیدی که نقاط قوت سازمان را نشان می دهند ، تشخیص قسمت های که نیاز به بهبود دارد دارند یا شناسایی فرصت های که امکان مزیت رقابتی را فراهم می کنند مورد استفاده قرار </a:t>
            </a:r>
            <a:r>
              <a:rPr lang="fa-IR" sz="2000" b="1" dirty="0" smtClean="0">
                <a:cs typeface="B Nazanin" pitchFamily="2" charset="-78"/>
              </a:rPr>
              <a:t>گیرد.زنجیره ارزشی فرایند های سازمانی را به فعالیتهای مشخصی شامل : پشتیبانی درونی ،فرایندعملیات ، پشتیبانی بیرونی ، بازاریابی ، فروش خدمات تفکیک می شوند.</a:t>
            </a:r>
          </a:p>
          <a:p>
            <a:r>
              <a:rPr lang="fa-IR" sz="2000" b="1" dirty="0">
                <a:solidFill>
                  <a:srgbClr val="C00000"/>
                </a:solidFill>
                <a:cs typeface="B Nazanin" pitchFamily="2" charset="-78"/>
              </a:rPr>
              <a:t>پشتیبانی درونی </a:t>
            </a:r>
            <a:r>
              <a:rPr lang="fa-IR" sz="2000" b="1" dirty="0" smtClean="0">
                <a:cs typeface="B Nazanin" pitchFamily="2" charset="-78"/>
              </a:rPr>
              <a:t>: شامل فعالیتهای است که در ارتباط با به دست اوردن منابعی است که در ساخت محصول به کارگرفته میشود .مانند خرید وحمل مواد و کنترل موجودی </a:t>
            </a:r>
          </a:p>
          <a:p>
            <a:r>
              <a:rPr lang="fa-IR" sz="2000" b="1" dirty="0">
                <a:solidFill>
                  <a:srgbClr val="C00000"/>
                </a:solidFill>
                <a:cs typeface="B Nazanin" pitchFamily="2" charset="-78"/>
              </a:rPr>
              <a:t>فرایندعملیات</a:t>
            </a:r>
            <a:r>
              <a:rPr lang="fa-IR" sz="2000" b="1" dirty="0" smtClean="0">
                <a:cs typeface="B Nazanin" pitchFamily="2" charset="-78"/>
              </a:rPr>
              <a:t>:تبدیل عوامل ورودی به محصول نهایی ازطریق انجام فعالیت مانند:طراحی ، مونتاژ</a:t>
            </a:r>
            <a:endParaRPr lang="fa-IR" sz="2000" b="1" dirty="0">
              <a:cs typeface="B Nazanin" pitchFamily="2" charset="-78"/>
            </a:endParaRPr>
          </a:p>
          <a:p>
            <a:endParaRPr lang="fa-IR" sz="2000" b="1" dirty="0">
              <a:cs typeface="B Nazanin" pitchFamily="2" charset="-78"/>
            </a:endParaRPr>
          </a:p>
        </p:txBody>
      </p:sp>
    </p:spTree>
    <p:extLst>
      <p:ext uri="{BB962C8B-B14F-4D97-AF65-F5344CB8AC3E}">
        <p14:creationId xmlns:p14="http://schemas.microsoft.com/office/powerpoint/2010/main" val="417456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ارزیابی ضعف ها و قوت های محیط داخلی </a:t>
            </a:r>
            <a:endParaRPr lang="fa-IR" dirty="0"/>
          </a:p>
        </p:txBody>
      </p:sp>
      <p:sp>
        <p:nvSpPr>
          <p:cNvPr id="3" name="Content Placeholder 2"/>
          <p:cNvSpPr>
            <a:spLocks noGrp="1"/>
          </p:cNvSpPr>
          <p:nvPr>
            <p:ph idx="1"/>
          </p:nvPr>
        </p:nvSpPr>
        <p:spPr>
          <a:xfrm>
            <a:off x="395536" y="1340768"/>
            <a:ext cx="8291264" cy="5378152"/>
          </a:xfrm>
        </p:spPr>
        <p:txBody>
          <a:bodyPr/>
          <a:lstStyle/>
          <a:p>
            <a:r>
              <a:rPr lang="fa-IR" sz="2000" b="1" dirty="0" smtClean="0">
                <a:solidFill>
                  <a:srgbClr val="C00000"/>
                </a:solidFill>
                <a:cs typeface="B Nazanin" pitchFamily="2" charset="-78"/>
              </a:rPr>
              <a:t>پشتیبانی بیرونی : </a:t>
            </a:r>
            <a:r>
              <a:rPr lang="fa-IR" sz="2000" b="1" dirty="0">
                <a:cs typeface="B Nazanin" pitchFamily="2" charset="-78"/>
              </a:rPr>
              <a:t>شامل فعالیتهای برای پخش فیزیکی وقدرتمند محصول نهایی به مشتری مانند: انبارکردن ، انجام سفارش ها و حمل ونقل </a:t>
            </a:r>
          </a:p>
          <a:p>
            <a:r>
              <a:rPr lang="fa-IR" sz="2000" b="1" dirty="0" smtClean="0">
                <a:solidFill>
                  <a:srgbClr val="C00000"/>
                </a:solidFill>
                <a:cs typeface="B Nazanin" pitchFamily="2" charset="-78"/>
              </a:rPr>
              <a:t>بازاریابی : </a:t>
            </a:r>
            <a:r>
              <a:rPr lang="fa-IR" sz="2000" b="1" dirty="0">
                <a:cs typeface="B Nazanin" pitchFamily="2" charset="-78"/>
              </a:rPr>
              <a:t>فرایندی است که در ان مشتری می تواند محصول را خریداری نماید سلسله عواملی مانند تبلیغ ، پخش کاتالوگ و... موجبات این فرایندرا فراهم اورد </a:t>
            </a:r>
          </a:p>
          <a:p>
            <a:r>
              <a:rPr lang="fa-IR" sz="2000" b="1" dirty="0" smtClean="0">
                <a:solidFill>
                  <a:srgbClr val="C00000"/>
                </a:solidFill>
                <a:cs typeface="B Nazanin" pitchFamily="2" charset="-78"/>
              </a:rPr>
              <a:t>خدمات : </a:t>
            </a:r>
            <a:r>
              <a:rPr lang="fa-IR" sz="2000" b="1" dirty="0">
                <a:cs typeface="B Nazanin" pitchFamily="2" charset="-78"/>
              </a:rPr>
              <a:t>شامل سرویس هایی که باعث افزایش یا تثبیت ارزش کالا برای مشتری می شود  مانند : تعمیرات ، تامین قطعات یدکی و..</a:t>
            </a:r>
          </a:p>
          <a:p>
            <a:r>
              <a:rPr lang="fa-IR" sz="2000" b="1" dirty="0">
                <a:cs typeface="B Nazanin" pitchFamily="2" charset="-78"/>
              </a:rPr>
              <a:t>سازمان ها متعهد به انجام وظایفی هستند که فعالیت های اولیه را حمایت میکنند که شامل : تجهیز منابع وامکانات ، توسعه تکنولوژی ، مدیریت منابع انسانی و مدیریت می باشد </a:t>
            </a:r>
          </a:p>
          <a:p>
            <a:r>
              <a:rPr lang="fa-IR" sz="2000" b="1" dirty="0" smtClean="0">
                <a:solidFill>
                  <a:srgbClr val="C00000"/>
                </a:solidFill>
                <a:cs typeface="B Nazanin" pitchFamily="2" charset="-78"/>
              </a:rPr>
              <a:t>تجهیز منابع وامکانات: </a:t>
            </a:r>
            <a:r>
              <a:rPr lang="fa-IR" sz="2000" b="1" dirty="0">
                <a:cs typeface="B Nazanin" pitchFamily="2" charset="-78"/>
              </a:rPr>
              <a:t>تجهیزمنابع وامکانات به خریدمنابع اولیه مرتبط می شوداما به خود ورودی هاوشیوه ای که ان ها را به کار میبرند وعملیاتی را روی ان انجام میدهند مانند:رایانه</a:t>
            </a:r>
          </a:p>
          <a:p>
            <a:r>
              <a:rPr lang="fa-IR" sz="2000" b="1" dirty="0" smtClean="0">
                <a:solidFill>
                  <a:srgbClr val="C00000"/>
                </a:solidFill>
                <a:cs typeface="B Nazanin" pitchFamily="2" charset="-78"/>
              </a:rPr>
              <a:t>توسعه تکنولوژی:</a:t>
            </a:r>
            <a:r>
              <a:rPr lang="fa-IR" sz="2000" b="1" dirty="0">
                <a:cs typeface="B Nazanin" pitchFamily="2" charset="-78"/>
              </a:rPr>
              <a:t>توسعه تکنولوژی مربوط به یادگیری فرایندهایی است که موجب بهبود فرایند عملیاتی سازمان می شود</a:t>
            </a:r>
          </a:p>
          <a:p>
            <a:r>
              <a:rPr lang="fa-IR" sz="2000" b="1" dirty="0" smtClean="0">
                <a:solidFill>
                  <a:srgbClr val="C00000"/>
                </a:solidFill>
                <a:cs typeface="B Nazanin" pitchFamily="2" charset="-78"/>
              </a:rPr>
              <a:t>مدیریت منابع انسانی </a:t>
            </a:r>
            <a:r>
              <a:rPr lang="fa-IR" sz="2000" b="1" dirty="0">
                <a:cs typeface="B Nazanin" pitchFamily="2" charset="-78"/>
              </a:rPr>
              <a:t>: مدیریت منابع انسانی شامل فعالیتهای مبتنی بر کارکنان است مانند: استخدام  ، انتخاب ، اموزش </a:t>
            </a:r>
          </a:p>
          <a:p>
            <a:r>
              <a:rPr lang="fa-IR" sz="2000" b="1" dirty="0" smtClean="0">
                <a:solidFill>
                  <a:srgbClr val="C00000"/>
                </a:solidFill>
                <a:cs typeface="B Nazanin" pitchFamily="2" charset="-78"/>
              </a:rPr>
              <a:t>مدیریت : </a:t>
            </a:r>
            <a:r>
              <a:rPr lang="fa-IR" sz="2000" b="1" dirty="0">
                <a:cs typeface="B Nazanin" pitchFamily="2" charset="-78"/>
              </a:rPr>
              <a:t>شامل فعالیتهای عمومی مدیریت مانند :برنامه ریزی  وحسابداری است   </a:t>
            </a:r>
          </a:p>
          <a:p>
            <a:endParaRPr lang="fa-IR" sz="2000" b="1" dirty="0">
              <a:solidFill>
                <a:srgbClr val="C00000"/>
              </a:solidFill>
              <a:cs typeface="B Nazanin" pitchFamily="2" charset="-78"/>
            </a:endParaRPr>
          </a:p>
        </p:txBody>
      </p:sp>
    </p:spTree>
    <p:extLst>
      <p:ext uri="{BB962C8B-B14F-4D97-AF65-F5344CB8AC3E}">
        <p14:creationId xmlns:p14="http://schemas.microsoft.com/office/powerpoint/2010/main" val="4276492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ارزیابی ضعف ها و قوت های محیط داخلی </a:t>
            </a:r>
            <a:endParaRPr lang="fa-I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196752"/>
            <a:ext cx="676875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73150"/>
            <a:ext cx="8229600" cy="5108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524" y="4736632"/>
            <a:ext cx="8168952" cy="1200329"/>
          </a:xfrm>
          <a:prstGeom prst="rect">
            <a:avLst/>
          </a:prstGeom>
        </p:spPr>
        <p:txBody>
          <a:bodyPr wrap="square">
            <a:spAutoFit/>
          </a:bodyPr>
          <a:lstStyle/>
          <a:p>
            <a:r>
              <a:rPr lang="fa-IR" b="1" dirty="0">
                <a:cs typeface="B Nazanin" pitchFamily="2" charset="-78"/>
              </a:rPr>
              <a:t>سازمان ها </a:t>
            </a:r>
            <a:r>
              <a:rPr lang="fa-IR" b="1" dirty="0" smtClean="0">
                <a:cs typeface="B Nazanin" pitchFamily="2" charset="-78"/>
              </a:rPr>
              <a:t>می توانند از راه های ذیل مزیت های رقابتی خود را توسعه دهند : </a:t>
            </a:r>
          </a:p>
          <a:p>
            <a:r>
              <a:rPr lang="fa-IR" b="1" dirty="0" smtClean="0">
                <a:cs typeface="B Nazanin" pitchFamily="2" charset="-78"/>
              </a:rPr>
              <a:t>1.مزیت رقابتی در هریک از فعالیت های اولیه وحمایتی </a:t>
            </a:r>
          </a:p>
          <a:p>
            <a:r>
              <a:rPr lang="fa-IR" b="1" dirty="0" smtClean="0">
                <a:cs typeface="B Nazanin" pitchFamily="2" charset="-78"/>
              </a:rPr>
              <a:t>2.ازطریق ترکیب بهینه  انها </a:t>
            </a:r>
          </a:p>
          <a:p>
            <a:r>
              <a:rPr lang="fa-IR" b="1" dirty="0" smtClean="0">
                <a:cs typeface="B Nazanin" pitchFamily="2" charset="-78"/>
              </a:rPr>
              <a:t>3. از طریق برقراری ارتباط مناسب فعالیت های درونی با محیط خارجی</a:t>
            </a:r>
            <a:endParaRPr lang="fa-IR" dirty="0"/>
          </a:p>
        </p:txBody>
      </p:sp>
    </p:spTree>
    <p:extLst>
      <p:ext uri="{BB962C8B-B14F-4D97-AF65-F5344CB8AC3E}">
        <p14:creationId xmlns:p14="http://schemas.microsoft.com/office/powerpoint/2010/main" val="169277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ارزیابی ضعف ها و قوت های محیط داخلی </a:t>
            </a:r>
            <a:endParaRPr lang="fa-IR" dirty="0"/>
          </a:p>
        </p:txBody>
      </p:sp>
      <p:sp>
        <p:nvSpPr>
          <p:cNvPr id="3" name="Content Placeholder 2"/>
          <p:cNvSpPr>
            <a:spLocks noGrp="1"/>
          </p:cNvSpPr>
          <p:nvPr>
            <p:ph idx="1"/>
          </p:nvPr>
        </p:nvSpPr>
        <p:spPr>
          <a:xfrm>
            <a:off x="251520" y="1219200"/>
            <a:ext cx="8507288" cy="5638800"/>
          </a:xfrm>
        </p:spPr>
        <p:txBody>
          <a:bodyPr/>
          <a:lstStyle/>
          <a:p>
            <a:r>
              <a:rPr lang="fa-IR" sz="2000" dirty="0">
                <a:solidFill>
                  <a:srgbClr val="C00000"/>
                </a:solidFill>
                <a:cs typeface="B Titr" pitchFamily="2" charset="-78"/>
              </a:rPr>
              <a:t>2. تجزیه و تحلیل مالی </a:t>
            </a:r>
            <a:r>
              <a:rPr lang="fa-IR" sz="2000" dirty="0" smtClean="0">
                <a:solidFill>
                  <a:srgbClr val="C00000"/>
                </a:solidFill>
                <a:cs typeface="B Titr" pitchFamily="2" charset="-78"/>
              </a:rPr>
              <a:t>: </a:t>
            </a:r>
            <a:r>
              <a:rPr lang="fa-IR" sz="2000" b="1" dirty="0">
                <a:cs typeface="B Nazanin" pitchFamily="2" charset="-78"/>
              </a:rPr>
              <a:t>تجزیه وتحلیل مالی برای نشان دادن رشد وتوانایی های سازمان مورداستفاده قرارمیگیرد همچنین تجزیه وتحلی مالی ابزاراستراتژیکی مهمی است که مدیران از انها برای ارزیابی عملکرد ،شناسایی قوت ها وضعف ها و تعیین مسیرعملیاتی استفاده می کنند. به طور کلی تجزیه و تحلیل مالی شامل سنجش ومقایسه دوعامل زیر می باشد: </a:t>
            </a:r>
          </a:p>
          <a:p>
            <a:r>
              <a:rPr lang="fa-IR" sz="2000" b="1" dirty="0">
                <a:cs typeface="B Nazanin" pitchFamily="2" charset="-78"/>
              </a:rPr>
              <a:t>مقایسه سازمان با رقبای خود به منظور تعیین قوت وضعف مالی </a:t>
            </a:r>
          </a:p>
          <a:p>
            <a:r>
              <a:rPr lang="fa-IR" sz="2000" b="1" dirty="0">
                <a:cs typeface="B Nazanin" pitchFamily="2" charset="-78"/>
              </a:rPr>
              <a:t>مقایسه با خود سازمان برای نشان دادن </a:t>
            </a:r>
            <a:r>
              <a:rPr lang="fa-IR" sz="2000" b="1" dirty="0" smtClean="0">
                <a:cs typeface="B Nazanin" pitchFamily="2" charset="-78"/>
              </a:rPr>
              <a:t>تحقق </a:t>
            </a:r>
            <a:r>
              <a:rPr lang="fa-IR" sz="2000" b="1" dirty="0">
                <a:cs typeface="B Nazanin" pitchFamily="2" charset="-78"/>
              </a:rPr>
              <a:t>مسیرهای </a:t>
            </a:r>
            <a:r>
              <a:rPr lang="fa-IR" sz="2000" b="1" dirty="0" smtClean="0">
                <a:cs typeface="B Nazanin" pitchFamily="2" charset="-78"/>
              </a:rPr>
              <a:t>عملیاتی</a:t>
            </a:r>
          </a:p>
          <a:p>
            <a:r>
              <a:rPr lang="fa-IR" sz="2000" b="1" dirty="0">
                <a:solidFill>
                  <a:srgbClr val="C00000"/>
                </a:solidFill>
                <a:cs typeface="B Nazanin" pitchFamily="2" charset="-78"/>
              </a:rPr>
              <a:t>مقایسه سنجش رقیب </a:t>
            </a:r>
            <a:r>
              <a:rPr lang="fa-IR" sz="2000" b="1" dirty="0" smtClean="0">
                <a:cs typeface="B Nazanin" pitchFamily="2" charset="-78"/>
              </a:rPr>
              <a:t>: سازمان به عنوان راهی برای تشخیص موقعیت استراتژی خودمعمولا مخارج، سرمایه گذاری ، وسود خود رابارقبای خود مقایسه می نمایند  که ممکن به یکی از سه دلیل زیر </a:t>
            </a:r>
            <a:r>
              <a:rPr lang="fa-IR" sz="2000" b="1" dirty="0" smtClean="0">
                <a:cs typeface="B Nazanin" pitchFamily="2" charset="-78"/>
              </a:rPr>
              <a:t>باشد:1. </a:t>
            </a:r>
            <a:r>
              <a:rPr lang="fa-IR" sz="2000" b="1" dirty="0" smtClean="0">
                <a:cs typeface="B Nazanin" pitchFamily="2" charset="-78"/>
              </a:rPr>
              <a:t>سازمان نمیتواند در مدیریت موجودی دارای خودموثرباشد</a:t>
            </a:r>
          </a:p>
          <a:p>
            <a:pPr marL="0" indent="0">
              <a:buNone/>
            </a:pPr>
            <a:r>
              <a:rPr lang="fa-IR" sz="2000" b="1" dirty="0" smtClean="0">
                <a:cs typeface="B Nazanin" pitchFamily="2" charset="-78"/>
              </a:rPr>
              <a:t>2.سطوح بالاتر موجودی دارایی ها میتواننداستراتژی خاصی ازسازمان راتقویت کنند</a:t>
            </a:r>
          </a:p>
          <a:p>
            <a:pPr marL="0" indent="0">
              <a:buNone/>
            </a:pPr>
            <a:r>
              <a:rPr lang="fa-IR" sz="2000" b="1" dirty="0" smtClean="0">
                <a:cs typeface="B Nazanin" pitchFamily="2" charset="-78"/>
              </a:rPr>
              <a:t>3.در مواردی که فهرست موجودی دارایی هایشان اختلاف داشته باشد بنابرایت جمع این سنجش بی معنی خواهد بود </a:t>
            </a:r>
          </a:p>
          <a:p>
            <a:pPr marL="0" indent="0">
              <a:buNone/>
            </a:pPr>
            <a:r>
              <a:rPr lang="fa-IR" sz="2000" b="1" dirty="0" smtClean="0">
                <a:solidFill>
                  <a:srgbClr val="C00000"/>
                </a:solidFill>
                <a:cs typeface="B Nazanin" pitchFamily="2" charset="-78"/>
              </a:rPr>
              <a:t>     مسیرهای عملیاتی سازمان : </a:t>
            </a:r>
            <a:r>
              <a:rPr lang="fa-IR" sz="2000" b="1" dirty="0">
                <a:cs typeface="B Nazanin" pitchFamily="2" charset="-78"/>
              </a:rPr>
              <a:t>سازمان ها معمولا مخارج </a:t>
            </a:r>
            <a:r>
              <a:rPr lang="fa-IR" sz="2000" b="1" dirty="0" smtClean="0">
                <a:cs typeface="B Nazanin" pitchFamily="2" charset="-78"/>
              </a:rPr>
              <a:t>ومنابع </a:t>
            </a:r>
            <a:r>
              <a:rPr lang="fa-IR" sz="2000" b="1" dirty="0">
                <a:cs typeface="B Nazanin" pitchFamily="2" charset="-78"/>
              </a:rPr>
              <a:t>درامد اضافی خود را به عنوان راهی برای شناسایی مسیرهای عملیاتی تلقی میکند.به عنوان مثال سازمان </a:t>
            </a:r>
            <a:r>
              <a:rPr lang="fa-IR" sz="2000" b="1" dirty="0" smtClean="0">
                <a:cs typeface="B Nazanin" pitchFamily="2" charset="-78"/>
              </a:rPr>
              <a:t>متوجه </a:t>
            </a:r>
            <a:r>
              <a:rPr lang="fa-IR" sz="2000" b="1" dirty="0">
                <a:cs typeface="B Nazanin" pitchFamily="2" charset="-78"/>
              </a:rPr>
              <a:t>شود مخارج وهزینه های اداری </a:t>
            </a:r>
            <a:r>
              <a:rPr lang="fa-IR" sz="2000" b="1" dirty="0" smtClean="0">
                <a:cs typeface="B Nazanin" pitchFamily="2" charset="-78"/>
              </a:rPr>
              <a:t>سریعترازمیزان </a:t>
            </a:r>
            <a:r>
              <a:rPr lang="fa-IR" sz="2000" b="1" dirty="0">
                <a:cs typeface="B Nazanin" pitchFamily="2" charset="-78"/>
              </a:rPr>
              <a:t>فروش رشد </a:t>
            </a:r>
            <a:r>
              <a:rPr lang="fa-IR" sz="2000" b="1" dirty="0" smtClean="0">
                <a:cs typeface="B Nazanin" pitchFamily="2" charset="-78"/>
              </a:rPr>
              <a:t>میکندبا این وضعیت اگرچه </a:t>
            </a:r>
            <a:r>
              <a:rPr lang="fa-IR" sz="2000" b="1" dirty="0">
                <a:cs typeface="B Nazanin" pitchFamily="2" charset="-78"/>
              </a:rPr>
              <a:t>سازمان هزینه ها راپوشش می دهد ولی این می تواند دلالت برنبود توجیه صرفه جویی در مقیاس وکنترل هزینه های اضافی باشد</a:t>
            </a:r>
          </a:p>
          <a:p>
            <a:pPr marL="0" indent="0">
              <a:buNone/>
            </a:pPr>
            <a:r>
              <a:rPr lang="fa-IR" sz="2000" b="1" dirty="0" smtClean="0">
                <a:cs typeface="B Nazanin" pitchFamily="2" charset="-78"/>
              </a:rPr>
              <a:t>   </a:t>
            </a:r>
            <a:endParaRPr lang="fa-IR" sz="2000" b="1" dirty="0">
              <a:cs typeface="B Nazanin" pitchFamily="2" charset="-78"/>
            </a:endParaRPr>
          </a:p>
        </p:txBody>
      </p:sp>
    </p:spTree>
    <p:extLst>
      <p:ext uri="{BB962C8B-B14F-4D97-AF65-F5344CB8AC3E}">
        <p14:creationId xmlns:p14="http://schemas.microsoft.com/office/powerpoint/2010/main" val="319305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smtClean="0">
                <a:solidFill>
                  <a:srgbClr val="C00000"/>
                </a:solidFill>
                <a:cs typeface="B Titr" pitchFamily="2" charset="-78"/>
              </a:rPr>
              <a:t>محیط داخلی ومسیر استراتژیک</a:t>
            </a:r>
            <a:endParaRPr lang="fa-IR" sz="2400" dirty="0">
              <a:solidFill>
                <a:srgbClr val="C00000"/>
              </a:solidFill>
              <a:cs typeface="B Titr" pitchFamily="2" charset="-78"/>
            </a:endParaRPr>
          </a:p>
        </p:txBody>
      </p:sp>
      <p:sp>
        <p:nvSpPr>
          <p:cNvPr id="3" name="Content Placeholder 2"/>
          <p:cNvSpPr>
            <a:spLocks noGrp="1"/>
          </p:cNvSpPr>
          <p:nvPr>
            <p:ph idx="1"/>
          </p:nvPr>
        </p:nvSpPr>
        <p:spPr/>
        <p:txBody>
          <a:bodyPr/>
          <a:lstStyle/>
          <a:p>
            <a:endParaRPr lang="fa-IR" sz="2000" dirty="0" smtClean="0"/>
          </a:p>
          <a:p>
            <a:pPr marL="0" indent="0">
              <a:buNone/>
            </a:pPr>
            <a:r>
              <a:rPr lang="fa-IR" sz="2000" dirty="0" smtClean="0">
                <a:cs typeface="B Nazanin" pitchFamily="2" charset="-78"/>
              </a:rPr>
              <a:t>در این فصل بیشتر به محیط داخلی سازمان یعنی موسسان،روسای سازمان،مسئولان توسعه وبهبود بهره وری معطوف می کنیم</a:t>
            </a:r>
          </a:p>
          <a:p>
            <a:pPr marL="0" indent="0">
              <a:buNone/>
            </a:pPr>
            <a:endParaRPr lang="fa-IR" sz="2000" dirty="0" smtClean="0">
              <a:cs typeface="B Nazanin" pitchFamily="2" charset="-78"/>
            </a:endParaRPr>
          </a:p>
          <a:p>
            <a:pPr>
              <a:buNone/>
            </a:pPr>
            <a:r>
              <a:rPr lang="fa-IR" sz="2000" b="1" dirty="0" smtClean="0">
                <a:cs typeface="B Nazanin" pitchFamily="2" charset="-78"/>
              </a:rPr>
              <a:t>تقسیم بندی محیط داخلی:</a:t>
            </a:r>
          </a:p>
          <a:p>
            <a:pPr>
              <a:buNone/>
            </a:pPr>
            <a:r>
              <a:rPr lang="fa-IR" sz="2000" dirty="0" smtClean="0">
                <a:cs typeface="B Nazanin" pitchFamily="2" charset="-78"/>
              </a:rPr>
              <a:t>1- </a:t>
            </a:r>
            <a:r>
              <a:rPr lang="fa-IR" sz="2000" dirty="0" smtClean="0">
                <a:solidFill>
                  <a:srgbClr val="FF0000"/>
                </a:solidFill>
                <a:cs typeface="B Nazanin" pitchFamily="2" charset="-78"/>
              </a:rPr>
              <a:t>گروه های </a:t>
            </a:r>
            <a:r>
              <a:rPr lang="fa-IR" sz="2000" dirty="0" smtClean="0">
                <a:solidFill>
                  <a:srgbClr val="FF0000"/>
                </a:solidFill>
                <a:cs typeface="B Nazanin" pitchFamily="2" charset="-78"/>
              </a:rPr>
              <a:t>داخلی</a:t>
            </a:r>
          </a:p>
          <a:p>
            <a:pPr>
              <a:buNone/>
            </a:pPr>
            <a:r>
              <a:rPr lang="fa-IR" sz="2000" dirty="0" smtClean="0">
                <a:cs typeface="B Nazanin" pitchFamily="2" charset="-78"/>
              </a:rPr>
              <a:t>2- </a:t>
            </a:r>
            <a:r>
              <a:rPr lang="fa-IR" sz="2000" dirty="0">
                <a:solidFill>
                  <a:srgbClr val="FF0000"/>
                </a:solidFill>
                <a:cs typeface="B Nazanin" pitchFamily="2" charset="-78"/>
              </a:rPr>
              <a:t>منابع داخلی </a:t>
            </a:r>
            <a:endParaRPr lang="fa-IR" sz="2000" dirty="0" smtClean="0">
              <a:solidFill>
                <a:srgbClr val="FF0000"/>
              </a:solidFill>
              <a:cs typeface="B Nazanin" pitchFamily="2" charset="-78"/>
            </a:endParaRPr>
          </a:p>
          <a:p>
            <a:pPr>
              <a:buNone/>
            </a:pPr>
            <a:r>
              <a:rPr lang="fa-IR" sz="2000" b="1" dirty="0" smtClean="0">
                <a:cs typeface="B Nazanin" pitchFamily="2" charset="-78"/>
              </a:rPr>
              <a:t>گروه های داخلی:</a:t>
            </a:r>
            <a:r>
              <a:rPr lang="fa-IR" sz="2000" dirty="0" smtClean="0">
                <a:cs typeface="B Nazanin" pitchFamily="2" charset="-78"/>
              </a:rPr>
              <a:t> گروهها وذی نفعان داخلی یک شرکت شامل مدیران،کارکنان ومالکان آن می باشد</a:t>
            </a:r>
          </a:p>
          <a:p>
            <a:pPr>
              <a:buNone/>
            </a:pPr>
            <a:r>
              <a:rPr lang="fa-IR" sz="2000" dirty="0">
                <a:solidFill>
                  <a:srgbClr val="FF0000"/>
                </a:solidFill>
                <a:cs typeface="B Nazanin" pitchFamily="2" charset="-78"/>
              </a:rPr>
              <a:t>اجزای گروههای </a:t>
            </a:r>
            <a:r>
              <a:rPr lang="fa-IR" sz="2000" dirty="0" smtClean="0">
                <a:solidFill>
                  <a:srgbClr val="FF0000"/>
                </a:solidFill>
                <a:cs typeface="B Nazanin" pitchFamily="2" charset="-78"/>
              </a:rPr>
              <a:t>داخلی</a:t>
            </a:r>
          </a:p>
          <a:p>
            <a:pPr>
              <a:buNone/>
            </a:pPr>
            <a:r>
              <a:rPr lang="fa-IR" sz="2000" dirty="0">
                <a:cs typeface="B Nazanin" pitchFamily="2" charset="-78"/>
              </a:rPr>
              <a:t>1</a:t>
            </a:r>
            <a:r>
              <a:rPr lang="fa-IR" sz="2000" dirty="0">
                <a:solidFill>
                  <a:schemeClr val="tx2"/>
                </a:solidFill>
                <a:cs typeface="B Nazanin" pitchFamily="2" charset="-78"/>
              </a:rPr>
              <a:t>- </a:t>
            </a:r>
            <a:r>
              <a:rPr lang="fa-IR" sz="2000" b="1" dirty="0">
                <a:solidFill>
                  <a:schemeClr val="tx2"/>
                </a:solidFill>
                <a:cs typeface="B Nazanin" pitchFamily="2" charset="-78"/>
              </a:rPr>
              <a:t>مدیریت ارشد داخلی</a:t>
            </a:r>
            <a:r>
              <a:rPr lang="fa-IR" sz="2000" dirty="0" smtClean="0">
                <a:solidFill>
                  <a:schemeClr val="tx2"/>
                </a:solidFill>
                <a:cs typeface="B Nazanin" pitchFamily="2" charset="-78"/>
              </a:rPr>
              <a:t>: </a:t>
            </a:r>
            <a:r>
              <a:rPr lang="fa-IR" sz="2000" dirty="0" smtClean="0">
                <a:cs typeface="B Nazanin" pitchFamily="2" charset="-78"/>
              </a:rPr>
              <a:t>بالاترین </a:t>
            </a:r>
            <a:r>
              <a:rPr lang="fa-IR" sz="2000" dirty="0">
                <a:cs typeface="B Nazanin" pitchFamily="2" charset="-78"/>
              </a:rPr>
              <a:t>درجه ریاست  ومعروف ترین آن در سازمانهای بزرگ می باشد</a:t>
            </a:r>
          </a:p>
          <a:p>
            <a:pPr>
              <a:buNone/>
            </a:pPr>
            <a:r>
              <a:rPr lang="fa-IR" sz="2000" dirty="0">
                <a:cs typeface="B Nazanin" pitchFamily="2" charset="-78"/>
              </a:rPr>
              <a:t>وظایف </a:t>
            </a:r>
            <a:r>
              <a:rPr lang="fa-IR" sz="2000" dirty="0" smtClean="0">
                <a:cs typeface="B Nazanin" pitchFamily="2" charset="-78"/>
              </a:rPr>
              <a:t>(از نظر هنری مینتزبرگ):</a:t>
            </a:r>
            <a:endParaRPr lang="fa-IR" sz="2000" dirty="0">
              <a:cs typeface="B Nazanin" pitchFamily="2" charset="-78"/>
            </a:endParaRPr>
          </a:p>
          <a:p>
            <a:r>
              <a:rPr lang="fa-IR" sz="2000" dirty="0" smtClean="0">
                <a:cs typeface="B Nazanin" pitchFamily="2" charset="-78"/>
              </a:rPr>
              <a:t>خدمت به عنوان رئیس تشکیلات</a:t>
            </a:r>
          </a:p>
          <a:p>
            <a:r>
              <a:rPr lang="fa-IR" sz="2000" dirty="0">
                <a:cs typeface="B Nazanin" pitchFamily="2" charset="-78"/>
              </a:rPr>
              <a:t>سخنگوی </a:t>
            </a:r>
            <a:r>
              <a:rPr lang="fa-IR" sz="2000" dirty="0" smtClean="0">
                <a:cs typeface="B Nazanin" pitchFamily="2" charset="-78"/>
              </a:rPr>
              <a:t>سازمان</a:t>
            </a:r>
          </a:p>
          <a:p>
            <a:r>
              <a:rPr lang="fa-IR" sz="2000" dirty="0" smtClean="0">
                <a:cs typeface="B Nazanin" pitchFamily="2" charset="-78"/>
              </a:rPr>
              <a:t>تخصیص دهنده فعالیتها</a:t>
            </a:r>
          </a:p>
          <a:p>
            <a:endParaRPr lang="fa-IR" sz="2000" dirty="0">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ارزیابی ضعف ها و قوت های محیط داخلی </a:t>
            </a:r>
            <a:endParaRPr lang="fa-IR" dirty="0"/>
          </a:p>
        </p:txBody>
      </p:sp>
      <p:sp>
        <p:nvSpPr>
          <p:cNvPr id="3" name="Content Placeholder 2"/>
          <p:cNvSpPr>
            <a:spLocks noGrp="1"/>
          </p:cNvSpPr>
          <p:nvPr>
            <p:ph idx="1"/>
          </p:nvPr>
        </p:nvSpPr>
        <p:spPr>
          <a:xfrm>
            <a:off x="107504" y="1219200"/>
            <a:ext cx="8579296" cy="5638800"/>
          </a:xfrm>
        </p:spPr>
        <p:txBody>
          <a:bodyPr/>
          <a:lstStyle/>
          <a:p>
            <a:r>
              <a:rPr lang="fa-IR" sz="2400" b="1" dirty="0">
                <a:cs typeface="B Nazanin" pitchFamily="2" charset="-78"/>
              </a:rPr>
              <a:t>بیشترین نسبت های که در تجزیه وتحلیل مالی استفاده می شود در جدول زیر دسته بندی شده است </a:t>
            </a:r>
            <a:endParaRPr lang="fa-IR" sz="2400" b="1" dirty="0" smtClean="0">
              <a:cs typeface="B Nazanin" pitchFamily="2" charset="-78"/>
            </a:endParaRPr>
          </a:p>
          <a:p>
            <a:endParaRPr lang="fa-IR" sz="2400" b="1" dirty="0">
              <a:cs typeface="B Nazanin" pitchFamily="2" charset="-78"/>
            </a:endParaRPr>
          </a:p>
        </p:txBody>
      </p:sp>
      <p:pic>
        <p:nvPicPr>
          <p:cNvPr id="3079" name="Picture 7" descr="C:\Users\mahdi\Pictures\20160307_173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39"/>
            <a:ext cx="8712968" cy="473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1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ارزیابی ضعف ها و قوت های محیط داخلی </a:t>
            </a:r>
            <a:endParaRPr lang="fa-IR" dirty="0"/>
          </a:p>
        </p:txBody>
      </p:sp>
      <p:sp>
        <p:nvSpPr>
          <p:cNvPr id="3" name="Content Placeholder 2"/>
          <p:cNvSpPr>
            <a:spLocks noGrp="1"/>
          </p:cNvSpPr>
          <p:nvPr>
            <p:ph idx="1"/>
          </p:nvPr>
        </p:nvSpPr>
        <p:spPr>
          <a:xfrm>
            <a:off x="251520" y="1351221"/>
            <a:ext cx="8568952" cy="5472608"/>
          </a:xfrm>
        </p:spPr>
        <p:txBody>
          <a:bodyPr/>
          <a:lstStyle/>
          <a:p>
            <a:r>
              <a:rPr lang="fa-IR" sz="2000" dirty="0">
                <a:solidFill>
                  <a:srgbClr val="C00000"/>
                </a:solidFill>
                <a:cs typeface="B Titr" pitchFamily="2" charset="-78"/>
              </a:rPr>
              <a:t>3. </a:t>
            </a:r>
            <a:r>
              <a:rPr lang="fa-IR" sz="2000" dirty="0">
                <a:solidFill>
                  <a:srgbClr val="C00000"/>
                </a:solidFill>
                <a:cs typeface="B Titr" pitchFamily="2" charset="-78"/>
              </a:rPr>
              <a:t>تجزیه وتحلیل وظیفه ای </a:t>
            </a:r>
            <a:r>
              <a:rPr lang="fa-IR" sz="2000" dirty="0" smtClean="0">
                <a:solidFill>
                  <a:srgbClr val="C00000"/>
                </a:solidFill>
                <a:cs typeface="B Titr" pitchFamily="2" charset="-78"/>
              </a:rPr>
              <a:t>: </a:t>
            </a:r>
            <a:r>
              <a:rPr lang="fa-IR" sz="2000" b="1" dirty="0">
                <a:cs typeface="B Nazanin" pitchFamily="2" charset="-78"/>
              </a:rPr>
              <a:t>فعالیت های اصلی که از طریق چارچوب قوت ها و ضعف های سازمانی به ایجاد ارزش افزوده منتهی می شوند نیازمند مطالعه روی عملیات ویژه سطح ودوایر وظیفه ای سازمان است .به عنوان مثال در ارزیابی ارزش افزوده بازاریابی ابعاد زیر مورد شناسایی قرارمیگیرد مانند:تعداد مشتری ، هدف های مشتری ، اعتبارکالا</a:t>
            </a:r>
          </a:p>
          <a:p>
            <a:pPr marL="0" indent="0">
              <a:buNone/>
            </a:pPr>
            <a:r>
              <a:rPr lang="fa-IR" sz="2000" b="1" dirty="0" smtClean="0">
                <a:cs typeface="B Nazanin" pitchFamily="2" charset="-78"/>
              </a:rPr>
              <a:t>      </a:t>
            </a:r>
            <a:r>
              <a:rPr lang="fa-IR" sz="2000" b="1" dirty="0">
                <a:cs typeface="B Nazanin" pitchFamily="2" charset="-78"/>
              </a:rPr>
              <a:t>که از طریق شناسایی قوت ها وضعف ها هریک از سطح های وظیفه ای می توان طرحی را جهت   </a:t>
            </a:r>
          </a:p>
          <a:p>
            <a:pPr marL="0" indent="0">
              <a:buNone/>
            </a:pPr>
            <a:r>
              <a:rPr lang="fa-IR" sz="2000" b="1" dirty="0">
                <a:cs typeface="B Nazanin" pitchFamily="2" charset="-78"/>
              </a:rPr>
              <a:t> </a:t>
            </a:r>
            <a:r>
              <a:rPr lang="fa-IR" sz="2000" b="1" dirty="0" smtClean="0">
                <a:cs typeface="B Nazanin" pitchFamily="2" charset="-78"/>
              </a:rPr>
              <a:t>     </a:t>
            </a:r>
            <a:r>
              <a:rPr lang="fa-IR" sz="2000" b="1" dirty="0">
                <a:cs typeface="B Nazanin" pitchFamily="2" charset="-78"/>
              </a:rPr>
              <a:t>تصحیح تهیه نمود ونقاط قوت را تقویت کرد </a:t>
            </a:r>
            <a:endParaRPr lang="fa-IR" sz="2000" b="1" dirty="0" smtClean="0">
              <a:cs typeface="B Nazanin" pitchFamily="2" charset="-78"/>
            </a:endParaRPr>
          </a:p>
          <a:p>
            <a:pPr marL="0" indent="0">
              <a:buNone/>
            </a:pPr>
            <a:r>
              <a:rPr lang="fa-IR" sz="2000" dirty="0">
                <a:solidFill>
                  <a:srgbClr val="C00000"/>
                </a:solidFill>
                <a:cs typeface="B Titr" pitchFamily="2" charset="-78"/>
              </a:rPr>
              <a:t> </a:t>
            </a:r>
            <a:r>
              <a:rPr lang="fa-IR" sz="2000" dirty="0">
                <a:solidFill>
                  <a:srgbClr val="C00000"/>
                </a:solidFill>
                <a:cs typeface="B Titr" pitchFamily="2" charset="-78"/>
              </a:rPr>
              <a:t>    </a:t>
            </a:r>
            <a:endParaRPr lang="fa-IR" sz="2000" dirty="0" smtClean="0">
              <a:solidFill>
                <a:srgbClr val="C00000"/>
              </a:solidFill>
              <a:cs typeface="B Titr" pitchFamily="2" charset="-78"/>
            </a:endParaRPr>
          </a:p>
          <a:p>
            <a:pPr marL="0" indent="0">
              <a:buNone/>
            </a:pPr>
            <a:r>
              <a:rPr lang="fa-IR" sz="2000" dirty="0">
                <a:solidFill>
                  <a:srgbClr val="C00000"/>
                </a:solidFill>
                <a:cs typeface="B Titr" pitchFamily="2" charset="-78"/>
              </a:rPr>
              <a:t> </a:t>
            </a:r>
            <a:r>
              <a:rPr lang="fa-IR" sz="2000" dirty="0" smtClean="0">
                <a:solidFill>
                  <a:srgbClr val="C00000"/>
                </a:solidFill>
                <a:cs typeface="B Titr" pitchFamily="2" charset="-78"/>
              </a:rPr>
              <a:t>      </a:t>
            </a:r>
            <a:r>
              <a:rPr lang="fa-IR" sz="2000" dirty="0">
                <a:solidFill>
                  <a:srgbClr val="C00000"/>
                </a:solidFill>
                <a:cs typeface="B Titr" pitchFamily="2" charset="-78"/>
              </a:rPr>
              <a:t>استقرار مسیر استراتژیک </a:t>
            </a:r>
            <a:r>
              <a:rPr lang="fa-IR" sz="2000" dirty="0" smtClean="0">
                <a:solidFill>
                  <a:srgbClr val="C00000"/>
                </a:solidFill>
                <a:cs typeface="B Titr" pitchFamily="2" charset="-78"/>
              </a:rPr>
              <a:t>:</a:t>
            </a:r>
          </a:p>
          <a:p>
            <a:pPr marL="0" indent="0" algn="just">
              <a:buNone/>
            </a:pPr>
            <a:r>
              <a:rPr lang="fa-IR" sz="2000" dirty="0" smtClean="0">
                <a:solidFill>
                  <a:srgbClr val="C00000"/>
                </a:solidFill>
                <a:cs typeface="B Titr" pitchFamily="2" charset="-78"/>
              </a:rPr>
              <a:t>       </a:t>
            </a:r>
          </a:p>
          <a:p>
            <a:pPr marL="0" indent="0" algn="just">
              <a:buNone/>
            </a:pPr>
            <a:r>
              <a:rPr lang="fa-IR" sz="2000" dirty="0">
                <a:solidFill>
                  <a:srgbClr val="C00000"/>
                </a:solidFill>
                <a:cs typeface="B Titr" pitchFamily="2" charset="-78"/>
              </a:rPr>
              <a:t> </a:t>
            </a:r>
            <a:r>
              <a:rPr lang="fa-IR" sz="2000" dirty="0" smtClean="0">
                <a:solidFill>
                  <a:srgbClr val="C00000"/>
                </a:solidFill>
                <a:cs typeface="B Titr" pitchFamily="2" charset="-78"/>
              </a:rPr>
              <a:t>        </a:t>
            </a:r>
            <a:r>
              <a:rPr lang="fa-IR" sz="2000" b="1" dirty="0">
                <a:cs typeface="B Nazanin" pitchFamily="2" charset="-78"/>
              </a:rPr>
              <a:t>اگر استقرار یک هویت سازمانی در داخل سازمان بر پایه درستی بنا شده باشد می تواند         </a:t>
            </a:r>
          </a:p>
          <a:p>
            <a:pPr marL="0" indent="0" algn="just">
              <a:buNone/>
            </a:pPr>
            <a:r>
              <a:rPr lang="fa-IR" sz="2000" b="1" dirty="0">
                <a:cs typeface="B Nazanin" pitchFamily="2" charset="-78"/>
              </a:rPr>
              <a:t> </a:t>
            </a:r>
            <a:r>
              <a:rPr lang="fa-IR" sz="2000" b="1" dirty="0">
                <a:cs typeface="B Nazanin" pitchFamily="2" charset="-78"/>
              </a:rPr>
              <a:t>       مدیران را در کلیه سطوح تصمیم گیری استراتژی راهنمایی نماید همچنین ارتباط با    ذی      </a:t>
            </a:r>
          </a:p>
          <a:p>
            <a:pPr marL="0" indent="0" algn="just">
              <a:buNone/>
            </a:pPr>
            <a:r>
              <a:rPr lang="fa-IR" sz="2000" b="1" dirty="0">
                <a:cs typeface="B Nazanin" pitchFamily="2" charset="-78"/>
              </a:rPr>
              <a:t> </a:t>
            </a:r>
            <a:r>
              <a:rPr lang="fa-IR" sz="2000" b="1" dirty="0">
                <a:cs typeface="B Nazanin" pitchFamily="2" charset="-78"/>
              </a:rPr>
              <a:t>       نفعان خارجی ازطریق مسیراستراتژیک می تواند درک ذی نفعان از مدیریت را بیشتر کند. </a:t>
            </a:r>
          </a:p>
          <a:p>
            <a:pPr marL="0" indent="0" algn="just">
              <a:buNone/>
            </a:pPr>
            <a:r>
              <a:rPr lang="fa-IR" sz="2000" b="1" dirty="0">
                <a:cs typeface="B Nazanin" pitchFamily="2" charset="-78"/>
              </a:rPr>
              <a:t> </a:t>
            </a:r>
            <a:r>
              <a:rPr lang="fa-IR" sz="2000" b="1" dirty="0">
                <a:cs typeface="B Nazanin" pitchFamily="2" charset="-78"/>
              </a:rPr>
              <a:t>       استقرار مسیر استراتژیک  ازطریق : رسالت ها ، بینش ها،تعاریف عملیات تجاری ، استراتژی </a:t>
            </a:r>
          </a:p>
          <a:p>
            <a:pPr marL="0" indent="0" algn="just">
              <a:buNone/>
            </a:pPr>
            <a:r>
              <a:rPr lang="fa-IR" sz="2000" b="1" dirty="0">
                <a:cs typeface="B Nazanin" pitchFamily="2" charset="-78"/>
              </a:rPr>
              <a:t> </a:t>
            </a:r>
            <a:r>
              <a:rPr lang="fa-IR" sz="2000" b="1" dirty="0">
                <a:cs typeface="B Nazanin" pitchFamily="2" charset="-78"/>
              </a:rPr>
              <a:t>       های واحد تجاری واخلاق سازمانی ایجاد می شود که با استقرار مناسب مسیر استراتژیک  </a:t>
            </a:r>
          </a:p>
          <a:p>
            <a:pPr marL="0" indent="0" algn="just">
              <a:buNone/>
            </a:pPr>
            <a:r>
              <a:rPr lang="fa-IR" sz="2000" b="1" dirty="0">
                <a:cs typeface="B Nazanin" pitchFamily="2" charset="-78"/>
              </a:rPr>
              <a:t> </a:t>
            </a:r>
            <a:r>
              <a:rPr lang="fa-IR" sz="2000" b="1" dirty="0">
                <a:cs typeface="B Nazanin" pitchFamily="2" charset="-78"/>
              </a:rPr>
              <a:t>       چرخش عملیات سازمان سیرصعودی خواهد یافت </a:t>
            </a:r>
            <a:endParaRPr lang="fa-IR" sz="2000" b="1" dirty="0">
              <a:cs typeface="B Nazanin" pitchFamily="2" charset="-78"/>
            </a:endParaRPr>
          </a:p>
        </p:txBody>
      </p:sp>
    </p:spTree>
    <p:extLst>
      <p:ext uri="{BB962C8B-B14F-4D97-AF65-F5344CB8AC3E}">
        <p14:creationId xmlns:p14="http://schemas.microsoft.com/office/powerpoint/2010/main" val="4285053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cs typeface="B Titr" pitchFamily="2" charset="-78"/>
              </a:rPr>
              <a:t>استقرار مسیر استراتژیک </a:t>
            </a:r>
            <a:endParaRPr lang="fa-IR" dirty="0">
              <a:solidFill>
                <a:srgbClr val="C00000"/>
              </a:solidFill>
              <a:cs typeface="B Titr" pitchFamily="2" charset="-78"/>
            </a:endParaRPr>
          </a:p>
        </p:txBody>
      </p:sp>
      <p:sp>
        <p:nvSpPr>
          <p:cNvPr id="3" name="Content Placeholder 2"/>
          <p:cNvSpPr>
            <a:spLocks noGrp="1"/>
          </p:cNvSpPr>
          <p:nvPr>
            <p:ph idx="1"/>
          </p:nvPr>
        </p:nvSpPr>
        <p:spPr>
          <a:xfrm>
            <a:off x="179512" y="1340768"/>
            <a:ext cx="8856984" cy="5517232"/>
          </a:xfrm>
        </p:spPr>
        <p:txBody>
          <a:bodyPr/>
          <a:lstStyle/>
          <a:p>
            <a:r>
              <a:rPr lang="fa-IR" sz="2000" b="1" dirty="0" smtClean="0">
                <a:solidFill>
                  <a:srgbClr val="C00000"/>
                </a:solidFill>
                <a:cs typeface="B Nazanin" pitchFamily="2" charset="-78"/>
              </a:rPr>
              <a:t>1. رسالت سازمانی : </a:t>
            </a:r>
            <a:r>
              <a:rPr lang="fa-IR" sz="2000" b="1" dirty="0">
                <a:cs typeface="B Nazanin" pitchFamily="2" charset="-78"/>
              </a:rPr>
              <a:t>رسالت سازمانی میتواند مدیران سازمان را در تصمیم گیری های تخصیص منابع کمک نماید.درحقیقت بیانیه رسمی رسالت غالبا بسیاری از عناصر استراتژیک را درخود نگه میدارد یعنی می تواند عناوینی همچون بینش سازمانی ؛ تعاریف عملیات تجاری ؛ استراتژی ها ؛تعهدات اخلاقی و هدف ها را درتعریف خود قرارداد </a:t>
            </a:r>
            <a:r>
              <a:rPr lang="fa-IR" sz="2000" b="1" dirty="0" smtClean="0">
                <a:solidFill>
                  <a:srgbClr val="C00000"/>
                </a:solidFill>
                <a:cs typeface="B Nazanin" pitchFamily="2" charset="-78"/>
              </a:rPr>
              <a:t>. </a:t>
            </a:r>
          </a:p>
          <a:p>
            <a:pPr marL="0" indent="0">
              <a:buNone/>
            </a:pPr>
            <a:r>
              <a:rPr lang="fa-IR" sz="2000" b="1" dirty="0">
                <a:solidFill>
                  <a:srgbClr val="C00000"/>
                </a:solidFill>
                <a:cs typeface="B Nazanin" pitchFamily="2" charset="-78"/>
              </a:rPr>
              <a:t> </a:t>
            </a:r>
            <a:r>
              <a:rPr lang="fa-IR" sz="2000" b="1" dirty="0" smtClean="0">
                <a:solidFill>
                  <a:srgbClr val="C00000"/>
                </a:solidFill>
                <a:cs typeface="B Nazanin" pitchFamily="2" charset="-78"/>
              </a:rPr>
              <a:t>      </a:t>
            </a:r>
            <a:r>
              <a:rPr lang="fa-IR" sz="2000" b="1" dirty="0">
                <a:cs typeface="B Nazanin" pitchFamily="2" charset="-78"/>
              </a:rPr>
              <a:t>درنتیجه یک رسالت شامل مجموعه ای از هدف های سازمان می باشد </a:t>
            </a:r>
          </a:p>
          <a:p>
            <a:r>
              <a:rPr lang="fa-IR" sz="2000" b="1" dirty="0" smtClean="0">
                <a:solidFill>
                  <a:srgbClr val="C00000"/>
                </a:solidFill>
                <a:cs typeface="B Nazanin" pitchFamily="2" charset="-78"/>
              </a:rPr>
              <a:t>2. بینش سازمانی : </a:t>
            </a:r>
            <a:r>
              <a:rPr lang="fa-IR" sz="2000" b="1" dirty="0">
                <a:cs typeface="B Nazanin" pitchFamily="2" charset="-78"/>
              </a:rPr>
              <a:t>برعکس رسالت که هدف و منظور را در زمان حال بیان می کند بینش سازمانی به اینده توجه دارد. با یک بینش سازمان درک روشنی از ان چه که دراینده می خواهد باشد را ارائه دهد.</a:t>
            </a:r>
          </a:p>
          <a:p>
            <a:r>
              <a:rPr lang="fa-IR" sz="2000" b="1" dirty="0" smtClean="0">
                <a:solidFill>
                  <a:srgbClr val="C00000"/>
                </a:solidFill>
                <a:cs typeface="B Nazanin" pitchFamily="2" charset="-78"/>
              </a:rPr>
              <a:t>3.تعاریف عملیات تجاری : </a:t>
            </a:r>
            <a:r>
              <a:rPr lang="fa-IR" sz="2000" b="1" dirty="0">
                <a:cs typeface="B Nazanin" pitchFamily="2" charset="-78"/>
              </a:rPr>
              <a:t>درک ابل معتقد است که تعاریف روشن عملیات تجاری نقطه شروع تمام برنامه ها و مدیریت استراتژیک است.پیتردراکر پیشنهاد میکند که تعاریف عملیات تجاری نه تنها باید دربرگیرنده پرسش «عملیات تجاری ماچیست؟» باشد بلکه باید پرسش هایی مانند «عملیات تجاری چه خواهد بود؟» و «عملیات تجاری چه باید باشد « را نیز شامل می شود. هدف یک سازمان گسترش دامنه فعالیت هایش از طریق بازارها ؛وظایف ؛فرایندهای منابع ومحصولات می باشد.بعضی از سازمان ها مانند شرکت پپسی کولا که دامنه فعالیتشان محدودتر است وشرکت هایی مانند مک دونالد وجود دارند که دارای دامنه بسیارگسترده  اند اما در سایر ابعاد فعالیت انها محدودتراست </a:t>
            </a:r>
            <a:endParaRPr lang="fa-IR" sz="2000" b="1" dirty="0">
              <a:cs typeface="B Nazanin" pitchFamily="2" charset="-78"/>
            </a:endParaRPr>
          </a:p>
        </p:txBody>
      </p:sp>
    </p:spTree>
    <p:extLst>
      <p:ext uri="{BB962C8B-B14F-4D97-AF65-F5344CB8AC3E}">
        <p14:creationId xmlns:p14="http://schemas.microsoft.com/office/powerpoint/2010/main" val="760998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620688"/>
            <a:ext cx="6248400" cy="487363"/>
          </a:xfrm>
        </p:spPr>
        <p:txBody>
          <a:bodyPr/>
          <a:lstStyle/>
          <a:p>
            <a:r>
              <a:rPr lang="fa-IR" dirty="0">
                <a:solidFill>
                  <a:srgbClr val="C00000"/>
                </a:solidFill>
                <a:cs typeface="B Titr" pitchFamily="2" charset="-78"/>
              </a:rPr>
              <a:t>استقرار مسیر استراتژیک </a:t>
            </a:r>
            <a:endParaRPr lang="fa-IR" dirty="0"/>
          </a:p>
        </p:txBody>
      </p:sp>
      <p:sp>
        <p:nvSpPr>
          <p:cNvPr id="3" name="Content Placeholder 2"/>
          <p:cNvSpPr>
            <a:spLocks noGrp="1"/>
          </p:cNvSpPr>
          <p:nvPr>
            <p:ph idx="1"/>
          </p:nvPr>
        </p:nvSpPr>
        <p:spPr>
          <a:xfrm>
            <a:off x="467544" y="1340768"/>
            <a:ext cx="8229600" cy="5105400"/>
          </a:xfrm>
        </p:spPr>
        <p:txBody>
          <a:bodyPr/>
          <a:lstStyle/>
          <a:p>
            <a:r>
              <a:rPr lang="fa-IR" sz="2600" b="1" dirty="0">
                <a:cs typeface="B Nazanin" pitchFamily="2" charset="-78"/>
              </a:rPr>
              <a:t>جدول 4-3 سه سازمان را با توجه به چهار بعد تعریف عملیات تجاری تحت عنوان محصولات و خدمات ؛ بازارها؛ وظایف و فرایند تبدیل منابع مورد بررسی قرار داده است </a:t>
            </a:r>
            <a:endParaRPr lang="fa-IR" sz="2600" b="1" dirty="0" smtClean="0">
              <a:cs typeface="B Nazanin" pitchFamily="2" charset="-78"/>
            </a:endParaRPr>
          </a:p>
          <a:p>
            <a:endParaRPr lang="fa-IR" sz="2000" b="1" dirty="0">
              <a:cs typeface="B Nazanin" pitchFamily="2" charset="-78"/>
            </a:endParaRPr>
          </a:p>
        </p:txBody>
      </p:sp>
      <p:pic>
        <p:nvPicPr>
          <p:cNvPr id="4098" name="Picture 2" descr="C:\Users\mahdi\Pictures\20160307_1832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564904"/>
            <a:ext cx="7457727" cy="411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cs typeface="B Titr" pitchFamily="2" charset="-78"/>
              </a:rPr>
              <a:t>استراتژی واحد تجاری و اخلاق سازمانی </a:t>
            </a:r>
            <a:endParaRPr lang="fa-IR" dirty="0">
              <a:solidFill>
                <a:srgbClr val="C00000"/>
              </a:solidFill>
              <a:cs typeface="B Titr" pitchFamily="2" charset="-78"/>
            </a:endParaRPr>
          </a:p>
        </p:txBody>
      </p:sp>
      <p:sp>
        <p:nvSpPr>
          <p:cNvPr id="3" name="Content Placeholder 2"/>
          <p:cNvSpPr>
            <a:spLocks noGrp="1"/>
          </p:cNvSpPr>
          <p:nvPr>
            <p:ph idx="1"/>
          </p:nvPr>
        </p:nvSpPr>
        <p:spPr>
          <a:xfrm>
            <a:off x="323528" y="1363615"/>
            <a:ext cx="8507288" cy="5522168"/>
          </a:xfrm>
        </p:spPr>
        <p:txBody>
          <a:bodyPr/>
          <a:lstStyle/>
          <a:p>
            <a:pPr algn="just"/>
            <a:r>
              <a:rPr lang="fa-IR" sz="2600" b="1" dirty="0" smtClean="0">
                <a:cs typeface="B Nazanin" pitchFamily="2" charset="-78"/>
              </a:rPr>
              <a:t>یک از پرسش هایی که سازمان باید در مورد تعیین هدف خود به ان پاسخ دهد ان است که « دلیل وماهیت بودن ماچیست؟»این پرسش مهمی است که باعث می شود اخلاق و استراتژی به یکدیگر پیوند بخورند و ارتباط حساس اخلاق واستراتژی مشخص شود.استراتژی یک موسسه یک گسترده طبیعی از اخلاقیات سازمان است که بسط ان ارزش های کلیدی مدیریت محسوب می شود. اخلاقیات یک سازمان تنها نوشته هایی برای اطلاع مردم نیست چرا که این تصمیمات نوعی عملیات کسب وکار به حساب می آید. سازمانی که سعی میکند اخلاق را به عنوان قسمتی از عملیات کسب وکار در استراتژی خود پرورش دهد به دنبال چارچوبی است که از آن برای حل مشکلات اخلاقی بالقوه استفاده نماید . که اکثر سازمان ها به دنبال تدوین آئین نامه اخلاقی می باشند تا ارزش های موسسه خود را به کارکنان و سهامداران منتقل نمایند .</a:t>
            </a:r>
            <a:endParaRPr lang="fa-IR" sz="2600" b="1" dirty="0">
              <a:cs typeface="B Nazanin" pitchFamily="2" charset="-78"/>
            </a:endParaRPr>
          </a:p>
        </p:txBody>
      </p:sp>
    </p:spTree>
    <p:extLst>
      <p:ext uri="{BB962C8B-B14F-4D97-AF65-F5344CB8AC3E}">
        <p14:creationId xmlns:p14="http://schemas.microsoft.com/office/powerpoint/2010/main" val="4183377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5576" y="1484784"/>
            <a:ext cx="7620000" cy="682625"/>
          </a:xfrm>
        </p:spPr>
        <p:txBody>
          <a:bodyPr/>
          <a:lstStyle/>
          <a:p>
            <a:r>
              <a:rPr lang="fa-IR" sz="7200" dirty="0" smtClean="0"/>
              <a:t>پایان </a:t>
            </a:r>
            <a:r>
              <a:rPr lang="fa-IR" dirty="0" smtClean="0"/>
              <a:t> </a:t>
            </a:r>
            <a:br>
              <a:rPr lang="fa-IR" dirty="0" smtClean="0"/>
            </a:br>
            <a:r>
              <a:rPr lang="fa-IR" i="1" dirty="0" smtClean="0">
                <a:cs typeface="_MRT_Khodkar" pitchFamily="2" charset="-78"/>
              </a:rPr>
              <a:t>با تشکر فراوان از استاد ارجمند و توجه دوستان </a:t>
            </a:r>
            <a:endParaRPr lang="fa-IR" i="1" dirty="0">
              <a:cs typeface="_MRT_Khodkar" pitchFamily="2" charset="-78"/>
            </a:endParaRPr>
          </a:p>
        </p:txBody>
      </p:sp>
    </p:spTree>
    <p:extLst>
      <p:ext uri="{BB962C8B-B14F-4D97-AF65-F5344CB8AC3E}">
        <p14:creationId xmlns:p14="http://schemas.microsoft.com/office/powerpoint/2010/main" val="6332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محیط داخلی ومسیر استراتژیک</a:t>
            </a:r>
          </a:p>
        </p:txBody>
      </p:sp>
      <p:sp>
        <p:nvSpPr>
          <p:cNvPr id="3" name="Content Placeholder 2"/>
          <p:cNvSpPr>
            <a:spLocks noGrp="1"/>
          </p:cNvSpPr>
          <p:nvPr>
            <p:ph idx="1"/>
          </p:nvPr>
        </p:nvSpPr>
        <p:spPr/>
        <p:txBody>
          <a:bodyPr/>
          <a:lstStyle/>
          <a:p>
            <a:pPr algn="just"/>
            <a:endParaRPr lang="fa-IR" sz="2000" dirty="0" smtClean="0"/>
          </a:p>
          <a:p>
            <a:pPr algn="just"/>
            <a:r>
              <a:rPr lang="fa-IR" sz="2000" dirty="0" smtClean="0">
                <a:cs typeface="B Nazanin" pitchFamily="2" charset="-78"/>
              </a:rPr>
              <a:t>نظارت کننده بر کارها</a:t>
            </a:r>
          </a:p>
          <a:p>
            <a:pPr algn="just"/>
            <a:r>
              <a:rPr lang="fa-IR" sz="2000" dirty="0" smtClean="0">
                <a:cs typeface="B Nazanin" pitchFamily="2" charset="-78"/>
              </a:rPr>
              <a:t>ارتباط با گروهای خارجی</a:t>
            </a:r>
          </a:p>
          <a:p>
            <a:pPr algn="just"/>
            <a:r>
              <a:rPr lang="fa-IR" sz="2000" dirty="0" smtClean="0">
                <a:cs typeface="B Nazanin" pitchFamily="2" charset="-78"/>
              </a:rPr>
              <a:t>اطلاع رسانی به روسای داخلی</a:t>
            </a:r>
          </a:p>
          <a:p>
            <a:pPr algn="just"/>
            <a:r>
              <a:rPr lang="fa-IR" sz="2000" dirty="0" smtClean="0">
                <a:cs typeface="B Nazanin" pitchFamily="2" charset="-78"/>
              </a:rPr>
              <a:t>دریافت کننده اطلاعات </a:t>
            </a:r>
          </a:p>
          <a:p>
            <a:pPr algn="just"/>
            <a:r>
              <a:rPr lang="fa-IR" sz="2000" dirty="0" smtClean="0">
                <a:cs typeface="B Nazanin" pitchFamily="2" charset="-78"/>
              </a:rPr>
              <a:t>خدمات تجاری</a:t>
            </a:r>
          </a:p>
          <a:p>
            <a:pPr marL="0" indent="0" algn="just">
              <a:buNone/>
            </a:pPr>
            <a:r>
              <a:rPr lang="fa-IR" sz="2400" b="1" dirty="0" smtClean="0">
                <a:solidFill>
                  <a:srgbClr val="FF0000"/>
                </a:solidFill>
                <a:cs typeface="B Nazanin" pitchFamily="2" charset="-78"/>
              </a:rPr>
              <a:t>نکته:</a:t>
            </a:r>
          </a:p>
          <a:p>
            <a:pPr marL="0" indent="0" algn="just">
              <a:buNone/>
            </a:pPr>
            <a:r>
              <a:rPr lang="fa-IR" sz="2000" dirty="0" smtClean="0">
                <a:cs typeface="B Nazanin" pitchFamily="2" charset="-78"/>
              </a:rPr>
              <a:t>مسئولیت بسیار مهم مدیرارشد اجرایی، رهبری استراتژیهای سازمان می باشد که شامل خیلی از فعالیتهای عنوان شده در بالا می باشد</a:t>
            </a:r>
          </a:p>
          <a:p>
            <a:pPr marL="0" indent="0" algn="just">
              <a:buNone/>
            </a:pPr>
            <a:r>
              <a:rPr lang="fa-IR" sz="2000" b="1" dirty="0" smtClean="0">
                <a:solidFill>
                  <a:srgbClr val="FF0000"/>
                </a:solidFill>
                <a:cs typeface="B Nazanin" pitchFamily="2" charset="-78"/>
              </a:rPr>
              <a:t>مسئولیتهای اصلی در هدایت وبکار گیری درست استعداد های کارکنان </a:t>
            </a:r>
          </a:p>
          <a:p>
            <a:pPr>
              <a:buFont typeface="Wingdings" panose="05000000000000000000" pitchFamily="2" charset="2"/>
              <a:buChar char="Ø"/>
            </a:pPr>
            <a:r>
              <a:rPr lang="fa-IR" sz="2000" dirty="0">
                <a:cs typeface="B Nazanin" pitchFamily="2" charset="-78"/>
              </a:rPr>
              <a:t>طراحی هدفها،دیدگاههاوارزشهای اصلی </a:t>
            </a:r>
            <a:r>
              <a:rPr lang="fa-IR" sz="2000" dirty="0" smtClean="0">
                <a:cs typeface="B Nazanin" pitchFamily="2" charset="-78"/>
              </a:rPr>
              <a:t>سازمان</a:t>
            </a:r>
          </a:p>
          <a:p>
            <a:pPr>
              <a:buFont typeface="Wingdings" panose="05000000000000000000" pitchFamily="2" charset="2"/>
              <a:buChar char="Ø"/>
            </a:pPr>
            <a:r>
              <a:rPr lang="fa-IR" sz="2000" dirty="0" smtClean="0">
                <a:cs typeface="B Nazanin" pitchFamily="2" charset="-78"/>
              </a:rPr>
              <a:t>معین نمودن سیاسته واستراتژیهای گوناگونی که باعث تحقق هدفها می شوند</a:t>
            </a:r>
          </a:p>
          <a:p>
            <a:pPr>
              <a:buFont typeface="Wingdings" panose="05000000000000000000" pitchFamily="2" charset="2"/>
              <a:buChar char="Ø"/>
            </a:pPr>
            <a:r>
              <a:rPr lang="fa-IR" sz="2000" dirty="0" smtClean="0">
                <a:cs typeface="B Nazanin" pitchFamily="2" charset="-78"/>
              </a:rPr>
              <a:t>ایجاد محیطی آموزشی در سازمان</a:t>
            </a:r>
          </a:p>
          <a:p>
            <a:pPr>
              <a:buFont typeface="Wingdings" panose="05000000000000000000" pitchFamily="2" charset="2"/>
              <a:buChar char="Ø"/>
            </a:pPr>
            <a:r>
              <a:rPr lang="fa-IR" sz="2000" dirty="0" smtClean="0">
                <a:cs typeface="B Nazanin" pitchFamily="2" charset="-78"/>
              </a:rPr>
              <a:t>شور وهیجان در اداره وتعیین هدفهای سازمان وانتقال آن به کارکنان</a:t>
            </a:r>
            <a:endParaRPr lang="fa-IR" sz="2000"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محیط داخلی ومسیر استراتژیک</a:t>
            </a:r>
          </a:p>
        </p:txBody>
      </p:sp>
      <p:sp>
        <p:nvSpPr>
          <p:cNvPr id="3" name="Content Placeholder 2"/>
          <p:cNvSpPr>
            <a:spLocks noGrp="1"/>
          </p:cNvSpPr>
          <p:nvPr>
            <p:ph idx="1"/>
          </p:nvPr>
        </p:nvSpPr>
        <p:spPr>
          <a:xfrm>
            <a:off x="457200" y="1219200"/>
            <a:ext cx="8229600" cy="5638800"/>
          </a:xfrm>
        </p:spPr>
        <p:txBody>
          <a:bodyPr/>
          <a:lstStyle/>
          <a:p>
            <a:pPr algn="just">
              <a:buNone/>
            </a:pPr>
            <a:r>
              <a:rPr lang="fa-IR" sz="2000" b="1" dirty="0" smtClean="0">
                <a:solidFill>
                  <a:srgbClr val="FF0000"/>
                </a:solidFill>
                <a:cs typeface="B Nazanin" pitchFamily="2" charset="-78"/>
              </a:rPr>
              <a:t>مهارتهای اصلی مدیران به منظور داشتن کارایی</a:t>
            </a:r>
            <a:endParaRPr lang="en-US" sz="2000" b="1" dirty="0" smtClean="0">
              <a:solidFill>
                <a:srgbClr val="FF0000"/>
              </a:solidFill>
              <a:cs typeface="B Nazanin" pitchFamily="2" charset="-78"/>
            </a:endParaRPr>
          </a:p>
          <a:p>
            <a:pPr marL="457200" indent="-457200" algn="just">
              <a:buAutoNum type="arabicPeriod"/>
            </a:pPr>
            <a:r>
              <a:rPr lang="fa-IR" sz="2000" dirty="0" smtClean="0">
                <a:cs typeface="B Nazanin" pitchFamily="2" charset="-78"/>
              </a:rPr>
              <a:t>مهارت فنی: بکار بردن دانش وفن در فعالیتها</a:t>
            </a:r>
          </a:p>
          <a:p>
            <a:pPr marL="457200" indent="-457200" algn="just">
              <a:buAutoNum type="arabicPeriod"/>
            </a:pPr>
            <a:r>
              <a:rPr lang="fa-IR" sz="2000" dirty="0" smtClean="0">
                <a:cs typeface="B Nazanin" pitchFamily="2" charset="-78"/>
              </a:rPr>
              <a:t>مهارت انسانی: توانایی کارکردن با دیگران</a:t>
            </a:r>
          </a:p>
          <a:p>
            <a:pPr marL="457200" indent="-457200" algn="just">
              <a:buAutoNum type="arabicPeriod"/>
            </a:pPr>
            <a:r>
              <a:rPr lang="fa-IR" sz="2000" dirty="0" smtClean="0">
                <a:cs typeface="B Nazanin" pitchFamily="2" charset="-78"/>
              </a:rPr>
              <a:t>مهارت ادراکی: توانایی فهمیدن پیچیدگیهای کل سازمان وشناخت عناصر مهم وروابط بین آنها</a:t>
            </a:r>
          </a:p>
          <a:p>
            <a:pPr marL="0" indent="0" algn="just">
              <a:buNone/>
            </a:pPr>
            <a:endParaRPr lang="fa-IR" sz="2000" dirty="0" smtClean="0">
              <a:cs typeface="B Nazanin" pitchFamily="2" charset="-78"/>
            </a:endParaRPr>
          </a:p>
          <a:p>
            <a:pPr marL="457200" indent="-457200" algn="just">
              <a:buAutoNum type="arabicPeriod"/>
            </a:pPr>
            <a:endParaRPr lang="fa-IR" sz="2000" dirty="0" smtClean="0">
              <a:cs typeface="B Nazanin" pitchFamily="2" charset="-78"/>
            </a:endParaRPr>
          </a:p>
          <a:p>
            <a:pPr marL="457200" indent="-457200" algn="just">
              <a:buNone/>
            </a:pPr>
            <a:endParaRPr lang="en-US" sz="1000" dirty="0" smtClean="0">
              <a:cs typeface="B Nazanin" pitchFamily="2" charset="-78"/>
            </a:endParaRPr>
          </a:p>
          <a:p>
            <a:pPr marL="0" indent="0" algn="just">
              <a:buNone/>
            </a:pPr>
            <a:endParaRPr lang="fa-IR" sz="2000" dirty="0"/>
          </a:p>
        </p:txBody>
      </p:sp>
      <p:pic>
        <p:nvPicPr>
          <p:cNvPr id="6" name="Picture 5"/>
          <p:cNvPicPr>
            <a:picLocks noChangeAspect="1"/>
          </p:cNvPicPr>
          <p:nvPr/>
        </p:nvPicPr>
        <p:blipFill>
          <a:blip r:embed="rId2"/>
          <a:stretch>
            <a:fillRect/>
          </a:stretch>
        </p:blipFill>
        <p:spPr>
          <a:xfrm>
            <a:off x="611560" y="2780928"/>
            <a:ext cx="8280919" cy="39604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588" y="609600"/>
            <a:ext cx="6829444" cy="487363"/>
          </a:xfrm>
        </p:spPr>
        <p:txBody>
          <a:bodyPr/>
          <a:lstStyle/>
          <a:p>
            <a:r>
              <a:rPr lang="fa-IR" sz="2000" dirty="0">
                <a:solidFill>
                  <a:srgbClr val="C00000"/>
                </a:solidFill>
                <a:cs typeface="B Titr" pitchFamily="2" charset="-78"/>
              </a:rPr>
              <a:t>محیط داخلی ومسیر استراتژیک</a:t>
            </a:r>
            <a:endParaRPr lang="fa-IR" sz="1400" dirty="0">
              <a:solidFill>
                <a:srgbClr val="C00000"/>
              </a:solidFill>
              <a:cs typeface="B Titr" pitchFamily="2" charset="-78"/>
            </a:endParaRPr>
          </a:p>
        </p:txBody>
      </p:sp>
      <p:sp>
        <p:nvSpPr>
          <p:cNvPr id="3" name="Content Placeholder 2"/>
          <p:cNvSpPr>
            <a:spLocks noGrp="1"/>
          </p:cNvSpPr>
          <p:nvPr>
            <p:ph idx="1"/>
          </p:nvPr>
        </p:nvSpPr>
        <p:spPr/>
        <p:txBody>
          <a:bodyPr/>
          <a:lstStyle/>
          <a:p>
            <a:pPr marL="457200" indent="-457200">
              <a:buNone/>
            </a:pPr>
            <a:endParaRPr lang="fa-IR" sz="2000" dirty="0" smtClean="0"/>
          </a:p>
          <a:p>
            <a:pPr marL="457200" indent="-457200">
              <a:buNone/>
            </a:pPr>
            <a:r>
              <a:rPr lang="fa-IR" sz="2000" dirty="0" smtClean="0"/>
              <a:t>   2- </a:t>
            </a:r>
            <a:r>
              <a:rPr lang="fa-IR" sz="2000" b="1" dirty="0" smtClean="0">
                <a:solidFill>
                  <a:schemeClr val="tx2"/>
                </a:solidFill>
              </a:rPr>
              <a:t>هیئت مدیره</a:t>
            </a:r>
            <a:r>
              <a:rPr lang="fa-IR" sz="2000" dirty="0" smtClean="0"/>
              <a:t>: عبارتند ازچندین مدیر که با رای </a:t>
            </a:r>
            <a:r>
              <a:rPr lang="fa-IR" sz="2000" dirty="0"/>
              <a:t>گیری صاحبان سهام </a:t>
            </a:r>
            <a:r>
              <a:rPr lang="fa-IR" sz="2000" dirty="0" smtClean="0"/>
              <a:t>انتخاب وامور </a:t>
            </a:r>
            <a:r>
              <a:rPr lang="fa-IR" sz="2000" dirty="0"/>
              <a:t>ومصالح </a:t>
            </a:r>
            <a:r>
              <a:rPr lang="fa-IR" sz="2000" dirty="0" smtClean="0"/>
              <a:t>مربوط به آنهارا محافظت می کنند .</a:t>
            </a:r>
          </a:p>
          <a:p>
            <a:pPr marL="457200" indent="-457200">
              <a:buNone/>
            </a:pPr>
            <a:endParaRPr lang="fa-IR" sz="2000" dirty="0" smtClean="0"/>
          </a:p>
          <a:p>
            <a:pPr marL="457200" indent="-457200">
              <a:buNone/>
            </a:pPr>
            <a:r>
              <a:rPr lang="fa-IR" sz="2000" b="1" dirty="0" smtClean="0"/>
              <a:t>نقشهای مهم واستراتژیک هیئت مدیره </a:t>
            </a:r>
          </a:p>
          <a:p>
            <a:pPr marL="457200" indent="-457200">
              <a:buFont typeface="Wingdings" pitchFamily="2" charset="2"/>
              <a:buChar char="Ø"/>
            </a:pPr>
            <a:r>
              <a:rPr lang="fa-IR" sz="2000" dirty="0" smtClean="0">
                <a:cs typeface="B Nazanin" pitchFamily="2" charset="-78"/>
              </a:rPr>
              <a:t>     پیشگیری از مسائل منفعت طلبی</a:t>
            </a:r>
          </a:p>
          <a:p>
            <a:pPr>
              <a:buFont typeface="Wingdings" pitchFamily="2" charset="2"/>
              <a:buChar char="Ø"/>
            </a:pPr>
            <a:r>
              <a:rPr lang="fa-IR" sz="2000" dirty="0" smtClean="0">
                <a:cs typeface="B Nazanin" pitchFamily="2" charset="-78"/>
              </a:rPr>
              <a:t>       نقش فعال درمتحد نمودن سازمانهابا یکدیگر</a:t>
            </a:r>
          </a:p>
          <a:p>
            <a:pPr>
              <a:buFont typeface="Wingdings" pitchFamily="2" charset="2"/>
              <a:buChar char="Ø"/>
            </a:pPr>
            <a:r>
              <a:rPr lang="fa-IR" sz="2000" dirty="0" smtClean="0">
                <a:cs typeface="B Nazanin" pitchFamily="2" charset="-78"/>
              </a:rPr>
              <a:t>        مشارکت در تصمیم گیریهای استراتژیک وشکل دادن به استراتژیکهای گروهی</a:t>
            </a:r>
          </a:p>
          <a:p>
            <a:pPr marL="0" indent="0">
              <a:buNone/>
            </a:pPr>
            <a:endParaRPr lang="fa-IR" sz="2000" dirty="0" smtClean="0">
              <a:cs typeface="B Nazanin" pitchFamily="2" charset="-78"/>
            </a:endParaRPr>
          </a:p>
          <a:p>
            <a:pPr>
              <a:buNone/>
            </a:pPr>
            <a:r>
              <a:rPr lang="fa-IR" sz="2000" dirty="0" smtClean="0">
                <a:cs typeface="B Nazanin" pitchFamily="2" charset="-78"/>
              </a:rPr>
              <a:t>3- </a:t>
            </a:r>
            <a:r>
              <a:rPr lang="fa-IR" sz="2000" b="1" dirty="0" smtClean="0">
                <a:solidFill>
                  <a:schemeClr val="tx2"/>
                </a:solidFill>
                <a:cs typeface="B Nazanin" pitchFamily="2" charset="-78"/>
              </a:rPr>
              <a:t>کارکنان وفرهنگ:</a:t>
            </a:r>
          </a:p>
          <a:p>
            <a:pPr>
              <a:buNone/>
            </a:pPr>
            <a:r>
              <a:rPr lang="fa-IR" sz="2000" dirty="0" smtClean="0">
                <a:cs typeface="B Nazanin" pitchFamily="2" charset="-78"/>
              </a:rPr>
              <a:t>منابع انسانی ماهر در طراحی وبکارگیری وانتخاب استراتژیهای بهینه سازمان موثر می باشند وفرهنگ سازمانی (سیستمی مرکب از چندین ارزش مشترک که کارکنان را رهبری می کند)بزرگترین نقطه ضعف یا قوت هر سازمان محسوب می شود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محیط داخلی ومسیر استراتژیک</a:t>
            </a:r>
          </a:p>
        </p:txBody>
      </p:sp>
      <p:sp>
        <p:nvSpPr>
          <p:cNvPr id="3" name="Content Placeholder 2"/>
          <p:cNvSpPr>
            <a:spLocks noGrp="1"/>
          </p:cNvSpPr>
          <p:nvPr>
            <p:ph idx="1"/>
          </p:nvPr>
        </p:nvSpPr>
        <p:spPr>
          <a:xfrm>
            <a:off x="242886" y="1504952"/>
            <a:ext cx="8472518" cy="5353072"/>
          </a:xfrm>
        </p:spPr>
        <p:txBody>
          <a:bodyPr/>
          <a:lstStyle/>
          <a:p>
            <a:pPr algn="just">
              <a:buNone/>
            </a:pPr>
            <a:r>
              <a:rPr lang="fa-IR" sz="2400" b="1" dirty="0" smtClean="0">
                <a:cs typeface="B Nazanin" pitchFamily="2" charset="-78"/>
              </a:rPr>
              <a:t>تقسیم بندی منابع داخلی ومزیت رقابتی:</a:t>
            </a:r>
          </a:p>
          <a:p>
            <a:pPr algn="just"/>
            <a:r>
              <a:rPr lang="fa-IR" sz="2000" dirty="0" smtClean="0">
                <a:solidFill>
                  <a:srgbClr val="FF0000"/>
                </a:solidFill>
                <a:cs typeface="B Nazanin" pitchFamily="2" charset="-78"/>
              </a:rPr>
              <a:t>منابع مالی</a:t>
            </a:r>
            <a:r>
              <a:rPr lang="fa-IR" sz="2000" dirty="0" smtClean="0">
                <a:cs typeface="B Nazanin" pitchFamily="2" charset="-78"/>
              </a:rPr>
              <a:t>: منابع مال به عنوان منابع انعطاف پذیر استراتژیک مورد استفاده قرار می گیرد ،شرکتهایی که از نظر مالی در وضعیت مناسبی قرار دارند در مواجهه با فرصتها وتهدیدهای جدید بهتر می توانند از خود واکنش نشان دهند ودر مقایسه با رقبای خود که دچار محدودیت های مالی فزاینده هستند کمتر تحت فشار سهامداران وافراد ذی نفع قرار می گیرند.</a:t>
            </a:r>
          </a:p>
          <a:p>
            <a:pPr algn="just"/>
            <a:r>
              <a:rPr lang="fa-IR" sz="2000" dirty="0" smtClean="0">
                <a:solidFill>
                  <a:srgbClr val="FF0000"/>
                </a:solidFill>
                <a:cs typeface="B Nazanin" pitchFamily="2" charset="-78"/>
              </a:rPr>
              <a:t>منابع فیزیکی</a:t>
            </a:r>
            <a:r>
              <a:rPr lang="fa-IR" sz="2000" dirty="0" smtClean="0">
                <a:cs typeface="B Nazanin" pitchFamily="2" charset="-78"/>
              </a:rPr>
              <a:t>: ماشین آلات جدید،کارخانه مدرن،دسترسی آسان به مواد اولیه وداشتن استراتژی های مناسب محصول:فرایند،محل وطرح می تواند به عنوان نقاط فیزیکی تاقی شود.</a:t>
            </a:r>
          </a:p>
          <a:p>
            <a:pPr algn="just">
              <a:buNone/>
            </a:pPr>
            <a:endParaRPr lang="en-US" sz="1200" dirty="0" smtClean="0">
              <a:cs typeface="B Nazanin" pitchFamily="2" charset="-78"/>
            </a:endParaRPr>
          </a:p>
          <a:p>
            <a:pPr algn="just"/>
            <a:r>
              <a:rPr lang="fa-IR" sz="2000" dirty="0" smtClean="0">
                <a:solidFill>
                  <a:srgbClr val="FF0000"/>
                </a:solidFill>
                <a:cs typeface="B Nazanin" pitchFamily="2" charset="-78"/>
              </a:rPr>
              <a:t>منابع انسانی</a:t>
            </a:r>
            <a:r>
              <a:rPr lang="fa-IR" sz="2000" dirty="0" smtClean="0">
                <a:cs typeface="B Nazanin" pitchFamily="2" charset="-78"/>
              </a:rPr>
              <a:t>: این عامل نقش حیاتی در کارکرد سازمان داردوهیچ سازمانی بدون نیروی انسانی کارآمد به خوبی اداره نمی شود وبه پیشرفت دست نخواهد یافت و ضمن بهره مندی از فرصت های محیطی قادر خواهد بود با همبستگی فکری وعملی بین نظام های مدیریت منابع انسانی نسبت به سایر رقبا وضعیت مطلوب تری داشته باشد.</a:t>
            </a:r>
          </a:p>
          <a:p>
            <a:pPr algn="just">
              <a:buNone/>
            </a:pPr>
            <a:endParaRPr lang="fa-IR" sz="1200" dirty="0" smtClean="0">
              <a:cs typeface="B Nazanin" pitchFamily="2" charset="-78"/>
            </a:endParaRPr>
          </a:p>
          <a:p>
            <a:pPr algn="just"/>
            <a:r>
              <a:rPr lang="fa-IR" sz="2000" dirty="0" smtClean="0">
                <a:cs typeface="B Nazanin" pitchFamily="2" charset="-78"/>
              </a:rPr>
              <a:t>  </a:t>
            </a:r>
            <a:r>
              <a:rPr lang="fa-IR" sz="2000" dirty="0" smtClean="0">
                <a:solidFill>
                  <a:srgbClr val="FF0000"/>
                </a:solidFill>
                <a:cs typeface="B Nazanin" pitchFamily="2" charset="-78"/>
              </a:rPr>
              <a:t>منابع مدیریتی</a:t>
            </a:r>
            <a:r>
              <a:rPr lang="fa-IR" sz="2000" dirty="0" smtClean="0">
                <a:cs typeface="B Nazanin" pitchFamily="2" charset="-78"/>
              </a:rPr>
              <a:t>: مبنای تحقق مزیت رقابتی به شمار می آیندونهادینه کردن فرهنگ سازمانی،اعمال نقش های مدیریتی،تدوین برنامه و.....از جمله فعالیتهای منحصر به فرد منابع مدیریتی تلقی می شوند که در صورت بروز هریک از این ها قادر خواهند بود وضعیت هر سازمانی را به مزیت رقابتی ارتقاءدهند.</a:t>
            </a:r>
            <a:endParaRPr lang="fa-I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محیط داخلی ومسیر استراتژیک</a:t>
            </a:r>
          </a:p>
        </p:txBody>
      </p:sp>
      <p:sp>
        <p:nvSpPr>
          <p:cNvPr id="3" name="Content Placeholder 2"/>
          <p:cNvSpPr>
            <a:spLocks noGrp="1"/>
          </p:cNvSpPr>
          <p:nvPr>
            <p:ph idx="1"/>
          </p:nvPr>
        </p:nvSpPr>
        <p:spPr/>
        <p:txBody>
          <a:bodyPr/>
          <a:lstStyle/>
          <a:p>
            <a:pPr algn="just"/>
            <a:endParaRPr lang="fa-IR" sz="2000" dirty="0" smtClean="0"/>
          </a:p>
          <a:p>
            <a:pPr algn="just">
              <a:buNone/>
            </a:pPr>
            <a:r>
              <a:rPr lang="fa-IR" sz="2000" b="1" dirty="0" smtClean="0">
                <a:cs typeface="B Nazanin" pitchFamily="2" charset="-78"/>
              </a:rPr>
              <a:t>شروط تبدیل تواناییها ومنابع موجود سازمان به مزیت رقابتی</a:t>
            </a:r>
          </a:p>
          <a:p>
            <a:pPr algn="just">
              <a:buNone/>
            </a:pPr>
            <a:endParaRPr lang="fa-IR" sz="1800" b="1" dirty="0" smtClean="0">
              <a:cs typeface="B Nazanin" pitchFamily="2" charset="-78"/>
            </a:endParaRPr>
          </a:p>
          <a:p>
            <a:pPr algn="just">
              <a:buNone/>
            </a:pPr>
            <a:r>
              <a:rPr lang="fa-IR" sz="1800" dirty="0" smtClean="0">
                <a:cs typeface="B Nazanin" pitchFamily="2" charset="-78"/>
              </a:rPr>
              <a:t>1- </a:t>
            </a:r>
            <a:r>
              <a:rPr lang="fa-IR" sz="1800" dirty="0" smtClean="0">
                <a:solidFill>
                  <a:srgbClr val="FF0000"/>
                </a:solidFill>
                <a:cs typeface="B Nazanin" pitchFamily="2" charset="-78"/>
              </a:rPr>
              <a:t>منابع وتواناییها با ارزش باشند</a:t>
            </a:r>
            <a:r>
              <a:rPr lang="fa-IR" sz="1800" dirty="0" smtClean="0">
                <a:cs typeface="B Nazanin" pitchFamily="2" charset="-78"/>
              </a:rPr>
              <a:t>: این امر موجب می شود که سازمان از فرصتهایش بهره برداری نماید یا تهدید هارا خنثی کند.</a:t>
            </a:r>
          </a:p>
          <a:p>
            <a:pPr algn="just">
              <a:buNone/>
            </a:pPr>
            <a:endParaRPr lang="fa-IR" sz="1800" dirty="0" smtClean="0">
              <a:cs typeface="B Nazanin" pitchFamily="2" charset="-78"/>
            </a:endParaRPr>
          </a:p>
          <a:p>
            <a:pPr algn="just">
              <a:buNone/>
            </a:pPr>
            <a:r>
              <a:rPr lang="fa-IR" sz="1800" dirty="0">
                <a:cs typeface="B Nazanin" pitchFamily="2" charset="-78"/>
              </a:rPr>
              <a:t>2- </a:t>
            </a:r>
            <a:r>
              <a:rPr lang="fa-IR" sz="1800" dirty="0">
                <a:solidFill>
                  <a:srgbClr val="FF0000"/>
                </a:solidFill>
                <a:cs typeface="B Nazanin" pitchFamily="2" charset="-78"/>
              </a:rPr>
              <a:t>منابع وتواناییها </a:t>
            </a:r>
            <a:r>
              <a:rPr lang="fa-IR" sz="1800" dirty="0" smtClean="0">
                <a:solidFill>
                  <a:srgbClr val="FF0000"/>
                </a:solidFill>
                <a:cs typeface="B Nazanin" pitchFamily="2" charset="-78"/>
              </a:rPr>
              <a:t>ی منحصر به فردباشند</a:t>
            </a:r>
            <a:r>
              <a:rPr lang="fa-IR" sz="1800" dirty="0">
                <a:cs typeface="B Nazanin" pitchFamily="2" charset="-78"/>
              </a:rPr>
              <a:t>:</a:t>
            </a:r>
            <a:r>
              <a:rPr lang="fa-IR" sz="1800" dirty="0" smtClean="0">
                <a:solidFill>
                  <a:srgbClr val="FF0000"/>
                </a:solidFill>
                <a:cs typeface="B Nazanin" pitchFamily="2" charset="-78"/>
              </a:rPr>
              <a:t> </a:t>
            </a:r>
            <a:r>
              <a:rPr lang="fa-IR" sz="1800" dirty="0">
                <a:cs typeface="B Nazanin" pitchFamily="2" charset="-78"/>
              </a:rPr>
              <a:t>در</a:t>
            </a:r>
            <a:r>
              <a:rPr lang="fa-IR" sz="1800" dirty="0" smtClean="0">
                <a:solidFill>
                  <a:srgbClr val="FF0000"/>
                </a:solidFill>
                <a:cs typeface="B Nazanin" pitchFamily="2" charset="-78"/>
              </a:rPr>
              <a:t> </a:t>
            </a:r>
            <a:r>
              <a:rPr lang="fa-IR" sz="1800" dirty="0" smtClean="0">
                <a:cs typeface="B Nazanin" pitchFamily="2" charset="-78"/>
              </a:rPr>
              <a:t>این صورت آنتوانایی برای آنسازمان یک منبع مزیت رقابتی به حساب می آید.</a:t>
            </a:r>
          </a:p>
          <a:p>
            <a:pPr algn="just">
              <a:buNone/>
            </a:pPr>
            <a:endParaRPr lang="fa-IR" sz="1800" dirty="0" smtClean="0">
              <a:cs typeface="B Nazanin" pitchFamily="2" charset="-78"/>
            </a:endParaRPr>
          </a:p>
          <a:p>
            <a:pPr algn="just">
              <a:buNone/>
            </a:pPr>
            <a:r>
              <a:rPr lang="fa-IR" sz="1800" dirty="0" smtClean="0">
                <a:cs typeface="B Nazanin" pitchFamily="2" charset="-78"/>
              </a:rPr>
              <a:t>3- </a:t>
            </a:r>
            <a:r>
              <a:rPr lang="fa-IR" sz="1800" dirty="0" smtClean="0">
                <a:solidFill>
                  <a:srgbClr val="FF0000"/>
                </a:solidFill>
                <a:cs typeface="B Nazanin" pitchFamily="2" charset="-78"/>
              </a:rPr>
              <a:t>منابع</a:t>
            </a:r>
            <a:r>
              <a:rPr lang="fa-IR" sz="1800" dirty="0" smtClean="0">
                <a:cs typeface="B Nazanin" pitchFamily="2" charset="-78"/>
              </a:rPr>
              <a:t> </a:t>
            </a:r>
            <a:r>
              <a:rPr lang="fa-IR" sz="1800" dirty="0">
                <a:solidFill>
                  <a:srgbClr val="FF0000"/>
                </a:solidFill>
                <a:cs typeface="B Nazanin" pitchFamily="2" charset="-78"/>
              </a:rPr>
              <a:t>وتواناییها </a:t>
            </a:r>
            <a:r>
              <a:rPr lang="fa-IR" sz="1800" dirty="0" smtClean="0">
                <a:solidFill>
                  <a:srgbClr val="FF0000"/>
                </a:solidFill>
                <a:cs typeface="B Nazanin" pitchFamily="2" charset="-78"/>
              </a:rPr>
              <a:t> به سختی قابل تقلید باشند</a:t>
            </a:r>
            <a:r>
              <a:rPr lang="fa-IR" sz="1800" dirty="0" smtClean="0">
                <a:cs typeface="B Nazanin" pitchFamily="2" charset="-78"/>
              </a:rPr>
              <a:t>: این امر سبب می شود شرکتهای رقیب با تقلید از یک منبع یا توانایی موجب زیان شرکت پیشتاز نشوند.</a:t>
            </a:r>
          </a:p>
          <a:p>
            <a:pPr algn="just">
              <a:buNone/>
            </a:pPr>
            <a:endParaRPr lang="fa-IR" sz="1800" dirty="0" smtClean="0">
              <a:cs typeface="B Nazanin" pitchFamily="2" charset="-78"/>
            </a:endParaRPr>
          </a:p>
          <a:p>
            <a:pPr algn="just">
              <a:buNone/>
            </a:pPr>
            <a:endParaRPr lang="fa-IR" sz="1400" dirty="0">
              <a:cs typeface="B Nazanin" pitchFamily="2" charset="-78"/>
            </a:endParaRPr>
          </a:p>
          <a:p>
            <a:pPr algn="just">
              <a:buNone/>
            </a:pPr>
            <a:endParaRPr lang="en-US" sz="1400" dirty="0" smtClean="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محورهای اصلی ارزش سازی رقابتی </a:t>
            </a:r>
          </a:p>
        </p:txBody>
      </p:sp>
      <p:sp>
        <p:nvSpPr>
          <p:cNvPr id="3" name="Content Placeholder 2"/>
          <p:cNvSpPr>
            <a:spLocks noGrp="1"/>
          </p:cNvSpPr>
          <p:nvPr>
            <p:ph idx="1"/>
          </p:nvPr>
        </p:nvSpPr>
        <p:spPr>
          <a:xfrm>
            <a:off x="395536" y="1220198"/>
            <a:ext cx="8435280" cy="5638800"/>
          </a:xfrm>
        </p:spPr>
        <p:txBody>
          <a:bodyPr/>
          <a:lstStyle/>
          <a:p>
            <a:r>
              <a:rPr lang="fa-IR" sz="2000" b="1" dirty="0">
                <a:cs typeface="B Nazanin" pitchFamily="2" charset="-78"/>
              </a:rPr>
              <a:t>در عصر اطلاعات که محور اصلی قدرت .دانش و بصیرت است. منابع داخلی سازمان ها ابزار اصلی ایجاد مزیت درفعالیتهای تجاری شمرده می شوند. به طور کلی محورهای اصلی ارزش سازی رقابتی بر چهارمحور استوار است که شامل : </a:t>
            </a:r>
          </a:p>
          <a:p>
            <a:pPr algn="just"/>
            <a:r>
              <a:rPr lang="fa-IR" sz="2000" b="1" dirty="0">
                <a:solidFill>
                  <a:srgbClr val="FF0000"/>
                </a:solidFill>
                <a:cs typeface="B Nazanin" pitchFamily="2" charset="-78"/>
              </a:rPr>
              <a:t>1.افزایش کیفیت </a:t>
            </a:r>
            <a:r>
              <a:rPr lang="fa-IR" sz="2000" b="1" dirty="0">
                <a:solidFill>
                  <a:srgbClr val="FF0000"/>
                </a:solidFill>
                <a:cs typeface="B Nazanin" pitchFamily="2" charset="-78"/>
              </a:rPr>
              <a:t>: </a:t>
            </a:r>
            <a:r>
              <a:rPr lang="fa-IR" sz="1800" b="1" dirty="0">
                <a:cs typeface="B Nazanin" pitchFamily="2" charset="-78"/>
              </a:rPr>
              <a:t>یکی از مزیته های رقابتی در مواجه با رقبا جذب مشتریان جدید وحفظ مشتریان قدیم ،افزایش کیفیت کالا و خدمات است.معیارهای ارزش سازی رقابتی به دلیل تسهیل ارتباطات و به وجوداوردن شرایط ادغام هایی عمودی و افقی امکان مقایسه سریع ورشد کیفی خدمات وکالا به وجود اوردند.</a:t>
            </a:r>
          </a:p>
          <a:p>
            <a:pPr algn="just"/>
            <a:r>
              <a:rPr lang="fa-IR" sz="2000" b="1" dirty="0">
                <a:solidFill>
                  <a:srgbClr val="FF0000"/>
                </a:solidFill>
                <a:cs typeface="B Nazanin" pitchFamily="2" charset="-78"/>
              </a:rPr>
              <a:t>2.افزایش کارایی کالاها وخدمات: </a:t>
            </a:r>
            <a:r>
              <a:rPr lang="fa-IR" sz="1800" b="1" dirty="0">
                <a:cs typeface="B Nazanin" pitchFamily="2" charset="-78"/>
              </a:rPr>
              <a:t>کارایی از نظر مشتری عبارتست از دریافت سریع وهمچنین دریافت ارزان کالا یا خدمت است.منابع  منحصر به فرد داخلی امکان به وجوداوردن سازمانی مجازی را به فراهم اورده وبا توجه به امکان دسترسی به اطلاعات امکان دریافت خدمات ارزان را برای </a:t>
            </a:r>
            <a:r>
              <a:rPr lang="fa-IR" sz="1800" b="1" dirty="0" smtClean="0">
                <a:cs typeface="B Nazanin" pitchFamily="2" charset="-78"/>
              </a:rPr>
              <a:t>مشتریان فراهم نموده است </a:t>
            </a:r>
          </a:p>
          <a:p>
            <a:pPr algn="just"/>
            <a:r>
              <a:rPr lang="fa-IR" sz="2000" b="1" dirty="0">
                <a:solidFill>
                  <a:srgbClr val="FF0000"/>
                </a:solidFill>
                <a:cs typeface="B Nazanin" pitchFamily="2" charset="-78"/>
              </a:rPr>
              <a:t>3.افزایش نوآوری و </a:t>
            </a:r>
            <a:r>
              <a:rPr lang="fa-IR" sz="2000" b="1" dirty="0" smtClean="0">
                <a:solidFill>
                  <a:srgbClr val="FF0000"/>
                </a:solidFill>
                <a:cs typeface="B Nazanin" pitchFamily="2" charset="-78"/>
              </a:rPr>
              <a:t>خلاقیت:</a:t>
            </a:r>
            <a:r>
              <a:rPr lang="fa-IR" sz="1800" b="1" dirty="0" smtClean="0">
                <a:cs typeface="B Nazanin" pitchFamily="2" charset="-78"/>
              </a:rPr>
              <a:t>با بررسی چرخه خلاقیت و نوآوری درصنایع مختلف شاهد هستیم که در سالهای اخیر رشد فزاینده ای درپیش گرفته است .خلاقیت در ارائه خدمات ،تنوع خدمات ،تبلیغات موضاعاتی هستند که شدیداتحت تاثیر رشد تکنولوژی اطلاعات قرار میگیرند</a:t>
            </a:r>
          </a:p>
          <a:p>
            <a:pPr algn="just"/>
            <a:r>
              <a:rPr lang="fa-IR" sz="2000" b="1" dirty="0" smtClean="0">
                <a:solidFill>
                  <a:srgbClr val="FF0000"/>
                </a:solidFill>
                <a:cs typeface="B Nazanin" pitchFamily="2" charset="-78"/>
              </a:rPr>
              <a:t>4.بهبود روابط با ذینفعان :</a:t>
            </a:r>
            <a:r>
              <a:rPr lang="fa-IR" sz="1800" b="1" dirty="0" smtClean="0">
                <a:cs typeface="B Nazanin" pitchFamily="2" charset="-78"/>
              </a:rPr>
              <a:t>یکی از استراتژی های موثر درتجارت تامین رضایت ذینفعان از طریق بهبود روابط با انها است.نهادینه شدن منابع رقابتی امکان ارتباط با ذینفعان از طریق شبکه مجازی فراهم نموده وسازمان ها از طریق طراحی سیستم  های هوشمند ویادگیرنده توان رقابتی برای پاسخگویی به نیازهای خاص انان وایجادارزش های منحصربه فردبرای مشتریان وذینفعان به دست اوردند</a:t>
            </a:r>
            <a:endParaRPr lang="fa-IR" sz="1800" dirty="0">
              <a:solidFill>
                <a:srgbClr val="FF0000"/>
              </a:solidFill>
              <a:cs typeface="B Nazanin" pitchFamily="2" charset="-78"/>
            </a:endParaRPr>
          </a:p>
        </p:txBody>
      </p:sp>
    </p:spTree>
    <p:extLst>
      <p:ext uri="{BB962C8B-B14F-4D97-AF65-F5344CB8AC3E}">
        <p14:creationId xmlns:p14="http://schemas.microsoft.com/office/powerpoint/2010/main" val="181879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rgbClr val="C00000"/>
                </a:solidFill>
                <a:cs typeface="B Titr" pitchFamily="2" charset="-78"/>
              </a:rPr>
              <a:t>اینترنت و مزیت رقابتی </a:t>
            </a:r>
          </a:p>
        </p:txBody>
      </p:sp>
      <p:sp>
        <p:nvSpPr>
          <p:cNvPr id="3" name="Content Placeholder 2"/>
          <p:cNvSpPr>
            <a:spLocks noGrp="1"/>
          </p:cNvSpPr>
          <p:nvPr>
            <p:ph idx="1"/>
          </p:nvPr>
        </p:nvSpPr>
        <p:spPr>
          <a:xfrm>
            <a:off x="539552" y="1484784"/>
            <a:ext cx="8229600" cy="5105400"/>
          </a:xfrm>
        </p:spPr>
        <p:txBody>
          <a:bodyPr/>
          <a:lstStyle/>
          <a:p>
            <a:r>
              <a:rPr lang="fa-IR" sz="2000" b="1" dirty="0">
                <a:cs typeface="B Nazanin" pitchFamily="2" charset="-78"/>
              </a:rPr>
              <a:t>سود اوری در بسیاری از صنایع متاثر از اینترنت تحت فشار است در این حالت سازمان باید برای حفظ موقعیت گذشته خود </a:t>
            </a:r>
            <a:r>
              <a:rPr lang="fa-IR" sz="2000" b="1" dirty="0" smtClean="0">
                <a:cs typeface="B Nazanin" pitchFamily="2" charset="-78"/>
              </a:rPr>
              <a:t>مسلح </a:t>
            </a:r>
            <a:r>
              <a:rPr lang="fa-IR" sz="2000" b="1" dirty="0">
                <a:cs typeface="B Nazanin" pitchFamily="2" charset="-78"/>
              </a:rPr>
              <a:t>به مزیت رقابتی شود .به طور کلی تنها راه انجام کار کسب مزیت رقابتی پایدار از طریق هزینه های عملیاتی کمتر و در دست گرفتن کنترل </a:t>
            </a:r>
            <a:r>
              <a:rPr lang="fa-IR" sz="2000" b="1" dirty="0" smtClean="0">
                <a:cs typeface="B Nazanin" pitchFamily="2" charset="-78"/>
              </a:rPr>
              <a:t>قیمت برتر </a:t>
            </a:r>
            <a:r>
              <a:rPr lang="fa-IR" sz="2000" b="1" dirty="0">
                <a:cs typeface="B Nazanin" pitchFamily="2" charset="-78"/>
              </a:rPr>
              <a:t>یا انجام هردو است.که این مزیتهای قیمتی وهزینه ای ازدو طریق بدست می اید. اولین راه اثربخشی عملیاتی (انجام بهتر کار از رقبای کاری مشابه )است.مزیت های اثربخش عملیاتی می تواند هرمی شکل بوده وشامل تکنولوژی برتر افراد اموزش دیده تر و...باشد.راه دیگر رسیدن به مزیت رقابتی موقعیت یابی استراتژیک </a:t>
            </a:r>
            <a:r>
              <a:rPr lang="fa-IR" sz="2000" b="1" dirty="0" smtClean="0">
                <a:cs typeface="B Nazanin" pitchFamily="2" charset="-78"/>
              </a:rPr>
              <a:t>است .</a:t>
            </a:r>
          </a:p>
          <a:p>
            <a:r>
              <a:rPr lang="fa-IR" sz="2000" b="1" dirty="0" smtClean="0">
                <a:cs typeface="B Nazanin" pitchFamily="2" charset="-78"/>
              </a:rPr>
              <a:t>1.اثربخشی عملیاتی : بی تردید امروزه اینترنت قدرتمند ترین ابزار در دسترس برای گسترش اثربخشی عملیاتی است وازانجا که اینترنت بستری باز با استانداردهای مشترک دارد شرکت ها میتوانند باسرمایه گذاری اندک از فواید ان بهره گیرند.اما صرف بهبود بخشیدن به اثر بخشی عملیاتی نمی توان مزیت رقابتی را فراهم ساخت شرکت ها زمانی می توانند مزیت به دست اورند که قادر به حفظ سطوحی بالاتر از اثربخشی عملیاتی نسبت به رقبا باشند.وزمانی که شرکت به عملکردمناسبی رسید رقبا به سرعت به تقلید ان روی می اورند.در این حالت مشتریان به تصمیم گیری مبتنی برقیمت پایین روی اورده و سود اوری ضعیف می شود. </a:t>
            </a:r>
          </a:p>
          <a:p>
            <a:endParaRPr lang="fa-IR" sz="2000" b="1" dirty="0" smtClean="0">
              <a:cs typeface="B Nazanin" pitchFamily="2" charset="-78"/>
            </a:endParaRPr>
          </a:p>
        </p:txBody>
      </p:sp>
    </p:spTree>
    <p:extLst>
      <p:ext uri="{BB962C8B-B14F-4D97-AF65-F5344CB8AC3E}">
        <p14:creationId xmlns:p14="http://schemas.microsoft.com/office/powerpoint/2010/main" val="415406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RT (31)">
  <a:themeElements>
    <a:clrScheme name="Office Them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Office Them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Office Them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MRT (31)</Template>
  <TotalTime>1455</TotalTime>
  <Words>3748</Words>
  <Application>Microsoft Office PowerPoint</Application>
  <PresentationFormat>On-screen Show (4:3)</PresentationFormat>
  <Paragraphs>174</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MRT (31)</vt:lpstr>
      <vt:lpstr>Image</vt:lpstr>
      <vt:lpstr>فصل سوم (مدیریت استراتژیک) محیط داخلی ومسیر استراتژیک</vt:lpstr>
      <vt:lpstr>محیط داخلی ومسیر استراتژیک</vt:lpstr>
      <vt:lpstr>محیط داخلی ومسیر استراتژیک</vt:lpstr>
      <vt:lpstr>محیط داخلی ومسیر استراتژیک</vt:lpstr>
      <vt:lpstr>محیط داخلی ومسیر استراتژیک</vt:lpstr>
      <vt:lpstr>محیط داخلی ومسیر استراتژیک</vt:lpstr>
      <vt:lpstr>محیط داخلی ومسیر استراتژیک</vt:lpstr>
      <vt:lpstr>محورهای اصلی ارزش سازی رقابتی </vt:lpstr>
      <vt:lpstr>اینترنت و مزیت رقابتی </vt:lpstr>
      <vt:lpstr>اینترنت و مزیت رقابتی </vt:lpstr>
      <vt:lpstr>شش اصل موقعیت یابی استراتژیک : </vt:lpstr>
      <vt:lpstr>نشانه های انحطاط شرکت</vt:lpstr>
      <vt:lpstr>دلایل و موجبات انحطاط شرکت</vt:lpstr>
      <vt:lpstr>دلایل و موجبات انحطاط شرکت</vt:lpstr>
      <vt:lpstr>دلایل و موجبات انحطاط شرکت</vt:lpstr>
      <vt:lpstr>ارزیابی ضعف ها و قوت های محیط داخلی </vt:lpstr>
      <vt:lpstr>ارزیابی ضعف ها و قوت های محیط داخلی </vt:lpstr>
      <vt:lpstr>ارزیابی ضعف ها و قوت های محیط داخلی </vt:lpstr>
      <vt:lpstr>ارزیابی ضعف ها و قوت های محیط داخلی </vt:lpstr>
      <vt:lpstr>ارزیابی ضعف ها و قوت های محیط داخلی </vt:lpstr>
      <vt:lpstr>ارزیابی ضعف ها و قوت های محیط داخلی </vt:lpstr>
      <vt:lpstr>استقرار مسیر استراتژیک </vt:lpstr>
      <vt:lpstr>استقرار مسیر استراتژیک </vt:lpstr>
      <vt:lpstr>استراتژی واحد تجاری و اخلاق سازمانی </vt:lpstr>
      <vt:lpstr>پایان   با تشکر فراوان از استاد ارجمند و توجه دوستان </vt:lpstr>
    </vt:vector>
  </TitlesOfParts>
  <Company>Sazgar Argham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Bahman</dc:creator>
  <cp:lastModifiedBy>mahdi</cp:lastModifiedBy>
  <cp:revision>215</cp:revision>
  <dcterms:created xsi:type="dcterms:W3CDTF">2008-12-14T08:42:20Z</dcterms:created>
  <dcterms:modified xsi:type="dcterms:W3CDTF">2016-03-07T15:30:33Z</dcterms:modified>
</cp:coreProperties>
</file>