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26" r:id="rId2"/>
    <p:sldId id="258" r:id="rId3"/>
    <p:sldId id="299" r:id="rId4"/>
    <p:sldId id="256" r:id="rId5"/>
    <p:sldId id="268" r:id="rId6"/>
    <p:sldId id="257" r:id="rId7"/>
    <p:sldId id="259" r:id="rId8"/>
    <p:sldId id="260" r:id="rId9"/>
    <p:sldId id="261" r:id="rId10"/>
    <p:sldId id="262" r:id="rId11"/>
    <p:sldId id="265" r:id="rId12"/>
    <p:sldId id="267" r:id="rId13"/>
    <p:sldId id="266" r:id="rId14"/>
    <p:sldId id="264" r:id="rId15"/>
    <p:sldId id="303" r:id="rId16"/>
    <p:sldId id="263" r:id="rId17"/>
    <p:sldId id="270" r:id="rId18"/>
    <p:sldId id="272" r:id="rId19"/>
    <p:sldId id="276" r:id="rId20"/>
    <p:sldId id="275" r:id="rId21"/>
    <p:sldId id="277" r:id="rId22"/>
    <p:sldId id="278" r:id="rId23"/>
    <p:sldId id="283" r:id="rId24"/>
    <p:sldId id="285" r:id="rId25"/>
    <p:sldId id="284" r:id="rId26"/>
    <p:sldId id="286" r:id="rId27"/>
    <p:sldId id="273" r:id="rId28"/>
    <p:sldId id="288" r:id="rId29"/>
    <p:sldId id="279" r:id="rId30"/>
    <p:sldId id="287" r:id="rId31"/>
    <p:sldId id="282" r:id="rId32"/>
    <p:sldId id="304" r:id="rId33"/>
    <p:sldId id="302" r:id="rId34"/>
    <p:sldId id="280" r:id="rId35"/>
    <p:sldId id="281" r:id="rId36"/>
    <p:sldId id="290" r:id="rId37"/>
    <p:sldId id="291" r:id="rId38"/>
    <p:sldId id="292" r:id="rId39"/>
    <p:sldId id="293" r:id="rId40"/>
    <p:sldId id="294" r:id="rId41"/>
    <p:sldId id="297" r:id="rId42"/>
    <p:sldId id="296" r:id="rId43"/>
    <p:sldId id="298" r:id="rId44"/>
    <p:sldId id="306" r:id="rId45"/>
    <p:sldId id="323" r:id="rId46"/>
    <p:sldId id="325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C3434"/>
    <a:srgbClr val="800080"/>
    <a:srgbClr val="99CCFF"/>
    <a:srgbClr val="FF7C80"/>
    <a:srgbClr val="6A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00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8D26-C03F-44C9-9A09-0F2B41C52F9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3DB57-ADE2-422A-8967-B13F7C2D29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7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DB57-ADE2-422A-8967-B13F7C2D29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887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02CD-5FFA-4D59-8C68-ED4D97ADBBC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E2D1-2B20-4A9C-9489-CD88FB70C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875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hyperlink" Target="http://www.niksalehi.com/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etabnak.com/images/covers/20484_4_hands_of_god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inehfarsh.com/showthumbnail/500/true/Files/editor/images/&#1587;&#1580;&#1575;&#1583;&#1607;/1037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ianat.akairan.com/din-andisheh/doa1/13214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rLVPoh-QVG6p6M&amp;tbnid=mys0P82RTmYt4M:&amp;ved=0CAcQjRw&amp;url=http://funkade.org/%D8%B9%DA%A9%D8%B3-%D9%87%D8%A7%DB%8C-%D8%B2%DB%8C%D8%A8%D8%A7-%D9%88-%D8%B1%D9%88%DB%8C%D8%A7%DB%8C%DB%8C-%DA%AF%D9%84-%D8%B1%D8%B2/&amp;ei=_NUdVPG2D4j1OcOdgLAH&amp;bvm=bv.75775273,d.ZWU&amp;psig=AFQjCNH521wyGl156BbZW981_BTDFaGMTw&amp;ust=141132778441644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yasupload.i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4876800" y="457200"/>
            <a:ext cx="4114800" cy="914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فارسی هشتم</a:t>
            </a:r>
            <a:endParaRPr lang="en-US" sz="40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4800600" y="1676400"/>
            <a:ext cx="4267200" cy="990600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</a:rPr>
              <a:t>درس اوّل</a:t>
            </a:r>
            <a:endParaRPr lang="en-US" sz="4000" b="1" dirty="0" smtClean="0">
              <a:ln>
                <a:solidFill>
                  <a:srgbClr val="800080"/>
                </a:solidFill>
              </a:ln>
              <a:solidFill>
                <a:srgbClr val="80008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257800" y="2895600"/>
            <a:ext cx="3276600" cy="365760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40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fa-IR" sz="5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5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آموزش</a:t>
            </a:r>
          </a:p>
          <a:p>
            <a:pPr algn="ctr"/>
            <a:endParaRPr lang="fa-IR" sz="40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5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 با زبان تصویر</a:t>
            </a:r>
            <a:endParaRPr lang="en-US" sz="50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ranhall.com/news/upload/593059-2010-10-25-17-51-4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4286247" cy="3286124"/>
          </a:xfrm>
          <a:prstGeom prst="rect">
            <a:avLst/>
          </a:prstGeom>
          <a:noFill/>
        </p:spPr>
      </p:pic>
      <p:pic>
        <p:nvPicPr>
          <p:cNvPr id="23556" name="Picture 4" descr="nadalian moon 01 کره ای کوچک به نام ماه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  <p:pic>
        <p:nvPicPr>
          <p:cNvPr id="23560" name="Picture 8" descr=" تصاویر : چرا ستاره ها چشمک میزنند؟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14686"/>
            <a:ext cx="4357686" cy="36433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71600" y="3200400"/>
            <a:ext cx="6586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ماه برق کوچکی از تاج او</a:t>
            </a:r>
            <a:endParaRPr lang="en-US" sz="48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anNastaliq" pitchFamily="18" charset="0"/>
              <a:cs typeface="2  Hom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71488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هر ستاره پولکی از تاج او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41 300x225 رعد و برق شب گذشته نماز آیات نداشت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</p:spPr>
      </p:pic>
      <p:pic>
        <p:nvPicPr>
          <p:cNvPr id="27652" name="Picture 4" descr="http://www.parsine.com/files/fa/news/1392/7/30/87231_5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505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>
                <a:ln>
                  <a:solidFill>
                    <a:srgbClr val="99CCFF"/>
                  </a:solidFill>
                </a:ln>
                <a:blipFill>
                  <a:blip r:embed="rId6"/>
                  <a:tile tx="0" ty="0" sx="100000" sy="100000" flip="none" algn="tl"/>
                </a:blipFill>
                <a:cs typeface="2  Homa" pitchFamily="2" charset="-78"/>
              </a:rPr>
              <a:t>سیل وطوفان، نعره توفنده اش</a:t>
            </a:r>
            <a:endParaRPr lang="en-US" sz="5400" b="1" dirty="0">
              <a:ln>
                <a:solidFill>
                  <a:srgbClr val="99CCFF"/>
                </a:solidFill>
              </a:ln>
              <a:blipFill>
                <a:blip r:embed="rId6"/>
                <a:tile tx="0" ty="0" sx="100000" sy="100000" flip="none" algn="tl"/>
              </a:blipFill>
              <a:cs typeface="2  Hom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1785926"/>
            <a:ext cx="7977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>
                <a:ln>
                  <a:solidFill>
                    <a:srgbClr val="99CCFF"/>
                  </a:solidFill>
                </a:ln>
                <a:blipFill>
                  <a:blip r:embed="rId6"/>
                  <a:tile tx="0" ty="0" sx="100000" sy="100000" flip="none" algn="tl"/>
                </a:blipFill>
                <a:cs typeface="2  Homa" pitchFamily="2" charset="-78"/>
              </a:rPr>
              <a:t>رعد </a:t>
            </a:r>
            <a:r>
              <a:rPr lang="fa-IR" sz="5400" b="1" dirty="0" smtClean="0">
                <a:ln>
                  <a:solidFill>
                    <a:srgbClr val="99CCFF"/>
                  </a:solidFill>
                </a:ln>
                <a:blipFill>
                  <a:blip r:embed="rId6"/>
                  <a:tile tx="0" ty="0" sx="100000" sy="100000" flip="none" algn="tl"/>
                </a:blipFill>
                <a:cs typeface="2  Homa" pitchFamily="2" charset="-78"/>
              </a:rPr>
              <a:t>و برق </a:t>
            </a:r>
            <a:r>
              <a:rPr lang="fa-IR" sz="5400" b="1" dirty="0">
                <a:ln>
                  <a:solidFill>
                    <a:srgbClr val="99CCFF"/>
                  </a:solidFill>
                </a:ln>
                <a:blipFill>
                  <a:blip r:embed="rId6"/>
                  <a:tile tx="0" ty="0" sx="100000" sy="100000" flip="none" algn="tl"/>
                </a:blipFill>
                <a:cs typeface="2  Homa" pitchFamily="2" charset="-78"/>
              </a:rPr>
              <a:t>شب، طنین خنده </a:t>
            </a:r>
            <a:r>
              <a:rPr lang="fa-IR" sz="5400" b="1" dirty="0" smtClean="0">
                <a:ln>
                  <a:solidFill>
                    <a:srgbClr val="99CCFF"/>
                  </a:solidFill>
                </a:ln>
                <a:blipFill>
                  <a:blip r:embed="rId6"/>
                  <a:tile tx="0" ty="0" sx="100000" sy="100000" flip="none" algn="tl"/>
                </a:blipFill>
                <a:cs typeface="2  Homa" pitchFamily="2" charset="-78"/>
              </a:rPr>
              <a:t>اش </a:t>
            </a:r>
            <a:endParaRPr lang="en-US" sz="5400" b="1" dirty="0">
              <a:ln>
                <a:solidFill>
                  <a:srgbClr val="99CCFF"/>
                </a:solidFill>
              </a:ln>
              <a:blipFill>
                <a:blip r:embed="rId6"/>
                <a:tile tx="0" ty="0" sx="100000" sy="100000" flip="none" algn="tl"/>
              </a:blipFill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2.persianblog.ir/766074_BLSA4it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285728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2  Homa" pitchFamily="2" charset="-78"/>
              </a:rPr>
              <a:t>هیچ کس از  جای او آگاه نیست </a:t>
            </a:r>
            <a:r>
              <a:rPr lang="fa-IR" sz="58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2  Homa" pitchFamily="2" charset="-78"/>
              </a:rPr>
              <a:t>هیچ کس را در حضورش راه نیست</a:t>
            </a:r>
            <a:endParaRPr lang="en-US" sz="5800" b="1" cap="all" dirty="0">
              <a:ln w="9000" cmpd="sng">
                <a:solidFill>
                  <a:srgbClr val="FFFF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نگاهی به خدا در ادبیات مدرن آلمان">
            <a:hlinkClick r:id="rId3" tooltip="نگاهی به خدا در ادبیات مدرن آلمان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8529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dirty="0" smtClean="0">
                <a:solidFill>
                  <a:srgbClr val="FF0000"/>
                </a:solidFill>
                <a:cs typeface="2  Homa" pitchFamily="2" charset="-78"/>
              </a:rPr>
              <a:t>آن خدا بی رحم بود و خشمگین</a:t>
            </a:r>
            <a:endParaRPr lang="fa-IR" sz="5400" b="1" dirty="0" smtClean="0">
              <a:solidFill>
                <a:srgbClr val="FF0000"/>
              </a:solidFill>
              <a:cs typeface="2  Homa" pitchFamily="2" charset="-78"/>
            </a:endParaRPr>
          </a:p>
          <a:p>
            <a:pPr algn="ctr"/>
            <a:r>
              <a:rPr lang="fa-IR" sz="5400" b="1" dirty="0" smtClean="0">
                <a:solidFill>
                  <a:srgbClr val="FF0000"/>
                </a:solidFill>
                <a:cs typeface="2  Homa" pitchFamily="2" charset="-78"/>
              </a:rPr>
              <a:t>خانه اش در آسمان دور از زمین</a:t>
            </a:r>
            <a:endParaRPr lang="en-US" sz="5400" b="1" dirty="0">
              <a:solidFill>
                <a:srgbClr val="FF0000"/>
              </a:solidFill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www.adorabletab.com/gallery/beautiful-nature/abstract-sky-ground-clou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بو</a:t>
            </a:r>
            <a:r>
              <a:rPr lang="fa-IR" sz="7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د اما در میان ما نبود</a:t>
            </a:r>
            <a:endParaRPr lang="fa-IR" sz="54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cs typeface="2  Homa" pitchFamily="2" charset="-78"/>
            </a:endParaRPr>
          </a:p>
          <a:p>
            <a:pPr algn="ctr"/>
            <a:r>
              <a:rPr lang="fa-IR" sz="6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مهربان و ساده و زیبا نبود</a:t>
            </a:r>
            <a:endParaRPr lang="en-US" sz="6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ks.roshd.ir/photos/79.29528.medium.as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609600"/>
            <a:ext cx="8324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800" b="1" dirty="0" smtClean="0">
                <a:solidFill>
                  <a:srgbClr val="FF0000"/>
                </a:solidFill>
                <a:cs typeface="2  Homa" pitchFamily="2" charset="-78"/>
              </a:rPr>
              <a:t>در دل او، دوستی جایی نداشت</a:t>
            </a:r>
          </a:p>
          <a:p>
            <a:r>
              <a:rPr lang="fa-IR" sz="5800" b="1" dirty="0" smtClean="0">
                <a:solidFill>
                  <a:srgbClr val="FF0000"/>
                </a:solidFill>
                <a:cs typeface="2  Homa" pitchFamily="2" charset="-78"/>
              </a:rPr>
              <a:t>مهربانی ، هیچ معنایی نداشت</a:t>
            </a:r>
            <a:endParaRPr lang="en-US" sz="5800" b="1" dirty="0">
              <a:solidFill>
                <a:srgbClr val="FF0000"/>
              </a:solidFill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 descr="داستان کوتاه تاثیر گذار بخشندگی خد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472" y="357167"/>
            <a:ext cx="81153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 smtClean="0">
                <a:solidFill>
                  <a:srgbClr val="C00000"/>
                </a:solidFill>
                <a:cs typeface="2  Homa" pitchFamily="2" charset="-78"/>
              </a:rPr>
              <a:t>هر چه می پرسیدم از خود ، از خدا</a:t>
            </a:r>
          </a:p>
          <a:p>
            <a:endParaRPr lang="fa-IR" sz="3600" b="1" dirty="0">
              <a:solidFill>
                <a:srgbClr val="C00000"/>
              </a:solidFill>
              <a:cs typeface="2  Homa" pitchFamily="2" charset="-78"/>
            </a:endParaRPr>
          </a:p>
          <a:p>
            <a:endParaRPr lang="fa-IR" sz="3600" b="1" dirty="0" smtClean="0">
              <a:solidFill>
                <a:srgbClr val="C00000"/>
              </a:solidFill>
              <a:cs typeface="2  Homa" pitchFamily="2" charset="-78"/>
            </a:endParaRPr>
          </a:p>
          <a:p>
            <a:endParaRPr lang="fa-IR" sz="3600" b="1" dirty="0">
              <a:solidFill>
                <a:srgbClr val="C00000"/>
              </a:solidFill>
              <a:cs typeface="2  Homa" pitchFamily="2" charset="-78"/>
            </a:endParaRPr>
          </a:p>
          <a:p>
            <a:endParaRPr lang="fa-IR" sz="3600" b="1" dirty="0" smtClean="0">
              <a:solidFill>
                <a:srgbClr val="C00000"/>
              </a:solidFill>
              <a:cs typeface="2  Homa" pitchFamily="2" charset="-78"/>
            </a:endParaRPr>
          </a:p>
          <a:p>
            <a:endParaRPr lang="fa-IR" sz="3600" b="1" dirty="0" smtClean="0">
              <a:solidFill>
                <a:srgbClr val="C00000"/>
              </a:solidFill>
              <a:cs typeface="2  Homa" pitchFamily="2" charset="-78"/>
            </a:endParaRPr>
          </a:p>
          <a:p>
            <a:endParaRPr lang="fa-IR" sz="3600" b="1" dirty="0">
              <a:solidFill>
                <a:srgbClr val="C00000"/>
              </a:solidFill>
              <a:cs typeface="2  Homa" pitchFamily="2" charset="-78"/>
            </a:endParaRPr>
          </a:p>
          <a:p>
            <a:endParaRPr lang="fa-IR" sz="3600" b="1" dirty="0">
              <a:solidFill>
                <a:srgbClr val="C00000"/>
              </a:solidFill>
              <a:cs typeface="2  Homa" pitchFamily="2" charset="-78"/>
            </a:endParaRPr>
          </a:p>
          <a:p>
            <a:endParaRPr lang="fa-IR" sz="3600" b="1" dirty="0" smtClean="0">
              <a:solidFill>
                <a:srgbClr val="C00000"/>
              </a:solidFill>
              <a:cs typeface="2  Homa" pitchFamily="2" charset="-78"/>
            </a:endParaRPr>
          </a:p>
          <a:p>
            <a:r>
              <a:rPr lang="fa-IR" sz="4800" b="1" dirty="0" smtClean="0">
                <a:solidFill>
                  <a:srgbClr val="C00000"/>
                </a:solidFill>
                <a:cs typeface="2  Homa" pitchFamily="2" charset="-78"/>
              </a:rPr>
              <a:t>از  زمین ،  از  آسمان  ،  از  ابر ها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wisgoon.com/media/pin/images/o/2013/10/13818765242722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42918"/>
            <a:ext cx="8248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زود می گفتند : این کار خداست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Hom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7154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Homa" pitchFamily="2" charset="-78"/>
              </a:rPr>
              <a:t>پرس و جو از کار او، کاری خطاست</a:t>
            </a:r>
            <a:endParaRPr lang="en-US" sz="5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images2.persianblog.ir/858947_SKIQdrx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928670"/>
            <a:ext cx="81439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7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نیت من در نماز و در دعا</a:t>
            </a:r>
          </a:p>
          <a:p>
            <a:endParaRPr lang="fa-IR" sz="6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cs typeface="2  Homa" pitchFamily="2" charset="-78"/>
            </a:endParaRPr>
          </a:p>
          <a:p>
            <a:endParaRPr lang="fa-IR" sz="6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cs typeface="2  Homa" pitchFamily="2" charset="-78"/>
            </a:endParaRPr>
          </a:p>
          <a:p>
            <a:endParaRPr lang="fa-IR" sz="6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cs typeface="2  Homa" pitchFamily="2" charset="-78"/>
            </a:endParaRPr>
          </a:p>
          <a:p>
            <a:pPr algn="r"/>
            <a:r>
              <a:rPr lang="fa-IR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2  Homa" pitchFamily="2" charset="-78"/>
              </a:rPr>
              <a:t>ترس بود و وحشت از خشم خدا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ersian-star.org/1389/10/27/BabyArt/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1158" cy="72802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500438"/>
            <a:ext cx="8786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b="1" dirty="0" smtClean="0">
                <a:solidFill>
                  <a:srgbClr val="C00000"/>
                </a:solidFill>
                <a:cs typeface="2  Homa" pitchFamily="2" charset="-78"/>
              </a:rPr>
              <a:t>پیش از این ها خاطرم دلگیر بود</a:t>
            </a:r>
          </a:p>
          <a:p>
            <a:endParaRPr lang="fa-IR" sz="2800" dirty="0">
              <a:solidFill>
                <a:srgbClr val="C00000"/>
              </a:solidFill>
              <a:cs typeface="2  Homa" pitchFamily="2" charset="-78"/>
            </a:endParaRPr>
          </a:p>
          <a:p>
            <a:endParaRPr lang="fa-IR" sz="2800" b="1" dirty="0" smtClean="0">
              <a:solidFill>
                <a:srgbClr val="C00000"/>
              </a:solidFill>
              <a:cs typeface="2  Homa" pitchFamily="2" charset="-78"/>
            </a:endParaRPr>
          </a:p>
          <a:p>
            <a:endParaRPr lang="fa-IR" sz="2800" dirty="0">
              <a:solidFill>
                <a:srgbClr val="C00000"/>
              </a:solidFill>
              <a:cs typeface="2  Homa" pitchFamily="2" charset="-78"/>
            </a:endParaRPr>
          </a:p>
          <a:p>
            <a:r>
              <a:rPr lang="fa-IR" sz="6600" b="1" dirty="0" smtClean="0">
                <a:solidFill>
                  <a:srgbClr val="C00000"/>
                </a:solidFill>
                <a:cs typeface="2  Homa" pitchFamily="2" charset="-78"/>
              </a:rPr>
              <a:t>ازخدا در ذهنم این تصویر بود</a:t>
            </a:r>
            <a:endParaRPr lang="en-US" sz="3600" b="1" dirty="0">
              <a:solidFill>
                <a:srgbClr val="C00000"/>
              </a:solidFill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fardanews.com/files/fa/news/1390/10/29/83782_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8915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به نام    </a:t>
            </a:r>
            <a:r>
              <a:rPr lang="fa-IR" sz="6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4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خداوند</a:t>
            </a:r>
            <a:r>
              <a:rPr lang="fa-IR" sz="41300" b="1" dirty="0" smtClean="0"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6600" b="1" dirty="0" smtClean="0"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9600" b="1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مهربان</a:t>
            </a:r>
            <a:endParaRPr lang="en-US" sz="9600" b="1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images.persianblog.ir/634663_1SFW6VJ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381000"/>
            <a:ext cx="80581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b="1" dirty="0" smtClean="0">
                <a:ln>
                  <a:solidFill>
                    <a:srgbClr val="0066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IranNastaliq" pitchFamily="18" charset="0"/>
                <a:cs typeface="IranNastaliq" pitchFamily="18" charset="0"/>
              </a:rPr>
              <a:t>تا که یک شب ، دست در دست پدر</a:t>
            </a:r>
          </a:p>
          <a:p>
            <a:endParaRPr lang="fa-IR" sz="8000" b="1" dirty="0" smtClean="0">
              <a:ln>
                <a:solidFill>
                  <a:srgbClr val="006600"/>
                </a:solidFill>
              </a:ln>
              <a:blipFill>
                <a:blip r:embed="rId4"/>
                <a:tile tx="0" ty="0" sx="100000" sy="100000" flip="none" algn="tl"/>
              </a:blipFill>
              <a:latin typeface="IranNastaliq" pitchFamily="18" charset="0"/>
              <a:cs typeface="IranNastaliq" pitchFamily="18" charset="0"/>
            </a:endParaRPr>
          </a:p>
          <a:p>
            <a:endParaRPr lang="fa-IR" sz="5000" b="1" dirty="0" smtClean="0">
              <a:ln>
                <a:solidFill>
                  <a:srgbClr val="006600"/>
                </a:solidFill>
              </a:ln>
              <a:blipFill>
                <a:blip r:embed="rId4"/>
                <a:tile tx="0" ty="0" sx="100000" sy="100000" flip="none" algn="tl"/>
              </a:blipFill>
              <a:latin typeface="IranNastaliq" pitchFamily="18" charset="0"/>
              <a:cs typeface="IranNastaliq" pitchFamily="18" charset="0"/>
            </a:endParaRPr>
          </a:p>
          <a:p>
            <a:endParaRPr lang="fa-IR" sz="8000" b="1" dirty="0">
              <a:ln>
                <a:solidFill>
                  <a:srgbClr val="006600"/>
                </a:solidFill>
              </a:ln>
              <a:blipFill>
                <a:blip r:embed="rId4"/>
                <a:tile tx="0" ty="0" sx="100000" sy="100000" flip="none" algn="tl"/>
              </a:blip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9600" b="1" dirty="0" smtClean="0">
                <a:ln>
                  <a:solidFill>
                    <a:srgbClr val="0066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IranNastaliq" pitchFamily="18" charset="0"/>
                <a:cs typeface="IranNastaliq" pitchFamily="18" charset="0"/>
              </a:rPr>
              <a:t>راه   افتادم    به قصد    یک سفر</a:t>
            </a:r>
            <a:endParaRPr lang="en-US" sz="7200" b="1" dirty="0">
              <a:ln>
                <a:solidFill>
                  <a:srgbClr val="006600"/>
                </a:solidFill>
              </a:ln>
              <a:blipFill>
                <a:blip r:embed="rId4"/>
                <a:tile tx="0" ty="0" sx="100000" sy="100000" flip="none" algn="tl"/>
              </a:blip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salemiart.com/2010n18-salemi-oil-pai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204325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214422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در میان راه  ، در یک روستا</a:t>
            </a:r>
            <a:endParaRPr lang="fa-IR" sz="8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fa-I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fa-I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خانه ای دیدیم ، خوب وآشنا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alemiart.com/2009n11-salemi-oil-pai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1"/>
            <a:ext cx="9144000" cy="7010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زود پرسیدم : پدر ! این جا کجاست ؟</a:t>
            </a:r>
          </a:p>
          <a:p>
            <a:pPr algn="ctr"/>
            <a:r>
              <a:rPr lang="fa-IR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  گفت : این جا خانه ی خوب خداست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uploadpa.com/beta/12/kbzwyefagmknn2ar8jt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IranNastaliq" pitchFamily="18" charset="0"/>
                <a:cs typeface="IranNastaliq" pitchFamily="18" charset="0"/>
              </a:rPr>
              <a:t>گفت : این جا   می شود     یک لحظه  ماند</a:t>
            </a:r>
          </a:p>
          <a:p>
            <a:pPr algn="ctr"/>
            <a:r>
              <a:rPr lang="fa-IR" sz="8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IranNastaliq" pitchFamily="18" charset="0"/>
                <a:cs typeface="IranNastaliq" pitchFamily="18" charset="0"/>
              </a:rPr>
              <a:t>گوشه ای خلوت  نمازی  ساده  خواند</a:t>
            </a:r>
            <a:endParaRPr lang="en-US" sz="66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طهارت آ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05800"/>
            <a:ext cx="848204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8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IranNastaliq" pitchFamily="18" charset="0"/>
                <a:cs typeface="IranNastaliq" pitchFamily="18" charset="0"/>
              </a:rPr>
              <a:t>با وضویی دست و رویی تازه کرد</a:t>
            </a:r>
          </a:p>
          <a:p>
            <a:pPr algn="ctr"/>
            <a:endParaRPr lang="fa-IR" sz="8800" b="1" dirty="0" smtClean="0">
              <a:ln>
                <a:solidFill>
                  <a:srgbClr val="FFFF0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fa-IR" sz="7500" b="1" dirty="0">
              <a:ln>
                <a:solidFill>
                  <a:srgbClr val="FFFF0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fa-IR" sz="8800" b="1" dirty="0" smtClean="0">
              <a:ln>
                <a:solidFill>
                  <a:srgbClr val="FFFF0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88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IranNastaliq" pitchFamily="18" charset="0"/>
                <a:cs typeface="IranNastaliq" pitchFamily="18" charset="0"/>
              </a:rPr>
              <a:t>با دل خود گفت و گویی تازه کرد</a:t>
            </a:r>
            <a:endParaRPr lang="en-US" sz="8800" b="1" dirty="0">
              <a:ln>
                <a:solidFill>
                  <a:srgbClr val="FFFF0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http://womenhc.com/media/blogs/ghasemi/%20%D9%88%20%D9%86%DB%8C%D9%85%20%D9%85%D8%A7%D9%87%DA%AF%DB%8C%20(25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3505200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گفتمش پس آن خدای خشمگین </a:t>
            </a:r>
          </a:p>
          <a:p>
            <a:pPr algn="ctr"/>
            <a:endParaRPr lang="fa-IR" sz="5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72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خانه اش این جاست ، اینجا در زمین ؟</a:t>
            </a:r>
            <a:endParaRPr lang="en-US" sz="72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فرش سجاده ای 1037">
            <a:hlinkClick r:id="rId3" tooltip="فرش سجاده ای 1037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2362200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گفت : آری خانه ی او بی ریاست</a:t>
            </a:r>
            <a:endParaRPr lang="fa-IR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  <a:p>
            <a:endParaRPr lang="en-US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438400"/>
            <a:ext cx="324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فرش هایش از گلیم و بوریاست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akaira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7950" y="-1851025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akaira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7950" y="-1851025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akaira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90488"/>
            <a:ext cx="3810000" cy="3810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kaira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90488"/>
            <a:ext cx="6215074" cy="3810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5" name="Picture 11" descr="عبادت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0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مهربان و ساده و بی کینه است</a:t>
            </a:r>
            <a:endParaRPr lang="fa-IR" sz="54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6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مثل نوری در دل آیینه است</a:t>
            </a:r>
            <a:endParaRPr lang="en-US" sz="66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dc05.arabsh.com/i/00467/ixo3cfffzy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عکس و تصویر ساده ولی زیب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5800" y="152400"/>
            <a:ext cx="950122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7901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عادت او نیست خشم و دشمنی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28194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نام  او   نور    و     نشانش    روشنی      </a:t>
            </a:r>
            <a:endParaRPr lang="en-US" sz="96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funkade.org/wp-content/uploads/2013/10/%D8%B9%DA%A9%D8%B3-%D9%87%D8%A7%DB%8C-%D8%B2%DB%8C%D8%A8%D8%A7-%D9%88-%D8%B1%D9%88%DB%8C%D8%A7%DB%8C%DB%8C-%DA%AF%D9%84-%D8%B1%D8%B2-1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995952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آن چه نادیدنی است آن بینی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8600"/>
            <a:ext cx="647645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cs typeface="IranNastaliq" pitchFamily="18" charset="0"/>
              </a:rPr>
              <a:t>چشم دل باز کن که جان بینی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یاس آپلود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19196" y="1066800"/>
            <a:ext cx="77248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IranNastaliq" pitchFamily="18" charset="0"/>
                <a:cs typeface="IranNastaliq" pitchFamily="18" charset="0"/>
              </a:rPr>
              <a:t>تازه فهمیدم خدایم </a:t>
            </a:r>
            <a:r>
              <a:rPr lang="fa-IR" sz="9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این خداست</a:t>
            </a:r>
          </a:p>
          <a:p>
            <a:endParaRPr lang="fa-IR" sz="9600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96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IranNastaliq" pitchFamily="18" charset="0"/>
                <a:cs typeface="IranNastaliq" pitchFamily="18" charset="0"/>
              </a:rPr>
              <a:t>این خدای مهربان و آشناست</a:t>
            </a:r>
            <a:endParaRPr lang="en-US" sz="96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linternaute.com/photo_numerique/diaporama-image/ariel-alexandre/images/8-grand-fa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219200"/>
            <a:ext cx="8715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دوستی    از من    به من     نزدیک تر</a:t>
            </a:r>
          </a:p>
          <a:p>
            <a:pPr algn="ctr"/>
            <a:endParaRPr lang="fa-IR" sz="88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8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از    رگ گردن     به من    نزدیک تر</a:t>
            </a:r>
            <a:endParaRPr lang="en-US" sz="8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کاغذ دیواری ساده قرمز خوشرنگ یکدس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</p:spPr>
      </p:pic>
      <p:pic>
        <p:nvPicPr>
          <p:cNvPr id="63494" name="Picture 6" descr="http://www.negarkhaneh.ir/UserGallery/2013/1/ismaeilrezaii_311033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0"/>
            <a:ext cx="8215338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bultannews.com/files/fa/news/1390/6/3/60442_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914406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8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IranNastaliq" pitchFamily="18" charset="0"/>
                <a:cs typeface="IranNastaliq" pitchFamily="18" charset="0"/>
              </a:rPr>
              <a:t>می توانم بعد از این ، با آن خدا</a:t>
            </a:r>
            <a:endParaRPr lang="fa-IR" sz="3200" b="1" dirty="0">
              <a:ln>
                <a:solidFill>
                  <a:srgbClr val="FFFF0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fa-IR" sz="3200" b="1" dirty="0" smtClean="0">
              <a:ln>
                <a:solidFill>
                  <a:srgbClr val="FFFF0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115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IranNastaliq" pitchFamily="18" charset="0"/>
                <a:cs typeface="IranNastaliq" pitchFamily="18" charset="0"/>
              </a:rPr>
              <a:t>دوست باشم ، دوست ، پاک و بی ریا</a:t>
            </a:r>
            <a:endParaRPr lang="en-US" sz="11500" b="1" dirty="0" smtClean="0">
              <a:ln>
                <a:solidFill>
                  <a:srgbClr val="FFFF0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salemiart.com/2011N11-salemi-oil-pai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429000"/>
            <a:ext cx="8915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b="1" dirty="0" smtClean="0">
                <a:ln>
                  <a:solidFill>
                    <a:srgbClr val="006600"/>
                  </a:solidFill>
                </a:ln>
                <a:solidFill>
                  <a:srgbClr val="FFFF00"/>
                </a:solidFill>
                <a:cs typeface="2  Nikoo" pitchFamily="2" charset="-78"/>
              </a:rPr>
              <a:t>و خدایی که در این نزدیکی است</a:t>
            </a:r>
          </a:p>
          <a:p>
            <a:endParaRPr lang="fa-IR" dirty="0" smtClean="0">
              <a:ln>
                <a:solidFill>
                  <a:srgbClr val="006600"/>
                </a:solidFill>
              </a:ln>
              <a:solidFill>
                <a:srgbClr val="FFFF00"/>
              </a:solidFill>
              <a:cs typeface="2  Nikoo" pitchFamily="2" charset="-78"/>
            </a:endParaRPr>
          </a:p>
          <a:p>
            <a:endParaRPr lang="fa-IR" dirty="0" smtClean="0">
              <a:ln>
                <a:solidFill>
                  <a:srgbClr val="006600"/>
                </a:solidFill>
              </a:ln>
              <a:solidFill>
                <a:srgbClr val="FFFF00"/>
              </a:solidFill>
              <a:cs typeface="2  Nikoo" pitchFamily="2" charset="-78"/>
            </a:endParaRPr>
          </a:p>
          <a:p>
            <a:endParaRPr lang="fa-IR" dirty="0" smtClean="0">
              <a:ln>
                <a:solidFill>
                  <a:srgbClr val="006600"/>
                </a:solidFill>
              </a:ln>
              <a:solidFill>
                <a:srgbClr val="FFFF00"/>
              </a:solidFill>
              <a:cs typeface="2  Nikoo" pitchFamily="2" charset="-78"/>
            </a:endParaRPr>
          </a:p>
          <a:p>
            <a:r>
              <a:rPr lang="fa-IR" sz="6000" b="1" dirty="0" smtClean="0">
                <a:ln>
                  <a:solidFill>
                    <a:srgbClr val="006600"/>
                  </a:solidFill>
                </a:ln>
                <a:solidFill>
                  <a:srgbClr val="FFFF00"/>
                </a:solidFill>
                <a:cs typeface="2  Nikoo" pitchFamily="2" charset="-78"/>
              </a:rPr>
              <a:t>لای این شب بوها ، پای آن کاج بلند</a:t>
            </a:r>
            <a:endParaRPr lang="en-US" sz="6000" b="1" dirty="0">
              <a:ln>
                <a:solidFill>
                  <a:srgbClr val="006600"/>
                </a:solidFill>
              </a:ln>
              <a:solidFill>
                <a:srgbClr val="FFFF00"/>
              </a:solidFill>
              <a:cs typeface="2  Nikoo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alemiart.com/2009n23-salemi-oil-pai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و خداوند از رگ گردن به ما نزدیکتر اس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762000"/>
            <a:ext cx="12192000" cy="762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و خداوند از رگ گردن به ما نزدیکتر اس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و خداوند از رگ گردن به ما نزدیکتر اس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و خداوند از رگ گردن به ما نزدیکتر اس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hoshmanzar.persiangig.com/image/%D9%86%D8%A7%D9%85%D9%87%20%D8%A7%DB%8C%20%D8%A7%D8%B2%20%D8%AE%D8%AF%D8%A7%20%D8%A8%D9%87%20%D8%A7%D9%86%D8%B3%D8%A7%D9%86%D9%87%D8%A7/%D8%AE%D8%AF%D8%A7%20%2814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s5.picofile.com/file/8136460026/HoardingFrames_%DB%B2%DB%B0%DB%B1%DB%B4%DB%B0%DB%B8%DB%B1%DB%B3_%DB%B1%DB%B0%DB%B0%DB%B5%DB%B1%DB%B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643314"/>
            <a:ext cx="9501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4400" b="1" dirty="0">
                <a:solidFill>
                  <a:srgbClr val="C00000"/>
                </a:solidFill>
              </a:rPr>
              <a:t>مرد فریاد کشید: خدایا به من معجزه‌ای نشان بده!</a:t>
            </a:r>
          </a:p>
          <a:p>
            <a:pPr rtl="1"/>
            <a:r>
              <a:rPr lang="fa-IR" sz="4400" b="1" dirty="0">
                <a:solidFill>
                  <a:srgbClr val="C00000"/>
                </a:solidFill>
              </a:rPr>
              <a:t/>
            </a:r>
            <a:br>
              <a:rPr lang="fa-IR" sz="4400" b="1" dirty="0">
                <a:solidFill>
                  <a:srgbClr val="C00000"/>
                </a:solidFill>
              </a:rPr>
            </a:br>
            <a:r>
              <a:rPr lang="fa-IR" sz="4400" b="1" dirty="0">
                <a:solidFill>
                  <a:srgbClr val="C00000"/>
                </a:solidFill>
              </a:rPr>
              <a:t>کودکی متولد شد، اما مرد باز توجهی نکرد . . .</a:t>
            </a:r>
          </a:p>
          <a:p>
            <a:pPr rtl="1"/>
            <a:r>
              <a:rPr lang="fa-IR" sz="2800" b="1" dirty="0">
                <a:solidFill>
                  <a:srgbClr val="C00000"/>
                </a:solidFill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زیباترین و رنگارنگ ترین پروانه های دنیا (24 عکس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857232"/>
            <a:ext cx="7643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3200" b="1" dirty="0">
                <a:solidFill>
                  <a:srgbClr val="C00000"/>
                </a:solidFill>
              </a:rPr>
              <a:t>مرد در نهایت یأس فریاد زد: خدایا خودت را </a:t>
            </a:r>
            <a:endParaRPr lang="fa-IR" sz="3200" b="1" dirty="0" smtClean="0">
              <a:solidFill>
                <a:srgbClr val="C00000"/>
              </a:solidFill>
            </a:endParaRPr>
          </a:p>
          <a:p>
            <a:pPr rtl="1"/>
            <a:endParaRPr lang="fa-IR" sz="3200" b="1" dirty="0" smtClean="0">
              <a:solidFill>
                <a:srgbClr val="C00000"/>
              </a:solidFill>
            </a:endParaRPr>
          </a:p>
          <a:p>
            <a:pPr rtl="1"/>
            <a:r>
              <a:rPr lang="fa-IR" sz="3200" b="1" dirty="0" smtClean="0">
                <a:solidFill>
                  <a:srgbClr val="C00000"/>
                </a:solidFill>
              </a:rPr>
              <a:t>به </a:t>
            </a:r>
            <a:r>
              <a:rPr lang="fa-IR" sz="3200" b="1" dirty="0">
                <a:solidFill>
                  <a:srgbClr val="C00000"/>
                </a:solidFill>
              </a:rPr>
              <a:t>من نشان بده و بگذار تو را </a:t>
            </a:r>
          </a:p>
          <a:p>
            <a:pPr rtl="1"/>
            <a:endParaRPr lang="fa-IR" sz="3200" b="1" dirty="0" smtClean="0">
              <a:solidFill>
                <a:srgbClr val="C00000"/>
              </a:solidFill>
            </a:endParaRPr>
          </a:p>
          <a:p>
            <a:pPr rtl="1"/>
            <a:r>
              <a:rPr lang="fa-IR" sz="3200" b="1" dirty="0" smtClean="0">
                <a:solidFill>
                  <a:srgbClr val="C00000"/>
                </a:solidFill>
              </a:rPr>
              <a:t>ببینم</a:t>
            </a:r>
            <a:r>
              <a:rPr lang="fa-IR" sz="3200" b="1" dirty="0">
                <a:solidFill>
                  <a:srgbClr val="C00000"/>
                </a:solidFill>
              </a:rPr>
              <a:t>... از تو خواهش می کنم...</a:t>
            </a:r>
          </a:p>
          <a:p>
            <a:pPr rtl="1"/>
            <a:r>
              <a:rPr lang="fa-IR" sz="3200" b="1" dirty="0">
                <a:solidFill>
                  <a:srgbClr val="C00000"/>
                </a:solidFill>
              </a:rPr>
              <a:t/>
            </a:r>
            <a:br>
              <a:rPr lang="fa-IR" sz="3200" b="1" dirty="0">
                <a:solidFill>
                  <a:srgbClr val="C00000"/>
                </a:solidFill>
              </a:rPr>
            </a:br>
            <a:r>
              <a:rPr lang="fa-IR" sz="3200" b="1" dirty="0" smtClean="0">
                <a:solidFill>
                  <a:srgbClr val="C00000"/>
                </a:solidFill>
              </a:rPr>
              <a:t>پروانه‌ای </a:t>
            </a:r>
            <a:r>
              <a:rPr lang="fa-IR" sz="3200" b="1" dirty="0">
                <a:solidFill>
                  <a:srgbClr val="C00000"/>
                </a:solidFill>
              </a:rPr>
              <a:t>روی دست مرد نشست، و او </a:t>
            </a:r>
            <a:endParaRPr lang="fa-IR" sz="3200" b="1" dirty="0" smtClean="0">
              <a:solidFill>
                <a:srgbClr val="C00000"/>
              </a:solidFill>
            </a:endParaRPr>
          </a:p>
          <a:p>
            <a:pPr rtl="1"/>
            <a:endParaRPr lang="fa-IR" sz="3200" b="1" dirty="0" smtClean="0">
              <a:solidFill>
                <a:srgbClr val="C00000"/>
              </a:solidFill>
            </a:endParaRPr>
          </a:p>
          <a:p>
            <a:pPr rtl="1"/>
            <a:r>
              <a:rPr lang="fa-IR" sz="3200" b="1" dirty="0" smtClean="0">
                <a:solidFill>
                  <a:srgbClr val="C00000"/>
                </a:solidFill>
              </a:rPr>
              <a:t>پروانه </a:t>
            </a:r>
            <a:r>
              <a:rPr lang="fa-IR" sz="3200" b="1" dirty="0">
                <a:solidFill>
                  <a:srgbClr val="C00000"/>
                </a:solidFill>
              </a:rPr>
              <a:t>را پراند و به راهش ادامه داد.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و خداوند از رگ گردن به ما نزدیکتر اس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roses 14 گل هاي رز فوق العاده زيبا و رنگارن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تصویر کفش و چکمه های کهنه ای که گلدان شده ان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s5.picofile.com/file/8125051126/%DA%A9%D8%A7%D8%BA%D8%B0_%D8%AF%DB%8C%D9%88%D8%A7%D8%B1%DB%8C_5582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28600"/>
            <a:ext cx="84058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5400" b="1" dirty="0" smtClean="0">
                <a:ln>
                  <a:solidFill>
                    <a:srgbClr val="006600"/>
                  </a:solidFill>
                </a:ln>
                <a:solidFill>
                  <a:srgbClr val="002060"/>
                </a:solidFill>
                <a:cs typeface="B Tehran" pitchFamily="2" charset="-78"/>
              </a:rPr>
              <a:t>خدای عزیز!</a:t>
            </a:r>
            <a:br>
              <a:rPr lang="fa-IR" sz="5400" b="1" dirty="0" smtClean="0">
                <a:ln>
                  <a:solidFill>
                    <a:srgbClr val="006600"/>
                  </a:solidFill>
                </a:ln>
                <a:solidFill>
                  <a:srgbClr val="002060"/>
                </a:solidFill>
                <a:cs typeface="B Tehran" pitchFamily="2" charset="-78"/>
              </a:rPr>
            </a:br>
            <a:r>
              <a:rPr lang="fa-IR" sz="5000" b="1" dirty="0" smtClean="0">
                <a:ln>
                  <a:solidFill>
                    <a:srgbClr val="006600"/>
                  </a:solidFill>
                </a:ln>
                <a:solidFill>
                  <a:srgbClr val="002060"/>
                </a:solidFill>
                <a:cs typeface="B Tehran" pitchFamily="2" charset="-78"/>
              </a:rPr>
              <a:t>آدم‌های بد به نوح خندیدند و گفتند: "تونادانی چون روی زمین خشک کشتی می‌سازی" اما اون زرنگ بود. چون تو رو فراموش نکرد. من هم اگر جای اون بودم همین کارو می‌کردم.</a:t>
            </a:r>
            <a:r>
              <a:rPr lang="fa-IR" sz="5400" b="1" dirty="0" smtClean="0">
                <a:ln>
                  <a:solidFill>
                    <a:srgbClr val="006600"/>
                  </a:solidFill>
                </a:ln>
                <a:solidFill>
                  <a:srgbClr val="002060"/>
                </a:solidFill>
                <a:cs typeface="B Tehran" pitchFamily="2" charset="-78"/>
              </a:rPr>
              <a:t/>
            </a:r>
            <a:br>
              <a:rPr lang="fa-IR" sz="5400" b="1" dirty="0" smtClean="0">
                <a:ln>
                  <a:solidFill>
                    <a:srgbClr val="006600"/>
                  </a:solidFill>
                </a:ln>
                <a:solidFill>
                  <a:srgbClr val="002060"/>
                </a:solidFill>
                <a:cs typeface="B Tehran" pitchFamily="2" charset="-78"/>
              </a:rPr>
            </a:br>
            <a:endParaRPr lang="fa-IR" sz="5400" b="1" dirty="0">
              <a:ln>
                <a:solidFill>
                  <a:srgbClr val="006600"/>
                </a:solidFill>
              </a:ln>
              <a:solidFill>
                <a:srgbClr val="002060"/>
              </a:solidFill>
              <a:cs typeface="B Tehra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s5.picofile.com/file/8125050850/%DA%A9%D8%A7%D8%BA%D8%B0_%D8%AF%DB%8C%D9%88%D8%A7%D8%B1%DB%8C_558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00042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cs typeface="2  Nikoo" pitchFamily="2" charset="-78"/>
              </a:rPr>
              <a:t>خدای عزیز!</a:t>
            </a:r>
          </a:p>
          <a:p>
            <a:pPr algn="ctr"/>
            <a:r>
              <a:rPr lang="fa-IR" sz="16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cs typeface="2  Nikoo" pitchFamily="2" charset="-78"/>
              </a:rPr>
              <a:t> </a:t>
            </a:r>
            <a:br>
              <a:rPr lang="fa-IR" sz="16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cs typeface="2  Nikoo" pitchFamily="2" charset="-78"/>
              </a:rPr>
            </a:br>
            <a:r>
              <a:rPr lang="fa-IR" sz="4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cs typeface="2  Nikoo" pitchFamily="2" charset="-78"/>
              </a:rPr>
              <a:t>هیچ فکر نمی‌کردم نارنجی و بنفش به</a:t>
            </a:r>
          </a:p>
          <a:p>
            <a:pPr algn="ctr"/>
            <a:endParaRPr lang="fa-IR" sz="4800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cs typeface="2  Nikoo" pitchFamily="2" charset="-78"/>
            </a:endParaRPr>
          </a:p>
          <a:p>
            <a:pPr algn="ctr"/>
            <a:r>
              <a:rPr lang="fa-IR" sz="4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cs typeface="2  Nikoo" pitchFamily="2" charset="-78"/>
              </a:rPr>
              <a:t> هم بیان. تا وقتی که غروب خورشید</a:t>
            </a:r>
          </a:p>
          <a:p>
            <a:pPr algn="ctr"/>
            <a:endParaRPr lang="fa-IR" sz="4800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cs typeface="2  Nikoo" pitchFamily="2" charset="-78"/>
            </a:endParaRPr>
          </a:p>
          <a:p>
            <a:pPr algn="ctr"/>
            <a:r>
              <a:rPr lang="fa-IR" sz="4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cs typeface="2  Nikoo" pitchFamily="2" charset="-78"/>
              </a:rPr>
              <a:t> رو که  ساخته بودی، دیدم، معرکه بود. </a:t>
            </a:r>
            <a:endParaRPr lang="fa-IR" sz="4800" dirty="0">
              <a:ln>
                <a:solidFill>
                  <a:srgbClr val="006600"/>
                </a:solidFill>
              </a:ln>
              <a:solidFill>
                <a:srgbClr val="006600"/>
              </a:solidFill>
              <a:cs typeface="2  Nikoo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4"/>
          <p:cNvSpPr txBox="1">
            <a:spLocks/>
          </p:cNvSpPr>
          <p:nvPr/>
        </p:nvSpPr>
        <p:spPr bwMode="auto">
          <a:xfrm>
            <a:off x="3143240" y="152403"/>
            <a:ext cx="4937139" cy="6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2  Lotus" pitchFamily="2" charset="-78"/>
              </a:rPr>
              <a:t>قیصر امین پور</a:t>
            </a:r>
            <a:endParaRPr kumimoji="0" lang="fa-IR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2  Lotus" pitchFamily="2" charset="-78"/>
            </a:endParaRPr>
          </a:p>
        </p:txBody>
      </p:sp>
      <p:sp>
        <p:nvSpPr>
          <p:cNvPr id="32" name="Content Placeholder 17"/>
          <p:cNvSpPr txBox="1">
            <a:spLocks/>
          </p:cNvSpPr>
          <p:nvPr/>
        </p:nvSpPr>
        <p:spPr>
          <a:xfrm>
            <a:off x="2285984" y="785795"/>
            <a:ext cx="6715172" cy="5286412"/>
          </a:xfrm>
          <a:prstGeom prst="rect">
            <a:avLst/>
          </a:prstGeom>
        </p:spPr>
        <p:txBody>
          <a:bodyPr anchor="t"/>
          <a:lstStyle/>
          <a:p>
            <a:pPr marL="342900" marR="0" lvl="0" indent="-342900" algn="r" defTabSz="914400" rtl="1" eaLnBrk="0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a-I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    متولد سال 1338 در دزفول است. وی تحصیلات ابتدایی و متوسطه ی خود را دردزفول و گَتوَند به پایان برد.وی از شاعران برجسته ی انقلاب اسلامی بود.</a:t>
            </a:r>
          </a:p>
          <a:p>
            <a:pPr marL="342900" marR="0" lvl="0" indent="-342900" algn="r" defTabSz="914400" rtl="1" eaLnBrk="0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a-I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از آثار امین پور می توان به کتب زیر اشاره کرد:</a:t>
            </a:r>
          </a:p>
          <a:p>
            <a:pPr marL="342900" marR="0" lvl="0" indent="-342900" algn="r" defTabSz="914400" rtl="1" eaLnBrk="0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a-IR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   1 </a:t>
            </a:r>
            <a:r>
              <a:rPr kumimoji="0" lang="fa-IR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- تنفس صبح 2- در کوچه ی آفتاب3- مثل چشمه ، مثل رود 4- ظهر روز دهم    5-آینه‏ های ناگهان        </a:t>
            </a:r>
          </a:p>
          <a:p>
            <a:pPr marL="342900" marR="0" lvl="0" indent="-342900" algn="r" defTabSz="914400" rtl="1" eaLnBrk="0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sz="27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   </a:t>
            </a:r>
            <a:r>
              <a:rPr kumimoji="0" lang="fa-IR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6- گل‏ها همه آفتابگردانند 7-گزینه اشعار« مروارید»   </a:t>
            </a:r>
          </a:p>
          <a:p>
            <a:pPr marL="342900" marR="0" lvl="0" indent="-342900" algn="r" defTabSz="914400" rtl="1" eaLnBrk="0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sz="27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   </a:t>
            </a:r>
            <a:r>
              <a:rPr kumimoji="0" lang="fa-IR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8 - بی بال پریدن  9- طوفان در پرانتز</a:t>
            </a:r>
          </a:p>
          <a:p>
            <a:pPr marL="342900" marR="0" lvl="0" indent="-342900" algn="r" defTabSz="914400" rtl="1" eaLnBrk="0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a-IR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  10- به قول پرستو « مجموعه شعر نوجوان» </a:t>
            </a:r>
          </a:p>
          <a:p>
            <a:pPr marL="342900" marR="0" lvl="0" indent="-342900" algn="r" defTabSz="914400" rtl="1" eaLnBrk="0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sz="27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   </a:t>
            </a:r>
            <a:r>
              <a:rPr kumimoji="0" lang="fa-IR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11- سنت و نو آوری در شعر معاصر .</a:t>
            </a:r>
            <a:r>
              <a:rPr kumimoji="0" lang="fa-I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/>
            </a:r>
            <a:br>
              <a:rPr kumimoji="0" lang="fa-I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</a:br>
            <a:r>
              <a:rPr kumimoji="0" lang="fa-I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قالب های مورد علاقه ی امین پور عبارتند از: </a:t>
            </a: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</a:pPr>
            <a:r>
              <a:rPr kumimoji="0" lang="fa-I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    چهارپاره ، غزل </a:t>
            </a:r>
            <a:r>
              <a:rPr lang="fa-IR" sz="29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 ، </a:t>
            </a:r>
            <a:r>
              <a:rPr kumimoji="0" lang="fa-I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 دو بیتی</a:t>
            </a:r>
            <a:r>
              <a:rPr lang="fa-IR" sz="29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 ، </a:t>
            </a:r>
            <a:r>
              <a:rPr kumimoji="0" lang="fa-I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 قالب نیمایی</a:t>
            </a:r>
            <a:r>
              <a:rPr lang="fa-IR" sz="29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 ، </a:t>
            </a:r>
            <a:r>
              <a:rPr kumimoji="0" lang="fa-I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 مثنوی</a:t>
            </a:r>
          </a:p>
          <a:p>
            <a:pPr marL="342900" marR="0" lvl="0" indent="-342900" algn="r" defTabSz="914400" rtl="1" eaLnBrk="0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a-I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2  Lotus" pitchFamily="2" charset="-78"/>
              </a:rPr>
              <a:t>    وی در سال 1386دارفانی را وداع گفت.</a:t>
            </a:r>
          </a:p>
          <a:p>
            <a:pPr marL="342900" marR="0" lvl="0" indent="-342900" algn="r" defTabSz="914400" rtl="1" eaLnBrk="0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a-IR" sz="2900" b="0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+mn-lt"/>
              <a:ea typeface="+mn-ea"/>
              <a:cs typeface="2  Lotus" pitchFamily="2" charset="-78"/>
            </a:endParaRPr>
          </a:p>
          <a:p>
            <a:pPr marL="342900" marR="0" lvl="0" indent="-342900" algn="r" defTabSz="914400" rtl="1" eaLnBrk="0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a-IR" sz="2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2  Lotus" pitchFamily="2" charset="-78"/>
            </a:endParaRPr>
          </a:p>
        </p:txBody>
      </p:sp>
      <p:sp>
        <p:nvSpPr>
          <p:cNvPr id="33" name="Text Placeholder 14"/>
          <p:cNvSpPr txBox="1">
            <a:spLocks/>
          </p:cNvSpPr>
          <p:nvPr/>
        </p:nvSpPr>
        <p:spPr bwMode="auto">
          <a:xfrm>
            <a:off x="1071538" y="6143644"/>
            <a:ext cx="7008841" cy="5000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r" rtl="1" eaLnBrk="0">
              <a:spcBef>
                <a:spcPts val="700"/>
              </a:spcBef>
            </a:pPr>
            <a:r>
              <a:rPr lang="fa-IR" sz="2500" b="1" kern="0" dirty="0" smtClean="0">
                <a:solidFill>
                  <a:srgbClr val="006600"/>
                </a:solidFill>
                <a:cs typeface="B Lotus" pitchFamily="2" charset="-78"/>
              </a:rPr>
              <a:t>گتوند:</a:t>
            </a:r>
            <a:r>
              <a:rPr lang="fa-IR" sz="2500" b="1" kern="0" dirty="0" smtClean="0">
                <a:solidFill>
                  <a:srgbClr val="C00000"/>
                </a:solidFill>
                <a:cs typeface="B Lotus" pitchFamily="2" charset="-78"/>
              </a:rPr>
              <a:t> </a:t>
            </a:r>
            <a:r>
              <a:rPr lang="fa-IR" sz="2000" b="1" kern="0" dirty="0" smtClean="0">
                <a:solidFill>
                  <a:srgbClr val="C00000"/>
                </a:solidFill>
                <a:cs typeface="B Lotus" pitchFamily="2" charset="-78"/>
              </a:rPr>
              <a:t>نام یکی از بخش های شهرستان شوشتر در استان خوزستان</a:t>
            </a:r>
            <a:endParaRPr kumimoji="0" lang="fa-IR" sz="2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B Lotus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228598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cs typeface="2  Mehr" pitchFamily="2" charset="-78"/>
              </a:rPr>
              <a:t>هاتف اصفهانی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6600"/>
              </a:solidFill>
              <a:cs typeface="2  Mehr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600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سیّد احمد ( درگذشت 1198 هـ .ق) از شاعران دوره افشاریه و زندیه است . در سرودن غزل از سعدی و حافظ پیروی می کرد. « ترجیع بند »</a:t>
            </a:r>
            <a:r>
              <a:rPr kumimoji="0" lang="fa-IR" sz="2400" b="0" i="0" u="none" strike="noStrike" kern="1200" cap="none" spc="0" normalizeH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عرفانی وی نیز معروف است.</a:t>
            </a: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91200" y="46038"/>
            <a:ext cx="3124200" cy="715962"/>
          </a:xfrm>
        </p:spPr>
        <p:txBody>
          <a:bodyPr>
            <a:normAutofit fontScale="90000"/>
          </a:bodyPr>
          <a:lstStyle/>
          <a:p>
            <a:r>
              <a:rPr lang="fa-IR" sz="4800" dirty="0" smtClean="0">
                <a:ln>
                  <a:solidFill>
                    <a:srgbClr val="002060"/>
                  </a:solidFill>
                </a:ln>
                <a:solidFill>
                  <a:srgbClr val="006600"/>
                </a:solidFill>
                <a:latin typeface="IranNastaliq" pitchFamily="18" charset="0"/>
                <a:cs typeface="IranNastaliq" pitchFamily="18" charset="0"/>
              </a:rPr>
              <a:t>چند سوال از درس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rgbClr val="0066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1- در بیت زیر آرایه های موجود در « چشم دل » و « جان،</a:t>
            </a:r>
            <a:r>
              <a:rPr kumimoji="0" lang="fa-IR" sz="2400" b="0" i="0" u="none" strike="noStrike" kern="1200" cap="none" spc="0" normalizeH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آن » را توضیح دهید.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   « چشم دل باز که جان بینی             آنچه نادیدنی است آن بینی »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800080"/>
                </a:solidFill>
              </a:ln>
              <a:solidFill>
                <a:srgbClr val="80008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371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2- قالب شهر « پیش از این ها » را بگویید.</a:t>
            </a:r>
            <a:endParaRPr kumimoji="0" lang="fa-IR" sz="2400" b="0" i="0" u="none" strike="noStrike" kern="1200" cap="none" spc="0" normalizeH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81200"/>
            <a:ext cx="8763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3- درباره معنی و مفهوم بیت های زیر گفت و گو کنید.</a:t>
            </a:r>
            <a:endParaRPr kumimoji="0" lang="fa-IR" sz="2600" b="0" i="0" u="none" strike="noStrike" kern="1200" cap="none" spc="0" normalizeH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cs typeface="2  Davat" pitchFamily="2" charset="-78"/>
              </a:rPr>
              <a:t> رعد و برق شب ، طنین خنده اش       سیل و طوفان ، نعره توفنده اش      </a:t>
            </a:r>
            <a:r>
              <a:rPr lang="fa-IR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pperplate Gothic Bold" pitchFamily="34" charset="0"/>
                <a:cs typeface="2  Davat" pitchFamily="2" charset="-78"/>
              </a:rPr>
              <a:t>  طنین:  صدا         توفنده: پر خروش</a:t>
            </a: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cs typeface="2  Davat" pitchFamily="2" charset="-78"/>
              </a:rPr>
              <a:t>           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با وضویی دست و رویی تازه کرد     با دل خود گفت و گویی تازه کرد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cs typeface="2  Davat" pitchFamily="2" charset="-78"/>
              </a:rPr>
              <a:t>  گفت آری خانه او بی ریا ست         فرش هایش از گلیم و بوریاست      </a:t>
            </a:r>
            <a:r>
              <a:rPr lang="fa-IR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pperplate Gothic Bold" pitchFamily="34" charset="0"/>
                <a:cs typeface="2  Davat" pitchFamily="2" charset="-78"/>
              </a:rPr>
              <a:t> بی ریا: پاک و خالص       بوریا: حصر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cs typeface="2  Davat" pitchFamily="2" charset="-78"/>
              </a:rPr>
              <a:t>   مهربان و ساده و بی کینه است      مثل نوری در دل آیینه است      </a:t>
            </a:r>
            <a:r>
              <a:rPr lang="fa-IR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pperplate Gothic Bold" pitchFamily="34" charset="0"/>
                <a:cs typeface="2  Davat" pitchFamily="2" charset="-78"/>
              </a:rPr>
              <a:t>  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cs typeface="2  Davat" pitchFamily="2" charset="-78"/>
              </a:rPr>
              <a:t>   عادت او نیست خشم و دشمنی      نام او نور و نشانش روشنی</a:t>
            </a: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   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800080"/>
                </a:solidFill>
              </a:ln>
              <a:solidFill>
                <a:srgbClr val="80008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" y="4191000"/>
            <a:ext cx="8763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4- درباره آرایه های بیت زیر بحث کنید.</a:t>
            </a:r>
            <a:endParaRPr kumimoji="0" lang="fa-IR" sz="2600" b="0" i="0" u="none" strike="noStrike" kern="1200" cap="none" spc="0" normalizeH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cs typeface="2  Davat" pitchFamily="2" charset="-78"/>
              </a:rPr>
              <a:t>    ماه برق کوچکی از تاج او                   هر ستاره پولکی از تاج او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kumimoji="0" lang="fa-IR" sz="2000" b="0" i="0" u="none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   هر چه می پرسیدم</a:t>
            </a:r>
            <a:r>
              <a:rPr kumimoji="0" lang="fa-IR" sz="2000" b="0" i="0" u="none" strike="noStrike" kern="1200" cap="none" spc="0" normalizeH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از خود از خدا      از زمین از آسمان از ابرها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زود پرسیدم پدر ، اینجا کجاست؟       گفت: اینجا خانه خوب خداست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kumimoji="0" lang="fa-IR" sz="2000" b="0" i="0" u="none" strike="noStrike" kern="1200" cap="none" spc="0" normalizeH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  دوستی از من به من نزدیک تر          از رگ گردن به من نزدیک تر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800080"/>
                </a:solidFill>
              </a:ln>
              <a:solidFill>
                <a:srgbClr val="80008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ardanews.com/files/fa/news/1390/10/29/83779_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5344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5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دیده هر چند گشودیم در اطراف جهان</a:t>
            </a:r>
            <a:endParaRPr lang="fa-IR" sz="4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  <a:p>
            <a:r>
              <a:rPr lang="fa-IR" sz="9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جز </a:t>
            </a:r>
            <a:r>
              <a:rPr lang="fa-IR" sz="13800" dirty="0" smtClean="0">
                <a:ln w="18415" cmpd="sng">
                  <a:solidFill>
                    <a:srgbClr val="006600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خد</a:t>
            </a:r>
            <a:r>
              <a:rPr lang="fa-IR" sz="9600" dirty="0" smtClean="0">
                <a:ln w="18415" cmpd="sng">
                  <a:solidFill>
                    <a:srgbClr val="006600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</a:t>
            </a:r>
            <a:r>
              <a:rPr lang="fa-IR" sz="9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، هیچ ندیدیم ، همین است ، همین</a:t>
            </a:r>
            <a:endParaRPr lang="en-US" sz="6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81000"/>
            <a:ext cx="876300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5- در خصوص تعداد جمله ها و نقش واژه های مشخص شده نظر خود را بگویید.</a:t>
            </a:r>
            <a:endParaRPr kumimoji="0" lang="fa-IR" sz="2600" b="0" i="0" u="none" strike="noStrike" kern="1200" cap="none" spc="0" normalizeH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0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cs typeface="2  Davat" pitchFamily="2" charset="-78"/>
              </a:rPr>
              <a:t>    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cs typeface="2  Davat" pitchFamily="2" charset="-78"/>
              </a:rPr>
              <a:t>پیش از این ها فکر می کردم خدا         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cs typeface="2  Davat" pitchFamily="2" charset="-78"/>
              </a:rPr>
              <a:t>خانه ای 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cs typeface="2  Davat" pitchFamily="2" charset="-78"/>
              </a:rPr>
              <a:t>دارد میان ابرها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    </a:t>
            </a:r>
            <a:r>
              <a:rPr kumimoji="0" lang="fa-IR" sz="2400" b="0" i="0" u="sng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ماه</a:t>
            </a: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ب</a:t>
            </a:r>
            <a:r>
              <a:rPr kumimoji="0" lang="fa-IR" sz="2400" b="0" i="0" u="sng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رق</a:t>
            </a: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کوچکی از تاج او             </a:t>
            </a:r>
            <a:r>
              <a:rPr kumimoji="0" lang="fa-IR" sz="2400" b="0" i="0" u="sng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هر ستاره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پ</a:t>
            </a:r>
            <a:r>
              <a:rPr kumimoji="0" lang="fa-IR" sz="2400" b="0" i="0" u="sng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ولکی</a:t>
            </a: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از تاج او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بود امّا در میان ما نبود                    مهربان و ساده و زیبا نبود           </a:t>
            </a:r>
            <a:r>
              <a:rPr lang="fa-IR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( تفاوت فعل های بود) 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در دل او د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وستی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ج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ایی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نداشت         م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هربانی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هیچ معنایی 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نداشت 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نیت م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ن در نماز و در دعا      ت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رس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بود و 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وحشت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از خشم خدا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تا 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یک ش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ب 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دست در دست پد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ر       راه افتادم به قصد یک سفر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گفت اینجا می شود یک لحظه ماند        گوشه ای خلوت نمازی ساده خواند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گفتم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ش 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پس آن خدای خشمگین      خانه ا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ش 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اینجاست اینجا در زمین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گفت 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آری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خانه او 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بی ری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است        </a:t>
            </a:r>
            <a:r>
              <a:rPr lang="fa-IR" sz="2400" u="sng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فرش هایش </a:t>
            </a: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از گلیم و بوریاست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381000"/>
            <a:ext cx="87630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خود ارزیابی</a:t>
            </a:r>
            <a:endParaRPr kumimoji="0" lang="fa-IR" sz="3600" b="0" i="0" u="none" strike="noStrike" kern="1200" cap="none" spc="0" normalizeH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cs typeface="2  Davat" pitchFamily="2" charset="-78"/>
              </a:rPr>
              <a:t>    </a:t>
            </a:r>
            <a:r>
              <a:rPr lang="fa-IR" sz="28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cs typeface="2  Davat" pitchFamily="2" charset="-78"/>
              </a:rPr>
              <a:t>1- شاعر در مصراع </a:t>
            </a:r>
            <a:r>
              <a:rPr lang="fa-IR" sz="28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cs typeface="2  Davat" pitchFamily="2" charset="-78"/>
              </a:rPr>
              <a:t>« اینجا خانه خوب خداست » </a:t>
            </a:r>
            <a:r>
              <a:rPr lang="fa-IR" sz="28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cs typeface="2  Davat" pitchFamily="2" charset="-78"/>
              </a:rPr>
              <a:t>به چه نکته ای اشاره دارد؟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8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2- درک و دریافت خود را از مصراع </a:t>
            </a:r>
            <a:r>
              <a:rPr lang="fa-IR" sz="28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cs typeface="2  Davat" pitchFamily="2" charset="-78"/>
              </a:rPr>
              <a:t>« نام او نور و نشانش روشنی » </a:t>
            </a:r>
            <a:r>
              <a:rPr lang="fa-IR" sz="28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بیان کنید.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8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3- چه راه هایی برای شناخت خداوند هستی وجود دارد؟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8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4- </a:t>
            </a:r>
            <a:r>
              <a:rPr lang="fa-IR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.......................................................................... .</a:t>
            </a:r>
            <a:endParaRPr lang="fa-IR" sz="2800" dirty="0" smtClean="0">
              <a:ln>
                <a:solidFill>
                  <a:srgbClr val="8C3434"/>
                </a:solidFill>
              </a:ln>
              <a:solidFill>
                <a:srgbClr val="8C3434"/>
              </a:solidFill>
              <a:latin typeface="Copperplate Gothic Bold" pitchFamily="34" charset="0"/>
              <a:ea typeface="+mj-ea"/>
              <a:cs typeface="2  Davat" pitchFamily="2" charset="-78"/>
            </a:endParaRP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53200" y="152400"/>
            <a:ext cx="2362200" cy="68580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دانش های ادبی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870858"/>
            <a:ext cx="8153400" cy="53775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در فارسی هفتم خواندیم که: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      برای این که مقصود خود را به زبان ساده برسانیم از ................ و برای زیباسازی</a:t>
            </a:r>
            <a:r>
              <a:rPr kumimoji="0" lang="fa-IR" sz="2600" b="0" i="0" u="none" strike="noStrike" kern="1200" cap="none" spc="0" normalizeH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نوشتن و سخن خود از ............... بهره می گیریم.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ساختمان زبان از عناصری ساخته شده و واژه ها و جمله ها چون ......... هستند که .......... ما را در خود جای می دهند.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واحدهای زبان عبارت اند از : جمله ، گروه واژه، واژه ، حرف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برای بررسی یک سخن و اثر ، ساختار بیرونی و درونی آن را بررسی می کنیم: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1- نظم است یا نثر؟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2- زبانی است یا ادبی؟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3- ساده است یا دیریاب؟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4- قالب آن اثر چگونه است؟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5- از چه محتوایی بحث می کند؟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 و .... </a:t>
            </a: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458200" cy="6858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حالا متن زیر  را از گلستان سعدی مورد بررسی قرار می دهیم: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66800"/>
            <a:ext cx="8153400" cy="198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    شبی در بیابان مکّه از بی خوابی پای رفتن نماند. سر بنهادم و شتربان را گفتم:   « دست  از من بدار. » گفت : « ای برادر ، حرم در پیش است و حرامی</a:t>
            </a:r>
            <a:r>
              <a:rPr kumimoji="0" lang="fa-IR" sz="2800" b="0" i="0" u="none" strike="noStrike" kern="1200" cap="none" spc="0" normalizeH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از پس . اگر رفتی بردی و اگر خفتی مردی . 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</a:t>
            </a: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خوش است زیر مغیلان به راه بادیه خفت       شب رحیل ولی ترک جان بباید گفت</a:t>
            </a:r>
            <a:r>
              <a:rPr kumimoji="0" lang="fa-IR" sz="2600" b="0" i="0" u="none" strike="noStrike" kern="1200" cap="none" spc="0" normalizeH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</a:t>
            </a:r>
            <a:r>
              <a:rPr lang="fa-IR" sz="2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53200" y="3276600"/>
            <a:ext cx="2209800" cy="6858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بررسی ساختار:</a:t>
            </a:r>
            <a:endParaRPr kumimoji="0" lang="en-US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3276600"/>
            <a:ext cx="34290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1.</a:t>
            </a:r>
            <a:r>
              <a:rPr kumimoji="0" lang="fa-IR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 </a:t>
            </a:r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ea typeface="+mj-ea"/>
                <a:cs typeface="2  Lotus" pitchFamily="2" charset="-78"/>
              </a:rPr>
              <a:t>به نظم و نثر است.</a:t>
            </a:r>
            <a:endParaRPr kumimoji="0" lang="en-US" sz="1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2  Lotus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5600" y="3842658"/>
            <a:ext cx="34290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2- ادبی است.</a:t>
            </a:r>
            <a:endParaRPr kumimoji="0" lang="en-US" sz="1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2  Lotus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95600" y="4405086"/>
            <a:ext cx="3429000" cy="5479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3- زبانی کهنه دارد.</a:t>
            </a:r>
            <a:endParaRPr kumimoji="0" lang="en-US" sz="1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2  Lotus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4971144"/>
            <a:ext cx="3429000" cy="5479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4- محتوای اخلاقی دارد.</a:t>
            </a:r>
            <a:endParaRPr kumimoji="0" lang="en-US" sz="1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2  Lotus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5533572"/>
            <a:ext cx="6096000" cy="7910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5- به جهت کهنگی و کاربرد آرایه های ادبی نیاز به تأمّل</a:t>
            </a:r>
            <a:r>
              <a:rPr kumimoji="0" lang="fa-IR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 دارد.</a:t>
            </a:r>
            <a:endParaRPr kumimoji="0" lang="en-US" sz="1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2  Lotus" pitchFamily="2" charset="-78"/>
            </a:endParaRP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86600" y="152400"/>
            <a:ext cx="1828800" cy="6858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گفت و گو</a:t>
            </a:r>
            <a:endParaRPr kumimoji="0" lang="en-US" sz="2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14400"/>
            <a:ext cx="8153400" cy="1828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1- درباره زمینه فکری شعر</a:t>
            </a:r>
            <a:r>
              <a:rPr kumimoji="0" lang="fa-IR" sz="2800" b="0" i="0" u="none" strike="noStrike" kern="1200" cap="none" spc="0" normalizeH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 « ستایش » در گروه ها گفت و گو کنید.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2- درباره ارتباط مفهوم آیه زیر با متن درس پس از تأمّل گفت و گو کنید.</a:t>
            </a:r>
          </a:p>
          <a:p>
            <a:pPr lvl="0" algn="r">
              <a:spcBef>
                <a:spcPct val="0"/>
              </a:spcBef>
              <a:defRPr/>
            </a:pPr>
            <a:r>
              <a:rPr lang="fa-IR" sz="28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« نحن اقرب الیه من حبل الورید. » </a:t>
            </a:r>
            <a:r>
              <a:rPr lang="fa-IR" sz="2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ما از رگ گردن به او نزدیک تریم. ( ق/ 16)</a:t>
            </a:r>
            <a:endParaRPr lang="fa-IR" sz="260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76600"/>
            <a:ext cx="8305800" cy="6858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درباره واج چه اطّلاعاتی دارید؟ واج چند حرفی چه طور؟</a:t>
            </a:r>
            <a:endParaRPr kumimoji="0" lang="en-US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038600"/>
            <a:ext cx="8305800" cy="5479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 ثواب،</a:t>
            </a:r>
            <a:r>
              <a:rPr kumimoji="0" lang="fa-IR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 صواب، سواب           زر ، آذر ، ضرب ، ظلال         </a:t>
            </a:r>
            <a:endParaRPr kumimoji="0" lang="en-US" sz="1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2  Lotus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14800" y="4648200"/>
            <a:ext cx="4648200" cy="5479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6 صدا</a:t>
            </a:r>
            <a:r>
              <a:rPr kumimoji="0" lang="fa-IR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 و واج چند گرفی داریم:</a:t>
            </a:r>
            <a:endParaRPr kumimoji="0" lang="en-US" sz="1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2  Lotus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257800"/>
            <a:ext cx="8305800" cy="7910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 ( ء</a:t>
            </a:r>
            <a:r>
              <a:rPr kumimoji="0" lang="fa-IR" sz="2800" i="0" u="none" strike="noStrike" kern="1200" normalizeH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 ، ع )</a:t>
            </a: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( ت ، ط) ( ث، س ، ص ) ( ح ، هـ ) (ز، ذ ، ض، ظ )</a:t>
            </a:r>
            <a:r>
              <a:rPr kumimoji="0" lang="fa-IR" sz="2800" i="0" u="none" strike="noStrike" kern="1200" normalizeH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 ( ق، غ)</a:t>
            </a:r>
            <a:r>
              <a:rPr kumimoji="0" lang="fa-IR" sz="2800" i="0" u="none" strike="noStrike" kern="120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2  Lotus" pitchFamily="2" charset="-78"/>
              </a:rPr>
              <a:t> </a:t>
            </a:r>
            <a:endParaRPr kumimoji="0" lang="en-US" sz="1600" i="0" u="none" strike="noStrike" kern="1200" normalizeH="0" baseline="0" noProof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2  Lotus" pitchFamily="2" charset="-78"/>
            </a:endParaRP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381000"/>
            <a:ext cx="87630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2  Davat" pitchFamily="2" charset="-78"/>
              </a:rPr>
              <a:t>تکلیف</a:t>
            </a:r>
            <a:endParaRPr kumimoji="0" lang="fa-IR" sz="3600" b="0" i="0" u="none" strike="noStrike" kern="1200" cap="none" spc="0" normalizeH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Copperplate Gothic Bold" pitchFamily="34" charset="0"/>
              <a:ea typeface="+mj-ea"/>
              <a:cs typeface="2  Davat" pitchFamily="2" charset="-78"/>
            </a:endParaRP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4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cs typeface="2  Davat" pitchFamily="2" charset="-78"/>
              </a:rPr>
              <a:t>    </a:t>
            </a:r>
            <a:r>
              <a:rPr lang="fa-IR" sz="28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cs typeface="2  Davat" pitchFamily="2" charset="-78"/>
              </a:rPr>
              <a:t>برای جلسه بعد موارد زیر را ارائه دهید: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8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</a:t>
            </a:r>
            <a:r>
              <a:rPr lang="fa-IR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1- گروهی                 -بررسی ساختار درس ستایش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                                   - بررسی آرایه های ادبی درس اوّل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</a:pPr>
            <a:r>
              <a:rPr lang="fa-IR" sz="2800" dirty="0" smtClean="0">
                <a:ln>
                  <a:solidFill>
                    <a:srgbClr val="8C3434"/>
                  </a:solidFill>
                </a:ln>
                <a:solidFill>
                  <a:srgbClr val="8C3434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      </a:t>
            </a:r>
            <a:r>
              <a:rPr lang="fa-IR" sz="28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pperplate Gothic Bold" pitchFamily="34" charset="0"/>
                <a:ea typeface="+mj-ea"/>
                <a:cs typeface="2  Davat" pitchFamily="2" charset="-78"/>
              </a:rPr>
              <a:t>2- فردی            نوشتن فعّالیت های نوشتاری در دفتر فارسی  </a:t>
            </a: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066800"/>
            <a:ext cx="83820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6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IranNastaliq" pitchFamily="18" charset="0"/>
                <a:ea typeface="+mj-ea"/>
                <a:cs typeface="IranNastaliq" pitchFamily="18" charset="0"/>
              </a:rPr>
              <a:t>موفّق باشید.</a:t>
            </a:r>
            <a:endParaRPr lang="fa-IR" sz="1150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IranNastaliq" pitchFamily="18" charset="0"/>
              <a:ea typeface="+mj-ea"/>
              <a:cs typeface="IranNastaliq" pitchFamily="18" charset="0"/>
            </a:endParaRPr>
          </a:p>
        </p:txBody>
      </p:sp>
    </p:spTree>
  </p:cSld>
  <p:clrMapOvr>
    <a:masterClrMapping/>
  </p:clrMapOvr>
  <p:transition advTm="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iptap.ir/wp-content/uploads/2013/10/137198661336115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tebyan.net/big/1387/04/131283317040101107172232202217218823192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685800"/>
            <a:ext cx="7429552" cy="23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800" b="1" dirty="0" smtClean="0">
                <a:solidFill>
                  <a:srgbClr val="FFFF00"/>
                </a:solidFill>
                <a:latin typeface="IranNastaliq" pitchFamily="18" charset="0"/>
                <a:cs typeface="2  Homa" pitchFamily="2" charset="-78"/>
              </a:rPr>
              <a:t>پیش از این ها فكر می كردم خدا</a:t>
            </a:r>
            <a:endParaRPr lang="en-US" sz="4800" b="1" dirty="0" smtClean="0">
              <a:solidFill>
                <a:srgbClr val="FFFF00"/>
              </a:solidFill>
              <a:latin typeface="IranNastaliq" pitchFamily="18" charset="0"/>
              <a:cs typeface="2  Homa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5400" b="1" dirty="0" smtClean="0">
                <a:solidFill>
                  <a:srgbClr val="FFFF00"/>
                </a:solidFill>
                <a:latin typeface="IranNastaliq" pitchFamily="18" charset="0"/>
                <a:cs typeface="2  Homa" pitchFamily="2" charset="-78"/>
              </a:rPr>
              <a:t>خــانه ای  دارد میــان ابـــرها </a:t>
            </a:r>
            <a:endParaRPr lang="en-US" sz="3200" b="1" dirty="0" smtClean="0">
              <a:solidFill>
                <a:srgbClr val="FFFF00"/>
              </a:solidFill>
              <a:latin typeface="IranNastaliq" pitchFamily="18" charset="0"/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eratnews.ir/files/fa/news/1392/8/27/72038_3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مثل  قصر پادشاه  </a:t>
            </a:r>
            <a:r>
              <a:rPr lang="fa-I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قصه </a:t>
            </a:r>
            <a:r>
              <a:rPr lang="fa-I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ها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anNastaliq" pitchFamily="18" charset="0"/>
              <a:cs typeface="2  Homa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خشتی </a:t>
            </a:r>
            <a:r>
              <a:rPr lang="fa-I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از الماس خشتی از </a:t>
            </a:r>
            <a:r>
              <a:rPr lang="fa-I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طلا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anNastaliq" pitchFamily="18" charset="0"/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eratnews.ir/files/fa/news/1392/8/27/72039_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609600"/>
            <a:ext cx="6653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پایه های برجش از عاج وبلور</a:t>
            </a:r>
          </a:p>
          <a:p>
            <a:r>
              <a:rPr lang="fa-IR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بر </a:t>
            </a:r>
            <a:r>
              <a:rPr lang="fa-IR" sz="4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سر </a:t>
            </a:r>
            <a:r>
              <a:rPr lang="fa-IR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تختی  نشسته </a:t>
            </a:r>
            <a:r>
              <a:rPr lang="fa-IR" sz="4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با </a:t>
            </a:r>
            <a:r>
              <a:rPr lang="fa-IR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ranNastaliq" pitchFamily="18" charset="0"/>
                <a:cs typeface="2  Homa" pitchFamily="2" charset="-78"/>
              </a:rPr>
              <a:t> غرور</a:t>
            </a:r>
            <a:endParaRPr lang="en-US" sz="48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ranNastaliq" pitchFamily="18" charset="0"/>
              <a:cs typeface="2  Hom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تدریس درس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تدریس درس 1</Template>
  <TotalTime>5</TotalTime>
  <Words>1448</Words>
  <Application>Microsoft Office PowerPoint</Application>
  <PresentationFormat>On-screen Show (4:3)</PresentationFormat>
  <Paragraphs>191</Paragraphs>
  <Slides>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تدریس درس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هاتف اصفهانی</vt:lpstr>
      <vt:lpstr>چند سوال از 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01</dc:creator>
  <cp:lastModifiedBy>01</cp:lastModifiedBy>
  <cp:revision>2</cp:revision>
  <dcterms:created xsi:type="dcterms:W3CDTF">2016-08-22T14:51:57Z</dcterms:created>
  <dcterms:modified xsi:type="dcterms:W3CDTF">2016-08-23T07:25:07Z</dcterms:modified>
</cp:coreProperties>
</file>