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403F338-C1DD-4677-BDD0-403B407DD94B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551628-6D22-4750-89FA-26F887389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59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F338-C1DD-4677-BDD0-403B407DD94B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1628-6D22-4750-89FA-26F887389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6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F338-C1DD-4677-BDD0-403B407DD94B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1628-6D22-4750-89FA-26F887389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44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F338-C1DD-4677-BDD0-403B407DD94B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1628-6D22-4750-89FA-26F8873890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52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F338-C1DD-4677-BDD0-403B407DD94B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1628-6D22-4750-89FA-26F887389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90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F338-C1DD-4677-BDD0-403B407DD94B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1628-6D22-4750-89FA-26F887389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7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F338-C1DD-4677-BDD0-403B407DD94B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1628-6D22-4750-89FA-26F887389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574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F338-C1DD-4677-BDD0-403B407DD94B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1628-6D22-4750-89FA-26F887389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75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F338-C1DD-4677-BDD0-403B407DD94B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1628-6D22-4750-89FA-26F887389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40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F338-C1DD-4677-BDD0-403B407DD94B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1628-6D22-4750-89FA-26F887389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9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F338-C1DD-4677-BDD0-403B407DD94B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1628-6D22-4750-89FA-26F887389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63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F338-C1DD-4677-BDD0-403B407DD94B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1628-6D22-4750-89FA-26F887389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3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F338-C1DD-4677-BDD0-403B407DD94B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1628-6D22-4750-89FA-26F887389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26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F338-C1DD-4677-BDD0-403B407DD94B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1628-6D22-4750-89FA-26F887389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01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F338-C1DD-4677-BDD0-403B407DD94B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1628-6D22-4750-89FA-26F887389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9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F338-C1DD-4677-BDD0-403B407DD94B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1628-6D22-4750-89FA-26F887389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62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F338-C1DD-4677-BDD0-403B407DD94B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1628-6D22-4750-89FA-26F887389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3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03F338-C1DD-4677-BDD0-403B407DD94B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551628-6D22-4750-89FA-26F887389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2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12" y="690423"/>
            <a:ext cx="1868975" cy="24601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8140" y="3150605"/>
            <a:ext cx="2667717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Framework</a:t>
            </a:r>
            <a:r>
              <a:rPr lang="fa-I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چیست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؟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rtl="1"/>
            <a:endParaRPr lang="fa-IR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فرق بین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CMS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و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Framework</a:t>
            </a:r>
          </a:p>
          <a:p>
            <a:pPr algn="ctr" rtl="1"/>
            <a:endParaRPr lang="fa-IR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مزیت ها و معایب فریم ورک</a:t>
            </a:r>
          </a:p>
          <a:p>
            <a:pPr algn="ctr" rtl="1"/>
            <a:endParaRPr lang="fa-IR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معرفی فریم ورک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.NET</a:t>
            </a:r>
          </a:p>
          <a:p>
            <a:pPr algn="ctr" rtl="1"/>
            <a:endParaRPr lang="fa-IR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معرفی فریم ورک های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php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rtl="1"/>
            <a:endParaRPr lang="fa-IR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معماری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MVC</a:t>
            </a:r>
            <a:endParaRPr lang="fa-IR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57" y="3305505"/>
            <a:ext cx="126748" cy="126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72" y="3768338"/>
            <a:ext cx="129533" cy="129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72" y="4357937"/>
            <a:ext cx="123544" cy="123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74" y="4906456"/>
            <a:ext cx="129532" cy="129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74" y="5411942"/>
            <a:ext cx="129532" cy="129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72" y="6023444"/>
            <a:ext cx="129533" cy="1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3040" y="3809308"/>
            <a:ext cx="102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هر دوی این زبان ها در ابعاد بسیار گسترده ای توسط طراحان و برنامه نویس های وب مورد استفاده قرار می گرفته و امکانات زیادی را در اختیار آن ها قرار می دهند.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29" y="765856"/>
            <a:ext cx="3421091" cy="2565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55129" y="4748607"/>
            <a:ext cx="6998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هر دوی این زبان های مورد بحث گسترش پذیری بالایی رو دارن.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98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63411" y="1650925"/>
            <a:ext cx="4317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i="0" dirty="0" smtClean="0">
                <a:solidFill>
                  <a:schemeClr val="accent4"/>
                </a:solidFill>
                <a:effectLst/>
                <a:latin typeface="Tahoma" panose="020B0604030504040204" pitchFamily="34" charset="0"/>
              </a:rPr>
              <a:t>1- گسترش پذیری و سادگی در تعمیر و نگهداری: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6733" y="2475751"/>
            <a:ext cx="66542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 تجربه ی برنامه نویس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fa-IR" b="0" i="0" dirty="0" smtClean="0">
              <a:solidFill>
                <a:srgbClr val="002060"/>
              </a:solidFill>
              <a:effectLst/>
              <a:latin typeface="Tahoma" panose="020B060403050404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 انجام بهترین تمرین های برنامه نویسی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fa-IR" b="0" i="0" dirty="0" smtClean="0">
              <a:solidFill>
                <a:srgbClr val="002060"/>
              </a:solidFill>
              <a:effectLst/>
              <a:latin typeface="Tahoma" panose="020B060403050404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-استفاده از یک فریم ورک مناسب برای کار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fa-IR" b="0" i="0" dirty="0" smtClean="0">
              <a:solidFill>
                <a:srgbClr val="002060"/>
              </a:solidFill>
              <a:effectLst/>
              <a:latin typeface="Tahoma" panose="020B060403050404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 دنبال کردن تجربه ی دیگران و استاندارد های موجود</a:t>
            </a:r>
            <a:endParaRPr lang="fa-IR" b="0" i="0" dirty="0">
              <a:solidFill>
                <a:srgbClr val="002060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12" y="761426"/>
            <a:ext cx="3494491" cy="314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76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10131" y="1097533"/>
            <a:ext cx="1895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i="0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  <a:t>2- کارایی و سرعت:</a:t>
            </a:r>
            <a:endParaRPr lang="fa-IR" sz="2000" b="0" i="0" dirty="0">
              <a:solidFill>
                <a:srgbClr val="C0000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28379" y="2022116"/>
            <a:ext cx="20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i="0" dirty="0" smtClean="0">
                <a:solidFill>
                  <a:srgbClr val="00B050"/>
                </a:solidFill>
                <a:effectLst/>
                <a:latin typeface="Helvetica" panose="020B0604020202020204" pitchFamily="34" charset="0"/>
              </a:rPr>
              <a:t>سناریوی شناخته شده 1:</a:t>
            </a:r>
            <a:endParaRPr lang="fa-IR" b="0" i="0" dirty="0">
              <a:solidFill>
                <a:srgbClr val="00B05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5057" y="2562627"/>
            <a:ext cx="9891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دسترسی یافتن به پایگاه داده توسط کوئری و دریافت نتیجه ی مورد نظراز سرور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5262" y="3206446"/>
            <a:ext cx="9991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بستگی به سرعت سرور دارای پایگاه داده، سرعت براقراری ارتباط کاربر، مرورگر، پهنای باند و خود کامپیوتر دارد.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4851" y="3956085"/>
            <a:ext cx="10262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تمامی پایگاه داده ها از قبیل </a:t>
            </a:r>
            <a:r>
              <a:rPr lang="en-US" b="0" i="0" dirty="0" err="1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Mysql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و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oracle 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و </a:t>
            </a:r>
            <a:r>
              <a:rPr lang="en-US" b="0" i="0" dirty="0" err="1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sql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server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همگی در رقابت شدید برای پیشی گرفتن در سرعت هستند.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2547" y="4667775"/>
            <a:ext cx="10144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dirty="0" err="1" smtClean="0">
                <a:solidFill>
                  <a:srgbClr val="002060"/>
                </a:solidFill>
                <a:latin typeface="Tahoma" panose="020B0604030504040204" pitchFamily="34" charset="0"/>
              </a:rPr>
              <a:t>Mysql</a:t>
            </a:r>
            <a:r>
              <a:rPr lang="fa-IR" dirty="0" smtClean="0">
                <a:solidFill>
                  <a:srgbClr val="002060"/>
                </a:solidFill>
                <a:latin typeface="Tahoma" panose="020B0604030504040204" pitchFamily="34" charset="0"/>
              </a:rPr>
              <a:t> توسط </a:t>
            </a: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</a:rPr>
              <a:t>yahoo</a:t>
            </a:r>
            <a:r>
              <a:rPr lang="fa-IR" dirty="0" smtClean="0">
                <a:solidFill>
                  <a:srgbClr val="002060"/>
                </a:solidFill>
                <a:latin typeface="Tahoma" panose="020B0604030504040204" pitchFamily="34" charset="0"/>
              </a:rPr>
              <a:t>  و </a:t>
            </a: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ahoma" panose="020B0604030504040204" pitchFamily="34" charset="0"/>
              </a:rPr>
              <a:t>youtube</a:t>
            </a:r>
            <a:r>
              <a:rPr lang="fa-IR" dirty="0" smtClean="0">
                <a:solidFill>
                  <a:srgbClr val="002060"/>
                </a:solidFill>
                <a:latin typeface="Tahoma" panose="020B0604030504040204" pitchFamily="34" charset="0"/>
              </a:rPr>
              <a:t>و</a:t>
            </a:r>
            <a:r>
              <a:rPr lang="en-US" dirty="0" err="1" smtClean="0">
                <a:solidFill>
                  <a:srgbClr val="002060"/>
                </a:solidFill>
                <a:latin typeface="Tahoma" panose="020B0604030504040204" pitchFamily="34" charset="0"/>
              </a:rPr>
              <a:t>facebook</a:t>
            </a: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fa-IR" dirty="0" smtClean="0">
                <a:solidFill>
                  <a:srgbClr val="002060"/>
                </a:solidFill>
                <a:latin typeface="Tahoma" panose="020B0604030504040204" pitchFamily="34" charset="0"/>
              </a:rPr>
              <a:t>  و  </a:t>
            </a:r>
            <a:r>
              <a:rPr lang="en-US" dirty="0" err="1" smtClean="0">
                <a:solidFill>
                  <a:srgbClr val="002060"/>
                </a:solidFill>
                <a:latin typeface="Tahoma" panose="020B0604030504040204" pitchFamily="34" charset="0"/>
              </a:rPr>
              <a:t>google</a:t>
            </a:r>
            <a:r>
              <a:rPr lang="fa-IR" dirty="0" smtClean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fa-IR" dirty="0">
                <a:solidFill>
                  <a:srgbClr val="002060"/>
                </a:solidFill>
              </a:rPr>
              <a:t>و اخیرا توسط </a:t>
            </a:r>
            <a:r>
              <a:rPr lang="en-US" b="1" dirty="0">
                <a:solidFill>
                  <a:srgbClr val="002060"/>
                </a:solidFill>
              </a:rPr>
              <a:t>FIFA World Cup </a:t>
            </a:r>
            <a:r>
              <a:rPr lang="fa-IR" b="1" dirty="0" smtClean="0">
                <a:solidFill>
                  <a:srgbClr val="002060"/>
                </a:solidFill>
              </a:rPr>
              <a:t> </a:t>
            </a:r>
            <a:r>
              <a:rPr lang="fa-IR" dirty="0" smtClean="0">
                <a:solidFill>
                  <a:srgbClr val="002060"/>
                </a:solidFill>
              </a:rPr>
              <a:t>مورد </a:t>
            </a:r>
            <a:r>
              <a:rPr lang="fa-IR" dirty="0">
                <a:solidFill>
                  <a:srgbClr val="002060"/>
                </a:solidFill>
              </a:rPr>
              <a:t>استفاده قرار می </a:t>
            </a:r>
            <a:r>
              <a:rPr lang="fa-IR" dirty="0" smtClean="0">
                <a:solidFill>
                  <a:srgbClr val="002060"/>
                </a:solidFill>
              </a:rPr>
              <a:t>گیرد.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4852" y="5379465"/>
            <a:ext cx="10437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سرعت ارتباط ها و گسترش پذیری ای که میان 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PHP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 و 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MySQ</a:t>
            </a: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</a:rPr>
              <a:t>L</a:t>
            </a:r>
            <a:r>
              <a:rPr lang="fa-IR" dirty="0" smtClean="0">
                <a:solidFill>
                  <a:srgbClr val="002060"/>
                </a:solidFill>
                <a:latin typeface="Tahoma" panose="020B0604030504040204" pitchFamily="34" charset="0"/>
              </a:rPr>
              <a:t> 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وجود دارد نسبت به این ارتباط بین 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ASP.NET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و 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MSSQL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برتر است که البته این برتری خیلی قابل توجه نیست.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06" y="832768"/>
            <a:ext cx="2652996" cy="21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37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53877" y="1168455"/>
            <a:ext cx="2268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i="0" dirty="0" smtClean="0">
                <a:solidFill>
                  <a:schemeClr val="accent4"/>
                </a:solidFill>
                <a:effectLst/>
                <a:latin typeface="Helvetica" panose="020B0604020202020204" pitchFamily="34" charset="0"/>
              </a:rPr>
              <a:t>2- کارایی و سرعت:</a:t>
            </a:r>
            <a:endParaRPr lang="fa-IR" sz="2000" b="0" i="0" dirty="0">
              <a:solidFill>
                <a:schemeClr val="accent4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05582" y="2076438"/>
            <a:ext cx="20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i="0" dirty="0" smtClean="0">
                <a:solidFill>
                  <a:srgbClr val="00B050"/>
                </a:solidFill>
                <a:effectLst/>
                <a:latin typeface="Helvetica" panose="020B0604020202020204" pitchFamily="34" charset="0"/>
              </a:rPr>
              <a:t>سناریوی شناخته شده 2:</a:t>
            </a:r>
            <a:endParaRPr lang="fa-IR" b="0" i="0" dirty="0">
              <a:solidFill>
                <a:srgbClr val="00B05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367" y="3337689"/>
            <a:ext cx="9873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سرور های لینوکس و یونیکس بدون نیاز به استفاده از رابط کاربری پیچیده و استفاده از منابع سخت افزاری سرعت مناسبی را به کاربر ارائه می دهند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5347" y="4498050"/>
            <a:ext cx="9958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سرور های ویندوز با مصرف بالای رم و پردازنده ی بی مورد و رابط کاربری سنگین از ضعف بالایی برخوردار هستند.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49" y="919635"/>
            <a:ext cx="3218602" cy="18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32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27038" y="1104522"/>
            <a:ext cx="2545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i="0" dirty="0" smtClean="0">
                <a:solidFill>
                  <a:schemeClr val="accent4"/>
                </a:solidFill>
                <a:effectLst/>
                <a:latin typeface="Helvetica" panose="020B0604020202020204" pitchFamily="34" charset="0"/>
              </a:rPr>
              <a:t>3- هزینه:</a:t>
            </a:r>
            <a:endParaRPr lang="fa-IR" sz="2000" b="1" i="0" dirty="0">
              <a:solidFill>
                <a:schemeClr val="accent4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9378" y="2453460"/>
            <a:ext cx="9958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PHP، MySQL server</a:t>
            </a:r>
            <a:r>
              <a:rPr lang="fa-IR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و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بر روی سرورهایی با هزینه کمتر قرار می گیرند.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4277" y="3346334"/>
            <a:ext cx="10483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ASP.NET </a:t>
            </a:r>
            <a:r>
              <a:rPr lang="fa-IR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fa-IR" dirty="0" smtClean="0">
                <a:solidFill>
                  <a:srgbClr val="002060"/>
                </a:solidFill>
                <a:latin typeface="Tahoma" panose="020B0604030504040204" pitchFamily="34" charset="0"/>
              </a:rPr>
              <a:t> و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IIS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در صورتی که شما سیستم عامل ویندوز را خریده باشید رایگان هستند. </a:t>
            </a:r>
            <a:endParaRPr lang="fa-IR" b="0" i="0" dirty="0" smtClean="0">
              <a:solidFill>
                <a:srgbClr val="002060"/>
              </a:solidFill>
              <a:effectLst/>
              <a:latin typeface="Tahoma" panose="020B0604030504040204" pitchFamily="34" charset="0"/>
            </a:endParaRPr>
          </a:p>
          <a:p>
            <a:pPr algn="r" rtl="1"/>
            <a:endParaRPr lang="fa-IR" b="0" i="0" dirty="0" smtClean="0">
              <a:solidFill>
                <a:srgbClr val="002060"/>
              </a:solidFill>
              <a:effectLst/>
              <a:latin typeface="Tahoma" panose="020B0604030504040204" pitchFamily="34" charset="0"/>
            </a:endParaRPr>
          </a:p>
          <a:p>
            <a:pPr algn="r" rtl="1"/>
            <a:endParaRPr lang="fa-IR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r" rtl="1"/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برای خرید 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Microsoft Windows Server، Microsoft SQL Server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وارتقاء های آن باید مبالغی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بالا را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پرداخت نمایید.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747" y="802346"/>
            <a:ext cx="2020479" cy="140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1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46604" y="1198251"/>
            <a:ext cx="1919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i="0" dirty="0" smtClean="0">
                <a:solidFill>
                  <a:schemeClr val="accent4"/>
                </a:solidFill>
                <a:effectLst/>
                <a:latin typeface="Helvetica" panose="020B0604020202020204" pitchFamily="34" charset="0"/>
              </a:rPr>
              <a:t>4- پشتیبانی و منابع:</a:t>
            </a:r>
            <a:endParaRPr lang="fa-IR" sz="2000" b="1" i="0" dirty="0">
              <a:solidFill>
                <a:schemeClr val="accent4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3402" y="2058330"/>
            <a:ext cx="5272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منابع و توسعه دهنده های بیشتری برای </a:t>
            </a:r>
            <a:r>
              <a:rPr lang="en-US" b="0" i="0" dirty="0" err="1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php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و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mysql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وجود دارد.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3736" y="2816123"/>
            <a:ext cx="8341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ASP.NET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بر تعداد خاصی از توسعه دهنده های شاغل در مایکروسافت تکیه دارد.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386" y="3573916"/>
            <a:ext cx="10357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نتیجه ی آن تعداد کمتر آپدیت ها و پشتیبانی ضعیف تر برای حل مشکلات بوجود آمده در 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ASP.NET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است.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77" y="767732"/>
            <a:ext cx="2981246" cy="22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5759" y="1014485"/>
            <a:ext cx="10185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یک کار بسیار ساده بررسی سوالات پرسیده شده در وب سایت معروف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Stackoverflow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است که در تصویر زیر مشخص است: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18" y="1517871"/>
            <a:ext cx="1945411" cy="457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28547" y="1276116"/>
            <a:ext cx="2816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i="0" dirty="0" smtClean="0">
                <a:solidFill>
                  <a:schemeClr val="accent4"/>
                </a:solidFill>
                <a:effectLst/>
                <a:latin typeface="Helvetica" panose="020B0604020202020204" pitchFamily="34" charset="0"/>
              </a:rPr>
              <a:t>5- زمان تکمیل و بهره برداری:</a:t>
            </a:r>
            <a:endParaRPr lang="fa-IR" sz="2000" b="1" i="0" dirty="0">
              <a:solidFill>
                <a:schemeClr val="accent4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5549" y="2318183"/>
            <a:ext cx="9243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مدت زمان بیشتری برای تکمیل کدهای پیچیده و توابع 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ASP.NET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در مقایسه با 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PHP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صرف خواهد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شد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1972" y="3057868"/>
            <a:ext cx="103571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علاوه بر این 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PHP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سمت سرور تفسیر خواهد شد پس وقتی تغییری حاصل شود نیازی به مراحل اضافه تری برای دیدن تغییرات وجود ندارد</a:t>
            </a:r>
            <a:endParaRPr lang="en-US" b="0" i="0" dirty="0" smtClean="0">
              <a:solidFill>
                <a:srgbClr val="002060"/>
              </a:solidFill>
              <a:effectLst/>
              <a:latin typeface="Tahoma" panose="020B0604030504040204" pitchFamily="34" charset="0"/>
            </a:endParaRPr>
          </a:p>
          <a:p>
            <a:pPr algn="r" rtl="1"/>
            <a:endParaRPr lang="en-US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r" rtl="1"/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در سمت دیگر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ASP.NET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باید هر بار بعد از هر تغییری کامپایل شود.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10338" y="1306892"/>
            <a:ext cx="2444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i="0" dirty="0" smtClean="0">
                <a:solidFill>
                  <a:schemeClr val="accent4"/>
                </a:solidFill>
                <a:effectLst/>
                <a:latin typeface="Helvetica" panose="020B0604020202020204" pitchFamily="34" charset="0"/>
              </a:rPr>
              <a:t>6- ویرایشگر ها و ابزارها:</a:t>
            </a:r>
            <a:endParaRPr lang="fa-IR" sz="2000" b="1" i="0" dirty="0">
              <a:solidFill>
                <a:schemeClr val="accent4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14258" y="2323640"/>
            <a:ext cx="6203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PHP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و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MySQL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در ضمینه ی ادیتور یا ویرایشگر ها کاملا مستقل و آزاد هستند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8835" y="2991437"/>
            <a:ext cx="7859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اکثریت توسعه دهنده های 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ASP.NET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بر استفاده از 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Visual Studio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تکیه دارند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8319" y="3659234"/>
            <a:ext cx="10139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جالب آن است که حتی با ادیتور هایی مثل 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Notepad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نیز میتوان به توسعه ی 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PHP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پرداخت.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42" y="739323"/>
            <a:ext cx="3427668" cy="225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39838" y="1324999"/>
            <a:ext cx="2318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i="0" dirty="0" smtClean="0">
                <a:solidFill>
                  <a:schemeClr val="accent4"/>
                </a:solidFill>
                <a:effectLst/>
                <a:latin typeface="Helvetica" panose="020B0604020202020204" pitchFamily="34" charset="0"/>
              </a:rPr>
              <a:t>7- استقلال در بستر اجرا:</a:t>
            </a:r>
            <a:endParaRPr lang="fa-IR" sz="2000" b="1" i="0" dirty="0">
              <a:solidFill>
                <a:schemeClr val="accent4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1973" y="2362953"/>
            <a:ext cx="10384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PHP </a:t>
            </a:r>
            <a:r>
              <a:rPr lang="fa-IR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یک زبان مستقل از بستر اجراییست بدین معنی که بر روی تمامی سیستم عامل ها اعم از لینوکس، ویندوز، مک و… به سادگی نصب</a:t>
            </a:r>
          </a:p>
          <a:p>
            <a:pPr algn="r" rtl="1"/>
            <a:endParaRPr lang="fa-IR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r" rtl="1"/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و اجرا می شود که در نقطه ی مقابل </a:t>
            </a:r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ASP.NET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طراحی شده تا فقط بر روی ویندوز اجرا و نصب شود.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81466" y="1524174"/>
            <a:ext cx="3157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fa-I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چیست؟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40" y="648596"/>
            <a:ext cx="1684180" cy="17511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2340" y="2658813"/>
            <a:ext cx="94679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chemeClr val="accent4"/>
                </a:solidFill>
                <a:latin typeface="Arial" panose="020B0604020202020204" pitchFamily="34" charset="0"/>
              </a:rPr>
              <a:t>فریم ورک به یک محیط و یا چهارچوب کاری و کلی در زبان های برنامه نویسی مختلف گفته می شود که برنامه نویسان را ملزم به رعایت یک سری اصول کلی می نمایند .</a:t>
            </a:r>
          </a:p>
          <a:p>
            <a:pPr algn="r" rtl="1"/>
            <a:endParaRPr lang="fa-IR" dirty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4"/>
                </a:solidFill>
                <a:latin typeface="Arial" panose="020B0604020202020204" pitchFamily="34" charset="0"/>
              </a:rPr>
              <a:t>تاثیر بسیار زیادی در زمان </a:t>
            </a: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</a:rPr>
              <a:t>,</a:t>
            </a:r>
            <a:r>
              <a:rPr lang="fa-IR" dirty="0" smtClean="0">
                <a:solidFill>
                  <a:schemeClr val="accent4"/>
                </a:solidFill>
                <a:latin typeface="Arial" panose="020B0604020202020204" pitchFamily="34" charset="0"/>
              </a:rPr>
              <a:t> امنیت </a:t>
            </a: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</a:rPr>
              <a:t>,</a:t>
            </a:r>
            <a:r>
              <a:rPr lang="fa-IR" dirty="0" smtClean="0">
                <a:solidFill>
                  <a:schemeClr val="accent4"/>
                </a:solidFill>
                <a:latin typeface="Arial" panose="020B0604020202020204" pitchFamily="34" charset="0"/>
              </a:rPr>
              <a:t> کارآی</a:t>
            </a:r>
            <a:r>
              <a:rPr lang="fa-IR" dirty="0">
                <a:solidFill>
                  <a:schemeClr val="accent4"/>
                </a:solidFill>
                <a:latin typeface="Arial" panose="020B0604020202020204" pitchFamily="34" charset="0"/>
              </a:rPr>
              <a:t>ی</a:t>
            </a: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</a:rPr>
              <a:t> ,</a:t>
            </a:r>
            <a:r>
              <a:rPr lang="fa-IR" dirty="0" smtClean="0">
                <a:solidFill>
                  <a:schemeClr val="accent4"/>
                </a:solidFill>
                <a:latin typeface="Arial" panose="020B0604020202020204" pitchFamily="34" charset="0"/>
              </a:rPr>
              <a:t>عملکرد بالاتر و...... برای برنامه نویس دارد.</a:t>
            </a:r>
          </a:p>
          <a:p>
            <a:pPr algn="r" rtl="1"/>
            <a:endParaRPr lang="fa-IR" dirty="0" smtClean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2341" y="3983090"/>
            <a:ext cx="9467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fa-IR" dirty="0" smtClean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4"/>
                </a:solidFill>
                <a:latin typeface="Arial" panose="020B0604020202020204" pitchFamily="34" charset="0"/>
              </a:rPr>
              <a:t> در فریم ورک ها توابع مفید مانند متد ها وکلاس هایی از پیش نوشته شده اند و کار را برای برنامه نویسان ساده تر می کند.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128" y="772700"/>
            <a:ext cx="1981729" cy="15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52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85980" y="560891"/>
            <a:ext cx="3180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i="0" dirty="0" smtClean="0">
                <a:solidFill>
                  <a:schemeClr val="accent4"/>
                </a:solidFill>
                <a:effectLst/>
                <a:latin typeface="Helvetica" panose="020B0604020202020204" pitchFamily="34" charset="0"/>
              </a:rPr>
              <a:t>8- وب سایت های مطرح و بستر ها:</a:t>
            </a:r>
            <a:endParaRPr lang="fa-IR" sz="2000" b="1" i="0" dirty="0">
              <a:solidFill>
                <a:schemeClr val="accent4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59" y="961001"/>
            <a:ext cx="8956816" cy="526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795" y="2308635"/>
            <a:ext cx="108279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طبق اعلام آمار رسمی </a:t>
            </a:r>
            <a:r>
              <a:rPr lang="en-US" b="0" i="0" dirty="0" err="1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Netcraft</a:t>
            </a:r>
            <a:r>
              <a:rPr lang="fa-IR" dirty="0" smtClean="0">
                <a:solidFill>
                  <a:srgbClr val="002060"/>
                </a:solidFill>
                <a:latin typeface="Tahoma" panose="020B0604030504040204" pitchFamily="34" charset="0"/>
              </a:rPr>
              <a:t>:</a:t>
            </a:r>
          </a:p>
          <a:p>
            <a:pPr algn="r" rtl="1"/>
            <a:endParaRPr lang="fa-IR" b="0" i="0" dirty="0">
              <a:solidFill>
                <a:srgbClr val="002060"/>
              </a:solidFill>
              <a:effectLst/>
              <a:latin typeface="Tahoma" panose="020B0604030504040204" pitchFamily="34" charset="0"/>
            </a:endParaRPr>
          </a:p>
          <a:p>
            <a:pPr algn="r" rtl="1"/>
            <a:r>
              <a:rPr lang="en-US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تعداد 112,945,968 وب سایت بر روی سرورهای آپاچی</a:t>
            </a:r>
          </a:p>
          <a:p>
            <a:pPr algn="r" rtl="1"/>
            <a:endParaRPr lang="fa-IR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r" rtl="1"/>
            <a:r>
              <a:rPr lang="fa-IR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و تعداد 53,217,620 وب سایت بر روی سرور های ویندوز قرار گرفته اند.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46153" y="1017182"/>
            <a:ext cx="1095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i="0" dirty="0" smtClean="0">
                <a:solidFill>
                  <a:schemeClr val="accent4"/>
                </a:solidFill>
                <a:effectLst/>
                <a:latin typeface="Helvetica" panose="020B0604020202020204" pitchFamily="34" charset="0"/>
              </a:rPr>
              <a:t>9- شهرت:</a:t>
            </a:r>
            <a:endParaRPr lang="fa-IR" sz="2000" b="1" i="0" dirty="0">
              <a:solidFill>
                <a:schemeClr val="accent4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49" y="866869"/>
            <a:ext cx="3765028" cy="258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18184" y="1045036"/>
            <a:ext cx="5398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4"/>
                </a:solidFill>
                <a:latin typeface="Helvetica" panose="020B0604020202020204" pitchFamily="34" charset="0"/>
              </a:rPr>
              <a:t>معرفی دات نت فریم ورک </a:t>
            </a:r>
            <a:r>
              <a:rPr lang="en-US" sz="2000" b="1" dirty="0" smtClean="0">
                <a:solidFill>
                  <a:schemeClr val="accent4"/>
                </a:solidFill>
                <a:latin typeface="Helvetica" panose="020B0604020202020204" pitchFamily="34" charset="0"/>
              </a:rPr>
              <a:t>(.NET Framework)</a:t>
            </a:r>
            <a:endParaRPr lang="fa-IR" sz="2000" b="1" dirty="0">
              <a:solidFill>
                <a:schemeClr val="accent4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81" y="896293"/>
            <a:ext cx="3352800" cy="1362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9667" y="2469394"/>
            <a:ext cx="1035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accent4"/>
                </a:solidFill>
                <a:latin typeface="yekan"/>
              </a:rPr>
              <a:t>چارچوب 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دات</a:t>
            </a:r>
            <a:r>
              <a:rPr lang="en-US" dirty="0" smtClean="0">
                <a:solidFill>
                  <a:schemeClr val="accent4"/>
                </a:solidFill>
                <a:latin typeface="yekan"/>
              </a:rPr>
              <a:t> 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‌نت</a:t>
            </a:r>
            <a:r>
              <a:rPr lang="en-US" dirty="0" smtClean="0">
                <a:solidFill>
                  <a:schemeClr val="accent4"/>
                </a:solidFill>
                <a:latin typeface="yekan"/>
              </a:rPr>
              <a:t> 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یک </a:t>
            </a:r>
            <a:r>
              <a:rPr lang="fa-IR" dirty="0">
                <a:solidFill>
                  <a:schemeClr val="accent4"/>
                </a:solidFill>
                <a:latin typeface="yekan"/>
              </a:rPr>
              <a:t>فن آوری نرم‌افزاری است که بر روی تمامی ویرایش‌های سیستم‌عامل ویندوز مایکروسافت قابل 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اجراست</a:t>
            </a:r>
            <a:r>
              <a:rPr lang="en-US" dirty="0" smtClean="0">
                <a:solidFill>
                  <a:schemeClr val="accent4"/>
                </a:solidFill>
                <a:latin typeface="yekan"/>
              </a:rPr>
              <a:t>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9869" y="3049753"/>
            <a:ext cx="930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accent4"/>
                </a:solidFill>
                <a:latin typeface="yekan"/>
              </a:rPr>
              <a:t>شامل مجموعه‌ای از زبانهای برنامه نویسی است که </a:t>
            </a:r>
            <a:r>
              <a:rPr lang="en-US" dirty="0" smtClean="0">
                <a:solidFill>
                  <a:schemeClr val="accent4"/>
                </a:solidFill>
                <a:latin typeface="yekan"/>
              </a:rPr>
              <a:t> C#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و </a:t>
            </a:r>
            <a:r>
              <a:rPr lang="fa-IR" dirty="0">
                <a:solidFill>
                  <a:schemeClr val="accent4"/>
                </a:solidFill>
                <a:latin typeface="yekan"/>
              </a:rPr>
              <a:t>ویژوال بیسیک مهمترین آنها می‌باشند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. (به همراه </a:t>
            </a:r>
            <a:r>
              <a:rPr lang="en-US" dirty="0" smtClean="0">
                <a:solidFill>
                  <a:schemeClr val="accent4"/>
                </a:solidFill>
                <a:latin typeface="yekan"/>
              </a:rPr>
              <a:t>C#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 ارائه شد)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9869" y="3630112"/>
            <a:ext cx="9219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solidFill>
                  <a:schemeClr val="accent4"/>
                </a:solidFill>
                <a:latin typeface="yekan"/>
              </a:rPr>
              <a:t>مجموعه‌ای از کتابخانه‌های بسیار غنی جهت کمک به سهولت توسعه 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نرم‌افزار</a:t>
            </a:r>
            <a:r>
              <a:rPr lang="fa-IR" dirty="0">
                <a:solidFill>
                  <a:schemeClr val="accent4"/>
                </a:solidFill>
                <a:latin typeface="yekan"/>
              </a:rPr>
              <a:t> 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در قالب های </a:t>
            </a:r>
            <a:r>
              <a:rPr lang="en-US" dirty="0" smtClean="0">
                <a:solidFill>
                  <a:schemeClr val="accent4"/>
                </a:solidFill>
                <a:latin typeface="yekan"/>
              </a:rPr>
              <a:t>ASP.NET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 </a:t>
            </a:r>
            <a:r>
              <a:rPr lang="fa-IR" b="1" dirty="0" smtClean="0">
                <a:solidFill>
                  <a:schemeClr val="accent4"/>
                </a:solidFill>
                <a:latin typeface="yekan"/>
              </a:rPr>
              <a:t>و</a:t>
            </a:r>
            <a:r>
              <a:rPr lang="en-US" b="1" dirty="0" smtClean="0">
                <a:solidFill>
                  <a:schemeClr val="accent4"/>
                </a:solidFill>
                <a:latin typeface="yekan"/>
              </a:rPr>
              <a:t>  </a:t>
            </a:r>
            <a:r>
              <a:rPr lang="en-US" b="1" dirty="0">
                <a:solidFill>
                  <a:schemeClr val="accent4"/>
                </a:solidFill>
              </a:rPr>
              <a:t>ADO.NET</a:t>
            </a:r>
            <a:r>
              <a:rPr lang="fa-IR" dirty="0">
                <a:solidFill>
                  <a:schemeClr val="accent4"/>
                </a:solidFill>
                <a:latin typeface="yekan"/>
              </a:rPr>
              <a:t> 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2104" y="4210471"/>
            <a:ext cx="5554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accent4"/>
                </a:solidFill>
                <a:latin typeface="yekan"/>
              </a:rPr>
              <a:t>کد زبان به اسمبلی ترجمه شده و توسط یک ماشین مجازی اجرا می گردد.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06238" y="4998554"/>
            <a:ext cx="5910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chemeClr val="accent4"/>
                </a:solidFill>
                <a:latin typeface="yekan"/>
              </a:rPr>
              <a:t>بر اساس نیازها و مشخصات هر سیستم‌عامل و سخت‌افزار به اجرا در می‌آیند. 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0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65308" y="865028"/>
            <a:ext cx="2765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00B050"/>
                </a:solidFill>
                <a:latin typeface="Helvetica" panose="020B0604020202020204" pitchFamily="34" charset="0"/>
              </a:rPr>
              <a:t>برطرف کردن نیاز هایی چون :</a:t>
            </a:r>
            <a:endParaRPr lang="fa-IR" sz="2000" b="1" dirty="0">
              <a:solidFill>
                <a:srgbClr val="00B050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6408" y="1584945"/>
            <a:ext cx="105444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accent4"/>
                </a:solidFill>
                <a:latin typeface="yekan"/>
              </a:rPr>
              <a:t> 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1- واسط‌ های </a:t>
            </a:r>
            <a:r>
              <a:rPr lang="fa-IR" dirty="0">
                <a:solidFill>
                  <a:schemeClr val="accent4"/>
                </a:solidFill>
                <a:latin typeface="yekan"/>
              </a:rPr>
              <a:t>گرافیکی 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کاربر</a:t>
            </a:r>
          </a:p>
          <a:p>
            <a:pPr algn="r" rtl="1"/>
            <a:endParaRPr lang="fa-IR" dirty="0">
              <a:solidFill>
                <a:schemeClr val="accent4"/>
              </a:solidFill>
              <a:latin typeface="yekan"/>
            </a:endParaRPr>
          </a:p>
          <a:p>
            <a:pPr algn="r" rtl="1"/>
            <a:r>
              <a:rPr lang="fa-IR" dirty="0">
                <a:solidFill>
                  <a:schemeClr val="accent4"/>
                </a:solidFill>
                <a:latin typeface="yekan"/>
              </a:rPr>
              <a:t> 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2- </a:t>
            </a:r>
            <a:r>
              <a:rPr lang="fa-IR" dirty="0">
                <a:solidFill>
                  <a:schemeClr val="accent4"/>
                </a:solidFill>
                <a:latin typeface="yekan"/>
              </a:rPr>
              <a:t>دسترسی به پایگاه‌های 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داده</a:t>
            </a:r>
          </a:p>
          <a:p>
            <a:pPr algn="r" rtl="1"/>
            <a:endParaRPr lang="fa-IR" dirty="0" smtClean="0">
              <a:solidFill>
                <a:schemeClr val="accent4"/>
              </a:solidFill>
              <a:latin typeface="yekan"/>
            </a:endParaRPr>
          </a:p>
          <a:p>
            <a:pPr algn="r" rtl="1"/>
            <a:r>
              <a:rPr lang="fa-IR" dirty="0">
                <a:solidFill>
                  <a:schemeClr val="accent4"/>
                </a:solidFill>
                <a:latin typeface="yekan"/>
              </a:rPr>
              <a:t> 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3- </a:t>
            </a:r>
            <a:r>
              <a:rPr lang="fa-IR" dirty="0">
                <a:solidFill>
                  <a:schemeClr val="accent4"/>
                </a:solidFill>
                <a:latin typeface="yekan"/>
              </a:rPr>
              <a:t>رمزنگاری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،</a:t>
            </a:r>
          </a:p>
          <a:p>
            <a:pPr algn="r" rtl="1"/>
            <a:endParaRPr lang="fa-IR" dirty="0">
              <a:solidFill>
                <a:schemeClr val="accent4"/>
              </a:solidFill>
              <a:latin typeface="yekan"/>
            </a:endParaRPr>
          </a:p>
          <a:p>
            <a:pPr algn="r" rtl="1"/>
            <a:r>
              <a:rPr lang="fa-IR" dirty="0" smtClean="0">
                <a:solidFill>
                  <a:schemeClr val="accent4"/>
                </a:solidFill>
                <a:latin typeface="yekan"/>
              </a:rPr>
              <a:t> 4- </a:t>
            </a:r>
            <a:r>
              <a:rPr lang="fa-IR" dirty="0">
                <a:solidFill>
                  <a:schemeClr val="accent4"/>
                </a:solidFill>
                <a:latin typeface="yekan"/>
              </a:rPr>
              <a:t>برنامه‌های 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تحت ‌وب،</a:t>
            </a:r>
          </a:p>
          <a:p>
            <a:pPr algn="r" rtl="1"/>
            <a:endParaRPr lang="fa-IR" dirty="0">
              <a:solidFill>
                <a:schemeClr val="accent4"/>
              </a:solidFill>
              <a:latin typeface="yekan"/>
            </a:endParaRPr>
          </a:p>
          <a:p>
            <a:pPr algn="r" rtl="1"/>
            <a:r>
              <a:rPr lang="fa-IR" dirty="0" smtClean="0">
                <a:solidFill>
                  <a:schemeClr val="accent4"/>
                </a:solidFill>
                <a:latin typeface="yekan"/>
              </a:rPr>
              <a:t> 5- الگوریتم‌های </a:t>
            </a:r>
            <a:r>
              <a:rPr lang="fa-IR" dirty="0">
                <a:solidFill>
                  <a:schemeClr val="accent4"/>
                </a:solidFill>
                <a:latin typeface="yekan"/>
              </a:rPr>
              <a:t>کار با اعداد و ارتباطات 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شبکه‌ ای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76" y="698824"/>
            <a:ext cx="3924414" cy="543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6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30700" y="995656"/>
            <a:ext cx="3858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00B050"/>
                </a:solidFill>
                <a:latin typeface="Helvetica" panose="020B0604020202020204" pitchFamily="34" charset="0"/>
              </a:rPr>
              <a:t>مزیت های استفاده از </a:t>
            </a:r>
            <a:r>
              <a:rPr lang="en-US" sz="2000" b="1" dirty="0" err="1" smtClean="0">
                <a:solidFill>
                  <a:srgbClr val="00B050"/>
                </a:solidFill>
                <a:latin typeface="Helvetica" panose="020B0604020202020204" pitchFamily="34" charset="0"/>
              </a:rPr>
              <a:t>Framework.Net</a:t>
            </a:r>
            <a:endParaRPr lang="fa-IR" sz="2000" b="1" dirty="0">
              <a:solidFill>
                <a:srgbClr val="00B050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5594" y="2501334"/>
            <a:ext cx="9918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accent4"/>
                </a:solidFill>
                <a:latin typeface="yekan"/>
              </a:rPr>
              <a:t>1-یک چارچوب واحد و محیط مجتمع و یکپارچه را جهت تولید و اجرای نرم افزارها ایجاد می نماید.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1902" y="4846682"/>
            <a:ext cx="8752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accent4"/>
                </a:solidFill>
              </a:rPr>
              <a:t> 5-  قابلیت برنامه نویسی در کلیه سطوح از قبیل ویندوز، وب و موبایل را به برنامه نویسان می دهد.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342" y="3782994"/>
            <a:ext cx="10263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accent4"/>
                </a:solidFill>
                <a:latin typeface="yekan"/>
              </a:rPr>
              <a:t> 3- برنامه های تولید شده تحت دات نت بدون بروز هیچ مشکلی بر روی کلیه سیستم عاملهای ویندوز قابل اجرا هستند.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5595" y="4314838"/>
            <a:ext cx="9918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chemeClr val="accent4"/>
                </a:solidFill>
                <a:latin typeface="yekan"/>
              </a:rPr>
              <a:t>4- دات </a:t>
            </a:r>
            <a:r>
              <a:rPr lang="fa-IR" dirty="0">
                <a:solidFill>
                  <a:schemeClr val="accent4"/>
                </a:solidFill>
                <a:latin typeface="yekan"/>
              </a:rPr>
              <a:t>نت از هر لحاظ برای پیاده سازی برنامه های تحت شبکه و تولید وب سایت مفید و سودمند است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.</a:t>
            </a:r>
            <a:r>
              <a:rPr lang="en-US" dirty="0" smtClean="0">
                <a:solidFill>
                  <a:schemeClr val="accent4"/>
                </a:solidFill>
                <a:latin typeface="yekan"/>
              </a:rPr>
              <a:t> )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مانند کار با </a:t>
            </a:r>
            <a:r>
              <a:rPr lang="en-US" dirty="0" smtClean="0">
                <a:solidFill>
                  <a:schemeClr val="accent4"/>
                </a:solidFill>
                <a:latin typeface="yekan"/>
              </a:rPr>
              <a:t>Socket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)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7999" y="3105835"/>
            <a:ext cx="8326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accent4"/>
                </a:solidFill>
              </a:rPr>
              <a:t> 2- برنامه نویسان در یک پروژه نرم افزاری محدود به یک زبان برنامه نویسی خاص نمی </a:t>
            </a:r>
            <a:r>
              <a:rPr lang="fa-IR" dirty="0" smtClean="0">
                <a:solidFill>
                  <a:schemeClr val="accent4"/>
                </a:solidFill>
              </a:rPr>
              <a:t>باشند</a:t>
            </a:r>
            <a:r>
              <a:rPr lang="en-US" dirty="0" smtClean="0">
                <a:solidFill>
                  <a:schemeClr val="accent4"/>
                </a:solidFill>
              </a:rPr>
              <a:t>.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4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97757" y="1750513"/>
            <a:ext cx="2122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00B050"/>
                </a:solidFill>
                <a:latin typeface="Helvetica" panose="020B0604020202020204" pitchFamily="34" charset="0"/>
              </a:rPr>
              <a:t>آخرین تغییرات  </a:t>
            </a:r>
            <a:r>
              <a:rPr lang="en-US" sz="2000" b="1" dirty="0" smtClean="0">
                <a:solidFill>
                  <a:srgbClr val="00B050"/>
                </a:solidFill>
                <a:latin typeface="Helvetica" panose="020B0604020202020204" pitchFamily="34" charset="0"/>
              </a:rPr>
              <a:t>.NET</a:t>
            </a:r>
            <a:endParaRPr lang="fa-IR" sz="2000" b="1" dirty="0">
              <a:solidFill>
                <a:srgbClr val="00B050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0158" y="3477028"/>
            <a:ext cx="9424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chemeClr val="accent4"/>
                </a:solidFill>
                <a:latin typeface="yekan"/>
              </a:rPr>
              <a:t>اضافه کردن ابزار </a:t>
            </a:r>
            <a:r>
              <a:rPr lang="en-US" dirty="0" smtClean="0">
                <a:solidFill>
                  <a:schemeClr val="accent4"/>
                </a:solidFill>
                <a:latin typeface="yekan"/>
              </a:rPr>
              <a:t>MVC</a:t>
            </a:r>
            <a:r>
              <a:rPr lang="fa-IR" dirty="0" smtClean="0">
                <a:solidFill>
                  <a:schemeClr val="accent4"/>
                </a:solidFill>
                <a:latin typeface="yekan"/>
              </a:rPr>
              <a:t> که مایکروسافت برای برنامه نویسان دات نت فرآهم نموده است. (برای سهولت در تولید نرم افزار)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32" y="1202838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1701" y="1270678"/>
            <a:ext cx="4538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00B050"/>
                </a:solidFill>
                <a:latin typeface="Tahoma" panose="020B0604030504040204" pitchFamily="34" charset="0"/>
              </a:rPr>
              <a:t>نگاهی به برخی از فرم ورک های مطرح در </a:t>
            </a:r>
            <a:r>
              <a:rPr lang="en-US" sz="2000" b="1" dirty="0" err="1" smtClean="0">
                <a:solidFill>
                  <a:srgbClr val="00B050"/>
                </a:solidFill>
                <a:latin typeface="Tahoma" panose="020B0604030504040204" pitchFamily="34" charset="0"/>
              </a:rPr>
              <a:t>php</a:t>
            </a:r>
            <a:r>
              <a:rPr lang="fa-IR" sz="2000" b="1" dirty="0" smtClean="0">
                <a:solidFill>
                  <a:srgbClr val="00B050"/>
                </a:solidFill>
                <a:latin typeface="Tahoma" panose="020B0604030504040204" pitchFamily="34" charset="0"/>
              </a:rPr>
              <a:t> :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7317" y="4031831"/>
            <a:ext cx="8962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 استفاده از کدهای استاندارد </a:t>
            </a:r>
            <a:r>
              <a:rPr lang="en-US" dirty="0" err="1" smtClean="0">
                <a:solidFill>
                  <a:schemeClr val="accent4"/>
                </a:solidFill>
                <a:latin typeface="Tahoma" panose="020B0604030504040204" pitchFamily="34" charset="0"/>
              </a:rPr>
              <a:t>php</a:t>
            </a:r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 </a:t>
            </a:r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برای توسعه و پیاده سازی </a:t>
            </a:r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برنامه های تحت وب بسیار </a:t>
            </a:r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دشوار و وقتگیر </a:t>
            </a:r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است. 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1146" y="4723708"/>
            <a:ext cx="11262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به همین </a:t>
            </a:r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دلیل اگر قصد دارید سطح برنامه نویسی خود را بالا برده و برنامه هایی با پویایی بالا </a:t>
            </a:r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بسازید</a:t>
            </a:r>
          </a:p>
          <a:p>
            <a:pPr algn="ctr" rtl="1"/>
            <a:endParaRPr lang="fa-IR" dirty="0">
              <a:solidFill>
                <a:schemeClr val="accent4"/>
              </a:solidFill>
              <a:latin typeface="Tahoma" panose="020B0604030504040204" pitchFamily="34" charset="0"/>
            </a:endParaRPr>
          </a:p>
          <a:p>
            <a:pPr algn="ctr" rtl="1"/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 به سراغ  </a:t>
            </a:r>
            <a:r>
              <a:rPr lang="fa-IR" dirty="0">
                <a:solidFill>
                  <a:schemeClr val="accent4"/>
                </a:solidFill>
              </a:rPr>
              <a:t>فریم ورک ها </a:t>
            </a:r>
            <a:r>
              <a:rPr lang="fa-IR" dirty="0" smtClean="0">
                <a:solidFill>
                  <a:schemeClr val="accent4"/>
                </a:solidFill>
              </a:rPr>
              <a:t>(</a:t>
            </a:r>
            <a:r>
              <a:rPr lang="en-US" dirty="0">
                <a:solidFill>
                  <a:schemeClr val="accent4"/>
                </a:solidFill>
              </a:rPr>
              <a:t>(</a:t>
            </a:r>
            <a:r>
              <a:rPr lang="en-US" dirty="0" smtClean="0">
                <a:solidFill>
                  <a:schemeClr val="accent4"/>
                </a:solidFill>
              </a:rPr>
              <a:t>Framework </a:t>
            </a:r>
            <a:r>
              <a:rPr lang="fa-IR" dirty="0" smtClean="0">
                <a:solidFill>
                  <a:schemeClr val="accent4"/>
                </a:solidFill>
              </a:rPr>
              <a:t> بروید.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17" y="774925"/>
            <a:ext cx="3739083" cy="305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9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62256" y="1270678"/>
            <a:ext cx="2047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 err="1" smtClean="0">
                <a:solidFill>
                  <a:srgbClr val="00B050"/>
                </a:solidFill>
              </a:rPr>
              <a:t>Yii</a:t>
            </a:r>
            <a:r>
              <a:rPr lang="en-US" sz="2000" b="1" dirty="0" smtClean="0">
                <a:solidFill>
                  <a:srgbClr val="00B050"/>
                </a:solidFill>
              </a:rPr>
              <a:t> Framework-1</a:t>
            </a:r>
            <a:r>
              <a:rPr lang="en-US" sz="2000" b="1" dirty="0">
                <a:solidFill>
                  <a:srgbClr val="00B050"/>
                </a:solidFill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12" y="965877"/>
            <a:ext cx="4351488" cy="9806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49216" y="2291023"/>
            <a:ext cx="7895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 بر اساس آمار ها در دنیا بهترین فریم ورک حال حاضر </a:t>
            </a:r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د</a:t>
            </a:r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ر</a:t>
            </a:r>
            <a:r>
              <a:rPr lang="en-US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PHP</a:t>
            </a:r>
            <a:r>
              <a:rPr lang="en-US" dirty="0">
                <a:solidFill>
                  <a:schemeClr val="accent4"/>
                </a:solidFill>
                <a:latin typeface="Tahoma" panose="020B0604030504040204" pitchFamily="34" charset="0"/>
              </a:rPr>
              <a:t> </a:t>
            </a:r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 بشمار </a:t>
            </a:r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می رود.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91571" y="2820218"/>
            <a:ext cx="4687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قابلیت ها و </a:t>
            </a:r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سرعت بیشترنسبت به دیگر فریم ورک های </a:t>
            </a:r>
            <a:r>
              <a:rPr lang="en-US" dirty="0" err="1" smtClean="0">
                <a:solidFill>
                  <a:schemeClr val="accent4"/>
                </a:solidFill>
                <a:latin typeface="Tahoma" panose="020B0604030504040204" pitchFamily="34" charset="0"/>
              </a:rPr>
              <a:t>php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9017" y="3349413"/>
            <a:ext cx="442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 </a:t>
            </a:r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داشتن یک </a:t>
            </a:r>
            <a:r>
              <a:rPr lang="en-US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web </a:t>
            </a:r>
            <a:r>
              <a:rPr lang="en-US" dirty="0" err="1" smtClean="0">
                <a:solidFill>
                  <a:schemeClr val="accent4"/>
                </a:solidFill>
                <a:latin typeface="Tahoma" panose="020B0604030504040204" pitchFamily="34" charset="0"/>
              </a:rPr>
              <a:t>aplication</a:t>
            </a:r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  </a:t>
            </a:r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کاملا کارا </a:t>
            </a:r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پس از نصب.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1596" y="4020236"/>
            <a:ext cx="87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عملیات</a:t>
            </a:r>
            <a:r>
              <a:rPr lang="en-US" dirty="0">
                <a:solidFill>
                  <a:schemeClr val="accent4"/>
                </a:solidFill>
                <a:latin typeface="Tahoma" panose="020B0604030504040204" pitchFamily="34" charset="0"/>
              </a:rPr>
              <a:t> </a:t>
            </a:r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 (</a:t>
            </a:r>
            <a:r>
              <a:rPr lang="en-US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Select</a:t>
            </a:r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، </a:t>
            </a:r>
            <a:r>
              <a:rPr lang="en-US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Insert</a:t>
            </a:r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، </a:t>
            </a:r>
            <a:r>
              <a:rPr lang="en-US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update</a:t>
            </a:r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 </a:t>
            </a:r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و </a:t>
            </a:r>
            <a:r>
              <a:rPr lang="en-US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Delete</a:t>
            </a:r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 </a:t>
            </a:r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) را برای توسعه دهندگان ساده تر از گذشته می نماید.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4850922"/>
            <a:ext cx="4216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solidFill>
                  <a:srgbClr val="002060"/>
                </a:solidFill>
                <a:latin typeface="Tahoma" panose="020B0604030504040204" pitchFamily="34" charset="0"/>
              </a:rPr>
              <a:t>وب سایت </a:t>
            </a:r>
            <a:r>
              <a:rPr lang="fa-IR" dirty="0">
                <a:solidFill>
                  <a:srgbClr val="00B050"/>
                </a:solidFill>
                <a:latin typeface="Tahoma" panose="020B0604030504040204" pitchFamily="34" charset="0"/>
              </a:rPr>
              <a:t>: </a:t>
            </a:r>
            <a:r>
              <a:rPr lang="en-US" dirty="0">
                <a:solidFill>
                  <a:srgbClr val="00B050"/>
                </a:solidFill>
                <a:latin typeface="Tahoma" panose="020B0604030504040204" pitchFamily="34" charset="0"/>
              </a:rPr>
              <a:t>http://www.yiiframework.com/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9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17711" y="1270678"/>
            <a:ext cx="3192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>
                <a:solidFill>
                  <a:srgbClr val="00B050"/>
                </a:solidFill>
              </a:rPr>
              <a:t> </a:t>
            </a:r>
            <a:r>
              <a:rPr lang="en-US" sz="2000" b="1" dirty="0" err="1" smtClean="0">
                <a:solidFill>
                  <a:srgbClr val="00B050"/>
                </a:solidFill>
              </a:rPr>
              <a:t>CodeIgniter</a:t>
            </a:r>
            <a:r>
              <a:rPr lang="en-US" sz="2000" b="1" dirty="0" smtClean="0">
                <a:solidFill>
                  <a:srgbClr val="00B050"/>
                </a:solidFill>
              </a:rPr>
              <a:t> Framework -2</a:t>
            </a:r>
            <a:r>
              <a:rPr lang="en-US" sz="2000" b="1" dirty="0">
                <a:solidFill>
                  <a:srgbClr val="00B050"/>
                </a:solidFill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25" y="790622"/>
            <a:ext cx="1654380" cy="2282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04575" y="2420468"/>
            <a:ext cx="3783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پر استفاده ترین فریم ورک </a:t>
            </a:r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های </a:t>
            </a:r>
            <a:r>
              <a:rPr lang="en-US" dirty="0" err="1" smtClean="0">
                <a:solidFill>
                  <a:schemeClr val="accent4"/>
                </a:solidFill>
                <a:latin typeface="Tahoma" panose="020B0604030504040204" pitchFamily="34" charset="0"/>
              </a:rPr>
              <a:t>php</a:t>
            </a:r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 بعد از </a:t>
            </a:r>
            <a:r>
              <a:rPr lang="en-US" dirty="0" err="1" smtClean="0">
                <a:solidFill>
                  <a:schemeClr val="accent4"/>
                </a:solidFill>
                <a:latin typeface="Tahoma" panose="020B0604030504040204" pitchFamily="34" charset="0"/>
              </a:rPr>
              <a:t>Yii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5962" y="3103918"/>
            <a:ext cx="5809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کتابخانه های مختلف برای انجام امور متداول در برنامه نویسی، </a:t>
            </a:r>
            <a:r>
              <a:rPr lang="fa-IR" dirty="0">
                <a:solidFill>
                  <a:schemeClr val="accent4"/>
                </a:solidFill>
              </a:rPr>
              <a:t>واسطی ساده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4558" y="3741525"/>
            <a:ext cx="8101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این امکان را می دهد تا برنامه های خود را با سرعت بیشتری نسبت به قبل ایجاد نمایند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6407" y="4379132"/>
            <a:ext cx="608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حداقل نمودن نیاز به کد نویسی برای انجام </a:t>
            </a:r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کارها ( تمرکز بیشتر روی حل مسئله)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22982" y="5158345"/>
            <a:ext cx="394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solidFill>
                  <a:srgbClr val="002060"/>
                </a:solidFill>
                <a:latin typeface="Tahoma" panose="020B0604030504040204" pitchFamily="34" charset="0"/>
              </a:rPr>
              <a:t>وب سایت:</a:t>
            </a:r>
            <a:r>
              <a:rPr lang="fa-IR" dirty="0">
                <a:solidFill>
                  <a:srgbClr val="00B050"/>
                </a:solidFill>
                <a:latin typeface="Tahoma" panose="020B0604030504040204" pitchFamily="34" charset="0"/>
              </a:rPr>
              <a:t> </a:t>
            </a:r>
            <a:r>
              <a:rPr lang="en-US" dirty="0">
                <a:solidFill>
                  <a:srgbClr val="00B050"/>
                </a:solidFill>
                <a:latin typeface="Tahoma" panose="020B0604030504040204" pitchFamily="34" charset="0"/>
              </a:rPr>
              <a:t>http://www.codeigniter.com/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7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0488" y="1103221"/>
            <a:ext cx="2123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b="1" dirty="0" err="1">
                <a:solidFill>
                  <a:srgbClr val="00B050"/>
                </a:solidFill>
              </a:rPr>
              <a:t>Zend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Framework -3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84" y="781545"/>
            <a:ext cx="4959023" cy="13113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31147" y="2408300"/>
            <a:ext cx="33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 فریم ورکی بسیار امن و قابل اطمینان است.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4284" y="2949229"/>
            <a:ext cx="10270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از پیشگامان برنامه های مبتنی بر وب از جمله </a:t>
            </a:r>
            <a:r>
              <a:rPr lang="en-US" dirty="0">
                <a:solidFill>
                  <a:schemeClr val="accent4"/>
                </a:solidFill>
                <a:latin typeface="Tahoma" panose="020B0604030504040204" pitchFamily="34" charset="0"/>
              </a:rPr>
              <a:t>Google، Amazon،</a:t>
            </a:r>
            <a:r>
              <a:rPr lang="en-US">
                <a:solidFill>
                  <a:schemeClr val="accent4"/>
                </a:solidFill>
                <a:latin typeface="Tahoma" panose="020B0604030504040204" pitchFamily="34" charset="0"/>
              </a:rPr>
              <a:t> </a:t>
            </a:r>
            <a:r>
              <a:rPr lang="en-US" smtClean="0">
                <a:solidFill>
                  <a:schemeClr val="accent4"/>
                </a:solidFill>
                <a:latin typeface="Tahoma" panose="020B0604030504040204" pitchFamily="34" charset="0"/>
              </a:rPr>
              <a:t>Yahoo، </a:t>
            </a:r>
            <a:r>
              <a:rPr lang="en-US" dirty="0">
                <a:solidFill>
                  <a:schemeClr val="accent4"/>
                </a:solidFill>
                <a:latin typeface="Tahoma" panose="020B0604030504040204" pitchFamily="34" charset="0"/>
              </a:rPr>
              <a:t> </a:t>
            </a:r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و ... بهره می برد که این فریم ورک را </a:t>
            </a:r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برای</a:t>
            </a:r>
          </a:p>
          <a:p>
            <a:pPr algn="r" rtl="1"/>
            <a:endParaRPr lang="fa-IR" dirty="0">
              <a:solidFill>
                <a:schemeClr val="accent4"/>
              </a:solidFill>
              <a:latin typeface="Tahoma" panose="020B0604030504040204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 </a:t>
            </a:r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توسعه برنامه های تجاری بسیار مطلوب و مناسب کرده است.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7810" y="4137931"/>
            <a:ext cx="8736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این فریم یک فریم ورک قدرتمند، سریع </a:t>
            </a:r>
            <a:r>
              <a:rPr lang="fa-IR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است </a:t>
            </a:r>
            <a:r>
              <a:rPr lang="fa-IR" dirty="0">
                <a:solidFill>
                  <a:schemeClr val="accent4"/>
                </a:solidFill>
                <a:latin typeface="Tahoma" panose="020B0604030504040204" pitchFamily="34" charset="0"/>
              </a:rPr>
              <a:t>که بسیاری از برنامه نویسان بدنبال آن هستند.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6650" y="4507263"/>
            <a:ext cx="3967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endParaRPr lang="fa-IR" dirty="0">
              <a:solidFill>
                <a:srgbClr val="00B050"/>
              </a:solidFill>
              <a:latin typeface="Tahoma" panose="020B0604030504040204" pitchFamily="34" charset="0"/>
            </a:endParaRPr>
          </a:p>
          <a:p>
            <a:pPr algn="r" rtl="1"/>
            <a:endParaRPr lang="fa-IR" dirty="0">
              <a:solidFill>
                <a:srgbClr val="00B050"/>
              </a:solidFill>
              <a:latin typeface="Tahoma" panose="020B0604030504040204" pitchFamily="34" charset="0"/>
            </a:endParaRPr>
          </a:p>
          <a:p>
            <a:pPr algn="r" rtl="1"/>
            <a:r>
              <a:rPr lang="fa-IR" dirty="0">
                <a:solidFill>
                  <a:srgbClr val="002060"/>
                </a:solidFill>
                <a:latin typeface="Tahoma" panose="020B0604030504040204" pitchFamily="34" charset="0"/>
              </a:rPr>
              <a:t>وب سایت :</a:t>
            </a:r>
            <a:r>
              <a:rPr lang="fa-IR" dirty="0">
                <a:solidFill>
                  <a:srgbClr val="00B050"/>
                </a:solidFill>
                <a:latin typeface="Tahoma" panose="020B0604030504040204" pitchFamily="34" charset="0"/>
              </a:rPr>
              <a:t> </a:t>
            </a:r>
            <a:r>
              <a:rPr lang="en-US" dirty="0">
                <a:solidFill>
                  <a:srgbClr val="00B050"/>
                </a:solidFill>
                <a:latin typeface="Tahoma" panose="020B0604030504040204" pitchFamily="34" charset="0"/>
              </a:rPr>
              <a:t>http://framework.zend.com</a:t>
            </a:r>
            <a:r>
              <a:rPr lang="en-US" dirty="0" smtClean="0">
                <a:solidFill>
                  <a:srgbClr val="00B050"/>
                </a:solidFill>
                <a:latin typeface="Tahoma" panose="020B0604030504040204" pitchFamily="34" charset="0"/>
              </a:rPr>
              <a:t>/</a:t>
            </a:r>
            <a:endParaRPr lang="en-US" dirty="0">
              <a:solidFill>
                <a:srgbClr val="00B05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96308" y="1276539"/>
            <a:ext cx="3395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شرکت </a:t>
            </a:r>
            <a:r>
              <a:rPr 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Sony </a:t>
            </a:r>
            <a:r>
              <a:rPr lang="fa-I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را تصور کنید ..... !</a:t>
            </a:r>
          </a:p>
        </p:txBody>
      </p:sp>
      <p:sp>
        <p:nvSpPr>
          <p:cNvPr id="5" name="Rectangle 4"/>
          <p:cNvSpPr/>
          <p:nvPr/>
        </p:nvSpPr>
        <p:spPr>
          <a:xfrm>
            <a:off x="724279" y="3059668"/>
            <a:ext cx="9542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0" i="0" dirty="0" smtClean="0">
                <a:solidFill>
                  <a:schemeClr val="accent4"/>
                </a:solidFill>
                <a:effectLst/>
                <a:latin typeface="Tahoma" panose="020B0604030504040204" pitchFamily="34" charset="0"/>
              </a:rPr>
              <a:t>آیا سونی هربار برای ساخت یک تلویزیون به تکنولوژی مشابه همه گیت‌ها و مدار‌ها را دوباره طراحی می‌کند!؟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0318" y="4004825"/>
            <a:ext cx="4567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0" i="0" dirty="0" smtClean="0">
                <a:solidFill>
                  <a:schemeClr val="accent4"/>
                </a:solidFill>
                <a:effectLst/>
                <a:latin typeface="Tahoma" panose="020B0604030504040204" pitchFamily="34" charset="0"/>
              </a:rPr>
              <a:t>در زبان های برنامه نویسی هم همین جملات صادق است....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58" y="747014"/>
            <a:ext cx="2486922" cy="14973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3988" y="4949982"/>
            <a:ext cx="9650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0" i="0" dirty="0" smtClean="0">
                <a:solidFill>
                  <a:schemeClr val="accent4"/>
                </a:solidFill>
                <a:effectLst/>
                <a:latin typeface="Tahoma" panose="020B0604030504040204" pitchFamily="34" charset="0"/>
              </a:rPr>
              <a:t> مثلا در زبان</a:t>
            </a:r>
            <a:r>
              <a:rPr lang="en-US" b="0" i="0" dirty="0" smtClean="0">
                <a:solidFill>
                  <a:schemeClr val="accent4"/>
                </a:solidFill>
                <a:effectLst/>
                <a:latin typeface="Tahoma" panose="020B0604030504040204" pitchFamily="34" charset="0"/>
              </a:rPr>
              <a:t>python </a:t>
            </a:r>
            <a:r>
              <a:rPr lang="fa-IR" b="0" i="0" dirty="0" smtClean="0">
                <a:solidFill>
                  <a:schemeClr val="accent4"/>
                </a:solidFill>
                <a:effectLst/>
                <a:latin typeface="Tahoma" panose="020B0604030504040204" pitchFamily="34" charset="0"/>
              </a:rPr>
              <a:t> ما فریم ورک های زیادی داریم مانند </a:t>
            </a:r>
            <a:r>
              <a:rPr lang="en-US" b="0" i="0" dirty="0" err="1" smtClean="0">
                <a:solidFill>
                  <a:schemeClr val="accent4"/>
                </a:solidFill>
                <a:effectLst/>
                <a:latin typeface="Tahoma" panose="020B0604030504040204" pitchFamily="34" charset="0"/>
              </a:rPr>
              <a:t>DJango</a:t>
            </a:r>
            <a:r>
              <a:rPr lang="en-US" b="0" i="0" dirty="0" smtClean="0">
                <a:solidFill>
                  <a:schemeClr val="accent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fa-IR" b="0" i="0" dirty="0" smtClean="0">
                <a:solidFill>
                  <a:schemeClr val="accent4"/>
                </a:solidFill>
                <a:effectLst/>
                <a:latin typeface="Tahoma" panose="020B0604030504040204" pitchFamily="34" charset="0"/>
              </a:rPr>
              <a:t> که همگی در واقع یکسری کتابخانه هستند.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30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89444" y="1152983"/>
            <a:ext cx="29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  <a:latin typeface="Tahoma" panose="020B0604030504040204" pitchFamily="34" charset="0"/>
              </a:rPr>
              <a:t>CakePHP</a:t>
            </a:r>
            <a:r>
              <a:rPr lang="en-US" b="1" dirty="0">
                <a:solidFill>
                  <a:srgbClr val="00B050"/>
                </a:solidFill>
                <a:latin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ahoma" panose="020B0604030504040204" pitchFamily="34" charset="0"/>
              </a:rPr>
              <a:t>Framework -4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15" y="663827"/>
            <a:ext cx="2378137" cy="23781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90406" y="2248453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 در ایران طرفداران بیشماری دارد.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5917" y="2974591"/>
            <a:ext cx="8646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سادگی در یادگیری، ارائه زیر ساخت اولیه و حفظ یکپارچگی و منطق برنامه شما در طول توسعه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2630" y="3700729"/>
            <a:ext cx="10215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بهره مندی از مدل 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MVC،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شما را قادر می سازد تا بسادگی بخش های مختلف برنامه را تغییر داده یا آن را گسترش دهید.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47081" y="1125823"/>
            <a:ext cx="282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Tahoma" panose="020B0604030504040204" pitchFamily="34" charset="0"/>
              </a:rPr>
              <a:t>Symfony</a:t>
            </a:r>
            <a:r>
              <a:rPr lang="en-US" b="1" dirty="0" smtClean="0">
                <a:solidFill>
                  <a:srgbClr val="00B050"/>
                </a:solidFill>
                <a:latin typeface="Tahoma" panose="020B0604030504040204" pitchFamily="34" charset="0"/>
              </a:rPr>
              <a:t> Framework-5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5471" y="2657109"/>
            <a:ext cx="10339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 منطق برنامه را از جنبه های ظاهری آن جدا نموده و ابزار های و کلاس های متعددی را ارائه می دهد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11372" y="3270052"/>
            <a:ext cx="450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ب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اعث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کوتاه شدن زمان ساخت یک برنامه پیچیده می گردند.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147126" y="3750428"/>
            <a:ext cx="12361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سازگاری با بیشتر بانک های اطلاعاتی دنیا از قبیل 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MySQL،Oracle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 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 و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 SQL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Server 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از دیگر قالبیت های 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 Symphony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 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می باشد.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9759" y="4243582"/>
            <a:ext cx="45447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endParaRPr lang="fa-IR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r" rtl="1"/>
            <a:endParaRPr lang="fa-IR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r" rtl="1"/>
            <a:r>
              <a:rPr lang="fa-IR" dirty="0">
                <a:solidFill>
                  <a:srgbClr val="002060"/>
                </a:solidFill>
                <a:latin typeface="Tahoma" panose="020B0604030504040204" pitchFamily="34" charset="0"/>
              </a:rPr>
              <a:t>وب سایت :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 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</a:rPr>
              <a:t>http://www.symfony-project.com/</a:t>
            </a:r>
          </a:p>
          <a:p>
            <a:pPr algn="r" rtl="1"/>
            <a:endParaRPr lang="en-US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2" y="908383"/>
            <a:ext cx="43053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15" y="811934"/>
            <a:ext cx="3495675" cy="1304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28877" y="1279730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B050"/>
                </a:solidFill>
                <a:latin typeface="BKoodakBold"/>
              </a:rPr>
              <a:t>Laravel</a:t>
            </a:r>
            <a:r>
              <a:rPr lang="en-US" b="1" dirty="0" smtClean="0">
                <a:solidFill>
                  <a:srgbClr val="00B050"/>
                </a:solidFill>
                <a:latin typeface="BKoodakBold"/>
              </a:rPr>
              <a:t> framework-6</a:t>
            </a:r>
            <a:endParaRPr lang="en-US" b="1" i="0" dirty="0">
              <a:solidFill>
                <a:srgbClr val="00B050"/>
              </a:solidFill>
              <a:effectLst/>
              <a:latin typeface="BKoodak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6005" y="2679827"/>
            <a:ext cx="9732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BKoodakBold"/>
              </a:rPr>
              <a:t> انتقال و مدیریت داده ها در این سیستم بسیار آسان می باشد 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BKoodakBold"/>
            </a:endParaRPr>
          </a:p>
          <a:p>
            <a:pPr algn="r" rtl="1"/>
            <a:endParaRPr lang="en-US" dirty="0" smtClean="0">
              <a:solidFill>
                <a:schemeClr val="accent4">
                  <a:lumMod val="75000"/>
                </a:schemeClr>
              </a:solidFill>
              <a:latin typeface="BKoodakBold"/>
            </a:endParaRPr>
          </a:p>
          <a:p>
            <a:pPr algn="r" rtl="1"/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BKoodakBold"/>
              </a:rPr>
              <a:t>با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BKoodakBold"/>
              </a:rPr>
              <a:t>دیتابیس های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BKoodakBold"/>
              </a:rPr>
              <a:t>MySQL,SQL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BKoodakBold"/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BKoodakBold"/>
              </a:rPr>
              <a:t>Server, 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BKoodakBold"/>
              </a:rPr>
              <a:t>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BKoodakBold"/>
              </a:rPr>
              <a:t>و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BKoodakBold"/>
              </a:rPr>
              <a:t>SQLit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BKoodakBold"/>
              </a:rPr>
              <a:t>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BKoodakBold"/>
              </a:rPr>
              <a:t>سازگاری کامل دارد.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1929" y="3987591"/>
            <a:ext cx="9464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BKoodakBold"/>
              </a:rPr>
              <a:t>می توانید از کدهای پایه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BKoodakBold"/>
              </a:rPr>
              <a:t>PHP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BKoodakBold"/>
              </a:rPr>
              <a:t>استفاده نمایید و یا از قالب های کد فریم ورک بهره ببرید 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796" y="4527229"/>
            <a:ext cx="10275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BKoodakBold"/>
              </a:rPr>
              <a:t>این فریم ورک برای توسعه در آینده بهینه سازی شده و با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BKoodakBold"/>
              </a:rPr>
              <a:t>JSON 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BKoodakBold"/>
              </a:rPr>
              <a:t> و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BKoodakBold"/>
              </a:rPr>
              <a:t>سایر ابزارها سازگاری کامل دارد.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796" y="5280995"/>
            <a:ext cx="10275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BKoodakBold"/>
              </a:rPr>
              <a:t> امروزه جامعه کاربری بسیار بزرگی از لاراول استفاده می نمایند و پشتیبانی و فایل های آموزشی بسیاری برای آن وجود دارد.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89" y="634496"/>
            <a:ext cx="7824960" cy="558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4768" y="945928"/>
            <a:ext cx="101942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معماری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Model-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Viwe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-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Controll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یا (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MVC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):</a:t>
            </a:r>
          </a:p>
          <a:p>
            <a:pPr algn="r" rtl="1"/>
            <a:endParaRPr lang="fa-IR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 rtl="1"/>
            <a:endParaRPr lang="fa-IR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 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: MODEL 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وظیفه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کار با پایگاه داده را بر عهده دارد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r" rtl="1"/>
            <a:endParaRPr lang="fa-IR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  :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MODEL 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پیچیده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‌ترین بخش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MVC،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نقش هسته 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مرکزی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 rt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--------------------------------------------------------------------------------------------</a:t>
            </a:r>
            <a:endParaRPr lang="fa-IR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 rt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   VIEW   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وظیفه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ارتباط با کاربر نهایی را 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بر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عهده دارد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 rt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--------------------------------------------------------------------------------------------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 rtl="1"/>
            <a:endParaRPr lang="fa-IR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 rt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   :   Control 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وظیفه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کنترل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View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و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Model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و نحوه ارتباط آن دو را با هم بر عهده دارد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r" rtl="1"/>
            <a:endParaRPr lang="fa-IR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 rtl="1"/>
            <a:endParaRPr lang="fa-IR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 rtl="1"/>
            <a:endParaRPr 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550" y="4249454"/>
            <a:ext cx="114164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 rtl="1"/>
            <a:endParaRPr lang="en-US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در 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واقع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MVC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بر روی معماری های چند لایه ای جهت جداسازی قسمت های مختلف 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برنامه کار  می کند.</a:t>
            </a:r>
          </a:p>
          <a:p>
            <a:pPr algn="r" rtl="1"/>
            <a:endParaRPr lang="fa-IR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 rtl="1"/>
            <a:endParaRPr lang="en-US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7" y="633744"/>
            <a:ext cx="3183802" cy="348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5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56752" y="1487962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فرق بین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</a:t>
            </a:r>
            <a:r>
              <a:rPr lang="fa-I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: framework</a:t>
            </a:r>
            <a:endParaRPr lang="fa-IR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39837" y="2655859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</a:t>
            </a:r>
            <a:r>
              <a:rPr lang="fa-I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ها 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7608" y="3177425"/>
            <a:ext cx="8560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dirty="0" smtClean="0">
                <a:solidFill>
                  <a:srgbClr val="002060"/>
                </a:solidFill>
              </a:rPr>
              <a:t>CMS -1</a:t>
            </a:r>
            <a:r>
              <a:rPr lang="fa-IR" dirty="0" smtClean="0">
                <a:solidFill>
                  <a:srgbClr val="002060"/>
                </a:solidFill>
              </a:rPr>
              <a:t> ها برنامه </a:t>
            </a:r>
            <a:r>
              <a:rPr lang="fa-IR" dirty="0">
                <a:solidFill>
                  <a:srgbClr val="002060"/>
                </a:solidFill>
              </a:rPr>
              <a:t>ای است مورد استفاده مدیران جهت ایجاد و مدیریت وب سایت</a:t>
            </a:r>
            <a:r>
              <a:rPr lang="fa-IR" dirty="0" smtClean="0">
                <a:solidFill>
                  <a:srgbClr val="002060"/>
                </a:solidFill>
              </a:rPr>
              <a:t>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23883" y="3698991"/>
            <a:ext cx="7994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  <a:latin typeface="Tahoma" panose="020B0604030504040204" pitchFamily="34" charset="0"/>
              </a:rPr>
              <a:t>2- اکثرا </a:t>
            </a: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</a:rPr>
              <a:t>open source </a:t>
            </a:r>
            <a:r>
              <a:rPr lang="fa-IR" dirty="0" smtClean="0">
                <a:solidFill>
                  <a:srgbClr val="002060"/>
                </a:solidFill>
                <a:latin typeface="Tahoma" panose="020B0604030504040204" pitchFamily="34" charset="0"/>
              </a:rPr>
              <a:t> بوده و توسط متخصصان حرفه ای نوشته شده است.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0964" y="4345322"/>
            <a:ext cx="8827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  <a:latin typeface="Tahoma" panose="020B0604030504040204" pitchFamily="34" charset="0"/>
              </a:rPr>
              <a:t>3- برای افراد مبتدی بسیار کارآمد و موثر می باشد.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22987" y="4991653"/>
            <a:ext cx="3195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latin typeface="Tahoma" panose="020B0604030504040204" pitchFamily="34" charset="0"/>
              </a:rPr>
              <a:t>4- یادگیری آن نیاز به دانش بالایی ندارد.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50" y="730937"/>
            <a:ext cx="4678237" cy="15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45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13844" y="1598133"/>
            <a:ext cx="2351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اما 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fa-I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ها 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a-IR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6618" y="2607242"/>
            <a:ext cx="8574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</a:rPr>
              <a:t>1- چارچوب و بستر آماده که برای متخصصان برنامه نویسی طراحی شده است. (ابزار گسترش کد)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3560" y="3164776"/>
            <a:ext cx="8847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  <a:latin typeface="Tahoma" panose="020B0604030504040204" pitchFamily="34" charset="0"/>
              </a:rPr>
              <a:t>2- می تواند </a:t>
            </a: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</a:rPr>
              <a:t>open source</a:t>
            </a:r>
            <a:r>
              <a:rPr lang="fa-IR" dirty="0" smtClean="0">
                <a:solidFill>
                  <a:srgbClr val="002060"/>
                </a:solidFill>
                <a:latin typeface="Tahoma" panose="020B0604030504040204" pitchFamily="34" charset="0"/>
              </a:rPr>
              <a:t> نباشد و توسط یک شرکت خاص تولید گردد. (مانند </a:t>
            </a:r>
            <a:r>
              <a:rPr lang="en-US" dirty="0">
                <a:solidFill>
                  <a:srgbClr val="002060"/>
                </a:solidFill>
              </a:rPr>
              <a:t>Microsoft .NET </a:t>
            </a:r>
            <a:r>
              <a:rPr lang="en-US" dirty="0" smtClean="0">
                <a:solidFill>
                  <a:srgbClr val="002060"/>
                </a:solidFill>
              </a:rPr>
              <a:t>Framework</a:t>
            </a:r>
            <a:r>
              <a:rPr lang="fa-IR" dirty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5669" y="3710452"/>
            <a:ext cx="6295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  <a:latin typeface="Tahoma" panose="020B0604030504040204" pitchFamily="34" charset="0"/>
              </a:rPr>
              <a:t>3- کتابخانه اولیه شکل می گیرد و با رعایت قوانین خاص خود قابلیت گسترش دارد.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73619" y="4256128"/>
            <a:ext cx="44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rgbClr val="002060"/>
                </a:solidFill>
                <a:latin typeface="Tahoma" panose="020B0604030504040204" pitchFamily="34" charset="0"/>
              </a:rPr>
              <a:t>4- الزام به یادگیری زبان و دانش کدنویسی پیش از استفاده.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2061" y="4813662"/>
            <a:ext cx="9294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  <a:latin typeface="Tahoma" panose="020B0604030504040204" pitchFamily="34" charset="0"/>
              </a:rPr>
              <a:t>5- با استفاده از فریم وورک ها می توان یک </a:t>
            </a:r>
            <a:r>
              <a:rPr lang="en-US" dirty="0" err="1" smtClean="0">
                <a:solidFill>
                  <a:srgbClr val="002060"/>
                </a:solidFill>
                <a:latin typeface="Tahoma" panose="020B0604030504040204" pitchFamily="34" charset="0"/>
              </a:rPr>
              <a:t>cm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</a:rPr>
              <a:t>s</a:t>
            </a: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fa-IR" dirty="0" smtClean="0">
                <a:solidFill>
                  <a:srgbClr val="002060"/>
                </a:solidFill>
                <a:latin typeface="Tahoma" panose="020B0604030504040204" pitchFamily="34" charset="0"/>
              </a:rPr>
              <a:t> را از پایه نوشت.</a:t>
            </a: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</a:rPr>
              <a:t> )</a:t>
            </a:r>
            <a:r>
              <a:rPr lang="fa-IR" dirty="0" smtClean="0">
                <a:solidFill>
                  <a:srgbClr val="002060"/>
                </a:solidFill>
                <a:latin typeface="Tahoma" panose="020B0604030504040204" pitchFamily="34" charset="0"/>
              </a:rPr>
              <a:t>ابزاری برای تولید و گسترش سیستم مدیریت محتوا)</a:t>
            </a: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2061" y="5492862"/>
            <a:ext cx="9294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  <a:latin typeface="Tahoma" panose="020B0604030504040204" pitchFamily="34" charset="0"/>
              </a:rPr>
              <a:t>6- فریم ورک فقط برای ساخت وبسایت طراحی نشده !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69" y="727609"/>
            <a:ext cx="1931413" cy="163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98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18908" y="1721212"/>
            <a:ext cx="4594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</a:t>
            </a:r>
            <a:r>
              <a:rPr lang="fa-I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یا </a:t>
            </a:r>
            <a:r>
              <a:rPr 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</a:t>
            </a:r>
            <a:r>
              <a:rPr lang="fa-I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؟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34004" y="292479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</a:rPr>
              <a:t>1- بستگی به میزان دانش شما دارد ....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4392" y="4889620"/>
            <a:ext cx="5045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</a:rPr>
              <a:t>4-  توصیه می شود در ابتدای راه اول </a:t>
            </a:r>
            <a:r>
              <a:rPr lang="en-US" dirty="0" smtClean="0">
                <a:solidFill>
                  <a:srgbClr val="002060"/>
                </a:solidFill>
              </a:rPr>
              <a:t>CMS</a:t>
            </a:r>
            <a:r>
              <a:rPr lang="fa-IR" dirty="0" smtClean="0">
                <a:solidFill>
                  <a:srgbClr val="002060"/>
                </a:solidFill>
              </a:rPr>
              <a:t> و بعد </a:t>
            </a:r>
            <a:r>
              <a:rPr lang="en-US" dirty="0" err="1" smtClean="0">
                <a:solidFill>
                  <a:srgbClr val="002060"/>
                </a:solidFill>
              </a:rPr>
              <a:t>faramework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62525" y="35418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</a:rPr>
              <a:t>2-  بستگی به نوع وبسایت شما دارد 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3614" y="4158882"/>
            <a:ext cx="5061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</a:rPr>
              <a:t>3- بستگی به دیدگاه تولید اختصاصی  سسیستم مدیریت محتوا دارد.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80" y="706994"/>
            <a:ext cx="4780231" cy="16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99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2491" y="1054222"/>
            <a:ext cx="2829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مزیت های 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fa-I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63" y="893397"/>
            <a:ext cx="2158969" cy="14498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8178" y="2545927"/>
            <a:ext cx="7776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chemeClr val="accent4"/>
                </a:solidFill>
              </a:rPr>
              <a:t>1-  کاهش حجم کدنویسی و صرفه جویی در زمان</a:t>
            </a:r>
          </a:p>
          <a:p>
            <a:pPr algn="r" rtl="1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9105" y="30718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 smtClean="0">
                <a:solidFill>
                  <a:schemeClr val="accent4"/>
                </a:solidFill>
              </a:rPr>
              <a:t>2-  ایجاد امنیت بیشتر برای تولید یک نرم افزار تحت وب</a:t>
            </a:r>
          </a:p>
          <a:p>
            <a:pPr algn="r" rtl="1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9105" y="35999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 smtClean="0">
                <a:solidFill>
                  <a:schemeClr val="accent4"/>
                </a:solidFill>
              </a:rPr>
              <a:t>3-  سادگی بیشتر برای ساخت محصولات مختلف</a:t>
            </a:r>
          </a:p>
          <a:p>
            <a:pPr algn="r" rtl="1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0202" y="4155335"/>
            <a:ext cx="9804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chemeClr val="accent4"/>
                </a:solidFill>
              </a:rPr>
              <a:t>4- استفاده از</a:t>
            </a:r>
            <a:r>
              <a:rPr lang="fa-IR" b="0" i="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اصول مهندسی خاص که بیشتر برنامه نویسان از آن استفاده می کنند.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9105" y="46205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 smtClean="0">
                <a:solidFill>
                  <a:schemeClr val="accent4"/>
                </a:solidFill>
              </a:rPr>
              <a:t>5- </a:t>
            </a:r>
            <a:r>
              <a:rPr lang="fa-IR" b="0" i="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حرفه ایی بودن.</a:t>
            </a:r>
          </a:p>
          <a:p>
            <a:pPr algn="r" rtl="1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59105" y="511841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 smtClean="0">
                <a:solidFill>
                  <a:schemeClr val="accent4"/>
                </a:solidFill>
              </a:rPr>
              <a:t>6- </a:t>
            </a:r>
            <a:r>
              <a:rPr lang="fa-IR" b="0" i="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بازار کار بهتر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63374" y="5616262"/>
            <a:ext cx="10918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chemeClr val="accent4"/>
                </a:solidFill>
              </a:rPr>
              <a:t>7- در کل نتیجه مطلوب تر به دلیل اساس محکم </a:t>
            </a:r>
            <a:r>
              <a:rPr lang="en-US" dirty="0" smtClean="0">
                <a:solidFill>
                  <a:schemeClr val="accent4"/>
                </a:solidFill>
              </a:rPr>
              <a:t>framework</a:t>
            </a:r>
            <a:r>
              <a:rPr lang="fa-IR" dirty="0" smtClean="0">
                <a:solidFill>
                  <a:schemeClr val="accent4"/>
                </a:solidFill>
              </a:rPr>
              <a:t> از همه لحاظ نسبت کدنویسی شخصی</a:t>
            </a:r>
            <a:r>
              <a:rPr lang="fa-IR" dirty="0">
                <a:solidFill>
                  <a:schemeClr val="accent4"/>
                </a:solidFill>
              </a:rPr>
              <a:t> </a:t>
            </a:r>
            <a:r>
              <a:rPr lang="fa-IR" dirty="0" smtClean="0">
                <a:solidFill>
                  <a:schemeClr val="accent4"/>
                </a:solidFill>
              </a:rPr>
              <a:t>و...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0" y="4651748"/>
            <a:ext cx="2372007" cy="14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11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5700" y="1487962"/>
            <a:ext cx="2271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معایب 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framework</a:t>
            </a:r>
            <a:r>
              <a:rPr lang="fa-IR" sz="20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245" y="685739"/>
            <a:ext cx="1064773" cy="10647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89050" y="274036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b="0" i="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1- </a:t>
            </a:r>
            <a:r>
              <a:rPr lang="fa-IR" dirty="0" smtClean="0">
                <a:solidFill>
                  <a:schemeClr val="accent4"/>
                </a:solidFill>
                <a:latin typeface="Arial" panose="020B0604020202020204" pitchFamily="34" charset="0"/>
              </a:rPr>
              <a:t>برنامه نویسی در یک چارچوب خاص محدودیت هایی را به همراه می آورد</a:t>
            </a: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</a:rPr>
              <a:t>.</a:t>
            </a:r>
            <a:endParaRPr lang="fa-IR" b="0" i="0" dirty="0" smtClean="0">
              <a:solidFill>
                <a:schemeClr val="accent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9050" y="30158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 smtClean="0">
                <a:solidFill>
                  <a:schemeClr val="accent4"/>
                </a:solidFill>
                <a:latin typeface="Arial" panose="020B0604020202020204" pitchFamily="34" charset="0"/>
              </a:rPr>
              <a:t/>
            </a:r>
            <a:br>
              <a:rPr lang="fa-IR" dirty="0" smtClean="0">
                <a:solidFill>
                  <a:schemeClr val="accent4"/>
                </a:solidFill>
                <a:latin typeface="Arial" panose="020B0604020202020204" pitchFamily="34" charset="0"/>
              </a:rPr>
            </a:br>
            <a:r>
              <a:rPr lang="fa-IR" b="0" i="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2- </a:t>
            </a:r>
            <a:r>
              <a:rPr lang="fa-IR" dirty="0" smtClean="0">
                <a:solidFill>
                  <a:schemeClr val="accent4"/>
                </a:solidFill>
                <a:latin typeface="Arial" panose="020B0604020202020204" pitchFamily="34" charset="0"/>
              </a:rPr>
              <a:t>انتخاب های شما را برای بکارگیری برنامه نویس محدود می کند 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9050" y="369539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b="0" i="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3- </a:t>
            </a:r>
            <a:r>
              <a:rPr lang="fa-IR" dirty="0" smtClean="0">
                <a:solidFill>
                  <a:schemeClr val="accent4"/>
                </a:solidFill>
                <a:latin typeface="Arial" panose="020B0604020202020204" pitchFamily="34" charset="0"/>
              </a:rPr>
              <a:t>سر بار اضافی</a:t>
            </a:r>
          </a:p>
        </p:txBody>
      </p:sp>
      <p:sp>
        <p:nvSpPr>
          <p:cNvPr id="9" name="Rectangle 8"/>
          <p:cNvSpPr/>
          <p:nvPr/>
        </p:nvSpPr>
        <p:spPr>
          <a:xfrm>
            <a:off x="1059255" y="4244287"/>
            <a:ext cx="9825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/>
            <a:r>
              <a:rPr lang="fa-IR" b="0" i="0" dirty="0" smtClean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4- </a:t>
            </a:r>
            <a:r>
              <a:rPr lang="fa-IR" dirty="0" smtClean="0">
                <a:solidFill>
                  <a:schemeClr val="accent4"/>
                </a:solidFill>
                <a:latin typeface="Arial" panose="020B0604020202020204" pitchFamily="34" charset="0"/>
              </a:rPr>
              <a:t>مناسب نبودن برای پرژه های کوچک </a:t>
            </a:r>
            <a:endParaRPr lang="fa-IR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09282" y="4767714"/>
            <a:ext cx="3975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fontAlgn="base"/>
            <a:r>
              <a:rPr lang="fa-IR" dirty="0" smtClean="0">
                <a:solidFill>
                  <a:schemeClr val="accent4"/>
                </a:solidFill>
                <a:latin typeface="Arial" panose="020B0604020202020204" pitchFamily="34" charset="0"/>
              </a:rPr>
              <a:t>5- برای افراد مبتدی و تازه وارد توصیه نمی شود.</a:t>
            </a:r>
            <a:endParaRPr lang="fa-IR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14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88" y="2232433"/>
            <a:ext cx="7290051" cy="36450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40317" y="1261625"/>
            <a:ext cx="4848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i="0" dirty="0" smtClean="0">
                <a:solidFill>
                  <a:srgbClr val="00B050"/>
                </a:solidFill>
                <a:effectLst/>
                <a:latin typeface="Helvetica" panose="020B0604020202020204" pitchFamily="34" charset="0"/>
              </a:rPr>
              <a:t> بررسی و مقایسه </a:t>
            </a:r>
            <a:r>
              <a:rPr lang="en-US" sz="2400" b="1" i="0" dirty="0" smtClean="0">
                <a:solidFill>
                  <a:srgbClr val="00B050"/>
                </a:solidFill>
                <a:effectLst/>
                <a:latin typeface="Helvetica" panose="020B0604020202020204" pitchFamily="34" charset="0"/>
              </a:rPr>
              <a:t>PHP </a:t>
            </a:r>
            <a:r>
              <a:rPr lang="fa-IR" sz="2400" b="1" i="0" dirty="0" smtClean="0">
                <a:solidFill>
                  <a:srgbClr val="00B050"/>
                </a:solidFill>
                <a:effectLst/>
                <a:latin typeface="Helvetica" panose="020B0604020202020204" pitchFamily="34" charset="0"/>
              </a:rPr>
              <a:t> و </a:t>
            </a:r>
            <a:r>
              <a:rPr lang="en-US" sz="2400" b="1" i="0" dirty="0" smtClean="0">
                <a:solidFill>
                  <a:srgbClr val="00B050"/>
                </a:solidFill>
                <a:effectLst/>
                <a:latin typeface="Helvetica" panose="020B0604020202020204" pitchFamily="34" charset="0"/>
              </a:rPr>
              <a:t>ASP.NET</a:t>
            </a:r>
            <a:endParaRPr lang="en-US" sz="2400" b="1" i="0" dirty="0">
              <a:solidFill>
                <a:srgbClr val="00B050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74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747</TotalTime>
  <Words>1539</Words>
  <Application>Microsoft Office PowerPoint</Application>
  <PresentationFormat>Widescreen</PresentationFormat>
  <Paragraphs>189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BKoodakBold</vt:lpstr>
      <vt:lpstr>Garamond</vt:lpstr>
      <vt:lpstr>Helvetica</vt:lpstr>
      <vt:lpstr>Tahoma</vt:lpstr>
      <vt:lpstr>Times New Roman</vt:lpstr>
      <vt:lpstr>yekan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RAHiMi</dc:creator>
  <cp:lastModifiedBy>RAHiMi</cp:lastModifiedBy>
  <cp:revision>285</cp:revision>
  <dcterms:created xsi:type="dcterms:W3CDTF">2015-10-08T04:35:16Z</dcterms:created>
  <dcterms:modified xsi:type="dcterms:W3CDTF">2015-10-10T15:28:00Z</dcterms:modified>
</cp:coreProperties>
</file>