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732" r:id="rId2"/>
    <p:sldMasterId id="2147483777" r:id="rId3"/>
  </p:sldMasterIdLst>
  <p:handoutMasterIdLst>
    <p:handoutMasterId r:id="rId12"/>
  </p:handoutMasterIdLst>
  <p:sldIdLst>
    <p:sldId id="256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7099300" cy="10234613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0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65385" autoAdjust="0"/>
    <p:restoredTop sz="86477" autoAdjust="0"/>
  </p:normalViewPr>
  <p:slideViewPr>
    <p:cSldViewPr>
      <p:cViewPr>
        <p:scale>
          <a:sx n="80" d="100"/>
          <a:sy n="80" d="100"/>
        </p:scale>
        <p:origin x="-146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02" y="43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AB3D62-029A-4827-9480-4508C119C91C}" type="datetimeFigureOut">
              <a:rPr lang="en-US"/>
              <a:pPr>
                <a:defRPr/>
              </a:pPr>
              <a:t>11/22/2013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BE222F-EB2A-40B9-B5DA-4F2093BE7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98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CFCB6-DE4A-4051-985A-C24446A9453F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9A32-6239-43FD-9090-889D9E30009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CBB35-0E1C-4053-A70E-7C77F3ABDD8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1FC4-210E-4ECE-9482-50AEB77BE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2A1A-243E-4F28-BFA7-157FC4ECA5E0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46687-3507-4215-9DEA-E8B74E7C604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D5C60-62C2-4A2E-A56E-D05294A3895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38C93AA-3241-4BF0-BAB5-82DF086F125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2pPr>
              <a:defRPr sz="2400">
                <a:cs typeface="B Mitra" pitchFamily="2" charset="-78"/>
              </a:defRPr>
            </a:lvl2pPr>
            <a:lvl3pPr>
              <a:defRPr>
                <a:cs typeface="B Mitra" pitchFamily="2" charset="-78"/>
              </a:defRPr>
            </a:lvl3pPr>
            <a:lvl4pPr>
              <a:defRPr>
                <a:cs typeface="B Mitra" pitchFamily="2" charset="-78"/>
              </a:defRPr>
            </a:lvl4pPr>
            <a:lvl5pPr>
              <a:defRPr>
                <a:cs typeface="B Mitra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17F00-8128-4920-BE88-83877BB7341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2FA3D-EC14-44E3-9E59-1E4F822D20B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FF6BB-FF2A-49F6-B05E-F792909FBE90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D6F3A15-8646-411F-8B8E-604138C14FF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B6D58-5BFA-48FC-814F-BD5D29ED5F5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21B01-E24B-453B-9C49-FF9D4D8AB2A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F5FA-FED8-44C0-999F-16FDAA2C5A1F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C2412E5-EA6C-4506-9647-19F8ABCAB78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FC547-7826-4A6F-AA94-6BADD49D0C6B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875A4-BB92-45D5-A7BA-1068E6D425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78882-93F6-4649-BC35-0E525C12B20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2099D5-981E-4608-B6BB-0E8EDC0AF5E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768467-859D-4A2B-8045-646CB4F6B41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5423-8DD1-497E-91DF-24ED645F938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8AFC-F415-49A8-9E51-9532FBEBC855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9FC86-38C8-4092-B7D0-C307871B79E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C8B9D-429A-4A85-B3D0-9043A6C0944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A68996-A14E-483E-86F5-EBC53A7AE7B1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92A7-71FC-439E-A736-E5A16D5EBD9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48C7-9BED-4D29-AD72-72EDCC01CA5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59731-19D6-4405-85EE-197D658578C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D0DF-6853-4B25-ACAA-AB23318C08D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2D07F-2E6D-416B-A1B0-E717465FA99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7052D-A91A-4C15-A77E-68AEBE05538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62491-3755-4012-84DD-072A3D5C9CA6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7A9D7-2454-4397-AD34-4DCB92B55D61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597E-17B9-4A2E-A79D-9A1B96FC9C5A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C2A91-DBC6-480C-B777-E54DF82649F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5D00A-9F4B-40E0-92D1-41EC001F594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56B3C-EB88-47CE-B083-842AE77F39E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92411-F41C-43A7-A612-1625394162F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8D41B-FEF6-4E02-84A0-86005F71D2D5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AEB4C-8912-4518-952E-A0AD60A5E063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DAA8-504D-4623-93A6-44572FEAC46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9154-982F-4937-858A-742CD35B3A6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614D4-3ED2-416E-9042-DD904AA6A72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8D200-2D4A-4734-BB8D-B429D15C1A74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F6669-D82A-4F80-A30A-60D12F716E0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3126-0543-4B85-95C1-C79E3FFCE2F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63D2-2754-4BE6-9872-E7CA111FE108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17187-417E-4426-9AF4-E88F64F01DEC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660D-2C66-4966-BE39-7DAF8785A7D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1B466-AE08-4786-8BC7-887E225D275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07C4B-5E9C-493E-9DEC-546A98A96D8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0861E-CAA0-4A9B-90D6-3C84619849E8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DBAA8-D4CE-4277-9691-60F71A565FB9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6463-5150-4950-B585-03476A8ED5E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BD779-BCFE-45C8-9734-E2AA55C9E7F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C419-0825-4463-8286-E09ACD3FCF5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8E86F-E600-4C68-BA80-2ABE82CABF3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3988C-4D5E-4739-823C-29514D16F30E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7D3C2-E3D2-434D-A486-3AE55AAED10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03D-031D-47D1-A8F5-0659231E0B4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EB1C3-50F3-4ADF-A401-9A064CDACF7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BEE66-4C0B-456F-9EDC-FA702AAAB9C5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709D7-D5BC-4AB1-B861-6C401966C7B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7CD8D-D002-448F-B8AA-E93BAC514E8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F01E3-0652-4C0F-9C07-7E9A8785CE2A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6C9AE5-B582-486D-9E2B-A10CBEB60AD9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28006-929E-423F-9EDD-76351C896963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45" r:id="rId6"/>
    <p:sldLayoutId id="2147485346" r:id="rId7"/>
    <p:sldLayoutId id="2147485347" r:id="rId8"/>
    <p:sldLayoutId id="2147485348" r:id="rId9"/>
    <p:sldLayoutId id="2147485349" r:id="rId10"/>
    <p:sldLayoutId id="2147485350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 Titr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B Titr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20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Georgia" pitchFamily="18" charset="0"/>
              <a:cs typeface="B Mitra" pitchFamily="2" charset="-78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8A860B-4C2A-44D7-9A25-5AF12E4A6F82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F24EDA-9075-4904-BA77-350FA0CEE78F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2" r:id="rId1"/>
    <p:sldLayoutId id="2147485363" r:id="rId2"/>
    <p:sldLayoutId id="2147485364" r:id="rId3"/>
    <p:sldLayoutId id="2147485365" r:id="rId4"/>
    <p:sldLayoutId id="2147485366" r:id="rId5"/>
    <p:sldLayoutId id="2147485367" r:id="rId6"/>
    <p:sldLayoutId id="2147485368" r:id="rId7"/>
    <p:sldLayoutId id="2147485369" r:id="rId8"/>
    <p:sldLayoutId id="2147485370" r:id="rId9"/>
    <p:sldLayoutId id="2147485371" r:id="rId10"/>
    <p:sldLayoutId id="2147485372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  <a:cs typeface="B Titr" pitchFamily="2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8F0704-34C7-4EA8-A027-757F59AEC79D}" type="datetimeFigureOut">
              <a:rPr lang="fa-IR"/>
              <a:pPr>
                <a:defRPr/>
              </a:pPr>
              <a:t>1435/01/19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8849574-6EE2-49A2-AC81-94EE8B922AC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51" r:id="rId1"/>
    <p:sldLayoutId id="2147485352" r:id="rId2"/>
    <p:sldLayoutId id="2147485353" r:id="rId3"/>
    <p:sldLayoutId id="2147485354" r:id="rId4"/>
    <p:sldLayoutId id="2147485355" r:id="rId5"/>
    <p:sldLayoutId id="2147485356" r:id="rId6"/>
    <p:sldLayoutId id="2147485357" r:id="rId7"/>
    <p:sldLayoutId id="2147485358" r:id="rId8"/>
    <p:sldLayoutId id="2147485359" r:id="rId9"/>
    <p:sldLayoutId id="2147485360" r:id="rId10"/>
    <p:sldLayoutId id="214748536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313" y="2819400"/>
            <a:ext cx="6415087" cy="28241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500" dirty="0" smtClean="0">
                <a:solidFill>
                  <a:srgbClr val="0070C0"/>
                </a:solidFill>
                <a:cs typeface="B Yekan" pitchFamily="2" charset="-78"/>
              </a:rPr>
              <a:t>رادیکالیسم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ویرایش: آذر 1392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a-IR" sz="2400" dirty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a-IR" sz="2400" dirty="0" smtClean="0">
              <a:solidFill>
                <a:srgbClr val="250B55"/>
              </a:solidFill>
              <a:cs typeface="B Yekan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دکتر محمد جواد شريف زاده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2400" dirty="0" smtClean="0">
                <a:solidFill>
                  <a:srgbClr val="250B55"/>
                </a:solidFill>
                <a:cs typeface="B Yekan" pitchFamily="2" charset="-78"/>
              </a:rPr>
              <a:t>دانشگاه امام صادق (ع)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dirty="0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755650" y="404813"/>
            <a:ext cx="7772400" cy="1368425"/>
          </a:xfrm>
        </p:spPr>
        <p:txBody>
          <a:bodyPr/>
          <a:lstStyle/>
          <a:p>
            <a:r>
              <a:rPr lang="fa-IR" sz="4800" b="1" dirty="0" smtClean="0">
                <a:solidFill>
                  <a:srgbClr val="FF0000"/>
                </a:solidFill>
              </a:rPr>
              <a:t>نظام هاي اقتصادي</a:t>
            </a:r>
            <a:endParaRPr 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زمینه های ظهور </a:t>
            </a:r>
            <a:r>
              <a:rPr lang="fa-IR" dirty="0" smtClean="0"/>
              <a:t>اقتصاد سياسي راديکال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نابرابري </a:t>
            </a:r>
            <a:r>
              <a:rPr lang="fa-IR" dirty="0" smtClean="0"/>
              <a:t>هاي بر آمده از سرمايه داري</a:t>
            </a:r>
          </a:p>
          <a:p>
            <a:pPr lvl="1"/>
            <a:r>
              <a:rPr lang="fa-IR" dirty="0" smtClean="0"/>
              <a:t>سرازير شدن انبوهي از روستاييان به شهرها و شرايط کاري فلاکت بار،‌ نامناسب و وحشتناک آنها </a:t>
            </a:r>
          </a:p>
          <a:p>
            <a:r>
              <a:rPr lang="fa-IR" dirty="0"/>
              <a:t>رکود و بحران هاي اقتصادي</a:t>
            </a:r>
          </a:p>
          <a:p>
            <a:r>
              <a:rPr lang="fa-IR" dirty="0"/>
              <a:t>چالش آرمان هاي دموکراتيک روشنگري با قدرت در حال ظهور مالکيت </a:t>
            </a:r>
            <a:r>
              <a:rPr lang="fa-IR" dirty="0" smtClean="0"/>
              <a:t>خصوصي</a:t>
            </a:r>
          </a:p>
          <a:p>
            <a:r>
              <a:rPr lang="fa-IR" dirty="0" smtClean="0"/>
              <a:t>نتیجه این مشکلات برآمدن جریانی بود که مهم ترین دغدغه آن درخواست برابری بیشتر بود.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4287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 smtClean="0"/>
              <a:t>‍‌نظريه پردازان </a:t>
            </a:r>
            <a:r>
              <a:rPr lang="fa-IR" sz="3200" dirty="0" smtClean="0"/>
              <a:t>- </a:t>
            </a:r>
            <a:r>
              <a:rPr lang="fa-IR" sz="3200" b="1" dirty="0"/>
              <a:t>ژان ژاک روسو (1778-1712</a:t>
            </a:r>
            <a:r>
              <a:rPr lang="fa-IR" sz="3200" b="1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مهم ترین اندیشه های روسو:</a:t>
            </a:r>
          </a:p>
          <a:p>
            <a:pPr lvl="1"/>
            <a:r>
              <a:rPr lang="fa-IR" dirty="0" smtClean="0"/>
              <a:t>انتقاد </a:t>
            </a:r>
            <a:r>
              <a:rPr lang="fa-IR" dirty="0" smtClean="0"/>
              <a:t>از نگاه آزمندانه به طبيعت انسان </a:t>
            </a:r>
          </a:p>
          <a:p>
            <a:pPr lvl="1"/>
            <a:r>
              <a:rPr lang="fa-IR" dirty="0" smtClean="0"/>
              <a:t>تاکيد بر نقش اجتماع در شکوفا شدن استعداد انساني</a:t>
            </a:r>
          </a:p>
          <a:p>
            <a:pPr lvl="1"/>
            <a:r>
              <a:rPr lang="fa-IR" dirty="0" smtClean="0"/>
              <a:t>تاکید بر تاثيرپذيري </a:t>
            </a:r>
            <a:r>
              <a:rPr lang="fa-IR" dirty="0" smtClean="0"/>
              <a:t>انسان ها از اجتماع</a:t>
            </a:r>
          </a:p>
          <a:p>
            <a:pPr lvl="1"/>
            <a:r>
              <a:rPr lang="fa-IR" dirty="0" smtClean="0"/>
              <a:t>اعتقاد به اینکه نابرابري مالکيت باعث </a:t>
            </a:r>
            <a:r>
              <a:rPr lang="fa-IR" dirty="0" smtClean="0"/>
              <a:t>تسلط برخي از افراد بر ديگران مي شود و ماهيت مسالمت جوي انسان ها را خراب مي کند.</a:t>
            </a:r>
          </a:p>
          <a:p>
            <a:pPr lvl="1"/>
            <a:r>
              <a:rPr lang="fa-IR" dirty="0" smtClean="0"/>
              <a:t>طرح ايده تشکیل </a:t>
            </a:r>
            <a:r>
              <a:rPr lang="fa-IR" dirty="0"/>
              <a:t>اجتماعات کوچک مبتني بر گفتگو </a:t>
            </a:r>
            <a:r>
              <a:rPr lang="fa-IR" dirty="0" smtClean="0"/>
              <a:t>که در آن </a:t>
            </a:r>
            <a:r>
              <a:rPr lang="fa-IR" dirty="0"/>
              <a:t>هماهنگي منافع خصوصي و </a:t>
            </a:r>
            <a:r>
              <a:rPr lang="fa-IR" dirty="0" smtClean="0"/>
              <a:t>عمومي وجود دارد.</a:t>
            </a:r>
            <a:endParaRPr lang="fa-IR" dirty="0"/>
          </a:p>
          <a:p>
            <a:pPr lvl="1"/>
            <a:r>
              <a:rPr lang="fa-IR" dirty="0"/>
              <a:t>حمايت از ماليات بندي تصاعدي با هدف برقراري برابري بيشتر</a:t>
            </a:r>
          </a:p>
          <a:p>
            <a:pPr lvl="1"/>
            <a:endParaRPr lang="fa-IR" sz="1900" dirty="0"/>
          </a:p>
        </p:txBody>
      </p:sp>
    </p:spTree>
    <p:extLst>
      <p:ext uri="{BB962C8B-B14F-4D97-AF65-F5344CB8AC3E}">
        <p14:creationId xmlns:p14="http://schemas.microsoft.com/office/powerpoint/2010/main" val="3232117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2800" dirty="0"/>
              <a:t>‍‌نظريه پردازان راديکاليسم - کارل مارکس (1883-1818</a:t>
            </a:r>
            <a:r>
              <a:rPr lang="fa-IR" sz="2800" dirty="0" smtClean="0"/>
              <a:t>)</a:t>
            </a:r>
            <a:endParaRPr lang="fa-I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مهم ترین اندیشه های مارکس:</a:t>
            </a:r>
            <a:endParaRPr lang="fa-IR" dirty="0" smtClean="0"/>
          </a:p>
          <a:p>
            <a:pPr lvl="1"/>
            <a:r>
              <a:rPr lang="fa-IR" dirty="0" smtClean="0"/>
              <a:t>طرح سرمايه </a:t>
            </a:r>
            <a:r>
              <a:rPr lang="fa-IR" dirty="0" smtClean="0"/>
              <a:t>داري به عنوان </a:t>
            </a:r>
            <a:r>
              <a:rPr lang="fa-IR" dirty="0" smtClean="0"/>
              <a:t>يکی از شيوه های </a:t>
            </a:r>
            <a:r>
              <a:rPr lang="fa-IR" dirty="0" smtClean="0"/>
              <a:t>توليد</a:t>
            </a:r>
          </a:p>
          <a:p>
            <a:pPr lvl="1"/>
            <a:r>
              <a:rPr lang="fa-IR" dirty="0" smtClean="0"/>
              <a:t>انتقاد از سوسياليست هاي آرمان گرا و ايده جوامع کوچک</a:t>
            </a:r>
          </a:p>
          <a:p>
            <a:pPr lvl="1"/>
            <a:r>
              <a:rPr lang="fa-IR" dirty="0" smtClean="0"/>
              <a:t>انتقاد از حاکميت سرمايه و ماشين بر </a:t>
            </a:r>
            <a:r>
              <a:rPr lang="fa-IR" dirty="0" smtClean="0"/>
              <a:t>اجتماع انسانی </a:t>
            </a:r>
            <a:endParaRPr lang="fa-IR" dirty="0" smtClean="0"/>
          </a:p>
          <a:p>
            <a:pPr lvl="1"/>
            <a:r>
              <a:rPr lang="fa-IR" dirty="0" smtClean="0"/>
              <a:t>طرح نظريه </a:t>
            </a:r>
            <a:r>
              <a:rPr lang="fa-IR" dirty="0" smtClean="0"/>
              <a:t>ارزش مبتني بر کار و موضوع تصاحب ارزش اضافي به دست سرمايه داران</a:t>
            </a:r>
          </a:p>
          <a:p>
            <a:pPr lvl="1"/>
            <a:r>
              <a:rPr lang="fa-IR" dirty="0" smtClean="0"/>
              <a:t>بیان قوانین حاکم </a:t>
            </a:r>
            <a:r>
              <a:rPr lang="fa-IR" dirty="0" smtClean="0"/>
              <a:t>بر سرمايه داري و آينده آن</a:t>
            </a:r>
          </a:p>
          <a:p>
            <a:pPr lvl="2"/>
            <a:r>
              <a:rPr lang="fa-IR" sz="2400" dirty="0" smtClean="0"/>
              <a:t>نرخ هاي سود رو به کاهش، تمرکز فزاينده مالکيت،‌ حذف طبقه متوسط، فلاکت و فقر دائم طبقه کارگر </a:t>
            </a:r>
          </a:p>
          <a:p>
            <a:pPr lvl="1"/>
            <a:r>
              <a:rPr lang="fa-IR" dirty="0" smtClean="0"/>
              <a:t>پيش بيني انقلاب پرولتاريا </a:t>
            </a:r>
            <a:r>
              <a:rPr lang="fa-IR" dirty="0"/>
              <a:t>علیه بورژوازی در اثر خود آگاهي طبقاتي و رکود اقتصادي ناشي از نرخ هاي رو به کاهش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8155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‍‌نظريه </a:t>
            </a:r>
            <a:r>
              <a:rPr lang="fa-IR" sz="3200" dirty="0" smtClean="0"/>
              <a:t>پردازان - </a:t>
            </a:r>
            <a:r>
              <a:rPr lang="fa-IR" sz="3200" dirty="0"/>
              <a:t>ادوارد برنشتاين (1932-1850</a:t>
            </a:r>
            <a:r>
              <a:rPr lang="fa-IR" sz="3200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برنشتاین اعتقاد داشت مارکسيسم </a:t>
            </a:r>
            <a:r>
              <a:rPr lang="fa-IR" dirty="0" smtClean="0"/>
              <a:t>ارتودکس به علت تحول در ماهيت سرمايه داري منسوخ شده است.</a:t>
            </a:r>
          </a:p>
          <a:p>
            <a:r>
              <a:rPr lang="fa-IR" dirty="0" smtClean="0"/>
              <a:t>به همين دليل انقلاب پرولتاريا و سقوط سرمايه داري نامحتمل است.</a:t>
            </a:r>
          </a:p>
          <a:p>
            <a:r>
              <a:rPr lang="fa-IR" dirty="0" smtClean="0"/>
              <a:t>وی تحقق </a:t>
            </a:r>
            <a:r>
              <a:rPr lang="fa-IR" dirty="0" smtClean="0"/>
              <a:t>سوسياليسم از طرق </a:t>
            </a:r>
            <a:r>
              <a:rPr lang="fa-IR" dirty="0" smtClean="0"/>
              <a:t>دموکراتيک را توصیه می کرد. </a:t>
            </a:r>
            <a:endParaRPr lang="fa-IR" dirty="0" smtClean="0"/>
          </a:p>
          <a:p>
            <a:r>
              <a:rPr lang="fa-IR" dirty="0" smtClean="0"/>
              <a:t>برنشتاین </a:t>
            </a:r>
            <a:r>
              <a:rPr lang="fa-IR" dirty="0" smtClean="0"/>
              <a:t>از اخلاق سرمايه </a:t>
            </a:r>
            <a:r>
              <a:rPr lang="fa-IR" dirty="0" smtClean="0"/>
              <a:t>داري انتقاد می کرد. به گفته وی سرمايه </a:t>
            </a:r>
            <a:r>
              <a:rPr lang="fa-IR" dirty="0" smtClean="0"/>
              <a:t>داري مردم را تشويق مي کند که به يکديگر </a:t>
            </a:r>
            <a:r>
              <a:rPr lang="fa-IR" dirty="0" smtClean="0"/>
              <a:t>همچون </a:t>
            </a:r>
            <a:r>
              <a:rPr lang="fa-IR" dirty="0" smtClean="0"/>
              <a:t>ابزاري براي تحقق اهداف شخصي شان نگاه کنند.</a:t>
            </a:r>
          </a:p>
        </p:txBody>
      </p:sp>
    </p:spTree>
    <p:extLst>
      <p:ext uri="{BB962C8B-B14F-4D97-AF65-F5344CB8AC3E}">
        <p14:creationId xmlns:p14="http://schemas.microsoft.com/office/powerpoint/2010/main" val="3696117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200" dirty="0"/>
              <a:t>‍‌نظريه پردازان </a:t>
            </a:r>
            <a:r>
              <a:rPr lang="fa-IR" sz="3200" dirty="0"/>
              <a:t>-لنين (1924-1870</a:t>
            </a:r>
            <a:r>
              <a:rPr lang="fa-IR" sz="3200" dirty="0" smtClean="0"/>
              <a:t>)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مارکس </a:t>
            </a:r>
            <a:r>
              <a:rPr lang="fa-IR" dirty="0" smtClean="0"/>
              <a:t>اشارات اندکي درباره نحوه انقلاب کردن يا ماهيت جامعه پس از انقلاب داشت</a:t>
            </a:r>
            <a:r>
              <a:rPr lang="fa-IR" dirty="0" smtClean="0"/>
              <a:t>.</a:t>
            </a:r>
          </a:p>
          <a:p>
            <a:r>
              <a:rPr lang="fa-IR" dirty="0" smtClean="0"/>
              <a:t>به همین دلیل لنین </a:t>
            </a:r>
            <a:r>
              <a:rPr lang="fa-IR" dirty="0" smtClean="0"/>
              <a:t>ايده </a:t>
            </a:r>
            <a:r>
              <a:rPr lang="fa-IR" dirty="0" smtClean="0"/>
              <a:t>تشکيل حزب پيشگام روشنفکران </a:t>
            </a:r>
            <a:r>
              <a:rPr lang="fa-IR" dirty="0" smtClean="0"/>
              <a:t>متعهد را مطرح کرد.</a:t>
            </a:r>
            <a:endParaRPr lang="fa-IR" dirty="0" smtClean="0"/>
          </a:p>
          <a:p>
            <a:r>
              <a:rPr lang="fa-IR" dirty="0" smtClean="0"/>
              <a:t>وی ماهيت </a:t>
            </a:r>
            <a:r>
              <a:rPr lang="fa-IR" dirty="0" smtClean="0"/>
              <a:t>غير دموکراتيک و اقتدارگراي حزب </a:t>
            </a:r>
            <a:r>
              <a:rPr lang="fa-IR" dirty="0" smtClean="0"/>
              <a:t>کمونيست را اجتناب ناپذیر می دانست.</a:t>
            </a:r>
            <a:endParaRPr lang="fa-IR" dirty="0" smtClean="0"/>
          </a:p>
          <a:p>
            <a:r>
              <a:rPr lang="fa-IR" dirty="0" smtClean="0"/>
              <a:t>طرح نظريه امپرياليسم توسط لنین:</a:t>
            </a:r>
            <a:endParaRPr lang="fa-IR" dirty="0" smtClean="0"/>
          </a:p>
          <a:p>
            <a:pPr lvl="1"/>
            <a:r>
              <a:rPr lang="fa-IR" dirty="0" smtClean="0"/>
              <a:t>بر اساس این نظریه، سرمایه داری جهانی در پی تسلط </a:t>
            </a:r>
            <a:r>
              <a:rPr lang="fa-IR" dirty="0" smtClean="0"/>
              <a:t>بر منابع ساير </a:t>
            </a:r>
            <a:r>
              <a:rPr lang="fa-IR" dirty="0" smtClean="0"/>
              <a:t>کشورهاست.</a:t>
            </a:r>
          </a:p>
          <a:p>
            <a:pPr lvl="1"/>
            <a:r>
              <a:rPr lang="fa-IR" dirty="0" smtClean="0"/>
              <a:t>از کارگران کشورهای سرمایه دار نمی توان انتظار انقلاب ضد سرمایه داری داشت زیرا آنان در طبقه استثمارگر جهانی ادغام شده اند.</a:t>
            </a:r>
            <a:endParaRPr lang="fa-IR" dirty="0"/>
          </a:p>
          <a:p>
            <a:pPr lvl="1"/>
            <a:r>
              <a:rPr lang="fa-IR" dirty="0" smtClean="0"/>
              <a:t> به همین دلیل خشم </a:t>
            </a:r>
            <a:r>
              <a:rPr lang="fa-IR" dirty="0" smtClean="0"/>
              <a:t>انقلابي در خارج از مرکز اقتصاد </a:t>
            </a:r>
            <a:r>
              <a:rPr lang="fa-IR" dirty="0" smtClean="0"/>
              <a:t>جهاني (یعنی در کشورهایی مانند روسیه) شکل خواهد گرفت.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7695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راديكال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fa-IR" dirty="0" smtClean="0"/>
              <a:t>طبيعت بشري: اگر چه انسان­ها ظرفيت خردورزي دارند اما محيط اجتماعي و طبيعي بر آگاهي و رفتار آنان موثر است. انسان نمي­تواند استعدادهاي خود را در خارج از محيط اجتماعي شكوفا كند. </a:t>
            </a:r>
            <a:endParaRPr lang="en-US" dirty="0" smtClean="0"/>
          </a:p>
          <a:p>
            <a:pPr lvl="0"/>
            <a:r>
              <a:rPr lang="fa-IR" dirty="0" smtClean="0"/>
              <a:t>جامعه: جامعه چيزي بيش از جمع افراد است. جامعه ارگانيسمي زنده است كه افراد با تولدشان به آن وارد و با مرگ از آن خارج مي­شوند. از آنجا كه جامعه مقدم بر فرد است منافعي متمايز و بالقوه معارض با تمايلات هر فرد دارد. </a:t>
            </a:r>
            <a:endParaRPr lang="en-US" dirty="0" smtClean="0"/>
          </a:p>
          <a:p>
            <a:pPr lvl="0"/>
            <a:r>
              <a:rPr lang="fa-IR" dirty="0" smtClean="0"/>
              <a:t>دولت: دولت نماينده منافع جمعي شهروندان است و اهدافي را كه افراد نمي­توانند به تنهايي محقق سازند در قالب جمع محقق مي­سازد. </a:t>
            </a:r>
            <a:endParaRPr lang="en-US" dirty="0" smtClean="0"/>
          </a:p>
          <a:p>
            <a:pPr lvl="0"/>
            <a:r>
              <a:rPr lang="fa-IR" dirty="0" smtClean="0"/>
              <a:t>اخلاقي بودن: راديكال­هاي ماركسيست مفهوم اخلاق را رد مي­كنند اما راديكال­هاي غير ماركسيست معتقدند تحقير انسان و شيء‌ديدن آن غير اخلاقي است.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417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/>
              <a:t>اصول اقتصاد سياسي راديكال - ادامه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sz="2600" dirty="0" smtClean="0"/>
              <a:t>آزادي: به معناي توانايي افراد براي تحقق قابليت­هايشان است. به همين دليل آزادي مي­تواند در بستر </a:t>
            </a:r>
            <a:r>
              <a:rPr lang="fa-IR" sz="2600" dirty="0" smtClean="0"/>
              <a:t>جامعه </a:t>
            </a:r>
            <a:r>
              <a:rPr lang="fa-IR" sz="2600" dirty="0" smtClean="0"/>
              <a:t>پويا و مبتني بر همكاري و مشاركت محقق شود. </a:t>
            </a:r>
            <a:endParaRPr lang="en-US" sz="2600" dirty="0" smtClean="0"/>
          </a:p>
          <a:p>
            <a:pPr lvl="0"/>
            <a:r>
              <a:rPr lang="fa-IR" sz="2600" dirty="0" smtClean="0"/>
              <a:t>اقتدار: ‌به استثناي مقوله رهبري در انقلاب، اقتدار زماني مشروع است كه به شيوه دموكراتيك و بر اساس مشاركت گسترده و مسووليت­پذيري عمومي به دست آيد. </a:t>
            </a:r>
            <a:endParaRPr lang="en-US" sz="2600" dirty="0" smtClean="0"/>
          </a:p>
          <a:p>
            <a:pPr lvl="0"/>
            <a:r>
              <a:rPr lang="fa-IR" sz="2600" dirty="0" smtClean="0"/>
              <a:t>برابري:‌ نه تنها به معناي برابري در فرصت­ها بلكه به معناي برابري اساسي در نتيجه است؛ كه ممكن است مستلزم ماليات ستاني تصاعدي و حتي مصادره دارايي ها نيز باشد. </a:t>
            </a:r>
            <a:endParaRPr lang="en-US" sz="2600" dirty="0" smtClean="0"/>
          </a:p>
          <a:p>
            <a:pPr lvl="0"/>
            <a:r>
              <a:rPr lang="fa-IR" sz="2600" dirty="0" smtClean="0"/>
              <a:t>عدالت: شهروندان نسبت به آن دسته از شرايطي كه براي پيشرفت انسان ها ضروري است مانند نيازهاي مادي و مراقبت هاي بهداشتي صاحب حق هستند و بايد در برابر قانون نيز مساوي باشند. </a:t>
            </a:r>
            <a:endParaRPr lang="en-US" sz="2600" dirty="0" smtClean="0"/>
          </a:p>
          <a:p>
            <a:pPr lvl="0"/>
            <a:r>
              <a:rPr lang="fa-IR" sz="2600" dirty="0" smtClean="0"/>
              <a:t>كارايي: منابع جامعه بايد به گونه اي استفاده شود كه به بهترين شكل ممكن به تحقق اهداف ناملموسي مانند عدالت،‌انسجام و ... منجر شود. </a:t>
            </a:r>
            <a:endParaRPr lang="en-US" sz="2600" dirty="0" smtClean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3628669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3">
      <a:majorFont>
        <a:latin typeface="Georgia"/>
        <a:ea typeface=""/>
        <a:cs typeface="B Titr"/>
      </a:majorFont>
      <a:minorFont>
        <a:latin typeface="Georgia"/>
        <a:ea typeface=""/>
        <a:cs typeface="B Mitra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16616</TotalTime>
  <Words>771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Custom Design</vt:lpstr>
      <vt:lpstr>Civic</vt:lpstr>
      <vt:lpstr>1_Custom Design</vt:lpstr>
      <vt:lpstr>نظام هاي اقتصادي</vt:lpstr>
      <vt:lpstr>زمینه های ظهور اقتصاد سياسي راديکال</vt:lpstr>
      <vt:lpstr>‍‌نظريه پردازان - ژان ژاک روسو (1778-1712)</vt:lpstr>
      <vt:lpstr>‍‌نظريه پردازان راديکاليسم - کارل مارکس (1883-1818)</vt:lpstr>
      <vt:lpstr>‍‌نظريه پردازان - ادوارد برنشتاين (1932-1850)</vt:lpstr>
      <vt:lpstr>‍‌نظريه پردازان -لنين (1924-1870)</vt:lpstr>
      <vt:lpstr>اصول اقتصاد سياسي راديكال</vt:lpstr>
      <vt:lpstr>اصول اقتصاد سياسي راديكال - ادامه</vt:lpstr>
    </vt:vector>
  </TitlesOfParts>
  <Company>Emtedad Sazgar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«سازوکار بازار، نهادهای حقوقی و تخصیص منابع»  در اسلام</dc:title>
  <dc:creator>Aria</dc:creator>
  <cp:lastModifiedBy>Javad</cp:lastModifiedBy>
  <cp:revision>752</cp:revision>
  <dcterms:created xsi:type="dcterms:W3CDTF">2009-01-13T09:50:30Z</dcterms:created>
  <dcterms:modified xsi:type="dcterms:W3CDTF">2013-11-22T15:18:23Z</dcterms:modified>
</cp:coreProperties>
</file>