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BB1FF1-0D13-4463-9D30-B1E5EBC5EC54}" type="datetimeFigureOut">
              <a:rPr lang="en-US" smtClean="0"/>
              <a:t>7/31/2012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5CC6D7-F1C1-40B7-AE7F-924E653B4D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372600" cy="7010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219200" y="2438400"/>
            <a:ext cx="7040086" cy="908864"/>
          </a:xfrm>
          <a:prstGeom prst="ellipse">
            <a:avLst/>
          </a:prstGeom>
          <a:noFill/>
        </p:spPr>
        <p:txBody>
          <a:bodyPr wrap="none">
            <a:spAutoFit/>
          </a:bodyPr>
          <a:lstStyle/>
          <a:p>
            <a:r>
              <a:rPr lang="fa-IR" sz="3600" b="1" dirty="0">
                <a:cs typeface="B Mitra" pitchFamily="2" charset="-78"/>
              </a:rPr>
              <a:t>خصلتها، ملکات، شاکله و حالات</a:t>
            </a:r>
            <a:endParaRPr lang="en-US" sz="3600" b="1" dirty="0">
              <a:cs typeface="B Mitra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6096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000" b="1" dirty="0" smtClean="0">
                <a:cs typeface="B Mitra" pitchFamily="2" charset="-78"/>
              </a:rPr>
              <a:t>درس یازدهم</a:t>
            </a:r>
            <a:endParaRPr lang="en-US" sz="40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741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838200"/>
            <a:ext cx="8686800" cy="990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ویژگی رفتارهای متأثر از حالات :  </a:t>
            </a:r>
            <a:r>
              <a:rPr lang="fa-IR" sz="28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آنی </a:t>
            </a:r>
            <a:r>
              <a:rPr lang="fa-IR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و </a:t>
            </a:r>
            <a:r>
              <a:rPr lang="fa-IR" sz="28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بدون طی مراحل تفکر و تعقل</a:t>
            </a:r>
            <a:endParaRPr lang="en-US" sz="2800" b="1" u="sng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85800" y="3283803"/>
            <a:ext cx="7772400" cy="830997"/>
            <a:chOff x="685800" y="2902803"/>
            <a:chExt cx="7772400" cy="830997"/>
          </a:xfrm>
        </p:grpSpPr>
        <p:sp>
          <p:nvSpPr>
            <p:cNvPr id="5" name="TextBox 4"/>
            <p:cNvSpPr txBox="1"/>
            <p:nvPr/>
          </p:nvSpPr>
          <p:spPr>
            <a:xfrm>
              <a:off x="685800" y="2902803"/>
              <a:ext cx="7772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24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cs typeface="B Mitra" pitchFamily="2" charset="-78"/>
                </a:rPr>
                <a:t>ویژگی حالات عارض :         بدون مبنای ثابت                   تأثیر پذیری از آنها باید به </a:t>
              </a:r>
            </a:p>
            <a:p>
              <a:pPr algn="r" rtl="1"/>
              <a:r>
                <a:rPr lang="fa-IR" sz="24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cs typeface="B Mitra" pitchFamily="2" charset="-78"/>
                </a:rPr>
                <a:t>                                 متغیر                                             </a:t>
              </a:r>
              <a:r>
                <a:rPr lang="fa-IR" sz="2400" b="1" u="sng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cs typeface="B Mitra" pitchFamily="2" charset="-78"/>
                </a:rPr>
                <a:t>حداقل</a:t>
              </a:r>
              <a:r>
                <a:rPr lang="fa-IR" sz="24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cs typeface="B Mitra" pitchFamily="2" charset="-78"/>
                </a:rPr>
                <a:t> برسد.                              </a:t>
              </a:r>
              <a:endPara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5943600" y="3057435"/>
              <a:ext cx="457200" cy="0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6096000" y="3055203"/>
              <a:ext cx="304800" cy="371564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eft Arrow 11"/>
            <p:cNvSpPr/>
            <p:nvPr/>
          </p:nvSpPr>
          <p:spPr>
            <a:xfrm>
              <a:off x="3352800" y="3048000"/>
              <a:ext cx="762000" cy="335950"/>
            </a:xfrm>
            <a:prstGeom prst="left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rgbClr val="92D050"/>
              </a:solidFill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987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609600"/>
            <a:ext cx="6934200" cy="838200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واژه های مربوط به </a:t>
            </a:r>
            <a:r>
              <a:rPr lang="fa-IR" sz="3600" b="1" u="sng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حالات</a:t>
            </a:r>
            <a:r>
              <a:rPr lang="fa-IR" sz="36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 در آیات و روایات</a:t>
            </a:r>
            <a:endParaRPr lang="en-US" sz="36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در مقابل امنيت موقعي است که انتظار ضرر مشکوکي می­رود  (نگراني)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255292" y="1677768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خوف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872956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173830" y="45325"/>
                </a:moveTo>
                <a:arcTo wR="1775242" hR="1775242" stAng="16978500" swAng="1111185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5510579" y="2197724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رهب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872956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246592" y="781957"/>
                </a:moveTo>
                <a:arcTo wR="1775242" hR="1775242" stAng="19558640" swAng="1529607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6030536" y="3453010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جزع و فزع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872957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30851" y="2038535"/>
                </a:moveTo>
                <a:arcTo wR="1775242" hR="1775242" stAng="511753" swAng="1529607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5510579" y="4708296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فرح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872957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702665" y="3288970"/>
                </a:moveTo>
                <a:arcTo wR="1775242" hR="1775242" stAng="3510315" swAng="1111185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Freeform 23"/>
          <p:cNvSpPr/>
          <p:nvPr/>
        </p:nvSpPr>
        <p:spPr>
          <a:xfrm>
            <a:off x="4255293" y="5228253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سرور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2872957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376654" y="3505159"/>
                </a:moveTo>
                <a:arcTo wR="1775242" hR="1775242" stAng="6178500" swAng="1111185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 25"/>
          <p:cNvSpPr/>
          <p:nvPr/>
        </p:nvSpPr>
        <p:spPr>
          <a:xfrm>
            <a:off x="3000006" y="4708296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طرب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2872957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3892" y="2768527"/>
                </a:moveTo>
                <a:arcTo wR="1775242" hR="1775242" stAng="8758640" swAng="1529607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reeform 27"/>
          <p:cNvSpPr/>
          <p:nvPr/>
        </p:nvSpPr>
        <p:spPr>
          <a:xfrm>
            <a:off x="2480051" y="3453010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بطر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2872957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633" y="1511949"/>
                </a:moveTo>
                <a:arcTo wR="1775242" hR="1775242" stAng="11311753" swAng="1529607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Freeform 29"/>
          <p:cNvSpPr/>
          <p:nvPr/>
        </p:nvSpPr>
        <p:spPr>
          <a:xfrm>
            <a:off x="3000007" y="2197724"/>
            <a:ext cx="785812" cy="510778"/>
          </a:xfrm>
          <a:custGeom>
            <a:avLst/>
            <a:gdLst>
              <a:gd name="connsiteX0" fmla="*/ 0 w 785812"/>
              <a:gd name="connsiteY0" fmla="*/ 85131 h 510778"/>
              <a:gd name="connsiteX1" fmla="*/ 85131 w 785812"/>
              <a:gd name="connsiteY1" fmla="*/ 0 h 510778"/>
              <a:gd name="connsiteX2" fmla="*/ 700681 w 785812"/>
              <a:gd name="connsiteY2" fmla="*/ 0 h 510778"/>
              <a:gd name="connsiteX3" fmla="*/ 785812 w 785812"/>
              <a:gd name="connsiteY3" fmla="*/ 85131 h 510778"/>
              <a:gd name="connsiteX4" fmla="*/ 785812 w 785812"/>
              <a:gd name="connsiteY4" fmla="*/ 425647 h 510778"/>
              <a:gd name="connsiteX5" fmla="*/ 700681 w 785812"/>
              <a:gd name="connsiteY5" fmla="*/ 510778 h 510778"/>
              <a:gd name="connsiteX6" fmla="*/ 85131 w 785812"/>
              <a:gd name="connsiteY6" fmla="*/ 510778 h 510778"/>
              <a:gd name="connsiteX7" fmla="*/ 0 w 785812"/>
              <a:gd name="connsiteY7" fmla="*/ 425647 h 510778"/>
              <a:gd name="connsiteX8" fmla="*/ 0 w 785812"/>
              <a:gd name="connsiteY8" fmla="*/ 85131 h 51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812" h="510778">
                <a:moveTo>
                  <a:pt x="0" y="85131"/>
                </a:moveTo>
                <a:cubicBezTo>
                  <a:pt x="0" y="38114"/>
                  <a:pt x="38114" y="0"/>
                  <a:pt x="85131" y="0"/>
                </a:cubicBezTo>
                <a:lnTo>
                  <a:pt x="700681" y="0"/>
                </a:lnTo>
                <a:cubicBezTo>
                  <a:pt x="747698" y="0"/>
                  <a:pt x="785812" y="38114"/>
                  <a:pt x="785812" y="85131"/>
                </a:cubicBezTo>
                <a:lnTo>
                  <a:pt x="785812" y="425647"/>
                </a:lnTo>
                <a:cubicBezTo>
                  <a:pt x="785812" y="472664"/>
                  <a:pt x="747698" y="510778"/>
                  <a:pt x="700681" y="510778"/>
                </a:cubicBezTo>
                <a:lnTo>
                  <a:pt x="85131" y="510778"/>
                </a:lnTo>
                <a:cubicBezTo>
                  <a:pt x="38114" y="510778"/>
                  <a:pt x="0" y="472664"/>
                  <a:pt x="0" y="425647"/>
                </a:cubicBezTo>
                <a:lnTo>
                  <a:pt x="0" y="85131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3514" tIns="93514" rIns="93514" bIns="9351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خشع</a:t>
            </a:r>
            <a:endParaRPr lang="en-US" sz="1800" b="1" kern="12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872957" y="1933157"/>
            <a:ext cx="3550485" cy="35504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47819" y="261514"/>
                </a:moveTo>
                <a:arcTo wR="1775242" hR="1775242" stAng="14310315" swAng="1111185"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Rounded Rectangle 31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مقابل رغبت وقتي است که نگراني دائمي شود.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آنگاه که ضرر محقق می­شود و بي­تابي صورت گيرد.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مطلق سرور و شادماني در هر </a:t>
            </a:r>
            <a:r>
              <a:rPr lang="fa-IR" sz="20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مرتبه­ای </a:t>
            </a:r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که باشد گويند.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خارج شدن از حد اعتدال  است.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از حد طرب بيشتر است 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در مقابل حزن به معناي انبساطي است که موجب دور شدن درد و غم شود.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505200" y="2819400"/>
            <a:ext cx="2363368" cy="1600200"/>
          </a:xfrm>
          <a:prstGeom prst="roundRect">
            <a:avLst>
              <a:gd name="adj" fmla="val 1322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حالت نرمي پس از قبول و گرفتن مطلبي </a:t>
            </a:r>
            <a:r>
              <a:rPr lang="fa-IR" sz="20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است.</a:t>
            </a:r>
            <a:endParaRPr lang="en-US" sz="20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2867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3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17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45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59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2" grpId="1" animBg="1"/>
      <p:bldP spid="16" grpId="0" animBg="1"/>
      <p:bldP spid="16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  <p:bldP spid="30" grpId="0" animBg="1"/>
      <p:bldP spid="30" grpId="1" animBg="1"/>
      <p:bldP spid="32" grpId="0" animBg="1"/>
      <p:bldP spid="32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457200"/>
            <a:ext cx="8229600" cy="1371600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انسان ، معرکه ی صفات مثبت و منفی                                    و</a:t>
            </a:r>
          </a:p>
          <a:p>
            <a:pPr algn="ctr"/>
            <a:r>
              <a:rPr lang="fa-IR" sz="32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هر توانی دارای صفت متناسب  </a:t>
            </a:r>
            <a:endParaRPr lang="en-US" sz="32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28800" y="1981200"/>
            <a:ext cx="5943600" cy="762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اعتبار </a:t>
            </a:r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بینایی نافذ او که می­تواند حقایق را در لابلای رخدادها شکار کند «اولوالابصار» گویند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8800" y="2667000"/>
            <a:ext cx="5943600" cy="762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اعتبار صلابت </a:t>
            </a:r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و استقامت و </a:t>
            </a:r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اطمینان در </a:t>
            </a:r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حرکت و مواجهه با </a:t>
            </a:r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مسائل او را«مُخبِت» گویند.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43200" y="3352800"/>
            <a:ext cx="5943600" cy="76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اعتبار ایمانش «</a:t>
            </a:r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مؤمن»گویند</a:t>
            </a:r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.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743200" y="3962400"/>
            <a:ext cx="5943600" cy="76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اعتبار </a:t>
            </a:r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حسن </a:t>
            </a:r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گزینی­اش «محسن» گویند.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85800" y="4495800"/>
            <a:ext cx="6400800" cy="7620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اعتبار بهره­گیری او از نشانه­ها به لقب «متوسم» </a:t>
            </a:r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گویند.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85800" y="5181600"/>
            <a:ext cx="6400800" cy="8382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fa-IR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</a:t>
            </a:r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اعتبار </a:t>
            </a:r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انجام </a:t>
            </a:r>
            <a:r>
              <a:rPr lang="fa-IR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اعمال باقی و متناسب با شرایط مکانی  و زمانی،  نشانِ «صالح» به او داده می شود.   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r"/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4" name="7-Point Star 13"/>
          <p:cNvSpPr/>
          <p:nvPr/>
        </p:nvSpPr>
        <p:spPr>
          <a:xfrm>
            <a:off x="2133600" y="1828800"/>
            <a:ext cx="5334000" cy="4038600"/>
          </a:xfrm>
          <a:prstGeom prst="star7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r>
              <a:rPr lang="fa-IR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تکرار تفکر و تعقل به واسطه </a:t>
            </a:r>
          </a:p>
          <a:p>
            <a:pPr algn="ctr"/>
            <a:r>
              <a:rPr lang="fa-IR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تکرار اعمال صالح</a:t>
            </a:r>
          </a:p>
          <a:p>
            <a:pPr algn="ctr"/>
            <a:endParaRPr lang="fa-IR" sz="24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r>
              <a:rPr lang="fa-IR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احیای صفات نیک</a:t>
            </a:r>
          </a:p>
          <a:p>
            <a:pPr algn="ctr"/>
            <a:endParaRPr lang="fa-IR" sz="24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en-US" sz="24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4648200" y="4114800"/>
            <a:ext cx="228600" cy="609600"/>
          </a:xfrm>
          <a:prstGeom prst="downArrow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8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28800" y="1981200"/>
            <a:ext cx="5943600" cy="762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کسی که مکرراً از تفکر خود بهره نمی­گیرد دارای صفت «حمق» و «جهل» می­گردد.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28800" y="2667000"/>
            <a:ext cx="5943600" cy="762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کسی که مکرراً از اعطاء به دیگران سرباز می زند دارای صفت «بخل» و «شحّ» می­شود. 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743200" y="3352800"/>
            <a:ext cx="5943600" cy="76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آن که در تحلیل و انطباق گزاره­های حقیقی بیشتر مواقع به اشتباه حکم صادر می کند دارای صفت «کذب» می­شود. 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743200" y="3962400"/>
            <a:ext cx="5943600" cy="76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آن که توجه خود را از حق به باطل معطوف می­کند و پیوسته این کار را انجام می دهد </a:t>
            </a:r>
            <a:r>
              <a:rPr lang="fa-IR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دارای صفت </a:t>
            </a:r>
            <a:r>
              <a:rPr lang="fa-IR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«جرم</a:t>
            </a:r>
            <a:r>
              <a:rPr lang="fa-IR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» می شوذ. 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5800" y="4495800"/>
            <a:ext cx="6400800" cy="7620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اگر هر بار از طبیعت انسانی خود خارج شود صفت «سرف» را برای خود صرف می­کند. 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5800" y="5181600"/>
            <a:ext cx="6400800" cy="8382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fa-IR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r" rtl="1"/>
            <a:r>
              <a:rPr lang="fa-IR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اگر از </a:t>
            </a:r>
            <a:r>
              <a:rPr lang="fa-IR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تعادل در بکارگیری همه قوا خارج شده در این حالت صفت «فسق» را برای خود طلب می­کند</a:t>
            </a:r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.   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r"/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457200"/>
            <a:ext cx="8229600" cy="1371600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انسان ، معرکه ی صفات مثبت و منفی                                    و</a:t>
            </a:r>
          </a:p>
          <a:p>
            <a:pPr algn="ctr"/>
            <a:r>
              <a:rPr lang="fa-IR" sz="32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هر توانی دارای صفت متناسب  </a:t>
            </a:r>
            <a:endParaRPr lang="en-US" sz="32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2" name="7-Point Star 11"/>
          <p:cNvSpPr/>
          <p:nvPr/>
        </p:nvSpPr>
        <p:spPr>
          <a:xfrm>
            <a:off x="2133600" y="1828800"/>
            <a:ext cx="5334000" cy="4038600"/>
          </a:xfrm>
          <a:prstGeom prst="star7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r>
              <a:rPr lang="fa-IR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تکرار عدم استفاده از قوا و نیروها</a:t>
            </a:r>
          </a:p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2400" b="1" dirty="0" smtClean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r>
              <a:rPr lang="fa-IR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صفات منفی</a:t>
            </a:r>
            <a:endParaRPr lang="fa-IR" sz="24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en-US" sz="24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648200" y="4114800"/>
            <a:ext cx="228600" cy="609600"/>
          </a:xfrm>
          <a:prstGeom prst="downArrow">
            <a:avLst/>
          </a:prstGeom>
          <a:ln>
            <a:solidFill>
              <a:srgbClr val="FFFF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530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533400"/>
            <a:ext cx="7848600" cy="1524000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fa-IR" sz="24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</a:t>
            </a:r>
            <a:r>
              <a:rPr lang="fa-IR" sz="24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مجموعه صفات خوب یا بد فرد که به طورطبیعی بر رفتار او تاثیر می گذارند </a:t>
            </a:r>
            <a:r>
              <a:rPr lang="fa-IR" sz="2400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"خُلُق" </a:t>
            </a:r>
            <a:r>
              <a:rPr lang="fa-IR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    </a:t>
            </a:r>
          </a:p>
          <a:p>
            <a:pPr lvl="0" algn="r"/>
            <a:r>
              <a:rPr lang="fa-IR" sz="24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و </a:t>
            </a:r>
            <a:r>
              <a:rPr lang="fa-IR" sz="24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به اعتبار تسلط این صفات بر رفتارها به آن­ها </a:t>
            </a:r>
            <a:r>
              <a:rPr lang="fa-IR" sz="2400" b="1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«ملکات» </a:t>
            </a:r>
            <a:r>
              <a:rPr lang="fa-IR" sz="2400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می </a:t>
            </a:r>
            <a:r>
              <a:rPr lang="fa-IR" sz="2400" dirty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گویند.  </a:t>
            </a:r>
            <a:endParaRPr lang="en-US" sz="24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r"/>
            <a:endParaRPr lang="en-US" sz="2400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" y="3799582"/>
            <a:ext cx="7772400" cy="1077218"/>
            <a:chOff x="685800" y="2902803"/>
            <a:chExt cx="7772400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685800" y="2902803"/>
              <a:ext cx="7772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32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cs typeface="B Mitra" pitchFamily="2" charset="-78"/>
                </a:rPr>
                <a:t>ریشه ی خلقیات :         محیط و وراثت </a:t>
              </a:r>
            </a:p>
            <a:p>
              <a:pPr algn="r" rtl="1"/>
              <a:r>
                <a:rPr lang="fa-IR" sz="3200" b="1" dirty="0">
                  <a:solidFill>
                    <a:schemeClr val="bg2">
                      <a:lumMod val="20000"/>
                      <a:lumOff val="80000"/>
                    </a:schemeClr>
                  </a:solidFill>
                  <a:cs typeface="B Mitra" pitchFamily="2" charset="-78"/>
                </a:rPr>
                <a:t> </a:t>
              </a:r>
              <a:r>
                <a:rPr lang="fa-IR" sz="32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cs typeface="B Mitra" pitchFamily="2" charset="-78"/>
                </a:rPr>
                <a:t>                                تکرار عمل</a:t>
              </a:r>
              <a:endParaRPr lang="en-US" sz="3200" b="1" dirty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5486400" y="3135868"/>
              <a:ext cx="457200" cy="0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5486400" y="3133636"/>
              <a:ext cx="457200" cy="600164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438400" y="3944780"/>
            <a:ext cx="721320" cy="914399"/>
            <a:chOff x="2438400" y="3429001"/>
            <a:chExt cx="721320" cy="914399"/>
          </a:xfrm>
          <a:solidFill>
            <a:srgbClr val="92D050"/>
          </a:solidFill>
        </p:grpSpPr>
        <p:sp>
          <p:nvSpPr>
            <p:cNvPr id="13" name="Curved Right Arrow 12"/>
            <p:cNvSpPr/>
            <p:nvPr/>
          </p:nvSpPr>
          <p:spPr>
            <a:xfrm>
              <a:off x="2473920" y="3809999"/>
              <a:ext cx="685800" cy="533401"/>
            </a:xfrm>
            <a:prstGeom prst="curvedRightArrow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Curved Down Arrow 14"/>
            <p:cNvSpPr/>
            <p:nvPr/>
          </p:nvSpPr>
          <p:spPr>
            <a:xfrm rot="16200000">
              <a:off x="2578684" y="3288717"/>
              <a:ext cx="440752" cy="721320"/>
            </a:xfrm>
            <a:prstGeom prst="curvedDownArrow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133600" y="251460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خلق سوق دهنده ی انسان به عمل</a:t>
            </a:r>
            <a:endParaRPr lang="en-US" sz="20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9037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609600"/>
            <a:ext cx="7848600" cy="914400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28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تعبیر قرآن از ملکات ، خصال و خلقیات </a:t>
            </a:r>
            <a:r>
              <a:rPr lang="fa-IR" sz="2800" b="1" dirty="0" smtClean="0">
                <a:solidFill>
                  <a:srgbClr val="FF0000"/>
                </a:solidFill>
                <a:cs typeface="B Mitra" pitchFamily="2" charset="-78"/>
              </a:rPr>
              <a:t>: شاکله </a:t>
            </a:r>
            <a:endParaRPr lang="en-US" sz="2800" b="1" dirty="0">
              <a:solidFill>
                <a:srgbClr val="FF0000"/>
              </a:solidFill>
              <a:cs typeface="B Mitra" pitchFamily="2" charset="-78"/>
            </a:endParaRPr>
          </a:p>
          <a:p>
            <a:pPr algn="r"/>
            <a:endParaRPr lang="en-US" sz="28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3657600" y="2743200"/>
            <a:ext cx="1676400" cy="1524000"/>
          </a:xfrm>
          <a:prstGeom prst="ellipse">
            <a:avLst/>
          </a:prstGeom>
          <a:solidFill>
            <a:schemeClr val="bg1">
              <a:lumMod val="10000"/>
              <a:lumOff val="90000"/>
            </a:schemeClr>
          </a:solidFill>
          <a:ln>
            <a:solidFill>
              <a:schemeClr val="bg1">
                <a:lumMod val="10000"/>
                <a:lumOff val="9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شاکله</a:t>
            </a:r>
            <a:endParaRPr lang="en-US" sz="28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9" name="Striped Right Arrow 8"/>
          <p:cNvSpPr/>
          <p:nvPr/>
        </p:nvSpPr>
        <p:spPr>
          <a:xfrm rot="19763034">
            <a:off x="5253907" y="2553485"/>
            <a:ext cx="1447800" cy="381000"/>
          </a:xfrm>
          <a:prstGeom prst="stripedRightArrow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97814" y="1981200"/>
            <a:ext cx="1303186" cy="6096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کمال</a:t>
            </a:r>
            <a:endParaRPr lang="en-US" sz="20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 rot="19679776">
            <a:off x="5161809" y="203588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مثبت یا طیب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2" name="Striped Right Arrow 11"/>
          <p:cNvSpPr/>
          <p:nvPr/>
        </p:nvSpPr>
        <p:spPr>
          <a:xfrm rot="9103710">
            <a:off x="2282121" y="4053952"/>
            <a:ext cx="1447800" cy="381000"/>
          </a:xfrm>
          <a:prstGeom prst="stripedRightArrow">
            <a:avLst/>
          </a:prstGeom>
          <a:solidFill>
            <a:schemeClr val="accent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 rot="19679776">
            <a:off x="2305791" y="348368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منفی یا خبیث</a:t>
            </a:r>
            <a:endParaRPr lang="en-US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82814" y="4495800"/>
            <a:ext cx="1303186" cy="609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  <a:cs typeface="B Mitra" pitchFamily="2" charset="-78"/>
              </a:rPr>
              <a:t>مسخ با گناهان</a:t>
            </a:r>
            <a:endParaRPr lang="en-US" sz="2000" b="1" dirty="0">
              <a:solidFill>
                <a:schemeClr val="bg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171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5">
      <a:dk1>
        <a:sysClr val="windowText" lastClr="000000"/>
      </a:dk1>
      <a:lt1>
        <a:srgbClr val="232323"/>
      </a:lt1>
      <a:dk2>
        <a:srgbClr val="464646"/>
      </a:dk2>
      <a:lt2>
        <a:srgbClr val="8FCD4B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642</TotalTime>
  <Words>482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</dc:creator>
  <cp:lastModifiedBy>zahra</cp:lastModifiedBy>
  <cp:revision>65</cp:revision>
  <dcterms:created xsi:type="dcterms:W3CDTF">2012-07-20T07:37:29Z</dcterms:created>
  <dcterms:modified xsi:type="dcterms:W3CDTF">2012-07-31T17:32:35Z</dcterms:modified>
</cp:coreProperties>
</file>