
<file path=[Content_Types].xml><?xml version="1.0" encoding="utf-8"?>
<Types xmlns="http://schemas.openxmlformats.org/package/2006/content-types">
  <Default Extension="tmp" ContentType="image/png"/>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870" r:id="rId1"/>
  </p:sldMasterIdLst>
  <p:notesMasterIdLst>
    <p:notesMasterId r:id="rId67"/>
  </p:notesMasterIdLst>
  <p:handoutMasterIdLst>
    <p:handoutMasterId r:id="rId68"/>
  </p:handoutMasterIdLst>
  <p:sldIdLst>
    <p:sldId id="267" r:id="rId2"/>
    <p:sldId id="273" r:id="rId3"/>
    <p:sldId id="427" r:id="rId4"/>
    <p:sldId id="428" r:id="rId5"/>
    <p:sldId id="450" r:id="rId6"/>
    <p:sldId id="446" r:id="rId7"/>
    <p:sldId id="451" r:id="rId8"/>
    <p:sldId id="274" r:id="rId9"/>
    <p:sldId id="279" r:id="rId10"/>
    <p:sldId id="454" r:id="rId11"/>
    <p:sldId id="276" r:id="rId12"/>
    <p:sldId id="455" r:id="rId13"/>
    <p:sldId id="457" r:id="rId14"/>
    <p:sldId id="456" r:id="rId15"/>
    <p:sldId id="467" r:id="rId16"/>
    <p:sldId id="468" r:id="rId17"/>
    <p:sldId id="469" r:id="rId18"/>
    <p:sldId id="429" r:id="rId19"/>
    <p:sldId id="277" r:id="rId20"/>
    <p:sldId id="458" r:id="rId21"/>
    <p:sldId id="466" r:id="rId22"/>
    <p:sldId id="470" r:id="rId23"/>
    <p:sldId id="459" r:id="rId24"/>
    <p:sldId id="460" r:id="rId25"/>
    <p:sldId id="461" r:id="rId26"/>
    <p:sldId id="462" r:id="rId27"/>
    <p:sldId id="463" r:id="rId28"/>
    <p:sldId id="464" r:id="rId29"/>
    <p:sldId id="465" r:id="rId30"/>
    <p:sldId id="472" r:id="rId31"/>
    <p:sldId id="474" r:id="rId32"/>
    <p:sldId id="475" r:id="rId33"/>
    <p:sldId id="476" r:id="rId34"/>
    <p:sldId id="478" r:id="rId35"/>
    <p:sldId id="479" r:id="rId36"/>
    <p:sldId id="481" r:id="rId37"/>
    <p:sldId id="480" r:id="rId38"/>
    <p:sldId id="482" r:id="rId39"/>
    <p:sldId id="483" r:id="rId40"/>
    <p:sldId id="484" r:id="rId41"/>
    <p:sldId id="485" r:id="rId42"/>
    <p:sldId id="486" r:id="rId43"/>
    <p:sldId id="487" r:id="rId44"/>
    <p:sldId id="488" r:id="rId45"/>
    <p:sldId id="489" r:id="rId46"/>
    <p:sldId id="490" r:id="rId47"/>
    <p:sldId id="492" r:id="rId48"/>
    <p:sldId id="493" r:id="rId49"/>
    <p:sldId id="494" r:id="rId50"/>
    <p:sldId id="495" r:id="rId51"/>
    <p:sldId id="496" r:id="rId52"/>
    <p:sldId id="497" r:id="rId53"/>
    <p:sldId id="498" r:id="rId54"/>
    <p:sldId id="499" r:id="rId55"/>
    <p:sldId id="503" r:id="rId56"/>
    <p:sldId id="506" r:id="rId57"/>
    <p:sldId id="507" r:id="rId58"/>
    <p:sldId id="508" r:id="rId59"/>
    <p:sldId id="509" r:id="rId60"/>
    <p:sldId id="510" r:id="rId61"/>
    <p:sldId id="511" r:id="rId62"/>
    <p:sldId id="512" r:id="rId63"/>
    <p:sldId id="513" r:id="rId64"/>
    <p:sldId id="514" r:id="rId65"/>
    <p:sldId id="505" r:id="rId66"/>
  </p:sldIdLst>
  <p:sldSz cx="9144000" cy="6858000" type="screen4x3"/>
  <p:notesSz cx="6858000" cy="9144000"/>
  <p:embeddedFontLst>
    <p:embeddedFont>
      <p:font typeface="B Nazanin" panose="00000400000000000000" pitchFamily="2" charset="-78"/>
      <p:regular r:id="rId69"/>
      <p:bold r:id="rId70"/>
    </p:embeddedFont>
    <p:embeddedFont>
      <p:font typeface="MS PGothic" panose="020B0600070205080204" pitchFamily="34" charset="-128"/>
      <p:regular r:id="rId71"/>
    </p:embeddedFont>
    <p:embeddedFont>
      <p:font typeface="MS PGothic" panose="020B0600070205080204" pitchFamily="34" charset="-128"/>
      <p:regular r:id="rId71"/>
    </p:embeddedFont>
    <p:embeddedFont>
      <p:font typeface="Garamond" panose="02020404030301010803" pitchFamily="18" charset="0"/>
      <p:regular r:id="rId72"/>
      <p:bold r:id="rId73"/>
      <p:italic r:id="rId74"/>
    </p:embeddedFont>
    <p:embeddedFont>
      <p:font typeface="B Titr" panose="00000700000000000000" pitchFamily="2" charset="-78"/>
      <p:bold r:id="rId75"/>
    </p:embeddedFont>
    <p:embeddedFont>
      <p:font typeface="Cambria" panose="02040503050406030204" pitchFamily="18" charset="0"/>
      <p:regular r:id="rId76"/>
      <p:bold r:id="rId77"/>
      <p:italic r:id="rId78"/>
      <p:boldItalic r:id="rId79"/>
    </p:embeddedFont>
    <p:embeddedFont>
      <p:font typeface="Cambria Math" panose="02040503050406030204" pitchFamily="18" charset="0"/>
      <p:regular r:id="rId80"/>
    </p:embeddedFont>
    <p:embeddedFont>
      <p:font typeface="Calibri" panose="020F0502020204030204" pitchFamily="34" charset="0"/>
      <p:regular r:id="rId81"/>
      <p:bold r:id="rId82"/>
      <p:italic r:id="rId83"/>
      <p:boldItalic r:id="rId84"/>
    </p:embeddedFont>
    <p:embeddedFont>
      <p:font typeface="Verdana" panose="020B0604030504040204" pitchFamily="34" charset="0"/>
      <p:regular r:id="rId85"/>
      <p:bold r:id="rId86"/>
      <p:italic r:id="rId87"/>
      <p:boldItalic r:id="rId88"/>
    </p:embeddedFont>
  </p:embeddedFontLst>
  <p:defaultTextStyle>
    <a:defPPr>
      <a:defRPr lang="en-US"/>
    </a:defPPr>
    <a:lvl1pPr algn="l" rtl="0" fontAlgn="base">
      <a:spcBef>
        <a:spcPct val="0"/>
      </a:spcBef>
      <a:spcAft>
        <a:spcPct val="0"/>
      </a:spcAft>
      <a:defRPr kern="1200">
        <a:solidFill>
          <a:schemeClr val="tx1"/>
        </a:solidFill>
        <a:latin typeface="Arial" pitchFamily="34" charset="0"/>
        <a:ea typeface="MS PGothic" pitchFamily="34" charset="-128"/>
        <a:cs typeface="+mn-cs"/>
      </a:defRPr>
    </a:lvl1pPr>
    <a:lvl2pPr marL="457200" algn="l" rtl="0" fontAlgn="base">
      <a:spcBef>
        <a:spcPct val="0"/>
      </a:spcBef>
      <a:spcAft>
        <a:spcPct val="0"/>
      </a:spcAft>
      <a:defRPr kern="1200">
        <a:solidFill>
          <a:schemeClr val="tx1"/>
        </a:solidFill>
        <a:latin typeface="Arial"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Arial"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Arial"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Arial" pitchFamily="34" charset="0"/>
        <a:ea typeface="MS PGothic" pitchFamily="34" charset="-128"/>
        <a:cs typeface="+mn-cs"/>
      </a:defRPr>
    </a:lvl5pPr>
    <a:lvl6pPr marL="2286000" algn="r" defTabSz="914400" rtl="1" eaLnBrk="1" latinLnBrk="0" hangingPunct="1">
      <a:defRPr kern="1200">
        <a:solidFill>
          <a:schemeClr val="tx1"/>
        </a:solidFill>
        <a:latin typeface="Arial" pitchFamily="34" charset="0"/>
        <a:ea typeface="MS PGothic" pitchFamily="34" charset="-128"/>
        <a:cs typeface="+mn-cs"/>
      </a:defRPr>
    </a:lvl6pPr>
    <a:lvl7pPr marL="2743200" algn="r" defTabSz="914400" rtl="1" eaLnBrk="1" latinLnBrk="0" hangingPunct="1">
      <a:defRPr kern="1200">
        <a:solidFill>
          <a:schemeClr val="tx1"/>
        </a:solidFill>
        <a:latin typeface="Arial" pitchFamily="34" charset="0"/>
        <a:ea typeface="MS PGothic" pitchFamily="34" charset="-128"/>
        <a:cs typeface="+mn-cs"/>
      </a:defRPr>
    </a:lvl7pPr>
    <a:lvl8pPr marL="3200400" algn="r" defTabSz="914400" rtl="1" eaLnBrk="1" latinLnBrk="0" hangingPunct="1">
      <a:defRPr kern="1200">
        <a:solidFill>
          <a:schemeClr val="tx1"/>
        </a:solidFill>
        <a:latin typeface="Arial" pitchFamily="34" charset="0"/>
        <a:ea typeface="MS PGothic" pitchFamily="34" charset="-128"/>
        <a:cs typeface="+mn-cs"/>
      </a:defRPr>
    </a:lvl8pPr>
    <a:lvl9pPr marL="3657600" algn="r" defTabSz="914400" rtl="1" eaLnBrk="1" latinLnBrk="0" hangingPunct="1">
      <a:defRPr kern="1200">
        <a:solidFill>
          <a:schemeClr val="tx1"/>
        </a:solidFill>
        <a:latin typeface="Arial" pitchFamily="34" charset="0"/>
        <a:ea typeface="MS PGothic"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CBCA"/>
    <a:srgbClr val="B8DFEB"/>
    <a:srgbClr val="FF00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84" autoAdjust="0"/>
    <p:restoredTop sz="99147" autoAdjust="0"/>
  </p:normalViewPr>
  <p:slideViewPr>
    <p:cSldViewPr>
      <p:cViewPr varScale="1">
        <p:scale>
          <a:sx n="50" d="100"/>
          <a:sy n="50" d="100"/>
        </p:scale>
        <p:origin x="1020"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handoutMaster" Target="handoutMasters/handoutMaster1.xml"/><Relationship Id="rId84" Type="http://schemas.openxmlformats.org/officeDocument/2006/relationships/font" Target="fonts/font16.fntdata"/><Relationship Id="rId89"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font" Target="fonts/font6.fntdata"/><Relationship Id="rId79" Type="http://schemas.openxmlformats.org/officeDocument/2006/relationships/font" Target="fonts/font11.fntdata"/><Relationship Id="rId5" Type="http://schemas.openxmlformats.org/officeDocument/2006/relationships/slide" Target="slides/slide4.xml"/><Relationship Id="rId90" Type="http://schemas.openxmlformats.org/officeDocument/2006/relationships/viewProps" Target="viewProp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font" Target="fonts/font1.fntdata"/><Relationship Id="rId77" Type="http://schemas.openxmlformats.org/officeDocument/2006/relationships/font" Target="fonts/font9.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4.fntdata"/><Relationship Id="rId80" Type="http://schemas.openxmlformats.org/officeDocument/2006/relationships/font" Target="fonts/font12.fntdata"/><Relationship Id="rId85" Type="http://schemas.openxmlformats.org/officeDocument/2006/relationships/font" Target="fonts/font17.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font" Target="fonts/font2.fntdata"/><Relationship Id="rId75" Type="http://schemas.openxmlformats.org/officeDocument/2006/relationships/font" Target="fonts/font7.fntdata"/><Relationship Id="rId83" Type="http://schemas.openxmlformats.org/officeDocument/2006/relationships/font" Target="fonts/font15.fntdata"/><Relationship Id="rId88" Type="http://schemas.openxmlformats.org/officeDocument/2006/relationships/font" Target="fonts/font20.fntdata"/><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font" Target="fonts/font5.fntdata"/><Relationship Id="rId78" Type="http://schemas.openxmlformats.org/officeDocument/2006/relationships/font" Target="fonts/font10.fntdata"/><Relationship Id="rId81" Type="http://schemas.openxmlformats.org/officeDocument/2006/relationships/font" Target="fonts/font13.fntdata"/><Relationship Id="rId86" Type="http://schemas.openxmlformats.org/officeDocument/2006/relationships/font" Target="fonts/font18.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font" Target="fonts/font8.fntdata"/><Relationship Id="rId7" Type="http://schemas.openxmlformats.org/officeDocument/2006/relationships/slide" Target="slides/slide6.xml"/><Relationship Id="rId71" Type="http://schemas.openxmlformats.org/officeDocument/2006/relationships/font" Target="fonts/font3.fntdata"/><Relationship Id="rId92" Type="http://schemas.openxmlformats.org/officeDocument/2006/relationships/tableStyles" Target="tableStyle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font" Target="fonts/font19.fntdata"/><Relationship Id="rId61" Type="http://schemas.openxmlformats.org/officeDocument/2006/relationships/slide" Target="slides/slide60.xml"/><Relationship Id="rId82" Type="http://schemas.openxmlformats.org/officeDocument/2006/relationships/font" Target="fonts/font14.fntdata"/><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atin typeface="Arial" charset="0"/>
                <a:ea typeface="ＭＳ Ｐゴシック" charset="0"/>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B8E55737-6E72-409D-B2BE-CC188339953D}" type="datetimeFigureOut">
              <a:rPr lang="en-US"/>
              <a:pPr/>
              <a:t>4/11/2015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smtClean="0">
                <a:latin typeface="Arial" charset="0"/>
                <a:ea typeface="ＭＳ Ｐゴシック" charset="0"/>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2D4BC506-2226-41C4-8576-15D213D1D85B}" type="slidenum">
              <a:rPr lang="en-US"/>
              <a:pPr/>
              <a:t>‹#›</a:t>
            </a:fld>
            <a:endParaRPr lang="en-US"/>
          </a:p>
        </p:txBody>
      </p:sp>
    </p:spTree>
    <p:extLst>
      <p:ext uri="{BB962C8B-B14F-4D97-AF65-F5344CB8AC3E}">
        <p14:creationId xmlns:p14="http://schemas.microsoft.com/office/powerpoint/2010/main" val="12404087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Arial" charset="0"/>
                <a:ea typeface="+mn-ea"/>
              </a:defRPr>
            </a:lvl1pPr>
          </a:lstStyle>
          <a:p>
            <a:pPr>
              <a:defRPr/>
            </a:pPr>
            <a:endParaRPr lang="en-US"/>
          </a:p>
        </p:txBody>
      </p:sp>
      <p:sp>
        <p:nvSpPr>
          <p:cNvPr id="1843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fld id="{D5671C27-AED0-40DC-9255-A9B01A9C40A2}" type="datetimeFigureOut">
              <a:rPr lang="en-US"/>
              <a:pPr/>
              <a:t>4/11/2015</a:t>
            </a:fld>
            <a:endParaRPr lang="en-US"/>
          </a:p>
        </p:txBody>
      </p:sp>
      <p:sp>
        <p:nvSpPr>
          <p:cNvPr id="102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843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843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Arial" charset="0"/>
                <a:ea typeface="+mn-ea"/>
              </a:defRPr>
            </a:lvl1pPr>
          </a:lstStyle>
          <a:p>
            <a:pPr>
              <a:defRPr/>
            </a:pPr>
            <a:endParaRPr lang="en-US"/>
          </a:p>
        </p:txBody>
      </p:sp>
      <p:sp>
        <p:nvSpPr>
          <p:cNvPr id="1843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fld id="{6D87DB68-9AF5-429E-B86B-D58469356BF3}" type="slidenum">
              <a:rPr lang="en-US"/>
              <a:pPr/>
              <a:t>‹#›</a:t>
            </a:fld>
            <a:endParaRPr lang="en-US"/>
          </a:p>
        </p:txBody>
      </p:sp>
    </p:spTree>
    <p:extLst>
      <p:ext uri="{BB962C8B-B14F-4D97-AF65-F5344CB8AC3E}">
        <p14:creationId xmlns:p14="http://schemas.microsoft.com/office/powerpoint/2010/main" val="407941855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S PGothic" pitchFamily="34" charset="-128"/>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2"/>
          <p:cNvSpPr>
            <a:spLocks noGrp="1" noRot="1" noChangeAspect="1" noChangeArrowheads="1" noTextEdit="1"/>
          </p:cNvSpPr>
          <p:nvPr>
            <p:ph type="sldImg"/>
          </p:nvPr>
        </p:nvSpPr>
        <p:spPr>
          <a:ln/>
        </p:spPr>
      </p:sp>
      <p:sp>
        <p:nvSpPr>
          <p:cNvPr id="3074" name="Rectangle 3"/>
          <p:cNvSpPr>
            <a:spLocks noGrp="1" noChangeArrowheads="1"/>
          </p:cNvSpPr>
          <p:nvPr>
            <p:ph type="body" idx="1"/>
          </p:nvPr>
        </p:nvSpPr>
        <p:spPr>
          <a:noFill/>
          <a:ln/>
        </p:spPr>
        <p:txBody>
          <a:bodyPr/>
          <a:lstStyle/>
          <a:p>
            <a:pPr eaLnBrk="1" hangingPunct="1"/>
            <a:endParaRPr lang="fa-IR" smtClean="0"/>
          </a:p>
        </p:txBody>
      </p:sp>
    </p:spTree>
    <p:extLst>
      <p:ext uri="{BB962C8B-B14F-4D97-AF65-F5344CB8AC3E}">
        <p14:creationId xmlns:p14="http://schemas.microsoft.com/office/powerpoint/2010/main" val="17724369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Rot="1" noChangeAspect="1" noChangeArrowheads="1" noTextEdit="1"/>
          </p:cNvSpPr>
          <p:nvPr>
            <p:ph type="sldImg"/>
          </p:nvPr>
        </p:nvSpPr>
        <p:spPr>
          <a:ln/>
        </p:spPr>
      </p:sp>
      <p:sp>
        <p:nvSpPr>
          <p:cNvPr id="5122" name="Rectangle 3"/>
          <p:cNvSpPr>
            <a:spLocks noGrp="1" noChangeArrowheads="1"/>
          </p:cNvSpPr>
          <p:nvPr>
            <p:ph type="body" idx="1"/>
          </p:nvPr>
        </p:nvSpPr>
        <p:spPr>
          <a:noFill/>
          <a:ln/>
        </p:spPr>
        <p:txBody>
          <a:bodyPr/>
          <a:lstStyle/>
          <a:p>
            <a:pPr eaLnBrk="1" hangingPunct="1"/>
            <a:endParaRPr lang="fa-IR" smtClean="0"/>
          </a:p>
        </p:txBody>
      </p:sp>
    </p:spTree>
    <p:extLst>
      <p:ext uri="{BB962C8B-B14F-4D97-AF65-F5344CB8AC3E}">
        <p14:creationId xmlns:p14="http://schemas.microsoft.com/office/powerpoint/2010/main" val="37098515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Rot="1" noChangeAspect="1" noChangeArrowheads="1" noTextEdit="1"/>
          </p:cNvSpPr>
          <p:nvPr>
            <p:ph type="sldImg"/>
          </p:nvPr>
        </p:nvSpPr>
        <p:spPr>
          <a:ln/>
        </p:spPr>
      </p:sp>
      <p:sp>
        <p:nvSpPr>
          <p:cNvPr id="5122" name="Rectangle 3"/>
          <p:cNvSpPr>
            <a:spLocks noGrp="1" noChangeArrowheads="1"/>
          </p:cNvSpPr>
          <p:nvPr>
            <p:ph type="body" idx="1"/>
          </p:nvPr>
        </p:nvSpPr>
        <p:spPr>
          <a:noFill/>
          <a:ln/>
        </p:spPr>
        <p:txBody>
          <a:bodyPr/>
          <a:lstStyle/>
          <a:p>
            <a:pPr eaLnBrk="1" hangingPunct="1"/>
            <a:endParaRPr lang="fa-IR" smtClean="0"/>
          </a:p>
        </p:txBody>
      </p:sp>
    </p:spTree>
    <p:extLst>
      <p:ext uri="{BB962C8B-B14F-4D97-AF65-F5344CB8AC3E}">
        <p14:creationId xmlns:p14="http://schemas.microsoft.com/office/powerpoint/2010/main" val="25753564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Rot="1" noChangeAspect="1" noChangeArrowheads="1" noTextEdit="1"/>
          </p:cNvSpPr>
          <p:nvPr>
            <p:ph type="sldImg"/>
          </p:nvPr>
        </p:nvSpPr>
        <p:spPr>
          <a:ln/>
        </p:spPr>
      </p:sp>
      <p:sp>
        <p:nvSpPr>
          <p:cNvPr id="5122" name="Rectangle 3"/>
          <p:cNvSpPr>
            <a:spLocks noGrp="1" noChangeArrowheads="1"/>
          </p:cNvSpPr>
          <p:nvPr>
            <p:ph type="body" idx="1"/>
          </p:nvPr>
        </p:nvSpPr>
        <p:spPr>
          <a:noFill/>
          <a:ln/>
        </p:spPr>
        <p:txBody>
          <a:bodyPr/>
          <a:lstStyle/>
          <a:p>
            <a:pPr eaLnBrk="1" hangingPunct="1"/>
            <a:endParaRPr lang="fa-IR" smtClean="0"/>
          </a:p>
        </p:txBody>
      </p:sp>
    </p:spTree>
    <p:extLst>
      <p:ext uri="{BB962C8B-B14F-4D97-AF65-F5344CB8AC3E}">
        <p14:creationId xmlns:p14="http://schemas.microsoft.com/office/powerpoint/2010/main" val="42158395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Rot="1" noChangeAspect="1" noChangeArrowheads="1" noTextEdit="1"/>
          </p:cNvSpPr>
          <p:nvPr>
            <p:ph type="sldImg"/>
          </p:nvPr>
        </p:nvSpPr>
        <p:spPr>
          <a:ln/>
        </p:spPr>
      </p:sp>
      <p:sp>
        <p:nvSpPr>
          <p:cNvPr id="5122" name="Rectangle 3"/>
          <p:cNvSpPr>
            <a:spLocks noGrp="1" noChangeArrowheads="1"/>
          </p:cNvSpPr>
          <p:nvPr>
            <p:ph type="body" idx="1"/>
          </p:nvPr>
        </p:nvSpPr>
        <p:spPr>
          <a:noFill/>
          <a:ln/>
        </p:spPr>
        <p:txBody>
          <a:bodyPr/>
          <a:lstStyle/>
          <a:p>
            <a:pPr eaLnBrk="1" hangingPunct="1"/>
            <a:endParaRPr lang="fa-IR" smtClean="0"/>
          </a:p>
        </p:txBody>
      </p:sp>
    </p:spTree>
    <p:extLst>
      <p:ext uri="{BB962C8B-B14F-4D97-AF65-F5344CB8AC3E}">
        <p14:creationId xmlns:p14="http://schemas.microsoft.com/office/powerpoint/2010/main" val="19144883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Rot="1" noChangeAspect="1" noChangeArrowheads="1" noTextEdit="1"/>
          </p:cNvSpPr>
          <p:nvPr>
            <p:ph type="sldImg"/>
          </p:nvPr>
        </p:nvSpPr>
        <p:spPr>
          <a:ln/>
        </p:spPr>
      </p:sp>
      <p:sp>
        <p:nvSpPr>
          <p:cNvPr id="5122" name="Rectangle 3"/>
          <p:cNvSpPr>
            <a:spLocks noGrp="1" noChangeArrowheads="1"/>
          </p:cNvSpPr>
          <p:nvPr>
            <p:ph type="body" idx="1"/>
          </p:nvPr>
        </p:nvSpPr>
        <p:spPr>
          <a:noFill/>
          <a:ln/>
        </p:spPr>
        <p:txBody>
          <a:bodyPr/>
          <a:lstStyle/>
          <a:p>
            <a:pPr eaLnBrk="1" hangingPunct="1"/>
            <a:endParaRPr lang="fa-IR" smtClean="0"/>
          </a:p>
        </p:txBody>
      </p:sp>
    </p:spTree>
    <p:extLst>
      <p:ext uri="{BB962C8B-B14F-4D97-AF65-F5344CB8AC3E}">
        <p14:creationId xmlns:p14="http://schemas.microsoft.com/office/powerpoint/2010/main" val="42925559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Rot="1" noChangeAspect="1" noChangeArrowheads="1" noTextEdit="1"/>
          </p:cNvSpPr>
          <p:nvPr>
            <p:ph type="sldImg"/>
          </p:nvPr>
        </p:nvSpPr>
        <p:spPr>
          <a:ln/>
        </p:spPr>
      </p:sp>
      <p:sp>
        <p:nvSpPr>
          <p:cNvPr id="5122" name="Rectangle 3"/>
          <p:cNvSpPr>
            <a:spLocks noGrp="1" noChangeArrowheads="1"/>
          </p:cNvSpPr>
          <p:nvPr>
            <p:ph type="body" idx="1"/>
          </p:nvPr>
        </p:nvSpPr>
        <p:spPr>
          <a:noFill/>
          <a:ln/>
        </p:spPr>
        <p:txBody>
          <a:bodyPr/>
          <a:lstStyle/>
          <a:p>
            <a:pPr eaLnBrk="1" hangingPunct="1"/>
            <a:endParaRPr lang="fa-IR" smtClean="0"/>
          </a:p>
        </p:txBody>
      </p:sp>
    </p:spTree>
    <p:extLst>
      <p:ext uri="{BB962C8B-B14F-4D97-AF65-F5344CB8AC3E}">
        <p14:creationId xmlns:p14="http://schemas.microsoft.com/office/powerpoint/2010/main" val="23434929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Rot="1" noChangeAspect="1" noChangeArrowheads="1" noTextEdit="1"/>
          </p:cNvSpPr>
          <p:nvPr>
            <p:ph type="sldImg"/>
          </p:nvPr>
        </p:nvSpPr>
        <p:spPr>
          <a:ln/>
        </p:spPr>
      </p:sp>
      <p:sp>
        <p:nvSpPr>
          <p:cNvPr id="5122" name="Rectangle 3"/>
          <p:cNvSpPr>
            <a:spLocks noGrp="1" noChangeArrowheads="1"/>
          </p:cNvSpPr>
          <p:nvPr>
            <p:ph type="body" idx="1"/>
          </p:nvPr>
        </p:nvSpPr>
        <p:spPr>
          <a:noFill/>
          <a:ln/>
        </p:spPr>
        <p:txBody>
          <a:bodyPr/>
          <a:lstStyle/>
          <a:p>
            <a:pPr eaLnBrk="1" hangingPunct="1"/>
            <a:endParaRPr lang="fa-IR" smtClean="0"/>
          </a:p>
        </p:txBody>
      </p:sp>
    </p:spTree>
    <p:extLst>
      <p:ext uri="{BB962C8B-B14F-4D97-AF65-F5344CB8AC3E}">
        <p14:creationId xmlns:p14="http://schemas.microsoft.com/office/powerpoint/2010/main" val="32142371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Rot="1" noChangeAspect="1" noChangeArrowheads="1" noTextEdit="1"/>
          </p:cNvSpPr>
          <p:nvPr>
            <p:ph type="sldImg"/>
          </p:nvPr>
        </p:nvSpPr>
        <p:spPr>
          <a:ln/>
        </p:spPr>
      </p:sp>
      <p:sp>
        <p:nvSpPr>
          <p:cNvPr id="5122" name="Rectangle 3"/>
          <p:cNvSpPr>
            <a:spLocks noGrp="1" noChangeArrowheads="1"/>
          </p:cNvSpPr>
          <p:nvPr>
            <p:ph type="body" idx="1"/>
          </p:nvPr>
        </p:nvSpPr>
        <p:spPr>
          <a:noFill/>
          <a:ln/>
        </p:spPr>
        <p:txBody>
          <a:bodyPr/>
          <a:lstStyle/>
          <a:p>
            <a:pPr eaLnBrk="1" hangingPunct="1"/>
            <a:endParaRPr lang="fa-IR" smtClean="0"/>
          </a:p>
        </p:txBody>
      </p:sp>
    </p:spTree>
    <p:extLst>
      <p:ext uri="{BB962C8B-B14F-4D97-AF65-F5344CB8AC3E}">
        <p14:creationId xmlns:p14="http://schemas.microsoft.com/office/powerpoint/2010/main" val="10508599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Rot="1" noChangeAspect="1" noChangeArrowheads="1" noTextEdit="1"/>
          </p:cNvSpPr>
          <p:nvPr>
            <p:ph type="sldImg"/>
          </p:nvPr>
        </p:nvSpPr>
        <p:spPr>
          <a:ln/>
        </p:spPr>
      </p:sp>
      <p:sp>
        <p:nvSpPr>
          <p:cNvPr id="5122" name="Rectangle 3"/>
          <p:cNvSpPr>
            <a:spLocks noGrp="1" noChangeArrowheads="1"/>
          </p:cNvSpPr>
          <p:nvPr>
            <p:ph type="body" idx="1"/>
          </p:nvPr>
        </p:nvSpPr>
        <p:spPr>
          <a:noFill/>
          <a:ln/>
        </p:spPr>
        <p:txBody>
          <a:bodyPr/>
          <a:lstStyle/>
          <a:p>
            <a:pPr eaLnBrk="1" hangingPunct="1"/>
            <a:endParaRPr lang="fa-IR" smtClean="0"/>
          </a:p>
        </p:txBody>
      </p:sp>
    </p:spTree>
    <p:extLst>
      <p:ext uri="{BB962C8B-B14F-4D97-AF65-F5344CB8AC3E}">
        <p14:creationId xmlns:p14="http://schemas.microsoft.com/office/powerpoint/2010/main" val="24838379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Rot="1" noChangeAspect="1" noChangeArrowheads="1" noTextEdit="1"/>
          </p:cNvSpPr>
          <p:nvPr>
            <p:ph type="sldImg"/>
          </p:nvPr>
        </p:nvSpPr>
        <p:spPr>
          <a:ln/>
        </p:spPr>
      </p:sp>
      <p:sp>
        <p:nvSpPr>
          <p:cNvPr id="5122" name="Rectangle 3"/>
          <p:cNvSpPr>
            <a:spLocks noGrp="1" noChangeArrowheads="1"/>
          </p:cNvSpPr>
          <p:nvPr>
            <p:ph type="body" idx="1"/>
          </p:nvPr>
        </p:nvSpPr>
        <p:spPr>
          <a:noFill/>
          <a:ln/>
        </p:spPr>
        <p:txBody>
          <a:bodyPr/>
          <a:lstStyle/>
          <a:p>
            <a:pPr eaLnBrk="1" hangingPunct="1"/>
            <a:endParaRPr lang="fa-IR" smtClean="0"/>
          </a:p>
        </p:txBody>
      </p:sp>
    </p:spTree>
    <p:extLst>
      <p:ext uri="{BB962C8B-B14F-4D97-AF65-F5344CB8AC3E}">
        <p14:creationId xmlns:p14="http://schemas.microsoft.com/office/powerpoint/2010/main" val="40995745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Rot="1" noChangeAspect="1" noChangeArrowheads="1" noTextEdit="1"/>
          </p:cNvSpPr>
          <p:nvPr>
            <p:ph type="sldImg"/>
          </p:nvPr>
        </p:nvSpPr>
        <p:spPr>
          <a:ln/>
        </p:spPr>
      </p:sp>
      <p:sp>
        <p:nvSpPr>
          <p:cNvPr id="5122" name="Rectangle 3"/>
          <p:cNvSpPr>
            <a:spLocks noGrp="1" noChangeArrowheads="1"/>
          </p:cNvSpPr>
          <p:nvPr>
            <p:ph type="body" idx="1"/>
          </p:nvPr>
        </p:nvSpPr>
        <p:spPr>
          <a:noFill/>
          <a:ln/>
        </p:spPr>
        <p:txBody>
          <a:bodyPr/>
          <a:lstStyle/>
          <a:p>
            <a:pPr eaLnBrk="1" hangingPunct="1"/>
            <a:endParaRPr lang="fa-IR" smtClean="0"/>
          </a:p>
        </p:txBody>
      </p:sp>
    </p:spTree>
    <p:extLst>
      <p:ext uri="{BB962C8B-B14F-4D97-AF65-F5344CB8AC3E}">
        <p14:creationId xmlns:p14="http://schemas.microsoft.com/office/powerpoint/2010/main" val="13239477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Rot="1" noChangeAspect="1" noChangeArrowheads="1" noTextEdit="1"/>
          </p:cNvSpPr>
          <p:nvPr>
            <p:ph type="sldImg"/>
          </p:nvPr>
        </p:nvSpPr>
        <p:spPr>
          <a:ln/>
        </p:spPr>
      </p:sp>
      <p:sp>
        <p:nvSpPr>
          <p:cNvPr id="5122" name="Rectangle 3"/>
          <p:cNvSpPr>
            <a:spLocks noGrp="1" noChangeArrowheads="1"/>
          </p:cNvSpPr>
          <p:nvPr>
            <p:ph type="body" idx="1"/>
          </p:nvPr>
        </p:nvSpPr>
        <p:spPr>
          <a:noFill/>
          <a:ln/>
        </p:spPr>
        <p:txBody>
          <a:bodyPr/>
          <a:lstStyle/>
          <a:p>
            <a:pPr eaLnBrk="1" hangingPunct="1"/>
            <a:endParaRPr lang="fa-IR" smtClean="0"/>
          </a:p>
        </p:txBody>
      </p:sp>
    </p:spTree>
    <p:extLst>
      <p:ext uri="{BB962C8B-B14F-4D97-AF65-F5344CB8AC3E}">
        <p14:creationId xmlns:p14="http://schemas.microsoft.com/office/powerpoint/2010/main" val="7757691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Rot="1" noChangeAspect="1" noChangeArrowheads="1" noTextEdit="1"/>
          </p:cNvSpPr>
          <p:nvPr>
            <p:ph type="sldImg"/>
          </p:nvPr>
        </p:nvSpPr>
        <p:spPr>
          <a:ln/>
        </p:spPr>
      </p:sp>
      <p:sp>
        <p:nvSpPr>
          <p:cNvPr id="5122" name="Rectangle 3"/>
          <p:cNvSpPr>
            <a:spLocks noGrp="1" noChangeArrowheads="1"/>
          </p:cNvSpPr>
          <p:nvPr>
            <p:ph type="body" idx="1"/>
          </p:nvPr>
        </p:nvSpPr>
        <p:spPr>
          <a:noFill/>
          <a:ln/>
        </p:spPr>
        <p:txBody>
          <a:bodyPr/>
          <a:lstStyle/>
          <a:p>
            <a:pPr eaLnBrk="1" hangingPunct="1"/>
            <a:endParaRPr lang="fa-IR" smtClean="0"/>
          </a:p>
        </p:txBody>
      </p:sp>
    </p:spTree>
    <p:extLst>
      <p:ext uri="{BB962C8B-B14F-4D97-AF65-F5344CB8AC3E}">
        <p14:creationId xmlns:p14="http://schemas.microsoft.com/office/powerpoint/2010/main" val="26201537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Rot="1" noChangeAspect="1" noChangeArrowheads="1" noTextEdit="1"/>
          </p:cNvSpPr>
          <p:nvPr>
            <p:ph type="sldImg"/>
          </p:nvPr>
        </p:nvSpPr>
        <p:spPr>
          <a:ln/>
        </p:spPr>
      </p:sp>
      <p:sp>
        <p:nvSpPr>
          <p:cNvPr id="5122" name="Rectangle 3"/>
          <p:cNvSpPr>
            <a:spLocks noGrp="1" noChangeArrowheads="1"/>
          </p:cNvSpPr>
          <p:nvPr>
            <p:ph type="body" idx="1"/>
          </p:nvPr>
        </p:nvSpPr>
        <p:spPr>
          <a:noFill/>
          <a:ln/>
        </p:spPr>
        <p:txBody>
          <a:bodyPr/>
          <a:lstStyle/>
          <a:p>
            <a:pPr eaLnBrk="1" hangingPunct="1"/>
            <a:endParaRPr lang="fa-IR" smtClean="0"/>
          </a:p>
        </p:txBody>
      </p:sp>
    </p:spTree>
    <p:extLst>
      <p:ext uri="{BB962C8B-B14F-4D97-AF65-F5344CB8AC3E}">
        <p14:creationId xmlns:p14="http://schemas.microsoft.com/office/powerpoint/2010/main" val="28103254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Rot="1" noChangeAspect="1" noChangeArrowheads="1" noTextEdit="1"/>
          </p:cNvSpPr>
          <p:nvPr>
            <p:ph type="sldImg"/>
          </p:nvPr>
        </p:nvSpPr>
        <p:spPr>
          <a:ln/>
        </p:spPr>
      </p:sp>
      <p:sp>
        <p:nvSpPr>
          <p:cNvPr id="5122" name="Rectangle 3"/>
          <p:cNvSpPr>
            <a:spLocks noGrp="1" noChangeArrowheads="1"/>
          </p:cNvSpPr>
          <p:nvPr>
            <p:ph type="body" idx="1"/>
          </p:nvPr>
        </p:nvSpPr>
        <p:spPr>
          <a:noFill/>
          <a:ln/>
        </p:spPr>
        <p:txBody>
          <a:bodyPr/>
          <a:lstStyle/>
          <a:p>
            <a:pPr eaLnBrk="1" hangingPunct="1"/>
            <a:endParaRPr lang="fa-IR" smtClean="0"/>
          </a:p>
        </p:txBody>
      </p:sp>
    </p:spTree>
    <p:extLst>
      <p:ext uri="{BB962C8B-B14F-4D97-AF65-F5344CB8AC3E}">
        <p14:creationId xmlns:p14="http://schemas.microsoft.com/office/powerpoint/2010/main" val="30429606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Rot="1" noChangeAspect="1" noChangeArrowheads="1" noTextEdit="1"/>
          </p:cNvSpPr>
          <p:nvPr>
            <p:ph type="sldImg"/>
          </p:nvPr>
        </p:nvSpPr>
        <p:spPr>
          <a:ln/>
        </p:spPr>
      </p:sp>
      <p:sp>
        <p:nvSpPr>
          <p:cNvPr id="5122" name="Rectangle 3"/>
          <p:cNvSpPr>
            <a:spLocks noGrp="1" noChangeArrowheads="1"/>
          </p:cNvSpPr>
          <p:nvPr>
            <p:ph type="body" idx="1"/>
          </p:nvPr>
        </p:nvSpPr>
        <p:spPr>
          <a:noFill/>
          <a:ln/>
        </p:spPr>
        <p:txBody>
          <a:bodyPr/>
          <a:lstStyle/>
          <a:p>
            <a:pPr eaLnBrk="1" hangingPunct="1"/>
            <a:endParaRPr lang="fa-IR" smtClean="0"/>
          </a:p>
        </p:txBody>
      </p:sp>
    </p:spTree>
    <p:extLst>
      <p:ext uri="{BB962C8B-B14F-4D97-AF65-F5344CB8AC3E}">
        <p14:creationId xmlns:p14="http://schemas.microsoft.com/office/powerpoint/2010/main" val="39079409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Rot="1" noChangeAspect="1" noChangeArrowheads="1" noTextEdit="1"/>
          </p:cNvSpPr>
          <p:nvPr>
            <p:ph type="sldImg"/>
          </p:nvPr>
        </p:nvSpPr>
        <p:spPr>
          <a:ln/>
        </p:spPr>
      </p:sp>
      <p:sp>
        <p:nvSpPr>
          <p:cNvPr id="5122" name="Rectangle 3"/>
          <p:cNvSpPr>
            <a:spLocks noGrp="1" noChangeArrowheads="1"/>
          </p:cNvSpPr>
          <p:nvPr>
            <p:ph type="body" idx="1"/>
          </p:nvPr>
        </p:nvSpPr>
        <p:spPr>
          <a:noFill/>
          <a:ln/>
        </p:spPr>
        <p:txBody>
          <a:bodyPr/>
          <a:lstStyle/>
          <a:p>
            <a:pPr eaLnBrk="1" hangingPunct="1"/>
            <a:endParaRPr lang="fa-IR" smtClean="0"/>
          </a:p>
        </p:txBody>
      </p:sp>
    </p:spTree>
    <p:extLst>
      <p:ext uri="{BB962C8B-B14F-4D97-AF65-F5344CB8AC3E}">
        <p14:creationId xmlns:p14="http://schemas.microsoft.com/office/powerpoint/2010/main" val="38442617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Rot="1" noChangeAspect="1" noChangeArrowheads="1" noTextEdit="1"/>
          </p:cNvSpPr>
          <p:nvPr>
            <p:ph type="sldImg"/>
          </p:nvPr>
        </p:nvSpPr>
        <p:spPr>
          <a:ln/>
        </p:spPr>
      </p:sp>
      <p:sp>
        <p:nvSpPr>
          <p:cNvPr id="5122" name="Rectangle 3"/>
          <p:cNvSpPr>
            <a:spLocks noGrp="1" noChangeArrowheads="1"/>
          </p:cNvSpPr>
          <p:nvPr>
            <p:ph type="body" idx="1"/>
          </p:nvPr>
        </p:nvSpPr>
        <p:spPr>
          <a:noFill/>
          <a:ln/>
        </p:spPr>
        <p:txBody>
          <a:bodyPr/>
          <a:lstStyle/>
          <a:p>
            <a:pPr eaLnBrk="1" hangingPunct="1"/>
            <a:endParaRPr lang="fa-IR" smtClean="0"/>
          </a:p>
        </p:txBody>
      </p:sp>
    </p:spTree>
    <p:extLst>
      <p:ext uri="{BB962C8B-B14F-4D97-AF65-F5344CB8AC3E}">
        <p14:creationId xmlns:p14="http://schemas.microsoft.com/office/powerpoint/2010/main" val="25281249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Rot="1" noChangeAspect="1" noChangeArrowheads="1" noTextEdit="1"/>
          </p:cNvSpPr>
          <p:nvPr>
            <p:ph type="sldImg"/>
          </p:nvPr>
        </p:nvSpPr>
        <p:spPr>
          <a:ln/>
        </p:spPr>
      </p:sp>
      <p:sp>
        <p:nvSpPr>
          <p:cNvPr id="5122" name="Rectangle 3"/>
          <p:cNvSpPr>
            <a:spLocks noGrp="1" noChangeArrowheads="1"/>
          </p:cNvSpPr>
          <p:nvPr>
            <p:ph type="body" idx="1"/>
          </p:nvPr>
        </p:nvSpPr>
        <p:spPr>
          <a:noFill/>
          <a:ln/>
        </p:spPr>
        <p:txBody>
          <a:bodyPr/>
          <a:lstStyle/>
          <a:p>
            <a:pPr eaLnBrk="1" hangingPunct="1"/>
            <a:endParaRPr lang="fa-IR" smtClean="0"/>
          </a:p>
        </p:txBody>
      </p:sp>
    </p:spTree>
    <p:extLst>
      <p:ext uri="{BB962C8B-B14F-4D97-AF65-F5344CB8AC3E}">
        <p14:creationId xmlns:p14="http://schemas.microsoft.com/office/powerpoint/2010/main" val="8494608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Rot="1" noChangeAspect="1" noChangeArrowheads="1" noTextEdit="1"/>
          </p:cNvSpPr>
          <p:nvPr>
            <p:ph type="sldImg"/>
          </p:nvPr>
        </p:nvSpPr>
        <p:spPr>
          <a:ln/>
        </p:spPr>
      </p:sp>
      <p:sp>
        <p:nvSpPr>
          <p:cNvPr id="5122" name="Rectangle 3"/>
          <p:cNvSpPr>
            <a:spLocks noGrp="1" noChangeArrowheads="1"/>
          </p:cNvSpPr>
          <p:nvPr>
            <p:ph type="body" idx="1"/>
          </p:nvPr>
        </p:nvSpPr>
        <p:spPr>
          <a:noFill/>
          <a:ln/>
        </p:spPr>
        <p:txBody>
          <a:bodyPr/>
          <a:lstStyle/>
          <a:p>
            <a:pPr eaLnBrk="1" hangingPunct="1"/>
            <a:endParaRPr lang="fa-IR" smtClean="0"/>
          </a:p>
        </p:txBody>
      </p:sp>
    </p:spTree>
    <p:extLst>
      <p:ext uri="{BB962C8B-B14F-4D97-AF65-F5344CB8AC3E}">
        <p14:creationId xmlns:p14="http://schemas.microsoft.com/office/powerpoint/2010/main" val="25532133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Rot="1" noChangeAspect="1" noChangeArrowheads="1" noTextEdit="1"/>
          </p:cNvSpPr>
          <p:nvPr>
            <p:ph type="sldImg"/>
          </p:nvPr>
        </p:nvSpPr>
        <p:spPr>
          <a:ln/>
        </p:spPr>
      </p:sp>
      <p:sp>
        <p:nvSpPr>
          <p:cNvPr id="5122" name="Rectangle 3"/>
          <p:cNvSpPr>
            <a:spLocks noGrp="1" noChangeArrowheads="1"/>
          </p:cNvSpPr>
          <p:nvPr>
            <p:ph type="body" idx="1"/>
          </p:nvPr>
        </p:nvSpPr>
        <p:spPr>
          <a:noFill/>
          <a:ln/>
        </p:spPr>
        <p:txBody>
          <a:bodyPr/>
          <a:lstStyle/>
          <a:p>
            <a:pPr eaLnBrk="1" hangingPunct="1"/>
            <a:endParaRPr lang="fa-IR" smtClean="0"/>
          </a:p>
        </p:txBody>
      </p:sp>
    </p:spTree>
    <p:extLst>
      <p:ext uri="{BB962C8B-B14F-4D97-AF65-F5344CB8AC3E}">
        <p14:creationId xmlns:p14="http://schemas.microsoft.com/office/powerpoint/2010/main" val="16404978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Rot="1" noChangeAspect="1" noChangeArrowheads="1" noTextEdit="1"/>
          </p:cNvSpPr>
          <p:nvPr>
            <p:ph type="sldImg"/>
          </p:nvPr>
        </p:nvSpPr>
        <p:spPr>
          <a:ln/>
        </p:spPr>
      </p:sp>
      <p:sp>
        <p:nvSpPr>
          <p:cNvPr id="5122" name="Rectangle 3"/>
          <p:cNvSpPr>
            <a:spLocks noGrp="1" noChangeArrowheads="1"/>
          </p:cNvSpPr>
          <p:nvPr>
            <p:ph type="body" idx="1"/>
          </p:nvPr>
        </p:nvSpPr>
        <p:spPr>
          <a:noFill/>
          <a:ln/>
        </p:spPr>
        <p:txBody>
          <a:bodyPr/>
          <a:lstStyle/>
          <a:p>
            <a:pPr eaLnBrk="1" hangingPunct="1"/>
            <a:endParaRPr lang="fa-IR" smtClean="0"/>
          </a:p>
        </p:txBody>
      </p:sp>
    </p:spTree>
    <p:extLst>
      <p:ext uri="{BB962C8B-B14F-4D97-AF65-F5344CB8AC3E}">
        <p14:creationId xmlns:p14="http://schemas.microsoft.com/office/powerpoint/2010/main" val="24212313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Rot="1" noChangeAspect="1" noChangeArrowheads="1" noTextEdit="1"/>
          </p:cNvSpPr>
          <p:nvPr>
            <p:ph type="sldImg"/>
          </p:nvPr>
        </p:nvSpPr>
        <p:spPr>
          <a:ln/>
        </p:spPr>
      </p:sp>
      <p:sp>
        <p:nvSpPr>
          <p:cNvPr id="5122" name="Rectangle 3"/>
          <p:cNvSpPr>
            <a:spLocks noGrp="1" noChangeArrowheads="1"/>
          </p:cNvSpPr>
          <p:nvPr>
            <p:ph type="body" idx="1"/>
          </p:nvPr>
        </p:nvSpPr>
        <p:spPr>
          <a:noFill/>
          <a:ln/>
        </p:spPr>
        <p:txBody>
          <a:bodyPr/>
          <a:lstStyle/>
          <a:p>
            <a:pPr eaLnBrk="1" hangingPunct="1"/>
            <a:endParaRPr lang="fa-IR" smtClean="0"/>
          </a:p>
        </p:txBody>
      </p:sp>
    </p:spTree>
    <p:extLst>
      <p:ext uri="{BB962C8B-B14F-4D97-AF65-F5344CB8AC3E}">
        <p14:creationId xmlns:p14="http://schemas.microsoft.com/office/powerpoint/2010/main" val="24727476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Rot="1" noChangeAspect="1" noChangeArrowheads="1" noTextEdit="1"/>
          </p:cNvSpPr>
          <p:nvPr>
            <p:ph type="sldImg"/>
          </p:nvPr>
        </p:nvSpPr>
        <p:spPr>
          <a:ln/>
        </p:spPr>
      </p:sp>
      <p:sp>
        <p:nvSpPr>
          <p:cNvPr id="5122" name="Rectangle 3"/>
          <p:cNvSpPr>
            <a:spLocks noGrp="1" noChangeArrowheads="1"/>
          </p:cNvSpPr>
          <p:nvPr>
            <p:ph type="body" idx="1"/>
          </p:nvPr>
        </p:nvSpPr>
        <p:spPr>
          <a:noFill/>
          <a:ln/>
        </p:spPr>
        <p:txBody>
          <a:bodyPr/>
          <a:lstStyle/>
          <a:p>
            <a:pPr eaLnBrk="1" hangingPunct="1"/>
            <a:endParaRPr lang="fa-IR" smtClean="0"/>
          </a:p>
        </p:txBody>
      </p:sp>
    </p:spTree>
    <p:extLst>
      <p:ext uri="{BB962C8B-B14F-4D97-AF65-F5344CB8AC3E}">
        <p14:creationId xmlns:p14="http://schemas.microsoft.com/office/powerpoint/2010/main" val="12888628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Rot="1" noChangeAspect="1" noChangeArrowheads="1" noTextEdit="1"/>
          </p:cNvSpPr>
          <p:nvPr>
            <p:ph type="sldImg"/>
          </p:nvPr>
        </p:nvSpPr>
        <p:spPr>
          <a:ln/>
        </p:spPr>
      </p:sp>
      <p:sp>
        <p:nvSpPr>
          <p:cNvPr id="5122" name="Rectangle 3"/>
          <p:cNvSpPr>
            <a:spLocks noGrp="1" noChangeArrowheads="1"/>
          </p:cNvSpPr>
          <p:nvPr>
            <p:ph type="body" idx="1"/>
          </p:nvPr>
        </p:nvSpPr>
        <p:spPr>
          <a:noFill/>
          <a:ln/>
        </p:spPr>
        <p:txBody>
          <a:bodyPr/>
          <a:lstStyle/>
          <a:p>
            <a:pPr eaLnBrk="1" hangingPunct="1"/>
            <a:endParaRPr lang="fa-IR" smtClean="0"/>
          </a:p>
        </p:txBody>
      </p:sp>
    </p:spTree>
    <p:extLst>
      <p:ext uri="{BB962C8B-B14F-4D97-AF65-F5344CB8AC3E}">
        <p14:creationId xmlns:p14="http://schemas.microsoft.com/office/powerpoint/2010/main" val="151005441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Rot="1" noChangeAspect="1" noChangeArrowheads="1" noTextEdit="1"/>
          </p:cNvSpPr>
          <p:nvPr>
            <p:ph type="sldImg"/>
          </p:nvPr>
        </p:nvSpPr>
        <p:spPr>
          <a:ln/>
        </p:spPr>
      </p:sp>
      <p:sp>
        <p:nvSpPr>
          <p:cNvPr id="5122" name="Rectangle 3"/>
          <p:cNvSpPr>
            <a:spLocks noGrp="1" noChangeArrowheads="1"/>
          </p:cNvSpPr>
          <p:nvPr>
            <p:ph type="body" idx="1"/>
          </p:nvPr>
        </p:nvSpPr>
        <p:spPr>
          <a:noFill/>
          <a:ln/>
        </p:spPr>
        <p:txBody>
          <a:bodyPr/>
          <a:lstStyle/>
          <a:p>
            <a:pPr eaLnBrk="1" hangingPunct="1"/>
            <a:endParaRPr lang="fa-IR" smtClean="0"/>
          </a:p>
        </p:txBody>
      </p:sp>
    </p:spTree>
    <p:extLst>
      <p:ext uri="{BB962C8B-B14F-4D97-AF65-F5344CB8AC3E}">
        <p14:creationId xmlns:p14="http://schemas.microsoft.com/office/powerpoint/2010/main" val="346161426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Rot="1" noChangeAspect="1" noChangeArrowheads="1" noTextEdit="1"/>
          </p:cNvSpPr>
          <p:nvPr>
            <p:ph type="sldImg"/>
          </p:nvPr>
        </p:nvSpPr>
        <p:spPr>
          <a:ln/>
        </p:spPr>
      </p:sp>
      <p:sp>
        <p:nvSpPr>
          <p:cNvPr id="5122" name="Rectangle 3"/>
          <p:cNvSpPr>
            <a:spLocks noGrp="1" noChangeArrowheads="1"/>
          </p:cNvSpPr>
          <p:nvPr>
            <p:ph type="body" idx="1"/>
          </p:nvPr>
        </p:nvSpPr>
        <p:spPr>
          <a:noFill/>
          <a:ln/>
        </p:spPr>
        <p:txBody>
          <a:bodyPr/>
          <a:lstStyle/>
          <a:p>
            <a:pPr eaLnBrk="1" hangingPunct="1"/>
            <a:endParaRPr lang="fa-IR" smtClean="0"/>
          </a:p>
        </p:txBody>
      </p:sp>
    </p:spTree>
    <p:extLst>
      <p:ext uri="{BB962C8B-B14F-4D97-AF65-F5344CB8AC3E}">
        <p14:creationId xmlns:p14="http://schemas.microsoft.com/office/powerpoint/2010/main" val="8997061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Rot="1" noChangeAspect="1" noChangeArrowheads="1" noTextEdit="1"/>
          </p:cNvSpPr>
          <p:nvPr>
            <p:ph type="sldImg"/>
          </p:nvPr>
        </p:nvSpPr>
        <p:spPr>
          <a:ln/>
        </p:spPr>
      </p:sp>
      <p:sp>
        <p:nvSpPr>
          <p:cNvPr id="5122" name="Rectangle 3"/>
          <p:cNvSpPr>
            <a:spLocks noGrp="1" noChangeArrowheads="1"/>
          </p:cNvSpPr>
          <p:nvPr>
            <p:ph type="body" idx="1"/>
          </p:nvPr>
        </p:nvSpPr>
        <p:spPr>
          <a:noFill/>
          <a:ln/>
        </p:spPr>
        <p:txBody>
          <a:bodyPr/>
          <a:lstStyle/>
          <a:p>
            <a:pPr eaLnBrk="1" hangingPunct="1"/>
            <a:endParaRPr lang="fa-IR" smtClean="0"/>
          </a:p>
        </p:txBody>
      </p:sp>
    </p:spTree>
    <p:extLst>
      <p:ext uri="{BB962C8B-B14F-4D97-AF65-F5344CB8AC3E}">
        <p14:creationId xmlns:p14="http://schemas.microsoft.com/office/powerpoint/2010/main" val="321798315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Rot="1" noChangeAspect="1" noChangeArrowheads="1" noTextEdit="1"/>
          </p:cNvSpPr>
          <p:nvPr>
            <p:ph type="sldImg"/>
          </p:nvPr>
        </p:nvSpPr>
        <p:spPr>
          <a:ln/>
        </p:spPr>
      </p:sp>
      <p:sp>
        <p:nvSpPr>
          <p:cNvPr id="5122" name="Rectangle 3"/>
          <p:cNvSpPr>
            <a:spLocks noGrp="1" noChangeArrowheads="1"/>
          </p:cNvSpPr>
          <p:nvPr>
            <p:ph type="body" idx="1"/>
          </p:nvPr>
        </p:nvSpPr>
        <p:spPr>
          <a:noFill/>
          <a:ln/>
        </p:spPr>
        <p:txBody>
          <a:bodyPr/>
          <a:lstStyle/>
          <a:p>
            <a:pPr eaLnBrk="1" hangingPunct="1"/>
            <a:endParaRPr lang="fa-IR" smtClean="0"/>
          </a:p>
        </p:txBody>
      </p:sp>
    </p:spTree>
    <p:extLst>
      <p:ext uri="{BB962C8B-B14F-4D97-AF65-F5344CB8AC3E}">
        <p14:creationId xmlns:p14="http://schemas.microsoft.com/office/powerpoint/2010/main" val="30575931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Rot="1" noChangeAspect="1" noChangeArrowheads="1" noTextEdit="1"/>
          </p:cNvSpPr>
          <p:nvPr>
            <p:ph type="sldImg"/>
          </p:nvPr>
        </p:nvSpPr>
        <p:spPr>
          <a:ln/>
        </p:spPr>
      </p:sp>
      <p:sp>
        <p:nvSpPr>
          <p:cNvPr id="5122" name="Rectangle 3"/>
          <p:cNvSpPr>
            <a:spLocks noGrp="1" noChangeArrowheads="1"/>
          </p:cNvSpPr>
          <p:nvPr>
            <p:ph type="body" idx="1"/>
          </p:nvPr>
        </p:nvSpPr>
        <p:spPr>
          <a:noFill/>
          <a:ln/>
        </p:spPr>
        <p:txBody>
          <a:bodyPr/>
          <a:lstStyle/>
          <a:p>
            <a:pPr eaLnBrk="1" hangingPunct="1"/>
            <a:endParaRPr lang="fa-IR" smtClean="0"/>
          </a:p>
        </p:txBody>
      </p:sp>
    </p:spTree>
    <p:extLst>
      <p:ext uri="{BB962C8B-B14F-4D97-AF65-F5344CB8AC3E}">
        <p14:creationId xmlns:p14="http://schemas.microsoft.com/office/powerpoint/2010/main" val="129235755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Rot="1" noChangeAspect="1" noChangeArrowheads="1" noTextEdit="1"/>
          </p:cNvSpPr>
          <p:nvPr>
            <p:ph type="sldImg"/>
          </p:nvPr>
        </p:nvSpPr>
        <p:spPr>
          <a:ln/>
        </p:spPr>
      </p:sp>
      <p:sp>
        <p:nvSpPr>
          <p:cNvPr id="5122" name="Rectangle 3"/>
          <p:cNvSpPr>
            <a:spLocks noGrp="1" noChangeArrowheads="1"/>
          </p:cNvSpPr>
          <p:nvPr>
            <p:ph type="body" idx="1"/>
          </p:nvPr>
        </p:nvSpPr>
        <p:spPr>
          <a:noFill/>
          <a:ln/>
        </p:spPr>
        <p:txBody>
          <a:bodyPr/>
          <a:lstStyle/>
          <a:p>
            <a:pPr eaLnBrk="1" hangingPunct="1"/>
            <a:endParaRPr lang="fa-IR" smtClean="0"/>
          </a:p>
        </p:txBody>
      </p:sp>
    </p:spTree>
    <p:extLst>
      <p:ext uri="{BB962C8B-B14F-4D97-AF65-F5344CB8AC3E}">
        <p14:creationId xmlns:p14="http://schemas.microsoft.com/office/powerpoint/2010/main" val="148057130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Rot="1" noChangeAspect="1" noChangeArrowheads="1" noTextEdit="1"/>
          </p:cNvSpPr>
          <p:nvPr>
            <p:ph type="sldImg"/>
          </p:nvPr>
        </p:nvSpPr>
        <p:spPr>
          <a:ln/>
        </p:spPr>
      </p:sp>
      <p:sp>
        <p:nvSpPr>
          <p:cNvPr id="5122" name="Rectangle 3"/>
          <p:cNvSpPr>
            <a:spLocks noGrp="1" noChangeArrowheads="1"/>
          </p:cNvSpPr>
          <p:nvPr>
            <p:ph type="body" idx="1"/>
          </p:nvPr>
        </p:nvSpPr>
        <p:spPr>
          <a:noFill/>
          <a:ln/>
        </p:spPr>
        <p:txBody>
          <a:bodyPr/>
          <a:lstStyle/>
          <a:p>
            <a:pPr eaLnBrk="1" hangingPunct="1"/>
            <a:endParaRPr lang="fa-IR" smtClean="0"/>
          </a:p>
        </p:txBody>
      </p:sp>
    </p:spTree>
    <p:extLst>
      <p:ext uri="{BB962C8B-B14F-4D97-AF65-F5344CB8AC3E}">
        <p14:creationId xmlns:p14="http://schemas.microsoft.com/office/powerpoint/2010/main" val="36600549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Rot="1" noChangeAspect="1" noChangeArrowheads="1" noTextEdit="1"/>
          </p:cNvSpPr>
          <p:nvPr>
            <p:ph type="sldImg"/>
          </p:nvPr>
        </p:nvSpPr>
        <p:spPr>
          <a:ln/>
        </p:spPr>
      </p:sp>
      <p:sp>
        <p:nvSpPr>
          <p:cNvPr id="5122" name="Rectangle 3"/>
          <p:cNvSpPr>
            <a:spLocks noGrp="1" noChangeArrowheads="1"/>
          </p:cNvSpPr>
          <p:nvPr>
            <p:ph type="body" idx="1"/>
          </p:nvPr>
        </p:nvSpPr>
        <p:spPr>
          <a:noFill/>
          <a:ln/>
        </p:spPr>
        <p:txBody>
          <a:bodyPr/>
          <a:lstStyle/>
          <a:p>
            <a:pPr eaLnBrk="1" hangingPunct="1"/>
            <a:endParaRPr lang="fa-IR" smtClean="0"/>
          </a:p>
        </p:txBody>
      </p:sp>
    </p:spTree>
    <p:extLst>
      <p:ext uri="{BB962C8B-B14F-4D97-AF65-F5344CB8AC3E}">
        <p14:creationId xmlns:p14="http://schemas.microsoft.com/office/powerpoint/2010/main" val="36013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Rot="1" noChangeAspect="1" noChangeArrowheads="1" noTextEdit="1"/>
          </p:cNvSpPr>
          <p:nvPr>
            <p:ph type="sldImg"/>
          </p:nvPr>
        </p:nvSpPr>
        <p:spPr>
          <a:ln/>
        </p:spPr>
      </p:sp>
      <p:sp>
        <p:nvSpPr>
          <p:cNvPr id="5122" name="Rectangle 3"/>
          <p:cNvSpPr>
            <a:spLocks noGrp="1" noChangeArrowheads="1"/>
          </p:cNvSpPr>
          <p:nvPr>
            <p:ph type="body" idx="1"/>
          </p:nvPr>
        </p:nvSpPr>
        <p:spPr>
          <a:noFill/>
          <a:ln/>
        </p:spPr>
        <p:txBody>
          <a:bodyPr/>
          <a:lstStyle/>
          <a:p>
            <a:pPr eaLnBrk="1" hangingPunct="1"/>
            <a:endParaRPr lang="fa-IR" smtClean="0"/>
          </a:p>
        </p:txBody>
      </p:sp>
    </p:spTree>
    <p:extLst>
      <p:ext uri="{BB962C8B-B14F-4D97-AF65-F5344CB8AC3E}">
        <p14:creationId xmlns:p14="http://schemas.microsoft.com/office/powerpoint/2010/main" val="97117024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Rot="1" noChangeAspect="1" noChangeArrowheads="1" noTextEdit="1"/>
          </p:cNvSpPr>
          <p:nvPr>
            <p:ph type="sldImg"/>
          </p:nvPr>
        </p:nvSpPr>
        <p:spPr>
          <a:ln/>
        </p:spPr>
      </p:sp>
      <p:sp>
        <p:nvSpPr>
          <p:cNvPr id="5122" name="Rectangle 3"/>
          <p:cNvSpPr>
            <a:spLocks noGrp="1" noChangeArrowheads="1"/>
          </p:cNvSpPr>
          <p:nvPr>
            <p:ph type="body" idx="1"/>
          </p:nvPr>
        </p:nvSpPr>
        <p:spPr>
          <a:noFill/>
          <a:ln/>
        </p:spPr>
        <p:txBody>
          <a:bodyPr/>
          <a:lstStyle/>
          <a:p>
            <a:pPr eaLnBrk="1" hangingPunct="1"/>
            <a:endParaRPr lang="fa-IR" smtClean="0"/>
          </a:p>
        </p:txBody>
      </p:sp>
    </p:spTree>
    <p:extLst>
      <p:ext uri="{BB962C8B-B14F-4D97-AF65-F5344CB8AC3E}">
        <p14:creationId xmlns:p14="http://schemas.microsoft.com/office/powerpoint/2010/main" val="11424682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Rot="1" noChangeAspect="1" noChangeArrowheads="1" noTextEdit="1"/>
          </p:cNvSpPr>
          <p:nvPr>
            <p:ph type="sldImg"/>
          </p:nvPr>
        </p:nvSpPr>
        <p:spPr>
          <a:ln/>
        </p:spPr>
      </p:sp>
      <p:sp>
        <p:nvSpPr>
          <p:cNvPr id="5122" name="Rectangle 3"/>
          <p:cNvSpPr>
            <a:spLocks noGrp="1" noChangeArrowheads="1"/>
          </p:cNvSpPr>
          <p:nvPr>
            <p:ph type="body" idx="1"/>
          </p:nvPr>
        </p:nvSpPr>
        <p:spPr>
          <a:noFill/>
          <a:ln/>
        </p:spPr>
        <p:txBody>
          <a:bodyPr/>
          <a:lstStyle/>
          <a:p>
            <a:pPr eaLnBrk="1" hangingPunct="1"/>
            <a:endParaRPr lang="fa-IR" smtClean="0"/>
          </a:p>
        </p:txBody>
      </p:sp>
    </p:spTree>
    <p:extLst>
      <p:ext uri="{BB962C8B-B14F-4D97-AF65-F5344CB8AC3E}">
        <p14:creationId xmlns:p14="http://schemas.microsoft.com/office/powerpoint/2010/main" val="309582676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Rot="1" noChangeAspect="1" noChangeArrowheads="1" noTextEdit="1"/>
          </p:cNvSpPr>
          <p:nvPr>
            <p:ph type="sldImg"/>
          </p:nvPr>
        </p:nvSpPr>
        <p:spPr>
          <a:ln/>
        </p:spPr>
      </p:sp>
      <p:sp>
        <p:nvSpPr>
          <p:cNvPr id="5122" name="Rectangle 3"/>
          <p:cNvSpPr>
            <a:spLocks noGrp="1" noChangeArrowheads="1"/>
          </p:cNvSpPr>
          <p:nvPr>
            <p:ph type="body" idx="1"/>
          </p:nvPr>
        </p:nvSpPr>
        <p:spPr>
          <a:noFill/>
          <a:ln/>
        </p:spPr>
        <p:txBody>
          <a:bodyPr/>
          <a:lstStyle/>
          <a:p>
            <a:pPr eaLnBrk="1" hangingPunct="1"/>
            <a:endParaRPr lang="fa-IR" smtClean="0"/>
          </a:p>
        </p:txBody>
      </p:sp>
    </p:spTree>
    <p:extLst>
      <p:ext uri="{BB962C8B-B14F-4D97-AF65-F5344CB8AC3E}">
        <p14:creationId xmlns:p14="http://schemas.microsoft.com/office/powerpoint/2010/main" val="54167568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Rot="1" noChangeAspect="1" noChangeArrowheads="1" noTextEdit="1"/>
          </p:cNvSpPr>
          <p:nvPr>
            <p:ph type="sldImg"/>
          </p:nvPr>
        </p:nvSpPr>
        <p:spPr>
          <a:ln/>
        </p:spPr>
      </p:sp>
      <p:sp>
        <p:nvSpPr>
          <p:cNvPr id="5122" name="Rectangle 3"/>
          <p:cNvSpPr>
            <a:spLocks noGrp="1" noChangeArrowheads="1"/>
          </p:cNvSpPr>
          <p:nvPr>
            <p:ph type="body" idx="1"/>
          </p:nvPr>
        </p:nvSpPr>
        <p:spPr>
          <a:noFill/>
          <a:ln/>
        </p:spPr>
        <p:txBody>
          <a:bodyPr/>
          <a:lstStyle/>
          <a:p>
            <a:pPr eaLnBrk="1" hangingPunct="1"/>
            <a:endParaRPr lang="fa-IR" smtClean="0"/>
          </a:p>
        </p:txBody>
      </p:sp>
    </p:spTree>
    <p:extLst>
      <p:ext uri="{BB962C8B-B14F-4D97-AF65-F5344CB8AC3E}">
        <p14:creationId xmlns:p14="http://schemas.microsoft.com/office/powerpoint/2010/main" val="133787749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Rot="1" noChangeAspect="1" noChangeArrowheads="1" noTextEdit="1"/>
          </p:cNvSpPr>
          <p:nvPr>
            <p:ph type="sldImg"/>
          </p:nvPr>
        </p:nvSpPr>
        <p:spPr>
          <a:ln/>
        </p:spPr>
      </p:sp>
      <p:sp>
        <p:nvSpPr>
          <p:cNvPr id="5122" name="Rectangle 3"/>
          <p:cNvSpPr>
            <a:spLocks noGrp="1" noChangeArrowheads="1"/>
          </p:cNvSpPr>
          <p:nvPr>
            <p:ph type="body" idx="1"/>
          </p:nvPr>
        </p:nvSpPr>
        <p:spPr>
          <a:noFill/>
          <a:ln/>
        </p:spPr>
        <p:txBody>
          <a:bodyPr/>
          <a:lstStyle/>
          <a:p>
            <a:pPr eaLnBrk="1" hangingPunct="1"/>
            <a:endParaRPr lang="fa-IR" smtClean="0"/>
          </a:p>
        </p:txBody>
      </p:sp>
    </p:spTree>
    <p:extLst>
      <p:ext uri="{BB962C8B-B14F-4D97-AF65-F5344CB8AC3E}">
        <p14:creationId xmlns:p14="http://schemas.microsoft.com/office/powerpoint/2010/main" val="206144546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Rot="1" noChangeAspect="1" noChangeArrowheads="1" noTextEdit="1"/>
          </p:cNvSpPr>
          <p:nvPr>
            <p:ph type="sldImg"/>
          </p:nvPr>
        </p:nvSpPr>
        <p:spPr>
          <a:ln/>
        </p:spPr>
      </p:sp>
      <p:sp>
        <p:nvSpPr>
          <p:cNvPr id="5122" name="Rectangle 3"/>
          <p:cNvSpPr>
            <a:spLocks noGrp="1" noChangeArrowheads="1"/>
          </p:cNvSpPr>
          <p:nvPr>
            <p:ph type="body" idx="1"/>
          </p:nvPr>
        </p:nvSpPr>
        <p:spPr>
          <a:noFill/>
          <a:ln/>
        </p:spPr>
        <p:txBody>
          <a:bodyPr/>
          <a:lstStyle/>
          <a:p>
            <a:pPr eaLnBrk="1" hangingPunct="1"/>
            <a:endParaRPr lang="fa-IR" smtClean="0"/>
          </a:p>
        </p:txBody>
      </p:sp>
    </p:spTree>
    <p:extLst>
      <p:ext uri="{BB962C8B-B14F-4D97-AF65-F5344CB8AC3E}">
        <p14:creationId xmlns:p14="http://schemas.microsoft.com/office/powerpoint/2010/main" val="278847429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Rot="1" noChangeAspect="1" noChangeArrowheads="1" noTextEdit="1"/>
          </p:cNvSpPr>
          <p:nvPr>
            <p:ph type="sldImg"/>
          </p:nvPr>
        </p:nvSpPr>
        <p:spPr>
          <a:ln/>
        </p:spPr>
      </p:sp>
      <p:sp>
        <p:nvSpPr>
          <p:cNvPr id="5122" name="Rectangle 3"/>
          <p:cNvSpPr>
            <a:spLocks noGrp="1" noChangeArrowheads="1"/>
          </p:cNvSpPr>
          <p:nvPr>
            <p:ph type="body" idx="1"/>
          </p:nvPr>
        </p:nvSpPr>
        <p:spPr>
          <a:noFill/>
          <a:ln/>
        </p:spPr>
        <p:txBody>
          <a:bodyPr/>
          <a:lstStyle/>
          <a:p>
            <a:pPr eaLnBrk="1" hangingPunct="1"/>
            <a:endParaRPr lang="fa-IR" smtClean="0"/>
          </a:p>
        </p:txBody>
      </p:sp>
    </p:spTree>
    <p:extLst>
      <p:ext uri="{BB962C8B-B14F-4D97-AF65-F5344CB8AC3E}">
        <p14:creationId xmlns:p14="http://schemas.microsoft.com/office/powerpoint/2010/main" val="137324504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Rot="1" noChangeAspect="1" noChangeArrowheads="1" noTextEdit="1"/>
          </p:cNvSpPr>
          <p:nvPr>
            <p:ph type="sldImg"/>
          </p:nvPr>
        </p:nvSpPr>
        <p:spPr>
          <a:ln/>
        </p:spPr>
      </p:sp>
      <p:sp>
        <p:nvSpPr>
          <p:cNvPr id="5122" name="Rectangle 3"/>
          <p:cNvSpPr>
            <a:spLocks noGrp="1" noChangeArrowheads="1"/>
          </p:cNvSpPr>
          <p:nvPr>
            <p:ph type="body" idx="1"/>
          </p:nvPr>
        </p:nvSpPr>
        <p:spPr>
          <a:noFill/>
          <a:ln/>
        </p:spPr>
        <p:txBody>
          <a:bodyPr/>
          <a:lstStyle/>
          <a:p>
            <a:pPr eaLnBrk="1" hangingPunct="1"/>
            <a:endParaRPr lang="fa-IR" smtClean="0"/>
          </a:p>
        </p:txBody>
      </p:sp>
    </p:spTree>
    <p:extLst>
      <p:ext uri="{BB962C8B-B14F-4D97-AF65-F5344CB8AC3E}">
        <p14:creationId xmlns:p14="http://schemas.microsoft.com/office/powerpoint/2010/main" val="67416964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Rot="1" noChangeAspect="1" noChangeArrowheads="1" noTextEdit="1"/>
          </p:cNvSpPr>
          <p:nvPr>
            <p:ph type="sldImg"/>
          </p:nvPr>
        </p:nvSpPr>
        <p:spPr>
          <a:ln/>
        </p:spPr>
      </p:sp>
      <p:sp>
        <p:nvSpPr>
          <p:cNvPr id="5122" name="Rectangle 3"/>
          <p:cNvSpPr>
            <a:spLocks noGrp="1" noChangeArrowheads="1"/>
          </p:cNvSpPr>
          <p:nvPr>
            <p:ph type="body" idx="1"/>
          </p:nvPr>
        </p:nvSpPr>
        <p:spPr>
          <a:noFill/>
          <a:ln/>
        </p:spPr>
        <p:txBody>
          <a:bodyPr/>
          <a:lstStyle/>
          <a:p>
            <a:pPr eaLnBrk="1" hangingPunct="1"/>
            <a:endParaRPr lang="fa-IR" smtClean="0"/>
          </a:p>
        </p:txBody>
      </p:sp>
    </p:spTree>
    <p:extLst>
      <p:ext uri="{BB962C8B-B14F-4D97-AF65-F5344CB8AC3E}">
        <p14:creationId xmlns:p14="http://schemas.microsoft.com/office/powerpoint/2010/main" val="21682665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Rot="1" noChangeAspect="1" noChangeArrowheads="1" noTextEdit="1"/>
          </p:cNvSpPr>
          <p:nvPr>
            <p:ph type="sldImg"/>
          </p:nvPr>
        </p:nvSpPr>
        <p:spPr>
          <a:ln/>
        </p:spPr>
      </p:sp>
      <p:sp>
        <p:nvSpPr>
          <p:cNvPr id="5122" name="Rectangle 3"/>
          <p:cNvSpPr>
            <a:spLocks noGrp="1" noChangeArrowheads="1"/>
          </p:cNvSpPr>
          <p:nvPr>
            <p:ph type="body" idx="1"/>
          </p:nvPr>
        </p:nvSpPr>
        <p:spPr>
          <a:noFill/>
          <a:ln/>
        </p:spPr>
        <p:txBody>
          <a:bodyPr/>
          <a:lstStyle/>
          <a:p>
            <a:pPr eaLnBrk="1" hangingPunct="1"/>
            <a:endParaRPr lang="fa-IR" smtClean="0"/>
          </a:p>
        </p:txBody>
      </p:sp>
    </p:spTree>
    <p:extLst>
      <p:ext uri="{BB962C8B-B14F-4D97-AF65-F5344CB8AC3E}">
        <p14:creationId xmlns:p14="http://schemas.microsoft.com/office/powerpoint/2010/main" val="142206172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Rot="1" noChangeAspect="1" noChangeArrowheads="1" noTextEdit="1"/>
          </p:cNvSpPr>
          <p:nvPr>
            <p:ph type="sldImg"/>
          </p:nvPr>
        </p:nvSpPr>
        <p:spPr>
          <a:ln/>
        </p:spPr>
      </p:sp>
      <p:sp>
        <p:nvSpPr>
          <p:cNvPr id="5122" name="Rectangle 3"/>
          <p:cNvSpPr>
            <a:spLocks noGrp="1" noChangeArrowheads="1"/>
          </p:cNvSpPr>
          <p:nvPr>
            <p:ph type="body" idx="1"/>
          </p:nvPr>
        </p:nvSpPr>
        <p:spPr>
          <a:noFill/>
          <a:ln/>
        </p:spPr>
        <p:txBody>
          <a:bodyPr/>
          <a:lstStyle/>
          <a:p>
            <a:pPr eaLnBrk="1" hangingPunct="1"/>
            <a:endParaRPr lang="fa-IR" smtClean="0"/>
          </a:p>
        </p:txBody>
      </p:sp>
    </p:spTree>
    <p:extLst>
      <p:ext uri="{BB962C8B-B14F-4D97-AF65-F5344CB8AC3E}">
        <p14:creationId xmlns:p14="http://schemas.microsoft.com/office/powerpoint/2010/main" val="290120191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Rot="1" noChangeAspect="1" noChangeArrowheads="1" noTextEdit="1"/>
          </p:cNvSpPr>
          <p:nvPr>
            <p:ph type="sldImg"/>
          </p:nvPr>
        </p:nvSpPr>
        <p:spPr>
          <a:ln/>
        </p:spPr>
      </p:sp>
      <p:sp>
        <p:nvSpPr>
          <p:cNvPr id="5122" name="Rectangle 3"/>
          <p:cNvSpPr>
            <a:spLocks noGrp="1" noChangeArrowheads="1"/>
          </p:cNvSpPr>
          <p:nvPr>
            <p:ph type="body" idx="1"/>
          </p:nvPr>
        </p:nvSpPr>
        <p:spPr>
          <a:noFill/>
          <a:ln/>
        </p:spPr>
        <p:txBody>
          <a:bodyPr/>
          <a:lstStyle/>
          <a:p>
            <a:pPr eaLnBrk="1" hangingPunct="1"/>
            <a:endParaRPr lang="fa-IR" smtClean="0"/>
          </a:p>
        </p:txBody>
      </p:sp>
    </p:spTree>
    <p:extLst>
      <p:ext uri="{BB962C8B-B14F-4D97-AF65-F5344CB8AC3E}">
        <p14:creationId xmlns:p14="http://schemas.microsoft.com/office/powerpoint/2010/main" val="324363719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Rot="1" noChangeAspect="1" noChangeArrowheads="1" noTextEdit="1"/>
          </p:cNvSpPr>
          <p:nvPr>
            <p:ph type="sldImg"/>
          </p:nvPr>
        </p:nvSpPr>
        <p:spPr>
          <a:ln/>
        </p:spPr>
      </p:sp>
      <p:sp>
        <p:nvSpPr>
          <p:cNvPr id="5122" name="Rectangle 3"/>
          <p:cNvSpPr>
            <a:spLocks noGrp="1" noChangeArrowheads="1"/>
          </p:cNvSpPr>
          <p:nvPr>
            <p:ph type="body" idx="1"/>
          </p:nvPr>
        </p:nvSpPr>
        <p:spPr>
          <a:noFill/>
          <a:ln/>
        </p:spPr>
        <p:txBody>
          <a:bodyPr/>
          <a:lstStyle/>
          <a:p>
            <a:pPr eaLnBrk="1" hangingPunct="1"/>
            <a:endParaRPr lang="fa-IR" smtClean="0"/>
          </a:p>
        </p:txBody>
      </p:sp>
    </p:spTree>
    <p:extLst>
      <p:ext uri="{BB962C8B-B14F-4D97-AF65-F5344CB8AC3E}">
        <p14:creationId xmlns:p14="http://schemas.microsoft.com/office/powerpoint/2010/main" val="145826713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Rot="1" noChangeAspect="1" noChangeArrowheads="1" noTextEdit="1"/>
          </p:cNvSpPr>
          <p:nvPr>
            <p:ph type="sldImg"/>
          </p:nvPr>
        </p:nvSpPr>
        <p:spPr>
          <a:ln/>
        </p:spPr>
      </p:sp>
      <p:sp>
        <p:nvSpPr>
          <p:cNvPr id="5122" name="Rectangle 3"/>
          <p:cNvSpPr>
            <a:spLocks noGrp="1" noChangeArrowheads="1"/>
          </p:cNvSpPr>
          <p:nvPr>
            <p:ph type="body" idx="1"/>
          </p:nvPr>
        </p:nvSpPr>
        <p:spPr>
          <a:noFill/>
          <a:ln/>
        </p:spPr>
        <p:txBody>
          <a:bodyPr/>
          <a:lstStyle/>
          <a:p>
            <a:pPr eaLnBrk="1" hangingPunct="1"/>
            <a:endParaRPr lang="fa-IR" smtClean="0"/>
          </a:p>
        </p:txBody>
      </p:sp>
    </p:spTree>
    <p:extLst>
      <p:ext uri="{BB962C8B-B14F-4D97-AF65-F5344CB8AC3E}">
        <p14:creationId xmlns:p14="http://schemas.microsoft.com/office/powerpoint/2010/main" val="304246719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Rot="1" noChangeAspect="1" noChangeArrowheads="1" noTextEdit="1"/>
          </p:cNvSpPr>
          <p:nvPr>
            <p:ph type="sldImg"/>
          </p:nvPr>
        </p:nvSpPr>
        <p:spPr>
          <a:ln/>
        </p:spPr>
      </p:sp>
      <p:sp>
        <p:nvSpPr>
          <p:cNvPr id="5122" name="Rectangle 3"/>
          <p:cNvSpPr>
            <a:spLocks noGrp="1" noChangeArrowheads="1"/>
          </p:cNvSpPr>
          <p:nvPr>
            <p:ph type="body" idx="1"/>
          </p:nvPr>
        </p:nvSpPr>
        <p:spPr>
          <a:noFill/>
          <a:ln/>
        </p:spPr>
        <p:txBody>
          <a:bodyPr/>
          <a:lstStyle/>
          <a:p>
            <a:pPr eaLnBrk="1" hangingPunct="1"/>
            <a:endParaRPr lang="fa-IR" smtClean="0"/>
          </a:p>
        </p:txBody>
      </p:sp>
    </p:spTree>
    <p:extLst>
      <p:ext uri="{BB962C8B-B14F-4D97-AF65-F5344CB8AC3E}">
        <p14:creationId xmlns:p14="http://schemas.microsoft.com/office/powerpoint/2010/main" val="125638509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Rot="1" noChangeAspect="1" noChangeArrowheads="1" noTextEdit="1"/>
          </p:cNvSpPr>
          <p:nvPr>
            <p:ph type="sldImg"/>
          </p:nvPr>
        </p:nvSpPr>
        <p:spPr>
          <a:ln/>
        </p:spPr>
      </p:sp>
      <p:sp>
        <p:nvSpPr>
          <p:cNvPr id="5122" name="Rectangle 3"/>
          <p:cNvSpPr>
            <a:spLocks noGrp="1" noChangeArrowheads="1"/>
          </p:cNvSpPr>
          <p:nvPr>
            <p:ph type="body" idx="1"/>
          </p:nvPr>
        </p:nvSpPr>
        <p:spPr>
          <a:noFill/>
          <a:ln/>
        </p:spPr>
        <p:txBody>
          <a:bodyPr/>
          <a:lstStyle/>
          <a:p>
            <a:pPr eaLnBrk="1" hangingPunct="1"/>
            <a:endParaRPr lang="fa-IR" smtClean="0"/>
          </a:p>
        </p:txBody>
      </p:sp>
    </p:spTree>
    <p:extLst>
      <p:ext uri="{BB962C8B-B14F-4D97-AF65-F5344CB8AC3E}">
        <p14:creationId xmlns:p14="http://schemas.microsoft.com/office/powerpoint/2010/main" val="226503624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Rot="1" noChangeAspect="1" noChangeArrowheads="1" noTextEdit="1"/>
          </p:cNvSpPr>
          <p:nvPr>
            <p:ph type="sldImg"/>
          </p:nvPr>
        </p:nvSpPr>
        <p:spPr>
          <a:ln/>
        </p:spPr>
      </p:sp>
      <p:sp>
        <p:nvSpPr>
          <p:cNvPr id="5122" name="Rectangle 3"/>
          <p:cNvSpPr>
            <a:spLocks noGrp="1" noChangeArrowheads="1"/>
          </p:cNvSpPr>
          <p:nvPr>
            <p:ph type="body" idx="1"/>
          </p:nvPr>
        </p:nvSpPr>
        <p:spPr>
          <a:noFill/>
          <a:ln/>
        </p:spPr>
        <p:txBody>
          <a:bodyPr/>
          <a:lstStyle/>
          <a:p>
            <a:pPr eaLnBrk="1" hangingPunct="1"/>
            <a:endParaRPr lang="fa-IR" smtClean="0"/>
          </a:p>
        </p:txBody>
      </p:sp>
    </p:spTree>
    <p:extLst>
      <p:ext uri="{BB962C8B-B14F-4D97-AF65-F5344CB8AC3E}">
        <p14:creationId xmlns:p14="http://schemas.microsoft.com/office/powerpoint/2010/main" val="80908796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Rot="1" noChangeAspect="1" noChangeArrowheads="1" noTextEdit="1"/>
          </p:cNvSpPr>
          <p:nvPr>
            <p:ph type="sldImg"/>
          </p:nvPr>
        </p:nvSpPr>
        <p:spPr>
          <a:ln/>
        </p:spPr>
      </p:sp>
      <p:sp>
        <p:nvSpPr>
          <p:cNvPr id="5122" name="Rectangle 3"/>
          <p:cNvSpPr>
            <a:spLocks noGrp="1" noChangeArrowheads="1"/>
          </p:cNvSpPr>
          <p:nvPr>
            <p:ph type="body" idx="1"/>
          </p:nvPr>
        </p:nvSpPr>
        <p:spPr>
          <a:noFill/>
          <a:ln/>
        </p:spPr>
        <p:txBody>
          <a:bodyPr/>
          <a:lstStyle/>
          <a:p>
            <a:pPr eaLnBrk="1" hangingPunct="1"/>
            <a:endParaRPr lang="fa-IR" smtClean="0"/>
          </a:p>
        </p:txBody>
      </p:sp>
    </p:spTree>
    <p:extLst>
      <p:ext uri="{BB962C8B-B14F-4D97-AF65-F5344CB8AC3E}">
        <p14:creationId xmlns:p14="http://schemas.microsoft.com/office/powerpoint/2010/main" val="62978380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Rot="1" noChangeAspect="1" noChangeArrowheads="1" noTextEdit="1"/>
          </p:cNvSpPr>
          <p:nvPr>
            <p:ph type="sldImg"/>
          </p:nvPr>
        </p:nvSpPr>
        <p:spPr>
          <a:ln/>
        </p:spPr>
      </p:sp>
      <p:sp>
        <p:nvSpPr>
          <p:cNvPr id="5122" name="Rectangle 3"/>
          <p:cNvSpPr>
            <a:spLocks noGrp="1" noChangeArrowheads="1"/>
          </p:cNvSpPr>
          <p:nvPr>
            <p:ph type="body" idx="1"/>
          </p:nvPr>
        </p:nvSpPr>
        <p:spPr>
          <a:noFill/>
          <a:ln/>
        </p:spPr>
        <p:txBody>
          <a:bodyPr/>
          <a:lstStyle/>
          <a:p>
            <a:pPr eaLnBrk="1" hangingPunct="1"/>
            <a:endParaRPr lang="fa-IR" smtClean="0"/>
          </a:p>
        </p:txBody>
      </p:sp>
    </p:spTree>
    <p:extLst>
      <p:ext uri="{BB962C8B-B14F-4D97-AF65-F5344CB8AC3E}">
        <p14:creationId xmlns:p14="http://schemas.microsoft.com/office/powerpoint/2010/main" val="362878110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Rot="1" noChangeAspect="1" noChangeArrowheads="1" noTextEdit="1"/>
          </p:cNvSpPr>
          <p:nvPr>
            <p:ph type="sldImg"/>
          </p:nvPr>
        </p:nvSpPr>
        <p:spPr>
          <a:ln/>
        </p:spPr>
      </p:sp>
      <p:sp>
        <p:nvSpPr>
          <p:cNvPr id="5122" name="Rectangle 3"/>
          <p:cNvSpPr>
            <a:spLocks noGrp="1" noChangeArrowheads="1"/>
          </p:cNvSpPr>
          <p:nvPr>
            <p:ph type="body" idx="1"/>
          </p:nvPr>
        </p:nvSpPr>
        <p:spPr>
          <a:noFill/>
          <a:ln/>
        </p:spPr>
        <p:txBody>
          <a:bodyPr/>
          <a:lstStyle/>
          <a:p>
            <a:pPr eaLnBrk="1" hangingPunct="1"/>
            <a:endParaRPr lang="fa-IR" smtClean="0"/>
          </a:p>
        </p:txBody>
      </p:sp>
    </p:spTree>
    <p:extLst>
      <p:ext uri="{BB962C8B-B14F-4D97-AF65-F5344CB8AC3E}">
        <p14:creationId xmlns:p14="http://schemas.microsoft.com/office/powerpoint/2010/main" val="11259409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Rot="1" noChangeAspect="1" noChangeArrowheads="1" noTextEdit="1"/>
          </p:cNvSpPr>
          <p:nvPr>
            <p:ph type="sldImg"/>
          </p:nvPr>
        </p:nvSpPr>
        <p:spPr>
          <a:ln/>
        </p:spPr>
      </p:sp>
      <p:sp>
        <p:nvSpPr>
          <p:cNvPr id="5122" name="Rectangle 3"/>
          <p:cNvSpPr>
            <a:spLocks noGrp="1" noChangeArrowheads="1"/>
          </p:cNvSpPr>
          <p:nvPr>
            <p:ph type="body" idx="1"/>
          </p:nvPr>
        </p:nvSpPr>
        <p:spPr>
          <a:noFill/>
          <a:ln/>
        </p:spPr>
        <p:txBody>
          <a:bodyPr/>
          <a:lstStyle/>
          <a:p>
            <a:pPr eaLnBrk="1" hangingPunct="1"/>
            <a:endParaRPr lang="fa-IR" smtClean="0"/>
          </a:p>
        </p:txBody>
      </p:sp>
    </p:spTree>
    <p:extLst>
      <p:ext uri="{BB962C8B-B14F-4D97-AF65-F5344CB8AC3E}">
        <p14:creationId xmlns:p14="http://schemas.microsoft.com/office/powerpoint/2010/main" val="377142817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Rot="1" noChangeAspect="1" noChangeArrowheads="1" noTextEdit="1"/>
          </p:cNvSpPr>
          <p:nvPr>
            <p:ph type="sldImg"/>
          </p:nvPr>
        </p:nvSpPr>
        <p:spPr>
          <a:ln/>
        </p:spPr>
      </p:sp>
      <p:sp>
        <p:nvSpPr>
          <p:cNvPr id="5122" name="Rectangle 3"/>
          <p:cNvSpPr>
            <a:spLocks noGrp="1" noChangeArrowheads="1"/>
          </p:cNvSpPr>
          <p:nvPr>
            <p:ph type="body" idx="1"/>
          </p:nvPr>
        </p:nvSpPr>
        <p:spPr>
          <a:noFill/>
          <a:ln/>
        </p:spPr>
        <p:txBody>
          <a:bodyPr/>
          <a:lstStyle/>
          <a:p>
            <a:pPr eaLnBrk="1" hangingPunct="1"/>
            <a:endParaRPr lang="fa-IR" smtClean="0"/>
          </a:p>
        </p:txBody>
      </p:sp>
    </p:spTree>
    <p:extLst>
      <p:ext uri="{BB962C8B-B14F-4D97-AF65-F5344CB8AC3E}">
        <p14:creationId xmlns:p14="http://schemas.microsoft.com/office/powerpoint/2010/main" val="53685320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Rot="1" noChangeAspect="1" noChangeArrowheads="1" noTextEdit="1"/>
          </p:cNvSpPr>
          <p:nvPr>
            <p:ph type="sldImg"/>
          </p:nvPr>
        </p:nvSpPr>
        <p:spPr>
          <a:ln/>
        </p:spPr>
      </p:sp>
      <p:sp>
        <p:nvSpPr>
          <p:cNvPr id="5122" name="Rectangle 3"/>
          <p:cNvSpPr>
            <a:spLocks noGrp="1" noChangeArrowheads="1"/>
          </p:cNvSpPr>
          <p:nvPr>
            <p:ph type="body" idx="1"/>
          </p:nvPr>
        </p:nvSpPr>
        <p:spPr>
          <a:noFill/>
          <a:ln/>
        </p:spPr>
        <p:txBody>
          <a:bodyPr/>
          <a:lstStyle/>
          <a:p>
            <a:pPr eaLnBrk="1" hangingPunct="1"/>
            <a:endParaRPr lang="fa-IR" smtClean="0"/>
          </a:p>
        </p:txBody>
      </p:sp>
    </p:spTree>
    <p:extLst>
      <p:ext uri="{BB962C8B-B14F-4D97-AF65-F5344CB8AC3E}">
        <p14:creationId xmlns:p14="http://schemas.microsoft.com/office/powerpoint/2010/main" val="395255312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Rot="1" noChangeAspect="1" noChangeArrowheads="1" noTextEdit="1"/>
          </p:cNvSpPr>
          <p:nvPr>
            <p:ph type="sldImg"/>
          </p:nvPr>
        </p:nvSpPr>
        <p:spPr>
          <a:ln/>
        </p:spPr>
      </p:sp>
      <p:sp>
        <p:nvSpPr>
          <p:cNvPr id="5122" name="Rectangle 3"/>
          <p:cNvSpPr>
            <a:spLocks noGrp="1" noChangeArrowheads="1"/>
          </p:cNvSpPr>
          <p:nvPr>
            <p:ph type="body" idx="1"/>
          </p:nvPr>
        </p:nvSpPr>
        <p:spPr>
          <a:noFill/>
          <a:ln/>
        </p:spPr>
        <p:txBody>
          <a:bodyPr/>
          <a:lstStyle/>
          <a:p>
            <a:pPr eaLnBrk="1" hangingPunct="1"/>
            <a:endParaRPr lang="fa-IR" smtClean="0"/>
          </a:p>
        </p:txBody>
      </p:sp>
    </p:spTree>
    <p:extLst>
      <p:ext uri="{BB962C8B-B14F-4D97-AF65-F5344CB8AC3E}">
        <p14:creationId xmlns:p14="http://schemas.microsoft.com/office/powerpoint/2010/main" val="407570307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Rot="1" noChangeAspect="1" noChangeArrowheads="1" noTextEdit="1"/>
          </p:cNvSpPr>
          <p:nvPr>
            <p:ph type="sldImg"/>
          </p:nvPr>
        </p:nvSpPr>
        <p:spPr>
          <a:ln/>
        </p:spPr>
      </p:sp>
      <p:sp>
        <p:nvSpPr>
          <p:cNvPr id="5122" name="Rectangle 3"/>
          <p:cNvSpPr>
            <a:spLocks noGrp="1" noChangeArrowheads="1"/>
          </p:cNvSpPr>
          <p:nvPr>
            <p:ph type="body" idx="1"/>
          </p:nvPr>
        </p:nvSpPr>
        <p:spPr>
          <a:noFill/>
          <a:ln/>
        </p:spPr>
        <p:txBody>
          <a:bodyPr/>
          <a:lstStyle/>
          <a:p>
            <a:pPr eaLnBrk="1" hangingPunct="1"/>
            <a:endParaRPr lang="fa-IR" smtClean="0"/>
          </a:p>
        </p:txBody>
      </p:sp>
    </p:spTree>
    <p:extLst>
      <p:ext uri="{BB962C8B-B14F-4D97-AF65-F5344CB8AC3E}">
        <p14:creationId xmlns:p14="http://schemas.microsoft.com/office/powerpoint/2010/main" val="28567839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Rot="1" noChangeAspect="1" noChangeArrowheads="1" noTextEdit="1"/>
          </p:cNvSpPr>
          <p:nvPr>
            <p:ph type="sldImg"/>
          </p:nvPr>
        </p:nvSpPr>
        <p:spPr>
          <a:ln/>
        </p:spPr>
      </p:sp>
      <p:sp>
        <p:nvSpPr>
          <p:cNvPr id="5122" name="Rectangle 3"/>
          <p:cNvSpPr>
            <a:spLocks noGrp="1" noChangeArrowheads="1"/>
          </p:cNvSpPr>
          <p:nvPr>
            <p:ph type="body" idx="1"/>
          </p:nvPr>
        </p:nvSpPr>
        <p:spPr>
          <a:noFill/>
          <a:ln/>
        </p:spPr>
        <p:txBody>
          <a:bodyPr/>
          <a:lstStyle/>
          <a:p>
            <a:pPr eaLnBrk="1" hangingPunct="1"/>
            <a:endParaRPr lang="fa-IR" smtClean="0"/>
          </a:p>
        </p:txBody>
      </p:sp>
    </p:spTree>
    <p:extLst>
      <p:ext uri="{BB962C8B-B14F-4D97-AF65-F5344CB8AC3E}">
        <p14:creationId xmlns:p14="http://schemas.microsoft.com/office/powerpoint/2010/main" val="273006484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Rot="1" noChangeAspect="1" noChangeArrowheads="1" noTextEdit="1"/>
          </p:cNvSpPr>
          <p:nvPr>
            <p:ph type="sldImg"/>
          </p:nvPr>
        </p:nvSpPr>
        <p:spPr>
          <a:ln/>
        </p:spPr>
      </p:sp>
      <p:sp>
        <p:nvSpPr>
          <p:cNvPr id="5122" name="Rectangle 3"/>
          <p:cNvSpPr>
            <a:spLocks noGrp="1" noChangeArrowheads="1"/>
          </p:cNvSpPr>
          <p:nvPr>
            <p:ph type="body" idx="1"/>
          </p:nvPr>
        </p:nvSpPr>
        <p:spPr>
          <a:noFill/>
          <a:ln/>
        </p:spPr>
        <p:txBody>
          <a:bodyPr/>
          <a:lstStyle/>
          <a:p>
            <a:pPr eaLnBrk="1" hangingPunct="1"/>
            <a:endParaRPr lang="fa-IR" smtClean="0"/>
          </a:p>
        </p:txBody>
      </p:sp>
    </p:spTree>
    <p:extLst>
      <p:ext uri="{BB962C8B-B14F-4D97-AF65-F5344CB8AC3E}">
        <p14:creationId xmlns:p14="http://schemas.microsoft.com/office/powerpoint/2010/main" val="4131007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Rot="1" noChangeAspect="1" noChangeArrowheads="1" noTextEdit="1"/>
          </p:cNvSpPr>
          <p:nvPr>
            <p:ph type="sldImg"/>
          </p:nvPr>
        </p:nvSpPr>
        <p:spPr>
          <a:ln/>
        </p:spPr>
      </p:sp>
      <p:sp>
        <p:nvSpPr>
          <p:cNvPr id="5122" name="Rectangle 3"/>
          <p:cNvSpPr>
            <a:spLocks noGrp="1" noChangeArrowheads="1"/>
          </p:cNvSpPr>
          <p:nvPr>
            <p:ph type="body" idx="1"/>
          </p:nvPr>
        </p:nvSpPr>
        <p:spPr>
          <a:noFill/>
          <a:ln/>
        </p:spPr>
        <p:txBody>
          <a:bodyPr/>
          <a:lstStyle/>
          <a:p>
            <a:pPr eaLnBrk="1" hangingPunct="1"/>
            <a:endParaRPr lang="fa-IR" smtClean="0"/>
          </a:p>
        </p:txBody>
      </p:sp>
    </p:spTree>
    <p:extLst>
      <p:ext uri="{BB962C8B-B14F-4D97-AF65-F5344CB8AC3E}">
        <p14:creationId xmlns:p14="http://schemas.microsoft.com/office/powerpoint/2010/main" val="26650561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Rot="1" noChangeAspect="1" noChangeArrowheads="1" noTextEdit="1"/>
          </p:cNvSpPr>
          <p:nvPr>
            <p:ph type="sldImg"/>
          </p:nvPr>
        </p:nvSpPr>
        <p:spPr>
          <a:ln/>
        </p:spPr>
      </p:sp>
      <p:sp>
        <p:nvSpPr>
          <p:cNvPr id="5122" name="Rectangle 3"/>
          <p:cNvSpPr>
            <a:spLocks noGrp="1" noChangeArrowheads="1"/>
          </p:cNvSpPr>
          <p:nvPr>
            <p:ph type="body" idx="1"/>
          </p:nvPr>
        </p:nvSpPr>
        <p:spPr>
          <a:noFill/>
          <a:ln/>
        </p:spPr>
        <p:txBody>
          <a:bodyPr/>
          <a:lstStyle/>
          <a:p>
            <a:pPr eaLnBrk="1" hangingPunct="1"/>
            <a:endParaRPr lang="fa-IR" smtClean="0"/>
          </a:p>
        </p:txBody>
      </p:sp>
    </p:spTree>
    <p:extLst>
      <p:ext uri="{BB962C8B-B14F-4D97-AF65-F5344CB8AC3E}">
        <p14:creationId xmlns:p14="http://schemas.microsoft.com/office/powerpoint/2010/main" val="33925528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Rot="1" noChangeAspect="1" noChangeArrowheads="1" noTextEdit="1"/>
          </p:cNvSpPr>
          <p:nvPr>
            <p:ph type="sldImg"/>
          </p:nvPr>
        </p:nvSpPr>
        <p:spPr>
          <a:ln/>
        </p:spPr>
      </p:sp>
      <p:sp>
        <p:nvSpPr>
          <p:cNvPr id="5122" name="Rectangle 3"/>
          <p:cNvSpPr>
            <a:spLocks noGrp="1" noChangeArrowheads="1"/>
          </p:cNvSpPr>
          <p:nvPr>
            <p:ph type="body" idx="1"/>
          </p:nvPr>
        </p:nvSpPr>
        <p:spPr>
          <a:noFill/>
          <a:ln/>
        </p:spPr>
        <p:txBody>
          <a:bodyPr/>
          <a:lstStyle/>
          <a:p>
            <a:pPr eaLnBrk="1" hangingPunct="1"/>
            <a:endParaRPr lang="fa-IR" smtClean="0"/>
          </a:p>
        </p:txBody>
      </p:sp>
    </p:spTree>
    <p:extLst>
      <p:ext uri="{BB962C8B-B14F-4D97-AF65-F5344CB8AC3E}">
        <p14:creationId xmlns:p14="http://schemas.microsoft.com/office/powerpoint/2010/main" val="21213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Slide Number Placeholder 5"/>
          <p:cNvSpPr>
            <a:spLocks noGrp="1"/>
          </p:cNvSpPr>
          <p:nvPr>
            <p:ph type="sldNum" sz="quarter" idx="10"/>
          </p:nvPr>
        </p:nvSpPr>
        <p:spPr>
          <a:ln/>
        </p:spPr>
        <p:txBody>
          <a:bodyPr/>
          <a:lstStyle>
            <a:lvl1pPr>
              <a:defRPr/>
            </a:lvl1pPr>
          </a:lstStyle>
          <a:p>
            <a:fld id="{07949ADB-8525-4B68-BF60-135C0BF522A0}" type="slidenum">
              <a:rPr lang="en-US"/>
              <a:pPr/>
              <a:t>‹#›</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Date Placeholder 3"/>
          <p:cNvSpPr>
            <a:spLocks noGrp="1"/>
          </p:cNvSpPr>
          <p:nvPr>
            <p:ph type="dt" sz="half" idx="12"/>
          </p:nvPr>
        </p:nvSpPr>
        <p:spPr/>
        <p:txBody>
          <a:bodyPr/>
          <a:lstStyle>
            <a:lvl1pPr>
              <a:defRPr/>
            </a:lvl1pPr>
          </a:lstStyle>
          <a:p>
            <a:fld id="{20BDF59C-7A67-4BED-8A49-D3BC82707E0B}" type="datetimeFigureOut">
              <a:rPr lang="en-US"/>
              <a:pPr/>
              <a:t>4/11/2015</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fld id="{741360FF-A473-4865-BBE6-02FE92F7211C}" type="slidenum">
              <a:rPr lang="en-US"/>
              <a:pPr/>
              <a:t>‹#›</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Date Placeholder 3"/>
          <p:cNvSpPr>
            <a:spLocks noGrp="1"/>
          </p:cNvSpPr>
          <p:nvPr>
            <p:ph type="dt" sz="half" idx="12"/>
          </p:nvPr>
        </p:nvSpPr>
        <p:spPr/>
        <p:txBody>
          <a:bodyPr/>
          <a:lstStyle>
            <a:lvl1pPr>
              <a:defRPr/>
            </a:lvl1pPr>
          </a:lstStyle>
          <a:p>
            <a:fld id="{86ADD7A0-04F5-4E5F-9F07-91B0A04E6B8C}" type="datetimeFigureOut">
              <a:rPr lang="en-US"/>
              <a:pPr/>
              <a:t>4/11/2015</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fld id="{41ADA682-88E4-467A-BFF6-CB4AE3C4B46B}" type="slidenum">
              <a:rPr lang="en-US"/>
              <a:pPr/>
              <a:t>‹#›</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Date Placeholder 3"/>
          <p:cNvSpPr>
            <a:spLocks noGrp="1"/>
          </p:cNvSpPr>
          <p:nvPr>
            <p:ph type="dt" sz="half" idx="12"/>
          </p:nvPr>
        </p:nvSpPr>
        <p:spPr/>
        <p:txBody>
          <a:bodyPr/>
          <a:lstStyle>
            <a:lvl1pPr>
              <a:defRPr/>
            </a:lvl1pPr>
          </a:lstStyle>
          <a:p>
            <a:fld id="{F01AB17F-A6CB-459C-AB18-8E927FCCFA30}" type="datetimeFigureOut">
              <a:rPr lang="en-US"/>
              <a:pPr/>
              <a:t>4/11/2015</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fld id="{67A2069F-9148-44D1-9033-5473BCA1B28E}" type="slidenum">
              <a:rPr lang="en-US"/>
              <a:pPr/>
              <a:t>‹#›</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Date Placeholder 3"/>
          <p:cNvSpPr>
            <a:spLocks noGrp="1"/>
          </p:cNvSpPr>
          <p:nvPr>
            <p:ph type="dt" sz="half" idx="12"/>
          </p:nvPr>
        </p:nvSpPr>
        <p:spPr/>
        <p:txBody>
          <a:bodyPr/>
          <a:lstStyle>
            <a:lvl1pPr>
              <a:defRPr/>
            </a:lvl1pPr>
          </a:lstStyle>
          <a:p>
            <a:fld id="{50BDA22B-2059-447E-BD9C-8608ED7FF79C}" type="datetimeFigureOut">
              <a:rPr lang="en-US"/>
              <a:pPr/>
              <a:t>4/11/2015</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Slide Number Placeholder 5"/>
          <p:cNvSpPr>
            <a:spLocks noGrp="1"/>
          </p:cNvSpPr>
          <p:nvPr>
            <p:ph type="sldNum" sz="quarter" idx="10"/>
          </p:nvPr>
        </p:nvSpPr>
        <p:spPr>
          <a:ln/>
        </p:spPr>
        <p:txBody>
          <a:bodyPr/>
          <a:lstStyle>
            <a:lvl1pPr>
              <a:defRPr/>
            </a:lvl1pPr>
          </a:lstStyle>
          <a:p>
            <a:fld id="{B1B23046-0C97-4C30-BE8B-65B014E0E4F9}" type="slidenum">
              <a:rPr lang="en-US"/>
              <a:pPr/>
              <a:t>‹#›</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Date Placeholder 3"/>
          <p:cNvSpPr>
            <a:spLocks noGrp="1"/>
          </p:cNvSpPr>
          <p:nvPr>
            <p:ph type="dt" sz="half" idx="12"/>
          </p:nvPr>
        </p:nvSpPr>
        <p:spPr/>
        <p:txBody>
          <a:bodyPr/>
          <a:lstStyle>
            <a:lvl1pPr>
              <a:defRPr/>
            </a:lvl1pPr>
          </a:lstStyle>
          <a:p>
            <a:fld id="{5CAC7D4D-CA42-46C6-ABD2-06B51497712D}" type="datetimeFigureOut">
              <a:rPr lang="en-US"/>
              <a:pPr/>
              <a:t>4/11/2015</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a:ln/>
        </p:spPr>
        <p:txBody>
          <a:bodyPr/>
          <a:lstStyle>
            <a:lvl1pPr>
              <a:defRPr/>
            </a:lvl1pPr>
          </a:lstStyle>
          <a:p>
            <a:fld id="{92AAACD7-5AD9-46EC-A81B-79513245AF93}" type="slidenum">
              <a:rPr lang="en-US"/>
              <a:pPr/>
              <a:t>‹#›</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Date Placeholder 3"/>
          <p:cNvSpPr>
            <a:spLocks noGrp="1"/>
          </p:cNvSpPr>
          <p:nvPr>
            <p:ph type="dt" sz="half" idx="12"/>
          </p:nvPr>
        </p:nvSpPr>
        <p:spPr/>
        <p:txBody>
          <a:bodyPr/>
          <a:lstStyle>
            <a:lvl1pPr>
              <a:defRPr/>
            </a:lvl1pPr>
          </a:lstStyle>
          <a:p>
            <a:fld id="{CC829FDE-F940-40DA-AD0C-DA74319D798D}" type="datetimeFigureOut">
              <a:rPr lang="en-US"/>
              <a:pPr/>
              <a:t>4/11/2015</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10"/>
          </p:nvPr>
        </p:nvSpPr>
        <p:spPr>
          <a:ln/>
        </p:spPr>
        <p:txBody>
          <a:bodyPr/>
          <a:lstStyle>
            <a:lvl1pPr>
              <a:defRPr/>
            </a:lvl1pPr>
          </a:lstStyle>
          <a:p>
            <a:fld id="{894580FD-EC88-45AD-9321-E0756D45BEBC}" type="slidenum">
              <a:rPr lang="en-US"/>
              <a:pPr/>
              <a:t>‹#›</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ltLang="en-US"/>
          </a:p>
        </p:txBody>
      </p:sp>
      <p:sp>
        <p:nvSpPr>
          <p:cNvPr id="9" name="Date Placeholder 3"/>
          <p:cNvSpPr>
            <a:spLocks noGrp="1"/>
          </p:cNvSpPr>
          <p:nvPr>
            <p:ph type="dt" sz="half" idx="12"/>
          </p:nvPr>
        </p:nvSpPr>
        <p:spPr/>
        <p:txBody>
          <a:bodyPr/>
          <a:lstStyle>
            <a:lvl1pPr>
              <a:defRPr/>
            </a:lvl1pPr>
          </a:lstStyle>
          <a:p>
            <a:fld id="{AE8EAD0B-0FCF-4715-96E0-A49D2EF1C7B2}" type="datetimeFigureOut">
              <a:rPr lang="en-US"/>
              <a:pPr/>
              <a:t>4/11/2015</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a:ln/>
        </p:spPr>
        <p:txBody>
          <a:bodyPr/>
          <a:lstStyle>
            <a:lvl1pPr>
              <a:defRPr/>
            </a:lvl1pPr>
          </a:lstStyle>
          <a:p>
            <a:fld id="{73381791-D7E9-4531-8866-C78CD54D7F96}" type="slidenum">
              <a:rPr lang="en-US"/>
              <a:pPr/>
              <a:t>‹#›</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ltLang="en-US"/>
          </a:p>
        </p:txBody>
      </p:sp>
      <p:sp>
        <p:nvSpPr>
          <p:cNvPr id="5" name="Date Placeholder 3"/>
          <p:cNvSpPr>
            <a:spLocks noGrp="1"/>
          </p:cNvSpPr>
          <p:nvPr>
            <p:ph type="dt" sz="half" idx="12"/>
          </p:nvPr>
        </p:nvSpPr>
        <p:spPr/>
        <p:txBody>
          <a:bodyPr/>
          <a:lstStyle>
            <a:lvl1pPr>
              <a:defRPr/>
            </a:lvl1pPr>
          </a:lstStyle>
          <a:p>
            <a:fld id="{04897FB0-4539-4E72-A056-4582DD88FEAE}" type="datetimeFigureOut">
              <a:rPr lang="en-US"/>
              <a:pPr/>
              <a:t>4/11/2015</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ln/>
        </p:spPr>
        <p:txBody>
          <a:bodyPr/>
          <a:lstStyle>
            <a:lvl1pPr>
              <a:defRPr/>
            </a:lvl1pPr>
          </a:lstStyle>
          <a:p>
            <a:fld id="{927EB189-EA8C-4AAD-B208-9AD985DB1D7D}" type="slidenum">
              <a:rPr lang="en-US"/>
              <a:pPr/>
              <a:t>‹#›</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ltLang="en-US"/>
          </a:p>
        </p:txBody>
      </p:sp>
      <p:sp>
        <p:nvSpPr>
          <p:cNvPr id="4" name="Date Placeholder 3"/>
          <p:cNvSpPr>
            <a:spLocks noGrp="1"/>
          </p:cNvSpPr>
          <p:nvPr>
            <p:ph type="dt" sz="half" idx="12"/>
          </p:nvPr>
        </p:nvSpPr>
        <p:spPr/>
        <p:txBody>
          <a:bodyPr/>
          <a:lstStyle>
            <a:lvl1pPr>
              <a:defRPr/>
            </a:lvl1pPr>
          </a:lstStyle>
          <a:p>
            <a:fld id="{B0318CBF-200C-48E0-A836-826D61117039}" type="datetimeFigureOut">
              <a:rPr lang="en-US"/>
              <a:pPr/>
              <a:t>4/11/2015</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4"/>
          </p:nvPr>
        </p:nvSpPr>
        <p:spPr>
          <a:ln/>
        </p:spPr>
        <p:txBody>
          <a:bodyPr/>
          <a:lstStyle>
            <a:lvl1pPr>
              <a:defRPr/>
            </a:lvl1pPr>
          </a:lstStyle>
          <a:p>
            <a:fld id="{4434E9C0-413D-4616-93F5-7387366A8075}" type="slidenum">
              <a:rPr lang="en-US"/>
              <a:pPr/>
              <a:t>‹#›</a:t>
            </a:fld>
            <a:endParaRPr lang="en-US"/>
          </a:p>
        </p:txBody>
      </p:sp>
      <p:sp>
        <p:nvSpPr>
          <p:cNvPr id="6" name="Footer Placeholder 4"/>
          <p:cNvSpPr>
            <a:spLocks noGrp="1"/>
          </p:cNvSpPr>
          <p:nvPr>
            <p:ph type="ftr" sz="quarter" idx="15"/>
          </p:nvPr>
        </p:nvSpPr>
        <p:spPr/>
        <p:txBody>
          <a:bodyPr/>
          <a:lstStyle>
            <a:lvl1pPr>
              <a:defRPr/>
            </a:lvl1pPr>
          </a:lstStyle>
          <a:p>
            <a:pPr>
              <a:defRPr/>
            </a:pPr>
            <a:endParaRPr lang="en-US" altLang="en-US"/>
          </a:p>
        </p:txBody>
      </p:sp>
      <p:sp>
        <p:nvSpPr>
          <p:cNvPr id="7" name="Date Placeholder 3"/>
          <p:cNvSpPr>
            <a:spLocks noGrp="1"/>
          </p:cNvSpPr>
          <p:nvPr>
            <p:ph type="dt" sz="half" idx="16"/>
          </p:nvPr>
        </p:nvSpPr>
        <p:spPr/>
        <p:txBody>
          <a:bodyPr/>
          <a:lstStyle>
            <a:lvl1pPr>
              <a:defRPr/>
            </a:lvl1pPr>
          </a:lstStyle>
          <a:p>
            <a:fld id="{C2137DCD-EA50-4CD2-8F7F-84184FE19A93}" type="datetimeFigureOut">
              <a:rPr lang="en-US"/>
              <a:pPr/>
              <a:t>4/11/2015</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a:ln/>
        </p:spPr>
        <p:txBody>
          <a:bodyPr/>
          <a:lstStyle>
            <a:lvl1pPr>
              <a:defRPr/>
            </a:lvl1pPr>
          </a:lstStyle>
          <a:p>
            <a:fld id="{05E2B413-59AF-4E6D-B07E-92DD5EE894CA}" type="slidenum">
              <a:rPr lang="en-US"/>
              <a:pPr/>
              <a:t>‹#›</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Date Placeholder 3"/>
          <p:cNvSpPr>
            <a:spLocks noGrp="1"/>
          </p:cNvSpPr>
          <p:nvPr>
            <p:ph type="dt" sz="half" idx="12"/>
          </p:nvPr>
        </p:nvSpPr>
        <p:spPr/>
        <p:txBody>
          <a:bodyPr/>
          <a:lstStyle>
            <a:lvl1pPr>
              <a:defRPr/>
            </a:lvl1pPr>
          </a:lstStyle>
          <a:p>
            <a:fld id="{F24AABB5-BDC2-4478-A76E-02BB2FA42E27}" type="datetimeFigureOut">
              <a:rPr lang="en-US"/>
              <a:pPr/>
              <a:t>4/11/2015</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81923" name="Text Placeholder 2"/>
          <p:cNvSpPr>
            <a:spLocks noGrp="1"/>
          </p:cNvSpPr>
          <p:nvPr>
            <p:ph type="body" idx="1"/>
          </p:nvPr>
        </p:nvSpPr>
        <p:spPr bwMode="auto">
          <a:xfrm>
            <a:off x="457200" y="1600200"/>
            <a:ext cx="762000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Slide Number Placeholder 5"/>
          <p:cNvSpPr>
            <a:spLocks noGrp="1"/>
          </p:cNvSpPr>
          <p:nvPr>
            <p:ph type="sldNum" sz="quarter" idx="4"/>
          </p:nvPr>
        </p:nvSpPr>
        <p:spPr>
          <a:xfrm>
            <a:off x="8531225" y="5648325"/>
            <a:ext cx="549275" cy="396875"/>
          </a:xfrm>
          <a:prstGeom prst="bracketPair">
            <a:avLst>
              <a:gd name="adj" fmla="val 17949"/>
            </a:avLst>
          </a:prstGeom>
          <a:ln w="19050">
            <a:solidFill>
              <a:srgbClr val="FFFFFF"/>
            </a:solidFill>
          </a:ln>
        </p:spPr>
        <p:txBody>
          <a:bodyPr vert="horz" wrap="square" lIns="0" tIns="0" rIns="0" bIns="0" numCol="1" anchor="ctr" anchorCtr="0" compatLnSpc="1">
            <a:prstTxWarp prst="textNoShape">
              <a:avLst/>
            </a:prstTxWarp>
          </a:bodyPr>
          <a:lstStyle>
            <a:lvl1pPr algn="ctr">
              <a:defRPr>
                <a:solidFill>
                  <a:srgbClr val="FFFFFF"/>
                </a:solidFill>
              </a:defRPr>
            </a:lvl1pPr>
          </a:lstStyle>
          <a:p>
            <a:fld id="{BC182103-C93B-43B2-BEAC-44D4450EFAC9}" type="slidenum">
              <a:rPr lang="en-US"/>
              <a:pPr/>
              <a:t>‹#›</a:t>
            </a:fld>
            <a:endParaRPr lang="en-US"/>
          </a:p>
        </p:txBody>
      </p:sp>
      <p:sp>
        <p:nvSpPr>
          <p:cNvPr id="5" name="Footer Placeholder 4"/>
          <p:cNvSpPr>
            <a:spLocks noGrp="1"/>
          </p:cNvSpPr>
          <p:nvPr>
            <p:ph type="ftr" sz="quarter" idx="3"/>
          </p:nvPr>
        </p:nvSpPr>
        <p:spPr>
          <a:xfrm rot="16200000">
            <a:off x="7587456" y="4048919"/>
            <a:ext cx="2366963" cy="365125"/>
          </a:xfrm>
          <a:prstGeom prst="rect">
            <a:avLst/>
          </a:prstGeom>
        </p:spPr>
        <p:txBody>
          <a:bodyPr vert="horz" lIns="91440" tIns="45720" rIns="91440" bIns="45720" rtlCol="0" anchor="ctr"/>
          <a:lstStyle>
            <a:lvl1pPr algn="r">
              <a:defRPr sz="1200">
                <a:solidFill>
                  <a:schemeClr val="bg2"/>
                </a:solidFill>
                <a:latin typeface="Arial" charset="0"/>
                <a:ea typeface="ＭＳ Ｐゴシック" charset="0"/>
              </a:defRPr>
            </a:lvl1pPr>
          </a:lstStyle>
          <a:p>
            <a:pPr>
              <a:defRPr/>
            </a:pPr>
            <a:endParaRPr lang="en-US" altLang="en-US"/>
          </a:p>
        </p:txBody>
      </p:sp>
      <p:sp>
        <p:nvSpPr>
          <p:cNvPr id="4" name="Date Placeholder 3"/>
          <p:cNvSpPr>
            <a:spLocks noGrp="1"/>
          </p:cNvSpPr>
          <p:nvPr>
            <p:ph type="dt" sz="half" idx="2"/>
          </p:nvPr>
        </p:nvSpPr>
        <p:spPr>
          <a:xfrm rot="16200000">
            <a:off x="7551738" y="1646237"/>
            <a:ext cx="24384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chemeClr val="bg2"/>
                </a:solidFill>
              </a:defRPr>
            </a:lvl1pPr>
          </a:lstStyle>
          <a:p>
            <a:fld id="{E7523634-B40C-49C7-9EEF-0BF4E100F66A}" type="datetimeFigureOut">
              <a:rPr lang="en-US"/>
              <a:pPr/>
              <a:t>4/11/2015</a:t>
            </a:fld>
            <a:endParaRPr lang="en-US"/>
          </a:p>
        </p:txBody>
      </p:sp>
    </p:spTree>
  </p:cSld>
  <p:clrMap bg1="lt1" tx1="dk1" bg2="lt2" tx2="dk2" accent1="accent1" accent2="accent2" accent3="accent3" accent4="accent4" accent5="accent5" accent6="accent6" hlink="hlink" folHlink="folHlink"/>
  <p:sldLayoutIdLst>
    <p:sldLayoutId id="2147483871" r:id="rId1"/>
    <p:sldLayoutId id="2147483872" r:id="rId2"/>
    <p:sldLayoutId id="2147483873" r:id="rId3"/>
    <p:sldLayoutId id="2147483874" r:id="rId4"/>
    <p:sldLayoutId id="2147483875" r:id="rId5"/>
    <p:sldLayoutId id="2147483876" r:id="rId6"/>
    <p:sldLayoutId id="2147483877" r:id="rId7"/>
    <p:sldLayoutId id="2147483878" r:id="rId8"/>
    <p:sldLayoutId id="2147483879" r:id="rId9"/>
    <p:sldLayoutId id="2147483880" r:id="rId10"/>
    <p:sldLayoutId id="2147483881" r:id="rId11"/>
  </p:sldLayoutIdLst>
  <p:txStyles>
    <p:titleStyle>
      <a:lvl1pPr algn="l" rtl="0" fontAlgn="base">
        <a:spcBef>
          <a:spcPct val="0"/>
        </a:spcBef>
        <a:spcAft>
          <a:spcPct val="0"/>
        </a:spcAft>
        <a:defRPr sz="4600" kern="1200" spc="-100">
          <a:solidFill>
            <a:schemeClr val="tx2"/>
          </a:solidFill>
          <a:latin typeface="+mj-lt"/>
          <a:ea typeface="MS PGothic" pitchFamily="34" charset="-128"/>
          <a:cs typeface="+mj-cs"/>
        </a:defRPr>
      </a:lvl1pPr>
      <a:lvl2pPr algn="l" rtl="0" fontAlgn="base">
        <a:spcBef>
          <a:spcPct val="0"/>
        </a:spcBef>
        <a:spcAft>
          <a:spcPct val="0"/>
        </a:spcAft>
        <a:defRPr sz="4600">
          <a:solidFill>
            <a:schemeClr val="tx2"/>
          </a:solidFill>
          <a:latin typeface="Cambria" pitchFamily="18" charset="0"/>
          <a:ea typeface="MS PGothic" pitchFamily="34" charset="-128"/>
        </a:defRPr>
      </a:lvl2pPr>
      <a:lvl3pPr algn="l" rtl="0" fontAlgn="base">
        <a:spcBef>
          <a:spcPct val="0"/>
        </a:spcBef>
        <a:spcAft>
          <a:spcPct val="0"/>
        </a:spcAft>
        <a:defRPr sz="4600">
          <a:solidFill>
            <a:schemeClr val="tx2"/>
          </a:solidFill>
          <a:latin typeface="Cambria" pitchFamily="18" charset="0"/>
          <a:ea typeface="MS PGothic" pitchFamily="34" charset="-128"/>
        </a:defRPr>
      </a:lvl3pPr>
      <a:lvl4pPr algn="l" rtl="0" fontAlgn="base">
        <a:spcBef>
          <a:spcPct val="0"/>
        </a:spcBef>
        <a:spcAft>
          <a:spcPct val="0"/>
        </a:spcAft>
        <a:defRPr sz="4600">
          <a:solidFill>
            <a:schemeClr val="tx2"/>
          </a:solidFill>
          <a:latin typeface="Cambria" pitchFamily="18" charset="0"/>
          <a:ea typeface="MS PGothic" pitchFamily="34" charset="-128"/>
        </a:defRPr>
      </a:lvl4pPr>
      <a:lvl5pPr algn="l" rtl="0" fontAlgn="base">
        <a:spcBef>
          <a:spcPct val="0"/>
        </a:spcBef>
        <a:spcAft>
          <a:spcPct val="0"/>
        </a:spcAft>
        <a:defRPr sz="4600">
          <a:solidFill>
            <a:schemeClr val="tx2"/>
          </a:solidFill>
          <a:latin typeface="Cambria" pitchFamily="18" charset="0"/>
          <a:ea typeface="MS PGothic" pitchFamily="34" charset="-128"/>
        </a:defRPr>
      </a:lvl5pPr>
      <a:lvl6pPr marL="457200" algn="l" rtl="0" fontAlgn="base">
        <a:spcBef>
          <a:spcPct val="0"/>
        </a:spcBef>
        <a:spcAft>
          <a:spcPct val="0"/>
        </a:spcAft>
        <a:defRPr sz="4600">
          <a:solidFill>
            <a:schemeClr val="tx2"/>
          </a:solidFill>
          <a:latin typeface="Cambria" pitchFamily="18" charset="0"/>
          <a:ea typeface="MS PGothic" pitchFamily="34" charset="-128"/>
        </a:defRPr>
      </a:lvl6pPr>
      <a:lvl7pPr marL="914400" algn="l" rtl="0" fontAlgn="base">
        <a:spcBef>
          <a:spcPct val="0"/>
        </a:spcBef>
        <a:spcAft>
          <a:spcPct val="0"/>
        </a:spcAft>
        <a:defRPr sz="4600">
          <a:solidFill>
            <a:schemeClr val="tx2"/>
          </a:solidFill>
          <a:latin typeface="Cambria" pitchFamily="18" charset="0"/>
          <a:ea typeface="MS PGothic" pitchFamily="34" charset="-128"/>
        </a:defRPr>
      </a:lvl7pPr>
      <a:lvl8pPr marL="1371600" algn="l" rtl="0" fontAlgn="base">
        <a:spcBef>
          <a:spcPct val="0"/>
        </a:spcBef>
        <a:spcAft>
          <a:spcPct val="0"/>
        </a:spcAft>
        <a:defRPr sz="4600">
          <a:solidFill>
            <a:schemeClr val="tx2"/>
          </a:solidFill>
          <a:latin typeface="Cambria" pitchFamily="18" charset="0"/>
          <a:ea typeface="MS PGothic" pitchFamily="34" charset="-128"/>
        </a:defRPr>
      </a:lvl8pPr>
      <a:lvl9pPr marL="1828800" algn="l" rtl="0" fontAlgn="base">
        <a:spcBef>
          <a:spcPct val="0"/>
        </a:spcBef>
        <a:spcAft>
          <a:spcPct val="0"/>
        </a:spcAft>
        <a:defRPr sz="4600">
          <a:solidFill>
            <a:schemeClr val="tx2"/>
          </a:solidFill>
          <a:latin typeface="Cambria" pitchFamily="18" charset="0"/>
          <a:ea typeface="MS PGothic" pitchFamily="34" charset="-128"/>
        </a:defRPr>
      </a:lvl9pPr>
    </p:titleStyle>
    <p:bodyStyle>
      <a:lvl1pPr marL="342900" indent="-228600" algn="l" rtl="0" fontAlgn="base">
        <a:spcBef>
          <a:spcPct val="20000"/>
        </a:spcBef>
        <a:spcAft>
          <a:spcPct val="0"/>
        </a:spcAft>
        <a:buClr>
          <a:schemeClr val="accent1"/>
        </a:buClr>
        <a:buFont typeface="Arial" pitchFamily="34" charset="0"/>
        <a:buChar char="•"/>
        <a:defRPr sz="2200" kern="1200">
          <a:solidFill>
            <a:schemeClr val="tx1"/>
          </a:solidFill>
          <a:latin typeface="+mn-lt"/>
          <a:ea typeface="MS PGothic" pitchFamily="34" charset="-128"/>
          <a:cs typeface="+mn-cs"/>
        </a:defRPr>
      </a:lvl1pPr>
      <a:lvl2pPr marL="639763" indent="-228600" algn="l" rtl="0" fontAlgn="base">
        <a:spcBef>
          <a:spcPct val="20000"/>
        </a:spcBef>
        <a:spcAft>
          <a:spcPct val="0"/>
        </a:spcAft>
        <a:buClr>
          <a:schemeClr val="accent2"/>
        </a:buClr>
        <a:buFont typeface="Arial" pitchFamily="34" charset="0"/>
        <a:buChar char="•"/>
        <a:defRPr sz="2000" kern="1200">
          <a:solidFill>
            <a:schemeClr val="tx1"/>
          </a:solidFill>
          <a:latin typeface="+mn-lt"/>
          <a:ea typeface="MS PGothic" pitchFamily="34" charset="-128"/>
          <a:cs typeface="+mn-cs"/>
        </a:defRPr>
      </a:lvl2pPr>
      <a:lvl3pPr marL="1004888" indent="-228600" algn="l" rtl="0" fontAlgn="base">
        <a:spcBef>
          <a:spcPct val="20000"/>
        </a:spcBef>
        <a:spcAft>
          <a:spcPct val="0"/>
        </a:spcAft>
        <a:buClr>
          <a:srgbClr val="2397E2"/>
        </a:buClr>
        <a:buFont typeface="Arial" pitchFamily="34" charset="0"/>
        <a:buChar char="•"/>
        <a:defRPr kern="1200">
          <a:solidFill>
            <a:schemeClr val="tx1"/>
          </a:solidFill>
          <a:latin typeface="+mn-lt"/>
          <a:ea typeface="MS PGothic" pitchFamily="34" charset="-128"/>
          <a:cs typeface="+mn-cs"/>
        </a:defRPr>
      </a:lvl3pPr>
      <a:lvl4pPr marL="1279525" indent="-228600" algn="l" rtl="0" fontAlgn="base">
        <a:spcBef>
          <a:spcPct val="20000"/>
        </a:spcBef>
        <a:spcAft>
          <a:spcPct val="0"/>
        </a:spcAft>
        <a:buClr>
          <a:srgbClr val="35ACA2"/>
        </a:buClr>
        <a:buFont typeface="Arial" pitchFamily="34" charset="0"/>
        <a:buChar char="•"/>
        <a:defRPr sz="1600" kern="1200">
          <a:solidFill>
            <a:schemeClr val="tx1"/>
          </a:solidFill>
          <a:latin typeface="+mn-lt"/>
          <a:ea typeface="MS PGothic" pitchFamily="34" charset="-128"/>
          <a:cs typeface="+mn-cs"/>
        </a:defRPr>
      </a:lvl4pPr>
      <a:lvl5pPr marL="1554163" indent="-228600" algn="l" rtl="0" fontAlgn="base">
        <a:spcBef>
          <a:spcPct val="20000"/>
        </a:spcBef>
        <a:spcAft>
          <a:spcPct val="0"/>
        </a:spcAft>
        <a:buClr>
          <a:srgbClr val="5430BB"/>
        </a:buClr>
        <a:buFont typeface="Arial" pitchFamily="34" charset="0"/>
        <a:buChar char="•"/>
        <a:defRPr sz="1400" kern="1200">
          <a:solidFill>
            <a:schemeClr val="tx1"/>
          </a:solidFill>
          <a:latin typeface="+mn-lt"/>
          <a:ea typeface="MS PGothic" pitchFamily="34" charset="-128"/>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tmp"/><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8.tmp"/><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8.tmp"/><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6.xml"/><Relationship Id="rId1" Type="http://schemas.openxmlformats.org/officeDocument/2006/relationships/slideLayout" Target="../slideLayouts/slideLayout2.xml"/><Relationship Id="rId5" Type="http://schemas.openxmlformats.org/officeDocument/2006/relationships/image" Target="../media/image25.tmp"/><Relationship Id="rId4" Type="http://schemas.openxmlformats.org/officeDocument/2006/relationships/image" Target="../media/image24.tmp"/></Relationships>
</file>

<file path=ppt/slides/_rels/slide5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5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0.tmp"/><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ctrTitle"/>
          </p:nvPr>
        </p:nvSpPr>
        <p:spPr>
          <a:xfrm>
            <a:off x="381000" y="2286000"/>
            <a:ext cx="7543800" cy="2593975"/>
          </a:xfrm>
        </p:spPr>
        <p:txBody>
          <a:bodyPr/>
          <a:lstStyle/>
          <a:p>
            <a:pPr algn="ctr" fontAlgn="auto">
              <a:spcAft>
                <a:spcPts val="0"/>
              </a:spcAft>
              <a:defRPr/>
            </a:pPr>
            <a:r>
              <a:rPr lang="fa-IR" dirty="0" smtClean="0">
                <a:latin typeface="Garamond" charset="0"/>
                <a:ea typeface="+mj-ea"/>
                <a:cs typeface="B Titr" pitchFamily="2" charset="-78"/>
              </a:rPr>
              <a:t>جلسه پنجم</a:t>
            </a:r>
            <a:br>
              <a:rPr lang="fa-IR" dirty="0" smtClean="0">
                <a:latin typeface="Garamond" charset="0"/>
                <a:ea typeface="+mj-ea"/>
                <a:cs typeface="B Titr" pitchFamily="2" charset="-78"/>
              </a:rPr>
            </a:br>
            <a:r>
              <a:rPr lang="fa-IR" dirty="0" smtClean="0">
                <a:latin typeface="Garamond" charset="0"/>
                <a:ea typeface="+mj-ea"/>
                <a:cs typeface="B Titr" pitchFamily="2" charset="-78"/>
              </a:rPr>
              <a:t/>
            </a:r>
            <a:br>
              <a:rPr lang="fa-IR" dirty="0" smtClean="0">
                <a:latin typeface="Garamond" charset="0"/>
                <a:ea typeface="+mj-ea"/>
                <a:cs typeface="B Titr" pitchFamily="2" charset="-78"/>
              </a:rPr>
            </a:br>
            <a:r>
              <a:rPr lang="fa-IR" sz="3200" dirty="0" smtClean="0">
                <a:cs typeface="B Titr" pitchFamily="2" charset="-78"/>
              </a:rPr>
              <a:t> لایه فیزیکی</a:t>
            </a:r>
            <a:endParaRPr lang="en-US" dirty="0">
              <a:latin typeface="Garamond" charset="0"/>
              <a:ea typeface="+mj-ea"/>
              <a:cs typeface="B Titr" pitchFamily="2" charset="-78"/>
            </a:endParaRPr>
          </a:p>
        </p:txBody>
      </p:sp>
      <p:sp>
        <p:nvSpPr>
          <p:cNvPr id="2054" name="TextBox 4"/>
          <p:cNvSpPr txBox="1">
            <a:spLocks noChangeArrowheads="1"/>
          </p:cNvSpPr>
          <p:nvPr/>
        </p:nvSpPr>
        <p:spPr bwMode="auto">
          <a:xfrm>
            <a:off x="3677407" y="6172200"/>
            <a:ext cx="1200970" cy="261610"/>
          </a:xfrm>
          <a:prstGeom prst="rect">
            <a:avLst/>
          </a:prstGeom>
          <a:noFill/>
          <a:ln w="9525">
            <a:noFill/>
            <a:miter lim="800000"/>
            <a:headEnd/>
            <a:tailEnd/>
          </a:ln>
        </p:spPr>
        <p:txBody>
          <a:bodyPr wrap="none">
            <a:spAutoFit/>
          </a:bodyPr>
          <a:lstStyle/>
          <a:p>
            <a:pPr algn="ctr"/>
            <a:r>
              <a:rPr lang="fa-IR" sz="1100" dirty="0">
                <a:cs typeface="B Titr" pitchFamily="2" charset="-78"/>
              </a:rPr>
              <a:t>شبکه های کامپیوتری</a:t>
            </a:r>
            <a:endParaRPr lang="en-US" sz="1100" dirty="0">
              <a:cs typeface="B Titr" pitchFamily="2" charset="-78"/>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flipV="1">
            <a:off x="533400" y="1028700"/>
            <a:ext cx="0" cy="6096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33400" y="1028700"/>
            <a:ext cx="8001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438150" y="304800"/>
            <a:ext cx="8153400" cy="609600"/>
          </a:xfrm>
          <a:prstGeom prst="rect">
            <a:avLst/>
          </a:prstGeom>
          <a:gradFill>
            <a:gsLst>
              <a:gs pos="0">
                <a:schemeClr val="accent1">
                  <a:tint val="66000"/>
                  <a:satMod val="160000"/>
                </a:schemeClr>
              </a:gs>
              <a:gs pos="45000">
                <a:schemeClr val="tx1">
                  <a:lumMod val="40000"/>
                  <a:lumOff val="60000"/>
                  <a:alpha val="32000"/>
                </a:schemeClr>
              </a:gs>
              <a:gs pos="100000">
                <a:schemeClr val="accent1">
                  <a:tint val="23500"/>
                  <a:satMod val="160000"/>
                </a:schemeClr>
              </a:gs>
            </a:gsLst>
            <a:lin ang="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2" algn="r" rtl="1">
              <a:spcBef>
                <a:spcPct val="50000"/>
              </a:spcBef>
            </a:pPr>
            <a:r>
              <a:rPr lang="fa-IR" sz="2400" b="1" dirty="0" smtClean="0">
                <a:solidFill>
                  <a:schemeClr val="tx2"/>
                </a:solidFill>
                <a:ea typeface="IranNastaliq" pitchFamily="18" charset="0"/>
                <a:cs typeface="B Titr" pitchFamily="2" charset="-78"/>
              </a:rPr>
              <a:t>ویژگی های كاربرد </a:t>
            </a:r>
            <a:r>
              <a:rPr lang="fa-IR" sz="2400" b="1" dirty="0">
                <a:solidFill>
                  <a:schemeClr val="tx2"/>
                </a:solidFill>
                <a:ea typeface="IranNastaliq" pitchFamily="18" charset="0"/>
                <a:cs typeface="B Titr" pitchFamily="2" charset="-78"/>
              </a:rPr>
              <a:t>هاي </a:t>
            </a:r>
            <a:r>
              <a:rPr lang="en-US" sz="2400" b="1" dirty="0">
                <a:solidFill>
                  <a:schemeClr val="tx2"/>
                </a:solidFill>
                <a:ea typeface="IranNastaliq" pitchFamily="18" charset="0"/>
                <a:cs typeface="B Titr" pitchFamily="2" charset="-78"/>
              </a:rPr>
              <a:t>TP</a:t>
            </a:r>
          </a:p>
        </p:txBody>
      </p:sp>
      <p:sp>
        <p:nvSpPr>
          <p:cNvPr id="2" name="Rectangle 1"/>
          <p:cNvSpPr/>
          <p:nvPr/>
        </p:nvSpPr>
        <p:spPr>
          <a:xfrm>
            <a:off x="3124200" y="2133600"/>
            <a:ext cx="4572000" cy="3647152"/>
          </a:xfrm>
          <a:prstGeom prst="rect">
            <a:avLst/>
          </a:prstGeom>
        </p:spPr>
        <p:txBody>
          <a:bodyPr>
            <a:spAutoFit/>
          </a:bodyPr>
          <a:lstStyle/>
          <a:p>
            <a:pPr marL="285750" indent="-285750" algn="r" rtl="1">
              <a:lnSpc>
                <a:spcPct val="250000"/>
              </a:lnSpc>
              <a:buFont typeface="Wingdings" panose="05000000000000000000" pitchFamily="2" charset="2"/>
              <a:buChar char="v"/>
            </a:pPr>
            <a:r>
              <a:rPr lang="fa-IR" sz="2400" b="1" dirty="0" smtClean="0">
                <a:solidFill>
                  <a:schemeClr val="tx2"/>
                </a:solidFill>
                <a:cs typeface="B Nazanin" pitchFamily="2" charset="-78"/>
              </a:rPr>
              <a:t>ارزان</a:t>
            </a:r>
          </a:p>
          <a:p>
            <a:pPr marL="285750" indent="-285750" algn="r" rtl="1">
              <a:lnSpc>
                <a:spcPct val="250000"/>
              </a:lnSpc>
              <a:buFont typeface="Wingdings" panose="05000000000000000000" pitchFamily="2" charset="2"/>
              <a:buChar char="v"/>
            </a:pPr>
            <a:r>
              <a:rPr lang="fa-IR" sz="2400" b="1" dirty="0" smtClean="0">
                <a:solidFill>
                  <a:schemeClr val="tx2"/>
                </a:solidFill>
                <a:cs typeface="B Nazanin" pitchFamily="2" charset="-78"/>
              </a:rPr>
              <a:t>کارکرد با آن راحت</a:t>
            </a:r>
          </a:p>
          <a:p>
            <a:pPr marL="285750" indent="-285750" algn="r" rtl="1">
              <a:lnSpc>
                <a:spcPct val="250000"/>
              </a:lnSpc>
              <a:buFont typeface="Wingdings" panose="05000000000000000000" pitchFamily="2" charset="2"/>
              <a:buChar char="v"/>
            </a:pPr>
            <a:r>
              <a:rPr lang="fa-IR" sz="2400" b="1" dirty="0" smtClean="0">
                <a:solidFill>
                  <a:schemeClr val="tx2"/>
                </a:solidFill>
                <a:cs typeface="B Nazanin" pitchFamily="2" charset="-78"/>
              </a:rPr>
              <a:t>نرخ داده انتقالی پایین</a:t>
            </a:r>
          </a:p>
          <a:p>
            <a:pPr marL="285750" indent="-285750" algn="r" rtl="1">
              <a:lnSpc>
                <a:spcPct val="250000"/>
              </a:lnSpc>
              <a:buFont typeface="Wingdings" panose="05000000000000000000" pitchFamily="2" charset="2"/>
              <a:buChar char="v"/>
            </a:pPr>
            <a:endParaRPr lang="fa-IR" sz="2400" b="1" dirty="0">
              <a:solidFill>
                <a:schemeClr val="tx2"/>
              </a:solidFill>
              <a:cs typeface="B Nazanin" pitchFamily="2" charset="-78"/>
            </a:endParaRPr>
          </a:p>
        </p:txBody>
      </p:sp>
    </p:spTree>
    <p:extLst>
      <p:ext uri="{BB962C8B-B14F-4D97-AF65-F5344CB8AC3E}">
        <p14:creationId xmlns:p14="http://schemas.microsoft.com/office/powerpoint/2010/main" val="3867976823"/>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flipV="1">
            <a:off x="533400" y="1028700"/>
            <a:ext cx="0" cy="6096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33400" y="1028700"/>
            <a:ext cx="8001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438150" y="304800"/>
            <a:ext cx="8153400" cy="609600"/>
          </a:xfrm>
          <a:prstGeom prst="rect">
            <a:avLst/>
          </a:prstGeom>
          <a:gradFill>
            <a:gsLst>
              <a:gs pos="0">
                <a:schemeClr val="accent1">
                  <a:tint val="66000"/>
                  <a:satMod val="160000"/>
                </a:schemeClr>
              </a:gs>
              <a:gs pos="45000">
                <a:schemeClr val="tx1">
                  <a:lumMod val="40000"/>
                  <a:lumOff val="60000"/>
                  <a:alpha val="32000"/>
                </a:schemeClr>
              </a:gs>
              <a:gs pos="100000">
                <a:schemeClr val="accent1">
                  <a:tint val="23500"/>
                  <a:satMod val="160000"/>
                </a:schemeClr>
              </a:gs>
            </a:gsLst>
            <a:lin ang="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2" algn="r" rtl="1">
              <a:lnSpc>
                <a:spcPct val="200000"/>
              </a:lnSpc>
            </a:pPr>
            <a:r>
              <a:rPr lang="fa-IR" sz="2400" b="1" dirty="0" smtClean="0">
                <a:solidFill>
                  <a:schemeClr val="tx2"/>
                </a:solidFill>
                <a:ea typeface="IranNastaliq" pitchFamily="18" charset="0"/>
                <a:cs typeface="B Titr" pitchFamily="2" charset="-78"/>
              </a:rPr>
              <a:t>ویژگی های انتقال </a:t>
            </a:r>
            <a:r>
              <a:rPr lang="fa-IR" sz="2400" b="1" dirty="0">
                <a:solidFill>
                  <a:schemeClr val="tx2"/>
                </a:solidFill>
                <a:ea typeface="IranNastaliq" pitchFamily="18" charset="0"/>
                <a:cs typeface="B Titr" pitchFamily="2" charset="-78"/>
              </a:rPr>
              <a:t>داده با </a:t>
            </a:r>
            <a:r>
              <a:rPr lang="en-US" sz="2400" b="1" dirty="0">
                <a:solidFill>
                  <a:schemeClr val="tx2"/>
                </a:solidFill>
                <a:ea typeface="IranNastaliq" pitchFamily="18" charset="0"/>
                <a:cs typeface="B Titr" pitchFamily="2" charset="-78"/>
              </a:rPr>
              <a:t>TP </a:t>
            </a:r>
            <a:endParaRPr lang="fa-IR" sz="2400" b="1" dirty="0">
              <a:solidFill>
                <a:schemeClr val="tx2"/>
              </a:solidFill>
              <a:ea typeface="IranNastaliq" pitchFamily="18" charset="0"/>
              <a:cs typeface="B Titr" pitchFamily="2" charset="-78"/>
            </a:endParaRPr>
          </a:p>
        </p:txBody>
      </p:sp>
      <p:sp>
        <p:nvSpPr>
          <p:cNvPr id="2" name="Rectangle 1"/>
          <p:cNvSpPr/>
          <p:nvPr/>
        </p:nvSpPr>
        <p:spPr>
          <a:xfrm>
            <a:off x="533399" y="1028700"/>
            <a:ext cx="7391401" cy="5632311"/>
          </a:xfrm>
          <a:prstGeom prst="rect">
            <a:avLst/>
          </a:prstGeom>
        </p:spPr>
        <p:txBody>
          <a:bodyPr wrap="square">
            <a:spAutoFit/>
          </a:bodyPr>
          <a:lstStyle/>
          <a:p>
            <a:pPr marL="285750" indent="-285750" algn="r" rtl="1">
              <a:lnSpc>
                <a:spcPct val="300000"/>
              </a:lnSpc>
              <a:buFont typeface="Wingdings" panose="05000000000000000000" pitchFamily="2" charset="2"/>
              <a:buChar char="v"/>
            </a:pPr>
            <a:r>
              <a:rPr lang="fa-IR" sz="2400" b="1" dirty="0" smtClean="0">
                <a:solidFill>
                  <a:schemeClr val="tx2"/>
                </a:solidFill>
                <a:cs typeface="B Nazanin" pitchFamily="2" charset="-78"/>
              </a:rPr>
              <a:t>آنالوگ</a:t>
            </a:r>
          </a:p>
          <a:p>
            <a:pPr marL="742950" lvl="1" indent="-285750" algn="r" rtl="1">
              <a:lnSpc>
                <a:spcPct val="300000"/>
              </a:lnSpc>
              <a:buFont typeface="Wingdings" panose="05000000000000000000" pitchFamily="2" charset="2"/>
              <a:buChar char="v"/>
            </a:pPr>
            <a:r>
              <a:rPr lang="fa-IR" sz="2400" b="1" dirty="0" smtClean="0">
                <a:solidFill>
                  <a:schemeClr val="tx2"/>
                </a:solidFill>
                <a:cs typeface="B Nazanin" pitchFamily="2" charset="-78"/>
              </a:rPr>
              <a:t>از آمپلی فایر (تقویت کننده) هر 5 تا 6 کیلومتر استفاده شود</a:t>
            </a:r>
          </a:p>
          <a:p>
            <a:pPr marL="285750" indent="-285750" algn="r" rtl="1">
              <a:lnSpc>
                <a:spcPct val="300000"/>
              </a:lnSpc>
              <a:buFont typeface="Wingdings" panose="05000000000000000000" pitchFamily="2" charset="2"/>
              <a:buChar char="v"/>
            </a:pPr>
            <a:r>
              <a:rPr lang="fa-IR" sz="2400" b="1" dirty="0" smtClean="0">
                <a:solidFill>
                  <a:schemeClr val="tx2"/>
                </a:solidFill>
                <a:cs typeface="B Nazanin" pitchFamily="2" charset="-78"/>
              </a:rPr>
              <a:t>دیجیتال</a:t>
            </a:r>
          </a:p>
          <a:p>
            <a:pPr marL="742950" lvl="1" indent="-285750" algn="r" rtl="1">
              <a:lnSpc>
                <a:spcPct val="300000"/>
              </a:lnSpc>
              <a:buFont typeface="Wingdings" panose="05000000000000000000" pitchFamily="2" charset="2"/>
              <a:buChar char="v"/>
            </a:pPr>
            <a:r>
              <a:rPr lang="fa-IR" sz="2400" b="1" dirty="0" smtClean="0">
                <a:solidFill>
                  <a:schemeClr val="tx2"/>
                </a:solidFill>
                <a:cs typeface="B Nazanin" pitchFamily="2" charset="-78"/>
              </a:rPr>
              <a:t>می تواند از سیگنالهای آنالوگ یا دیجیتال استفاده کند</a:t>
            </a:r>
          </a:p>
          <a:p>
            <a:pPr marL="742950" lvl="1" indent="-285750" algn="r" rtl="1">
              <a:lnSpc>
                <a:spcPct val="300000"/>
              </a:lnSpc>
              <a:buFont typeface="Wingdings" panose="05000000000000000000" pitchFamily="2" charset="2"/>
              <a:buChar char="v"/>
            </a:pPr>
            <a:r>
              <a:rPr lang="en-US" sz="2400" b="1" dirty="0" smtClean="0">
                <a:solidFill>
                  <a:schemeClr val="tx2"/>
                </a:solidFill>
                <a:cs typeface="B Nazanin" pitchFamily="2" charset="-78"/>
              </a:rPr>
              <a:t>Repeater </a:t>
            </a:r>
            <a:r>
              <a:rPr lang="fa-IR" sz="2400" b="1" dirty="0" smtClean="0">
                <a:solidFill>
                  <a:schemeClr val="tx2"/>
                </a:solidFill>
                <a:cs typeface="B Nazanin" pitchFamily="2" charset="-78"/>
              </a:rPr>
              <a:t> در هر 2 یا 3 کیلومتر استفاده می شود</a:t>
            </a:r>
            <a:endParaRPr lang="fa-IR" sz="2400" b="1" dirty="0">
              <a:solidFill>
                <a:schemeClr val="tx2"/>
              </a:solidFill>
              <a:cs typeface="B Nazanin" pitchFamily="2" charset="-78"/>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flipV="1">
            <a:off x="533400" y="1028700"/>
            <a:ext cx="0" cy="6096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33400" y="1028700"/>
            <a:ext cx="8001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438150" y="304800"/>
            <a:ext cx="8153400" cy="609600"/>
          </a:xfrm>
          <a:prstGeom prst="rect">
            <a:avLst/>
          </a:prstGeom>
          <a:gradFill>
            <a:gsLst>
              <a:gs pos="0">
                <a:schemeClr val="accent1">
                  <a:tint val="66000"/>
                  <a:satMod val="160000"/>
                </a:schemeClr>
              </a:gs>
              <a:gs pos="45000">
                <a:schemeClr val="tx1">
                  <a:lumMod val="40000"/>
                  <a:lumOff val="60000"/>
                  <a:alpha val="32000"/>
                </a:schemeClr>
              </a:gs>
              <a:gs pos="100000">
                <a:schemeClr val="accent1">
                  <a:tint val="23500"/>
                  <a:satMod val="160000"/>
                </a:schemeClr>
              </a:gs>
            </a:gsLst>
            <a:lin ang="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2" algn="r" rtl="1">
              <a:lnSpc>
                <a:spcPct val="200000"/>
              </a:lnSpc>
            </a:pPr>
            <a:r>
              <a:rPr lang="fa-IR" sz="2400" b="1" dirty="0" smtClean="0">
                <a:solidFill>
                  <a:schemeClr val="tx2"/>
                </a:solidFill>
                <a:ea typeface="IranNastaliq" pitchFamily="18" charset="0"/>
                <a:cs typeface="B Titr" pitchFamily="2" charset="-78"/>
              </a:rPr>
              <a:t>ویژگی های انتقال داده با </a:t>
            </a:r>
            <a:r>
              <a:rPr lang="en-US" sz="2400" b="1" dirty="0" smtClean="0">
                <a:solidFill>
                  <a:schemeClr val="tx2"/>
                </a:solidFill>
                <a:ea typeface="IranNastaliq" pitchFamily="18" charset="0"/>
                <a:cs typeface="B Titr" pitchFamily="2" charset="-78"/>
              </a:rPr>
              <a:t>TP </a:t>
            </a:r>
            <a:endParaRPr lang="fa-IR" sz="2400" b="1" dirty="0">
              <a:solidFill>
                <a:schemeClr val="tx2"/>
              </a:solidFill>
              <a:ea typeface="IranNastaliq" pitchFamily="18" charset="0"/>
              <a:cs typeface="B Titr" pitchFamily="2" charset="-78"/>
            </a:endParaRPr>
          </a:p>
        </p:txBody>
      </p:sp>
      <p:sp>
        <p:nvSpPr>
          <p:cNvPr id="2" name="Rectangle 1"/>
          <p:cNvSpPr/>
          <p:nvPr/>
        </p:nvSpPr>
        <p:spPr>
          <a:xfrm>
            <a:off x="304800" y="1638300"/>
            <a:ext cx="7391401" cy="4524315"/>
          </a:xfrm>
          <a:prstGeom prst="rect">
            <a:avLst/>
          </a:prstGeom>
        </p:spPr>
        <p:txBody>
          <a:bodyPr wrap="square">
            <a:spAutoFit/>
          </a:bodyPr>
          <a:lstStyle/>
          <a:p>
            <a:pPr marL="285750" indent="-285750" algn="r" rtl="1">
              <a:lnSpc>
                <a:spcPct val="300000"/>
              </a:lnSpc>
              <a:buFont typeface="Wingdings" panose="05000000000000000000" pitchFamily="2" charset="2"/>
              <a:buChar char="v"/>
            </a:pPr>
            <a:r>
              <a:rPr lang="fa-IR" sz="2400" b="1" dirty="0" smtClean="0">
                <a:solidFill>
                  <a:schemeClr val="tx2"/>
                </a:solidFill>
                <a:cs typeface="B Nazanin" pitchFamily="2" charset="-78"/>
              </a:rPr>
              <a:t>مسافت محدود</a:t>
            </a:r>
          </a:p>
          <a:p>
            <a:pPr marL="285750" indent="-285750" algn="r" rtl="1">
              <a:lnSpc>
                <a:spcPct val="300000"/>
              </a:lnSpc>
              <a:buFont typeface="Wingdings" panose="05000000000000000000" pitchFamily="2" charset="2"/>
              <a:buChar char="v"/>
            </a:pPr>
            <a:r>
              <a:rPr lang="fa-IR" sz="2400" b="1" dirty="0" smtClean="0">
                <a:solidFill>
                  <a:schemeClr val="tx2"/>
                </a:solidFill>
                <a:cs typeface="B Nazanin" pitchFamily="2" charset="-78"/>
              </a:rPr>
              <a:t>پهنای باند محدود (</a:t>
            </a:r>
            <a:r>
              <a:rPr lang="en-US" sz="2400" b="1" dirty="0" smtClean="0">
                <a:solidFill>
                  <a:schemeClr val="tx2"/>
                </a:solidFill>
                <a:cs typeface="B Nazanin" pitchFamily="2" charset="-78"/>
              </a:rPr>
              <a:t>1 MHz</a:t>
            </a:r>
            <a:r>
              <a:rPr lang="fa-IR" sz="2400" b="1" dirty="0" smtClean="0">
                <a:solidFill>
                  <a:schemeClr val="tx2"/>
                </a:solidFill>
                <a:cs typeface="B Nazanin" pitchFamily="2" charset="-78"/>
              </a:rPr>
              <a:t>)</a:t>
            </a:r>
          </a:p>
          <a:p>
            <a:pPr marL="285750" indent="-285750" algn="r" rtl="1">
              <a:lnSpc>
                <a:spcPct val="300000"/>
              </a:lnSpc>
              <a:buFont typeface="Wingdings" panose="05000000000000000000" pitchFamily="2" charset="2"/>
              <a:buChar char="v"/>
            </a:pPr>
            <a:r>
              <a:rPr lang="fa-IR" sz="2400" b="1" dirty="0" smtClean="0">
                <a:solidFill>
                  <a:schemeClr val="tx2"/>
                </a:solidFill>
                <a:cs typeface="B Nazanin" pitchFamily="2" charset="-78"/>
              </a:rPr>
              <a:t>نرخ انتقال محدود (</a:t>
            </a:r>
            <a:r>
              <a:rPr lang="en-US" sz="2400" b="1" dirty="0" smtClean="0">
                <a:solidFill>
                  <a:schemeClr val="tx2"/>
                </a:solidFill>
                <a:cs typeface="B Nazanin" pitchFamily="2" charset="-78"/>
              </a:rPr>
              <a:t>100 MHz</a:t>
            </a:r>
            <a:r>
              <a:rPr lang="fa-IR" sz="2400" b="1" dirty="0" smtClean="0">
                <a:solidFill>
                  <a:schemeClr val="tx2"/>
                </a:solidFill>
                <a:cs typeface="B Nazanin" pitchFamily="2" charset="-78"/>
              </a:rPr>
              <a:t>)</a:t>
            </a:r>
            <a:endParaRPr lang="en-US" sz="2400" b="1" dirty="0" smtClean="0">
              <a:solidFill>
                <a:schemeClr val="tx2"/>
              </a:solidFill>
              <a:cs typeface="B Nazanin" pitchFamily="2" charset="-78"/>
            </a:endParaRPr>
          </a:p>
          <a:p>
            <a:pPr marL="285750" indent="-285750" algn="r" rtl="1">
              <a:lnSpc>
                <a:spcPct val="300000"/>
              </a:lnSpc>
              <a:buFont typeface="Wingdings" panose="05000000000000000000" pitchFamily="2" charset="2"/>
              <a:buChar char="v"/>
            </a:pPr>
            <a:r>
              <a:rPr lang="fa-IR" sz="2400" b="1" dirty="0" smtClean="0">
                <a:solidFill>
                  <a:schemeClr val="tx2"/>
                </a:solidFill>
                <a:cs typeface="B Nazanin" pitchFamily="2" charset="-78"/>
              </a:rPr>
              <a:t>حساس به تداخل و نویز</a:t>
            </a:r>
            <a:endParaRPr lang="fa-IR" sz="2400" b="1" dirty="0">
              <a:solidFill>
                <a:schemeClr val="tx2"/>
              </a:solidFill>
              <a:cs typeface="B Nazanin" pitchFamily="2" charset="-78"/>
            </a:endParaRPr>
          </a:p>
        </p:txBody>
      </p:sp>
    </p:spTree>
    <p:extLst>
      <p:ext uri="{BB962C8B-B14F-4D97-AF65-F5344CB8AC3E}">
        <p14:creationId xmlns:p14="http://schemas.microsoft.com/office/powerpoint/2010/main" val="1501884997"/>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flipV="1">
            <a:off x="533400" y="1028700"/>
            <a:ext cx="0" cy="6096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33400" y="1028700"/>
            <a:ext cx="8001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438150" y="304800"/>
            <a:ext cx="8153400" cy="609600"/>
          </a:xfrm>
          <a:prstGeom prst="rect">
            <a:avLst/>
          </a:prstGeom>
          <a:gradFill>
            <a:gsLst>
              <a:gs pos="0">
                <a:schemeClr val="accent1">
                  <a:tint val="66000"/>
                  <a:satMod val="160000"/>
                </a:schemeClr>
              </a:gs>
              <a:gs pos="45000">
                <a:schemeClr val="tx1">
                  <a:lumMod val="40000"/>
                  <a:lumOff val="60000"/>
                  <a:alpha val="32000"/>
                </a:schemeClr>
              </a:gs>
              <a:gs pos="100000">
                <a:schemeClr val="accent1">
                  <a:tint val="23500"/>
                  <a:satMod val="160000"/>
                </a:schemeClr>
              </a:gs>
            </a:gsLst>
            <a:lin ang="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2" algn="r" rtl="1">
              <a:lnSpc>
                <a:spcPct val="200000"/>
              </a:lnSpc>
            </a:pPr>
            <a:r>
              <a:rPr lang="fa-IR" sz="2400" b="1" dirty="0" smtClean="0">
                <a:solidFill>
                  <a:schemeClr val="tx2"/>
                </a:solidFill>
                <a:ea typeface="IranNastaliq" pitchFamily="18" charset="0"/>
                <a:cs typeface="B Titr" pitchFamily="2" charset="-78"/>
              </a:rPr>
              <a:t>انواع </a:t>
            </a:r>
            <a:r>
              <a:rPr lang="en-US" sz="2400" b="1" dirty="0" smtClean="0">
                <a:solidFill>
                  <a:schemeClr val="tx2"/>
                </a:solidFill>
                <a:ea typeface="IranNastaliq" pitchFamily="18" charset="0"/>
                <a:cs typeface="B Titr" pitchFamily="2" charset="-78"/>
              </a:rPr>
              <a:t>TP</a:t>
            </a:r>
            <a:endParaRPr lang="fa-IR" sz="2400" b="1" dirty="0">
              <a:solidFill>
                <a:schemeClr val="tx2"/>
              </a:solidFill>
              <a:ea typeface="IranNastaliq" pitchFamily="18" charset="0"/>
              <a:cs typeface="B Titr" pitchFamily="2" charset="-78"/>
            </a:endParaRPr>
          </a:p>
        </p:txBody>
      </p:sp>
      <p:sp>
        <p:nvSpPr>
          <p:cNvPr id="2" name="Rectangle 1"/>
          <p:cNvSpPr/>
          <p:nvPr/>
        </p:nvSpPr>
        <p:spPr>
          <a:xfrm>
            <a:off x="533399" y="1028700"/>
            <a:ext cx="7391401" cy="5032147"/>
          </a:xfrm>
          <a:prstGeom prst="rect">
            <a:avLst/>
          </a:prstGeom>
        </p:spPr>
        <p:txBody>
          <a:bodyPr wrap="square">
            <a:spAutoFit/>
          </a:bodyPr>
          <a:lstStyle/>
          <a:p>
            <a:pPr marL="285750" indent="-285750" algn="r" rtl="1">
              <a:lnSpc>
                <a:spcPct val="150000"/>
              </a:lnSpc>
              <a:buFont typeface="Wingdings" panose="05000000000000000000" pitchFamily="2" charset="2"/>
              <a:buChar char="v"/>
            </a:pPr>
            <a:r>
              <a:rPr lang="fa-IR" sz="2400" b="1" dirty="0" smtClean="0">
                <a:solidFill>
                  <a:schemeClr val="tx2"/>
                </a:solidFill>
                <a:cs typeface="B Nazanin" pitchFamily="2" charset="-78"/>
              </a:rPr>
              <a:t>محافظ </a:t>
            </a:r>
            <a:r>
              <a:rPr lang="fa-IR" sz="2400" b="1" dirty="0">
                <a:solidFill>
                  <a:schemeClr val="tx2"/>
                </a:solidFill>
                <a:cs typeface="B Nazanin" pitchFamily="2" charset="-78"/>
              </a:rPr>
              <a:t>دار </a:t>
            </a:r>
            <a:r>
              <a:rPr lang="fa-IR" sz="2400" b="1" dirty="0" smtClean="0">
                <a:solidFill>
                  <a:schemeClr val="tx2"/>
                </a:solidFill>
                <a:cs typeface="B Nazanin" pitchFamily="2" charset="-78"/>
              </a:rPr>
              <a:t>(زوج </a:t>
            </a:r>
            <a:r>
              <a:rPr lang="fa-IR" sz="2400" b="1" dirty="0">
                <a:solidFill>
                  <a:schemeClr val="tx2"/>
                </a:solidFill>
                <a:cs typeface="B Nazanin" pitchFamily="2" charset="-78"/>
              </a:rPr>
              <a:t>به هم تابیده </a:t>
            </a:r>
            <a:r>
              <a:rPr lang="fa-IR" sz="2400" b="1" dirty="0" smtClean="0">
                <a:solidFill>
                  <a:schemeClr val="tx2"/>
                </a:solidFill>
                <a:cs typeface="B Nazanin" pitchFamily="2" charset="-78"/>
              </a:rPr>
              <a:t>با زره)</a:t>
            </a:r>
          </a:p>
          <a:p>
            <a:pPr marL="742950" lvl="1" indent="-285750" algn="r" rtl="1">
              <a:lnSpc>
                <a:spcPct val="150000"/>
              </a:lnSpc>
              <a:buFont typeface="Wingdings" panose="05000000000000000000" pitchFamily="2" charset="2"/>
              <a:buChar char="v"/>
            </a:pPr>
            <a:r>
              <a:rPr lang="fa-IR" sz="2400" b="1" dirty="0" smtClean="0">
                <a:solidFill>
                  <a:schemeClr val="tx2"/>
                </a:solidFill>
                <a:cs typeface="B Nazanin" pitchFamily="2" charset="-78"/>
              </a:rPr>
              <a:t>گرانتر</a:t>
            </a:r>
          </a:p>
          <a:p>
            <a:pPr marL="742950" lvl="1" indent="-285750" algn="r" rtl="1">
              <a:lnSpc>
                <a:spcPct val="150000"/>
              </a:lnSpc>
              <a:buFont typeface="Wingdings" panose="05000000000000000000" pitchFamily="2" charset="2"/>
              <a:buChar char="v"/>
            </a:pPr>
            <a:r>
              <a:rPr lang="fa-IR" sz="2400" b="1" dirty="0" smtClean="0">
                <a:solidFill>
                  <a:schemeClr val="tx2"/>
                </a:solidFill>
                <a:cs typeface="B Nazanin" pitchFamily="2" charset="-78"/>
              </a:rPr>
              <a:t>کار با آن سخت تر</a:t>
            </a:r>
          </a:p>
          <a:p>
            <a:pPr marL="742950" lvl="1" indent="-285750" algn="r" rtl="1">
              <a:lnSpc>
                <a:spcPct val="150000"/>
              </a:lnSpc>
              <a:buFont typeface="Wingdings" panose="05000000000000000000" pitchFamily="2" charset="2"/>
              <a:buChar char="v"/>
            </a:pPr>
            <a:r>
              <a:rPr lang="fa-IR" sz="2400" b="1" dirty="0" smtClean="0">
                <a:solidFill>
                  <a:schemeClr val="tx2"/>
                </a:solidFill>
                <a:cs typeface="B Nazanin" pitchFamily="2" charset="-78"/>
              </a:rPr>
              <a:t>استفاده از لایه محافظ برای کاهش تداخل</a:t>
            </a:r>
          </a:p>
          <a:p>
            <a:pPr marL="285750" indent="-285750" algn="r" rtl="1">
              <a:lnSpc>
                <a:spcPct val="150000"/>
              </a:lnSpc>
              <a:buFont typeface="Wingdings" panose="05000000000000000000" pitchFamily="2" charset="2"/>
              <a:buChar char="v"/>
            </a:pPr>
            <a:r>
              <a:rPr lang="fa-IR" sz="2400" b="1" dirty="0" smtClean="0">
                <a:solidFill>
                  <a:schemeClr val="tx2"/>
                </a:solidFill>
                <a:cs typeface="B Nazanin" pitchFamily="2" charset="-78"/>
              </a:rPr>
              <a:t>بدون </a:t>
            </a:r>
            <a:r>
              <a:rPr lang="fa-IR" sz="2400" b="1" dirty="0">
                <a:solidFill>
                  <a:schemeClr val="tx2"/>
                </a:solidFill>
                <a:cs typeface="B Nazanin" pitchFamily="2" charset="-78"/>
              </a:rPr>
              <a:t>محافظ(زوج به هم تابیده بدون </a:t>
            </a:r>
            <a:r>
              <a:rPr lang="fa-IR" sz="2400" b="1" dirty="0" smtClean="0">
                <a:solidFill>
                  <a:schemeClr val="tx2"/>
                </a:solidFill>
                <a:cs typeface="B Nazanin" pitchFamily="2" charset="-78"/>
              </a:rPr>
              <a:t>زره)</a:t>
            </a:r>
          </a:p>
          <a:p>
            <a:pPr marL="742950" lvl="1" indent="-285750" algn="r" rtl="1">
              <a:lnSpc>
                <a:spcPct val="150000"/>
              </a:lnSpc>
              <a:buFont typeface="Wingdings" panose="05000000000000000000" pitchFamily="2" charset="2"/>
              <a:buChar char="v"/>
            </a:pPr>
            <a:r>
              <a:rPr lang="fa-IR" sz="2400" b="1" dirty="0" smtClean="0">
                <a:solidFill>
                  <a:schemeClr val="tx2"/>
                </a:solidFill>
                <a:cs typeface="B Nazanin" pitchFamily="2" charset="-78"/>
              </a:rPr>
              <a:t>مانند سیم تلفن</a:t>
            </a:r>
          </a:p>
          <a:p>
            <a:pPr marL="742950" lvl="1" indent="-285750" algn="r" rtl="1">
              <a:lnSpc>
                <a:spcPct val="150000"/>
              </a:lnSpc>
              <a:buFont typeface="Wingdings" panose="05000000000000000000" pitchFamily="2" charset="2"/>
              <a:buChar char="v"/>
            </a:pPr>
            <a:r>
              <a:rPr lang="fa-IR" sz="2400" b="1" dirty="0" smtClean="0">
                <a:solidFill>
                  <a:schemeClr val="tx2"/>
                </a:solidFill>
                <a:cs typeface="B Nazanin" pitchFamily="2" charset="-78"/>
              </a:rPr>
              <a:t>ارزانتر</a:t>
            </a:r>
          </a:p>
          <a:p>
            <a:pPr marL="742950" lvl="1" indent="-285750" algn="r" rtl="1">
              <a:lnSpc>
                <a:spcPct val="150000"/>
              </a:lnSpc>
              <a:buFont typeface="Wingdings" panose="05000000000000000000" pitchFamily="2" charset="2"/>
              <a:buChar char="v"/>
            </a:pPr>
            <a:r>
              <a:rPr lang="fa-IR" sz="2400" b="1" dirty="0" smtClean="0">
                <a:solidFill>
                  <a:schemeClr val="tx2"/>
                </a:solidFill>
                <a:cs typeface="B Nazanin" pitchFamily="2" charset="-78"/>
              </a:rPr>
              <a:t>نصب</a:t>
            </a:r>
            <a:r>
              <a:rPr lang="en-US" sz="2400" b="1" dirty="0" smtClean="0">
                <a:solidFill>
                  <a:schemeClr val="tx2"/>
                </a:solidFill>
                <a:cs typeface="B Nazanin" pitchFamily="2" charset="-78"/>
              </a:rPr>
              <a:t> </a:t>
            </a:r>
            <a:r>
              <a:rPr lang="fa-IR" sz="2400" b="1" dirty="0" smtClean="0">
                <a:solidFill>
                  <a:schemeClr val="tx2"/>
                </a:solidFill>
                <a:cs typeface="B Nazanin" pitchFamily="2" charset="-78"/>
              </a:rPr>
              <a:t>و ر</a:t>
            </a:r>
            <a:r>
              <a:rPr lang="fa-IR" sz="2400" b="1" dirty="0">
                <a:solidFill>
                  <a:schemeClr val="tx2"/>
                </a:solidFill>
                <a:cs typeface="B Nazanin" pitchFamily="2" charset="-78"/>
              </a:rPr>
              <a:t>ا</a:t>
            </a:r>
            <a:r>
              <a:rPr lang="fa-IR" sz="2400" b="1" dirty="0" smtClean="0">
                <a:solidFill>
                  <a:schemeClr val="tx2"/>
                </a:solidFill>
                <a:cs typeface="B Nazanin" pitchFamily="2" charset="-78"/>
              </a:rPr>
              <a:t>ه اندازی راحتتر</a:t>
            </a:r>
          </a:p>
          <a:p>
            <a:pPr marL="742950" lvl="1" indent="-285750" algn="r" rtl="1">
              <a:lnSpc>
                <a:spcPct val="150000"/>
              </a:lnSpc>
              <a:buFont typeface="Wingdings" panose="05000000000000000000" pitchFamily="2" charset="2"/>
              <a:buChar char="v"/>
            </a:pPr>
            <a:r>
              <a:rPr lang="fa-IR" sz="2400" b="1" dirty="0" smtClean="0">
                <a:solidFill>
                  <a:schemeClr val="tx2"/>
                </a:solidFill>
                <a:cs typeface="B Nazanin" pitchFamily="2" charset="-78"/>
              </a:rPr>
              <a:t>از تداخل الکترومغناطیسی رنج می برد</a:t>
            </a:r>
          </a:p>
        </p:txBody>
      </p:sp>
      <p:pic>
        <p:nvPicPr>
          <p:cNvPr id="3" name="Picture 2"/>
          <p:cNvPicPr>
            <a:picLocks noChangeAspect="1"/>
          </p:cNvPicPr>
          <p:nvPr/>
        </p:nvPicPr>
        <p:blipFill>
          <a:blip r:embed="rId3"/>
          <a:stretch>
            <a:fillRect/>
          </a:stretch>
        </p:blipFill>
        <p:spPr>
          <a:xfrm>
            <a:off x="519543" y="3733800"/>
            <a:ext cx="3924300" cy="1257300"/>
          </a:xfrm>
          <a:prstGeom prst="rect">
            <a:avLst/>
          </a:prstGeom>
        </p:spPr>
      </p:pic>
    </p:spTree>
    <p:extLst>
      <p:ext uri="{BB962C8B-B14F-4D97-AF65-F5344CB8AC3E}">
        <p14:creationId xmlns:p14="http://schemas.microsoft.com/office/powerpoint/2010/main" val="559604393"/>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flipV="1">
            <a:off x="533400" y="1028700"/>
            <a:ext cx="0" cy="6096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33400" y="1028700"/>
            <a:ext cx="8001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438150" y="304800"/>
            <a:ext cx="8153400" cy="609600"/>
          </a:xfrm>
          <a:prstGeom prst="rect">
            <a:avLst/>
          </a:prstGeom>
          <a:gradFill>
            <a:gsLst>
              <a:gs pos="0">
                <a:schemeClr val="accent1">
                  <a:tint val="66000"/>
                  <a:satMod val="160000"/>
                </a:schemeClr>
              </a:gs>
              <a:gs pos="45000">
                <a:schemeClr val="tx1">
                  <a:lumMod val="40000"/>
                  <a:lumOff val="60000"/>
                  <a:alpha val="32000"/>
                </a:schemeClr>
              </a:gs>
              <a:gs pos="100000">
                <a:schemeClr val="accent1">
                  <a:tint val="23500"/>
                  <a:satMod val="160000"/>
                </a:schemeClr>
              </a:gs>
            </a:gsLst>
            <a:lin ang="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lnSpc>
                <a:spcPct val="200000"/>
              </a:lnSpc>
            </a:pPr>
            <a:r>
              <a:rPr lang="fa-IR" sz="2400" b="1" dirty="0" smtClean="0">
                <a:solidFill>
                  <a:schemeClr val="tx2"/>
                </a:solidFill>
                <a:cs typeface="B Nazanin" pitchFamily="2" charset="-78"/>
              </a:rPr>
              <a:t>	زوج </a:t>
            </a:r>
            <a:r>
              <a:rPr lang="fa-IR" sz="2400" b="1" dirty="0">
                <a:solidFill>
                  <a:schemeClr val="tx2"/>
                </a:solidFill>
                <a:cs typeface="B Nazanin" pitchFamily="2" charset="-78"/>
              </a:rPr>
              <a:t>به هم تابیده بدون زره </a:t>
            </a:r>
            <a:r>
              <a:rPr lang="en-US" sz="2400" b="1" dirty="0">
                <a:solidFill>
                  <a:schemeClr val="tx2"/>
                </a:solidFill>
                <a:cs typeface="B Nazanin" pitchFamily="2" charset="-78"/>
              </a:rPr>
              <a:t> UTP(Unshielded Twisted Pair) </a:t>
            </a:r>
          </a:p>
        </p:txBody>
      </p:sp>
      <p:sp>
        <p:nvSpPr>
          <p:cNvPr id="2" name="Rectangle 1"/>
          <p:cNvSpPr/>
          <p:nvPr/>
        </p:nvSpPr>
        <p:spPr>
          <a:xfrm>
            <a:off x="-29095" y="1241018"/>
            <a:ext cx="8499361" cy="3816429"/>
          </a:xfrm>
          <a:prstGeom prst="rect">
            <a:avLst/>
          </a:prstGeom>
        </p:spPr>
        <p:txBody>
          <a:bodyPr wrap="square">
            <a:spAutoFit/>
          </a:bodyPr>
          <a:lstStyle/>
          <a:p>
            <a:pPr marL="742950" lvl="2" indent="-285750" algn="r" rtl="1">
              <a:lnSpc>
                <a:spcPct val="250000"/>
              </a:lnSpc>
              <a:buFont typeface="Wingdings" panose="05000000000000000000" pitchFamily="2" charset="2"/>
              <a:buChar char="v"/>
            </a:pPr>
            <a:r>
              <a:rPr lang="fa-IR" sz="2000" b="1" dirty="0">
                <a:solidFill>
                  <a:schemeClr val="tx2"/>
                </a:solidFill>
                <a:cs typeface="B Nazanin" pitchFamily="2" charset="-78"/>
              </a:rPr>
              <a:t> </a:t>
            </a:r>
            <a:r>
              <a:rPr lang="fa-IR" sz="2000" b="1" dirty="0" smtClean="0">
                <a:solidFill>
                  <a:schemeClr val="tx2"/>
                </a:solidFill>
                <a:cs typeface="B Nazanin" pitchFamily="2" charset="-78"/>
              </a:rPr>
              <a:t>شامل </a:t>
            </a:r>
            <a:r>
              <a:rPr lang="fa-IR" sz="2000" b="1" dirty="0">
                <a:solidFill>
                  <a:schemeClr val="tx2"/>
                </a:solidFill>
                <a:cs typeface="B Nazanin" pitchFamily="2" charset="-78"/>
              </a:rPr>
              <a:t>چهار زوج سیم به هم تابیده هستند. </a:t>
            </a:r>
            <a:endParaRPr lang="en-US" sz="2000" b="1" dirty="0">
              <a:solidFill>
                <a:schemeClr val="tx2"/>
              </a:solidFill>
              <a:cs typeface="B Nazanin" pitchFamily="2" charset="-78"/>
            </a:endParaRPr>
          </a:p>
          <a:p>
            <a:pPr marL="742950" lvl="2" indent="-285750" algn="r" rtl="1">
              <a:lnSpc>
                <a:spcPct val="250000"/>
              </a:lnSpc>
              <a:buFont typeface="Wingdings" panose="05000000000000000000" pitchFamily="2" charset="2"/>
              <a:buChar char="v"/>
            </a:pPr>
            <a:r>
              <a:rPr lang="fa-IR" sz="2000" b="1" dirty="0">
                <a:solidFill>
                  <a:schemeClr val="tx2"/>
                </a:solidFill>
                <a:cs typeface="B Nazanin" pitchFamily="2" charset="-78"/>
              </a:rPr>
              <a:t>زوج سیمها بصورت جداگانه روکش نشده‌اند و تنها یک روکش خارجی برای کل کابل ایجاد شده‌است،</a:t>
            </a:r>
            <a:endParaRPr lang="en-US" sz="2000" b="1" dirty="0">
              <a:solidFill>
                <a:schemeClr val="tx2"/>
              </a:solidFill>
              <a:cs typeface="B Nazanin" pitchFamily="2" charset="-78"/>
            </a:endParaRPr>
          </a:p>
          <a:p>
            <a:pPr marL="742950" lvl="2" indent="-285750" algn="r" rtl="1">
              <a:lnSpc>
                <a:spcPct val="250000"/>
              </a:lnSpc>
              <a:buFont typeface="Wingdings" panose="05000000000000000000" pitchFamily="2" charset="2"/>
              <a:buChar char="v"/>
            </a:pPr>
            <a:r>
              <a:rPr lang="en-US" sz="2000" b="1" dirty="0">
                <a:solidFill>
                  <a:schemeClr val="tx2"/>
                </a:solidFill>
                <a:cs typeface="B Nazanin" pitchFamily="2" charset="-78"/>
              </a:rPr>
              <a:t>CAT</a:t>
            </a:r>
            <a:r>
              <a:rPr lang="fa-IR" sz="2000" b="1" dirty="0">
                <a:solidFill>
                  <a:schemeClr val="tx2"/>
                </a:solidFill>
                <a:cs typeface="B Nazanin" pitchFamily="2" charset="-78"/>
              </a:rPr>
              <a:t>۳ ٬ </a:t>
            </a:r>
            <a:r>
              <a:rPr lang="en-US" sz="2000" b="1" dirty="0">
                <a:solidFill>
                  <a:schemeClr val="tx2"/>
                </a:solidFill>
                <a:cs typeface="B Nazanin" pitchFamily="2" charset="-78"/>
              </a:rPr>
              <a:t>CAT</a:t>
            </a:r>
            <a:r>
              <a:rPr lang="fa-IR" sz="2000" b="1" dirty="0">
                <a:solidFill>
                  <a:schemeClr val="tx2"/>
                </a:solidFill>
                <a:cs typeface="B Nazanin" pitchFamily="2" charset="-78"/>
              </a:rPr>
              <a:t>۵ ٬ </a:t>
            </a:r>
            <a:r>
              <a:rPr lang="en-US" sz="2000" b="1" dirty="0">
                <a:solidFill>
                  <a:schemeClr val="tx2"/>
                </a:solidFill>
                <a:cs typeface="B Nazanin" pitchFamily="2" charset="-78"/>
              </a:rPr>
              <a:t>CAT</a:t>
            </a:r>
            <a:r>
              <a:rPr lang="fa-IR" sz="2000" b="1" dirty="0">
                <a:solidFill>
                  <a:schemeClr val="tx2"/>
                </a:solidFill>
                <a:cs typeface="B Nazanin" pitchFamily="2" charset="-78"/>
              </a:rPr>
              <a:t>۶ ٬ </a:t>
            </a:r>
            <a:r>
              <a:rPr lang="en-US" sz="2000" b="1" dirty="0">
                <a:solidFill>
                  <a:schemeClr val="tx2"/>
                </a:solidFill>
                <a:cs typeface="B Nazanin" pitchFamily="2" charset="-78"/>
              </a:rPr>
              <a:t>CAT</a:t>
            </a:r>
            <a:r>
              <a:rPr lang="fa-IR" sz="2000" b="1" dirty="0">
                <a:solidFill>
                  <a:schemeClr val="tx2"/>
                </a:solidFill>
                <a:cs typeface="B Nazanin" pitchFamily="2" charset="-78"/>
              </a:rPr>
              <a:t>۷ از مدل‌های این نوع رسانه به شمار می‌روند</a:t>
            </a:r>
          </a:p>
          <a:p>
            <a:pPr marL="285750" indent="-285750" algn="r" rtl="1">
              <a:lnSpc>
                <a:spcPct val="200000"/>
              </a:lnSpc>
              <a:buFont typeface="Wingdings" panose="05000000000000000000" pitchFamily="2" charset="2"/>
              <a:buChar char="v"/>
            </a:pPr>
            <a:endParaRPr lang="fa-IR" sz="2400" b="1" dirty="0">
              <a:solidFill>
                <a:schemeClr val="tx2"/>
              </a:solidFill>
              <a:cs typeface="B Nazanin" pitchFamily="2" charset="-78"/>
            </a:endParaRPr>
          </a:p>
        </p:txBody>
      </p:sp>
      <p:sp>
        <p:nvSpPr>
          <p:cNvPr id="3" name="AutoShape 2" descr="http://upload.wikimedia.org/wikipedia/commons/thumb/8/8a/UTP-cable.png/220px-UTP-cable.png"/>
          <p:cNvSpPr>
            <a:spLocks noChangeAspect="1" noChangeArrowheads="1"/>
          </p:cNvSpPr>
          <p:nvPr/>
        </p:nvSpPr>
        <p:spPr bwMode="auto">
          <a:xfrm>
            <a:off x="304800" y="-1066800"/>
            <a:ext cx="2095500" cy="15525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5223985"/>
            <a:ext cx="1898370" cy="1405846"/>
          </a:xfrm>
          <a:prstGeom prst="rect">
            <a:avLst/>
          </a:prstGeom>
        </p:spPr>
      </p:pic>
    </p:spTree>
    <p:extLst>
      <p:ext uri="{BB962C8B-B14F-4D97-AF65-F5344CB8AC3E}">
        <p14:creationId xmlns:p14="http://schemas.microsoft.com/office/powerpoint/2010/main" val="1563239965"/>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flipV="1">
            <a:off x="533400" y="1028700"/>
            <a:ext cx="0" cy="6096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33400" y="1028700"/>
            <a:ext cx="8001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438150" y="304800"/>
            <a:ext cx="8153400" cy="609600"/>
          </a:xfrm>
          <a:prstGeom prst="rect">
            <a:avLst/>
          </a:prstGeom>
          <a:gradFill>
            <a:gsLst>
              <a:gs pos="0">
                <a:schemeClr val="accent1">
                  <a:tint val="66000"/>
                  <a:satMod val="160000"/>
                </a:schemeClr>
              </a:gs>
              <a:gs pos="45000">
                <a:schemeClr val="tx1">
                  <a:lumMod val="40000"/>
                  <a:lumOff val="60000"/>
                  <a:alpha val="32000"/>
                </a:schemeClr>
              </a:gs>
              <a:gs pos="100000">
                <a:schemeClr val="accent1">
                  <a:tint val="23500"/>
                  <a:satMod val="160000"/>
                </a:schemeClr>
              </a:gs>
            </a:gsLst>
            <a:lin ang="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lnSpc>
                <a:spcPct val="200000"/>
              </a:lnSpc>
            </a:pPr>
            <a:r>
              <a:rPr lang="fa-IR" sz="2400" b="1" dirty="0" smtClean="0">
                <a:solidFill>
                  <a:schemeClr val="tx2"/>
                </a:solidFill>
                <a:cs typeface="B Nazanin" pitchFamily="2" charset="-78"/>
              </a:rPr>
              <a:t>	زوج </a:t>
            </a:r>
            <a:r>
              <a:rPr lang="fa-IR" sz="2400" b="1" dirty="0">
                <a:solidFill>
                  <a:schemeClr val="tx2"/>
                </a:solidFill>
                <a:cs typeface="B Nazanin" pitchFamily="2" charset="-78"/>
              </a:rPr>
              <a:t>به هم تابیده بدون زره </a:t>
            </a:r>
            <a:r>
              <a:rPr lang="en-US" sz="2400" b="1" dirty="0">
                <a:solidFill>
                  <a:schemeClr val="tx2"/>
                </a:solidFill>
                <a:cs typeface="B Nazanin" pitchFamily="2" charset="-78"/>
              </a:rPr>
              <a:t> UTP(Unshielded Twisted Pair) </a:t>
            </a:r>
          </a:p>
        </p:txBody>
      </p:sp>
      <p:sp>
        <p:nvSpPr>
          <p:cNvPr id="3" name="AutoShape 2" descr="http://upload.wikimedia.org/wikipedia/commons/thumb/8/8a/UTP-cable.png/220px-UTP-cable.png"/>
          <p:cNvSpPr>
            <a:spLocks noChangeAspect="1" noChangeArrowheads="1"/>
          </p:cNvSpPr>
          <p:nvPr/>
        </p:nvSpPr>
        <p:spPr bwMode="auto">
          <a:xfrm>
            <a:off x="304800" y="-1066800"/>
            <a:ext cx="2095500" cy="15525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aphicFrame>
        <p:nvGraphicFramePr>
          <p:cNvPr id="4" name="Table 3"/>
          <p:cNvGraphicFramePr>
            <a:graphicFrameLocks noGrp="1"/>
          </p:cNvGraphicFramePr>
          <p:nvPr>
            <p:extLst>
              <p:ext uri="{D42A27DB-BD31-4B8C-83A1-F6EECF244321}">
                <p14:modId xmlns:p14="http://schemas.microsoft.com/office/powerpoint/2010/main" val="2658158871"/>
              </p:ext>
            </p:extLst>
          </p:nvPr>
        </p:nvGraphicFramePr>
        <p:xfrm>
          <a:off x="442306" y="1371600"/>
          <a:ext cx="7924800" cy="5194940"/>
        </p:xfrm>
        <a:graphic>
          <a:graphicData uri="http://schemas.openxmlformats.org/drawingml/2006/table">
            <a:tbl>
              <a:tblPr/>
              <a:tblGrid>
                <a:gridCol w="929294"/>
                <a:gridCol w="2338665"/>
                <a:gridCol w="4656841"/>
              </a:tblGrid>
              <a:tr h="266700">
                <a:tc>
                  <a:txBody>
                    <a:bodyPr/>
                    <a:lstStyle/>
                    <a:p>
                      <a:pPr algn="ctr" rtl="1"/>
                      <a:r>
                        <a:rPr lang="fa-IR" sz="1600" b="1" kern="1200" dirty="0">
                          <a:solidFill>
                            <a:schemeClr val="tx1"/>
                          </a:solidFill>
                          <a:latin typeface="Arial" pitchFamily="34" charset="0"/>
                          <a:ea typeface="MS PGothic" pitchFamily="34" charset="-128"/>
                          <a:cs typeface="B Nazanin" pitchFamily="2" charset="-78"/>
                        </a:rPr>
                        <a:t>گروه</a:t>
                      </a:r>
                    </a:p>
                  </a:txBody>
                  <a:tcPr marL="66675" marR="66675" marT="33338" marB="33338" anchor="ctr">
                    <a:lnL>
                      <a:noFill/>
                    </a:lnL>
                    <a:lnR>
                      <a:noFill/>
                    </a:lnR>
                    <a:lnT>
                      <a:noFill/>
                    </a:lnT>
                    <a:lnB>
                      <a:noFill/>
                    </a:lnB>
                    <a:solidFill>
                      <a:srgbClr val="FFFF99"/>
                    </a:solidFill>
                  </a:tcPr>
                </a:tc>
                <a:tc>
                  <a:txBody>
                    <a:bodyPr/>
                    <a:lstStyle/>
                    <a:p>
                      <a:pPr algn="ctr" rtl="1"/>
                      <a:r>
                        <a:rPr lang="fa-IR" sz="1600" b="1" kern="1200" dirty="0">
                          <a:solidFill>
                            <a:schemeClr val="tx1"/>
                          </a:solidFill>
                          <a:latin typeface="Arial" pitchFamily="34" charset="0"/>
                          <a:ea typeface="MS PGothic" pitchFamily="34" charset="-128"/>
                          <a:cs typeface="B Nazanin" pitchFamily="2" charset="-78"/>
                        </a:rPr>
                        <a:t>سرعت انتقال اطلاعات</a:t>
                      </a:r>
                    </a:p>
                  </a:txBody>
                  <a:tcPr marL="66675" marR="66675" marT="33338" marB="33338" anchor="ctr">
                    <a:lnL>
                      <a:noFill/>
                    </a:lnL>
                    <a:lnR>
                      <a:noFill/>
                    </a:lnR>
                    <a:lnT>
                      <a:noFill/>
                    </a:lnT>
                    <a:lnB>
                      <a:noFill/>
                    </a:lnB>
                    <a:solidFill>
                      <a:srgbClr val="FFFF99"/>
                    </a:solidFill>
                  </a:tcPr>
                </a:tc>
                <a:tc>
                  <a:txBody>
                    <a:bodyPr/>
                    <a:lstStyle/>
                    <a:p>
                      <a:pPr algn="ctr" rtl="1"/>
                      <a:r>
                        <a:rPr lang="fa-IR" sz="1600" b="1" kern="1200" dirty="0">
                          <a:solidFill>
                            <a:schemeClr val="tx1"/>
                          </a:solidFill>
                          <a:latin typeface="Arial" pitchFamily="34" charset="0"/>
                          <a:ea typeface="MS PGothic" pitchFamily="34" charset="-128"/>
                          <a:cs typeface="B Nazanin" pitchFamily="2" charset="-78"/>
                        </a:rPr>
                        <a:t>موارد استفاده</a:t>
                      </a:r>
                    </a:p>
                  </a:txBody>
                  <a:tcPr marL="66675" marR="66675" marT="33338" marB="33338" anchor="ctr">
                    <a:lnL>
                      <a:noFill/>
                    </a:lnL>
                    <a:lnR>
                      <a:noFill/>
                    </a:lnR>
                    <a:lnT>
                      <a:noFill/>
                    </a:lnT>
                    <a:lnB>
                      <a:noFill/>
                    </a:lnB>
                    <a:solidFill>
                      <a:srgbClr val="FFFF99"/>
                    </a:solidFill>
                  </a:tcPr>
                </a:tc>
              </a:tr>
              <a:tr h="466725">
                <a:tc>
                  <a:txBody>
                    <a:bodyPr/>
                    <a:lstStyle/>
                    <a:p>
                      <a:pPr algn="ctr" rtl="1"/>
                      <a:r>
                        <a:rPr lang="en-US" sz="1600" b="1" kern="1200" dirty="0">
                          <a:solidFill>
                            <a:schemeClr val="tx1"/>
                          </a:solidFill>
                          <a:latin typeface="Arial" pitchFamily="34" charset="0"/>
                          <a:ea typeface="MS PGothic" pitchFamily="34" charset="-128"/>
                          <a:cs typeface="B Nazanin" pitchFamily="2" charset="-78"/>
                        </a:rPr>
                        <a:t>CAT1</a:t>
                      </a:r>
                    </a:p>
                  </a:txBody>
                  <a:tcPr marL="66675" marR="66675" marT="33338" marB="33338" anchor="ctr">
                    <a:lnL>
                      <a:noFill/>
                    </a:lnL>
                    <a:lnR>
                      <a:noFill/>
                    </a:lnR>
                    <a:lnT>
                      <a:noFill/>
                    </a:lnT>
                    <a:lnB>
                      <a:noFill/>
                    </a:lnB>
                    <a:solidFill>
                      <a:srgbClr val="FFFF66"/>
                    </a:solidFill>
                  </a:tcPr>
                </a:tc>
                <a:tc>
                  <a:txBody>
                    <a:bodyPr/>
                    <a:lstStyle/>
                    <a:p>
                      <a:pPr algn="ctr" rtl="1"/>
                      <a:r>
                        <a:rPr lang="fa-IR" sz="1600" b="1" kern="1200">
                          <a:solidFill>
                            <a:schemeClr val="tx1"/>
                          </a:solidFill>
                          <a:latin typeface="Arial" pitchFamily="34" charset="0"/>
                          <a:ea typeface="MS PGothic" pitchFamily="34" charset="-128"/>
                          <a:cs typeface="B Nazanin" pitchFamily="2" charset="-78"/>
                        </a:rPr>
                        <a:t>حداکثر تا یک مگابیت در ثانیه</a:t>
                      </a:r>
                    </a:p>
                  </a:txBody>
                  <a:tcPr marL="66675" marR="66675" marT="33338" marB="33338" anchor="ctr">
                    <a:lnL>
                      <a:noFill/>
                    </a:lnL>
                    <a:lnR>
                      <a:noFill/>
                    </a:lnR>
                    <a:lnT>
                      <a:noFill/>
                    </a:lnT>
                    <a:lnB>
                      <a:noFill/>
                    </a:lnB>
                    <a:solidFill>
                      <a:srgbClr val="FFFF66"/>
                    </a:solidFill>
                  </a:tcPr>
                </a:tc>
                <a:tc>
                  <a:txBody>
                    <a:bodyPr/>
                    <a:lstStyle/>
                    <a:p>
                      <a:pPr algn="ctr" rtl="1"/>
                      <a:r>
                        <a:rPr lang="fa-IR" sz="1600" b="1" kern="1200" dirty="0">
                          <a:solidFill>
                            <a:schemeClr val="tx1"/>
                          </a:solidFill>
                          <a:latin typeface="Arial" pitchFamily="34" charset="0"/>
                          <a:ea typeface="MS PGothic" pitchFamily="34" charset="-128"/>
                          <a:cs typeface="B Nazanin" pitchFamily="2" charset="-78"/>
                        </a:rPr>
                        <a:t>سیستم های قدیمی تلفن ، و مودم</a:t>
                      </a:r>
                      <a:r>
                        <a:rPr lang="en-US" sz="1600" b="1" kern="1200" dirty="0">
                          <a:solidFill>
                            <a:schemeClr val="tx1"/>
                          </a:solidFill>
                          <a:latin typeface="Arial" pitchFamily="34" charset="0"/>
                          <a:ea typeface="MS PGothic" pitchFamily="34" charset="-128"/>
                          <a:cs typeface="B Nazanin" pitchFamily="2" charset="-78"/>
                        </a:rPr>
                        <a:t>ISDN</a:t>
                      </a:r>
                    </a:p>
                  </a:txBody>
                  <a:tcPr marL="66675" marR="66675" marT="33338" marB="33338" anchor="ctr">
                    <a:lnL>
                      <a:noFill/>
                    </a:lnL>
                    <a:lnR>
                      <a:noFill/>
                    </a:lnR>
                    <a:lnT>
                      <a:noFill/>
                    </a:lnT>
                    <a:lnB>
                      <a:noFill/>
                    </a:lnB>
                    <a:solidFill>
                      <a:srgbClr val="FFFF66"/>
                    </a:solidFill>
                  </a:tcPr>
                </a:tc>
              </a:tr>
              <a:tr h="466725">
                <a:tc>
                  <a:txBody>
                    <a:bodyPr/>
                    <a:lstStyle/>
                    <a:p>
                      <a:pPr algn="ctr" rtl="1"/>
                      <a:r>
                        <a:rPr lang="en-US" sz="1600" b="1" kern="1200">
                          <a:solidFill>
                            <a:schemeClr val="tx1"/>
                          </a:solidFill>
                          <a:latin typeface="Arial" pitchFamily="34" charset="0"/>
                          <a:ea typeface="MS PGothic" pitchFamily="34" charset="-128"/>
                          <a:cs typeface="B Nazanin" pitchFamily="2" charset="-78"/>
                        </a:rPr>
                        <a:t>CAT2</a:t>
                      </a:r>
                    </a:p>
                  </a:txBody>
                  <a:tcPr marL="66675" marR="66675" marT="33338" marB="33338" anchor="ctr">
                    <a:lnL>
                      <a:noFill/>
                    </a:lnL>
                    <a:lnR>
                      <a:noFill/>
                    </a:lnR>
                    <a:lnT>
                      <a:noFill/>
                    </a:lnT>
                    <a:lnB>
                      <a:noFill/>
                    </a:lnB>
                    <a:solidFill>
                      <a:srgbClr val="FFFF00"/>
                    </a:solidFill>
                  </a:tcPr>
                </a:tc>
                <a:tc>
                  <a:txBody>
                    <a:bodyPr/>
                    <a:lstStyle/>
                    <a:p>
                      <a:pPr algn="ctr" rtl="1"/>
                      <a:r>
                        <a:rPr lang="fa-IR" sz="1600" b="1" kern="1200" dirty="0">
                          <a:solidFill>
                            <a:schemeClr val="tx1"/>
                          </a:solidFill>
                          <a:latin typeface="Arial" pitchFamily="34" charset="0"/>
                          <a:ea typeface="MS PGothic" pitchFamily="34" charset="-128"/>
                          <a:cs typeface="B Nazanin" pitchFamily="2" charset="-78"/>
                        </a:rPr>
                        <a:t>حداکثر تا چهار مگابیت در ثانیه</a:t>
                      </a:r>
                    </a:p>
                  </a:txBody>
                  <a:tcPr marL="66675" marR="66675" marT="33338" marB="33338" anchor="ctr">
                    <a:lnL>
                      <a:noFill/>
                    </a:lnL>
                    <a:lnR>
                      <a:noFill/>
                    </a:lnR>
                    <a:lnT>
                      <a:noFill/>
                    </a:lnT>
                    <a:lnB>
                      <a:noFill/>
                    </a:lnB>
                    <a:solidFill>
                      <a:srgbClr val="FFFF00"/>
                    </a:solidFill>
                  </a:tcPr>
                </a:tc>
                <a:tc>
                  <a:txBody>
                    <a:bodyPr/>
                    <a:lstStyle/>
                    <a:p>
                      <a:pPr algn="ctr" rtl="1"/>
                      <a:r>
                        <a:rPr lang="fa-IR" sz="1600" b="1" kern="1200" dirty="0" smtClean="0">
                          <a:solidFill>
                            <a:schemeClr val="tx1"/>
                          </a:solidFill>
                          <a:latin typeface="Arial" pitchFamily="34" charset="0"/>
                          <a:ea typeface="MS PGothic" pitchFamily="34" charset="-128"/>
                          <a:cs typeface="B Nazanin" pitchFamily="2" charset="-78"/>
                        </a:rPr>
                        <a:t>شبکه های</a:t>
                      </a:r>
                      <a:r>
                        <a:rPr lang="en-US" sz="1600" b="1" kern="1200" dirty="0" smtClean="0">
                          <a:solidFill>
                            <a:schemeClr val="tx1"/>
                          </a:solidFill>
                          <a:latin typeface="Arial" pitchFamily="34" charset="0"/>
                          <a:ea typeface="MS PGothic" pitchFamily="34" charset="-128"/>
                          <a:cs typeface="B Nazanin" pitchFamily="2" charset="-78"/>
                        </a:rPr>
                        <a:t>TOKEN RING</a:t>
                      </a:r>
                      <a:endParaRPr lang="en-US" sz="1600" b="1" kern="1200" dirty="0">
                        <a:solidFill>
                          <a:schemeClr val="tx1"/>
                        </a:solidFill>
                        <a:latin typeface="Arial" pitchFamily="34" charset="0"/>
                        <a:ea typeface="MS PGothic" pitchFamily="34" charset="-128"/>
                        <a:cs typeface="B Nazanin" pitchFamily="2" charset="-78"/>
                      </a:endParaRPr>
                    </a:p>
                  </a:txBody>
                  <a:tcPr marL="66675" marR="66675" marT="33338" marB="33338" anchor="ctr">
                    <a:lnL>
                      <a:noFill/>
                    </a:lnL>
                    <a:lnR>
                      <a:noFill/>
                    </a:lnR>
                    <a:lnT>
                      <a:noFill/>
                    </a:lnT>
                    <a:lnB>
                      <a:noFill/>
                    </a:lnB>
                    <a:solidFill>
                      <a:srgbClr val="FFFF00"/>
                    </a:solidFill>
                  </a:tcPr>
                </a:tc>
              </a:tr>
              <a:tr h="466725">
                <a:tc>
                  <a:txBody>
                    <a:bodyPr/>
                    <a:lstStyle/>
                    <a:p>
                      <a:pPr algn="ctr" rtl="1"/>
                      <a:r>
                        <a:rPr lang="en-US" sz="1600" b="1" kern="1200">
                          <a:solidFill>
                            <a:schemeClr val="tx1"/>
                          </a:solidFill>
                          <a:latin typeface="Arial" pitchFamily="34" charset="0"/>
                          <a:ea typeface="MS PGothic" pitchFamily="34" charset="-128"/>
                          <a:cs typeface="B Nazanin" pitchFamily="2" charset="-78"/>
                        </a:rPr>
                        <a:t>CAT3</a:t>
                      </a:r>
                    </a:p>
                  </a:txBody>
                  <a:tcPr marL="66675" marR="66675" marT="33338" marB="33338" anchor="ctr">
                    <a:lnL>
                      <a:noFill/>
                    </a:lnL>
                    <a:lnR>
                      <a:noFill/>
                    </a:lnR>
                    <a:lnT>
                      <a:noFill/>
                    </a:lnT>
                    <a:lnB>
                      <a:noFill/>
                    </a:lnB>
                    <a:solidFill>
                      <a:srgbClr val="FFCC99"/>
                    </a:solidFill>
                  </a:tcPr>
                </a:tc>
                <a:tc>
                  <a:txBody>
                    <a:bodyPr/>
                    <a:lstStyle/>
                    <a:p>
                      <a:pPr algn="ctr" rtl="1"/>
                      <a:r>
                        <a:rPr lang="fa-IR" sz="1600" b="1" kern="1200">
                          <a:solidFill>
                            <a:schemeClr val="tx1"/>
                          </a:solidFill>
                          <a:latin typeface="Arial" pitchFamily="34" charset="0"/>
                          <a:ea typeface="MS PGothic" pitchFamily="34" charset="-128"/>
                          <a:cs typeface="B Nazanin" pitchFamily="2" charset="-78"/>
                        </a:rPr>
                        <a:t>حداکثر تا ده مگابیت در ثانیه</a:t>
                      </a:r>
                    </a:p>
                  </a:txBody>
                  <a:tcPr marL="66675" marR="66675" marT="33338" marB="33338" anchor="ctr">
                    <a:lnL>
                      <a:noFill/>
                    </a:lnL>
                    <a:lnR>
                      <a:noFill/>
                    </a:lnR>
                    <a:lnT>
                      <a:noFill/>
                    </a:lnT>
                    <a:lnB>
                      <a:noFill/>
                    </a:lnB>
                    <a:solidFill>
                      <a:srgbClr val="FFCC99"/>
                    </a:solidFill>
                  </a:tcPr>
                </a:tc>
                <a:tc>
                  <a:txBody>
                    <a:bodyPr/>
                    <a:lstStyle/>
                    <a:p>
                      <a:pPr algn="ctr" rtl="1"/>
                      <a:r>
                        <a:rPr lang="fa-IR" sz="1600" b="1" kern="1200" dirty="0">
                          <a:solidFill>
                            <a:schemeClr val="tx1"/>
                          </a:solidFill>
                          <a:latin typeface="Arial" pitchFamily="34" charset="0"/>
                          <a:ea typeface="MS PGothic" pitchFamily="34" charset="-128"/>
                          <a:cs typeface="B Nazanin" pitchFamily="2" charset="-78"/>
                        </a:rPr>
                        <a:t> </a:t>
                      </a:r>
                      <a:r>
                        <a:rPr lang="fa-IR" sz="1600" b="1" kern="1200" dirty="0" smtClean="0">
                          <a:solidFill>
                            <a:schemeClr val="tx1"/>
                          </a:solidFill>
                          <a:latin typeface="Arial" pitchFamily="34" charset="0"/>
                          <a:ea typeface="MS PGothic" pitchFamily="34" charset="-128"/>
                          <a:cs typeface="B Nazanin" pitchFamily="2" charset="-78"/>
                        </a:rPr>
                        <a:t>شبکه های </a:t>
                      </a:r>
                      <a:r>
                        <a:rPr lang="en-US" sz="1600" b="1" kern="1200" dirty="0" smtClean="0">
                          <a:solidFill>
                            <a:schemeClr val="tx1"/>
                          </a:solidFill>
                          <a:latin typeface="Arial" pitchFamily="34" charset="0"/>
                          <a:ea typeface="MS PGothic" pitchFamily="34" charset="-128"/>
                          <a:cs typeface="B Nazanin" pitchFamily="2" charset="-78"/>
                        </a:rPr>
                        <a:t>TOKEN </a:t>
                      </a:r>
                      <a:r>
                        <a:rPr lang="en-US" sz="1600" b="1" kern="1200" dirty="0">
                          <a:solidFill>
                            <a:schemeClr val="tx1"/>
                          </a:solidFill>
                          <a:latin typeface="Arial" pitchFamily="34" charset="0"/>
                          <a:ea typeface="MS PGothic" pitchFamily="34" charset="-128"/>
                          <a:cs typeface="B Nazanin" pitchFamily="2" charset="-78"/>
                        </a:rPr>
                        <a:t>RING</a:t>
                      </a:r>
                      <a:r>
                        <a:rPr lang="fa-IR" sz="1600" b="1" kern="1200" dirty="0">
                          <a:solidFill>
                            <a:schemeClr val="tx1"/>
                          </a:solidFill>
                          <a:latin typeface="Arial" pitchFamily="34" charset="0"/>
                          <a:ea typeface="MS PGothic" pitchFamily="34" charset="-128"/>
                          <a:cs typeface="B Nazanin" pitchFamily="2" charset="-78"/>
                        </a:rPr>
                        <a:t>و </a:t>
                      </a:r>
                      <a:r>
                        <a:rPr lang="en-US" sz="1600" b="1" kern="1200" dirty="0">
                          <a:solidFill>
                            <a:schemeClr val="tx1"/>
                          </a:solidFill>
                          <a:latin typeface="Arial" pitchFamily="34" charset="0"/>
                          <a:ea typeface="MS PGothic" pitchFamily="34" charset="-128"/>
                          <a:cs typeface="B Nazanin" pitchFamily="2" charset="-78"/>
                        </a:rPr>
                        <a:t>BASE-T</a:t>
                      </a:r>
                    </a:p>
                  </a:txBody>
                  <a:tcPr marL="66675" marR="66675" marT="33338" marB="33338" anchor="ctr">
                    <a:lnL>
                      <a:noFill/>
                    </a:lnL>
                    <a:lnR>
                      <a:noFill/>
                    </a:lnR>
                    <a:lnT>
                      <a:noFill/>
                    </a:lnT>
                    <a:lnB>
                      <a:noFill/>
                    </a:lnB>
                    <a:solidFill>
                      <a:srgbClr val="FFCC99"/>
                    </a:solidFill>
                  </a:tcPr>
                </a:tc>
              </a:tr>
              <a:tr h="466725">
                <a:tc>
                  <a:txBody>
                    <a:bodyPr/>
                    <a:lstStyle/>
                    <a:p>
                      <a:pPr algn="ctr" rtl="1"/>
                      <a:r>
                        <a:rPr lang="en-US" sz="1600" b="1" kern="1200">
                          <a:solidFill>
                            <a:schemeClr val="tx1"/>
                          </a:solidFill>
                          <a:latin typeface="Arial" pitchFamily="34" charset="0"/>
                          <a:ea typeface="MS PGothic" pitchFamily="34" charset="-128"/>
                          <a:cs typeface="B Nazanin" pitchFamily="2" charset="-78"/>
                        </a:rPr>
                        <a:t>CAT4</a:t>
                      </a:r>
                    </a:p>
                  </a:txBody>
                  <a:tcPr marL="66675" marR="66675" marT="33338" marB="33338" anchor="ctr">
                    <a:lnL>
                      <a:noFill/>
                    </a:lnL>
                    <a:lnR>
                      <a:noFill/>
                    </a:lnR>
                    <a:lnT>
                      <a:noFill/>
                    </a:lnT>
                    <a:lnB>
                      <a:noFill/>
                    </a:lnB>
                    <a:solidFill>
                      <a:srgbClr val="FFCC66"/>
                    </a:solidFill>
                  </a:tcPr>
                </a:tc>
                <a:tc>
                  <a:txBody>
                    <a:bodyPr/>
                    <a:lstStyle/>
                    <a:p>
                      <a:pPr algn="ctr" rtl="1"/>
                      <a:r>
                        <a:rPr lang="fa-IR" sz="1600" b="1" kern="1200">
                          <a:solidFill>
                            <a:schemeClr val="tx1"/>
                          </a:solidFill>
                          <a:latin typeface="Arial" pitchFamily="34" charset="0"/>
                          <a:ea typeface="MS PGothic" pitchFamily="34" charset="-128"/>
                          <a:cs typeface="B Nazanin" pitchFamily="2" charset="-78"/>
                        </a:rPr>
                        <a:t>حداکثر تا شانزده مگابیت در ثانیه</a:t>
                      </a:r>
                    </a:p>
                  </a:txBody>
                  <a:tcPr marL="66675" marR="66675" marT="33338" marB="33338" anchor="ctr">
                    <a:lnL>
                      <a:noFill/>
                    </a:lnL>
                    <a:lnR>
                      <a:noFill/>
                    </a:lnR>
                    <a:lnT>
                      <a:noFill/>
                    </a:lnT>
                    <a:lnB>
                      <a:noFill/>
                    </a:lnB>
                    <a:solidFill>
                      <a:srgbClr val="FFCC66"/>
                    </a:solidFill>
                  </a:tcPr>
                </a:tc>
                <a:tc>
                  <a:txBody>
                    <a:bodyPr/>
                    <a:lstStyle/>
                    <a:p>
                      <a:pPr algn="ctr" rtl="1"/>
                      <a:r>
                        <a:rPr lang="fa-IR" sz="1600" b="1" kern="1200">
                          <a:solidFill>
                            <a:schemeClr val="tx1"/>
                          </a:solidFill>
                          <a:latin typeface="Arial" pitchFamily="34" charset="0"/>
                          <a:ea typeface="MS PGothic" pitchFamily="34" charset="-128"/>
                          <a:cs typeface="B Nazanin" pitchFamily="2" charset="-78"/>
                        </a:rPr>
                        <a:t>شبکه های </a:t>
                      </a:r>
                      <a:r>
                        <a:rPr lang="en-US" sz="1600" b="1" kern="1200">
                          <a:solidFill>
                            <a:schemeClr val="tx1"/>
                          </a:solidFill>
                          <a:latin typeface="Arial" pitchFamily="34" charset="0"/>
                          <a:ea typeface="MS PGothic" pitchFamily="34" charset="-128"/>
                          <a:cs typeface="B Nazanin" pitchFamily="2" charset="-78"/>
                        </a:rPr>
                        <a:t>TOKEN RING</a:t>
                      </a:r>
                    </a:p>
                  </a:txBody>
                  <a:tcPr marL="66675" marR="66675" marT="33338" marB="33338" anchor="ctr">
                    <a:lnL>
                      <a:noFill/>
                    </a:lnL>
                    <a:lnR>
                      <a:noFill/>
                    </a:lnR>
                    <a:lnT>
                      <a:noFill/>
                    </a:lnT>
                    <a:lnB>
                      <a:noFill/>
                    </a:lnB>
                    <a:solidFill>
                      <a:srgbClr val="FFCC66"/>
                    </a:solidFill>
                  </a:tcPr>
                </a:tc>
              </a:tr>
              <a:tr h="1266825">
                <a:tc>
                  <a:txBody>
                    <a:bodyPr/>
                    <a:lstStyle/>
                    <a:p>
                      <a:pPr algn="ctr" rtl="1"/>
                      <a:r>
                        <a:rPr lang="en-US" sz="1600" b="1" kern="1200">
                          <a:solidFill>
                            <a:schemeClr val="tx1"/>
                          </a:solidFill>
                          <a:latin typeface="Arial" pitchFamily="34" charset="0"/>
                          <a:ea typeface="MS PGothic" pitchFamily="34" charset="-128"/>
                          <a:cs typeface="B Nazanin" pitchFamily="2" charset="-78"/>
                        </a:rPr>
                        <a:t>CAT5</a:t>
                      </a:r>
                    </a:p>
                  </a:txBody>
                  <a:tcPr marL="66675" marR="66675" marT="33338" marB="33338" anchor="ctr">
                    <a:lnL>
                      <a:noFill/>
                    </a:lnL>
                    <a:lnR>
                      <a:noFill/>
                    </a:lnR>
                    <a:lnT>
                      <a:noFill/>
                    </a:lnT>
                    <a:lnB>
                      <a:noFill/>
                    </a:lnB>
                    <a:solidFill>
                      <a:srgbClr val="FFCC00"/>
                    </a:solidFill>
                  </a:tcPr>
                </a:tc>
                <a:tc>
                  <a:txBody>
                    <a:bodyPr/>
                    <a:lstStyle/>
                    <a:p>
                      <a:pPr algn="ctr" rtl="1"/>
                      <a:r>
                        <a:rPr lang="fa-IR" sz="1600" b="1" kern="1200">
                          <a:solidFill>
                            <a:schemeClr val="tx1"/>
                          </a:solidFill>
                          <a:latin typeface="Arial" pitchFamily="34" charset="0"/>
                          <a:ea typeface="MS PGothic" pitchFamily="34" charset="-128"/>
                          <a:cs typeface="B Nazanin" pitchFamily="2" charset="-78"/>
                        </a:rPr>
                        <a:t>حداکثر تا یکصد مگابیت در ثانیه</a:t>
                      </a:r>
                    </a:p>
                  </a:txBody>
                  <a:tcPr marL="66675" marR="66675" marT="33338" marB="33338" anchor="ctr">
                    <a:lnL>
                      <a:noFill/>
                    </a:lnL>
                    <a:lnR>
                      <a:noFill/>
                    </a:lnR>
                    <a:lnT>
                      <a:noFill/>
                    </a:lnT>
                    <a:lnB>
                      <a:noFill/>
                    </a:lnB>
                    <a:solidFill>
                      <a:srgbClr val="FFCC00"/>
                    </a:solidFill>
                  </a:tcPr>
                </a:tc>
                <a:tc>
                  <a:txBody>
                    <a:bodyPr/>
                    <a:lstStyle/>
                    <a:p>
                      <a:pPr algn="ctr" rtl="1"/>
                      <a:r>
                        <a:rPr lang="fa-IR" sz="1600" b="1" kern="1200" dirty="0">
                          <a:solidFill>
                            <a:schemeClr val="tx1"/>
                          </a:solidFill>
                          <a:latin typeface="Arial" pitchFamily="34" charset="0"/>
                          <a:ea typeface="MS PGothic" pitchFamily="34" charset="-128"/>
                          <a:cs typeface="B Nazanin" pitchFamily="2" charset="-78"/>
                        </a:rPr>
                        <a:t>اترنت ( ده مگابیت در ثانیه )، اترنت سریع ( یکصد مگابیت در ثانیه )</a:t>
                      </a:r>
                    </a:p>
                    <a:p>
                      <a:pPr algn="ctr" rtl="1"/>
                      <a:r>
                        <a:rPr lang="fa-IR" sz="1600" b="1" kern="1200" dirty="0">
                          <a:solidFill>
                            <a:schemeClr val="tx1"/>
                          </a:solidFill>
                          <a:latin typeface="Arial" pitchFamily="34" charset="0"/>
                          <a:ea typeface="MS PGothic" pitchFamily="34" charset="-128"/>
                          <a:cs typeface="B Nazanin" pitchFamily="2" charset="-78"/>
                        </a:rPr>
                        <a:t>و شبکه های </a:t>
                      </a:r>
                      <a:r>
                        <a:rPr lang="en-US" sz="1600" b="1" kern="1200" dirty="0">
                          <a:solidFill>
                            <a:schemeClr val="tx1"/>
                          </a:solidFill>
                          <a:latin typeface="Arial" pitchFamily="34" charset="0"/>
                          <a:ea typeface="MS PGothic" pitchFamily="34" charset="-128"/>
                          <a:cs typeface="B Nazanin" pitchFamily="2" charset="-78"/>
                        </a:rPr>
                        <a:t>TOKEN RING (</a:t>
                      </a:r>
                      <a:r>
                        <a:rPr lang="fa-IR" sz="1600" b="1" kern="1200" dirty="0">
                          <a:solidFill>
                            <a:schemeClr val="tx1"/>
                          </a:solidFill>
                          <a:latin typeface="Arial" pitchFamily="34" charset="0"/>
                          <a:ea typeface="MS PGothic" pitchFamily="34" charset="-128"/>
                          <a:cs typeface="B Nazanin" pitchFamily="2" charset="-78"/>
                        </a:rPr>
                        <a:t>شانزده مگابیت در ثانیه)</a:t>
                      </a:r>
                    </a:p>
                  </a:txBody>
                  <a:tcPr marL="66675" marR="66675" marT="33338" marB="33338" anchor="ctr">
                    <a:lnL>
                      <a:noFill/>
                    </a:lnL>
                    <a:lnR>
                      <a:noFill/>
                    </a:lnR>
                    <a:lnT>
                      <a:noFill/>
                    </a:lnT>
                    <a:lnB>
                      <a:noFill/>
                    </a:lnB>
                    <a:solidFill>
                      <a:srgbClr val="FFCC00"/>
                    </a:solidFill>
                  </a:tcPr>
                </a:tc>
              </a:tr>
              <a:tr h="466725">
                <a:tc>
                  <a:txBody>
                    <a:bodyPr/>
                    <a:lstStyle/>
                    <a:p>
                      <a:pPr algn="ctr" rtl="1"/>
                      <a:r>
                        <a:rPr lang="en-US" sz="1600" b="1" kern="1200">
                          <a:solidFill>
                            <a:schemeClr val="tx1"/>
                          </a:solidFill>
                          <a:latin typeface="Arial" pitchFamily="34" charset="0"/>
                          <a:ea typeface="MS PGothic" pitchFamily="34" charset="-128"/>
                          <a:cs typeface="B Nazanin" pitchFamily="2" charset="-78"/>
                        </a:rPr>
                        <a:t>CAT5e</a:t>
                      </a:r>
                    </a:p>
                  </a:txBody>
                  <a:tcPr marL="66675" marR="66675" marT="33338" marB="33338" anchor="ctr">
                    <a:lnL>
                      <a:noFill/>
                    </a:lnL>
                    <a:lnR>
                      <a:noFill/>
                    </a:lnR>
                    <a:lnT>
                      <a:noFill/>
                    </a:lnT>
                    <a:lnB>
                      <a:noFill/>
                    </a:lnB>
                    <a:solidFill>
                      <a:srgbClr val="FF9966"/>
                    </a:solidFill>
                  </a:tcPr>
                </a:tc>
                <a:tc>
                  <a:txBody>
                    <a:bodyPr/>
                    <a:lstStyle/>
                    <a:p>
                      <a:pPr algn="ctr" rtl="1"/>
                      <a:r>
                        <a:rPr lang="fa-IR" sz="1600" b="1" kern="1200">
                          <a:solidFill>
                            <a:schemeClr val="tx1"/>
                          </a:solidFill>
                          <a:latin typeface="Arial" pitchFamily="34" charset="0"/>
                          <a:ea typeface="MS PGothic" pitchFamily="34" charset="-128"/>
                          <a:cs typeface="B Nazanin" pitchFamily="2" charset="-78"/>
                        </a:rPr>
                        <a:t>حداکثر  تا یک هزار مگابیت در ثانیه</a:t>
                      </a:r>
                    </a:p>
                  </a:txBody>
                  <a:tcPr marL="66675" marR="66675" marT="33338" marB="33338" anchor="ctr">
                    <a:lnL>
                      <a:noFill/>
                    </a:lnL>
                    <a:lnR>
                      <a:noFill/>
                    </a:lnR>
                    <a:lnT>
                      <a:noFill/>
                    </a:lnT>
                    <a:lnB>
                      <a:noFill/>
                    </a:lnB>
                    <a:solidFill>
                      <a:srgbClr val="FF9966"/>
                    </a:solidFill>
                  </a:tcPr>
                </a:tc>
                <a:tc>
                  <a:txBody>
                    <a:bodyPr/>
                    <a:lstStyle/>
                    <a:p>
                      <a:pPr algn="ctr" rtl="1"/>
                      <a:r>
                        <a:rPr lang="fa-IR" sz="1600" b="1" kern="1200">
                          <a:solidFill>
                            <a:schemeClr val="tx1"/>
                          </a:solidFill>
                          <a:latin typeface="Arial" pitchFamily="34" charset="0"/>
                          <a:ea typeface="MS PGothic" pitchFamily="34" charset="-128"/>
                          <a:cs typeface="B Nazanin" pitchFamily="2" charset="-78"/>
                        </a:rPr>
                        <a:t>شبکه های </a:t>
                      </a:r>
                      <a:r>
                        <a:rPr lang="en-US" sz="1600" b="1" kern="1200">
                          <a:solidFill>
                            <a:schemeClr val="tx1"/>
                          </a:solidFill>
                          <a:latin typeface="Arial" pitchFamily="34" charset="0"/>
                          <a:ea typeface="MS PGothic" pitchFamily="34" charset="-128"/>
                          <a:cs typeface="B Nazanin" pitchFamily="2" charset="-78"/>
                        </a:rPr>
                        <a:t>Gigabit ethernet</a:t>
                      </a:r>
                    </a:p>
                  </a:txBody>
                  <a:tcPr marL="66675" marR="66675" marT="33338" marB="33338" anchor="ctr">
                    <a:lnL>
                      <a:noFill/>
                    </a:lnL>
                    <a:lnR>
                      <a:noFill/>
                    </a:lnR>
                    <a:lnT>
                      <a:noFill/>
                    </a:lnT>
                    <a:lnB>
                      <a:noFill/>
                    </a:lnB>
                    <a:solidFill>
                      <a:srgbClr val="FF9966"/>
                    </a:solidFill>
                  </a:tcPr>
                </a:tc>
              </a:tr>
              <a:tr h="466725">
                <a:tc>
                  <a:txBody>
                    <a:bodyPr/>
                    <a:lstStyle/>
                    <a:p>
                      <a:pPr algn="ctr" rtl="1"/>
                      <a:r>
                        <a:rPr lang="en-US" sz="1600" b="1" kern="1200">
                          <a:solidFill>
                            <a:schemeClr val="tx1"/>
                          </a:solidFill>
                          <a:latin typeface="Arial" pitchFamily="34" charset="0"/>
                          <a:ea typeface="MS PGothic" pitchFamily="34" charset="-128"/>
                          <a:cs typeface="B Nazanin" pitchFamily="2" charset="-78"/>
                        </a:rPr>
                        <a:t>CAT6</a:t>
                      </a:r>
                    </a:p>
                  </a:txBody>
                  <a:tcPr marL="66675" marR="66675" marT="33338" marB="33338" anchor="ctr">
                    <a:lnL>
                      <a:noFill/>
                    </a:lnL>
                    <a:lnR>
                      <a:noFill/>
                    </a:lnR>
                    <a:lnT>
                      <a:noFill/>
                    </a:lnT>
                    <a:lnB>
                      <a:noFill/>
                    </a:lnB>
                    <a:solidFill>
                      <a:srgbClr val="FF9933"/>
                    </a:solidFill>
                  </a:tcPr>
                </a:tc>
                <a:tc>
                  <a:txBody>
                    <a:bodyPr/>
                    <a:lstStyle/>
                    <a:p>
                      <a:pPr algn="ctr" rtl="1"/>
                      <a:r>
                        <a:rPr lang="fa-IR" sz="1600" b="1" kern="1200">
                          <a:solidFill>
                            <a:schemeClr val="tx1"/>
                          </a:solidFill>
                          <a:latin typeface="Arial" pitchFamily="34" charset="0"/>
                          <a:ea typeface="MS PGothic" pitchFamily="34" charset="-128"/>
                          <a:cs typeface="B Nazanin" pitchFamily="2" charset="-78"/>
                        </a:rPr>
                        <a:t>حداکثر  تا یک هزار مگابیت در ثانیه</a:t>
                      </a:r>
                    </a:p>
                  </a:txBody>
                  <a:tcPr marL="66675" marR="66675" marT="33338" marB="33338" anchor="ctr">
                    <a:lnL>
                      <a:noFill/>
                    </a:lnL>
                    <a:lnR>
                      <a:noFill/>
                    </a:lnR>
                    <a:lnT>
                      <a:noFill/>
                    </a:lnT>
                    <a:lnB>
                      <a:noFill/>
                    </a:lnB>
                    <a:solidFill>
                      <a:srgbClr val="FF9933"/>
                    </a:solidFill>
                  </a:tcPr>
                </a:tc>
                <a:tc>
                  <a:txBody>
                    <a:bodyPr/>
                    <a:lstStyle/>
                    <a:p>
                      <a:pPr algn="ctr" rtl="1"/>
                      <a:r>
                        <a:rPr lang="fa-IR" sz="1600" b="1" kern="1200">
                          <a:solidFill>
                            <a:schemeClr val="tx1"/>
                          </a:solidFill>
                          <a:latin typeface="Arial" pitchFamily="34" charset="0"/>
                          <a:ea typeface="MS PGothic" pitchFamily="34" charset="-128"/>
                          <a:cs typeface="B Nazanin" pitchFamily="2" charset="-78"/>
                        </a:rPr>
                        <a:t>شبکه های </a:t>
                      </a:r>
                      <a:r>
                        <a:rPr lang="en-US" sz="1600" b="1" kern="1200">
                          <a:solidFill>
                            <a:schemeClr val="tx1"/>
                          </a:solidFill>
                          <a:latin typeface="Arial" pitchFamily="34" charset="0"/>
                          <a:ea typeface="MS PGothic" pitchFamily="34" charset="-128"/>
                          <a:cs typeface="B Nazanin" pitchFamily="2" charset="-78"/>
                        </a:rPr>
                        <a:t>Gigabit ethernet</a:t>
                      </a:r>
                    </a:p>
                  </a:txBody>
                  <a:tcPr marL="66675" marR="66675" marT="33338" marB="33338" anchor="ctr">
                    <a:lnL>
                      <a:noFill/>
                    </a:lnL>
                    <a:lnR>
                      <a:noFill/>
                    </a:lnR>
                    <a:lnT>
                      <a:noFill/>
                    </a:lnT>
                    <a:lnB>
                      <a:noFill/>
                    </a:lnB>
                    <a:solidFill>
                      <a:srgbClr val="FF9933"/>
                    </a:solidFill>
                  </a:tcPr>
                </a:tc>
              </a:tr>
              <a:tr h="466725">
                <a:tc>
                  <a:txBody>
                    <a:bodyPr/>
                    <a:lstStyle/>
                    <a:p>
                      <a:pPr algn="ctr" rtl="1"/>
                      <a:r>
                        <a:rPr lang="en-US" sz="1600" b="1" kern="1200" dirty="0">
                          <a:solidFill>
                            <a:schemeClr val="tx1"/>
                          </a:solidFill>
                          <a:latin typeface="Arial" pitchFamily="34" charset="0"/>
                          <a:ea typeface="MS PGothic" pitchFamily="34" charset="-128"/>
                          <a:cs typeface="B Nazanin" pitchFamily="2" charset="-78"/>
                        </a:rPr>
                        <a:t>CAT7</a:t>
                      </a:r>
                    </a:p>
                  </a:txBody>
                  <a:tcPr marL="66675" marR="66675" marT="33338" marB="33338" anchor="ctr">
                    <a:lnL>
                      <a:noFill/>
                    </a:lnL>
                    <a:lnR>
                      <a:noFill/>
                    </a:lnR>
                    <a:lnT>
                      <a:noFill/>
                    </a:lnT>
                    <a:lnB>
                      <a:noFill/>
                    </a:lnB>
                    <a:solidFill>
                      <a:srgbClr val="FF9900"/>
                    </a:solidFill>
                  </a:tcPr>
                </a:tc>
                <a:tc>
                  <a:txBody>
                    <a:bodyPr/>
                    <a:lstStyle/>
                    <a:p>
                      <a:pPr algn="ctr" rtl="1"/>
                      <a:r>
                        <a:rPr lang="fa-IR" sz="1600" b="1" kern="1200" dirty="0">
                          <a:solidFill>
                            <a:schemeClr val="tx1"/>
                          </a:solidFill>
                          <a:latin typeface="Arial" pitchFamily="34" charset="0"/>
                          <a:ea typeface="MS PGothic" pitchFamily="34" charset="-128"/>
                          <a:cs typeface="B Nazanin" pitchFamily="2" charset="-78"/>
                        </a:rPr>
                        <a:t>حداکثر  تا ده هزار مگابیت در ثانیه</a:t>
                      </a:r>
                    </a:p>
                  </a:txBody>
                  <a:tcPr marL="66675" marR="66675" marT="33338" marB="33338" anchor="ctr">
                    <a:lnL>
                      <a:noFill/>
                    </a:lnL>
                    <a:lnR>
                      <a:noFill/>
                    </a:lnR>
                    <a:lnT>
                      <a:noFill/>
                    </a:lnT>
                    <a:lnB>
                      <a:noFill/>
                    </a:lnB>
                    <a:solidFill>
                      <a:srgbClr val="FF9900"/>
                    </a:solidFill>
                  </a:tcPr>
                </a:tc>
                <a:tc>
                  <a:txBody>
                    <a:bodyPr/>
                    <a:lstStyle/>
                    <a:p>
                      <a:pPr algn="ctr" rtl="1"/>
                      <a:r>
                        <a:rPr lang="fa-IR" sz="1600" b="1" kern="1200" dirty="0">
                          <a:solidFill>
                            <a:schemeClr val="tx1"/>
                          </a:solidFill>
                          <a:latin typeface="Arial" pitchFamily="34" charset="0"/>
                          <a:ea typeface="MS PGothic" pitchFamily="34" charset="-128"/>
                          <a:cs typeface="B Nazanin" pitchFamily="2" charset="-78"/>
                        </a:rPr>
                        <a:t>شبکه های </a:t>
                      </a:r>
                      <a:r>
                        <a:rPr lang="en-US" sz="1600" b="1" kern="1200" dirty="0">
                          <a:solidFill>
                            <a:schemeClr val="tx1"/>
                          </a:solidFill>
                          <a:latin typeface="Arial" pitchFamily="34" charset="0"/>
                          <a:ea typeface="MS PGothic" pitchFamily="34" charset="-128"/>
                          <a:cs typeface="B Nazanin" pitchFamily="2" charset="-78"/>
                        </a:rPr>
                        <a:t>Gigabit </a:t>
                      </a:r>
                      <a:r>
                        <a:rPr lang="en-US" sz="1600" b="1" kern="1200" dirty="0" err="1">
                          <a:solidFill>
                            <a:schemeClr val="tx1"/>
                          </a:solidFill>
                          <a:latin typeface="Arial" pitchFamily="34" charset="0"/>
                          <a:ea typeface="MS PGothic" pitchFamily="34" charset="-128"/>
                          <a:cs typeface="B Nazanin" pitchFamily="2" charset="-78"/>
                        </a:rPr>
                        <a:t>ethernet</a:t>
                      </a:r>
                      <a:endParaRPr lang="en-US" sz="1600" b="1" kern="1200" dirty="0">
                        <a:solidFill>
                          <a:schemeClr val="tx1"/>
                        </a:solidFill>
                        <a:latin typeface="Arial" pitchFamily="34" charset="0"/>
                        <a:ea typeface="MS PGothic" pitchFamily="34" charset="-128"/>
                        <a:cs typeface="B Nazanin" pitchFamily="2" charset="-78"/>
                      </a:endParaRPr>
                    </a:p>
                  </a:txBody>
                  <a:tcPr marL="66675" marR="66675" marT="33338" marB="33338" anchor="ctr">
                    <a:lnL>
                      <a:noFill/>
                    </a:lnL>
                    <a:lnR>
                      <a:noFill/>
                    </a:lnR>
                    <a:lnT>
                      <a:noFill/>
                    </a:lnT>
                    <a:lnB>
                      <a:noFill/>
                    </a:lnB>
                    <a:solidFill>
                      <a:srgbClr val="FF9900"/>
                    </a:solidFill>
                  </a:tcPr>
                </a:tc>
              </a:tr>
            </a:tbl>
          </a:graphicData>
        </a:graphic>
      </p:graphicFrame>
    </p:spTree>
    <p:extLst>
      <p:ext uri="{BB962C8B-B14F-4D97-AF65-F5344CB8AC3E}">
        <p14:creationId xmlns:p14="http://schemas.microsoft.com/office/powerpoint/2010/main" val="2590116542"/>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flipV="1">
            <a:off x="533400" y="1028700"/>
            <a:ext cx="0" cy="6096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33400" y="1028700"/>
            <a:ext cx="8001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438150" y="304800"/>
            <a:ext cx="8153400" cy="609600"/>
          </a:xfrm>
          <a:prstGeom prst="rect">
            <a:avLst/>
          </a:prstGeom>
          <a:gradFill>
            <a:gsLst>
              <a:gs pos="0">
                <a:schemeClr val="accent1">
                  <a:tint val="66000"/>
                  <a:satMod val="160000"/>
                </a:schemeClr>
              </a:gs>
              <a:gs pos="45000">
                <a:schemeClr val="tx1">
                  <a:lumMod val="40000"/>
                  <a:lumOff val="60000"/>
                  <a:alpha val="32000"/>
                </a:schemeClr>
              </a:gs>
              <a:gs pos="100000">
                <a:schemeClr val="accent1">
                  <a:tint val="23500"/>
                  <a:satMod val="160000"/>
                </a:schemeClr>
              </a:gs>
            </a:gsLst>
            <a:lin ang="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lnSpc>
                <a:spcPct val="200000"/>
              </a:lnSpc>
            </a:pPr>
            <a:r>
              <a:rPr lang="fa-IR" sz="2400" b="1" dirty="0" smtClean="0">
                <a:solidFill>
                  <a:schemeClr val="tx2"/>
                </a:solidFill>
                <a:cs typeface="B Nazanin" pitchFamily="2" charset="-78"/>
              </a:rPr>
              <a:t>	زوج </a:t>
            </a:r>
            <a:r>
              <a:rPr lang="fa-IR" sz="2400" b="1" dirty="0">
                <a:solidFill>
                  <a:schemeClr val="tx2"/>
                </a:solidFill>
                <a:cs typeface="B Nazanin" pitchFamily="2" charset="-78"/>
              </a:rPr>
              <a:t>به هم تابیده بدون زره </a:t>
            </a:r>
            <a:r>
              <a:rPr lang="en-US" sz="2400" b="1" dirty="0">
                <a:solidFill>
                  <a:schemeClr val="tx2"/>
                </a:solidFill>
                <a:cs typeface="B Nazanin" pitchFamily="2" charset="-78"/>
              </a:rPr>
              <a:t> UTP(Unshielded Twisted Pair) </a:t>
            </a:r>
          </a:p>
        </p:txBody>
      </p:sp>
      <p:sp>
        <p:nvSpPr>
          <p:cNvPr id="3" name="AutoShape 2" descr="http://upload.wikimedia.org/wikipedia/commons/thumb/8/8a/UTP-cable.png/220px-UTP-cable.png"/>
          <p:cNvSpPr>
            <a:spLocks noChangeAspect="1" noChangeArrowheads="1"/>
          </p:cNvSpPr>
          <p:nvPr/>
        </p:nvSpPr>
        <p:spPr bwMode="auto">
          <a:xfrm>
            <a:off x="304800" y="-1066800"/>
            <a:ext cx="2095500" cy="15525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Rectangle 1"/>
          <p:cNvSpPr/>
          <p:nvPr/>
        </p:nvSpPr>
        <p:spPr>
          <a:xfrm>
            <a:off x="543271" y="1354965"/>
            <a:ext cx="7981258" cy="4939814"/>
          </a:xfrm>
          <a:prstGeom prst="rect">
            <a:avLst/>
          </a:prstGeom>
        </p:spPr>
        <p:txBody>
          <a:bodyPr wrap="square">
            <a:spAutoFit/>
          </a:bodyPr>
          <a:lstStyle/>
          <a:p>
            <a:pPr marL="742950" lvl="2" indent="-285750" algn="r" rtl="1">
              <a:lnSpc>
                <a:spcPct val="200000"/>
              </a:lnSpc>
              <a:buFont typeface="Wingdings" panose="05000000000000000000" pitchFamily="2" charset="2"/>
              <a:buChar char="v"/>
            </a:pPr>
            <a:r>
              <a:rPr lang="fa-IR" sz="2000" b="1" dirty="0" smtClean="0">
                <a:solidFill>
                  <a:schemeClr val="tx2"/>
                </a:solidFill>
                <a:cs typeface="B Nazanin" pitchFamily="2" charset="-78"/>
              </a:rPr>
              <a:t>از</a:t>
            </a:r>
            <a:r>
              <a:rPr lang="en-US" sz="2000" b="1" dirty="0" smtClean="0">
                <a:solidFill>
                  <a:schemeClr val="tx2"/>
                </a:solidFill>
                <a:cs typeface="B Nazanin" pitchFamily="2" charset="-78"/>
              </a:rPr>
              <a:t>cat2</a:t>
            </a:r>
            <a:r>
              <a:rPr lang="en-US" sz="2000" b="1" dirty="0">
                <a:solidFill>
                  <a:schemeClr val="tx2"/>
                </a:solidFill>
                <a:cs typeface="B Nazanin" pitchFamily="2" charset="-78"/>
              </a:rPr>
              <a:t>  </a:t>
            </a:r>
            <a:r>
              <a:rPr lang="fa-IR" sz="2000" b="1" dirty="0" smtClean="0">
                <a:solidFill>
                  <a:schemeClr val="tx2"/>
                </a:solidFill>
                <a:cs typeface="B Nazanin" pitchFamily="2" charset="-78"/>
              </a:rPr>
              <a:t> تا</a:t>
            </a:r>
            <a:r>
              <a:rPr lang="fa-IR" sz="2000" b="1" dirty="0">
                <a:solidFill>
                  <a:schemeClr val="tx2"/>
                </a:solidFill>
                <a:cs typeface="B Nazanin" pitchFamily="2" charset="-78"/>
              </a:rPr>
              <a:t> </a:t>
            </a:r>
            <a:r>
              <a:rPr lang="en-US" sz="2000" b="1" dirty="0">
                <a:solidFill>
                  <a:schemeClr val="tx2"/>
                </a:solidFill>
                <a:cs typeface="B Nazanin" pitchFamily="2" charset="-78"/>
              </a:rPr>
              <a:t>cat 7 </a:t>
            </a:r>
            <a:r>
              <a:rPr lang="fa-IR" sz="2000" b="1" dirty="0">
                <a:solidFill>
                  <a:schemeClr val="tx2"/>
                </a:solidFill>
                <a:cs typeface="B Nazanin" pitchFamily="2" charset="-78"/>
              </a:rPr>
              <a:t> همگی دارای 4 زوج </a:t>
            </a:r>
            <a:r>
              <a:rPr lang="fa-IR" sz="2000" b="1" dirty="0" smtClean="0">
                <a:solidFill>
                  <a:schemeClr val="tx2"/>
                </a:solidFill>
                <a:cs typeface="B Nazanin" pitchFamily="2" charset="-78"/>
              </a:rPr>
              <a:t>8 یعنی </a:t>
            </a:r>
            <a:r>
              <a:rPr lang="fa-IR" sz="2000" b="1" dirty="0">
                <a:solidFill>
                  <a:schemeClr val="tx2"/>
                </a:solidFill>
                <a:cs typeface="B Nazanin" pitchFamily="2" charset="-78"/>
              </a:rPr>
              <a:t>رشته است.</a:t>
            </a:r>
          </a:p>
          <a:p>
            <a:pPr marL="742950" lvl="2" indent="-285750" algn="r" rtl="1">
              <a:lnSpc>
                <a:spcPct val="200000"/>
              </a:lnSpc>
              <a:buFont typeface="Wingdings" panose="05000000000000000000" pitchFamily="2" charset="2"/>
              <a:buChar char="v"/>
            </a:pPr>
            <a:r>
              <a:rPr lang="en-US" sz="2000" b="1" dirty="0">
                <a:solidFill>
                  <a:schemeClr val="tx2"/>
                </a:solidFill>
                <a:cs typeface="B Nazanin" pitchFamily="2" charset="-78"/>
              </a:rPr>
              <a:t>Cat 1</a:t>
            </a:r>
            <a:r>
              <a:rPr lang="fa-IR" sz="2000" b="1" dirty="0">
                <a:solidFill>
                  <a:schemeClr val="tx2"/>
                </a:solidFill>
                <a:cs typeface="B Nazanin" pitchFamily="2" charset="-78"/>
              </a:rPr>
              <a:t> دارای 2 زوج یعنی 4 رشته است</a:t>
            </a:r>
            <a:r>
              <a:rPr lang="fa-IR" sz="2000" b="1" dirty="0" smtClean="0">
                <a:solidFill>
                  <a:schemeClr val="tx2"/>
                </a:solidFill>
                <a:cs typeface="B Nazanin" pitchFamily="2" charset="-78"/>
              </a:rPr>
              <a:t>.</a:t>
            </a:r>
          </a:p>
          <a:p>
            <a:pPr marL="742950" lvl="2" indent="-285750" algn="r" rtl="1">
              <a:lnSpc>
                <a:spcPct val="200000"/>
              </a:lnSpc>
              <a:buFont typeface="Wingdings" panose="05000000000000000000" pitchFamily="2" charset="2"/>
              <a:buChar char="v"/>
            </a:pPr>
            <a:r>
              <a:rPr lang="fa-IR" sz="2000" b="1" dirty="0">
                <a:solidFill>
                  <a:schemeClr val="tx2"/>
                </a:solidFill>
                <a:cs typeface="B Nazanin" pitchFamily="2" charset="-78"/>
              </a:rPr>
              <a:t>تفاوت کابل ها در سرعت انتقال است</a:t>
            </a:r>
          </a:p>
          <a:p>
            <a:pPr marL="742950" lvl="2" indent="-285750" algn="r" rtl="1">
              <a:lnSpc>
                <a:spcPct val="200000"/>
              </a:lnSpc>
              <a:buFont typeface="Wingdings" panose="05000000000000000000" pitchFamily="2" charset="2"/>
              <a:buChar char="v"/>
            </a:pPr>
            <a:r>
              <a:rPr lang="en-US" sz="2000" b="1" dirty="0">
                <a:solidFill>
                  <a:schemeClr val="tx2"/>
                </a:solidFill>
                <a:cs typeface="B Nazanin" pitchFamily="2" charset="-78"/>
              </a:rPr>
              <a:t>CAT1 </a:t>
            </a:r>
            <a:r>
              <a:rPr lang="fa-IR" sz="2000" b="1" dirty="0">
                <a:solidFill>
                  <a:schemeClr val="tx2"/>
                </a:solidFill>
                <a:cs typeface="B Nazanin" pitchFamily="2" charset="-78"/>
              </a:rPr>
              <a:t>به این دلیل که تنها می تواند صدا را انتقال دهد، در خطوط تلفن  استفاده می شد.</a:t>
            </a:r>
          </a:p>
          <a:p>
            <a:pPr marL="742950" lvl="2" indent="-285750" algn="r" rtl="1">
              <a:lnSpc>
                <a:spcPct val="200000"/>
              </a:lnSpc>
              <a:buFont typeface="Wingdings" panose="05000000000000000000" pitchFamily="2" charset="2"/>
              <a:buChar char="v"/>
            </a:pPr>
            <a:r>
              <a:rPr lang="fa-IR" sz="2000" b="1" dirty="0">
                <a:solidFill>
                  <a:schemeClr val="tx2"/>
                </a:solidFill>
                <a:cs typeface="B Nazanin" pitchFamily="2" charset="-78"/>
              </a:rPr>
              <a:t>از كابل های گروه </a:t>
            </a:r>
            <a:r>
              <a:rPr lang="en-US" sz="2000" b="1" dirty="0">
                <a:solidFill>
                  <a:schemeClr val="tx2"/>
                </a:solidFill>
                <a:cs typeface="B Nazanin" pitchFamily="2" charset="-78"/>
              </a:rPr>
              <a:t>CAT2 </a:t>
            </a:r>
            <a:r>
              <a:rPr lang="fa-IR" sz="2000" b="1" dirty="0" smtClean="0">
                <a:solidFill>
                  <a:schemeClr val="tx2"/>
                </a:solidFill>
                <a:cs typeface="B Nazanin" pitchFamily="2" charset="-78"/>
              </a:rPr>
              <a:t> تا</a:t>
            </a:r>
            <a:r>
              <a:rPr lang="fa-IR" sz="2000" b="1" dirty="0">
                <a:solidFill>
                  <a:schemeClr val="tx2"/>
                </a:solidFill>
                <a:cs typeface="B Nazanin" pitchFamily="2" charset="-78"/>
              </a:rPr>
              <a:t> </a:t>
            </a:r>
            <a:r>
              <a:rPr lang="en-US" sz="2000" b="1" dirty="0">
                <a:solidFill>
                  <a:schemeClr val="tx2"/>
                </a:solidFill>
                <a:cs typeface="B Nazanin" pitchFamily="2" charset="-78"/>
              </a:rPr>
              <a:t>CAT7 </a:t>
            </a:r>
            <a:r>
              <a:rPr lang="fa-IR" sz="2000" b="1" dirty="0">
                <a:solidFill>
                  <a:schemeClr val="tx2"/>
                </a:solidFill>
                <a:cs typeface="B Nazanin" pitchFamily="2" charset="-78"/>
              </a:rPr>
              <a:t>در شبكه های رایانه ای استفاده می </a:t>
            </a:r>
            <a:r>
              <a:rPr lang="fa-IR" sz="2000" b="1" dirty="0" smtClean="0">
                <a:solidFill>
                  <a:schemeClr val="tx2"/>
                </a:solidFill>
                <a:cs typeface="B Nazanin" pitchFamily="2" charset="-78"/>
              </a:rPr>
              <a:t>گردد، این </a:t>
            </a:r>
            <a:r>
              <a:rPr lang="fa-IR" sz="2000" b="1" dirty="0">
                <a:solidFill>
                  <a:schemeClr val="tx2"/>
                </a:solidFill>
                <a:cs typeface="B Nazanin" pitchFamily="2" charset="-78"/>
              </a:rPr>
              <a:t>کابل ها  قادر به حمایت از ترافیك تلفن و شبكه های كامپیوتری می </a:t>
            </a:r>
            <a:r>
              <a:rPr lang="fa-IR" sz="2000" b="1" dirty="0" smtClean="0">
                <a:solidFill>
                  <a:schemeClr val="tx2"/>
                </a:solidFill>
                <a:cs typeface="B Nazanin" pitchFamily="2" charset="-78"/>
              </a:rPr>
              <a:t>باشند</a:t>
            </a:r>
          </a:p>
          <a:p>
            <a:pPr marL="742950" lvl="2" indent="-285750" algn="r" rtl="1">
              <a:lnSpc>
                <a:spcPct val="200000"/>
              </a:lnSpc>
              <a:buFont typeface="Wingdings" panose="05000000000000000000" pitchFamily="2" charset="2"/>
              <a:buChar char="v"/>
            </a:pPr>
            <a:r>
              <a:rPr lang="fa-IR" sz="2000" b="1" dirty="0">
                <a:solidFill>
                  <a:schemeClr val="tx2"/>
                </a:solidFill>
                <a:cs typeface="B Nazanin" pitchFamily="2" charset="-78"/>
              </a:rPr>
              <a:t>در کابل های </a:t>
            </a:r>
            <a:r>
              <a:rPr lang="en-US" sz="2000" b="1" dirty="0" smtClean="0">
                <a:solidFill>
                  <a:schemeClr val="tx2"/>
                </a:solidFill>
                <a:cs typeface="B Nazanin" pitchFamily="2" charset="-78"/>
              </a:rPr>
              <a:t>cat7</a:t>
            </a:r>
            <a:r>
              <a:rPr lang="fa-IR" sz="2000" b="1" dirty="0" smtClean="0">
                <a:solidFill>
                  <a:schemeClr val="tx2"/>
                </a:solidFill>
                <a:cs typeface="B Nazanin" pitchFamily="2" charset="-78"/>
              </a:rPr>
              <a:t> نویز به </a:t>
            </a:r>
            <a:r>
              <a:rPr lang="fa-IR" sz="2000" b="1" dirty="0">
                <a:solidFill>
                  <a:schemeClr val="tx2"/>
                </a:solidFill>
                <a:cs typeface="B Nazanin" pitchFamily="2" charset="-78"/>
              </a:rPr>
              <a:t>حداقل </a:t>
            </a:r>
            <a:r>
              <a:rPr lang="fa-IR" sz="2000" b="1" dirty="0" smtClean="0">
                <a:solidFill>
                  <a:schemeClr val="tx2"/>
                </a:solidFill>
                <a:cs typeface="B Nazanin" pitchFamily="2" charset="-78"/>
              </a:rPr>
              <a:t>رسیده، خلوص </a:t>
            </a:r>
            <a:r>
              <a:rPr lang="fa-IR" sz="2000" b="1" dirty="0">
                <a:solidFill>
                  <a:schemeClr val="tx2"/>
                </a:solidFill>
                <a:cs typeface="B Nazanin" pitchFamily="2" charset="-78"/>
              </a:rPr>
              <a:t>مس نیز بالا </a:t>
            </a:r>
            <a:r>
              <a:rPr lang="fa-IR" sz="2000" b="1" dirty="0" smtClean="0">
                <a:solidFill>
                  <a:schemeClr val="tx2"/>
                </a:solidFill>
                <a:cs typeface="B Nazanin" pitchFamily="2" charset="-78"/>
              </a:rPr>
              <a:t>رفته</a:t>
            </a:r>
            <a:endParaRPr lang="en-US" sz="2000" b="1" dirty="0">
              <a:solidFill>
                <a:schemeClr val="tx2"/>
              </a:solidFill>
              <a:cs typeface="B Nazanin" pitchFamily="2" charset="-78"/>
            </a:endParaRPr>
          </a:p>
        </p:txBody>
      </p:sp>
    </p:spTree>
    <p:extLst>
      <p:ext uri="{BB962C8B-B14F-4D97-AF65-F5344CB8AC3E}">
        <p14:creationId xmlns:p14="http://schemas.microsoft.com/office/powerpoint/2010/main" val="3165440579"/>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flipV="1">
            <a:off x="533400" y="1028700"/>
            <a:ext cx="0" cy="6096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33400" y="1028700"/>
            <a:ext cx="8001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438150" y="304800"/>
            <a:ext cx="8153400" cy="609600"/>
          </a:xfrm>
          <a:prstGeom prst="rect">
            <a:avLst/>
          </a:prstGeom>
          <a:gradFill>
            <a:gsLst>
              <a:gs pos="0">
                <a:schemeClr val="accent1">
                  <a:tint val="66000"/>
                  <a:satMod val="160000"/>
                </a:schemeClr>
              </a:gs>
              <a:gs pos="45000">
                <a:schemeClr val="tx1">
                  <a:lumMod val="40000"/>
                  <a:lumOff val="60000"/>
                  <a:alpha val="32000"/>
                </a:schemeClr>
              </a:gs>
              <a:gs pos="100000">
                <a:schemeClr val="accent1">
                  <a:tint val="23500"/>
                  <a:satMod val="160000"/>
                </a:schemeClr>
              </a:gs>
            </a:gsLst>
            <a:lin ang="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lnSpc>
                <a:spcPct val="200000"/>
              </a:lnSpc>
            </a:pPr>
            <a:r>
              <a:rPr lang="fa-IR" sz="2400" b="1" dirty="0" smtClean="0">
                <a:solidFill>
                  <a:schemeClr val="tx2"/>
                </a:solidFill>
                <a:cs typeface="B Nazanin" pitchFamily="2" charset="-78"/>
              </a:rPr>
              <a:t>	زوج </a:t>
            </a:r>
            <a:r>
              <a:rPr lang="fa-IR" sz="2400" b="1" dirty="0">
                <a:solidFill>
                  <a:schemeClr val="tx2"/>
                </a:solidFill>
                <a:cs typeface="B Nazanin" pitchFamily="2" charset="-78"/>
              </a:rPr>
              <a:t>به هم تابیده بدون زره </a:t>
            </a:r>
            <a:r>
              <a:rPr lang="en-US" sz="2400" b="1" dirty="0">
                <a:solidFill>
                  <a:schemeClr val="tx2"/>
                </a:solidFill>
                <a:cs typeface="B Nazanin" pitchFamily="2" charset="-78"/>
              </a:rPr>
              <a:t> UTP(Unshielded Twisted Pair) </a:t>
            </a:r>
          </a:p>
        </p:txBody>
      </p:sp>
      <p:sp>
        <p:nvSpPr>
          <p:cNvPr id="3" name="AutoShape 2" descr="http://upload.wikimedia.org/wikipedia/commons/thumb/8/8a/UTP-cable.png/220px-UTP-cable.png"/>
          <p:cNvSpPr>
            <a:spLocks noChangeAspect="1" noChangeArrowheads="1"/>
          </p:cNvSpPr>
          <p:nvPr/>
        </p:nvSpPr>
        <p:spPr bwMode="auto">
          <a:xfrm>
            <a:off x="304800" y="-1066800"/>
            <a:ext cx="2095500" cy="15525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Rectangle 1"/>
          <p:cNvSpPr/>
          <p:nvPr/>
        </p:nvSpPr>
        <p:spPr>
          <a:xfrm>
            <a:off x="567744" y="1314182"/>
            <a:ext cx="7981258" cy="5139869"/>
          </a:xfrm>
          <a:prstGeom prst="rect">
            <a:avLst/>
          </a:prstGeom>
        </p:spPr>
        <p:txBody>
          <a:bodyPr wrap="square">
            <a:spAutoFit/>
          </a:bodyPr>
          <a:lstStyle/>
          <a:p>
            <a:pPr marL="742950" lvl="2" indent="-285750" algn="r" rtl="1">
              <a:lnSpc>
                <a:spcPct val="200000"/>
              </a:lnSpc>
              <a:buFont typeface="Wingdings" panose="05000000000000000000" pitchFamily="2" charset="2"/>
              <a:buChar char="v"/>
            </a:pPr>
            <a:r>
              <a:rPr lang="fa-IR" b="1" dirty="0" smtClean="0">
                <a:solidFill>
                  <a:schemeClr val="tx2"/>
                </a:solidFill>
                <a:cs typeface="B Nazanin" pitchFamily="2" charset="-78"/>
              </a:rPr>
              <a:t>پر </a:t>
            </a:r>
            <a:r>
              <a:rPr lang="fa-IR" b="1" dirty="0">
                <a:solidFill>
                  <a:schemeClr val="tx2"/>
                </a:solidFill>
                <a:cs typeface="B Nazanin" pitchFamily="2" charset="-78"/>
              </a:rPr>
              <a:t>کاربردترین دسته، +</a:t>
            </a:r>
            <a:r>
              <a:rPr lang="en-US" b="1" dirty="0">
                <a:solidFill>
                  <a:schemeClr val="tx2"/>
                </a:solidFill>
                <a:cs typeface="B Nazanin" pitchFamily="2" charset="-78"/>
              </a:rPr>
              <a:t>Cat 5e </a:t>
            </a:r>
            <a:r>
              <a:rPr lang="fa-IR" b="1" dirty="0" smtClean="0">
                <a:solidFill>
                  <a:schemeClr val="tx2"/>
                </a:solidFill>
                <a:cs typeface="B Nazanin" pitchFamily="2" charset="-78"/>
              </a:rPr>
              <a:t> است</a:t>
            </a:r>
            <a:r>
              <a:rPr lang="fa-IR" b="1" dirty="0">
                <a:solidFill>
                  <a:schemeClr val="tx2"/>
                </a:solidFill>
                <a:cs typeface="B Nazanin" pitchFamily="2" charset="-78"/>
              </a:rPr>
              <a:t> </a:t>
            </a:r>
          </a:p>
          <a:p>
            <a:pPr marL="742950" lvl="2" indent="-285750" algn="r" rtl="1">
              <a:lnSpc>
                <a:spcPct val="200000"/>
              </a:lnSpc>
              <a:buFont typeface="Wingdings" panose="05000000000000000000" pitchFamily="2" charset="2"/>
              <a:buChar char="v"/>
            </a:pPr>
            <a:r>
              <a:rPr lang="fa-IR" b="1" dirty="0" smtClean="0">
                <a:solidFill>
                  <a:schemeClr val="tx2"/>
                </a:solidFill>
                <a:cs typeface="B Nazanin" pitchFamily="2" charset="-78"/>
              </a:rPr>
              <a:t>در</a:t>
            </a:r>
            <a:r>
              <a:rPr lang="fa-IR" b="1" dirty="0">
                <a:solidFill>
                  <a:schemeClr val="tx2"/>
                </a:solidFill>
                <a:cs typeface="B Nazanin" pitchFamily="2" charset="-78"/>
              </a:rPr>
              <a:t>  انواع </a:t>
            </a:r>
            <a:r>
              <a:rPr lang="en-US" b="1" dirty="0" smtClean="0">
                <a:solidFill>
                  <a:schemeClr val="tx2"/>
                </a:solidFill>
                <a:cs typeface="B Nazanin" pitchFamily="2" charset="-78"/>
              </a:rPr>
              <a:t>cat 6</a:t>
            </a:r>
            <a:r>
              <a:rPr lang="fa-IR" b="1" dirty="0" smtClean="0">
                <a:solidFill>
                  <a:schemeClr val="tx2"/>
                </a:solidFill>
                <a:cs typeface="B Nazanin" pitchFamily="2" charset="-78"/>
              </a:rPr>
              <a:t> و</a:t>
            </a:r>
            <a:r>
              <a:rPr lang="fa-IR" b="1" dirty="0">
                <a:solidFill>
                  <a:schemeClr val="tx2"/>
                </a:solidFill>
                <a:cs typeface="B Nazanin" pitchFamily="2" charset="-78"/>
              </a:rPr>
              <a:t> </a:t>
            </a:r>
            <a:r>
              <a:rPr lang="en-US" b="1" dirty="0" smtClean="0">
                <a:solidFill>
                  <a:schemeClr val="tx2"/>
                </a:solidFill>
                <a:cs typeface="B Nazanin" pitchFamily="2" charset="-78"/>
              </a:rPr>
              <a:t>cat 7</a:t>
            </a:r>
            <a:r>
              <a:rPr lang="fa-IR" b="1" dirty="0" smtClean="0">
                <a:solidFill>
                  <a:schemeClr val="tx2"/>
                </a:solidFill>
                <a:cs typeface="B Nazanin" pitchFamily="2" charset="-78"/>
              </a:rPr>
              <a:t> به </a:t>
            </a:r>
            <a:r>
              <a:rPr lang="fa-IR" b="1" dirty="0">
                <a:solidFill>
                  <a:schemeClr val="tx2"/>
                </a:solidFill>
                <a:cs typeface="B Nazanin" pitchFamily="2" charset="-78"/>
              </a:rPr>
              <a:t>این دلیل که قطرکابل  بیشتر است کانکتور آنها از </a:t>
            </a:r>
            <a:r>
              <a:rPr lang="fa-IR" b="1" dirty="0" smtClean="0">
                <a:solidFill>
                  <a:schemeClr val="tx2"/>
                </a:solidFill>
                <a:cs typeface="B Nazanin" pitchFamily="2" charset="-78"/>
              </a:rPr>
              <a:t>نوع</a:t>
            </a:r>
            <a:r>
              <a:rPr lang="en-US" b="1" dirty="0" smtClean="0">
                <a:solidFill>
                  <a:schemeClr val="tx2"/>
                </a:solidFill>
                <a:cs typeface="B Nazanin" pitchFamily="2" charset="-78"/>
              </a:rPr>
              <a:t>RJ45</a:t>
            </a:r>
            <a:r>
              <a:rPr lang="en-US" b="1" dirty="0">
                <a:solidFill>
                  <a:schemeClr val="tx2"/>
                </a:solidFill>
                <a:cs typeface="B Nazanin" pitchFamily="2" charset="-78"/>
              </a:rPr>
              <a:t> </a:t>
            </a:r>
            <a:r>
              <a:rPr lang="fa-IR" b="1" dirty="0" smtClean="0">
                <a:solidFill>
                  <a:schemeClr val="tx2"/>
                </a:solidFill>
                <a:cs typeface="B Nazanin" pitchFamily="2" charset="-78"/>
              </a:rPr>
              <a:t> مخصوص </a:t>
            </a:r>
            <a:r>
              <a:rPr lang="fa-IR" b="1" dirty="0">
                <a:solidFill>
                  <a:schemeClr val="tx2"/>
                </a:solidFill>
                <a:cs typeface="B Nazanin" pitchFamily="2" charset="-78"/>
              </a:rPr>
              <a:t>می باشد</a:t>
            </a:r>
          </a:p>
          <a:p>
            <a:pPr marL="742950" lvl="2" indent="-285750" algn="r" rtl="1">
              <a:lnSpc>
                <a:spcPct val="200000"/>
              </a:lnSpc>
              <a:buFont typeface="Wingdings" panose="05000000000000000000" pitchFamily="2" charset="2"/>
              <a:buChar char="v"/>
            </a:pPr>
            <a:r>
              <a:rPr lang="fa-IR" b="1" dirty="0">
                <a:solidFill>
                  <a:schemeClr val="tx2"/>
                </a:solidFill>
                <a:cs typeface="B Nazanin" pitchFamily="2" charset="-78"/>
              </a:rPr>
              <a:t>در کابل های </a:t>
            </a:r>
            <a:r>
              <a:rPr lang="en-US" b="1" dirty="0">
                <a:solidFill>
                  <a:schemeClr val="tx2"/>
                </a:solidFill>
                <a:cs typeface="B Nazanin" pitchFamily="2" charset="-78"/>
              </a:rPr>
              <a:t>cat6  </a:t>
            </a:r>
            <a:r>
              <a:rPr lang="fa-IR" b="1" dirty="0" smtClean="0">
                <a:solidFill>
                  <a:schemeClr val="tx2"/>
                </a:solidFill>
                <a:cs typeface="B Nazanin" pitchFamily="2" charset="-78"/>
              </a:rPr>
              <a:t> بین </a:t>
            </a:r>
            <a:r>
              <a:rPr lang="fa-IR" b="1" dirty="0">
                <a:solidFill>
                  <a:schemeClr val="tx2"/>
                </a:solidFill>
                <a:cs typeface="B Nazanin" pitchFamily="2" charset="-78"/>
              </a:rPr>
              <a:t>هر دو زوج سیم فویل قرار داده شده است تا امر نویز گیری بهتر انجام گیرد.</a:t>
            </a:r>
          </a:p>
          <a:p>
            <a:pPr marL="742950" lvl="2" indent="-285750" algn="r" rtl="1">
              <a:lnSpc>
                <a:spcPct val="200000"/>
              </a:lnSpc>
              <a:buFont typeface="Wingdings" panose="05000000000000000000" pitchFamily="2" charset="2"/>
              <a:buChar char="v"/>
            </a:pPr>
            <a:r>
              <a:rPr lang="en-US" b="1" dirty="0" smtClean="0">
                <a:solidFill>
                  <a:schemeClr val="tx2"/>
                </a:solidFill>
                <a:cs typeface="B Nazanin" pitchFamily="2" charset="-78"/>
              </a:rPr>
              <a:t>CAT1</a:t>
            </a:r>
            <a:r>
              <a:rPr lang="en-US" b="1" dirty="0">
                <a:solidFill>
                  <a:schemeClr val="tx2"/>
                </a:solidFill>
                <a:cs typeface="B Nazanin" pitchFamily="2" charset="-78"/>
              </a:rPr>
              <a:t> </a:t>
            </a:r>
            <a:r>
              <a:rPr lang="fa-IR" b="1" dirty="0">
                <a:solidFill>
                  <a:schemeClr val="tx2"/>
                </a:solidFill>
                <a:cs typeface="B Nazanin" pitchFamily="2" charset="-78"/>
              </a:rPr>
              <a:t>به این دلیل که تنها می تواند صدا را انتقال دهد، در خطوط تلفن  استفاده می شد.</a:t>
            </a:r>
          </a:p>
          <a:p>
            <a:pPr marL="742950" lvl="2" indent="-285750" algn="r" rtl="1">
              <a:lnSpc>
                <a:spcPct val="200000"/>
              </a:lnSpc>
              <a:buFont typeface="Wingdings" panose="05000000000000000000" pitchFamily="2" charset="2"/>
              <a:buChar char="v"/>
            </a:pPr>
            <a:r>
              <a:rPr lang="fa-IR" b="1" dirty="0">
                <a:solidFill>
                  <a:schemeClr val="tx2"/>
                </a:solidFill>
                <a:cs typeface="B Nazanin" pitchFamily="2" charset="-78"/>
              </a:rPr>
              <a:t>از كابل های گروه </a:t>
            </a:r>
            <a:r>
              <a:rPr lang="en-US" b="1" dirty="0">
                <a:solidFill>
                  <a:schemeClr val="tx2"/>
                </a:solidFill>
                <a:cs typeface="B Nazanin" pitchFamily="2" charset="-78"/>
              </a:rPr>
              <a:t>CAT2 </a:t>
            </a:r>
            <a:r>
              <a:rPr lang="fa-IR" b="1" dirty="0" smtClean="0">
                <a:solidFill>
                  <a:schemeClr val="tx2"/>
                </a:solidFill>
                <a:cs typeface="B Nazanin" pitchFamily="2" charset="-78"/>
              </a:rPr>
              <a:t> تا</a:t>
            </a:r>
            <a:r>
              <a:rPr lang="fa-IR" b="1" dirty="0">
                <a:solidFill>
                  <a:schemeClr val="tx2"/>
                </a:solidFill>
                <a:cs typeface="B Nazanin" pitchFamily="2" charset="-78"/>
              </a:rPr>
              <a:t> </a:t>
            </a:r>
            <a:r>
              <a:rPr lang="en-US" b="1" dirty="0">
                <a:solidFill>
                  <a:schemeClr val="tx2"/>
                </a:solidFill>
                <a:cs typeface="B Nazanin" pitchFamily="2" charset="-78"/>
              </a:rPr>
              <a:t>CAT7 </a:t>
            </a:r>
            <a:r>
              <a:rPr lang="fa-IR" b="1" dirty="0">
                <a:solidFill>
                  <a:schemeClr val="tx2"/>
                </a:solidFill>
                <a:cs typeface="B Nazanin" pitchFamily="2" charset="-78"/>
              </a:rPr>
              <a:t>در شبكه های رایانه ای استفاده می </a:t>
            </a:r>
            <a:r>
              <a:rPr lang="fa-IR" b="1" dirty="0" smtClean="0">
                <a:solidFill>
                  <a:schemeClr val="tx2"/>
                </a:solidFill>
                <a:cs typeface="B Nazanin" pitchFamily="2" charset="-78"/>
              </a:rPr>
              <a:t>گردد، این </a:t>
            </a:r>
            <a:r>
              <a:rPr lang="fa-IR" b="1" dirty="0">
                <a:solidFill>
                  <a:schemeClr val="tx2"/>
                </a:solidFill>
                <a:cs typeface="B Nazanin" pitchFamily="2" charset="-78"/>
              </a:rPr>
              <a:t>کابل ها  قادر به حمایت از ترافیك تلفن و شبكه های كامپیوتری می </a:t>
            </a:r>
            <a:r>
              <a:rPr lang="fa-IR" b="1" dirty="0" smtClean="0">
                <a:solidFill>
                  <a:schemeClr val="tx2"/>
                </a:solidFill>
                <a:cs typeface="B Nazanin" pitchFamily="2" charset="-78"/>
              </a:rPr>
              <a:t>باشند</a:t>
            </a:r>
          </a:p>
          <a:p>
            <a:pPr marL="742950" lvl="2" indent="-285750" algn="r" rtl="1">
              <a:lnSpc>
                <a:spcPct val="200000"/>
              </a:lnSpc>
              <a:buFont typeface="Wingdings" panose="05000000000000000000" pitchFamily="2" charset="2"/>
              <a:buChar char="v"/>
            </a:pPr>
            <a:r>
              <a:rPr lang="fa-IR" b="1" dirty="0">
                <a:solidFill>
                  <a:schemeClr val="tx2"/>
                </a:solidFill>
                <a:cs typeface="B Nazanin" pitchFamily="2" charset="-78"/>
              </a:rPr>
              <a:t>در کابل های </a:t>
            </a:r>
            <a:r>
              <a:rPr lang="en-US" b="1" dirty="0" smtClean="0">
                <a:solidFill>
                  <a:schemeClr val="tx2"/>
                </a:solidFill>
                <a:cs typeface="B Nazanin" pitchFamily="2" charset="-78"/>
              </a:rPr>
              <a:t>cat7</a:t>
            </a:r>
            <a:r>
              <a:rPr lang="fa-IR" b="1" dirty="0" smtClean="0">
                <a:solidFill>
                  <a:schemeClr val="tx2"/>
                </a:solidFill>
                <a:cs typeface="B Nazanin" pitchFamily="2" charset="-78"/>
              </a:rPr>
              <a:t> نویز به </a:t>
            </a:r>
            <a:r>
              <a:rPr lang="fa-IR" b="1" dirty="0">
                <a:solidFill>
                  <a:schemeClr val="tx2"/>
                </a:solidFill>
                <a:cs typeface="B Nazanin" pitchFamily="2" charset="-78"/>
              </a:rPr>
              <a:t>حداقل </a:t>
            </a:r>
            <a:r>
              <a:rPr lang="fa-IR" b="1" dirty="0" smtClean="0">
                <a:solidFill>
                  <a:schemeClr val="tx2"/>
                </a:solidFill>
                <a:cs typeface="B Nazanin" pitchFamily="2" charset="-78"/>
              </a:rPr>
              <a:t>رسیده، خلوص </a:t>
            </a:r>
            <a:r>
              <a:rPr lang="fa-IR" b="1" dirty="0">
                <a:solidFill>
                  <a:schemeClr val="tx2"/>
                </a:solidFill>
                <a:cs typeface="B Nazanin" pitchFamily="2" charset="-78"/>
              </a:rPr>
              <a:t>مس نیز بالا </a:t>
            </a:r>
            <a:r>
              <a:rPr lang="fa-IR" b="1" dirty="0" smtClean="0">
                <a:solidFill>
                  <a:schemeClr val="tx2"/>
                </a:solidFill>
                <a:cs typeface="B Nazanin" pitchFamily="2" charset="-78"/>
              </a:rPr>
              <a:t>رفته</a:t>
            </a:r>
            <a:endParaRPr lang="en-US" sz="2000" b="1" dirty="0">
              <a:solidFill>
                <a:schemeClr val="tx2"/>
              </a:solidFill>
              <a:cs typeface="B Nazanin" pitchFamily="2" charset="-78"/>
            </a:endParaRPr>
          </a:p>
        </p:txBody>
      </p:sp>
    </p:spTree>
    <p:extLst>
      <p:ext uri="{BB962C8B-B14F-4D97-AF65-F5344CB8AC3E}">
        <p14:creationId xmlns:p14="http://schemas.microsoft.com/office/powerpoint/2010/main" val="3184780376"/>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flipV="1">
            <a:off x="533400" y="1028700"/>
            <a:ext cx="0" cy="6096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33400" y="1028700"/>
            <a:ext cx="8001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438150" y="304800"/>
            <a:ext cx="8153400" cy="609600"/>
          </a:xfrm>
          <a:prstGeom prst="rect">
            <a:avLst/>
          </a:prstGeom>
          <a:gradFill>
            <a:gsLst>
              <a:gs pos="0">
                <a:schemeClr val="accent1">
                  <a:tint val="66000"/>
                  <a:satMod val="160000"/>
                </a:schemeClr>
              </a:gs>
              <a:gs pos="45000">
                <a:schemeClr val="tx1">
                  <a:lumMod val="40000"/>
                  <a:lumOff val="60000"/>
                  <a:alpha val="32000"/>
                </a:schemeClr>
              </a:gs>
              <a:gs pos="100000">
                <a:schemeClr val="accent1">
                  <a:tint val="23500"/>
                  <a:satMod val="160000"/>
                </a:schemeClr>
              </a:gs>
            </a:gsLst>
            <a:lin ang="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lnSpc>
                <a:spcPct val="200000"/>
              </a:lnSpc>
            </a:pPr>
            <a:r>
              <a:rPr lang="fa-IR" sz="2400" b="1" dirty="0">
                <a:solidFill>
                  <a:schemeClr val="tx2"/>
                </a:solidFill>
                <a:cs typeface="B Nazanin" pitchFamily="2" charset="-78"/>
              </a:rPr>
              <a:t>	زوج به هم تابیده </a:t>
            </a:r>
            <a:r>
              <a:rPr lang="fa-IR" sz="2400" b="1" dirty="0" smtClean="0">
                <a:solidFill>
                  <a:schemeClr val="tx2"/>
                </a:solidFill>
                <a:cs typeface="B Nazanin" pitchFamily="2" charset="-78"/>
              </a:rPr>
              <a:t>با زره</a:t>
            </a:r>
            <a:r>
              <a:rPr lang="fa-IR" sz="2400" b="1" dirty="0">
                <a:solidFill>
                  <a:schemeClr val="tx2"/>
                </a:solidFill>
                <a:cs typeface="B Nazanin" pitchFamily="2" charset="-78"/>
              </a:rPr>
              <a:t> </a:t>
            </a:r>
            <a:r>
              <a:rPr lang="en-US" sz="2400" b="1" dirty="0">
                <a:solidFill>
                  <a:schemeClr val="tx2"/>
                </a:solidFill>
                <a:cs typeface="B Nazanin" pitchFamily="2" charset="-78"/>
              </a:rPr>
              <a:t> S</a:t>
            </a:r>
            <a:r>
              <a:rPr lang="en-US" sz="2400" b="1" dirty="0" smtClean="0">
                <a:solidFill>
                  <a:schemeClr val="tx2"/>
                </a:solidFill>
                <a:cs typeface="B Nazanin" pitchFamily="2" charset="-78"/>
              </a:rPr>
              <a:t>TP(shielded </a:t>
            </a:r>
            <a:r>
              <a:rPr lang="en-US" sz="2400" b="1" dirty="0">
                <a:solidFill>
                  <a:schemeClr val="tx2"/>
                </a:solidFill>
                <a:cs typeface="B Nazanin" pitchFamily="2" charset="-78"/>
              </a:rPr>
              <a:t>Twisted Pair) </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400" y="1355319"/>
            <a:ext cx="1725791" cy="1276779"/>
          </a:xfrm>
          <a:prstGeom prst="rect">
            <a:avLst/>
          </a:prstGeom>
        </p:spPr>
      </p:pic>
      <p:sp>
        <p:nvSpPr>
          <p:cNvPr id="6" name="Rectangle 5"/>
          <p:cNvSpPr/>
          <p:nvPr/>
        </p:nvSpPr>
        <p:spPr>
          <a:xfrm>
            <a:off x="-29095" y="1241018"/>
            <a:ext cx="8499361" cy="5478423"/>
          </a:xfrm>
          <a:prstGeom prst="rect">
            <a:avLst/>
          </a:prstGeom>
        </p:spPr>
        <p:txBody>
          <a:bodyPr wrap="square">
            <a:spAutoFit/>
          </a:bodyPr>
          <a:lstStyle/>
          <a:p>
            <a:pPr marL="742950" lvl="2" indent="-285750" algn="r" rtl="1">
              <a:lnSpc>
                <a:spcPct val="250000"/>
              </a:lnSpc>
              <a:buFont typeface="Wingdings" panose="05000000000000000000" pitchFamily="2" charset="2"/>
              <a:buChar char="v"/>
            </a:pPr>
            <a:r>
              <a:rPr lang="fa-IR" sz="2000" b="1" dirty="0">
                <a:solidFill>
                  <a:schemeClr val="tx2"/>
                </a:solidFill>
                <a:cs typeface="B Nazanin" pitchFamily="2" charset="-78"/>
              </a:rPr>
              <a:t> </a:t>
            </a:r>
            <a:r>
              <a:rPr lang="fa-IR" sz="2000" b="1" dirty="0" smtClean="0">
                <a:solidFill>
                  <a:schemeClr val="tx2"/>
                </a:solidFill>
                <a:cs typeface="B Nazanin" pitchFamily="2" charset="-78"/>
              </a:rPr>
              <a:t>شامل </a:t>
            </a:r>
            <a:r>
              <a:rPr lang="fa-IR" sz="2000" b="1" dirty="0">
                <a:solidFill>
                  <a:schemeClr val="tx2"/>
                </a:solidFill>
                <a:cs typeface="B Nazanin" pitchFamily="2" charset="-78"/>
              </a:rPr>
              <a:t>چهار زوج سیم به هم تابیده هستند. </a:t>
            </a:r>
            <a:endParaRPr lang="en-US" sz="2000" b="1" dirty="0">
              <a:solidFill>
                <a:schemeClr val="tx2"/>
              </a:solidFill>
              <a:cs typeface="B Nazanin" pitchFamily="2" charset="-78"/>
            </a:endParaRPr>
          </a:p>
          <a:p>
            <a:pPr marL="742950" lvl="2" indent="-285750" algn="r" rtl="1">
              <a:lnSpc>
                <a:spcPct val="250000"/>
              </a:lnSpc>
              <a:buFont typeface="Wingdings" panose="05000000000000000000" pitchFamily="2" charset="2"/>
              <a:buChar char="v"/>
            </a:pPr>
            <a:r>
              <a:rPr lang="fa-IR" sz="2000" b="1" dirty="0">
                <a:solidFill>
                  <a:schemeClr val="tx2"/>
                </a:solidFill>
                <a:cs typeface="B Nazanin" pitchFamily="2" charset="-78"/>
              </a:rPr>
              <a:t>زوج سیمها بصورت جداگانه روکش </a:t>
            </a:r>
            <a:r>
              <a:rPr lang="fa-IR" sz="2000" b="1" dirty="0" smtClean="0">
                <a:solidFill>
                  <a:schemeClr val="tx2"/>
                </a:solidFill>
                <a:cs typeface="B Nazanin" pitchFamily="2" charset="-78"/>
              </a:rPr>
              <a:t>شده‌اند</a:t>
            </a:r>
            <a:endParaRPr lang="en-US" sz="2000" b="1" dirty="0" smtClean="0">
              <a:solidFill>
                <a:schemeClr val="tx2"/>
              </a:solidFill>
              <a:cs typeface="B Nazanin" pitchFamily="2" charset="-78"/>
            </a:endParaRPr>
          </a:p>
          <a:p>
            <a:pPr marL="1200150" lvl="3" indent="-285750" algn="r" rtl="1">
              <a:lnSpc>
                <a:spcPct val="250000"/>
              </a:lnSpc>
              <a:buFont typeface="Wingdings" panose="05000000000000000000" pitchFamily="2" charset="2"/>
              <a:buChar char="v"/>
            </a:pPr>
            <a:r>
              <a:rPr lang="fa-IR" sz="2000" b="1" dirty="0">
                <a:solidFill>
                  <a:schemeClr val="tx2"/>
                </a:solidFill>
                <a:cs typeface="B Nazanin" pitchFamily="2" charset="-78"/>
              </a:rPr>
              <a:t>این لایه کمک مضاعفی به لغو تداخل الکترومغناطیسی می‌کند ولی در عوض اندازه، وزن و هزینه را افزایش می‌دهد. </a:t>
            </a:r>
            <a:endParaRPr lang="en-US" sz="2000" b="1" dirty="0">
              <a:solidFill>
                <a:schemeClr val="tx2"/>
              </a:solidFill>
              <a:cs typeface="B Nazanin" pitchFamily="2" charset="-78"/>
            </a:endParaRPr>
          </a:p>
          <a:p>
            <a:pPr marL="742950" lvl="2" indent="-285750" algn="r" rtl="1">
              <a:lnSpc>
                <a:spcPct val="250000"/>
              </a:lnSpc>
              <a:buFont typeface="Wingdings" panose="05000000000000000000" pitchFamily="2" charset="2"/>
              <a:buChar char="v"/>
            </a:pPr>
            <a:r>
              <a:rPr lang="fa-IR" sz="2000" b="1" dirty="0">
                <a:solidFill>
                  <a:schemeClr val="tx2"/>
                </a:solidFill>
                <a:cs typeface="B Nazanin" pitchFamily="2" charset="-78"/>
              </a:rPr>
              <a:t>این لایه فلزی خود </a:t>
            </a:r>
            <a:r>
              <a:rPr lang="fa-IR" sz="2000" b="1" dirty="0" smtClean="0">
                <a:solidFill>
                  <a:schemeClr val="tx2"/>
                </a:solidFill>
                <a:cs typeface="B Nazanin" pitchFamily="2" charset="-78"/>
              </a:rPr>
              <a:t>بصورت </a:t>
            </a:r>
            <a:r>
              <a:rPr lang="fa-IR" sz="2000" b="1" dirty="0">
                <a:solidFill>
                  <a:schemeClr val="tx2"/>
                </a:solidFill>
                <a:cs typeface="B Nazanin" pitchFamily="2" charset="-78"/>
              </a:rPr>
              <a:t>آنتن عمل کرده و پارازیت جذب کند.</a:t>
            </a:r>
            <a:endParaRPr lang="en-US" sz="2000" b="1" dirty="0">
              <a:solidFill>
                <a:schemeClr val="tx2"/>
              </a:solidFill>
              <a:cs typeface="B Nazanin" pitchFamily="2" charset="-78"/>
            </a:endParaRPr>
          </a:p>
          <a:p>
            <a:pPr marL="742950" lvl="2" indent="-285750" algn="r" rtl="1">
              <a:lnSpc>
                <a:spcPct val="250000"/>
              </a:lnSpc>
              <a:buFont typeface="Wingdings" panose="05000000000000000000" pitchFamily="2" charset="2"/>
              <a:buChar char="v"/>
            </a:pPr>
            <a:r>
              <a:rPr lang="fa-IR" sz="2000" b="1" dirty="0" smtClean="0">
                <a:solidFill>
                  <a:schemeClr val="tx2"/>
                </a:solidFill>
                <a:cs typeface="B Nazanin" pitchFamily="2" charset="-78"/>
              </a:rPr>
              <a:t>پهنای باند این رسانه به دو عامل ضخامت سیم و طول سیم بستگی دارد.</a:t>
            </a:r>
          </a:p>
          <a:p>
            <a:pPr marL="457200" lvl="2" algn="r" rtl="1">
              <a:lnSpc>
                <a:spcPct val="250000"/>
              </a:lnSpc>
            </a:pPr>
            <a:endParaRPr lang="fa-IR" sz="2000" b="1" dirty="0">
              <a:solidFill>
                <a:schemeClr val="tx2"/>
              </a:solidFill>
              <a:cs typeface="B Nazanin" pitchFamily="2" charset="-78"/>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flipV="1">
            <a:off x="533400" y="1028700"/>
            <a:ext cx="0" cy="6096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33400" y="1028700"/>
            <a:ext cx="8001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438150" y="304800"/>
            <a:ext cx="8153400" cy="609600"/>
          </a:xfrm>
          <a:prstGeom prst="rect">
            <a:avLst/>
          </a:prstGeom>
          <a:gradFill>
            <a:gsLst>
              <a:gs pos="0">
                <a:schemeClr val="accent1">
                  <a:tint val="66000"/>
                  <a:satMod val="160000"/>
                </a:schemeClr>
              </a:gs>
              <a:gs pos="45000">
                <a:schemeClr val="tx1">
                  <a:lumMod val="40000"/>
                  <a:lumOff val="60000"/>
                  <a:alpha val="32000"/>
                </a:schemeClr>
              </a:gs>
              <a:gs pos="100000">
                <a:schemeClr val="accent1">
                  <a:tint val="23500"/>
                  <a:satMod val="160000"/>
                </a:schemeClr>
              </a:gs>
            </a:gsLst>
            <a:lin ang="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1" algn="r" rtl="1">
              <a:spcBef>
                <a:spcPct val="50000"/>
              </a:spcBef>
            </a:pPr>
            <a:r>
              <a:rPr lang="fa-IR" sz="2400" b="1" dirty="0" smtClean="0">
                <a:solidFill>
                  <a:schemeClr val="tx2"/>
                </a:solidFill>
                <a:ea typeface="IranNastaliq" pitchFamily="18" charset="0"/>
                <a:cs typeface="B Titr" pitchFamily="2" charset="-78"/>
              </a:rPr>
              <a:t>کابل کواکسیال</a:t>
            </a:r>
            <a:endParaRPr lang="en-US" sz="2400" b="1" dirty="0">
              <a:solidFill>
                <a:schemeClr val="tx2"/>
              </a:solidFill>
              <a:ea typeface="IranNastaliq" pitchFamily="18" charset="0"/>
              <a:cs typeface="B Titr" pitchFamily="2" charset="-78"/>
            </a:endParaRPr>
          </a:p>
        </p:txBody>
      </p:sp>
      <p:sp>
        <p:nvSpPr>
          <p:cNvPr id="6" name="Rectangle 5"/>
          <p:cNvSpPr/>
          <p:nvPr/>
        </p:nvSpPr>
        <p:spPr>
          <a:xfrm>
            <a:off x="533400" y="1615123"/>
            <a:ext cx="8058843" cy="4001095"/>
          </a:xfrm>
          <a:prstGeom prst="rect">
            <a:avLst/>
          </a:prstGeom>
        </p:spPr>
        <p:txBody>
          <a:bodyPr wrap="square">
            <a:spAutoFit/>
          </a:bodyPr>
          <a:lstStyle/>
          <a:p>
            <a:pPr marL="742950" lvl="2" indent="-285750" algn="r" rtl="1">
              <a:lnSpc>
                <a:spcPct val="250000"/>
              </a:lnSpc>
              <a:buFont typeface="Wingdings" panose="05000000000000000000" pitchFamily="2" charset="2"/>
              <a:buChar char="v"/>
            </a:pPr>
            <a:r>
              <a:rPr lang="fa-IR" sz="2000" b="1" dirty="0" smtClean="0">
                <a:solidFill>
                  <a:schemeClr val="tx2"/>
                </a:solidFill>
                <a:cs typeface="B Nazanin" pitchFamily="2" charset="-78"/>
              </a:rPr>
              <a:t>دو </a:t>
            </a:r>
            <a:r>
              <a:rPr lang="fa-IR" sz="2000" b="1" dirty="0">
                <a:solidFill>
                  <a:schemeClr val="tx2"/>
                </a:solidFill>
                <a:cs typeface="B Nazanin" pitchFamily="2" charset="-78"/>
              </a:rPr>
              <a:t>سیم تشکیل دهنده یک زوج </a:t>
            </a:r>
            <a:r>
              <a:rPr lang="fa-IR" sz="2000" b="1" dirty="0" smtClean="0">
                <a:solidFill>
                  <a:schemeClr val="tx2"/>
                </a:solidFill>
                <a:cs typeface="B Nazanin" pitchFamily="2" charset="-78"/>
              </a:rPr>
              <a:t>که از </a:t>
            </a:r>
            <a:r>
              <a:rPr lang="fa-IR" sz="2000" b="1" dirty="0">
                <a:solidFill>
                  <a:schemeClr val="tx2"/>
                </a:solidFill>
                <a:cs typeface="B Nazanin" pitchFamily="2" charset="-78"/>
              </a:rPr>
              <a:t>حالت متقارن خارج شده و هر زوج از یک سیم در مغز و یک لایه مسی بافته شده </a:t>
            </a:r>
            <a:endParaRPr lang="fa-IR" sz="2000" b="1" dirty="0" smtClean="0">
              <a:solidFill>
                <a:schemeClr val="tx2"/>
              </a:solidFill>
              <a:cs typeface="B Nazanin" pitchFamily="2" charset="-78"/>
            </a:endParaRPr>
          </a:p>
          <a:p>
            <a:pPr marL="742950" lvl="2" indent="-285750" algn="r" rtl="1">
              <a:lnSpc>
                <a:spcPct val="250000"/>
              </a:lnSpc>
              <a:buFont typeface="Wingdings" panose="05000000000000000000" pitchFamily="2" charset="2"/>
              <a:buChar char="v"/>
            </a:pPr>
            <a:r>
              <a:rPr lang="fa-IR" sz="2000" b="1" dirty="0" smtClean="0">
                <a:solidFill>
                  <a:schemeClr val="tx2"/>
                </a:solidFill>
                <a:cs typeface="B Nazanin" pitchFamily="2" charset="-78"/>
              </a:rPr>
              <a:t>سرعت </a:t>
            </a:r>
            <a:r>
              <a:rPr lang="fa-IR" sz="2000" b="1" dirty="0">
                <a:solidFill>
                  <a:schemeClr val="tx2"/>
                </a:solidFill>
                <a:cs typeface="B Nazanin" pitchFamily="2" charset="-78"/>
              </a:rPr>
              <a:t>مناسبی دارد و نویز کمتری می‌گیرد</a:t>
            </a:r>
            <a:r>
              <a:rPr lang="fa-IR" sz="2000" b="1" dirty="0" smtClean="0">
                <a:solidFill>
                  <a:schemeClr val="tx2"/>
                </a:solidFill>
                <a:cs typeface="B Nazanin" pitchFamily="2" charset="-78"/>
              </a:rPr>
              <a:t>.</a:t>
            </a:r>
            <a:endParaRPr lang="fa-IR" sz="2000" b="1" dirty="0">
              <a:solidFill>
                <a:schemeClr val="tx2"/>
              </a:solidFill>
              <a:cs typeface="B Nazanin" pitchFamily="2" charset="-78"/>
            </a:endParaRPr>
          </a:p>
          <a:p>
            <a:pPr marL="742950" lvl="2" indent="-285750" algn="r" rtl="1">
              <a:lnSpc>
                <a:spcPct val="250000"/>
              </a:lnSpc>
              <a:buFont typeface="Wingdings" panose="05000000000000000000" pitchFamily="2" charset="2"/>
              <a:buChar char="v"/>
            </a:pPr>
            <a:r>
              <a:rPr lang="fa-IR" sz="2000" b="1" dirty="0" smtClean="0">
                <a:solidFill>
                  <a:schemeClr val="tx2"/>
                </a:solidFill>
                <a:cs typeface="B Nazanin" pitchFamily="2" charset="-78"/>
              </a:rPr>
              <a:t>با استفاده از این خطوط می توان 10 هزار خط تلفن ثابت برقرار کرد</a:t>
            </a:r>
            <a:endParaRPr lang="fa-IR" sz="2000" b="1" dirty="0">
              <a:solidFill>
                <a:schemeClr val="tx2"/>
              </a:solidFill>
              <a:cs typeface="B Nazanin" pitchFamily="2" charset="-78"/>
            </a:endParaRPr>
          </a:p>
          <a:p>
            <a:pPr marL="742950" lvl="1" indent="-285750" algn="r" rtl="1">
              <a:lnSpc>
                <a:spcPct val="300000"/>
              </a:lnSpc>
              <a:buFont typeface="Wingdings" panose="05000000000000000000" pitchFamily="2" charset="2"/>
              <a:buChar char="v"/>
            </a:pPr>
            <a:endParaRPr lang="fa-IR" b="1" dirty="0">
              <a:solidFill>
                <a:schemeClr val="tx2"/>
              </a:solidFill>
              <a:cs typeface="B Nazanin" pitchFamily="2" charset="-78"/>
            </a:endParaRPr>
          </a:p>
        </p:txBody>
      </p:sp>
      <p:sp>
        <p:nvSpPr>
          <p:cNvPr id="2" name="AutoShape 2" descr="Image result for ‫کواکسیال‬‎"/>
          <p:cNvSpPr>
            <a:spLocks noChangeAspect="1" noChangeArrowheads="1"/>
          </p:cNvSpPr>
          <p:nvPr/>
        </p:nvSpPr>
        <p:spPr bwMode="auto">
          <a:xfrm>
            <a:off x="155575" y="-411163"/>
            <a:ext cx="1143000" cy="8572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7075" y="4866640"/>
            <a:ext cx="4387742" cy="1991360"/>
          </a:xfrm>
          <a:prstGeom prst="rect">
            <a:avLst/>
          </a:prstGeom>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flipV="1">
            <a:off x="533400" y="1028700"/>
            <a:ext cx="0" cy="6096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33400" y="1028700"/>
            <a:ext cx="8001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438150" y="304800"/>
            <a:ext cx="8153400" cy="609600"/>
          </a:xfrm>
          <a:prstGeom prst="rect">
            <a:avLst/>
          </a:prstGeom>
          <a:gradFill>
            <a:gsLst>
              <a:gs pos="0">
                <a:schemeClr val="accent1">
                  <a:tint val="66000"/>
                  <a:satMod val="160000"/>
                </a:schemeClr>
              </a:gs>
              <a:gs pos="45000">
                <a:schemeClr val="tx1">
                  <a:lumMod val="40000"/>
                  <a:lumOff val="60000"/>
                  <a:alpha val="32000"/>
                </a:schemeClr>
              </a:gs>
              <a:gs pos="100000">
                <a:schemeClr val="accent1">
                  <a:tint val="23500"/>
                  <a:satMod val="160000"/>
                </a:schemeClr>
              </a:gs>
            </a:gsLst>
            <a:lin ang="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2" algn="r" rtl="1">
              <a:spcBef>
                <a:spcPct val="50000"/>
              </a:spcBef>
            </a:pPr>
            <a:r>
              <a:rPr lang="fa-IR" sz="2400" b="1" dirty="0" smtClean="0">
                <a:solidFill>
                  <a:schemeClr val="tx2"/>
                </a:solidFill>
                <a:ea typeface="IranNastaliq" pitchFamily="18" charset="0"/>
                <a:cs typeface="B Titr" pitchFamily="2" charset="-78"/>
              </a:rPr>
              <a:t>مرور کلی</a:t>
            </a:r>
            <a:endParaRPr lang="en-US" sz="2400" b="1" dirty="0">
              <a:solidFill>
                <a:schemeClr val="tx2"/>
              </a:solidFill>
              <a:ea typeface="IranNastaliq" pitchFamily="18" charset="0"/>
              <a:cs typeface="B Titr" pitchFamily="2" charset="-78"/>
            </a:endParaRPr>
          </a:p>
        </p:txBody>
      </p:sp>
      <p:sp>
        <p:nvSpPr>
          <p:cNvPr id="14" name="Rectangle 13"/>
          <p:cNvSpPr/>
          <p:nvPr/>
        </p:nvSpPr>
        <p:spPr>
          <a:xfrm>
            <a:off x="559158" y="1524000"/>
            <a:ext cx="6934200" cy="4593565"/>
          </a:xfrm>
          <a:prstGeom prst="rect">
            <a:avLst/>
          </a:prstGeom>
        </p:spPr>
        <p:txBody>
          <a:bodyPr wrap="square">
            <a:spAutoFit/>
          </a:bodyPr>
          <a:lstStyle/>
          <a:p>
            <a:pPr marL="342900" indent="-342900" algn="r" rtl="1">
              <a:lnSpc>
                <a:spcPct val="250000"/>
              </a:lnSpc>
              <a:buFont typeface="Wingdings" panose="05000000000000000000" pitchFamily="2" charset="2"/>
              <a:buChar char="v"/>
            </a:pPr>
            <a:r>
              <a:rPr lang="fa-IR" sz="2000" spc="-100" dirty="0" smtClean="0">
                <a:solidFill>
                  <a:schemeClr val="tx2"/>
                </a:solidFill>
                <a:latin typeface="+mj-lt"/>
                <a:cs typeface="B Titr" pitchFamily="2" charset="-78"/>
              </a:rPr>
              <a:t>سیم انتقال اطلاعات</a:t>
            </a:r>
          </a:p>
          <a:p>
            <a:pPr marL="342900" indent="-342900" algn="r" rtl="1">
              <a:lnSpc>
                <a:spcPct val="250000"/>
              </a:lnSpc>
              <a:buFont typeface="Wingdings" panose="05000000000000000000" pitchFamily="2" charset="2"/>
              <a:buChar char="v"/>
            </a:pPr>
            <a:r>
              <a:rPr lang="fa-IR" sz="2000" spc="-100" dirty="0" smtClean="0">
                <a:solidFill>
                  <a:schemeClr val="tx2"/>
                </a:solidFill>
                <a:latin typeface="+mj-lt"/>
                <a:cs typeface="B Titr" pitchFamily="2" charset="-78"/>
              </a:rPr>
              <a:t>انتقال اطلاعات بصورت بی سیم</a:t>
            </a:r>
          </a:p>
          <a:p>
            <a:pPr marL="342900" indent="-342900" algn="r" rtl="1">
              <a:lnSpc>
                <a:spcPct val="250000"/>
              </a:lnSpc>
              <a:buFont typeface="Wingdings" panose="05000000000000000000" pitchFamily="2" charset="2"/>
              <a:buChar char="v"/>
            </a:pPr>
            <a:r>
              <a:rPr lang="fa-IR" sz="2000" spc="-100" dirty="0" smtClean="0">
                <a:solidFill>
                  <a:schemeClr val="tx2"/>
                </a:solidFill>
                <a:latin typeface="+mj-lt"/>
                <a:cs typeface="B Titr" pitchFamily="2" charset="-78"/>
              </a:rPr>
              <a:t>ویژگی های مطرح شده با کابل و سیگنال ها</a:t>
            </a:r>
          </a:p>
          <a:p>
            <a:pPr marL="342900" indent="-342900" algn="r" rtl="1">
              <a:lnSpc>
                <a:spcPct val="250000"/>
              </a:lnSpc>
              <a:buFont typeface="Wingdings" panose="05000000000000000000" pitchFamily="2" charset="2"/>
              <a:buChar char="v"/>
            </a:pPr>
            <a:r>
              <a:rPr lang="fa-IR" sz="2000" spc="-100" dirty="0" smtClean="0">
                <a:solidFill>
                  <a:schemeClr val="tx2"/>
                </a:solidFill>
                <a:latin typeface="+mj-lt"/>
                <a:cs typeface="B Titr" pitchFamily="2" charset="-78"/>
              </a:rPr>
              <a:t>برای سیم ها، چگونگی انتقال اطلاعات مهم است</a:t>
            </a:r>
          </a:p>
          <a:p>
            <a:pPr marL="342900" indent="-342900" algn="r" rtl="1">
              <a:lnSpc>
                <a:spcPct val="250000"/>
              </a:lnSpc>
              <a:buFont typeface="Wingdings" panose="05000000000000000000" pitchFamily="2" charset="2"/>
              <a:buChar char="v"/>
            </a:pPr>
            <a:r>
              <a:rPr lang="fa-IR" sz="2000" spc="-100" dirty="0" smtClean="0">
                <a:solidFill>
                  <a:schemeClr val="tx2"/>
                </a:solidFill>
                <a:latin typeface="+mj-lt"/>
                <a:cs typeface="B Titr" pitchFamily="2" charset="-78"/>
              </a:rPr>
              <a:t>برای ارتباطات بی سیم، پهنای باند مهم است</a:t>
            </a:r>
          </a:p>
          <a:p>
            <a:pPr marL="342900" indent="-342900" algn="r" rtl="1">
              <a:lnSpc>
                <a:spcPct val="250000"/>
              </a:lnSpc>
              <a:buFont typeface="Wingdings" panose="05000000000000000000" pitchFamily="2" charset="2"/>
              <a:buChar char="v"/>
            </a:pPr>
            <a:r>
              <a:rPr lang="fa-IR" sz="2000" spc="-100" dirty="0" smtClean="0">
                <a:solidFill>
                  <a:schemeClr val="tx2"/>
                </a:solidFill>
                <a:latin typeface="+mj-lt"/>
                <a:cs typeface="B Titr" pitchFamily="2" charset="-78"/>
              </a:rPr>
              <a:t>نرخ ارسال و مسافت از ویژگی های مهم است</a:t>
            </a:r>
            <a:endParaRPr lang="fa-IR" spc="-100" dirty="0">
              <a:solidFill>
                <a:schemeClr val="tx2"/>
              </a:solidFill>
              <a:latin typeface="+mj-lt"/>
              <a:cs typeface="B Titr" pitchFamily="2" charset="-78"/>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flipV="1">
            <a:off x="533400" y="1028700"/>
            <a:ext cx="0" cy="6096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33400" y="1028700"/>
            <a:ext cx="8001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438150" y="304800"/>
            <a:ext cx="8153400" cy="609600"/>
          </a:xfrm>
          <a:prstGeom prst="rect">
            <a:avLst/>
          </a:prstGeom>
          <a:gradFill>
            <a:gsLst>
              <a:gs pos="0">
                <a:schemeClr val="accent1">
                  <a:tint val="66000"/>
                  <a:satMod val="160000"/>
                </a:schemeClr>
              </a:gs>
              <a:gs pos="45000">
                <a:schemeClr val="tx1">
                  <a:lumMod val="40000"/>
                  <a:lumOff val="60000"/>
                  <a:alpha val="32000"/>
                </a:schemeClr>
              </a:gs>
              <a:gs pos="100000">
                <a:schemeClr val="accent1">
                  <a:tint val="23500"/>
                  <a:satMod val="160000"/>
                </a:schemeClr>
              </a:gs>
            </a:gsLst>
            <a:lin ang="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1" algn="r" rtl="1">
              <a:spcBef>
                <a:spcPct val="50000"/>
              </a:spcBef>
            </a:pPr>
            <a:r>
              <a:rPr lang="fa-IR" sz="2400" b="1" dirty="0" smtClean="0">
                <a:solidFill>
                  <a:schemeClr val="tx2"/>
                </a:solidFill>
                <a:ea typeface="IranNastaliq" pitchFamily="18" charset="0"/>
                <a:cs typeface="B Titr" pitchFamily="2" charset="-78"/>
              </a:rPr>
              <a:t>کابل کواکسیال</a:t>
            </a:r>
            <a:endParaRPr lang="en-US" sz="2400" b="1" dirty="0">
              <a:solidFill>
                <a:schemeClr val="tx2"/>
              </a:solidFill>
              <a:ea typeface="IranNastaliq" pitchFamily="18" charset="0"/>
              <a:cs typeface="B Titr" pitchFamily="2" charset="-78"/>
            </a:endParaRPr>
          </a:p>
        </p:txBody>
      </p:sp>
      <p:sp>
        <p:nvSpPr>
          <p:cNvPr id="6" name="Rectangle 5"/>
          <p:cNvSpPr/>
          <p:nvPr/>
        </p:nvSpPr>
        <p:spPr>
          <a:xfrm>
            <a:off x="533400" y="1615123"/>
            <a:ext cx="8058843" cy="4324261"/>
          </a:xfrm>
          <a:prstGeom prst="rect">
            <a:avLst/>
          </a:prstGeom>
        </p:spPr>
        <p:txBody>
          <a:bodyPr wrap="square">
            <a:spAutoFit/>
          </a:bodyPr>
          <a:lstStyle/>
          <a:p>
            <a:pPr marL="742950" lvl="2" indent="-285750" algn="r" rtl="1">
              <a:lnSpc>
                <a:spcPct val="250000"/>
              </a:lnSpc>
              <a:buFont typeface="Wingdings" panose="05000000000000000000" pitchFamily="2" charset="2"/>
              <a:buChar char="v"/>
            </a:pPr>
            <a:r>
              <a:rPr lang="fa-IR" sz="2000" b="1" dirty="0" smtClean="0">
                <a:solidFill>
                  <a:schemeClr val="tx2"/>
                </a:solidFill>
                <a:cs typeface="B Nazanin" pitchFamily="2" charset="-78"/>
              </a:rPr>
              <a:t>آنالوگ</a:t>
            </a:r>
          </a:p>
          <a:p>
            <a:pPr marL="1200150" lvl="3" indent="-285750" algn="r" rtl="1">
              <a:lnSpc>
                <a:spcPct val="250000"/>
              </a:lnSpc>
              <a:buFont typeface="Wingdings" panose="05000000000000000000" pitchFamily="2" charset="2"/>
              <a:buChar char="v"/>
            </a:pPr>
            <a:r>
              <a:rPr lang="fa-IR" b="1" dirty="0" smtClean="0">
                <a:solidFill>
                  <a:schemeClr val="tx2"/>
                </a:solidFill>
                <a:cs typeface="B Nazanin" pitchFamily="2" charset="-78"/>
              </a:rPr>
              <a:t>هر چند کیلومتر نیاز به آمپلی فایر دارد</a:t>
            </a:r>
          </a:p>
          <a:p>
            <a:pPr marL="1200150" lvl="3" indent="-285750" algn="r" rtl="1">
              <a:lnSpc>
                <a:spcPct val="250000"/>
              </a:lnSpc>
              <a:buFont typeface="Wingdings" panose="05000000000000000000" pitchFamily="2" charset="2"/>
              <a:buChar char="v"/>
            </a:pPr>
            <a:r>
              <a:rPr lang="fa-IR" b="1" dirty="0" smtClean="0">
                <a:solidFill>
                  <a:schemeClr val="tx2"/>
                </a:solidFill>
                <a:cs typeface="B Nazanin" pitchFamily="2" charset="-78"/>
              </a:rPr>
              <a:t>تا 500 مگاهرتز را در خود عبور </a:t>
            </a:r>
            <a:r>
              <a:rPr lang="fa-IR" b="1" dirty="0">
                <a:solidFill>
                  <a:schemeClr val="tx2"/>
                </a:solidFill>
                <a:cs typeface="B Nazanin" pitchFamily="2" charset="-78"/>
              </a:rPr>
              <a:t>می دهدآریل</a:t>
            </a:r>
            <a:endParaRPr lang="fa-IR" b="1" dirty="0" smtClean="0">
              <a:solidFill>
                <a:schemeClr val="tx2"/>
              </a:solidFill>
              <a:cs typeface="B Nazanin" pitchFamily="2" charset="-78"/>
            </a:endParaRPr>
          </a:p>
          <a:p>
            <a:pPr marL="742950" lvl="2" indent="-285750" algn="r" rtl="1">
              <a:lnSpc>
                <a:spcPct val="250000"/>
              </a:lnSpc>
              <a:buFont typeface="Wingdings" panose="05000000000000000000" pitchFamily="2" charset="2"/>
              <a:buChar char="v"/>
            </a:pPr>
            <a:r>
              <a:rPr lang="fa-IR" b="1" dirty="0" smtClean="0">
                <a:solidFill>
                  <a:schemeClr val="tx2"/>
                </a:solidFill>
                <a:cs typeface="B Nazanin" pitchFamily="2" charset="-78"/>
              </a:rPr>
              <a:t>دیجیتال</a:t>
            </a:r>
          </a:p>
          <a:p>
            <a:pPr marL="1200150" lvl="3" indent="-285750" algn="r" rtl="1">
              <a:lnSpc>
                <a:spcPct val="250000"/>
              </a:lnSpc>
              <a:buFont typeface="Wingdings" panose="05000000000000000000" pitchFamily="2" charset="2"/>
              <a:buChar char="v"/>
            </a:pPr>
            <a:r>
              <a:rPr lang="fa-IR" b="1" dirty="0" smtClean="0">
                <a:solidFill>
                  <a:schemeClr val="tx2"/>
                </a:solidFill>
                <a:cs typeface="B Nazanin" pitchFamily="2" charset="-78"/>
              </a:rPr>
              <a:t>هر یک کیلومتر نیاز به </a:t>
            </a:r>
            <a:r>
              <a:rPr lang="en-US" b="1" dirty="0" smtClean="0">
                <a:solidFill>
                  <a:schemeClr val="tx2"/>
                </a:solidFill>
                <a:cs typeface="B Nazanin" pitchFamily="2" charset="-78"/>
              </a:rPr>
              <a:t>repeater </a:t>
            </a:r>
            <a:r>
              <a:rPr lang="fa-IR" b="1" dirty="0" smtClean="0">
                <a:solidFill>
                  <a:schemeClr val="tx2"/>
                </a:solidFill>
                <a:cs typeface="B Nazanin" pitchFamily="2" charset="-78"/>
              </a:rPr>
              <a:t> دارد</a:t>
            </a:r>
          </a:p>
          <a:p>
            <a:pPr marL="1200150" lvl="3" indent="-285750" algn="r" rtl="1">
              <a:lnSpc>
                <a:spcPct val="250000"/>
              </a:lnSpc>
              <a:buFont typeface="Wingdings" panose="05000000000000000000" pitchFamily="2" charset="2"/>
              <a:buChar char="v"/>
            </a:pPr>
            <a:endParaRPr lang="fa-IR" b="1" dirty="0">
              <a:solidFill>
                <a:schemeClr val="tx2"/>
              </a:solidFill>
              <a:cs typeface="B Nazanin" pitchFamily="2" charset="-78"/>
            </a:endParaRPr>
          </a:p>
        </p:txBody>
      </p:sp>
      <p:sp>
        <p:nvSpPr>
          <p:cNvPr id="2" name="AutoShape 2" descr="Image result for ‫کواکسیال‬‎"/>
          <p:cNvSpPr>
            <a:spLocks noChangeAspect="1" noChangeArrowheads="1"/>
          </p:cNvSpPr>
          <p:nvPr/>
        </p:nvSpPr>
        <p:spPr bwMode="auto">
          <a:xfrm>
            <a:off x="155575" y="-411163"/>
            <a:ext cx="1143000" cy="8572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4099076407"/>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flipV="1">
            <a:off x="533400" y="1028700"/>
            <a:ext cx="0" cy="6096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33400" y="1028700"/>
            <a:ext cx="8001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438150" y="304800"/>
            <a:ext cx="8153400" cy="609600"/>
          </a:xfrm>
          <a:prstGeom prst="rect">
            <a:avLst/>
          </a:prstGeom>
          <a:gradFill>
            <a:gsLst>
              <a:gs pos="0">
                <a:schemeClr val="accent1">
                  <a:tint val="66000"/>
                  <a:satMod val="160000"/>
                </a:schemeClr>
              </a:gs>
              <a:gs pos="45000">
                <a:schemeClr val="tx1">
                  <a:lumMod val="40000"/>
                  <a:lumOff val="60000"/>
                  <a:alpha val="32000"/>
                </a:schemeClr>
              </a:gs>
              <a:gs pos="100000">
                <a:schemeClr val="accent1">
                  <a:tint val="23500"/>
                  <a:satMod val="160000"/>
                </a:schemeClr>
              </a:gs>
            </a:gsLst>
            <a:lin ang="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1" algn="r" rtl="1">
              <a:spcBef>
                <a:spcPct val="50000"/>
              </a:spcBef>
            </a:pPr>
            <a:r>
              <a:rPr lang="fa-IR" sz="2400" b="1" dirty="0" smtClean="0">
                <a:solidFill>
                  <a:schemeClr val="tx2"/>
                </a:solidFill>
                <a:ea typeface="IranNastaliq" pitchFamily="18" charset="0"/>
                <a:cs typeface="B Titr" pitchFamily="2" charset="-78"/>
              </a:rPr>
              <a:t>انواع کابل کواکسیال</a:t>
            </a:r>
            <a:endParaRPr lang="en-US" sz="2400" b="1" dirty="0">
              <a:solidFill>
                <a:schemeClr val="tx2"/>
              </a:solidFill>
              <a:ea typeface="IranNastaliq" pitchFamily="18" charset="0"/>
              <a:cs typeface="B Titr" pitchFamily="2" charset="-78"/>
            </a:endParaRPr>
          </a:p>
        </p:txBody>
      </p:sp>
      <p:sp>
        <p:nvSpPr>
          <p:cNvPr id="6" name="Rectangle 5"/>
          <p:cNvSpPr/>
          <p:nvPr/>
        </p:nvSpPr>
        <p:spPr>
          <a:xfrm>
            <a:off x="1" y="1135381"/>
            <a:ext cx="8747818" cy="6401753"/>
          </a:xfrm>
          <a:prstGeom prst="rect">
            <a:avLst/>
          </a:prstGeom>
        </p:spPr>
        <p:txBody>
          <a:bodyPr wrap="square">
            <a:spAutoFit/>
          </a:bodyPr>
          <a:lstStyle/>
          <a:p>
            <a:pPr marL="742950" lvl="2" indent="-285750" algn="r" rtl="1">
              <a:lnSpc>
                <a:spcPct val="250000"/>
              </a:lnSpc>
              <a:buFont typeface="Wingdings" panose="05000000000000000000" pitchFamily="2" charset="2"/>
              <a:buChar char="v"/>
            </a:pPr>
            <a:r>
              <a:rPr lang="fa-IR" sz="2000" b="1" dirty="0" smtClean="0">
                <a:solidFill>
                  <a:schemeClr val="tx2"/>
                </a:solidFill>
                <a:cs typeface="B Nazanin" pitchFamily="2" charset="-78"/>
              </a:rPr>
              <a:t>نازک (</a:t>
            </a:r>
            <a:r>
              <a:rPr lang="en-US" sz="2000" b="1" dirty="0" smtClean="0">
                <a:solidFill>
                  <a:schemeClr val="tx2"/>
                </a:solidFill>
                <a:cs typeface="B Nazanin" pitchFamily="2" charset="-78"/>
              </a:rPr>
              <a:t>thin net</a:t>
            </a:r>
            <a:r>
              <a:rPr lang="fa-IR" sz="2000" b="1" dirty="0" smtClean="0">
                <a:solidFill>
                  <a:schemeClr val="tx2"/>
                </a:solidFill>
                <a:cs typeface="B Nazanin" pitchFamily="2" charset="-78"/>
              </a:rPr>
              <a:t>)</a:t>
            </a:r>
          </a:p>
          <a:p>
            <a:pPr marL="1200150" lvl="3" indent="-285750" algn="r" rtl="1">
              <a:lnSpc>
                <a:spcPct val="250000"/>
              </a:lnSpc>
              <a:buFont typeface="Wingdings" panose="05000000000000000000" pitchFamily="2" charset="2"/>
              <a:buChar char="v"/>
            </a:pPr>
            <a:r>
              <a:rPr lang="fa-IR" b="1" dirty="0" smtClean="0">
                <a:solidFill>
                  <a:schemeClr val="tx2"/>
                </a:solidFill>
                <a:cs typeface="B Nazanin" pitchFamily="2" charset="-78"/>
              </a:rPr>
              <a:t>قطر 25. اینچ </a:t>
            </a:r>
          </a:p>
          <a:p>
            <a:pPr marL="1200150" lvl="3" indent="-285750" algn="r" rtl="1">
              <a:lnSpc>
                <a:spcPct val="250000"/>
              </a:lnSpc>
              <a:buFont typeface="Wingdings" panose="05000000000000000000" pitchFamily="2" charset="2"/>
              <a:buChar char="v"/>
            </a:pPr>
            <a:r>
              <a:rPr lang="fa-IR" b="1" dirty="0" smtClean="0">
                <a:solidFill>
                  <a:schemeClr val="tx2"/>
                </a:solidFill>
                <a:cs typeface="B Nazanin" pitchFamily="2" charset="-78"/>
              </a:rPr>
              <a:t>135 متر ارسال بدون تضعیف </a:t>
            </a:r>
          </a:p>
          <a:p>
            <a:pPr marL="742950" lvl="2" indent="-285750" algn="r" rtl="1">
              <a:lnSpc>
                <a:spcPct val="250000"/>
              </a:lnSpc>
              <a:buFont typeface="Wingdings" panose="05000000000000000000" pitchFamily="2" charset="2"/>
              <a:buChar char="v"/>
            </a:pPr>
            <a:r>
              <a:rPr lang="fa-IR" b="1" dirty="0" smtClean="0">
                <a:solidFill>
                  <a:schemeClr val="tx2"/>
                </a:solidFill>
                <a:cs typeface="B Nazanin" pitchFamily="2" charset="-78"/>
              </a:rPr>
              <a:t>قطور (</a:t>
            </a:r>
            <a:r>
              <a:rPr lang="en-US" b="1" dirty="0" smtClean="0">
                <a:solidFill>
                  <a:schemeClr val="tx2"/>
                </a:solidFill>
                <a:cs typeface="B Nazanin" pitchFamily="2" charset="-78"/>
              </a:rPr>
              <a:t>thick net</a:t>
            </a:r>
            <a:r>
              <a:rPr lang="fa-IR" b="1" dirty="0" smtClean="0">
                <a:solidFill>
                  <a:schemeClr val="tx2"/>
                </a:solidFill>
                <a:cs typeface="B Nazanin" pitchFamily="2" charset="-78"/>
              </a:rPr>
              <a:t>)</a:t>
            </a:r>
          </a:p>
          <a:p>
            <a:pPr marL="1200150" lvl="3" indent="-285750" algn="r" rtl="1">
              <a:lnSpc>
                <a:spcPct val="250000"/>
              </a:lnSpc>
              <a:buFont typeface="Wingdings" panose="05000000000000000000" pitchFamily="2" charset="2"/>
              <a:buChar char="v"/>
            </a:pPr>
            <a:r>
              <a:rPr lang="fa-IR" b="1" dirty="0">
                <a:solidFill>
                  <a:schemeClr val="tx2"/>
                </a:solidFill>
                <a:cs typeface="B Nazanin" pitchFamily="2" charset="-78"/>
              </a:rPr>
              <a:t>قطر </a:t>
            </a:r>
            <a:r>
              <a:rPr lang="fa-IR" b="1" dirty="0" smtClean="0">
                <a:solidFill>
                  <a:schemeClr val="tx2"/>
                </a:solidFill>
                <a:cs typeface="B Nazanin" pitchFamily="2" charset="-78"/>
              </a:rPr>
              <a:t>5</a:t>
            </a:r>
            <a:r>
              <a:rPr lang="fa-IR" b="1" dirty="0">
                <a:solidFill>
                  <a:schemeClr val="tx2"/>
                </a:solidFill>
                <a:cs typeface="B Nazanin" pitchFamily="2" charset="-78"/>
              </a:rPr>
              <a:t>. اینچ </a:t>
            </a:r>
          </a:p>
          <a:p>
            <a:pPr marL="1200150" lvl="3" indent="-285750" algn="r" rtl="1">
              <a:lnSpc>
                <a:spcPct val="250000"/>
              </a:lnSpc>
              <a:buFont typeface="Wingdings" panose="05000000000000000000" pitchFamily="2" charset="2"/>
              <a:buChar char="v"/>
            </a:pPr>
            <a:r>
              <a:rPr lang="fa-IR" b="1" dirty="0" smtClean="0">
                <a:solidFill>
                  <a:schemeClr val="tx2"/>
                </a:solidFill>
                <a:cs typeface="B Nazanin" pitchFamily="2" charset="-78"/>
              </a:rPr>
              <a:t>500 متر </a:t>
            </a:r>
            <a:r>
              <a:rPr lang="fa-IR" b="1" dirty="0">
                <a:solidFill>
                  <a:schemeClr val="tx2"/>
                </a:solidFill>
                <a:cs typeface="B Nazanin" pitchFamily="2" charset="-78"/>
              </a:rPr>
              <a:t>ارسال بدون </a:t>
            </a:r>
            <a:r>
              <a:rPr lang="fa-IR" b="1" dirty="0" smtClean="0">
                <a:solidFill>
                  <a:schemeClr val="tx2"/>
                </a:solidFill>
                <a:cs typeface="B Nazanin" pitchFamily="2" charset="-78"/>
              </a:rPr>
              <a:t>تضعیف</a:t>
            </a:r>
          </a:p>
          <a:p>
            <a:pPr marL="742950" lvl="2" indent="-285750" algn="r" rtl="1">
              <a:lnSpc>
                <a:spcPct val="250000"/>
              </a:lnSpc>
              <a:buFont typeface="Wingdings" panose="05000000000000000000" pitchFamily="2" charset="2"/>
              <a:buChar char="v"/>
            </a:pPr>
            <a:r>
              <a:rPr lang="fa-IR" b="1" dirty="0">
                <a:solidFill>
                  <a:schemeClr val="tx2"/>
                </a:solidFill>
                <a:cs typeface="B Nazanin" pitchFamily="2" charset="-78"/>
              </a:rPr>
              <a:t>براي اتصال شبكه‌هاي كوچك </a:t>
            </a:r>
            <a:r>
              <a:rPr lang="en-US" b="1" dirty="0" err="1">
                <a:solidFill>
                  <a:schemeClr val="tx2"/>
                </a:solidFill>
                <a:cs typeface="B Nazanin" pitchFamily="2" charset="-78"/>
              </a:rPr>
              <a:t>Thinnet</a:t>
            </a:r>
            <a:r>
              <a:rPr lang="en-US" b="1" dirty="0">
                <a:solidFill>
                  <a:schemeClr val="tx2"/>
                </a:solidFill>
                <a:cs typeface="B Nazanin" pitchFamily="2" charset="-78"/>
              </a:rPr>
              <a:t> </a:t>
            </a:r>
            <a:r>
              <a:rPr lang="fa-IR" b="1" dirty="0" smtClean="0">
                <a:solidFill>
                  <a:schemeClr val="tx2"/>
                </a:solidFill>
                <a:cs typeface="B Nazanin" pitchFamily="2" charset="-78"/>
              </a:rPr>
              <a:t> به </a:t>
            </a:r>
            <a:r>
              <a:rPr lang="fa-IR" b="1" dirty="0">
                <a:solidFill>
                  <a:schemeClr val="tx2"/>
                </a:solidFill>
                <a:cs typeface="B Nazanin" pitchFamily="2" charset="-78"/>
              </a:rPr>
              <a:t>شبكه‌هاي </a:t>
            </a:r>
            <a:r>
              <a:rPr lang="en-US" b="1" dirty="0" err="1">
                <a:solidFill>
                  <a:schemeClr val="tx2"/>
                </a:solidFill>
                <a:cs typeface="B Nazanin" pitchFamily="2" charset="-78"/>
              </a:rPr>
              <a:t>Thicknet</a:t>
            </a:r>
            <a:r>
              <a:rPr lang="en-US" b="1" dirty="0">
                <a:solidFill>
                  <a:schemeClr val="tx2"/>
                </a:solidFill>
                <a:cs typeface="B Nazanin" pitchFamily="2" charset="-78"/>
              </a:rPr>
              <a:t> </a:t>
            </a:r>
            <a:r>
              <a:rPr lang="fa-IR" b="1" dirty="0" smtClean="0">
                <a:solidFill>
                  <a:schemeClr val="tx2"/>
                </a:solidFill>
                <a:cs typeface="B Nazanin" pitchFamily="2" charset="-78"/>
              </a:rPr>
              <a:t> از </a:t>
            </a:r>
            <a:r>
              <a:rPr lang="fa-IR" b="1" dirty="0">
                <a:solidFill>
                  <a:schemeClr val="tx2"/>
                </a:solidFill>
                <a:cs typeface="B Nazanin" pitchFamily="2" charset="-78"/>
              </a:rPr>
              <a:t>وسيله‌اي به نام ترنسيور استفاده مي‌ شود. </a:t>
            </a:r>
          </a:p>
          <a:p>
            <a:pPr marL="1200150" lvl="3" indent="-285750" algn="r" rtl="1">
              <a:lnSpc>
                <a:spcPct val="250000"/>
              </a:lnSpc>
              <a:buFont typeface="Wingdings" panose="05000000000000000000" pitchFamily="2" charset="2"/>
              <a:buChar char="v"/>
            </a:pPr>
            <a:endParaRPr lang="fa-IR" b="1" dirty="0">
              <a:solidFill>
                <a:schemeClr val="tx2"/>
              </a:solidFill>
              <a:cs typeface="B Nazanin" pitchFamily="2" charset="-78"/>
            </a:endParaRPr>
          </a:p>
        </p:txBody>
      </p:sp>
      <p:sp>
        <p:nvSpPr>
          <p:cNvPr id="2" name="AutoShape 2" descr="Image result for ‫کواکسیال‬‎"/>
          <p:cNvSpPr>
            <a:spLocks noChangeAspect="1" noChangeArrowheads="1"/>
          </p:cNvSpPr>
          <p:nvPr/>
        </p:nvSpPr>
        <p:spPr bwMode="auto">
          <a:xfrm>
            <a:off x="155575" y="-411163"/>
            <a:ext cx="1143000" cy="8572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168369577"/>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flipV="1">
            <a:off x="533400" y="1028700"/>
            <a:ext cx="0" cy="6096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33400" y="1028700"/>
            <a:ext cx="8001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438150" y="304800"/>
            <a:ext cx="8153400" cy="609600"/>
          </a:xfrm>
          <a:prstGeom prst="rect">
            <a:avLst/>
          </a:prstGeom>
          <a:gradFill>
            <a:gsLst>
              <a:gs pos="0">
                <a:schemeClr val="accent1">
                  <a:tint val="66000"/>
                  <a:satMod val="160000"/>
                </a:schemeClr>
              </a:gs>
              <a:gs pos="45000">
                <a:schemeClr val="tx1">
                  <a:lumMod val="40000"/>
                  <a:lumOff val="60000"/>
                  <a:alpha val="32000"/>
                </a:schemeClr>
              </a:gs>
              <a:gs pos="100000">
                <a:schemeClr val="accent1">
                  <a:tint val="23500"/>
                  <a:satMod val="160000"/>
                </a:schemeClr>
              </a:gs>
            </a:gsLst>
            <a:lin ang="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1" algn="r" rtl="1">
              <a:spcBef>
                <a:spcPct val="50000"/>
              </a:spcBef>
            </a:pPr>
            <a:r>
              <a:rPr lang="fa-IR" sz="2400" b="1" dirty="0" smtClean="0">
                <a:solidFill>
                  <a:schemeClr val="tx2"/>
                </a:solidFill>
                <a:ea typeface="IranNastaliq" pitchFamily="18" charset="0"/>
                <a:cs typeface="B Titr" pitchFamily="2" charset="-78"/>
              </a:rPr>
              <a:t>انواع کانکتور کابل کواکسیال</a:t>
            </a:r>
            <a:endParaRPr lang="en-US" sz="2400" b="1" dirty="0">
              <a:solidFill>
                <a:schemeClr val="tx2"/>
              </a:solidFill>
              <a:ea typeface="IranNastaliq" pitchFamily="18" charset="0"/>
              <a:cs typeface="B Titr" pitchFamily="2" charset="-78"/>
            </a:endParaRPr>
          </a:p>
        </p:txBody>
      </p:sp>
      <p:sp>
        <p:nvSpPr>
          <p:cNvPr id="6" name="Rectangle 5"/>
          <p:cNvSpPr/>
          <p:nvPr/>
        </p:nvSpPr>
        <p:spPr>
          <a:xfrm>
            <a:off x="1" y="1135381"/>
            <a:ext cx="8747818" cy="5401479"/>
          </a:xfrm>
          <a:prstGeom prst="rect">
            <a:avLst/>
          </a:prstGeom>
        </p:spPr>
        <p:txBody>
          <a:bodyPr wrap="square">
            <a:spAutoFit/>
          </a:bodyPr>
          <a:lstStyle/>
          <a:p>
            <a:pPr marL="742950" lvl="2" indent="-285750" algn="r" rtl="1">
              <a:lnSpc>
                <a:spcPct val="250000"/>
              </a:lnSpc>
              <a:buFont typeface="Wingdings" panose="05000000000000000000" pitchFamily="2" charset="2"/>
              <a:buChar char="v"/>
            </a:pPr>
            <a:r>
              <a:rPr lang="en-US" sz="2000" b="1" dirty="0" err="1" smtClean="0"/>
              <a:t>Bnc</a:t>
            </a:r>
            <a:r>
              <a:rPr lang="en-US" sz="2000" b="1" dirty="0" smtClean="0"/>
              <a:t> connector</a:t>
            </a:r>
            <a:endParaRPr lang="fa-IR" sz="2000" b="1" dirty="0" smtClean="0"/>
          </a:p>
          <a:p>
            <a:pPr marL="742950" lvl="2" indent="-285750" algn="r" rtl="1">
              <a:lnSpc>
                <a:spcPct val="250000"/>
              </a:lnSpc>
              <a:buFont typeface="Wingdings" panose="05000000000000000000" pitchFamily="2" charset="2"/>
              <a:buChar char="v"/>
            </a:pPr>
            <a:endParaRPr lang="fa-IR" sz="2000" b="1" dirty="0"/>
          </a:p>
          <a:p>
            <a:pPr marL="742950" lvl="2" indent="-285750" algn="r" rtl="1">
              <a:lnSpc>
                <a:spcPct val="250000"/>
              </a:lnSpc>
              <a:buFont typeface="Wingdings" panose="05000000000000000000" pitchFamily="2" charset="2"/>
              <a:buChar char="v"/>
            </a:pPr>
            <a:endParaRPr lang="fa-IR" sz="2000" b="1" dirty="0" smtClean="0"/>
          </a:p>
          <a:p>
            <a:pPr marL="742950" lvl="2" indent="-285750" algn="r" rtl="1">
              <a:lnSpc>
                <a:spcPct val="250000"/>
              </a:lnSpc>
              <a:buFont typeface="Wingdings" panose="05000000000000000000" pitchFamily="2" charset="2"/>
              <a:buChar char="v"/>
            </a:pPr>
            <a:r>
              <a:rPr lang="en-US" sz="2000" b="1" dirty="0" err="1" smtClean="0"/>
              <a:t>Bnc</a:t>
            </a:r>
            <a:r>
              <a:rPr lang="en-US" sz="2000" b="1" dirty="0" smtClean="0"/>
              <a:t> t connector</a:t>
            </a:r>
          </a:p>
          <a:p>
            <a:pPr marL="742950" lvl="2" indent="-285750" algn="r" rtl="1">
              <a:lnSpc>
                <a:spcPct val="250000"/>
              </a:lnSpc>
              <a:buFont typeface="Wingdings" panose="05000000000000000000" pitchFamily="2" charset="2"/>
              <a:buChar char="v"/>
            </a:pPr>
            <a:endParaRPr lang="en-US" sz="2000" b="1" dirty="0"/>
          </a:p>
          <a:p>
            <a:pPr marL="742950" lvl="2" indent="-285750" algn="r" rtl="1">
              <a:lnSpc>
                <a:spcPct val="250000"/>
              </a:lnSpc>
              <a:buFont typeface="Wingdings" panose="05000000000000000000" pitchFamily="2" charset="2"/>
              <a:buChar char="v"/>
            </a:pPr>
            <a:r>
              <a:rPr lang="en-US" sz="2000" b="1" dirty="0" err="1"/>
              <a:t>Bnc</a:t>
            </a:r>
            <a:r>
              <a:rPr lang="en-US" sz="2000" b="1" dirty="0"/>
              <a:t> </a:t>
            </a:r>
            <a:r>
              <a:rPr lang="en-US" sz="2000" b="1" dirty="0" err="1"/>
              <a:t>barel</a:t>
            </a:r>
            <a:r>
              <a:rPr lang="en-US" sz="2000" b="1" dirty="0"/>
              <a:t> connector</a:t>
            </a:r>
            <a:endParaRPr lang="fa-IR" sz="2000" b="1" dirty="0" smtClean="0"/>
          </a:p>
          <a:p>
            <a:pPr marL="742950" lvl="2" indent="-285750" algn="r" rtl="1">
              <a:lnSpc>
                <a:spcPct val="250000"/>
              </a:lnSpc>
              <a:buFont typeface="Wingdings" panose="05000000000000000000" pitchFamily="2" charset="2"/>
              <a:buChar char="v"/>
            </a:pPr>
            <a:endParaRPr lang="fa-IR" b="1" dirty="0">
              <a:solidFill>
                <a:schemeClr val="tx2"/>
              </a:solidFill>
              <a:cs typeface="B Nazanin" pitchFamily="2" charset="-78"/>
            </a:endParaRPr>
          </a:p>
        </p:txBody>
      </p:sp>
      <p:sp>
        <p:nvSpPr>
          <p:cNvPr id="2" name="AutoShape 2" descr="Image result for ‫کواکسیال‬‎"/>
          <p:cNvSpPr>
            <a:spLocks noChangeAspect="1" noChangeArrowheads="1"/>
          </p:cNvSpPr>
          <p:nvPr/>
        </p:nvSpPr>
        <p:spPr bwMode="auto">
          <a:xfrm>
            <a:off x="155575" y="-411163"/>
            <a:ext cx="1143000" cy="8572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146" name="Picture 2" descr="http://www.wikipg.com/images/context/images/29_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1603693"/>
            <a:ext cx="1598410" cy="1723286"/>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www.wikipg.com/images/context/images/images%28159%2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8600" y="3888261"/>
            <a:ext cx="1143000" cy="1143001"/>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ttp://www.wikipg.com/images/context/images/PABX_CCTV_439_300_719a14d35337c4e9e1b3e01777c55065.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72349" y="5072840"/>
            <a:ext cx="1685001" cy="1685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9479160"/>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flipV="1">
            <a:off x="533400" y="1028700"/>
            <a:ext cx="0" cy="6096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33400" y="1028700"/>
            <a:ext cx="8001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438150" y="304800"/>
            <a:ext cx="8153400" cy="609600"/>
          </a:xfrm>
          <a:prstGeom prst="rect">
            <a:avLst/>
          </a:prstGeom>
          <a:gradFill>
            <a:gsLst>
              <a:gs pos="0">
                <a:schemeClr val="accent1">
                  <a:tint val="66000"/>
                  <a:satMod val="160000"/>
                </a:schemeClr>
              </a:gs>
              <a:gs pos="45000">
                <a:schemeClr val="tx1">
                  <a:lumMod val="40000"/>
                  <a:lumOff val="60000"/>
                  <a:alpha val="32000"/>
                </a:schemeClr>
              </a:gs>
              <a:gs pos="100000">
                <a:schemeClr val="accent1">
                  <a:tint val="23500"/>
                  <a:satMod val="160000"/>
                </a:schemeClr>
              </a:gs>
            </a:gsLst>
            <a:lin ang="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1" algn="r" rtl="1">
              <a:spcBef>
                <a:spcPct val="50000"/>
              </a:spcBef>
            </a:pPr>
            <a:r>
              <a:rPr lang="fa-IR" sz="2400" b="1" dirty="0" smtClean="0">
                <a:solidFill>
                  <a:schemeClr val="tx2"/>
                </a:solidFill>
                <a:ea typeface="IranNastaliq" pitchFamily="18" charset="0"/>
                <a:cs typeface="B Titr" pitchFamily="2" charset="-78"/>
              </a:rPr>
              <a:t>فیبر شیشه ایی</a:t>
            </a:r>
            <a:endParaRPr lang="en-US" sz="2400" b="1" dirty="0">
              <a:solidFill>
                <a:schemeClr val="tx2"/>
              </a:solidFill>
              <a:ea typeface="IranNastaliq" pitchFamily="18" charset="0"/>
              <a:cs typeface="B Titr" pitchFamily="2" charset="-78"/>
            </a:endParaRPr>
          </a:p>
        </p:txBody>
      </p:sp>
      <p:sp>
        <p:nvSpPr>
          <p:cNvPr id="6" name="Rectangle 5"/>
          <p:cNvSpPr/>
          <p:nvPr/>
        </p:nvSpPr>
        <p:spPr>
          <a:xfrm>
            <a:off x="585412" y="1134342"/>
            <a:ext cx="8058843" cy="3647152"/>
          </a:xfrm>
          <a:prstGeom prst="rect">
            <a:avLst/>
          </a:prstGeom>
        </p:spPr>
        <p:txBody>
          <a:bodyPr wrap="square">
            <a:spAutoFit/>
          </a:bodyPr>
          <a:lstStyle/>
          <a:p>
            <a:pPr marL="742950" lvl="2" indent="-285750" algn="r" rtl="1">
              <a:lnSpc>
                <a:spcPct val="250000"/>
              </a:lnSpc>
              <a:buFont typeface="Wingdings" panose="05000000000000000000" pitchFamily="2" charset="2"/>
              <a:buChar char="v"/>
            </a:pPr>
            <a:r>
              <a:rPr lang="fa-IR" sz="2400" b="1" dirty="0" smtClean="0">
                <a:solidFill>
                  <a:schemeClr val="tx2"/>
                </a:solidFill>
                <a:cs typeface="B Nazanin" pitchFamily="2" charset="-78"/>
              </a:rPr>
              <a:t>فیبرها برای انتقال داده از نور استفاده می کنند</a:t>
            </a:r>
          </a:p>
          <a:p>
            <a:pPr marL="742950" lvl="2" indent="-285750" algn="r" rtl="1">
              <a:lnSpc>
                <a:spcPct val="250000"/>
              </a:lnSpc>
              <a:buFont typeface="Wingdings" panose="05000000000000000000" pitchFamily="2" charset="2"/>
              <a:buChar char="v"/>
            </a:pPr>
            <a:r>
              <a:rPr lang="fa-IR" sz="2400" b="1" dirty="0" smtClean="0">
                <a:solidFill>
                  <a:schemeClr val="tx2"/>
                </a:solidFill>
                <a:cs typeface="B Nazanin" pitchFamily="2" charset="-78"/>
              </a:rPr>
              <a:t>رشته </a:t>
            </a:r>
            <a:r>
              <a:rPr lang="fa-IR" sz="2400" b="1" dirty="0">
                <a:solidFill>
                  <a:schemeClr val="tx2"/>
                </a:solidFill>
                <a:cs typeface="B Nazanin" pitchFamily="2" charset="-78"/>
              </a:rPr>
              <a:t>ای از تارهای شیشه ای بوده که ضخامت هر یک از تارها برابر تار موی انسان است و از آن‌ها برای انتقال اطلاعات در مسافت‌های طولانی استفاده می شود. </a:t>
            </a:r>
            <a:endParaRPr lang="fa-IR" sz="2400" b="1" dirty="0" smtClean="0">
              <a:solidFill>
                <a:schemeClr val="tx2"/>
              </a:solidFill>
              <a:cs typeface="B Nazanin" pitchFamily="2" charset="-78"/>
            </a:endParaRPr>
          </a:p>
        </p:txBody>
      </p:sp>
      <p:sp>
        <p:nvSpPr>
          <p:cNvPr id="2" name="AutoShape 2" descr="Image result for ‫کواکسیال‬‎"/>
          <p:cNvSpPr>
            <a:spLocks noChangeAspect="1" noChangeArrowheads="1"/>
          </p:cNvSpPr>
          <p:nvPr/>
        </p:nvSpPr>
        <p:spPr bwMode="auto">
          <a:xfrm>
            <a:off x="155575" y="-411163"/>
            <a:ext cx="1143000" cy="8572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6" name="Picture 2" descr="http://upload.wikimedia.org/wikipedia/commons/thumb/4/49/Fibreoptic.jpg/220px-Fibreopti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882" y="4164879"/>
            <a:ext cx="1640588" cy="248325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almanet.ir/images/fiber%20Optic%20Cabl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400" y="4887135"/>
            <a:ext cx="4200525" cy="14371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0388087"/>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flipV="1">
            <a:off x="533400" y="1028700"/>
            <a:ext cx="0" cy="6096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33400" y="1028700"/>
            <a:ext cx="8001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438150" y="304800"/>
            <a:ext cx="8153400" cy="609600"/>
          </a:xfrm>
          <a:prstGeom prst="rect">
            <a:avLst/>
          </a:prstGeom>
          <a:gradFill>
            <a:gsLst>
              <a:gs pos="0">
                <a:schemeClr val="accent1">
                  <a:tint val="66000"/>
                  <a:satMod val="160000"/>
                </a:schemeClr>
              </a:gs>
              <a:gs pos="45000">
                <a:schemeClr val="tx1">
                  <a:lumMod val="40000"/>
                  <a:lumOff val="60000"/>
                  <a:alpha val="32000"/>
                </a:schemeClr>
              </a:gs>
              <a:gs pos="100000">
                <a:schemeClr val="accent1">
                  <a:tint val="23500"/>
                  <a:satMod val="160000"/>
                </a:schemeClr>
              </a:gs>
            </a:gsLst>
            <a:lin ang="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1" algn="r" rtl="1">
              <a:spcBef>
                <a:spcPct val="50000"/>
              </a:spcBef>
            </a:pPr>
            <a:r>
              <a:rPr lang="fa-IR" sz="2400" b="1" dirty="0" smtClean="0">
                <a:solidFill>
                  <a:schemeClr val="tx2"/>
                </a:solidFill>
                <a:ea typeface="IranNastaliq" pitchFamily="18" charset="0"/>
                <a:cs typeface="B Titr" pitchFamily="2" charset="-78"/>
              </a:rPr>
              <a:t>مزایا فیبر شیشه ایی</a:t>
            </a:r>
            <a:endParaRPr lang="en-US" sz="2400" b="1" dirty="0">
              <a:solidFill>
                <a:schemeClr val="tx2"/>
              </a:solidFill>
              <a:ea typeface="IranNastaliq" pitchFamily="18" charset="0"/>
              <a:cs typeface="B Titr" pitchFamily="2" charset="-78"/>
            </a:endParaRPr>
          </a:p>
        </p:txBody>
      </p:sp>
      <p:sp>
        <p:nvSpPr>
          <p:cNvPr id="6" name="Rectangle 5"/>
          <p:cNvSpPr/>
          <p:nvPr/>
        </p:nvSpPr>
        <p:spPr>
          <a:xfrm>
            <a:off x="504478" y="1442950"/>
            <a:ext cx="8058843" cy="5632311"/>
          </a:xfrm>
          <a:prstGeom prst="rect">
            <a:avLst/>
          </a:prstGeom>
        </p:spPr>
        <p:txBody>
          <a:bodyPr wrap="square">
            <a:spAutoFit/>
          </a:bodyPr>
          <a:lstStyle/>
          <a:p>
            <a:pPr marL="1200150" lvl="3" indent="-285750" algn="r" rtl="1">
              <a:lnSpc>
                <a:spcPct val="250000"/>
              </a:lnSpc>
              <a:buFont typeface="Wingdings" panose="05000000000000000000" pitchFamily="2" charset="2"/>
              <a:buChar char="v"/>
            </a:pPr>
            <a:r>
              <a:rPr lang="fa-IR" sz="2400" b="1" dirty="0" smtClean="0">
                <a:solidFill>
                  <a:schemeClr val="tx2"/>
                </a:solidFill>
                <a:cs typeface="B Nazanin" pitchFamily="2" charset="-78"/>
              </a:rPr>
              <a:t>قیمت ارزان </a:t>
            </a:r>
          </a:p>
          <a:p>
            <a:pPr marL="1200150" lvl="3" indent="-285750" algn="r" rtl="1">
              <a:lnSpc>
                <a:spcPct val="250000"/>
              </a:lnSpc>
              <a:buFont typeface="Wingdings" panose="05000000000000000000" pitchFamily="2" charset="2"/>
              <a:buChar char="v"/>
            </a:pPr>
            <a:r>
              <a:rPr lang="fa-IR" sz="2400" b="1" dirty="0" smtClean="0">
                <a:solidFill>
                  <a:schemeClr val="tx2"/>
                </a:solidFill>
                <a:cs typeface="B Nazanin" pitchFamily="2" charset="-78"/>
              </a:rPr>
              <a:t>اندازه نازک‌تر</a:t>
            </a:r>
          </a:p>
          <a:p>
            <a:pPr marL="1200150" lvl="3" indent="-285750" algn="r" rtl="1">
              <a:lnSpc>
                <a:spcPct val="250000"/>
              </a:lnSpc>
              <a:buFont typeface="Wingdings" panose="05000000000000000000" pitchFamily="2" charset="2"/>
              <a:buChar char="v"/>
            </a:pPr>
            <a:r>
              <a:rPr lang="fa-IR" sz="2400" b="1" dirty="0" smtClean="0">
                <a:solidFill>
                  <a:schemeClr val="tx2"/>
                </a:solidFill>
                <a:cs typeface="B Nazanin" pitchFamily="2" charset="-78"/>
              </a:rPr>
              <a:t>فاصله  </a:t>
            </a:r>
          </a:p>
          <a:p>
            <a:pPr marL="1200150" lvl="3" indent="-285750" algn="r" rtl="1">
              <a:lnSpc>
                <a:spcPct val="250000"/>
              </a:lnSpc>
              <a:buFont typeface="Wingdings" panose="05000000000000000000" pitchFamily="2" charset="2"/>
              <a:buChar char="v"/>
            </a:pPr>
            <a:r>
              <a:rPr lang="fa-IR" sz="2400" b="1" dirty="0" smtClean="0">
                <a:solidFill>
                  <a:schemeClr val="tx2"/>
                </a:solidFill>
                <a:cs typeface="B Nazanin" pitchFamily="2" charset="-78"/>
              </a:rPr>
              <a:t>سرعت</a:t>
            </a:r>
            <a:endParaRPr lang="en-US" sz="2400" b="1" dirty="0" smtClean="0">
              <a:solidFill>
                <a:schemeClr val="tx2"/>
              </a:solidFill>
              <a:cs typeface="B Nazanin" pitchFamily="2" charset="-78"/>
            </a:endParaRPr>
          </a:p>
          <a:p>
            <a:pPr marL="1200150" lvl="3" indent="-285750" algn="r" rtl="1">
              <a:lnSpc>
                <a:spcPct val="250000"/>
              </a:lnSpc>
              <a:buFont typeface="Wingdings" panose="05000000000000000000" pitchFamily="2" charset="2"/>
              <a:buChar char="v"/>
            </a:pPr>
            <a:r>
              <a:rPr lang="fa-IR" sz="2400" b="1" dirty="0">
                <a:solidFill>
                  <a:schemeClr val="tx2"/>
                </a:solidFill>
                <a:cs typeface="B Nazanin" pitchFamily="2" charset="-78"/>
              </a:rPr>
              <a:t>عدم نیاز به </a:t>
            </a:r>
            <a:r>
              <a:rPr lang="en-US" sz="2400" b="1" dirty="0">
                <a:solidFill>
                  <a:schemeClr val="tx2"/>
                </a:solidFill>
                <a:cs typeface="B Nazanin" pitchFamily="2" charset="-78"/>
              </a:rPr>
              <a:t>repeater </a:t>
            </a:r>
            <a:r>
              <a:rPr lang="fa-IR" sz="2400" b="1" dirty="0">
                <a:solidFill>
                  <a:schemeClr val="tx2"/>
                </a:solidFill>
                <a:cs typeface="B Nazanin" pitchFamily="2" charset="-78"/>
              </a:rPr>
              <a:t>تا چندین کیلومتر </a:t>
            </a:r>
            <a:endParaRPr lang="en-US" sz="2400" b="1" dirty="0">
              <a:solidFill>
                <a:schemeClr val="tx2"/>
              </a:solidFill>
              <a:cs typeface="B Nazanin" pitchFamily="2" charset="-78"/>
            </a:endParaRPr>
          </a:p>
          <a:p>
            <a:pPr marL="1200150" lvl="3" indent="-285750" algn="r" rtl="1">
              <a:lnSpc>
                <a:spcPct val="250000"/>
              </a:lnSpc>
              <a:buFont typeface="Wingdings" panose="05000000000000000000" pitchFamily="2" charset="2"/>
              <a:buChar char="v"/>
            </a:pPr>
            <a:endParaRPr lang="fa-IR" sz="2400" b="1" dirty="0">
              <a:solidFill>
                <a:schemeClr val="tx2"/>
              </a:solidFill>
              <a:cs typeface="B Nazanin" pitchFamily="2" charset="-78"/>
            </a:endParaRPr>
          </a:p>
        </p:txBody>
      </p:sp>
      <p:sp>
        <p:nvSpPr>
          <p:cNvPr id="2" name="AutoShape 2" descr="Image result for ‫کواکسیال‬‎"/>
          <p:cNvSpPr>
            <a:spLocks noChangeAspect="1" noChangeArrowheads="1"/>
          </p:cNvSpPr>
          <p:nvPr/>
        </p:nvSpPr>
        <p:spPr bwMode="auto">
          <a:xfrm>
            <a:off x="155575" y="-411163"/>
            <a:ext cx="1143000" cy="8572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Rectangle 2"/>
          <p:cNvSpPr/>
          <p:nvPr/>
        </p:nvSpPr>
        <p:spPr>
          <a:xfrm>
            <a:off x="3198075" y="1524000"/>
            <a:ext cx="2321469" cy="3785652"/>
          </a:xfrm>
          <a:prstGeom prst="rect">
            <a:avLst/>
          </a:prstGeom>
        </p:spPr>
        <p:txBody>
          <a:bodyPr wrap="none">
            <a:spAutoFit/>
          </a:bodyPr>
          <a:lstStyle/>
          <a:p>
            <a:pPr marL="742950" lvl="2" indent="-285750" algn="r" rtl="1">
              <a:lnSpc>
                <a:spcPct val="250000"/>
              </a:lnSpc>
              <a:buFont typeface="Wingdings" panose="05000000000000000000" pitchFamily="2" charset="2"/>
              <a:buChar char="v"/>
            </a:pPr>
            <a:r>
              <a:rPr lang="fa-IR" sz="2400" b="1" dirty="0">
                <a:solidFill>
                  <a:schemeClr val="tx2"/>
                </a:solidFill>
                <a:cs typeface="B Nazanin" pitchFamily="2" charset="-78"/>
              </a:rPr>
              <a:t>ظرفیت بالا</a:t>
            </a:r>
          </a:p>
          <a:p>
            <a:pPr marL="742950" lvl="2" indent="-285750" algn="r" rtl="1">
              <a:lnSpc>
                <a:spcPct val="250000"/>
              </a:lnSpc>
              <a:buFont typeface="Wingdings" panose="05000000000000000000" pitchFamily="2" charset="2"/>
              <a:buChar char="v"/>
            </a:pPr>
            <a:r>
              <a:rPr lang="fa-IR" sz="2400" b="1" dirty="0">
                <a:solidFill>
                  <a:schemeClr val="tx2"/>
                </a:solidFill>
                <a:cs typeface="B Nazanin" pitchFamily="2" charset="-78"/>
              </a:rPr>
              <a:t>تضعیف ناچیز</a:t>
            </a:r>
          </a:p>
          <a:p>
            <a:pPr marL="742950" lvl="2" indent="-285750" algn="r" rtl="1">
              <a:lnSpc>
                <a:spcPct val="250000"/>
              </a:lnSpc>
              <a:buFont typeface="Wingdings" panose="05000000000000000000" pitchFamily="2" charset="2"/>
              <a:buChar char="v"/>
            </a:pPr>
            <a:r>
              <a:rPr lang="fa-IR" sz="2400" b="1" dirty="0">
                <a:solidFill>
                  <a:schemeClr val="tx2"/>
                </a:solidFill>
                <a:cs typeface="B Nazanin" pitchFamily="2" charset="-78"/>
              </a:rPr>
              <a:t>عدم تداخل</a:t>
            </a:r>
          </a:p>
          <a:p>
            <a:pPr marL="742950" lvl="2" indent="-285750" algn="r" rtl="1">
              <a:lnSpc>
                <a:spcPct val="250000"/>
              </a:lnSpc>
              <a:buFont typeface="Wingdings" panose="05000000000000000000" pitchFamily="2" charset="2"/>
              <a:buChar char="v"/>
            </a:pPr>
            <a:r>
              <a:rPr lang="fa-IR" sz="2400" b="1" dirty="0">
                <a:solidFill>
                  <a:schemeClr val="tx2"/>
                </a:solidFill>
                <a:cs typeface="B Nazanin" pitchFamily="2" charset="-78"/>
              </a:rPr>
              <a:t>وزن </a:t>
            </a:r>
            <a:r>
              <a:rPr lang="fa-IR" sz="2400" b="1" dirty="0" smtClean="0">
                <a:solidFill>
                  <a:schemeClr val="tx2"/>
                </a:solidFill>
                <a:cs typeface="B Nazanin" pitchFamily="2" charset="-78"/>
              </a:rPr>
              <a:t>سبک</a:t>
            </a:r>
            <a:endParaRPr lang="fa-IR" sz="2400" b="1" dirty="0">
              <a:solidFill>
                <a:schemeClr val="tx2"/>
              </a:solidFill>
              <a:cs typeface="B Nazanin" pitchFamily="2" charset="-78"/>
            </a:endParaRPr>
          </a:p>
        </p:txBody>
      </p:sp>
    </p:spTree>
    <p:extLst>
      <p:ext uri="{BB962C8B-B14F-4D97-AF65-F5344CB8AC3E}">
        <p14:creationId xmlns:p14="http://schemas.microsoft.com/office/powerpoint/2010/main" val="2171458440"/>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flipV="1">
            <a:off x="533400" y="1028700"/>
            <a:ext cx="0" cy="6096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33400" y="1028700"/>
            <a:ext cx="8001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438150" y="304800"/>
            <a:ext cx="8153400" cy="609600"/>
          </a:xfrm>
          <a:prstGeom prst="rect">
            <a:avLst/>
          </a:prstGeom>
          <a:gradFill>
            <a:gsLst>
              <a:gs pos="0">
                <a:schemeClr val="accent1">
                  <a:tint val="66000"/>
                  <a:satMod val="160000"/>
                </a:schemeClr>
              </a:gs>
              <a:gs pos="45000">
                <a:schemeClr val="tx1">
                  <a:lumMod val="40000"/>
                  <a:lumOff val="60000"/>
                  <a:alpha val="32000"/>
                </a:schemeClr>
              </a:gs>
              <a:gs pos="100000">
                <a:schemeClr val="accent1">
                  <a:tint val="23500"/>
                  <a:satMod val="160000"/>
                </a:schemeClr>
              </a:gs>
            </a:gsLst>
            <a:lin ang="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1" algn="r" rtl="1">
              <a:spcBef>
                <a:spcPct val="50000"/>
              </a:spcBef>
            </a:pPr>
            <a:r>
              <a:rPr lang="fa-IR" sz="2400" b="1" dirty="0" smtClean="0">
                <a:solidFill>
                  <a:schemeClr val="tx2"/>
                </a:solidFill>
                <a:ea typeface="IranNastaliq" pitchFamily="18" charset="0"/>
                <a:cs typeface="B Titr" pitchFamily="2" charset="-78"/>
              </a:rPr>
              <a:t>نقاط ضعف فیبر شیشه ایی</a:t>
            </a:r>
            <a:endParaRPr lang="en-US" sz="2400" b="1" dirty="0">
              <a:solidFill>
                <a:schemeClr val="tx2"/>
              </a:solidFill>
              <a:ea typeface="IranNastaliq" pitchFamily="18" charset="0"/>
              <a:cs typeface="B Titr" pitchFamily="2" charset="-78"/>
            </a:endParaRPr>
          </a:p>
        </p:txBody>
      </p:sp>
      <p:sp>
        <p:nvSpPr>
          <p:cNvPr id="6" name="Rectangle 5"/>
          <p:cNvSpPr/>
          <p:nvPr/>
        </p:nvSpPr>
        <p:spPr>
          <a:xfrm>
            <a:off x="504478" y="1442950"/>
            <a:ext cx="8058843" cy="5201424"/>
          </a:xfrm>
          <a:prstGeom prst="rect">
            <a:avLst/>
          </a:prstGeom>
        </p:spPr>
        <p:txBody>
          <a:bodyPr wrap="square">
            <a:spAutoFit/>
          </a:bodyPr>
          <a:lstStyle/>
          <a:p>
            <a:pPr marL="1200150" lvl="3" indent="-285750" algn="r" rtl="1">
              <a:lnSpc>
                <a:spcPct val="250000"/>
              </a:lnSpc>
              <a:buFont typeface="Wingdings" panose="05000000000000000000" pitchFamily="2" charset="2"/>
              <a:buChar char="v"/>
            </a:pPr>
            <a:r>
              <a:rPr lang="fa-IR" sz="2000" b="1" dirty="0">
                <a:solidFill>
                  <a:schemeClr val="tx2"/>
                </a:solidFill>
                <a:cs typeface="B Nazanin" pitchFamily="2" charset="-78"/>
              </a:rPr>
              <a:t>ضرورت دقت کامل در هنگام کابلکشی</a:t>
            </a:r>
          </a:p>
          <a:p>
            <a:pPr marL="1200150" lvl="3" indent="-285750" algn="r" rtl="1">
              <a:lnSpc>
                <a:spcPct val="250000"/>
              </a:lnSpc>
              <a:buFont typeface="Wingdings" panose="05000000000000000000" pitchFamily="2" charset="2"/>
              <a:buChar char="v"/>
            </a:pPr>
            <a:r>
              <a:rPr lang="fa-IR" sz="2000" b="1" dirty="0">
                <a:solidFill>
                  <a:schemeClr val="tx2"/>
                </a:solidFill>
                <a:cs typeface="B Nazanin" pitchFamily="2" charset="-78"/>
              </a:rPr>
              <a:t>امکان شکستن در صورت گذشتن زاویه فیبر از یک حد معین</a:t>
            </a:r>
          </a:p>
          <a:p>
            <a:pPr marL="1200150" lvl="3" indent="-285750" algn="r" rtl="1">
              <a:lnSpc>
                <a:spcPct val="250000"/>
              </a:lnSpc>
              <a:buFont typeface="Wingdings" panose="05000000000000000000" pitchFamily="2" charset="2"/>
              <a:buChar char="v"/>
            </a:pPr>
            <a:r>
              <a:rPr lang="fa-IR" sz="2000" b="1" dirty="0">
                <a:solidFill>
                  <a:schemeClr val="tx2"/>
                </a:solidFill>
                <a:cs typeface="B Nazanin" pitchFamily="2" charset="-78"/>
              </a:rPr>
              <a:t>محدود بودن میزان کشش برای فیبرهای با ظرفیت مختلف</a:t>
            </a:r>
          </a:p>
          <a:p>
            <a:pPr marL="1200150" lvl="3" indent="-285750" algn="r" rtl="1">
              <a:lnSpc>
                <a:spcPct val="250000"/>
              </a:lnSpc>
              <a:buFont typeface="Wingdings" panose="05000000000000000000" pitchFamily="2" charset="2"/>
              <a:buChar char="v"/>
            </a:pPr>
            <a:r>
              <a:rPr lang="fa-IR" sz="2000" b="1" dirty="0">
                <a:solidFill>
                  <a:schemeClr val="tx2"/>
                </a:solidFill>
                <a:cs typeface="B Nazanin" pitchFamily="2" charset="-78"/>
              </a:rPr>
              <a:t>محافظت کامل در برابر ضربه، برای فیبرهایی که از درون حوضچه می گذرند</a:t>
            </a:r>
            <a:r>
              <a:rPr lang="fa-IR" sz="2000" b="1" dirty="0" smtClean="0">
                <a:solidFill>
                  <a:schemeClr val="tx2"/>
                </a:solidFill>
                <a:cs typeface="B Nazanin" pitchFamily="2" charset="-78"/>
              </a:rPr>
              <a:t>.</a:t>
            </a:r>
          </a:p>
          <a:p>
            <a:pPr marL="1200150" lvl="3" indent="-285750" algn="r" rtl="1">
              <a:lnSpc>
                <a:spcPct val="250000"/>
              </a:lnSpc>
              <a:buFont typeface="Wingdings" panose="05000000000000000000" pitchFamily="2" charset="2"/>
              <a:buChar char="v"/>
            </a:pPr>
            <a:r>
              <a:rPr lang="fa-IR" sz="2000" b="1" dirty="0" smtClean="0">
                <a:solidFill>
                  <a:schemeClr val="tx2"/>
                </a:solidFill>
                <a:cs typeface="B Nazanin" pitchFamily="2" charset="-78"/>
              </a:rPr>
              <a:t>با آسیب دیدن فیبر به سختی تعمیر می شود</a:t>
            </a:r>
          </a:p>
          <a:p>
            <a:pPr marL="1200150" lvl="3" indent="-285750" algn="r" rtl="1">
              <a:lnSpc>
                <a:spcPct val="250000"/>
              </a:lnSpc>
              <a:buFont typeface="Wingdings" panose="05000000000000000000" pitchFamily="2" charset="2"/>
              <a:buChar char="v"/>
            </a:pPr>
            <a:r>
              <a:rPr lang="fa-IR" sz="2000" b="1" dirty="0" smtClean="0">
                <a:solidFill>
                  <a:schemeClr val="tx2"/>
                </a:solidFill>
                <a:cs typeface="B Nazanin" pitchFamily="2" charset="-78"/>
              </a:rPr>
              <a:t>به سختی محل آسیب دیدن فیبر مشخص می گردد</a:t>
            </a:r>
            <a:endParaRPr lang="fa-IR" sz="2000" b="1" dirty="0">
              <a:solidFill>
                <a:schemeClr val="tx2"/>
              </a:solidFill>
              <a:cs typeface="B Nazanin" pitchFamily="2" charset="-78"/>
            </a:endParaRPr>
          </a:p>
          <a:p>
            <a:r>
              <a:rPr lang="fa-IR" sz="1600" dirty="0"/>
              <a:t/>
            </a:r>
            <a:br>
              <a:rPr lang="fa-IR" sz="1600" dirty="0"/>
            </a:br>
            <a:endParaRPr lang="fa-IR" sz="1600" b="1" dirty="0">
              <a:solidFill>
                <a:schemeClr val="tx2"/>
              </a:solidFill>
              <a:cs typeface="B Nazanin" pitchFamily="2" charset="-78"/>
            </a:endParaRPr>
          </a:p>
        </p:txBody>
      </p:sp>
      <p:sp>
        <p:nvSpPr>
          <p:cNvPr id="2" name="AutoShape 2" descr="Image result for ‫کواکسیال‬‎"/>
          <p:cNvSpPr>
            <a:spLocks noChangeAspect="1" noChangeArrowheads="1"/>
          </p:cNvSpPr>
          <p:nvPr/>
        </p:nvSpPr>
        <p:spPr bwMode="auto">
          <a:xfrm>
            <a:off x="155575" y="-411163"/>
            <a:ext cx="1143000" cy="8572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51137371"/>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flipV="1">
            <a:off x="533400" y="1028700"/>
            <a:ext cx="0" cy="6096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33400" y="1028700"/>
            <a:ext cx="8001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438150" y="304800"/>
            <a:ext cx="8153400" cy="609600"/>
          </a:xfrm>
          <a:prstGeom prst="rect">
            <a:avLst/>
          </a:prstGeom>
          <a:gradFill>
            <a:gsLst>
              <a:gs pos="0">
                <a:schemeClr val="accent1">
                  <a:tint val="66000"/>
                  <a:satMod val="160000"/>
                </a:schemeClr>
              </a:gs>
              <a:gs pos="45000">
                <a:schemeClr val="tx1">
                  <a:lumMod val="40000"/>
                  <a:lumOff val="60000"/>
                  <a:alpha val="32000"/>
                </a:schemeClr>
              </a:gs>
              <a:gs pos="100000">
                <a:schemeClr val="accent1">
                  <a:tint val="23500"/>
                  <a:satMod val="160000"/>
                </a:schemeClr>
              </a:gs>
            </a:gsLst>
            <a:lin ang="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1" algn="r" rtl="1">
              <a:spcBef>
                <a:spcPct val="50000"/>
              </a:spcBef>
            </a:pPr>
            <a:r>
              <a:rPr lang="fa-IR" sz="2400" b="1" dirty="0" smtClean="0">
                <a:solidFill>
                  <a:schemeClr val="tx2"/>
                </a:solidFill>
                <a:ea typeface="IranNastaliq" pitchFamily="18" charset="0"/>
                <a:cs typeface="B Titr" pitchFamily="2" charset="-78"/>
              </a:rPr>
              <a:t>ساختار فیبر شیشه ایی</a:t>
            </a:r>
            <a:endParaRPr lang="en-US" sz="2400" b="1" dirty="0">
              <a:solidFill>
                <a:schemeClr val="tx2"/>
              </a:solidFill>
              <a:ea typeface="IranNastaliq" pitchFamily="18" charset="0"/>
              <a:cs typeface="B Titr" pitchFamily="2" charset="-78"/>
            </a:endParaRPr>
          </a:p>
        </p:txBody>
      </p:sp>
      <p:sp>
        <p:nvSpPr>
          <p:cNvPr id="2" name="AutoShape 2" descr="Image result for ‫کواکسیال‬‎"/>
          <p:cNvSpPr>
            <a:spLocks noChangeAspect="1" noChangeArrowheads="1"/>
          </p:cNvSpPr>
          <p:nvPr/>
        </p:nvSpPr>
        <p:spPr bwMode="auto">
          <a:xfrm>
            <a:off x="155575" y="-411163"/>
            <a:ext cx="1143000" cy="8572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7" name="Group 31"/>
          <p:cNvGrpSpPr>
            <a:grpSpLocks/>
          </p:cNvGrpSpPr>
          <p:nvPr/>
        </p:nvGrpSpPr>
        <p:grpSpPr bwMode="auto">
          <a:xfrm>
            <a:off x="665956" y="1886019"/>
            <a:ext cx="7833808" cy="3449598"/>
            <a:chOff x="1150938" y="2617857"/>
            <a:chExt cx="7833808" cy="3449598"/>
          </a:xfrm>
        </p:grpSpPr>
        <p:sp>
          <p:nvSpPr>
            <p:cNvPr id="11" name="Text Box 3"/>
            <p:cNvSpPr txBox="1">
              <a:spLocks noChangeArrowheads="1"/>
            </p:cNvSpPr>
            <p:nvPr/>
          </p:nvSpPr>
          <p:spPr bwMode="auto">
            <a:xfrm>
              <a:off x="1166918" y="2617857"/>
              <a:ext cx="93006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r>
                <a:rPr lang="fa-IR" altLang="en-US" sz="2000" b="1" dirty="0">
                  <a:solidFill>
                    <a:schemeClr val="tx2"/>
                  </a:solidFill>
                  <a:latin typeface="Arial" pitchFamily="34" charset="0"/>
                  <a:cs typeface="B Nazanin" pitchFamily="2" charset="-78"/>
                </a:rPr>
                <a:t>سیگنال </a:t>
              </a:r>
            </a:p>
            <a:p>
              <a:pPr algn="ctr"/>
              <a:r>
                <a:rPr lang="fa-IR" altLang="en-US" sz="2000" b="1" dirty="0" smtClean="0">
                  <a:solidFill>
                    <a:schemeClr val="tx2"/>
                  </a:solidFill>
                  <a:latin typeface="Arial" pitchFamily="34" charset="0"/>
                  <a:cs typeface="B Nazanin" pitchFamily="2" charset="-78"/>
                </a:rPr>
                <a:t>ورودی</a:t>
              </a:r>
              <a:endParaRPr lang="en-US" altLang="en-US" sz="2000" b="1" dirty="0">
                <a:solidFill>
                  <a:schemeClr val="tx2"/>
                </a:solidFill>
                <a:latin typeface="Arial" pitchFamily="34" charset="0"/>
                <a:cs typeface="B Nazanin" pitchFamily="2" charset="-78"/>
              </a:endParaRPr>
            </a:p>
          </p:txBody>
        </p:sp>
        <p:sp>
          <p:nvSpPr>
            <p:cNvPr id="12" name="Line 4"/>
            <p:cNvSpPr>
              <a:spLocks noChangeShapeType="1"/>
            </p:cNvSpPr>
            <p:nvPr/>
          </p:nvSpPr>
          <p:spPr bwMode="auto">
            <a:xfrm>
              <a:off x="2065338" y="3017838"/>
              <a:ext cx="381000" cy="1587"/>
            </a:xfrm>
            <a:prstGeom prst="line">
              <a:avLst/>
            </a:prstGeom>
            <a:noFill/>
            <a:ln w="9525">
              <a:solidFill>
                <a:schemeClr val="tx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 name="Text Box 5"/>
            <p:cNvSpPr txBox="1">
              <a:spLocks noChangeArrowheads="1"/>
            </p:cNvSpPr>
            <p:nvPr/>
          </p:nvSpPr>
          <p:spPr bwMode="auto">
            <a:xfrm>
              <a:off x="2553147" y="2617857"/>
              <a:ext cx="118814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r>
                <a:rPr lang="fa-IR" altLang="en-US" sz="2000" b="1" dirty="0">
                  <a:solidFill>
                    <a:schemeClr val="tx2"/>
                  </a:solidFill>
                  <a:latin typeface="Arial" pitchFamily="34" charset="0"/>
                  <a:cs typeface="B Nazanin" pitchFamily="2" charset="-78"/>
                </a:rPr>
                <a:t>کد کننده یا</a:t>
              </a:r>
            </a:p>
            <a:p>
              <a:pPr algn="ctr"/>
              <a:r>
                <a:rPr lang="fa-IR" altLang="en-US" sz="2000" b="1" dirty="0">
                  <a:solidFill>
                    <a:schemeClr val="tx2"/>
                  </a:solidFill>
                  <a:latin typeface="Arial" pitchFamily="34" charset="0"/>
                  <a:cs typeface="B Nazanin" pitchFamily="2" charset="-78"/>
                </a:rPr>
                <a:t>مبدل</a:t>
              </a:r>
              <a:endParaRPr lang="en-US" altLang="en-US" sz="2000" b="1" dirty="0">
                <a:solidFill>
                  <a:schemeClr val="tx2"/>
                </a:solidFill>
                <a:latin typeface="Arial" pitchFamily="34" charset="0"/>
                <a:cs typeface="B Nazanin" pitchFamily="2" charset="-78"/>
              </a:endParaRPr>
            </a:p>
          </p:txBody>
        </p:sp>
        <p:sp>
          <p:nvSpPr>
            <p:cNvPr id="14" name="Text Box 6"/>
            <p:cNvSpPr txBox="1">
              <a:spLocks noChangeArrowheads="1"/>
            </p:cNvSpPr>
            <p:nvPr/>
          </p:nvSpPr>
          <p:spPr bwMode="auto">
            <a:xfrm>
              <a:off x="4254660" y="2771745"/>
              <a:ext cx="91884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r>
                <a:rPr lang="fa-IR" altLang="en-US" sz="2000" b="1" dirty="0">
                  <a:solidFill>
                    <a:schemeClr val="tx2"/>
                  </a:solidFill>
                  <a:latin typeface="Arial" pitchFamily="34" charset="0"/>
                  <a:cs typeface="B Nazanin" pitchFamily="2" charset="-78"/>
                </a:rPr>
                <a:t>منبع نور</a:t>
              </a:r>
              <a:endParaRPr lang="en-US" altLang="en-US" sz="2000" b="1" dirty="0">
                <a:solidFill>
                  <a:schemeClr val="tx2"/>
                </a:solidFill>
                <a:latin typeface="Arial" pitchFamily="34" charset="0"/>
                <a:cs typeface="B Nazanin" pitchFamily="2" charset="-78"/>
              </a:endParaRPr>
            </a:p>
          </p:txBody>
        </p:sp>
        <p:sp>
          <p:nvSpPr>
            <p:cNvPr id="15" name="Text Box 7"/>
            <p:cNvSpPr txBox="1">
              <a:spLocks noChangeArrowheads="1"/>
            </p:cNvSpPr>
            <p:nvPr/>
          </p:nvSpPr>
          <p:spPr bwMode="auto">
            <a:xfrm>
              <a:off x="5727099" y="2617857"/>
              <a:ext cx="173316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r>
                <a:rPr lang="fa-IR" altLang="en-US" sz="2000" b="1" dirty="0">
                  <a:solidFill>
                    <a:schemeClr val="tx2"/>
                  </a:solidFill>
                  <a:latin typeface="Arial" pitchFamily="34" charset="0"/>
                  <a:cs typeface="B Nazanin" pitchFamily="2" charset="-78"/>
                </a:rPr>
                <a:t>واسط تبدیل منبع</a:t>
              </a:r>
            </a:p>
            <a:p>
              <a:pPr algn="ctr"/>
              <a:r>
                <a:rPr lang="fa-IR" altLang="en-US" sz="2000" b="1" dirty="0">
                  <a:solidFill>
                    <a:schemeClr val="tx2"/>
                  </a:solidFill>
                  <a:latin typeface="Arial" pitchFamily="34" charset="0"/>
                  <a:cs typeface="B Nazanin" pitchFamily="2" charset="-78"/>
                </a:rPr>
                <a:t>به فیبر</a:t>
              </a:r>
              <a:endParaRPr lang="en-US" altLang="en-US" sz="2000" b="1" dirty="0">
                <a:solidFill>
                  <a:schemeClr val="tx2"/>
                </a:solidFill>
                <a:latin typeface="Arial" pitchFamily="34" charset="0"/>
                <a:cs typeface="B Nazanin" pitchFamily="2" charset="-78"/>
              </a:endParaRPr>
            </a:p>
          </p:txBody>
        </p:sp>
        <p:sp>
          <p:nvSpPr>
            <p:cNvPr id="16" name="Rectangle 8"/>
            <p:cNvSpPr>
              <a:spLocks noChangeArrowheads="1"/>
            </p:cNvSpPr>
            <p:nvPr/>
          </p:nvSpPr>
          <p:spPr bwMode="auto">
            <a:xfrm>
              <a:off x="2446338" y="2636838"/>
              <a:ext cx="1371600" cy="76200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ltLang="en-US"/>
            </a:p>
          </p:txBody>
        </p:sp>
        <p:sp>
          <p:nvSpPr>
            <p:cNvPr id="17" name="Rectangle 9"/>
            <p:cNvSpPr>
              <a:spLocks noChangeArrowheads="1"/>
            </p:cNvSpPr>
            <p:nvPr/>
          </p:nvSpPr>
          <p:spPr bwMode="auto">
            <a:xfrm>
              <a:off x="4198938" y="2636838"/>
              <a:ext cx="990600" cy="76200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ltLang="en-US"/>
            </a:p>
          </p:txBody>
        </p:sp>
        <p:sp>
          <p:nvSpPr>
            <p:cNvPr id="18" name="Rectangle 10"/>
            <p:cNvSpPr>
              <a:spLocks noChangeArrowheads="1"/>
            </p:cNvSpPr>
            <p:nvPr/>
          </p:nvSpPr>
          <p:spPr bwMode="auto">
            <a:xfrm>
              <a:off x="5570538" y="2636838"/>
              <a:ext cx="2057400" cy="76200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ltLang="en-US"/>
            </a:p>
          </p:txBody>
        </p:sp>
        <p:sp>
          <p:nvSpPr>
            <p:cNvPr id="19" name="Line 11"/>
            <p:cNvSpPr>
              <a:spLocks noChangeShapeType="1"/>
            </p:cNvSpPr>
            <p:nvPr/>
          </p:nvSpPr>
          <p:spPr bwMode="auto">
            <a:xfrm>
              <a:off x="5189538" y="3017838"/>
              <a:ext cx="381000" cy="1587"/>
            </a:xfrm>
            <a:prstGeom prst="line">
              <a:avLst/>
            </a:prstGeom>
            <a:noFill/>
            <a:ln w="9525">
              <a:solidFill>
                <a:schemeClr val="tx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0" name="Line 12"/>
            <p:cNvSpPr>
              <a:spLocks noChangeShapeType="1"/>
            </p:cNvSpPr>
            <p:nvPr/>
          </p:nvSpPr>
          <p:spPr bwMode="auto">
            <a:xfrm>
              <a:off x="3817938" y="3017838"/>
              <a:ext cx="381000" cy="1587"/>
            </a:xfrm>
            <a:prstGeom prst="line">
              <a:avLst/>
            </a:prstGeom>
            <a:noFill/>
            <a:ln w="9525">
              <a:solidFill>
                <a:schemeClr val="tx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1" name="Text Box 13"/>
            <p:cNvSpPr txBox="1">
              <a:spLocks noChangeArrowheads="1"/>
            </p:cNvSpPr>
            <p:nvPr/>
          </p:nvSpPr>
          <p:spPr bwMode="auto">
            <a:xfrm>
              <a:off x="1891616" y="4827657"/>
              <a:ext cx="125707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r>
                <a:rPr lang="fa-IR" altLang="en-US" sz="2000" b="1" dirty="0">
                  <a:solidFill>
                    <a:schemeClr val="tx2"/>
                  </a:solidFill>
                  <a:latin typeface="Arial" pitchFamily="34" charset="0"/>
                  <a:cs typeface="B Nazanin" pitchFamily="2" charset="-78"/>
                </a:rPr>
                <a:t>واسط تبدیل</a:t>
              </a:r>
            </a:p>
            <a:p>
              <a:pPr algn="ctr"/>
              <a:r>
                <a:rPr lang="fa-IR" altLang="en-US" sz="2000" b="1" dirty="0">
                  <a:solidFill>
                    <a:schemeClr val="tx2"/>
                  </a:solidFill>
                  <a:latin typeface="Arial" pitchFamily="34" charset="0"/>
                  <a:cs typeface="B Nazanin" pitchFamily="2" charset="-78"/>
                </a:rPr>
                <a:t>فیبر به نور</a:t>
              </a:r>
              <a:endParaRPr lang="en-US" altLang="en-US" sz="2000" b="1" dirty="0">
                <a:solidFill>
                  <a:schemeClr val="tx2"/>
                </a:solidFill>
                <a:latin typeface="Arial" pitchFamily="34" charset="0"/>
                <a:cs typeface="B Nazanin" pitchFamily="2" charset="-78"/>
              </a:endParaRPr>
            </a:p>
          </p:txBody>
        </p:sp>
        <p:sp>
          <p:nvSpPr>
            <p:cNvPr id="22" name="Text Box 14"/>
            <p:cNvSpPr txBox="1">
              <a:spLocks noChangeArrowheads="1"/>
            </p:cNvSpPr>
            <p:nvPr/>
          </p:nvSpPr>
          <p:spPr bwMode="auto">
            <a:xfrm>
              <a:off x="3900007" y="4781619"/>
              <a:ext cx="105189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r>
                <a:rPr lang="fa-IR" altLang="en-US" sz="2000" b="1" dirty="0" smtClean="0">
                  <a:solidFill>
                    <a:schemeClr val="tx2"/>
                  </a:solidFill>
                  <a:latin typeface="Arial" pitchFamily="34" charset="0"/>
                  <a:cs typeface="B Nazanin" pitchFamily="2" charset="-78"/>
                </a:rPr>
                <a:t>آشکارساز</a:t>
              </a:r>
              <a:endParaRPr lang="fa-IR" altLang="en-US" sz="2000" b="1" dirty="0">
                <a:solidFill>
                  <a:schemeClr val="tx2"/>
                </a:solidFill>
                <a:latin typeface="Arial" pitchFamily="34" charset="0"/>
                <a:cs typeface="B Nazanin" pitchFamily="2" charset="-78"/>
              </a:endParaRPr>
            </a:p>
            <a:p>
              <a:pPr algn="ctr"/>
              <a:r>
                <a:rPr lang="fa-IR" altLang="en-US" sz="2000" b="1" dirty="0">
                  <a:solidFill>
                    <a:schemeClr val="tx2"/>
                  </a:solidFill>
                  <a:latin typeface="Arial" pitchFamily="34" charset="0"/>
                  <a:cs typeface="B Nazanin" pitchFamily="2" charset="-78"/>
                </a:rPr>
                <a:t>نور</a:t>
              </a:r>
              <a:endParaRPr lang="en-US" altLang="en-US" sz="2000" b="1" dirty="0">
                <a:solidFill>
                  <a:schemeClr val="tx2"/>
                </a:solidFill>
                <a:latin typeface="Arial" pitchFamily="34" charset="0"/>
                <a:cs typeface="B Nazanin" pitchFamily="2" charset="-78"/>
              </a:endParaRPr>
            </a:p>
          </p:txBody>
        </p:sp>
        <p:sp>
          <p:nvSpPr>
            <p:cNvPr id="23" name="Text Box 15"/>
            <p:cNvSpPr txBox="1">
              <a:spLocks noChangeArrowheads="1"/>
            </p:cNvSpPr>
            <p:nvPr/>
          </p:nvSpPr>
          <p:spPr bwMode="auto">
            <a:xfrm>
              <a:off x="5574992" y="4827657"/>
              <a:ext cx="200086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r>
                <a:rPr lang="fa-IR" altLang="en-US" sz="2000" b="1" dirty="0">
                  <a:solidFill>
                    <a:schemeClr val="tx2"/>
                  </a:solidFill>
                  <a:latin typeface="Arial" pitchFamily="34" charset="0"/>
                  <a:cs typeface="B Nazanin" pitchFamily="2" charset="-78"/>
                </a:rPr>
                <a:t>تبدیل اطلاعات به </a:t>
              </a:r>
            </a:p>
            <a:p>
              <a:pPr algn="ctr"/>
              <a:r>
                <a:rPr lang="fa-IR" altLang="en-US" sz="2000" b="1" dirty="0">
                  <a:solidFill>
                    <a:schemeClr val="tx2"/>
                  </a:solidFill>
                  <a:latin typeface="Arial" pitchFamily="34" charset="0"/>
                  <a:cs typeface="B Nazanin" pitchFamily="2" charset="-78"/>
                </a:rPr>
                <a:t>خروجی با آمپلی فایر</a:t>
              </a:r>
              <a:endParaRPr lang="en-US" altLang="en-US" sz="2000" b="1" dirty="0">
                <a:solidFill>
                  <a:schemeClr val="tx2"/>
                </a:solidFill>
                <a:latin typeface="Arial" pitchFamily="34" charset="0"/>
                <a:cs typeface="B Nazanin" pitchFamily="2" charset="-78"/>
              </a:endParaRPr>
            </a:p>
          </p:txBody>
        </p:sp>
        <p:sp>
          <p:nvSpPr>
            <p:cNvPr id="24" name="Rectangle 16"/>
            <p:cNvSpPr>
              <a:spLocks noChangeArrowheads="1"/>
            </p:cNvSpPr>
            <p:nvPr/>
          </p:nvSpPr>
          <p:spPr bwMode="auto">
            <a:xfrm>
              <a:off x="1600200" y="4800600"/>
              <a:ext cx="1828800" cy="76200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ltLang="en-US"/>
            </a:p>
          </p:txBody>
        </p:sp>
        <p:sp>
          <p:nvSpPr>
            <p:cNvPr id="25" name="Line 17"/>
            <p:cNvSpPr>
              <a:spLocks noChangeShapeType="1"/>
            </p:cNvSpPr>
            <p:nvPr/>
          </p:nvSpPr>
          <p:spPr bwMode="auto">
            <a:xfrm flipV="1">
              <a:off x="3429000" y="5151438"/>
              <a:ext cx="273644" cy="30162"/>
            </a:xfrm>
            <a:prstGeom prst="line">
              <a:avLst/>
            </a:prstGeom>
            <a:noFill/>
            <a:ln w="9525">
              <a:solidFill>
                <a:schemeClr val="tx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6" name="Rectangle 18"/>
            <p:cNvSpPr>
              <a:spLocks noChangeArrowheads="1"/>
            </p:cNvSpPr>
            <p:nvPr/>
          </p:nvSpPr>
          <p:spPr bwMode="auto">
            <a:xfrm>
              <a:off x="3702644" y="4800600"/>
              <a:ext cx="1326556" cy="76200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ltLang="en-US"/>
            </a:p>
          </p:txBody>
        </p:sp>
        <p:sp>
          <p:nvSpPr>
            <p:cNvPr id="27" name="Line 19"/>
            <p:cNvSpPr>
              <a:spLocks noChangeShapeType="1"/>
            </p:cNvSpPr>
            <p:nvPr/>
          </p:nvSpPr>
          <p:spPr bwMode="auto">
            <a:xfrm>
              <a:off x="7704138" y="5151438"/>
              <a:ext cx="381000" cy="1587"/>
            </a:xfrm>
            <a:prstGeom prst="line">
              <a:avLst/>
            </a:prstGeom>
            <a:noFill/>
            <a:ln w="9525">
              <a:solidFill>
                <a:schemeClr val="tx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8" name="Line 20"/>
            <p:cNvSpPr>
              <a:spLocks noChangeShapeType="1"/>
            </p:cNvSpPr>
            <p:nvPr/>
          </p:nvSpPr>
          <p:spPr bwMode="auto">
            <a:xfrm>
              <a:off x="5029200" y="5181600"/>
              <a:ext cx="381000" cy="1588"/>
            </a:xfrm>
            <a:prstGeom prst="line">
              <a:avLst/>
            </a:prstGeom>
            <a:noFill/>
            <a:ln w="9525">
              <a:solidFill>
                <a:schemeClr val="tx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9" name="Rectangle 21"/>
            <p:cNvSpPr>
              <a:spLocks noChangeArrowheads="1"/>
            </p:cNvSpPr>
            <p:nvPr/>
          </p:nvSpPr>
          <p:spPr bwMode="auto">
            <a:xfrm>
              <a:off x="5410200" y="4800600"/>
              <a:ext cx="2293938" cy="76200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ltLang="en-US"/>
            </a:p>
          </p:txBody>
        </p:sp>
        <p:sp>
          <p:nvSpPr>
            <p:cNvPr id="30" name="Text Box 22"/>
            <p:cNvSpPr txBox="1">
              <a:spLocks noChangeArrowheads="1"/>
            </p:cNvSpPr>
            <p:nvPr/>
          </p:nvSpPr>
          <p:spPr bwMode="auto">
            <a:xfrm>
              <a:off x="8123613" y="4827657"/>
              <a:ext cx="86113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r>
                <a:rPr lang="fa-IR" altLang="en-US" sz="2000" b="1" dirty="0">
                  <a:solidFill>
                    <a:schemeClr val="tx2"/>
                  </a:solidFill>
                  <a:latin typeface="Arial" pitchFamily="34" charset="0"/>
                  <a:cs typeface="B Nazanin" pitchFamily="2" charset="-78"/>
                </a:rPr>
                <a:t>خروجی</a:t>
              </a:r>
              <a:endParaRPr lang="en-US" altLang="en-US" sz="2000" b="1" dirty="0">
                <a:solidFill>
                  <a:schemeClr val="tx2"/>
                </a:solidFill>
                <a:latin typeface="Arial" pitchFamily="34" charset="0"/>
                <a:cs typeface="B Nazanin" pitchFamily="2" charset="-78"/>
              </a:endParaRPr>
            </a:p>
          </p:txBody>
        </p:sp>
        <p:sp>
          <p:nvSpPr>
            <p:cNvPr id="31" name="AutoShape 23"/>
            <p:cNvSpPr>
              <a:spLocks noChangeArrowheads="1"/>
            </p:cNvSpPr>
            <p:nvPr/>
          </p:nvSpPr>
          <p:spPr bwMode="auto">
            <a:xfrm rot="5400000">
              <a:off x="6980238" y="3132138"/>
              <a:ext cx="1295400" cy="914400"/>
            </a:xfrm>
            <a:custGeom>
              <a:avLst/>
              <a:gdLst>
                <a:gd name="T0" fmla="*/ 2147483647 w 21600"/>
                <a:gd name="T1" fmla="*/ 0 h 21600"/>
                <a:gd name="T2" fmla="*/ 303058600 w 21600"/>
                <a:gd name="T3" fmla="*/ 842643341 h 21600"/>
                <a:gd name="T4" fmla="*/ 2147483647 w 21600"/>
                <a:gd name="T5" fmla="*/ 212501318 h 21600"/>
                <a:gd name="T6" fmla="*/ 2147483647 w 21600"/>
                <a:gd name="T7" fmla="*/ 842643341 h 21600"/>
                <a:gd name="T8" fmla="*/ 0 60000 65536"/>
                <a:gd name="T9" fmla="*/ 0 60000 65536"/>
                <a:gd name="T10" fmla="*/ 0 60000 65536"/>
                <a:gd name="T11" fmla="*/ 0 60000 65536"/>
                <a:gd name="T12" fmla="*/ 0 w 21600"/>
                <a:gd name="T13" fmla="*/ 0 h 21600"/>
                <a:gd name="T14" fmla="*/ 21600 w 21600"/>
                <a:gd name="T15" fmla="*/ 8085 h 21600"/>
              </a:gdLst>
              <a:ahLst/>
              <a:cxnLst>
                <a:cxn ang="T8">
                  <a:pos x="T0" y="T1"/>
                </a:cxn>
                <a:cxn ang="T9">
                  <a:pos x="T2" y="T3"/>
                </a:cxn>
                <a:cxn ang="T10">
                  <a:pos x="T4" y="T5"/>
                </a:cxn>
                <a:cxn ang="T11">
                  <a:pos x="T6" y="T7"/>
                </a:cxn>
              </a:cxnLst>
              <a:rect l="T12" t="T13" r="T14" b="T15"/>
              <a:pathLst>
                <a:path w="21600" h="21600">
                  <a:moveTo>
                    <a:pt x="2805" y="11061"/>
                  </a:moveTo>
                  <a:cubicBezTo>
                    <a:pt x="2802" y="10974"/>
                    <a:pt x="2801" y="10887"/>
                    <a:pt x="2801" y="10800"/>
                  </a:cubicBezTo>
                  <a:cubicBezTo>
                    <a:pt x="2801" y="6382"/>
                    <a:pt x="6382" y="2801"/>
                    <a:pt x="10800" y="2801"/>
                  </a:cubicBezTo>
                  <a:cubicBezTo>
                    <a:pt x="15217" y="2801"/>
                    <a:pt x="18799" y="6382"/>
                    <a:pt x="18799" y="10800"/>
                  </a:cubicBezTo>
                  <a:cubicBezTo>
                    <a:pt x="18799" y="10887"/>
                    <a:pt x="18797" y="10974"/>
                    <a:pt x="18794" y="11061"/>
                  </a:cubicBezTo>
                  <a:lnTo>
                    <a:pt x="21594" y="11153"/>
                  </a:lnTo>
                  <a:cubicBezTo>
                    <a:pt x="21598" y="11035"/>
                    <a:pt x="21600" y="10917"/>
                    <a:pt x="21600" y="10800"/>
                  </a:cubicBezTo>
                  <a:cubicBezTo>
                    <a:pt x="21600" y="4835"/>
                    <a:pt x="16764" y="0"/>
                    <a:pt x="10800" y="0"/>
                  </a:cubicBezTo>
                  <a:cubicBezTo>
                    <a:pt x="4835" y="0"/>
                    <a:pt x="0" y="4835"/>
                    <a:pt x="0" y="10800"/>
                  </a:cubicBezTo>
                  <a:cubicBezTo>
                    <a:pt x="-1" y="10917"/>
                    <a:pt x="1" y="11035"/>
                    <a:pt x="5" y="11153"/>
                  </a:cubicBezTo>
                  <a:close/>
                </a:path>
              </a:pathLst>
            </a:cu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ltLang="en-US"/>
            </a:p>
          </p:txBody>
        </p:sp>
        <p:sp>
          <p:nvSpPr>
            <p:cNvPr id="32" name="AutoShape 24"/>
            <p:cNvSpPr>
              <a:spLocks noChangeArrowheads="1"/>
            </p:cNvSpPr>
            <p:nvPr/>
          </p:nvSpPr>
          <p:spPr bwMode="auto">
            <a:xfrm rot="16200000" flipH="1">
              <a:off x="1036638" y="4198938"/>
              <a:ext cx="1143000" cy="914400"/>
            </a:xfrm>
            <a:custGeom>
              <a:avLst/>
              <a:gdLst>
                <a:gd name="T0" fmla="*/ 1600298905 w 21600"/>
                <a:gd name="T1" fmla="*/ 0 h 21600"/>
                <a:gd name="T2" fmla="*/ 209074891 w 21600"/>
                <a:gd name="T3" fmla="*/ 839306120 h 21600"/>
                <a:gd name="T4" fmla="*/ 1600298905 w 21600"/>
                <a:gd name="T5" fmla="*/ 213639238 h 21600"/>
                <a:gd name="T6" fmla="*/ 2147483647 w 21600"/>
                <a:gd name="T7" fmla="*/ 839306120 h 21600"/>
                <a:gd name="T8" fmla="*/ 0 60000 65536"/>
                <a:gd name="T9" fmla="*/ 0 60000 65536"/>
                <a:gd name="T10" fmla="*/ 0 60000 65536"/>
                <a:gd name="T11" fmla="*/ 0 60000 65536"/>
                <a:gd name="T12" fmla="*/ 0 w 21600"/>
                <a:gd name="T13" fmla="*/ 0 h 21600"/>
                <a:gd name="T14" fmla="*/ 21600 w 21600"/>
                <a:gd name="T15" fmla="*/ 8032 h 21600"/>
              </a:gdLst>
              <a:ahLst/>
              <a:cxnLst>
                <a:cxn ang="T8">
                  <a:pos x="T0" y="T1"/>
                </a:cxn>
                <a:cxn ang="T9">
                  <a:pos x="T2" y="T3"/>
                </a:cxn>
                <a:cxn ang="T10">
                  <a:pos x="T4" y="T5"/>
                </a:cxn>
                <a:cxn ang="T11">
                  <a:pos x="T6" y="T7"/>
                </a:cxn>
              </a:cxnLst>
              <a:rect l="T12" t="T13" r="T14" b="T15"/>
              <a:pathLst>
                <a:path w="21600" h="21600">
                  <a:moveTo>
                    <a:pt x="2819" y="11023"/>
                  </a:moveTo>
                  <a:cubicBezTo>
                    <a:pt x="2817" y="10949"/>
                    <a:pt x="2816" y="10874"/>
                    <a:pt x="2816" y="10800"/>
                  </a:cubicBezTo>
                  <a:cubicBezTo>
                    <a:pt x="2816" y="6390"/>
                    <a:pt x="6390" y="2816"/>
                    <a:pt x="10800" y="2816"/>
                  </a:cubicBezTo>
                  <a:cubicBezTo>
                    <a:pt x="15209" y="2816"/>
                    <a:pt x="18784" y="6390"/>
                    <a:pt x="18784" y="10800"/>
                  </a:cubicBezTo>
                  <a:cubicBezTo>
                    <a:pt x="18784" y="10874"/>
                    <a:pt x="18782" y="10949"/>
                    <a:pt x="18780" y="11023"/>
                  </a:cubicBezTo>
                  <a:lnTo>
                    <a:pt x="21595" y="11103"/>
                  </a:lnTo>
                  <a:cubicBezTo>
                    <a:pt x="21598" y="11002"/>
                    <a:pt x="21600" y="10901"/>
                    <a:pt x="21600" y="10800"/>
                  </a:cubicBezTo>
                  <a:cubicBezTo>
                    <a:pt x="21600" y="4835"/>
                    <a:pt x="16764" y="0"/>
                    <a:pt x="10800" y="0"/>
                  </a:cubicBezTo>
                  <a:cubicBezTo>
                    <a:pt x="4835" y="0"/>
                    <a:pt x="0" y="4835"/>
                    <a:pt x="0" y="10800"/>
                  </a:cubicBezTo>
                  <a:cubicBezTo>
                    <a:pt x="-1" y="10901"/>
                    <a:pt x="1" y="11002"/>
                    <a:pt x="4" y="11103"/>
                  </a:cubicBezTo>
                  <a:close/>
                </a:path>
              </a:pathLst>
            </a:cu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ltLang="en-US"/>
            </a:p>
          </p:txBody>
        </p:sp>
        <p:sp>
          <p:nvSpPr>
            <p:cNvPr id="33" name="Rectangle 25"/>
            <p:cNvSpPr>
              <a:spLocks noChangeArrowheads="1"/>
            </p:cNvSpPr>
            <p:nvPr/>
          </p:nvSpPr>
          <p:spPr bwMode="auto">
            <a:xfrm>
              <a:off x="1608138" y="4084638"/>
              <a:ext cx="6019800" cy="152400"/>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ltLang="en-US"/>
            </a:p>
          </p:txBody>
        </p:sp>
        <p:sp>
          <p:nvSpPr>
            <p:cNvPr id="34" name="Text Box 26"/>
            <p:cNvSpPr txBox="1">
              <a:spLocks noChangeArrowheads="1"/>
            </p:cNvSpPr>
            <p:nvPr/>
          </p:nvSpPr>
          <p:spPr bwMode="auto">
            <a:xfrm>
              <a:off x="3367616" y="3655983"/>
              <a:ext cx="215636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r>
                <a:rPr lang="fa-IR" altLang="en-US" sz="2000" b="1" dirty="0" smtClean="0">
                  <a:solidFill>
                    <a:schemeClr val="tx2"/>
                  </a:solidFill>
                  <a:latin typeface="Arial" pitchFamily="34" charset="0"/>
                  <a:cs typeface="B Nazanin" pitchFamily="2" charset="-78"/>
                </a:rPr>
                <a:t>رسانه انتقال فیبر نوری</a:t>
              </a:r>
              <a:endParaRPr lang="en-US" altLang="en-US" sz="2000" b="1" dirty="0">
                <a:solidFill>
                  <a:schemeClr val="tx2"/>
                </a:solidFill>
                <a:latin typeface="Arial" pitchFamily="34" charset="0"/>
                <a:cs typeface="B Nazanin" pitchFamily="2" charset="-78"/>
              </a:endParaRPr>
            </a:p>
          </p:txBody>
        </p:sp>
        <p:sp>
          <p:nvSpPr>
            <p:cNvPr id="35" name="Text Box 28"/>
            <p:cNvSpPr txBox="1">
              <a:spLocks noChangeArrowheads="1"/>
            </p:cNvSpPr>
            <p:nvPr/>
          </p:nvSpPr>
          <p:spPr bwMode="auto">
            <a:xfrm>
              <a:off x="3822157" y="5667345"/>
              <a:ext cx="139333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r>
                <a:rPr lang="fa-IR" altLang="en-US" sz="2000" b="1" dirty="0" smtClean="0">
                  <a:solidFill>
                    <a:schemeClr val="tx2"/>
                  </a:solidFill>
                  <a:latin typeface="Arial" pitchFamily="34" charset="0"/>
                  <a:cs typeface="B Nazanin" pitchFamily="2" charset="-78"/>
                </a:rPr>
                <a:t>دریافت کننده</a:t>
              </a:r>
              <a:endParaRPr lang="en-US" altLang="en-US" sz="2000" b="1" dirty="0">
                <a:solidFill>
                  <a:schemeClr val="tx2"/>
                </a:solidFill>
                <a:latin typeface="Arial" pitchFamily="34" charset="0"/>
                <a:cs typeface="B Nazanin" pitchFamily="2" charset="-78"/>
              </a:endParaRPr>
            </a:p>
          </p:txBody>
        </p:sp>
      </p:grpSp>
      <p:sp>
        <p:nvSpPr>
          <p:cNvPr id="36" name="Text Box 28"/>
          <p:cNvSpPr txBox="1">
            <a:spLocks noChangeArrowheads="1"/>
          </p:cNvSpPr>
          <p:nvPr/>
        </p:nvSpPr>
        <p:spPr bwMode="auto">
          <a:xfrm>
            <a:off x="3581165" y="1350822"/>
            <a:ext cx="127791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r>
              <a:rPr lang="fa-IR" altLang="en-US" sz="2000" b="1" dirty="0" smtClean="0">
                <a:solidFill>
                  <a:schemeClr val="tx2"/>
                </a:solidFill>
                <a:latin typeface="Arial" pitchFamily="34" charset="0"/>
                <a:cs typeface="B Nazanin" pitchFamily="2" charset="-78"/>
              </a:rPr>
              <a:t>ارسال کننده</a:t>
            </a:r>
            <a:endParaRPr lang="en-US" altLang="en-US" sz="2000" b="1" dirty="0">
              <a:solidFill>
                <a:schemeClr val="tx2"/>
              </a:solidFill>
              <a:latin typeface="Arial" pitchFamily="34" charset="0"/>
              <a:cs typeface="B Nazanin" pitchFamily="2" charset="-78"/>
            </a:endParaRPr>
          </a:p>
        </p:txBody>
      </p:sp>
    </p:spTree>
    <p:extLst>
      <p:ext uri="{BB962C8B-B14F-4D97-AF65-F5344CB8AC3E}">
        <p14:creationId xmlns:p14="http://schemas.microsoft.com/office/powerpoint/2010/main" val="405742545"/>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flipV="1">
            <a:off x="533400" y="1028700"/>
            <a:ext cx="0" cy="6096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33400" y="1028700"/>
            <a:ext cx="8001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438150" y="304800"/>
            <a:ext cx="8153400" cy="609600"/>
          </a:xfrm>
          <a:prstGeom prst="rect">
            <a:avLst/>
          </a:prstGeom>
          <a:gradFill>
            <a:gsLst>
              <a:gs pos="0">
                <a:schemeClr val="accent1">
                  <a:tint val="66000"/>
                  <a:satMod val="160000"/>
                </a:schemeClr>
              </a:gs>
              <a:gs pos="45000">
                <a:schemeClr val="tx1">
                  <a:lumMod val="40000"/>
                  <a:lumOff val="60000"/>
                  <a:alpha val="32000"/>
                </a:schemeClr>
              </a:gs>
              <a:gs pos="100000">
                <a:schemeClr val="accent1">
                  <a:tint val="23500"/>
                  <a:satMod val="160000"/>
                </a:schemeClr>
              </a:gs>
            </a:gsLst>
            <a:lin ang="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1" algn="r" rtl="1">
              <a:spcBef>
                <a:spcPct val="50000"/>
              </a:spcBef>
            </a:pPr>
            <a:r>
              <a:rPr lang="fa-IR" sz="2400" b="1" dirty="0" smtClean="0">
                <a:solidFill>
                  <a:schemeClr val="tx2"/>
                </a:solidFill>
                <a:ea typeface="IranNastaliq" pitchFamily="18" charset="0"/>
                <a:cs typeface="B Titr" pitchFamily="2" charset="-78"/>
              </a:rPr>
              <a:t>تبدیل سیگنال الکتریکی به نور</a:t>
            </a:r>
            <a:endParaRPr lang="en-US" sz="2400" b="1" dirty="0">
              <a:solidFill>
                <a:schemeClr val="tx2"/>
              </a:solidFill>
              <a:ea typeface="IranNastaliq" pitchFamily="18" charset="0"/>
              <a:cs typeface="B Titr" pitchFamily="2" charset="-78"/>
            </a:endParaRPr>
          </a:p>
        </p:txBody>
      </p:sp>
      <p:sp>
        <p:nvSpPr>
          <p:cNvPr id="2" name="AutoShape 2" descr="Image result for ‫کواکسیال‬‎"/>
          <p:cNvSpPr>
            <a:spLocks noChangeAspect="1" noChangeArrowheads="1"/>
          </p:cNvSpPr>
          <p:nvPr/>
        </p:nvSpPr>
        <p:spPr bwMode="auto">
          <a:xfrm>
            <a:off x="155575" y="-411163"/>
            <a:ext cx="1143000" cy="8572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 name="Picture 29"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2128" y="2286000"/>
            <a:ext cx="7900460" cy="2971960"/>
          </a:xfrm>
          <a:prstGeom prst="rect">
            <a:avLst/>
          </a:prstGeom>
        </p:spPr>
      </p:pic>
      <p:sp>
        <p:nvSpPr>
          <p:cNvPr id="31" name="Rectangle 30"/>
          <p:cNvSpPr/>
          <p:nvPr/>
        </p:nvSpPr>
        <p:spPr>
          <a:xfrm>
            <a:off x="838200" y="5536328"/>
            <a:ext cx="6762750" cy="400110"/>
          </a:xfrm>
          <a:prstGeom prst="rect">
            <a:avLst/>
          </a:prstGeom>
        </p:spPr>
        <p:txBody>
          <a:bodyPr wrap="square">
            <a:spAutoFit/>
          </a:bodyPr>
          <a:lstStyle/>
          <a:p>
            <a:pPr algn="ctr" rtl="1">
              <a:spcBef>
                <a:spcPct val="50000"/>
              </a:spcBef>
            </a:pPr>
            <a:r>
              <a:rPr lang="fa-IR" altLang="en-US" sz="2000" b="1" dirty="0">
                <a:cs typeface="B Nazanin" pitchFamily="2" charset="-78"/>
              </a:rPr>
              <a:t>مقایسه ای بین لیزر های نیمه هادی و </a:t>
            </a:r>
            <a:r>
              <a:rPr lang="en-US" altLang="en-US" sz="2000" b="1" dirty="0">
                <a:cs typeface="B Nazanin" pitchFamily="2" charset="-78"/>
              </a:rPr>
              <a:t>LED</a:t>
            </a:r>
            <a:r>
              <a:rPr lang="fa-IR" altLang="en-US" sz="2000" b="1" dirty="0">
                <a:cs typeface="B Nazanin" pitchFamily="2" charset="-78"/>
              </a:rPr>
              <a:t> بعنوان منبع نور</a:t>
            </a:r>
            <a:endParaRPr lang="en-US" altLang="en-US" sz="2000" b="1" dirty="0">
              <a:cs typeface="B Nazanin" pitchFamily="2" charset="-78"/>
            </a:endParaRPr>
          </a:p>
        </p:txBody>
      </p:sp>
    </p:spTree>
    <p:extLst>
      <p:ext uri="{BB962C8B-B14F-4D97-AF65-F5344CB8AC3E}">
        <p14:creationId xmlns:p14="http://schemas.microsoft.com/office/powerpoint/2010/main" val="18604043"/>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flipV="1">
            <a:off x="533400" y="1028700"/>
            <a:ext cx="0" cy="6096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33400" y="1028700"/>
            <a:ext cx="8001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438150" y="304800"/>
            <a:ext cx="8153400" cy="609600"/>
          </a:xfrm>
          <a:prstGeom prst="rect">
            <a:avLst/>
          </a:prstGeom>
          <a:gradFill>
            <a:gsLst>
              <a:gs pos="0">
                <a:schemeClr val="accent1">
                  <a:tint val="66000"/>
                  <a:satMod val="160000"/>
                </a:schemeClr>
              </a:gs>
              <a:gs pos="45000">
                <a:schemeClr val="tx1">
                  <a:lumMod val="40000"/>
                  <a:lumOff val="60000"/>
                  <a:alpha val="32000"/>
                </a:schemeClr>
              </a:gs>
              <a:gs pos="100000">
                <a:schemeClr val="accent1">
                  <a:tint val="23500"/>
                  <a:satMod val="160000"/>
                </a:schemeClr>
              </a:gs>
            </a:gsLst>
            <a:lin ang="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1" algn="r" rtl="1">
              <a:spcBef>
                <a:spcPct val="50000"/>
              </a:spcBef>
            </a:pPr>
            <a:r>
              <a:rPr lang="fa-IR" sz="2400" b="1" dirty="0" smtClean="0">
                <a:solidFill>
                  <a:schemeClr val="tx2"/>
                </a:solidFill>
                <a:ea typeface="IranNastaliq" pitchFamily="18" charset="0"/>
                <a:cs typeface="B Titr" pitchFamily="2" charset="-78"/>
              </a:rPr>
              <a:t>حالات فیبر نوری</a:t>
            </a:r>
            <a:endParaRPr lang="en-US" sz="2400" b="1" dirty="0">
              <a:solidFill>
                <a:schemeClr val="tx2"/>
              </a:solidFill>
              <a:ea typeface="IranNastaliq" pitchFamily="18" charset="0"/>
              <a:cs typeface="B Titr" pitchFamily="2" charset="-78"/>
            </a:endParaRPr>
          </a:p>
        </p:txBody>
      </p:sp>
      <p:sp>
        <p:nvSpPr>
          <p:cNvPr id="6" name="Rectangle 5"/>
          <p:cNvSpPr/>
          <p:nvPr/>
        </p:nvSpPr>
        <p:spPr>
          <a:xfrm>
            <a:off x="992791" y="999605"/>
            <a:ext cx="8058843" cy="5478423"/>
          </a:xfrm>
          <a:prstGeom prst="rect">
            <a:avLst/>
          </a:prstGeom>
        </p:spPr>
        <p:txBody>
          <a:bodyPr wrap="square">
            <a:spAutoFit/>
          </a:bodyPr>
          <a:lstStyle/>
          <a:p>
            <a:pPr marL="1200150" lvl="3" indent="-285750" algn="r" rtl="1">
              <a:lnSpc>
                <a:spcPct val="250000"/>
              </a:lnSpc>
              <a:buFont typeface="Wingdings" panose="05000000000000000000" pitchFamily="2" charset="2"/>
              <a:buChar char="v"/>
            </a:pPr>
            <a:r>
              <a:rPr lang="fa-IR" sz="2000" b="1" dirty="0" smtClean="0">
                <a:solidFill>
                  <a:schemeClr val="tx2"/>
                </a:solidFill>
                <a:cs typeface="B Nazanin" pitchFamily="2" charset="-78"/>
              </a:rPr>
              <a:t>فیبرنوری چند حالته</a:t>
            </a:r>
          </a:p>
          <a:p>
            <a:pPr marL="1657350" lvl="4" indent="-285750" algn="r" rtl="1">
              <a:lnSpc>
                <a:spcPct val="250000"/>
              </a:lnSpc>
              <a:buFont typeface="Wingdings" panose="05000000000000000000" pitchFamily="2" charset="2"/>
              <a:buChar char="v"/>
            </a:pPr>
            <a:r>
              <a:rPr lang="fa-IR" sz="2000" b="1" dirty="0">
                <a:solidFill>
                  <a:schemeClr val="tx2"/>
                </a:solidFill>
                <a:cs typeface="B Nazanin" pitchFamily="2" charset="-78"/>
              </a:rPr>
              <a:t>بخش هسته قطر بیشتری دارد و حدود 50 تا 100 میکرون </a:t>
            </a:r>
            <a:r>
              <a:rPr lang="fa-IR" sz="2000" b="1" dirty="0" smtClean="0">
                <a:solidFill>
                  <a:schemeClr val="tx2"/>
                </a:solidFill>
                <a:cs typeface="B Nazanin" pitchFamily="2" charset="-78"/>
              </a:rPr>
              <a:t>است</a:t>
            </a:r>
          </a:p>
          <a:p>
            <a:pPr marL="1657350" lvl="4" indent="-285750" algn="r" rtl="1">
              <a:lnSpc>
                <a:spcPct val="250000"/>
              </a:lnSpc>
              <a:buFont typeface="Wingdings" panose="05000000000000000000" pitchFamily="2" charset="2"/>
              <a:buChar char="v"/>
            </a:pPr>
            <a:r>
              <a:rPr lang="fa-IR" sz="2000" b="1" dirty="0">
                <a:solidFill>
                  <a:schemeClr val="tx2"/>
                </a:solidFill>
                <a:cs typeface="B Nazanin" pitchFamily="2" charset="-78"/>
              </a:rPr>
              <a:t>هنگام گسیل نور به داخل آن، مدهای مختلفی به طور همزمان از داخل مغزی انتشار می یابند. </a:t>
            </a:r>
          </a:p>
          <a:p>
            <a:pPr marL="1200150" lvl="3" indent="-285750" algn="r" rtl="1">
              <a:lnSpc>
                <a:spcPct val="250000"/>
              </a:lnSpc>
              <a:buFont typeface="Wingdings" panose="05000000000000000000" pitchFamily="2" charset="2"/>
              <a:buChar char="v"/>
            </a:pPr>
            <a:r>
              <a:rPr lang="fa-IR" sz="2000" b="1" dirty="0" smtClean="0">
                <a:solidFill>
                  <a:schemeClr val="tx2"/>
                </a:solidFill>
                <a:cs typeface="B Nazanin" pitchFamily="2" charset="-78"/>
              </a:rPr>
              <a:t>فیبرنوری تک حالته</a:t>
            </a:r>
          </a:p>
          <a:p>
            <a:pPr marL="1657350" lvl="4" indent="-285750" algn="r" rtl="1">
              <a:lnSpc>
                <a:spcPct val="250000"/>
              </a:lnSpc>
              <a:buFont typeface="Wingdings" panose="05000000000000000000" pitchFamily="2" charset="2"/>
              <a:buChar char="v"/>
            </a:pPr>
            <a:r>
              <a:rPr lang="fa-IR" sz="2000" b="1" dirty="0" smtClean="0">
                <a:solidFill>
                  <a:schemeClr val="tx2"/>
                </a:solidFill>
                <a:cs typeface="B Nazanin" pitchFamily="2" charset="-78"/>
              </a:rPr>
              <a:t>قطر مغزی در این نوع فیبرها حداکثر 10 میکرون است</a:t>
            </a:r>
          </a:p>
          <a:p>
            <a:pPr marL="1657350" lvl="4" indent="-285750" algn="r" rtl="1">
              <a:lnSpc>
                <a:spcPct val="250000"/>
              </a:lnSpc>
              <a:buFont typeface="Wingdings" panose="05000000000000000000" pitchFamily="2" charset="2"/>
              <a:buChar char="v"/>
            </a:pPr>
            <a:r>
              <a:rPr lang="ar-SA" altLang="en-US" sz="2000" b="1" dirty="0">
                <a:solidFill>
                  <a:schemeClr val="tx2"/>
                </a:solidFill>
                <a:cs typeface="B Nazanin" pitchFamily="2" charset="-78"/>
              </a:rPr>
              <a:t>فقط از نوری با یک طول موج استفاده </a:t>
            </a:r>
            <a:r>
              <a:rPr lang="ar-SA" altLang="en-US" sz="2000" b="1" dirty="0" smtClean="0">
                <a:solidFill>
                  <a:schemeClr val="tx2"/>
                </a:solidFill>
                <a:cs typeface="B Nazanin" pitchFamily="2" charset="-78"/>
              </a:rPr>
              <a:t>میشود</a:t>
            </a:r>
            <a:endParaRPr lang="fa-IR" sz="1600" b="1" dirty="0">
              <a:solidFill>
                <a:schemeClr val="tx2"/>
              </a:solidFill>
              <a:cs typeface="B Nazanin" pitchFamily="2" charset="-78"/>
            </a:endParaRPr>
          </a:p>
        </p:txBody>
      </p:sp>
      <p:sp>
        <p:nvSpPr>
          <p:cNvPr id="2" name="AutoShape 2" descr="Image result for ‫کواکسیال‬‎"/>
          <p:cNvSpPr>
            <a:spLocks noChangeAspect="1" noChangeArrowheads="1"/>
          </p:cNvSpPr>
          <p:nvPr/>
        </p:nvSpPr>
        <p:spPr bwMode="auto">
          <a:xfrm>
            <a:off x="155575" y="-411163"/>
            <a:ext cx="1143000" cy="8572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365" y="3150791"/>
            <a:ext cx="2738235" cy="2033285"/>
          </a:xfrm>
          <a:prstGeom prst="rect">
            <a:avLst/>
          </a:prstGeom>
        </p:spPr>
      </p:pic>
    </p:spTree>
    <p:extLst>
      <p:ext uri="{BB962C8B-B14F-4D97-AF65-F5344CB8AC3E}">
        <p14:creationId xmlns:p14="http://schemas.microsoft.com/office/powerpoint/2010/main" val="2861634392"/>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flipV="1">
            <a:off x="533400" y="1028700"/>
            <a:ext cx="0" cy="6096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33400" y="1028700"/>
            <a:ext cx="8001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438150" y="304800"/>
            <a:ext cx="8153400" cy="609600"/>
          </a:xfrm>
          <a:prstGeom prst="rect">
            <a:avLst/>
          </a:prstGeom>
          <a:gradFill>
            <a:gsLst>
              <a:gs pos="0">
                <a:schemeClr val="accent1">
                  <a:tint val="66000"/>
                  <a:satMod val="160000"/>
                </a:schemeClr>
              </a:gs>
              <a:gs pos="45000">
                <a:schemeClr val="tx1">
                  <a:lumMod val="40000"/>
                  <a:lumOff val="60000"/>
                  <a:alpha val="32000"/>
                </a:schemeClr>
              </a:gs>
              <a:gs pos="100000">
                <a:schemeClr val="accent1">
                  <a:tint val="23500"/>
                  <a:satMod val="160000"/>
                </a:schemeClr>
              </a:gs>
            </a:gsLst>
            <a:lin ang="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1" algn="r" rtl="1">
              <a:spcBef>
                <a:spcPct val="50000"/>
              </a:spcBef>
            </a:pPr>
            <a:r>
              <a:rPr lang="fa-IR" sz="2400" b="1" dirty="0" smtClean="0">
                <a:solidFill>
                  <a:schemeClr val="tx2"/>
                </a:solidFill>
                <a:ea typeface="IranNastaliq" pitchFamily="18" charset="0"/>
                <a:cs typeface="B Titr" pitchFamily="2" charset="-78"/>
              </a:rPr>
              <a:t>مقایسه رسانه های انتقال</a:t>
            </a:r>
            <a:endParaRPr lang="en-US" sz="2400" b="1" dirty="0">
              <a:solidFill>
                <a:schemeClr val="tx2"/>
              </a:solidFill>
              <a:ea typeface="IranNastaliq" pitchFamily="18" charset="0"/>
              <a:cs typeface="B Titr" pitchFamily="2" charset="-78"/>
            </a:endParaRPr>
          </a:p>
        </p:txBody>
      </p:sp>
      <p:sp>
        <p:nvSpPr>
          <p:cNvPr id="2" name="AutoShape 2" descr="Image result for ‫کواکسیال‬‎"/>
          <p:cNvSpPr>
            <a:spLocks noChangeAspect="1" noChangeArrowheads="1"/>
          </p:cNvSpPr>
          <p:nvPr/>
        </p:nvSpPr>
        <p:spPr bwMode="auto">
          <a:xfrm>
            <a:off x="155575" y="-411163"/>
            <a:ext cx="1143000" cy="8572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aphicFrame>
        <p:nvGraphicFramePr>
          <p:cNvPr id="11" name="Table 10"/>
          <p:cNvGraphicFramePr>
            <a:graphicFrameLocks noGrp="1"/>
          </p:cNvGraphicFramePr>
          <p:nvPr>
            <p:extLst>
              <p:ext uri="{D42A27DB-BD31-4B8C-83A1-F6EECF244321}">
                <p14:modId xmlns:p14="http://schemas.microsoft.com/office/powerpoint/2010/main" val="4038234683"/>
              </p:ext>
            </p:extLst>
          </p:nvPr>
        </p:nvGraphicFramePr>
        <p:xfrm>
          <a:off x="685800" y="1447800"/>
          <a:ext cx="7620000" cy="4962037"/>
        </p:xfrm>
        <a:graphic>
          <a:graphicData uri="http://schemas.openxmlformats.org/drawingml/2006/table">
            <a:tbl>
              <a:tblPr firstRow="1" bandRow="1">
                <a:tableStyleId>{5C22544A-7EE6-4342-B048-85BDC9FD1C3A}</a:tableStyleId>
              </a:tblPr>
              <a:tblGrid>
                <a:gridCol w="1295400"/>
                <a:gridCol w="1600200"/>
                <a:gridCol w="1066800"/>
                <a:gridCol w="1117600"/>
                <a:gridCol w="863600"/>
                <a:gridCol w="1676400"/>
              </a:tblGrid>
              <a:tr h="609600">
                <a:tc>
                  <a:txBody>
                    <a:bodyPr/>
                    <a:lstStyle/>
                    <a:p>
                      <a:pPr marL="0" algn="ctr" defTabSz="914400" rtl="1" eaLnBrk="1" latinLnBrk="0" hangingPunct="1"/>
                      <a:r>
                        <a:rPr lang="fa-IR" sz="1200" b="1" kern="1200" dirty="0" smtClean="0">
                          <a:solidFill>
                            <a:schemeClr val="tx1"/>
                          </a:solidFill>
                          <a:latin typeface="Arial" pitchFamily="34" charset="0"/>
                          <a:ea typeface="MS PGothic" pitchFamily="34" charset="-128"/>
                          <a:cs typeface="B Titr" panose="00000700000000000000" pitchFamily="2" charset="-78"/>
                        </a:rPr>
                        <a:t>نوع کابل</a:t>
                      </a:r>
                      <a:endParaRPr lang="en-US" sz="1200" b="1" kern="1200" dirty="0">
                        <a:solidFill>
                          <a:schemeClr val="tx1"/>
                        </a:solidFill>
                        <a:latin typeface="Arial" pitchFamily="34" charset="0"/>
                        <a:ea typeface="MS PGothic" pitchFamily="34" charset="-128"/>
                        <a:cs typeface="B Titr" panose="00000700000000000000" pitchFamily="2" charset="-78"/>
                      </a:endParaRPr>
                    </a:p>
                  </a:txBody>
                  <a:tcPr anchor="ctr"/>
                </a:tc>
                <a:tc>
                  <a:txBody>
                    <a:bodyPr/>
                    <a:lstStyle/>
                    <a:p>
                      <a:pPr marL="0" algn="ctr" defTabSz="914400" rtl="1" eaLnBrk="1" latinLnBrk="0" hangingPunct="1"/>
                      <a:r>
                        <a:rPr lang="fa-IR" sz="1200" b="1" kern="1200" dirty="0" smtClean="0">
                          <a:solidFill>
                            <a:schemeClr val="tx1"/>
                          </a:solidFill>
                          <a:latin typeface="Arial" pitchFamily="34" charset="0"/>
                          <a:ea typeface="MS PGothic" pitchFamily="34" charset="-128"/>
                          <a:cs typeface="B Titr" panose="00000700000000000000" pitchFamily="2" charset="-78"/>
                        </a:rPr>
                        <a:t>هزینه</a:t>
                      </a:r>
                      <a:endParaRPr lang="en-US" sz="1200" b="1" kern="1200" dirty="0">
                        <a:solidFill>
                          <a:schemeClr val="tx1"/>
                        </a:solidFill>
                        <a:latin typeface="Arial" pitchFamily="34" charset="0"/>
                        <a:ea typeface="MS PGothic" pitchFamily="34" charset="-128"/>
                        <a:cs typeface="B Titr" panose="00000700000000000000" pitchFamily="2" charset="-78"/>
                      </a:endParaRPr>
                    </a:p>
                  </a:txBody>
                  <a:tcPr anchor="ctr"/>
                </a:tc>
                <a:tc>
                  <a:txBody>
                    <a:bodyPr/>
                    <a:lstStyle/>
                    <a:p>
                      <a:pPr marL="0" algn="ctr" defTabSz="914400" rtl="1" eaLnBrk="1" latinLnBrk="0" hangingPunct="1"/>
                      <a:r>
                        <a:rPr lang="fa-IR" sz="1200" b="1" kern="1200" dirty="0" smtClean="0">
                          <a:solidFill>
                            <a:schemeClr val="tx1"/>
                          </a:solidFill>
                          <a:latin typeface="Arial" pitchFamily="34" charset="0"/>
                          <a:ea typeface="MS PGothic" pitchFamily="34" charset="-128"/>
                          <a:cs typeface="B Titr" panose="00000700000000000000" pitchFamily="2" charset="-78"/>
                        </a:rPr>
                        <a:t>راه اندازی</a:t>
                      </a:r>
                      <a:endParaRPr lang="en-US" sz="1200" b="1" kern="1200" dirty="0">
                        <a:solidFill>
                          <a:schemeClr val="tx1"/>
                        </a:solidFill>
                        <a:latin typeface="Arial" pitchFamily="34" charset="0"/>
                        <a:ea typeface="MS PGothic" pitchFamily="34" charset="-128"/>
                        <a:cs typeface="B Titr" panose="00000700000000000000" pitchFamily="2" charset="-78"/>
                      </a:endParaRPr>
                    </a:p>
                  </a:txBody>
                  <a:tcPr anchor="ctr"/>
                </a:tc>
                <a:tc>
                  <a:txBody>
                    <a:bodyPr/>
                    <a:lstStyle/>
                    <a:p>
                      <a:pPr marL="0" algn="ctr" defTabSz="914400" rtl="1" eaLnBrk="1" latinLnBrk="0" hangingPunct="1"/>
                      <a:r>
                        <a:rPr lang="fa-IR" sz="1200" b="1" kern="1200" dirty="0" smtClean="0">
                          <a:solidFill>
                            <a:schemeClr val="tx1"/>
                          </a:solidFill>
                          <a:latin typeface="Arial" pitchFamily="34" charset="0"/>
                          <a:ea typeface="MS PGothic" pitchFamily="34" charset="-128"/>
                          <a:cs typeface="B Titr" panose="00000700000000000000" pitchFamily="2" charset="-78"/>
                        </a:rPr>
                        <a:t>ظرفیت</a:t>
                      </a:r>
                      <a:endParaRPr lang="en-US" sz="1200" b="1" kern="1200" dirty="0">
                        <a:solidFill>
                          <a:schemeClr val="tx1"/>
                        </a:solidFill>
                        <a:latin typeface="Arial" pitchFamily="34" charset="0"/>
                        <a:ea typeface="MS PGothic" pitchFamily="34" charset="-128"/>
                        <a:cs typeface="B Titr" panose="00000700000000000000" pitchFamily="2" charset="-78"/>
                      </a:endParaRPr>
                    </a:p>
                  </a:txBody>
                  <a:tcPr anchor="ctr"/>
                </a:tc>
                <a:tc>
                  <a:txBody>
                    <a:bodyPr/>
                    <a:lstStyle/>
                    <a:p>
                      <a:pPr marL="0" algn="ctr" defTabSz="914400" rtl="1" eaLnBrk="1" latinLnBrk="0" hangingPunct="1"/>
                      <a:r>
                        <a:rPr lang="fa-IR" sz="1200" b="1" kern="1200" dirty="0" smtClean="0">
                          <a:solidFill>
                            <a:schemeClr val="tx1"/>
                          </a:solidFill>
                          <a:latin typeface="Arial" pitchFamily="34" charset="0"/>
                          <a:ea typeface="MS PGothic" pitchFamily="34" charset="-128"/>
                          <a:cs typeface="B Titr" panose="00000700000000000000" pitchFamily="2" charset="-78"/>
                        </a:rPr>
                        <a:t>طول </a:t>
                      </a:r>
                      <a:endParaRPr lang="en-US" sz="1200" b="1" kern="1200" dirty="0">
                        <a:solidFill>
                          <a:schemeClr val="tx1"/>
                        </a:solidFill>
                        <a:latin typeface="Arial" pitchFamily="34" charset="0"/>
                        <a:ea typeface="MS PGothic" pitchFamily="34" charset="-128"/>
                        <a:cs typeface="B Titr" panose="00000700000000000000" pitchFamily="2" charset="-78"/>
                      </a:endParaRPr>
                    </a:p>
                  </a:txBody>
                  <a:tcPr anchor="ctr"/>
                </a:tc>
                <a:tc>
                  <a:txBody>
                    <a:bodyPr/>
                    <a:lstStyle/>
                    <a:p>
                      <a:pPr marL="0" algn="ctr" defTabSz="914400" rtl="1" eaLnBrk="1" latinLnBrk="0" hangingPunct="1"/>
                      <a:r>
                        <a:rPr lang="fa-IR" sz="1200" b="1" kern="1200" dirty="0" smtClean="0">
                          <a:solidFill>
                            <a:schemeClr val="tx1"/>
                          </a:solidFill>
                          <a:latin typeface="Arial" pitchFamily="34" charset="0"/>
                          <a:ea typeface="MS PGothic" pitchFamily="34" charset="-128"/>
                          <a:cs typeface="B Titr" panose="00000700000000000000" pitchFamily="2" charset="-78"/>
                        </a:rPr>
                        <a:t>تداخل الکترومغناطیسی</a:t>
                      </a:r>
                      <a:endParaRPr lang="en-US" sz="1200" b="1" kern="1200" dirty="0">
                        <a:solidFill>
                          <a:schemeClr val="tx1"/>
                        </a:solidFill>
                        <a:latin typeface="Arial" pitchFamily="34" charset="0"/>
                        <a:ea typeface="MS PGothic" pitchFamily="34" charset="-128"/>
                        <a:cs typeface="B Titr" panose="00000700000000000000" pitchFamily="2" charset="-78"/>
                      </a:endParaRPr>
                    </a:p>
                  </a:txBody>
                  <a:tcPr anchor="ctr"/>
                </a:tc>
              </a:tr>
              <a:tr h="1338268">
                <a:tc>
                  <a:txBody>
                    <a:bodyPr/>
                    <a:lstStyle/>
                    <a:p>
                      <a:pPr algn="ctr" rtl="1"/>
                      <a:r>
                        <a:rPr lang="fa-IR" sz="1200" b="1" kern="1200" dirty="0" smtClean="0">
                          <a:solidFill>
                            <a:schemeClr val="tx1"/>
                          </a:solidFill>
                          <a:latin typeface="Arial" pitchFamily="34" charset="0"/>
                          <a:ea typeface="MS PGothic" pitchFamily="34" charset="-128"/>
                          <a:cs typeface="B Titr" panose="00000700000000000000" pitchFamily="2" charset="-78"/>
                        </a:rPr>
                        <a:t>کواکسیال </a:t>
                      </a:r>
                    </a:p>
                    <a:p>
                      <a:pPr algn="ctr" rtl="1"/>
                      <a:r>
                        <a:rPr lang="fa-IR" sz="1200" b="1" kern="1200" dirty="0" smtClean="0">
                          <a:solidFill>
                            <a:schemeClr val="tx1"/>
                          </a:solidFill>
                          <a:latin typeface="Arial" pitchFamily="34" charset="0"/>
                          <a:ea typeface="MS PGothic" pitchFamily="34" charset="-128"/>
                          <a:cs typeface="B Titr" panose="00000700000000000000" pitchFamily="2" charset="-78"/>
                        </a:rPr>
                        <a:t>نازک</a:t>
                      </a:r>
                      <a:endParaRPr lang="en-US" sz="1200" b="1" kern="1200" dirty="0">
                        <a:solidFill>
                          <a:schemeClr val="tx1"/>
                        </a:solidFill>
                        <a:latin typeface="Arial" pitchFamily="34" charset="0"/>
                        <a:ea typeface="MS PGothic" pitchFamily="34" charset="-128"/>
                        <a:cs typeface="B Titr" panose="00000700000000000000" pitchFamily="2" charset="-78"/>
                      </a:endParaRPr>
                    </a:p>
                  </a:txBody>
                  <a:tcPr anchor="ctr"/>
                </a:tc>
                <a:tc>
                  <a:txBody>
                    <a:bodyPr/>
                    <a:lstStyle/>
                    <a:p>
                      <a:pPr algn="ctr" rtl="1"/>
                      <a:r>
                        <a:rPr lang="fa-IR" sz="1200" b="1" kern="1200" dirty="0" smtClean="0">
                          <a:solidFill>
                            <a:schemeClr val="tx1"/>
                          </a:solidFill>
                          <a:latin typeface="Arial" pitchFamily="34" charset="0"/>
                          <a:ea typeface="MS PGothic" pitchFamily="34" charset="-128"/>
                          <a:cs typeface="B Titr" panose="00000700000000000000" pitchFamily="2" charset="-78"/>
                        </a:rPr>
                        <a:t>کمتر از </a:t>
                      </a:r>
                      <a:r>
                        <a:rPr lang="en-US" sz="1200" b="1" kern="1200" dirty="0" smtClean="0">
                          <a:solidFill>
                            <a:schemeClr val="tx1"/>
                          </a:solidFill>
                          <a:latin typeface="Arial" pitchFamily="34" charset="0"/>
                          <a:ea typeface="MS PGothic" pitchFamily="34" charset="-128"/>
                          <a:cs typeface="B Titr" panose="00000700000000000000" pitchFamily="2" charset="-78"/>
                        </a:rPr>
                        <a:t>STP</a:t>
                      </a:r>
                      <a:endParaRPr lang="fa-IR" sz="1200" b="1" kern="1200" dirty="0" smtClean="0">
                        <a:solidFill>
                          <a:schemeClr val="tx1"/>
                        </a:solidFill>
                        <a:latin typeface="Arial" pitchFamily="34" charset="0"/>
                        <a:ea typeface="MS PGothic" pitchFamily="34" charset="-128"/>
                        <a:cs typeface="B Titr" panose="00000700000000000000" pitchFamily="2" charset="-78"/>
                      </a:endParaRPr>
                    </a:p>
                  </a:txBody>
                  <a:tcPr anchor="ctr"/>
                </a:tc>
                <a:tc>
                  <a:txBody>
                    <a:bodyPr/>
                    <a:lstStyle/>
                    <a:p>
                      <a:pPr algn="ctr" rtl="1"/>
                      <a:r>
                        <a:rPr lang="fa-IR" sz="1200" b="1" kern="1200" dirty="0" smtClean="0">
                          <a:solidFill>
                            <a:schemeClr val="tx1"/>
                          </a:solidFill>
                          <a:latin typeface="Arial" pitchFamily="34" charset="0"/>
                          <a:ea typeface="MS PGothic" pitchFamily="34" charset="-128"/>
                          <a:cs typeface="B Titr" panose="00000700000000000000" pitchFamily="2" charset="-78"/>
                        </a:rPr>
                        <a:t>ارزان و راحت</a:t>
                      </a:r>
                      <a:endParaRPr lang="en-US" sz="1200" b="1" kern="1200" dirty="0">
                        <a:solidFill>
                          <a:schemeClr val="tx1"/>
                        </a:solidFill>
                        <a:latin typeface="Arial" pitchFamily="34" charset="0"/>
                        <a:ea typeface="MS PGothic" pitchFamily="34" charset="-128"/>
                        <a:cs typeface="B Titr" panose="00000700000000000000" pitchFamily="2" charset="-78"/>
                      </a:endParaRPr>
                    </a:p>
                  </a:txBody>
                  <a:tcPr anchor="ctr"/>
                </a:tc>
                <a:tc>
                  <a:txBody>
                    <a:bodyPr/>
                    <a:lstStyle/>
                    <a:p>
                      <a:pPr algn="ctr" rtl="1"/>
                      <a:r>
                        <a:rPr lang="fa-IR" sz="1200" b="1" kern="1200" dirty="0" smtClean="0">
                          <a:solidFill>
                            <a:schemeClr val="tx1"/>
                          </a:solidFill>
                          <a:latin typeface="Arial" pitchFamily="34" charset="0"/>
                          <a:ea typeface="MS PGothic" pitchFamily="34" charset="-128"/>
                          <a:cs typeface="B Titr" panose="00000700000000000000" pitchFamily="2" charset="-78"/>
                        </a:rPr>
                        <a:t>10 مگا بیت</a:t>
                      </a:r>
                      <a:endParaRPr lang="en-US" sz="1200" b="1" kern="1200" dirty="0">
                        <a:solidFill>
                          <a:schemeClr val="tx1"/>
                        </a:solidFill>
                        <a:latin typeface="Arial" pitchFamily="34" charset="0"/>
                        <a:ea typeface="MS PGothic" pitchFamily="34" charset="-128"/>
                        <a:cs typeface="B Titr" panose="00000700000000000000" pitchFamily="2" charset="-78"/>
                      </a:endParaRPr>
                    </a:p>
                  </a:txBody>
                  <a:tcPr anchor="ctr"/>
                </a:tc>
                <a:tc>
                  <a:txBody>
                    <a:bodyPr/>
                    <a:lstStyle/>
                    <a:p>
                      <a:pPr algn="ctr" rtl="1"/>
                      <a:r>
                        <a:rPr lang="fa-IR" sz="1200" b="1" kern="1200" dirty="0" smtClean="0">
                          <a:solidFill>
                            <a:schemeClr val="tx1"/>
                          </a:solidFill>
                          <a:latin typeface="Arial" pitchFamily="34" charset="0"/>
                          <a:ea typeface="MS PGothic" pitchFamily="34" charset="-128"/>
                          <a:cs typeface="B Titr" panose="00000700000000000000" pitchFamily="2" charset="-78"/>
                        </a:rPr>
                        <a:t>185 متر</a:t>
                      </a:r>
                      <a:endParaRPr lang="en-US" sz="1200" b="1" kern="1200" dirty="0">
                        <a:solidFill>
                          <a:schemeClr val="tx1"/>
                        </a:solidFill>
                        <a:latin typeface="Arial" pitchFamily="34" charset="0"/>
                        <a:ea typeface="MS PGothic" pitchFamily="34" charset="-128"/>
                        <a:cs typeface="B Titr" panose="00000700000000000000" pitchFamily="2" charset="-78"/>
                      </a:endParaRPr>
                    </a:p>
                  </a:txBody>
                  <a:tcPr anchor="ctr"/>
                </a:tc>
                <a:tc>
                  <a:txBody>
                    <a:bodyPr/>
                    <a:lstStyle/>
                    <a:p>
                      <a:pPr algn="ctr" rtl="1"/>
                      <a:r>
                        <a:rPr lang="fa-IR" sz="1200" b="1" kern="1200" dirty="0" smtClean="0">
                          <a:solidFill>
                            <a:schemeClr val="tx1"/>
                          </a:solidFill>
                          <a:latin typeface="Arial" pitchFamily="34" charset="0"/>
                          <a:ea typeface="MS PGothic" pitchFamily="34" charset="-128"/>
                          <a:cs typeface="B Titr" panose="00000700000000000000" pitchFamily="2" charset="-78"/>
                        </a:rPr>
                        <a:t>حساسیت کمتر نسبت به </a:t>
                      </a:r>
                      <a:r>
                        <a:rPr lang="en-US" sz="1200" b="1" kern="1200" dirty="0" smtClean="0">
                          <a:solidFill>
                            <a:schemeClr val="tx1"/>
                          </a:solidFill>
                          <a:latin typeface="Arial" pitchFamily="34" charset="0"/>
                          <a:ea typeface="MS PGothic" pitchFamily="34" charset="-128"/>
                          <a:cs typeface="B Titr" panose="00000700000000000000" pitchFamily="2" charset="-78"/>
                        </a:rPr>
                        <a:t> UTP</a:t>
                      </a:r>
                      <a:endParaRPr lang="en-US" sz="1200" b="1" kern="1200" dirty="0">
                        <a:solidFill>
                          <a:schemeClr val="tx1"/>
                        </a:solidFill>
                        <a:latin typeface="Arial" pitchFamily="34" charset="0"/>
                        <a:ea typeface="MS PGothic" pitchFamily="34" charset="-128"/>
                        <a:cs typeface="B Titr" panose="00000700000000000000" pitchFamily="2" charset="-78"/>
                      </a:endParaRPr>
                    </a:p>
                  </a:txBody>
                  <a:tcPr anchor="ctr"/>
                </a:tc>
              </a:tr>
              <a:tr h="1023932">
                <a:tc>
                  <a:txBody>
                    <a:bodyPr/>
                    <a:lstStyle/>
                    <a:p>
                      <a:pPr algn="ctr" rtl="1"/>
                      <a:r>
                        <a:rPr lang="fa-IR" sz="1200" b="1" kern="1200" dirty="0" smtClean="0">
                          <a:solidFill>
                            <a:schemeClr val="tx1"/>
                          </a:solidFill>
                          <a:latin typeface="Arial" pitchFamily="34" charset="0"/>
                          <a:ea typeface="MS PGothic" pitchFamily="34" charset="-128"/>
                          <a:cs typeface="B Titr" panose="00000700000000000000" pitchFamily="2" charset="-78"/>
                        </a:rPr>
                        <a:t>کواکسیال </a:t>
                      </a:r>
                      <a:endParaRPr lang="en-US" sz="1200" b="1" kern="1200" dirty="0" smtClean="0">
                        <a:solidFill>
                          <a:schemeClr val="tx1"/>
                        </a:solidFill>
                        <a:latin typeface="Arial" pitchFamily="34" charset="0"/>
                        <a:ea typeface="MS PGothic" pitchFamily="34" charset="-128"/>
                        <a:cs typeface="B Titr" panose="00000700000000000000" pitchFamily="2" charset="-78"/>
                      </a:endParaRPr>
                    </a:p>
                    <a:p>
                      <a:pPr algn="ctr" rtl="1"/>
                      <a:r>
                        <a:rPr lang="fa-IR" sz="1200" b="1" kern="1200" dirty="0" smtClean="0">
                          <a:solidFill>
                            <a:schemeClr val="tx1"/>
                          </a:solidFill>
                          <a:latin typeface="Arial" pitchFamily="34" charset="0"/>
                          <a:ea typeface="MS PGothic" pitchFamily="34" charset="-128"/>
                          <a:cs typeface="B Titr" panose="00000700000000000000" pitchFamily="2" charset="-78"/>
                        </a:rPr>
                        <a:t>قطور</a:t>
                      </a:r>
                      <a:endParaRPr lang="en-US" sz="1200" b="1" kern="1200" dirty="0">
                        <a:solidFill>
                          <a:schemeClr val="tx1"/>
                        </a:solidFill>
                        <a:latin typeface="Arial" pitchFamily="34" charset="0"/>
                        <a:ea typeface="MS PGothic" pitchFamily="34" charset="-128"/>
                        <a:cs typeface="B Titr" panose="00000700000000000000" pitchFamily="2" charset="-78"/>
                      </a:endParaRPr>
                    </a:p>
                  </a:txBody>
                  <a:tcPr anchor="ct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sz="1200" b="1" kern="1200" dirty="0" smtClean="0">
                          <a:solidFill>
                            <a:schemeClr val="tx1"/>
                          </a:solidFill>
                          <a:latin typeface="Arial" pitchFamily="34" charset="0"/>
                          <a:ea typeface="MS PGothic" pitchFamily="34" charset="-128"/>
                          <a:cs typeface="B Titr" panose="00000700000000000000" pitchFamily="2" charset="-78"/>
                        </a:rPr>
                        <a:t>بیشتراز </a:t>
                      </a:r>
                      <a:r>
                        <a:rPr lang="en-US" sz="1200" b="1" kern="1200" dirty="0" smtClean="0">
                          <a:solidFill>
                            <a:schemeClr val="tx1"/>
                          </a:solidFill>
                          <a:latin typeface="Arial" pitchFamily="34" charset="0"/>
                          <a:ea typeface="MS PGothic" pitchFamily="34" charset="-128"/>
                          <a:cs typeface="B Titr" panose="00000700000000000000" pitchFamily="2" charset="-78"/>
                        </a:rPr>
                        <a:t>STP</a:t>
                      </a:r>
                      <a:r>
                        <a:rPr lang="fa-IR" sz="1200" b="1" kern="1200" dirty="0" smtClean="0">
                          <a:solidFill>
                            <a:schemeClr val="tx1"/>
                          </a:solidFill>
                          <a:latin typeface="Arial" pitchFamily="34" charset="0"/>
                          <a:ea typeface="MS PGothic" pitchFamily="34" charset="-128"/>
                          <a:cs typeface="B Titr" panose="00000700000000000000" pitchFamily="2" charset="-78"/>
                        </a:rPr>
                        <a:t> </a:t>
                      </a:r>
                    </a:p>
                    <a:p>
                      <a:pPr marL="0" marR="0" indent="0" algn="ctr" defTabSz="914400" rtl="1" eaLnBrk="1" fontAlgn="auto" latinLnBrk="0" hangingPunct="1">
                        <a:lnSpc>
                          <a:spcPct val="100000"/>
                        </a:lnSpc>
                        <a:spcBef>
                          <a:spcPts val="0"/>
                        </a:spcBef>
                        <a:spcAft>
                          <a:spcPts val="0"/>
                        </a:spcAft>
                        <a:buClrTx/>
                        <a:buSzTx/>
                        <a:buFontTx/>
                        <a:buNone/>
                        <a:tabLst/>
                        <a:defRPr/>
                      </a:pPr>
                      <a:r>
                        <a:rPr lang="fa-IR" sz="1200" b="1" kern="1200" dirty="0" smtClean="0">
                          <a:solidFill>
                            <a:schemeClr val="tx1"/>
                          </a:solidFill>
                          <a:latin typeface="Arial" pitchFamily="34" charset="0"/>
                          <a:ea typeface="MS PGothic" pitchFamily="34" charset="-128"/>
                          <a:cs typeface="B Titr" panose="00000700000000000000" pitchFamily="2" charset="-78"/>
                        </a:rPr>
                        <a:t>کمتر ازفیبر</a:t>
                      </a:r>
                    </a:p>
                    <a:p>
                      <a:pPr algn="ctr" rtl="1"/>
                      <a:endParaRPr lang="en-US" sz="1200" b="1" kern="1200" dirty="0">
                        <a:solidFill>
                          <a:schemeClr val="tx1"/>
                        </a:solidFill>
                        <a:latin typeface="Arial" pitchFamily="34" charset="0"/>
                        <a:ea typeface="MS PGothic" pitchFamily="34" charset="-128"/>
                        <a:cs typeface="B Titr" panose="00000700000000000000" pitchFamily="2" charset="-78"/>
                      </a:endParaRPr>
                    </a:p>
                  </a:txBody>
                  <a:tcPr anchor="ctr"/>
                </a:tc>
                <a:tc>
                  <a:txBody>
                    <a:bodyPr/>
                    <a:lstStyle/>
                    <a:p>
                      <a:pPr algn="ctr" rtl="1"/>
                      <a:r>
                        <a:rPr lang="fa-IR" sz="1200" b="1" kern="1200" dirty="0" smtClean="0">
                          <a:solidFill>
                            <a:schemeClr val="tx1"/>
                          </a:solidFill>
                          <a:latin typeface="Arial" pitchFamily="34" charset="0"/>
                          <a:ea typeface="MS PGothic" pitchFamily="34" charset="-128"/>
                          <a:cs typeface="B Titr" panose="00000700000000000000" pitchFamily="2" charset="-78"/>
                        </a:rPr>
                        <a:t>راحت</a:t>
                      </a:r>
                      <a:endParaRPr lang="en-US" sz="1200" b="1" kern="1200" dirty="0">
                        <a:solidFill>
                          <a:schemeClr val="tx1"/>
                        </a:solidFill>
                        <a:latin typeface="Arial" pitchFamily="34" charset="0"/>
                        <a:ea typeface="MS PGothic" pitchFamily="34" charset="-128"/>
                        <a:cs typeface="B Titr" panose="00000700000000000000" pitchFamily="2" charset="-78"/>
                      </a:endParaRPr>
                    </a:p>
                  </a:txBody>
                  <a:tcPr anchor="ct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sz="1200" b="1" kern="1200" dirty="0" smtClean="0">
                          <a:solidFill>
                            <a:schemeClr val="tx1"/>
                          </a:solidFill>
                          <a:latin typeface="Arial" pitchFamily="34" charset="0"/>
                          <a:ea typeface="MS PGothic" pitchFamily="34" charset="-128"/>
                          <a:cs typeface="B Titr" panose="00000700000000000000" pitchFamily="2" charset="-78"/>
                        </a:rPr>
                        <a:t>10 مگا بیت</a:t>
                      </a:r>
                      <a:endParaRPr lang="en-US" sz="1200" b="1" kern="1200" dirty="0" smtClean="0">
                        <a:solidFill>
                          <a:schemeClr val="tx1"/>
                        </a:solidFill>
                        <a:latin typeface="Arial" pitchFamily="34" charset="0"/>
                        <a:ea typeface="MS PGothic" pitchFamily="34" charset="-128"/>
                        <a:cs typeface="B Titr" panose="00000700000000000000" pitchFamily="2" charset="-78"/>
                      </a:endParaRPr>
                    </a:p>
                    <a:p>
                      <a:pPr algn="ctr" rtl="1"/>
                      <a:endParaRPr lang="en-US" sz="1200" b="1" kern="1200" dirty="0">
                        <a:solidFill>
                          <a:schemeClr val="tx1"/>
                        </a:solidFill>
                        <a:latin typeface="Arial" pitchFamily="34" charset="0"/>
                        <a:ea typeface="MS PGothic" pitchFamily="34" charset="-128"/>
                        <a:cs typeface="B Titr" panose="00000700000000000000" pitchFamily="2" charset="-78"/>
                      </a:endParaRPr>
                    </a:p>
                  </a:txBody>
                  <a:tcPr anchor="ctr"/>
                </a:tc>
                <a:tc>
                  <a:txBody>
                    <a:bodyPr/>
                    <a:lstStyle/>
                    <a:p>
                      <a:pPr algn="ctr" rtl="1"/>
                      <a:r>
                        <a:rPr lang="fa-IR" sz="1200" b="1" kern="1200" dirty="0" smtClean="0">
                          <a:solidFill>
                            <a:schemeClr val="tx1"/>
                          </a:solidFill>
                          <a:latin typeface="Arial" pitchFamily="34" charset="0"/>
                          <a:ea typeface="MS PGothic" pitchFamily="34" charset="-128"/>
                          <a:cs typeface="B Titr" panose="00000700000000000000" pitchFamily="2" charset="-78"/>
                        </a:rPr>
                        <a:t>500 متر</a:t>
                      </a:r>
                      <a:endParaRPr lang="en-US" sz="1200" b="1" kern="1200" dirty="0">
                        <a:solidFill>
                          <a:schemeClr val="tx1"/>
                        </a:solidFill>
                        <a:latin typeface="Arial" pitchFamily="34" charset="0"/>
                        <a:ea typeface="MS PGothic" pitchFamily="34" charset="-128"/>
                        <a:cs typeface="B Titr" panose="00000700000000000000" pitchFamily="2" charset="-78"/>
                      </a:endParaRPr>
                    </a:p>
                  </a:txBody>
                  <a:tcPr anchor="ct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sz="1200" b="1" kern="1200" dirty="0" smtClean="0">
                          <a:solidFill>
                            <a:schemeClr val="tx1"/>
                          </a:solidFill>
                          <a:latin typeface="Arial" pitchFamily="34" charset="0"/>
                          <a:ea typeface="MS PGothic" pitchFamily="34" charset="-128"/>
                          <a:cs typeface="B Titr" panose="00000700000000000000" pitchFamily="2" charset="-78"/>
                        </a:rPr>
                        <a:t>حساسیت کمتر نسبت به </a:t>
                      </a:r>
                      <a:r>
                        <a:rPr lang="en-US" sz="1200" b="1" kern="1200" dirty="0" smtClean="0">
                          <a:solidFill>
                            <a:schemeClr val="tx1"/>
                          </a:solidFill>
                          <a:latin typeface="Arial" pitchFamily="34" charset="0"/>
                          <a:ea typeface="MS PGothic" pitchFamily="34" charset="-128"/>
                          <a:cs typeface="B Titr" panose="00000700000000000000" pitchFamily="2" charset="-78"/>
                        </a:rPr>
                        <a:t> UTP</a:t>
                      </a:r>
                    </a:p>
                    <a:p>
                      <a:pPr algn="ctr" rtl="1"/>
                      <a:endParaRPr lang="en-US" sz="1200" b="1" kern="1200" dirty="0">
                        <a:solidFill>
                          <a:schemeClr val="tx1"/>
                        </a:solidFill>
                        <a:latin typeface="Arial" pitchFamily="34" charset="0"/>
                        <a:ea typeface="MS PGothic" pitchFamily="34" charset="-128"/>
                        <a:cs typeface="B Titr" panose="00000700000000000000" pitchFamily="2" charset="-78"/>
                      </a:endParaRPr>
                    </a:p>
                  </a:txBody>
                  <a:tcPr anchor="ctr"/>
                </a:tc>
              </a:tr>
              <a:tr h="527197">
                <a:tc>
                  <a:txBody>
                    <a:bodyPr/>
                    <a:lstStyle/>
                    <a:p>
                      <a:pPr algn="ctr" rtl="1"/>
                      <a:r>
                        <a:rPr lang="en-US" sz="1200" b="1" kern="1200" dirty="0" smtClean="0">
                          <a:solidFill>
                            <a:schemeClr val="tx1"/>
                          </a:solidFill>
                          <a:latin typeface="Arial" pitchFamily="34" charset="0"/>
                          <a:ea typeface="MS PGothic" pitchFamily="34" charset="-128"/>
                          <a:cs typeface="B Titr" panose="00000700000000000000" pitchFamily="2" charset="-78"/>
                        </a:rPr>
                        <a:t>STP</a:t>
                      </a:r>
                      <a:endParaRPr lang="en-US" sz="1200" b="1" kern="1200" dirty="0">
                        <a:solidFill>
                          <a:schemeClr val="tx1"/>
                        </a:solidFill>
                        <a:latin typeface="Arial" pitchFamily="34" charset="0"/>
                        <a:ea typeface="MS PGothic" pitchFamily="34" charset="-128"/>
                        <a:cs typeface="B Titr" panose="00000700000000000000" pitchFamily="2" charset="-78"/>
                      </a:endParaRPr>
                    </a:p>
                  </a:txBody>
                  <a:tcPr anchor="ct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sz="1200" b="1" kern="1200" dirty="0" smtClean="0">
                          <a:solidFill>
                            <a:schemeClr val="tx1"/>
                          </a:solidFill>
                          <a:latin typeface="Arial" pitchFamily="34" charset="0"/>
                          <a:ea typeface="MS PGothic" pitchFamily="34" charset="-128"/>
                          <a:cs typeface="B Titr" panose="00000700000000000000" pitchFamily="2" charset="-78"/>
                        </a:rPr>
                        <a:t>بیشتراز </a:t>
                      </a:r>
                      <a:r>
                        <a:rPr lang="en-US" sz="1200" b="1" kern="1200" dirty="0" smtClean="0">
                          <a:solidFill>
                            <a:schemeClr val="tx1"/>
                          </a:solidFill>
                          <a:latin typeface="Arial" pitchFamily="34" charset="0"/>
                          <a:ea typeface="MS PGothic" pitchFamily="34" charset="-128"/>
                          <a:cs typeface="B Titr" panose="00000700000000000000" pitchFamily="2" charset="-78"/>
                        </a:rPr>
                        <a:t>STP</a:t>
                      </a:r>
                      <a:r>
                        <a:rPr lang="fa-IR" sz="1200" b="1" kern="1200" dirty="0" smtClean="0">
                          <a:solidFill>
                            <a:schemeClr val="tx1"/>
                          </a:solidFill>
                          <a:latin typeface="Arial" pitchFamily="34" charset="0"/>
                          <a:ea typeface="MS PGothic" pitchFamily="34" charset="-128"/>
                          <a:cs typeface="B Titr" panose="00000700000000000000" pitchFamily="2" charset="-78"/>
                        </a:rPr>
                        <a:t> </a:t>
                      </a:r>
                    </a:p>
                    <a:p>
                      <a:pPr marL="0" marR="0" indent="0" algn="ctr" defTabSz="914400" rtl="1" eaLnBrk="1" fontAlgn="auto" latinLnBrk="0" hangingPunct="1">
                        <a:lnSpc>
                          <a:spcPct val="100000"/>
                        </a:lnSpc>
                        <a:spcBef>
                          <a:spcPts val="0"/>
                        </a:spcBef>
                        <a:spcAft>
                          <a:spcPts val="0"/>
                        </a:spcAft>
                        <a:buClrTx/>
                        <a:buSzTx/>
                        <a:buFontTx/>
                        <a:buNone/>
                        <a:tabLst/>
                        <a:defRPr/>
                      </a:pPr>
                      <a:r>
                        <a:rPr lang="fa-IR" sz="1200" b="1" kern="1200" dirty="0" smtClean="0">
                          <a:solidFill>
                            <a:schemeClr val="tx1"/>
                          </a:solidFill>
                          <a:latin typeface="Arial" pitchFamily="34" charset="0"/>
                          <a:ea typeface="MS PGothic" pitchFamily="34" charset="-128"/>
                          <a:cs typeface="B Titr" panose="00000700000000000000" pitchFamily="2" charset="-78"/>
                        </a:rPr>
                        <a:t>کمتر از</a:t>
                      </a:r>
                    </a:p>
                    <a:p>
                      <a:pPr marL="0" marR="0" indent="0" algn="ctr" defTabSz="914400" rtl="1" eaLnBrk="1" fontAlgn="auto" latinLnBrk="0" hangingPunct="1">
                        <a:lnSpc>
                          <a:spcPct val="100000"/>
                        </a:lnSpc>
                        <a:spcBef>
                          <a:spcPts val="0"/>
                        </a:spcBef>
                        <a:spcAft>
                          <a:spcPts val="0"/>
                        </a:spcAft>
                        <a:buClrTx/>
                        <a:buSzTx/>
                        <a:buFontTx/>
                        <a:buNone/>
                        <a:tabLst/>
                        <a:defRPr/>
                      </a:pPr>
                      <a:r>
                        <a:rPr lang="fa-IR" sz="1200" b="1" kern="1200" dirty="0" smtClean="0">
                          <a:solidFill>
                            <a:schemeClr val="tx1"/>
                          </a:solidFill>
                          <a:latin typeface="Arial" pitchFamily="34" charset="0"/>
                          <a:ea typeface="MS PGothic" pitchFamily="34" charset="-128"/>
                          <a:cs typeface="B Titr" panose="00000700000000000000" pitchFamily="2" charset="-78"/>
                        </a:rPr>
                        <a:t>فیبر</a:t>
                      </a:r>
                    </a:p>
                    <a:p>
                      <a:pPr algn="ctr" rtl="1"/>
                      <a:endParaRPr lang="en-US" sz="1200" b="1" kern="1200" dirty="0">
                        <a:solidFill>
                          <a:schemeClr val="tx1"/>
                        </a:solidFill>
                        <a:latin typeface="Arial" pitchFamily="34" charset="0"/>
                        <a:ea typeface="MS PGothic" pitchFamily="34" charset="-128"/>
                        <a:cs typeface="B Titr" panose="00000700000000000000" pitchFamily="2" charset="-78"/>
                      </a:endParaRPr>
                    </a:p>
                  </a:txBody>
                  <a:tcPr anchor="ctr"/>
                </a:tc>
                <a:tc>
                  <a:txBody>
                    <a:bodyPr/>
                    <a:lstStyle/>
                    <a:p>
                      <a:pPr algn="ctr" rtl="1"/>
                      <a:r>
                        <a:rPr lang="fa-IR" sz="1200" b="1" kern="1200" dirty="0" smtClean="0">
                          <a:solidFill>
                            <a:schemeClr val="tx1"/>
                          </a:solidFill>
                          <a:latin typeface="Arial" pitchFamily="34" charset="0"/>
                          <a:ea typeface="MS PGothic" pitchFamily="34" charset="-128"/>
                          <a:cs typeface="B Titr" panose="00000700000000000000" pitchFamily="2" charset="-78"/>
                        </a:rPr>
                        <a:t>بسیار راحت</a:t>
                      </a:r>
                      <a:endParaRPr lang="en-US" sz="1200" b="1" kern="1200" dirty="0">
                        <a:solidFill>
                          <a:schemeClr val="tx1"/>
                        </a:solidFill>
                        <a:latin typeface="Arial" pitchFamily="34" charset="0"/>
                        <a:ea typeface="MS PGothic" pitchFamily="34" charset="-128"/>
                        <a:cs typeface="B Titr" panose="00000700000000000000" pitchFamily="2" charset="-78"/>
                      </a:endParaRPr>
                    </a:p>
                  </a:txBody>
                  <a:tcPr anchor="ctr"/>
                </a:tc>
                <a:tc>
                  <a:txBody>
                    <a:bodyPr/>
                    <a:lstStyle/>
                    <a:p>
                      <a:pPr algn="ctr" rtl="1"/>
                      <a:r>
                        <a:rPr lang="fa-IR" sz="1200" b="1" kern="1200" dirty="0" smtClean="0">
                          <a:solidFill>
                            <a:schemeClr val="tx1"/>
                          </a:solidFill>
                          <a:latin typeface="Arial" pitchFamily="34" charset="0"/>
                          <a:ea typeface="MS PGothic" pitchFamily="34" charset="-128"/>
                          <a:cs typeface="B Titr" panose="00000700000000000000" pitchFamily="2" charset="-78"/>
                        </a:rPr>
                        <a:t>16 تا  500 مگابیت </a:t>
                      </a:r>
                      <a:endParaRPr lang="en-US" sz="1200" b="1" kern="1200" dirty="0">
                        <a:solidFill>
                          <a:schemeClr val="tx1"/>
                        </a:solidFill>
                        <a:latin typeface="Arial" pitchFamily="34" charset="0"/>
                        <a:ea typeface="MS PGothic" pitchFamily="34" charset="-128"/>
                        <a:cs typeface="B Titr" panose="00000700000000000000" pitchFamily="2" charset="-78"/>
                      </a:endParaRPr>
                    </a:p>
                  </a:txBody>
                  <a:tcPr anchor="ctr"/>
                </a:tc>
                <a:tc>
                  <a:txBody>
                    <a:bodyPr/>
                    <a:lstStyle/>
                    <a:p>
                      <a:pPr algn="ctr" rtl="1"/>
                      <a:r>
                        <a:rPr lang="fa-IR" sz="1200" b="1" kern="1200" dirty="0" smtClean="0">
                          <a:solidFill>
                            <a:schemeClr val="tx1"/>
                          </a:solidFill>
                          <a:latin typeface="Arial" pitchFamily="34" charset="0"/>
                          <a:ea typeface="MS PGothic" pitchFamily="34" charset="-128"/>
                          <a:cs typeface="B Titr" panose="00000700000000000000" pitchFamily="2" charset="-78"/>
                        </a:rPr>
                        <a:t>100 متر</a:t>
                      </a:r>
                      <a:endParaRPr lang="en-US" sz="1200" b="1" kern="1200" dirty="0">
                        <a:solidFill>
                          <a:schemeClr val="tx1"/>
                        </a:solidFill>
                        <a:latin typeface="Arial" pitchFamily="34" charset="0"/>
                        <a:ea typeface="MS PGothic" pitchFamily="34" charset="-128"/>
                        <a:cs typeface="B Titr" panose="00000700000000000000" pitchFamily="2" charset="-78"/>
                      </a:endParaRPr>
                    </a:p>
                  </a:txBody>
                  <a:tcPr anchor="ct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sz="1200" b="1" kern="1200" dirty="0" smtClean="0">
                          <a:solidFill>
                            <a:schemeClr val="tx1"/>
                          </a:solidFill>
                          <a:latin typeface="Arial" pitchFamily="34" charset="0"/>
                          <a:ea typeface="MS PGothic" pitchFamily="34" charset="-128"/>
                          <a:cs typeface="B Titr" panose="00000700000000000000" pitchFamily="2" charset="-78"/>
                        </a:rPr>
                        <a:t>حساسیت کمتر نسبت به </a:t>
                      </a:r>
                      <a:r>
                        <a:rPr lang="en-US" sz="1200" b="1" kern="1200" dirty="0" smtClean="0">
                          <a:solidFill>
                            <a:schemeClr val="tx1"/>
                          </a:solidFill>
                          <a:latin typeface="Arial" pitchFamily="34" charset="0"/>
                          <a:ea typeface="MS PGothic" pitchFamily="34" charset="-128"/>
                          <a:cs typeface="B Titr" panose="00000700000000000000" pitchFamily="2" charset="-78"/>
                        </a:rPr>
                        <a:t> UTP</a:t>
                      </a:r>
                    </a:p>
                    <a:p>
                      <a:pPr algn="ctr" rtl="1"/>
                      <a:endParaRPr lang="en-US" sz="1200" b="1" kern="1200" dirty="0">
                        <a:solidFill>
                          <a:schemeClr val="tx1"/>
                        </a:solidFill>
                        <a:latin typeface="Arial" pitchFamily="34" charset="0"/>
                        <a:ea typeface="MS PGothic" pitchFamily="34" charset="-128"/>
                        <a:cs typeface="B Titr" panose="00000700000000000000" pitchFamily="2" charset="-78"/>
                      </a:endParaRPr>
                    </a:p>
                  </a:txBody>
                  <a:tcPr anchor="ctr"/>
                </a:tc>
              </a:tr>
              <a:tr h="527197">
                <a:tc>
                  <a:txBody>
                    <a:bodyPr/>
                    <a:lstStyle/>
                    <a:p>
                      <a:pPr algn="ctr" rtl="1"/>
                      <a:r>
                        <a:rPr lang="en-US" sz="1200" b="1" kern="1200" dirty="0" smtClean="0">
                          <a:solidFill>
                            <a:schemeClr val="tx1"/>
                          </a:solidFill>
                          <a:latin typeface="Arial" pitchFamily="34" charset="0"/>
                          <a:ea typeface="MS PGothic" pitchFamily="34" charset="-128"/>
                          <a:cs typeface="B Titr" panose="00000700000000000000" pitchFamily="2" charset="-78"/>
                        </a:rPr>
                        <a:t>UTP</a:t>
                      </a:r>
                      <a:endParaRPr lang="en-US" sz="1200" b="1" kern="1200" dirty="0">
                        <a:solidFill>
                          <a:schemeClr val="tx1"/>
                        </a:solidFill>
                        <a:latin typeface="Arial" pitchFamily="34" charset="0"/>
                        <a:ea typeface="MS PGothic" pitchFamily="34" charset="-128"/>
                        <a:cs typeface="B Titr" panose="00000700000000000000" pitchFamily="2" charset="-78"/>
                      </a:endParaRPr>
                    </a:p>
                  </a:txBody>
                  <a:tcPr anchor="ctr"/>
                </a:tc>
                <a:tc>
                  <a:txBody>
                    <a:bodyPr/>
                    <a:lstStyle/>
                    <a:p>
                      <a:pPr algn="ctr" rtl="1"/>
                      <a:r>
                        <a:rPr lang="fa-IR" sz="1200" b="1" kern="1200" dirty="0" smtClean="0">
                          <a:solidFill>
                            <a:schemeClr val="tx1"/>
                          </a:solidFill>
                          <a:latin typeface="Arial" pitchFamily="34" charset="0"/>
                          <a:ea typeface="MS PGothic" pitchFamily="34" charset="-128"/>
                          <a:cs typeface="B Titr" panose="00000700000000000000" pitchFamily="2" charset="-78"/>
                        </a:rPr>
                        <a:t>کمترین</a:t>
                      </a:r>
                      <a:endParaRPr lang="en-US" sz="1200" b="1" kern="1200" dirty="0">
                        <a:solidFill>
                          <a:schemeClr val="tx1"/>
                        </a:solidFill>
                        <a:latin typeface="Arial" pitchFamily="34" charset="0"/>
                        <a:ea typeface="MS PGothic" pitchFamily="34" charset="-128"/>
                        <a:cs typeface="B Titr" panose="00000700000000000000" pitchFamily="2" charset="-78"/>
                      </a:endParaRPr>
                    </a:p>
                  </a:txBody>
                  <a:tcPr anchor="ctr"/>
                </a:tc>
                <a:tc>
                  <a:txBody>
                    <a:bodyPr/>
                    <a:lstStyle/>
                    <a:p>
                      <a:pPr algn="ctr" rtl="1"/>
                      <a:r>
                        <a:rPr lang="fa-IR" sz="1200" b="1" kern="1200" dirty="0" smtClean="0">
                          <a:solidFill>
                            <a:schemeClr val="tx1"/>
                          </a:solidFill>
                          <a:latin typeface="Arial" pitchFamily="34" charset="0"/>
                          <a:ea typeface="MS PGothic" pitchFamily="34" charset="-128"/>
                          <a:cs typeface="B Titr" panose="00000700000000000000" pitchFamily="2" charset="-78"/>
                        </a:rPr>
                        <a:t> ارزان و بسیار</a:t>
                      </a:r>
                      <a:r>
                        <a:rPr lang="fa-IR" sz="1200" b="1" kern="1200" baseline="0" dirty="0" smtClean="0">
                          <a:solidFill>
                            <a:schemeClr val="tx1"/>
                          </a:solidFill>
                          <a:latin typeface="Arial" pitchFamily="34" charset="0"/>
                          <a:ea typeface="MS PGothic" pitchFamily="34" charset="-128"/>
                          <a:cs typeface="B Titr" panose="00000700000000000000" pitchFamily="2" charset="-78"/>
                        </a:rPr>
                        <a:t> </a:t>
                      </a:r>
                      <a:r>
                        <a:rPr lang="fa-IR" sz="1200" b="1" kern="1200" dirty="0" smtClean="0">
                          <a:solidFill>
                            <a:schemeClr val="tx1"/>
                          </a:solidFill>
                          <a:latin typeface="Arial" pitchFamily="34" charset="0"/>
                          <a:ea typeface="MS PGothic" pitchFamily="34" charset="-128"/>
                          <a:cs typeface="B Titr" panose="00000700000000000000" pitchFamily="2" charset="-78"/>
                        </a:rPr>
                        <a:t>راحت</a:t>
                      </a:r>
                      <a:endParaRPr lang="en-US" sz="1200" b="1" kern="1200" dirty="0">
                        <a:solidFill>
                          <a:schemeClr val="tx1"/>
                        </a:solidFill>
                        <a:latin typeface="Arial" pitchFamily="34" charset="0"/>
                        <a:ea typeface="MS PGothic" pitchFamily="34" charset="-128"/>
                        <a:cs typeface="B Titr" panose="00000700000000000000" pitchFamily="2" charset="-78"/>
                      </a:endParaRPr>
                    </a:p>
                  </a:txBody>
                  <a:tcPr anchor="ct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sz="1200" b="1" kern="1200" dirty="0" smtClean="0">
                          <a:solidFill>
                            <a:schemeClr val="tx1"/>
                          </a:solidFill>
                          <a:latin typeface="Arial" pitchFamily="34" charset="0"/>
                          <a:ea typeface="MS PGothic" pitchFamily="34" charset="-128"/>
                          <a:cs typeface="B Titr" panose="00000700000000000000" pitchFamily="2" charset="-78"/>
                        </a:rPr>
                        <a:t>10تا  100 مگابیت </a:t>
                      </a:r>
                      <a:endParaRPr lang="en-US" sz="1200" b="1" kern="1200" dirty="0" smtClean="0">
                        <a:solidFill>
                          <a:schemeClr val="tx1"/>
                        </a:solidFill>
                        <a:latin typeface="Arial" pitchFamily="34" charset="0"/>
                        <a:ea typeface="MS PGothic" pitchFamily="34" charset="-128"/>
                        <a:cs typeface="B Titr" panose="00000700000000000000" pitchFamily="2" charset="-78"/>
                      </a:endParaRPr>
                    </a:p>
                    <a:p>
                      <a:pPr algn="ctr" rtl="1"/>
                      <a:endParaRPr lang="en-US" sz="1200" b="1" kern="1200" dirty="0">
                        <a:solidFill>
                          <a:schemeClr val="tx1"/>
                        </a:solidFill>
                        <a:latin typeface="Arial" pitchFamily="34" charset="0"/>
                        <a:ea typeface="MS PGothic" pitchFamily="34" charset="-128"/>
                        <a:cs typeface="B Titr" panose="00000700000000000000" pitchFamily="2" charset="-78"/>
                      </a:endParaRPr>
                    </a:p>
                  </a:txBody>
                  <a:tcPr anchor="ctr"/>
                </a:tc>
                <a:tc>
                  <a:txBody>
                    <a:bodyPr/>
                    <a:lstStyle/>
                    <a:p>
                      <a:pPr algn="ctr" rtl="1"/>
                      <a:r>
                        <a:rPr lang="fa-IR" sz="1200" b="1" kern="1200" dirty="0" smtClean="0">
                          <a:solidFill>
                            <a:schemeClr val="tx1"/>
                          </a:solidFill>
                          <a:latin typeface="Arial" pitchFamily="34" charset="0"/>
                          <a:ea typeface="MS PGothic" pitchFamily="34" charset="-128"/>
                          <a:cs typeface="B Titr" panose="00000700000000000000" pitchFamily="2" charset="-78"/>
                        </a:rPr>
                        <a:t>100 متر</a:t>
                      </a:r>
                      <a:endParaRPr lang="en-US" sz="1200" b="1" kern="1200" dirty="0">
                        <a:solidFill>
                          <a:schemeClr val="tx1"/>
                        </a:solidFill>
                        <a:latin typeface="Arial" pitchFamily="34" charset="0"/>
                        <a:ea typeface="MS PGothic" pitchFamily="34" charset="-128"/>
                        <a:cs typeface="B Titr" panose="00000700000000000000" pitchFamily="2" charset="-78"/>
                      </a:endParaRPr>
                    </a:p>
                  </a:txBody>
                  <a:tcPr anchor="ctr"/>
                </a:tc>
                <a:tc>
                  <a:txBody>
                    <a:bodyPr/>
                    <a:lstStyle/>
                    <a:p>
                      <a:pPr algn="ctr" rtl="1"/>
                      <a:r>
                        <a:rPr lang="fa-IR" sz="1200" b="1" kern="1200" dirty="0" smtClean="0">
                          <a:solidFill>
                            <a:schemeClr val="tx1"/>
                          </a:solidFill>
                          <a:latin typeface="Arial" pitchFamily="34" charset="0"/>
                          <a:ea typeface="MS PGothic" pitchFamily="34" charset="-128"/>
                          <a:cs typeface="B Titr" panose="00000700000000000000" pitchFamily="2" charset="-78"/>
                        </a:rPr>
                        <a:t>بسیار</a:t>
                      </a:r>
                      <a:r>
                        <a:rPr lang="fa-IR" sz="1200" b="1" kern="1200" baseline="0" dirty="0" smtClean="0">
                          <a:solidFill>
                            <a:schemeClr val="tx1"/>
                          </a:solidFill>
                          <a:latin typeface="Arial" pitchFamily="34" charset="0"/>
                          <a:ea typeface="MS PGothic" pitchFamily="34" charset="-128"/>
                          <a:cs typeface="B Titr" panose="00000700000000000000" pitchFamily="2" charset="-78"/>
                        </a:rPr>
                        <a:t> حساس</a:t>
                      </a:r>
                      <a:endParaRPr lang="en-US" sz="1200" b="1" kern="1200" dirty="0">
                        <a:solidFill>
                          <a:schemeClr val="tx1"/>
                        </a:solidFill>
                        <a:latin typeface="Arial" pitchFamily="34" charset="0"/>
                        <a:ea typeface="MS PGothic" pitchFamily="34" charset="-128"/>
                        <a:cs typeface="B Titr" panose="00000700000000000000" pitchFamily="2" charset="-78"/>
                      </a:endParaRPr>
                    </a:p>
                  </a:txBody>
                  <a:tcPr anchor="ctr"/>
                </a:tc>
              </a:tr>
              <a:tr h="493402">
                <a:tc>
                  <a:txBody>
                    <a:bodyPr/>
                    <a:lstStyle/>
                    <a:p>
                      <a:pPr algn="ctr" rtl="1"/>
                      <a:r>
                        <a:rPr lang="fa-IR" sz="1200" b="1" kern="1200" dirty="0" smtClean="0">
                          <a:solidFill>
                            <a:schemeClr val="tx1"/>
                          </a:solidFill>
                          <a:latin typeface="Arial" pitchFamily="34" charset="0"/>
                          <a:ea typeface="MS PGothic" pitchFamily="34" charset="-128"/>
                          <a:cs typeface="B Titr" panose="00000700000000000000" pitchFamily="2" charset="-78"/>
                        </a:rPr>
                        <a:t>فیبر نوری</a:t>
                      </a:r>
                      <a:endParaRPr lang="en-US" sz="1200" b="1" kern="1200" dirty="0">
                        <a:solidFill>
                          <a:schemeClr val="tx1"/>
                        </a:solidFill>
                        <a:latin typeface="Arial" pitchFamily="34" charset="0"/>
                        <a:ea typeface="MS PGothic" pitchFamily="34" charset="-128"/>
                        <a:cs typeface="B Titr" panose="00000700000000000000" pitchFamily="2" charset="-78"/>
                      </a:endParaRPr>
                    </a:p>
                  </a:txBody>
                  <a:tcPr anchor="ctr"/>
                </a:tc>
                <a:tc>
                  <a:txBody>
                    <a:bodyPr/>
                    <a:lstStyle/>
                    <a:p>
                      <a:pPr algn="ctr" rtl="1"/>
                      <a:r>
                        <a:rPr lang="fa-IR" sz="1200" b="1" kern="1200" dirty="0" smtClean="0">
                          <a:solidFill>
                            <a:schemeClr val="tx1"/>
                          </a:solidFill>
                          <a:latin typeface="Arial" pitchFamily="34" charset="0"/>
                          <a:ea typeface="MS PGothic" pitchFamily="34" charset="-128"/>
                          <a:cs typeface="B Titr" panose="00000700000000000000" pitchFamily="2" charset="-78"/>
                        </a:rPr>
                        <a:t>بیشترین</a:t>
                      </a:r>
                      <a:endParaRPr lang="en-US" sz="1200" b="1" kern="1200" dirty="0">
                        <a:solidFill>
                          <a:schemeClr val="tx1"/>
                        </a:solidFill>
                        <a:latin typeface="Arial" pitchFamily="34" charset="0"/>
                        <a:ea typeface="MS PGothic" pitchFamily="34" charset="-128"/>
                        <a:cs typeface="B Titr" panose="00000700000000000000" pitchFamily="2" charset="-78"/>
                      </a:endParaRPr>
                    </a:p>
                  </a:txBody>
                  <a:tcPr anchor="ct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sz="1200" b="1" kern="1200" dirty="0" smtClean="0">
                          <a:solidFill>
                            <a:schemeClr val="tx1"/>
                          </a:solidFill>
                          <a:latin typeface="Arial" pitchFamily="34" charset="0"/>
                          <a:ea typeface="MS PGothic" pitchFamily="34" charset="-128"/>
                          <a:cs typeface="B Titr" panose="00000700000000000000" pitchFamily="2" charset="-78"/>
                        </a:rPr>
                        <a:t>غیر ارزان و غیر راحت</a:t>
                      </a:r>
                      <a:endParaRPr lang="en-US" sz="1200" b="1" kern="1200" dirty="0" smtClean="0">
                        <a:solidFill>
                          <a:schemeClr val="tx1"/>
                        </a:solidFill>
                        <a:latin typeface="Arial" pitchFamily="34" charset="0"/>
                        <a:ea typeface="MS PGothic" pitchFamily="34" charset="-128"/>
                        <a:cs typeface="B Titr" panose="00000700000000000000" pitchFamily="2" charset="-78"/>
                      </a:endParaRPr>
                    </a:p>
                    <a:p>
                      <a:pPr algn="ctr" rtl="1"/>
                      <a:endParaRPr lang="en-US" sz="1200" b="1" kern="1200" dirty="0">
                        <a:solidFill>
                          <a:schemeClr val="tx1"/>
                        </a:solidFill>
                        <a:latin typeface="Arial" pitchFamily="34" charset="0"/>
                        <a:ea typeface="MS PGothic" pitchFamily="34" charset="-128"/>
                        <a:cs typeface="B Titr" panose="00000700000000000000" pitchFamily="2" charset="-78"/>
                      </a:endParaRPr>
                    </a:p>
                  </a:txBody>
                  <a:tcPr anchor="ctr"/>
                </a:tc>
                <a:tc>
                  <a:txBody>
                    <a:bodyPr/>
                    <a:lstStyle/>
                    <a:p>
                      <a:pPr algn="ctr" rtl="1"/>
                      <a:r>
                        <a:rPr lang="fa-IR" sz="1200" b="1" kern="1200" dirty="0" smtClean="0">
                          <a:solidFill>
                            <a:schemeClr val="tx1"/>
                          </a:solidFill>
                          <a:latin typeface="Arial" pitchFamily="34" charset="0"/>
                          <a:ea typeface="MS PGothic" pitchFamily="34" charset="-128"/>
                          <a:cs typeface="B Titr" panose="00000700000000000000" pitchFamily="2" charset="-78"/>
                        </a:rPr>
                        <a:t>100 مگا بیت</a:t>
                      </a:r>
                      <a:endParaRPr lang="en-US" sz="1200" b="1" kern="1200" dirty="0">
                        <a:solidFill>
                          <a:schemeClr val="tx1"/>
                        </a:solidFill>
                        <a:latin typeface="Arial" pitchFamily="34" charset="0"/>
                        <a:ea typeface="MS PGothic" pitchFamily="34" charset="-128"/>
                        <a:cs typeface="B Titr" panose="00000700000000000000" pitchFamily="2" charset="-78"/>
                      </a:endParaRPr>
                    </a:p>
                  </a:txBody>
                  <a:tcPr anchor="ctr"/>
                </a:tc>
                <a:tc>
                  <a:txBody>
                    <a:bodyPr/>
                    <a:lstStyle/>
                    <a:p>
                      <a:pPr algn="ctr" rtl="1"/>
                      <a:r>
                        <a:rPr lang="fa-IR" sz="1200" b="1" kern="1200" dirty="0" smtClean="0">
                          <a:solidFill>
                            <a:schemeClr val="tx1"/>
                          </a:solidFill>
                          <a:latin typeface="Arial" pitchFamily="34" charset="0"/>
                          <a:ea typeface="MS PGothic" pitchFamily="34" charset="-128"/>
                          <a:cs typeface="B Titr" panose="00000700000000000000" pitchFamily="2" charset="-78"/>
                        </a:rPr>
                        <a:t>10 کیلومتر</a:t>
                      </a:r>
                      <a:endParaRPr lang="en-US" sz="1200" b="1" kern="1200" dirty="0">
                        <a:solidFill>
                          <a:schemeClr val="tx1"/>
                        </a:solidFill>
                        <a:latin typeface="Arial" pitchFamily="34" charset="0"/>
                        <a:ea typeface="MS PGothic" pitchFamily="34" charset="-128"/>
                        <a:cs typeface="B Titr" panose="00000700000000000000" pitchFamily="2" charset="-78"/>
                      </a:endParaRPr>
                    </a:p>
                  </a:txBody>
                  <a:tcPr anchor="ctr"/>
                </a:tc>
                <a:tc>
                  <a:txBody>
                    <a:bodyPr/>
                    <a:lstStyle/>
                    <a:p>
                      <a:pPr algn="ctr" rtl="1"/>
                      <a:r>
                        <a:rPr lang="fa-IR" sz="1200" b="1" kern="1200" dirty="0" smtClean="0">
                          <a:solidFill>
                            <a:schemeClr val="tx1"/>
                          </a:solidFill>
                          <a:latin typeface="Arial" pitchFamily="34" charset="0"/>
                          <a:ea typeface="MS PGothic" pitchFamily="34" charset="-128"/>
                          <a:cs typeface="B Titr" panose="00000700000000000000" pitchFamily="2" charset="-78"/>
                        </a:rPr>
                        <a:t>غیر حساس</a:t>
                      </a:r>
                      <a:endParaRPr lang="en-US" sz="1200" b="1" kern="1200" dirty="0">
                        <a:solidFill>
                          <a:schemeClr val="tx1"/>
                        </a:solidFill>
                        <a:latin typeface="Arial" pitchFamily="34" charset="0"/>
                        <a:ea typeface="MS PGothic" pitchFamily="34" charset="-128"/>
                        <a:cs typeface="B Titr" panose="00000700000000000000" pitchFamily="2" charset="-78"/>
                      </a:endParaRPr>
                    </a:p>
                  </a:txBody>
                  <a:tcPr anchor="ctr"/>
                </a:tc>
              </a:tr>
            </a:tbl>
          </a:graphicData>
        </a:graphic>
      </p:graphicFrame>
    </p:spTree>
    <p:extLst>
      <p:ext uri="{BB962C8B-B14F-4D97-AF65-F5344CB8AC3E}">
        <p14:creationId xmlns:p14="http://schemas.microsoft.com/office/powerpoint/2010/main" val="2361931355"/>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flipV="1">
            <a:off x="533400" y="1028700"/>
            <a:ext cx="0" cy="6096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33400" y="1028700"/>
            <a:ext cx="8001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438150" y="304800"/>
            <a:ext cx="8153400" cy="609600"/>
          </a:xfrm>
          <a:prstGeom prst="rect">
            <a:avLst/>
          </a:prstGeom>
          <a:gradFill>
            <a:gsLst>
              <a:gs pos="0">
                <a:schemeClr val="accent1">
                  <a:tint val="66000"/>
                  <a:satMod val="160000"/>
                </a:schemeClr>
              </a:gs>
              <a:gs pos="45000">
                <a:schemeClr val="tx1">
                  <a:lumMod val="40000"/>
                  <a:lumOff val="60000"/>
                  <a:alpha val="32000"/>
                </a:schemeClr>
              </a:gs>
              <a:gs pos="100000">
                <a:schemeClr val="accent1">
                  <a:tint val="23500"/>
                  <a:satMod val="160000"/>
                </a:schemeClr>
              </a:gs>
            </a:gsLst>
            <a:lin ang="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2" algn="r" rtl="1">
              <a:spcBef>
                <a:spcPct val="50000"/>
              </a:spcBef>
            </a:pPr>
            <a:r>
              <a:rPr lang="fa-IR" sz="2400" b="1" dirty="0" smtClean="0">
                <a:solidFill>
                  <a:schemeClr val="tx2"/>
                </a:solidFill>
                <a:ea typeface="IranNastaliq" pitchFamily="18" charset="0"/>
                <a:cs typeface="B Titr" pitchFamily="2" charset="-78"/>
              </a:rPr>
              <a:t>فاکتور های طراحی</a:t>
            </a:r>
            <a:endParaRPr lang="en-US" sz="2400" b="1" dirty="0">
              <a:solidFill>
                <a:schemeClr val="tx2"/>
              </a:solidFill>
              <a:ea typeface="IranNastaliq" pitchFamily="18" charset="0"/>
              <a:cs typeface="B Titr" pitchFamily="2" charset="-78"/>
            </a:endParaRPr>
          </a:p>
        </p:txBody>
      </p:sp>
      <p:sp>
        <p:nvSpPr>
          <p:cNvPr id="14" name="Rectangle 13"/>
          <p:cNvSpPr/>
          <p:nvPr/>
        </p:nvSpPr>
        <p:spPr>
          <a:xfrm>
            <a:off x="914400" y="1047750"/>
            <a:ext cx="6934200" cy="5632311"/>
          </a:xfrm>
          <a:prstGeom prst="rect">
            <a:avLst/>
          </a:prstGeom>
        </p:spPr>
        <p:txBody>
          <a:bodyPr wrap="square">
            <a:spAutoFit/>
          </a:bodyPr>
          <a:lstStyle/>
          <a:p>
            <a:pPr algn="r" rtl="1">
              <a:lnSpc>
                <a:spcPct val="250000"/>
              </a:lnSpc>
              <a:buFont typeface="Wingdings" pitchFamily="2" charset="2"/>
              <a:buChar char="Ø"/>
            </a:pPr>
            <a:r>
              <a:rPr lang="fa-IR" b="1" dirty="0" smtClean="0">
                <a:solidFill>
                  <a:schemeClr val="tx2"/>
                </a:solidFill>
                <a:cs typeface="B Nazanin" pitchFamily="2" charset="-78"/>
              </a:rPr>
              <a:t>پهنای باند</a:t>
            </a:r>
          </a:p>
          <a:p>
            <a:pPr lvl="1" algn="r" rtl="1">
              <a:lnSpc>
                <a:spcPct val="250000"/>
              </a:lnSpc>
              <a:buFont typeface="Wingdings" pitchFamily="2" charset="2"/>
              <a:buChar char="Ø"/>
            </a:pPr>
            <a:r>
              <a:rPr lang="fa-IR" b="1" dirty="0" smtClean="0">
                <a:solidFill>
                  <a:schemeClr val="tx2"/>
                </a:solidFill>
                <a:cs typeface="B Nazanin" pitchFamily="2" charset="-78"/>
              </a:rPr>
              <a:t>پهنای باند بیشتر، نرخ انتقال بیشتر است</a:t>
            </a:r>
          </a:p>
          <a:p>
            <a:pPr algn="r" rtl="1">
              <a:lnSpc>
                <a:spcPct val="250000"/>
              </a:lnSpc>
              <a:buFont typeface="Wingdings" pitchFamily="2" charset="2"/>
              <a:buChar char="Ø"/>
            </a:pPr>
            <a:r>
              <a:rPr lang="fa-IR" b="1" dirty="0" smtClean="0">
                <a:solidFill>
                  <a:schemeClr val="tx2"/>
                </a:solidFill>
                <a:cs typeface="B Nazanin" pitchFamily="2" charset="-78"/>
              </a:rPr>
              <a:t>اختلالات انتقال </a:t>
            </a:r>
          </a:p>
          <a:p>
            <a:pPr lvl="1" algn="r" rtl="1">
              <a:lnSpc>
                <a:spcPct val="250000"/>
              </a:lnSpc>
              <a:buFont typeface="Wingdings" pitchFamily="2" charset="2"/>
              <a:buChar char="Ø"/>
            </a:pPr>
            <a:r>
              <a:rPr lang="fa-IR" b="1" dirty="0" smtClean="0">
                <a:solidFill>
                  <a:schemeClr val="tx2"/>
                </a:solidFill>
                <a:cs typeface="B Nazanin" pitchFamily="2" charset="-78"/>
              </a:rPr>
              <a:t>تضعیف سیگنال</a:t>
            </a:r>
          </a:p>
          <a:p>
            <a:pPr algn="r" rtl="1">
              <a:lnSpc>
                <a:spcPct val="250000"/>
              </a:lnSpc>
              <a:buFont typeface="Wingdings" pitchFamily="2" charset="2"/>
              <a:buChar char="Ø"/>
            </a:pPr>
            <a:r>
              <a:rPr lang="fa-IR" b="1" dirty="0" smtClean="0">
                <a:solidFill>
                  <a:schemeClr val="tx2"/>
                </a:solidFill>
                <a:cs typeface="B Nazanin" pitchFamily="2" charset="-78"/>
              </a:rPr>
              <a:t>تعداد دریافت کنندگان اطلاعات</a:t>
            </a:r>
          </a:p>
          <a:p>
            <a:pPr lvl="1" algn="r" rtl="1">
              <a:lnSpc>
                <a:spcPct val="250000"/>
              </a:lnSpc>
              <a:buFont typeface="Wingdings" pitchFamily="2" charset="2"/>
              <a:buChar char="Ø"/>
            </a:pPr>
            <a:r>
              <a:rPr lang="fa-IR" b="1" dirty="0" smtClean="0">
                <a:solidFill>
                  <a:schemeClr val="tx2"/>
                </a:solidFill>
                <a:cs typeface="B Nazanin" pitchFamily="2" charset="-78"/>
              </a:rPr>
              <a:t>نیاز به طراحی</a:t>
            </a:r>
          </a:p>
          <a:p>
            <a:pPr lvl="1" algn="r" rtl="1">
              <a:lnSpc>
                <a:spcPct val="250000"/>
              </a:lnSpc>
              <a:buFont typeface="Wingdings" pitchFamily="2" charset="2"/>
              <a:buChar char="Ø"/>
            </a:pPr>
            <a:r>
              <a:rPr lang="fa-IR" b="1" dirty="0" smtClean="0">
                <a:solidFill>
                  <a:schemeClr val="tx2"/>
                </a:solidFill>
                <a:cs typeface="B Nazanin" pitchFamily="2" charset="-78"/>
              </a:rPr>
              <a:t>تعداد بیشتر دریافت کننده، تضعیف بیشتر سیگنال را دارا است</a:t>
            </a:r>
          </a:p>
          <a:p>
            <a:pPr lvl="1" algn="r" rtl="1">
              <a:lnSpc>
                <a:spcPct val="250000"/>
              </a:lnSpc>
              <a:buFont typeface="Wingdings" pitchFamily="2" charset="2"/>
              <a:buChar char="Ø"/>
            </a:pPr>
            <a:endParaRPr lang="fa-IR" b="1" dirty="0">
              <a:solidFill>
                <a:schemeClr val="tx2"/>
              </a:solidFill>
              <a:cs typeface="B Nazanin" pitchFamily="2" charset="-78"/>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flipV="1">
            <a:off x="533400" y="1028700"/>
            <a:ext cx="0" cy="6096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33400" y="1028700"/>
            <a:ext cx="8001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438150" y="304800"/>
            <a:ext cx="8153400" cy="609600"/>
          </a:xfrm>
          <a:prstGeom prst="rect">
            <a:avLst/>
          </a:prstGeom>
          <a:gradFill>
            <a:gsLst>
              <a:gs pos="0">
                <a:schemeClr val="accent1">
                  <a:tint val="66000"/>
                  <a:satMod val="160000"/>
                </a:schemeClr>
              </a:gs>
              <a:gs pos="45000">
                <a:schemeClr val="tx1">
                  <a:lumMod val="40000"/>
                  <a:lumOff val="60000"/>
                  <a:alpha val="32000"/>
                </a:schemeClr>
              </a:gs>
              <a:gs pos="100000">
                <a:schemeClr val="accent1">
                  <a:tint val="23500"/>
                  <a:satMod val="160000"/>
                </a:schemeClr>
              </a:gs>
            </a:gsLst>
            <a:lin ang="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1" algn="r" rtl="1">
              <a:spcBef>
                <a:spcPct val="50000"/>
              </a:spcBef>
            </a:pPr>
            <a:r>
              <a:rPr lang="fa-IR" sz="2400" b="1" dirty="0" smtClean="0">
                <a:solidFill>
                  <a:schemeClr val="tx2"/>
                </a:solidFill>
                <a:ea typeface="IranNastaliq" pitchFamily="18" charset="0"/>
                <a:cs typeface="B Titr" pitchFamily="2" charset="-78"/>
              </a:rPr>
              <a:t>ارتباطات بی سیم</a:t>
            </a:r>
            <a:endParaRPr lang="en-US" sz="2400" b="1" dirty="0">
              <a:solidFill>
                <a:schemeClr val="tx2"/>
              </a:solidFill>
              <a:ea typeface="IranNastaliq" pitchFamily="18" charset="0"/>
              <a:cs typeface="B Titr" pitchFamily="2" charset="-78"/>
            </a:endParaRPr>
          </a:p>
        </p:txBody>
      </p:sp>
      <mc:AlternateContent xmlns:mc="http://schemas.openxmlformats.org/markup-compatibility/2006" xmlns:a14="http://schemas.microsoft.com/office/drawing/2010/main">
        <mc:Choice Requires="a14">
          <p:sp>
            <p:nvSpPr>
              <p:cNvPr id="6" name="Rectangle 5"/>
              <p:cNvSpPr/>
              <p:nvPr/>
            </p:nvSpPr>
            <p:spPr>
              <a:xfrm>
                <a:off x="838200" y="1630363"/>
                <a:ext cx="8058843" cy="3964099"/>
              </a:xfrm>
              <a:prstGeom prst="rect">
                <a:avLst/>
              </a:prstGeom>
            </p:spPr>
            <p:txBody>
              <a:bodyPr wrap="square">
                <a:spAutoFit/>
              </a:bodyPr>
              <a:lstStyle/>
              <a:p>
                <a:pPr marL="1200150" lvl="3" indent="-285750" algn="r" rtl="1">
                  <a:lnSpc>
                    <a:spcPct val="250000"/>
                  </a:lnSpc>
                  <a:buFont typeface="Wingdings" panose="05000000000000000000" pitchFamily="2" charset="2"/>
                  <a:buChar char="v"/>
                </a:pPr>
                <a:r>
                  <a:rPr lang="fa-IR" sz="2000" b="1" dirty="0" smtClean="0">
                    <a:solidFill>
                      <a:schemeClr val="tx2"/>
                    </a:solidFill>
                    <a:cs typeface="B Nazanin" pitchFamily="2" charset="-78"/>
                  </a:rPr>
                  <a:t>سه محدوه فرکانسی برای انتقالات بی سیم استفاده می شود</a:t>
                </a:r>
              </a:p>
              <a:p>
                <a:pPr marL="1657350" lvl="4" indent="-285750" algn="r" rtl="1">
                  <a:lnSpc>
                    <a:spcPct val="250000"/>
                  </a:lnSpc>
                  <a:buFont typeface="Wingdings" panose="05000000000000000000" pitchFamily="2" charset="2"/>
                  <a:buChar char="v"/>
                </a:pPr>
                <a:r>
                  <a:rPr lang="fa-IR" sz="2000" b="1" dirty="0">
                    <a:solidFill>
                      <a:schemeClr val="tx2"/>
                    </a:solidFill>
                    <a:cs typeface="B Nazanin" pitchFamily="2" charset="-78"/>
                  </a:rPr>
                  <a:t>فركانس هاي ماكروويو 1 تا 40 گیگا </a:t>
                </a:r>
                <a:r>
                  <a:rPr lang="fa-IR" sz="2000" b="1" dirty="0" smtClean="0">
                    <a:solidFill>
                      <a:schemeClr val="tx2"/>
                    </a:solidFill>
                    <a:cs typeface="B Nazanin" pitchFamily="2" charset="-78"/>
                  </a:rPr>
                  <a:t>هرتز</a:t>
                </a:r>
              </a:p>
              <a:p>
                <a:pPr marL="1657350" lvl="4" indent="-285750" algn="r" rtl="1">
                  <a:lnSpc>
                    <a:spcPct val="250000"/>
                  </a:lnSpc>
                  <a:buFont typeface="Wingdings" panose="05000000000000000000" pitchFamily="2" charset="2"/>
                  <a:buChar char="v"/>
                </a:pPr>
                <a:r>
                  <a:rPr lang="fa-IR" sz="2000" b="1" dirty="0">
                    <a:solidFill>
                      <a:schemeClr val="tx2"/>
                    </a:solidFill>
                    <a:cs typeface="B Nazanin" pitchFamily="2" charset="-78"/>
                  </a:rPr>
                  <a:t>فركانس هاي راديويي </a:t>
                </a:r>
                <a:r>
                  <a:rPr lang="fa-IR" sz="2000" b="1" dirty="0" smtClean="0">
                    <a:solidFill>
                      <a:schemeClr val="tx2"/>
                    </a:solidFill>
                    <a:cs typeface="B Nazanin" pitchFamily="2" charset="-78"/>
                  </a:rPr>
                  <a:t>1 تا 30 گیگاهرتز</a:t>
                </a:r>
              </a:p>
              <a:p>
                <a:pPr marL="1657350" lvl="4" indent="-285750" algn="r" rtl="1">
                  <a:lnSpc>
                    <a:spcPct val="250000"/>
                  </a:lnSpc>
                  <a:buFont typeface="Wingdings" panose="05000000000000000000" pitchFamily="2" charset="2"/>
                  <a:buChar char="v"/>
                </a:pPr>
                <a:r>
                  <a:rPr lang="fa-IR" sz="2000" b="1" dirty="0" smtClean="0">
                    <a:solidFill>
                      <a:schemeClr val="tx2"/>
                    </a:solidFill>
                    <a:cs typeface="B Nazanin" pitchFamily="2" charset="-78"/>
                  </a:rPr>
                  <a:t>فركانس </a:t>
                </a:r>
                <a:r>
                  <a:rPr lang="fa-IR" sz="2000" b="1" dirty="0">
                    <a:solidFill>
                      <a:schemeClr val="tx2"/>
                    </a:solidFill>
                    <a:cs typeface="B Nazanin" pitchFamily="2" charset="-78"/>
                  </a:rPr>
                  <a:t>هاي مادون </a:t>
                </a:r>
                <a:r>
                  <a:rPr lang="fa-IR" sz="2000" b="1" dirty="0" smtClean="0">
                    <a:solidFill>
                      <a:schemeClr val="tx2"/>
                    </a:solidFill>
                    <a:cs typeface="B Nazanin" pitchFamily="2" charset="-78"/>
                  </a:rPr>
                  <a:t>قرمز </a:t>
                </a:r>
                <a14:m>
                  <m:oMath xmlns:m="http://schemas.openxmlformats.org/officeDocument/2006/math">
                    <m:r>
                      <a:rPr lang="fa-IR" sz="2000" b="1" i="1" smtClean="0">
                        <a:solidFill>
                          <a:schemeClr val="tx2"/>
                        </a:solidFill>
                        <a:latin typeface="Cambria Math" panose="02040503050406030204" pitchFamily="18" charset="0"/>
                        <a:cs typeface="B Nazanin" pitchFamily="2" charset="-78"/>
                      </a:rPr>
                      <m:t>𝟐</m:t>
                    </m:r>
                    <m:r>
                      <a:rPr lang="fa-IR" sz="2000" b="1" i="1">
                        <a:solidFill>
                          <a:schemeClr val="tx2"/>
                        </a:solidFill>
                        <a:latin typeface="Cambria Math" panose="02040503050406030204" pitchFamily="18" charset="0"/>
                        <a:cs typeface="B Nazanin" pitchFamily="2" charset="-78"/>
                      </a:rPr>
                      <m:t>∗</m:t>
                    </m:r>
                    <m:sSup>
                      <m:sSupPr>
                        <m:ctrlPr>
                          <a:rPr lang="en-US" sz="2000" b="1" i="1">
                            <a:solidFill>
                              <a:schemeClr val="tx2"/>
                            </a:solidFill>
                            <a:latin typeface="Cambria Math" panose="02040503050406030204" pitchFamily="18" charset="0"/>
                            <a:cs typeface="B Nazanin" pitchFamily="2" charset="-78"/>
                          </a:rPr>
                        </m:ctrlPr>
                      </m:sSupPr>
                      <m:e>
                        <m:r>
                          <a:rPr lang="fa-IR" sz="2000" b="1" i="1">
                            <a:solidFill>
                              <a:schemeClr val="tx2"/>
                            </a:solidFill>
                            <a:latin typeface="Cambria Math" panose="02040503050406030204" pitchFamily="18" charset="0"/>
                            <a:cs typeface="B Nazanin" pitchFamily="2" charset="-78"/>
                          </a:rPr>
                          <m:t>𝟏𝟎</m:t>
                        </m:r>
                      </m:e>
                      <m:sup>
                        <m:r>
                          <a:rPr lang="fa-IR" sz="2000" b="1" i="1" smtClean="0">
                            <a:solidFill>
                              <a:schemeClr val="tx2"/>
                            </a:solidFill>
                            <a:latin typeface="Cambria Math" panose="02040503050406030204" pitchFamily="18" charset="0"/>
                            <a:cs typeface="B Nazanin" pitchFamily="2" charset="-78"/>
                          </a:rPr>
                          <m:t>𝟏𝟒</m:t>
                        </m:r>
                        <m:r>
                          <a:rPr lang="fa-IR" sz="2000" b="1" i="1" smtClean="0">
                            <a:solidFill>
                              <a:schemeClr val="tx2"/>
                            </a:solidFill>
                            <a:latin typeface="Cambria Math" panose="02040503050406030204" pitchFamily="18" charset="0"/>
                            <a:cs typeface="B Nazanin" pitchFamily="2" charset="-78"/>
                          </a:rPr>
                          <m:t> </m:t>
                        </m:r>
                      </m:sup>
                    </m:sSup>
                    <m:r>
                      <a:rPr lang="fa-IR" sz="2000" b="1" i="1" smtClean="0">
                        <a:solidFill>
                          <a:schemeClr val="tx2"/>
                        </a:solidFill>
                        <a:latin typeface="Cambria Math" panose="02040503050406030204" pitchFamily="18" charset="0"/>
                        <a:cs typeface="B Nazanin" pitchFamily="2" charset="-78"/>
                      </a:rPr>
                      <m:t>تا</m:t>
                    </m:r>
                    <m:r>
                      <a:rPr lang="fa-IR" sz="2000" b="1" i="1" smtClean="0">
                        <a:solidFill>
                          <a:schemeClr val="tx2"/>
                        </a:solidFill>
                        <a:latin typeface="Cambria Math" panose="02040503050406030204" pitchFamily="18" charset="0"/>
                        <a:cs typeface="B Nazanin" pitchFamily="2" charset="-78"/>
                      </a:rPr>
                      <m:t> </m:t>
                    </m:r>
                    <m:r>
                      <a:rPr lang="fa-IR" sz="2000" b="1" i="1" smtClean="0">
                        <a:solidFill>
                          <a:schemeClr val="tx2"/>
                        </a:solidFill>
                        <a:latin typeface="Cambria Math" panose="02040503050406030204" pitchFamily="18" charset="0"/>
                        <a:cs typeface="B Nazanin" pitchFamily="2" charset="-78"/>
                      </a:rPr>
                      <m:t>𝟑</m:t>
                    </m:r>
                    <m:r>
                      <a:rPr lang="fa-IR" sz="2000" b="1" i="1" smtClean="0">
                        <a:solidFill>
                          <a:schemeClr val="tx2"/>
                        </a:solidFill>
                        <a:latin typeface="Cambria Math" panose="02040503050406030204" pitchFamily="18" charset="0"/>
                        <a:cs typeface="B Nazanin" pitchFamily="2" charset="-78"/>
                      </a:rPr>
                      <m:t>∗</m:t>
                    </m:r>
                    <m:sSup>
                      <m:sSupPr>
                        <m:ctrlPr>
                          <a:rPr lang="en-US" sz="2000" b="1" i="1" smtClean="0">
                            <a:solidFill>
                              <a:schemeClr val="tx2"/>
                            </a:solidFill>
                            <a:latin typeface="Cambria Math" panose="02040503050406030204" pitchFamily="18" charset="0"/>
                            <a:cs typeface="B Nazanin" pitchFamily="2" charset="-78"/>
                          </a:rPr>
                        </m:ctrlPr>
                      </m:sSupPr>
                      <m:e>
                        <m:r>
                          <a:rPr lang="fa-IR" sz="2000" b="1" i="1" smtClean="0">
                            <a:solidFill>
                              <a:schemeClr val="tx2"/>
                            </a:solidFill>
                            <a:latin typeface="Cambria Math" panose="02040503050406030204" pitchFamily="18" charset="0"/>
                            <a:cs typeface="B Nazanin" pitchFamily="2" charset="-78"/>
                          </a:rPr>
                          <m:t>𝟏𝟎</m:t>
                        </m:r>
                      </m:e>
                      <m:sup>
                        <m:r>
                          <a:rPr lang="fa-IR" sz="2000" b="1" i="1" smtClean="0">
                            <a:solidFill>
                              <a:schemeClr val="tx2"/>
                            </a:solidFill>
                            <a:latin typeface="Cambria Math" panose="02040503050406030204" pitchFamily="18" charset="0"/>
                            <a:cs typeface="B Nazanin" pitchFamily="2" charset="-78"/>
                          </a:rPr>
                          <m:t>𝟏𝟏</m:t>
                        </m:r>
                      </m:sup>
                    </m:sSup>
                  </m:oMath>
                </a14:m>
                <a:r>
                  <a:rPr lang="fa-IR" sz="2000" b="1" dirty="0">
                    <a:solidFill>
                      <a:schemeClr val="tx2"/>
                    </a:solidFill>
                    <a:cs typeface="B Nazanin" pitchFamily="2" charset="-78"/>
                  </a:rPr>
                  <a:t/>
                </a:r>
                <a:br>
                  <a:rPr lang="fa-IR" sz="2000" b="1" dirty="0">
                    <a:solidFill>
                      <a:schemeClr val="tx2"/>
                    </a:solidFill>
                    <a:cs typeface="B Nazanin" pitchFamily="2" charset="-78"/>
                  </a:rPr>
                </a:br>
                <a:endParaRPr lang="fa-IR" sz="2000" b="1" dirty="0">
                  <a:solidFill>
                    <a:schemeClr val="tx2"/>
                  </a:solidFill>
                  <a:cs typeface="B Nazanin" pitchFamily="2" charset="-78"/>
                </a:endParaRPr>
              </a:p>
            </p:txBody>
          </p:sp>
        </mc:Choice>
        <mc:Fallback xmlns="">
          <p:sp>
            <p:nvSpPr>
              <p:cNvPr id="6" name="Rectangle 5"/>
              <p:cNvSpPr>
                <a:spLocks noRot="1" noChangeAspect="1" noMove="1" noResize="1" noEditPoints="1" noAdjustHandles="1" noChangeArrowheads="1" noChangeShapeType="1" noTextEdit="1"/>
              </p:cNvSpPr>
              <p:nvPr/>
            </p:nvSpPr>
            <p:spPr>
              <a:xfrm>
                <a:off x="838200" y="1630363"/>
                <a:ext cx="8058843" cy="3964099"/>
              </a:xfrm>
              <a:prstGeom prst="rect">
                <a:avLst/>
              </a:prstGeom>
              <a:blipFill rotWithShape="0">
                <a:blip r:embed="rId3"/>
                <a:stretch>
                  <a:fillRect/>
                </a:stretch>
              </a:blipFill>
            </p:spPr>
            <p:txBody>
              <a:bodyPr/>
              <a:lstStyle/>
              <a:p>
                <a:r>
                  <a:rPr lang="en-US">
                    <a:noFill/>
                  </a:rPr>
                  <a:t> </a:t>
                </a:r>
              </a:p>
            </p:txBody>
          </p:sp>
        </mc:Fallback>
      </mc:AlternateContent>
      <p:sp>
        <p:nvSpPr>
          <p:cNvPr id="2" name="AutoShape 2" descr="Image result for ‫کواکسیال‬‎"/>
          <p:cNvSpPr>
            <a:spLocks noChangeAspect="1" noChangeArrowheads="1"/>
          </p:cNvSpPr>
          <p:nvPr/>
        </p:nvSpPr>
        <p:spPr bwMode="auto">
          <a:xfrm>
            <a:off x="155575" y="-411163"/>
            <a:ext cx="1143000" cy="8572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330143235"/>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flipV="1">
            <a:off x="533400" y="1028700"/>
            <a:ext cx="0" cy="6096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33400" y="1028700"/>
            <a:ext cx="8001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438150" y="304800"/>
            <a:ext cx="8153400" cy="609600"/>
          </a:xfrm>
          <a:prstGeom prst="rect">
            <a:avLst/>
          </a:prstGeom>
          <a:gradFill>
            <a:gsLst>
              <a:gs pos="0">
                <a:schemeClr val="accent1">
                  <a:tint val="66000"/>
                  <a:satMod val="160000"/>
                </a:schemeClr>
              </a:gs>
              <a:gs pos="45000">
                <a:schemeClr val="tx1">
                  <a:lumMod val="40000"/>
                  <a:lumOff val="60000"/>
                  <a:alpha val="32000"/>
                </a:schemeClr>
              </a:gs>
              <a:gs pos="100000">
                <a:schemeClr val="accent1">
                  <a:tint val="23500"/>
                  <a:satMod val="160000"/>
                </a:schemeClr>
              </a:gs>
            </a:gsLst>
            <a:lin ang="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1" algn="r" rtl="1">
              <a:spcBef>
                <a:spcPct val="50000"/>
              </a:spcBef>
            </a:pPr>
            <a:r>
              <a:rPr lang="fa-IR" sz="2400" b="1" dirty="0" smtClean="0">
                <a:solidFill>
                  <a:schemeClr val="tx2"/>
                </a:solidFill>
                <a:ea typeface="IranNastaliq" pitchFamily="18" charset="0"/>
                <a:cs typeface="B Titr" pitchFamily="2" charset="-78"/>
              </a:rPr>
              <a:t>ارتباطات بی سیم</a:t>
            </a:r>
            <a:endParaRPr lang="en-US" sz="2400" b="1" dirty="0">
              <a:solidFill>
                <a:schemeClr val="tx2"/>
              </a:solidFill>
              <a:ea typeface="IranNastaliq" pitchFamily="18" charset="0"/>
              <a:cs typeface="B Titr" pitchFamily="2" charset="-78"/>
            </a:endParaRPr>
          </a:p>
        </p:txBody>
      </p:sp>
      <p:sp>
        <p:nvSpPr>
          <p:cNvPr id="6" name="Rectangle 5"/>
          <p:cNvSpPr/>
          <p:nvPr/>
        </p:nvSpPr>
        <p:spPr>
          <a:xfrm>
            <a:off x="992791" y="999605"/>
            <a:ext cx="8058843" cy="5478423"/>
          </a:xfrm>
          <a:prstGeom prst="rect">
            <a:avLst/>
          </a:prstGeom>
        </p:spPr>
        <p:txBody>
          <a:bodyPr wrap="square">
            <a:spAutoFit/>
          </a:bodyPr>
          <a:lstStyle/>
          <a:p>
            <a:pPr marL="1657350" lvl="4" indent="-285750" algn="r" rtl="1">
              <a:lnSpc>
                <a:spcPct val="250000"/>
              </a:lnSpc>
              <a:buFont typeface="Wingdings" panose="05000000000000000000" pitchFamily="2" charset="2"/>
              <a:buChar char="v"/>
            </a:pPr>
            <a:r>
              <a:rPr lang="fa-IR" sz="2000" b="1" dirty="0" smtClean="0">
                <a:solidFill>
                  <a:schemeClr val="tx2"/>
                </a:solidFill>
                <a:cs typeface="B Nazanin" pitchFamily="2" charset="-78"/>
              </a:rPr>
              <a:t>فركانس </a:t>
            </a:r>
            <a:r>
              <a:rPr lang="fa-IR" sz="2000" b="1" dirty="0">
                <a:solidFill>
                  <a:schemeClr val="tx2"/>
                </a:solidFill>
                <a:cs typeface="B Nazanin" pitchFamily="2" charset="-78"/>
              </a:rPr>
              <a:t>هاي </a:t>
            </a:r>
            <a:r>
              <a:rPr lang="fa-IR" sz="2000" b="1" dirty="0" smtClean="0">
                <a:solidFill>
                  <a:schemeClr val="tx2"/>
                </a:solidFill>
                <a:cs typeface="B Nazanin" pitchFamily="2" charset="-78"/>
              </a:rPr>
              <a:t>ماكروويو</a:t>
            </a:r>
          </a:p>
          <a:p>
            <a:pPr marL="2114550" lvl="5" indent="-285750">
              <a:lnSpc>
                <a:spcPct val="250000"/>
              </a:lnSpc>
              <a:buFont typeface="Wingdings" panose="05000000000000000000" pitchFamily="2" charset="2"/>
              <a:buChar char="v"/>
            </a:pPr>
            <a:r>
              <a:rPr lang="en-US" sz="2000" b="1" dirty="0" smtClean="0">
                <a:solidFill>
                  <a:schemeClr val="tx2"/>
                </a:solidFill>
                <a:cs typeface="B Nazanin" pitchFamily="2" charset="-78"/>
              </a:rPr>
              <a:t> </a:t>
            </a:r>
            <a:r>
              <a:rPr lang="fa-IR" sz="2000" b="1" dirty="0">
                <a:solidFill>
                  <a:schemeClr val="tx2"/>
                </a:solidFill>
                <a:cs typeface="B Nazanin" pitchFamily="2" charset="-78"/>
              </a:rPr>
              <a:t>تشعشعات جهت دار امكان پذير هست.</a:t>
            </a:r>
          </a:p>
          <a:p>
            <a:pPr marL="2114550" lvl="5" indent="-285750">
              <a:lnSpc>
                <a:spcPct val="250000"/>
              </a:lnSpc>
              <a:buFont typeface="Wingdings" panose="05000000000000000000" pitchFamily="2" charset="2"/>
              <a:buChar char="v"/>
            </a:pPr>
            <a:r>
              <a:rPr lang="fa-IR" sz="2000" b="1" dirty="0">
                <a:solidFill>
                  <a:schemeClr val="tx2"/>
                </a:solidFill>
                <a:cs typeface="B Nazanin" pitchFamily="2" charset="-78"/>
              </a:rPr>
              <a:t> براي انتقال نقطه به نقطه بسيار مناسب هست.</a:t>
            </a:r>
          </a:p>
          <a:p>
            <a:pPr marL="2114550" lvl="5" indent="-285750">
              <a:lnSpc>
                <a:spcPct val="250000"/>
              </a:lnSpc>
              <a:buFont typeface="Wingdings" panose="05000000000000000000" pitchFamily="2" charset="2"/>
              <a:buChar char="v"/>
            </a:pPr>
            <a:r>
              <a:rPr lang="fa-IR" sz="2000" b="1" dirty="0">
                <a:solidFill>
                  <a:schemeClr val="tx2"/>
                </a:solidFill>
                <a:cs typeface="B Nazanin" pitchFamily="2" charset="-78"/>
              </a:rPr>
              <a:t> كاربرد در ارتباطات ماهواره اي</a:t>
            </a:r>
            <a:endParaRPr lang="fa-IR" sz="2000" b="1" dirty="0" smtClean="0">
              <a:solidFill>
                <a:schemeClr val="tx2"/>
              </a:solidFill>
              <a:cs typeface="B Nazanin" pitchFamily="2" charset="-78"/>
            </a:endParaRPr>
          </a:p>
          <a:p>
            <a:pPr marL="1657350" lvl="4" indent="-285750" algn="r" rtl="1">
              <a:lnSpc>
                <a:spcPct val="250000"/>
              </a:lnSpc>
              <a:buFont typeface="Wingdings" panose="05000000000000000000" pitchFamily="2" charset="2"/>
              <a:buChar char="v"/>
            </a:pPr>
            <a:r>
              <a:rPr lang="fa-IR" sz="2000" b="1" dirty="0">
                <a:solidFill>
                  <a:schemeClr val="tx2"/>
                </a:solidFill>
                <a:cs typeface="B Nazanin" pitchFamily="2" charset="-78"/>
              </a:rPr>
              <a:t>فركانس هاي </a:t>
            </a:r>
            <a:r>
              <a:rPr lang="fa-IR" sz="2000" b="1" dirty="0" smtClean="0">
                <a:solidFill>
                  <a:schemeClr val="tx2"/>
                </a:solidFill>
                <a:cs typeface="B Nazanin" pitchFamily="2" charset="-78"/>
              </a:rPr>
              <a:t>راديويي</a:t>
            </a:r>
          </a:p>
          <a:p>
            <a:pPr marL="2114550" lvl="5" indent="-285750">
              <a:lnSpc>
                <a:spcPct val="250000"/>
              </a:lnSpc>
              <a:buFont typeface="Wingdings" panose="05000000000000000000" pitchFamily="2" charset="2"/>
              <a:buChar char="v"/>
            </a:pPr>
            <a:r>
              <a:rPr lang="fa-IR" sz="2000" b="1" dirty="0" smtClean="0">
                <a:solidFill>
                  <a:schemeClr val="tx2"/>
                </a:solidFill>
                <a:cs typeface="B Nazanin" pitchFamily="2" charset="-78"/>
              </a:rPr>
              <a:t>براي كاربرد هاي تمام جهات.</a:t>
            </a:r>
            <a:r>
              <a:rPr lang="fa-IR" sz="2000" b="1" dirty="0">
                <a:solidFill>
                  <a:schemeClr val="tx2"/>
                </a:solidFill>
                <a:cs typeface="B Nazanin" pitchFamily="2" charset="-78"/>
              </a:rPr>
              <a:t/>
            </a:r>
            <a:br>
              <a:rPr lang="fa-IR" sz="2000" b="1" dirty="0">
                <a:solidFill>
                  <a:schemeClr val="tx2"/>
                </a:solidFill>
                <a:cs typeface="B Nazanin" pitchFamily="2" charset="-78"/>
              </a:rPr>
            </a:br>
            <a:endParaRPr lang="fa-IR" sz="2000" b="1" dirty="0">
              <a:solidFill>
                <a:schemeClr val="tx2"/>
              </a:solidFill>
              <a:cs typeface="B Nazanin" pitchFamily="2" charset="-78"/>
            </a:endParaRPr>
          </a:p>
        </p:txBody>
      </p:sp>
      <p:sp>
        <p:nvSpPr>
          <p:cNvPr id="2" name="AutoShape 2" descr="Image result for ‫کواکسیال‬‎"/>
          <p:cNvSpPr>
            <a:spLocks noChangeAspect="1" noChangeArrowheads="1"/>
          </p:cNvSpPr>
          <p:nvPr/>
        </p:nvSpPr>
        <p:spPr bwMode="auto">
          <a:xfrm>
            <a:off x="155575" y="-411163"/>
            <a:ext cx="1143000" cy="8572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276032274"/>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flipV="1">
            <a:off x="533400" y="1028700"/>
            <a:ext cx="0" cy="6096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33400" y="1028700"/>
            <a:ext cx="8001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438150" y="304800"/>
            <a:ext cx="8153400" cy="609600"/>
          </a:xfrm>
          <a:prstGeom prst="rect">
            <a:avLst/>
          </a:prstGeom>
          <a:gradFill>
            <a:gsLst>
              <a:gs pos="0">
                <a:schemeClr val="accent1">
                  <a:tint val="66000"/>
                  <a:satMod val="160000"/>
                </a:schemeClr>
              </a:gs>
              <a:gs pos="45000">
                <a:schemeClr val="tx1">
                  <a:lumMod val="40000"/>
                  <a:lumOff val="60000"/>
                  <a:alpha val="32000"/>
                </a:schemeClr>
              </a:gs>
              <a:gs pos="100000">
                <a:schemeClr val="accent1">
                  <a:tint val="23500"/>
                  <a:satMod val="160000"/>
                </a:schemeClr>
              </a:gs>
            </a:gsLst>
            <a:lin ang="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1" algn="r" rtl="1">
              <a:spcBef>
                <a:spcPct val="50000"/>
              </a:spcBef>
            </a:pPr>
            <a:r>
              <a:rPr lang="fa-IR" sz="2400" b="1" dirty="0" smtClean="0">
                <a:solidFill>
                  <a:schemeClr val="tx2"/>
                </a:solidFill>
                <a:ea typeface="IranNastaliq" pitchFamily="18" charset="0"/>
                <a:cs typeface="B Titr" pitchFamily="2" charset="-78"/>
              </a:rPr>
              <a:t>ارتباطات بی سیم</a:t>
            </a:r>
            <a:endParaRPr lang="en-US" sz="2400" b="1" dirty="0">
              <a:solidFill>
                <a:schemeClr val="tx2"/>
              </a:solidFill>
              <a:ea typeface="IranNastaliq" pitchFamily="18" charset="0"/>
              <a:cs typeface="B Titr" pitchFamily="2" charset="-78"/>
            </a:endParaRPr>
          </a:p>
        </p:txBody>
      </p:sp>
      <p:sp>
        <p:nvSpPr>
          <p:cNvPr id="6" name="Rectangle 5"/>
          <p:cNvSpPr/>
          <p:nvPr/>
        </p:nvSpPr>
        <p:spPr>
          <a:xfrm>
            <a:off x="570807" y="2362200"/>
            <a:ext cx="8058843" cy="3170099"/>
          </a:xfrm>
          <a:prstGeom prst="rect">
            <a:avLst/>
          </a:prstGeom>
        </p:spPr>
        <p:txBody>
          <a:bodyPr wrap="square">
            <a:spAutoFit/>
          </a:bodyPr>
          <a:lstStyle/>
          <a:p>
            <a:pPr marL="1657350" lvl="4" indent="-285750" algn="r" rtl="1">
              <a:lnSpc>
                <a:spcPct val="250000"/>
              </a:lnSpc>
              <a:buFont typeface="Wingdings" panose="05000000000000000000" pitchFamily="2" charset="2"/>
              <a:buChar char="v"/>
            </a:pPr>
            <a:r>
              <a:rPr lang="fa-IR" sz="2000" b="1" dirty="0" smtClean="0">
                <a:solidFill>
                  <a:schemeClr val="tx2"/>
                </a:solidFill>
                <a:cs typeface="B Nazanin" pitchFamily="2" charset="-78"/>
              </a:rPr>
              <a:t>فركانس </a:t>
            </a:r>
            <a:r>
              <a:rPr lang="fa-IR" sz="2000" b="1" dirty="0">
                <a:solidFill>
                  <a:schemeClr val="tx2"/>
                </a:solidFill>
                <a:cs typeface="B Nazanin" pitchFamily="2" charset="-78"/>
              </a:rPr>
              <a:t>هاي مادون قرمز </a:t>
            </a:r>
            <a:endParaRPr lang="fa-IR" sz="2000" b="1" dirty="0" smtClean="0">
              <a:solidFill>
                <a:schemeClr val="tx2"/>
              </a:solidFill>
              <a:cs typeface="B Nazanin" pitchFamily="2" charset="-78"/>
            </a:endParaRPr>
          </a:p>
          <a:p>
            <a:pPr marL="2114550" lvl="5" indent="-285750">
              <a:lnSpc>
                <a:spcPct val="250000"/>
              </a:lnSpc>
              <a:buFont typeface="Wingdings" panose="05000000000000000000" pitchFamily="2" charset="2"/>
              <a:buChar char="v"/>
            </a:pPr>
            <a:r>
              <a:rPr lang="fa-IR" sz="2000" b="1" dirty="0" smtClean="0">
                <a:solidFill>
                  <a:schemeClr val="tx2"/>
                </a:solidFill>
                <a:cs typeface="B Nazanin" pitchFamily="2" charset="-78"/>
              </a:rPr>
              <a:t>براي </a:t>
            </a:r>
            <a:r>
              <a:rPr lang="fa-IR" sz="2000" b="1" dirty="0">
                <a:solidFill>
                  <a:schemeClr val="tx2"/>
                </a:solidFill>
                <a:cs typeface="B Nazanin" pitchFamily="2" charset="-78"/>
              </a:rPr>
              <a:t>كاربرد هاي محلي</a:t>
            </a:r>
            <a:r>
              <a:rPr lang="fa-IR" sz="2000" b="1" dirty="0" smtClean="0">
                <a:solidFill>
                  <a:schemeClr val="tx2"/>
                </a:solidFill>
                <a:cs typeface="B Nazanin" pitchFamily="2" charset="-78"/>
              </a:rPr>
              <a:t>.</a:t>
            </a:r>
          </a:p>
          <a:p>
            <a:pPr marL="2114550" lvl="5" indent="-285750">
              <a:lnSpc>
                <a:spcPct val="250000"/>
              </a:lnSpc>
              <a:buFont typeface="Wingdings" panose="05000000000000000000" pitchFamily="2" charset="2"/>
              <a:buChar char="v"/>
            </a:pPr>
            <a:r>
              <a:rPr lang="fa-IR" sz="2000" b="1" dirty="0" smtClean="0">
                <a:solidFill>
                  <a:schemeClr val="tx2"/>
                </a:solidFill>
                <a:cs typeface="B Nazanin" pitchFamily="2" charset="-78"/>
              </a:rPr>
              <a:t> </a:t>
            </a:r>
            <a:r>
              <a:rPr lang="fa-IR" sz="2000" b="1" dirty="0">
                <a:solidFill>
                  <a:schemeClr val="tx2"/>
                </a:solidFill>
                <a:cs typeface="B Nazanin" pitchFamily="2" charset="-78"/>
              </a:rPr>
              <a:t>براي انتقال نقطه به نقطه ملي و چند نقطه </a:t>
            </a:r>
            <a:r>
              <a:rPr lang="fa-IR" sz="2000" b="1" dirty="0" smtClean="0">
                <a:solidFill>
                  <a:schemeClr val="tx2"/>
                </a:solidFill>
                <a:cs typeface="B Nazanin" pitchFamily="2" charset="-78"/>
              </a:rPr>
              <a:t>اي</a:t>
            </a:r>
            <a:r>
              <a:rPr lang="fa-IR" sz="2000" b="1" dirty="0">
                <a:solidFill>
                  <a:schemeClr val="tx2"/>
                </a:solidFill>
                <a:cs typeface="B Nazanin" pitchFamily="2" charset="-78"/>
              </a:rPr>
              <a:t/>
            </a:r>
            <a:br>
              <a:rPr lang="fa-IR" sz="2000" b="1" dirty="0">
                <a:solidFill>
                  <a:schemeClr val="tx2"/>
                </a:solidFill>
                <a:cs typeface="B Nazanin" pitchFamily="2" charset="-78"/>
              </a:rPr>
            </a:br>
            <a:endParaRPr lang="fa-IR" sz="2000" b="1" dirty="0">
              <a:solidFill>
                <a:schemeClr val="tx2"/>
              </a:solidFill>
              <a:cs typeface="B Nazanin" pitchFamily="2" charset="-78"/>
            </a:endParaRPr>
          </a:p>
        </p:txBody>
      </p:sp>
      <p:sp>
        <p:nvSpPr>
          <p:cNvPr id="2" name="AutoShape 2" descr="Image result for ‫کواکسیال‬‎"/>
          <p:cNvSpPr>
            <a:spLocks noChangeAspect="1" noChangeArrowheads="1"/>
          </p:cNvSpPr>
          <p:nvPr/>
        </p:nvSpPr>
        <p:spPr bwMode="auto">
          <a:xfrm>
            <a:off x="155575" y="-411163"/>
            <a:ext cx="1143000" cy="8572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95475995"/>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flipV="1">
            <a:off x="533400" y="1028700"/>
            <a:ext cx="0" cy="6096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33400" y="1028700"/>
            <a:ext cx="8001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438150" y="304800"/>
            <a:ext cx="8153400" cy="609600"/>
          </a:xfrm>
          <a:prstGeom prst="rect">
            <a:avLst/>
          </a:prstGeom>
          <a:gradFill>
            <a:gsLst>
              <a:gs pos="0">
                <a:schemeClr val="accent1">
                  <a:tint val="66000"/>
                  <a:satMod val="160000"/>
                </a:schemeClr>
              </a:gs>
              <a:gs pos="45000">
                <a:schemeClr val="tx1">
                  <a:lumMod val="40000"/>
                  <a:lumOff val="60000"/>
                  <a:alpha val="32000"/>
                </a:schemeClr>
              </a:gs>
              <a:gs pos="100000">
                <a:schemeClr val="accent1">
                  <a:tint val="23500"/>
                  <a:satMod val="160000"/>
                </a:schemeClr>
              </a:gs>
            </a:gsLst>
            <a:lin ang="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1" algn="r" rtl="1">
              <a:spcBef>
                <a:spcPct val="50000"/>
              </a:spcBef>
            </a:pPr>
            <a:r>
              <a:rPr lang="fa-IR" sz="2400" b="1" dirty="0" smtClean="0">
                <a:solidFill>
                  <a:schemeClr val="tx2"/>
                </a:solidFill>
                <a:ea typeface="IranNastaliq" pitchFamily="18" charset="0"/>
                <a:cs typeface="B Titr" pitchFamily="2" charset="-78"/>
              </a:rPr>
              <a:t>آنتن</a:t>
            </a:r>
            <a:endParaRPr lang="en-US" sz="2400" b="1" dirty="0">
              <a:solidFill>
                <a:schemeClr val="tx2"/>
              </a:solidFill>
              <a:ea typeface="IranNastaliq" pitchFamily="18" charset="0"/>
              <a:cs typeface="B Titr" pitchFamily="2" charset="-78"/>
            </a:endParaRPr>
          </a:p>
        </p:txBody>
      </p:sp>
      <p:sp>
        <p:nvSpPr>
          <p:cNvPr id="6" name="Rectangle 5"/>
          <p:cNvSpPr/>
          <p:nvPr/>
        </p:nvSpPr>
        <p:spPr>
          <a:xfrm>
            <a:off x="183284" y="1628285"/>
            <a:ext cx="9524709" cy="6247864"/>
          </a:xfrm>
          <a:prstGeom prst="rect">
            <a:avLst/>
          </a:prstGeom>
        </p:spPr>
        <p:txBody>
          <a:bodyPr wrap="square">
            <a:spAutoFit/>
          </a:bodyPr>
          <a:lstStyle/>
          <a:p>
            <a:pPr marL="1657350" lvl="4" indent="-285750" algn="r" rtl="1">
              <a:lnSpc>
                <a:spcPct val="250000"/>
              </a:lnSpc>
              <a:buFont typeface="Wingdings" panose="05000000000000000000" pitchFamily="2" charset="2"/>
              <a:buChar char="v"/>
            </a:pPr>
            <a:r>
              <a:rPr lang="fa-IR" sz="2000" b="1" dirty="0" smtClean="0">
                <a:solidFill>
                  <a:schemeClr val="tx2"/>
                </a:solidFill>
                <a:cs typeface="B Nazanin" pitchFamily="2" charset="-78"/>
              </a:rPr>
              <a:t>آنتن </a:t>
            </a:r>
            <a:r>
              <a:rPr lang="fa-IR" sz="2000" b="1" dirty="0">
                <a:solidFill>
                  <a:schemeClr val="tx2"/>
                </a:solidFill>
                <a:cs typeface="B Nazanin" pitchFamily="2" charset="-78"/>
              </a:rPr>
              <a:t>يك هادي الكتريكي كه براي تشعشع انرژي </a:t>
            </a:r>
            <a:r>
              <a:rPr lang="fa-IR" sz="2000" b="1" dirty="0" smtClean="0">
                <a:solidFill>
                  <a:schemeClr val="tx2"/>
                </a:solidFill>
                <a:cs typeface="B Nazanin" pitchFamily="2" charset="-78"/>
              </a:rPr>
              <a:t>الكترومغناطيسي </a:t>
            </a:r>
            <a:r>
              <a:rPr lang="fa-IR" sz="2000" b="1" dirty="0">
                <a:solidFill>
                  <a:schemeClr val="tx2"/>
                </a:solidFill>
                <a:cs typeface="B Nazanin" pitchFamily="2" charset="-78"/>
              </a:rPr>
              <a:t>يا براي جمع </a:t>
            </a:r>
            <a:r>
              <a:rPr lang="fa-IR" sz="2000" b="1" dirty="0" smtClean="0">
                <a:solidFill>
                  <a:schemeClr val="tx2"/>
                </a:solidFill>
                <a:cs typeface="B Nazanin" pitchFamily="2" charset="-78"/>
              </a:rPr>
              <a:t>آوري </a:t>
            </a:r>
            <a:r>
              <a:rPr lang="fa-IR" sz="2000" b="1" dirty="0">
                <a:solidFill>
                  <a:schemeClr val="tx2"/>
                </a:solidFill>
                <a:cs typeface="B Nazanin" pitchFamily="2" charset="-78"/>
              </a:rPr>
              <a:t>آن بكار مي </a:t>
            </a:r>
            <a:r>
              <a:rPr lang="fa-IR" sz="2000" b="1" dirty="0" smtClean="0">
                <a:solidFill>
                  <a:schemeClr val="tx2"/>
                </a:solidFill>
                <a:cs typeface="B Nazanin" pitchFamily="2" charset="-78"/>
              </a:rPr>
              <a:t>رود.</a:t>
            </a:r>
            <a:endParaRPr lang="fa-IR" sz="2000" b="1" dirty="0">
              <a:solidFill>
                <a:schemeClr val="tx2"/>
              </a:solidFill>
              <a:cs typeface="B Nazanin" pitchFamily="2" charset="-78"/>
            </a:endParaRPr>
          </a:p>
          <a:p>
            <a:pPr marL="1657350" lvl="4" indent="-285750" algn="r" rtl="1">
              <a:lnSpc>
                <a:spcPct val="250000"/>
              </a:lnSpc>
              <a:buFont typeface="Wingdings" panose="05000000000000000000" pitchFamily="2" charset="2"/>
              <a:buChar char="v"/>
            </a:pPr>
            <a:r>
              <a:rPr lang="fa-IR" sz="2000" b="1" dirty="0" smtClean="0">
                <a:solidFill>
                  <a:schemeClr val="tx2"/>
                </a:solidFill>
                <a:cs typeface="B Nazanin" pitchFamily="2" charset="-78"/>
              </a:rPr>
              <a:t>آنتن </a:t>
            </a:r>
            <a:r>
              <a:rPr lang="fa-IR" sz="2000" b="1" dirty="0">
                <a:solidFill>
                  <a:schemeClr val="tx2"/>
                </a:solidFill>
                <a:cs typeface="B Nazanin" pitchFamily="2" charset="-78"/>
              </a:rPr>
              <a:t>سهموي يا پارابوليك انعكاسي در ماكروويو زميني و كاربردهاي ماهواره استفاده </a:t>
            </a:r>
            <a:br>
              <a:rPr lang="fa-IR" sz="2000" b="1" dirty="0">
                <a:solidFill>
                  <a:schemeClr val="tx2"/>
                </a:solidFill>
                <a:cs typeface="B Nazanin" pitchFamily="2" charset="-78"/>
              </a:rPr>
            </a:br>
            <a:r>
              <a:rPr lang="fa-IR" sz="2000" b="1" dirty="0">
                <a:solidFill>
                  <a:schemeClr val="tx2"/>
                </a:solidFill>
                <a:cs typeface="B Nazanin" pitchFamily="2" charset="-78"/>
              </a:rPr>
              <a:t>مي شود</a:t>
            </a:r>
            <a:r>
              <a:rPr lang="fa-IR" sz="2000" b="1" dirty="0" smtClean="0">
                <a:solidFill>
                  <a:schemeClr val="tx2"/>
                </a:solidFill>
                <a:cs typeface="B Nazanin" pitchFamily="2" charset="-78"/>
              </a:rPr>
              <a:t>.</a:t>
            </a:r>
          </a:p>
          <a:p>
            <a:pPr marL="1657350" lvl="4" indent="-285750" algn="r" rtl="1">
              <a:lnSpc>
                <a:spcPct val="250000"/>
              </a:lnSpc>
              <a:buFont typeface="Wingdings" panose="05000000000000000000" pitchFamily="2" charset="2"/>
              <a:buChar char="v"/>
            </a:pPr>
            <a:r>
              <a:rPr lang="fa-IR" sz="2000" b="1" dirty="0" smtClean="0">
                <a:solidFill>
                  <a:schemeClr val="tx2"/>
                </a:solidFill>
                <a:cs typeface="B Nazanin" pitchFamily="2" charset="-78"/>
              </a:rPr>
              <a:t> </a:t>
            </a:r>
            <a:r>
              <a:rPr lang="fa-IR" sz="2000" b="1" dirty="0">
                <a:solidFill>
                  <a:schemeClr val="tx2"/>
                </a:solidFill>
                <a:cs typeface="B Nazanin" pitchFamily="2" charset="-78"/>
              </a:rPr>
              <a:t>اگر منبع انرژي الكترو مغناطيسي در مركز پارابولوئيد قرار گيرد و سطح انعكاسي داشته </a:t>
            </a:r>
            <a:br>
              <a:rPr lang="fa-IR" sz="2000" b="1" dirty="0">
                <a:solidFill>
                  <a:schemeClr val="tx2"/>
                </a:solidFill>
                <a:cs typeface="B Nazanin" pitchFamily="2" charset="-78"/>
              </a:rPr>
            </a:br>
            <a:r>
              <a:rPr lang="fa-IR" sz="2000" b="1" dirty="0">
                <a:solidFill>
                  <a:schemeClr val="tx2"/>
                </a:solidFill>
                <a:cs typeface="B Nazanin" pitchFamily="2" charset="-78"/>
              </a:rPr>
              <a:t>باشد امواج ماكروويو به موازات محور آن منعكس مي شوند</a:t>
            </a:r>
            <a:br>
              <a:rPr lang="fa-IR" sz="2000" b="1" dirty="0">
                <a:solidFill>
                  <a:schemeClr val="tx2"/>
                </a:solidFill>
                <a:cs typeface="B Nazanin" pitchFamily="2" charset="-78"/>
              </a:rPr>
            </a:br>
            <a:r>
              <a:rPr lang="fa-IR" sz="2000" b="1" dirty="0">
                <a:solidFill>
                  <a:schemeClr val="tx2"/>
                </a:solidFill>
                <a:cs typeface="B Nazanin" pitchFamily="2" charset="-78"/>
              </a:rPr>
              <a:t/>
            </a:r>
            <a:br>
              <a:rPr lang="fa-IR" sz="2000" b="1" dirty="0">
                <a:solidFill>
                  <a:schemeClr val="tx2"/>
                </a:solidFill>
                <a:cs typeface="B Nazanin" pitchFamily="2" charset="-78"/>
              </a:rPr>
            </a:br>
            <a:endParaRPr lang="fa-IR" sz="2000" b="1" dirty="0">
              <a:solidFill>
                <a:schemeClr val="tx2"/>
              </a:solidFill>
              <a:cs typeface="B Nazanin" pitchFamily="2" charset="-78"/>
            </a:endParaRPr>
          </a:p>
        </p:txBody>
      </p:sp>
      <p:sp>
        <p:nvSpPr>
          <p:cNvPr id="2" name="AutoShape 2" descr="Image result for ‫کواکسیال‬‎"/>
          <p:cNvSpPr>
            <a:spLocks noChangeAspect="1" noChangeArrowheads="1"/>
          </p:cNvSpPr>
          <p:nvPr/>
        </p:nvSpPr>
        <p:spPr bwMode="auto">
          <a:xfrm>
            <a:off x="155575" y="-411163"/>
            <a:ext cx="1143000" cy="8572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611742755"/>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flipV="1">
            <a:off x="533400" y="1028700"/>
            <a:ext cx="0" cy="6096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33400" y="1028700"/>
            <a:ext cx="8001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438150" y="304800"/>
            <a:ext cx="8153400" cy="609600"/>
          </a:xfrm>
          <a:prstGeom prst="rect">
            <a:avLst/>
          </a:prstGeom>
          <a:gradFill>
            <a:gsLst>
              <a:gs pos="0">
                <a:schemeClr val="accent1">
                  <a:tint val="66000"/>
                  <a:satMod val="160000"/>
                </a:schemeClr>
              </a:gs>
              <a:gs pos="45000">
                <a:schemeClr val="tx1">
                  <a:lumMod val="40000"/>
                  <a:lumOff val="60000"/>
                  <a:alpha val="32000"/>
                </a:schemeClr>
              </a:gs>
              <a:gs pos="100000">
                <a:schemeClr val="accent1">
                  <a:tint val="23500"/>
                  <a:satMod val="160000"/>
                </a:schemeClr>
              </a:gs>
            </a:gsLst>
            <a:lin ang="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1" algn="r" rtl="1">
              <a:spcBef>
                <a:spcPct val="50000"/>
              </a:spcBef>
            </a:pPr>
            <a:r>
              <a:rPr lang="fa-IR" sz="2400" b="1" dirty="0" smtClean="0">
                <a:solidFill>
                  <a:schemeClr val="tx2"/>
                </a:solidFill>
                <a:ea typeface="IranNastaliq" pitchFamily="18" charset="0"/>
                <a:cs typeface="B Titr" pitchFamily="2" charset="-78"/>
              </a:rPr>
              <a:t>ماکروویو زمینی</a:t>
            </a:r>
            <a:endParaRPr lang="en-US" sz="2400" b="1" dirty="0">
              <a:solidFill>
                <a:schemeClr val="tx2"/>
              </a:solidFill>
              <a:ea typeface="IranNastaliq" pitchFamily="18" charset="0"/>
              <a:cs typeface="B Titr" pitchFamily="2" charset="-78"/>
            </a:endParaRPr>
          </a:p>
        </p:txBody>
      </p:sp>
      <p:sp>
        <p:nvSpPr>
          <p:cNvPr id="6" name="Rectangle 5"/>
          <p:cNvSpPr/>
          <p:nvPr/>
        </p:nvSpPr>
        <p:spPr>
          <a:xfrm>
            <a:off x="0" y="2057400"/>
            <a:ext cx="9524709" cy="3939540"/>
          </a:xfrm>
          <a:prstGeom prst="rect">
            <a:avLst/>
          </a:prstGeom>
        </p:spPr>
        <p:txBody>
          <a:bodyPr wrap="square">
            <a:spAutoFit/>
          </a:bodyPr>
          <a:lstStyle/>
          <a:p>
            <a:pPr marL="1657350" lvl="4" indent="-285750" algn="r" rtl="1">
              <a:lnSpc>
                <a:spcPct val="250000"/>
              </a:lnSpc>
              <a:buFont typeface="Wingdings" panose="05000000000000000000" pitchFamily="2" charset="2"/>
              <a:buChar char="v"/>
            </a:pPr>
            <a:r>
              <a:rPr lang="fa-IR" sz="2000" b="1" dirty="0" smtClean="0">
                <a:solidFill>
                  <a:schemeClr val="tx2"/>
                </a:solidFill>
                <a:cs typeface="B Nazanin" pitchFamily="2" charset="-78"/>
              </a:rPr>
              <a:t>رايج </a:t>
            </a:r>
            <a:r>
              <a:rPr lang="fa-IR" sz="2000" b="1" dirty="0">
                <a:solidFill>
                  <a:schemeClr val="tx2"/>
                </a:solidFill>
                <a:cs typeface="B Nazanin" pitchFamily="2" charset="-78"/>
              </a:rPr>
              <a:t>ترين نوع آنتن نوع </a:t>
            </a:r>
            <a:r>
              <a:rPr lang="fa-IR" sz="2000" b="1" dirty="0" smtClean="0">
                <a:solidFill>
                  <a:schemeClr val="tx2"/>
                </a:solidFill>
                <a:cs typeface="B Nazanin" pitchFamily="2" charset="-78"/>
              </a:rPr>
              <a:t>سهموی است </a:t>
            </a:r>
            <a:r>
              <a:rPr lang="fa-IR" sz="2000" b="1" dirty="0">
                <a:solidFill>
                  <a:schemeClr val="tx2"/>
                </a:solidFill>
                <a:cs typeface="B Nazanin" pitchFamily="2" charset="-78"/>
              </a:rPr>
              <a:t>معمولا قطر آن </a:t>
            </a:r>
            <a:r>
              <a:rPr lang="fa-IR" sz="2000" b="1" dirty="0" smtClean="0">
                <a:solidFill>
                  <a:schemeClr val="tx2"/>
                </a:solidFill>
                <a:cs typeface="B Nazanin" pitchFamily="2" charset="-78"/>
              </a:rPr>
              <a:t>3</a:t>
            </a:r>
            <a:r>
              <a:rPr lang="fa-IR" sz="2000" b="1" dirty="0">
                <a:solidFill>
                  <a:schemeClr val="tx2"/>
                </a:solidFill>
                <a:cs typeface="B Nazanin" pitchFamily="2" charset="-78"/>
              </a:rPr>
              <a:t> </a:t>
            </a:r>
            <a:r>
              <a:rPr lang="fa-IR" sz="2000" b="1" dirty="0" smtClean="0">
                <a:solidFill>
                  <a:schemeClr val="tx2"/>
                </a:solidFill>
                <a:cs typeface="B Nazanin" pitchFamily="2" charset="-78"/>
              </a:rPr>
              <a:t>متر است </a:t>
            </a:r>
            <a:r>
              <a:rPr lang="fa-IR" sz="2000" b="1" dirty="0">
                <a:solidFill>
                  <a:schemeClr val="tx2"/>
                </a:solidFill>
                <a:cs typeface="B Nazanin" pitchFamily="2" charset="-78"/>
              </a:rPr>
              <a:t>كه در محلي با </a:t>
            </a:r>
            <a:br>
              <a:rPr lang="fa-IR" sz="2000" b="1" dirty="0">
                <a:solidFill>
                  <a:schemeClr val="tx2"/>
                </a:solidFill>
                <a:cs typeface="B Nazanin" pitchFamily="2" charset="-78"/>
              </a:rPr>
            </a:br>
            <a:r>
              <a:rPr lang="fa-IR" sz="2000" b="1" dirty="0">
                <a:solidFill>
                  <a:schemeClr val="tx2"/>
                </a:solidFill>
                <a:cs typeface="B Nazanin" pitchFamily="2" charset="-78"/>
              </a:rPr>
              <a:t>ارتفاع بالا ثابت مي شود تا ارسال ديد مستقيم را براي آنتن فراهم </a:t>
            </a:r>
            <a:r>
              <a:rPr lang="fa-IR" sz="2000" b="1" dirty="0" smtClean="0">
                <a:solidFill>
                  <a:schemeClr val="tx2"/>
                </a:solidFill>
                <a:cs typeface="B Nazanin" pitchFamily="2" charset="-78"/>
              </a:rPr>
              <a:t>سازد.</a:t>
            </a:r>
          </a:p>
          <a:p>
            <a:pPr marL="1657350" lvl="4" indent="-285750" algn="r" rtl="1">
              <a:lnSpc>
                <a:spcPct val="250000"/>
              </a:lnSpc>
              <a:buFont typeface="Wingdings" panose="05000000000000000000" pitchFamily="2" charset="2"/>
              <a:buChar char="v"/>
            </a:pPr>
            <a:r>
              <a:rPr lang="fa-IR" sz="2000" b="1" dirty="0" smtClean="0">
                <a:solidFill>
                  <a:schemeClr val="tx2"/>
                </a:solidFill>
                <a:cs typeface="B Nazanin" pitchFamily="2" charset="-78"/>
              </a:rPr>
              <a:t>براي </a:t>
            </a:r>
            <a:r>
              <a:rPr lang="fa-IR" sz="2000" b="1" dirty="0">
                <a:solidFill>
                  <a:schemeClr val="tx2"/>
                </a:solidFill>
                <a:cs typeface="B Nazanin" pitchFamily="2" charset="-78"/>
              </a:rPr>
              <a:t>انتقال به دور دست يك سري برجهاي تكرار كننده ماكروويو بكار مي </a:t>
            </a:r>
            <a:r>
              <a:rPr lang="fa-IR" sz="2000" b="1" dirty="0" smtClean="0">
                <a:solidFill>
                  <a:schemeClr val="tx2"/>
                </a:solidFill>
                <a:cs typeface="B Nazanin" pitchFamily="2" charset="-78"/>
              </a:rPr>
              <a:t>رود.</a:t>
            </a:r>
          </a:p>
          <a:p>
            <a:pPr marL="1657350" lvl="4" indent="-285750" algn="r" rtl="1">
              <a:lnSpc>
                <a:spcPct val="250000"/>
              </a:lnSpc>
              <a:buFont typeface="Wingdings" panose="05000000000000000000" pitchFamily="2" charset="2"/>
              <a:buChar char="v"/>
            </a:pPr>
            <a:r>
              <a:rPr lang="fa-IR" sz="2000" b="1" dirty="0" smtClean="0">
                <a:solidFill>
                  <a:schemeClr val="tx2"/>
                </a:solidFill>
                <a:cs typeface="B Nazanin" pitchFamily="2" charset="-78"/>
              </a:rPr>
              <a:t>ارتباطات </a:t>
            </a:r>
            <a:r>
              <a:rPr lang="fa-IR" sz="2000" b="1" dirty="0">
                <a:solidFill>
                  <a:schemeClr val="tx2"/>
                </a:solidFill>
                <a:cs typeface="B Nazanin" pitchFamily="2" charset="-78"/>
              </a:rPr>
              <a:t>نقطه به نقطه به هم وصل مي شوند</a:t>
            </a:r>
            <a:r>
              <a:rPr lang="fa-IR" sz="2000" dirty="0"/>
              <a:t/>
            </a:r>
            <a:br>
              <a:rPr lang="fa-IR" sz="2000" dirty="0"/>
            </a:br>
            <a:endParaRPr lang="fa-IR" sz="2000" b="1" dirty="0">
              <a:solidFill>
                <a:schemeClr val="tx2"/>
              </a:solidFill>
              <a:cs typeface="B Nazanin" pitchFamily="2" charset="-78"/>
            </a:endParaRPr>
          </a:p>
        </p:txBody>
      </p:sp>
      <p:sp>
        <p:nvSpPr>
          <p:cNvPr id="2" name="AutoShape 2" descr="Image result for ‫کواکسیال‬‎"/>
          <p:cNvSpPr>
            <a:spLocks noChangeAspect="1" noChangeArrowheads="1"/>
          </p:cNvSpPr>
          <p:nvPr/>
        </p:nvSpPr>
        <p:spPr bwMode="auto">
          <a:xfrm>
            <a:off x="155575" y="-411163"/>
            <a:ext cx="1143000" cy="8572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82091111"/>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flipV="1">
            <a:off x="533400" y="1028700"/>
            <a:ext cx="0" cy="6096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33400" y="1028700"/>
            <a:ext cx="8001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438150" y="304800"/>
            <a:ext cx="8153400" cy="609600"/>
          </a:xfrm>
          <a:prstGeom prst="rect">
            <a:avLst/>
          </a:prstGeom>
          <a:gradFill>
            <a:gsLst>
              <a:gs pos="0">
                <a:schemeClr val="accent1">
                  <a:tint val="66000"/>
                  <a:satMod val="160000"/>
                </a:schemeClr>
              </a:gs>
              <a:gs pos="45000">
                <a:schemeClr val="tx1">
                  <a:lumMod val="40000"/>
                  <a:lumOff val="60000"/>
                  <a:alpha val="32000"/>
                </a:schemeClr>
              </a:gs>
              <a:gs pos="100000">
                <a:schemeClr val="accent1">
                  <a:tint val="23500"/>
                  <a:satMod val="160000"/>
                </a:schemeClr>
              </a:gs>
            </a:gsLst>
            <a:lin ang="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1" algn="r" rtl="1">
              <a:spcBef>
                <a:spcPct val="50000"/>
              </a:spcBef>
            </a:pPr>
            <a:r>
              <a:rPr lang="fa-IR" sz="2400" b="1" dirty="0" smtClean="0">
                <a:solidFill>
                  <a:schemeClr val="tx2"/>
                </a:solidFill>
                <a:ea typeface="IranNastaliq" pitchFamily="18" charset="0"/>
                <a:cs typeface="B Titr" pitchFamily="2" charset="-78"/>
              </a:rPr>
              <a:t>کاربرد ماکروویو زمینی</a:t>
            </a:r>
            <a:endParaRPr lang="en-US" sz="2400" b="1" dirty="0">
              <a:solidFill>
                <a:schemeClr val="tx2"/>
              </a:solidFill>
              <a:ea typeface="IranNastaliq" pitchFamily="18" charset="0"/>
              <a:cs typeface="B Titr" pitchFamily="2" charset="-78"/>
            </a:endParaRPr>
          </a:p>
        </p:txBody>
      </p:sp>
      <p:sp>
        <p:nvSpPr>
          <p:cNvPr id="6" name="Rectangle 5"/>
          <p:cNvSpPr/>
          <p:nvPr/>
        </p:nvSpPr>
        <p:spPr>
          <a:xfrm>
            <a:off x="-380709" y="1630363"/>
            <a:ext cx="9524709" cy="4708981"/>
          </a:xfrm>
          <a:prstGeom prst="rect">
            <a:avLst/>
          </a:prstGeom>
        </p:spPr>
        <p:txBody>
          <a:bodyPr wrap="square">
            <a:spAutoFit/>
          </a:bodyPr>
          <a:lstStyle/>
          <a:p>
            <a:pPr marL="1657350" lvl="4" indent="-285750" algn="r" rtl="1">
              <a:lnSpc>
                <a:spcPct val="250000"/>
              </a:lnSpc>
              <a:buFont typeface="Wingdings" panose="05000000000000000000" pitchFamily="2" charset="2"/>
              <a:buChar char="v"/>
            </a:pPr>
            <a:r>
              <a:rPr lang="fa-IR" sz="2000" b="1" dirty="0">
                <a:solidFill>
                  <a:schemeClr val="tx2"/>
                </a:solidFill>
                <a:cs typeface="B Nazanin" pitchFamily="2" charset="-78"/>
              </a:rPr>
              <a:t>جايگزيني براي كابل كواكسيال </a:t>
            </a:r>
            <a:endParaRPr lang="fa-IR" sz="2000" b="1" dirty="0" smtClean="0">
              <a:solidFill>
                <a:schemeClr val="tx2"/>
              </a:solidFill>
              <a:cs typeface="B Nazanin" pitchFamily="2" charset="-78"/>
            </a:endParaRPr>
          </a:p>
          <a:p>
            <a:pPr marL="1657350" lvl="4" indent="-285750" algn="r" rtl="1">
              <a:lnSpc>
                <a:spcPct val="250000"/>
              </a:lnSpc>
              <a:buFont typeface="Wingdings" panose="05000000000000000000" pitchFamily="2" charset="2"/>
              <a:buChar char="v"/>
            </a:pPr>
            <a:r>
              <a:rPr lang="fa-IR" sz="2000" b="1" dirty="0" smtClean="0">
                <a:solidFill>
                  <a:schemeClr val="tx2"/>
                </a:solidFill>
                <a:cs typeface="B Nazanin" pitchFamily="2" charset="-78"/>
              </a:rPr>
              <a:t>تعداد </a:t>
            </a:r>
            <a:r>
              <a:rPr lang="fa-IR" sz="2000" b="1" dirty="0">
                <a:solidFill>
                  <a:schemeClr val="tx2"/>
                </a:solidFill>
                <a:cs typeface="B Nazanin" pitchFamily="2" charset="-78"/>
              </a:rPr>
              <a:t>كمتري تكرار كننده در همان </a:t>
            </a:r>
            <a:r>
              <a:rPr lang="fa-IR" sz="2000" b="1" dirty="0" smtClean="0">
                <a:solidFill>
                  <a:schemeClr val="tx2"/>
                </a:solidFill>
                <a:cs typeface="B Nazanin" pitchFamily="2" charset="-78"/>
              </a:rPr>
              <a:t>مسافت.</a:t>
            </a:r>
          </a:p>
          <a:p>
            <a:pPr marL="1657350" lvl="4" indent="-285750" algn="r" rtl="1">
              <a:lnSpc>
                <a:spcPct val="250000"/>
              </a:lnSpc>
              <a:buFont typeface="Wingdings" panose="05000000000000000000" pitchFamily="2" charset="2"/>
              <a:buChar char="v"/>
            </a:pPr>
            <a:r>
              <a:rPr lang="fa-IR" sz="2000" b="1" dirty="0" smtClean="0">
                <a:solidFill>
                  <a:schemeClr val="tx2"/>
                </a:solidFill>
                <a:cs typeface="B Nazanin" pitchFamily="2" charset="-78"/>
              </a:rPr>
              <a:t>بطور </a:t>
            </a:r>
            <a:r>
              <a:rPr lang="fa-IR" sz="2000" b="1" dirty="0">
                <a:solidFill>
                  <a:schemeClr val="tx2"/>
                </a:solidFill>
                <a:cs typeface="B Nazanin" pitchFamily="2" charset="-78"/>
              </a:rPr>
              <a:t>متداول براي راديو و تلويزيون استفاده مي </a:t>
            </a:r>
            <a:r>
              <a:rPr lang="fa-IR" sz="2000" b="1" dirty="0" smtClean="0">
                <a:solidFill>
                  <a:schemeClr val="tx2"/>
                </a:solidFill>
                <a:cs typeface="B Nazanin" pitchFamily="2" charset="-78"/>
              </a:rPr>
              <a:t>شود.</a:t>
            </a:r>
          </a:p>
          <a:p>
            <a:pPr marL="1657350" lvl="4" indent="-285750" algn="r" rtl="1">
              <a:lnSpc>
                <a:spcPct val="250000"/>
              </a:lnSpc>
              <a:buFont typeface="Wingdings" panose="05000000000000000000" pitchFamily="2" charset="2"/>
              <a:buChar char="v"/>
            </a:pPr>
            <a:r>
              <a:rPr lang="fa-IR" sz="2000" b="1" dirty="0" smtClean="0">
                <a:solidFill>
                  <a:schemeClr val="tx2"/>
                </a:solidFill>
                <a:cs typeface="B Nazanin" pitchFamily="2" charset="-78"/>
              </a:rPr>
              <a:t>ارتباط </a:t>
            </a:r>
            <a:r>
              <a:rPr lang="fa-IR" sz="2000" b="1" dirty="0">
                <a:solidFill>
                  <a:schemeClr val="tx2"/>
                </a:solidFill>
                <a:cs typeface="B Nazanin" pitchFamily="2" charset="-78"/>
              </a:rPr>
              <a:t>نقطه به نقطه بين ساختمانهاي نزديك براي تلويزيون </a:t>
            </a:r>
            <a:r>
              <a:rPr lang="fa-IR" sz="2000" b="1" dirty="0" smtClean="0">
                <a:solidFill>
                  <a:schemeClr val="tx2"/>
                </a:solidFill>
                <a:cs typeface="B Nazanin" pitchFamily="2" charset="-78"/>
              </a:rPr>
              <a:t>مدار بسته</a:t>
            </a:r>
          </a:p>
          <a:p>
            <a:pPr marL="1657350" lvl="4" indent="-285750" algn="r" rtl="1">
              <a:lnSpc>
                <a:spcPct val="250000"/>
              </a:lnSpc>
              <a:buFont typeface="Wingdings" panose="05000000000000000000" pitchFamily="2" charset="2"/>
              <a:buChar char="v"/>
            </a:pPr>
            <a:r>
              <a:rPr lang="fa-IR" sz="2000" b="1" dirty="0" smtClean="0">
                <a:solidFill>
                  <a:schemeClr val="tx2"/>
                </a:solidFill>
                <a:cs typeface="B Nazanin" pitchFamily="2" charset="-78"/>
              </a:rPr>
              <a:t>ارتباط </a:t>
            </a:r>
            <a:r>
              <a:rPr lang="fa-IR" sz="2000" b="1" dirty="0">
                <a:solidFill>
                  <a:schemeClr val="tx2"/>
                </a:solidFill>
                <a:cs typeface="B Nazanin" pitchFamily="2" charset="-78"/>
              </a:rPr>
              <a:t>بين شبكه هاي محلي</a:t>
            </a:r>
            <a:r>
              <a:rPr lang="fa-IR" sz="2000" dirty="0"/>
              <a:t/>
            </a:r>
            <a:br>
              <a:rPr lang="fa-IR" sz="2000" dirty="0"/>
            </a:br>
            <a:endParaRPr lang="fa-IR" sz="2000" b="1" dirty="0">
              <a:solidFill>
                <a:schemeClr val="tx2"/>
              </a:solidFill>
              <a:cs typeface="B Nazanin" pitchFamily="2" charset="-78"/>
            </a:endParaRPr>
          </a:p>
        </p:txBody>
      </p:sp>
      <p:sp>
        <p:nvSpPr>
          <p:cNvPr id="2" name="AutoShape 2" descr="Image result for ‫کواکسیال‬‎"/>
          <p:cNvSpPr>
            <a:spLocks noChangeAspect="1" noChangeArrowheads="1"/>
          </p:cNvSpPr>
          <p:nvPr/>
        </p:nvSpPr>
        <p:spPr bwMode="auto">
          <a:xfrm>
            <a:off x="155575" y="-411163"/>
            <a:ext cx="1143000" cy="8572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698136536"/>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flipV="1">
            <a:off x="533400" y="1028700"/>
            <a:ext cx="0" cy="6096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33400" y="1028700"/>
            <a:ext cx="8001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438150" y="304800"/>
            <a:ext cx="8153400" cy="609600"/>
          </a:xfrm>
          <a:prstGeom prst="rect">
            <a:avLst/>
          </a:prstGeom>
          <a:gradFill>
            <a:gsLst>
              <a:gs pos="0">
                <a:schemeClr val="accent1">
                  <a:tint val="66000"/>
                  <a:satMod val="160000"/>
                </a:schemeClr>
              </a:gs>
              <a:gs pos="45000">
                <a:schemeClr val="tx1">
                  <a:lumMod val="40000"/>
                  <a:lumOff val="60000"/>
                  <a:alpha val="32000"/>
                </a:schemeClr>
              </a:gs>
              <a:gs pos="100000">
                <a:schemeClr val="accent1">
                  <a:tint val="23500"/>
                  <a:satMod val="160000"/>
                </a:schemeClr>
              </a:gs>
            </a:gsLst>
            <a:lin ang="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1" algn="r" rtl="1">
              <a:spcBef>
                <a:spcPct val="50000"/>
              </a:spcBef>
            </a:pPr>
            <a:r>
              <a:rPr lang="fa-IR" sz="2400" b="1" dirty="0" smtClean="0">
                <a:solidFill>
                  <a:schemeClr val="tx2"/>
                </a:solidFill>
                <a:ea typeface="IranNastaliq" pitchFamily="18" charset="0"/>
                <a:cs typeface="B Titr" pitchFamily="2" charset="-78"/>
              </a:rPr>
              <a:t>ماهواره ها</a:t>
            </a:r>
            <a:endParaRPr lang="en-US" sz="2400" b="1" dirty="0">
              <a:solidFill>
                <a:schemeClr val="tx2"/>
              </a:solidFill>
              <a:ea typeface="IranNastaliq" pitchFamily="18" charset="0"/>
              <a:cs typeface="B Titr" pitchFamily="2" charset="-78"/>
            </a:endParaRPr>
          </a:p>
        </p:txBody>
      </p:sp>
      <p:sp>
        <p:nvSpPr>
          <p:cNvPr id="6" name="Rectangle 5"/>
          <p:cNvSpPr/>
          <p:nvPr/>
        </p:nvSpPr>
        <p:spPr>
          <a:xfrm>
            <a:off x="176357" y="1333500"/>
            <a:ext cx="9677400" cy="4708981"/>
          </a:xfrm>
          <a:prstGeom prst="rect">
            <a:avLst/>
          </a:prstGeom>
        </p:spPr>
        <p:txBody>
          <a:bodyPr wrap="square">
            <a:spAutoFit/>
          </a:bodyPr>
          <a:lstStyle/>
          <a:p>
            <a:pPr marL="1657350" lvl="4" indent="-285750" algn="r" rtl="1">
              <a:lnSpc>
                <a:spcPct val="250000"/>
              </a:lnSpc>
              <a:buFont typeface="Wingdings" panose="05000000000000000000" pitchFamily="2" charset="2"/>
              <a:buChar char="v"/>
            </a:pPr>
            <a:r>
              <a:rPr lang="fa-IR" sz="2000" b="1" dirty="0" smtClean="0">
                <a:solidFill>
                  <a:schemeClr val="tx2"/>
                </a:solidFill>
                <a:cs typeface="B Nazanin" pitchFamily="2" charset="-78"/>
              </a:rPr>
              <a:t>داده </a:t>
            </a:r>
            <a:r>
              <a:rPr lang="fa-IR" sz="2000" b="1" dirty="0">
                <a:solidFill>
                  <a:schemeClr val="tx2"/>
                </a:solidFill>
                <a:cs typeface="B Nazanin" pitchFamily="2" charset="-78"/>
              </a:rPr>
              <a:t>هاي </a:t>
            </a:r>
            <a:r>
              <a:rPr lang="fa-IR" sz="2000" b="1" dirty="0" smtClean="0">
                <a:solidFill>
                  <a:schemeClr val="tx2"/>
                </a:solidFill>
                <a:cs typeface="B Nazanin" pitchFamily="2" charset="-78"/>
              </a:rPr>
              <a:t>تنظیم شده </a:t>
            </a:r>
            <a:r>
              <a:rPr lang="fa-IR" sz="2000" b="1" dirty="0">
                <a:solidFill>
                  <a:schemeClr val="tx2"/>
                </a:solidFill>
                <a:cs typeface="B Nazanin" pitchFamily="2" charset="-78"/>
              </a:rPr>
              <a:t>از طريق امواج مايكروو از زمين به سمت ماهواره فرستاده </a:t>
            </a:r>
            <a:r>
              <a:rPr lang="fa-IR" sz="2000" b="1" dirty="0" smtClean="0">
                <a:solidFill>
                  <a:schemeClr val="tx2"/>
                </a:solidFill>
                <a:cs typeface="B Nazanin" pitchFamily="2" charset="-78"/>
              </a:rPr>
              <a:t>مي شوند.</a:t>
            </a:r>
          </a:p>
          <a:p>
            <a:pPr marL="1657350" lvl="4" indent="-285750" algn="r" rtl="1">
              <a:lnSpc>
                <a:spcPct val="250000"/>
              </a:lnSpc>
              <a:buFont typeface="Wingdings" panose="05000000000000000000" pitchFamily="2" charset="2"/>
              <a:buChar char="v"/>
            </a:pPr>
            <a:r>
              <a:rPr lang="fa-IR" sz="2000" b="1" dirty="0" smtClean="0">
                <a:solidFill>
                  <a:schemeClr val="tx2"/>
                </a:solidFill>
                <a:cs typeface="B Nazanin" pitchFamily="2" charset="-78"/>
              </a:rPr>
              <a:t> </a:t>
            </a:r>
            <a:r>
              <a:rPr lang="fa-IR" sz="2000" b="1" dirty="0">
                <a:solidFill>
                  <a:schemeClr val="tx2"/>
                </a:solidFill>
                <a:cs typeface="B Nazanin" pitchFamily="2" charset="-78"/>
              </a:rPr>
              <a:t>اين امواج دريافت و از طريق مدارات خاصي بنام ترانسپوندر به يكسري مقصد </a:t>
            </a:r>
            <a:r>
              <a:rPr lang="fa-IR" sz="2000" b="1" dirty="0" smtClean="0">
                <a:solidFill>
                  <a:schemeClr val="tx2"/>
                </a:solidFill>
                <a:cs typeface="B Nazanin" pitchFamily="2" charset="-78"/>
              </a:rPr>
              <a:t>هاي مشخص </a:t>
            </a:r>
            <a:r>
              <a:rPr lang="fa-IR" sz="2000" b="1" dirty="0">
                <a:solidFill>
                  <a:schemeClr val="tx2"/>
                </a:solidFill>
                <a:cs typeface="B Nazanin" pitchFamily="2" charset="-78"/>
              </a:rPr>
              <a:t>مجدد ارسال مي شود</a:t>
            </a:r>
            <a:r>
              <a:rPr lang="fa-IR" sz="2000" b="1" dirty="0" smtClean="0">
                <a:solidFill>
                  <a:schemeClr val="tx2"/>
                </a:solidFill>
                <a:cs typeface="B Nazanin" pitchFamily="2" charset="-78"/>
              </a:rPr>
              <a:t>.</a:t>
            </a:r>
          </a:p>
          <a:p>
            <a:pPr marL="2114550" lvl="5" indent="-285750">
              <a:lnSpc>
                <a:spcPct val="250000"/>
              </a:lnSpc>
              <a:buFont typeface="Wingdings" panose="05000000000000000000" pitchFamily="2" charset="2"/>
              <a:buChar char="v"/>
            </a:pPr>
            <a:r>
              <a:rPr lang="fa-IR" sz="2000" b="1" dirty="0" smtClean="0">
                <a:solidFill>
                  <a:schemeClr val="tx2"/>
                </a:solidFill>
                <a:cs typeface="B Nazanin" pitchFamily="2" charset="-78"/>
              </a:rPr>
              <a:t> </a:t>
            </a:r>
            <a:r>
              <a:rPr lang="fa-IR" sz="2000" b="1" dirty="0">
                <a:solidFill>
                  <a:schemeClr val="tx2"/>
                </a:solidFill>
                <a:cs typeface="B Nazanin" pitchFamily="2" charset="-78"/>
              </a:rPr>
              <a:t>يك ماهواره ترانسپوندرهاي زيادي دارد كه هر كدام باند فركانسي خاصي </a:t>
            </a:r>
            <a:r>
              <a:rPr lang="fa-IR" sz="2000" b="1" dirty="0" smtClean="0">
                <a:solidFill>
                  <a:schemeClr val="tx2"/>
                </a:solidFill>
                <a:cs typeface="B Nazanin" pitchFamily="2" charset="-78"/>
              </a:rPr>
              <a:t>دارند</a:t>
            </a:r>
          </a:p>
          <a:p>
            <a:pPr marL="2114550" lvl="5" indent="-285750">
              <a:lnSpc>
                <a:spcPct val="250000"/>
              </a:lnSpc>
              <a:buFont typeface="Wingdings" panose="05000000000000000000" pitchFamily="2" charset="2"/>
              <a:buChar char="v"/>
            </a:pPr>
            <a:r>
              <a:rPr lang="fa-IR" sz="2000" b="1" dirty="0" smtClean="0">
                <a:solidFill>
                  <a:schemeClr val="tx2"/>
                </a:solidFill>
                <a:cs typeface="B Nazanin" pitchFamily="2" charset="-78"/>
              </a:rPr>
              <a:t> </a:t>
            </a:r>
            <a:r>
              <a:rPr lang="fa-IR" sz="2000" b="1" dirty="0">
                <a:solidFill>
                  <a:schemeClr val="tx2"/>
                </a:solidFill>
                <a:cs typeface="B Nazanin" pitchFamily="2" charset="-78"/>
              </a:rPr>
              <a:t>براي نمونه يك كانال ماهواره داراي پهناي باند زيادي بوده ( حدود ٥٠٠ </a:t>
            </a:r>
            <a:r>
              <a:rPr lang="fa-IR" sz="2000" b="1" dirty="0" smtClean="0">
                <a:solidFill>
                  <a:schemeClr val="tx2"/>
                </a:solidFill>
                <a:cs typeface="B Nazanin" pitchFamily="2" charset="-78"/>
              </a:rPr>
              <a:t>مگاهرتز)بوده </a:t>
            </a:r>
            <a:r>
              <a:rPr lang="fa-IR" sz="2000" b="1" dirty="0">
                <a:solidFill>
                  <a:schemeClr val="tx2"/>
                </a:solidFill>
                <a:cs typeface="B Nazanin" pitchFamily="2" charset="-78"/>
              </a:rPr>
              <a:t>و صدها خط ارتباطي با نرخ داده بالا را به روش تسهيم سازي فراهم </a:t>
            </a:r>
            <a:r>
              <a:rPr lang="fa-IR" sz="2000" b="1" dirty="0" smtClean="0">
                <a:solidFill>
                  <a:schemeClr val="tx2"/>
                </a:solidFill>
                <a:cs typeface="B Nazanin" pitchFamily="2" charset="-78"/>
              </a:rPr>
              <a:t>مي كند</a:t>
            </a:r>
            <a:endParaRPr lang="fa-IR" sz="2000" b="1" dirty="0">
              <a:solidFill>
                <a:schemeClr val="tx2"/>
              </a:solidFill>
              <a:cs typeface="B Nazanin" pitchFamily="2" charset="-78"/>
            </a:endParaRPr>
          </a:p>
        </p:txBody>
      </p:sp>
      <p:sp>
        <p:nvSpPr>
          <p:cNvPr id="2" name="AutoShape 2" descr="Image result for ‫کواکسیال‬‎"/>
          <p:cNvSpPr>
            <a:spLocks noChangeAspect="1" noChangeArrowheads="1"/>
          </p:cNvSpPr>
          <p:nvPr/>
        </p:nvSpPr>
        <p:spPr bwMode="auto">
          <a:xfrm>
            <a:off x="155575" y="-411163"/>
            <a:ext cx="1143000" cy="8572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356202963"/>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flipV="1">
            <a:off x="533400" y="1028700"/>
            <a:ext cx="0" cy="6096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33400" y="1028700"/>
            <a:ext cx="8001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438150" y="304800"/>
            <a:ext cx="8153400" cy="609600"/>
          </a:xfrm>
          <a:prstGeom prst="rect">
            <a:avLst/>
          </a:prstGeom>
          <a:gradFill>
            <a:gsLst>
              <a:gs pos="0">
                <a:schemeClr val="accent1">
                  <a:tint val="66000"/>
                  <a:satMod val="160000"/>
                </a:schemeClr>
              </a:gs>
              <a:gs pos="45000">
                <a:schemeClr val="tx1">
                  <a:lumMod val="40000"/>
                  <a:lumOff val="60000"/>
                  <a:alpha val="32000"/>
                </a:schemeClr>
              </a:gs>
              <a:gs pos="100000">
                <a:schemeClr val="accent1">
                  <a:tint val="23500"/>
                  <a:satMod val="160000"/>
                </a:schemeClr>
              </a:gs>
            </a:gsLst>
            <a:lin ang="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1" algn="r" rtl="1">
              <a:spcBef>
                <a:spcPct val="50000"/>
              </a:spcBef>
            </a:pPr>
            <a:r>
              <a:rPr lang="fa-IR" sz="2400" b="1" dirty="0" smtClean="0">
                <a:solidFill>
                  <a:schemeClr val="tx2"/>
                </a:solidFill>
                <a:ea typeface="IranNastaliq" pitchFamily="18" charset="0"/>
                <a:cs typeface="B Titr" pitchFamily="2" charset="-78"/>
              </a:rPr>
              <a:t>ماهواره های مخابراتی ثابت</a:t>
            </a:r>
            <a:endParaRPr lang="en-US" sz="2400" b="1" dirty="0">
              <a:solidFill>
                <a:schemeClr val="tx2"/>
              </a:solidFill>
              <a:ea typeface="IranNastaliq" pitchFamily="18" charset="0"/>
              <a:cs typeface="B Titr" pitchFamily="2" charset="-78"/>
            </a:endParaRPr>
          </a:p>
        </p:txBody>
      </p:sp>
      <p:sp>
        <p:nvSpPr>
          <p:cNvPr id="6" name="Rectangle 5"/>
          <p:cNvSpPr/>
          <p:nvPr/>
        </p:nvSpPr>
        <p:spPr>
          <a:xfrm>
            <a:off x="187440" y="762000"/>
            <a:ext cx="9677400" cy="6247864"/>
          </a:xfrm>
          <a:prstGeom prst="rect">
            <a:avLst/>
          </a:prstGeom>
        </p:spPr>
        <p:txBody>
          <a:bodyPr wrap="square">
            <a:spAutoFit/>
          </a:bodyPr>
          <a:lstStyle/>
          <a:p>
            <a:pPr marL="1657350" lvl="4" indent="-285750" algn="r" rtl="1">
              <a:lnSpc>
                <a:spcPct val="250000"/>
              </a:lnSpc>
              <a:buFont typeface="Wingdings" panose="05000000000000000000" pitchFamily="2" charset="2"/>
              <a:buChar char="v"/>
            </a:pPr>
            <a:r>
              <a:rPr lang="fa-IR" sz="2000" b="1" dirty="0" smtClean="0">
                <a:solidFill>
                  <a:schemeClr val="tx2"/>
                </a:solidFill>
                <a:cs typeface="B Nazanin" pitchFamily="2" charset="-78"/>
              </a:rPr>
              <a:t>ماهواره </a:t>
            </a:r>
            <a:r>
              <a:rPr lang="fa-IR" sz="2000" b="1" dirty="0">
                <a:solidFill>
                  <a:schemeClr val="tx2"/>
                </a:solidFill>
                <a:cs typeface="B Nazanin" pitchFamily="2" charset="-78"/>
              </a:rPr>
              <a:t>هاي مخابراتي معمولا </a:t>
            </a:r>
            <a:r>
              <a:rPr lang="fa-IR" sz="2000" b="1" dirty="0" smtClean="0">
                <a:solidFill>
                  <a:schemeClr val="tx2"/>
                </a:solidFill>
                <a:cs typeface="B Nazanin" pitchFamily="2" charset="-78"/>
              </a:rPr>
              <a:t>ماهواره های ثابت </a:t>
            </a:r>
            <a:r>
              <a:rPr lang="fa-IR" sz="2000" b="1" dirty="0">
                <a:solidFill>
                  <a:schemeClr val="tx2"/>
                </a:solidFill>
                <a:cs typeface="B Nazanin" pitchFamily="2" charset="-78"/>
              </a:rPr>
              <a:t>ناميده مي شوند يعني ماهواره همزمان با زمين </a:t>
            </a:r>
            <a:r>
              <a:rPr lang="fa-IR" sz="2000" b="1" dirty="0" smtClean="0">
                <a:solidFill>
                  <a:schemeClr val="tx2"/>
                </a:solidFill>
                <a:cs typeface="B Nazanin" pitchFamily="2" charset="-78"/>
              </a:rPr>
              <a:t>درهر </a:t>
            </a:r>
            <a:r>
              <a:rPr lang="fa-IR" sz="2000" b="1" dirty="0">
                <a:solidFill>
                  <a:schemeClr val="tx2"/>
                </a:solidFill>
                <a:cs typeface="B Nazanin" pitchFamily="2" charset="-78"/>
              </a:rPr>
              <a:t>٢٤ ساعت يكبار دور زمين گردش مي كند و از اينرو نسبت به زمين ثابت </a:t>
            </a:r>
            <a:r>
              <a:rPr lang="fa-IR" sz="2000" b="1" dirty="0" smtClean="0">
                <a:solidFill>
                  <a:schemeClr val="tx2"/>
                </a:solidFill>
                <a:cs typeface="B Nazanin" pitchFamily="2" charset="-78"/>
              </a:rPr>
              <a:t>هستند</a:t>
            </a:r>
            <a:endParaRPr lang="fa-IR" sz="2000" b="1" dirty="0">
              <a:solidFill>
                <a:schemeClr val="tx2"/>
              </a:solidFill>
              <a:cs typeface="B Nazanin" pitchFamily="2" charset="-78"/>
            </a:endParaRPr>
          </a:p>
          <a:p>
            <a:pPr marL="1657350" lvl="4" indent="-285750" algn="r" rtl="1">
              <a:lnSpc>
                <a:spcPct val="250000"/>
              </a:lnSpc>
              <a:buFont typeface="Wingdings" panose="05000000000000000000" pitchFamily="2" charset="2"/>
              <a:buChar char="v"/>
            </a:pPr>
            <a:r>
              <a:rPr lang="fa-IR" sz="2000" b="1" dirty="0" smtClean="0">
                <a:solidFill>
                  <a:schemeClr val="tx2"/>
                </a:solidFill>
                <a:cs typeface="B Nazanin" pitchFamily="2" charset="-78"/>
              </a:rPr>
              <a:t>چرخش </a:t>
            </a:r>
            <a:r>
              <a:rPr lang="fa-IR" sz="2000" b="1" dirty="0">
                <a:solidFill>
                  <a:schemeClr val="tx2"/>
                </a:solidFill>
                <a:cs typeface="B Nazanin" pitchFamily="2" charset="-78"/>
              </a:rPr>
              <a:t>ماهواره طوري است كه يك مسير ارتباطي مستقيم نسبت به ايستگاه فرستنده</a:t>
            </a:r>
            <a:br>
              <a:rPr lang="fa-IR" sz="2000" b="1" dirty="0">
                <a:solidFill>
                  <a:schemeClr val="tx2"/>
                </a:solidFill>
                <a:cs typeface="B Nazanin" pitchFamily="2" charset="-78"/>
              </a:rPr>
            </a:br>
            <a:r>
              <a:rPr lang="fa-IR" sz="2000" b="1" dirty="0">
                <a:solidFill>
                  <a:schemeClr val="tx2"/>
                </a:solidFill>
                <a:cs typeface="B Nazanin" pitchFamily="2" charset="-78"/>
              </a:rPr>
              <a:t>و ايستگاهها گيرنده داشته باشد</a:t>
            </a:r>
            <a:r>
              <a:rPr lang="fa-IR" sz="2000" b="1" dirty="0" smtClean="0">
                <a:solidFill>
                  <a:schemeClr val="tx2"/>
                </a:solidFill>
                <a:cs typeface="B Nazanin" pitchFamily="2" charset="-78"/>
              </a:rPr>
              <a:t>.</a:t>
            </a:r>
          </a:p>
          <a:p>
            <a:pPr marL="1657350" lvl="4" indent="-285750" algn="r" rtl="1">
              <a:lnSpc>
                <a:spcPct val="250000"/>
              </a:lnSpc>
              <a:buFont typeface="Wingdings" panose="05000000000000000000" pitchFamily="2" charset="2"/>
              <a:buChar char="v"/>
            </a:pPr>
            <a:r>
              <a:rPr lang="fa-IR" sz="2000" b="1" dirty="0" smtClean="0">
                <a:solidFill>
                  <a:schemeClr val="tx2"/>
                </a:solidFill>
                <a:cs typeface="B Nazanin" pitchFamily="2" charset="-78"/>
              </a:rPr>
              <a:t> </a:t>
            </a:r>
            <a:r>
              <a:rPr lang="fa-IR" sz="2000" b="1" dirty="0">
                <a:solidFill>
                  <a:schemeClr val="tx2"/>
                </a:solidFill>
                <a:cs typeface="B Nazanin" pitchFamily="2" charset="-78"/>
              </a:rPr>
              <a:t>زاويه پخش امواج مايكروويو ارسالي از ماهواره مي تواند بزرگ (براي </a:t>
            </a:r>
            <a:r>
              <a:rPr lang="fa-IR" sz="2000" b="1" dirty="0" smtClean="0">
                <a:solidFill>
                  <a:schemeClr val="tx2"/>
                </a:solidFill>
                <a:cs typeface="B Nazanin" pitchFamily="2" charset="-78"/>
              </a:rPr>
              <a:t>پوشش جغرافيايي </a:t>
            </a:r>
            <a:r>
              <a:rPr lang="fa-IR" sz="2000" b="1" dirty="0">
                <a:solidFill>
                  <a:schemeClr val="tx2"/>
                </a:solidFill>
                <a:cs typeface="B Nazanin" pitchFamily="2" charset="-78"/>
              </a:rPr>
              <a:t>بيشتر ) و يا كوچك (براي ناحيه خاص) </a:t>
            </a:r>
            <a:r>
              <a:rPr lang="fa-IR" sz="2000" b="1" dirty="0" smtClean="0">
                <a:solidFill>
                  <a:schemeClr val="tx2"/>
                </a:solidFill>
                <a:cs typeface="B Nazanin" pitchFamily="2" charset="-78"/>
              </a:rPr>
              <a:t>باشد</a:t>
            </a:r>
          </a:p>
          <a:p>
            <a:pPr marL="2114550" lvl="5" indent="-285750">
              <a:lnSpc>
                <a:spcPct val="250000"/>
              </a:lnSpc>
              <a:buFont typeface="Wingdings" panose="05000000000000000000" pitchFamily="2" charset="2"/>
              <a:buChar char="v"/>
            </a:pPr>
            <a:r>
              <a:rPr lang="fa-IR" sz="2000" b="1" dirty="0" smtClean="0">
                <a:solidFill>
                  <a:schemeClr val="tx2"/>
                </a:solidFill>
                <a:cs typeface="B Nazanin" pitchFamily="2" charset="-78"/>
              </a:rPr>
              <a:t> </a:t>
            </a:r>
            <a:r>
              <a:rPr lang="fa-IR" sz="2000" b="1" dirty="0">
                <a:solidFill>
                  <a:schemeClr val="tx2"/>
                </a:solidFill>
                <a:cs typeface="B Nazanin" pitchFamily="2" charset="-78"/>
              </a:rPr>
              <a:t>در حالت دوم توان سيگنال بالا بوده </a:t>
            </a:r>
            <a:r>
              <a:rPr lang="fa-IR" sz="2000" b="1" dirty="0" smtClean="0">
                <a:solidFill>
                  <a:schemeClr val="tx2"/>
                </a:solidFill>
                <a:cs typeface="B Nazanin" pitchFamily="2" charset="-78"/>
              </a:rPr>
              <a:t>و </a:t>
            </a:r>
            <a:r>
              <a:rPr lang="fa-IR" sz="2000" b="1" dirty="0">
                <a:solidFill>
                  <a:schemeClr val="tx2"/>
                </a:solidFill>
                <a:cs typeface="B Nazanin" pitchFamily="2" charset="-78"/>
              </a:rPr>
              <a:t>مي توان از آنتن ها يا ديشهاي با قطر كمتر </a:t>
            </a:r>
            <a:br>
              <a:rPr lang="fa-IR" sz="2000" b="1" dirty="0">
                <a:solidFill>
                  <a:schemeClr val="tx2"/>
                </a:solidFill>
                <a:cs typeface="B Nazanin" pitchFamily="2" charset="-78"/>
              </a:rPr>
            </a:br>
            <a:r>
              <a:rPr lang="fa-IR" sz="2000" b="1" dirty="0" smtClean="0">
                <a:solidFill>
                  <a:schemeClr val="tx2"/>
                </a:solidFill>
                <a:cs typeface="B Nazanin" pitchFamily="2" charset="-78"/>
              </a:rPr>
              <a:t>معروف به</a:t>
            </a:r>
            <a:r>
              <a:rPr lang="en-US" sz="2000" b="1" dirty="0" smtClean="0">
                <a:solidFill>
                  <a:schemeClr val="tx2"/>
                </a:solidFill>
                <a:cs typeface="B Nazanin" pitchFamily="2" charset="-78"/>
              </a:rPr>
              <a:t>(VSAT </a:t>
            </a:r>
            <a:r>
              <a:rPr lang="en-US" sz="2000" b="1" dirty="0">
                <a:solidFill>
                  <a:schemeClr val="tx2"/>
                </a:solidFill>
                <a:cs typeface="B Nazanin" pitchFamily="2" charset="-78"/>
              </a:rPr>
              <a:t>) </a:t>
            </a:r>
            <a:r>
              <a:rPr lang="fa-IR" sz="2000" b="1" dirty="0" smtClean="0">
                <a:solidFill>
                  <a:schemeClr val="tx2"/>
                </a:solidFill>
                <a:cs typeface="B Nazanin" pitchFamily="2" charset="-78"/>
              </a:rPr>
              <a:t> نيز </a:t>
            </a:r>
            <a:r>
              <a:rPr lang="fa-IR" sz="2000" b="1" dirty="0">
                <a:solidFill>
                  <a:schemeClr val="tx2"/>
                </a:solidFill>
                <a:cs typeface="B Nazanin" pitchFamily="2" charset="-78"/>
              </a:rPr>
              <a:t>استفاده نمود</a:t>
            </a:r>
          </a:p>
        </p:txBody>
      </p:sp>
      <p:sp>
        <p:nvSpPr>
          <p:cNvPr id="2" name="AutoShape 2" descr="Image result for ‫کواکسیال‬‎"/>
          <p:cNvSpPr>
            <a:spLocks noChangeAspect="1" noChangeArrowheads="1"/>
          </p:cNvSpPr>
          <p:nvPr/>
        </p:nvSpPr>
        <p:spPr bwMode="auto">
          <a:xfrm>
            <a:off x="155575" y="-411163"/>
            <a:ext cx="1143000" cy="8572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978289799"/>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flipV="1">
            <a:off x="533400" y="1028700"/>
            <a:ext cx="0" cy="6096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33400" y="1028700"/>
            <a:ext cx="8001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438150" y="304800"/>
            <a:ext cx="8153400" cy="609600"/>
          </a:xfrm>
          <a:prstGeom prst="rect">
            <a:avLst/>
          </a:prstGeom>
          <a:gradFill>
            <a:gsLst>
              <a:gs pos="0">
                <a:schemeClr val="accent1">
                  <a:tint val="66000"/>
                  <a:satMod val="160000"/>
                </a:schemeClr>
              </a:gs>
              <a:gs pos="45000">
                <a:schemeClr val="tx1">
                  <a:lumMod val="40000"/>
                  <a:lumOff val="60000"/>
                  <a:alpha val="32000"/>
                </a:schemeClr>
              </a:gs>
              <a:gs pos="100000">
                <a:schemeClr val="accent1">
                  <a:tint val="23500"/>
                  <a:satMod val="160000"/>
                </a:schemeClr>
              </a:gs>
            </a:gsLst>
            <a:lin ang="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1" algn="r" rtl="1">
              <a:spcBef>
                <a:spcPct val="50000"/>
              </a:spcBef>
            </a:pPr>
            <a:r>
              <a:rPr lang="fa-IR" sz="2400" b="1" dirty="0" smtClean="0">
                <a:solidFill>
                  <a:schemeClr val="tx2"/>
                </a:solidFill>
                <a:ea typeface="IranNastaliq" pitchFamily="18" charset="0"/>
                <a:cs typeface="B Titr" pitchFamily="2" charset="-78"/>
              </a:rPr>
              <a:t>کاربرد ماهواره ها</a:t>
            </a:r>
            <a:endParaRPr lang="en-US" sz="2400" b="1" dirty="0">
              <a:solidFill>
                <a:schemeClr val="tx2"/>
              </a:solidFill>
              <a:ea typeface="IranNastaliq" pitchFamily="18" charset="0"/>
              <a:cs typeface="B Titr" pitchFamily="2" charset="-78"/>
            </a:endParaRPr>
          </a:p>
        </p:txBody>
      </p:sp>
      <p:sp>
        <p:nvSpPr>
          <p:cNvPr id="6" name="Rectangle 5"/>
          <p:cNvSpPr/>
          <p:nvPr/>
        </p:nvSpPr>
        <p:spPr>
          <a:xfrm>
            <a:off x="-323850" y="2286000"/>
            <a:ext cx="9677400" cy="2285241"/>
          </a:xfrm>
          <a:prstGeom prst="rect">
            <a:avLst/>
          </a:prstGeom>
        </p:spPr>
        <p:txBody>
          <a:bodyPr wrap="square">
            <a:spAutoFit/>
          </a:bodyPr>
          <a:lstStyle/>
          <a:p>
            <a:pPr marL="1657350" lvl="4" indent="-285750" algn="r" rtl="1">
              <a:lnSpc>
                <a:spcPct val="250000"/>
              </a:lnSpc>
              <a:buFont typeface="Wingdings" panose="05000000000000000000" pitchFamily="2" charset="2"/>
              <a:buChar char="v"/>
            </a:pPr>
            <a:r>
              <a:rPr lang="fa-IR" sz="2000" b="1" dirty="0" smtClean="0">
                <a:solidFill>
                  <a:schemeClr val="tx2"/>
                </a:solidFill>
                <a:cs typeface="B Nazanin" pitchFamily="2" charset="-78"/>
              </a:rPr>
              <a:t>ماهواره </a:t>
            </a:r>
            <a:r>
              <a:rPr lang="fa-IR" sz="2000" b="1" dirty="0">
                <a:solidFill>
                  <a:schemeClr val="tx2"/>
                </a:solidFill>
                <a:cs typeface="B Nazanin" pitchFamily="2" charset="-78"/>
              </a:rPr>
              <a:t>ها بطور گسترده اي در كاربردهاي انتقال داده بكار مي روند</a:t>
            </a:r>
            <a:r>
              <a:rPr lang="fa-IR" sz="2000" b="1" dirty="0" smtClean="0">
                <a:solidFill>
                  <a:schemeClr val="tx2"/>
                </a:solidFill>
                <a:cs typeface="B Nazanin" pitchFamily="2" charset="-78"/>
              </a:rPr>
              <a:t>:</a:t>
            </a:r>
          </a:p>
          <a:p>
            <a:pPr marL="2114550" lvl="5" indent="-285750">
              <a:lnSpc>
                <a:spcPct val="250000"/>
              </a:lnSpc>
              <a:buFont typeface="Wingdings" panose="05000000000000000000" pitchFamily="2" charset="2"/>
              <a:buChar char="v"/>
            </a:pPr>
            <a:r>
              <a:rPr lang="fa-IR" sz="2000" b="1" dirty="0" smtClean="0">
                <a:solidFill>
                  <a:schemeClr val="tx2"/>
                </a:solidFill>
                <a:cs typeface="B Nazanin" pitchFamily="2" charset="-78"/>
              </a:rPr>
              <a:t> </a:t>
            </a:r>
            <a:r>
              <a:rPr lang="fa-IR" sz="2000" b="1" dirty="0">
                <a:solidFill>
                  <a:schemeClr val="tx2"/>
                </a:solidFill>
                <a:cs typeface="B Nazanin" pitchFamily="2" charset="-78"/>
              </a:rPr>
              <a:t>اتصال شبكه هاي كامپيوتري در سطح جهاني با سرعت </a:t>
            </a:r>
            <a:r>
              <a:rPr lang="fa-IR" sz="2000" b="1" dirty="0" smtClean="0">
                <a:solidFill>
                  <a:schemeClr val="tx2"/>
                </a:solidFill>
                <a:cs typeface="B Nazanin" pitchFamily="2" charset="-78"/>
              </a:rPr>
              <a:t>بالا</a:t>
            </a:r>
          </a:p>
          <a:p>
            <a:pPr marL="2114550" lvl="5" indent="-285750">
              <a:lnSpc>
                <a:spcPct val="250000"/>
              </a:lnSpc>
              <a:buFont typeface="Wingdings" panose="05000000000000000000" pitchFamily="2" charset="2"/>
              <a:buChar char="v"/>
            </a:pPr>
            <a:r>
              <a:rPr lang="fa-IR" sz="2000" b="1" dirty="0" smtClean="0">
                <a:solidFill>
                  <a:schemeClr val="tx2"/>
                </a:solidFill>
                <a:cs typeface="B Nazanin" pitchFamily="2" charset="-78"/>
              </a:rPr>
              <a:t> </a:t>
            </a:r>
            <a:r>
              <a:rPr lang="fa-IR" sz="2000" b="1" dirty="0">
                <a:solidFill>
                  <a:schemeClr val="tx2"/>
                </a:solidFill>
                <a:cs typeface="B Nazanin" pitchFamily="2" charset="-78"/>
              </a:rPr>
              <a:t>اتصال شبكه هاي مخابراتي در نقاط مختلف يك كشور</a:t>
            </a:r>
          </a:p>
        </p:txBody>
      </p:sp>
      <p:sp>
        <p:nvSpPr>
          <p:cNvPr id="2" name="AutoShape 2" descr="Image result for ‫کواکسیال‬‎"/>
          <p:cNvSpPr>
            <a:spLocks noChangeAspect="1" noChangeArrowheads="1"/>
          </p:cNvSpPr>
          <p:nvPr/>
        </p:nvSpPr>
        <p:spPr bwMode="auto">
          <a:xfrm>
            <a:off x="155575" y="-411163"/>
            <a:ext cx="1143000" cy="8572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864730577"/>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flipV="1">
            <a:off x="533400" y="1028700"/>
            <a:ext cx="0" cy="6096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33400" y="1028700"/>
            <a:ext cx="8001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438150" y="304800"/>
            <a:ext cx="8153400" cy="609600"/>
          </a:xfrm>
          <a:prstGeom prst="rect">
            <a:avLst/>
          </a:prstGeom>
          <a:gradFill>
            <a:gsLst>
              <a:gs pos="0">
                <a:schemeClr val="accent1">
                  <a:tint val="66000"/>
                  <a:satMod val="160000"/>
                </a:schemeClr>
              </a:gs>
              <a:gs pos="45000">
                <a:schemeClr val="tx1">
                  <a:lumMod val="40000"/>
                  <a:lumOff val="60000"/>
                  <a:alpha val="32000"/>
                </a:schemeClr>
              </a:gs>
              <a:gs pos="100000">
                <a:schemeClr val="accent1">
                  <a:tint val="23500"/>
                  <a:satMod val="160000"/>
                </a:schemeClr>
              </a:gs>
            </a:gsLst>
            <a:lin ang="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1" algn="r" rtl="1">
              <a:spcBef>
                <a:spcPct val="50000"/>
              </a:spcBef>
            </a:pPr>
            <a:r>
              <a:rPr lang="fa-IR" sz="2400" b="1" dirty="0" smtClean="0">
                <a:solidFill>
                  <a:schemeClr val="tx2"/>
                </a:solidFill>
                <a:ea typeface="IranNastaliq" pitchFamily="18" charset="0"/>
                <a:cs typeface="B Titr" pitchFamily="2" charset="-78"/>
              </a:rPr>
              <a:t>سیستم ماهواره ای نقطه به نقطه </a:t>
            </a:r>
            <a:endParaRPr lang="en-US" sz="2400" b="1" dirty="0">
              <a:solidFill>
                <a:schemeClr val="tx2"/>
              </a:solidFill>
              <a:ea typeface="IranNastaliq" pitchFamily="18" charset="0"/>
              <a:cs typeface="B Titr" pitchFamily="2" charset="-78"/>
            </a:endParaRPr>
          </a:p>
        </p:txBody>
      </p:sp>
      <p:sp>
        <p:nvSpPr>
          <p:cNvPr id="6" name="Rectangle 5"/>
          <p:cNvSpPr/>
          <p:nvPr/>
        </p:nvSpPr>
        <p:spPr>
          <a:xfrm>
            <a:off x="-152400" y="1767840"/>
            <a:ext cx="9677400" cy="4593565"/>
          </a:xfrm>
          <a:prstGeom prst="rect">
            <a:avLst/>
          </a:prstGeom>
        </p:spPr>
        <p:txBody>
          <a:bodyPr wrap="square">
            <a:spAutoFit/>
          </a:bodyPr>
          <a:lstStyle/>
          <a:p>
            <a:pPr marL="1657350" lvl="4" indent="-285750" algn="r" rtl="1">
              <a:lnSpc>
                <a:spcPct val="250000"/>
              </a:lnSpc>
              <a:buFont typeface="Wingdings" panose="05000000000000000000" pitchFamily="2" charset="2"/>
              <a:buChar char="v"/>
            </a:pPr>
            <a:r>
              <a:rPr lang="fa-IR" sz="2000" b="1" dirty="0" smtClean="0">
                <a:solidFill>
                  <a:schemeClr val="tx2"/>
                </a:solidFill>
                <a:cs typeface="B Nazanin" pitchFamily="2" charset="-78"/>
              </a:rPr>
              <a:t>در </a:t>
            </a:r>
            <a:r>
              <a:rPr lang="fa-IR" sz="2000" b="1" dirty="0">
                <a:solidFill>
                  <a:schemeClr val="tx2"/>
                </a:solidFill>
                <a:cs typeface="B Nazanin" pitchFamily="2" charset="-78"/>
              </a:rPr>
              <a:t>اين شكل يك مسيرانتقال يك</a:t>
            </a:r>
            <a:br>
              <a:rPr lang="fa-IR" sz="2000" b="1" dirty="0">
                <a:solidFill>
                  <a:schemeClr val="tx2"/>
                </a:solidFill>
                <a:cs typeface="B Nazanin" pitchFamily="2" charset="-78"/>
              </a:rPr>
            </a:br>
            <a:r>
              <a:rPr lang="fa-IR" sz="2000" b="1" dirty="0">
                <a:solidFill>
                  <a:schemeClr val="tx2"/>
                </a:solidFill>
                <a:cs typeface="B Nazanin" pitchFamily="2" charset="-78"/>
              </a:rPr>
              <a:t>طرفه نشان داده شده اما در بيشتر</a:t>
            </a:r>
            <a:br>
              <a:rPr lang="fa-IR" sz="2000" b="1" dirty="0">
                <a:solidFill>
                  <a:schemeClr val="tx2"/>
                </a:solidFill>
                <a:cs typeface="B Nazanin" pitchFamily="2" charset="-78"/>
              </a:rPr>
            </a:br>
            <a:r>
              <a:rPr lang="fa-IR" sz="2000" b="1" dirty="0">
                <a:solidFill>
                  <a:schemeClr val="tx2"/>
                </a:solidFill>
                <a:cs typeface="B Nazanin" pitchFamily="2" charset="-78"/>
              </a:rPr>
              <a:t>كاربردهاي عملي كانالهاي بالاو</a:t>
            </a:r>
            <a:br>
              <a:rPr lang="fa-IR" sz="2000" b="1" dirty="0">
                <a:solidFill>
                  <a:schemeClr val="tx2"/>
                </a:solidFill>
                <a:cs typeface="B Nazanin" pitchFamily="2" charset="-78"/>
              </a:rPr>
            </a:br>
            <a:r>
              <a:rPr lang="fa-IR" sz="2000" b="1" dirty="0">
                <a:solidFill>
                  <a:schemeClr val="tx2"/>
                </a:solidFill>
                <a:cs typeface="B Nazanin" pitchFamily="2" charset="-78"/>
              </a:rPr>
              <a:t>پايين مربوط به هر ايستگاه زميني</a:t>
            </a:r>
            <a:br>
              <a:rPr lang="fa-IR" sz="2000" b="1" dirty="0">
                <a:solidFill>
                  <a:schemeClr val="tx2"/>
                </a:solidFill>
                <a:cs typeface="B Nazanin" pitchFamily="2" charset="-78"/>
              </a:rPr>
            </a:br>
            <a:r>
              <a:rPr lang="fa-IR" sz="2000" b="1" dirty="0">
                <a:solidFill>
                  <a:schemeClr val="tx2"/>
                </a:solidFill>
                <a:cs typeface="B Nazanin" pitchFamily="2" charset="-78"/>
              </a:rPr>
              <a:t>فركانسهاي متفاوتي دارند</a:t>
            </a:r>
            <a:r>
              <a:rPr lang="fa-IR" sz="2000" dirty="0"/>
              <a:t/>
            </a:r>
            <a:br>
              <a:rPr lang="fa-IR" sz="2000" dirty="0"/>
            </a:br>
            <a:endParaRPr lang="fa-IR" sz="2000" b="1" dirty="0">
              <a:solidFill>
                <a:schemeClr val="tx2"/>
              </a:solidFill>
              <a:cs typeface="B Nazanin" pitchFamily="2" charset="-78"/>
            </a:endParaRPr>
          </a:p>
        </p:txBody>
      </p:sp>
      <p:sp>
        <p:nvSpPr>
          <p:cNvPr id="2" name="AutoShape 2" descr="Image result for ‫کواکسیال‬‎"/>
          <p:cNvSpPr>
            <a:spLocks noChangeAspect="1" noChangeArrowheads="1"/>
          </p:cNvSpPr>
          <p:nvPr/>
        </p:nvSpPr>
        <p:spPr bwMode="auto">
          <a:xfrm>
            <a:off x="155575" y="-411163"/>
            <a:ext cx="1143000" cy="8572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 name="Picture 2"/>
          <p:cNvPicPr>
            <a:picLocks noChangeAspect="1"/>
          </p:cNvPicPr>
          <p:nvPr/>
        </p:nvPicPr>
        <p:blipFill>
          <a:blip r:embed="rId3"/>
          <a:stretch>
            <a:fillRect/>
          </a:stretch>
        </p:blipFill>
        <p:spPr>
          <a:xfrm>
            <a:off x="1129475" y="2251392"/>
            <a:ext cx="3363208" cy="2971800"/>
          </a:xfrm>
          <a:prstGeom prst="rect">
            <a:avLst/>
          </a:prstGeom>
        </p:spPr>
      </p:pic>
    </p:spTree>
    <p:extLst>
      <p:ext uri="{BB962C8B-B14F-4D97-AF65-F5344CB8AC3E}">
        <p14:creationId xmlns:p14="http://schemas.microsoft.com/office/powerpoint/2010/main" val="3133847907"/>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flipV="1">
            <a:off x="533400" y="1028700"/>
            <a:ext cx="0" cy="6096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33400" y="1028700"/>
            <a:ext cx="8001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438150" y="304800"/>
            <a:ext cx="8153400" cy="609600"/>
          </a:xfrm>
          <a:prstGeom prst="rect">
            <a:avLst/>
          </a:prstGeom>
          <a:gradFill>
            <a:gsLst>
              <a:gs pos="0">
                <a:schemeClr val="accent1">
                  <a:tint val="66000"/>
                  <a:satMod val="160000"/>
                </a:schemeClr>
              </a:gs>
              <a:gs pos="45000">
                <a:schemeClr val="tx1">
                  <a:lumMod val="40000"/>
                  <a:lumOff val="60000"/>
                  <a:alpha val="32000"/>
                </a:schemeClr>
              </a:gs>
              <a:gs pos="100000">
                <a:schemeClr val="accent1">
                  <a:tint val="23500"/>
                  <a:satMod val="160000"/>
                </a:schemeClr>
              </a:gs>
            </a:gsLst>
            <a:lin ang="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2" algn="r" rtl="1">
              <a:spcBef>
                <a:spcPct val="50000"/>
              </a:spcBef>
            </a:pPr>
            <a:r>
              <a:rPr lang="fa-IR" sz="2400" b="1" dirty="0" smtClean="0">
                <a:solidFill>
                  <a:schemeClr val="tx2"/>
                </a:solidFill>
                <a:ea typeface="IranNastaliq" pitchFamily="18" charset="0"/>
                <a:cs typeface="B Titr" pitchFamily="2" charset="-78"/>
              </a:rPr>
              <a:t>طیف های الکترومغناطیس </a:t>
            </a:r>
            <a:endParaRPr lang="en-US" sz="2400" b="1" dirty="0">
              <a:solidFill>
                <a:schemeClr val="tx2"/>
              </a:solidFill>
              <a:ea typeface="IranNastaliq" pitchFamily="18" charset="0"/>
              <a:cs typeface="B Titr" pitchFamily="2" charset="-78"/>
            </a:endParaRPr>
          </a:p>
        </p:txBody>
      </p:sp>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8150" y="1371600"/>
            <a:ext cx="7779312" cy="4058771"/>
          </a:xfrm>
          <a:prstGeom prst="rect">
            <a:avLst/>
          </a:prstGeom>
        </p:spPr>
      </p:pic>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flipV="1">
            <a:off x="533400" y="1028700"/>
            <a:ext cx="0" cy="6096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33400" y="1028700"/>
            <a:ext cx="8001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438150" y="304800"/>
            <a:ext cx="8153400" cy="609600"/>
          </a:xfrm>
          <a:prstGeom prst="rect">
            <a:avLst/>
          </a:prstGeom>
          <a:gradFill>
            <a:gsLst>
              <a:gs pos="0">
                <a:schemeClr val="accent1">
                  <a:tint val="66000"/>
                  <a:satMod val="160000"/>
                </a:schemeClr>
              </a:gs>
              <a:gs pos="45000">
                <a:schemeClr val="tx1">
                  <a:lumMod val="40000"/>
                  <a:lumOff val="60000"/>
                  <a:alpha val="32000"/>
                </a:schemeClr>
              </a:gs>
              <a:gs pos="100000">
                <a:schemeClr val="accent1">
                  <a:tint val="23500"/>
                  <a:satMod val="160000"/>
                </a:schemeClr>
              </a:gs>
            </a:gsLst>
            <a:lin ang="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1" algn="r" rtl="1">
              <a:spcBef>
                <a:spcPct val="50000"/>
              </a:spcBef>
            </a:pPr>
            <a:r>
              <a:rPr lang="fa-IR" sz="2400" b="1" dirty="0" smtClean="0">
                <a:solidFill>
                  <a:schemeClr val="tx2"/>
                </a:solidFill>
                <a:ea typeface="IranNastaliq" pitchFamily="18" charset="0"/>
                <a:cs typeface="B Titr" pitchFamily="2" charset="-78"/>
              </a:rPr>
              <a:t>سیستم ماهواره ای نقطه به چند نقطه </a:t>
            </a:r>
            <a:endParaRPr lang="en-US" sz="2400" b="1" dirty="0">
              <a:solidFill>
                <a:schemeClr val="tx2"/>
              </a:solidFill>
              <a:ea typeface="IranNastaliq" pitchFamily="18" charset="0"/>
              <a:cs typeface="B Titr" pitchFamily="2" charset="-78"/>
            </a:endParaRPr>
          </a:p>
        </p:txBody>
      </p:sp>
      <p:sp>
        <p:nvSpPr>
          <p:cNvPr id="6" name="Rectangle 5"/>
          <p:cNvSpPr/>
          <p:nvPr/>
        </p:nvSpPr>
        <p:spPr>
          <a:xfrm>
            <a:off x="0" y="1323802"/>
            <a:ext cx="9677400" cy="6247864"/>
          </a:xfrm>
          <a:prstGeom prst="rect">
            <a:avLst/>
          </a:prstGeom>
        </p:spPr>
        <p:txBody>
          <a:bodyPr wrap="square">
            <a:spAutoFit/>
          </a:bodyPr>
          <a:lstStyle/>
          <a:p>
            <a:pPr marL="1657350" lvl="4" indent="-285750" algn="r" rtl="1">
              <a:lnSpc>
                <a:spcPct val="250000"/>
              </a:lnSpc>
              <a:buFont typeface="Wingdings" panose="05000000000000000000" pitchFamily="2" charset="2"/>
              <a:buChar char="v"/>
            </a:pPr>
            <a:r>
              <a:rPr lang="fa-IR" sz="2000" b="1" dirty="0">
                <a:solidFill>
                  <a:schemeClr val="tx2"/>
                </a:solidFill>
                <a:cs typeface="B Nazanin" pitchFamily="2" charset="-78"/>
              </a:rPr>
              <a:t>نوع ديگري از پيكربندي شامل يك </a:t>
            </a:r>
            <a:r>
              <a:rPr lang="fa-IR" sz="2000" b="1" dirty="0" smtClean="0">
                <a:solidFill>
                  <a:schemeClr val="tx2"/>
                </a:solidFill>
                <a:cs typeface="B Nazanin" pitchFamily="2" charset="-78"/>
              </a:rPr>
              <a:t>ايستگاه هاب </a:t>
            </a:r>
            <a:r>
              <a:rPr lang="fa-IR" sz="2000" b="1" dirty="0">
                <a:solidFill>
                  <a:schemeClr val="tx2"/>
                </a:solidFill>
                <a:cs typeface="B Nazanin" pitchFamily="2" charset="-78"/>
              </a:rPr>
              <a:t>زميني است كه با ديگر ايستگاههاي</a:t>
            </a:r>
            <a:br>
              <a:rPr lang="fa-IR" sz="2000" b="1" dirty="0">
                <a:solidFill>
                  <a:schemeClr val="tx2"/>
                </a:solidFill>
                <a:cs typeface="B Nazanin" pitchFamily="2" charset="-78"/>
              </a:rPr>
            </a:br>
            <a:r>
              <a:rPr lang="fa-IR" sz="2000" b="1" dirty="0">
                <a:solidFill>
                  <a:schemeClr val="tx2"/>
                </a:solidFill>
                <a:cs typeface="B Nazanin" pitchFamily="2" charset="-78"/>
              </a:rPr>
              <a:t>زميني پراكنده در يك كشور ارتباط دارند. </a:t>
            </a:r>
          </a:p>
          <a:p>
            <a:pPr marL="1657350" lvl="4" indent="-285750" algn="r" rtl="1">
              <a:lnSpc>
                <a:spcPct val="250000"/>
              </a:lnSpc>
              <a:buFont typeface="Wingdings" panose="05000000000000000000" pitchFamily="2" charset="2"/>
              <a:buChar char="v"/>
            </a:pPr>
            <a:r>
              <a:rPr lang="fa-IR" sz="2000" b="1" dirty="0" smtClean="0">
                <a:solidFill>
                  <a:schemeClr val="tx2"/>
                </a:solidFill>
                <a:cs typeface="B Nazanin" pitchFamily="2" charset="-78"/>
              </a:rPr>
              <a:t>معمولا </a:t>
            </a:r>
            <a:r>
              <a:rPr lang="fa-IR" sz="2000" b="1" dirty="0">
                <a:solidFill>
                  <a:schemeClr val="tx2"/>
                </a:solidFill>
                <a:cs typeface="B Nazanin" pitchFamily="2" charset="-78"/>
              </a:rPr>
              <a:t>به هر </a:t>
            </a:r>
            <a:r>
              <a:rPr lang="en-US" sz="2000" b="1" dirty="0">
                <a:solidFill>
                  <a:schemeClr val="tx2"/>
                </a:solidFill>
                <a:cs typeface="B Nazanin" pitchFamily="2" charset="-78"/>
              </a:rPr>
              <a:t>VSAT </a:t>
            </a:r>
            <a:r>
              <a:rPr lang="fa-IR" sz="2000" b="1" dirty="0">
                <a:solidFill>
                  <a:schemeClr val="tx2"/>
                </a:solidFill>
                <a:cs typeface="B Nazanin" pitchFamily="2" charset="-78"/>
              </a:rPr>
              <a:t>يك كامپيوتر وصل شده</a:t>
            </a:r>
            <a:br>
              <a:rPr lang="fa-IR" sz="2000" b="1" dirty="0">
                <a:solidFill>
                  <a:schemeClr val="tx2"/>
                </a:solidFill>
                <a:cs typeface="B Nazanin" pitchFamily="2" charset="-78"/>
              </a:rPr>
            </a:br>
            <a:r>
              <a:rPr lang="fa-IR" sz="2000" b="1" dirty="0">
                <a:solidFill>
                  <a:schemeClr val="tx2"/>
                </a:solidFill>
                <a:cs typeface="B Nazanin" pitchFamily="2" charset="-78"/>
              </a:rPr>
              <a:t>و مي تواند با يك كامپيوتر مركزي متصل به</a:t>
            </a:r>
            <a:br>
              <a:rPr lang="fa-IR" sz="2000" b="1" dirty="0">
                <a:solidFill>
                  <a:schemeClr val="tx2"/>
                </a:solidFill>
                <a:cs typeface="B Nazanin" pitchFamily="2" charset="-78"/>
              </a:rPr>
            </a:br>
            <a:r>
              <a:rPr lang="fa-IR" sz="2000" b="1" dirty="0">
                <a:solidFill>
                  <a:schemeClr val="tx2"/>
                </a:solidFill>
                <a:cs typeface="B Nazanin" pitchFamily="2" charset="-78"/>
              </a:rPr>
              <a:t>هاب ارتباط داشته باشد </a:t>
            </a:r>
            <a:endParaRPr lang="fa-IR" sz="2000" b="1" dirty="0" smtClean="0">
              <a:solidFill>
                <a:schemeClr val="tx2"/>
              </a:solidFill>
              <a:cs typeface="B Nazanin" pitchFamily="2" charset="-78"/>
            </a:endParaRPr>
          </a:p>
          <a:p>
            <a:pPr marL="1657350" lvl="4" indent="-285750" algn="r" rtl="1">
              <a:lnSpc>
                <a:spcPct val="250000"/>
              </a:lnSpc>
              <a:buFont typeface="Wingdings" panose="05000000000000000000" pitchFamily="2" charset="2"/>
              <a:buChar char="v"/>
            </a:pPr>
            <a:r>
              <a:rPr lang="en-US" sz="2000" b="1" dirty="0" err="1" smtClean="0">
                <a:solidFill>
                  <a:schemeClr val="tx2"/>
                </a:solidFill>
                <a:cs typeface="B Nazanin" pitchFamily="2" charset="-78"/>
              </a:rPr>
              <a:t>Vsat</a:t>
            </a:r>
            <a:r>
              <a:rPr lang="fa-IR" sz="2000" b="1" dirty="0" smtClean="0">
                <a:solidFill>
                  <a:schemeClr val="tx2"/>
                </a:solidFill>
                <a:cs typeface="B Nazanin" pitchFamily="2" charset="-78"/>
              </a:rPr>
              <a:t>، ترمینال </a:t>
            </a:r>
            <a:r>
              <a:rPr lang="fa-IR" sz="2000" b="1" dirty="0">
                <a:solidFill>
                  <a:schemeClr val="tx2"/>
                </a:solidFill>
                <a:cs typeface="B Nazanin" pitchFamily="2" charset="-78"/>
              </a:rPr>
              <a:t>های بسیار کوجک ماهواره ای که در سایت های پراکنده از لحاظ جغرافیایی واقع می باشند و از طریق یک لینک ماهواره با یک </a:t>
            </a:r>
            <a:r>
              <a:rPr lang="fa-IR" sz="2000" b="1" dirty="0" smtClean="0">
                <a:solidFill>
                  <a:schemeClr val="tx2"/>
                </a:solidFill>
                <a:cs typeface="B Nazanin" pitchFamily="2" charset="-78"/>
              </a:rPr>
              <a:t>هاب ارتباط دارند</a:t>
            </a:r>
            <a:r>
              <a:rPr lang="fa-IR" sz="2000" b="1" dirty="0">
                <a:solidFill>
                  <a:schemeClr val="tx2"/>
                </a:solidFill>
                <a:cs typeface="B Nazanin" pitchFamily="2" charset="-78"/>
              </a:rPr>
              <a:t/>
            </a:r>
            <a:br>
              <a:rPr lang="fa-IR" sz="2000" b="1" dirty="0">
                <a:solidFill>
                  <a:schemeClr val="tx2"/>
                </a:solidFill>
                <a:cs typeface="B Nazanin" pitchFamily="2" charset="-78"/>
              </a:rPr>
            </a:br>
            <a:endParaRPr lang="fa-IR" sz="2000" b="1" dirty="0">
              <a:solidFill>
                <a:schemeClr val="tx2"/>
              </a:solidFill>
              <a:cs typeface="B Nazanin" pitchFamily="2" charset="-78"/>
            </a:endParaRPr>
          </a:p>
        </p:txBody>
      </p:sp>
      <p:sp>
        <p:nvSpPr>
          <p:cNvPr id="2" name="AutoShape 2" descr="Image result for ‫کواکسیال‬‎"/>
          <p:cNvSpPr>
            <a:spLocks noChangeAspect="1" noChangeArrowheads="1"/>
          </p:cNvSpPr>
          <p:nvPr/>
        </p:nvSpPr>
        <p:spPr bwMode="auto">
          <a:xfrm>
            <a:off x="155575" y="-411163"/>
            <a:ext cx="1143000" cy="8572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2128" y="2498003"/>
            <a:ext cx="3381893" cy="2373976"/>
          </a:xfrm>
          <a:prstGeom prst="rect">
            <a:avLst/>
          </a:prstGeom>
        </p:spPr>
      </p:pic>
    </p:spTree>
    <p:extLst>
      <p:ext uri="{BB962C8B-B14F-4D97-AF65-F5344CB8AC3E}">
        <p14:creationId xmlns:p14="http://schemas.microsoft.com/office/powerpoint/2010/main" val="2052386659"/>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flipV="1">
            <a:off x="533400" y="1028700"/>
            <a:ext cx="0" cy="6096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33400" y="1028700"/>
            <a:ext cx="8001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438150" y="304800"/>
            <a:ext cx="8153400" cy="609600"/>
          </a:xfrm>
          <a:prstGeom prst="rect">
            <a:avLst/>
          </a:prstGeom>
          <a:gradFill>
            <a:gsLst>
              <a:gs pos="0">
                <a:schemeClr val="accent1">
                  <a:tint val="66000"/>
                  <a:satMod val="160000"/>
                </a:schemeClr>
              </a:gs>
              <a:gs pos="45000">
                <a:schemeClr val="tx1">
                  <a:lumMod val="40000"/>
                  <a:lumOff val="60000"/>
                  <a:alpha val="32000"/>
                </a:schemeClr>
              </a:gs>
              <a:gs pos="100000">
                <a:schemeClr val="accent1">
                  <a:tint val="23500"/>
                  <a:satMod val="160000"/>
                </a:schemeClr>
              </a:gs>
            </a:gsLst>
            <a:lin ang="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1" algn="r" rtl="1">
              <a:spcBef>
                <a:spcPct val="50000"/>
              </a:spcBef>
            </a:pPr>
            <a:r>
              <a:rPr lang="fa-IR" sz="2400" b="1" dirty="0" smtClean="0">
                <a:solidFill>
                  <a:schemeClr val="tx2"/>
                </a:solidFill>
                <a:ea typeface="IranNastaliq" pitchFamily="18" charset="0"/>
                <a:cs typeface="B Titr" pitchFamily="2" charset="-78"/>
              </a:rPr>
              <a:t>سیستم ماهواره ای نقطه به چند نقطه </a:t>
            </a:r>
            <a:endParaRPr lang="en-US" sz="2400" b="1" dirty="0">
              <a:solidFill>
                <a:schemeClr val="tx2"/>
              </a:solidFill>
              <a:ea typeface="IranNastaliq" pitchFamily="18" charset="0"/>
              <a:cs typeface="B Titr" pitchFamily="2" charset="-78"/>
            </a:endParaRPr>
          </a:p>
        </p:txBody>
      </p:sp>
      <p:sp>
        <p:nvSpPr>
          <p:cNvPr id="6" name="Rectangle 5"/>
          <p:cNvSpPr/>
          <p:nvPr/>
        </p:nvSpPr>
        <p:spPr>
          <a:xfrm>
            <a:off x="0" y="1323802"/>
            <a:ext cx="9677400" cy="3170099"/>
          </a:xfrm>
          <a:prstGeom prst="rect">
            <a:avLst/>
          </a:prstGeom>
        </p:spPr>
        <p:txBody>
          <a:bodyPr wrap="square">
            <a:spAutoFit/>
          </a:bodyPr>
          <a:lstStyle/>
          <a:p>
            <a:pPr marL="1657350" lvl="4" indent="-285750" algn="r" rtl="1">
              <a:lnSpc>
                <a:spcPct val="250000"/>
              </a:lnSpc>
              <a:buFont typeface="Wingdings" panose="05000000000000000000" pitchFamily="2" charset="2"/>
              <a:buChar char="v"/>
            </a:pPr>
            <a:r>
              <a:rPr lang="fa-IR" sz="2000" b="1" dirty="0">
                <a:solidFill>
                  <a:schemeClr val="tx2"/>
                </a:solidFill>
                <a:cs typeface="B Nazanin" pitchFamily="2" charset="-78"/>
              </a:rPr>
              <a:t>نوع ديگري از پيكربندي معمولا سايت مركزي روي يك </a:t>
            </a:r>
            <a:r>
              <a:rPr lang="fa-IR" sz="2000" b="1" dirty="0" smtClean="0">
                <a:solidFill>
                  <a:schemeClr val="tx2"/>
                </a:solidFill>
                <a:cs typeface="B Nazanin" pitchFamily="2" charset="-78"/>
              </a:rPr>
              <a:t>فركانس</a:t>
            </a:r>
            <a:r>
              <a:rPr lang="fa-IR" sz="2000" b="1" dirty="0">
                <a:solidFill>
                  <a:schemeClr val="tx2"/>
                </a:solidFill>
                <a:cs typeface="B Nazanin" pitchFamily="2" charset="-78"/>
              </a:rPr>
              <a:t>،</a:t>
            </a:r>
            <a:r>
              <a:rPr lang="fa-IR" sz="2000" b="1" dirty="0" smtClean="0">
                <a:solidFill>
                  <a:schemeClr val="tx2"/>
                </a:solidFill>
                <a:cs typeface="B Nazanin" pitchFamily="2" charset="-78"/>
              </a:rPr>
              <a:t> </a:t>
            </a:r>
            <a:r>
              <a:rPr lang="fa-IR" sz="2000" b="1" dirty="0">
                <a:solidFill>
                  <a:schemeClr val="tx2"/>
                </a:solidFill>
                <a:cs typeface="B Nazanin" pitchFamily="2" charset="-78"/>
              </a:rPr>
              <a:t>داده هاي خود را </a:t>
            </a:r>
            <a:r>
              <a:rPr lang="fa-IR" sz="2000" b="1" dirty="0" smtClean="0">
                <a:solidFill>
                  <a:schemeClr val="tx2"/>
                </a:solidFill>
                <a:cs typeface="B Nazanin" pitchFamily="2" charset="-78"/>
              </a:rPr>
              <a:t>براي    </a:t>
            </a:r>
            <a:r>
              <a:rPr lang="fa-IR" sz="2000" b="1" dirty="0">
                <a:solidFill>
                  <a:schemeClr val="tx2"/>
                </a:solidFill>
                <a:cs typeface="B Nazanin" pitchFamily="2" charset="-78"/>
              </a:rPr>
              <a:t>همه </a:t>
            </a:r>
            <a:r>
              <a:rPr lang="en-US" sz="2000" b="1" dirty="0">
                <a:solidFill>
                  <a:schemeClr val="tx2"/>
                </a:solidFill>
                <a:cs typeface="B Nazanin" pitchFamily="2" charset="-78"/>
              </a:rPr>
              <a:t>VSAT </a:t>
            </a:r>
            <a:r>
              <a:rPr lang="fa-IR" sz="2000" b="1" dirty="0" smtClean="0">
                <a:solidFill>
                  <a:schemeClr val="tx2"/>
                </a:solidFill>
                <a:cs typeface="B Nazanin" pitchFamily="2" charset="-78"/>
              </a:rPr>
              <a:t>ها</a:t>
            </a:r>
            <a:r>
              <a:rPr lang="en-US" sz="2000" b="1" dirty="0" smtClean="0">
                <a:solidFill>
                  <a:schemeClr val="tx2"/>
                </a:solidFill>
                <a:cs typeface="B Nazanin" pitchFamily="2" charset="-78"/>
              </a:rPr>
              <a:t> </a:t>
            </a:r>
            <a:r>
              <a:rPr lang="fa-IR" sz="2000" b="1" dirty="0" smtClean="0">
                <a:solidFill>
                  <a:schemeClr val="tx2"/>
                </a:solidFill>
                <a:cs typeface="B Nazanin" pitchFamily="2" charset="-78"/>
              </a:rPr>
              <a:t>پخش </a:t>
            </a:r>
            <a:r>
              <a:rPr lang="fa-IR" sz="2000" b="1" dirty="0">
                <a:solidFill>
                  <a:schemeClr val="tx2"/>
                </a:solidFill>
                <a:cs typeface="B Nazanin" pitchFamily="2" charset="-78"/>
              </a:rPr>
              <a:t>مي كند ، در حاليكه در مسير برگشت هر </a:t>
            </a:r>
            <a:r>
              <a:rPr lang="en-US" sz="2000" b="1" dirty="0">
                <a:solidFill>
                  <a:schemeClr val="tx2"/>
                </a:solidFill>
                <a:cs typeface="B Nazanin" pitchFamily="2" charset="-78"/>
              </a:rPr>
              <a:t>VSAT </a:t>
            </a:r>
            <a:r>
              <a:rPr lang="fa-IR" sz="2000" b="1" dirty="0">
                <a:solidFill>
                  <a:schemeClr val="tx2"/>
                </a:solidFill>
                <a:cs typeface="B Nazanin" pitchFamily="2" charset="-78"/>
              </a:rPr>
              <a:t>روي </a:t>
            </a:r>
            <a:r>
              <a:rPr lang="fa-IR" sz="2000" b="1" dirty="0" smtClean="0">
                <a:solidFill>
                  <a:schemeClr val="tx2"/>
                </a:solidFill>
                <a:cs typeface="B Nazanin" pitchFamily="2" charset="-78"/>
              </a:rPr>
              <a:t>فركانس </a:t>
            </a:r>
            <a:r>
              <a:rPr lang="fa-IR" sz="2000" b="1" dirty="0">
                <a:solidFill>
                  <a:schemeClr val="tx2"/>
                </a:solidFill>
                <a:cs typeface="B Nazanin" pitchFamily="2" charset="-78"/>
              </a:rPr>
              <a:t>جداگانه </a:t>
            </a:r>
            <a:r>
              <a:rPr lang="fa-IR" sz="2000" b="1" dirty="0" smtClean="0">
                <a:solidFill>
                  <a:schemeClr val="tx2"/>
                </a:solidFill>
                <a:cs typeface="B Nazanin" pitchFamily="2" charset="-78"/>
              </a:rPr>
              <a:t>اي ارسال </a:t>
            </a:r>
            <a:r>
              <a:rPr lang="fa-IR" sz="2000" b="1" dirty="0">
                <a:solidFill>
                  <a:schemeClr val="tx2"/>
                </a:solidFill>
                <a:cs typeface="B Nazanin" pitchFamily="2" charset="-78"/>
              </a:rPr>
              <a:t>مي كند</a:t>
            </a:r>
            <a:r>
              <a:rPr lang="fa-IR" sz="2000" dirty="0"/>
              <a:t/>
            </a:r>
            <a:br>
              <a:rPr lang="fa-IR" sz="2000" dirty="0"/>
            </a:br>
            <a:endParaRPr lang="fa-IR" sz="2000" b="1" dirty="0">
              <a:solidFill>
                <a:schemeClr val="tx2"/>
              </a:solidFill>
              <a:cs typeface="B Nazanin" pitchFamily="2" charset="-78"/>
            </a:endParaRPr>
          </a:p>
        </p:txBody>
      </p:sp>
      <p:sp>
        <p:nvSpPr>
          <p:cNvPr id="2" name="AutoShape 2" descr="Image result for ‫کواکسیال‬‎"/>
          <p:cNvSpPr>
            <a:spLocks noChangeAspect="1" noChangeArrowheads="1"/>
          </p:cNvSpPr>
          <p:nvPr/>
        </p:nvSpPr>
        <p:spPr bwMode="auto">
          <a:xfrm>
            <a:off x="155575" y="-411163"/>
            <a:ext cx="1143000" cy="8572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3347918"/>
            <a:ext cx="4419600" cy="3102412"/>
          </a:xfrm>
          <a:prstGeom prst="rect">
            <a:avLst/>
          </a:prstGeom>
        </p:spPr>
      </p:pic>
    </p:spTree>
    <p:extLst>
      <p:ext uri="{BB962C8B-B14F-4D97-AF65-F5344CB8AC3E}">
        <p14:creationId xmlns:p14="http://schemas.microsoft.com/office/powerpoint/2010/main" val="4204310516"/>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flipV="1">
            <a:off x="533400" y="1028700"/>
            <a:ext cx="0" cy="6096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33400" y="1028700"/>
            <a:ext cx="8001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438150" y="304800"/>
            <a:ext cx="8153400" cy="609600"/>
          </a:xfrm>
          <a:prstGeom prst="rect">
            <a:avLst/>
          </a:prstGeom>
          <a:gradFill>
            <a:gsLst>
              <a:gs pos="0">
                <a:schemeClr val="accent1">
                  <a:tint val="66000"/>
                  <a:satMod val="160000"/>
                </a:schemeClr>
              </a:gs>
              <a:gs pos="45000">
                <a:schemeClr val="tx1">
                  <a:lumMod val="40000"/>
                  <a:lumOff val="60000"/>
                  <a:alpha val="32000"/>
                </a:schemeClr>
              </a:gs>
              <a:gs pos="100000">
                <a:schemeClr val="accent1">
                  <a:tint val="23500"/>
                  <a:satMod val="160000"/>
                </a:schemeClr>
              </a:gs>
            </a:gsLst>
            <a:lin ang="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1" algn="r" rtl="1">
              <a:spcBef>
                <a:spcPct val="50000"/>
              </a:spcBef>
            </a:pPr>
            <a:r>
              <a:rPr lang="fa-IR" sz="2400" b="1" dirty="0" smtClean="0">
                <a:solidFill>
                  <a:schemeClr val="tx2"/>
                </a:solidFill>
                <a:ea typeface="IranNastaliq" pitchFamily="18" charset="0"/>
                <a:cs typeface="B Titr" pitchFamily="2" charset="-78"/>
              </a:rPr>
              <a:t>سیستم ماهواره ای نقطه به چند نقطه </a:t>
            </a:r>
            <a:endParaRPr lang="en-US" sz="2400" b="1" dirty="0">
              <a:solidFill>
                <a:schemeClr val="tx2"/>
              </a:solidFill>
              <a:ea typeface="IranNastaliq" pitchFamily="18" charset="0"/>
              <a:cs typeface="B Titr" pitchFamily="2" charset="-78"/>
            </a:endParaRPr>
          </a:p>
        </p:txBody>
      </p:sp>
      <p:sp>
        <p:nvSpPr>
          <p:cNvPr id="6" name="Rectangle 5"/>
          <p:cNvSpPr/>
          <p:nvPr/>
        </p:nvSpPr>
        <p:spPr>
          <a:xfrm>
            <a:off x="0" y="1323802"/>
            <a:ext cx="9677400" cy="5478423"/>
          </a:xfrm>
          <a:prstGeom prst="rect">
            <a:avLst/>
          </a:prstGeom>
        </p:spPr>
        <p:txBody>
          <a:bodyPr wrap="square">
            <a:spAutoFit/>
          </a:bodyPr>
          <a:lstStyle/>
          <a:p>
            <a:pPr marL="1657350" lvl="4" indent="-285750" algn="r" rtl="1">
              <a:lnSpc>
                <a:spcPct val="250000"/>
              </a:lnSpc>
              <a:buFont typeface="Wingdings" panose="05000000000000000000" pitchFamily="2" charset="2"/>
              <a:buChar char="v"/>
            </a:pPr>
            <a:r>
              <a:rPr lang="fa-IR" sz="2000" b="1" dirty="0" smtClean="0">
                <a:solidFill>
                  <a:schemeClr val="tx2"/>
                </a:solidFill>
                <a:cs typeface="B Nazanin" pitchFamily="2" charset="-78"/>
              </a:rPr>
              <a:t>براي </a:t>
            </a:r>
            <a:r>
              <a:rPr lang="fa-IR" sz="2000" b="1" dirty="0">
                <a:solidFill>
                  <a:schemeClr val="tx2"/>
                </a:solidFill>
                <a:cs typeface="B Nazanin" pitchFamily="2" charset="-78"/>
              </a:rPr>
              <a:t>ارتباط به يك </a:t>
            </a:r>
            <a:r>
              <a:rPr lang="en-US" sz="2000" b="1" dirty="0">
                <a:solidFill>
                  <a:schemeClr val="tx2"/>
                </a:solidFill>
                <a:cs typeface="B Nazanin" pitchFamily="2" charset="-78"/>
              </a:rPr>
              <a:t>VSAT </a:t>
            </a:r>
            <a:r>
              <a:rPr lang="fa-IR" sz="2000" b="1" dirty="0">
                <a:solidFill>
                  <a:schemeClr val="tx2"/>
                </a:solidFill>
                <a:cs typeface="B Nazanin" pitchFamily="2" charset="-78"/>
              </a:rPr>
              <a:t>خاص ، سايت مركزي پيامي را با قرار دادن مشخصه </a:t>
            </a:r>
            <a:br>
              <a:rPr lang="fa-IR" sz="2000" b="1" dirty="0">
                <a:solidFill>
                  <a:schemeClr val="tx2"/>
                </a:solidFill>
                <a:cs typeface="B Nazanin" pitchFamily="2" charset="-78"/>
              </a:rPr>
            </a:br>
            <a:r>
              <a:rPr lang="en-US" sz="2000" b="1" dirty="0">
                <a:solidFill>
                  <a:schemeClr val="tx2"/>
                </a:solidFill>
                <a:cs typeface="B Nazanin" pitchFamily="2" charset="-78"/>
              </a:rPr>
              <a:t>VSAT </a:t>
            </a:r>
            <a:r>
              <a:rPr lang="fa-IR" sz="2000" b="1" dirty="0" smtClean="0">
                <a:solidFill>
                  <a:schemeClr val="tx2"/>
                </a:solidFill>
                <a:cs typeface="B Nazanin" pitchFamily="2" charset="-78"/>
              </a:rPr>
              <a:t>مورد </a:t>
            </a:r>
            <a:r>
              <a:rPr lang="fa-IR" sz="2000" b="1" dirty="0">
                <a:solidFill>
                  <a:schemeClr val="tx2"/>
                </a:solidFill>
                <a:cs typeface="B Nazanin" pitchFamily="2" charset="-78"/>
              </a:rPr>
              <a:t>نظر در سرآيند پيام پخش مي كند. </a:t>
            </a:r>
            <a:endParaRPr lang="fa-IR" sz="2000" b="1" dirty="0" smtClean="0">
              <a:solidFill>
                <a:schemeClr val="tx2"/>
              </a:solidFill>
              <a:cs typeface="B Nazanin" pitchFamily="2" charset="-78"/>
            </a:endParaRPr>
          </a:p>
          <a:p>
            <a:pPr marL="1657350" lvl="4" indent="-285750" algn="r" rtl="1">
              <a:lnSpc>
                <a:spcPct val="250000"/>
              </a:lnSpc>
              <a:buFont typeface="Wingdings" panose="05000000000000000000" pitchFamily="2" charset="2"/>
              <a:buChar char="v"/>
            </a:pPr>
            <a:r>
              <a:rPr lang="fa-IR" sz="2000" b="1" dirty="0" smtClean="0">
                <a:solidFill>
                  <a:schemeClr val="tx2"/>
                </a:solidFill>
                <a:cs typeface="B Nazanin" pitchFamily="2" charset="-78"/>
              </a:rPr>
              <a:t>در </a:t>
            </a:r>
            <a:r>
              <a:rPr lang="fa-IR" sz="2000" b="1" dirty="0">
                <a:solidFill>
                  <a:schemeClr val="tx2"/>
                </a:solidFill>
                <a:cs typeface="B Nazanin" pitchFamily="2" charset="-78"/>
              </a:rPr>
              <a:t>كاربردهاي </a:t>
            </a:r>
            <a:r>
              <a:rPr lang="en-US" sz="2000" b="1" dirty="0">
                <a:solidFill>
                  <a:schemeClr val="tx2"/>
                </a:solidFill>
                <a:cs typeface="B Nazanin" pitchFamily="2" charset="-78"/>
              </a:rPr>
              <a:t>VSAT </a:t>
            </a:r>
            <a:r>
              <a:rPr lang="fa-IR" sz="2000" b="1" dirty="0">
                <a:solidFill>
                  <a:schemeClr val="tx2"/>
                </a:solidFill>
                <a:cs typeface="B Nazanin" pitchFamily="2" charset="-78"/>
              </a:rPr>
              <a:t>به </a:t>
            </a:r>
            <a:r>
              <a:rPr lang="en-US" sz="2000" b="1" dirty="0">
                <a:solidFill>
                  <a:schemeClr val="tx2"/>
                </a:solidFill>
                <a:cs typeface="B Nazanin" pitchFamily="2" charset="-78"/>
              </a:rPr>
              <a:t>VSAT </a:t>
            </a:r>
            <a:r>
              <a:rPr lang="fa-IR" sz="2000" b="1" dirty="0">
                <a:solidFill>
                  <a:schemeClr val="tx2"/>
                </a:solidFill>
                <a:cs typeface="B Nazanin" pitchFamily="2" charset="-78"/>
              </a:rPr>
              <a:t>ابتدا همه پيامها از طريق ماهواره به سايت مركزي</a:t>
            </a:r>
            <a:br>
              <a:rPr lang="fa-IR" sz="2000" b="1" dirty="0">
                <a:solidFill>
                  <a:schemeClr val="tx2"/>
                </a:solidFill>
                <a:cs typeface="B Nazanin" pitchFamily="2" charset="-78"/>
              </a:rPr>
            </a:br>
            <a:r>
              <a:rPr lang="fa-IR" sz="2000" b="1" dirty="0">
                <a:solidFill>
                  <a:schemeClr val="tx2"/>
                </a:solidFill>
                <a:cs typeface="B Nazanin" pitchFamily="2" charset="-78"/>
              </a:rPr>
              <a:t>ارسال شده و سپس از آنجا براي گيرنده هاي مورد نظر پخش مي </a:t>
            </a:r>
            <a:r>
              <a:rPr lang="fa-IR" sz="2000" b="1" dirty="0" smtClean="0">
                <a:solidFill>
                  <a:schemeClr val="tx2"/>
                </a:solidFill>
                <a:cs typeface="B Nazanin" pitchFamily="2" charset="-78"/>
              </a:rPr>
              <a:t>شود.</a:t>
            </a:r>
          </a:p>
          <a:p>
            <a:pPr marL="1657350" lvl="4" indent="-285750" algn="r" rtl="1">
              <a:lnSpc>
                <a:spcPct val="250000"/>
              </a:lnSpc>
              <a:buFont typeface="Wingdings" panose="05000000000000000000" pitchFamily="2" charset="2"/>
              <a:buChar char="v"/>
            </a:pPr>
            <a:r>
              <a:rPr lang="fa-IR" sz="2000" b="1" dirty="0" smtClean="0">
                <a:solidFill>
                  <a:schemeClr val="tx2"/>
                </a:solidFill>
                <a:cs typeface="B Nazanin" pitchFamily="2" charset="-78"/>
              </a:rPr>
              <a:t>با </a:t>
            </a:r>
            <a:r>
              <a:rPr lang="fa-IR" sz="2000" b="1" dirty="0">
                <a:solidFill>
                  <a:schemeClr val="tx2"/>
                </a:solidFill>
                <a:cs typeface="B Nazanin" pitchFamily="2" charset="-78"/>
              </a:rPr>
              <a:t>نسل جديد ماهواره هاي توان بالا، مي توان مسير يابي را بطور مستقيم و بدون انتقال</a:t>
            </a:r>
            <a:br>
              <a:rPr lang="fa-IR" sz="2000" b="1" dirty="0">
                <a:solidFill>
                  <a:schemeClr val="tx2"/>
                </a:solidFill>
                <a:cs typeface="B Nazanin" pitchFamily="2" charset="-78"/>
              </a:rPr>
            </a:br>
            <a:r>
              <a:rPr lang="fa-IR" sz="2000" b="1" dirty="0">
                <a:solidFill>
                  <a:schemeClr val="tx2"/>
                </a:solidFill>
                <a:cs typeface="B Nazanin" pitchFamily="2" charset="-78"/>
              </a:rPr>
              <a:t>از سايت مركزي ارسال </a:t>
            </a:r>
            <a:r>
              <a:rPr lang="fa-IR" sz="2000" b="1" dirty="0" smtClean="0">
                <a:solidFill>
                  <a:schemeClr val="tx2"/>
                </a:solidFill>
                <a:cs typeface="B Nazanin" pitchFamily="2" charset="-78"/>
              </a:rPr>
              <a:t>نمود.</a:t>
            </a:r>
          </a:p>
          <a:p>
            <a:pPr marL="1657350" lvl="4" indent="-285750" algn="r" rtl="1">
              <a:lnSpc>
                <a:spcPct val="250000"/>
              </a:lnSpc>
              <a:buFont typeface="Wingdings" panose="05000000000000000000" pitchFamily="2" charset="2"/>
              <a:buChar char="v"/>
            </a:pPr>
            <a:r>
              <a:rPr lang="fa-IR" sz="2000" b="1" dirty="0" smtClean="0">
                <a:solidFill>
                  <a:schemeClr val="tx2"/>
                </a:solidFill>
                <a:cs typeface="B Nazanin" pitchFamily="2" charset="-78"/>
              </a:rPr>
              <a:t>ارسال </a:t>
            </a:r>
            <a:r>
              <a:rPr lang="en-US" sz="2000" b="1" dirty="0">
                <a:solidFill>
                  <a:schemeClr val="tx2"/>
                </a:solidFill>
                <a:cs typeface="B Nazanin" pitchFamily="2" charset="-78"/>
              </a:rPr>
              <a:t>VSAT </a:t>
            </a:r>
            <a:r>
              <a:rPr lang="fa-IR" sz="2000" b="1" dirty="0">
                <a:solidFill>
                  <a:schemeClr val="tx2"/>
                </a:solidFill>
                <a:cs typeface="B Nazanin" pitchFamily="2" charset="-78"/>
              </a:rPr>
              <a:t>به </a:t>
            </a:r>
            <a:r>
              <a:rPr lang="en-US" sz="2000" b="1" dirty="0">
                <a:solidFill>
                  <a:schemeClr val="tx2"/>
                </a:solidFill>
                <a:cs typeface="B Nazanin" pitchFamily="2" charset="-78"/>
              </a:rPr>
              <a:t>VSAT </a:t>
            </a:r>
            <a:r>
              <a:rPr lang="fa-IR" sz="2000" b="1" dirty="0">
                <a:solidFill>
                  <a:schemeClr val="tx2"/>
                </a:solidFill>
                <a:cs typeface="B Nazanin" pitchFamily="2" charset="-78"/>
              </a:rPr>
              <a:t>امكان پذير </a:t>
            </a:r>
            <a:r>
              <a:rPr lang="fa-IR" sz="2000" b="1" dirty="0" smtClean="0">
                <a:solidFill>
                  <a:schemeClr val="tx2"/>
                </a:solidFill>
                <a:cs typeface="B Nazanin" pitchFamily="2" charset="-78"/>
              </a:rPr>
              <a:t>است</a:t>
            </a:r>
            <a:endParaRPr lang="fa-IR" sz="2000" b="1" dirty="0">
              <a:solidFill>
                <a:schemeClr val="tx2"/>
              </a:solidFill>
              <a:cs typeface="B Nazanin" pitchFamily="2" charset="-78"/>
            </a:endParaRPr>
          </a:p>
        </p:txBody>
      </p:sp>
      <p:sp>
        <p:nvSpPr>
          <p:cNvPr id="2" name="AutoShape 2" descr="Image result for ‫کواکسیال‬‎"/>
          <p:cNvSpPr>
            <a:spLocks noChangeAspect="1" noChangeArrowheads="1"/>
          </p:cNvSpPr>
          <p:nvPr/>
        </p:nvSpPr>
        <p:spPr bwMode="auto">
          <a:xfrm>
            <a:off x="155575" y="-411163"/>
            <a:ext cx="1143000" cy="8572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627637621"/>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flipV="1">
            <a:off x="533400" y="1028700"/>
            <a:ext cx="0" cy="6096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33400" y="1028700"/>
            <a:ext cx="8001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438150" y="304800"/>
            <a:ext cx="8153400" cy="609600"/>
          </a:xfrm>
          <a:prstGeom prst="rect">
            <a:avLst/>
          </a:prstGeom>
          <a:gradFill>
            <a:gsLst>
              <a:gs pos="0">
                <a:schemeClr val="accent1">
                  <a:tint val="66000"/>
                  <a:satMod val="160000"/>
                </a:schemeClr>
              </a:gs>
              <a:gs pos="45000">
                <a:schemeClr val="tx1">
                  <a:lumMod val="40000"/>
                  <a:lumOff val="60000"/>
                  <a:alpha val="32000"/>
                </a:schemeClr>
              </a:gs>
              <a:gs pos="100000">
                <a:schemeClr val="accent1">
                  <a:tint val="23500"/>
                  <a:satMod val="160000"/>
                </a:schemeClr>
              </a:gs>
            </a:gsLst>
            <a:lin ang="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1" algn="r" rtl="1">
              <a:spcBef>
                <a:spcPct val="50000"/>
              </a:spcBef>
            </a:pPr>
            <a:r>
              <a:rPr lang="fa-IR" sz="2400" b="1" dirty="0" smtClean="0">
                <a:solidFill>
                  <a:schemeClr val="tx2"/>
                </a:solidFill>
                <a:ea typeface="IranNastaliq" pitchFamily="18" charset="0"/>
                <a:cs typeface="B Titr" pitchFamily="2" charset="-78"/>
              </a:rPr>
              <a:t>ماکروویو ماهواره ای</a:t>
            </a:r>
            <a:endParaRPr lang="en-US" sz="2400" b="1" dirty="0">
              <a:solidFill>
                <a:schemeClr val="tx2"/>
              </a:solidFill>
              <a:ea typeface="IranNastaliq" pitchFamily="18" charset="0"/>
              <a:cs typeface="B Titr" pitchFamily="2" charset="-78"/>
            </a:endParaRPr>
          </a:p>
        </p:txBody>
      </p:sp>
      <p:sp>
        <p:nvSpPr>
          <p:cNvPr id="6" name="Rectangle 5"/>
          <p:cNvSpPr/>
          <p:nvPr/>
        </p:nvSpPr>
        <p:spPr>
          <a:xfrm>
            <a:off x="133408" y="1752600"/>
            <a:ext cx="9677400" cy="3939540"/>
          </a:xfrm>
          <a:prstGeom prst="rect">
            <a:avLst/>
          </a:prstGeom>
        </p:spPr>
        <p:txBody>
          <a:bodyPr wrap="square">
            <a:spAutoFit/>
          </a:bodyPr>
          <a:lstStyle/>
          <a:p>
            <a:pPr marL="1657350" lvl="4" indent="-285750" algn="r" rtl="1">
              <a:lnSpc>
                <a:spcPct val="250000"/>
              </a:lnSpc>
              <a:buFont typeface="Wingdings" panose="05000000000000000000" pitchFamily="2" charset="2"/>
              <a:buChar char="v"/>
            </a:pPr>
            <a:r>
              <a:rPr lang="fa-IR" sz="2000" b="1" dirty="0" smtClean="0">
                <a:solidFill>
                  <a:schemeClr val="tx2"/>
                </a:solidFill>
                <a:cs typeface="B Nazanin" pitchFamily="2" charset="-78"/>
              </a:rPr>
              <a:t>یك </a:t>
            </a:r>
            <a:r>
              <a:rPr lang="fa-IR" sz="2000" b="1" dirty="0">
                <a:solidFill>
                  <a:schemeClr val="tx2"/>
                </a:solidFill>
                <a:cs typeface="B Nazanin" pitchFamily="2" charset="-78"/>
              </a:rPr>
              <a:t>ماهواره مخابراتي يك رله ماكروويو است كه جهت ارتباط دو يا چند فرستنده </a:t>
            </a:r>
            <a:r>
              <a:rPr lang="fa-IR" sz="2000" b="1" dirty="0" smtClean="0">
                <a:solidFill>
                  <a:schemeClr val="tx2"/>
                </a:solidFill>
                <a:cs typeface="B Nazanin" pitchFamily="2" charset="-78"/>
              </a:rPr>
              <a:t>گيرنده </a:t>
            </a:r>
            <a:r>
              <a:rPr lang="fa-IR" sz="2000" b="1" dirty="0">
                <a:solidFill>
                  <a:schemeClr val="tx2"/>
                </a:solidFill>
                <a:cs typeface="B Nazanin" pitchFamily="2" charset="-78"/>
              </a:rPr>
              <a:t>زميني مورد استفاده قرار مي </a:t>
            </a:r>
            <a:r>
              <a:rPr lang="fa-IR" sz="2000" b="1" dirty="0" smtClean="0">
                <a:solidFill>
                  <a:schemeClr val="tx2"/>
                </a:solidFill>
                <a:cs typeface="B Nazanin" pitchFamily="2" charset="-78"/>
              </a:rPr>
              <a:t>گيرد.</a:t>
            </a:r>
          </a:p>
          <a:p>
            <a:pPr marL="1657350" lvl="4" indent="-285750" algn="r" rtl="1">
              <a:lnSpc>
                <a:spcPct val="250000"/>
              </a:lnSpc>
              <a:buFont typeface="Wingdings" panose="05000000000000000000" pitchFamily="2" charset="2"/>
              <a:buChar char="v"/>
            </a:pPr>
            <a:r>
              <a:rPr lang="fa-IR" sz="2000" b="1" dirty="0" smtClean="0">
                <a:solidFill>
                  <a:schemeClr val="tx2"/>
                </a:solidFill>
                <a:cs typeface="B Nazanin" pitchFamily="2" charset="-78"/>
              </a:rPr>
              <a:t>ماهواره </a:t>
            </a:r>
            <a:r>
              <a:rPr lang="fa-IR" sz="2000" b="1" dirty="0">
                <a:solidFill>
                  <a:schemeClr val="tx2"/>
                </a:solidFill>
                <a:cs typeface="B Nazanin" pitchFamily="2" charset="-78"/>
              </a:rPr>
              <a:t>سيگنالي را در يك باند فركانسي دريافت و تقويت كرده و با فركانس ديگري </a:t>
            </a:r>
            <a:r>
              <a:rPr lang="fa-IR" sz="2000" b="1" dirty="0" smtClean="0">
                <a:solidFill>
                  <a:schemeClr val="tx2"/>
                </a:solidFill>
                <a:cs typeface="B Nazanin" pitchFamily="2" charset="-78"/>
              </a:rPr>
              <a:t>ارسال </a:t>
            </a:r>
            <a:r>
              <a:rPr lang="fa-IR" sz="2000" b="1" dirty="0">
                <a:solidFill>
                  <a:schemeClr val="tx2"/>
                </a:solidFill>
                <a:cs typeface="B Nazanin" pitchFamily="2" charset="-78"/>
              </a:rPr>
              <a:t>مي كند. ماكروويو طيف بزرگي از طيف الكترو مغناطيس را شامل مي شود</a:t>
            </a:r>
            <a:r>
              <a:rPr lang="fa-IR" sz="2000" dirty="0">
                <a:solidFill>
                  <a:srgbClr val="050403"/>
                </a:solidFill>
                <a:latin typeface="BLotus"/>
              </a:rPr>
              <a:t/>
            </a:r>
            <a:br>
              <a:rPr lang="fa-IR" sz="2000" dirty="0">
                <a:solidFill>
                  <a:srgbClr val="050403"/>
                </a:solidFill>
                <a:latin typeface="BLotus"/>
              </a:rPr>
            </a:br>
            <a:endParaRPr lang="fa-IR" sz="2000" b="1" dirty="0">
              <a:solidFill>
                <a:schemeClr val="tx2"/>
              </a:solidFill>
              <a:cs typeface="B Nazanin" pitchFamily="2" charset="-78"/>
            </a:endParaRPr>
          </a:p>
        </p:txBody>
      </p:sp>
      <p:sp>
        <p:nvSpPr>
          <p:cNvPr id="2" name="AutoShape 2" descr="Image result for ‫کواکسیال‬‎"/>
          <p:cNvSpPr>
            <a:spLocks noChangeAspect="1" noChangeArrowheads="1"/>
          </p:cNvSpPr>
          <p:nvPr/>
        </p:nvSpPr>
        <p:spPr bwMode="auto">
          <a:xfrm>
            <a:off x="155575" y="-411163"/>
            <a:ext cx="1143000" cy="8572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98052448"/>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flipV="1">
            <a:off x="533400" y="1028700"/>
            <a:ext cx="0" cy="6096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33400" y="1028700"/>
            <a:ext cx="8001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438150" y="304800"/>
            <a:ext cx="8153400" cy="609600"/>
          </a:xfrm>
          <a:prstGeom prst="rect">
            <a:avLst/>
          </a:prstGeom>
          <a:gradFill>
            <a:gsLst>
              <a:gs pos="0">
                <a:schemeClr val="accent1">
                  <a:tint val="66000"/>
                  <a:satMod val="160000"/>
                </a:schemeClr>
              </a:gs>
              <a:gs pos="45000">
                <a:schemeClr val="tx1">
                  <a:lumMod val="40000"/>
                  <a:lumOff val="60000"/>
                  <a:alpha val="32000"/>
                </a:schemeClr>
              </a:gs>
              <a:gs pos="100000">
                <a:schemeClr val="accent1">
                  <a:tint val="23500"/>
                  <a:satMod val="160000"/>
                </a:schemeClr>
              </a:gs>
            </a:gsLst>
            <a:lin ang="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1" algn="r" rtl="1">
              <a:spcBef>
                <a:spcPct val="50000"/>
              </a:spcBef>
            </a:pPr>
            <a:r>
              <a:rPr lang="fa-IR" sz="2400" b="1" dirty="0" smtClean="0">
                <a:solidFill>
                  <a:schemeClr val="tx2"/>
                </a:solidFill>
                <a:ea typeface="IranNastaliq" pitchFamily="18" charset="0"/>
                <a:cs typeface="B Titr" pitchFamily="2" charset="-78"/>
              </a:rPr>
              <a:t>ماکروویو ماهواره ای</a:t>
            </a:r>
            <a:endParaRPr lang="en-US" sz="2400" b="1" dirty="0">
              <a:solidFill>
                <a:schemeClr val="tx2"/>
              </a:solidFill>
              <a:ea typeface="IranNastaliq" pitchFamily="18" charset="0"/>
              <a:cs typeface="B Titr" pitchFamily="2" charset="-78"/>
            </a:endParaRPr>
          </a:p>
        </p:txBody>
      </p:sp>
      <p:sp>
        <p:nvSpPr>
          <p:cNvPr id="6" name="Rectangle 5"/>
          <p:cNvSpPr/>
          <p:nvPr/>
        </p:nvSpPr>
        <p:spPr>
          <a:xfrm>
            <a:off x="-533400" y="1752600"/>
            <a:ext cx="9677400" cy="5316840"/>
          </a:xfrm>
          <a:prstGeom prst="rect">
            <a:avLst/>
          </a:prstGeom>
        </p:spPr>
        <p:txBody>
          <a:bodyPr wrap="square">
            <a:spAutoFit/>
          </a:bodyPr>
          <a:lstStyle/>
          <a:p>
            <a:pPr marL="1657350" lvl="4" indent="-285750" algn="r" rtl="1">
              <a:lnSpc>
                <a:spcPct val="250000"/>
              </a:lnSpc>
              <a:buFont typeface="Wingdings" panose="05000000000000000000" pitchFamily="2" charset="2"/>
              <a:buChar char="v"/>
            </a:pPr>
            <a:r>
              <a:rPr lang="fa-IR" sz="2800" b="1" dirty="0">
                <a:solidFill>
                  <a:schemeClr val="tx2"/>
                </a:solidFill>
                <a:cs typeface="B Nazanin" pitchFamily="2" charset="-78"/>
              </a:rPr>
              <a:t>پخش تلويزيون </a:t>
            </a:r>
            <a:endParaRPr lang="en-US" sz="2800" b="1" dirty="0" smtClean="0">
              <a:solidFill>
                <a:schemeClr val="tx2"/>
              </a:solidFill>
              <a:cs typeface="B Nazanin" pitchFamily="2" charset="-78"/>
            </a:endParaRPr>
          </a:p>
          <a:p>
            <a:pPr marL="1657350" lvl="4" indent="-285750" algn="r" rtl="1">
              <a:lnSpc>
                <a:spcPct val="250000"/>
              </a:lnSpc>
              <a:buFont typeface="Wingdings" panose="05000000000000000000" pitchFamily="2" charset="2"/>
              <a:buChar char="v"/>
            </a:pPr>
            <a:r>
              <a:rPr lang="fa-IR" sz="2800" b="1" dirty="0" smtClean="0">
                <a:solidFill>
                  <a:schemeClr val="tx2"/>
                </a:solidFill>
                <a:cs typeface="B Nazanin" pitchFamily="2" charset="-78"/>
              </a:rPr>
              <a:t>ارتباط </a:t>
            </a:r>
            <a:r>
              <a:rPr lang="fa-IR" sz="2800" b="1" dirty="0">
                <a:solidFill>
                  <a:schemeClr val="tx2"/>
                </a:solidFill>
                <a:cs typeface="B Nazanin" pitchFamily="2" charset="-78"/>
              </a:rPr>
              <a:t>تلفني راه </a:t>
            </a:r>
            <a:r>
              <a:rPr lang="fa-IR" sz="2800" b="1" dirty="0" smtClean="0">
                <a:solidFill>
                  <a:schemeClr val="tx2"/>
                </a:solidFill>
                <a:cs typeface="B Nazanin" pitchFamily="2" charset="-78"/>
              </a:rPr>
              <a:t>دور</a:t>
            </a:r>
            <a:endParaRPr lang="en-US" sz="2800" b="1" dirty="0" smtClean="0">
              <a:solidFill>
                <a:schemeClr val="tx2"/>
              </a:solidFill>
              <a:cs typeface="B Nazanin" pitchFamily="2" charset="-78"/>
            </a:endParaRPr>
          </a:p>
          <a:p>
            <a:pPr marL="1657350" lvl="4" indent="-285750" algn="r" rtl="1">
              <a:lnSpc>
                <a:spcPct val="250000"/>
              </a:lnSpc>
              <a:buFont typeface="Wingdings" panose="05000000000000000000" pitchFamily="2" charset="2"/>
              <a:buChar char="v"/>
            </a:pPr>
            <a:r>
              <a:rPr lang="fa-IR" sz="2800" b="1" dirty="0" smtClean="0">
                <a:solidFill>
                  <a:schemeClr val="tx2"/>
                </a:solidFill>
                <a:cs typeface="B Nazanin" pitchFamily="2" charset="-78"/>
              </a:rPr>
              <a:t>شبكه </a:t>
            </a:r>
            <a:r>
              <a:rPr lang="fa-IR" sz="2800" b="1" dirty="0">
                <a:solidFill>
                  <a:schemeClr val="tx2"/>
                </a:solidFill>
                <a:cs typeface="B Nazanin" pitchFamily="2" charset="-78"/>
              </a:rPr>
              <a:t>هاي تجاري </a:t>
            </a:r>
            <a:r>
              <a:rPr lang="fa-IR" sz="2800" b="1" dirty="0" smtClean="0">
                <a:solidFill>
                  <a:schemeClr val="tx2"/>
                </a:solidFill>
                <a:cs typeface="B Nazanin" pitchFamily="2" charset="-78"/>
              </a:rPr>
              <a:t>خصوصي</a:t>
            </a:r>
            <a:endParaRPr lang="en-US" sz="2800" b="1" dirty="0" smtClean="0">
              <a:solidFill>
                <a:schemeClr val="tx2"/>
              </a:solidFill>
              <a:cs typeface="B Nazanin" pitchFamily="2" charset="-78"/>
            </a:endParaRPr>
          </a:p>
          <a:p>
            <a:pPr marL="1657350" lvl="4" indent="-285750" algn="r" rtl="1">
              <a:lnSpc>
                <a:spcPct val="250000"/>
              </a:lnSpc>
              <a:buFont typeface="Wingdings" panose="05000000000000000000" pitchFamily="2" charset="2"/>
              <a:buChar char="v"/>
            </a:pPr>
            <a:r>
              <a:rPr lang="fa-IR" sz="2800" b="1" dirty="0" smtClean="0">
                <a:solidFill>
                  <a:schemeClr val="tx2"/>
                </a:solidFill>
                <a:cs typeface="B Nazanin" pitchFamily="2" charset="-78"/>
              </a:rPr>
              <a:t>استقرار </a:t>
            </a:r>
            <a:r>
              <a:rPr lang="fa-IR" sz="2800" b="1" dirty="0">
                <a:solidFill>
                  <a:schemeClr val="tx2"/>
                </a:solidFill>
                <a:cs typeface="B Nazanin" pitchFamily="2" charset="-78"/>
              </a:rPr>
              <a:t>سرتاسري </a:t>
            </a:r>
            <a:r>
              <a:rPr lang="en-US" sz="2800" b="1" dirty="0" smtClean="0">
                <a:solidFill>
                  <a:schemeClr val="tx2"/>
                </a:solidFill>
                <a:cs typeface="B Nazanin" pitchFamily="2" charset="-78"/>
              </a:rPr>
              <a:t>GPS</a:t>
            </a:r>
            <a:r>
              <a:rPr lang="en-US" sz="2800" b="1" dirty="0">
                <a:solidFill>
                  <a:schemeClr val="tx2"/>
                </a:solidFill>
                <a:cs typeface="B Nazanin" pitchFamily="2" charset="-78"/>
              </a:rPr>
              <a:t/>
            </a:r>
            <a:br>
              <a:rPr lang="en-US" sz="2800" b="1" dirty="0">
                <a:solidFill>
                  <a:schemeClr val="tx2"/>
                </a:solidFill>
                <a:cs typeface="B Nazanin" pitchFamily="2" charset="-78"/>
              </a:rPr>
            </a:br>
            <a:endParaRPr lang="fa-IR" sz="2800" b="1" dirty="0">
              <a:solidFill>
                <a:schemeClr val="tx2"/>
              </a:solidFill>
              <a:cs typeface="B Nazanin" pitchFamily="2" charset="-78"/>
            </a:endParaRPr>
          </a:p>
        </p:txBody>
      </p:sp>
      <p:sp>
        <p:nvSpPr>
          <p:cNvPr id="2" name="AutoShape 2" descr="Image result for ‫کواکسیال‬‎"/>
          <p:cNvSpPr>
            <a:spLocks noChangeAspect="1" noChangeArrowheads="1"/>
          </p:cNvSpPr>
          <p:nvPr/>
        </p:nvSpPr>
        <p:spPr bwMode="auto">
          <a:xfrm>
            <a:off x="155575" y="-411163"/>
            <a:ext cx="1143000" cy="8572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80730648"/>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flipV="1">
            <a:off x="533400" y="1028700"/>
            <a:ext cx="0" cy="6096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33400" y="1028700"/>
            <a:ext cx="8001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438150" y="304800"/>
            <a:ext cx="8153400" cy="609600"/>
          </a:xfrm>
          <a:prstGeom prst="rect">
            <a:avLst/>
          </a:prstGeom>
          <a:gradFill>
            <a:gsLst>
              <a:gs pos="0">
                <a:schemeClr val="accent1">
                  <a:tint val="66000"/>
                  <a:satMod val="160000"/>
                </a:schemeClr>
              </a:gs>
              <a:gs pos="45000">
                <a:schemeClr val="tx1">
                  <a:lumMod val="40000"/>
                  <a:lumOff val="60000"/>
                  <a:alpha val="32000"/>
                </a:schemeClr>
              </a:gs>
              <a:gs pos="100000">
                <a:schemeClr val="accent1">
                  <a:tint val="23500"/>
                  <a:satMod val="160000"/>
                </a:schemeClr>
              </a:gs>
            </a:gsLst>
            <a:lin ang="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1" algn="r" rtl="1">
              <a:spcBef>
                <a:spcPct val="50000"/>
              </a:spcBef>
            </a:pPr>
            <a:r>
              <a:rPr lang="fa-IR" sz="2400" b="1" dirty="0" smtClean="0">
                <a:solidFill>
                  <a:schemeClr val="tx2"/>
                </a:solidFill>
                <a:ea typeface="IranNastaliq" pitchFamily="18" charset="0"/>
                <a:cs typeface="B Titr" pitchFamily="2" charset="-78"/>
              </a:rPr>
              <a:t>خصوصیات ماکروویو ماهواره ای</a:t>
            </a:r>
            <a:endParaRPr lang="en-US" sz="2400" b="1" dirty="0">
              <a:solidFill>
                <a:schemeClr val="tx2"/>
              </a:solidFill>
              <a:ea typeface="IranNastaliq" pitchFamily="18" charset="0"/>
              <a:cs typeface="B Titr" pitchFamily="2" charset="-78"/>
            </a:endParaRPr>
          </a:p>
        </p:txBody>
      </p:sp>
      <p:sp>
        <p:nvSpPr>
          <p:cNvPr id="6" name="Rectangle 5"/>
          <p:cNvSpPr/>
          <p:nvPr/>
        </p:nvSpPr>
        <p:spPr>
          <a:xfrm>
            <a:off x="-152400" y="1606118"/>
            <a:ext cx="9985375" cy="5632311"/>
          </a:xfrm>
          <a:prstGeom prst="rect">
            <a:avLst/>
          </a:prstGeom>
        </p:spPr>
        <p:txBody>
          <a:bodyPr wrap="square">
            <a:spAutoFit/>
          </a:bodyPr>
          <a:lstStyle/>
          <a:p>
            <a:pPr marL="1657350" lvl="4" indent="-285750" algn="r" rtl="1">
              <a:lnSpc>
                <a:spcPct val="250000"/>
              </a:lnSpc>
              <a:buFont typeface="Wingdings" panose="05000000000000000000" pitchFamily="2" charset="2"/>
              <a:buChar char="v"/>
            </a:pPr>
            <a:r>
              <a:rPr lang="fa-IR" sz="2400" b="1" dirty="0" smtClean="0">
                <a:solidFill>
                  <a:schemeClr val="tx2"/>
                </a:solidFill>
                <a:cs typeface="B Nazanin" pitchFamily="2" charset="-78"/>
              </a:rPr>
              <a:t>بهترين </a:t>
            </a:r>
            <a:r>
              <a:rPr lang="fa-IR" sz="2400" b="1" dirty="0">
                <a:solidFill>
                  <a:schemeClr val="tx2"/>
                </a:solidFill>
                <a:cs typeface="B Nazanin" pitchFamily="2" charset="-78"/>
              </a:rPr>
              <a:t>محدوده فركانسي براي انتقال ماهوارهاي در محدوده ١ تا ١٠ گيگا هرتز </a:t>
            </a:r>
            <a:r>
              <a:rPr lang="fa-IR" sz="2400" b="1" dirty="0" smtClean="0">
                <a:solidFill>
                  <a:schemeClr val="tx2"/>
                </a:solidFill>
                <a:cs typeface="B Nazanin" pitchFamily="2" charset="-78"/>
              </a:rPr>
              <a:t>است.</a:t>
            </a:r>
          </a:p>
          <a:p>
            <a:pPr marL="1657350" lvl="4" indent="-285750" algn="r" rtl="1">
              <a:lnSpc>
                <a:spcPct val="250000"/>
              </a:lnSpc>
              <a:buFont typeface="Wingdings" panose="05000000000000000000" pitchFamily="2" charset="2"/>
              <a:buChar char="v"/>
            </a:pPr>
            <a:r>
              <a:rPr lang="fa-IR" sz="2400" b="1" dirty="0" smtClean="0">
                <a:solidFill>
                  <a:schemeClr val="tx2"/>
                </a:solidFill>
                <a:cs typeface="B Nazanin" pitchFamily="2" charset="-78"/>
              </a:rPr>
              <a:t>در </a:t>
            </a:r>
            <a:r>
              <a:rPr lang="fa-IR" sz="2400" b="1" dirty="0">
                <a:solidFill>
                  <a:schemeClr val="tx2"/>
                </a:solidFill>
                <a:cs typeface="B Nazanin" pitchFamily="2" charset="-78"/>
              </a:rPr>
              <a:t>كمتر از ١ گيگا هرتز پارازيت هاي زيادي مثل كهكشان ها ، خورشيد، </a:t>
            </a:r>
            <a:r>
              <a:rPr lang="fa-IR" sz="2400" b="1" dirty="0" smtClean="0">
                <a:solidFill>
                  <a:schemeClr val="tx2"/>
                </a:solidFill>
                <a:cs typeface="B Nazanin" pitchFamily="2" charset="-78"/>
              </a:rPr>
              <a:t>پارازيت هاي </a:t>
            </a:r>
            <a:r>
              <a:rPr lang="fa-IR" sz="2400" b="1" dirty="0">
                <a:solidFill>
                  <a:schemeClr val="tx2"/>
                </a:solidFill>
                <a:cs typeface="B Nazanin" pitchFamily="2" charset="-78"/>
              </a:rPr>
              <a:t>جو و غيره وجود </a:t>
            </a:r>
            <a:r>
              <a:rPr lang="fa-IR" sz="2400" b="1" dirty="0" smtClean="0">
                <a:solidFill>
                  <a:schemeClr val="tx2"/>
                </a:solidFill>
                <a:cs typeface="B Nazanin" pitchFamily="2" charset="-78"/>
              </a:rPr>
              <a:t>دارد.</a:t>
            </a:r>
          </a:p>
          <a:p>
            <a:pPr marL="1657350" lvl="4" indent="-285750" algn="r" rtl="1">
              <a:lnSpc>
                <a:spcPct val="250000"/>
              </a:lnSpc>
              <a:buFont typeface="Wingdings" panose="05000000000000000000" pitchFamily="2" charset="2"/>
              <a:buChar char="v"/>
            </a:pPr>
            <a:r>
              <a:rPr lang="fa-IR" sz="2400" b="1" dirty="0" smtClean="0">
                <a:solidFill>
                  <a:schemeClr val="tx2"/>
                </a:solidFill>
                <a:cs typeface="B Nazanin" pitchFamily="2" charset="-78"/>
              </a:rPr>
              <a:t>در </a:t>
            </a:r>
            <a:r>
              <a:rPr lang="fa-IR" sz="2400" b="1" dirty="0">
                <a:solidFill>
                  <a:schemeClr val="tx2"/>
                </a:solidFill>
                <a:cs typeface="B Nazanin" pitchFamily="2" charset="-78"/>
              </a:rPr>
              <a:t>بالاي ١٠ گيگا هرتز سيگنال به شدت جذب جوي و باران تضعيف مي شود</a:t>
            </a:r>
            <a:r>
              <a:rPr lang="fa-IR" sz="2400" dirty="0"/>
              <a:t/>
            </a:r>
            <a:br>
              <a:rPr lang="fa-IR" sz="2400" dirty="0"/>
            </a:br>
            <a:endParaRPr lang="fa-IR" sz="2400" b="1" dirty="0">
              <a:solidFill>
                <a:schemeClr val="tx2"/>
              </a:solidFill>
              <a:cs typeface="B Nazanin" pitchFamily="2" charset="-78"/>
            </a:endParaRPr>
          </a:p>
        </p:txBody>
      </p:sp>
      <p:sp>
        <p:nvSpPr>
          <p:cNvPr id="2" name="AutoShape 2" descr="Image result for ‫کواکسیال‬‎"/>
          <p:cNvSpPr>
            <a:spLocks noChangeAspect="1" noChangeArrowheads="1"/>
          </p:cNvSpPr>
          <p:nvPr/>
        </p:nvSpPr>
        <p:spPr bwMode="auto">
          <a:xfrm>
            <a:off x="155575" y="-411163"/>
            <a:ext cx="1143000" cy="8572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6823013"/>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flipV="1">
            <a:off x="533400" y="1028700"/>
            <a:ext cx="0" cy="6096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33400" y="1028700"/>
            <a:ext cx="8001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438150" y="304800"/>
            <a:ext cx="8153400" cy="609600"/>
          </a:xfrm>
          <a:prstGeom prst="rect">
            <a:avLst/>
          </a:prstGeom>
          <a:gradFill>
            <a:gsLst>
              <a:gs pos="0">
                <a:schemeClr val="accent1">
                  <a:tint val="66000"/>
                  <a:satMod val="160000"/>
                </a:schemeClr>
              </a:gs>
              <a:gs pos="45000">
                <a:schemeClr val="tx1">
                  <a:lumMod val="40000"/>
                  <a:lumOff val="60000"/>
                  <a:alpha val="32000"/>
                </a:schemeClr>
              </a:gs>
              <a:gs pos="100000">
                <a:schemeClr val="accent1">
                  <a:tint val="23500"/>
                  <a:satMod val="160000"/>
                </a:schemeClr>
              </a:gs>
            </a:gsLst>
            <a:lin ang="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1" algn="r" rtl="1">
              <a:spcBef>
                <a:spcPct val="50000"/>
              </a:spcBef>
            </a:pPr>
            <a:r>
              <a:rPr lang="fa-IR" sz="2400" b="1" dirty="0" smtClean="0">
                <a:solidFill>
                  <a:schemeClr val="tx2"/>
                </a:solidFill>
                <a:ea typeface="IranNastaliq" pitchFamily="18" charset="0"/>
                <a:cs typeface="B Titr" pitchFamily="2" charset="-78"/>
              </a:rPr>
              <a:t>رادیو</a:t>
            </a:r>
            <a:endParaRPr lang="en-US" sz="2400" b="1" dirty="0">
              <a:solidFill>
                <a:schemeClr val="tx2"/>
              </a:solidFill>
              <a:ea typeface="IranNastaliq" pitchFamily="18" charset="0"/>
              <a:cs typeface="B Titr" pitchFamily="2" charset="-78"/>
            </a:endParaRPr>
          </a:p>
        </p:txBody>
      </p:sp>
      <p:sp>
        <p:nvSpPr>
          <p:cNvPr id="6" name="Rectangle 5"/>
          <p:cNvSpPr/>
          <p:nvPr/>
        </p:nvSpPr>
        <p:spPr>
          <a:xfrm>
            <a:off x="133408" y="1752600"/>
            <a:ext cx="9677400" cy="5478423"/>
          </a:xfrm>
          <a:prstGeom prst="rect">
            <a:avLst/>
          </a:prstGeom>
        </p:spPr>
        <p:txBody>
          <a:bodyPr wrap="square">
            <a:spAutoFit/>
          </a:bodyPr>
          <a:lstStyle/>
          <a:p>
            <a:pPr marL="1657350" lvl="4" indent="-285750" algn="r" rtl="1">
              <a:lnSpc>
                <a:spcPct val="250000"/>
              </a:lnSpc>
              <a:buFont typeface="Wingdings" panose="05000000000000000000" pitchFamily="2" charset="2"/>
              <a:buChar char="v"/>
            </a:pPr>
            <a:r>
              <a:rPr lang="fa-IR" sz="2000" b="1" dirty="0">
                <a:solidFill>
                  <a:schemeClr val="tx2"/>
                </a:solidFill>
                <a:cs typeface="B Nazanin" pitchFamily="2" charset="-78"/>
              </a:rPr>
              <a:t>ماكروويو در جهت معيني استفاده ولي راديو در تمام جهات</a:t>
            </a:r>
            <a:r>
              <a:rPr lang="fa-IR" sz="2000" b="1" dirty="0" smtClean="0">
                <a:solidFill>
                  <a:schemeClr val="tx2"/>
                </a:solidFill>
                <a:cs typeface="B Nazanin" pitchFamily="2" charset="-78"/>
              </a:rPr>
              <a:t>.</a:t>
            </a:r>
          </a:p>
          <a:p>
            <a:pPr marL="2114550" lvl="5" indent="-285750">
              <a:lnSpc>
                <a:spcPct val="250000"/>
              </a:lnSpc>
              <a:buFont typeface="Wingdings" panose="05000000000000000000" pitchFamily="2" charset="2"/>
              <a:buChar char="v"/>
            </a:pPr>
            <a:r>
              <a:rPr lang="fa-IR" sz="2000" b="1" dirty="0" smtClean="0">
                <a:solidFill>
                  <a:schemeClr val="tx2"/>
                </a:solidFill>
                <a:cs typeface="B Nazanin" pitchFamily="2" charset="-78"/>
              </a:rPr>
              <a:t>نیازی به تنظیم دقیق گیرنده و فرستنده نیست</a:t>
            </a:r>
            <a:endParaRPr lang="fa-IR" sz="2000" b="1" dirty="0">
              <a:solidFill>
                <a:schemeClr val="tx2"/>
              </a:solidFill>
              <a:cs typeface="B Nazanin" pitchFamily="2" charset="-78"/>
            </a:endParaRPr>
          </a:p>
          <a:p>
            <a:pPr marL="1657350" lvl="4" indent="-285750" algn="r" rtl="1">
              <a:lnSpc>
                <a:spcPct val="250000"/>
              </a:lnSpc>
              <a:buFont typeface="Wingdings" panose="05000000000000000000" pitchFamily="2" charset="2"/>
              <a:buChar char="v"/>
            </a:pPr>
            <a:r>
              <a:rPr lang="fa-IR" sz="2000" b="1" dirty="0" smtClean="0">
                <a:solidFill>
                  <a:schemeClr val="tx2"/>
                </a:solidFill>
                <a:cs typeface="B Nazanin" pitchFamily="2" charset="-78"/>
              </a:rPr>
              <a:t> </a:t>
            </a:r>
            <a:r>
              <a:rPr lang="fa-IR" sz="2000" b="1" dirty="0">
                <a:solidFill>
                  <a:schemeClr val="tx2"/>
                </a:solidFill>
                <a:cs typeface="B Nazanin" pitchFamily="2" charset="-78"/>
              </a:rPr>
              <a:t>از فركانس هاي ٣ كيلو تا ٣٠٠ مگا استفاده مي </a:t>
            </a:r>
            <a:r>
              <a:rPr lang="fa-IR" sz="2000" b="1" dirty="0" smtClean="0">
                <a:solidFill>
                  <a:schemeClr val="tx2"/>
                </a:solidFill>
                <a:cs typeface="B Nazanin" pitchFamily="2" charset="-78"/>
              </a:rPr>
              <a:t>كند.</a:t>
            </a:r>
          </a:p>
          <a:p>
            <a:pPr marL="1657350" lvl="4" indent="-285750" algn="r" rtl="1">
              <a:lnSpc>
                <a:spcPct val="250000"/>
              </a:lnSpc>
              <a:buFont typeface="Wingdings" panose="05000000000000000000" pitchFamily="2" charset="2"/>
              <a:buChar char="v"/>
            </a:pPr>
            <a:r>
              <a:rPr lang="fa-IR" sz="2000" b="1" dirty="0" smtClean="0">
                <a:solidFill>
                  <a:schemeClr val="tx2"/>
                </a:solidFill>
                <a:cs typeface="B Nazanin" pitchFamily="2" charset="-78"/>
              </a:rPr>
              <a:t>راديو </a:t>
            </a:r>
            <a:r>
              <a:rPr lang="fa-IR" sz="2000" b="1" dirty="0">
                <a:solidFill>
                  <a:schemeClr val="tx2"/>
                </a:solidFill>
                <a:cs typeface="B Nazanin" pitchFamily="2" charset="-78"/>
              </a:rPr>
              <a:t>غالبا براي ايجاد ارتباط بي سيم بين كامپيوترهاي توزيع شده بكار مي </a:t>
            </a:r>
            <a:r>
              <a:rPr lang="fa-IR" sz="2000" b="1" dirty="0" smtClean="0">
                <a:solidFill>
                  <a:schemeClr val="tx2"/>
                </a:solidFill>
                <a:cs typeface="B Nazanin" pitchFamily="2" charset="-78"/>
              </a:rPr>
              <a:t>رود.</a:t>
            </a:r>
          </a:p>
          <a:p>
            <a:pPr marL="1657350" lvl="4" indent="-285750" algn="r" rtl="1">
              <a:lnSpc>
                <a:spcPct val="250000"/>
              </a:lnSpc>
              <a:buFont typeface="Wingdings" panose="05000000000000000000" pitchFamily="2" charset="2"/>
              <a:buChar char="v"/>
            </a:pPr>
            <a:r>
              <a:rPr lang="fa-IR" sz="2000" b="1" dirty="0">
                <a:solidFill>
                  <a:schemeClr val="tx2"/>
                </a:solidFill>
                <a:cs typeface="B Nazanin" pitchFamily="2" charset="-78"/>
              </a:rPr>
              <a:t>به آسانی تولید می شوند و از ساختمان و موانع می گذرند</a:t>
            </a:r>
            <a:br>
              <a:rPr lang="fa-IR" sz="2000" b="1" dirty="0">
                <a:solidFill>
                  <a:schemeClr val="tx2"/>
                </a:solidFill>
                <a:cs typeface="B Nazanin" pitchFamily="2" charset="-78"/>
              </a:rPr>
            </a:br>
            <a:r>
              <a:rPr lang="fa-IR" sz="2000" b="1" dirty="0">
                <a:solidFill>
                  <a:schemeClr val="tx2"/>
                </a:solidFill>
                <a:cs typeface="B Nazanin" pitchFamily="2" charset="-78"/>
              </a:rPr>
              <a:t/>
            </a:r>
            <a:br>
              <a:rPr lang="fa-IR" sz="2000" b="1" dirty="0">
                <a:solidFill>
                  <a:schemeClr val="tx2"/>
                </a:solidFill>
                <a:cs typeface="B Nazanin" pitchFamily="2" charset="-78"/>
              </a:rPr>
            </a:br>
            <a:endParaRPr lang="fa-IR" sz="2000" b="1" dirty="0">
              <a:solidFill>
                <a:schemeClr val="tx2"/>
              </a:solidFill>
              <a:cs typeface="B Nazanin" pitchFamily="2" charset="-78"/>
            </a:endParaRPr>
          </a:p>
        </p:txBody>
      </p:sp>
      <p:sp>
        <p:nvSpPr>
          <p:cNvPr id="2" name="AutoShape 2" descr="Image result for ‫کواکسیال‬‎"/>
          <p:cNvSpPr>
            <a:spLocks noChangeAspect="1" noChangeArrowheads="1"/>
          </p:cNvSpPr>
          <p:nvPr/>
        </p:nvSpPr>
        <p:spPr bwMode="auto">
          <a:xfrm>
            <a:off x="155575" y="-411163"/>
            <a:ext cx="1143000" cy="8572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911150007"/>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flipV="1">
            <a:off x="533400" y="1028700"/>
            <a:ext cx="0" cy="6096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33400" y="1028700"/>
            <a:ext cx="8001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438150" y="304800"/>
            <a:ext cx="8153400" cy="609600"/>
          </a:xfrm>
          <a:prstGeom prst="rect">
            <a:avLst/>
          </a:prstGeom>
          <a:gradFill>
            <a:gsLst>
              <a:gs pos="0">
                <a:schemeClr val="accent1">
                  <a:tint val="66000"/>
                  <a:satMod val="160000"/>
                </a:schemeClr>
              </a:gs>
              <a:gs pos="45000">
                <a:schemeClr val="tx1">
                  <a:lumMod val="40000"/>
                  <a:lumOff val="60000"/>
                  <a:alpha val="32000"/>
                </a:schemeClr>
              </a:gs>
              <a:gs pos="100000">
                <a:schemeClr val="accent1">
                  <a:tint val="23500"/>
                  <a:satMod val="160000"/>
                </a:schemeClr>
              </a:gs>
            </a:gsLst>
            <a:lin ang="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1" algn="r" rtl="1">
              <a:spcBef>
                <a:spcPct val="50000"/>
              </a:spcBef>
            </a:pPr>
            <a:r>
              <a:rPr lang="fa-IR" sz="2400" b="1" dirty="0" smtClean="0">
                <a:solidFill>
                  <a:schemeClr val="tx2"/>
                </a:solidFill>
                <a:ea typeface="IranNastaliq" pitchFamily="18" charset="0"/>
                <a:cs typeface="B Titr" pitchFamily="2" charset="-78"/>
              </a:rPr>
              <a:t>رادیو</a:t>
            </a:r>
            <a:endParaRPr lang="en-US" sz="2400" b="1" dirty="0">
              <a:solidFill>
                <a:schemeClr val="tx2"/>
              </a:solidFill>
              <a:ea typeface="IranNastaliq" pitchFamily="18" charset="0"/>
              <a:cs typeface="B Titr" pitchFamily="2" charset="-78"/>
            </a:endParaRPr>
          </a:p>
        </p:txBody>
      </p:sp>
      <p:sp>
        <p:nvSpPr>
          <p:cNvPr id="6" name="Rectangle 5"/>
          <p:cNvSpPr/>
          <p:nvPr/>
        </p:nvSpPr>
        <p:spPr>
          <a:xfrm>
            <a:off x="133408" y="1752600"/>
            <a:ext cx="9677400" cy="6247864"/>
          </a:xfrm>
          <a:prstGeom prst="rect">
            <a:avLst/>
          </a:prstGeom>
        </p:spPr>
        <p:txBody>
          <a:bodyPr wrap="square">
            <a:spAutoFit/>
          </a:bodyPr>
          <a:lstStyle/>
          <a:p>
            <a:pPr marL="1657350" lvl="4" indent="-285750" algn="r" rtl="1">
              <a:lnSpc>
                <a:spcPct val="250000"/>
              </a:lnSpc>
              <a:buFont typeface="Wingdings" panose="05000000000000000000" pitchFamily="2" charset="2"/>
              <a:buChar char="v"/>
            </a:pPr>
            <a:r>
              <a:rPr lang="fa-IR" sz="2000" b="1" dirty="0" smtClean="0">
                <a:solidFill>
                  <a:schemeClr val="tx2"/>
                </a:solidFill>
                <a:cs typeface="B Nazanin" pitchFamily="2" charset="-78"/>
              </a:rPr>
              <a:t>ویژگی امواج رادیوی به فرکانس آن بستگی دارد</a:t>
            </a:r>
          </a:p>
          <a:p>
            <a:pPr marL="2114550" lvl="5" indent="-285750">
              <a:lnSpc>
                <a:spcPct val="250000"/>
              </a:lnSpc>
              <a:buFont typeface="Wingdings" panose="05000000000000000000" pitchFamily="2" charset="2"/>
              <a:buChar char="v"/>
            </a:pPr>
            <a:r>
              <a:rPr lang="fa-IR" sz="2000" b="1" dirty="0" smtClean="0">
                <a:solidFill>
                  <a:schemeClr val="tx2"/>
                </a:solidFill>
                <a:cs typeface="B Nazanin" pitchFamily="2" charset="-78"/>
              </a:rPr>
              <a:t>در فرکانس پایین، امواج به راحتی از موانع عبور می کند</a:t>
            </a:r>
          </a:p>
          <a:p>
            <a:pPr marL="2571750" lvl="6" indent="-285750">
              <a:lnSpc>
                <a:spcPct val="250000"/>
              </a:lnSpc>
              <a:buFont typeface="Wingdings" panose="05000000000000000000" pitchFamily="2" charset="2"/>
              <a:buChar char="v"/>
            </a:pPr>
            <a:r>
              <a:rPr lang="fa-IR" sz="2000" b="1" dirty="0" smtClean="0">
                <a:solidFill>
                  <a:schemeClr val="tx2"/>
                </a:solidFill>
                <a:cs typeface="B Nazanin" pitchFamily="2" charset="-78"/>
              </a:rPr>
              <a:t>توان آن بر حسب فاصله افت می کند</a:t>
            </a:r>
          </a:p>
          <a:p>
            <a:pPr marL="2571750" lvl="6" indent="-285750">
              <a:lnSpc>
                <a:spcPct val="250000"/>
              </a:lnSpc>
              <a:buFont typeface="Wingdings" panose="05000000000000000000" pitchFamily="2" charset="2"/>
              <a:buChar char="v"/>
            </a:pPr>
            <a:r>
              <a:rPr lang="fa-IR" sz="2000" b="1" dirty="0" smtClean="0">
                <a:solidFill>
                  <a:schemeClr val="tx2"/>
                </a:solidFill>
                <a:cs typeface="B Nazanin" pitchFamily="2" charset="-78"/>
              </a:rPr>
              <a:t>در فرکانس بالا، امواج بصورت مستقیم حرکت می کند	</a:t>
            </a:r>
          </a:p>
          <a:p>
            <a:pPr marL="3028950" lvl="7" indent="-285750">
              <a:lnSpc>
                <a:spcPct val="250000"/>
              </a:lnSpc>
              <a:buFont typeface="Wingdings" panose="05000000000000000000" pitchFamily="2" charset="2"/>
              <a:buChar char="v"/>
            </a:pPr>
            <a:r>
              <a:rPr lang="fa-IR" sz="2000" b="1" dirty="0" smtClean="0">
                <a:solidFill>
                  <a:schemeClr val="tx2"/>
                </a:solidFill>
                <a:cs typeface="B Nazanin" pitchFamily="2" charset="-78"/>
              </a:rPr>
              <a:t>در برخورد با موانع انعکاس پیدا می کنند</a:t>
            </a:r>
          </a:p>
          <a:p>
            <a:pPr marL="3028950" lvl="7" indent="-285750">
              <a:lnSpc>
                <a:spcPct val="250000"/>
              </a:lnSpc>
              <a:buFont typeface="Wingdings" panose="05000000000000000000" pitchFamily="2" charset="2"/>
              <a:buChar char="v"/>
            </a:pPr>
            <a:r>
              <a:rPr lang="fa-IR" sz="2000" b="1" dirty="0" smtClean="0">
                <a:solidFill>
                  <a:schemeClr val="tx2"/>
                </a:solidFill>
                <a:cs typeface="B Nazanin" pitchFamily="2" charset="-78"/>
              </a:rPr>
              <a:t>حتی در برخورد با قطرات باران</a:t>
            </a:r>
            <a:r>
              <a:rPr lang="fa-IR" sz="2000" b="1" dirty="0">
                <a:solidFill>
                  <a:schemeClr val="tx2"/>
                </a:solidFill>
                <a:cs typeface="B Nazanin" pitchFamily="2" charset="-78"/>
              </a:rPr>
              <a:t/>
            </a:r>
            <a:br>
              <a:rPr lang="fa-IR" sz="2000" b="1" dirty="0">
                <a:solidFill>
                  <a:schemeClr val="tx2"/>
                </a:solidFill>
                <a:cs typeface="B Nazanin" pitchFamily="2" charset="-78"/>
              </a:rPr>
            </a:br>
            <a:r>
              <a:rPr lang="fa-IR" sz="2000" b="1" dirty="0">
                <a:solidFill>
                  <a:schemeClr val="tx2"/>
                </a:solidFill>
                <a:cs typeface="B Nazanin" pitchFamily="2" charset="-78"/>
              </a:rPr>
              <a:t/>
            </a:r>
            <a:br>
              <a:rPr lang="fa-IR" sz="2000" b="1" dirty="0">
                <a:solidFill>
                  <a:schemeClr val="tx2"/>
                </a:solidFill>
                <a:cs typeface="B Nazanin" pitchFamily="2" charset="-78"/>
              </a:rPr>
            </a:br>
            <a:endParaRPr lang="fa-IR" sz="2000" b="1" dirty="0">
              <a:solidFill>
                <a:schemeClr val="tx2"/>
              </a:solidFill>
              <a:cs typeface="B Nazanin" pitchFamily="2" charset="-78"/>
            </a:endParaRPr>
          </a:p>
        </p:txBody>
      </p:sp>
      <p:sp>
        <p:nvSpPr>
          <p:cNvPr id="2" name="AutoShape 2" descr="Image result for ‫کواکسیال‬‎"/>
          <p:cNvSpPr>
            <a:spLocks noChangeAspect="1" noChangeArrowheads="1"/>
          </p:cNvSpPr>
          <p:nvPr/>
        </p:nvSpPr>
        <p:spPr bwMode="auto">
          <a:xfrm>
            <a:off x="155575" y="-411163"/>
            <a:ext cx="1143000" cy="8572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01358531"/>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flipV="1">
            <a:off x="533400" y="1028700"/>
            <a:ext cx="0" cy="6096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33400" y="1028700"/>
            <a:ext cx="8001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438150" y="304800"/>
            <a:ext cx="8153400" cy="609600"/>
          </a:xfrm>
          <a:prstGeom prst="rect">
            <a:avLst/>
          </a:prstGeom>
          <a:gradFill>
            <a:gsLst>
              <a:gs pos="0">
                <a:schemeClr val="accent1">
                  <a:tint val="66000"/>
                  <a:satMod val="160000"/>
                </a:schemeClr>
              </a:gs>
              <a:gs pos="45000">
                <a:schemeClr val="tx1">
                  <a:lumMod val="40000"/>
                  <a:lumOff val="60000"/>
                  <a:alpha val="32000"/>
                </a:schemeClr>
              </a:gs>
              <a:gs pos="100000">
                <a:schemeClr val="accent1">
                  <a:tint val="23500"/>
                  <a:satMod val="160000"/>
                </a:schemeClr>
              </a:gs>
            </a:gsLst>
            <a:lin ang="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1" algn="r" rtl="1">
              <a:spcBef>
                <a:spcPct val="50000"/>
              </a:spcBef>
            </a:pPr>
            <a:r>
              <a:rPr lang="fa-IR" sz="2400" b="1" dirty="0" smtClean="0">
                <a:solidFill>
                  <a:schemeClr val="tx2"/>
                </a:solidFill>
                <a:ea typeface="IranNastaliq" pitchFamily="18" charset="0"/>
                <a:cs typeface="B Titr" pitchFamily="2" charset="-78"/>
              </a:rPr>
              <a:t>مادون قرمز</a:t>
            </a:r>
            <a:endParaRPr lang="en-US" sz="2400" b="1" dirty="0">
              <a:solidFill>
                <a:schemeClr val="tx2"/>
              </a:solidFill>
              <a:ea typeface="IranNastaliq" pitchFamily="18" charset="0"/>
              <a:cs typeface="B Titr" pitchFamily="2" charset="-78"/>
            </a:endParaRPr>
          </a:p>
        </p:txBody>
      </p:sp>
      <p:sp>
        <p:nvSpPr>
          <p:cNvPr id="6" name="Rectangle 5"/>
          <p:cNvSpPr/>
          <p:nvPr/>
        </p:nvSpPr>
        <p:spPr>
          <a:xfrm>
            <a:off x="133408" y="1752600"/>
            <a:ext cx="9677400" cy="4593565"/>
          </a:xfrm>
          <a:prstGeom prst="rect">
            <a:avLst/>
          </a:prstGeom>
        </p:spPr>
        <p:txBody>
          <a:bodyPr wrap="square">
            <a:spAutoFit/>
          </a:bodyPr>
          <a:lstStyle/>
          <a:p>
            <a:pPr marL="1657350" lvl="4" indent="-285750" algn="r" rtl="1">
              <a:lnSpc>
                <a:spcPct val="250000"/>
              </a:lnSpc>
              <a:buFont typeface="Wingdings" panose="05000000000000000000" pitchFamily="2" charset="2"/>
              <a:buChar char="v"/>
            </a:pPr>
            <a:r>
              <a:rPr lang="fa-IR" sz="2000" b="1" dirty="0">
                <a:solidFill>
                  <a:schemeClr val="tx2"/>
                </a:solidFill>
                <a:cs typeface="B Nazanin" pitchFamily="2" charset="-78"/>
              </a:rPr>
              <a:t>فرستنده و گيرنده بايد در خط ديد يكديگر باشند و از طريق مستقيم و يا انعكاس سطح نور رنگي مانند سقف اطاق ارسال صورت مي </a:t>
            </a:r>
            <a:r>
              <a:rPr lang="fa-IR" sz="2000" b="1" dirty="0" smtClean="0">
                <a:solidFill>
                  <a:schemeClr val="tx2"/>
                </a:solidFill>
                <a:cs typeface="B Nazanin" pitchFamily="2" charset="-78"/>
              </a:rPr>
              <a:t>گيرد</a:t>
            </a:r>
          </a:p>
          <a:p>
            <a:pPr marL="1657350" lvl="4" indent="-285750" algn="r" rtl="1">
              <a:lnSpc>
                <a:spcPct val="250000"/>
              </a:lnSpc>
              <a:buFont typeface="Wingdings" panose="05000000000000000000" pitchFamily="2" charset="2"/>
              <a:buChar char="v"/>
            </a:pPr>
            <a:r>
              <a:rPr lang="fa-IR" sz="2000" b="1" dirty="0" smtClean="0">
                <a:solidFill>
                  <a:schemeClr val="tx2"/>
                </a:solidFill>
                <a:cs typeface="B Nazanin" pitchFamily="2" charset="-78"/>
              </a:rPr>
              <a:t>تفاوت </a:t>
            </a:r>
            <a:r>
              <a:rPr lang="fa-IR" sz="2000" b="1" dirty="0">
                <a:solidFill>
                  <a:schemeClr val="tx2"/>
                </a:solidFill>
                <a:cs typeface="B Nazanin" pitchFamily="2" charset="-78"/>
              </a:rPr>
              <a:t>با مايكروويو </a:t>
            </a:r>
          </a:p>
          <a:p>
            <a:pPr marL="2114550" lvl="5" indent="-285750">
              <a:lnSpc>
                <a:spcPct val="250000"/>
              </a:lnSpc>
              <a:buFont typeface="Wingdings" panose="05000000000000000000" pitchFamily="2" charset="2"/>
              <a:buChar char="v"/>
            </a:pPr>
            <a:r>
              <a:rPr lang="fa-IR" sz="2000" b="1" dirty="0" smtClean="0">
                <a:solidFill>
                  <a:schemeClr val="tx2"/>
                </a:solidFill>
                <a:cs typeface="B Nazanin" pitchFamily="2" charset="-78"/>
              </a:rPr>
              <a:t>مادون </a:t>
            </a:r>
            <a:r>
              <a:rPr lang="fa-IR" sz="2000" b="1" dirty="0">
                <a:solidFill>
                  <a:schemeClr val="tx2"/>
                </a:solidFill>
                <a:cs typeface="B Nazanin" pitchFamily="2" charset="-78"/>
              </a:rPr>
              <a:t>قرمز از ديوار عبور نمي كند </a:t>
            </a:r>
            <a:endParaRPr lang="fa-IR" sz="2000" b="1" dirty="0" smtClean="0">
              <a:solidFill>
                <a:schemeClr val="tx2"/>
              </a:solidFill>
              <a:cs typeface="B Nazanin" pitchFamily="2" charset="-78"/>
            </a:endParaRPr>
          </a:p>
          <a:p>
            <a:pPr marL="1657350" lvl="4" indent="-285750" algn="r" rtl="1">
              <a:lnSpc>
                <a:spcPct val="250000"/>
              </a:lnSpc>
              <a:buFont typeface="Wingdings" panose="05000000000000000000" pitchFamily="2" charset="2"/>
              <a:buChar char="v"/>
            </a:pPr>
            <a:r>
              <a:rPr lang="fa-IR" sz="2000" b="1" dirty="0" smtClean="0">
                <a:solidFill>
                  <a:schemeClr val="tx2"/>
                </a:solidFill>
                <a:cs typeface="B Nazanin" pitchFamily="2" charset="-78"/>
              </a:rPr>
              <a:t>این دستگاه ها جهت دار، ارزان و ساده هستند</a:t>
            </a:r>
            <a:r>
              <a:rPr lang="fa-IR" sz="2000" b="1" dirty="0">
                <a:solidFill>
                  <a:schemeClr val="tx2"/>
                </a:solidFill>
                <a:cs typeface="B Nazanin" pitchFamily="2" charset="-78"/>
              </a:rPr>
              <a:t/>
            </a:r>
            <a:br>
              <a:rPr lang="fa-IR" sz="2000" b="1" dirty="0">
                <a:solidFill>
                  <a:schemeClr val="tx2"/>
                </a:solidFill>
                <a:cs typeface="B Nazanin" pitchFamily="2" charset="-78"/>
              </a:rPr>
            </a:br>
            <a:endParaRPr lang="fa-IR" sz="2000" b="1" dirty="0">
              <a:solidFill>
                <a:schemeClr val="tx2"/>
              </a:solidFill>
              <a:cs typeface="B Nazanin" pitchFamily="2" charset="-78"/>
            </a:endParaRPr>
          </a:p>
        </p:txBody>
      </p:sp>
      <p:sp>
        <p:nvSpPr>
          <p:cNvPr id="2" name="AutoShape 2" descr="Image result for ‫کواکسیال‬‎"/>
          <p:cNvSpPr>
            <a:spLocks noChangeAspect="1" noChangeArrowheads="1"/>
          </p:cNvSpPr>
          <p:nvPr/>
        </p:nvSpPr>
        <p:spPr bwMode="auto">
          <a:xfrm>
            <a:off x="155575" y="-411163"/>
            <a:ext cx="1143000" cy="8572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519457058"/>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flipV="1">
            <a:off x="533400" y="1028700"/>
            <a:ext cx="0" cy="6096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33400" y="1028700"/>
            <a:ext cx="8001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438150" y="304800"/>
            <a:ext cx="8153400" cy="609600"/>
          </a:xfrm>
          <a:prstGeom prst="rect">
            <a:avLst/>
          </a:prstGeom>
          <a:gradFill>
            <a:gsLst>
              <a:gs pos="0">
                <a:schemeClr val="accent1">
                  <a:tint val="66000"/>
                  <a:satMod val="160000"/>
                </a:schemeClr>
              </a:gs>
              <a:gs pos="45000">
                <a:schemeClr val="tx1">
                  <a:lumMod val="40000"/>
                  <a:lumOff val="60000"/>
                  <a:alpha val="32000"/>
                </a:schemeClr>
              </a:gs>
              <a:gs pos="100000">
                <a:schemeClr val="accent1">
                  <a:tint val="23500"/>
                  <a:satMod val="160000"/>
                </a:schemeClr>
              </a:gs>
            </a:gsLst>
            <a:lin ang="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1" algn="r" rtl="1">
              <a:spcBef>
                <a:spcPct val="50000"/>
              </a:spcBef>
            </a:pPr>
            <a:r>
              <a:rPr lang="fa-IR" sz="2400" b="1" dirty="0" smtClean="0">
                <a:solidFill>
                  <a:schemeClr val="tx2"/>
                </a:solidFill>
                <a:ea typeface="IranNastaliq" pitchFamily="18" charset="0"/>
                <a:cs typeface="B Titr" pitchFamily="2" charset="-78"/>
              </a:rPr>
              <a:t>انتشار بی سیم</a:t>
            </a:r>
            <a:endParaRPr lang="en-US" sz="2400" b="1" dirty="0">
              <a:solidFill>
                <a:schemeClr val="tx2"/>
              </a:solidFill>
              <a:ea typeface="IranNastaliq" pitchFamily="18" charset="0"/>
              <a:cs typeface="B Titr" pitchFamily="2" charset="-78"/>
            </a:endParaRPr>
          </a:p>
        </p:txBody>
      </p:sp>
      <p:sp>
        <p:nvSpPr>
          <p:cNvPr id="6" name="Rectangle 5"/>
          <p:cNvSpPr/>
          <p:nvPr/>
        </p:nvSpPr>
        <p:spPr>
          <a:xfrm>
            <a:off x="133408" y="1752600"/>
            <a:ext cx="9677400" cy="3939540"/>
          </a:xfrm>
          <a:prstGeom prst="rect">
            <a:avLst/>
          </a:prstGeom>
        </p:spPr>
        <p:txBody>
          <a:bodyPr wrap="square">
            <a:spAutoFit/>
          </a:bodyPr>
          <a:lstStyle/>
          <a:p>
            <a:pPr marL="1657350" lvl="4" indent="-285750" algn="r" rtl="1">
              <a:lnSpc>
                <a:spcPct val="250000"/>
              </a:lnSpc>
              <a:buFont typeface="Wingdings" panose="05000000000000000000" pitchFamily="2" charset="2"/>
              <a:buChar char="v"/>
            </a:pPr>
            <a:r>
              <a:rPr lang="fa-IR" sz="2000" b="1" dirty="0">
                <a:solidFill>
                  <a:schemeClr val="tx2"/>
                </a:solidFill>
                <a:cs typeface="B Nazanin" pitchFamily="2" charset="-78"/>
              </a:rPr>
              <a:t>امواجي كه از آنتن پخش مي شوند از يكي از سه مسير انتقال زير منتقل مي شوند.</a:t>
            </a:r>
            <a:br>
              <a:rPr lang="fa-IR" sz="2000" b="1" dirty="0">
                <a:solidFill>
                  <a:schemeClr val="tx2"/>
                </a:solidFill>
                <a:cs typeface="B Nazanin" pitchFamily="2" charset="-78"/>
              </a:rPr>
            </a:br>
            <a:r>
              <a:rPr lang="fa-IR" sz="2000" b="1" dirty="0">
                <a:solidFill>
                  <a:schemeClr val="tx2"/>
                </a:solidFill>
                <a:cs typeface="B Nazanin" pitchFamily="2" charset="-78"/>
              </a:rPr>
              <a:t>– موج زميني </a:t>
            </a:r>
            <a:br>
              <a:rPr lang="fa-IR" sz="2000" b="1" dirty="0">
                <a:solidFill>
                  <a:schemeClr val="tx2"/>
                </a:solidFill>
                <a:cs typeface="B Nazanin" pitchFamily="2" charset="-78"/>
              </a:rPr>
            </a:br>
            <a:r>
              <a:rPr lang="fa-IR" sz="2000" b="1" dirty="0">
                <a:solidFill>
                  <a:schemeClr val="tx2"/>
                </a:solidFill>
                <a:cs typeface="B Nazanin" pitchFamily="2" charset="-78"/>
              </a:rPr>
              <a:t>– موج هوايي</a:t>
            </a:r>
            <a:br>
              <a:rPr lang="fa-IR" sz="2000" b="1" dirty="0">
                <a:solidFill>
                  <a:schemeClr val="tx2"/>
                </a:solidFill>
                <a:cs typeface="B Nazanin" pitchFamily="2" charset="-78"/>
              </a:rPr>
            </a:br>
            <a:r>
              <a:rPr lang="fa-IR" sz="2000" b="1" dirty="0">
                <a:solidFill>
                  <a:schemeClr val="tx2"/>
                </a:solidFill>
                <a:cs typeface="B Nazanin" pitchFamily="2" charset="-78"/>
              </a:rPr>
              <a:t>– ديد مستقيم (</a:t>
            </a:r>
            <a:r>
              <a:rPr lang="en-US" sz="2000" b="1" dirty="0" smtClean="0">
                <a:solidFill>
                  <a:schemeClr val="tx2"/>
                </a:solidFill>
                <a:cs typeface="B Nazanin" pitchFamily="2" charset="-78"/>
              </a:rPr>
              <a:t>LOS</a:t>
            </a:r>
            <a:r>
              <a:rPr lang="fa-IR" sz="2000" b="1" dirty="0" smtClean="0">
                <a:solidFill>
                  <a:schemeClr val="tx2"/>
                </a:solidFill>
                <a:cs typeface="B Nazanin" pitchFamily="2" charset="-78"/>
              </a:rPr>
              <a:t>)</a:t>
            </a:r>
            <a:r>
              <a:rPr lang="en-US" sz="2000" b="1" dirty="0">
                <a:solidFill>
                  <a:schemeClr val="tx2"/>
                </a:solidFill>
                <a:cs typeface="B Nazanin" pitchFamily="2" charset="-78"/>
              </a:rPr>
              <a:t/>
            </a:r>
            <a:br>
              <a:rPr lang="en-US" sz="2000" b="1" dirty="0">
                <a:solidFill>
                  <a:schemeClr val="tx2"/>
                </a:solidFill>
                <a:cs typeface="B Nazanin" pitchFamily="2" charset="-78"/>
              </a:rPr>
            </a:br>
            <a:endParaRPr lang="fa-IR" sz="2000" b="1" dirty="0">
              <a:solidFill>
                <a:schemeClr val="tx2"/>
              </a:solidFill>
              <a:cs typeface="B Nazanin" pitchFamily="2" charset="-78"/>
            </a:endParaRPr>
          </a:p>
        </p:txBody>
      </p:sp>
      <p:sp>
        <p:nvSpPr>
          <p:cNvPr id="2" name="AutoShape 2" descr="Image result for ‫کواکسیال‬‎"/>
          <p:cNvSpPr>
            <a:spLocks noChangeAspect="1" noChangeArrowheads="1"/>
          </p:cNvSpPr>
          <p:nvPr/>
        </p:nvSpPr>
        <p:spPr bwMode="auto">
          <a:xfrm>
            <a:off x="155575" y="-411163"/>
            <a:ext cx="1143000" cy="8572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601124771"/>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flipV="1">
            <a:off x="533400" y="1028700"/>
            <a:ext cx="0" cy="6096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33400" y="1028700"/>
            <a:ext cx="8001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438150" y="304800"/>
            <a:ext cx="8153400" cy="609600"/>
          </a:xfrm>
          <a:prstGeom prst="rect">
            <a:avLst/>
          </a:prstGeom>
          <a:gradFill>
            <a:gsLst>
              <a:gs pos="0">
                <a:schemeClr val="accent1">
                  <a:tint val="66000"/>
                  <a:satMod val="160000"/>
                </a:schemeClr>
              </a:gs>
              <a:gs pos="45000">
                <a:schemeClr val="tx1">
                  <a:lumMod val="40000"/>
                  <a:lumOff val="60000"/>
                  <a:alpha val="32000"/>
                </a:schemeClr>
              </a:gs>
              <a:gs pos="100000">
                <a:schemeClr val="accent1">
                  <a:tint val="23500"/>
                  <a:satMod val="160000"/>
                </a:schemeClr>
              </a:gs>
            </a:gsLst>
            <a:lin ang="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2" algn="r" rtl="1">
              <a:spcBef>
                <a:spcPct val="50000"/>
              </a:spcBef>
            </a:pPr>
            <a:r>
              <a:rPr lang="fa-IR" sz="2400" b="1" dirty="0">
                <a:solidFill>
                  <a:schemeClr val="tx2"/>
                </a:solidFill>
                <a:ea typeface="IranNastaliq" pitchFamily="18" charset="0"/>
                <a:cs typeface="B Titr" pitchFamily="2" charset="-78"/>
              </a:rPr>
              <a:t>انواع رسانه انتقال</a:t>
            </a:r>
            <a:endParaRPr lang="en-US" sz="2400" b="1" dirty="0">
              <a:solidFill>
                <a:schemeClr val="tx2"/>
              </a:solidFill>
              <a:ea typeface="IranNastaliq" pitchFamily="18" charset="0"/>
              <a:cs typeface="B Titr" pitchFamily="2" charset="-78"/>
            </a:endParaRPr>
          </a:p>
        </p:txBody>
      </p:sp>
      <p:sp>
        <p:nvSpPr>
          <p:cNvPr id="2" name="Rectangle 1"/>
          <p:cNvSpPr/>
          <p:nvPr/>
        </p:nvSpPr>
        <p:spPr>
          <a:xfrm>
            <a:off x="533400" y="1371600"/>
            <a:ext cx="7620000" cy="5478423"/>
          </a:xfrm>
          <a:prstGeom prst="rect">
            <a:avLst/>
          </a:prstGeom>
        </p:spPr>
        <p:txBody>
          <a:bodyPr wrap="square">
            <a:spAutoFit/>
          </a:bodyPr>
          <a:lstStyle/>
          <a:p>
            <a:pPr marL="285750" indent="-285750" algn="r" rtl="1">
              <a:lnSpc>
                <a:spcPct val="250000"/>
              </a:lnSpc>
              <a:buFont typeface="Wingdings" panose="05000000000000000000" pitchFamily="2" charset="2"/>
              <a:buChar char="v"/>
            </a:pPr>
            <a:r>
              <a:rPr lang="fa-IR" sz="2000" b="1" dirty="0">
                <a:solidFill>
                  <a:schemeClr val="tx2"/>
                </a:solidFill>
                <a:cs typeface="B Nazanin" pitchFamily="2" charset="-78"/>
              </a:rPr>
              <a:t>انواع رسانه انتقال: هدايت گر (سيم) ، </a:t>
            </a:r>
            <a:r>
              <a:rPr lang="fa-IR" sz="2000" b="1" dirty="0" smtClean="0">
                <a:solidFill>
                  <a:schemeClr val="tx2"/>
                </a:solidFill>
                <a:cs typeface="B Nazanin" pitchFamily="2" charset="-78"/>
              </a:rPr>
              <a:t>هدايت ناپذیر(بي </a:t>
            </a:r>
            <a:r>
              <a:rPr lang="fa-IR" sz="2000" b="1" dirty="0">
                <a:solidFill>
                  <a:schemeClr val="tx2"/>
                </a:solidFill>
                <a:cs typeface="B Nazanin" pitchFamily="2" charset="-78"/>
              </a:rPr>
              <a:t>سيم) </a:t>
            </a:r>
          </a:p>
          <a:p>
            <a:pPr marL="285750" indent="-285750" algn="r" rtl="1">
              <a:lnSpc>
                <a:spcPct val="250000"/>
              </a:lnSpc>
              <a:buFont typeface="Wingdings" panose="05000000000000000000" pitchFamily="2" charset="2"/>
              <a:buChar char="v"/>
            </a:pPr>
            <a:r>
              <a:rPr lang="fa-IR" sz="2000" b="1" dirty="0">
                <a:solidFill>
                  <a:schemeClr val="tx2"/>
                </a:solidFill>
                <a:cs typeface="B Nazanin" pitchFamily="2" charset="-78"/>
              </a:rPr>
              <a:t>هدايت گر: از يك خط فيزيكي براي ارسال اطلاعات استفاده مي كنند. </a:t>
            </a:r>
          </a:p>
          <a:p>
            <a:pPr marL="742950" lvl="1" indent="-285750" algn="r" rtl="1">
              <a:lnSpc>
                <a:spcPct val="250000"/>
              </a:lnSpc>
              <a:buFont typeface="Wingdings" panose="05000000000000000000" pitchFamily="2" charset="2"/>
              <a:buChar char="v"/>
            </a:pPr>
            <a:r>
              <a:rPr lang="fa-IR" sz="2000" b="1" dirty="0" smtClean="0">
                <a:solidFill>
                  <a:schemeClr val="tx2"/>
                </a:solidFill>
                <a:cs typeface="B Nazanin" pitchFamily="2" charset="-78"/>
              </a:rPr>
              <a:t>زوج </a:t>
            </a:r>
            <a:r>
              <a:rPr lang="fa-IR" sz="2000" b="1" dirty="0">
                <a:solidFill>
                  <a:schemeClr val="tx2"/>
                </a:solidFill>
                <a:cs typeface="B Nazanin" pitchFamily="2" charset="-78"/>
              </a:rPr>
              <a:t>سيم </a:t>
            </a:r>
            <a:r>
              <a:rPr lang="fa-IR" sz="2000" b="1" dirty="0" smtClean="0">
                <a:solidFill>
                  <a:schemeClr val="tx2"/>
                </a:solidFill>
                <a:cs typeface="B Nazanin" pitchFamily="2" charset="-78"/>
              </a:rPr>
              <a:t>ها</a:t>
            </a:r>
          </a:p>
          <a:p>
            <a:pPr marL="1200150" lvl="2" indent="-285750" algn="r" rtl="1">
              <a:lnSpc>
                <a:spcPct val="250000"/>
              </a:lnSpc>
              <a:buFont typeface="Wingdings" panose="05000000000000000000" pitchFamily="2" charset="2"/>
              <a:buChar char="v"/>
            </a:pPr>
            <a:r>
              <a:rPr lang="fa-IR" sz="2000" b="1" dirty="0" smtClean="0">
                <a:solidFill>
                  <a:schemeClr val="tx2"/>
                </a:solidFill>
                <a:cs typeface="B Nazanin" pitchFamily="2" charset="-78"/>
              </a:rPr>
              <a:t>زوج </a:t>
            </a:r>
            <a:r>
              <a:rPr lang="fa-IR" sz="2000" b="1" dirty="0">
                <a:solidFill>
                  <a:schemeClr val="tx2"/>
                </a:solidFill>
                <a:cs typeface="B Nazanin" pitchFamily="2" charset="-78"/>
              </a:rPr>
              <a:t>سيم </a:t>
            </a:r>
            <a:r>
              <a:rPr lang="fa-IR" sz="2000" b="1" dirty="0" smtClean="0">
                <a:solidFill>
                  <a:schemeClr val="tx2"/>
                </a:solidFill>
                <a:cs typeface="B Nazanin" pitchFamily="2" charset="-78"/>
              </a:rPr>
              <a:t>باز</a:t>
            </a:r>
          </a:p>
          <a:p>
            <a:pPr marL="1200150" lvl="2" indent="-285750" algn="r" rtl="1">
              <a:lnSpc>
                <a:spcPct val="250000"/>
              </a:lnSpc>
              <a:buFont typeface="Wingdings" panose="05000000000000000000" pitchFamily="2" charset="2"/>
              <a:buChar char="v"/>
            </a:pPr>
            <a:r>
              <a:rPr lang="fa-IR" sz="2000" b="1" dirty="0" smtClean="0">
                <a:solidFill>
                  <a:schemeClr val="tx2"/>
                </a:solidFill>
                <a:cs typeface="B Nazanin" pitchFamily="2" charset="-78"/>
              </a:rPr>
              <a:t> زوج </a:t>
            </a:r>
            <a:r>
              <a:rPr lang="fa-IR" sz="2000" b="1" dirty="0">
                <a:solidFill>
                  <a:schemeClr val="tx2"/>
                </a:solidFill>
                <a:cs typeface="B Nazanin" pitchFamily="2" charset="-78"/>
              </a:rPr>
              <a:t>سيم بهم </a:t>
            </a:r>
            <a:r>
              <a:rPr lang="fa-IR" sz="2000" b="1" dirty="0" smtClean="0">
                <a:solidFill>
                  <a:schemeClr val="tx2"/>
                </a:solidFill>
                <a:cs typeface="B Nazanin" pitchFamily="2" charset="-78"/>
              </a:rPr>
              <a:t>تابيده</a:t>
            </a:r>
          </a:p>
          <a:p>
            <a:pPr marL="1200150" lvl="2" indent="-285750" algn="r" rtl="1">
              <a:lnSpc>
                <a:spcPct val="250000"/>
              </a:lnSpc>
              <a:buFont typeface="Wingdings" panose="05000000000000000000" pitchFamily="2" charset="2"/>
              <a:buChar char="v"/>
            </a:pPr>
            <a:r>
              <a:rPr lang="fa-IR" sz="2000" b="1" dirty="0" smtClean="0">
                <a:solidFill>
                  <a:schemeClr val="tx2"/>
                </a:solidFill>
                <a:cs typeface="B Nazanin" pitchFamily="2" charset="-78"/>
              </a:rPr>
              <a:t>كابل </a:t>
            </a:r>
            <a:r>
              <a:rPr lang="fa-IR" sz="2000" b="1" dirty="0">
                <a:solidFill>
                  <a:schemeClr val="tx2"/>
                </a:solidFill>
                <a:cs typeface="B Nazanin" pitchFamily="2" charset="-78"/>
              </a:rPr>
              <a:t>كواكسيال</a:t>
            </a:r>
          </a:p>
          <a:p>
            <a:pPr marL="742950" lvl="1" indent="-285750" algn="r" rtl="1">
              <a:lnSpc>
                <a:spcPct val="250000"/>
              </a:lnSpc>
              <a:buFont typeface="Wingdings" panose="05000000000000000000" pitchFamily="2" charset="2"/>
              <a:buChar char="v"/>
            </a:pPr>
            <a:r>
              <a:rPr lang="fa-IR" sz="2000" b="1" dirty="0" smtClean="0">
                <a:solidFill>
                  <a:schemeClr val="tx2"/>
                </a:solidFill>
                <a:cs typeface="B Nazanin" pitchFamily="2" charset="-78"/>
              </a:rPr>
              <a:t>فيبر نوري</a:t>
            </a:r>
            <a:endParaRPr lang="fa-IR" sz="2000" b="1" dirty="0">
              <a:solidFill>
                <a:schemeClr val="tx2"/>
              </a:solidFill>
              <a:cs typeface="B Nazanin" pitchFamily="2" charset="-78"/>
            </a:endParaRPr>
          </a:p>
        </p:txBody>
      </p:sp>
    </p:spTree>
    <p:extLst>
      <p:ext uri="{BB962C8B-B14F-4D97-AF65-F5344CB8AC3E}">
        <p14:creationId xmlns:p14="http://schemas.microsoft.com/office/powerpoint/2010/main" val="4204848830"/>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flipV="1">
            <a:off x="533400" y="1028700"/>
            <a:ext cx="0" cy="6096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33400" y="1028700"/>
            <a:ext cx="8001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438150" y="304800"/>
            <a:ext cx="8153400" cy="609600"/>
          </a:xfrm>
          <a:prstGeom prst="rect">
            <a:avLst/>
          </a:prstGeom>
          <a:gradFill>
            <a:gsLst>
              <a:gs pos="0">
                <a:schemeClr val="accent1">
                  <a:tint val="66000"/>
                  <a:satMod val="160000"/>
                </a:schemeClr>
              </a:gs>
              <a:gs pos="45000">
                <a:schemeClr val="tx1">
                  <a:lumMod val="40000"/>
                  <a:lumOff val="60000"/>
                  <a:alpha val="32000"/>
                </a:schemeClr>
              </a:gs>
              <a:gs pos="100000">
                <a:schemeClr val="accent1">
                  <a:tint val="23500"/>
                  <a:satMod val="160000"/>
                </a:schemeClr>
              </a:gs>
            </a:gsLst>
            <a:lin ang="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1" algn="r" rtl="1">
              <a:spcBef>
                <a:spcPct val="50000"/>
              </a:spcBef>
            </a:pPr>
            <a:r>
              <a:rPr lang="fa-IR" sz="2400" b="1" dirty="0" smtClean="0">
                <a:solidFill>
                  <a:schemeClr val="tx2"/>
                </a:solidFill>
                <a:ea typeface="IranNastaliq" pitchFamily="18" charset="0"/>
                <a:cs typeface="B Titr" pitchFamily="2" charset="-78"/>
              </a:rPr>
              <a:t>موج زمینی</a:t>
            </a:r>
            <a:endParaRPr lang="en-US" sz="2400" b="1" dirty="0">
              <a:solidFill>
                <a:schemeClr val="tx2"/>
              </a:solidFill>
              <a:ea typeface="IranNastaliq" pitchFamily="18" charset="0"/>
              <a:cs typeface="B Titr" pitchFamily="2" charset="-78"/>
            </a:endParaRPr>
          </a:p>
        </p:txBody>
      </p:sp>
      <p:sp>
        <p:nvSpPr>
          <p:cNvPr id="2" name="AutoShape 2" descr="Image result for ‫کواکسیال‬‎"/>
          <p:cNvSpPr>
            <a:spLocks noChangeAspect="1" noChangeArrowheads="1"/>
          </p:cNvSpPr>
          <p:nvPr/>
        </p:nvSpPr>
        <p:spPr bwMode="auto">
          <a:xfrm>
            <a:off x="155575" y="-411163"/>
            <a:ext cx="1143000" cy="8572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 name="Picture 2"/>
          <p:cNvPicPr>
            <a:picLocks noChangeAspect="1"/>
          </p:cNvPicPr>
          <p:nvPr/>
        </p:nvPicPr>
        <p:blipFill rotWithShape="1">
          <a:blip r:embed="rId3"/>
          <a:srcRect l="2875" t="9697" r="8010"/>
          <a:stretch/>
        </p:blipFill>
        <p:spPr>
          <a:xfrm>
            <a:off x="914400" y="2438400"/>
            <a:ext cx="6705600" cy="2838450"/>
          </a:xfrm>
          <a:prstGeom prst="rect">
            <a:avLst/>
          </a:prstGeom>
        </p:spPr>
      </p:pic>
    </p:spTree>
    <p:extLst>
      <p:ext uri="{BB962C8B-B14F-4D97-AF65-F5344CB8AC3E}">
        <p14:creationId xmlns:p14="http://schemas.microsoft.com/office/powerpoint/2010/main" val="1089098621"/>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flipV="1">
            <a:off x="533400" y="1028700"/>
            <a:ext cx="0" cy="6096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33400" y="1028700"/>
            <a:ext cx="8001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438150" y="304800"/>
            <a:ext cx="8153400" cy="609600"/>
          </a:xfrm>
          <a:prstGeom prst="rect">
            <a:avLst/>
          </a:prstGeom>
          <a:gradFill>
            <a:gsLst>
              <a:gs pos="0">
                <a:schemeClr val="accent1">
                  <a:tint val="66000"/>
                  <a:satMod val="160000"/>
                </a:schemeClr>
              </a:gs>
              <a:gs pos="45000">
                <a:schemeClr val="tx1">
                  <a:lumMod val="40000"/>
                  <a:lumOff val="60000"/>
                  <a:alpha val="32000"/>
                </a:schemeClr>
              </a:gs>
              <a:gs pos="100000">
                <a:schemeClr val="accent1">
                  <a:tint val="23500"/>
                  <a:satMod val="160000"/>
                </a:schemeClr>
              </a:gs>
            </a:gsLst>
            <a:lin ang="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1" algn="r" rtl="1">
              <a:spcBef>
                <a:spcPct val="50000"/>
              </a:spcBef>
            </a:pPr>
            <a:r>
              <a:rPr lang="fa-IR" sz="2400" b="1" dirty="0" smtClean="0">
                <a:solidFill>
                  <a:schemeClr val="tx2"/>
                </a:solidFill>
                <a:ea typeface="IranNastaliq" pitchFamily="18" charset="0"/>
                <a:cs typeface="B Titr" pitchFamily="2" charset="-78"/>
              </a:rPr>
              <a:t>موج هوایی</a:t>
            </a:r>
            <a:endParaRPr lang="en-US" sz="2400" b="1" dirty="0">
              <a:solidFill>
                <a:schemeClr val="tx2"/>
              </a:solidFill>
              <a:ea typeface="IranNastaliq" pitchFamily="18" charset="0"/>
              <a:cs typeface="B Titr" pitchFamily="2" charset="-78"/>
            </a:endParaRPr>
          </a:p>
        </p:txBody>
      </p:sp>
      <p:sp>
        <p:nvSpPr>
          <p:cNvPr id="2" name="AutoShape 2" descr="Image result for ‫کواکسیال‬‎"/>
          <p:cNvSpPr>
            <a:spLocks noChangeAspect="1" noChangeArrowheads="1"/>
          </p:cNvSpPr>
          <p:nvPr/>
        </p:nvSpPr>
        <p:spPr bwMode="auto">
          <a:xfrm>
            <a:off x="155575" y="-411163"/>
            <a:ext cx="1143000" cy="8572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7800" y="2133600"/>
            <a:ext cx="5400675" cy="2743200"/>
          </a:xfrm>
          <a:prstGeom prst="rect">
            <a:avLst/>
          </a:prstGeom>
        </p:spPr>
      </p:pic>
    </p:spTree>
    <p:extLst>
      <p:ext uri="{BB962C8B-B14F-4D97-AF65-F5344CB8AC3E}">
        <p14:creationId xmlns:p14="http://schemas.microsoft.com/office/powerpoint/2010/main" val="3614725801"/>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flipV="1">
            <a:off x="533400" y="1028700"/>
            <a:ext cx="0" cy="6096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33400" y="1028700"/>
            <a:ext cx="8001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438150" y="304800"/>
            <a:ext cx="8153400" cy="609600"/>
          </a:xfrm>
          <a:prstGeom prst="rect">
            <a:avLst/>
          </a:prstGeom>
          <a:gradFill>
            <a:gsLst>
              <a:gs pos="0">
                <a:schemeClr val="accent1">
                  <a:tint val="66000"/>
                  <a:satMod val="160000"/>
                </a:schemeClr>
              </a:gs>
              <a:gs pos="45000">
                <a:schemeClr val="tx1">
                  <a:lumMod val="40000"/>
                  <a:lumOff val="60000"/>
                  <a:alpha val="32000"/>
                </a:schemeClr>
              </a:gs>
              <a:gs pos="100000">
                <a:schemeClr val="accent1">
                  <a:tint val="23500"/>
                  <a:satMod val="160000"/>
                </a:schemeClr>
              </a:gs>
            </a:gsLst>
            <a:lin ang="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1" algn="r" rtl="1">
              <a:spcBef>
                <a:spcPct val="50000"/>
              </a:spcBef>
            </a:pPr>
            <a:r>
              <a:rPr lang="fa-IR" sz="2400" b="1" dirty="0" smtClean="0">
                <a:solidFill>
                  <a:schemeClr val="tx2"/>
                </a:solidFill>
                <a:ea typeface="IranNastaliq" pitchFamily="18" charset="0"/>
                <a:cs typeface="B Titr" pitchFamily="2" charset="-78"/>
              </a:rPr>
              <a:t>دید مستقیم</a:t>
            </a:r>
            <a:endParaRPr lang="en-US" sz="2400" b="1" dirty="0">
              <a:solidFill>
                <a:schemeClr val="tx2"/>
              </a:solidFill>
              <a:ea typeface="IranNastaliq" pitchFamily="18" charset="0"/>
              <a:cs typeface="B Titr" pitchFamily="2" charset="-78"/>
            </a:endParaRPr>
          </a:p>
        </p:txBody>
      </p:sp>
      <p:sp>
        <p:nvSpPr>
          <p:cNvPr id="2" name="AutoShape 2" descr="Image result for ‫کواکسیال‬‎"/>
          <p:cNvSpPr>
            <a:spLocks noChangeAspect="1" noChangeArrowheads="1"/>
          </p:cNvSpPr>
          <p:nvPr/>
        </p:nvSpPr>
        <p:spPr bwMode="auto">
          <a:xfrm>
            <a:off x="155575" y="-411163"/>
            <a:ext cx="1143000" cy="8572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4900" y="1981200"/>
            <a:ext cx="6858000" cy="3531742"/>
          </a:xfrm>
          <a:prstGeom prst="rect">
            <a:avLst/>
          </a:prstGeom>
        </p:spPr>
      </p:pic>
    </p:spTree>
    <p:extLst>
      <p:ext uri="{BB962C8B-B14F-4D97-AF65-F5344CB8AC3E}">
        <p14:creationId xmlns:p14="http://schemas.microsoft.com/office/powerpoint/2010/main" val="3585590137"/>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flipV="1">
            <a:off x="533400" y="1028700"/>
            <a:ext cx="0" cy="6096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33400" y="1028700"/>
            <a:ext cx="8001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438150" y="304800"/>
            <a:ext cx="8153400" cy="609600"/>
          </a:xfrm>
          <a:prstGeom prst="rect">
            <a:avLst/>
          </a:prstGeom>
          <a:gradFill>
            <a:gsLst>
              <a:gs pos="0">
                <a:schemeClr val="accent1">
                  <a:tint val="66000"/>
                  <a:satMod val="160000"/>
                </a:schemeClr>
              </a:gs>
              <a:gs pos="45000">
                <a:schemeClr val="tx1">
                  <a:lumMod val="40000"/>
                  <a:lumOff val="60000"/>
                  <a:alpha val="32000"/>
                </a:schemeClr>
              </a:gs>
              <a:gs pos="100000">
                <a:schemeClr val="accent1">
                  <a:tint val="23500"/>
                  <a:satMod val="160000"/>
                </a:schemeClr>
              </a:gs>
            </a:gsLst>
            <a:lin ang="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1" algn="r" rtl="1">
              <a:spcBef>
                <a:spcPct val="50000"/>
              </a:spcBef>
            </a:pPr>
            <a:r>
              <a:rPr lang="fa-IR" sz="2400" b="1" dirty="0" smtClean="0">
                <a:solidFill>
                  <a:schemeClr val="tx2"/>
                </a:solidFill>
                <a:ea typeface="IranNastaliq" pitchFamily="18" charset="0"/>
                <a:cs typeface="B Titr" pitchFamily="2" charset="-78"/>
              </a:rPr>
              <a:t>انکسار</a:t>
            </a:r>
            <a:endParaRPr lang="en-US" sz="2400" b="1" dirty="0">
              <a:solidFill>
                <a:schemeClr val="tx2"/>
              </a:solidFill>
              <a:ea typeface="IranNastaliq" pitchFamily="18" charset="0"/>
              <a:cs typeface="B Titr" pitchFamily="2" charset="-78"/>
            </a:endParaRPr>
          </a:p>
        </p:txBody>
      </p:sp>
      <p:sp>
        <p:nvSpPr>
          <p:cNvPr id="2" name="AutoShape 2" descr="Image result for ‫کواکسیال‬‎"/>
          <p:cNvSpPr>
            <a:spLocks noChangeAspect="1" noChangeArrowheads="1"/>
          </p:cNvSpPr>
          <p:nvPr/>
        </p:nvSpPr>
        <p:spPr bwMode="auto">
          <a:xfrm>
            <a:off x="155575" y="-411163"/>
            <a:ext cx="1143000" cy="8572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Rectangle 3"/>
          <p:cNvSpPr/>
          <p:nvPr/>
        </p:nvSpPr>
        <p:spPr>
          <a:xfrm>
            <a:off x="25400" y="1524000"/>
            <a:ext cx="9448800" cy="4708981"/>
          </a:xfrm>
          <a:prstGeom prst="rect">
            <a:avLst/>
          </a:prstGeom>
        </p:spPr>
        <p:txBody>
          <a:bodyPr wrap="square">
            <a:spAutoFit/>
          </a:bodyPr>
          <a:lstStyle/>
          <a:p>
            <a:pPr marL="1657350" lvl="4" indent="-285750" algn="r" rtl="1">
              <a:lnSpc>
                <a:spcPct val="250000"/>
              </a:lnSpc>
              <a:buFont typeface="Wingdings" panose="05000000000000000000" pitchFamily="2" charset="2"/>
              <a:buChar char="v"/>
            </a:pPr>
            <a:r>
              <a:rPr lang="fa-IR" sz="2000" b="1" dirty="0">
                <a:solidFill>
                  <a:schemeClr val="tx2"/>
                </a:solidFill>
                <a:cs typeface="B Nazanin" pitchFamily="2" charset="-78"/>
              </a:rPr>
              <a:t>سرعت موج الكترو مغناطيس تابعي از چگالي محيطي مي باشد كه نور از آن </a:t>
            </a:r>
            <a:r>
              <a:rPr lang="fa-IR" sz="2000" b="1" dirty="0" smtClean="0">
                <a:solidFill>
                  <a:schemeClr val="tx2"/>
                </a:solidFill>
                <a:cs typeface="B Nazanin" pitchFamily="2" charset="-78"/>
              </a:rPr>
              <a:t>عبورمي كند</a:t>
            </a:r>
          </a:p>
          <a:p>
            <a:pPr marL="1657350" lvl="4" indent="-285750" algn="r" rtl="1">
              <a:lnSpc>
                <a:spcPct val="250000"/>
              </a:lnSpc>
              <a:buFont typeface="Wingdings" panose="05000000000000000000" pitchFamily="2" charset="2"/>
              <a:buChar char="v"/>
            </a:pPr>
            <a:r>
              <a:rPr lang="fa-IR" sz="2000" b="1" dirty="0" smtClean="0">
                <a:solidFill>
                  <a:schemeClr val="tx2"/>
                </a:solidFill>
                <a:cs typeface="B Nazanin" pitchFamily="2" charset="-78"/>
              </a:rPr>
              <a:t> </a:t>
            </a:r>
            <a:r>
              <a:rPr lang="fa-IR" sz="2000" b="1" dirty="0">
                <a:solidFill>
                  <a:schemeClr val="tx2"/>
                </a:solidFill>
                <a:cs typeface="B Nazanin" pitchFamily="2" charset="-78"/>
              </a:rPr>
              <a:t>در هوا، خلاء، شيشه و ديگر محيطهاي شفاف و نيمه شفاف امواج </a:t>
            </a:r>
            <a:r>
              <a:rPr lang="fa-IR" sz="2000" b="1" dirty="0" smtClean="0">
                <a:solidFill>
                  <a:schemeClr val="tx2"/>
                </a:solidFill>
                <a:cs typeface="B Nazanin" pitchFamily="2" charset="-78"/>
              </a:rPr>
              <a:t>الكترو مغناطيس </a:t>
            </a:r>
            <a:r>
              <a:rPr lang="fa-IR" sz="2000" b="1" dirty="0">
                <a:solidFill>
                  <a:schemeClr val="tx2"/>
                </a:solidFill>
                <a:cs typeface="B Nazanin" pitchFamily="2" charset="-78"/>
              </a:rPr>
              <a:t>با سرعت كمتر از 8^10*3=</a:t>
            </a:r>
            <a:r>
              <a:rPr lang="en-US" sz="2000" b="1" dirty="0">
                <a:solidFill>
                  <a:schemeClr val="tx2"/>
                </a:solidFill>
                <a:cs typeface="B Nazanin" pitchFamily="2" charset="-78"/>
              </a:rPr>
              <a:t>c </a:t>
            </a:r>
            <a:r>
              <a:rPr lang="fa-IR" sz="2000" b="1" dirty="0">
                <a:solidFill>
                  <a:schemeClr val="tx2"/>
                </a:solidFill>
                <a:cs typeface="B Nazanin" pitchFamily="2" charset="-78"/>
              </a:rPr>
              <a:t>انتشار مي يابد</a:t>
            </a:r>
            <a:r>
              <a:rPr lang="fa-IR" sz="2000" b="1" dirty="0" smtClean="0">
                <a:solidFill>
                  <a:schemeClr val="tx2"/>
                </a:solidFill>
                <a:cs typeface="B Nazanin" pitchFamily="2" charset="-78"/>
              </a:rPr>
              <a:t>.</a:t>
            </a:r>
          </a:p>
          <a:p>
            <a:pPr marL="1657350" lvl="4" indent="-285750" algn="r" rtl="1">
              <a:lnSpc>
                <a:spcPct val="250000"/>
              </a:lnSpc>
              <a:buFont typeface="Wingdings" panose="05000000000000000000" pitchFamily="2" charset="2"/>
              <a:buChar char="v"/>
            </a:pPr>
            <a:r>
              <a:rPr lang="fa-IR" sz="2000" b="1" dirty="0" smtClean="0">
                <a:solidFill>
                  <a:schemeClr val="tx2"/>
                </a:solidFill>
                <a:cs typeface="B Nazanin" pitchFamily="2" charset="-78"/>
              </a:rPr>
              <a:t> </a:t>
            </a:r>
            <a:r>
              <a:rPr lang="fa-IR" sz="2000" b="1" dirty="0">
                <a:solidFill>
                  <a:schemeClr val="tx2"/>
                </a:solidFill>
                <a:cs typeface="B Nazanin" pitchFamily="2" charset="-78"/>
              </a:rPr>
              <a:t>وقتي نور از يك محيط با چگالي </a:t>
            </a:r>
            <a:r>
              <a:rPr lang="fa-IR" sz="2000" b="1" dirty="0" smtClean="0">
                <a:solidFill>
                  <a:schemeClr val="tx2"/>
                </a:solidFill>
                <a:cs typeface="B Nazanin" pitchFamily="2" charset="-78"/>
              </a:rPr>
              <a:t>خاص </a:t>
            </a:r>
            <a:r>
              <a:rPr lang="fa-IR" sz="2000" b="1" dirty="0">
                <a:solidFill>
                  <a:schemeClr val="tx2"/>
                </a:solidFill>
                <a:cs typeface="B Nazanin" pitchFamily="2" charset="-78"/>
              </a:rPr>
              <a:t>به محيط ديگر با چگالي خاص ديگري </a:t>
            </a:r>
            <a:r>
              <a:rPr lang="fa-IR" sz="2000" b="1" dirty="0" smtClean="0">
                <a:solidFill>
                  <a:schemeClr val="tx2"/>
                </a:solidFill>
                <a:cs typeface="B Nazanin" pitchFamily="2" charset="-78"/>
              </a:rPr>
              <a:t>وارد مي </a:t>
            </a:r>
            <a:r>
              <a:rPr lang="fa-IR" sz="2000" b="1" dirty="0">
                <a:solidFill>
                  <a:schemeClr val="tx2"/>
                </a:solidFill>
                <a:cs typeface="B Nazanin" pitchFamily="2" charset="-78"/>
              </a:rPr>
              <a:t>شود ضمن تغيير </a:t>
            </a:r>
            <a:r>
              <a:rPr lang="fa-IR" sz="2000" b="1" dirty="0" smtClean="0">
                <a:solidFill>
                  <a:schemeClr val="tx2"/>
                </a:solidFill>
                <a:cs typeface="B Nazanin" pitchFamily="2" charset="-78"/>
              </a:rPr>
              <a:t>سرعت مسير </a:t>
            </a:r>
            <a:r>
              <a:rPr lang="fa-IR" sz="2000" b="1" dirty="0">
                <a:solidFill>
                  <a:schemeClr val="tx2"/>
                </a:solidFill>
                <a:cs typeface="B Nazanin" pitchFamily="2" charset="-78"/>
              </a:rPr>
              <a:t>آن ممكن است عوض شود</a:t>
            </a:r>
            <a:br>
              <a:rPr lang="fa-IR" sz="2000" b="1" dirty="0">
                <a:solidFill>
                  <a:schemeClr val="tx2"/>
                </a:solidFill>
                <a:cs typeface="B Nazanin" pitchFamily="2" charset="-78"/>
              </a:rPr>
            </a:br>
            <a:endParaRPr lang="en-US" sz="2000" b="1" dirty="0">
              <a:solidFill>
                <a:schemeClr val="tx2"/>
              </a:solidFill>
              <a:cs typeface="B Nazanin" pitchFamily="2" charset="-78"/>
            </a:endParaRPr>
          </a:p>
        </p:txBody>
      </p:sp>
    </p:spTree>
    <p:extLst>
      <p:ext uri="{BB962C8B-B14F-4D97-AF65-F5344CB8AC3E}">
        <p14:creationId xmlns:p14="http://schemas.microsoft.com/office/powerpoint/2010/main" val="4214207311"/>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flipV="1">
            <a:off x="533400" y="1028700"/>
            <a:ext cx="0" cy="6096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33400" y="1028700"/>
            <a:ext cx="8001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438150" y="304800"/>
            <a:ext cx="8153400" cy="609600"/>
          </a:xfrm>
          <a:prstGeom prst="rect">
            <a:avLst/>
          </a:prstGeom>
          <a:gradFill>
            <a:gsLst>
              <a:gs pos="0">
                <a:schemeClr val="accent1">
                  <a:tint val="66000"/>
                  <a:satMod val="160000"/>
                </a:schemeClr>
              </a:gs>
              <a:gs pos="45000">
                <a:schemeClr val="tx1">
                  <a:lumMod val="40000"/>
                  <a:lumOff val="60000"/>
                  <a:alpha val="32000"/>
                </a:schemeClr>
              </a:gs>
              <a:gs pos="100000">
                <a:schemeClr val="accent1">
                  <a:tint val="23500"/>
                  <a:satMod val="160000"/>
                </a:schemeClr>
              </a:gs>
            </a:gsLst>
            <a:lin ang="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1" algn="r" rtl="1">
              <a:spcBef>
                <a:spcPct val="50000"/>
              </a:spcBef>
            </a:pPr>
            <a:r>
              <a:rPr lang="fa-IR" sz="2400" b="1" dirty="0" smtClean="0">
                <a:solidFill>
                  <a:schemeClr val="tx2"/>
                </a:solidFill>
                <a:ea typeface="IranNastaliq" pitchFamily="18" charset="0"/>
                <a:cs typeface="B Titr" pitchFamily="2" charset="-78"/>
              </a:rPr>
              <a:t>فیزیک نور</a:t>
            </a:r>
            <a:endParaRPr lang="en-US" sz="2400" b="1" dirty="0">
              <a:solidFill>
                <a:schemeClr val="tx2"/>
              </a:solidFill>
              <a:ea typeface="IranNastaliq" pitchFamily="18" charset="0"/>
              <a:cs typeface="B Titr" pitchFamily="2" charset="-78"/>
            </a:endParaRPr>
          </a:p>
        </p:txBody>
      </p:sp>
      <p:sp>
        <p:nvSpPr>
          <p:cNvPr id="2" name="AutoShape 2" descr="Image result for ‫کواکسیال‬‎"/>
          <p:cNvSpPr>
            <a:spLocks noChangeAspect="1" noChangeArrowheads="1"/>
          </p:cNvSpPr>
          <p:nvPr/>
        </p:nvSpPr>
        <p:spPr bwMode="auto">
          <a:xfrm>
            <a:off x="155575" y="-411163"/>
            <a:ext cx="1143000" cy="8572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Rectangle 3"/>
          <p:cNvSpPr/>
          <p:nvPr/>
        </p:nvSpPr>
        <p:spPr>
          <a:xfrm>
            <a:off x="438150" y="1028699"/>
            <a:ext cx="9448800" cy="4401205"/>
          </a:xfrm>
          <a:prstGeom prst="rect">
            <a:avLst/>
          </a:prstGeom>
        </p:spPr>
        <p:txBody>
          <a:bodyPr wrap="square">
            <a:spAutoFit/>
          </a:bodyPr>
          <a:lstStyle/>
          <a:p>
            <a:pPr marL="1657350" lvl="4" indent="-285750" algn="r" rtl="1">
              <a:lnSpc>
                <a:spcPct val="200000"/>
              </a:lnSpc>
              <a:buFont typeface="Wingdings" panose="05000000000000000000" pitchFamily="2" charset="2"/>
              <a:buChar char="v"/>
            </a:pPr>
            <a:r>
              <a:rPr lang="fa-IR" sz="2000" b="1" dirty="0" smtClean="0">
                <a:solidFill>
                  <a:schemeClr val="tx2"/>
                </a:solidFill>
                <a:cs typeface="B Nazanin" pitchFamily="2" charset="-78"/>
              </a:rPr>
              <a:t>شكست </a:t>
            </a:r>
            <a:r>
              <a:rPr lang="fa-IR" sz="2000" b="1" dirty="0">
                <a:solidFill>
                  <a:schemeClr val="tx2"/>
                </a:solidFill>
                <a:cs typeface="B Nazanin" pitchFamily="2" charset="-78"/>
              </a:rPr>
              <a:t>نور يك پديده اپتيكي است كه </a:t>
            </a:r>
            <a:r>
              <a:rPr lang="fa-IR" sz="2000" b="1" dirty="0" smtClean="0">
                <a:solidFill>
                  <a:schemeClr val="tx2"/>
                </a:solidFill>
                <a:cs typeface="B Nazanin" pitchFamily="2" charset="-78"/>
              </a:rPr>
              <a:t>درنور </a:t>
            </a:r>
            <a:r>
              <a:rPr lang="fa-IR" sz="2000" b="1" dirty="0">
                <a:solidFill>
                  <a:schemeClr val="tx2"/>
                </a:solidFill>
                <a:cs typeface="B Nazanin" pitchFamily="2" charset="-78"/>
              </a:rPr>
              <a:t>رسيده از يك منبع نوراني به خاطر </a:t>
            </a:r>
            <a:r>
              <a:rPr lang="fa-IR" sz="2000" b="1" dirty="0" smtClean="0">
                <a:solidFill>
                  <a:schemeClr val="tx2"/>
                </a:solidFill>
                <a:cs typeface="B Nazanin" pitchFamily="2" charset="-78"/>
              </a:rPr>
              <a:t>تغيير </a:t>
            </a:r>
            <a:r>
              <a:rPr lang="fa-IR" sz="2000" b="1" dirty="0">
                <a:solidFill>
                  <a:schemeClr val="tx2"/>
                </a:solidFill>
                <a:cs typeface="B Nazanin" pitchFamily="2" charset="-78"/>
              </a:rPr>
              <a:t>سرعتي كه براي آن در دو محيط با </a:t>
            </a:r>
            <a:r>
              <a:rPr lang="fa-IR" sz="2000" b="1" dirty="0" smtClean="0">
                <a:solidFill>
                  <a:schemeClr val="tx2"/>
                </a:solidFill>
                <a:cs typeface="B Nazanin" pitchFamily="2" charset="-78"/>
              </a:rPr>
              <a:t>ضريب </a:t>
            </a:r>
            <a:r>
              <a:rPr lang="fa-IR" sz="2000" b="1" dirty="0">
                <a:solidFill>
                  <a:schemeClr val="tx2"/>
                </a:solidFill>
                <a:cs typeface="B Nazanin" pitchFamily="2" charset="-78"/>
              </a:rPr>
              <a:t>شكست متفاوت رخ مي دهد دچار </a:t>
            </a:r>
            <a:r>
              <a:rPr lang="fa-IR" sz="2000" b="1" dirty="0" smtClean="0">
                <a:solidFill>
                  <a:schemeClr val="tx2"/>
                </a:solidFill>
                <a:cs typeface="B Nazanin" pitchFamily="2" charset="-78"/>
              </a:rPr>
              <a:t>تغيير </a:t>
            </a:r>
            <a:r>
              <a:rPr lang="fa-IR" sz="2000" b="1" dirty="0">
                <a:solidFill>
                  <a:schemeClr val="tx2"/>
                </a:solidFill>
                <a:cs typeface="B Nazanin" pitchFamily="2" charset="-78"/>
              </a:rPr>
              <a:t>مسير مي </a:t>
            </a:r>
            <a:r>
              <a:rPr lang="fa-IR" sz="2000" b="1" dirty="0" smtClean="0">
                <a:solidFill>
                  <a:schemeClr val="tx2"/>
                </a:solidFill>
                <a:cs typeface="B Nazanin" pitchFamily="2" charset="-78"/>
              </a:rPr>
              <a:t>شود</a:t>
            </a:r>
          </a:p>
          <a:p>
            <a:pPr marL="1657350" lvl="4" indent="-285750" algn="r" rtl="1">
              <a:lnSpc>
                <a:spcPct val="200000"/>
              </a:lnSpc>
              <a:buFont typeface="Wingdings" panose="05000000000000000000" pitchFamily="2" charset="2"/>
              <a:buChar char="v"/>
            </a:pPr>
            <a:r>
              <a:rPr lang="fa-IR" sz="2000" b="1" dirty="0">
                <a:solidFill>
                  <a:schemeClr val="tx2"/>
                </a:solidFill>
                <a:cs typeface="B Nazanin" pitchFamily="2" charset="-78"/>
              </a:rPr>
              <a:t>هنگامی كه یك پرتو نور از داخل یك محیط غلیظ تر،به سطح مشترك آن محیط با یك محیط رقیق تر می تابد، اگر امتداد نور شكسته شده، بر سطح مشترك دو محیط مماس باشد، زاویه تابش، زاویه حد نامیده می </a:t>
            </a:r>
            <a:r>
              <a:rPr lang="fa-IR" sz="2000" b="1" dirty="0" smtClean="0">
                <a:solidFill>
                  <a:schemeClr val="tx2"/>
                </a:solidFill>
                <a:cs typeface="B Nazanin" pitchFamily="2" charset="-78"/>
              </a:rPr>
              <a:t>شود.</a:t>
            </a:r>
          </a:p>
          <a:p>
            <a:pPr marL="2114550" lvl="5" indent="-285750">
              <a:lnSpc>
                <a:spcPct val="200000"/>
              </a:lnSpc>
              <a:buFont typeface="Wingdings" panose="05000000000000000000" pitchFamily="2" charset="2"/>
              <a:buChar char="v"/>
            </a:pPr>
            <a:r>
              <a:rPr lang="fa-IR" sz="2000" b="1" dirty="0" smtClean="0">
                <a:solidFill>
                  <a:schemeClr val="tx2"/>
                </a:solidFill>
                <a:cs typeface="B Nazanin" pitchFamily="2" charset="-78"/>
              </a:rPr>
              <a:t>در </a:t>
            </a:r>
            <a:r>
              <a:rPr lang="fa-IR" sz="2000" b="1" dirty="0">
                <a:solidFill>
                  <a:schemeClr val="tx2"/>
                </a:solidFill>
                <a:cs typeface="B Nazanin" pitchFamily="2" charset="-78"/>
              </a:rPr>
              <a:t>حالتی كه زاویه تابش، از زاویه حد بیشتر شود، بازتابش كلی اتفاق می افتد</a:t>
            </a:r>
            <a:r>
              <a:rPr lang="fa-IR" sz="2000" b="1" dirty="0" smtClean="0">
                <a:solidFill>
                  <a:schemeClr val="tx2"/>
                </a:solidFill>
                <a:cs typeface="B Nazanin" pitchFamily="2" charset="-78"/>
              </a:rPr>
              <a:t>.</a:t>
            </a:r>
            <a:endParaRPr lang="en-US" sz="2000" b="1" dirty="0">
              <a:solidFill>
                <a:schemeClr val="tx2"/>
              </a:solidFill>
              <a:cs typeface="B Nazanin" pitchFamily="2" charset="-78"/>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5547832"/>
            <a:ext cx="3810000" cy="1123950"/>
          </a:xfrm>
          <a:prstGeom prst="rect">
            <a:avLst/>
          </a:prstGeom>
        </p:spPr>
      </p:pic>
    </p:spTree>
    <p:extLst>
      <p:ext uri="{BB962C8B-B14F-4D97-AF65-F5344CB8AC3E}">
        <p14:creationId xmlns:p14="http://schemas.microsoft.com/office/powerpoint/2010/main" val="3908197028"/>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flipV="1">
            <a:off x="533400" y="1028700"/>
            <a:ext cx="0" cy="6096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33400" y="1028700"/>
            <a:ext cx="8001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438150" y="304800"/>
            <a:ext cx="8153400" cy="609600"/>
          </a:xfrm>
          <a:prstGeom prst="rect">
            <a:avLst/>
          </a:prstGeom>
          <a:gradFill>
            <a:gsLst>
              <a:gs pos="0">
                <a:schemeClr val="accent1">
                  <a:tint val="66000"/>
                  <a:satMod val="160000"/>
                </a:schemeClr>
              </a:gs>
              <a:gs pos="45000">
                <a:schemeClr val="tx1">
                  <a:lumMod val="40000"/>
                  <a:lumOff val="60000"/>
                  <a:alpha val="32000"/>
                </a:schemeClr>
              </a:gs>
              <a:gs pos="100000">
                <a:schemeClr val="accent1">
                  <a:tint val="23500"/>
                  <a:satMod val="160000"/>
                </a:schemeClr>
              </a:gs>
            </a:gsLst>
            <a:lin ang="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1" algn="r" rtl="1">
              <a:spcBef>
                <a:spcPct val="50000"/>
              </a:spcBef>
            </a:pPr>
            <a:r>
              <a:rPr lang="fa-IR" sz="2400" b="1" dirty="0" smtClean="0">
                <a:solidFill>
                  <a:schemeClr val="tx2"/>
                </a:solidFill>
                <a:ea typeface="IranNastaliq" pitchFamily="18" charset="0"/>
                <a:cs typeface="B Titr" pitchFamily="2" charset="-78"/>
              </a:rPr>
              <a:t>اتلاف فضای آزاد و جذب اتمسفر</a:t>
            </a:r>
            <a:endParaRPr lang="en-US" sz="2400" b="1" dirty="0">
              <a:solidFill>
                <a:schemeClr val="tx2"/>
              </a:solidFill>
              <a:ea typeface="IranNastaliq" pitchFamily="18" charset="0"/>
              <a:cs typeface="B Titr" pitchFamily="2" charset="-78"/>
            </a:endParaRPr>
          </a:p>
        </p:txBody>
      </p:sp>
      <p:sp>
        <p:nvSpPr>
          <p:cNvPr id="2" name="AutoShape 2" descr="Image result for ‫کواکسیال‬‎"/>
          <p:cNvSpPr>
            <a:spLocks noChangeAspect="1" noChangeArrowheads="1"/>
          </p:cNvSpPr>
          <p:nvPr/>
        </p:nvSpPr>
        <p:spPr bwMode="auto">
          <a:xfrm>
            <a:off x="155575" y="-411163"/>
            <a:ext cx="1143000" cy="8572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Rectangle 3"/>
          <p:cNvSpPr/>
          <p:nvPr/>
        </p:nvSpPr>
        <p:spPr>
          <a:xfrm>
            <a:off x="304800" y="1524000"/>
            <a:ext cx="9448800" cy="3785652"/>
          </a:xfrm>
          <a:prstGeom prst="rect">
            <a:avLst/>
          </a:prstGeom>
        </p:spPr>
        <p:txBody>
          <a:bodyPr wrap="square">
            <a:spAutoFit/>
          </a:bodyPr>
          <a:lstStyle/>
          <a:p>
            <a:pPr marL="1657350" lvl="4" indent="-285750" algn="r" rtl="1">
              <a:lnSpc>
                <a:spcPct val="200000"/>
              </a:lnSpc>
              <a:buFont typeface="Wingdings" panose="05000000000000000000" pitchFamily="2" charset="2"/>
              <a:buChar char="v"/>
            </a:pPr>
            <a:r>
              <a:rPr lang="fa-IR" sz="2000" b="1" dirty="0">
                <a:solidFill>
                  <a:schemeClr val="tx2"/>
                </a:solidFill>
                <a:cs typeface="B Nazanin" pitchFamily="2" charset="-78"/>
              </a:rPr>
              <a:t>اتلاف فضاي آزاد: آنتن گيرنده هرچه از فرستنده دورتر باشد توان سيگنال كمتري دريافت مي كند(سيگنال انتقال يافته با فاصله تضعيف مي شود) زيرا سيگنال در سطح وسيع تر و وسيع تري پخش مي </a:t>
            </a:r>
            <a:r>
              <a:rPr lang="fa-IR" sz="2000" b="1" dirty="0" smtClean="0">
                <a:solidFill>
                  <a:schemeClr val="tx2"/>
                </a:solidFill>
                <a:cs typeface="B Nazanin" pitchFamily="2" charset="-78"/>
              </a:rPr>
              <a:t>شود</a:t>
            </a:r>
            <a:endParaRPr lang="fa-IR" sz="2000" dirty="0" smtClean="0"/>
          </a:p>
          <a:p>
            <a:pPr marL="1657350" lvl="4" indent="-285750" algn="r" rtl="1">
              <a:lnSpc>
                <a:spcPct val="200000"/>
              </a:lnSpc>
              <a:buFont typeface="Wingdings" panose="05000000000000000000" pitchFamily="2" charset="2"/>
              <a:buChar char="v"/>
            </a:pPr>
            <a:r>
              <a:rPr lang="fa-IR" sz="2000" b="1" dirty="0" smtClean="0">
                <a:solidFill>
                  <a:schemeClr val="tx2"/>
                </a:solidFill>
                <a:cs typeface="B Nazanin" pitchFamily="2" charset="-78"/>
              </a:rPr>
              <a:t>اتلاف </a:t>
            </a:r>
            <a:r>
              <a:rPr lang="fa-IR" sz="2000" b="1" dirty="0">
                <a:solidFill>
                  <a:schemeClr val="tx2"/>
                </a:solidFill>
                <a:cs typeface="B Nazanin" pitchFamily="2" charset="-78"/>
              </a:rPr>
              <a:t>ديگري بين آنتن هاي فرستنده و گيرنده جذب جوي است.بخار آب و اكسيژن</a:t>
            </a:r>
            <a:br>
              <a:rPr lang="fa-IR" sz="2000" b="1" dirty="0">
                <a:solidFill>
                  <a:schemeClr val="tx2"/>
                </a:solidFill>
                <a:cs typeface="B Nazanin" pitchFamily="2" charset="-78"/>
              </a:rPr>
            </a:br>
            <a:r>
              <a:rPr lang="fa-IR" sz="2000" b="1" dirty="0">
                <a:solidFill>
                  <a:schemeClr val="tx2"/>
                </a:solidFill>
                <a:cs typeface="B Nazanin" pitchFamily="2" charset="-78"/>
              </a:rPr>
              <a:t>بيشترين نقش در جذب دارند. باران و مه باعث پخش و </a:t>
            </a:r>
            <a:r>
              <a:rPr lang="fa-IR" sz="2000" b="1" dirty="0" smtClean="0">
                <a:solidFill>
                  <a:schemeClr val="tx2"/>
                </a:solidFill>
                <a:cs typeface="B Nazanin" pitchFamily="2" charset="-78"/>
              </a:rPr>
              <a:t>پراكنده گي </a:t>
            </a:r>
            <a:r>
              <a:rPr lang="fa-IR" sz="2000" b="1" dirty="0">
                <a:solidFill>
                  <a:schemeClr val="tx2"/>
                </a:solidFill>
                <a:cs typeface="B Nazanin" pitchFamily="2" charset="-78"/>
              </a:rPr>
              <a:t>امواج </a:t>
            </a:r>
            <a:r>
              <a:rPr lang="fa-IR" sz="2000" b="1" dirty="0" smtClean="0">
                <a:solidFill>
                  <a:schemeClr val="tx2"/>
                </a:solidFill>
                <a:cs typeface="B Nazanin" pitchFamily="2" charset="-78"/>
              </a:rPr>
              <a:t>مي شوند</a:t>
            </a:r>
            <a:r>
              <a:rPr lang="fa-IR" sz="2000" dirty="0"/>
              <a:t/>
            </a:r>
            <a:br>
              <a:rPr lang="fa-IR" sz="2000" dirty="0"/>
            </a:br>
            <a:endParaRPr lang="en-US" sz="2000" b="1" dirty="0">
              <a:solidFill>
                <a:schemeClr val="tx2"/>
              </a:solidFill>
              <a:cs typeface="B Nazanin" pitchFamily="2" charset="-78"/>
            </a:endParaRPr>
          </a:p>
        </p:txBody>
      </p:sp>
    </p:spTree>
    <p:extLst>
      <p:ext uri="{BB962C8B-B14F-4D97-AF65-F5344CB8AC3E}">
        <p14:creationId xmlns:p14="http://schemas.microsoft.com/office/powerpoint/2010/main" val="58001204"/>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flipV="1">
            <a:off x="533400" y="1028700"/>
            <a:ext cx="0" cy="6096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33400" y="1028700"/>
            <a:ext cx="8001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438150" y="304800"/>
            <a:ext cx="8153400" cy="609600"/>
          </a:xfrm>
          <a:prstGeom prst="rect">
            <a:avLst/>
          </a:prstGeom>
          <a:gradFill>
            <a:gsLst>
              <a:gs pos="0">
                <a:schemeClr val="accent1">
                  <a:tint val="66000"/>
                  <a:satMod val="160000"/>
                </a:schemeClr>
              </a:gs>
              <a:gs pos="45000">
                <a:schemeClr val="tx1">
                  <a:lumMod val="40000"/>
                  <a:lumOff val="60000"/>
                  <a:alpha val="32000"/>
                </a:schemeClr>
              </a:gs>
              <a:gs pos="100000">
                <a:schemeClr val="accent1">
                  <a:tint val="23500"/>
                  <a:satMod val="160000"/>
                </a:schemeClr>
              </a:gs>
            </a:gsLst>
            <a:lin ang="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1" algn="r" rtl="1">
              <a:spcBef>
                <a:spcPct val="50000"/>
              </a:spcBef>
            </a:pPr>
            <a:r>
              <a:rPr lang="fa-IR" sz="2400" b="1" dirty="0" smtClean="0">
                <a:solidFill>
                  <a:schemeClr val="tx2"/>
                </a:solidFill>
                <a:ea typeface="IranNastaliq" pitchFamily="18" charset="0"/>
                <a:cs typeface="B Titr" pitchFamily="2" charset="-78"/>
              </a:rPr>
              <a:t>کارت شبکه</a:t>
            </a:r>
            <a:endParaRPr lang="en-US" sz="2400" b="1" dirty="0">
              <a:solidFill>
                <a:schemeClr val="tx2"/>
              </a:solidFill>
              <a:ea typeface="IranNastaliq" pitchFamily="18" charset="0"/>
              <a:cs typeface="B Titr" pitchFamily="2" charset="-78"/>
            </a:endParaRPr>
          </a:p>
        </p:txBody>
      </p:sp>
      <p:sp>
        <p:nvSpPr>
          <p:cNvPr id="2" name="AutoShape 2" descr="Image result for ‫کواکسیال‬‎"/>
          <p:cNvSpPr>
            <a:spLocks noChangeAspect="1" noChangeArrowheads="1"/>
          </p:cNvSpPr>
          <p:nvPr/>
        </p:nvSpPr>
        <p:spPr bwMode="auto">
          <a:xfrm>
            <a:off x="155575" y="-411163"/>
            <a:ext cx="1143000" cy="8572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Rectangle 3"/>
          <p:cNvSpPr/>
          <p:nvPr/>
        </p:nvSpPr>
        <p:spPr>
          <a:xfrm>
            <a:off x="304800" y="1524000"/>
            <a:ext cx="9448800" cy="1323439"/>
          </a:xfrm>
          <a:prstGeom prst="rect">
            <a:avLst/>
          </a:prstGeom>
        </p:spPr>
        <p:txBody>
          <a:bodyPr wrap="square">
            <a:spAutoFit/>
          </a:bodyPr>
          <a:lstStyle/>
          <a:p>
            <a:pPr marL="1657350" lvl="4" indent="-285750" algn="r" rtl="1">
              <a:lnSpc>
                <a:spcPct val="200000"/>
              </a:lnSpc>
              <a:buFont typeface="Wingdings" panose="05000000000000000000" pitchFamily="2" charset="2"/>
              <a:buChar char="v"/>
            </a:pPr>
            <a:r>
              <a:rPr lang="fa-IR" sz="2000" b="1" dirty="0">
                <a:solidFill>
                  <a:schemeClr val="tx2"/>
                </a:solidFill>
                <a:cs typeface="B Nazanin" pitchFamily="2" charset="-78"/>
              </a:rPr>
              <a:t>کامپیوترها جهت اتصال به هم و استفاده از برنامه‌های هم و اشتراک برنامه‌ها از نظر سخت‌افزاری احتیاج </a:t>
            </a:r>
            <a:r>
              <a:rPr lang="fa-IR" sz="2000" b="1" dirty="0" smtClean="0">
                <a:solidFill>
                  <a:schemeClr val="tx2"/>
                </a:solidFill>
                <a:cs typeface="B Nazanin" pitchFamily="2" charset="-78"/>
              </a:rPr>
              <a:t>به</a:t>
            </a:r>
            <a:r>
              <a:rPr lang="en-US" sz="2000" b="1" dirty="0" smtClean="0">
                <a:solidFill>
                  <a:schemeClr val="tx2"/>
                </a:solidFill>
                <a:cs typeface="B Nazanin" pitchFamily="2" charset="-78"/>
              </a:rPr>
              <a:t> </a:t>
            </a:r>
            <a:r>
              <a:rPr lang="fa-IR" sz="2000" b="1" dirty="0" smtClean="0">
                <a:solidFill>
                  <a:schemeClr val="tx2"/>
                </a:solidFill>
                <a:cs typeface="B Nazanin" pitchFamily="2" charset="-78"/>
              </a:rPr>
              <a:t>کارت </a:t>
            </a:r>
            <a:r>
              <a:rPr lang="fa-IR" sz="2000" b="1" dirty="0">
                <a:solidFill>
                  <a:schemeClr val="tx2"/>
                </a:solidFill>
                <a:cs typeface="B Nazanin" pitchFamily="2" charset="-78"/>
              </a:rPr>
              <a:t>شبکه یا </a:t>
            </a:r>
            <a:r>
              <a:rPr lang="en-US" sz="2000" b="1" dirty="0">
                <a:solidFill>
                  <a:schemeClr val="tx2"/>
                </a:solidFill>
                <a:cs typeface="B Nazanin" pitchFamily="2" charset="-78"/>
              </a:rPr>
              <a:t>LAN Card </a:t>
            </a:r>
            <a:r>
              <a:rPr lang="fa-IR" sz="2000" b="1" dirty="0" smtClean="0">
                <a:solidFill>
                  <a:schemeClr val="tx2"/>
                </a:solidFill>
                <a:cs typeface="B Nazanin" pitchFamily="2" charset="-78"/>
              </a:rPr>
              <a:t> دارند</a:t>
            </a:r>
            <a:endParaRPr lang="en-US" sz="2000" b="1" dirty="0">
              <a:solidFill>
                <a:schemeClr val="tx2"/>
              </a:solidFill>
              <a:cs typeface="B Nazanin" pitchFamily="2" charset="-78"/>
            </a:endParaRPr>
          </a:p>
        </p:txBody>
      </p:sp>
      <p:pic>
        <p:nvPicPr>
          <p:cNvPr id="1026" name="Picture 2" descr="http://upload.wikimedia.org/wikipedia/commons/thumb/9/9e/Network_card.jpg/200px-Network_car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3730707"/>
            <a:ext cx="1905000" cy="14097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14850" y="3457039"/>
            <a:ext cx="2704645" cy="2259368"/>
          </a:xfrm>
          <a:prstGeom prst="rect">
            <a:avLst/>
          </a:prstGeom>
        </p:spPr>
      </p:pic>
      <p:pic>
        <p:nvPicPr>
          <p:cNvPr id="5" name="Picture 4"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38400" y="4700717"/>
            <a:ext cx="2192101" cy="1690892"/>
          </a:xfrm>
          <a:prstGeom prst="rect">
            <a:avLst/>
          </a:prstGeom>
        </p:spPr>
      </p:pic>
    </p:spTree>
    <p:extLst>
      <p:ext uri="{BB962C8B-B14F-4D97-AF65-F5344CB8AC3E}">
        <p14:creationId xmlns:p14="http://schemas.microsoft.com/office/powerpoint/2010/main" val="3804960138"/>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flipV="1">
            <a:off x="533400" y="1028700"/>
            <a:ext cx="0" cy="6096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33400" y="1028700"/>
            <a:ext cx="8001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438150" y="304800"/>
            <a:ext cx="8153400" cy="609600"/>
          </a:xfrm>
          <a:prstGeom prst="rect">
            <a:avLst/>
          </a:prstGeom>
          <a:gradFill>
            <a:gsLst>
              <a:gs pos="0">
                <a:schemeClr val="accent1">
                  <a:tint val="66000"/>
                  <a:satMod val="160000"/>
                </a:schemeClr>
              </a:gs>
              <a:gs pos="45000">
                <a:schemeClr val="tx1">
                  <a:lumMod val="40000"/>
                  <a:lumOff val="60000"/>
                  <a:alpha val="32000"/>
                </a:schemeClr>
              </a:gs>
              <a:gs pos="100000">
                <a:schemeClr val="accent1">
                  <a:tint val="23500"/>
                  <a:satMod val="160000"/>
                </a:schemeClr>
              </a:gs>
            </a:gsLst>
            <a:lin ang="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1" algn="r" rtl="1">
              <a:spcBef>
                <a:spcPct val="50000"/>
              </a:spcBef>
            </a:pPr>
            <a:r>
              <a:rPr lang="fa-IR" sz="2400" b="1" dirty="0" smtClean="0">
                <a:solidFill>
                  <a:schemeClr val="tx2"/>
                </a:solidFill>
                <a:ea typeface="IranNastaliq" pitchFamily="18" charset="0"/>
                <a:cs typeface="B Titr" pitchFamily="2" charset="-78"/>
              </a:rPr>
              <a:t>کابل کشی شبکه</a:t>
            </a:r>
            <a:endParaRPr lang="en-US" sz="2400" b="1" dirty="0">
              <a:solidFill>
                <a:schemeClr val="tx2"/>
              </a:solidFill>
              <a:ea typeface="IranNastaliq" pitchFamily="18" charset="0"/>
              <a:cs typeface="B Titr" pitchFamily="2" charset="-78"/>
            </a:endParaRPr>
          </a:p>
        </p:txBody>
      </p:sp>
      <p:sp>
        <p:nvSpPr>
          <p:cNvPr id="2" name="AutoShape 2" descr="Image result for ‫کواکسیال‬‎"/>
          <p:cNvSpPr>
            <a:spLocks noChangeAspect="1" noChangeArrowheads="1"/>
          </p:cNvSpPr>
          <p:nvPr/>
        </p:nvSpPr>
        <p:spPr bwMode="auto">
          <a:xfrm>
            <a:off x="155575" y="-411163"/>
            <a:ext cx="1143000" cy="8572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Rectangle 3"/>
          <p:cNvSpPr/>
          <p:nvPr/>
        </p:nvSpPr>
        <p:spPr>
          <a:xfrm>
            <a:off x="304800" y="1524000"/>
            <a:ext cx="9448800" cy="1323439"/>
          </a:xfrm>
          <a:prstGeom prst="rect">
            <a:avLst/>
          </a:prstGeom>
        </p:spPr>
        <p:txBody>
          <a:bodyPr wrap="square">
            <a:spAutoFit/>
          </a:bodyPr>
          <a:lstStyle/>
          <a:p>
            <a:pPr marL="1657350" lvl="4" indent="-285750" algn="r" rtl="1">
              <a:lnSpc>
                <a:spcPct val="200000"/>
              </a:lnSpc>
              <a:buFont typeface="Wingdings" panose="05000000000000000000" pitchFamily="2" charset="2"/>
              <a:buChar char="v"/>
            </a:pPr>
            <a:r>
              <a:rPr lang="fa-IR" sz="2000" b="1" dirty="0">
                <a:solidFill>
                  <a:schemeClr val="tx2"/>
                </a:solidFill>
                <a:cs typeface="B Nazanin" pitchFamily="2" charset="-78"/>
              </a:rPr>
              <a:t>کانکتور استاندارد برای کابل های </a:t>
            </a:r>
            <a:r>
              <a:rPr lang="en-US" sz="2000" b="1" dirty="0">
                <a:solidFill>
                  <a:schemeClr val="tx2"/>
                </a:solidFill>
                <a:cs typeface="B Nazanin" pitchFamily="2" charset="-78"/>
              </a:rPr>
              <a:t>UTP ، </a:t>
            </a:r>
            <a:r>
              <a:rPr lang="fa-IR" sz="2000" b="1" dirty="0">
                <a:solidFill>
                  <a:schemeClr val="tx2"/>
                </a:solidFill>
                <a:cs typeface="B Nazanin" pitchFamily="2" charset="-78"/>
              </a:rPr>
              <a:t>از نوع </a:t>
            </a:r>
            <a:r>
              <a:rPr lang="en-US" sz="2000" b="1" dirty="0">
                <a:solidFill>
                  <a:schemeClr val="tx2"/>
                </a:solidFill>
                <a:cs typeface="B Nazanin" pitchFamily="2" charset="-78"/>
              </a:rPr>
              <a:t>RJ-45 </a:t>
            </a:r>
            <a:endParaRPr lang="fa-IR" sz="2000" b="1" dirty="0">
              <a:solidFill>
                <a:schemeClr val="tx2"/>
              </a:solidFill>
              <a:cs typeface="B Nazanin" pitchFamily="2" charset="-78"/>
            </a:endParaRPr>
          </a:p>
          <a:p>
            <a:pPr marL="1657350" lvl="4" indent="-285750" algn="r" rtl="1">
              <a:lnSpc>
                <a:spcPct val="200000"/>
              </a:lnSpc>
              <a:buFont typeface="Wingdings" panose="05000000000000000000" pitchFamily="2" charset="2"/>
              <a:buChar char="v"/>
            </a:pPr>
            <a:r>
              <a:rPr lang="fa-IR" sz="2000" b="1" dirty="0">
                <a:solidFill>
                  <a:schemeClr val="tx2"/>
                </a:solidFill>
                <a:cs typeface="B Nazanin" pitchFamily="2" charset="-78"/>
              </a:rPr>
              <a:t>کانکتور استاندارد برای کابل های کواکسیال، از نوع </a:t>
            </a:r>
            <a:r>
              <a:rPr lang="en-US" sz="2000" b="1" dirty="0">
                <a:solidFill>
                  <a:schemeClr val="tx2"/>
                </a:solidFill>
                <a:cs typeface="B Nazanin" pitchFamily="2" charset="-78"/>
              </a:rPr>
              <a:t>BNC </a:t>
            </a:r>
          </a:p>
        </p:txBody>
      </p:sp>
      <p:pic>
        <p:nvPicPr>
          <p:cNvPr id="6" name="Picture 2" descr="http://netamooz.net/images/amozesh/UTP.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075" y="2847439"/>
            <a:ext cx="3562350" cy="225742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netamooz.net/images/amozesh/Twiste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9425" y="3551753"/>
            <a:ext cx="3467100" cy="2876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6659561"/>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flipV="1">
            <a:off x="533400" y="1028700"/>
            <a:ext cx="0" cy="6096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33400" y="1028700"/>
            <a:ext cx="8001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438150" y="304800"/>
            <a:ext cx="8153400" cy="609600"/>
          </a:xfrm>
          <a:prstGeom prst="rect">
            <a:avLst/>
          </a:prstGeom>
          <a:gradFill>
            <a:gsLst>
              <a:gs pos="0">
                <a:schemeClr val="accent1">
                  <a:tint val="66000"/>
                  <a:satMod val="160000"/>
                </a:schemeClr>
              </a:gs>
              <a:gs pos="45000">
                <a:schemeClr val="tx1">
                  <a:lumMod val="40000"/>
                  <a:lumOff val="60000"/>
                  <a:alpha val="32000"/>
                </a:schemeClr>
              </a:gs>
              <a:gs pos="100000">
                <a:schemeClr val="accent1">
                  <a:tint val="23500"/>
                  <a:satMod val="160000"/>
                </a:schemeClr>
              </a:gs>
            </a:gsLst>
            <a:lin ang="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1" algn="r" rtl="1">
              <a:spcBef>
                <a:spcPct val="50000"/>
              </a:spcBef>
            </a:pPr>
            <a:r>
              <a:rPr lang="fa-IR" sz="2400" b="1" dirty="0" smtClean="0">
                <a:solidFill>
                  <a:schemeClr val="tx2"/>
                </a:solidFill>
                <a:ea typeface="IranNastaliq" pitchFamily="18" charset="0"/>
                <a:cs typeface="B Titr" pitchFamily="2" charset="-78"/>
              </a:rPr>
              <a:t>ترتیب </a:t>
            </a:r>
            <a:r>
              <a:rPr lang="fa-IR" sz="2400" b="1" dirty="0">
                <a:solidFill>
                  <a:schemeClr val="tx2"/>
                </a:solidFill>
                <a:ea typeface="IranNastaliq" pitchFamily="18" charset="0"/>
                <a:cs typeface="B Titr" pitchFamily="2" charset="-78"/>
              </a:rPr>
              <a:t>رنگ سیم ها </a:t>
            </a:r>
            <a:r>
              <a:rPr lang="fa-IR" sz="2400" b="1" dirty="0" smtClean="0">
                <a:solidFill>
                  <a:schemeClr val="tx2"/>
                </a:solidFill>
                <a:ea typeface="IranNastaliq" pitchFamily="18" charset="0"/>
                <a:cs typeface="B Titr" pitchFamily="2" charset="-78"/>
              </a:rPr>
              <a:t>درکابل </a:t>
            </a:r>
            <a:r>
              <a:rPr lang="fa-IR" sz="2400" b="1" dirty="0">
                <a:solidFill>
                  <a:schemeClr val="tx2"/>
                </a:solidFill>
                <a:ea typeface="IranNastaliq" pitchFamily="18" charset="0"/>
                <a:cs typeface="B Titr" pitchFamily="2" charset="-78"/>
              </a:rPr>
              <a:t>کشی شبکه </a:t>
            </a:r>
            <a:r>
              <a:rPr lang="en-US" sz="2400" b="1" dirty="0">
                <a:solidFill>
                  <a:schemeClr val="tx2"/>
                </a:solidFill>
                <a:ea typeface="IranNastaliq" pitchFamily="18" charset="0"/>
                <a:cs typeface="B Titr" pitchFamily="2" charset="-78"/>
              </a:rPr>
              <a:t>RJ45</a:t>
            </a:r>
          </a:p>
        </p:txBody>
      </p:sp>
      <p:sp>
        <p:nvSpPr>
          <p:cNvPr id="2" name="AutoShape 2" descr="Image result for ‫کواکسیال‬‎"/>
          <p:cNvSpPr>
            <a:spLocks noChangeAspect="1" noChangeArrowheads="1"/>
          </p:cNvSpPr>
          <p:nvPr/>
        </p:nvSpPr>
        <p:spPr bwMode="auto">
          <a:xfrm>
            <a:off x="155575" y="-411163"/>
            <a:ext cx="1143000" cy="8572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0" name="Picture 2" descr="http://netamooz.net/images/amozesh/cabling-standard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7350" y="1638300"/>
            <a:ext cx="5715000" cy="4400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0042624"/>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flipV="1">
            <a:off x="533400" y="1028700"/>
            <a:ext cx="0" cy="6096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33400" y="1028700"/>
            <a:ext cx="8001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438150" y="304800"/>
            <a:ext cx="8153400" cy="609600"/>
          </a:xfrm>
          <a:prstGeom prst="rect">
            <a:avLst/>
          </a:prstGeom>
          <a:gradFill>
            <a:gsLst>
              <a:gs pos="0">
                <a:schemeClr val="accent1">
                  <a:tint val="66000"/>
                  <a:satMod val="160000"/>
                </a:schemeClr>
              </a:gs>
              <a:gs pos="45000">
                <a:schemeClr val="tx1">
                  <a:lumMod val="40000"/>
                  <a:lumOff val="60000"/>
                  <a:alpha val="32000"/>
                </a:schemeClr>
              </a:gs>
              <a:gs pos="100000">
                <a:schemeClr val="accent1">
                  <a:tint val="23500"/>
                  <a:satMod val="160000"/>
                </a:schemeClr>
              </a:gs>
            </a:gsLst>
            <a:lin ang="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1" algn="r" rtl="1">
              <a:spcBef>
                <a:spcPct val="50000"/>
              </a:spcBef>
            </a:pPr>
            <a:r>
              <a:rPr lang="fa-IR" sz="2400" b="1" dirty="0" smtClean="0">
                <a:solidFill>
                  <a:schemeClr val="tx2"/>
                </a:solidFill>
                <a:ea typeface="IranNastaliq" pitchFamily="18" charset="0"/>
                <a:cs typeface="B Titr" pitchFamily="2" charset="-78"/>
              </a:rPr>
              <a:t>انواع کابل </a:t>
            </a:r>
            <a:r>
              <a:rPr lang="fa-IR" sz="2400" b="1" dirty="0">
                <a:solidFill>
                  <a:schemeClr val="tx2"/>
                </a:solidFill>
                <a:ea typeface="IranNastaliq" pitchFamily="18" charset="0"/>
                <a:cs typeface="B Titr" pitchFamily="2" charset="-78"/>
              </a:rPr>
              <a:t>کشی شبکه </a:t>
            </a:r>
            <a:r>
              <a:rPr lang="en-US" sz="2400" b="1" dirty="0">
                <a:solidFill>
                  <a:schemeClr val="tx2"/>
                </a:solidFill>
                <a:ea typeface="IranNastaliq" pitchFamily="18" charset="0"/>
                <a:cs typeface="B Titr" pitchFamily="2" charset="-78"/>
              </a:rPr>
              <a:t>RJ45</a:t>
            </a:r>
          </a:p>
        </p:txBody>
      </p:sp>
      <p:sp>
        <p:nvSpPr>
          <p:cNvPr id="2" name="AutoShape 2" descr="Image result for ‫کواکسیال‬‎"/>
          <p:cNvSpPr>
            <a:spLocks noChangeAspect="1" noChangeArrowheads="1"/>
          </p:cNvSpPr>
          <p:nvPr/>
        </p:nvSpPr>
        <p:spPr bwMode="auto">
          <a:xfrm>
            <a:off x="155575" y="-411163"/>
            <a:ext cx="1143000" cy="8572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Rectangle 3"/>
          <p:cNvSpPr/>
          <p:nvPr/>
        </p:nvSpPr>
        <p:spPr>
          <a:xfrm>
            <a:off x="0" y="1752600"/>
            <a:ext cx="9448800" cy="3785652"/>
          </a:xfrm>
          <a:prstGeom prst="rect">
            <a:avLst/>
          </a:prstGeom>
        </p:spPr>
        <p:txBody>
          <a:bodyPr wrap="square">
            <a:spAutoFit/>
          </a:bodyPr>
          <a:lstStyle/>
          <a:p>
            <a:pPr marL="1657350" lvl="4" indent="-285750" algn="r" rtl="1">
              <a:lnSpc>
                <a:spcPct val="200000"/>
              </a:lnSpc>
              <a:buFont typeface="Wingdings" panose="05000000000000000000" pitchFamily="2" charset="2"/>
              <a:buChar char="v"/>
            </a:pPr>
            <a:r>
              <a:rPr lang="en-US" sz="2000" b="1" dirty="0">
                <a:solidFill>
                  <a:schemeClr val="tx2"/>
                </a:solidFill>
                <a:cs typeface="B Nazanin" pitchFamily="2" charset="-78"/>
              </a:rPr>
              <a:t>Cross </a:t>
            </a:r>
            <a:r>
              <a:rPr lang="en-US" sz="2000" b="1" dirty="0" smtClean="0">
                <a:solidFill>
                  <a:schemeClr val="tx2"/>
                </a:solidFill>
                <a:cs typeface="B Nazanin" pitchFamily="2" charset="-78"/>
              </a:rPr>
              <a:t>Over</a:t>
            </a:r>
            <a:endParaRPr lang="fa-IR" sz="2000" b="1" dirty="0" smtClean="0">
              <a:solidFill>
                <a:schemeClr val="tx2"/>
              </a:solidFill>
              <a:cs typeface="B Nazanin" pitchFamily="2" charset="-78"/>
            </a:endParaRPr>
          </a:p>
          <a:p>
            <a:pPr marL="2114550" lvl="5" indent="-285750">
              <a:lnSpc>
                <a:spcPct val="200000"/>
              </a:lnSpc>
              <a:buFont typeface="Wingdings" panose="05000000000000000000" pitchFamily="2" charset="2"/>
              <a:buChar char="v"/>
            </a:pPr>
            <a:r>
              <a:rPr lang="fa-IR" sz="2000" b="1" dirty="0">
                <a:solidFill>
                  <a:schemeClr val="tx2"/>
                </a:solidFill>
                <a:cs typeface="B Nazanin" pitchFamily="2" charset="-78"/>
              </a:rPr>
              <a:t>در این نوع کابل کشی در یک طرف استاندارد 568</a:t>
            </a:r>
            <a:r>
              <a:rPr lang="en-US" sz="2000" b="1" dirty="0">
                <a:solidFill>
                  <a:schemeClr val="tx2"/>
                </a:solidFill>
                <a:cs typeface="B Nazanin" pitchFamily="2" charset="-78"/>
              </a:rPr>
              <a:t>A </a:t>
            </a:r>
            <a:r>
              <a:rPr lang="fa-IR" sz="2000" b="1" dirty="0">
                <a:solidFill>
                  <a:schemeClr val="tx2"/>
                </a:solidFill>
                <a:cs typeface="B Nazanin" pitchFamily="2" charset="-78"/>
              </a:rPr>
              <a:t>و در طرف دیگر 568</a:t>
            </a:r>
            <a:r>
              <a:rPr lang="en-US" sz="2000" b="1" dirty="0" smtClean="0">
                <a:solidFill>
                  <a:schemeClr val="tx2"/>
                </a:solidFill>
                <a:cs typeface="B Nazanin" pitchFamily="2" charset="-78"/>
              </a:rPr>
              <a:t>B</a:t>
            </a:r>
            <a:r>
              <a:rPr lang="fa-IR" sz="2000" b="1" dirty="0" smtClean="0">
                <a:solidFill>
                  <a:schemeClr val="tx2"/>
                </a:solidFill>
                <a:cs typeface="B Nazanin" pitchFamily="2" charset="-78"/>
              </a:rPr>
              <a:t> استفاده </a:t>
            </a:r>
            <a:r>
              <a:rPr lang="fa-IR" sz="2000" b="1" dirty="0">
                <a:solidFill>
                  <a:schemeClr val="tx2"/>
                </a:solidFill>
                <a:cs typeface="B Nazanin" pitchFamily="2" charset="-78"/>
              </a:rPr>
              <a:t>می شود </a:t>
            </a:r>
            <a:endParaRPr lang="fa-IR" sz="2000" b="1" dirty="0" smtClean="0">
              <a:solidFill>
                <a:schemeClr val="tx2"/>
              </a:solidFill>
              <a:cs typeface="B Nazanin" pitchFamily="2" charset="-78"/>
            </a:endParaRPr>
          </a:p>
          <a:p>
            <a:pPr marL="2114550" lvl="5" indent="-285750">
              <a:lnSpc>
                <a:spcPct val="200000"/>
              </a:lnSpc>
              <a:buFont typeface="Wingdings" panose="05000000000000000000" pitchFamily="2" charset="2"/>
              <a:buChar char="v"/>
            </a:pPr>
            <a:r>
              <a:rPr lang="fa-IR" sz="2000" b="1" dirty="0" smtClean="0">
                <a:solidFill>
                  <a:schemeClr val="tx2"/>
                </a:solidFill>
                <a:cs typeface="B Nazanin" pitchFamily="2" charset="-78"/>
              </a:rPr>
              <a:t> </a:t>
            </a:r>
            <a:r>
              <a:rPr lang="fa-IR" sz="2000" b="1" dirty="0">
                <a:solidFill>
                  <a:schemeClr val="tx2"/>
                </a:solidFill>
                <a:cs typeface="B Nazanin" pitchFamily="2" charset="-78"/>
              </a:rPr>
              <a:t>می خواهید هر دو طرف کابل را به یک کامپیوتر متصل کنید</a:t>
            </a:r>
          </a:p>
          <a:p>
            <a:pPr marL="2114550" lvl="5" indent="-285750">
              <a:lnSpc>
                <a:spcPct val="200000"/>
              </a:lnSpc>
              <a:buFont typeface="Wingdings" panose="05000000000000000000" pitchFamily="2" charset="2"/>
              <a:buChar char="v"/>
            </a:pPr>
            <a:r>
              <a:rPr lang="fa-IR" sz="2000" b="1" dirty="0">
                <a:solidFill>
                  <a:schemeClr val="tx2"/>
                </a:solidFill>
                <a:cs typeface="B Nazanin" pitchFamily="2" charset="-78"/>
              </a:rPr>
              <a:t>برای اینکه مسیر ارسال و دریافت در دو طرف کابل منطبق باشد , بایستی از دو استاندارد معکوس هم استفاده شود</a:t>
            </a:r>
            <a:endParaRPr lang="en-US" sz="2000" b="1" dirty="0">
              <a:solidFill>
                <a:schemeClr val="tx2"/>
              </a:solidFill>
              <a:cs typeface="B Nazanin" pitchFamily="2" charset="-78"/>
            </a:endParaRPr>
          </a:p>
        </p:txBody>
      </p:sp>
    </p:spTree>
    <p:extLst>
      <p:ext uri="{BB962C8B-B14F-4D97-AF65-F5344CB8AC3E}">
        <p14:creationId xmlns:p14="http://schemas.microsoft.com/office/powerpoint/2010/main" val="1404932256"/>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flipV="1">
            <a:off x="533400" y="1028700"/>
            <a:ext cx="0" cy="6096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33400" y="1028700"/>
            <a:ext cx="8001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438150" y="304800"/>
            <a:ext cx="8153400" cy="609600"/>
          </a:xfrm>
          <a:prstGeom prst="rect">
            <a:avLst/>
          </a:prstGeom>
          <a:gradFill>
            <a:gsLst>
              <a:gs pos="0">
                <a:schemeClr val="accent1">
                  <a:tint val="66000"/>
                  <a:satMod val="160000"/>
                </a:schemeClr>
              </a:gs>
              <a:gs pos="45000">
                <a:schemeClr val="tx1">
                  <a:lumMod val="40000"/>
                  <a:lumOff val="60000"/>
                  <a:alpha val="32000"/>
                </a:schemeClr>
              </a:gs>
              <a:gs pos="100000">
                <a:schemeClr val="accent1">
                  <a:tint val="23500"/>
                  <a:satMod val="160000"/>
                </a:schemeClr>
              </a:gs>
            </a:gsLst>
            <a:lin ang="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2" algn="r" rtl="1">
              <a:spcBef>
                <a:spcPct val="50000"/>
              </a:spcBef>
            </a:pPr>
            <a:r>
              <a:rPr lang="fa-IR" sz="2400" b="1" dirty="0">
                <a:solidFill>
                  <a:schemeClr val="tx2"/>
                </a:solidFill>
                <a:ea typeface="IranNastaliq" pitchFamily="18" charset="0"/>
                <a:cs typeface="B Titr" pitchFamily="2" charset="-78"/>
              </a:rPr>
              <a:t>انواع رسانه انتقال</a:t>
            </a:r>
            <a:endParaRPr lang="en-US" sz="2400" b="1" dirty="0">
              <a:solidFill>
                <a:schemeClr val="tx2"/>
              </a:solidFill>
              <a:ea typeface="IranNastaliq" pitchFamily="18" charset="0"/>
              <a:cs typeface="B Titr" pitchFamily="2" charset="-78"/>
            </a:endParaRPr>
          </a:p>
        </p:txBody>
      </p:sp>
      <p:sp>
        <p:nvSpPr>
          <p:cNvPr id="2" name="Rectangle 1"/>
          <p:cNvSpPr/>
          <p:nvPr/>
        </p:nvSpPr>
        <p:spPr>
          <a:xfrm>
            <a:off x="438150" y="1638300"/>
            <a:ext cx="7715250" cy="3170099"/>
          </a:xfrm>
          <a:prstGeom prst="rect">
            <a:avLst/>
          </a:prstGeom>
        </p:spPr>
        <p:txBody>
          <a:bodyPr wrap="square">
            <a:spAutoFit/>
          </a:bodyPr>
          <a:lstStyle/>
          <a:p>
            <a:pPr marL="285750" indent="-285750" algn="r" rtl="1">
              <a:lnSpc>
                <a:spcPct val="250000"/>
              </a:lnSpc>
              <a:buFont typeface="Wingdings" panose="05000000000000000000" pitchFamily="2" charset="2"/>
              <a:buChar char="v"/>
            </a:pPr>
            <a:r>
              <a:rPr lang="fa-IR" sz="2000" b="1" dirty="0">
                <a:solidFill>
                  <a:schemeClr val="tx2"/>
                </a:solidFill>
                <a:cs typeface="B Nazanin" pitchFamily="2" charset="-78"/>
              </a:rPr>
              <a:t>هدايت ناپذیر: اطلاعات را از طريق امواج الكترومغناطيس درون فضا ارسال مي كنند</a:t>
            </a:r>
          </a:p>
          <a:p>
            <a:pPr marL="742950" lvl="1" indent="-285750" algn="r" rtl="1">
              <a:lnSpc>
                <a:spcPct val="250000"/>
              </a:lnSpc>
              <a:buFont typeface="Wingdings" panose="05000000000000000000" pitchFamily="2" charset="2"/>
              <a:buChar char="v"/>
            </a:pPr>
            <a:r>
              <a:rPr lang="fa-IR" sz="2000" b="1" dirty="0" smtClean="0">
                <a:solidFill>
                  <a:schemeClr val="tx2"/>
                </a:solidFill>
                <a:cs typeface="B Nazanin" pitchFamily="2" charset="-78"/>
              </a:rPr>
              <a:t>ماهواره </a:t>
            </a:r>
            <a:r>
              <a:rPr lang="fa-IR" sz="2000" b="1" dirty="0">
                <a:solidFill>
                  <a:schemeClr val="tx2"/>
                </a:solidFill>
                <a:cs typeface="B Nazanin" pitchFamily="2" charset="-78"/>
              </a:rPr>
              <a:t>ها</a:t>
            </a:r>
          </a:p>
          <a:p>
            <a:pPr marL="742950" lvl="1" indent="-285750" algn="r" rtl="1">
              <a:lnSpc>
                <a:spcPct val="250000"/>
              </a:lnSpc>
              <a:buFont typeface="Wingdings" panose="05000000000000000000" pitchFamily="2" charset="2"/>
              <a:buChar char="v"/>
            </a:pPr>
            <a:r>
              <a:rPr lang="fa-IR" sz="2000" b="1" dirty="0" smtClean="0">
                <a:solidFill>
                  <a:schemeClr val="tx2"/>
                </a:solidFill>
                <a:cs typeface="B Nazanin" pitchFamily="2" charset="-78"/>
              </a:rPr>
              <a:t>مايكروويو </a:t>
            </a:r>
            <a:r>
              <a:rPr lang="fa-IR" sz="2000" b="1" dirty="0">
                <a:solidFill>
                  <a:schemeClr val="tx2"/>
                </a:solidFill>
                <a:cs typeface="B Nazanin" pitchFamily="2" charset="-78"/>
              </a:rPr>
              <a:t>زميني</a:t>
            </a:r>
          </a:p>
          <a:p>
            <a:pPr marL="742950" lvl="1" indent="-285750" algn="r" rtl="1">
              <a:lnSpc>
                <a:spcPct val="250000"/>
              </a:lnSpc>
              <a:buFont typeface="Wingdings" panose="05000000000000000000" pitchFamily="2" charset="2"/>
              <a:buChar char="v"/>
            </a:pPr>
            <a:r>
              <a:rPr lang="fa-IR" sz="2000" b="1" dirty="0">
                <a:solidFill>
                  <a:schemeClr val="tx2"/>
                </a:solidFill>
                <a:cs typeface="B Nazanin" pitchFamily="2" charset="-78"/>
              </a:rPr>
              <a:t>ر</a:t>
            </a:r>
            <a:r>
              <a:rPr lang="fa-IR" sz="2000" b="1" dirty="0" smtClean="0">
                <a:solidFill>
                  <a:schemeClr val="tx2"/>
                </a:solidFill>
                <a:cs typeface="B Nazanin" pitchFamily="2" charset="-78"/>
              </a:rPr>
              <a:t>اديو ها</a:t>
            </a:r>
            <a:endParaRPr lang="en-US" sz="2000" b="1" dirty="0">
              <a:solidFill>
                <a:schemeClr val="tx2"/>
              </a:solidFill>
              <a:cs typeface="B Nazanin" pitchFamily="2" charset="-78"/>
            </a:endParaRPr>
          </a:p>
        </p:txBody>
      </p:sp>
    </p:spTree>
    <p:extLst>
      <p:ext uri="{BB962C8B-B14F-4D97-AF65-F5344CB8AC3E}">
        <p14:creationId xmlns:p14="http://schemas.microsoft.com/office/powerpoint/2010/main" val="1555133130"/>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flipV="1">
            <a:off x="533400" y="1028700"/>
            <a:ext cx="0" cy="6096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33400" y="1028700"/>
            <a:ext cx="8001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438150" y="304800"/>
            <a:ext cx="8153400" cy="609600"/>
          </a:xfrm>
          <a:prstGeom prst="rect">
            <a:avLst/>
          </a:prstGeom>
          <a:gradFill>
            <a:gsLst>
              <a:gs pos="0">
                <a:schemeClr val="accent1">
                  <a:tint val="66000"/>
                  <a:satMod val="160000"/>
                </a:schemeClr>
              </a:gs>
              <a:gs pos="45000">
                <a:schemeClr val="tx1">
                  <a:lumMod val="40000"/>
                  <a:lumOff val="60000"/>
                  <a:alpha val="32000"/>
                </a:schemeClr>
              </a:gs>
              <a:gs pos="100000">
                <a:schemeClr val="accent1">
                  <a:tint val="23500"/>
                  <a:satMod val="160000"/>
                </a:schemeClr>
              </a:gs>
            </a:gsLst>
            <a:lin ang="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1" algn="r" rtl="1">
              <a:spcBef>
                <a:spcPct val="50000"/>
              </a:spcBef>
            </a:pPr>
            <a:r>
              <a:rPr lang="fa-IR" sz="2400" b="1" dirty="0" smtClean="0">
                <a:solidFill>
                  <a:schemeClr val="tx2"/>
                </a:solidFill>
                <a:ea typeface="IranNastaliq" pitchFamily="18" charset="0"/>
                <a:cs typeface="B Titr" pitchFamily="2" charset="-78"/>
              </a:rPr>
              <a:t>انواع کابل </a:t>
            </a:r>
            <a:r>
              <a:rPr lang="fa-IR" sz="2400" b="1" dirty="0">
                <a:solidFill>
                  <a:schemeClr val="tx2"/>
                </a:solidFill>
                <a:ea typeface="IranNastaliq" pitchFamily="18" charset="0"/>
                <a:cs typeface="B Titr" pitchFamily="2" charset="-78"/>
              </a:rPr>
              <a:t>کشی شبکه </a:t>
            </a:r>
            <a:r>
              <a:rPr lang="en-US" sz="2400" b="1" dirty="0">
                <a:solidFill>
                  <a:schemeClr val="tx2"/>
                </a:solidFill>
                <a:ea typeface="IranNastaliq" pitchFamily="18" charset="0"/>
                <a:cs typeface="B Titr" pitchFamily="2" charset="-78"/>
              </a:rPr>
              <a:t>RJ45</a:t>
            </a:r>
          </a:p>
        </p:txBody>
      </p:sp>
      <p:sp>
        <p:nvSpPr>
          <p:cNvPr id="2" name="AutoShape 2" descr="Image result for ‫کواکسیال‬‎"/>
          <p:cNvSpPr>
            <a:spLocks noChangeAspect="1" noChangeArrowheads="1"/>
          </p:cNvSpPr>
          <p:nvPr/>
        </p:nvSpPr>
        <p:spPr bwMode="auto">
          <a:xfrm>
            <a:off x="155575" y="-411163"/>
            <a:ext cx="1143000" cy="8572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Rectangle 3"/>
          <p:cNvSpPr/>
          <p:nvPr/>
        </p:nvSpPr>
        <p:spPr>
          <a:xfrm>
            <a:off x="0" y="1752600"/>
            <a:ext cx="9448800" cy="4401205"/>
          </a:xfrm>
          <a:prstGeom prst="rect">
            <a:avLst/>
          </a:prstGeom>
        </p:spPr>
        <p:txBody>
          <a:bodyPr wrap="square">
            <a:spAutoFit/>
          </a:bodyPr>
          <a:lstStyle/>
          <a:p>
            <a:pPr marL="1657350" lvl="4" indent="-285750" algn="r" rtl="1">
              <a:lnSpc>
                <a:spcPct val="200000"/>
              </a:lnSpc>
              <a:buFont typeface="Wingdings" panose="05000000000000000000" pitchFamily="2" charset="2"/>
              <a:buChar char="v"/>
            </a:pPr>
            <a:r>
              <a:rPr lang="en-US" sz="2000" b="1" dirty="0">
                <a:solidFill>
                  <a:schemeClr val="tx2"/>
                </a:solidFill>
                <a:cs typeface="B Nazanin" pitchFamily="2" charset="-78"/>
              </a:rPr>
              <a:t>Straight</a:t>
            </a:r>
          </a:p>
          <a:p>
            <a:pPr marL="2114550" lvl="5" indent="-285750">
              <a:lnSpc>
                <a:spcPct val="200000"/>
              </a:lnSpc>
              <a:buFont typeface="Wingdings" panose="05000000000000000000" pitchFamily="2" charset="2"/>
              <a:buChar char="v"/>
            </a:pPr>
            <a:r>
              <a:rPr lang="fa-IR" sz="2000" b="1" dirty="0">
                <a:solidFill>
                  <a:schemeClr val="tx2"/>
                </a:solidFill>
                <a:cs typeface="B Nazanin" pitchFamily="2" charset="-78"/>
              </a:rPr>
              <a:t>در انتهای هر دو طرف کابل از استاندارد 568</a:t>
            </a:r>
            <a:r>
              <a:rPr lang="en-US" sz="2000" b="1" dirty="0">
                <a:solidFill>
                  <a:schemeClr val="tx2"/>
                </a:solidFill>
                <a:cs typeface="B Nazanin" pitchFamily="2" charset="-78"/>
              </a:rPr>
              <a:t>A </a:t>
            </a:r>
            <a:r>
              <a:rPr lang="fa-IR" sz="2000" b="1" dirty="0">
                <a:solidFill>
                  <a:schemeClr val="tx2"/>
                </a:solidFill>
                <a:cs typeface="B Nazanin" pitchFamily="2" charset="-78"/>
              </a:rPr>
              <a:t>استفاده می شود</a:t>
            </a:r>
          </a:p>
          <a:p>
            <a:pPr marL="2114550" lvl="5" indent="-285750">
              <a:lnSpc>
                <a:spcPct val="200000"/>
              </a:lnSpc>
              <a:buFont typeface="Wingdings" panose="05000000000000000000" pitchFamily="2" charset="2"/>
              <a:buChar char="v"/>
            </a:pPr>
            <a:r>
              <a:rPr lang="fa-IR" sz="2000" b="1" dirty="0">
                <a:solidFill>
                  <a:schemeClr val="tx2"/>
                </a:solidFill>
                <a:cs typeface="B Nazanin" pitchFamily="2" charset="-78"/>
              </a:rPr>
              <a:t>یک طرف کابل را به کامپیوتر متصل کرده و طرف دیگر کابل را به یکی از انواع ابزار های شبکه همچون هاب , سوییچ , متصل کنید</a:t>
            </a:r>
          </a:p>
          <a:p>
            <a:pPr marL="2114550" lvl="5" indent="-285750">
              <a:lnSpc>
                <a:spcPct val="200000"/>
              </a:lnSpc>
              <a:buFont typeface="Wingdings" panose="05000000000000000000" pitchFamily="2" charset="2"/>
              <a:buChar char="v"/>
            </a:pPr>
            <a:r>
              <a:rPr lang="fa-IR" sz="2000" b="1" dirty="0">
                <a:solidFill>
                  <a:schemeClr val="tx2"/>
                </a:solidFill>
                <a:cs typeface="B Nazanin" pitchFamily="2" charset="-78"/>
              </a:rPr>
              <a:t>در </a:t>
            </a:r>
            <a:r>
              <a:rPr lang="fa-IR" sz="2000" b="1" dirty="0" smtClean="0">
                <a:solidFill>
                  <a:schemeClr val="tx2"/>
                </a:solidFill>
                <a:cs typeface="B Nazanin" pitchFamily="2" charset="-78"/>
              </a:rPr>
              <a:t>ابزارهای </a:t>
            </a:r>
            <a:r>
              <a:rPr lang="fa-IR" sz="2000" b="1" dirty="0">
                <a:solidFill>
                  <a:schemeClr val="tx2"/>
                </a:solidFill>
                <a:cs typeface="B Nazanin" pitchFamily="2" charset="-78"/>
              </a:rPr>
              <a:t>شبکه مسیر پورت در داخل ابزار </a:t>
            </a:r>
            <a:r>
              <a:rPr lang="fa-IR" sz="2000" b="1" dirty="0" smtClean="0">
                <a:solidFill>
                  <a:schemeClr val="tx2"/>
                </a:solidFill>
                <a:cs typeface="B Nazanin" pitchFamily="2" charset="-78"/>
              </a:rPr>
              <a:t>معکوس </a:t>
            </a:r>
            <a:r>
              <a:rPr lang="fa-IR" sz="2000" b="1" dirty="0">
                <a:solidFill>
                  <a:schemeClr val="tx2"/>
                </a:solidFill>
                <a:cs typeface="B Nazanin" pitchFamily="2" charset="-78"/>
              </a:rPr>
              <a:t>شده است و دیگر شما نیاز ندارید که این مسیر را یکبار دیگر تغییر دهید . همان موضوع ارسال و دریافت </a:t>
            </a:r>
            <a:r>
              <a:rPr lang="fa-IR" sz="2000" b="1" dirty="0" smtClean="0">
                <a:solidFill>
                  <a:schemeClr val="tx2"/>
                </a:solidFill>
                <a:cs typeface="B Nazanin" pitchFamily="2" charset="-78"/>
              </a:rPr>
              <a:t>است</a:t>
            </a:r>
          </a:p>
          <a:p>
            <a:pPr marL="2114550" lvl="5" indent="-285750">
              <a:lnSpc>
                <a:spcPct val="200000"/>
              </a:lnSpc>
              <a:buFont typeface="Wingdings" panose="05000000000000000000" pitchFamily="2" charset="2"/>
              <a:buChar char="v"/>
            </a:pPr>
            <a:r>
              <a:rPr lang="fa-IR" sz="2000" b="1" dirty="0" smtClean="0">
                <a:solidFill>
                  <a:schemeClr val="tx2"/>
                </a:solidFill>
                <a:cs typeface="B Nazanin" pitchFamily="2" charset="-78"/>
              </a:rPr>
              <a:t> </a:t>
            </a:r>
            <a:r>
              <a:rPr lang="fa-IR" sz="2000" b="1" dirty="0">
                <a:solidFill>
                  <a:schemeClr val="tx2"/>
                </a:solidFill>
                <a:cs typeface="B Nazanin" pitchFamily="2" charset="-78"/>
              </a:rPr>
              <a:t>دو کابل وظیفه دریافت و دو کابل دیگر وظیفه ارسال را دارند </a:t>
            </a:r>
            <a:r>
              <a:rPr lang="fa-IR" sz="2000" b="1" dirty="0" smtClean="0">
                <a:solidFill>
                  <a:schemeClr val="tx2"/>
                </a:solidFill>
                <a:cs typeface="B Nazanin" pitchFamily="2" charset="-78"/>
              </a:rPr>
              <a:t>.</a:t>
            </a:r>
            <a:endParaRPr lang="fa-IR" sz="2000" b="1" dirty="0">
              <a:solidFill>
                <a:schemeClr val="tx2"/>
              </a:solidFill>
              <a:cs typeface="B Nazanin" pitchFamily="2" charset="-78"/>
            </a:endParaRPr>
          </a:p>
        </p:txBody>
      </p:sp>
    </p:spTree>
    <p:extLst>
      <p:ext uri="{BB962C8B-B14F-4D97-AF65-F5344CB8AC3E}">
        <p14:creationId xmlns:p14="http://schemas.microsoft.com/office/powerpoint/2010/main" val="4033229373"/>
      </p:ext>
    </p:extLst>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flipV="1">
            <a:off x="533400" y="1028700"/>
            <a:ext cx="0" cy="6096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33400" y="1028700"/>
            <a:ext cx="8001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438150" y="304800"/>
            <a:ext cx="8153400" cy="609600"/>
          </a:xfrm>
          <a:prstGeom prst="rect">
            <a:avLst/>
          </a:prstGeom>
          <a:gradFill>
            <a:gsLst>
              <a:gs pos="0">
                <a:schemeClr val="accent1">
                  <a:tint val="66000"/>
                  <a:satMod val="160000"/>
                </a:schemeClr>
              </a:gs>
              <a:gs pos="45000">
                <a:schemeClr val="tx1">
                  <a:lumMod val="40000"/>
                  <a:lumOff val="60000"/>
                  <a:alpha val="32000"/>
                </a:schemeClr>
              </a:gs>
              <a:gs pos="100000">
                <a:schemeClr val="accent1">
                  <a:tint val="23500"/>
                  <a:satMod val="160000"/>
                </a:schemeClr>
              </a:gs>
            </a:gsLst>
            <a:lin ang="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1" algn="r" rtl="1">
              <a:spcBef>
                <a:spcPct val="50000"/>
              </a:spcBef>
            </a:pPr>
            <a:r>
              <a:rPr lang="fa-IR" sz="2400" b="1" dirty="0" smtClean="0">
                <a:solidFill>
                  <a:schemeClr val="tx2"/>
                </a:solidFill>
                <a:ea typeface="IranNastaliq" pitchFamily="18" charset="0"/>
                <a:cs typeface="B Titr" pitchFamily="2" charset="-78"/>
              </a:rPr>
              <a:t>انواع کابل </a:t>
            </a:r>
            <a:r>
              <a:rPr lang="fa-IR" sz="2400" b="1" dirty="0">
                <a:solidFill>
                  <a:schemeClr val="tx2"/>
                </a:solidFill>
                <a:ea typeface="IranNastaliq" pitchFamily="18" charset="0"/>
                <a:cs typeface="B Titr" pitchFamily="2" charset="-78"/>
              </a:rPr>
              <a:t>کشی شبکه </a:t>
            </a:r>
            <a:r>
              <a:rPr lang="en-US" sz="2400" b="1" dirty="0">
                <a:solidFill>
                  <a:schemeClr val="tx2"/>
                </a:solidFill>
                <a:ea typeface="IranNastaliq" pitchFamily="18" charset="0"/>
                <a:cs typeface="B Titr" pitchFamily="2" charset="-78"/>
              </a:rPr>
              <a:t>RJ45</a:t>
            </a:r>
          </a:p>
        </p:txBody>
      </p:sp>
      <p:sp>
        <p:nvSpPr>
          <p:cNvPr id="2" name="AutoShape 2" descr="Image result for ‫کواکسیال‬‎"/>
          <p:cNvSpPr>
            <a:spLocks noChangeAspect="1" noChangeArrowheads="1"/>
          </p:cNvSpPr>
          <p:nvPr/>
        </p:nvSpPr>
        <p:spPr bwMode="auto">
          <a:xfrm>
            <a:off x="155575" y="-411163"/>
            <a:ext cx="1143000" cy="8572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Rectangle 3"/>
          <p:cNvSpPr/>
          <p:nvPr/>
        </p:nvSpPr>
        <p:spPr>
          <a:xfrm>
            <a:off x="0" y="1752600"/>
            <a:ext cx="9695353" cy="3785652"/>
          </a:xfrm>
          <a:prstGeom prst="rect">
            <a:avLst/>
          </a:prstGeom>
        </p:spPr>
        <p:txBody>
          <a:bodyPr wrap="square">
            <a:spAutoFit/>
          </a:bodyPr>
          <a:lstStyle/>
          <a:p>
            <a:pPr marL="1657350" lvl="4" indent="-285750" algn="r" rtl="1">
              <a:lnSpc>
                <a:spcPct val="200000"/>
              </a:lnSpc>
              <a:buFont typeface="Wingdings" panose="05000000000000000000" pitchFamily="2" charset="2"/>
              <a:buChar char="v"/>
            </a:pPr>
            <a:r>
              <a:rPr lang="en-US" sz="2000" b="1" dirty="0" err="1" smtClean="0">
                <a:solidFill>
                  <a:schemeClr val="tx2"/>
                </a:solidFill>
                <a:cs typeface="B Nazanin" pitchFamily="2" charset="-78"/>
              </a:rPr>
              <a:t>RollOver</a:t>
            </a:r>
            <a:r>
              <a:rPr lang="en-US" sz="2000" dirty="0"/>
              <a:t> </a:t>
            </a:r>
          </a:p>
          <a:p>
            <a:pPr marL="2114550" lvl="5" indent="-285750">
              <a:lnSpc>
                <a:spcPct val="200000"/>
              </a:lnSpc>
              <a:buFont typeface="Wingdings" panose="05000000000000000000" pitchFamily="2" charset="2"/>
              <a:buChar char="v"/>
            </a:pPr>
            <a:r>
              <a:rPr lang="fa-IR" sz="2000" b="1" dirty="0">
                <a:solidFill>
                  <a:schemeClr val="tx2"/>
                </a:solidFill>
                <a:cs typeface="B Nazanin" pitchFamily="2" charset="-78"/>
              </a:rPr>
              <a:t>در این مدل از کابل کشی در یک جهت 568</a:t>
            </a:r>
            <a:r>
              <a:rPr lang="en-US" sz="2000" b="1" dirty="0">
                <a:solidFill>
                  <a:schemeClr val="tx2"/>
                </a:solidFill>
                <a:cs typeface="B Nazanin" pitchFamily="2" charset="-78"/>
              </a:rPr>
              <a:t>A </a:t>
            </a:r>
            <a:r>
              <a:rPr lang="fa-IR" sz="2000" b="1" dirty="0">
                <a:solidFill>
                  <a:schemeClr val="tx2"/>
                </a:solidFill>
                <a:cs typeface="B Nazanin" pitchFamily="2" charset="-78"/>
              </a:rPr>
              <a:t>و در جهت دیگر معکوس کامل آن را قرار می دهیم </a:t>
            </a:r>
            <a:endParaRPr lang="fa-IR" sz="2000" b="1" dirty="0" smtClean="0">
              <a:solidFill>
                <a:schemeClr val="tx2"/>
              </a:solidFill>
              <a:cs typeface="B Nazanin" pitchFamily="2" charset="-78"/>
            </a:endParaRPr>
          </a:p>
          <a:p>
            <a:pPr marL="2114550" lvl="5" indent="-285750">
              <a:lnSpc>
                <a:spcPct val="200000"/>
              </a:lnSpc>
              <a:buFont typeface="Wingdings" panose="05000000000000000000" pitchFamily="2" charset="2"/>
              <a:buChar char="v"/>
            </a:pPr>
            <a:r>
              <a:rPr lang="fa-IR" sz="2000" b="1" dirty="0">
                <a:solidFill>
                  <a:schemeClr val="tx2"/>
                </a:solidFill>
                <a:cs typeface="B Nazanin" pitchFamily="2" charset="-78"/>
              </a:rPr>
              <a:t>ا</a:t>
            </a:r>
            <a:r>
              <a:rPr lang="fa-IR" sz="2000" b="1" dirty="0" smtClean="0">
                <a:solidFill>
                  <a:schemeClr val="tx2"/>
                </a:solidFill>
                <a:cs typeface="B Nazanin" pitchFamily="2" charset="-78"/>
              </a:rPr>
              <a:t>ین </a:t>
            </a:r>
            <a:r>
              <a:rPr lang="fa-IR" sz="2000" b="1" dirty="0">
                <a:solidFill>
                  <a:schemeClr val="tx2"/>
                </a:solidFill>
                <a:cs typeface="B Nazanin" pitchFamily="2" charset="-78"/>
              </a:rPr>
              <a:t>مدل معمولا استفاده رایج ندارد و برای روتر های ویژه سیسکو </a:t>
            </a:r>
            <a:r>
              <a:rPr lang="fa-IR" sz="2000" b="1" dirty="0" smtClean="0">
                <a:solidFill>
                  <a:schemeClr val="tx2"/>
                </a:solidFill>
                <a:cs typeface="B Nazanin" pitchFamily="2" charset="-78"/>
              </a:rPr>
              <a:t>به </a:t>
            </a:r>
            <a:r>
              <a:rPr lang="fa-IR" sz="2000" b="1" dirty="0">
                <a:solidFill>
                  <a:schemeClr val="tx2"/>
                </a:solidFill>
                <a:cs typeface="B Nazanin" pitchFamily="2" charset="-78"/>
              </a:rPr>
              <a:t>کار می رود که این روتر ها نیاز هایی مبنی بر کابل کشی های ویژه دارند .</a:t>
            </a:r>
          </a:p>
          <a:p>
            <a:pPr marL="2114550" lvl="5" indent="-285750">
              <a:lnSpc>
                <a:spcPct val="200000"/>
              </a:lnSpc>
              <a:buFont typeface="Wingdings" panose="05000000000000000000" pitchFamily="2" charset="2"/>
              <a:buChar char="v"/>
            </a:pPr>
            <a:r>
              <a:rPr lang="en-US" sz="2000" b="1" dirty="0">
                <a:solidFill>
                  <a:schemeClr val="tx2"/>
                </a:solidFill>
                <a:cs typeface="B Nazanin" pitchFamily="2" charset="-78"/>
              </a:rPr>
              <a:t>Loopback </a:t>
            </a:r>
            <a:r>
              <a:rPr lang="fa-IR" sz="2000" b="1" dirty="0">
                <a:solidFill>
                  <a:schemeClr val="tx2"/>
                </a:solidFill>
                <a:cs typeface="B Nazanin" pitchFamily="2" charset="-78"/>
              </a:rPr>
              <a:t>این مدل برای اهداف عیب یابی کاربرد دارد </a:t>
            </a:r>
            <a:r>
              <a:rPr lang="fa-IR" sz="2000" b="1" dirty="0" smtClean="0">
                <a:solidFill>
                  <a:schemeClr val="tx2"/>
                </a:solidFill>
                <a:cs typeface="B Nazanin" pitchFamily="2" charset="-78"/>
              </a:rPr>
              <a:t>.</a:t>
            </a:r>
            <a:endParaRPr lang="fa-IR" sz="2000" b="1" dirty="0">
              <a:solidFill>
                <a:schemeClr val="tx2"/>
              </a:solidFill>
              <a:cs typeface="B Nazanin" pitchFamily="2" charset="-78"/>
            </a:endParaRPr>
          </a:p>
        </p:txBody>
      </p:sp>
    </p:spTree>
    <p:extLst>
      <p:ext uri="{BB962C8B-B14F-4D97-AF65-F5344CB8AC3E}">
        <p14:creationId xmlns:p14="http://schemas.microsoft.com/office/powerpoint/2010/main" val="143764744"/>
      </p:ext>
    </p:extLst>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flipV="1">
            <a:off x="533400" y="1028700"/>
            <a:ext cx="0" cy="6096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33400" y="1028700"/>
            <a:ext cx="8001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438150" y="304800"/>
            <a:ext cx="8153400" cy="609600"/>
          </a:xfrm>
          <a:prstGeom prst="rect">
            <a:avLst/>
          </a:prstGeom>
          <a:gradFill>
            <a:gsLst>
              <a:gs pos="0">
                <a:schemeClr val="accent1">
                  <a:tint val="66000"/>
                  <a:satMod val="160000"/>
                </a:schemeClr>
              </a:gs>
              <a:gs pos="45000">
                <a:schemeClr val="tx1">
                  <a:lumMod val="40000"/>
                  <a:lumOff val="60000"/>
                  <a:alpha val="32000"/>
                </a:schemeClr>
              </a:gs>
              <a:gs pos="100000">
                <a:schemeClr val="accent1">
                  <a:tint val="23500"/>
                  <a:satMod val="160000"/>
                </a:schemeClr>
              </a:gs>
            </a:gsLst>
            <a:lin ang="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1" algn="r" rtl="1">
              <a:spcBef>
                <a:spcPct val="50000"/>
              </a:spcBef>
            </a:pPr>
            <a:r>
              <a:rPr lang="fa-IR" sz="2400" b="1" dirty="0" smtClean="0">
                <a:solidFill>
                  <a:schemeClr val="tx2"/>
                </a:solidFill>
                <a:ea typeface="IranNastaliq" pitchFamily="18" charset="0"/>
                <a:cs typeface="B Titr" pitchFamily="2" charset="-78"/>
              </a:rPr>
              <a:t>انواع کابل </a:t>
            </a:r>
            <a:r>
              <a:rPr lang="fa-IR" sz="2400" b="1" dirty="0">
                <a:solidFill>
                  <a:schemeClr val="tx2"/>
                </a:solidFill>
                <a:ea typeface="IranNastaliq" pitchFamily="18" charset="0"/>
                <a:cs typeface="B Titr" pitchFamily="2" charset="-78"/>
              </a:rPr>
              <a:t>کشی شبکه </a:t>
            </a:r>
            <a:r>
              <a:rPr lang="en-US" sz="2400" b="1" dirty="0">
                <a:solidFill>
                  <a:schemeClr val="tx2"/>
                </a:solidFill>
                <a:ea typeface="IranNastaliq" pitchFamily="18" charset="0"/>
                <a:cs typeface="B Titr" pitchFamily="2" charset="-78"/>
              </a:rPr>
              <a:t>RJ45</a:t>
            </a:r>
          </a:p>
        </p:txBody>
      </p:sp>
      <p:sp>
        <p:nvSpPr>
          <p:cNvPr id="2" name="AutoShape 2" descr="Image result for ‫کواکسیال‬‎"/>
          <p:cNvSpPr>
            <a:spLocks noChangeAspect="1" noChangeArrowheads="1"/>
          </p:cNvSpPr>
          <p:nvPr/>
        </p:nvSpPr>
        <p:spPr bwMode="auto">
          <a:xfrm>
            <a:off x="155575" y="-411163"/>
            <a:ext cx="1143000" cy="8572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4" name="Picture 2" descr="http://netamooz.net/images/amozesh/crossed-or-not-crosse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8700" y="1794509"/>
            <a:ext cx="5181600" cy="347167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ttp://netamooz.net/images/amozesh/crossed-or-not-crossed.png"/>
          <p:cNvPicPr>
            <a:picLocks noChangeAspect="1" noChangeArrowheads="1"/>
          </p:cNvPicPr>
          <p:nvPr/>
        </p:nvPicPr>
        <p:blipFill rotWithShape="1">
          <a:blip r:embed="rId3">
            <a:extLst>
              <a:ext uri="{28A0092B-C50C-407E-A947-70E740481C1C}">
                <a14:useLocalDpi xmlns:a14="http://schemas.microsoft.com/office/drawing/2010/main" val="0"/>
              </a:ext>
            </a:extLst>
          </a:blip>
          <a:srcRect l="60294" t="27436" r="26471" b="28182"/>
          <a:stretch/>
        </p:blipFill>
        <p:spPr bwMode="auto">
          <a:xfrm>
            <a:off x="7467600" y="2345436"/>
            <a:ext cx="685800" cy="154076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629400" y="2345436"/>
            <a:ext cx="838200" cy="473964"/>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a-IR" sz="2000" b="1" dirty="0" smtClean="0">
                <a:cs typeface="B Nazanin" panose="00000400000000000000" pitchFamily="2" charset="-78"/>
              </a:rPr>
              <a:t>سوییچ</a:t>
            </a:r>
            <a:endParaRPr lang="en-US" sz="2000" b="1" dirty="0">
              <a:cs typeface="B Nazanin" panose="00000400000000000000" pitchFamily="2" charset="-78"/>
            </a:endParaRPr>
          </a:p>
        </p:txBody>
      </p:sp>
      <p:sp>
        <p:nvSpPr>
          <p:cNvPr id="14" name="Rectangle 13"/>
          <p:cNvSpPr/>
          <p:nvPr/>
        </p:nvSpPr>
        <p:spPr>
          <a:xfrm>
            <a:off x="6607233" y="2819400"/>
            <a:ext cx="838200" cy="473964"/>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a-IR" sz="2000" b="1" dirty="0" smtClean="0">
                <a:cs typeface="B Nazanin" panose="00000400000000000000" pitchFamily="2" charset="-78"/>
              </a:rPr>
              <a:t>هاب</a:t>
            </a:r>
            <a:endParaRPr lang="en-US" sz="2000" b="1" dirty="0">
              <a:cs typeface="B Nazanin" panose="00000400000000000000" pitchFamily="2" charset="-78"/>
            </a:endParaRPr>
          </a:p>
        </p:txBody>
      </p:sp>
      <p:sp>
        <p:nvSpPr>
          <p:cNvPr id="15" name="Rectangle 14"/>
          <p:cNvSpPr/>
          <p:nvPr/>
        </p:nvSpPr>
        <p:spPr>
          <a:xfrm>
            <a:off x="6629400" y="3293364"/>
            <a:ext cx="838200" cy="473964"/>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a-IR" sz="2000" b="1" dirty="0" smtClean="0">
                <a:cs typeface="B Nazanin" panose="00000400000000000000" pitchFamily="2" charset="-78"/>
              </a:rPr>
              <a:t>روتر</a:t>
            </a:r>
            <a:endParaRPr lang="en-US" sz="2000" b="1" dirty="0">
              <a:cs typeface="B Nazanin" panose="00000400000000000000" pitchFamily="2" charset="-78"/>
            </a:endParaRPr>
          </a:p>
        </p:txBody>
      </p:sp>
    </p:spTree>
    <p:extLst>
      <p:ext uri="{BB962C8B-B14F-4D97-AF65-F5344CB8AC3E}">
        <p14:creationId xmlns:p14="http://schemas.microsoft.com/office/powerpoint/2010/main" val="685583420"/>
      </p:ext>
    </p:extLst>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flipV="1">
            <a:off x="533400" y="1028700"/>
            <a:ext cx="0" cy="6096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33400" y="1028700"/>
            <a:ext cx="8001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438150" y="304800"/>
            <a:ext cx="8153400" cy="609600"/>
          </a:xfrm>
          <a:prstGeom prst="rect">
            <a:avLst/>
          </a:prstGeom>
          <a:gradFill>
            <a:gsLst>
              <a:gs pos="0">
                <a:schemeClr val="accent1">
                  <a:tint val="66000"/>
                  <a:satMod val="160000"/>
                </a:schemeClr>
              </a:gs>
              <a:gs pos="45000">
                <a:schemeClr val="tx1">
                  <a:lumMod val="40000"/>
                  <a:lumOff val="60000"/>
                  <a:alpha val="32000"/>
                </a:schemeClr>
              </a:gs>
              <a:gs pos="100000">
                <a:schemeClr val="accent1">
                  <a:tint val="23500"/>
                  <a:satMod val="160000"/>
                </a:schemeClr>
              </a:gs>
            </a:gsLst>
            <a:lin ang="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1" algn="r" rtl="1">
              <a:spcBef>
                <a:spcPct val="50000"/>
              </a:spcBef>
            </a:pPr>
            <a:r>
              <a:rPr lang="fa-IR" sz="2400" b="1" dirty="0" smtClean="0">
                <a:solidFill>
                  <a:schemeClr val="tx2"/>
                </a:solidFill>
                <a:ea typeface="IranNastaliq" pitchFamily="18" charset="0"/>
                <a:cs typeface="B Titr" pitchFamily="2" charset="-78"/>
              </a:rPr>
              <a:t>مراحل ایجاد کابل</a:t>
            </a:r>
            <a:endParaRPr lang="en-US" sz="2400" b="1" dirty="0">
              <a:solidFill>
                <a:schemeClr val="tx2"/>
              </a:solidFill>
              <a:ea typeface="IranNastaliq" pitchFamily="18" charset="0"/>
              <a:cs typeface="B Titr" pitchFamily="2" charset="-78"/>
            </a:endParaRPr>
          </a:p>
        </p:txBody>
      </p:sp>
      <p:sp>
        <p:nvSpPr>
          <p:cNvPr id="2" name="AutoShape 2" descr="Image result for ‫کواکسیال‬‎"/>
          <p:cNvSpPr>
            <a:spLocks noChangeAspect="1" noChangeArrowheads="1"/>
          </p:cNvSpPr>
          <p:nvPr/>
        </p:nvSpPr>
        <p:spPr bwMode="auto">
          <a:xfrm>
            <a:off x="155575" y="-411163"/>
            <a:ext cx="1143000" cy="8572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9400" y="1295400"/>
            <a:ext cx="2691658" cy="5210456"/>
          </a:xfrm>
          <a:prstGeom prst="rect">
            <a:avLst/>
          </a:prstGeom>
        </p:spPr>
      </p:pic>
    </p:spTree>
    <p:extLst>
      <p:ext uri="{BB962C8B-B14F-4D97-AF65-F5344CB8AC3E}">
        <p14:creationId xmlns:p14="http://schemas.microsoft.com/office/powerpoint/2010/main" val="1113488499"/>
      </p:ext>
    </p:extLst>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flipV="1">
            <a:off x="533400" y="1028700"/>
            <a:ext cx="0" cy="6096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33400" y="1028700"/>
            <a:ext cx="8001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438150" y="304800"/>
            <a:ext cx="8153400" cy="609600"/>
          </a:xfrm>
          <a:prstGeom prst="rect">
            <a:avLst/>
          </a:prstGeom>
          <a:gradFill>
            <a:gsLst>
              <a:gs pos="0">
                <a:schemeClr val="accent1">
                  <a:tint val="66000"/>
                  <a:satMod val="160000"/>
                </a:schemeClr>
              </a:gs>
              <a:gs pos="45000">
                <a:schemeClr val="tx1">
                  <a:lumMod val="40000"/>
                  <a:lumOff val="60000"/>
                  <a:alpha val="32000"/>
                </a:schemeClr>
              </a:gs>
              <a:gs pos="100000">
                <a:schemeClr val="accent1">
                  <a:tint val="23500"/>
                  <a:satMod val="160000"/>
                </a:schemeClr>
              </a:gs>
            </a:gsLst>
            <a:lin ang="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1" algn="r" rtl="1">
              <a:spcBef>
                <a:spcPct val="50000"/>
              </a:spcBef>
            </a:pPr>
            <a:r>
              <a:rPr lang="fa-IR" sz="2400" b="1" dirty="0" smtClean="0">
                <a:solidFill>
                  <a:schemeClr val="tx2"/>
                </a:solidFill>
                <a:ea typeface="IranNastaliq" pitchFamily="18" charset="0"/>
                <a:cs typeface="B Titr" pitchFamily="2" charset="-78"/>
              </a:rPr>
              <a:t>کابل در سوکت</a:t>
            </a:r>
            <a:endParaRPr lang="en-US" sz="2400" b="1" dirty="0">
              <a:solidFill>
                <a:schemeClr val="tx2"/>
              </a:solidFill>
              <a:ea typeface="IranNastaliq" pitchFamily="18" charset="0"/>
              <a:cs typeface="B Titr" pitchFamily="2" charset="-78"/>
            </a:endParaRPr>
          </a:p>
        </p:txBody>
      </p:sp>
      <p:sp>
        <p:nvSpPr>
          <p:cNvPr id="2" name="AutoShape 2" descr="Image result for ‫کواکسیال‬‎"/>
          <p:cNvSpPr>
            <a:spLocks noChangeAspect="1" noChangeArrowheads="1"/>
          </p:cNvSpPr>
          <p:nvPr/>
        </p:nvSpPr>
        <p:spPr bwMode="auto">
          <a:xfrm>
            <a:off x="155575" y="-411163"/>
            <a:ext cx="1143000" cy="8572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194" name="Picture 2" descr="http://www.thatcable.com/WebImages/359-700x30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1" y="1332115"/>
            <a:ext cx="6172200" cy="2720581"/>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image.slidesharecdn.com/568ay568b-120326202210-phpapp02/95/568a-y-568b-1-728.jpg?cb=133354019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4076249"/>
            <a:ext cx="3505200" cy="26275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0922555"/>
      </p:ext>
    </p:extLst>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flipV="1">
            <a:off x="533400" y="1028700"/>
            <a:ext cx="0" cy="6096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33400" y="1028700"/>
            <a:ext cx="8001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438150" y="304800"/>
            <a:ext cx="8153400" cy="609600"/>
          </a:xfrm>
          <a:prstGeom prst="rect">
            <a:avLst/>
          </a:prstGeom>
          <a:gradFill>
            <a:gsLst>
              <a:gs pos="0">
                <a:schemeClr val="accent1">
                  <a:tint val="66000"/>
                  <a:satMod val="160000"/>
                </a:schemeClr>
              </a:gs>
              <a:gs pos="45000">
                <a:schemeClr val="tx1">
                  <a:lumMod val="40000"/>
                  <a:lumOff val="60000"/>
                  <a:alpha val="32000"/>
                </a:schemeClr>
              </a:gs>
              <a:gs pos="100000">
                <a:schemeClr val="accent1">
                  <a:tint val="23500"/>
                  <a:satMod val="160000"/>
                </a:schemeClr>
              </a:gs>
            </a:gsLst>
            <a:lin ang="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1" algn="r" rtl="1">
              <a:spcBef>
                <a:spcPct val="50000"/>
              </a:spcBef>
            </a:pPr>
            <a:r>
              <a:rPr lang="fa-IR" sz="2400" b="1" dirty="0" smtClean="0">
                <a:solidFill>
                  <a:schemeClr val="tx2"/>
                </a:solidFill>
                <a:ea typeface="IranNastaliq" pitchFamily="18" charset="0"/>
                <a:cs typeface="B Titr" pitchFamily="2" charset="-78"/>
              </a:rPr>
              <a:t>استاندارد </a:t>
            </a:r>
            <a:r>
              <a:rPr lang="en-US" sz="2400" b="1" dirty="0">
                <a:solidFill>
                  <a:schemeClr val="tx2"/>
                </a:solidFill>
                <a:ea typeface="IranNastaliq" pitchFamily="18" charset="0"/>
                <a:cs typeface="B Titr" pitchFamily="2" charset="-78"/>
              </a:rPr>
              <a:t>IEEE </a:t>
            </a:r>
            <a:r>
              <a:rPr lang="fa-IR" sz="2400" b="1" dirty="0">
                <a:solidFill>
                  <a:schemeClr val="tx2"/>
                </a:solidFill>
                <a:ea typeface="IranNastaliq" pitchFamily="18" charset="0"/>
                <a:cs typeface="B Titr" pitchFamily="2" charset="-78"/>
              </a:rPr>
              <a:t> برای سیم کشی در لایه فیزیکی</a:t>
            </a:r>
            <a:endParaRPr lang="en-US" sz="2400" b="1" dirty="0">
              <a:solidFill>
                <a:schemeClr val="tx2"/>
              </a:solidFill>
              <a:ea typeface="IranNastaliq" pitchFamily="18" charset="0"/>
              <a:cs typeface="B Titr" pitchFamily="2" charset="-78"/>
            </a:endParaRPr>
          </a:p>
        </p:txBody>
      </p:sp>
      <p:sp>
        <p:nvSpPr>
          <p:cNvPr id="2" name="AutoShape 2" descr="Image result for ‫کواکسیال‬‎"/>
          <p:cNvSpPr>
            <a:spLocks noChangeAspect="1" noChangeArrowheads="1"/>
          </p:cNvSpPr>
          <p:nvPr/>
        </p:nvSpPr>
        <p:spPr bwMode="auto">
          <a:xfrm>
            <a:off x="155575" y="-411163"/>
            <a:ext cx="1143000" cy="8572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Freeform 39"/>
          <p:cNvSpPr>
            <a:spLocks/>
          </p:cNvSpPr>
          <p:nvPr/>
        </p:nvSpPr>
        <p:spPr bwMode="auto">
          <a:xfrm>
            <a:off x="1752600" y="2438400"/>
            <a:ext cx="1618698" cy="2273231"/>
          </a:xfrm>
          <a:custGeom>
            <a:avLst/>
            <a:gdLst>
              <a:gd name="T0" fmla="*/ 2147483647 w 878"/>
              <a:gd name="T1" fmla="*/ 0 h 962"/>
              <a:gd name="T2" fmla="*/ 0 w 878"/>
              <a:gd name="T3" fmla="*/ 2147483647 h 962"/>
              <a:gd name="T4" fmla="*/ 2147483647 w 878"/>
              <a:gd name="T5" fmla="*/ 2147483647 h 962"/>
              <a:gd name="T6" fmla="*/ 2147483647 w 878"/>
              <a:gd name="T7" fmla="*/ 2147483647 h 962"/>
              <a:gd name="T8" fmla="*/ 2147483647 w 878"/>
              <a:gd name="T9" fmla="*/ 0 h 962"/>
              <a:gd name="T10" fmla="*/ 0 60000 65536"/>
              <a:gd name="T11" fmla="*/ 0 60000 65536"/>
              <a:gd name="T12" fmla="*/ 0 60000 65536"/>
              <a:gd name="T13" fmla="*/ 0 60000 65536"/>
              <a:gd name="T14" fmla="*/ 0 60000 65536"/>
              <a:gd name="T15" fmla="*/ 0 w 878"/>
              <a:gd name="T16" fmla="*/ 0 h 962"/>
              <a:gd name="T17" fmla="*/ 878 w 878"/>
              <a:gd name="T18" fmla="*/ 962 h 962"/>
            </a:gdLst>
            <a:ahLst/>
            <a:cxnLst>
              <a:cxn ang="T10">
                <a:pos x="T0" y="T1"/>
              </a:cxn>
              <a:cxn ang="T11">
                <a:pos x="T2" y="T3"/>
              </a:cxn>
              <a:cxn ang="T12">
                <a:pos x="T4" y="T5"/>
              </a:cxn>
              <a:cxn ang="T13">
                <a:pos x="T6" y="T7"/>
              </a:cxn>
              <a:cxn ang="T14">
                <a:pos x="T8" y="T9"/>
              </a:cxn>
            </a:cxnLst>
            <a:rect l="T15" t="T16" r="T17" b="T18"/>
            <a:pathLst>
              <a:path w="878" h="962">
                <a:moveTo>
                  <a:pt x="851" y="0"/>
                </a:moveTo>
                <a:lnTo>
                  <a:pt x="0" y="622"/>
                </a:lnTo>
                <a:lnTo>
                  <a:pt x="7" y="962"/>
                </a:lnTo>
                <a:lnTo>
                  <a:pt x="878" y="960"/>
                </a:lnTo>
                <a:lnTo>
                  <a:pt x="851" y="0"/>
                </a:lnTo>
                <a:close/>
              </a:path>
            </a:pathLst>
          </a:custGeom>
          <a:gradFill rotWithShape="1">
            <a:gsLst>
              <a:gs pos="0">
                <a:srgbClr val="DDDDDD"/>
              </a:gs>
              <a:gs pos="100000">
                <a:schemeClr val="bg1"/>
              </a:gs>
            </a:gsLst>
            <a:lin ang="0" scaled="1"/>
          </a:gradFill>
          <a:ln w="9525">
            <a:solidFill>
              <a:schemeClr val="tx1"/>
            </a:solidFill>
            <a:prstDash val="dash"/>
            <a:round/>
            <a:headEnd/>
            <a:tailEnd/>
          </a:ln>
        </p:spPr>
        <p:txBody>
          <a:bodyPr/>
          <a:lstStyle/>
          <a:p>
            <a:endParaRPr lang="en-US" sz="2000"/>
          </a:p>
        </p:txBody>
      </p:sp>
      <p:grpSp>
        <p:nvGrpSpPr>
          <p:cNvPr id="11" name="Group 40"/>
          <p:cNvGrpSpPr>
            <a:grpSpLocks/>
          </p:cNvGrpSpPr>
          <p:nvPr/>
        </p:nvGrpSpPr>
        <p:grpSpPr bwMode="auto">
          <a:xfrm>
            <a:off x="248208" y="2608537"/>
            <a:ext cx="1509925" cy="2155080"/>
            <a:chOff x="921" y="785"/>
            <a:chExt cx="819" cy="912"/>
          </a:xfrm>
        </p:grpSpPr>
        <p:sp>
          <p:nvSpPr>
            <p:cNvPr id="12" name="Rectangle 41"/>
            <p:cNvSpPr>
              <a:spLocks noChangeArrowheads="1"/>
            </p:cNvSpPr>
            <p:nvPr/>
          </p:nvSpPr>
          <p:spPr bwMode="auto">
            <a:xfrm>
              <a:off x="924" y="810"/>
              <a:ext cx="816" cy="864"/>
            </a:xfrm>
            <a:prstGeom prst="rect">
              <a:avLst/>
            </a:prstGeom>
            <a:solidFill>
              <a:schemeClr val="bg1"/>
            </a:solidFill>
            <a:ln w="9525">
              <a:solidFill>
                <a:schemeClr val="tx1"/>
              </a:solidFill>
              <a:miter lim="800000"/>
              <a:headEnd/>
              <a:tailEnd/>
            </a:ln>
          </p:spPr>
          <p:txBody>
            <a:bodyPr wrap="none" anchor="ctr"/>
            <a:lstStyle/>
            <a:p>
              <a:endParaRPr lang="en-US" sz="2000"/>
            </a:p>
          </p:txBody>
        </p:sp>
        <p:sp>
          <p:nvSpPr>
            <p:cNvPr id="13" name="Text Box 42"/>
            <p:cNvSpPr txBox="1">
              <a:spLocks noChangeArrowheads="1"/>
            </p:cNvSpPr>
            <p:nvPr/>
          </p:nvSpPr>
          <p:spPr bwMode="auto">
            <a:xfrm>
              <a:off x="933" y="785"/>
              <a:ext cx="782" cy="912"/>
            </a:xfrm>
            <a:prstGeom prst="rect">
              <a:avLst/>
            </a:prstGeom>
            <a:noFill/>
            <a:ln w="9525">
              <a:noFill/>
              <a:miter lim="800000"/>
              <a:headEnd/>
              <a:tailEnd/>
            </a:ln>
          </p:spPr>
          <p:txBody>
            <a:bodyPr wrap="none">
              <a:spAutoFit/>
            </a:bodyPr>
            <a:lstStyle/>
            <a:p>
              <a:pPr algn="ctr" eaLnBrk="1" hangingPunct="1"/>
              <a:r>
                <a:rPr lang="en-US" sz="2000" dirty="0" smtClean="0">
                  <a:latin typeface="Arial" charset="0"/>
                </a:rPr>
                <a:t>Application</a:t>
              </a:r>
            </a:p>
            <a:p>
              <a:pPr algn="ctr" eaLnBrk="1" hangingPunct="1"/>
              <a:endParaRPr lang="en-US" sz="1200" dirty="0">
                <a:latin typeface="Arial" charset="0"/>
              </a:endParaRPr>
            </a:p>
            <a:p>
              <a:pPr algn="ctr" eaLnBrk="1" hangingPunct="1"/>
              <a:r>
                <a:rPr lang="en-US" sz="2000" dirty="0" smtClean="0">
                  <a:latin typeface="Arial" charset="0"/>
                </a:rPr>
                <a:t>Transport</a:t>
              </a:r>
            </a:p>
            <a:p>
              <a:pPr algn="ctr" eaLnBrk="1" hangingPunct="1"/>
              <a:endParaRPr lang="en-US" sz="700" dirty="0">
                <a:latin typeface="Arial" charset="0"/>
              </a:endParaRPr>
            </a:p>
            <a:p>
              <a:pPr algn="ctr" eaLnBrk="1" hangingPunct="1"/>
              <a:r>
                <a:rPr lang="en-US" sz="2000" dirty="0" smtClean="0">
                  <a:latin typeface="Arial" charset="0"/>
                </a:rPr>
                <a:t>Network</a:t>
              </a:r>
            </a:p>
            <a:p>
              <a:pPr algn="ctr" eaLnBrk="1" hangingPunct="1"/>
              <a:endParaRPr lang="en-US" sz="700" dirty="0">
                <a:latin typeface="Arial" charset="0"/>
              </a:endParaRPr>
            </a:p>
            <a:p>
              <a:pPr algn="ctr" eaLnBrk="1" hangingPunct="1"/>
              <a:r>
                <a:rPr lang="en-US" sz="2000" dirty="0" smtClean="0">
                  <a:latin typeface="Arial" charset="0"/>
                </a:rPr>
                <a:t>Link</a:t>
              </a:r>
            </a:p>
            <a:p>
              <a:pPr algn="ctr" eaLnBrk="1" hangingPunct="1"/>
              <a:endParaRPr lang="en-US" sz="500" dirty="0">
                <a:latin typeface="Arial" charset="0"/>
              </a:endParaRPr>
            </a:p>
            <a:p>
              <a:pPr algn="ctr" eaLnBrk="1" hangingPunct="1"/>
              <a:r>
                <a:rPr lang="en-US" sz="2000" dirty="0">
                  <a:latin typeface="Arial" charset="0"/>
                </a:rPr>
                <a:t>physical</a:t>
              </a:r>
            </a:p>
          </p:txBody>
        </p:sp>
        <p:sp>
          <p:nvSpPr>
            <p:cNvPr id="14" name="Line 43"/>
            <p:cNvSpPr>
              <a:spLocks noChangeShapeType="1"/>
            </p:cNvSpPr>
            <p:nvPr/>
          </p:nvSpPr>
          <p:spPr bwMode="auto">
            <a:xfrm>
              <a:off x="924" y="993"/>
              <a:ext cx="816" cy="0"/>
            </a:xfrm>
            <a:prstGeom prst="line">
              <a:avLst/>
            </a:prstGeom>
            <a:noFill/>
            <a:ln w="9525">
              <a:solidFill>
                <a:schemeClr val="tx1"/>
              </a:solidFill>
              <a:round/>
              <a:headEnd/>
              <a:tailEnd/>
            </a:ln>
          </p:spPr>
          <p:txBody>
            <a:bodyPr/>
            <a:lstStyle/>
            <a:p>
              <a:endParaRPr lang="en-US" sz="2000"/>
            </a:p>
          </p:txBody>
        </p:sp>
        <p:sp>
          <p:nvSpPr>
            <p:cNvPr id="15" name="Line 44"/>
            <p:cNvSpPr>
              <a:spLocks noChangeShapeType="1"/>
            </p:cNvSpPr>
            <p:nvPr/>
          </p:nvSpPr>
          <p:spPr bwMode="auto">
            <a:xfrm>
              <a:off x="924" y="1167"/>
              <a:ext cx="816" cy="0"/>
            </a:xfrm>
            <a:prstGeom prst="line">
              <a:avLst/>
            </a:prstGeom>
            <a:noFill/>
            <a:ln w="9525">
              <a:solidFill>
                <a:schemeClr val="tx1"/>
              </a:solidFill>
              <a:round/>
              <a:headEnd/>
              <a:tailEnd/>
            </a:ln>
          </p:spPr>
          <p:txBody>
            <a:bodyPr/>
            <a:lstStyle/>
            <a:p>
              <a:endParaRPr lang="en-US" sz="2000"/>
            </a:p>
          </p:txBody>
        </p:sp>
        <p:sp>
          <p:nvSpPr>
            <p:cNvPr id="16" name="Line 45"/>
            <p:cNvSpPr>
              <a:spLocks noChangeShapeType="1"/>
            </p:cNvSpPr>
            <p:nvPr/>
          </p:nvSpPr>
          <p:spPr bwMode="auto">
            <a:xfrm>
              <a:off x="921" y="1344"/>
              <a:ext cx="816" cy="0"/>
            </a:xfrm>
            <a:prstGeom prst="line">
              <a:avLst/>
            </a:prstGeom>
            <a:noFill/>
            <a:ln w="9525">
              <a:solidFill>
                <a:schemeClr val="tx1"/>
              </a:solidFill>
              <a:round/>
              <a:headEnd/>
              <a:tailEnd/>
            </a:ln>
          </p:spPr>
          <p:txBody>
            <a:bodyPr/>
            <a:lstStyle/>
            <a:p>
              <a:endParaRPr lang="en-US" sz="2000"/>
            </a:p>
          </p:txBody>
        </p:sp>
        <p:sp>
          <p:nvSpPr>
            <p:cNvPr id="17" name="Line 46"/>
            <p:cNvSpPr>
              <a:spLocks noChangeShapeType="1"/>
            </p:cNvSpPr>
            <p:nvPr/>
          </p:nvSpPr>
          <p:spPr bwMode="auto">
            <a:xfrm>
              <a:off x="926" y="1501"/>
              <a:ext cx="808" cy="3"/>
            </a:xfrm>
            <a:prstGeom prst="line">
              <a:avLst/>
            </a:prstGeom>
            <a:noFill/>
            <a:ln w="9525">
              <a:solidFill>
                <a:schemeClr val="tx1"/>
              </a:solidFill>
              <a:round/>
              <a:headEnd/>
              <a:tailEnd/>
            </a:ln>
          </p:spPr>
          <p:txBody>
            <a:bodyPr/>
            <a:lstStyle/>
            <a:p>
              <a:endParaRPr lang="en-US" sz="2000"/>
            </a:p>
          </p:txBody>
        </p:sp>
        <p:sp>
          <p:nvSpPr>
            <p:cNvPr id="18" name="Line 48"/>
            <p:cNvSpPr>
              <a:spLocks noChangeShapeType="1"/>
            </p:cNvSpPr>
            <p:nvPr/>
          </p:nvSpPr>
          <p:spPr bwMode="auto">
            <a:xfrm>
              <a:off x="1739" y="1541"/>
              <a:ext cx="0" cy="106"/>
            </a:xfrm>
            <a:prstGeom prst="line">
              <a:avLst/>
            </a:prstGeom>
            <a:noFill/>
            <a:ln w="9525">
              <a:solidFill>
                <a:schemeClr val="tx1"/>
              </a:solidFill>
              <a:prstDash val="dash"/>
              <a:round/>
              <a:headEnd/>
              <a:tailEnd/>
            </a:ln>
          </p:spPr>
          <p:txBody>
            <a:bodyPr/>
            <a:lstStyle/>
            <a:p>
              <a:endParaRPr lang="en-US" sz="2000"/>
            </a:p>
          </p:txBody>
        </p:sp>
      </p:grpSp>
      <p:sp>
        <p:nvSpPr>
          <p:cNvPr id="19" name="Rectangle 49"/>
          <p:cNvSpPr>
            <a:spLocks noChangeArrowheads="1"/>
          </p:cNvSpPr>
          <p:nvPr/>
        </p:nvSpPr>
        <p:spPr bwMode="auto">
          <a:xfrm>
            <a:off x="3328896" y="2384050"/>
            <a:ext cx="4872686" cy="2334670"/>
          </a:xfrm>
          <a:prstGeom prst="rect">
            <a:avLst/>
          </a:prstGeom>
          <a:solidFill>
            <a:schemeClr val="bg1"/>
          </a:solidFill>
          <a:ln w="9525">
            <a:solidFill>
              <a:schemeClr val="tx1"/>
            </a:solidFill>
            <a:miter lim="800000"/>
            <a:headEnd/>
            <a:tailEnd/>
          </a:ln>
        </p:spPr>
        <p:txBody>
          <a:bodyPr wrap="none" anchor="ctr"/>
          <a:lstStyle/>
          <a:p>
            <a:endParaRPr lang="en-US" sz="2000"/>
          </a:p>
        </p:txBody>
      </p:sp>
      <p:sp>
        <p:nvSpPr>
          <p:cNvPr id="20" name="Line 50"/>
          <p:cNvSpPr>
            <a:spLocks noChangeShapeType="1"/>
          </p:cNvSpPr>
          <p:nvPr/>
        </p:nvSpPr>
        <p:spPr bwMode="auto">
          <a:xfrm flipV="1">
            <a:off x="3345488" y="3317446"/>
            <a:ext cx="4852407" cy="0"/>
          </a:xfrm>
          <a:prstGeom prst="line">
            <a:avLst/>
          </a:prstGeom>
          <a:noFill/>
          <a:ln w="9525">
            <a:solidFill>
              <a:schemeClr val="tx1"/>
            </a:solidFill>
            <a:round/>
            <a:headEnd/>
            <a:tailEnd/>
          </a:ln>
        </p:spPr>
        <p:txBody>
          <a:bodyPr/>
          <a:lstStyle/>
          <a:p>
            <a:endParaRPr lang="en-US" sz="2000"/>
          </a:p>
        </p:txBody>
      </p:sp>
      <p:sp>
        <p:nvSpPr>
          <p:cNvPr id="21" name="Text Box 51"/>
          <p:cNvSpPr txBox="1">
            <a:spLocks noChangeArrowheads="1"/>
          </p:cNvSpPr>
          <p:nvPr/>
        </p:nvSpPr>
        <p:spPr bwMode="auto">
          <a:xfrm>
            <a:off x="4739152" y="2445489"/>
            <a:ext cx="1941557" cy="646331"/>
          </a:xfrm>
          <a:prstGeom prst="rect">
            <a:avLst/>
          </a:prstGeom>
          <a:noFill/>
          <a:ln w="9525">
            <a:noFill/>
            <a:miter lim="800000"/>
            <a:headEnd/>
            <a:tailEnd/>
          </a:ln>
        </p:spPr>
        <p:txBody>
          <a:bodyPr wrap="none">
            <a:spAutoFit/>
          </a:bodyPr>
          <a:lstStyle/>
          <a:p>
            <a:pPr algn="ctr" eaLnBrk="1" hangingPunct="1"/>
            <a:r>
              <a:rPr lang="en-US">
                <a:latin typeface="Arial" charset="0"/>
              </a:rPr>
              <a:t>MAC protocol</a:t>
            </a:r>
          </a:p>
          <a:p>
            <a:pPr algn="ctr" eaLnBrk="1" hangingPunct="1"/>
            <a:r>
              <a:rPr lang="en-US">
                <a:latin typeface="Arial" charset="0"/>
              </a:rPr>
              <a:t>and frame format</a:t>
            </a:r>
          </a:p>
        </p:txBody>
      </p:sp>
      <p:sp>
        <p:nvSpPr>
          <p:cNvPr id="22" name="Text Box 52"/>
          <p:cNvSpPr txBox="1">
            <a:spLocks noChangeArrowheads="1"/>
          </p:cNvSpPr>
          <p:nvPr/>
        </p:nvSpPr>
        <p:spPr bwMode="auto">
          <a:xfrm>
            <a:off x="3524319" y="3508851"/>
            <a:ext cx="1401346" cy="338554"/>
          </a:xfrm>
          <a:prstGeom prst="rect">
            <a:avLst/>
          </a:prstGeom>
          <a:noFill/>
          <a:ln w="9525">
            <a:solidFill>
              <a:schemeClr val="tx1"/>
            </a:solidFill>
            <a:miter lim="800000"/>
            <a:headEnd/>
            <a:tailEnd/>
          </a:ln>
        </p:spPr>
        <p:txBody>
          <a:bodyPr wrap="none">
            <a:spAutoFit/>
          </a:bodyPr>
          <a:lstStyle/>
          <a:p>
            <a:pPr eaLnBrk="1" hangingPunct="1"/>
            <a:r>
              <a:rPr lang="en-US" sz="1600" dirty="0">
                <a:latin typeface="Arial" charset="0"/>
              </a:rPr>
              <a:t>100BASE-TX</a:t>
            </a:r>
          </a:p>
        </p:txBody>
      </p:sp>
      <p:sp>
        <p:nvSpPr>
          <p:cNvPr id="23" name="Text Box 53"/>
          <p:cNvSpPr txBox="1">
            <a:spLocks noChangeArrowheads="1"/>
          </p:cNvSpPr>
          <p:nvPr/>
        </p:nvSpPr>
        <p:spPr bwMode="auto">
          <a:xfrm>
            <a:off x="3537224" y="4045258"/>
            <a:ext cx="1378904" cy="338554"/>
          </a:xfrm>
          <a:prstGeom prst="rect">
            <a:avLst/>
          </a:prstGeom>
          <a:noFill/>
          <a:ln w="9525">
            <a:solidFill>
              <a:schemeClr val="tx1"/>
            </a:solidFill>
            <a:miter lim="800000"/>
            <a:headEnd/>
            <a:tailEnd/>
          </a:ln>
        </p:spPr>
        <p:txBody>
          <a:bodyPr wrap="none">
            <a:spAutoFit/>
          </a:bodyPr>
          <a:lstStyle/>
          <a:p>
            <a:pPr eaLnBrk="1" hangingPunct="1"/>
            <a:r>
              <a:rPr lang="en-US" sz="1600">
                <a:latin typeface="Arial" charset="0"/>
              </a:rPr>
              <a:t>100BASE-T4</a:t>
            </a:r>
          </a:p>
        </p:txBody>
      </p:sp>
      <p:sp>
        <p:nvSpPr>
          <p:cNvPr id="24" name="Text Box 54"/>
          <p:cNvSpPr txBox="1">
            <a:spLocks noChangeArrowheads="1"/>
          </p:cNvSpPr>
          <p:nvPr/>
        </p:nvSpPr>
        <p:spPr bwMode="auto">
          <a:xfrm>
            <a:off x="6640037" y="3501762"/>
            <a:ext cx="1401346" cy="338554"/>
          </a:xfrm>
          <a:prstGeom prst="rect">
            <a:avLst/>
          </a:prstGeom>
          <a:noFill/>
          <a:ln w="9525">
            <a:solidFill>
              <a:schemeClr val="tx1"/>
            </a:solidFill>
            <a:miter lim="800000"/>
            <a:headEnd/>
            <a:tailEnd/>
          </a:ln>
        </p:spPr>
        <p:txBody>
          <a:bodyPr wrap="none">
            <a:spAutoFit/>
          </a:bodyPr>
          <a:lstStyle/>
          <a:p>
            <a:pPr eaLnBrk="1" hangingPunct="1"/>
            <a:r>
              <a:rPr lang="en-US" sz="1600">
                <a:latin typeface="Arial" charset="0"/>
              </a:rPr>
              <a:t>100BASE-FX</a:t>
            </a:r>
          </a:p>
        </p:txBody>
      </p:sp>
      <p:sp>
        <p:nvSpPr>
          <p:cNvPr id="25" name="Freeform 55"/>
          <p:cNvSpPr>
            <a:spLocks/>
          </p:cNvSpPr>
          <p:nvPr/>
        </p:nvSpPr>
        <p:spPr bwMode="auto">
          <a:xfrm>
            <a:off x="1758131" y="3289090"/>
            <a:ext cx="1618698" cy="909764"/>
          </a:xfrm>
          <a:custGeom>
            <a:avLst/>
            <a:gdLst>
              <a:gd name="T0" fmla="*/ 0 w 878"/>
              <a:gd name="T1" fmla="*/ 2147483647 h 385"/>
              <a:gd name="T2" fmla="*/ 2147483647 w 878"/>
              <a:gd name="T3" fmla="*/ 0 h 385"/>
              <a:gd name="T4" fmla="*/ 0 60000 65536"/>
              <a:gd name="T5" fmla="*/ 0 60000 65536"/>
              <a:gd name="T6" fmla="*/ 0 w 878"/>
              <a:gd name="T7" fmla="*/ 0 h 385"/>
              <a:gd name="T8" fmla="*/ 878 w 878"/>
              <a:gd name="T9" fmla="*/ 385 h 385"/>
            </a:gdLst>
            <a:ahLst/>
            <a:cxnLst>
              <a:cxn ang="T4">
                <a:pos x="T0" y="T1"/>
              </a:cxn>
              <a:cxn ang="T5">
                <a:pos x="T2" y="T3"/>
              </a:cxn>
            </a:cxnLst>
            <a:rect l="T6" t="T7" r="T8" b="T9"/>
            <a:pathLst>
              <a:path w="878" h="385">
                <a:moveTo>
                  <a:pt x="0" y="385"/>
                </a:moveTo>
                <a:lnTo>
                  <a:pt x="878" y="0"/>
                </a:lnTo>
              </a:path>
            </a:pathLst>
          </a:custGeom>
          <a:noFill/>
          <a:ln w="9525">
            <a:solidFill>
              <a:schemeClr val="tx1"/>
            </a:solidFill>
            <a:prstDash val="dash"/>
            <a:round/>
            <a:headEnd/>
            <a:tailEnd/>
          </a:ln>
        </p:spPr>
        <p:txBody>
          <a:bodyPr/>
          <a:lstStyle/>
          <a:p>
            <a:endParaRPr lang="en-US" sz="2000"/>
          </a:p>
        </p:txBody>
      </p:sp>
      <p:sp>
        <p:nvSpPr>
          <p:cNvPr id="26" name="Text Box 56"/>
          <p:cNvSpPr txBox="1">
            <a:spLocks noChangeArrowheads="1"/>
          </p:cNvSpPr>
          <p:nvPr/>
        </p:nvSpPr>
        <p:spPr bwMode="auto">
          <a:xfrm>
            <a:off x="5084022" y="3499398"/>
            <a:ext cx="1378904" cy="338554"/>
          </a:xfrm>
          <a:prstGeom prst="rect">
            <a:avLst/>
          </a:prstGeom>
          <a:noFill/>
          <a:ln w="9525">
            <a:solidFill>
              <a:schemeClr val="tx1"/>
            </a:solidFill>
            <a:miter lim="800000"/>
            <a:headEnd/>
            <a:tailEnd/>
          </a:ln>
        </p:spPr>
        <p:txBody>
          <a:bodyPr wrap="none">
            <a:spAutoFit/>
          </a:bodyPr>
          <a:lstStyle/>
          <a:p>
            <a:pPr eaLnBrk="1" hangingPunct="1"/>
            <a:r>
              <a:rPr lang="en-US" sz="1600">
                <a:latin typeface="Arial" charset="0"/>
              </a:rPr>
              <a:t>100BASE-T2</a:t>
            </a:r>
          </a:p>
        </p:txBody>
      </p:sp>
      <p:sp>
        <p:nvSpPr>
          <p:cNvPr id="27" name="Text Box 57"/>
          <p:cNvSpPr txBox="1">
            <a:spLocks noChangeArrowheads="1"/>
          </p:cNvSpPr>
          <p:nvPr/>
        </p:nvSpPr>
        <p:spPr bwMode="auto">
          <a:xfrm>
            <a:off x="5063741" y="4035806"/>
            <a:ext cx="1412566" cy="338554"/>
          </a:xfrm>
          <a:prstGeom prst="rect">
            <a:avLst/>
          </a:prstGeom>
          <a:noFill/>
          <a:ln w="9525">
            <a:solidFill>
              <a:schemeClr val="tx1"/>
            </a:solidFill>
            <a:miter lim="800000"/>
            <a:headEnd/>
            <a:tailEnd/>
          </a:ln>
        </p:spPr>
        <p:txBody>
          <a:bodyPr wrap="none">
            <a:spAutoFit/>
          </a:bodyPr>
          <a:lstStyle/>
          <a:p>
            <a:pPr eaLnBrk="1" hangingPunct="1"/>
            <a:r>
              <a:rPr lang="en-US" sz="1600">
                <a:latin typeface="Arial" charset="0"/>
              </a:rPr>
              <a:t>100BASE-SX</a:t>
            </a:r>
          </a:p>
        </p:txBody>
      </p:sp>
      <p:sp>
        <p:nvSpPr>
          <p:cNvPr id="28" name="Text Box 58"/>
          <p:cNvSpPr txBox="1">
            <a:spLocks noChangeArrowheads="1"/>
          </p:cNvSpPr>
          <p:nvPr/>
        </p:nvSpPr>
        <p:spPr bwMode="auto">
          <a:xfrm>
            <a:off x="6647411" y="4028716"/>
            <a:ext cx="1412566" cy="338554"/>
          </a:xfrm>
          <a:prstGeom prst="rect">
            <a:avLst/>
          </a:prstGeom>
          <a:noFill/>
          <a:ln w="9525">
            <a:solidFill>
              <a:schemeClr val="tx1"/>
            </a:solidFill>
            <a:miter lim="800000"/>
            <a:headEnd/>
            <a:tailEnd/>
          </a:ln>
        </p:spPr>
        <p:txBody>
          <a:bodyPr wrap="none">
            <a:spAutoFit/>
          </a:bodyPr>
          <a:lstStyle/>
          <a:p>
            <a:pPr eaLnBrk="1" hangingPunct="1"/>
            <a:r>
              <a:rPr lang="en-US" sz="1600">
                <a:latin typeface="Arial" charset="0"/>
              </a:rPr>
              <a:t>100BASE-BX</a:t>
            </a:r>
          </a:p>
        </p:txBody>
      </p:sp>
      <p:grpSp>
        <p:nvGrpSpPr>
          <p:cNvPr id="29" name="Group 67"/>
          <p:cNvGrpSpPr>
            <a:grpSpLocks/>
          </p:cNvGrpSpPr>
          <p:nvPr/>
        </p:nvGrpSpPr>
        <p:grpSpPr bwMode="auto">
          <a:xfrm>
            <a:off x="5013965" y="3433237"/>
            <a:ext cx="3150746" cy="2147992"/>
            <a:chOff x="3579" y="2988"/>
            <a:chExt cx="1709" cy="909"/>
          </a:xfrm>
        </p:grpSpPr>
        <p:sp>
          <p:nvSpPr>
            <p:cNvPr id="30" name="Freeform 59"/>
            <p:cNvSpPr>
              <a:spLocks/>
            </p:cNvSpPr>
            <p:nvPr/>
          </p:nvSpPr>
          <p:spPr bwMode="auto">
            <a:xfrm>
              <a:off x="3579" y="2988"/>
              <a:ext cx="1709" cy="489"/>
            </a:xfrm>
            <a:custGeom>
              <a:avLst/>
              <a:gdLst>
                <a:gd name="T0" fmla="*/ 842 w 1709"/>
                <a:gd name="T1" fmla="*/ 0 h 489"/>
                <a:gd name="T2" fmla="*/ 843 w 1709"/>
                <a:gd name="T3" fmla="*/ 239 h 489"/>
                <a:gd name="T4" fmla="*/ 5 w 1709"/>
                <a:gd name="T5" fmla="*/ 239 h 489"/>
                <a:gd name="T6" fmla="*/ 0 w 1709"/>
                <a:gd name="T7" fmla="*/ 489 h 489"/>
                <a:gd name="T8" fmla="*/ 1709 w 1709"/>
                <a:gd name="T9" fmla="*/ 489 h 489"/>
                <a:gd name="T10" fmla="*/ 1704 w 1709"/>
                <a:gd name="T11" fmla="*/ 0 h 489"/>
                <a:gd name="T12" fmla="*/ 842 w 1709"/>
                <a:gd name="T13" fmla="*/ 0 h 489"/>
                <a:gd name="T14" fmla="*/ 0 60000 65536"/>
                <a:gd name="T15" fmla="*/ 0 60000 65536"/>
                <a:gd name="T16" fmla="*/ 0 60000 65536"/>
                <a:gd name="T17" fmla="*/ 0 60000 65536"/>
                <a:gd name="T18" fmla="*/ 0 60000 65536"/>
                <a:gd name="T19" fmla="*/ 0 60000 65536"/>
                <a:gd name="T20" fmla="*/ 0 60000 65536"/>
                <a:gd name="T21" fmla="*/ 0 w 1709"/>
                <a:gd name="T22" fmla="*/ 0 h 489"/>
                <a:gd name="T23" fmla="*/ 1709 w 1709"/>
                <a:gd name="T24" fmla="*/ 489 h 48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09" h="489">
                  <a:moveTo>
                    <a:pt x="842" y="0"/>
                  </a:moveTo>
                  <a:lnTo>
                    <a:pt x="843" y="239"/>
                  </a:lnTo>
                  <a:lnTo>
                    <a:pt x="5" y="239"/>
                  </a:lnTo>
                  <a:lnTo>
                    <a:pt x="0" y="489"/>
                  </a:lnTo>
                  <a:lnTo>
                    <a:pt x="1709" y="489"/>
                  </a:lnTo>
                  <a:cubicBezTo>
                    <a:pt x="1707" y="330"/>
                    <a:pt x="1706" y="159"/>
                    <a:pt x="1704" y="0"/>
                  </a:cubicBezTo>
                  <a:lnTo>
                    <a:pt x="842" y="0"/>
                  </a:lnTo>
                  <a:close/>
                </a:path>
              </a:pathLst>
            </a:custGeom>
            <a:noFill/>
            <a:ln w="19050">
              <a:solidFill>
                <a:srgbClr val="FF0000"/>
              </a:solidFill>
              <a:round/>
              <a:headEnd/>
              <a:tailEnd/>
            </a:ln>
          </p:spPr>
          <p:txBody>
            <a:bodyPr wrap="none"/>
            <a:lstStyle/>
            <a:p>
              <a:endParaRPr lang="en-US" sz="2000"/>
            </a:p>
          </p:txBody>
        </p:sp>
        <p:sp>
          <p:nvSpPr>
            <p:cNvPr id="31" name="Line 60"/>
            <p:cNvSpPr>
              <a:spLocks noChangeShapeType="1"/>
            </p:cNvSpPr>
            <p:nvPr/>
          </p:nvSpPr>
          <p:spPr bwMode="auto">
            <a:xfrm>
              <a:off x="4410" y="3494"/>
              <a:ext cx="227" cy="291"/>
            </a:xfrm>
            <a:prstGeom prst="line">
              <a:avLst/>
            </a:prstGeom>
            <a:noFill/>
            <a:ln w="28575">
              <a:solidFill>
                <a:srgbClr val="FF0000"/>
              </a:solidFill>
              <a:round/>
              <a:headEnd/>
              <a:tailEnd/>
            </a:ln>
          </p:spPr>
          <p:txBody>
            <a:bodyPr wrap="none"/>
            <a:lstStyle/>
            <a:p>
              <a:endParaRPr lang="en-US" sz="2000"/>
            </a:p>
          </p:txBody>
        </p:sp>
        <p:sp>
          <p:nvSpPr>
            <p:cNvPr id="32" name="Text Box 61"/>
            <p:cNvSpPr txBox="1">
              <a:spLocks noChangeArrowheads="1"/>
            </p:cNvSpPr>
            <p:nvPr/>
          </p:nvSpPr>
          <p:spPr bwMode="auto">
            <a:xfrm>
              <a:off x="4003" y="3741"/>
              <a:ext cx="572" cy="156"/>
            </a:xfrm>
            <a:prstGeom prst="rect">
              <a:avLst/>
            </a:prstGeom>
            <a:noFill/>
            <a:ln w="9525">
              <a:noFill/>
              <a:miter lim="800000"/>
              <a:headEnd/>
              <a:tailEnd/>
            </a:ln>
          </p:spPr>
          <p:txBody>
            <a:bodyPr wrap="none">
              <a:spAutoFit/>
            </a:bodyPr>
            <a:lstStyle/>
            <a:p>
              <a:r>
                <a:rPr lang="fa-IR" dirty="0" smtClean="0">
                  <a:solidFill>
                    <a:srgbClr val="FF0000"/>
                  </a:solidFill>
                </a:rPr>
                <a:t>فیبر نوری</a:t>
              </a:r>
              <a:endParaRPr lang="en-US" dirty="0">
                <a:solidFill>
                  <a:srgbClr val="FF0000"/>
                </a:solidFill>
              </a:endParaRPr>
            </a:p>
          </p:txBody>
        </p:sp>
      </p:grpSp>
      <p:grpSp>
        <p:nvGrpSpPr>
          <p:cNvPr id="33" name="Group 66"/>
          <p:cNvGrpSpPr>
            <a:grpSpLocks/>
          </p:cNvGrpSpPr>
          <p:nvPr/>
        </p:nvGrpSpPr>
        <p:grpSpPr bwMode="auto">
          <a:xfrm>
            <a:off x="2803465" y="3419057"/>
            <a:ext cx="3899257" cy="2225972"/>
            <a:chOff x="2380" y="2982"/>
            <a:chExt cx="2115" cy="942"/>
          </a:xfrm>
        </p:grpSpPr>
        <p:sp>
          <p:nvSpPr>
            <p:cNvPr id="34" name="Freeform 62"/>
            <p:cNvSpPr>
              <a:spLocks/>
            </p:cNvSpPr>
            <p:nvPr/>
          </p:nvSpPr>
          <p:spPr bwMode="auto">
            <a:xfrm>
              <a:off x="2741" y="2982"/>
              <a:ext cx="1664" cy="495"/>
            </a:xfrm>
            <a:custGeom>
              <a:avLst/>
              <a:gdLst>
                <a:gd name="T0" fmla="*/ 1664 w 1664"/>
                <a:gd name="T1" fmla="*/ 0 h 495"/>
                <a:gd name="T2" fmla="*/ 1652 w 1664"/>
                <a:gd name="T3" fmla="*/ 233 h 495"/>
                <a:gd name="T4" fmla="*/ 820 w 1664"/>
                <a:gd name="T5" fmla="*/ 233 h 495"/>
                <a:gd name="T6" fmla="*/ 814 w 1664"/>
                <a:gd name="T7" fmla="*/ 495 h 495"/>
                <a:gd name="T8" fmla="*/ 0 w 1664"/>
                <a:gd name="T9" fmla="*/ 495 h 495"/>
                <a:gd name="T10" fmla="*/ 0 w 1664"/>
                <a:gd name="T11" fmla="*/ 0 h 495"/>
                <a:gd name="T12" fmla="*/ 1664 w 1664"/>
                <a:gd name="T13" fmla="*/ 0 h 495"/>
                <a:gd name="T14" fmla="*/ 0 60000 65536"/>
                <a:gd name="T15" fmla="*/ 0 60000 65536"/>
                <a:gd name="T16" fmla="*/ 0 60000 65536"/>
                <a:gd name="T17" fmla="*/ 0 60000 65536"/>
                <a:gd name="T18" fmla="*/ 0 60000 65536"/>
                <a:gd name="T19" fmla="*/ 0 60000 65536"/>
                <a:gd name="T20" fmla="*/ 0 60000 65536"/>
                <a:gd name="T21" fmla="*/ 0 w 1664"/>
                <a:gd name="T22" fmla="*/ 0 h 495"/>
                <a:gd name="T23" fmla="*/ 1664 w 1664"/>
                <a:gd name="T24" fmla="*/ 495 h 4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64" h="495">
                  <a:moveTo>
                    <a:pt x="1664" y="0"/>
                  </a:moveTo>
                  <a:lnTo>
                    <a:pt x="1652" y="233"/>
                  </a:lnTo>
                  <a:lnTo>
                    <a:pt x="820" y="233"/>
                  </a:lnTo>
                  <a:lnTo>
                    <a:pt x="814" y="495"/>
                  </a:lnTo>
                  <a:lnTo>
                    <a:pt x="0" y="495"/>
                  </a:lnTo>
                  <a:lnTo>
                    <a:pt x="0" y="0"/>
                  </a:lnTo>
                  <a:lnTo>
                    <a:pt x="1664" y="0"/>
                  </a:lnTo>
                  <a:close/>
                </a:path>
              </a:pathLst>
            </a:custGeom>
            <a:noFill/>
            <a:ln w="28575">
              <a:solidFill>
                <a:schemeClr val="tx2">
                  <a:lumMod val="75000"/>
                </a:schemeClr>
              </a:solidFill>
              <a:round/>
              <a:headEnd/>
              <a:tailEnd/>
            </a:ln>
          </p:spPr>
          <p:txBody>
            <a:bodyPr wrap="none"/>
            <a:lstStyle/>
            <a:p>
              <a:endParaRPr lang="en-US" sz="2000"/>
            </a:p>
          </p:txBody>
        </p:sp>
        <p:sp>
          <p:nvSpPr>
            <p:cNvPr id="35" name="Line 63"/>
            <p:cNvSpPr>
              <a:spLocks noChangeShapeType="1"/>
            </p:cNvSpPr>
            <p:nvPr/>
          </p:nvSpPr>
          <p:spPr bwMode="auto">
            <a:xfrm flipH="1">
              <a:off x="2929" y="3503"/>
              <a:ext cx="227" cy="291"/>
            </a:xfrm>
            <a:prstGeom prst="line">
              <a:avLst/>
            </a:prstGeom>
            <a:noFill/>
            <a:ln w="28575">
              <a:solidFill>
                <a:schemeClr val="tx2">
                  <a:lumMod val="75000"/>
                </a:schemeClr>
              </a:solidFill>
              <a:round/>
              <a:headEnd/>
              <a:tailEnd/>
            </a:ln>
          </p:spPr>
          <p:txBody>
            <a:bodyPr wrap="none"/>
            <a:lstStyle/>
            <a:p>
              <a:endParaRPr lang="en-US" sz="2000"/>
            </a:p>
          </p:txBody>
        </p:sp>
        <p:sp>
          <p:nvSpPr>
            <p:cNvPr id="36" name="Text Box 65"/>
            <p:cNvSpPr txBox="1">
              <a:spLocks noChangeArrowheads="1"/>
            </p:cNvSpPr>
            <p:nvPr/>
          </p:nvSpPr>
          <p:spPr bwMode="auto">
            <a:xfrm>
              <a:off x="2380" y="3781"/>
              <a:ext cx="2115" cy="143"/>
            </a:xfrm>
            <a:prstGeom prst="rect">
              <a:avLst/>
            </a:prstGeom>
            <a:noFill/>
            <a:ln w="9525">
              <a:noFill/>
              <a:miter lim="800000"/>
              <a:headEnd/>
              <a:tailEnd/>
            </a:ln>
          </p:spPr>
          <p:txBody>
            <a:bodyPr>
              <a:spAutoFit/>
            </a:bodyPr>
            <a:lstStyle/>
            <a:p>
              <a:r>
                <a:rPr lang="fa-IR" sz="1600" dirty="0" smtClean="0">
                  <a:solidFill>
                    <a:schemeClr val="tx2">
                      <a:lumMod val="75000"/>
                    </a:schemeClr>
                  </a:solidFill>
                </a:rPr>
                <a:t>سیم مسی</a:t>
              </a:r>
              <a:endParaRPr lang="en-US" sz="1600" dirty="0">
                <a:solidFill>
                  <a:schemeClr val="tx2">
                    <a:lumMod val="75000"/>
                  </a:schemeClr>
                </a:solidFill>
              </a:endParaRPr>
            </a:p>
          </p:txBody>
        </p:sp>
      </p:grpSp>
    </p:spTree>
    <p:extLst>
      <p:ext uri="{BB962C8B-B14F-4D97-AF65-F5344CB8AC3E}">
        <p14:creationId xmlns:p14="http://schemas.microsoft.com/office/powerpoint/2010/main" val="268709113"/>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flipV="1">
            <a:off x="533400" y="1028700"/>
            <a:ext cx="0" cy="6096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33400" y="1028700"/>
            <a:ext cx="8001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438150" y="304800"/>
            <a:ext cx="8153400" cy="609600"/>
          </a:xfrm>
          <a:prstGeom prst="rect">
            <a:avLst/>
          </a:prstGeom>
          <a:gradFill>
            <a:gsLst>
              <a:gs pos="0">
                <a:schemeClr val="accent1">
                  <a:tint val="66000"/>
                  <a:satMod val="160000"/>
                </a:schemeClr>
              </a:gs>
              <a:gs pos="45000">
                <a:schemeClr val="tx1">
                  <a:lumMod val="40000"/>
                  <a:lumOff val="60000"/>
                  <a:alpha val="32000"/>
                </a:schemeClr>
              </a:gs>
              <a:gs pos="100000">
                <a:schemeClr val="accent1">
                  <a:tint val="23500"/>
                  <a:satMod val="160000"/>
                </a:schemeClr>
              </a:gs>
            </a:gsLst>
            <a:lin ang="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2" algn="r" rtl="1">
              <a:spcBef>
                <a:spcPct val="50000"/>
              </a:spcBef>
            </a:pPr>
            <a:r>
              <a:rPr lang="fa-IR" sz="2400" b="1" dirty="0">
                <a:solidFill>
                  <a:schemeClr val="tx2"/>
                </a:solidFill>
                <a:ea typeface="IranNastaliq" pitchFamily="18" charset="0"/>
                <a:cs typeface="B Titr" pitchFamily="2" charset="-78"/>
              </a:rPr>
              <a:t>خطوط زوج سيم باز</a:t>
            </a:r>
            <a:endParaRPr lang="en-US" sz="2400" b="1" dirty="0">
              <a:solidFill>
                <a:schemeClr val="tx2"/>
              </a:solidFill>
              <a:ea typeface="IranNastaliq" pitchFamily="18" charset="0"/>
              <a:cs typeface="B Titr" pitchFamily="2" charset="-78"/>
            </a:endParaRPr>
          </a:p>
        </p:txBody>
      </p:sp>
      <p:sp>
        <p:nvSpPr>
          <p:cNvPr id="2" name="Rectangle 1"/>
          <p:cNvSpPr/>
          <p:nvPr/>
        </p:nvSpPr>
        <p:spPr>
          <a:xfrm>
            <a:off x="19318" y="944451"/>
            <a:ext cx="8382000" cy="5786199"/>
          </a:xfrm>
          <a:prstGeom prst="rect">
            <a:avLst/>
          </a:prstGeom>
        </p:spPr>
        <p:txBody>
          <a:bodyPr wrap="square">
            <a:spAutoFit/>
          </a:bodyPr>
          <a:lstStyle/>
          <a:p>
            <a:pPr marL="285750" indent="-285750" algn="r" rtl="1">
              <a:lnSpc>
                <a:spcPct val="250000"/>
              </a:lnSpc>
              <a:buFont typeface="Wingdings" panose="05000000000000000000" pitchFamily="2" charset="2"/>
              <a:buChar char="v"/>
            </a:pPr>
            <a:r>
              <a:rPr lang="fa-IR" sz="2000" b="1" dirty="0">
                <a:solidFill>
                  <a:schemeClr val="tx2"/>
                </a:solidFill>
                <a:cs typeface="B Nazanin" pitchFamily="2" charset="-78"/>
              </a:rPr>
              <a:t>ساده ترين و اولين رسانه انتقال(ارزان، راحتي استفاده، مقاومت كم در مقابل </a:t>
            </a:r>
            <a:r>
              <a:rPr lang="fa-IR" sz="2000" b="1" dirty="0" smtClean="0">
                <a:solidFill>
                  <a:schemeClr val="tx2"/>
                </a:solidFill>
                <a:cs typeface="B Nazanin" pitchFamily="2" charset="-78"/>
              </a:rPr>
              <a:t>جريان)</a:t>
            </a:r>
            <a:endParaRPr lang="en-US" sz="2000" b="1" dirty="0">
              <a:solidFill>
                <a:schemeClr val="tx2"/>
              </a:solidFill>
              <a:cs typeface="B Nazanin" pitchFamily="2" charset="-78"/>
            </a:endParaRPr>
          </a:p>
          <a:p>
            <a:pPr marL="285750" indent="-285750" algn="r" rtl="1">
              <a:lnSpc>
                <a:spcPct val="250000"/>
              </a:lnSpc>
              <a:buFont typeface="Wingdings" panose="05000000000000000000" pitchFamily="2" charset="2"/>
              <a:buChar char="v"/>
            </a:pPr>
            <a:r>
              <a:rPr lang="fa-IR" sz="2000" b="1" dirty="0">
                <a:solidFill>
                  <a:schemeClr val="tx2"/>
                </a:solidFill>
                <a:cs typeface="B Nazanin" pitchFamily="2" charset="-78"/>
              </a:rPr>
              <a:t>كابل </a:t>
            </a:r>
            <a:r>
              <a:rPr lang="fa-IR" sz="2000" b="1" dirty="0" smtClean="0">
                <a:solidFill>
                  <a:schemeClr val="tx2"/>
                </a:solidFill>
                <a:cs typeface="B Nazanin" pitchFamily="2" charset="-78"/>
              </a:rPr>
              <a:t> </a:t>
            </a:r>
            <a:r>
              <a:rPr lang="en-US" sz="2000" b="1" dirty="0" smtClean="0">
                <a:solidFill>
                  <a:schemeClr val="tx2"/>
                </a:solidFill>
                <a:cs typeface="B Nazanin" pitchFamily="2" charset="-78"/>
              </a:rPr>
              <a:t>Flat</a:t>
            </a:r>
            <a:r>
              <a:rPr lang="fa-IR" sz="2000" b="1" dirty="0" smtClean="0">
                <a:solidFill>
                  <a:schemeClr val="tx2"/>
                </a:solidFill>
                <a:cs typeface="B Nazanin" pitchFamily="2" charset="-78"/>
              </a:rPr>
              <a:t>(</a:t>
            </a:r>
            <a:r>
              <a:rPr lang="en-US" sz="2000" b="1" dirty="0" smtClean="0">
                <a:solidFill>
                  <a:schemeClr val="tx2"/>
                </a:solidFill>
                <a:cs typeface="B Nazanin" pitchFamily="2" charset="-78"/>
              </a:rPr>
              <a:t> </a:t>
            </a:r>
            <a:r>
              <a:rPr lang="fa-IR" sz="2000" b="1" dirty="0" smtClean="0">
                <a:solidFill>
                  <a:schemeClr val="tx2"/>
                </a:solidFill>
                <a:cs typeface="B Nazanin" pitchFamily="2" charset="-78"/>
              </a:rPr>
              <a:t>هر </a:t>
            </a:r>
            <a:r>
              <a:rPr lang="fa-IR" sz="2000" b="1" dirty="0">
                <a:solidFill>
                  <a:schemeClr val="tx2"/>
                </a:solidFill>
                <a:cs typeface="B Nazanin" pitchFamily="2" charset="-78"/>
              </a:rPr>
              <a:t>سيم از ديگري جدا </a:t>
            </a:r>
            <a:r>
              <a:rPr lang="fa-IR" sz="2000" b="1" dirty="0" smtClean="0">
                <a:solidFill>
                  <a:schemeClr val="tx2"/>
                </a:solidFill>
                <a:cs typeface="B Nazanin" pitchFamily="2" charset="-78"/>
              </a:rPr>
              <a:t>است)</a:t>
            </a:r>
            <a:endParaRPr lang="en-US" sz="2000" b="1" dirty="0">
              <a:solidFill>
                <a:schemeClr val="tx2"/>
              </a:solidFill>
              <a:cs typeface="B Nazanin" pitchFamily="2" charset="-78"/>
            </a:endParaRPr>
          </a:p>
          <a:p>
            <a:pPr marL="285750" indent="-285750" algn="r" rtl="1">
              <a:lnSpc>
                <a:spcPct val="250000"/>
              </a:lnSpc>
              <a:buFont typeface="Wingdings" panose="05000000000000000000" pitchFamily="2" charset="2"/>
              <a:buChar char="v"/>
            </a:pPr>
            <a:r>
              <a:rPr lang="fa-IR" sz="2000" b="1" dirty="0" smtClean="0">
                <a:solidFill>
                  <a:schemeClr val="tx2"/>
                </a:solidFill>
                <a:cs typeface="B Nazanin" pitchFamily="2" charset="-78"/>
              </a:rPr>
              <a:t>سيم ها بصورت موازي كنار هم قرار مي </a:t>
            </a:r>
            <a:r>
              <a:rPr lang="fa-IR" sz="2000" b="1" dirty="0">
                <a:solidFill>
                  <a:schemeClr val="tx2"/>
                </a:solidFill>
                <a:cs typeface="B Nazanin" pitchFamily="2" charset="-78"/>
              </a:rPr>
              <a:t>گيرند لذا حساس به كوپل خازني </a:t>
            </a:r>
            <a:r>
              <a:rPr lang="fa-IR" sz="2000" b="1" dirty="0" smtClean="0">
                <a:solidFill>
                  <a:schemeClr val="tx2"/>
                </a:solidFill>
                <a:cs typeface="B Nazanin" pitchFamily="2" charset="-78"/>
              </a:rPr>
              <a:t>می شوند</a:t>
            </a:r>
          </a:p>
          <a:p>
            <a:pPr marL="742950" lvl="1" indent="-285750" algn="r" rtl="1">
              <a:lnSpc>
                <a:spcPct val="250000"/>
              </a:lnSpc>
              <a:buFont typeface="Wingdings" panose="05000000000000000000" pitchFamily="2" charset="2"/>
              <a:buChar char="v"/>
            </a:pPr>
            <a:r>
              <a:rPr lang="fa-IR" sz="1600" b="1" dirty="0">
                <a:solidFill>
                  <a:schemeClr val="tx2"/>
                </a:solidFill>
                <a:cs typeface="B Nazanin" pitchFamily="2" charset="-78"/>
              </a:rPr>
              <a:t>زوج نیرو </a:t>
            </a:r>
            <a:r>
              <a:rPr lang="fa-IR" sz="1600" b="1" dirty="0" smtClean="0">
                <a:solidFill>
                  <a:schemeClr val="tx2"/>
                </a:solidFill>
                <a:cs typeface="B Nazanin" pitchFamily="2" charset="-78"/>
              </a:rPr>
              <a:t>یا دو </a:t>
            </a:r>
            <a:r>
              <a:rPr lang="fa-IR" sz="1600" b="1" dirty="0">
                <a:solidFill>
                  <a:schemeClr val="tx2"/>
                </a:solidFill>
                <a:cs typeface="B Nazanin" pitchFamily="2" charset="-78"/>
              </a:rPr>
              <a:t>نیروی هم‌اندازه </a:t>
            </a:r>
            <a:r>
              <a:rPr lang="fa-IR" sz="1600" b="1" dirty="0" smtClean="0">
                <a:solidFill>
                  <a:schemeClr val="tx2"/>
                </a:solidFill>
                <a:cs typeface="B Nazanin" pitchFamily="2" charset="-78"/>
              </a:rPr>
              <a:t>که </a:t>
            </a:r>
            <a:r>
              <a:rPr lang="fa-IR" sz="1600" b="1" dirty="0">
                <a:solidFill>
                  <a:schemeClr val="tx2"/>
                </a:solidFill>
                <a:cs typeface="B Nazanin" pitchFamily="2" charset="-78"/>
              </a:rPr>
              <a:t>موازی ولی مختلف‌الجهت </a:t>
            </a:r>
            <a:r>
              <a:rPr lang="fa-IR" sz="1600" b="1" dirty="0" smtClean="0">
                <a:solidFill>
                  <a:schemeClr val="tx2"/>
                </a:solidFill>
                <a:cs typeface="B Nazanin" pitchFamily="2" charset="-78"/>
              </a:rPr>
              <a:t>باشند و </a:t>
            </a:r>
            <a:r>
              <a:rPr lang="fa-IR" sz="1600" b="1" dirty="0">
                <a:solidFill>
                  <a:schemeClr val="tx2"/>
                </a:solidFill>
                <a:cs typeface="B Nazanin" pitchFamily="2" charset="-78"/>
              </a:rPr>
              <a:t>اثر آن ایجاد چرخش بدون ایجاد </a:t>
            </a:r>
            <a:r>
              <a:rPr lang="fa-IR" sz="1600" b="1" dirty="0" smtClean="0">
                <a:solidFill>
                  <a:schemeClr val="tx2"/>
                </a:solidFill>
                <a:cs typeface="B Nazanin" pitchFamily="2" charset="-78"/>
              </a:rPr>
              <a:t>انتقال</a:t>
            </a:r>
            <a:endParaRPr lang="fa-IR" sz="1600" b="1" dirty="0">
              <a:solidFill>
                <a:schemeClr val="tx2"/>
              </a:solidFill>
              <a:cs typeface="B Nazanin" pitchFamily="2" charset="-78"/>
            </a:endParaRPr>
          </a:p>
          <a:p>
            <a:pPr marL="742950" lvl="1" indent="-285750" algn="r" rtl="1">
              <a:lnSpc>
                <a:spcPct val="250000"/>
              </a:lnSpc>
              <a:buFont typeface="Wingdings" panose="05000000000000000000" pitchFamily="2" charset="2"/>
              <a:buChar char="v"/>
            </a:pPr>
            <a:r>
              <a:rPr lang="fa-IR" sz="1600" b="1" dirty="0" smtClean="0">
                <a:solidFill>
                  <a:schemeClr val="tx2"/>
                </a:solidFill>
                <a:cs typeface="B Nazanin" pitchFamily="2" charset="-78"/>
              </a:rPr>
              <a:t>باعث همشنوايي و اغتشاشات محيطي ( امواج الكترومغناطيسي ) </a:t>
            </a:r>
            <a:r>
              <a:rPr lang="fa-IR" sz="1600" b="1" dirty="0">
                <a:solidFill>
                  <a:schemeClr val="tx2"/>
                </a:solidFill>
                <a:cs typeface="B Nazanin" pitchFamily="2" charset="-78"/>
              </a:rPr>
              <a:t>مي شود.</a:t>
            </a:r>
            <a:endParaRPr lang="fa-IR" sz="1600" b="1" dirty="0" smtClean="0">
              <a:solidFill>
                <a:schemeClr val="tx2"/>
              </a:solidFill>
              <a:cs typeface="B Nazanin" pitchFamily="2" charset="-78"/>
            </a:endParaRPr>
          </a:p>
          <a:p>
            <a:pPr marL="742950" lvl="1" indent="-285750" algn="r" rtl="1">
              <a:lnSpc>
                <a:spcPct val="250000"/>
              </a:lnSpc>
              <a:buFont typeface="Wingdings" panose="05000000000000000000" pitchFamily="2" charset="2"/>
              <a:buChar char="v"/>
            </a:pPr>
            <a:r>
              <a:rPr lang="fa-IR" sz="1600" b="1" dirty="0">
                <a:solidFill>
                  <a:schemeClr val="tx2"/>
                </a:solidFill>
                <a:cs typeface="B Nazanin" pitchFamily="2" charset="-78"/>
              </a:rPr>
              <a:t>کوپل الکتریکی ناخواسته بین خطوط همسایه را همشنوایی گویند.</a:t>
            </a:r>
            <a:endParaRPr lang="en-US" sz="1600" b="1" dirty="0">
              <a:solidFill>
                <a:schemeClr val="tx2"/>
              </a:solidFill>
              <a:cs typeface="B Nazanin" pitchFamily="2" charset="-78"/>
            </a:endParaRPr>
          </a:p>
          <a:p>
            <a:pPr marL="285750" indent="-285750" algn="r" rtl="1">
              <a:lnSpc>
                <a:spcPct val="250000"/>
              </a:lnSpc>
              <a:buFont typeface="Wingdings" panose="05000000000000000000" pitchFamily="2" charset="2"/>
              <a:buChar char="v"/>
            </a:pPr>
            <a:r>
              <a:rPr lang="fa-IR" sz="2000" b="1" dirty="0" smtClean="0">
                <a:solidFill>
                  <a:schemeClr val="tx2"/>
                </a:solidFill>
                <a:cs typeface="B Nazanin" pitchFamily="2" charset="-78"/>
              </a:rPr>
              <a:t>نرخ انتقال خيلي كم (چند ده</a:t>
            </a:r>
            <a:r>
              <a:rPr lang="en-US" sz="2000" b="1" dirty="0" smtClean="0">
                <a:solidFill>
                  <a:schemeClr val="tx2"/>
                </a:solidFill>
                <a:cs typeface="B Nazanin" pitchFamily="2" charset="-78"/>
              </a:rPr>
              <a:t> kbps</a:t>
            </a:r>
            <a:r>
              <a:rPr lang="fa-IR" sz="2000" b="1" dirty="0" smtClean="0">
                <a:solidFill>
                  <a:schemeClr val="tx2"/>
                </a:solidFill>
                <a:cs typeface="B Nazanin" pitchFamily="2" charset="-78"/>
              </a:rPr>
              <a:t>) و فواصل كمتر از </a:t>
            </a:r>
            <a:r>
              <a:rPr lang="en-US" sz="2000" b="1" dirty="0" smtClean="0">
                <a:solidFill>
                  <a:schemeClr val="tx2"/>
                </a:solidFill>
                <a:cs typeface="B Nazanin" pitchFamily="2" charset="-78"/>
              </a:rPr>
              <a:t>50m </a:t>
            </a:r>
            <a:endParaRPr lang="fa-IR" sz="2000" b="1" dirty="0" smtClean="0">
              <a:solidFill>
                <a:schemeClr val="tx2"/>
              </a:solidFill>
              <a:cs typeface="B Nazanin" pitchFamily="2" charset="-78"/>
            </a:endParaRPr>
          </a:p>
          <a:p>
            <a:pPr marL="285750" indent="-285750" algn="r" rtl="1">
              <a:lnSpc>
                <a:spcPct val="250000"/>
              </a:lnSpc>
              <a:buFont typeface="Wingdings" panose="05000000000000000000" pitchFamily="2" charset="2"/>
              <a:buChar char="v"/>
            </a:pPr>
            <a:r>
              <a:rPr lang="fa-IR" sz="2000" b="1" dirty="0" smtClean="0">
                <a:solidFill>
                  <a:schemeClr val="tx2"/>
                </a:solidFill>
                <a:cs typeface="B Nazanin" pitchFamily="2" charset="-78"/>
              </a:rPr>
              <a:t>براي كم كردن همشنوايي و اثر اغتشاشات محيطي از كابل زوج بهم تابيده استفاده می شود.</a:t>
            </a:r>
            <a:endParaRPr lang="en-US" sz="2000" b="1" dirty="0">
              <a:solidFill>
                <a:schemeClr val="tx2"/>
              </a:solidFill>
              <a:cs typeface="B Nazanin" pitchFamily="2" charset="-78"/>
            </a:endParaRPr>
          </a:p>
        </p:txBody>
      </p:sp>
    </p:spTree>
    <p:extLst>
      <p:ext uri="{BB962C8B-B14F-4D97-AF65-F5344CB8AC3E}">
        <p14:creationId xmlns:p14="http://schemas.microsoft.com/office/powerpoint/2010/main" val="1838610943"/>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flipV="1">
            <a:off x="533400" y="1028700"/>
            <a:ext cx="0" cy="6096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33400" y="1028700"/>
            <a:ext cx="8001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438150" y="304800"/>
            <a:ext cx="8153400" cy="609600"/>
          </a:xfrm>
          <a:prstGeom prst="rect">
            <a:avLst/>
          </a:prstGeom>
          <a:gradFill>
            <a:gsLst>
              <a:gs pos="0">
                <a:schemeClr val="accent1">
                  <a:tint val="66000"/>
                  <a:satMod val="160000"/>
                </a:schemeClr>
              </a:gs>
              <a:gs pos="45000">
                <a:schemeClr val="tx1">
                  <a:lumMod val="40000"/>
                  <a:lumOff val="60000"/>
                  <a:alpha val="32000"/>
                </a:schemeClr>
              </a:gs>
              <a:gs pos="100000">
                <a:schemeClr val="accent1">
                  <a:tint val="23500"/>
                  <a:satMod val="160000"/>
                </a:schemeClr>
              </a:gs>
            </a:gsLst>
            <a:lin ang="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2" algn="r" rtl="1">
              <a:spcBef>
                <a:spcPct val="50000"/>
              </a:spcBef>
            </a:pPr>
            <a:r>
              <a:rPr lang="fa-IR" sz="2400" b="1" dirty="0">
                <a:solidFill>
                  <a:schemeClr val="tx2"/>
                </a:solidFill>
                <a:ea typeface="IranNastaliq" pitchFamily="18" charset="0"/>
                <a:cs typeface="B Titr" pitchFamily="2" charset="-78"/>
              </a:rPr>
              <a:t>خطوط زوج بهم تابيده</a:t>
            </a:r>
            <a:endParaRPr lang="en-US" sz="2400" b="1" dirty="0">
              <a:solidFill>
                <a:schemeClr val="tx2"/>
              </a:solidFill>
              <a:ea typeface="IranNastaliq" pitchFamily="18" charset="0"/>
              <a:cs typeface="B Titr" pitchFamily="2" charset="-78"/>
            </a:endParaRPr>
          </a:p>
        </p:txBody>
      </p:sp>
      <p:pic>
        <p:nvPicPr>
          <p:cNvPr id="3" name="Picture 2"/>
          <p:cNvPicPr>
            <a:picLocks noChangeAspect="1"/>
          </p:cNvPicPr>
          <p:nvPr/>
        </p:nvPicPr>
        <p:blipFill>
          <a:blip r:embed="rId3"/>
          <a:stretch>
            <a:fillRect/>
          </a:stretch>
        </p:blipFill>
        <p:spPr>
          <a:xfrm>
            <a:off x="4234138" y="4648200"/>
            <a:ext cx="2419350" cy="1247775"/>
          </a:xfrm>
          <a:prstGeom prst="rect">
            <a:avLst/>
          </a:prstGeom>
        </p:spPr>
      </p:pic>
      <p:sp>
        <p:nvSpPr>
          <p:cNvPr id="4" name="Rectangle 3"/>
          <p:cNvSpPr/>
          <p:nvPr/>
        </p:nvSpPr>
        <p:spPr>
          <a:xfrm>
            <a:off x="0" y="1011466"/>
            <a:ext cx="8443338" cy="3170099"/>
          </a:xfrm>
          <a:prstGeom prst="rect">
            <a:avLst/>
          </a:prstGeom>
        </p:spPr>
        <p:txBody>
          <a:bodyPr wrap="none">
            <a:spAutoFit/>
          </a:bodyPr>
          <a:lstStyle/>
          <a:p>
            <a:pPr marL="285750" indent="-285750" algn="r" rtl="1">
              <a:lnSpc>
                <a:spcPct val="250000"/>
              </a:lnSpc>
              <a:buFont typeface="Wingdings" panose="05000000000000000000" pitchFamily="2" charset="2"/>
              <a:buChar char="v"/>
            </a:pPr>
            <a:r>
              <a:rPr lang="fa-IR" sz="2000" b="1" dirty="0">
                <a:solidFill>
                  <a:schemeClr val="tx2"/>
                </a:solidFill>
                <a:cs typeface="B Nazanin" pitchFamily="2" charset="-78"/>
              </a:rPr>
              <a:t>بر پایه </a:t>
            </a:r>
            <a:r>
              <a:rPr lang="fa-IR" sz="2000" b="1" dirty="0" smtClean="0">
                <a:solidFill>
                  <a:schemeClr val="tx2"/>
                </a:solidFill>
                <a:cs typeface="B Nazanin" pitchFamily="2" charset="-78"/>
              </a:rPr>
              <a:t>انتقال ولتاژ</a:t>
            </a:r>
            <a:r>
              <a:rPr lang="fa-IR" sz="2000" b="1" dirty="0">
                <a:solidFill>
                  <a:schemeClr val="tx2"/>
                </a:solidFill>
                <a:cs typeface="B Nazanin" pitchFamily="2" charset="-78"/>
              </a:rPr>
              <a:t> </a:t>
            </a:r>
            <a:r>
              <a:rPr lang="fa-IR" sz="2000" b="1" dirty="0" smtClean="0">
                <a:solidFill>
                  <a:schemeClr val="tx2"/>
                </a:solidFill>
                <a:cs typeface="B Nazanin" pitchFamily="2" charset="-78"/>
              </a:rPr>
              <a:t>یا آمپر</a:t>
            </a:r>
            <a:r>
              <a:rPr lang="fa-IR" sz="2000" b="1" dirty="0">
                <a:solidFill>
                  <a:schemeClr val="tx2"/>
                </a:solidFill>
                <a:cs typeface="B Nazanin" pitchFamily="2" charset="-78"/>
              </a:rPr>
              <a:t> عمل می‌کند. </a:t>
            </a:r>
            <a:endParaRPr lang="fa-IR" sz="2000" b="1" dirty="0" smtClean="0">
              <a:solidFill>
                <a:schemeClr val="tx2"/>
              </a:solidFill>
              <a:cs typeface="B Nazanin" pitchFamily="2" charset="-78"/>
            </a:endParaRPr>
          </a:p>
          <a:p>
            <a:pPr marL="285750" indent="-285750" algn="r" rtl="1">
              <a:lnSpc>
                <a:spcPct val="250000"/>
              </a:lnSpc>
              <a:buFont typeface="Wingdings" panose="05000000000000000000" pitchFamily="2" charset="2"/>
              <a:buChar char="v"/>
            </a:pPr>
            <a:r>
              <a:rPr lang="fa-IR" sz="2000" b="1" dirty="0" smtClean="0">
                <a:solidFill>
                  <a:schemeClr val="tx2"/>
                </a:solidFill>
                <a:cs typeface="B Nazanin" pitchFamily="2" charset="-78"/>
              </a:rPr>
              <a:t>دو </a:t>
            </a:r>
            <a:r>
              <a:rPr lang="fa-IR" sz="2000" b="1" dirty="0">
                <a:solidFill>
                  <a:schemeClr val="tx2"/>
                </a:solidFill>
                <a:cs typeface="B Nazanin" pitchFamily="2" charset="-78"/>
              </a:rPr>
              <a:t>رشته سیم </a:t>
            </a:r>
            <a:r>
              <a:rPr lang="fa-IR" sz="2000" b="1" dirty="0" smtClean="0">
                <a:solidFill>
                  <a:schemeClr val="tx2"/>
                </a:solidFill>
                <a:cs typeface="B Nazanin" pitchFamily="2" charset="-78"/>
              </a:rPr>
              <a:t>مسی</a:t>
            </a:r>
            <a:r>
              <a:rPr lang="fa-IR" sz="2000" b="1" dirty="0">
                <a:solidFill>
                  <a:schemeClr val="tx2"/>
                </a:solidFill>
                <a:cs typeface="B Nazanin" pitchFamily="2" charset="-78"/>
              </a:rPr>
              <a:t> یا </a:t>
            </a:r>
            <a:r>
              <a:rPr lang="fa-IR" sz="2000" b="1" dirty="0" smtClean="0">
                <a:solidFill>
                  <a:schemeClr val="tx2"/>
                </a:solidFill>
                <a:cs typeface="B Nazanin" pitchFamily="2" charset="-78"/>
              </a:rPr>
              <a:t>آلومینیومی</a:t>
            </a:r>
            <a:r>
              <a:rPr lang="fa-IR" sz="2000" b="1" dirty="0">
                <a:solidFill>
                  <a:schemeClr val="tx2"/>
                </a:solidFill>
                <a:cs typeface="B Nazanin" pitchFamily="2" charset="-78"/>
              </a:rPr>
              <a:t> به هم تابیده‌است که توسط روکشی </a:t>
            </a:r>
            <a:r>
              <a:rPr lang="fa-IR" sz="2000" b="1" dirty="0" smtClean="0">
                <a:solidFill>
                  <a:schemeClr val="tx2"/>
                </a:solidFill>
                <a:cs typeface="B Nazanin" pitchFamily="2" charset="-78"/>
              </a:rPr>
              <a:t>عایق</a:t>
            </a:r>
            <a:r>
              <a:rPr lang="fa-IR" sz="2000" b="1" dirty="0">
                <a:solidFill>
                  <a:schemeClr val="tx2"/>
                </a:solidFill>
                <a:cs typeface="B Nazanin" pitchFamily="2" charset="-78"/>
              </a:rPr>
              <a:t> پوشانده شده‌اند.</a:t>
            </a:r>
          </a:p>
          <a:p>
            <a:pPr marL="285750" indent="-285750" algn="r" rtl="1">
              <a:lnSpc>
                <a:spcPct val="250000"/>
              </a:lnSpc>
              <a:buFont typeface="Wingdings" panose="05000000000000000000" pitchFamily="2" charset="2"/>
              <a:buChar char="v"/>
            </a:pPr>
            <a:r>
              <a:rPr lang="fa-IR" sz="2000" b="1" dirty="0" smtClean="0">
                <a:solidFill>
                  <a:schemeClr val="tx2"/>
                </a:solidFill>
                <a:cs typeface="B Nazanin" pitchFamily="2" charset="-78"/>
              </a:rPr>
              <a:t>در </a:t>
            </a:r>
            <a:r>
              <a:rPr lang="fa-IR" sz="2000" b="1" dirty="0">
                <a:solidFill>
                  <a:schemeClr val="tx2"/>
                </a:solidFill>
                <a:cs typeface="B Nazanin" pitchFamily="2" charset="-78"/>
              </a:rPr>
              <a:t>آن سیم‌های هادی دو به دو به هم </a:t>
            </a:r>
            <a:r>
              <a:rPr lang="fa-IR" sz="2000" b="1" dirty="0" smtClean="0">
                <a:solidFill>
                  <a:schemeClr val="tx2"/>
                </a:solidFill>
                <a:cs typeface="B Nazanin" pitchFamily="2" charset="-78"/>
              </a:rPr>
              <a:t>پیچ خورده‌اند </a:t>
            </a:r>
            <a:r>
              <a:rPr lang="fa-IR" sz="2000" b="1" dirty="0">
                <a:solidFill>
                  <a:schemeClr val="tx2"/>
                </a:solidFill>
                <a:cs typeface="B Nazanin" pitchFamily="2" charset="-78"/>
              </a:rPr>
              <a:t>تا اختلالات الکترومغناطیسی </a:t>
            </a:r>
            <a:endParaRPr lang="fa-IR" sz="2000" b="1" dirty="0" smtClean="0">
              <a:solidFill>
                <a:schemeClr val="tx2"/>
              </a:solidFill>
              <a:cs typeface="B Nazanin" pitchFamily="2" charset="-78"/>
            </a:endParaRPr>
          </a:p>
          <a:p>
            <a:pPr algn="r" rtl="1">
              <a:lnSpc>
                <a:spcPct val="250000"/>
              </a:lnSpc>
            </a:pPr>
            <a:r>
              <a:rPr lang="fa-IR" sz="2000" b="1" dirty="0" smtClean="0">
                <a:solidFill>
                  <a:schemeClr val="tx2"/>
                </a:solidFill>
                <a:cs typeface="B Nazanin" pitchFamily="2" charset="-78"/>
              </a:rPr>
              <a:t>حاصل </a:t>
            </a:r>
            <a:r>
              <a:rPr lang="fa-IR" sz="2000" b="1" dirty="0">
                <a:solidFill>
                  <a:schemeClr val="tx2"/>
                </a:solidFill>
                <a:cs typeface="B Nazanin" pitchFamily="2" charset="-78"/>
              </a:rPr>
              <a:t>از منابع خارجی را خنثی سازند.</a:t>
            </a:r>
          </a:p>
        </p:txBody>
      </p:sp>
      <p:sp>
        <p:nvSpPr>
          <p:cNvPr id="7" name="AutoShape 6" descr="http://upload.wikimedia.org/wikipedia/commons/thumb/8/87/4_twisted_pairs.svg/220px-4_twisted_pairs.svg.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95400" y="4848225"/>
            <a:ext cx="2095500" cy="1047750"/>
          </a:xfrm>
          <a:prstGeom prst="rect">
            <a:avLst/>
          </a:prstGeom>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flipV="1">
            <a:off x="533400" y="1028700"/>
            <a:ext cx="0" cy="6096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33400" y="1028700"/>
            <a:ext cx="8001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438150" y="304800"/>
            <a:ext cx="8153400" cy="609600"/>
          </a:xfrm>
          <a:prstGeom prst="rect">
            <a:avLst/>
          </a:prstGeom>
          <a:gradFill>
            <a:gsLst>
              <a:gs pos="0">
                <a:schemeClr val="accent1">
                  <a:tint val="66000"/>
                  <a:satMod val="160000"/>
                </a:schemeClr>
              </a:gs>
              <a:gs pos="45000">
                <a:schemeClr val="tx1">
                  <a:lumMod val="40000"/>
                  <a:lumOff val="60000"/>
                  <a:alpha val="32000"/>
                </a:schemeClr>
              </a:gs>
              <a:gs pos="100000">
                <a:schemeClr val="accent1">
                  <a:tint val="23500"/>
                  <a:satMod val="160000"/>
                </a:schemeClr>
              </a:gs>
            </a:gsLst>
            <a:lin ang="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2" algn="r" rtl="1">
              <a:spcBef>
                <a:spcPct val="50000"/>
              </a:spcBef>
            </a:pPr>
            <a:r>
              <a:rPr lang="fa-IR" sz="2400" b="1" dirty="0" smtClean="0">
                <a:solidFill>
                  <a:schemeClr val="tx2"/>
                </a:solidFill>
                <a:ea typeface="IranNastaliq" pitchFamily="18" charset="0"/>
                <a:cs typeface="B Titr" pitchFamily="2" charset="-78"/>
              </a:rPr>
              <a:t>كاربرد </a:t>
            </a:r>
            <a:r>
              <a:rPr lang="fa-IR" sz="2400" b="1" dirty="0">
                <a:solidFill>
                  <a:schemeClr val="tx2"/>
                </a:solidFill>
                <a:ea typeface="IranNastaliq" pitchFamily="18" charset="0"/>
                <a:cs typeface="B Titr" pitchFamily="2" charset="-78"/>
              </a:rPr>
              <a:t>هاي </a:t>
            </a:r>
            <a:r>
              <a:rPr lang="en-US" sz="2400" b="1" dirty="0">
                <a:solidFill>
                  <a:schemeClr val="tx2"/>
                </a:solidFill>
                <a:ea typeface="IranNastaliq" pitchFamily="18" charset="0"/>
                <a:cs typeface="B Titr" pitchFamily="2" charset="-78"/>
              </a:rPr>
              <a:t>TP</a:t>
            </a:r>
          </a:p>
        </p:txBody>
      </p:sp>
      <p:sp>
        <p:nvSpPr>
          <p:cNvPr id="2" name="Rectangle 1"/>
          <p:cNvSpPr/>
          <p:nvPr/>
        </p:nvSpPr>
        <p:spPr>
          <a:xfrm>
            <a:off x="2438400" y="1638300"/>
            <a:ext cx="5638800" cy="2862322"/>
          </a:xfrm>
          <a:prstGeom prst="rect">
            <a:avLst/>
          </a:prstGeom>
        </p:spPr>
        <p:txBody>
          <a:bodyPr wrap="square">
            <a:spAutoFit/>
          </a:bodyPr>
          <a:lstStyle/>
          <a:p>
            <a:pPr marL="285750" indent="-285750" algn="r" rtl="1">
              <a:lnSpc>
                <a:spcPct val="250000"/>
              </a:lnSpc>
              <a:buFont typeface="Wingdings" panose="05000000000000000000" pitchFamily="2" charset="2"/>
              <a:buChar char="v"/>
            </a:pPr>
            <a:r>
              <a:rPr lang="fa-IR" b="1" dirty="0">
                <a:solidFill>
                  <a:schemeClr val="tx2"/>
                </a:solidFill>
                <a:cs typeface="B Nazanin" pitchFamily="2" charset="-78"/>
              </a:rPr>
              <a:t>معروفترین و مطرح ترین نوع رابط</a:t>
            </a:r>
          </a:p>
          <a:p>
            <a:pPr marL="285750" indent="-285750" algn="r" rtl="1">
              <a:lnSpc>
                <a:spcPct val="250000"/>
              </a:lnSpc>
              <a:buFont typeface="Wingdings" panose="05000000000000000000" pitchFamily="2" charset="2"/>
              <a:buChar char="v"/>
            </a:pPr>
            <a:r>
              <a:rPr lang="fa-IR" b="1" dirty="0">
                <a:solidFill>
                  <a:schemeClr val="tx2"/>
                </a:solidFill>
                <a:cs typeface="B Nazanin" pitchFamily="2" charset="-78"/>
              </a:rPr>
              <a:t>شبکه تلفن بین خانه و مرکز تلفن</a:t>
            </a:r>
            <a:endParaRPr lang="en-US" b="1" dirty="0">
              <a:solidFill>
                <a:schemeClr val="tx2"/>
              </a:solidFill>
              <a:cs typeface="B Nazanin" pitchFamily="2" charset="-78"/>
            </a:endParaRPr>
          </a:p>
          <a:p>
            <a:pPr marL="285750" indent="-285750" algn="r" rtl="1">
              <a:lnSpc>
                <a:spcPct val="250000"/>
              </a:lnSpc>
              <a:buFont typeface="Wingdings" panose="05000000000000000000" pitchFamily="2" charset="2"/>
              <a:buChar char="v"/>
            </a:pPr>
            <a:r>
              <a:rPr lang="fa-IR" b="1" dirty="0">
                <a:solidFill>
                  <a:schemeClr val="tx2"/>
                </a:solidFill>
                <a:cs typeface="B Nazanin" pitchFamily="2" charset="-78"/>
              </a:rPr>
              <a:t>شبکه های </a:t>
            </a:r>
            <a:r>
              <a:rPr lang="en-US" b="1" dirty="0">
                <a:solidFill>
                  <a:schemeClr val="tx2"/>
                </a:solidFill>
                <a:cs typeface="B Nazanin" pitchFamily="2" charset="-78"/>
              </a:rPr>
              <a:t>LAN</a:t>
            </a:r>
            <a:endParaRPr lang="fa-IR" b="1" dirty="0">
              <a:solidFill>
                <a:schemeClr val="tx2"/>
              </a:solidFill>
              <a:cs typeface="B Nazanin" pitchFamily="2" charset="-78"/>
            </a:endParaRPr>
          </a:p>
          <a:p>
            <a:pPr marL="285750" indent="-285750" algn="r" rtl="1">
              <a:lnSpc>
                <a:spcPct val="250000"/>
              </a:lnSpc>
              <a:buFont typeface="Wingdings" panose="05000000000000000000" pitchFamily="2" charset="2"/>
              <a:buChar char="v"/>
            </a:pPr>
            <a:r>
              <a:rPr lang="fa-IR" b="1" dirty="0">
                <a:solidFill>
                  <a:schemeClr val="tx2"/>
                </a:solidFill>
                <a:cs typeface="B Nazanin" pitchFamily="2" charset="-78"/>
              </a:rPr>
              <a:t>در خانه های دارای خطوط تلفن اینترنتی با تکنولوژی </a:t>
            </a:r>
            <a:r>
              <a:rPr lang="en-US" b="1" dirty="0" smtClean="0">
                <a:solidFill>
                  <a:schemeClr val="tx2"/>
                </a:solidFill>
                <a:cs typeface="B Nazanin" pitchFamily="2" charset="-78"/>
              </a:rPr>
              <a:t>PBX</a:t>
            </a:r>
            <a:endParaRPr lang="fa-IR" b="1" dirty="0">
              <a:solidFill>
                <a:schemeClr val="tx2"/>
              </a:solidFill>
              <a:cs typeface="B Nazanin" pitchFamily="2" charset="-78"/>
            </a:endParaRPr>
          </a:p>
        </p:txBody>
      </p:sp>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Genesis">
      <a:dk1>
        <a:sysClr val="windowText" lastClr="000000"/>
      </a:dk1>
      <a:lt1>
        <a:sysClr val="window" lastClr="FFFFFF"/>
      </a:lt1>
      <a:dk2>
        <a:srgbClr val="465466"/>
      </a:dk2>
      <a:lt2>
        <a:srgbClr val="BBD7F8"/>
      </a:lt2>
      <a:accent1>
        <a:srgbClr val="80B606"/>
      </a:accent1>
      <a:accent2>
        <a:srgbClr val="E29F1D"/>
      </a:accent2>
      <a:accent3>
        <a:srgbClr val="2397E2"/>
      </a:accent3>
      <a:accent4>
        <a:srgbClr val="35ACA2"/>
      </a:accent4>
      <a:accent5>
        <a:srgbClr val="5430BB"/>
      </a:accent5>
      <a:accent6>
        <a:srgbClr val="8D34E0"/>
      </a:accent6>
      <a:hlink>
        <a:srgbClr val="00B0F0"/>
      </a:hlink>
      <a:folHlink>
        <a:srgbClr val="0070C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Adjacency.thmx</Template>
  <TotalTime>9685</TotalTime>
  <Words>2197</Words>
  <Application>Microsoft Office PowerPoint</Application>
  <PresentationFormat>On-screen Show (4:3)</PresentationFormat>
  <Paragraphs>394</Paragraphs>
  <Slides>65</Slides>
  <Notes>65</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65</vt:i4>
      </vt:variant>
    </vt:vector>
  </HeadingPairs>
  <TitlesOfParts>
    <vt:vector size="79" baseType="lpstr">
      <vt:lpstr>B Nazanin</vt:lpstr>
      <vt:lpstr>BLotus</vt:lpstr>
      <vt:lpstr>MS PGothic</vt:lpstr>
      <vt:lpstr>Wingdings</vt:lpstr>
      <vt:lpstr>MS PGothic</vt:lpstr>
      <vt:lpstr>Garamond</vt:lpstr>
      <vt:lpstr>B Titr</vt:lpstr>
      <vt:lpstr>IranNastaliq</vt:lpstr>
      <vt:lpstr>Cambria</vt:lpstr>
      <vt:lpstr>Arial</vt:lpstr>
      <vt:lpstr>Cambria Math</vt:lpstr>
      <vt:lpstr>Calibri</vt:lpstr>
      <vt:lpstr>Verdana</vt:lpstr>
      <vt:lpstr>Adjacency</vt:lpstr>
      <vt:lpstr>جلسه پنجم   لایه فیزیکی</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arrum_inc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We use UPPAAL</dc:title>
  <dc:creator>arrum</dc:creator>
  <cp:lastModifiedBy>Ghasemi</cp:lastModifiedBy>
  <cp:revision>387</cp:revision>
  <dcterms:created xsi:type="dcterms:W3CDTF">2007-07-18T05:06:42Z</dcterms:created>
  <dcterms:modified xsi:type="dcterms:W3CDTF">2015-04-11T19:16:02Z</dcterms:modified>
</cp:coreProperties>
</file>