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  <p:sldMasterId id="2147484052" r:id="rId3"/>
    <p:sldMasterId id="2147484054" r:id="rId4"/>
    <p:sldMasterId id="2147484056" r:id="rId5"/>
    <p:sldMasterId id="2147484058" r:id="rId6"/>
  </p:sldMasterIdLst>
  <p:notesMasterIdLst>
    <p:notesMasterId r:id="rId36"/>
  </p:notesMasterIdLst>
  <p:sldIdLst>
    <p:sldId id="312" r:id="rId7"/>
    <p:sldId id="258" r:id="rId8"/>
    <p:sldId id="259" r:id="rId9"/>
    <p:sldId id="284" r:id="rId10"/>
    <p:sldId id="268" r:id="rId11"/>
    <p:sldId id="28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9" r:id="rId21"/>
    <p:sldId id="298" r:id="rId22"/>
    <p:sldId id="299" r:id="rId23"/>
    <p:sldId id="300" r:id="rId24"/>
    <p:sldId id="281" r:id="rId25"/>
    <p:sldId id="301" r:id="rId26"/>
    <p:sldId id="303" r:id="rId27"/>
    <p:sldId id="302" r:id="rId28"/>
    <p:sldId id="304" r:id="rId29"/>
    <p:sldId id="306" r:id="rId30"/>
    <p:sldId id="308" r:id="rId31"/>
    <p:sldId id="309" r:id="rId32"/>
    <p:sldId id="310" r:id="rId33"/>
    <p:sldId id="311" r:id="rId34"/>
    <p:sldId id="279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FCC7"/>
    <a:srgbClr val="D6D8ED"/>
    <a:srgbClr val="A6AACD"/>
    <a:srgbClr val="C8FCCA"/>
    <a:srgbClr val="CCD7FC"/>
    <a:srgbClr val="FFFF00"/>
    <a:srgbClr val="E6E6E6"/>
    <a:srgbClr val="FFFFFF"/>
    <a:srgbClr val="908B9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97" autoAdjust="0"/>
  </p:normalViewPr>
  <p:slideViewPr>
    <p:cSldViewPr snapToGrid="0">
      <p:cViewPr>
        <p:scale>
          <a:sx n="50" d="100"/>
          <a:sy n="50" d="100"/>
        </p:scale>
        <p:origin x="18" y="156"/>
      </p:cViewPr>
      <p:guideLst>
        <p:guide orient="horz" pos="2160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1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94D3D6-5266-4124-A321-D541EB6AB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4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انواع</a:t>
            </a:r>
            <a:r>
              <a:rPr lang="fa-IR" baseline="0" dirty="0" smtClean="0"/>
              <a:t> طرح های طولی</a:t>
            </a:r>
          </a:p>
          <a:p>
            <a:pPr marL="228600" indent="-228600">
              <a:buAutoNum type="arabicPeriod"/>
            </a:pPr>
            <a:r>
              <a:rPr lang="fa-IR" baseline="0" dirty="0" smtClean="0"/>
              <a:t>مطالعات مقطعی مکرر</a:t>
            </a:r>
          </a:p>
          <a:p>
            <a:pPr marL="228600" indent="-228600">
              <a:buAutoNum type="arabicPeriod"/>
            </a:pPr>
            <a:r>
              <a:rPr lang="fa-IR" baseline="0" dirty="0" smtClean="0"/>
              <a:t>مطالعات آینده نگر</a:t>
            </a:r>
          </a:p>
          <a:p>
            <a:pPr marL="228600" indent="-228600">
              <a:buAutoNum type="arabicPeriod"/>
            </a:pPr>
            <a:r>
              <a:rPr lang="fa-IR" baseline="0" dirty="0" smtClean="0"/>
              <a:t>مطالعات گذشته نگر</a:t>
            </a:r>
          </a:p>
          <a:p>
            <a:pPr marL="0" indent="0">
              <a:buNone/>
            </a:pPr>
            <a:r>
              <a:rPr lang="fa-IR" baseline="0" dirty="0" smtClean="0"/>
              <a:t>(پیمایش طولی، امکانات و مسائل روش شناختی؛ سراج زاده، سید حسین)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6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8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3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0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3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9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variation from one period to another due to refusals,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changes of residence or death of the respondent.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5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variation from one period to another due to refusals,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changes of residence or death of the respondent.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36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5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Subjects tend to interpret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re-interpret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events, opinions and feelings so that they fit in with their,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subjects' own, </a:t>
            </a:r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current perceptions of their lives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and past lives and constitute 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sequence of events that `bears some logic'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70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Essential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information required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analysis of the data </a:t>
            </a:r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such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as: </a:t>
            </a:r>
            <a:r>
              <a:rPr lang="en-US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details of fieldwork, sampling, weighting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imputation procedures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تعریف</a:t>
            </a:r>
            <a:r>
              <a:rPr lang="fa-IR" baseline="0" dirty="0" smtClean="0"/>
              <a:t> پژوهش های طولی</a:t>
            </a:r>
          </a:p>
          <a:p>
            <a:r>
              <a:rPr lang="fa-IR" baseline="0" dirty="0" smtClean="0"/>
              <a:t>تعریف به غایت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2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6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تعریف</a:t>
            </a:r>
            <a:r>
              <a:rPr lang="fa-IR" baseline="0" dirty="0" smtClean="0"/>
              <a:t> پژوهش های طولی</a:t>
            </a:r>
          </a:p>
          <a:p>
            <a:r>
              <a:rPr lang="fa-IR" baseline="0" dirty="0" smtClean="0"/>
              <a:t>تعریف به غایت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3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There are a number of different designs for the construction of longitudinal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Examples of repeated cross-sectional</a:t>
            </a:r>
            <a:r>
              <a:rPr lang="en-US" b="0" baseline="0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>
                <a:solidFill>
                  <a:srgbClr val="FFFF00"/>
                </a:solidFill>
              </a:rPr>
              <a:t>social surveys 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UK's General Household Survey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Family</a:t>
            </a:r>
            <a:r>
              <a:rPr lang="en-US" b="0" baseline="0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>
                <a:solidFill>
                  <a:srgbClr val="FFFF00"/>
                </a:solidFill>
              </a:rPr>
              <a:t>Expenditure Survey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EU's Euro barometer Surveys.</a:t>
            </a:r>
            <a:endParaRPr lang="fa-IR" b="0" dirty="0" smtClean="0">
              <a:solidFill>
                <a:srgbClr val="FFFF00"/>
              </a:solidFill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9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Essential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words explanation :</a:t>
            </a:r>
            <a:endParaRPr lang="en-US" sz="12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en-US" sz="12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u="none" dirty="0" smtClean="0"/>
              <a:t>a social unit composed of those living together in the same dwelling.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Among the best known prospective panel studies are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US Panel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Study of Income Dynamics (PSID)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British Household Panel Study (BHPS)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German Socio-Economic Panel (SOEP)</a:t>
            </a:r>
            <a:endParaRPr lang="en-US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a-I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a-I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2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Examples are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UK National Child Development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Study.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German Life History Study.</a:t>
            </a:r>
            <a:endParaRPr lang="fa-I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6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a-I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7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All the data types discussed so far have been recorded with reference to fixed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predetermined time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good example is the UK 1980 Women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and Employment Survey.</a:t>
            </a:r>
            <a:endParaRPr lang="fa-IR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4D3D6-5266-4124-A321-D541EB6AB2C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70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7079-0408-463C-903E-62A71800CC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BF2A-1B78-4E69-A640-97B1A6596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3CAB-5FD8-4C88-8308-DCE132C2D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6D6C-E12B-40B2-ACC4-E97DE9A2A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A647-A3B5-4800-93A1-A7B82C06C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8AC1-3BF6-4351-9A9F-CB7655C7B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D6E3-081D-4BE6-AF6F-FBB8E3EF3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9871-2028-4A3E-8425-B58996D8F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161A-8576-41C7-B8F7-27705AAFE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2F08-B59E-4291-884E-8DDB224AA9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C428-E6FB-4C7B-8B80-F7F55413D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4C1F-BECF-4282-9C86-7BF318D08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FBCD-E8D3-4827-AA07-3D0EE1BA7F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0FF2-56F6-42E1-ADDD-03AAE22B6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0374-5E17-4397-A95B-C9C9141DD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7774-C944-4CE2-BB26-BB478E074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CA6E-735D-45DC-B9F3-CB86A1EFE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598B-E306-49F5-9ADB-4F5788C81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7806-83DC-4481-926F-04B641AB8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FF62-0C22-485D-ABA0-F560B7A14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68F0-311C-47CB-AC3A-29BDC7ED3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DD62-5B5D-48E2-925E-2173401D9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71F5-EBC5-4219-8965-23239549C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2030-82B8-40AD-869D-14F8A999B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6597-1585-459A-B651-9DB7FB66C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D364-4505-44A2-9D74-3FCD43384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8EF9-DFE9-4F8B-B600-199E7D3C0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CC99-F86C-45EF-9FA5-6E22E060A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5472-BFF2-4831-A13C-37992FBD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8F893-A4D6-4A03-BA62-FBC88CE54B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BE91A-10BE-451F-82A3-2788F78B2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F459-E09C-49DD-9C98-A9631576A0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897F0-DE77-4054-AE2A-A5E7BBDB8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F428-DCEA-4912-BFFE-46C621ABE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B36C-66A6-4604-BC8A-591CC27FE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669B-B72D-4ED1-9CB3-190986D7E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4068-A743-49D8-B510-FC6F905A90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C2B1-97DE-4710-B42B-B7C2B1638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BBCE4-8F95-4AFB-AF91-8907CE416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EA9-6915-48BB-9BFF-C42FBBF60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7F74-F6C9-4A11-A330-862A7B335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078C-B751-48B3-8033-FB502B19C3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37AB-8871-4360-8789-6FF46C7DA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394B-5976-4234-BA69-73A3603A53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BDB8-97ED-46E2-A91B-5D4789069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36F1-CB22-457A-98AE-5C4CE6FE7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8EDE-4578-4AFB-841A-64648F211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55B9-A21A-4E18-BC7B-6EB5AA063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4CF4-8BD8-499C-85A6-1697D12C5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048A-CC5F-40AF-85FF-5E6184325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1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B17E-9D8A-4643-8C27-9F8413118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93CA-968E-4B9A-ADCD-5CD2EB6E7013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6210-1DC8-4A30-A8C7-07828AB90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3EDF-1B57-47BF-9AA8-04214EBC13DD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49E7-0FFD-4B0F-9B00-CC986FF024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0326-9389-4603-895C-2590B85D2B47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754F-7BBA-40B7-A7ED-6CC016C08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9FA8-B3E1-4F6D-9F6E-D57BD3014309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243C-4A8A-4807-BBA0-2EF8D3691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5659-417D-460F-A80A-9985AFF1B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B72A-5238-409E-884B-5BECB976BB7E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2DDC-09C7-4FC9-ACEF-B319F0DBF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937B-78CA-47E6-A87A-53EC0B7BC20B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B259-2B28-4B8C-A610-54CECAFA94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53B7-8DEA-4252-982F-F2973EBAA661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5C1A-469E-46D5-A483-09CEA5E7E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5B9F-07D3-47FE-B065-210B57196775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9552-518C-4962-9BFE-5DF43462C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CE6D-D1DB-460D-8B75-0928BA47B8E0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DE37-6DA9-43FA-B333-BCDD98BAE8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86CB-7B81-4B4E-B369-8C7407F2D6B4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484F-431F-4E7D-B6C0-0C328BE06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4452-A7FA-41A5-A183-AFC3D1FC4349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999D-1788-484C-A29B-8533E759D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C7F5-D1C6-4C36-838B-771C0C987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107D-2785-4A2A-B655-B521DCE35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3B69-478F-438F-AA68-945A0BE2D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2EA6119-BB3B-4A84-B058-7B33C241E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21140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21140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21140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21140C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5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764C619-3B32-4235-9045-2345FED5C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21140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21140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21140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21140C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08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6DDD990-B2B9-4812-98F6-4F07BA4FA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21140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21140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21140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21140C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A19C51F-FA3C-4A52-86B0-0DA448BA9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21140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21140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21140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21140C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12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3998021-486E-455C-8083-DAC119061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21140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21140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21140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21140C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单击此处编辑母版文本样式</a:t>
            </a:r>
          </a:p>
          <a:p>
            <a:pPr lvl="1"/>
            <a:r>
              <a:rPr lang="en-GB" smtClean="0"/>
              <a:t>第二级</a:t>
            </a:r>
          </a:p>
          <a:p>
            <a:pPr lvl="2"/>
            <a:r>
              <a:rPr lang="en-GB" smtClean="0"/>
              <a:t>第三级</a:t>
            </a:r>
          </a:p>
          <a:p>
            <a:pPr lvl="3"/>
            <a:r>
              <a:rPr lang="en-GB" smtClean="0"/>
              <a:t>第四级</a:t>
            </a:r>
          </a:p>
          <a:p>
            <a:pPr lvl="4"/>
            <a:r>
              <a:rPr lang="en-GB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E7978122-68A2-47DA-8139-94DC44F05E36}" type="datetimeFigureOut">
              <a:rPr lang="en-GB"/>
              <a:pPr>
                <a:defRPr/>
              </a:pPr>
              <a:t>06/04/2014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41F7EC20-23E1-43CC-BA53-6B90D6EE4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58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44682" y="1679548"/>
            <a:ext cx="7900554" cy="3124992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 sample of respondents with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repeated data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collections from the same individuals at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 intervals.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HPS trace individuals at regular discrete points in time: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seek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discover what happens/has happened to the same subjects over a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 period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Detect </a:t>
            </a:r>
            <a:r>
              <a:rPr lang="en-US" sz="2000" dirty="0"/>
              <a:t>and establish the nature of individual change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4212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designs</a:t>
            </a:r>
          </a:p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996835" y="1102004"/>
            <a:ext cx="421277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Panel Studies (HPS)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638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0995" y="1699335"/>
            <a:ext cx="8329352" cy="3476170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 of panel study that takes the process of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generation replacement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explicitly into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account.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cohort is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those people within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geographically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otherwise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delineated population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experienced the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event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events within a given period of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random sample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individuals in the cohort is followed over time. Usually a researcher will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 one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more birth cohorts and administer a questionnaire to a sample drawn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within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group: thus longitudinal analysis is used on groups that are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homogeneous and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number of generations are followed, over time, throughout their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courses.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4212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designs</a:t>
            </a:r>
          </a:p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996835" y="1102004"/>
            <a:ext cx="42127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Panels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0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0995" y="1699335"/>
            <a:ext cx="8329352" cy="1555929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each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particular generation the same people are investigated, a cohort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amounts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 series of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studies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if, in each generation, at each period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observation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new sample is drawn, a cohort study consists of a series of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trend studies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4212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designs</a:t>
            </a:r>
          </a:p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996835" y="1102004"/>
            <a:ext cx="42127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Panels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95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0995" y="1699335"/>
            <a:ext cx="8329352" cy="934137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these cases data items which are not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collected primarily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panel purposes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linked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unique personal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identifiers.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4212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designs</a:t>
            </a:r>
          </a:p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996835" y="1102004"/>
            <a:ext cx="42127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or Administrative Panels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58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0995" y="1532891"/>
            <a:ext cx="8329352" cy="1777237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recorded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time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often collected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retrospectively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studies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question backwards over the whole life course of individuals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this approach lies in the greater detail and precision of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66802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Studies (event oriented observation design)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74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016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longitudinal data </a:t>
            </a:r>
            <a:r>
              <a:rPr lang="en-US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456" y="2147442"/>
            <a:ext cx="8650224" cy="4527678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duration of social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phenomena.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 the measurement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differences or change from one period to another in the values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one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more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changes in terms of certain other characteristics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/>
              <a:t>stable 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time-varying).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locate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social phenomena and `sleeper effects', that is,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connections between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that are widely separated in time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Insights into processes of social change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data are the necessary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basis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new type of dynamic thinking about the processes of social change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016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longitudinal data </a:t>
            </a:r>
            <a:r>
              <a:rPr lang="en-US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456" y="2147442"/>
            <a:ext cx="8650224" cy="4527678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developing research based on longitudinal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also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a bridge between `quantitative' and `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qualitative' research traditions: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analysis thus presupposes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methodological mix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neither of the two aspects alone is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to produce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accurate picture of social dynamics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social factors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impinging on what is happening. A strength of longitudinal case study designs is that they enable a researcher to dig deeper into such complexities by 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of methods over time.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Court. Encyclopedia of case study research: Longitudinal Research.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535-538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016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longitudinal data </a:t>
            </a:r>
            <a:r>
              <a:rPr lang="en-US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456" y="2147442"/>
            <a:ext cx="8650224" cy="4527678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greater in longitudinal case studies. Longer time spent in field work provides more opportunities for researchers to uncover unforeseen issues or debates, and these may require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reconsiderations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previous  assumptions or theoretical orientations and/or shifts in the research focus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time is available also for adjustments to be made to the research design and questions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016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longitudinal data </a:t>
            </a:r>
            <a:r>
              <a:rPr lang="en-US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456" y="2147442"/>
            <a:ext cx="8650224" cy="4527678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providing opportunities for enhanced researcher reflexivity, longitudinal research can also enable increased researcher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reciprocity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through, for example, feeding back relevant findings to participants as a study is under way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different issue that needs consideration when feeding back research findings before a study is completed is that this may impact and change the situation or initiative being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investigated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with participants help to build participant–researcher trust, respect, and collaboration, and this in turn increases the possibility that rich, in-depth data will be generated for analysis.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(Marian Court. Encyclopedia of case study research: Longitudinal Research. 535-538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5054" y="1268731"/>
            <a:ext cx="8345170" cy="2864357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research typically costs more and can be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time-consuming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Repeated Cross-sectional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limitations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Inappropriateness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studying developmental patterns within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cohorts.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resolve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of causal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order.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of: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cases are neither measured repeatedly nor for multiple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 Thus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more data are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to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characterise empirically the dynamic process that lies behind 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snapshot 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longitudinal data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2" y="5117911"/>
            <a:ext cx="7779224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Longitudinal Research </a:t>
            </a:r>
            <a:endParaRPr lang="fa-IR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25125" y="603757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Mohammad Saeed </a:t>
            </a:r>
            <a:r>
              <a:rPr lang="en-US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Azizi</a:t>
            </a:r>
            <a:endParaRPr lang="fa-IR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5054" y="1268731"/>
            <a:ext cx="8345170" cy="3412997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Prospective Studies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same set of cases is used in each period, there may be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variation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one period to another as a result of missing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data. 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is: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Biased estimates.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of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of 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between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discrete points in time remains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conditioning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studies tend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influence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phenomena that they are hoping to observe </a:t>
            </a:r>
          </a:p>
          <a:p>
            <a:pPr marL="457200" lvl="1" indent="0" eaLnBrk="1" hangingPunct="1">
              <a:buNone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longitudinal data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5054" y="1579627"/>
            <a:ext cx="8345170" cy="1584197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in  linked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panels: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often on a highly discontinuous temporal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protection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 thus very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access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longitudinal data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5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13614" y="1634491"/>
            <a:ext cx="8345170" cy="2187701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ingredients for successful panel survey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initial sample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rules that permit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mimicking 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that almost always changes in composition over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288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longitudinal data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5054" y="1268731"/>
            <a:ext cx="8345170" cy="4345685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subjects simply forget things about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concerning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motivational, attitudinal, cognitive or affective states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surveys tend to be quite lengthy. There is a limit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respondents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Reinterpretation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in which individuals interpret their own past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will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subsequent events in their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Misrepresentation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Distortions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caused by changes within 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sample. 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"/>
            <a:ext cx="576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longitudinal data</a:t>
            </a:r>
            <a:endParaRPr lang="fa-IR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7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42" y="263390"/>
            <a:ext cx="236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32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577" y="848165"/>
            <a:ext cx="5447672" cy="2677656"/>
          </a:xfrm>
          <a:prstGeom prst="rect">
            <a:avLst/>
          </a:prstGeom>
          <a:solidFill>
            <a:srgbClr val="C4FCC7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change is not a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temporal order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known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 concern with causal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thought that the problem of panel conditioning may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analysis may be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sufficient.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42" y="263390"/>
            <a:ext cx="236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32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577" y="848165"/>
            <a:ext cx="5447672" cy="1446550"/>
          </a:xfrm>
          <a:prstGeom prst="rect">
            <a:avLst/>
          </a:prstGeom>
          <a:solidFill>
            <a:srgbClr val="C4FCC7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be measured over a long span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most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42" y="263390"/>
            <a:ext cx="236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32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577" y="848165"/>
            <a:ext cx="5447672" cy="3354765"/>
          </a:xfrm>
          <a:prstGeom prst="rect">
            <a:avLst/>
          </a:prstGeom>
          <a:solidFill>
            <a:srgbClr val="C4FCC7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be measured over a relatively short time (weeks or months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design may be appropriate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for</a:t>
            </a:r>
          </a:p>
          <a:p>
            <a:r>
              <a:rPr lang="en-US" sz="2000" dirty="0" smtClean="0"/>
              <a:t>events </a:t>
            </a:r>
            <a:r>
              <a:rPr lang="en-US" sz="2000" dirty="0"/>
              <a:t>or </a:t>
            </a:r>
            <a:r>
              <a:rPr lang="en-US" sz="2000" dirty="0" smtClean="0"/>
              <a:t>behavior but</a:t>
            </a:r>
            <a:r>
              <a:rPr lang="en-US" sz="2000" dirty="0"/>
              <a:t> </a:t>
            </a:r>
            <a:r>
              <a:rPr lang="en-US" sz="2000" dirty="0" smtClean="0"/>
              <a:t>probably </a:t>
            </a:r>
            <a:r>
              <a:rPr lang="en-US" sz="2000" dirty="0"/>
              <a:t>not for attitudes or beliefs</a:t>
            </a:r>
          </a:p>
          <a:p>
            <a:endParaRPr lang="en-US" sz="2000" dirty="0"/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42" y="263390"/>
            <a:ext cx="236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sz="32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746" y="1358120"/>
            <a:ext cx="5447672" cy="1323439"/>
          </a:xfrm>
          <a:prstGeom prst="rect">
            <a:avLst/>
          </a:prstGeom>
          <a:solidFill>
            <a:srgbClr val="C4FCC7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combine the strengths of panel designs and the virtues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studies,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mixed design employing a follow-up and a follow-back strategy seems appropriate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862" y="272535"/>
            <a:ext cx="2966710" cy="461665"/>
          </a:xfrm>
          <a:prstGeom prst="rect">
            <a:avLst/>
          </a:prstGeom>
          <a:effectLst>
            <a:glow rad="355600">
              <a:schemeClr val="accent1">
                <a:alpha val="31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glow rad="647700">
                    <a:srgbClr val="00B0F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en-US" sz="2400" b="1" dirty="0" smtClean="0">
                <a:solidFill>
                  <a:srgbClr val="00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glow rad="647700">
                    <a:srgbClr val="00B0F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b="1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862" y="909935"/>
            <a:ext cx="8523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longitudinal data sets, user documentation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contains: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required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data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assist users in linking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aggregating data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waves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716886"/>
            <a:ext cx="3341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21127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076700"/>
            <a:ext cx="9142413" cy="2781300"/>
          </a:xfrm>
          <a:prstGeom prst="rect">
            <a:avLst/>
          </a:prstGeom>
          <a:solidFill>
            <a:srgbClr val="663300">
              <a:alpha val="9411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a-IR">
              <a:solidFill>
                <a:schemeClr val="bg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6875" y="1412875"/>
            <a:ext cx="5762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 i="1">
                <a:solidFill>
                  <a:srgbClr val="663300"/>
                </a:solidFill>
                <a:ea typeface="Microsoft YaHei" panose="020B0503020204020204" pitchFamily="34" charset="-122"/>
              </a:rPr>
              <a:t>Thank You</a:t>
            </a:r>
          </a:p>
        </p:txBody>
      </p:sp>
      <p:sp>
        <p:nvSpPr>
          <p:cNvPr id="13316" name="TextBox 5"/>
          <p:cNvSpPr>
            <a:spLocks noChangeArrowheads="1"/>
          </p:cNvSpPr>
          <p:nvPr/>
        </p:nvSpPr>
        <p:spPr bwMode="auto">
          <a:xfrm>
            <a:off x="323850" y="4437063"/>
            <a:ext cx="55079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Haettenschweiler" panose="020B0706040902060204" pitchFamily="34" charset="0"/>
              </a:rPr>
              <a:t>Methodology course</a:t>
            </a:r>
            <a:endParaRPr lang="zh-CN" altLang="en-US" sz="44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7" name="TextBox 6"/>
          <p:cNvSpPr>
            <a:spLocks noChangeArrowheads="1"/>
          </p:cNvSpPr>
          <p:nvPr/>
        </p:nvSpPr>
        <p:spPr bwMode="auto">
          <a:xfrm>
            <a:off x="396875" y="5302250"/>
            <a:ext cx="1292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Mistral" panose="03090702030407020403" pitchFamily="66" charset="0"/>
                <a:sym typeface="Mistral" panose="03090702030407020403" pitchFamily="66" charset="0"/>
              </a:rPr>
              <a:t>Ph.D. Emami  </a:t>
            </a:r>
            <a:endParaRPr lang="en-US" dirty="0">
              <a:solidFill>
                <a:schemeClr val="bg1"/>
              </a:solidFill>
              <a:latin typeface="Mistral" panose="03090702030407020403" pitchFamily="66" charset="0"/>
              <a:sym typeface="Mistral" panose="030907020304070204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45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effectLst>
                  <a:glow rad="101600">
                    <a:srgbClr val="00B0F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rint MT Shadow" panose="04020605060303030202" pitchFamily="82" charset="0"/>
                <a:ea typeface="SimSun" panose="02010600030101010101" pitchFamily="2" charset="-122"/>
              </a:rPr>
              <a:t>References :</a:t>
            </a:r>
            <a:endParaRPr lang="zh-CN" altLang="en-US" sz="4000" dirty="0" smtClean="0">
              <a:effectLst>
                <a:glow rad="101600">
                  <a:srgbClr val="00B0F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Imprint MT Shadow" panose="04020605060303030202" pitchFamily="82" charset="0"/>
              <a:ea typeface="SimSun" panose="02010600030101010101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06973" y="1267513"/>
            <a:ext cx="6237027" cy="42564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Mills, Gabrielle Durepos, Elden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Wiebe. </a:t>
            </a:r>
            <a:r>
              <a:rPr lang="en-US" sz="1800" i="1" dirty="0" smtClean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Encyclopedia </a:t>
            </a:r>
            <a:r>
              <a:rPr lang="en-US" sz="1800" i="1" dirty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of case study research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Research. 535-538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L.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Miller,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D. Brewer. </a:t>
            </a:r>
            <a:r>
              <a:rPr lang="en-US" sz="1800" i="1" dirty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A-Z </a:t>
            </a:r>
            <a:r>
              <a:rPr lang="en-US" sz="1800" i="1" dirty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of Social </a:t>
            </a:r>
            <a:r>
              <a:rPr lang="en-US" sz="1800" i="1" dirty="0">
                <a:solidFill>
                  <a:schemeClr val="tx1"/>
                </a:solidFill>
                <a:latin typeface="Arno Pro Smbd" panose="02020702050506020403" pitchFamily="18" charset="0"/>
                <a:cs typeface="Times New Roman" panose="02020603050405020304" pitchFamily="18" charset="0"/>
              </a:rPr>
              <a:t>Research::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ELISABETTA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RUSPINI 181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fa-IR" sz="1600" b="1" i="1" dirty="0" smtClean="0">
                <a:cs typeface="B Mitra" panose="00000400000000000000" pitchFamily="2" charset="-78"/>
              </a:rPr>
              <a:t>پیمایش </a:t>
            </a:r>
            <a:r>
              <a:rPr lang="fa-IR" sz="1600" b="1" i="1" dirty="0">
                <a:cs typeface="B Mitra" panose="00000400000000000000" pitchFamily="2" charset="-78"/>
              </a:rPr>
              <a:t>طولی، امکانات و مسائل روش شناختی</a:t>
            </a:r>
            <a:r>
              <a:rPr lang="fa-IR" sz="1800" dirty="0">
                <a:cs typeface="B Mitra" panose="00000400000000000000" pitchFamily="2" charset="-78"/>
              </a:rPr>
              <a:t>؛ سراج زاده،</a:t>
            </a:r>
            <a:r>
              <a:rPr lang="fa-IR" sz="1800" dirty="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سید </a:t>
            </a:r>
            <a:r>
              <a:rPr lang="fa-I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حسین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پاورپوینت «پژوهش علمی» از دانشکده علوم پزشکی اصفهان گروه آموزش پزشکی اسلاید 112-129</a:t>
            </a:r>
            <a:endParaRPr lang="fa-IR" sz="1800" dirty="0">
              <a:solidFill>
                <a:schemeClr val="tx1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0647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E6E6E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endParaRPr lang="fa-IR" dirty="0">
              <a:solidFill>
                <a:srgbClr val="E6E6E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49475"/>
            <a:ext cx="8229600" cy="355638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cross-sectional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Studies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</a:t>
            </a:r>
          </a:p>
        </p:txBody>
      </p:sp>
    </p:spTree>
    <p:extLst>
      <p:ext uri="{BB962C8B-B14F-4D97-AF65-F5344CB8AC3E}">
        <p14:creationId xmlns:p14="http://schemas.microsoft.com/office/powerpoint/2010/main" val="691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7375" y="1661160"/>
            <a:ext cx="8099425" cy="3204753"/>
          </a:xfr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research:</a:t>
            </a:r>
          </a:p>
          <a:p>
            <a:pPr marL="447675"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carried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over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time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enable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in-depth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exploration and analysis of social phenomena. In particular as these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  <a:p>
            <a:pPr marL="847725" lvl="2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research is a powerful tool for developing rich data for analysis of change dynamics and effects as these occur at individual, organizational, institutional, and societal levels </a:t>
            </a:r>
          </a:p>
          <a:p>
            <a:pPr marL="161925" lvl="1" indent="0" eaLnBrk="1" hangingPunct="1">
              <a:buNone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(Marian Court. Encyclopedia of case study research: Longitudinal Research)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866" y="155085"/>
            <a:ext cx="2654589" cy="7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</a:t>
            </a:r>
            <a:endParaRPr lang="zh-CN" altLang="en-US" dirty="0">
              <a:solidFill>
                <a:srgbClr val="0070C0"/>
              </a:solidFill>
              <a:effectLst>
                <a:glow rad="228600">
                  <a:srgbClr val="A3A4C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866" y="155085"/>
            <a:ext cx="2654589" cy="79256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</a:t>
            </a:r>
            <a:endParaRPr lang="zh-CN" altLang="en-US" dirty="0">
              <a:solidFill>
                <a:srgbClr val="0070C0"/>
              </a:solidFill>
              <a:effectLst>
                <a:glow rad="228600">
                  <a:srgbClr val="A3A4C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6947" y="1225721"/>
            <a:ext cx="8099425" cy="2655346"/>
          </a:xfr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research in which: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are collected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two or more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periods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(implying the notion of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measurements);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analysed are the same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at least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comparable, from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period to the next;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involves some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between or among periods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(ELISABETTA RUSPINI, The a-z social research, Longitudinal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15950" y="1543051"/>
            <a:ext cx="8099425" cy="2671762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research has been used to: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effectiveness of an intervention or theory;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the validity and reliability of a previous a single, short–time frame study;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factors that may constrain or support the long-term effectiveness of a strategy or initiative;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0" eaLnBrk="1" hangingPunct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4866" y="155085"/>
            <a:ext cx="2654589" cy="7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</a:t>
            </a:r>
            <a:endParaRPr lang="zh-CN" altLang="en-US" dirty="0">
              <a:solidFill>
                <a:srgbClr val="0070C0"/>
              </a:solidFill>
              <a:effectLst>
                <a:glow rad="228600">
                  <a:srgbClr val="A3A4C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42900" y="1363881"/>
            <a:ext cx="8372475" cy="2710543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908B9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observations that have been recorded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succession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surveys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two or more points in time, with a new sample on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cross-sectional data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repeated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with a high level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 between questions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possible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incorporate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trend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analysis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1" y="763583"/>
            <a:ext cx="592212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cross-sectional </a:t>
            </a:r>
            <a:r>
              <a:rPr lang="en-US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studies:</a:t>
            </a:r>
            <a:endParaRPr lang="en-US" sz="2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44682" y="1379003"/>
            <a:ext cx="7900554" cy="3124992"/>
          </a:xfrm>
          <a:prstGeom prst="rect">
            <a:avLst/>
          </a:prstGeom>
          <a:solidFill>
            <a:srgbClr val="D6D8ED">
              <a:alpha val="55000"/>
            </a:srgbClr>
          </a:solidFill>
          <a:ln>
            <a:solidFill>
              <a:srgbClr val="908B9F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21140C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temporal data most often available to social researchers are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data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same individuals are interviewed repeatedly across time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this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Household Panel Studies (HPS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Cohort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Linked or Administrative Panels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63286"/>
            <a:ext cx="421277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rgbClr val="A3A4C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designs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744682" y="671117"/>
            <a:ext cx="4212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designs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36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Pages>0</Pages>
  <Words>1853</Words>
  <Characters>0</Characters>
  <Application>Microsoft Office PowerPoint</Application>
  <DocSecurity>0</DocSecurity>
  <PresentationFormat>On-screen Show (4:3)</PresentationFormat>
  <Lines>0</Lines>
  <Paragraphs>207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 Unicode MS</vt:lpstr>
      <vt:lpstr>Microsoft YaHei</vt:lpstr>
      <vt:lpstr>SimSun</vt:lpstr>
      <vt:lpstr>Arial</vt:lpstr>
      <vt:lpstr>Arno Pro Smbd</vt:lpstr>
      <vt:lpstr>B Mitra</vt:lpstr>
      <vt:lpstr>Brush Script MT</vt:lpstr>
      <vt:lpstr>Haettenschweiler</vt:lpstr>
      <vt:lpstr>Imprint MT Shadow</vt:lpstr>
      <vt:lpstr>Mistral</vt:lpstr>
      <vt:lpstr>Times New Roman</vt:lpstr>
      <vt:lpstr>Wingdings</vt:lpstr>
      <vt:lpstr>Default Design</vt:lpstr>
      <vt:lpstr>1_Default Design</vt:lpstr>
      <vt:lpstr>4_Default Design</vt:lpstr>
      <vt:lpstr>6_Default Design</vt:lpstr>
      <vt:lpstr>8_Default Design</vt:lpstr>
      <vt:lpstr>默认设计模板</vt:lpstr>
      <vt:lpstr>PowerPoint Presentation</vt:lpstr>
      <vt:lpstr>PowerPoint Presentation</vt:lpstr>
      <vt:lpstr>References :</vt:lpstr>
      <vt:lpstr>Introduction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Clearly Presented Ltd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PowerPoint Template</dc:title>
  <dc:subject/>
  <dc:creator>Presentation Magazine</dc:creator>
  <cp:keywords/>
  <dc:description/>
  <cp:lastModifiedBy>محمد سعید</cp:lastModifiedBy>
  <cp:revision>290</cp:revision>
  <cp:lastPrinted>1899-12-30T00:00:00Z</cp:lastPrinted>
  <dcterms:created xsi:type="dcterms:W3CDTF">2009-11-03T13:35:13Z</dcterms:created>
  <dcterms:modified xsi:type="dcterms:W3CDTF">2014-04-06T04:02:35Z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