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62" r:id="rId1"/>
  </p:sldMasterIdLst>
  <p:notesMasterIdLst>
    <p:notesMasterId r:id="rId67"/>
  </p:notesMasterIdLst>
  <p:sldIdLst>
    <p:sldId id="256" r:id="rId2"/>
    <p:sldId id="334" r:id="rId3"/>
    <p:sldId id="289" r:id="rId4"/>
    <p:sldId id="290" r:id="rId5"/>
    <p:sldId id="257" r:id="rId6"/>
    <p:sldId id="297" r:id="rId7"/>
    <p:sldId id="298" r:id="rId8"/>
    <p:sldId id="292" r:id="rId9"/>
    <p:sldId id="294" r:id="rId10"/>
    <p:sldId id="295" r:id="rId11"/>
    <p:sldId id="271" r:id="rId12"/>
    <p:sldId id="267" r:id="rId13"/>
    <p:sldId id="268" r:id="rId14"/>
    <p:sldId id="296" r:id="rId15"/>
    <p:sldId id="299" r:id="rId16"/>
    <p:sldId id="333"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270" r:id="rId50"/>
    <p:sldId id="283" r:id="rId51"/>
    <p:sldId id="272" r:id="rId52"/>
    <p:sldId id="262" r:id="rId53"/>
    <p:sldId id="263" r:id="rId54"/>
    <p:sldId id="259" r:id="rId55"/>
    <p:sldId id="260" r:id="rId56"/>
    <p:sldId id="274" r:id="rId57"/>
    <p:sldId id="258" r:id="rId58"/>
    <p:sldId id="288" r:id="rId59"/>
    <p:sldId id="287" r:id="rId60"/>
    <p:sldId id="276" r:id="rId61"/>
    <p:sldId id="285" r:id="rId62"/>
    <p:sldId id="286" r:id="rId63"/>
    <p:sldId id="284" r:id="rId64"/>
    <p:sldId id="278" r:id="rId65"/>
    <p:sldId id="28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zi mohamadi" initials="mm" lastIdx="2" clrIdx="0">
    <p:extLst>
      <p:ext uri="{19B8F6BF-5375-455C-9EA6-DF929625EA0E}">
        <p15:presenceInfo xmlns:p15="http://schemas.microsoft.com/office/powerpoint/2012/main" userId="dd81e3c172d660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67" d="100"/>
          <a:sy n="67" d="100"/>
        </p:scale>
        <p:origin x="96" y="600"/>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657CB-7B1C-4FC3-8E52-1AE85D51F2A4}" type="datetimeFigureOut">
              <a:rPr lang="en-US" smtClean="0"/>
              <a:t>2/14/2016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F8F56-B257-48D5-A9A4-DF9BDE87515C}" type="slidenum">
              <a:rPr lang="en-US" smtClean="0"/>
              <a:t>‹#›</a:t>
            </a:fld>
            <a:endParaRPr lang="en-US"/>
          </a:p>
        </p:txBody>
      </p:sp>
    </p:spTree>
    <p:extLst>
      <p:ext uri="{BB962C8B-B14F-4D97-AF65-F5344CB8AC3E}">
        <p14:creationId xmlns:p14="http://schemas.microsoft.com/office/powerpoint/2010/main" val="301268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F8F56-B257-48D5-A9A4-DF9BDE87515C}" type="slidenum">
              <a:rPr lang="en-US" smtClean="0"/>
              <a:t>1</a:t>
            </a:fld>
            <a:endParaRPr lang="en-US"/>
          </a:p>
        </p:txBody>
      </p:sp>
    </p:spTree>
    <p:extLst>
      <p:ext uri="{BB962C8B-B14F-4D97-AF65-F5344CB8AC3E}">
        <p14:creationId xmlns:p14="http://schemas.microsoft.com/office/powerpoint/2010/main" val="188109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F8F56-B257-48D5-A9A4-DF9BDE87515C}" type="slidenum">
              <a:rPr lang="en-US" smtClean="0"/>
              <a:t>5</a:t>
            </a:fld>
            <a:endParaRPr lang="en-US"/>
          </a:p>
        </p:txBody>
      </p:sp>
    </p:spTree>
    <p:extLst>
      <p:ext uri="{BB962C8B-B14F-4D97-AF65-F5344CB8AC3E}">
        <p14:creationId xmlns:p14="http://schemas.microsoft.com/office/powerpoint/2010/main" val="272819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8F8151-8BCD-4321-9ECF-6384C72C3E97}" type="slidenum">
              <a:rPr lang="en-US" smtClean="0"/>
              <a:t>45</a:t>
            </a:fld>
            <a:endParaRPr lang="en-US"/>
          </a:p>
        </p:txBody>
      </p:sp>
    </p:spTree>
    <p:extLst>
      <p:ext uri="{BB962C8B-B14F-4D97-AF65-F5344CB8AC3E}">
        <p14:creationId xmlns:p14="http://schemas.microsoft.com/office/powerpoint/2010/main" val="172877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F2AC2B-2FCE-445B-91B0-0D63F3486D38}" type="datetime1">
              <a:rPr lang="en-US" smtClean="0"/>
              <a:t>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587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413334-AB8A-4252-99FF-437EA9CA3DFA}" type="datetime1">
              <a:rPr lang="en-US" smtClean="0"/>
              <a:t>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35167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33BA0-4FBF-4BDC-936F-723C38FF9B73}" type="datetime1">
              <a:rPr lang="en-US" smtClean="0"/>
              <a:t>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29380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8858D5E-F8B2-4565-B328-244B8FCD130A}" type="datetime1">
              <a:rPr lang="en-US" smtClean="0"/>
              <a:t>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04208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03DE9FA-824E-4D63-AD8F-F94FB2315755}" type="datetime1">
              <a:rPr lang="en-US" smtClean="0"/>
              <a:t>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27647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35032D7-2B14-4BBB-801D-3A582C02CA66}" type="datetime1">
              <a:rPr lang="en-US" smtClean="0"/>
              <a:t>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04283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362284-2F80-4F6A-9494-0C03D005FC00}" type="datetime1">
              <a:rPr lang="en-US" smtClean="0"/>
              <a:t>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3674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F4FB05-5343-47F1-A7F1-F5A1763E32A4}" type="datetime1">
              <a:rPr lang="en-US" smtClean="0"/>
              <a:t>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337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A17C0C-3C76-4412-9DD2-6E958CF87F4E}" type="datetime1">
              <a:rPr lang="en-US" smtClean="0"/>
              <a:t>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927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C8A81C-F40C-4D51-BAE2-CE64859A4DED}" type="datetime1">
              <a:rPr lang="en-US" smtClean="0"/>
              <a:t>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51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3A728D-6323-43D8-BE5E-5ACF3CEF820E}" type="datetime1">
              <a:rPr lang="en-US" smtClean="0"/>
              <a:t>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652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B37858-6A80-4C8B-B426-7CDEFAAF2550}" type="datetime1">
              <a:rPr lang="en-US" smtClean="0"/>
              <a:t>2/14/2016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888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70F41F-BA85-4C46-8493-59880FD2FF56}" type="datetime1">
              <a:rPr lang="en-US" smtClean="0"/>
              <a:t>2/14/2016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04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A778E-53A6-489D-9583-9146666B9664}" type="datetime1">
              <a:rPr lang="en-US" smtClean="0"/>
              <a:t>2/14/2016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330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1C2FEB-6672-44A5-A519-2DBC006A9EE8}" type="datetime1">
              <a:rPr lang="en-US" smtClean="0"/>
              <a:t>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86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0BF28-9B8A-40CE-91F3-12BFEFCD0154}" type="datetime1">
              <a:rPr lang="en-US" smtClean="0"/>
              <a:t>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430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857D3A7-1348-4C5B-BD4E-6D2D933036EF}" type="datetime1">
              <a:rPr lang="en-US" smtClean="0"/>
              <a:t>2/14/2016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35032476"/>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 id="2147484177" r:id="rId15"/>
    <p:sldLayoutId id="2147484178" r:id="rId16"/>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6.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5.JPG"/><Relationship Id="rId5" Type="http://schemas.openxmlformats.org/officeDocument/2006/relationships/image" Target="../media/image20.JPG"/><Relationship Id="rId10" Type="http://schemas.openxmlformats.org/officeDocument/2006/relationships/image" Target="../media/image24.JPG"/><Relationship Id="rId4" Type="http://schemas.openxmlformats.org/officeDocument/2006/relationships/image" Target="../media/image19.JPG"/><Relationship Id="rId9"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43.JP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JPG"/><Relationship Id="rId5" Type="http://schemas.openxmlformats.org/officeDocument/2006/relationships/image" Target="../media/image38.JPG"/><Relationship Id="rId10" Type="http://schemas.openxmlformats.org/officeDocument/2006/relationships/image" Target="../media/image41.JPG"/><Relationship Id="rId4" Type="http://schemas.openxmlformats.org/officeDocument/2006/relationships/image" Target="../media/image37.JP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86752" y="734486"/>
            <a:ext cx="6375042" cy="3547574"/>
          </a:xfrm>
          <a:prstGeom prst="rect">
            <a:avLst/>
          </a:prstGeom>
          <a:noFill/>
        </p:spPr>
        <p:txBody>
          <a:bodyPr wrap="square" rtlCol="0">
            <a:spAutoFit/>
          </a:bodyPr>
          <a:lstStyle/>
          <a:p>
            <a:pPr>
              <a:lnSpc>
                <a:spcPct val="150000"/>
              </a:lnSpc>
            </a:pPr>
            <a:r>
              <a:rPr lang="en-US" sz="8000" b="1" dirty="0"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rPr>
              <a:t>Responsive</a:t>
            </a:r>
          </a:p>
          <a:p>
            <a:pPr>
              <a:lnSpc>
                <a:spcPct val="150000"/>
              </a:lnSpc>
            </a:pPr>
            <a:r>
              <a:rPr lang="en-US" sz="8000" b="1" dirty="0"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rPr>
              <a:t>Bootstrap</a:t>
            </a:r>
            <a:endParaRPr lang="en-US" sz="8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endParaRPr>
          </a:p>
        </p:txBody>
      </p:sp>
      <p:sp>
        <p:nvSpPr>
          <p:cNvPr id="8" name="TextBox 7"/>
          <p:cNvSpPr txBox="1"/>
          <p:nvPr/>
        </p:nvSpPr>
        <p:spPr>
          <a:xfrm>
            <a:off x="1532195" y="5529014"/>
            <a:ext cx="3709115" cy="830997"/>
          </a:xfrm>
          <a:prstGeom prst="rect">
            <a:avLst/>
          </a:prstGeom>
          <a:noFill/>
        </p:spPr>
        <p:txBody>
          <a:bodyPr wrap="square" rtlCol="0">
            <a:spAutoFit/>
          </a:bodyPr>
          <a:lstStyle/>
          <a:p>
            <a:r>
              <a:rPr lang="en-US" sz="2400" b="1" dirty="0" smtClean="0">
                <a:ln w="12700" cmpd="sng">
                  <a:solidFill>
                    <a:schemeClr val="accent4"/>
                  </a:solidFill>
                  <a:prstDash val="solid"/>
                </a:ln>
                <a:solidFill>
                  <a:srgbClr val="92D050"/>
                </a:solidFill>
              </a:rPr>
              <a:t>Maryam </a:t>
            </a:r>
            <a:r>
              <a:rPr lang="en-US" sz="2400" b="1" dirty="0" err="1" smtClean="0">
                <a:ln w="12700" cmpd="sng">
                  <a:solidFill>
                    <a:schemeClr val="accent4"/>
                  </a:solidFill>
                  <a:prstDash val="solid"/>
                </a:ln>
                <a:solidFill>
                  <a:srgbClr val="92D050"/>
                </a:solidFill>
              </a:rPr>
              <a:t>Rabiee</a:t>
            </a:r>
            <a:endParaRPr lang="en-US" sz="2400" b="1" dirty="0" smtClean="0">
              <a:ln w="12700" cmpd="sng">
                <a:solidFill>
                  <a:schemeClr val="accent4"/>
                </a:solidFill>
                <a:prstDash val="solid"/>
              </a:ln>
              <a:solidFill>
                <a:srgbClr val="92D050"/>
              </a:solidFill>
            </a:endParaRPr>
          </a:p>
          <a:p>
            <a:r>
              <a:rPr lang="en-US" sz="2400" b="1" dirty="0" smtClean="0">
                <a:ln w="12700" cmpd="sng">
                  <a:solidFill>
                    <a:schemeClr val="accent4"/>
                  </a:solidFill>
                  <a:prstDash val="solid"/>
                </a:ln>
                <a:solidFill>
                  <a:srgbClr val="92D050"/>
                </a:solidFill>
              </a:rPr>
              <a:t>Marzieh </a:t>
            </a:r>
            <a:r>
              <a:rPr lang="en-US" sz="2400" b="1" dirty="0" err="1" smtClean="0">
                <a:ln w="12700" cmpd="sng">
                  <a:solidFill>
                    <a:schemeClr val="accent4"/>
                  </a:solidFill>
                  <a:prstDash val="solid"/>
                </a:ln>
                <a:solidFill>
                  <a:srgbClr val="92D050"/>
                </a:solidFill>
              </a:rPr>
              <a:t>Mohammadi</a:t>
            </a:r>
            <a:endParaRPr lang="en-US" sz="2400" b="1" dirty="0">
              <a:ln w="12700" cmpd="sng">
                <a:solidFill>
                  <a:schemeClr val="accent4"/>
                </a:solidFill>
                <a:prstDash val="solid"/>
              </a:ln>
              <a:solidFill>
                <a:srgbClr val="92D050"/>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30597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10</a:t>
            </a:fld>
            <a:endParaRPr lang="en-US" dirty="0"/>
          </a:p>
        </p:txBody>
      </p:sp>
      <p:sp>
        <p:nvSpPr>
          <p:cNvPr id="3" name="TextBox 2"/>
          <p:cNvSpPr txBox="1"/>
          <p:nvPr/>
        </p:nvSpPr>
        <p:spPr>
          <a:xfrm>
            <a:off x="2039814" y="247069"/>
            <a:ext cx="8018585" cy="1446550"/>
          </a:xfrm>
          <a:prstGeom prst="rect">
            <a:avLst/>
          </a:prstGeom>
          <a:noFill/>
        </p:spPr>
        <p:txBody>
          <a:bodyPr wrap="square" rtlCol="0">
            <a:spAutoFit/>
          </a:bodyPr>
          <a:lstStyle/>
          <a:p>
            <a:r>
              <a:rPr lang="en-US" sz="8800" b="1" dirty="0"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Rockwell" panose="02060603020205020403" pitchFamily="18" charset="0"/>
                <a:ea typeface="PMingLiU-ExtB" panose="02020500000000000000" pitchFamily="18" charset="-120"/>
              </a:rPr>
              <a:t>How to use it?</a:t>
            </a:r>
            <a:endParaRPr lang="en-US" sz="88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Rockwell" panose="02060603020205020403" pitchFamily="18" charset="0"/>
              <a:ea typeface="PMingLiU-ExtB" panose="02020500000000000000" pitchFamily="18" charset="-120"/>
            </a:endParaRPr>
          </a:p>
        </p:txBody>
      </p:sp>
      <p:sp>
        <p:nvSpPr>
          <p:cNvPr id="4" name="TextBox 3"/>
          <p:cNvSpPr txBox="1"/>
          <p:nvPr/>
        </p:nvSpPr>
        <p:spPr>
          <a:xfrm>
            <a:off x="2447778" y="3343452"/>
            <a:ext cx="9983373" cy="255454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@media </a:t>
            </a:r>
            <a: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only screen and (max-width: 500px) {</a:t>
            </a:r>
            <a:b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body {</a:t>
            </a:r>
            <a:b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background-color: </a:t>
            </a:r>
            <a:r>
              <a:rPr lang="en-US" sz="3200" b="1" dirty="0" err="1">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lightblue</a:t>
            </a:r>
            <a: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a:t>
            </a:r>
            <a:b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a:t>
            </a:r>
            <a:b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3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a:t>
            </a:r>
          </a:p>
        </p:txBody>
      </p:sp>
      <p:sp>
        <p:nvSpPr>
          <p:cNvPr id="5" name="TextBox 4"/>
          <p:cNvSpPr txBox="1"/>
          <p:nvPr/>
        </p:nvSpPr>
        <p:spPr>
          <a:xfrm>
            <a:off x="2447778" y="1940756"/>
            <a:ext cx="4884065"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Media</a:t>
            </a:r>
            <a:r>
              <a:rPr lang="en-US" sz="4800" b="1" dirty="0">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a:t>
            </a:r>
            <a:r>
              <a:rPr lang="en-US" sz="4800" b="1" dirty="0" smtClean="0">
                <a:solidFill>
                  <a:srgbClr val="FFC0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Queries</a:t>
            </a:r>
            <a:endParaRPr lang="en-US" sz="4800" b="1" dirty="0">
              <a:solidFill>
                <a:srgbClr val="FFC0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endParaRPr>
          </a:p>
        </p:txBody>
      </p:sp>
    </p:spTree>
    <p:extLst>
      <p:ext uri="{BB962C8B-B14F-4D97-AF65-F5344CB8AC3E}">
        <p14:creationId xmlns:p14="http://schemas.microsoft.com/office/powerpoint/2010/main" val="167843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11</a:t>
            </a:fld>
            <a:endParaRPr lang="en-US" dirty="0"/>
          </a:p>
        </p:txBody>
      </p:sp>
      <p:sp>
        <p:nvSpPr>
          <p:cNvPr id="7" name="TextBox 6"/>
          <p:cNvSpPr txBox="1"/>
          <p:nvPr/>
        </p:nvSpPr>
        <p:spPr>
          <a:xfrm>
            <a:off x="2996418" y="746371"/>
            <a:ext cx="7301133" cy="830997"/>
          </a:xfrm>
          <a:prstGeom prst="rect">
            <a:avLst/>
          </a:prstGeom>
          <a:noFill/>
        </p:spPr>
        <p:txBody>
          <a:bodyPr wrap="square" rtlCol="0">
            <a:spAutoFit/>
          </a:bodyPr>
          <a:lstStyle/>
          <a:p>
            <a:r>
              <a:rPr lang="en-US" sz="4800" b="1" dirty="0" smtClean="0">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Responsive</a:t>
            </a:r>
            <a:r>
              <a:rPr lang="en-US" sz="48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 </a:t>
            </a:r>
            <a:r>
              <a:rPr lang="en-US" sz="4800" b="1" dirty="0" smtClean="0">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Framework </a:t>
            </a:r>
            <a:endParaRPr lang="en-US" sz="4000" b="1" dirty="0">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endParaRPr>
          </a:p>
        </p:txBody>
      </p:sp>
      <p:sp>
        <p:nvSpPr>
          <p:cNvPr id="8" name="TextBox 7"/>
          <p:cNvSpPr txBox="1"/>
          <p:nvPr/>
        </p:nvSpPr>
        <p:spPr>
          <a:xfrm>
            <a:off x="3404380" y="2077443"/>
            <a:ext cx="2082019" cy="1200329"/>
          </a:xfrm>
          <a:prstGeom prst="rect">
            <a:avLst/>
          </a:prstGeom>
          <a:noFill/>
        </p:spPr>
        <p:txBody>
          <a:bodyPr wrap="square" rtlCol="0">
            <a:spAutoFit/>
          </a:bodyPr>
          <a:lstStyle/>
          <a:p>
            <a:r>
              <a:rPr lang="en-US" sz="7200"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CSS</a:t>
            </a:r>
            <a:endParaRPr lang="en-US"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endParaRPr>
          </a:p>
        </p:txBody>
      </p:sp>
      <p:sp>
        <p:nvSpPr>
          <p:cNvPr id="9" name="TextBox 8"/>
          <p:cNvSpPr txBox="1"/>
          <p:nvPr/>
        </p:nvSpPr>
        <p:spPr>
          <a:xfrm>
            <a:off x="3432513" y="3516923"/>
            <a:ext cx="4290649" cy="1292662"/>
          </a:xfrm>
          <a:prstGeom prst="rect">
            <a:avLst/>
          </a:prstGeom>
          <a:noFill/>
        </p:spPr>
        <p:txBody>
          <a:bodyPr wrap="square" rtlCol="0">
            <a:spAutoFit/>
          </a:bodyPr>
          <a:lstStyle/>
          <a:p>
            <a:r>
              <a:rPr lang="en-US" sz="6000"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Java</a:t>
            </a:r>
            <a:r>
              <a:rPr lang="en-US" sz="6000" dirty="0" smtClean="0">
                <a:effectLst>
                  <a:outerShdw blurRad="38100" dist="38100" dir="2700000" algn="tl">
                    <a:srgbClr val="000000">
                      <a:alpha val="43137"/>
                    </a:srgbClr>
                  </a:outerShdw>
                </a:effectLst>
              </a:rPr>
              <a:t> </a:t>
            </a:r>
            <a:r>
              <a:rPr lang="en-US" sz="6000"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Script</a:t>
            </a:r>
            <a:endParaRPr lang="en-US"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endParaRPr>
          </a:p>
          <a:p>
            <a:endParaRPr lang="en-US" dirty="0"/>
          </a:p>
        </p:txBody>
      </p:sp>
    </p:spTree>
    <p:extLst>
      <p:ext uri="{BB962C8B-B14F-4D97-AF65-F5344CB8AC3E}">
        <p14:creationId xmlns:p14="http://schemas.microsoft.com/office/powerpoint/2010/main" val="146491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D22F896-40B5-4ADD-8801-0D06FADFA095}" type="slidenum">
              <a:rPr lang="en-US" smtClean="0"/>
              <a:t>12</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990" b="1414"/>
          <a:stretch/>
        </p:blipFill>
        <p:spPr>
          <a:xfrm>
            <a:off x="2988000" y="1687117"/>
            <a:ext cx="7520565" cy="416019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972"/>
          <a:stretch/>
        </p:blipFill>
        <p:spPr>
          <a:xfrm>
            <a:off x="2988000" y="1324101"/>
            <a:ext cx="7309550" cy="452321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999" y="1322528"/>
            <a:ext cx="8179647" cy="452478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997" y="1350019"/>
            <a:ext cx="7998871" cy="448658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948" r="516"/>
          <a:stretch/>
        </p:blipFill>
        <p:spPr>
          <a:xfrm>
            <a:off x="2987996" y="1339310"/>
            <a:ext cx="7703450" cy="4497296"/>
          </a:xfrm>
          <a:prstGeom prst="rect">
            <a:avLst/>
          </a:prstGeom>
        </p:spPr>
      </p:pic>
      <p:sp>
        <p:nvSpPr>
          <p:cNvPr id="14" name="TextBox 13"/>
          <p:cNvSpPr txBox="1"/>
          <p:nvPr/>
        </p:nvSpPr>
        <p:spPr>
          <a:xfrm>
            <a:off x="1843392" y="36182"/>
            <a:ext cx="1504720" cy="923330"/>
          </a:xfrm>
          <a:prstGeom prst="rect">
            <a:avLst/>
          </a:prstGeom>
          <a:noFill/>
        </p:spPr>
        <p:txBody>
          <a:bodyPr wrap="square" rtlCol="0">
            <a:spAutoFit/>
          </a:bodyPr>
          <a:lstStyle/>
          <a:p>
            <a:r>
              <a:rPr lang="en-US" sz="5400"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CSS</a:t>
            </a:r>
            <a:endParaRPr lang="en-US" sz="12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endParaRPr>
          </a:p>
        </p:txBody>
      </p:sp>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4187037" y="140823"/>
            <a:ext cx="7497533" cy="654133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7037" y="230276"/>
            <a:ext cx="7520565" cy="645187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92172" y="379828"/>
            <a:ext cx="7492397" cy="6302326"/>
          </a:xfrm>
          <a:prstGeom prst="rect">
            <a:avLst/>
          </a:prstGeom>
        </p:spPr>
      </p:pic>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t="4198"/>
          <a:stretch/>
        </p:blipFill>
        <p:spPr>
          <a:xfrm>
            <a:off x="4187035" y="379828"/>
            <a:ext cx="7497533" cy="6302326"/>
          </a:xfrm>
          <a:prstGeom prst="rect">
            <a:avLst/>
          </a:prstGeom>
        </p:spPr>
      </p:pic>
      <p:pic>
        <p:nvPicPr>
          <p:cNvPr id="20" name="Picture 19"/>
          <p:cNvPicPr>
            <a:picLocks noChangeAspect="1"/>
          </p:cNvPicPr>
          <p:nvPr/>
        </p:nvPicPr>
        <p:blipFill rotWithShape="1">
          <a:blip r:embed="rId12">
            <a:extLst>
              <a:ext uri="{28A0092B-C50C-407E-A947-70E740481C1C}">
                <a14:useLocalDpi xmlns:a14="http://schemas.microsoft.com/office/drawing/2010/main" val="0"/>
              </a:ext>
            </a:extLst>
          </a:blip>
          <a:srcRect t="2536" b="3706"/>
          <a:stretch/>
        </p:blipFill>
        <p:spPr>
          <a:xfrm>
            <a:off x="4196372" y="393894"/>
            <a:ext cx="7511228" cy="6288260"/>
          </a:xfrm>
          <a:prstGeom prst="rect">
            <a:avLst/>
          </a:prstGeom>
        </p:spPr>
      </p:pic>
    </p:spTree>
    <p:extLst>
      <p:ext uri="{BB962C8B-B14F-4D97-AF65-F5344CB8AC3E}">
        <p14:creationId xmlns:p14="http://schemas.microsoft.com/office/powerpoint/2010/main" val="429000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22" presetClass="entr" presetSubtype="4"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22" presetClass="entr" presetSubtype="4"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10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8"/>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2"/>
                                        </p:tgtEl>
                                        <p:attrNameLst>
                                          <p:attrName>style.visibility</p:attrName>
                                        </p:attrNameLst>
                                      </p:cBhvr>
                                      <p:to>
                                        <p:strVal val="hidden"/>
                                      </p:to>
                                    </p:set>
                                  </p:childTnLst>
                                </p:cTn>
                              </p:par>
                              <p:par>
                                <p:cTn id="76" presetID="22" presetClass="entr" presetSubtype="4"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down)">
                                      <p:cBhvr>
                                        <p:cTn id="78" dur="10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13"/>
                                        </p:tgtEl>
                                        <p:attrNameLst>
                                          <p:attrName>style.visibility</p:attrName>
                                        </p:attrNameLst>
                                      </p:cBhvr>
                                      <p:to>
                                        <p:strVal val="hidden"/>
                                      </p:to>
                                    </p:set>
                                  </p:childTnLst>
                                </p:cTn>
                              </p:par>
                              <p:par>
                                <p:cTn id="90" presetID="22" presetClass="entr" presetSubtype="4"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down)">
                                      <p:cBhvr>
                                        <p:cTn id="9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338" r="1419"/>
          <a:stretch/>
        </p:blipFill>
        <p:spPr>
          <a:xfrm>
            <a:off x="2704850" y="1372555"/>
            <a:ext cx="9115866" cy="499193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76" t="1" r="872" b="959"/>
          <a:stretch/>
        </p:blipFill>
        <p:spPr>
          <a:xfrm>
            <a:off x="2513608" y="1350984"/>
            <a:ext cx="9307107" cy="501350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607" y="1372555"/>
            <a:ext cx="9289275" cy="4991930"/>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r="943"/>
          <a:stretch/>
        </p:blipFill>
        <p:spPr>
          <a:xfrm>
            <a:off x="2513607" y="1354342"/>
            <a:ext cx="9289275" cy="5010143"/>
          </a:xfrm>
          <a:prstGeom prst="rect">
            <a:avLst/>
          </a:prstGeom>
        </p:spPr>
      </p:pic>
      <p:sp>
        <p:nvSpPr>
          <p:cNvPr id="8" name="Slide Number Placeholder 7"/>
          <p:cNvSpPr>
            <a:spLocks noGrp="1"/>
          </p:cNvSpPr>
          <p:nvPr>
            <p:ph type="sldNum" sz="quarter" idx="12"/>
          </p:nvPr>
        </p:nvSpPr>
        <p:spPr/>
        <p:txBody>
          <a:bodyPr/>
          <a:lstStyle/>
          <a:p>
            <a:fld id="{6D22F896-40B5-4ADD-8801-0D06FADFA095}" type="slidenum">
              <a:rPr lang="en-US" smtClean="0"/>
              <a:t>13</a:t>
            </a:fld>
            <a:endParaRPr lang="en-US" dirty="0"/>
          </a:p>
        </p:txBody>
      </p:sp>
      <p:sp>
        <p:nvSpPr>
          <p:cNvPr id="9" name="TextBox 8"/>
          <p:cNvSpPr txBox="1"/>
          <p:nvPr/>
        </p:nvSpPr>
        <p:spPr>
          <a:xfrm>
            <a:off x="1748704" y="677956"/>
            <a:ext cx="1369322"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latin typeface="Rockwell" panose="02060603020205020403" pitchFamily="18" charset="0"/>
              </a:rPr>
              <a:t>Other</a:t>
            </a:r>
            <a:endParaRPr lang="en-US" sz="2400" b="1" dirty="0" smtClean="0">
              <a:solidFill>
                <a:srgbClr val="FFFF00"/>
              </a:solidFill>
              <a:effectLst>
                <a:outerShdw blurRad="38100" dist="38100" dir="2700000" algn="tl">
                  <a:srgbClr val="000000">
                    <a:alpha val="43137"/>
                  </a:srgbClr>
                </a:outerShdw>
              </a:effectLst>
              <a:latin typeface="Rockwell" panose="02060603020205020403" pitchFamily="18" charset="0"/>
            </a:endParaRPr>
          </a:p>
        </p:txBody>
      </p:sp>
    </p:spTree>
    <p:extLst>
      <p:ext uri="{BB962C8B-B14F-4D97-AF65-F5344CB8AC3E}">
        <p14:creationId xmlns:p14="http://schemas.microsoft.com/office/powerpoint/2010/main" val="343380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3"/>
                                        </p:tgtEl>
                                        <p:attrNameLst>
                                          <p:attrName>ppt_x</p:attrName>
                                        </p:attrNameLst>
                                      </p:cBhvr>
                                      <p:tavLst>
                                        <p:tav tm="0">
                                          <p:val>
                                            <p:strVal val="ppt_x"/>
                                          </p:val>
                                        </p:tav>
                                        <p:tav tm="100000">
                                          <p:val>
                                            <p:strVal val="ppt_x"/>
                                          </p:val>
                                        </p:tav>
                                      </p:tavLst>
                                    </p:anim>
                                    <p:anim calcmode="lin" valueType="num">
                                      <p:cBhvr additive="base">
                                        <p:cTn id="26" dur="500"/>
                                        <p:tgtEl>
                                          <p:spTgt spid="13"/>
                                        </p:tgtEl>
                                        <p:attrNameLst>
                                          <p:attrName>ppt_y</p:attrName>
                                        </p:attrNameLst>
                                      </p:cBhvr>
                                      <p:tavLst>
                                        <p:tav tm="0">
                                          <p:val>
                                            <p:strVal val="ppt_y"/>
                                          </p:val>
                                        </p:tav>
                                        <p:tav tm="100000">
                                          <p:val>
                                            <p:strVal val="1+ppt_h/2"/>
                                          </p:val>
                                        </p:tav>
                                      </p:tavLst>
                                    </p:anim>
                                    <p:set>
                                      <p:cBhvr>
                                        <p:cTn id="27" dur="1" fill="hold">
                                          <p:stCondLst>
                                            <p:cond delay="499"/>
                                          </p:stCondLst>
                                        </p:cTn>
                                        <p:tgtEl>
                                          <p:spTgt spid="13"/>
                                        </p:tgtEl>
                                        <p:attrNameLst>
                                          <p:attrName>style.visibility</p:attrName>
                                        </p:attrNameLst>
                                      </p:cBhvr>
                                      <p:to>
                                        <p:strVal val="hidden"/>
                                      </p:to>
                                    </p:set>
                                  </p:childTnLst>
                                </p:cTn>
                              </p:par>
                              <p:par>
                                <p:cTn id="28" presetID="42" presetClass="path" presetSubtype="0" accel="50000" decel="50000" fill="hold" nodeType="withEffect">
                                  <p:stCondLst>
                                    <p:cond delay="0"/>
                                  </p:stCondLst>
                                  <p:childTnLst>
                                    <p:animMotion origin="layout" path="M -0.01042 -0.95231 L -4.16667E-7 0 " pathEditMode="relative" rAng="0" ptsTypes="AA">
                                      <p:cBhvr>
                                        <p:cTn id="29" dur="2000" fill="hold"/>
                                        <p:tgtEl>
                                          <p:spTgt spid="14"/>
                                        </p:tgtEl>
                                        <p:attrNameLst>
                                          <p:attrName>ppt_x</p:attrName>
                                          <p:attrName>ppt_y</p:attrName>
                                        </p:attrNameLst>
                                      </p:cBhvr>
                                      <p:rCtr x="521" y="47616"/>
                                    </p:animMotion>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4"/>
                                        </p:tgtEl>
                                        <p:attrNameLst>
                                          <p:attrName>ppt_x</p:attrName>
                                        </p:attrNameLst>
                                      </p:cBhvr>
                                      <p:tavLst>
                                        <p:tav tm="0">
                                          <p:val>
                                            <p:strVal val="ppt_x"/>
                                          </p:val>
                                        </p:tav>
                                        <p:tav tm="100000">
                                          <p:val>
                                            <p:strVal val="ppt_x"/>
                                          </p:val>
                                        </p:tav>
                                      </p:tavLst>
                                    </p:anim>
                                    <p:anim calcmode="lin" valueType="num">
                                      <p:cBhvr additive="base">
                                        <p:cTn id="36" dur="500"/>
                                        <p:tgtEl>
                                          <p:spTgt spid="14"/>
                                        </p:tgtEl>
                                        <p:attrNameLst>
                                          <p:attrName>ppt_y</p:attrName>
                                        </p:attrNameLst>
                                      </p:cBhvr>
                                      <p:tavLst>
                                        <p:tav tm="0">
                                          <p:val>
                                            <p:strVal val="ppt_y"/>
                                          </p:val>
                                        </p:tav>
                                        <p:tav tm="100000">
                                          <p:val>
                                            <p:strVal val="1+ppt_h/2"/>
                                          </p:val>
                                        </p:tav>
                                      </p:tavLst>
                                    </p:anim>
                                    <p:set>
                                      <p:cBhvr>
                                        <p:cTn id="37" dur="1" fill="hold">
                                          <p:stCondLst>
                                            <p:cond delay="499"/>
                                          </p:stCondLst>
                                        </p:cTn>
                                        <p:tgtEl>
                                          <p:spTgt spid="14"/>
                                        </p:tgtEl>
                                        <p:attrNameLst>
                                          <p:attrName>style.visibility</p:attrName>
                                        </p:attrNameLst>
                                      </p:cBhvr>
                                      <p:to>
                                        <p:strVal val="hidden"/>
                                      </p:to>
                                    </p:set>
                                  </p:childTnLst>
                                </p:cTn>
                              </p:par>
                              <p:par>
                                <p:cTn id="38" presetID="42" presetClass="path" presetSubtype="0" accel="50000" decel="50000" fill="hold" nodeType="withEffect">
                                  <p:stCondLst>
                                    <p:cond delay="0"/>
                                  </p:stCondLst>
                                  <p:childTnLst>
                                    <p:animMotion origin="layout" path="M -0.00208 -0.85787 L 6.25E-7 -3.7037E-7 " pathEditMode="relative" rAng="0" ptsTypes="AA">
                                      <p:cBhvr>
                                        <p:cTn id="39" dur="2000" fill="hold"/>
                                        <p:tgtEl>
                                          <p:spTgt spid="16"/>
                                        </p:tgtEl>
                                        <p:attrNameLst>
                                          <p:attrName>ppt_x</p:attrName>
                                          <p:attrName>ppt_y</p:attrName>
                                        </p:attrNameLst>
                                      </p:cBhvr>
                                      <p:rCtr x="104" y="42894"/>
                                    </p:animMotion>
                                  </p:childTnLst>
                                </p:cTn>
                              </p:par>
                              <p:par>
                                <p:cTn id="40" presetID="1"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00534 -0.95069 L 1.875E-6 -7.40741E-7 " pathEditMode="relative" rAng="0" ptsTypes="AA">
                                      <p:cBhvr>
                                        <p:cTn id="47" dur="2000" fill="hold"/>
                                        <p:tgtEl>
                                          <p:spTgt spid="17"/>
                                        </p:tgtEl>
                                        <p:attrNameLst>
                                          <p:attrName>ppt_x</p:attrName>
                                          <p:attrName>ppt_y</p:attrName>
                                        </p:attrNameLst>
                                      </p:cBhvr>
                                      <p:rCtr x="221" y="47361"/>
                                    </p:animMotion>
                                  </p:childTnLst>
                                </p:cTn>
                              </p:par>
                              <p:par>
                                <p:cTn id="48" presetID="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14</a:t>
            </a:fld>
            <a:endParaRPr lang="en-US" dirty="0"/>
          </a:p>
        </p:txBody>
      </p:sp>
      <p:sp>
        <p:nvSpPr>
          <p:cNvPr id="3" name="TextBox 2"/>
          <p:cNvSpPr txBox="1"/>
          <p:nvPr/>
        </p:nvSpPr>
        <p:spPr>
          <a:xfrm>
            <a:off x="1814728" y="477901"/>
            <a:ext cx="3221505" cy="984885"/>
          </a:xfrm>
          <a:prstGeom prst="rect">
            <a:avLst/>
          </a:prstGeom>
          <a:noFill/>
        </p:spPr>
        <p:txBody>
          <a:bodyPr wrap="square" rtlCol="0">
            <a:spAutoFit/>
          </a:bodyPr>
          <a:lstStyle/>
          <a:p>
            <a:r>
              <a:rPr lang="en-US" sz="4400"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Java</a:t>
            </a:r>
            <a:r>
              <a:rPr lang="en-US" sz="4400" dirty="0" smtClean="0">
                <a:effectLst>
                  <a:outerShdw blurRad="38100" dist="38100" dir="2700000" algn="tl">
                    <a:srgbClr val="000000">
                      <a:alpha val="43137"/>
                    </a:srgbClr>
                  </a:outerShdw>
                </a:effectLst>
              </a:rPr>
              <a:t> </a:t>
            </a:r>
            <a:r>
              <a:rPr lang="en-US" sz="4400"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Script</a:t>
            </a:r>
            <a:endParaRPr lang="en-US" sz="1200" b="1" dirty="0" smtClean="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endParaRPr>
          </a:p>
          <a:p>
            <a:endParaRPr lang="en-US" sz="12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83" b="1242"/>
          <a:stretch/>
        </p:blipFill>
        <p:spPr>
          <a:xfrm>
            <a:off x="2996417" y="1462786"/>
            <a:ext cx="8764173" cy="505459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913"/>
          <a:stretch/>
        </p:blipFill>
        <p:spPr>
          <a:xfrm>
            <a:off x="2996416" y="1462786"/>
            <a:ext cx="8764173" cy="505206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61" r="1" b="1017"/>
          <a:stretch/>
        </p:blipFill>
        <p:spPr>
          <a:xfrm>
            <a:off x="2996414" y="1460248"/>
            <a:ext cx="8764175" cy="5037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413" y="1465324"/>
            <a:ext cx="8764176" cy="504952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6411" y="1465323"/>
            <a:ext cx="8764178" cy="5051259"/>
          </a:xfrm>
          <a:prstGeom prst="rect">
            <a:avLst/>
          </a:prstGeom>
        </p:spPr>
      </p:pic>
    </p:spTree>
    <p:extLst>
      <p:ext uri="{BB962C8B-B14F-4D97-AF65-F5344CB8AC3E}">
        <p14:creationId xmlns:p14="http://schemas.microsoft.com/office/powerpoint/2010/main" val="27424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15</a:t>
            </a:fld>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76" r="191" b="547"/>
          <a:stretch/>
        </p:blipFill>
        <p:spPr>
          <a:xfrm>
            <a:off x="1788460" y="520794"/>
            <a:ext cx="10098740" cy="61220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460" y="520794"/>
            <a:ext cx="10098740" cy="61220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8460" y="520794"/>
            <a:ext cx="10058400" cy="313680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788460" y="520794"/>
            <a:ext cx="10058400" cy="6122054"/>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1788460" y="520794"/>
            <a:ext cx="10058400" cy="6122054"/>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460" y="520793"/>
            <a:ext cx="10058400" cy="4785497"/>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8630" y="520792"/>
            <a:ext cx="10058400" cy="6122056"/>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8460" y="581537"/>
            <a:ext cx="10078570" cy="6061311"/>
          </a:xfrm>
          <a:prstGeom prst="rect">
            <a:avLst/>
          </a:prstGeom>
        </p:spPr>
      </p:pic>
    </p:spTree>
    <p:extLst>
      <p:ext uri="{BB962C8B-B14F-4D97-AF65-F5344CB8AC3E}">
        <p14:creationId xmlns:p14="http://schemas.microsoft.com/office/powerpoint/2010/main" val="34787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16</a:t>
            </a:fld>
            <a:endParaRPr lang="en-US" dirty="0"/>
          </a:p>
        </p:txBody>
      </p:sp>
      <p:sp>
        <p:nvSpPr>
          <p:cNvPr id="3" name="TextBox 2"/>
          <p:cNvSpPr txBox="1"/>
          <p:nvPr/>
        </p:nvSpPr>
        <p:spPr>
          <a:xfrm>
            <a:off x="2937163" y="2175164"/>
            <a:ext cx="8562109" cy="2139047"/>
          </a:xfrm>
          <a:prstGeom prst="rect">
            <a:avLst/>
          </a:prstGeom>
          <a:noFill/>
        </p:spPr>
        <p:txBody>
          <a:bodyPr wrap="square" rtlCol="0">
            <a:spAutoFit/>
          </a:bodyPr>
          <a:lstStyle/>
          <a:p>
            <a:r>
              <a:rPr lang="en-US" sz="11500" b="1" dirty="0" err="1"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Rockwell" panose="02060603020205020403" pitchFamily="18" charset="0"/>
              </a:rPr>
              <a:t>BootStrap</a:t>
            </a:r>
            <a:endParaRPr lang="en-US" sz="115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Rockwell" panose="02060603020205020403" pitchFamily="18" charset="0"/>
            </a:endParaRPr>
          </a:p>
          <a:p>
            <a:endParaRPr lang="en-US" dirty="0"/>
          </a:p>
        </p:txBody>
      </p:sp>
    </p:spTree>
    <p:extLst>
      <p:ext uri="{BB962C8B-B14F-4D97-AF65-F5344CB8AC3E}">
        <p14:creationId xmlns:p14="http://schemas.microsoft.com/office/powerpoint/2010/main" val="203569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586" y="277586"/>
            <a:ext cx="10115665" cy="4093428"/>
          </a:xfrm>
          <a:prstGeom prst="rect">
            <a:avLst/>
          </a:prstGeom>
          <a:noFill/>
        </p:spPr>
        <p:txBody>
          <a:bodyPr wrap="square" rtlCol="0">
            <a:spAutoFit/>
          </a:bodyPr>
          <a:lstStyle/>
          <a:p>
            <a:endParaRPr lang="en-US" sz="6000" dirty="0" smtClean="0"/>
          </a:p>
          <a:p>
            <a:endParaRPr lang="en-US" sz="6000" dirty="0"/>
          </a:p>
          <a:p>
            <a:pPr lvl="2" algn="ctr"/>
            <a:endParaRPr lang="en-US" sz="6000" dirty="0" smtClean="0"/>
          </a:p>
          <a:p>
            <a:pPr lvl="4" algn="ctr"/>
            <a:r>
              <a:rPr lang="en-US" sz="80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10800000" algn="r" rotWithShape="0">
                    <a:prstClr val="black">
                      <a:alpha val="40000"/>
                    </a:prstClr>
                  </a:outerShdw>
                  <a:reflection blurRad="6350" stA="53000" endA="300" endPos="35500" dir="5400000" sy="-90000" algn="bl" rotWithShape="0"/>
                </a:effectLst>
              </a:rPr>
              <a:t>Best Framework </a:t>
            </a:r>
          </a:p>
        </p:txBody>
      </p:sp>
    </p:spTree>
    <p:extLst>
      <p:ext uri="{BB962C8B-B14F-4D97-AF65-F5344CB8AC3E}">
        <p14:creationId xmlns:p14="http://schemas.microsoft.com/office/powerpoint/2010/main" val="3259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65" y="-257577"/>
            <a:ext cx="13419786" cy="7753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756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56" y="-218940"/>
            <a:ext cx="13316755" cy="7714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76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5" name="TextBox 4"/>
          <p:cNvSpPr txBox="1"/>
          <p:nvPr/>
        </p:nvSpPr>
        <p:spPr>
          <a:xfrm>
            <a:off x="2632364" y="2133600"/>
            <a:ext cx="8562109" cy="2139047"/>
          </a:xfrm>
          <a:prstGeom prst="rect">
            <a:avLst/>
          </a:prstGeom>
          <a:noFill/>
        </p:spPr>
        <p:txBody>
          <a:bodyPr wrap="square" rtlCol="0">
            <a:spAutoFit/>
          </a:bodyPr>
          <a:lstStyle/>
          <a:p>
            <a:r>
              <a:rPr lang="en-US" sz="115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Rockwell" panose="02060603020205020403" pitchFamily="18" charset="0"/>
              </a:rPr>
              <a:t>Responsive</a:t>
            </a:r>
          </a:p>
          <a:p>
            <a:endParaRPr lang="en-US" dirty="0"/>
          </a:p>
        </p:txBody>
      </p:sp>
    </p:spTree>
    <p:extLst>
      <p:ext uri="{BB962C8B-B14F-4D97-AF65-F5344CB8AC3E}">
        <p14:creationId xmlns:p14="http://schemas.microsoft.com/office/powerpoint/2010/main" val="30311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43" y="-342900"/>
            <a:ext cx="12730843" cy="772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977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79" y="-270456"/>
            <a:ext cx="13522816" cy="7791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855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283334"/>
            <a:ext cx="13522815" cy="7753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285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178" y="2471254"/>
            <a:ext cx="1256306" cy="1095798"/>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652" y="2471253"/>
            <a:ext cx="1084718" cy="1113455"/>
          </a:xfrm>
          <a:prstGeom prst="ellipse">
            <a:avLst/>
          </a:prstGeom>
          <a:ln w="63500" cap="rnd">
            <a:solidFill>
              <a:schemeClr val="tx1"/>
            </a:solidFill>
          </a:ln>
          <a:effectLst>
            <a:outerShdw blurRad="381000" dist="292100" dir="5400000" sx="-80000" sy="-18000" rotWithShape="0">
              <a:schemeClr val="tx1">
                <a:alpha val="22000"/>
              </a:scheme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535" y="2471253"/>
            <a:ext cx="992866" cy="1013573"/>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512" y="2471253"/>
            <a:ext cx="1195680" cy="1113455"/>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660" y="2516069"/>
            <a:ext cx="1006168" cy="1006168"/>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256" y="2491959"/>
            <a:ext cx="1330874" cy="1198781"/>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3194" y="2491959"/>
            <a:ext cx="1253092" cy="1178908"/>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0350" y="2516068"/>
            <a:ext cx="1285764" cy="1261655"/>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588" y="2516068"/>
            <a:ext cx="1295746" cy="1295747"/>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737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4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900"/>
                            </p:stCondLst>
                            <p:childTnLst>
                              <p:par>
                                <p:cTn id="26" presetID="1" presetClass="entr" presetSubtype="0" fill="hold" nodeType="afterEffect">
                                  <p:stCondLst>
                                    <p:cond delay="4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2300"/>
                            </p:stCondLst>
                            <p:childTnLst>
                              <p:par>
                                <p:cTn id="29" presetID="1" presetClass="entr" presetSubtype="0" fill="hold" nodeType="afterEffect">
                                  <p:stCondLst>
                                    <p:cond delay="40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486" y="930499"/>
            <a:ext cx="8534400" cy="3615267"/>
          </a:xfrm>
        </p:spPr>
        <p:txBody>
          <a:bodyPr>
            <a:normAutofit lnSpcReduction="10000"/>
          </a:bodyPr>
          <a:lstStyle/>
          <a:p>
            <a:pPr marL="0" indent="0" rtl="1">
              <a:buNone/>
            </a:pPr>
            <a:r>
              <a:rPr lang="en-US" sz="66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Bootstrap</a:t>
            </a:r>
          </a:p>
          <a:p>
            <a:pPr marL="0" indent="0" rtl="1">
              <a:buNone/>
            </a:pPr>
            <a:endParaRPr lang="en-US" sz="4000" b="1" dirty="0" smtClean="0">
              <a:solidFill>
                <a:srgbClr val="FFFF00"/>
              </a:solidFill>
              <a:effectLst>
                <a:outerShdw blurRad="38100" dist="38100" dir="2700000" algn="tl">
                  <a:srgbClr val="000000">
                    <a:alpha val="43137"/>
                  </a:srgbClr>
                </a:outerShdw>
              </a:effectLst>
              <a:latin typeface="Rockwell" panose="02060603020205020403" pitchFamily="18" charset="0"/>
            </a:endParaRPr>
          </a:p>
          <a:p>
            <a:pPr marL="0" indent="0" rtl="1">
              <a:buNone/>
            </a:pPr>
            <a:r>
              <a:rPr lang="en-US" sz="3600" dirty="0" smtClean="0">
                <a:solidFill>
                  <a:schemeClr val="tx1"/>
                </a:solidFill>
                <a:latin typeface="Rockwell" panose="02060603020205020403" pitchFamily="18" charset="0"/>
              </a:rPr>
              <a:t>HTML5 CSS3 </a:t>
            </a:r>
            <a:r>
              <a:rPr lang="en-US" sz="3600" dirty="0">
                <a:solidFill>
                  <a:schemeClr val="tx1"/>
                </a:solidFill>
                <a:latin typeface="Rockwell" panose="02060603020205020403" pitchFamily="18" charset="0"/>
              </a:rPr>
              <a:t>jQuery </a:t>
            </a:r>
            <a:endParaRPr lang="en-US" sz="3600" dirty="0" smtClean="0">
              <a:solidFill>
                <a:schemeClr val="tx1"/>
              </a:solidFill>
              <a:latin typeface="Rockwell" panose="02060603020205020403" pitchFamily="18" charset="0"/>
            </a:endParaRPr>
          </a:p>
          <a:p>
            <a:pPr marL="0" indent="0" rtl="1">
              <a:buNone/>
            </a:pPr>
            <a:r>
              <a:rPr lang="en-US" sz="3600" dirty="0" smtClean="0">
                <a:solidFill>
                  <a:schemeClr val="tx1"/>
                </a:solidFill>
                <a:latin typeface="Rockwell" panose="02060603020205020403" pitchFamily="18" charset="0"/>
              </a:rPr>
              <a:t>ASP.NET MVC    </a:t>
            </a:r>
            <a:r>
              <a:rPr lang="en-US" sz="3600" dirty="0" err="1" smtClean="0">
                <a:solidFill>
                  <a:schemeClr val="tx1"/>
                </a:solidFill>
                <a:latin typeface="Rockwell" panose="02060603020205020403" pitchFamily="18" charset="0"/>
              </a:rPr>
              <a:t>Yii</a:t>
            </a:r>
            <a:r>
              <a:rPr lang="en-US" sz="3600" dirty="0" smtClean="0">
                <a:solidFill>
                  <a:schemeClr val="tx1"/>
                </a:solidFill>
                <a:latin typeface="Rockwell" panose="02060603020205020403" pitchFamily="18" charset="0"/>
              </a:rPr>
              <a:t> Framework    </a:t>
            </a:r>
            <a:r>
              <a:rPr lang="en-US" sz="3600" dirty="0">
                <a:solidFill>
                  <a:schemeClr val="tx1"/>
                </a:solidFill>
                <a:latin typeface="Rockwell" panose="02060603020205020403" pitchFamily="18" charset="0"/>
              </a:rPr>
              <a:t>Joomla</a:t>
            </a:r>
          </a:p>
        </p:txBody>
      </p:sp>
    </p:spTree>
    <p:extLst>
      <p:ext uri="{BB962C8B-B14F-4D97-AF65-F5344CB8AC3E}">
        <p14:creationId xmlns:p14="http://schemas.microsoft.com/office/powerpoint/2010/main" val="124590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53" presetClass="entr" presetSubtype="16" fill="hold" nodeType="withEffect">
                                  <p:stCondLst>
                                    <p:cond delay="500"/>
                                  </p:stCondLst>
                                  <p:childTnLst>
                                    <p:set>
                                      <p:cBhvr>
                                        <p:cTn id="9" dur="1" fill="hold">
                                          <p:stCondLst>
                                            <p:cond delay="0"/>
                                          </p:stCondLst>
                                        </p:cTn>
                                        <p:tgtEl>
                                          <p:spTgt spid="3">
                                            <p:txEl>
                                              <p:pRg st="3" end="3"/>
                                            </p:txEl>
                                          </p:spTgt>
                                        </p:tgtEl>
                                        <p:attrNameLst>
                                          <p:attrName>style.visibility</p:attrName>
                                        </p:attrNameLst>
                                      </p:cBhvr>
                                      <p:to>
                                        <p:strVal val="visible"/>
                                      </p:to>
                                    </p:set>
                                    <p:anim calcmode="lin" valueType="num">
                                      <p:cBhvr>
                                        <p:cTn id="1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26284" y="481927"/>
            <a:ext cx="8603087" cy="923330"/>
          </a:xfrm>
          <a:prstGeom prst="rect">
            <a:avLst/>
          </a:prstGeom>
          <a:noFill/>
        </p:spPr>
        <p:txBody>
          <a:bodyPr wrap="square" rtlCol="0">
            <a:spAutoFit/>
          </a:bodyPr>
          <a:lstStyle/>
          <a:p>
            <a:r>
              <a:rPr lang="en-US" sz="54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Introduction</a:t>
            </a:r>
            <a:r>
              <a:rPr lang="fa-IR" sz="54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 </a:t>
            </a:r>
            <a:r>
              <a:rPr lang="en-US" sz="54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Bootstrap</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74" y="1711874"/>
            <a:ext cx="5207346" cy="4825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403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652">
                                          <p:stCondLst>
                                            <p:cond delay="0"/>
                                          </p:stCondLst>
                                        </p:cTn>
                                        <p:tgtEl>
                                          <p:spTgt spid="2"/>
                                        </p:tgtEl>
                                      </p:cBhvr>
                                    </p:animEffect>
                                    <p:anim calcmode="lin" valueType="num">
                                      <p:cBhvr>
                                        <p:cTn id="8" dur="2050"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747"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747" tmFilter="0, 0; 0.125,0.2665; 0.25,0.4; 0.375,0.465; 0.5,0.5;  0.625,0.535; 0.75,0.6; 0.875,0.7335; 1,1">
                                          <p:stCondLst>
                                            <p:cond delay="747"/>
                                          </p:stCondLst>
                                        </p:cTn>
                                        <p:tgtEl>
                                          <p:spTgt spid="2"/>
                                        </p:tgtEl>
                                        <p:attrNameLst>
                                          <p:attrName>ppt_y</p:attrName>
                                        </p:attrNameLst>
                                      </p:cBhvr>
                                      <p:tavLst>
                                        <p:tav tm="0" fmla="#ppt_y-sin(pi*$)/9">
                                          <p:val>
                                            <p:fltVal val="0"/>
                                          </p:val>
                                        </p:tav>
                                        <p:tav tm="100000">
                                          <p:val>
                                            <p:fltVal val="1"/>
                                          </p:val>
                                        </p:tav>
                                      </p:tavLst>
                                    </p:anim>
                                    <p:anim calcmode="lin" valueType="num">
                                      <p:cBhvr>
                                        <p:cTn id="11" dur="373" tmFilter="0, 0; 0.125,0.2665; 0.25,0.4; 0.375,0.465; 0.5,0.5;  0.625,0.535; 0.75,0.6; 0.875,0.7335; 1,1">
                                          <p:stCondLst>
                                            <p:cond delay="1490"/>
                                          </p:stCondLst>
                                        </p:cTn>
                                        <p:tgtEl>
                                          <p:spTgt spid="2"/>
                                        </p:tgtEl>
                                        <p:attrNameLst>
                                          <p:attrName>ppt_y</p:attrName>
                                        </p:attrNameLst>
                                      </p:cBhvr>
                                      <p:tavLst>
                                        <p:tav tm="0" fmla="#ppt_y-sin(pi*$)/27">
                                          <p:val>
                                            <p:fltVal val="0"/>
                                          </p:val>
                                        </p:tav>
                                        <p:tav tm="100000">
                                          <p:val>
                                            <p:fltVal val="1"/>
                                          </p:val>
                                        </p:tav>
                                      </p:tavLst>
                                    </p:anim>
                                    <p:anim calcmode="lin" valueType="num">
                                      <p:cBhvr>
                                        <p:cTn id="12" dur="185" tmFilter="0, 0; 0.125,0.2665; 0.25,0.4; 0.375,0.465; 0.5,0.5;  0.625,0.535; 0.75,0.6; 0.875,0.7335; 1,1">
                                          <p:stCondLst>
                                            <p:cond delay="1863"/>
                                          </p:stCondLst>
                                        </p:cTn>
                                        <p:tgtEl>
                                          <p:spTgt spid="2"/>
                                        </p:tgtEl>
                                        <p:attrNameLst>
                                          <p:attrName>ppt_y</p:attrName>
                                        </p:attrNameLst>
                                      </p:cBhvr>
                                      <p:tavLst>
                                        <p:tav tm="0" fmla="#ppt_y-sin(pi*$)/81">
                                          <p:val>
                                            <p:fltVal val="0"/>
                                          </p:val>
                                        </p:tav>
                                        <p:tav tm="100000">
                                          <p:val>
                                            <p:fltVal val="1"/>
                                          </p:val>
                                        </p:tav>
                                      </p:tavLst>
                                    </p:anim>
                                    <p:animScale>
                                      <p:cBhvr>
                                        <p:cTn id="13" dur="29">
                                          <p:stCondLst>
                                            <p:cond delay="731"/>
                                          </p:stCondLst>
                                        </p:cTn>
                                        <p:tgtEl>
                                          <p:spTgt spid="2"/>
                                        </p:tgtEl>
                                      </p:cBhvr>
                                      <p:to x="100000" y="60000"/>
                                    </p:animScale>
                                    <p:animScale>
                                      <p:cBhvr>
                                        <p:cTn id="14" dur="187" decel="50000">
                                          <p:stCondLst>
                                            <p:cond delay="761"/>
                                          </p:stCondLst>
                                        </p:cTn>
                                        <p:tgtEl>
                                          <p:spTgt spid="2"/>
                                        </p:tgtEl>
                                      </p:cBhvr>
                                      <p:to x="100000" y="100000"/>
                                    </p:animScale>
                                    <p:animScale>
                                      <p:cBhvr>
                                        <p:cTn id="15" dur="29">
                                          <p:stCondLst>
                                            <p:cond delay="1476"/>
                                          </p:stCondLst>
                                        </p:cTn>
                                        <p:tgtEl>
                                          <p:spTgt spid="2"/>
                                        </p:tgtEl>
                                      </p:cBhvr>
                                      <p:to x="100000" y="80000"/>
                                    </p:animScale>
                                    <p:animScale>
                                      <p:cBhvr>
                                        <p:cTn id="16" dur="187" decel="50000">
                                          <p:stCondLst>
                                            <p:cond delay="1505"/>
                                          </p:stCondLst>
                                        </p:cTn>
                                        <p:tgtEl>
                                          <p:spTgt spid="2"/>
                                        </p:tgtEl>
                                      </p:cBhvr>
                                      <p:to x="100000" y="100000"/>
                                    </p:animScale>
                                    <p:animScale>
                                      <p:cBhvr>
                                        <p:cTn id="17" dur="29">
                                          <p:stCondLst>
                                            <p:cond delay="1847"/>
                                          </p:stCondLst>
                                        </p:cTn>
                                        <p:tgtEl>
                                          <p:spTgt spid="2"/>
                                        </p:tgtEl>
                                      </p:cBhvr>
                                      <p:to x="100000" y="90000"/>
                                    </p:animScale>
                                    <p:animScale>
                                      <p:cBhvr>
                                        <p:cTn id="18" dur="187" decel="50000">
                                          <p:stCondLst>
                                            <p:cond delay="1876"/>
                                          </p:stCondLst>
                                        </p:cTn>
                                        <p:tgtEl>
                                          <p:spTgt spid="2"/>
                                        </p:tgtEl>
                                      </p:cBhvr>
                                      <p:to x="100000" y="100000"/>
                                    </p:animScale>
                                    <p:animScale>
                                      <p:cBhvr>
                                        <p:cTn id="19" dur="29">
                                          <p:stCondLst>
                                            <p:cond delay="2034"/>
                                          </p:stCondLst>
                                        </p:cTn>
                                        <p:tgtEl>
                                          <p:spTgt spid="2"/>
                                        </p:tgtEl>
                                      </p:cBhvr>
                                      <p:to x="100000" y="95000"/>
                                    </p:animScale>
                                    <p:animScale>
                                      <p:cBhvr>
                                        <p:cTn id="20" dur="187" decel="50000">
                                          <p:stCondLst>
                                            <p:cond delay="2063"/>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13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290" y="1364284"/>
            <a:ext cx="4876800" cy="4433012"/>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308" y="559387"/>
            <a:ext cx="2819420" cy="2935449"/>
          </a:xfrm>
          <a:prstGeom prst="ellipse">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16" y="490118"/>
            <a:ext cx="3013456" cy="3090672"/>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744" y="4299733"/>
            <a:ext cx="2450592" cy="2267712"/>
          </a:xfrm>
          <a:prstGeom prst="ellipse">
            <a:avLst/>
          </a:prstGeom>
          <a:ln>
            <a:noFill/>
          </a:ln>
          <a:effectLst>
            <a:softEdge rad="112500"/>
          </a:effectLst>
        </p:spPr>
      </p:pic>
    </p:spTree>
    <p:extLst>
      <p:ext uri="{BB962C8B-B14F-4D97-AF65-F5344CB8AC3E}">
        <p14:creationId xmlns:p14="http://schemas.microsoft.com/office/powerpoint/2010/main" val="38435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24894" y="2736245"/>
            <a:ext cx="7662931" cy="1015663"/>
          </a:xfrm>
          <a:prstGeom prst="rect">
            <a:avLst/>
          </a:prstGeom>
          <a:noFill/>
        </p:spPr>
        <p:txBody>
          <a:bodyPr wrap="square" rtlCol="0">
            <a:spAutoFit/>
          </a:bodyPr>
          <a:lstStyle/>
          <a:p>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ockwell" panose="02060603020205020403" pitchFamily="18" charset="0"/>
              </a:rPr>
              <a:t>Problems Bootstrap</a:t>
            </a:r>
          </a:p>
        </p:txBody>
      </p:sp>
    </p:spTree>
    <p:extLst>
      <p:ext uri="{BB962C8B-B14F-4D97-AF65-F5344CB8AC3E}">
        <p14:creationId xmlns:p14="http://schemas.microsoft.com/office/powerpoint/2010/main" val="172193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651760"/>
            <a:ext cx="9400032" cy="1200329"/>
          </a:xfrm>
          <a:prstGeom prst="rect">
            <a:avLst/>
          </a:prstGeom>
          <a:noFill/>
        </p:spPr>
        <p:txBody>
          <a:bodyPr wrap="square" rtlCol="0">
            <a:spAutoFit/>
          </a:bodyPr>
          <a:lstStyle/>
          <a:p>
            <a:r>
              <a:rPr lang="en-US" sz="7200" dirty="0">
                <a:ln w="0"/>
                <a:solidFill>
                  <a:schemeClr val="accent1"/>
                </a:solidFill>
                <a:effectLst>
                  <a:outerShdw blurRad="38100" dist="25400" dir="5400000" algn="ctr" rotWithShape="0">
                    <a:srgbClr val="6E747A">
                      <a:alpha val="43000"/>
                    </a:srgbClr>
                  </a:outerShdw>
                  <a:reflection blurRad="6350" stA="50000" endA="300" endPos="50000" dist="29997" dir="5400000" sy="-100000" algn="bl" rotWithShape="0"/>
                </a:effectLst>
                <a:latin typeface="Rockwell" panose="02060603020205020403" pitchFamily="18" charset="0"/>
              </a:rPr>
              <a:t>Benefits Bootstrap</a:t>
            </a:r>
            <a:endParaRPr lang="en-US" sz="7200" dirty="0">
              <a:ln w="0"/>
              <a:solidFill>
                <a:schemeClr val="accent1"/>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Tree>
    <p:extLst>
      <p:ext uri="{BB962C8B-B14F-4D97-AF65-F5344CB8AC3E}">
        <p14:creationId xmlns:p14="http://schemas.microsoft.com/office/powerpoint/2010/main" val="2301836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0660" y="1683365"/>
            <a:ext cx="6096069" cy="3170099"/>
          </a:xfrm>
          <a:prstGeom prst="rect">
            <a:avLst/>
          </a:prstGeom>
          <a:noFill/>
        </p:spPr>
        <p:txBody>
          <a:bodyPr wrap="square" rtlCol="0">
            <a:spAutoFit/>
          </a:bodyPr>
          <a:lstStyle/>
          <a:p>
            <a:pPr algn="ctr"/>
            <a:r>
              <a:rPr lang="en-US" sz="4000" b="1" dirty="0" smtClean="0">
                <a:ln w="0"/>
                <a:solidFill>
                  <a:srgbClr val="92D050"/>
                </a:solidFill>
                <a:effectLst>
                  <a:reflection blurRad="6350" stA="53000" endA="300" endPos="35500" dir="5400000" sy="-90000" algn="bl" rotWithShape="0"/>
                </a:effectLst>
                <a:latin typeface="Rockwell" panose="02060603020205020403" pitchFamily="18" charset="0"/>
              </a:rPr>
              <a:t>History</a:t>
            </a:r>
          </a:p>
          <a:p>
            <a:pPr algn="ctr"/>
            <a:r>
              <a:rPr lang="en-US" sz="4000" b="1" dirty="0" smtClean="0">
                <a:ln w="0"/>
                <a:solidFill>
                  <a:srgbClr val="92D050"/>
                </a:solidFill>
                <a:effectLst>
                  <a:reflection blurRad="6350" stA="53000" endA="300" endPos="35500" dir="5400000" sy="-90000" algn="bl" rotWithShape="0"/>
                </a:effectLst>
                <a:latin typeface="Rockwell" panose="02060603020205020403" pitchFamily="18" charset="0"/>
                <a:ea typeface="PMingLiU-ExtB" panose="02020500000000000000" pitchFamily="18" charset="-120"/>
              </a:rPr>
              <a:t>Definition</a:t>
            </a:r>
          </a:p>
          <a:p>
            <a:pPr algn="ctr"/>
            <a:r>
              <a:rPr lang="en-US" sz="4000" b="1" dirty="0">
                <a:ln w="0"/>
                <a:solidFill>
                  <a:srgbClr val="92D050"/>
                </a:solidFill>
                <a:effectLst>
                  <a:reflection blurRad="6350" stA="53000" endA="300" endPos="35500" dir="5400000" sy="-90000" algn="bl" rotWithShape="0"/>
                </a:effectLst>
                <a:latin typeface="Rockwell" panose="02060603020205020403" pitchFamily="18" charset="0"/>
                <a:ea typeface="PMingLiU-ExtB" panose="02020500000000000000" pitchFamily="18" charset="-120"/>
              </a:rPr>
              <a:t>Features </a:t>
            </a:r>
            <a:r>
              <a:rPr lang="en-US" sz="4000" b="1" dirty="0" smtClean="0">
                <a:ln w="0"/>
                <a:solidFill>
                  <a:srgbClr val="92D050"/>
                </a:solidFill>
                <a:effectLst>
                  <a:reflection blurRad="6350" stA="53000" endA="300" endPos="35500" dir="5400000" sy="-90000" algn="bl" rotWithShape="0"/>
                </a:effectLst>
                <a:latin typeface="Rockwell" panose="02060603020205020403" pitchFamily="18" charset="0"/>
                <a:ea typeface="PMingLiU-ExtB" panose="02020500000000000000" pitchFamily="18" charset="-120"/>
              </a:rPr>
              <a:t>and Benefits</a:t>
            </a:r>
          </a:p>
          <a:p>
            <a:pPr algn="ctr"/>
            <a:r>
              <a:rPr lang="en-US" sz="4000" b="1" dirty="0">
                <a:ln w="0"/>
                <a:solidFill>
                  <a:srgbClr val="92D050"/>
                </a:solidFill>
                <a:effectLst>
                  <a:reflection blurRad="6350" stA="53000" endA="300" endPos="35500" dir="5400000" sy="-90000" algn="bl" rotWithShape="0"/>
                </a:effectLst>
                <a:latin typeface="Rockwell" panose="02060603020205020403" pitchFamily="18" charset="0"/>
                <a:ea typeface="PMingLiU-ExtB" panose="02020500000000000000" pitchFamily="18" charset="-120"/>
              </a:rPr>
              <a:t>How to use it?</a:t>
            </a:r>
          </a:p>
          <a:p>
            <a:pPr algn="ctr"/>
            <a:r>
              <a:rPr lang="en-US" sz="4000" b="1" dirty="0">
                <a:ln w="0"/>
                <a:solidFill>
                  <a:srgbClr val="92D050"/>
                </a:solidFill>
                <a:effectLst>
                  <a:reflection blurRad="6350" stA="53000" endA="300" endPos="35500" dir="5400000" sy="-90000" algn="bl" rotWithShape="0"/>
                </a:effectLst>
                <a:latin typeface="Rockwell" panose="02060603020205020403" pitchFamily="18" charset="0"/>
                <a:ea typeface="PMingLiU-ExtB" panose="02020500000000000000" pitchFamily="18" charset="-120"/>
              </a:rPr>
              <a:t>Responsive </a:t>
            </a:r>
            <a:r>
              <a:rPr lang="en-US" sz="4000" b="1" dirty="0" smtClean="0">
                <a:ln w="0"/>
                <a:solidFill>
                  <a:srgbClr val="92D050"/>
                </a:solidFill>
                <a:effectLst>
                  <a:reflection blurRad="6350" stA="53000" endA="300" endPos="35500" dir="5400000" sy="-90000" algn="bl" rotWithShape="0"/>
                </a:effectLst>
                <a:latin typeface="Rockwell" panose="02060603020205020403" pitchFamily="18" charset="0"/>
                <a:ea typeface="PMingLiU-ExtB" panose="02020500000000000000" pitchFamily="18" charset="-120"/>
              </a:rPr>
              <a:t>Framework</a:t>
            </a:r>
            <a:endParaRPr lang="en-US" sz="4000" b="1" dirty="0">
              <a:ln w="0"/>
              <a:solidFill>
                <a:srgbClr val="92D050"/>
              </a:solidFill>
              <a:effectLst>
                <a:reflection blurRad="6350" stA="53000" endA="300" endPos="35500" dir="5400000" sy="-90000" algn="bl" rotWithShape="0"/>
              </a:effectLst>
              <a:latin typeface="Rockwell" panose="02060603020205020403" pitchFamily="18" charset="0"/>
            </a:endParaRPr>
          </a:p>
        </p:txBody>
      </p:sp>
      <p:sp>
        <p:nvSpPr>
          <p:cNvPr id="8" name="Slide Number Placeholder 7"/>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954977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04" y="2516636"/>
            <a:ext cx="10497312" cy="3692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821414" y="1605161"/>
            <a:ext cx="8523754" cy="707886"/>
          </a:xfrm>
          <a:prstGeom prst="rect">
            <a:avLst/>
          </a:prstGeom>
          <a:noFill/>
        </p:spPr>
        <p:txBody>
          <a:bodyPr wrap="square" rtlCol="0">
            <a:spAutoFit/>
          </a:bodyPr>
          <a:lstStyle/>
          <a:p>
            <a:r>
              <a:rPr lang="fa-IR" sz="36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a:t>
            </a:r>
            <a:r>
              <a:rPr lang="fa-IR" sz="4000" dirty="0" smtClean="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1</a:t>
            </a:r>
            <a:r>
              <a:rPr lang="en-US" sz="4000" dirty="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 </a:t>
            </a:r>
            <a:r>
              <a:rPr lang="en-US" sz="4000" dirty="0" smtClean="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Desktop-based </a:t>
            </a:r>
            <a:r>
              <a:rPr lang="en-US" sz="4000" dirty="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approach</a:t>
            </a:r>
          </a:p>
        </p:txBody>
      </p:sp>
    </p:spTree>
    <p:extLst>
      <p:ext uri="{BB962C8B-B14F-4D97-AF65-F5344CB8AC3E}">
        <p14:creationId xmlns:p14="http://schemas.microsoft.com/office/powerpoint/2010/main" val="18138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008" y="2480496"/>
            <a:ext cx="10149840" cy="3904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894544" y="1196803"/>
            <a:ext cx="8487200" cy="769441"/>
          </a:xfrm>
          <a:prstGeom prst="rect">
            <a:avLst/>
          </a:prstGeom>
          <a:noFill/>
        </p:spPr>
        <p:txBody>
          <a:bodyPr wrap="square" rtlCol="0">
            <a:spAutoFit/>
          </a:bodyPr>
          <a:lstStyle/>
          <a:p>
            <a:r>
              <a:rPr lang="en-US" sz="4400" dirty="0" smtClean="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2-</a:t>
            </a:r>
            <a:r>
              <a:rPr lang="en-US" sz="4400" dirty="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 </a:t>
            </a:r>
            <a:r>
              <a:rPr lang="en-US" sz="4400" dirty="0" smtClean="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Mobil-based </a:t>
            </a:r>
            <a:r>
              <a:rPr lang="en-US" sz="4400" dirty="0">
                <a:ln w="0"/>
                <a:solidFill>
                  <a:schemeClr val="accent1"/>
                </a:solidFill>
                <a:effectLst>
                  <a:outerShdw blurRad="38100" dist="25400" dir="5400000" algn="ctr" rotWithShape="0">
                    <a:srgbClr val="6E747A">
                      <a:alpha val="43000"/>
                    </a:srgbClr>
                  </a:outerShdw>
                  <a:reflection blurRad="6350" stA="60000" endA="900" endPos="60000" dist="60007" dir="5400000" sy="-100000" algn="bl" rotWithShape="0"/>
                </a:effectLst>
                <a:latin typeface="Rockwell" panose="02060603020205020403" pitchFamily="18" charset="0"/>
              </a:rPr>
              <a:t>approach</a:t>
            </a:r>
          </a:p>
        </p:txBody>
      </p:sp>
    </p:spTree>
    <p:extLst>
      <p:ext uri="{BB962C8B-B14F-4D97-AF65-F5344CB8AC3E}">
        <p14:creationId xmlns:p14="http://schemas.microsoft.com/office/powerpoint/2010/main" val="387508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314" y="1463230"/>
            <a:ext cx="3657410" cy="365741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99" y="1978087"/>
            <a:ext cx="3278615" cy="314255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967" y="1754802"/>
            <a:ext cx="3589122" cy="3589122"/>
          </a:xfrm>
          <a:prstGeom prst="rect">
            <a:avLst/>
          </a:prstGeom>
        </p:spPr>
      </p:pic>
    </p:spTree>
    <p:extLst>
      <p:ext uri="{BB962C8B-B14F-4D97-AF65-F5344CB8AC3E}">
        <p14:creationId xmlns:p14="http://schemas.microsoft.com/office/powerpoint/2010/main" val="22574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644" y="314706"/>
            <a:ext cx="6019800" cy="5753100"/>
          </a:xfrm>
          <a:prstGeom prst="rect">
            <a:avLst/>
          </a:prstGeom>
        </p:spPr>
      </p:pic>
    </p:spTree>
    <p:extLst>
      <p:ext uri="{BB962C8B-B14F-4D97-AF65-F5344CB8AC3E}">
        <p14:creationId xmlns:p14="http://schemas.microsoft.com/office/powerpoint/2010/main" val="346956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51" y="36576"/>
            <a:ext cx="10036098" cy="6858000"/>
          </a:xfrm>
          <a:prstGeom prst="rect">
            <a:avLst/>
          </a:prstGeom>
          <a:ln>
            <a:noFill/>
          </a:ln>
          <a:effectLst>
            <a:softEdge rad="112500"/>
          </a:effectLst>
        </p:spPr>
      </p:pic>
    </p:spTree>
    <p:extLst>
      <p:ext uri="{BB962C8B-B14F-4D97-AF65-F5344CB8AC3E}">
        <p14:creationId xmlns:p14="http://schemas.microsoft.com/office/powerpoint/2010/main" val="33770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59" y="1389129"/>
            <a:ext cx="4353059" cy="646331"/>
          </a:xfrm>
          <a:prstGeom prst="rect">
            <a:avLst/>
          </a:prstGeom>
          <a:noFill/>
        </p:spPr>
        <p:txBody>
          <a:bodyPr wrap="square" rtlCol="0">
            <a:spAutoFit/>
          </a:bodyPr>
          <a:lstStyle/>
          <a:p>
            <a:r>
              <a:rPr lang="en-US" dirty="0"/>
              <a:t>1. Save Time</a:t>
            </a:r>
          </a:p>
          <a:p>
            <a:endParaRPr lang="en-US" dirty="0"/>
          </a:p>
        </p:txBody>
      </p:sp>
      <p:sp>
        <p:nvSpPr>
          <p:cNvPr id="3" name="TextBox 2"/>
          <p:cNvSpPr txBox="1"/>
          <p:nvPr/>
        </p:nvSpPr>
        <p:spPr>
          <a:xfrm>
            <a:off x="695459" y="1815921"/>
            <a:ext cx="4404575" cy="643944"/>
          </a:xfrm>
          <a:prstGeom prst="rect">
            <a:avLst/>
          </a:prstGeom>
          <a:noFill/>
        </p:spPr>
        <p:txBody>
          <a:bodyPr wrap="square" rtlCol="0">
            <a:spAutoFit/>
          </a:bodyPr>
          <a:lstStyle/>
          <a:p>
            <a:r>
              <a:rPr lang="en-US" dirty="0"/>
              <a:t>2. Customizable</a:t>
            </a:r>
          </a:p>
          <a:p>
            <a:endParaRPr lang="en-US" dirty="0"/>
          </a:p>
        </p:txBody>
      </p:sp>
      <p:sp>
        <p:nvSpPr>
          <p:cNvPr id="4" name="TextBox 3"/>
          <p:cNvSpPr txBox="1"/>
          <p:nvPr/>
        </p:nvSpPr>
        <p:spPr>
          <a:xfrm>
            <a:off x="695459" y="2386173"/>
            <a:ext cx="3116687" cy="646331"/>
          </a:xfrm>
          <a:prstGeom prst="rect">
            <a:avLst/>
          </a:prstGeom>
          <a:noFill/>
        </p:spPr>
        <p:txBody>
          <a:bodyPr wrap="square" rtlCol="0">
            <a:spAutoFit/>
          </a:bodyPr>
          <a:lstStyle/>
          <a:p>
            <a:r>
              <a:rPr lang="en-US" dirty="0"/>
              <a:t>3. Factor in the Design</a:t>
            </a:r>
          </a:p>
          <a:p>
            <a:endParaRPr lang="en-US" dirty="0"/>
          </a:p>
        </p:txBody>
      </p:sp>
      <p:sp>
        <p:nvSpPr>
          <p:cNvPr id="5" name="TextBox 4"/>
          <p:cNvSpPr txBox="1"/>
          <p:nvPr/>
        </p:nvSpPr>
        <p:spPr>
          <a:xfrm>
            <a:off x="695459" y="2886657"/>
            <a:ext cx="3593206" cy="646331"/>
          </a:xfrm>
          <a:prstGeom prst="rect">
            <a:avLst/>
          </a:prstGeom>
          <a:noFill/>
        </p:spPr>
        <p:txBody>
          <a:bodyPr wrap="square" rtlCol="0">
            <a:spAutoFit/>
          </a:bodyPr>
          <a:lstStyle/>
          <a:p>
            <a:r>
              <a:rPr lang="en-US" dirty="0" smtClean="0"/>
              <a:t>4-Consistency</a:t>
            </a:r>
            <a:endParaRPr lang="en-US" dirty="0"/>
          </a:p>
          <a:p>
            <a:endParaRPr lang="en-US" dirty="0"/>
          </a:p>
        </p:txBody>
      </p:sp>
      <p:sp>
        <p:nvSpPr>
          <p:cNvPr id="7" name="TextBox 6"/>
          <p:cNvSpPr txBox="1"/>
          <p:nvPr/>
        </p:nvSpPr>
        <p:spPr>
          <a:xfrm>
            <a:off x="695459" y="3439504"/>
            <a:ext cx="2369713" cy="646331"/>
          </a:xfrm>
          <a:prstGeom prst="rect">
            <a:avLst/>
          </a:prstGeom>
          <a:noFill/>
        </p:spPr>
        <p:txBody>
          <a:bodyPr wrap="square" rtlCol="0">
            <a:spAutoFit/>
          </a:bodyPr>
          <a:lstStyle/>
          <a:p>
            <a:r>
              <a:rPr lang="en-US" dirty="0"/>
              <a:t>5. Updates</a:t>
            </a:r>
          </a:p>
          <a:p>
            <a:endParaRPr lang="en-US" dirty="0"/>
          </a:p>
        </p:txBody>
      </p:sp>
      <p:sp>
        <p:nvSpPr>
          <p:cNvPr id="8" name="TextBox 7"/>
          <p:cNvSpPr txBox="1"/>
          <p:nvPr/>
        </p:nvSpPr>
        <p:spPr>
          <a:xfrm>
            <a:off x="695459" y="3959780"/>
            <a:ext cx="2472743" cy="646331"/>
          </a:xfrm>
          <a:prstGeom prst="rect">
            <a:avLst/>
          </a:prstGeom>
          <a:noFill/>
        </p:spPr>
        <p:txBody>
          <a:bodyPr wrap="square" rtlCol="0">
            <a:spAutoFit/>
          </a:bodyPr>
          <a:lstStyle/>
          <a:p>
            <a:r>
              <a:rPr lang="en-US" dirty="0"/>
              <a:t>6. Integration</a:t>
            </a:r>
          </a:p>
          <a:p>
            <a:endParaRPr lang="en-US" dirty="0"/>
          </a:p>
        </p:txBody>
      </p:sp>
      <p:sp>
        <p:nvSpPr>
          <p:cNvPr id="9" name="TextBox 8"/>
          <p:cNvSpPr txBox="1"/>
          <p:nvPr/>
        </p:nvSpPr>
        <p:spPr>
          <a:xfrm>
            <a:off x="695459" y="4606111"/>
            <a:ext cx="2472743" cy="646331"/>
          </a:xfrm>
          <a:prstGeom prst="rect">
            <a:avLst/>
          </a:prstGeom>
          <a:noFill/>
        </p:spPr>
        <p:txBody>
          <a:bodyPr wrap="square" rtlCol="0">
            <a:spAutoFit/>
          </a:bodyPr>
          <a:lstStyle/>
          <a:p>
            <a:r>
              <a:rPr lang="en-US" dirty="0"/>
              <a:t>7. Responsiveness</a:t>
            </a:r>
          </a:p>
          <a:p>
            <a:endParaRPr lang="en-US" dirty="0"/>
          </a:p>
        </p:txBody>
      </p:sp>
      <p:sp>
        <p:nvSpPr>
          <p:cNvPr id="10" name="TextBox 9"/>
          <p:cNvSpPr txBox="1"/>
          <p:nvPr/>
        </p:nvSpPr>
        <p:spPr>
          <a:xfrm>
            <a:off x="695459" y="5252442"/>
            <a:ext cx="3490175" cy="646331"/>
          </a:xfrm>
          <a:prstGeom prst="rect">
            <a:avLst/>
          </a:prstGeom>
          <a:noFill/>
        </p:spPr>
        <p:txBody>
          <a:bodyPr wrap="square" rtlCol="0">
            <a:spAutoFit/>
          </a:bodyPr>
          <a:lstStyle/>
          <a:p>
            <a:r>
              <a:rPr lang="en-US" dirty="0"/>
              <a:t>8. Future Compatibility</a:t>
            </a:r>
          </a:p>
          <a:p>
            <a:endParaRPr lang="en-US" dirty="0"/>
          </a:p>
        </p:txBody>
      </p:sp>
      <p:sp>
        <p:nvSpPr>
          <p:cNvPr id="11" name="TextBox 10"/>
          <p:cNvSpPr txBox="1"/>
          <p:nvPr/>
        </p:nvSpPr>
        <p:spPr>
          <a:xfrm>
            <a:off x="5563673" y="1168397"/>
            <a:ext cx="3709116" cy="646331"/>
          </a:xfrm>
          <a:prstGeom prst="rect">
            <a:avLst/>
          </a:prstGeom>
          <a:noFill/>
        </p:spPr>
        <p:txBody>
          <a:bodyPr wrap="square" rtlCol="0">
            <a:spAutoFit/>
          </a:bodyPr>
          <a:lstStyle/>
          <a:p>
            <a:r>
              <a:rPr lang="en-US" dirty="0"/>
              <a:t>9. Competitiveness</a:t>
            </a:r>
          </a:p>
          <a:p>
            <a:endParaRPr lang="en-US" dirty="0"/>
          </a:p>
        </p:txBody>
      </p:sp>
      <p:sp>
        <p:nvSpPr>
          <p:cNvPr id="12" name="TextBox 11"/>
          <p:cNvSpPr txBox="1"/>
          <p:nvPr/>
        </p:nvSpPr>
        <p:spPr>
          <a:xfrm>
            <a:off x="5563673" y="1815921"/>
            <a:ext cx="3515933" cy="646331"/>
          </a:xfrm>
          <a:prstGeom prst="rect">
            <a:avLst/>
          </a:prstGeom>
          <a:noFill/>
        </p:spPr>
        <p:txBody>
          <a:bodyPr wrap="square" rtlCol="0">
            <a:spAutoFit/>
          </a:bodyPr>
          <a:lstStyle/>
          <a:p>
            <a:r>
              <a:rPr lang="en-US" dirty="0"/>
              <a:t>10. The Docs Talk!</a:t>
            </a:r>
          </a:p>
          <a:p>
            <a:endParaRPr lang="en-US" dirty="0"/>
          </a:p>
        </p:txBody>
      </p:sp>
      <p:sp>
        <p:nvSpPr>
          <p:cNvPr id="13" name="TextBox 12"/>
          <p:cNvSpPr txBox="1"/>
          <p:nvPr/>
        </p:nvSpPr>
        <p:spPr>
          <a:xfrm>
            <a:off x="5563673" y="2459865"/>
            <a:ext cx="3515933" cy="646331"/>
          </a:xfrm>
          <a:prstGeom prst="rect">
            <a:avLst/>
          </a:prstGeom>
          <a:noFill/>
        </p:spPr>
        <p:txBody>
          <a:bodyPr wrap="square" rtlCol="0">
            <a:spAutoFit/>
          </a:bodyPr>
          <a:lstStyle/>
          <a:p>
            <a:r>
              <a:rPr lang="en-US" dirty="0"/>
              <a:t>11. For the Bosses</a:t>
            </a:r>
          </a:p>
          <a:p>
            <a:endParaRPr lang="en-US" dirty="0"/>
          </a:p>
        </p:txBody>
      </p:sp>
    </p:spTree>
    <p:extLst>
      <p:ext uri="{BB962C8B-B14F-4D97-AF65-F5344CB8AC3E}">
        <p14:creationId xmlns:p14="http://schemas.microsoft.com/office/powerpoint/2010/main" val="45759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2000"/>
                                        <p:tgtEl>
                                          <p:spTgt spid="8">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circle(in)">
                                      <p:cBhvr>
                                        <p:cTn id="25" dur="2000"/>
                                        <p:tgtEl>
                                          <p:spTgt spid="9">
                                            <p:txEl>
                                              <p:pRg st="0" end="0"/>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circle(in)">
                                      <p:cBhvr>
                                        <p:cTn id="28" dur="2000"/>
                                        <p:tgtEl>
                                          <p:spTgt spid="10">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circle(in)">
                                      <p:cBhvr>
                                        <p:cTn id="31" dur="2000"/>
                                        <p:tgtEl>
                                          <p:spTgt spid="11">
                                            <p:txEl>
                                              <p:pRg st="0" end="0"/>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circle(in)">
                                      <p:cBhvr>
                                        <p:cTn id="34" dur="2000"/>
                                        <p:tgtEl>
                                          <p:spTgt spid="12">
                                            <p:txEl>
                                              <p:pRg st="0" end="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circle(in)">
                                      <p:cBhvr>
                                        <p:cTn id="3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1095"/>
          <a:stretch/>
        </p:blipFill>
        <p:spPr>
          <a:xfrm>
            <a:off x="1675548" y="784646"/>
            <a:ext cx="8963831" cy="48933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892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7258" y="557140"/>
            <a:ext cx="7907628" cy="1015663"/>
          </a:xfrm>
          <a:prstGeom prst="rect">
            <a:avLst/>
          </a:prstGeom>
          <a:noFill/>
        </p:spPr>
        <p:txBody>
          <a:bodyPr wrap="square" rtlCol="0">
            <a:spAutoFit/>
          </a:bodyPr>
          <a:lstStyle/>
          <a:p>
            <a:r>
              <a:rPr lang="en-US" sz="6000" dirty="0" smtClean="0">
                <a:ln w="0"/>
                <a:solidFill>
                  <a:schemeClr val="accent1"/>
                </a:solidFill>
                <a:effectLst>
                  <a:outerShdw blurRad="38100" dist="25400" dir="5400000" algn="ctr" rotWithShape="0">
                    <a:srgbClr val="6E747A">
                      <a:alpha val="43000"/>
                    </a:srgbClr>
                  </a:outerShdw>
                  <a:reflection blurRad="6350" stA="60000" endA="900" endPos="58000" dir="5400000" sy="-100000" algn="bl" rotWithShape="0"/>
                </a:effectLst>
                <a:latin typeface="Rockwell" panose="02060603020205020403" pitchFamily="18" charset="0"/>
              </a:rPr>
              <a:t>Download</a:t>
            </a:r>
            <a:r>
              <a:rPr lang="en-US" sz="6000" dirty="0" smtClean="0">
                <a:ln w="0"/>
                <a:solidFill>
                  <a:schemeClr val="accent1"/>
                </a:solidFill>
                <a:effectLst>
                  <a:outerShdw blurRad="38100" dist="25400" dir="5400000" algn="ctr" rotWithShape="0">
                    <a:srgbClr val="6E747A">
                      <a:alpha val="43000"/>
                    </a:srgbClr>
                  </a:outerShdw>
                  <a:reflection blurRad="6350" stA="60000" endA="900" endPos="58000" dir="5400000" sy="-100000" algn="bl" rotWithShape="0"/>
                </a:effectLst>
              </a:rPr>
              <a:t> </a:t>
            </a:r>
            <a:r>
              <a:rPr lang="en-US" sz="6000" dirty="0" smtClean="0">
                <a:ln w="0"/>
                <a:solidFill>
                  <a:schemeClr val="accent1"/>
                </a:solidFill>
                <a:effectLst>
                  <a:outerShdw blurRad="38100" dist="25400" dir="5400000" algn="ctr" rotWithShape="0">
                    <a:srgbClr val="6E747A">
                      <a:alpha val="43000"/>
                    </a:srgbClr>
                  </a:outerShdw>
                  <a:reflection blurRad="6350" stA="60000" endA="900" endPos="58000" dir="5400000" sy="-100000" algn="bl" rotWithShape="0"/>
                </a:effectLst>
                <a:latin typeface="Rockwell" panose="02060603020205020403" pitchFamily="18" charset="0"/>
              </a:rPr>
              <a:t>Bootstrap</a:t>
            </a:r>
            <a:endParaRPr lang="en-US" dirty="0">
              <a:ln w="0"/>
              <a:solidFill>
                <a:schemeClr val="accent1"/>
              </a:solidFill>
              <a:effectLst>
                <a:outerShdw blurRad="38100" dist="25400" dir="5400000" algn="ctr" rotWithShape="0">
                  <a:srgbClr val="6E747A">
                    <a:alpha val="43000"/>
                  </a:srgbClr>
                </a:outerShdw>
                <a:reflection blurRad="6350" stA="60000" endA="900" endPos="58000" dir="5400000" sy="-100000" algn="bl" rotWithShape="0"/>
              </a:effectLst>
              <a:latin typeface="Rockwell" panose="02060603020205020403"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739" y="2299770"/>
            <a:ext cx="8860665" cy="3619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78649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920" y="1948455"/>
            <a:ext cx="8087932" cy="4252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925562" y="399245"/>
            <a:ext cx="8251666" cy="923330"/>
          </a:xfrm>
          <a:prstGeom prst="rect">
            <a:avLst/>
          </a:prstGeom>
          <a:noFill/>
        </p:spPr>
        <p:txBody>
          <a:bodyPr wrap="square" rtlCol="0">
            <a:spAutoFit/>
          </a:bodyPr>
          <a:lstStyle/>
          <a:p>
            <a:r>
              <a:rPr lang="en-US" sz="5400" dirty="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rPr>
              <a:t>Bootstrap file structure</a:t>
            </a:r>
          </a:p>
        </p:txBody>
      </p:sp>
    </p:spTree>
    <p:extLst>
      <p:ext uri="{BB962C8B-B14F-4D97-AF65-F5344CB8AC3E}">
        <p14:creationId xmlns:p14="http://schemas.microsoft.com/office/powerpoint/2010/main" val="2992129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3785" y="447412"/>
            <a:ext cx="3387143" cy="1107996"/>
          </a:xfrm>
          <a:prstGeom prst="rect">
            <a:avLst/>
          </a:prstGeom>
          <a:noFill/>
        </p:spPr>
        <p:txBody>
          <a:bodyPr wrap="square" rtlCol="0">
            <a:spAutoFit/>
          </a:bodyPr>
          <a:lstStyle/>
          <a:p>
            <a:r>
              <a:rPr lang="en-US" sz="6600" dirty="0" smtClean="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rPr>
              <a:t>&lt;span&gt;</a:t>
            </a:r>
            <a:endParaRPr lang="en-US" sz="6600" dirty="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endParaRPr>
          </a:p>
        </p:txBody>
      </p:sp>
      <p:sp>
        <p:nvSpPr>
          <p:cNvPr id="3" name="TextBox 2"/>
          <p:cNvSpPr txBox="1"/>
          <p:nvPr/>
        </p:nvSpPr>
        <p:spPr>
          <a:xfrm>
            <a:off x="450761" y="2421228"/>
            <a:ext cx="11603864" cy="892552"/>
          </a:xfrm>
          <a:prstGeom prst="rect">
            <a:avLst/>
          </a:prstGeom>
          <a:noFill/>
        </p:spPr>
        <p:txBody>
          <a:bodyPr wrap="square" rtlCol="0">
            <a:spAutoFit/>
          </a:bodyPr>
          <a:lstStyle/>
          <a:p>
            <a:pPr lvl="0"/>
            <a:r>
              <a:rPr lang="en-US" sz="2600" b="1" dirty="0">
                <a:solidFill>
                  <a:srgbClr val="FFC000"/>
                </a:solidFill>
                <a:effectLst>
                  <a:outerShdw blurRad="38100" dist="38100" dir="2700000" algn="tl">
                    <a:srgbClr val="000000">
                      <a:alpha val="43137"/>
                    </a:srgbClr>
                  </a:outerShdw>
                </a:effectLst>
                <a:latin typeface="Menlo"/>
              </a:rPr>
              <a:t>&lt;span class="</a:t>
            </a:r>
            <a:r>
              <a:rPr lang="en-US" sz="2600" b="1" dirty="0" err="1">
                <a:solidFill>
                  <a:srgbClr val="FF0000"/>
                </a:solidFill>
                <a:effectLst>
                  <a:outerShdw blurRad="38100" dist="38100" dir="2700000" algn="tl">
                    <a:srgbClr val="000000">
                      <a:alpha val="43137"/>
                    </a:srgbClr>
                  </a:outerShdw>
                </a:effectLst>
                <a:latin typeface="Menlo"/>
              </a:rPr>
              <a:t>glyphicon</a:t>
            </a:r>
            <a:r>
              <a:rPr lang="en-US" sz="2600" b="1" dirty="0">
                <a:solidFill>
                  <a:srgbClr val="FF0000"/>
                </a:solidFill>
                <a:effectLst>
                  <a:outerShdw blurRad="38100" dist="38100" dir="2700000" algn="tl">
                    <a:srgbClr val="000000">
                      <a:alpha val="43137"/>
                    </a:srgbClr>
                  </a:outerShdw>
                </a:effectLst>
                <a:latin typeface="Menlo"/>
              </a:rPr>
              <a:t> </a:t>
            </a:r>
            <a:r>
              <a:rPr lang="en-US" sz="2600" b="1" dirty="0" err="1">
                <a:solidFill>
                  <a:srgbClr val="FF0000"/>
                </a:solidFill>
                <a:effectLst>
                  <a:outerShdw blurRad="38100" dist="38100" dir="2700000" algn="tl">
                    <a:srgbClr val="000000">
                      <a:alpha val="43137"/>
                    </a:srgbClr>
                  </a:outerShdw>
                </a:effectLst>
                <a:latin typeface="Menlo"/>
              </a:rPr>
              <a:t>glyphicon</a:t>
            </a:r>
            <a:r>
              <a:rPr lang="en-US" sz="2600" b="1" dirty="0">
                <a:solidFill>
                  <a:srgbClr val="FF0000"/>
                </a:solidFill>
                <a:effectLst>
                  <a:outerShdw blurRad="38100" dist="38100" dir="2700000" algn="tl">
                    <a:srgbClr val="000000">
                      <a:alpha val="43137"/>
                    </a:srgbClr>
                  </a:outerShdw>
                </a:effectLst>
                <a:latin typeface="Menlo"/>
              </a:rPr>
              <a:t>-search</a:t>
            </a:r>
            <a:r>
              <a:rPr lang="en-US" sz="2600" b="1" dirty="0">
                <a:solidFill>
                  <a:srgbClr val="FFC000"/>
                </a:solidFill>
                <a:effectLst>
                  <a:outerShdw blurRad="38100" dist="38100" dir="2700000" algn="tl">
                    <a:srgbClr val="000000">
                      <a:alpha val="43137"/>
                    </a:srgbClr>
                  </a:outerShdw>
                </a:effectLst>
                <a:latin typeface="Menlo"/>
              </a:rPr>
              <a:t>" aria-hidden="true"&gt;&lt;/span&gt;</a:t>
            </a:r>
          </a:p>
          <a:p>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473" y="3426987"/>
            <a:ext cx="2228045" cy="2639477"/>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4769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0972" y="1432009"/>
            <a:ext cx="5544455" cy="5425991"/>
          </a:xfrm>
          <a:prstGeom prst="rect">
            <a:avLst/>
          </a:prstGeom>
        </p:spPr>
      </p:pic>
      <p:sp>
        <p:nvSpPr>
          <p:cNvPr id="6" name="TextBox 5"/>
          <p:cNvSpPr txBox="1"/>
          <p:nvPr/>
        </p:nvSpPr>
        <p:spPr>
          <a:xfrm>
            <a:off x="1943100" y="416346"/>
            <a:ext cx="8298180" cy="1015663"/>
          </a:xfrm>
          <a:prstGeom prst="rect">
            <a:avLst/>
          </a:prstGeom>
          <a:noFill/>
        </p:spPr>
        <p:txBody>
          <a:bodyPr wrap="square" rtlCol="0">
            <a:spAutoFit/>
          </a:bodyPr>
          <a:lstStyle/>
          <a:p>
            <a:r>
              <a:rPr lang="en-US" sz="6000" b="1" dirty="0" smtClean="0">
                <a:ln w="9525">
                  <a:solidFill>
                    <a:schemeClr val="bg1"/>
                  </a:solidFill>
                  <a:prstDash val="solid"/>
                </a:ln>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Responsive</a:t>
            </a:r>
            <a:r>
              <a:rPr lang="en-US" sz="6000" b="1" dirty="0" smtClean="0">
                <a:ln w="9525">
                  <a:solidFill>
                    <a:schemeClr val="bg1"/>
                  </a:solidFill>
                  <a:prstDash val="solid"/>
                </a:ln>
                <a:solidFill>
                  <a:srgbClr val="92D050"/>
                </a:solidFill>
                <a:effectLst>
                  <a:outerShdw blurRad="38100" dist="38100" dir="2700000" algn="tl" rotWithShape="0">
                    <a:srgbClr val="000000">
                      <a:alpha val="43137"/>
                    </a:srgbClr>
                  </a:outerShdw>
                </a:effectLst>
                <a:latin typeface="PMingLiU-ExtB" panose="02020500000000000000" pitchFamily="18" charset="-120"/>
                <a:ea typeface="PMingLiU-ExtB" panose="02020500000000000000" pitchFamily="18" charset="-120"/>
              </a:rPr>
              <a:t> </a:t>
            </a:r>
            <a:r>
              <a:rPr lang="en-US" sz="6000" b="1" dirty="0" smtClean="0">
                <a:ln w="9525">
                  <a:solidFill>
                    <a:schemeClr val="bg1"/>
                  </a:solidFill>
                  <a:prstDash val="solid"/>
                </a:ln>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History</a:t>
            </a:r>
            <a:endParaRPr lang="en-US" sz="6000" b="1" dirty="0">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endParaRPr>
          </a:p>
        </p:txBody>
      </p:sp>
    </p:spTree>
    <p:extLst>
      <p:ext uri="{BB962C8B-B14F-4D97-AF65-F5344CB8AC3E}">
        <p14:creationId xmlns:p14="http://schemas.microsoft.com/office/powerpoint/2010/main" val="1055243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59168"/>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98502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1602430" y="408419"/>
            <a:ext cx="4793555"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sz="8000" i="0" u="none" strike="noStrike" normalizeH="0" baseline="0" dirty="0" smtClean="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rPr>
              <a:t>btn-group</a:t>
            </a:r>
            <a:r>
              <a:rPr kumimoji="0" lang="en-US" sz="1100" b="1" i="0" u="none" strike="noStrike" cap="none" normalizeH="0" baseline="0" dirty="0" smtClean="0">
                <a:ln>
                  <a:noFill/>
                </a:ln>
                <a:solidFill>
                  <a:srgbClr val="FFFF00"/>
                </a:solidFill>
                <a:effectLst>
                  <a:outerShdw blurRad="38100" dist="38100" dir="2700000" algn="tl">
                    <a:srgbClr val="000000">
                      <a:alpha val="43137"/>
                    </a:srgbClr>
                  </a:outerShdw>
                </a:effectLst>
                <a:latin typeface="Rockwell" panose="02060603020205020403" pitchFamily="18" charset="0"/>
              </a:rPr>
              <a:t> </a:t>
            </a:r>
            <a:endParaRPr kumimoji="0" lang="en-US" sz="1800" b="1" i="0" u="none" strike="noStrike" cap="none" normalizeH="0" baseline="0" dirty="0" smtClean="0">
              <a:ln>
                <a:noFill/>
              </a:ln>
              <a:solidFill>
                <a:srgbClr val="FFFF00"/>
              </a:solidFill>
              <a:effectLst>
                <a:outerShdw blurRad="38100" dist="38100" dir="2700000" algn="tl">
                  <a:srgbClr val="000000">
                    <a:alpha val="43137"/>
                  </a:srgbClr>
                </a:outerShdw>
              </a:effectLst>
              <a:latin typeface="Rockwell" panose="02060603020205020403"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446" y="2495101"/>
            <a:ext cx="9064499" cy="1063610"/>
          </a:xfrm>
          <a:prstGeom prst="rect">
            <a:avLst/>
          </a:prstGeom>
        </p:spPr>
      </p:pic>
      <p:sp>
        <p:nvSpPr>
          <p:cNvPr id="15" name="Rectangle 3"/>
          <p:cNvSpPr>
            <a:spLocks noChangeArrowheads="1"/>
          </p:cNvSpPr>
          <p:nvPr/>
        </p:nvSpPr>
        <p:spPr bwMode="auto">
          <a:xfrm>
            <a:off x="478748" y="3577093"/>
            <a:ext cx="10738751"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i="0" u="none" strike="noStrike" normalizeH="0" baseline="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&lt;button type="button" class="</a:t>
            </a:r>
            <a:r>
              <a:rPr kumimoji="0" lang="en-US" sz="3600" b="1" i="0" u="none" strike="noStrike" normalizeH="0" baseline="0" dirty="0" smtClean="0">
                <a:ln w="22225">
                  <a:solidFill>
                    <a:schemeClr val="accent2"/>
                  </a:solidFill>
                  <a:prstDash val="solid"/>
                </a:ln>
                <a:solidFill>
                  <a:srgbClr val="FF0000"/>
                </a:solidFill>
                <a:effectLst>
                  <a:innerShdw blurRad="63500" dist="50800" dir="2700000">
                    <a:prstClr val="black">
                      <a:alpha val="50000"/>
                    </a:prstClr>
                  </a:innerShdw>
                </a:effectLst>
                <a:latin typeface="Rockwell" panose="02060603020205020403" pitchFamily="18" charset="0"/>
              </a:rPr>
              <a:t>btn btn-danger dropdown-toggle</a:t>
            </a:r>
            <a:r>
              <a:rPr kumimoji="0" lang="en-US" sz="3600" i="0" u="none" strike="noStrike" normalizeH="0" baseline="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 data-toggle="dropdown" aria-</a:t>
            </a:r>
            <a:r>
              <a:rPr kumimoji="0" lang="en-US" sz="3600" i="0" u="none" strike="noStrike" normalizeH="0" baseline="0" dirty="0" err="1"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haspopup</a:t>
            </a:r>
            <a:r>
              <a:rPr kumimoji="0" lang="en-US" sz="3600" i="0" u="none" strike="noStrike" normalizeH="0" baseline="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="true" aria-expanded="false"&gt; </a:t>
            </a:r>
          </a:p>
        </p:txBody>
      </p:sp>
    </p:spTree>
    <p:extLst>
      <p:ext uri="{BB962C8B-B14F-4D97-AF65-F5344CB8AC3E}">
        <p14:creationId xmlns:p14="http://schemas.microsoft.com/office/powerpoint/2010/main" val="145124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92426" y="1195593"/>
            <a:ext cx="11127347"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defTabSz="914400" eaLnBrk="0" fontAlgn="base" hangingPunct="0">
              <a:spcBef>
                <a:spcPct val="0"/>
              </a:spcBef>
              <a:spcAft>
                <a:spcPct val="0"/>
              </a:spcAft>
            </a:pPr>
            <a:r>
              <a:rPr kumimoji="0" lang="en-US" sz="3600" i="0" u="none" strike="noStrike" normalizeH="0" baseline="0" dirty="0" smtClean="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class="btn btn-default </a:t>
            </a:r>
            <a:r>
              <a:rPr kumimoji="0" lang="en-US" sz="3600" i="0" u="none" strike="noStrike" normalizeH="0" baseline="0" dirty="0" err="1" smtClean="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btn-lg</a:t>
            </a:r>
            <a:r>
              <a:rPr kumimoji="0" lang="en-US" sz="3600" i="0" u="none" strike="noStrike" normalizeH="0" baseline="0" dirty="0" smtClean="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 dropdown-toggle</a:t>
            </a:r>
            <a:r>
              <a:rPr lang="en-US" sz="3600" dirty="0" smtClean="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a:t>
            </a:r>
            <a:endParaRPr kumimoji="0" lang="en-US" sz="3600" i="0" u="none" strike="noStrike" normalizeH="0" baseline="0" dirty="0" smtClean="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endParaRPr>
          </a:p>
          <a:p>
            <a:pPr defTabSz="914400" eaLnBrk="0" fontAlgn="base" hangingPunct="0">
              <a:spcBef>
                <a:spcPct val="0"/>
              </a:spcBef>
              <a:spcAft>
                <a:spcPct val="0"/>
              </a:spcAft>
            </a:pPr>
            <a:r>
              <a:rPr lang="en-US" sz="3600" dirty="0" smtClean="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class</a:t>
            </a:r>
            <a:r>
              <a:rPr lang="en-US" sz="3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="btn btn-default </a:t>
            </a:r>
            <a:r>
              <a:rPr lang="en-US" sz="3600" dirty="0" err="1">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btn-sm</a:t>
            </a:r>
            <a:r>
              <a:rPr lang="en-US" sz="3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 dropdown-toggle"</a:t>
            </a:r>
            <a:r>
              <a:rPr lang="en-US" sz="44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 </a:t>
            </a:r>
            <a:endParaRPr lang="en-US" sz="6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endParaRPr>
          </a:p>
          <a:p>
            <a:pPr defTabSz="914400" eaLnBrk="0" fontAlgn="base" hangingPunct="0">
              <a:spcBef>
                <a:spcPct val="0"/>
              </a:spcBef>
              <a:spcAft>
                <a:spcPct val="0"/>
              </a:spcAft>
            </a:pPr>
            <a:r>
              <a:rPr lang="en-US" sz="3600" dirty="0" smtClean="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class="btn </a:t>
            </a:r>
            <a:r>
              <a:rPr lang="en-US" sz="3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btn-default </a:t>
            </a:r>
            <a:r>
              <a:rPr lang="en-US" sz="3600" dirty="0" err="1">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btn-xs</a:t>
            </a:r>
            <a:r>
              <a:rPr lang="en-US" sz="3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 dropdown-toggle"</a:t>
            </a:r>
            <a:r>
              <a:rPr lang="en-US" sz="44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rPr>
              <a:t> </a:t>
            </a:r>
            <a:endParaRPr lang="en-US" sz="6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Rockwell" panose="020606030202050204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70" y="3432992"/>
            <a:ext cx="5666706" cy="3071163"/>
          </a:xfrm>
          <a:prstGeom prst="rect">
            <a:avLst/>
          </a:prstGeom>
          <a:ln>
            <a:solidFill>
              <a:schemeClr val="accent1"/>
            </a:solidFill>
          </a:ln>
          <a:effectLst>
            <a:softEdge rad="112500"/>
          </a:effectLst>
        </p:spPr>
      </p:pic>
    </p:spTree>
    <p:extLst>
      <p:ext uri="{BB962C8B-B14F-4D97-AF65-F5344CB8AC3E}">
        <p14:creationId xmlns:p14="http://schemas.microsoft.com/office/powerpoint/2010/main" val="38610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488" y="0"/>
            <a:ext cx="10520408" cy="1507067"/>
          </a:xfrm>
        </p:spPr>
        <p:txBody>
          <a:bodyPr/>
          <a:lstStyle/>
          <a:p>
            <a:pPr algn="r" rtl="1"/>
            <a:r>
              <a:rPr lang="en-US" dirty="0" err="1" smtClean="0"/>
              <a:t>nav</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926" y="1458466"/>
            <a:ext cx="3381847" cy="6001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26" y="2950192"/>
            <a:ext cx="3115110" cy="6477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26" y="4439395"/>
            <a:ext cx="3496163" cy="13336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053" y="2450186"/>
            <a:ext cx="3620005" cy="647790"/>
          </a:xfrm>
          <a:prstGeom prst="rect">
            <a:avLst/>
          </a:prstGeom>
        </p:spPr>
      </p:pic>
      <p:sp>
        <p:nvSpPr>
          <p:cNvPr id="8" name="TextBox 7"/>
          <p:cNvSpPr txBox="1"/>
          <p:nvPr/>
        </p:nvSpPr>
        <p:spPr>
          <a:xfrm>
            <a:off x="3889419" y="796747"/>
            <a:ext cx="6297769" cy="1323439"/>
          </a:xfrm>
          <a:prstGeom prst="rect">
            <a:avLst/>
          </a:prstGeom>
          <a:noFill/>
        </p:spPr>
        <p:txBody>
          <a:bodyPr wrap="square" rtlCol="0">
            <a:spAutoFit/>
          </a:bodyPr>
          <a:lstStyle/>
          <a:p>
            <a:r>
              <a:rPr lang="it-IT" sz="4000" dirty="0"/>
              <a:t>&lt;ul class="</a:t>
            </a:r>
            <a:r>
              <a:rPr lang="it-IT" sz="4000"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rPr>
              <a:t>nav nav-tabs</a:t>
            </a:r>
            <a:r>
              <a:rPr lang="it-IT" sz="4000" dirty="0"/>
              <a:t>"&gt; </a:t>
            </a:r>
            <a:endParaRPr lang="en-US" sz="4000" dirty="0"/>
          </a:p>
        </p:txBody>
      </p:sp>
      <p:sp>
        <p:nvSpPr>
          <p:cNvPr id="9" name="TextBox 8"/>
          <p:cNvSpPr txBox="1"/>
          <p:nvPr/>
        </p:nvSpPr>
        <p:spPr>
          <a:xfrm>
            <a:off x="3746089" y="2408070"/>
            <a:ext cx="4324634" cy="1446550"/>
          </a:xfrm>
          <a:prstGeom prst="rect">
            <a:avLst/>
          </a:prstGeom>
          <a:noFill/>
        </p:spPr>
        <p:txBody>
          <a:bodyPr wrap="square" rtlCol="0">
            <a:spAutoFit/>
          </a:bodyPr>
          <a:lstStyle/>
          <a:p>
            <a:r>
              <a:rPr lang="it-IT" sz="4400" dirty="0"/>
              <a:t>&lt;ul class="</a:t>
            </a:r>
            <a:r>
              <a:rPr lang="it-IT" sz="4400" b="1" dirty="0">
                <a:ln w="12700">
                  <a:solidFill>
                    <a:schemeClr val="accent1"/>
                  </a:solidFill>
                  <a:prstDash val="solid"/>
                </a:ln>
                <a:solidFill>
                  <a:schemeClr val="accent4">
                    <a:lumMod val="60000"/>
                    <a:lumOff val="40000"/>
                  </a:schemeClr>
                </a:solidFill>
                <a:effectLst>
                  <a:outerShdw blurRad="50800" dist="38100" algn="l" rotWithShape="0">
                    <a:prstClr val="black">
                      <a:alpha val="40000"/>
                    </a:prstClr>
                  </a:outerShdw>
                </a:effectLst>
              </a:rPr>
              <a:t>nav nav-pills</a:t>
            </a:r>
            <a:r>
              <a:rPr lang="it-IT" sz="4400" dirty="0" smtClean="0"/>
              <a:t>"&gt;</a:t>
            </a:r>
            <a:endParaRPr lang="en-US" sz="4400" dirty="0"/>
          </a:p>
        </p:txBody>
      </p:sp>
      <p:sp>
        <p:nvSpPr>
          <p:cNvPr id="10" name="TextBox 9"/>
          <p:cNvSpPr txBox="1"/>
          <p:nvPr/>
        </p:nvSpPr>
        <p:spPr>
          <a:xfrm>
            <a:off x="3889419" y="4783072"/>
            <a:ext cx="3528811" cy="2062103"/>
          </a:xfrm>
          <a:prstGeom prst="rect">
            <a:avLst/>
          </a:prstGeom>
          <a:noFill/>
        </p:spPr>
        <p:txBody>
          <a:bodyPr wrap="square" rtlCol="0">
            <a:spAutoFit/>
          </a:bodyPr>
          <a:lstStyle/>
          <a:p>
            <a:r>
              <a:rPr lang="en-US" sz="3200" dirty="0"/>
              <a:t>&lt;</a:t>
            </a:r>
            <a:r>
              <a:rPr lang="en-US" sz="3200" dirty="0" err="1"/>
              <a:t>ul</a:t>
            </a:r>
            <a:r>
              <a:rPr lang="en-US" sz="3200" dirty="0"/>
              <a:t> class="</a:t>
            </a:r>
            <a:r>
              <a:rPr lang="en-US" sz="3200" b="1" dirty="0" err="1">
                <a:ln w="12700">
                  <a:solidFill>
                    <a:schemeClr val="accent1"/>
                  </a:solidFill>
                  <a:prstDash val="solid"/>
                </a:ln>
                <a:solidFill>
                  <a:schemeClr val="accent4">
                    <a:lumMod val="60000"/>
                    <a:lumOff val="40000"/>
                  </a:schemeClr>
                </a:solidFill>
                <a:effectLst>
                  <a:outerShdw blurRad="50800" dist="38100" dir="10800000" algn="r" rotWithShape="0">
                    <a:prstClr val="black">
                      <a:alpha val="40000"/>
                    </a:prstClr>
                  </a:outerShdw>
                </a:effectLst>
              </a:rPr>
              <a:t>nav</a:t>
            </a:r>
            <a:r>
              <a:rPr lang="en-US" sz="3200" b="1" dirty="0">
                <a:ln w="12700">
                  <a:solidFill>
                    <a:schemeClr val="accent1"/>
                  </a:solidFill>
                  <a:prstDash val="solid"/>
                </a:ln>
                <a:solidFill>
                  <a:schemeClr val="accent4">
                    <a:lumMod val="60000"/>
                    <a:lumOff val="40000"/>
                  </a:schemeClr>
                </a:solidFill>
                <a:effectLst>
                  <a:outerShdw blurRad="50800" dist="38100" dir="10800000" algn="r" rotWithShape="0">
                    <a:prstClr val="black">
                      <a:alpha val="40000"/>
                    </a:prstClr>
                  </a:outerShdw>
                </a:effectLst>
              </a:rPr>
              <a:t> </a:t>
            </a:r>
            <a:r>
              <a:rPr lang="en-US" sz="3200" b="1" dirty="0" err="1">
                <a:ln w="12700">
                  <a:solidFill>
                    <a:schemeClr val="accent1"/>
                  </a:solidFill>
                  <a:prstDash val="solid"/>
                </a:ln>
                <a:solidFill>
                  <a:schemeClr val="accent4">
                    <a:lumMod val="60000"/>
                    <a:lumOff val="40000"/>
                  </a:schemeClr>
                </a:solidFill>
                <a:effectLst>
                  <a:outerShdw blurRad="50800" dist="38100" dir="10800000" algn="r" rotWithShape="0">
                    <a:prstClr val="black">
                      <a:alpha val="40000"/>
                    </a:prstClr>
                  </a:outerShdw>
                </a:effectLst>
              </a:rPr>
              <a:t>nav</a:t>
            </a:r>
            <a:r>
              <a:rPr lang="en-US" sz="3200" b="1" dirty="0">
                <a:ln w="12700">
                  <a:solidFill>
                    <a:schemeClr val="accent1"/>
                  </a:solidFill>
                  <a:prstDash val="solid"/>
                </a:ln>
                <a:solidFill>
                  <a:schemeClr val="accent4">
                    <a:lumMod val="60000"/>
                    <a:lumOff val="40000"/>
                  </a:schemeClr>
                </a:solidFill>
                <a:effectLst>
                  <a:outerShdw blurRad="50800" dist="38100" dir="10800000" algn="r" rotWithShape="0">
                    <a:prstClr val="black">
                      <a:alpha val="40000"/>
                    </a:prstClr>
                  </a:outerShdw>
                </a:effectLst>
              </a:rPr>
              <a:t>-pills </a:t>
            </a:r>
            <a:r>
              <a:rPr lang="en-US" sz="3200" b="1" dirty="0" err="1">
                <a:ln w="12700">
                  <a:solidFill>
                    <a:schemeClr val="accent1"/>
                  </a:solidFill>
                  <a:prstDash val="solid"/>
                </a:ln>
                <a:solidFill>
                  <a:schemeClr val="accent4">
                    <a:lumMod val="60000"/>
                    <a:lumOff val="40000"/>
                  </a:schemeClr>
                </a:solidFill>
                <a:effectLst>
                  <a:outerShdw blurRad="50800" dist="38100" dir="10800000" algn="r" rotWithShape="0">
                    <a:prstClr val="black">
                      <a:alpha val="40000"/>
                    </a:prstClr>
                  </a:outerShdw>
                </a:effectLst>
              </a:rPr>
              <a:t>nav</a:t>
            </a:r>
            <a:r>
              <a:rPr lang="en-US" sz="3200" b="1" dirty="0">
                <a:ln w="12700">
                  <a:solidFill>
                    <a:schemeClr val="accent1"/>
                  </a:solidFill>
                  <a:prstDash val="solid"/>
                </a:ln>
                <a:solidFill>
                  <a:schemeClr val="accent4">
                    <a:lumMod val="60000"/>
                    <a:lumOff val="40000"/>
                  </a:schemeClr>
                </a:solidFill>
                <a:effectLst>
                  <a:outerShdw blurRad="50800" dist="38100" dir="10800000" algn="r" rotWithShape="0">
                    <a:prstClr val="black">
                      <a:alpha val="40000"/>
                    </a:prstClr>
                  </a:outerShdw>
                </a:effectLst>
              </a:rPr>
              <a:t>-stacked</a:t>
            </a:r>
            <a:r>
              <a:rPr lang="en-US" sz="3200" dirty="0"/>
              <a:t>"&gt;  ...&lt;/</a:t>
            </a:r>
            <a:r>
              <a:rPr lang="en-US" sz="3200" dirty="0" err="1"/>
              <a:t>ul</a:t>
            </a:r>
            <a:r>
              <a:rPr lang="en-US" sz="3200" dirty="0"/>
              <a:t>&gt;</a:t>
            </a:r>
          </a:p>
        </p:txBody>
      </p:sp>
      <p:sp>
        <p:nvSpPr>
          <p:cNvPr id="11" name="TextBox 10"/>
          <p:cNvSpPr txBox="1"/>
          <p:nvPr/>
        </p:nvSpPr>
        <p:spPr>
          <a:xfrm>
            <a:off x="8240331" y="3274087"/>
            <a:ext cx="3567448" cy="2554545"/>
          </a:xfrm>
          <a:prstGeom prst="rect">
            <a:avLst/>
          </a:prstGeom>
          <a:noFill/>
        </p:spPr>
        <p:txBody>
          <a:bodyPr wrap="square" rtlCol="0">
            <a:spAutoFit/>
          </a:bodyPr>
          <a:lstStyle/>
          <a:p>
            <a:r>
              <a:rPr lang="en-US" sz="4000" dirty="0"/>
              <a:t>&lt;</a:t>
            </a:r>
            <a:r>
              <a:rPr lang="en-US" sz="4000" dirty="0" err="1"/>
              <a:t>ul</a:t>
            </a:r>
            <a:r>
              <a:rPr lang="en-US" sz="4000" dirty="0"/>
              <a:t> class</a:t>
            </a:r>
            <a:r>
              <a:rPr lang="en-US" sz="4000" b="1" dirty="0">
                <a:ln w="12700">
                  <a:solidFill>
                    <a:schemeClr val="accent3">
                      <a:lumMod val="50000"/>
                    </a:schemeClr>
                  </a:solidFill>
                  <a:prstDash val="solid"/>
                </a:ln>
                <a:solidFill>
                  <a:schemeClr val="accent4">
                    <a:lumMod val="60000"/>
                    <a:lumOff val="40000"/>
                  </a:schemeClr>
                </a:solidFill>
                <a:effectLst>
                  <a:outerShdw blurRad="50800" dist="38100" dir="10800000" algn="r" rotWithShape="0">
                    <a:prstClr val="black">
                      <a:alpha val="40000"/>
                    </a:prstClr>
                  </a:outerShdw>
                </a:effectLst>
              </a:rPr>
              <a:t>="</a:t>
            </a:r>
            <a:r>
              <a:rPr lang="en-US" sz="4000" b="1" dirty="0" err="1">
                <a:ln w="12700">
                  <a:solidFill>
                    <a:schemeClr val="accent3">
                      <a:lumMod val="50000"/>
                    </a:schemeClr>
                  </a:solidFill>
                  <a:prstDash val="solid"/>
                </a:ln>
                <a:solidFill>
                  <a:schemeClr val="accent4">
                    <a:lumMod val="60000"/>
                    <a:lumOff val="40000"/>
                  </a:schemeClr>
                </a:solidFill>
                <a:effectLst>
                  <a:outerShdw blurRad="50800" dist="38100" dir="10800000" algn="r" rotWithShape="0">
                    <a:prstClr val="black">
                      <a:alpha val="40000"/>
                    </a:prstClr>
                  </a:outerShdw>
                </a:effectLst>
              </a:rPr>
              <a:t>nav</a:t>
            </a:r>
            <a:r>
              <a:rPr lang="en-US" sz="4000" b="1" dirty="0">
                <a:ln w="12700">
                  <a:solidFill>
                    <a:schemeClr val="accent3">
                      <a:lumMod val="50000"/>
                    </a:schemeClr>
                  </a:solidFill>
                  <a:prstDash val="solid"/>
                </a:ln>
                <a:solidFill>
                  <a:schemeClr val="accent4">
                    <a:lumMod val="60000"/>
                    <a:lumOff val="40000"/>
                  </a:schemeClr>
                </a:solidFill>
                <a:effectLst>
                  <a:outerShdw blurRad="50800" dist="38100" dir="10800000" algn="r" rotWithShape="0">
                    <a:prstClr val="black">
                      <a:alpha val="40000"/>
                    </a:prstClr>
                  </a:outerShdw>
                </a:effectLst>
              </a:rPr>
              <a:t> </a:t>
            </a:r>
            <a:r>
              <a:rPr lang="en-US" sz="4000" b="1" dirty="0" err="1">
                <a:ln w="12700">
                  <a:solidFill>
                    <a:schemeClr val="accent3">
                      <a:lumMod val="50000"/>
                    </a:schemeClr>
                  </a:solidFill>
                  <a:prstDash val="solid"/>
                </a:ln>
                <a:solidFill>
                  <a:schemeClr val="accent4">
                    <a:lumMod val="60000"/>
                    <a:lumOff val="40000"/>
                  </a:schemeClr>
                </a:solidFill>
                <a:effectLst>
                  <a:outerShdw blurRad="50800" dist="38100" dir="10800000" algn="r" rotWithShape="0">
                    <a:prstClr val="black">
                      <a:alpha val="40000"/>
                    </a:prstClr>
                  </a:outerShdw>
                </a:effectLst>
              </a:rPr>
              <a:t>nav</a:t>
            </a:r>
            <a:r>
              <a:rPr lang="en-US" sz="4000" b="1" dirty="0">
                <a:ln w="12700">
                  <a:solidFill>
                    <a:schemeClr val="accent3">
                      <a:lumMod val="50000"/>
                    </a:schemeClr>
                  </a:solidFill>
                  <a:prstDash val="solid"/>
                </a:ln>
                <a:solidFill>
                  <a:schemeClr val="accent4">
                    <a:lumMod val="60000"/>
                    <a:lumOff val="40000"/>
                  </a:schemeClr>
                </a:solidFill>
                <a:effectLst>
                  <a:outerShdw blurRad="50800" dist="38100" dir="10800000" algn="r" rotWithShape="0">
                    <a:prstClr val="black">
                      <a:alpha val="40000"/>
                    </a:prstClr>
                  </a:outerShdw>
                </a:effectLst>
              </a:rPr>
              <a:t>-tabs</a:t>
            </a:r>
            <a:r>
              <a:rPr lang="en-US" sz="4000" dirty="0"/>
              <a:t>"&gt;  </a:t>
            </a:r>
            <a:r>
              <a:rPr lang="en-US" sz="4000" dirty="0" smtClean="0"/>
              <a:t>......    </a:t>
            </a:r>
            <a:r>
              <a:rPr lang="en-US" sz="4000" dirty="0"/>
              <a:t>&lt;/</a:t>
            </a:r>
            <a:r>
              <a:rPr lang="en-US" sz="4000" dirty="0" err="1"/>
              <a:t>ul</a:t>
            </a:r>
            <a:r>
              <a:rPr lang="en-US" sz="4000" dirty="0" smtClean="0"/>
              <a:t>&gt;</a:t>
            </a:r>
            <a:endParaRPr lang="en-US" sz="4000" dirty="0"/>
          </a:p>
        </p:txBody>
      </p:sp>
    </p:spTree>
    <p:extLst>
      <p:ext uri="{BB962C8B-B14F-4D97-AF65-F5344CB8AC3E}">
        <p14:creationId xmlns:p14="http://schemas.microsoft.com/office/powerpoint/2010/main" val="73005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3" y="1936381"/>
            <a:ext cx="5978496" cy="1060973"/>
          </a:xfrm>
          <a:prstGeom prst="rect">
            <a:avLst/>
          </a:prstGeom>
        </p:spPr>
      </p:pic>
      <p:sp>
        <p:nvSpPr>
          <p:cNvPr id="3" name="Rectangle 2"/>
          <p:cNvSpPr/>
          <p:nvPr/>
        </p:nvSpPr>
        <p:spPr>
          <a:xfrm>
            <a:off x="752202" y="1750383"/>
            <a:ext cx="7220118" cy="2123658"/>
          </a:xfrm>
          <a:prstGeom prst="rect">
            <a:avLst/>
          </a:prstGeom>
        </p:spPr>
        <p:txBody>
          <a:bodyPr wrap="none">
            <a:spAutoFit/>
          </a:bodyPr>
          <a:lstStyle/>
          <a:p>
            <a:endParaRPr lang="it-IT" sz="4400" b="1" dirty="0" smtClean="0">
              <a:solidFill>
                <a:srgbClr val="FFFF00"/>
              </a:solidFill>
              <a:effectLst>
                <a:outerShdw blurRad="38100" dist="38100" dir="2700000" algn="tl">
                  <a:srgbClr val="000000">
                    <a:alpha val="43137"/>
                  </a:srgbClr>
                </a:outerShdw>
              </a:effectLst>
              <a:latin typeface="Rockwell" panose="02060603020205020403" pitchFamily="18" charset="0"/>
            </a:endParaRPr>
          </a:p>
          <a:p>
            <a:endParaRPr lang="it-IT" sz="4400" b="1" dirty="0">
              <a:solidFill>
                <a:srgbClr val="FFFF00"/>
              </a:solidFill>
              <a:effectLst>
                <a:outerShdw blurRad="38100" dist="38100" dir="2700000" algn="tl">
                  <a:srgbClr val="000000">
                    <a:alpha val="43137"/>
                  </a:srgbClr>
                </a:outerShdw>
              </a:effectLst>
              <a:latin typeface="Rockwell" panose="02060603020205020403" pitchFamily="18" charset="0"/>
            </a:endParaRPr>
          </a:p>
          <a:p>
            <a:r>
              <a:rPr lang="it-IT" sz="44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&lt;</a:t>
            </a:r>
            <a:r>
              <a:rPr lang="it-IT"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rPr>
              <a:t>ul class="</a:t>
            </a:r>
            <a:r>
              <a:rPr lang="it-IT"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4">
                      <a:satMod val="175000"/>
                      <a:alpha val="40000"/>
                    </a:schemeClr>
                  </a:glow>
                </a:effectLst>
                <a:latin typeface="Rockwell" panose="02060603020205020403" pitchFamily="18" charset="0"/>
              </a:rPr>
              <a:t>nav nav-tabs</a:t>
            </a:r>
            <a:r>
              <a:rPr lang="it-IT"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rPr>
              <a:t>"&gt;</a:t>
            </a:r>
            <a:r>
              <a:rPr lang="it-IT" dirty="0">
                <a:ln w="0"/>
                <a:solidFill>
                  <a:schemeClr val="accent1"/>
                </a:solidFill>
                <a:effectLst>
                  <a:outerShdw blurRad="38100" dist="25400" dir="5400000" algn="ctr" rotWithShape="0">
                    <a:srgbClr val="6E747A">
                      <a:alpha val="43000"/>
                    </a:srgbClr>
                  </a:outerShdw>
                </a:effectLst>
              </a:rPr>
              <a:t> </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49"/>
          <a:stretch/>
        </p:blipFill>
        <p:spPr>
          <a:xfrm>
            <a:off x="752202" y="3976360"/>
            <a:ext cx="6006421" cy="1063246"/>
          </a:xfrm>
          <a:prstGeom prst="rect">
            <a:avLst/>
          </a:prstGeom>
        </p:spPr>
      </p:pic>
      <p:sp>
        <p:nvSpPr>
          <p:cNvPr id="5" name="Rectangle 4"/>
          <p:cNvSpPr/>
          <p:nvPr/>
        </p:nvSpPr>
        <p:spPr>
          <a:xfrm>
            <a:off x="752202" y="5065364"/>
            <a:ext cx="7240957" cy="769441"/>
          </a:xfrm>
          <a:prstGeom prst="rect">
            <a:avLst/>
          </a:prstGeom>
        </p:spPr>
        <p:txBody>
          <a:bodyPr wrap="none">
            <a:spAutoFit/>
          </a:bodyPr>
          <a:lstStyle/>
          <a:p>
            <a:r>
              <a:rPr lang="it-IT"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rPr>
              <a:t>&lt;ul class="</a:t>
            </a:r>
            <a:r>
              <a:rPr lang="it-IT"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accent4">
                      <a:satMod val="175000"/>
                      <a:alpha val="40000"/>
                    </a:schemeClr>
                  </a:glow>
                </a:effectLst>
                <a:latin typeface="Rockwell" panose="02060603020205020403" pitchFamily="18" charset="0"/>
              </a:rPr>
              <a:t>nav nav-</a:t>
            </a:r>
            <a:r>
              <a:rPr lang="it-IT"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rPr>
              <a:t>pills"&gt; </a:t>
            </a:r>
            <a:endParaRPr lang="en-US"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endParaRPr>
          </a:p>
        </p:txBody>
      </p:sp>
    </p:spTree>
    <p:extLst>
      <p:ext uri="{BB962C8B-B14F-4D97-AF65-F5344CB8AC3E}">
        <p14:creationId xmlns:p14="http://schemas.microsoft.com/office/powerpoint/2010/main" val="36220790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49" y="678764"/>
            <a:ext cx="4471637" cy="1574352"/>
          </a:xfrm>
          <a:prstGeom prst="rect">
            <a:avLst/>
          </a:prstGeom>
        </p:spPr>
      </p:pic>
      <p:sp>
        <p:nvSpPr>
          <p:cNvPr id="3" name="Rectangle 2"/>
          <p:cNvSpPr/>
          <p:nvPr/>
        </p:nvSpPr>
        <p:spPr>
          <a:xfrm>
            <a:off x="1493510" y="2501693"/>
            <a:ext cx="9424824" cy="707886"/>
          </a:xfrm>
          <a:prstGeom prst="rect">
            <a:avLst/>
          </a:prstGeom>
        </p:spPr>
        <p:txBody>
          <a:bodyPr wrap="none">
            <a:spAutoFit/>
          </a:bodyPr>
          <a:lstStyle/>
          <a:p>
            <a:r>
              <a:rPr lang="en-US" sz="40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&lt;</a:t>
            </a:r>
            <a:r>
              <a:rPr lang="en-US" sz="4000" dirty="0" err="1"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ul</a:t>
            </a:r>
            <a:r>
              <a:rPr lang="en-US" sz="40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 class="</a:t>
            </a:r>
            <a:r>
              <a:rPr lang="en-US" sz="4000" dirty="0" err="1" smtClean="0">
                <a:ln w="0"/>
                <a:solidFill>
                  <a:schemeClr val="accent1"/>
                </a:solidFill>
                <a:effectLst>
                  <a:glow rad="2286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nav</a:t>
            </a:r>
            <a:r>
              <a:rPr lang="en-US" sz="4000" dirty="0" smtClean="0">
                <a:ln w="0"/>
                <a:solidFill>
                  <a:schemeClr val="accent1"/>
                </a:solidFill>
                <a:effectLst>
                  <a:glow rad="2286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 </a:t>
            </a:r>
            <a:r>
              <a:rPr lang="en-US" sz="4000" dirty="0" err="1" smtClean="0">
                <a:ln w="0"/>
                <a:solidFill>
                  <a:schemeClr val="accent1"/>
                </a:solidFill>
                <a:effectLst>
                  <a:glow rad="2286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nav</a:t>
            </a:r>
            <a:r>
              <a:rPr lang="en-US" sz="4000" dirty="0" smtClean="0">
                <a:ln w="0"/>
                <a:solidFill>
                  <a:schemeClr val="accent1"/>
                </a:solidFill>
                <a:effectLst>
                  <a:glow rad="2286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-pills </a:t>
            </a:r>
            <a:r>
              <a:rPr lang="en-US" sz="4000" dirty="0" err="1" smtClean="0">
                <a:ln w="0"/>
                <a:solidFill>
                  <a:schemeClr val="accent1"/>
                </a:solidFill>
                <a:effectLst>
                  <a:glow rad="2286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nav</a:t>
            </a:r>
            <a:r>
              <a:rPr lang="en-US" sz="4000" dirty="0" smtClean="0">
                <a:ln w="0"/>
                <a:solidFill>
                  <a:schemeClr val="accent1"/>
                </a:solidFill>
                <a:effectLst>
                  <a:glow rad="2286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-stacked</a:t>
            </a:r>
            <a:r>
              <a:rPr lang="en-US" sz="4000" dirty="0" smtClean="0">
                <a:ln w="0"/>
                <a:solidFill>
                  <a:schemeClr val="accent1"/>
                </a:solidFill>
                <a:effectLst>
                  <a:outerShdw blurRad="38100" dist="25400" dir="5400000" algn="ctr" rotWithShape="0">
                    <a:srgbClr val="6E747A">
                      <a:alpha val="43000"/>
                    </a:srgbClr>
                  </a:outerShdw>
                </a:effectLst>
                <a:latin typeface="Rockwell" panose="02060603020205020403" pitchFamily="18" charset="0"/>
              </a:rPr>
              <a:t>"&gt; </a:t>
            </a:r>
            <a:endParaRPr lang="en-US" sz="40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6519" y="4104482"/>
            <a:ext cx="4471637" cy="861743"/>
          </a:xfrm>
          <a:prstGeom prst="rect">
            <a:avLst/>
          </a:prstGeom>
        </p:spPr>
      </p:pic>
      <p:sp>
        <p:nvSpPr>
          <p:cNvPr id="5" name="Rectangle 4"/>
          <p:cNvSpPr/>
          <p:nvPr/>
        </p:nvSpPr>
        <p:spPr>
          <a:xfrm>
            <a:off x="2375802" y="5214802"/>
            <a:ext cx="7082260" cy="769441"/>
          </a:xfrm>
          <a:prstGeom prst="rect">
            <a:avLst/>
          </a:prstGeom>
        </p:spPr>
        <p:txBody>
          <a:bodyPr wrap="none">
            <a:spAutoFit/>
          </a:bodyPr>
          <a:lstStyle/>
          <a:p>
            <a:r>
              <a:rPr lang="en-US"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rPr>
              <a:t>&lt;</a:t>
            </a:r>
            <a:r>
              <a:rPr lang="en-US" sz="4400" dirty="0" err="1">
                <a:ln w="0"/>
                <a:solidFill>
                  <a:schemeClr val="accent1"/>
                </a:solidFill>
                <a:effectLst>
                  <a:outerShdw blurRad="38100" dist="25400" dir="5400000" algn="ctr" rotWithShape="0">
                    <a:srgbClr val="6E747A">
                      <a:alpha val="43000"/>
                    </a:srgbClr>
                  </a:outerShdw>
                </a:effectLst>
                <a:latin typeface="Rockwell" panose="02060603020205020403" pitchFamily="18" charset="0"/>
              </a:rPr>
              <a:t>ul</a:t>
            </a:r>
            <a:r>
              <a:rPr lang="en-US"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rPr>
              <a:t> class="</a:t>
            </a:r>
            <a:r>
              <a:rPr lang="en-US" sz="4400" dirty="0" err="1">
                <a:ln w="0"/>
                <a:solidFill>
                  <a:schemeClr val="accent1"/>
                </a:solidFill>
                <a:effectLst>
                  <a:glow rad="1397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nav</a:t>
            </a:r>
            <a:r>
              <a:rPr lang="en-US" sz="4400" dirty="0">
                <a:ln w="0"/>
                <a:solidFill>
                  <a:schemeClr val="accent1"/>
                </a:solidFill>
                <a:effectLst>
                  <a:glow rad="1397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 </a:t>
            </a:r>
            <a:r>
              <a:rPr lang="en-US" sz="4400" dirty="0" err="1">
                <a:ln w="0"/>
                <a:solidFill>
                  <a:schemeClr val="accent1"/>
                </a:solidFill>
                <a:effectLst>
                  <a:glow rad="1397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nav</a:t>
            </a:r>
            <a:r>
              <a:rPr lang="en-US" sz="4400" dirty="0">
                <a:ln w="0"/>
                <a:solidFill>
                  <a:schemeClr val="accent1"/>
                </a:solidFill>
                <a:effectLst>
                  <a:glow rad="139700">
                    <a:schemeClr val="accent4">
                      <a:satMod val="175000"/>
                      <a:alpha val="40000"/>
                    </a:schemeClr>
                  </a:glow>
                  <a:outerShdw blurRad="38100" dist="25400" dir="5400000" algn="ctr" rotWithShape="0">
                    <a:srgbClr val="6E747A">
                      <a:alpha val="43000"/>
                    </a:srgbClr>
                  </a:outerShdw>
                </a:effectLst>
                <a:latin typeface="Rockwell" panose="02060603020205020403" pitchFamily="18" charset="0"/>
              </a:rPr>
              <a:t>-tabs</a:t>
            </a:r>
            <a:r>
              <a:rPr lang="en-US" sz="4400" dirty="0">
                <a:ln w="0"/>
                <a:solidFill>
                  <a:schemeClr val="accent1"/>
                </a:solidFill>
                <a:effectLst>
                  <a:outerShdw blurRad="38100" dist="25400" dir="5400000" algn="ctr" rotWithShape="0">
                    <a:srgbClr val="6E747A">
                      <a:alpha val="43000"/>
                    </a:srgbClr>
                  </a:outerShdw>
                </a:effectLst>
                <a:latin typeface="Rockwell" panose="02060603020205020403" pitchFamily="18" charset="0"/>
              </a:rPr>
              <a:t>"&gt; </a:t>
            </a:r>
          </a:p>
        </p:txBody>
      </p:sp>
    </p:spTree>
    <p:extLst>
      <p:ext uri="{BB962C8B-B14F-4D97-AF65-F5344CB8AC3E}">
        <p14:creationId xmlns:p14="http://schemas.microsoft.com/office/powerpoint/2010/main" val="2621345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41" t="8307" r="2822" b="10420"/>
          <a:stretch/>
        </p:blipFill>
        <p:spPr>
          <a:xfrm>
            <a:off x="881906" y="2222675"/>
            <a:ext cx="3142445" cy="67685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875" y="2561103"/>
            <a:ext cx="5687219" cy="1810003"/>
          </a:xfrm>
          <a:prstGeom prst="rect">
            <a:avLst/>
          </a:prstGeom>
        </p:spPr>
      </p:pic>
      <p:sp>
        <p:nvSpPr>
          <p:cNvPr id="6" name="TextBox 5"/>
          <p:cNvSpPr txBox="1"/>
          <p:nvPr/>
        </p:nvSpPr>
        <p:spPr>
          <a:xfrm>
            <a:off x="631065" y="3799268"/>
            <a:ext cx="10895527" cy="369332"/>
          </a:xfrm>
          <a:prstGeom prst="rect">
            <a:avLst/>
          </a:prstGeom>
          <a:noFill/>
        </p:spPr>
        <p:txBody>
          <a:bodyPr wrap="square" rtlCol="0">
            <a:spAutoFit/>
          </a:bodyPr>
          <a:lstStyle/>
          <a:p>
            <a:endParaRPr lang="en-US" dirty="0"/>
          </a:p>
        </p:txBody>
      </p:sp>
      <p:sp>
        <p:nvSpPr>
          <p:cNvPr id="8" name="TextBox 7"/>
          <p:cNvSpPr txBox="1"/>
          <p:nvPr/>
        </p:nvSpPr>
        <p:spPr>
          <a:xfrm>
            <a:off x="3063913" y="757144"/>
            <a:ext cx="4262907" cy="1015663"/>
          </a:xfrm>
          <a:prstGeom prst="rect">
            <a:avLst/>
          </a:prstGeom>
          <a:noFill/>
        </p:spPr>
        <p:txBody>
          <a:bodyPr wrap="square" rtlCol="0">
            <a:spAutoFit/>
          </a:bodyPr>
          <a:lstStyle/>
          <a:p>
            <a:r>
              <a:rPr lang="en-US" sz="6000" dirty="0" smtClean="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rPr>
              <a:t>Java Script</a:t>
            </a:r>
            <a:endParaRPr lang="en-US" sz="6000" dirty="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endParaRPr>
          </a:p>
        </p:txBody>
      </p:sp>
    </p:spTree>
    <p:extLst>
      <p:ext uri="{BB962C8B-B14F-4D97-AF65-F5344CB8AC3E}">
        <p14:creationId xmlns:p14="http://schemas.microsoft.com/office/powerpoint/2010/main" val="339174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688"/>
          <a:stretch/>
        </p:blipFill>
        <p:spPr>
          <a:xfrm>
            <a:off x="1795165" y="1707995"/>
            <a:ext cx="8369078" cy="4932609"/>
          </a:xfrm>
          <a:prstGeom prst="rect">
            <a:avLst/>
          </a:prstGeom>
        </p:spPr>
      </p:pic>
      <p:sp>
        <p:nvSpPr>
          <p:cNvPr id="7" name="TextBox 6"/>
          <p:cNvSpPr txBox="1"/>
          <p:nvPr/>
        </p:nvSpPr>
        <p:spPr>
          <a:xfrm>
            <a:off x="1820644" y="269681"/>
            <a:ext cx="8318121" cy="1015663"/>
          </a:xfrm>
          <a:prstGeom prst="rect">
            <a:avLst/>
          </a:prstGeom>
          <a:noFill/>
        </p:spPr>
        <p:txBody>
          <a:bodyPr wrap="square" rtlCol="0">
            <a:spAutoFit/>
          </a:bodyPr>
          <a:lstStyle/>
          <a:p>
            <a:r>
              <a:rPr lang="en-US" sz="6000" dirty="0" smtClean="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rPr>
              <a:t>Bootstrap Responsive</a:t>
            </a:r>
            <a:endParaRPr lang="en-US" sz="6000" dirty="0">
              <a:ln w="0"/>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latin typeface="Rockwell" panose="02060603020205020403" pitchFamily="18" charset="0"/>
            </a:endParaRPr>
          </a:p>
        </p:txBody>
      </p:sp>
    </p:spTree>
    <p:extLst>
      <p:ext uri="{BB962C8B-B14F-4D97-AF65-F5344CB8AC3E}">
        <p14:creationId xmlns:p14="http://schemas.microsoft.com/office/powerpoint/2010/main" val="3747086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6678" y="2544645"/>
            <a:ext cx="8670471" cy="1046440"/>
          </a:xfrm>
          <a:prstGeom prst="rect">
            <a:avLst/>
          </a:prstGeom>
          <a:noFill/>
        </p:spPr>
        <p:txBody>
          <a:bodyPr wrap="square" rtlCol="0">
            <a:spAutoFit/>
          </a:bodyPr>
          <a:lstStyle/>
          <a:p>
            <a:r>
              <a:rPr lang="en-US" sz="4400" dirty="0">
                <a:ln w="0"/>
                <a:solidFill>
                  <a:schemeClr val="accent1"/>
                </a:solidFill>
                <a:effectLst>
                  <a:outerShdw blurRad="38100" dist="25400" dir="5400000" algn="ctr" rotWithShape="0">
                    <a:srgbClr val="6E747A">
                      <a:alpha val="43000"/>
                    </a:srgbClr>
                  </a:outerShdw>
                  <a:reflection blurRad="6350" stA="50000" endA="300" endPos="50000" dist="29997" dir="5400000" sy="-100000" algn="bl" rotWithShape="0"/>
                </a:effectLst>
              </a:rPr>
              <a:t>What’s New in Bootstrap </a:t>
            </a:r>
            <a:r>
              <a:rPr lang="en-US" sz="4400" dirty="0" smtClean="0">
                <a:ln w="0"/>
                <a:solidFill>
                  <a:schemeClr val="accent1"/>
                </a:solidFill>
                <a:effectLst>
                  <a:outerShdw blurRad="38100" dist="25400" dir="5400000" algn="ctr" rotWithShape="0">
                    <a:srgbClr val="6E747A">
                      <a:alpha val="43000"/>
                    </a:srgbClr>
                  </a:outerShdw>
                  <a:reflection blurRad="6350" stA="50000" endA="300" endPos="50000" dist="29997" dir="5400000" sy="-100000" algn="bl" rotWithShape="0"/>
                </a:effectLst>
              </a:rPr>
              <a:t>4?</a:t>
            </a:r>
            <a:endParaRPr lang="en-US" sz="4400" dirty="0">
              <a:ln w="0"/>
              <a:solidFill>
                <a:schemeClr val="accent1"/>
              </a:solidFill>
              <a:effectLst>
                <a:outerShdw blurRad="38100" dist="25400" dir="5400000" algn="ctr" rotWithShape="0">
                  <a:srgbClr val="6E747A">
                    <a:alpha val="43000"/>
                  </a:srgbClr>
                </a:outerShdw>
                <a:reflection blurRad="6350" stA="50000" endA="300" endPos="50000" dist="29997" dir="5400000" sy="-100000" algn="bl" rotWithShape="0"/>
              </a:effectLst>
            </a:endParaRPr>
          </a:p>
          <a:p>
            <a:endParaRPr lang="en-US" dirty="0"/>
          </a:p>
        </p:txBody>
      </p:sp>
    </p:spTree>
    <p:extLst>
      <p:ext uri="{BB962C8B-B14F-4D97-AF65-F5344CB8AC3E}">
        <p14:creationId xmlns:p14="http://schemas.microsoft.com/office/powerpoint/2010/main" val="283872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837127" y="669702"/>
            <a:ext cx="6194738"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Always Design for Mobile First</a:t>
            </a:r>
          </a:p>
        </p:txBody>
      </p:sp>
      <p:sp>
        <p:nvSpPr>
          <p:cNvPr id="3" name="TextBox 2"/>
          <p:cNvSpPr txBox="1"/>
          <p:nvPr/>
        </p:nvSpPr>
        <p:spPr>
          <a:xfrm>
            <a:off x="837126" y="1738648"/>
            <a:ext cx="8950817" cy="3970318"/>
          </a:xfrm>
          <a:prstGeom prst="rect">
            <a:avLst/>
          </a:prstGeom>
          <a:noFill/>
        </p:spPr>
        <p:txBody>
          <a:bodyPr wrap="square" rtlCol="0">
            <a:spAutoFit/>
          </a:bodyPr>
          <a:lstStyle/>
          <a:p>
            <a:r>
              <a:rPr lang="en-US" sz="2800" dirty="0">
                <a:latin typeface="PMingLiU-ExtB" panose="02020500000000000000" pitchFamily="18" charset="-120"/>
                <a:ea typeface="PMingLiU-ExtB" panose="02020500000000000000" pitchFamily="18" charset="-120"/>
              </a:rPr>
              <a:t>Mobile First means designing for mobile before designing for desktop or any other device (This will make the page display faster on smaller devices</a:t>
            </a:r>
            <a:r>
              <a:rPr lang="en-US" sz="2800" dirty="0" smtClean="0">
                <a:latin typeface="PMingLiU-ExtB" panose="02020500000000000000" pitchFamily="18" charset="-120"/>
                <a:ea typeface="PMingLiU-ExtB" panose="02020500000000000000" pitchFamily="18" charset="-120"/>
              </a:rPr>
              <a:t>).</a:t>
            </a:r>
          </a:p>
          <a:p>
            <a:endParaRPr lang="en-US" sz="2800" dirty="0" smtClean="0">
              <a:latin typeface="PMingLiU-ExtB" panose="02020500000000000000" pitchFamily="18" charset="-120"/>
              <a:ea typeface="PMingLiU-ExtB" panose="02020500000000000000" pitchFamily="18" charset="-120"/>
            </a:endParaRPr>
          </a:p>
          <a:p>
            <a:r>
              <a:rPr lang="en-US" sz="2800" dirty="0">
                <a:latin typeface="PMingLiU-ExtB" panose="02020500000000000000" pitchFamily="18" charset="-120"/>
                <a:ea typeface="PMingLiU-ExtB" panose="02020500000000000000" pitchFamily="18" charset="-120"/>
              </a:rPr>
              <a:t>This means that we must make some changes in our CSS</a:t>
            </a:r>
            <a:r>
              <a:rPr lang="en-US" sz="2800" dirty="0" smtClean="0">
                <a:latin typeface="PMingLiU-ExtB" panose="02020500000000000000" pitchFamily="18" charset="-120"/>
                <a:ea typeface="PMingLiU-ExtB" panose="02020500000000000000" pitchFamily="18" charset="-120"/>
              </a:rPr>
              <a:t>.  </a:t>
            </a:r>
          </a:p>
          <a:p>
            <a:endParaRPr lang="en-US" sz="2800" dirty="0" smtClean="0">
              <a:latin typeface="PMingLiU-ExtB" panose="02020500000000000000" pitchFamily="18" charset="-120"/>
              <a:ea typeface="PMingLiU-ExtB" panose="02020500000000000000" pitchFamily="18" charset="-120"/>
            </a:endParaRPr>
          </a:p>
          <a:p>
            <a:r>
              <a:rPr lang="en-US" sz="2800" dirty="0">
                <a:latin typeface="PMingLiU-ExtB" panose="02020500000000000000" pitchFamily="18" charset="-120"/>
                <a:ea typeface="PMingLiU-ExtB" panose="02020500000000000000" pitchFamily="18" charset="-120"/>
              </a:rPr>
              <a:t>Instead of changing styles when the width gets </a:t>
            </a:r>
            <a:r>
              <a:rPr lang="en-US" sz="2800" i="1" dirty="0">
                <a:latin typeface="PMingLiU-ExtB" panose="02020500000000000000" pitchFamily="18" charset="-120"/>
                <a:ea typeface="PMingLiU-ExtB" panose="02020500000000000000" pitchFamily="18" charset="-120"/>
              </a:rPr>
              <a:t>smaller</a:t>
            </a:r>
            <a:r>
              <a:rPr lang="en-US" sz="2800" dirty="0">
                <a:latin typeface="PMingLiU-ExtB" panose="02020500000000000000" pitchFamily="18" charset="-120"/>
                <a:ea typeface="PMingLiU-ExtB" panose="02020500000000000000" pitchFamily="18" charset="-120"/>
              </a:rPr>
              <a:t> than 768px, we should change the design when the width gets </a:t>
            </a:r>
            <a:r>
              <a:rPr lang="en-US" sz="2800" i="1" dirty="0">
                <a:latin typeface="PMingLiU-ExtB" panose="02020500000000000000" pitchFamily="18" charset="-120"/>
                <a:ea typeface="PMingLiU-ExtB" panose="02020500000000000000" pitchFamily="18" charset="-120"/>
              </a:rPr>
              <a:t>larger</a:t>
            </a:r>
            <a:r>
              <a:rPr lang="en-US" sz="2800" dirty="0">
                <a:latin typeface="PMingLiU-ExtB" panose="02020500000000000000" pitchFamily="18" charset="-120"/>
                <a:ea typeface="PMingLiU-ExtB" panose="02020500000000000000" pitchFamily="18" charset="-120"/>
              </a:rPr>
              <a:t> than 768px. This will make our design Mobile </a:t>
            </a:r>
            <a:r>
              <a:rPr lang="en-US" sz="2800" dirty="0" smtClean="0">
                <a:latin typeface="PMingLiU-ExtB" panose="02020500000000000000" pitchFamily="18" charset="-120"/>
                <a:ea typeface="PMingLiU-ExtB" panose="02020500000000000000" pitchFamily="18" charset="-120"/>
              </a:rPr>
              <a:t>First:</a:t>
            </a:r>
            <a:endParaRPr lang="en-US" sz="2800" dirty="0">
              <a:latin typeface="PMingLiU-ExtB" panose="02020500000000000000" pitchFamily="18" charset="-120"/>
              <a:ea typeface="PMingLiU-ExtB" panose="02020500000000000000" pitchFamily="18" charset="-120"/>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t>49</a:t>
            </a:fld>
            <a:endParaRPr lang="en-US" dirty="0"/>
          </a:p>
        </p:txBody>
      </p:sp>
    </p:spTree>
    <p:extLst>
      <p:ext uri="{BB962C8B-B14F-4D97-AF65-F5344CB8AC3E}">
        <p14:creationId xmlns:p14="http://schemas.microsoft.com/office/powerpoint/2010/main" val="189020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068" y="2078105"/>
            <a:ext cx="7441809" cy="4550356"/>
          </a:xfrm>
          <a:prstGeom prst="rect">
            <a:avLst/>
          </a:prstGeom>
        </p:spPr>
      </p:pic>
      <p:sp>
        <p:nvSpPr>
          <p:cNvPr id="10" name="Slide Number Placeholder 9"/>
          <p:cNvSpPr>
            <a:spLocks noGrp="1"/>
          </p:cNvSpPr>
          <p:nvPr>
            <p:ph type="sldNum" sz="quarter" idx="12"/>
          </p:nvPr>
        </p:nvSpPr>
        <p:spPr/>
        <p:txBody>
          <a:bodyPr/>
          <a:lstStyle/>
          <a:p>
            <a:fld id="{D57F1E4F-1CFF-5643-939E-217C01CDF565}" type="slidenum">
              <a:rPr lang="en-US" smtClean="0"/>
              <a:pPr/>
              <a:t>5</a:t>
            </a:fld>
            <a:endParaRPr lang="en-US" dirty="0"/>
          </a:p>
        </p:txBody>
      </p:sp>
      <p:sp>
        <p:nvSpPr>
          <p:cNvPr id="11" name="TextBox 10"/>
          <p:cNvSpPr txBox="1"/>
          <p:nvPr/>
        </p:nvSpPr>
        <p:spPr>
          <a:xfrm>
            <a:off x="2060619" y="508679"/>
            <a:ext cx="3650864" cy="923330"/>
          </a:xfrm>
          <a:prstGeom prst="rect">
            <a:avLst/>
          </a:prstGeom>
          <a:noFill/>
        </p:spPr>
        <p:txBody>
          <a:bodyPr wrap="square" rtlCol="0">
            <a:spAutoFit/>
          </a:bodyPr>
          <a:lstStyle/>
          <a:p>
            <a:r>
              <a:rPr lang="en-US" sz="5400" b="1" dirty="0">
                <a:solidFill>
                  <a:srgbClr val="92D05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Definition</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077" y="2327534"/>
            <a:ext cx="8686800" cy="4185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078" y="2327534"/>
            <a:ext cx="8686800" cy="4243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036" t="1847" r="1202" b="1885"/>
          <a:stretch/>
        </p:blipFill>
        <p:spPr>
          <a:xfrm>
            <a:off x="3341076" y="2327534"/>
            <a:ext cx="8686801" cy="4300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1075" y="2327533"/>
            <a:ext cx="8686802" cy="4300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260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56" presetClass="path" presetSubtype="0" accel="50000" decel="50000" fill="hold" nodeType="withEffect">
                                  <p:stCondLst>
                                    <p:cond delay="0"/>
                                  </p:stCondLst>
                                  <p:childTnLst>
                                    <p:animMotion origin="layout" path="M -0.98945 -0.00903 L -2.08333E-7 -2.22222E-6 " pathEditMode="relative" rAng="0" ptsTypes="AA">
                                      <p:cBhvr>
                                        <p:cTn id="14" dur="2000" fill="hold"/>
                                        <p:tgtEl>
                                          <p:spTgt spid="2"/>
                                        </p:tgtEl>
                                        <p:attrNameLst>
                                          <p:attrName>ppt_x</p:attrName>
                                          <p:attrName>ppt_y</p:attrName>
                                        </p:attrNameLst>
                                      </p:cBhvr>
                                      <p:rCtr x="49466" y="440"/>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0.99154 0.00162 L -3.54167E-6 -4.81481E-6 " pathEditMode="relative" rAng="0" ptsTypes="AA">
                                      <p:cBhvr>
                                        <p:cTn id="18" dur="2000" fill="hold"/>
                                        <p:tgtEl>
                                          <p:spTgt spid="12"/>
                                        </p:tgtEl>
                                        <p:attrNameLst>
                                          <p:attrName>ppt_x</p:attrName>
                                          <p:attrName>ppt_y</p:attrName>
                                        </p:attrNameLst>
                                      </p:cBhvr>
                                      <p:rCtr x="49727" y="0"/>
                                    </p:animMotion>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nodeType="clickEffect">
                                  <p:stCondLst>
                                    <p:cond delay="0"/>
                                  </p:stCondLst>
                                  <p:childTnLst>
                                    <p:animMotion origin="layout" path="M -0.98802 -0.80856 L 2.08333E-6 -1.48148E-6 " pathEditMode="relative" rAng="0" ptsTypes="AA">
                                      <p:cBhvr>
                                        <p:cTn id="24" dur="2000" fill="hold"/>
                                        <p:tgtEl>
                                          <p:spTgt spid="13"/>
                                        </p:tgtEl>
                                        <p:attrNameLst>
                                          <p:attrName>ppt_x</p:attrName>
                                          <p:attrName>ppt_y</p:attrName>
                                        </p:attrNameLst>
                                      </p:cBhvr>
                                      <p:rCtr x="49375" y="40509"/>
                                    </p:animMotion>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0.12383 -0.98912 L 1.45833E-6 2.22222E-6 " pathEditMode="relative" rAng="0" ptsTypes="AA">
                                      <p:cBhvr>
                                        <p:cTn id="30" dur="2000" fill="hold"/>
                                        <p:tgtEl>
                                          <p:spTgt spid="14"/>
                                        </p:tgtEl>
                                        <p:attrNameLst>
                                          <p:attrName>ppt_x</p:attrName>
                                          <p:attrName>ppt_y</p:attrName>
                                        </p:attrNameLst>
                                      </p:cBhvr>
                                      <p:rCtr x="6185" y="49444"/>
                                    </p:animMotion>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0.60885 -0.98102 L 3.75E-6 1.85185E-6 " pathEditMode="relative" rAng="0" ptsTypes="AA">
                                      <p:cBhvr>
                                        <p:cTn id="36" dur="2000" fill="hold"/>
                                        <p:tgtEl>
                                          <p:spTgt spid="15"/>
                                        </p:tgtEl>
                                        <p:attrNameLst>
                                          <p:attrName>ppt_x</p:attrName>
                                          <p:attrName>ppt_y</p:attrName>
                                        </p:attrNameLst>
                                      </p:cBhvr>
                                      <p:rCtr x="-30521" y="49120"/>
                                    </p:animMotion>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69701" y="611437"/>
            <a:ext cx="7534141"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 </a:t>
            </a:r>
            <a:r>
              <a:rPr lang="en-US" sz="48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Images and Videos</a:t>
            </a:r>
            <a:endParaRPr lang="en-US" sz="48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endParaRPr>
          </a:p>
        </p:txBody>
      </p:sp>
      <p:sp>
        <p:nvSpPr>
          <p:cNvPr id="3" name="TextBox 2"/>
          <p:cNvSpPr txBox="1"/>
          <p:nvPr/>
        </p:nvSpPr>
        <p:spPr>
          <a:xfrm>
            <a:off x="879329" y="1442434"/>
            <a:ext cx="10431888" cy="1077218"/>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If the </a:t>
            </a:r>
            <a:r>
              <a:rPr lang="en-US" sz="3200" b="1" dirty="0" smtClean="0">
                <a:solidFill>
                  <a:srgbClr val="FF00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width</a:t>
            </a:r>
            <a:r>
              <a:rPr lang="en-US" sz="32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 </a:t>
            </a:r>
            <a:r>
              <a:rPr lang="en-US" sz="32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property is set to 100%, the image will be responsive and scale up and down:</a:t>
            </a:r>
          </a:p>
        </p:txBody>
      </p:sp>
      <p:sp>
        <p:nvSpPr>
          <p:cNvPr id="4" name="TextBox 3"/>
          <p:cNvSpPr txBox="1"/>
          <p:nvPr/>
        </p:nvSpPr>
        <p:spPr>
          <a:xfrm>
            <a:off x="879329" y="2799074"/>
            <a:ext cx="10225826" cy="1631216"/>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If the </a:t>
            </a:r>
            <a:r>
              <a:rPr lang="en-US" sz="3600" b="1" dirty="0" smtClean="0">
                <a:solidFill>
                  <a:srgbClr val="FF00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max-width</a:t>
            </a:r>
            <a:r>
              <a:rPr lang="en-US" sz="32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 property </a:t>
            </a:r>
            <a:r>
              <a:rPr lang="en-US" sz="32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is set to 100%, the image will scale down if it has to, but never scale up to be larger than its original size:</a:t>
            </a:r>
          </a:p>
        </p:txBody>
      </p:sp>
      <p:sp>
        <p:nvSpPr>
          <p:cNvPr id="8" name="Slide Number Placeholder 7"/>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217848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850005" y="553404"/>
            <a:ext cx="3863662" cy="2554545"/>
          </a:xfrm>
          <a:prstGeom prst="rect">
            <a:avLst/>
          </a:prstGeom>
          <a:noFill/>
        </p:spPr>
        <p:txBody>
          <a:bodyPr wrap="square" rtlCol="0">
            <a:spAutoFit/>
          </a:bodyPr>
          <a:lstStyle/>
          <a:p>
            <a:r>
              <a:rPr lang="en-US" sz="4000" b="1" dirty="0" err="1">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img</a:t>
            </a:r>
            <a:r>
              <a:rPr lang="en-US" sz="40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a:t>
            </a:r>
            <a:br>
              <a:rPr lang="en-US" sz="40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40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width: 100%;</a:t>
            </a:r>
            <a:br>
              <a:rPr lang="en-US" sz="40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40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height: auto;</a:t>
            </a:r>
            <a:br>
              <a:rPr lang="en-US" sz="40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40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a:t>
            </a:r>
          </a:p>
        </p:txBody>
      </p:sp>
      <p:sp>
        <p:nvSpPr>
          <p:cNvPr id="6" name="TextBox 5"/>
          <p:cNvSpPr txBox="1"/>
          <p:nvPr/>
        </p:nvSpPr>
        <p:spPr>
          <a:xfrm>
            <a:off x="850005" y="3361187"/>
            <a:ext cx="5339780" cy="2554545"/>
          </a:xfrm>
          <a:prstGeom prst="rect">
            <a:avLst/>
          </a:prstGeom>
          <a:noFill/>
        </p:spPr>
        <p:txBody>
          <a:bodyPr wrap="square" rtlCol="0">
            <a:spAutoFit/>
          </a:bodyPr>
          <a:lstStyle/>
          <a:p>
            <a:r>
              <a:rPr lang="en-US" sz="4000" b="1" dirty="0" err="1">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img</a:t>
            </a:r>
            <a:r>
              <a:rPr lang="en-US" sz="4000" b="1" dirty="0">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a:t>
            </a:r>
            <a:br>
              <a:rPr lang="en-US" sz="4000" b="1" dirty="0">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4000" b="1" dirty="0">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max-width: 100%;</a:t>
            </a:r>
            <a:br>
              <a:rPr lang="en-US" sz="4000" b="1" dirty="0">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4000" b="1" dirty="0">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    height: auto;</a:t>
            </a:r>
            <a:br>
              <a:rPr lang="en-US" sz="4000" b="1" dirty="0">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br>
            <a:r>
              <a:rPr lang="en-US" sz="4000" b="1" dirty="0">
                <a:solidFill>
                  <a:schemeClr val="accent4"/>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a:t>
            </a:r>
          </a:p>
        </p:txBody>
      </p:sp>
      <p:sp>
        <p:nvSpPr>
          <p:cNvPr id="9" name="Slide Number Placeholder 8"/>
          <p:cNvSpPr>
            <a:spLocks noGrp="1"/>
          </p:cNvSpPr>
          <p:nvPr>
            <p:ph type="sldNum" sz="quarter" idx="12"/>
          </p:nvPr>
        </p:nvSpPr>
        <p:spPr/>
        <p:txBody>
          <a:bodyPr/>
          <a:lstStyle/>
          <a:p>
            <a:fld id="{6D22F896-40B5-4ADD-8801-0D06FADFA095}" type="slidenum">
              <a:rPr lang="en-US" smtClean="0"/>
              <a:t>51</a:t>
            </a:fld>
            <a:endParaRPr lang="en-US" dirty="0"/>
          </a:p>
        </p:txBody>
      </p:sp>
    </p:spTree>
    <p:extLst>
      <p:ext uri="{BB962C8B-B14F-4D97-AF65-F5344CB8AC3E}">
        <p14:creationId xmlns:p14="http://schemas.microsoft.com/office/powerpoint/2010/main" val="4261055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60610" y="276172"/>
            <a:ext cx="9646276" cy="954107"/>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Responsive Web Design makes your web page look good on all devices (desktops, tablets, and phones).</a:t>
            </a:r>
            <a:endParaRPr lang="en-US" sz="28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endParaRPr>
          </a:p>
        </p:txBody>
      </p:sp>
      <p:sp>
        <p:nvSpPr>
          <p:cNvPr id="5" name="TextBox 4"/>
          <p:cNvSpPr txBox="1"/>
          <p:nvPr/>
        </p:nvSpPr>
        <p:spPr>
          <a:xfrm>
            <a:off x="360610" y="1346188"/>
            <a:ext cx="9414455" cy="830997"/>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Responsive Web Design is about using CSS and HTML to resize, hide, shrink, enlarge, or move the content to make it look good on any </a:t>
            </a:r>
            <a:r>
              <a:rPr lang="en-US" sz="24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screen</a:t>
            </a:r>
            <a:r>
              <a:rPr lang="en-US" sz="24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a:t>
            </a:r>
            <a:endParaRPr lang="en-US" sz="1400" b="1" dirty="0"/>
          </a:p>
        </p:txBody>
      </p:sp>
      <p:sp>
        <p:nvSpPr>
          <p:cNvPr id="6" name="Rectangle 5"/>
          <p:cNvSpPr/>
          <p:nvPr/>
        </p:nvSpPr>
        <p:spPr>
          <a:xfrm>
            <a:off x="360610" y="2401205"/>
            <a:ext cx="8087933" cy="830997"/>
          </a:xfrm>
          <a:prstGeom prst="rect">
            <a:avLst/>
          </a:prstGeom>
        </p:spPr>
        <p:txBody>
          <a:bodyPr wrap="square">
            <a:spAutoFit/>
          </a:bodyPr>
          <a:lstStyle/>
          <a:p>
            <a:r>
              <a:rPr lang="en-US" sz="2400" b="1" dirty="0">
                <a:solidFill>
                  <a:srgbClr val="FFFF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Responsive web design uses only HTML and CSS</a:t>
            </a:r>
            <a:r>
              <a:rPr lang="en-US" sz="2400" b="1" dirty="0" smtClean="0">
                <a:solidFill>
                  <a:srgbClr val="FFFF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a:t>
            </a:r>
            <a:endParaRPr lang="en-US" sz="2400" b="1" dirty="0">
              <a:solidFill>
                <a:srgbClr val="FFFF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endParaRPr>
          </a:p>
          <a:p>
            <a:r>
              <a:rPr lang="en-US" sz="2400" b="1" dirty="0">
                <a:solidFill>
                  <a:srgbClr val="FFFF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Responsive web design is not a program or a JavaScript.</a:t>
            </a:r>
            <a:endParaRPr lang="en-US" sz="2400" b="1" i="0" dirty="0">
              <a:solidFill>
                <a:srgbClr val="FFFF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endParaRPr>
          </a:p>
        </p:txBody>
      </p:sp>
      <p:sp>
        <p:nvSpPr>
          <p:cNvPr id="7" name="TextBox 6"/>
          <p:cNvSpPr txBox="1"/>
          <p:nvPr/>
        </p:nvSpPr>
        <p:spPr>
          <a:xfrm>
            <a:off x="506437" y="3348111"/>
            <a:ext cx="9734843"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Many web pages are based on a grid-view, which means that the page is divided into columns:</a:t>
            </a:r>
          </a:p>
          <a:p>
            <a:endParaRPr lang="en-US" dirty="0"/>
          </a:p>
        </p:txBody>
      </p:sp>
      <p:sp>
        <p:nvSpPr>
          <p:cNvPr id="8" name="TextBox 7"/>
          <p:cNvSpPr txBox="1"/>
          <p:nvPr/>
        </p:nvSpPr>
        <p:spPr>
          <a:xfrm>
            <a:off x="506437" y="3994442"/>
            <a:ext cx="9115865"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Using a grid-view is very helpful when designing web pages. It makes it easier to place elements on the page.</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416079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50" presetClass="entr" presetSubtype="0"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507090" y="2271757"/>
            <a:ext cx="785611" cy="1569660"/>
          </a:xfrm>
          <a:prstGeom prst="rect">
            <a:avLst/>
          </a:prstGeom>
          <a:noFill/>
        </p:spPr>
        <p:txBody>
          <a:bodyPr wrap="square" rtlCol="0">
            <a:spAutoFit/>
          </a:bodyPr>
          <a:lstStyle/>
          <a:p>
            <a:r>
              <a:rPr lang="en-US" sz="9600" b="1" dirty="0" smtClean="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R</a:t>
            </a:r>
            <a:endParaRPr lang="en-US" dirty="0"/>
          </a:p>
        </p:txBody>
      </p:sp>
      <p:sp>
        <p:nvSpPr>
          <p:cNvPr id="3" name="TextBox 2"/>
          <p:cNvSpPr txBox="1"/>
          <p:nvPr/>
        </p:nvSpPr>
        <p:spPr>
          <a:xfrm>
            <a:off x="3952740" y="2271757"/>
            <a:ext cx="785611" cy="1569660"/>
          </a:xfrm>
          <a:prstGeom prst="rect">
            <a:avLst/>
          </a:prstGeom>
          <a:noFill/>
        </p:spPr>
        <p:txBody>
          <a:bodyPr wrap="square" rtlCol="0">
            <a:spAutoFit/>
          </a:bodyPr>
          <a:lstStyle/>
          <a:p>
            <a:r>
              <a:rPr lang="en-US" sz="9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s</a:t>
            </a:r>
            <a:endParaRPr lang="en-US" dirty="0"/>
          </a:p>
        </p:txBody>
      </p:sp>
      <p:sp>
        <p:nvSpPr>
          <p:cNvPr id="4" name="TextBox 3"/>
          <p:cNvSpPr txBox="1"/>
          <p:nvPr/>
        </p:nvSpPr>
        <p:spPr>
          <a:xfrm>
            <a:off x="4464090" y="2271757"/>
            <a:ext cx="807184" cy="1569660"/>
          </a:xfrm>
          <a:prstGeom prst="rect">
            <a:avLst/>
          </a:prstGeom>
          <a:noFill/>
        </p:spPr>
        <p:txBody>
          <a:bodyPr wrap="square" rtlCol="0">
            <a:spAutoFit/>
          </a:bodyPr>
          <a:lstStyle/>
          <a:p>
            <a:r>
              <a:rPr lang="en-US" sz="9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p</a:t>
            </a:r>
            <a:endParaRPr lang="en-US" dirty="0"/>
          </a:p>
        </p:txBody>
      </p:sp>
      <p:sp>
        <p:nvSpPr>
          <p:cNvPr id="5" name="TextBox 4"/>
          <p:cNvSpPr txBox="1"/>
          <p:nvPr/>
        </p:nvSpPr>
        <p:spPr>
          <a:xfrm>
            <a:off x="6039329" y="2271757"/>
            <a:ext cx="807184" cy="1569660"/>
          </a:xfrm>
          <a:prstGeom prst="rect">
            <a:avLst/>
          </a:prstGeom>
          <a:noFill/>
        </p:spPr>
        <p:txBody>
          <a:bodyPr wrap="square" rtlCol="0">
            <a:spAutoFit/>
          </a:bodyPr>
          <a:lstStyle/>
          <a:p>
            <a:r>
              <a:rPr lang="en-US" sz="9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n</a:t>
            </a:r>
            <a:endParaRPr lang="en-US" dirty="0"/>
          </a:p>
        </p:txBody>
      </p:sp>
      <p:sp>
        <p:nvSpPr>
          <p:cNvPr id="6" name="TextBox 5"/>
          <p:cNvSpPr txBox="1"/>
          <p:nvPr/>
        </p:nvSpPr>
        <p:spPr>
          <a:xfrm>
            <a:off x="5270356" y="2271757"/>
            <a:ext cx="807184" cy="1569660"/>
          </a:xfrm>
          <a:prstGeom prst="rect">
            <a:avLst/>
          </a:prstGeom>
          <a:noFill/>
        </p:spPr>
        <p:txBody>
          <a:bodyPr wrap="square" rtlCol="0">
            <a:spAutoFit/>
          </a:bodyPr>
          <a:lstStyle/>
          <a:p>
            <a:r>
              <a:rPr lang="en-US" sz="9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o</a:t>
            </a:r>
            <a:endParaRPr lang="en-US" dirty="0"/>
          </a:p>
        </p:txBody>
      </p:sp>
      <p:sp>
        <p:nvSpPr>
          <p:cNvPr id="7" name="TextBox 6"/>
          <p:cNvSpPr txBox="1"/>
          <p:nvPr/>
        </p:nvSpPr>
        <p:spPr>
          <a:xfrm>
            <a:off x="7345147" y="2295568"/>
            <a:ext cx="807184" cy="1569660"/>
          </a:xfrm>
          <a:prstGeom prst="rect">
            <a:avLst/>
          </a:prstGeom>
          <a:noFill/>
        </p:spPr>
        <p:txBody>
          <a:bodyPr wrap="square" rtlCol="0">
            <a:spAutoFit/>
          </a:bodyPr>
          <a:lstStyle/>
          <a:p>
            <a:r>
              <a:rPr lang="en-US" sz="9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i</a:t>
            </a:r>
            <a:endParaRPr lang="en-US" dirty="0"/>
          </a:p>
        </p:txBody>
      </p:sp>
      <p:sp>
        <p:nvSpPr>
          <p:cNvPr id="8" name="TextBox 7"/>
          <p:cNvSpPr txBox="1"/>
          <p:nvPr/>
        </p:nvSpPr>
        <p:spPr>
          <a:xfrm>
            <a:off x="7677082" y="2271757"/>
            <a:ext cx="785611" cy="1569660"/>
          </a:xfrm>
          <a:prstGeom prst="rect">
            <a:avLst/>
          </a:prstGeom>
          <a:noFill/>
        </p:spPr>
        <p:txBody>
          <a:bodyPr wrap="square" rtlCol="0">
            <a:spAutoFit/>
          </a:bodyPr>
          <a:lstStyle/>
          <a:p>
            <a:r>
              <a:rPr lang="en-US" sz="9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v</a:t>
            </a:r>
            <a:endParaRPr lang="en-US" dirty="0"/>
          </a:p>
        </p:txBody>
      </p:sp>
      <p:sp>
        <p:nvSpPr>
          <p:cNvPr id="9" name="TextBox 8"/>
          <p:cNvSpPr txBox="1"/>
          <p:nvPr/>
        </p:nvSpPr>
        <p:spPr>
          <a:xfrm>
            <a:off x="3170901" y="2282689"/>
            <a:ext cx="911170" cy="1569660"/>
          </a:xfrm>
          <a:prstGeom prst="rect">
            <a:avLst/>
          </a:prstGeom>
          <a:noFill/>
        </p:spPr>
        <p:txBody>
          <a:bodyPr wrap="square" rtlCol="0">
            <a:spAutoFit/>
          </a:bodyPr>
          <a:lstStyle/>
          <a:p>
            <a:r>
              <a:rPr lang="en-US" sz="9600" b="1" dirty="0" smtClean="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e</a:t>
            </a:r>
            <a:endParaRPr lang="en-US" dirty="0"/>
          </a:p>
        </p:txBody>
      </p:sp>
      <p:sp>
        <p:nvSpPr>
          <p:cNvPr id="10" name="TextBox 9"/>
          <p:cNvSpPr txBox="1"/>
          <p:nvPr/>
        </p:nvSpPr>
        <p:spPr>
          <a:xfrm>
            <a:off x="6791921" y="2300643"/>
            <a:ext cx="807184" cy="1569660"/>
          </a:xfrm>
          <a:prstGeom prst="rect">
            <a:avLst/>
          </a:prstGeom>
          <a:noFill/>
        </p:spPr>
        <p:txBody>
          <a:bodyPr wrap="square" rtlCol="0">
            <a:spAutoFit/>
          </a:bodyPr>
          <a:lstStyle/>
          <a:p>
            <a:r>
              <a:rPr lang="en-US" sz="9600" b="1" dirty="0" smtClean="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s</a:t>
            </a:r>
            <a:endParaRPr lang="en-US" dirty="0"/>
          </a:p>
        </p:txBody>
      </p:sp>
      <p:sp>
        <p:nvSpPr>
          <p:cNvPr id="11" name="TextBox 10"/>
          <p:cNvSpPr txBox="1"/>
          <p:nvPr/>
        </p:nvSpPr>
        <p:spPr>
          <a:xfrm>
            <a:off x="8327913" y="2271757"/>
            <a:ext cx="911170" cy="1569660"/>
          </a:xfrm>
          <a:prstGeom prst="rect">
            <a:avLst/>
          </a:prstGeom>
          <a:noFill/>
        </p:spPr>
        <p:txBody>
          <a:bodyPr wrap="square" rtlCol="0">
            <a:spAutoFit/>
          </a:bodyPr>
          <a:lstStyle/>
          <a:p>
            <a:r>
              <a:rPr lang="en-US" sz="9600" b="1" dirty="0" smtClean="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e</a:t>
            </a:r>
            <a:endParaRPr lang="en-US" dirty="0"/>
          </a:p>
        </p:txBody>
      </p:sp>
      <p:sp>
        <p:nvSpPr>
          <p:cNvPr id="15" name="Slide Number Placeholder 14"/>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1041370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0896" y="463971"/>
            <a:ext cx="10364451" cy="5601979"/>
          </a:xfrm>
        </p:spPr>
        <p:txBody>
          <a:bodyPr>
            <a:normAutofit/>
          </a:bodyPr>
          <a:lstStyle/>
          <a:p>
            <a:r>
              <a:rPr lang="en-US" sz="16600" b="1" cap="none" dirty="0" smtClean="0">
                <a:ln w="12700">
                  <a:solidFill>
                    <a:schemeClr val="accent5"/>
                  </a:solidFill>
                  <a:prstDash val="solid"/>
                </a:ln>
                <a:pattFill prst="ltDnDiag">
                  <a:fgClr>
                    <a:schemeClr val="accent5">
                      <a:lumMod val="60000"/>
                      <a:lumOff val="40000"/>
                    </a:schemeClr>
                  </a:fgClr>
                  <a:bgClr>
                    <a:schemeClr val="bg1"/>
                  </a:bgClr>
                </a:pattFill>
              </a:rPr>
              <a:t>Bootstrap</a:t>
            </a:r>
            <a:endParaRPr lang="en-US" sz="16600" b="1" cap="none"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33452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5653494"/>
          </a:xfrm>
        </p:spPr>
        <p:txBody>
          <a:bodyPr>
            <a:normAutofit/>
          </a:bodyPr>
          <a:lstStyle/>
          <a:p>
            <a:r>
              <a:rPr lang="fa-IR" sz="3200" dirty="0" smtClean="0"/>
              <a:t>فهرست مطالب:</a:t>
            </a:r>
            <a:br>
              <a:rPr lang="fa-IR" sz="3200" dirty="0" smtClean="0"/>
            </a:br>
            <a:r>
              <a:rPr lang="fa-IR" sz="3200" dirty="0" smtClean="0"/>
              <a:t>تعریف</a:t>
            </a:r>
            <a:br>
              <a:rPr lang="fa-IR" sz="3200" dirty="0" smtClean="0"/>
            </a:br>
            <a:r>
              <a:rPr lang="fa-IR" sz="3200" dirty="0" smtClean="0"/>
              <a:t>کاربرد</a:t>
            </a:r>
            <a:br>
              <a:rPr lang="fa-IR" sz="3200" dirty="0" smtClean="0"/>
            </a:br>
            <a:r>
              <a:rPr lang="fa-IR" sz="3200" dirty="0" smtClean="0"/>
              <a:t>مزیت</a:t>
            </a:r>
            <a:br>
              <a:rPr lang="fa-IR" sz="3200" dirty="0" smtClean="0"/>
            </a:br>
            <a:r>
              <a:rPr lang="fa-IR" sz="3200" dirty="0" smtClean="0"/>
              <a:t>نحوه استفاده</a:t>
            </a:r>
            <a:br>
              <a:rPr lang="fa-IR" sz="3200" dirty="0" smtClean="0"/>
            </a:br>
            <a:r>
              <a:rPr lang="fa-IR" sz="3200" dirty="0" smtClean="0"/>
              <a:t>معرفی سایت های مربوطه</a:t>
            </a:r>
            <a:endParaRPr lang="en-US" sz="3200"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077958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49" y="1243053"/>
            <a:ext cx="9022018" cy="4722772"/>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1949">
            <a:off x="583849" y="1249681"/>
            <a:ext cx="9022018" cy="4722772"/>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36114">
            <a:off x="736249" y="1309317"/>
            <a:ext cx="9022018" cy="472277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51204">
            <a:off x="893744" y="1332944"/>
            <a:ext cx="9022018" cy="4722772"/>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02325">
            <a:off x="1202897" y="1459219"/>
            <a:ext cx="9022018" cy="47227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863">
            <a:off x="1355297" y="1611619"/>
            <a:ext cx="9022018" cy="4722772"/>
          </a:xfrm>
          <a:prstGeom prst="rect">
            <a:avLst/>
          </a:prstGeom>
        </p:spPr>
      </p:pic>
      <p:pic>
        <p:nvPicPr>
          <p:cNvPr id="8" name="Picture 7" descr="Picture4.png"/>
          <p:cNvPicPr>
            <a:picLocks noChangeAspect="1"/>
          </p:cNvPicPr>
          <p:nvPr/>
        </p:nvPicPr>
        <p:blipFill>
          <a:blip r:embed="rId3"/>
          <a:stretch>
            <a:fillRect/>
          </a:stretch>
        </p:blipFill>
        <p:spPr>
          <a:xfrm>
            <a:off x="4696495" y="-1143000"/>
            <a:ext cx="1143000" cy="1143000"/>
          </a:xfrm>
          <a:prstGeom prst="rect">
            <a:avLst/>
          </a:prstGeom>
        </p:spPr>
      </p:pic>
      <p:sp>
        <p:nvSpPr>
          <p:cNvPr id="9" name="TextBox 8"/>
          <p:cNvSpPr txBox="1"/>
          <p:nvPr/>
        </p:nvSpPr>
        <p:spPr>
          <a:xfrm>
            <a:off x="4976795" y="-979776"/>
            <a:ext cx="540913"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Adobe Kaiti Std R" panose="02020400000000000000" pitchFamily="18" charset="-128"/>
                <a:ea typeface="Adobe Kaiti Std R" panose="02020400000000000000" pitchFamily="18" charset="-128"/>
              </a:rPr>
              <a:t>R</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26" y="1249681"/>
            <a:ext cx="9022018" cy="4722772"/>
          </a:xfrm>
          <a:prstGeom prst="rect">
            <a:avLst/>
          </a:prstGeom>
        </p:spPr>
      </p:pic>
      <p:sp>
        <p:nvSpPr>
          <p:cNvPr id="14" name="Slide Number Placeholder 13"/>
          <p:cNvSpPr>
            <a:spLocks noGrp="1"/>
          </p:cNvSpPr>
          <p:nvPr>
            <p:ph type="sldNum" sz="quarter" idx="12"/>
          </p:nvPr>
        </p:nvSpPr>
        <p:spPr/>
        <p:txBody>
          <a:bodyPr/>
          <a:lstStyle/>
          <a:p>
            <a:fld id="{6D22F896-40B5-4ADD-8801-0D06FADFA095}" type="slidenum">
              <a:rPr lang="en-US" smtClean="0"/>
              <a:t>56</a:t>
            </a:fld>
            <a:endParaRPr lang="en-US" dirty="0"/>
          </a:p>
        </p:txBody>
      </p:sp>
    </p:spTree>
    <p:extLst>
      <p:ext uri="{BB962C8B-B14F-4D97-AF65-F5344CB8AC3E}">
        <p14:creationId xmlns:p14="http://schemas.microsoft.com/office/powerpoint/2010/main" val="902821729"/>
      </p:ext>
    </p:extLst>
  </p:cSld>
  <p:clrMapOvr>
    <a:masterClrMapping/>
  </p:clrMapOvr>
  <mc:AlternateContent xmlns:mc="http://schemas.openxmlformats.org/markup-compatibility/2006" xmlns:p14="http://schemas.microsoft.com/office/powerpoint/2010/main">
    <mc:Choice Requires="p14">
      <p:transition spd="slow" p14:dur="2000" advTm="1500"/>
    </mc:Choice>
    <mc:Fallback xmlns="">
      <p:transition spd="slow"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9"/>
                                          </p:stCondLst>
                                        </p:cTn>
                                        <p:tgtEl>
                                          <p:spTgt spid="10"/>
                                        </p:tgtEl>
                                        <p:attrNameLst>
                                          <p:attrName>style.visibility</p:attrName>
                                        </p:attrNameLst>
                                      </p:cBhvr>
                                      <p:to>
                                        <p:strVal val="visible"/>
                                      </p:to>
                                    </p:set>
                                  </p:childTnLst>
                                </p:cTn>
                              </p:par>
                            </p:childTnLst>
                          </p:cTn>
                        </p:par>
                        <p:par>
                          <p:cTn id="7" fill="hold">
                            <p:stCondLst>
                              <p:cond delay="100"/>
                            </p:stCondLst>
                            <p:childTnLst>
                              <p:par>
                                <p:cTn id="8" presetID="42" presetClass="path" presetSubtype="0" accel="50000" decel="50000" fill="hold" nodeType="afterEffect">
                                  <p:stCondLst>
                                    <p:cond delay="0"/>
                                  </p:stCondLst>
                                  <p:childTnLst>
                                    <p:animMotion origin="layout" path="M -1.25E-6 3.33333E-6 L -0.00234 0.19421 " pathEditMode="relative" rAng="0" ptsTypes="AA">
                                      <p:cBhvr>
                                        <p:cTn id="9" dur="500" fill="hold"/>
                                        <p:tgtEl>
                                          <p:spTgt spid="8"/>
                                        </p:tgtEl>
                                        <p:attrNameLst>
                                          <p:attrName>ppt_x</p:attrName>
                                          <p:attrName>ppt_y</p:attrName>
                                        </p:attrNameLst>
                                      </p:cBhvr>
                                      <p:rCtr x="-117" y="9699"/>
                                    </p:animMotion>
                                  </p:childTnLst>
                                </p:cTn>
                              </p:par>
                              <p:par>
                                <p:cTn id="10" presetID="8" presetClass="emph" presetSubtype="0" fill="hold" nodeType="withEffect">
                                  <p:stCondLst>
                                    <p:cond delay="0"/>
                                  </p:stCondLst>
                                  <p:childTnLst>
                                    <p:animRot by="21600000">
                                      <p:cBhvr>
                                        <p:cTn id="11" dur="500" fill="hold"/>
                                        <p:tgtEl>
                                          <p:spTgt spid="8"/>
                                        </p:tgtEl>
                                        <p:attrNameLst>
                                          <p:attrName>r</p:attrName>
                                        </p:attrNameLst>
                                      </p:cBhvr>
                                    </p:animRot>
                                  </p:childTnLst>
                                </p:cTn>
                              </p:par>
                              <p:par>
                                <p:cTn id="12" presetID="8" presetClass="emph" presetSubtype="0" fill="hold" nodeType="withEffect">
                                  <p:stCondLst>
                                    <p:cond delay="0"/>
                                  </p:stCondLst>
                                  <p:childTnLst>
                                    <p:animRot by="21600000">
                                      <p:cBhvr>
                                        <p:cTn id="13" dur="500" fill="hold"/>
                                        <p:tgtEl>
                                          <p:spTgt spid="8"/>
                                        </p:tgtEl>
                                        <p:attrNameLst>
                                          <p:attrName>r</p:attrName>
                                        </p:attrNameLst>
                                      </p:cBhvr>
                                    </p:animRot>
                                  </p:childTnLst>
                                </p:cTn>
                              </p:par>
                              <p:par>
                                <p:cTn id="14" presetID="8" presetClass="emph" presetSubtype="0" fill="hold" nodeType="withEffect">
                                  <p:stCondLst>
                                    <p:cond delay="0"/>
                                  </p:stCondLst>
                                  <p:childTnLst>
                                    <p:animRot by="21600000">
                                      <p:cBhvr>
                                        <p:cTn id="15" dur="500" fill="hold"/>
                                        <p:tgtEl>
                                          <p:spTgt spid="8"/>
                                        </p:tgtEl>
                                        <p:attrNameLst>
                                          <p:attrName>r</p:attrName>
                                        </p:attrNameLst>
                                      </p:cBhvr>
                                    </p:animRot>
                                  </p:childTnLst>
                                </p:cTn>
                              </p:par>
                              <p:par>
                                <p:cTn id="16" presetID="42" presetClass="path" presetSubtype="0" accel="50000" decel="50000" fill="hold" grpId="0" nodeType="withEffect">
                                  <p:stCondLst>
                                    <p:cond delay="0"/>
                                  </p:stCondLst>
                                  <p:childTnLst>
                                    <p:animMotion origin="layout" path="M 1.45833E-6 -0.04074 L -0.00065 0.19306 " pathEditMode="relative" rAng="0" ptsTypes="AA">
                                      <p:cBhvr>
                                        <p:cTn id="17" dur="500" fill="hold"/>
                                        <p:tgtEl>
                                          <p:spTgt spid="9"/>
                                        </p:tgtEl>
                                        <p:attrNameLst>
                                          <p:attrName>ppt_x</p:attrName>
                                          <p:attrName>ppt_y</p:attrName>
                                        </p:attrNameLst>
                                      </p:cBhvr>
                                      <p:rCtr x="-39" y="11690"/>
                                    </p:animMotion>
                                  </p:childTnLst>
                                </p:cTn>
                              </p:par>
                              <p:par>
                                <p:cTn id="18" presetID="8" presetClass="emph" presetSubtype="0" fill="hold" grpId="1" nodeType="withEffect">
                                  <p:stCondLst>
                                    <p:cond delay="0"/>
                                  </p:stCondLst>
                                  <p:childTnLst>
                                    <p:animRot by="21600000">
                                      <p:cBhvr>
                                        <p:cTn id="19" dur="500" fill="hold"/>
                                        <p:tgtEl>
                                          <p:spTgt spid="9"/>
                                        </p:tgtEl>
                                        <p:attrNameLst>
                                          <p:attrName>r</p:attrName>
                                        </p:attrNameLst>
                                      </p:cBhvr>
                                    </p:animRot>
                                  </p:childTnLst>
                                </p:cTn>
                              </p:par>
                              <p:par>
                                <p:cTn id="20" presetID="8" presetClass="emph" presetSubtype="0" fill="hold" grpId="3" nodeType="withEffect">
                                  <p:stCondLst>
                                    <p:cond delay="0"/>
                                  </p:stCondLst>
                                  <p:childTnLst>
                                    <p:animRot by="21600000">
                                      <p:cBhvr>
                                        <p:cTn id="21" dur="500" fill="hold"/>
                                        <p:tgtEl>
                                          <p:spTgt spid="9"/>
                                        </p:tgtEl>
                                        <p:attrNameLst>
                                          <p:attrName>r</p:attrName>
                                        </p:attrNameLst>
                                      </p:cBhvr>
                                    </p:animRot>
                                  </p:childTnLst>
                                </p:cTn>
                              </p:par>
                              <p:par>
                                <p:cTn id="22" presetID="8" presetClass="emph" presetSubtype="0" fill="hold" grpId="5" nodeType="withEffect">
                                  <p:stCondLst>
                                    <p:cond delay="0"/>
                                  </p:stCondLst>
                                  <p:childTnLst>
                                    <p:animRot by="21600000">
                                      <p:cBhvr>
                                        <p:cTn id="23" dur="500" fill="hold"/>
                                        <p:tgtEl>
                                          <p:spTgt spid="9"/>
                                        </p:tgtEl>
                                        <p:attrNameLst>
                                          <p:attrName>r</p:attrName>
                                        </p:attrNameLst>
                                      </p:cBhvr>
                                    </p:animRot>
                                  </p:childTnLst>
                                </p:cTn>
                              </p:par>
                            </p:childTnLst>
                          </p:cTn>
                        </p:par>
                        <p:par>
                          <p:cTn id="24" fill="hold">
                            <p:stCondLst>
                              <p:cond delay="600"/>
                            </p:stCondLst>
                            <p:childTnLst>
                              <p:par>
                                <p:cTn id="25" presetID="1" presetClass="exit" presetSubtype="0" fill="hold" nodeType="afterEffect">
                                  <p:stCondLst>
                                    <p:cond delay="0"/>
                                  </p:stCondLst>
                                  <p:childTnLst>
                                    <p:set>
                                      <p:cBhvr>
                                        <p:cTn id="26" dur="1" fill="hold">
                                          <p:stCondLst>
                                            <p:cond delay="99"/>
                                          </p:stCondLst>
                                        </p:cTn>
                                        <p:tgtEl>
                                          <p:spTgt spid="10"/>
                                        </p:tgtEl>
                                        <p:attrNameLst>
                                          <p:attrName>style.visibility</p:attrName>
                                        </p:attrNameLst>
                                      </p:cBhvr>
                                      <p:to>
                                        <p:strVal val="hidden"/>
                                      </p:to>
                                    </p:set>
                                  </p:childTnLst>
                                </p:cTn>
                              </p:par>
                            </p:childTnLst>
                          </p:cTn>
                        </p:par>
                        <p:par>
                          <p:cTn id="27" fill="hold">
                            <p:stCondLst>
                              <p:cond delay="700"/>
                            </p:stCondLst>
                            <p:childTnLst>
                              <p:par>
                                <p:cTn id="28" presetID="1" presetClass="entr" presetSubtype="0" fill="hold" nodeType="afterEffect">
                                  <p:stCondLst>
                                    <p:cond delay="0"/>
                                  </p:stCondLst>
                                  <p:childTnLst>
                                    <p:set>
                                      <p:cBhvr>
                                        <p:cTn id="29" dur="1" fill="hold">
                                          <p:stCondLst>
                                            <p:cond delay="99"/>
                                          </p:stCondLst>
                                        </p:cTn>
                                        <p:tgtEl>
                                          <p:spTgt spid="2"/>
                                        </p:tgtEl>
                                        <p:attrNameLst>
                                          <p:attrName>style.visibility</p:attrName>
                                        </p:attrNameLst>
                                      </p:cBhvr>
                                      <p:to>
                                        <p:strVal val="visible"/>
                                      </p:to>
                                    </p:set>
                                  </p:childTnLst>
                                </p:cTn>
                              </p:par>
                            </p:childTnLst>
                          </p:cTn>
                        </p:par>
                        <p:par>
                          <p:cTn id="30" fill="hold">
                            <p:stCondLst>
                              <p:cond delay="800"/>
                            </p:stCondLst>
                            <p:childTnLst>
                              <p:par>
                                <p:cTn id="31" presetID="1" presetClass="exit" presetSubtype="0" fill="hold" nodeType="afterEffect">
                                  <p:stCondLst>
                                    <p:cond delay="0"/>
                                  </p:stCondLst>
                                  <p:childTnLst>
                                    <p:set>
                                      <p:cBhvr>
                                        <p:cTn id="32" dur="1" fill="hold">
                                          <p:stCondLst>
                                            <p:cond delay="99"/>
                                          </p:stCondLst>
                                        </p:cTn>
                                        <p:tgtEl>
                                          <p:spTgt spid="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99"/>
                                          </p:stCondLst>
                                        </p:cTn>
                                        <p:tgtEl>
                                          <p:spTgt spid="3"/>
                                        </p:tgtEl>
                                        <p:attrNameLst>
                                          <p:attrName>style.visibility</p:attrName>
                                        </p:attrNameLst>
                                      </p:cBhvr>
                                      <p:to>
                                        <p:strVal val="visible"/>
                                      </p:to>
                                    </p:set>
                                  </p:childTnLst>
                                </p:cTn>
                              </p:par>
                            </p:childTnLst>
                          </p:cTn>
                        </p:par>
                        <p:par>
                          <p:cTn id="35" fill="hold">
                            <p:stCondLst>
                              <p:cond delay="900"/>
                            </p:stCondLst>
                            <p:childTnLst>
                              <p:par>
                                <p:cTn id="36" presetID="1" presetClass="exit" presetSubtype="0" fill="hold" nodeType="afterEffect">
                                  <p:stCondLst>
                                    <p:cond delay="0"/>
                                  </p:stCondLst>
                                  <p:childTnLst>
                                    <p:set>
                                      <p:cBhvr>
                                        <p:cTn id="37" dur="1" fill="hold">
                                          <p:stCondLst>
                                            <p:cond delay="99"/>
                                          </p:stCondLst>
                                        </p:cTn>
                                        <p:tgtEl>
                                          <p:spTgt spid="3"/>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99"/>
                                          </p:stCondLst>
                                        </p:cTn>
                                        <p:tgtEl>
                                          <p:spTgt spid="4"/>
                                        </p:tgtEl>
                                        <p:attrNameLst>
                                          <p:attrName>style.visibility</p:attrName>
                                        </p:attrNameLst>
                                      </p:cBhvr>
                                      <p:to>
                                        <p:strVal val="visible"/>
                                      </p:to>
                                    </p:set>
                                  </p:childTnLst>
                                </p:cTn>
                              </p:par>
                            </p:childTnLst>
                          </p:cTn>
                        </p:par>
                        <p:par>
                          <p:cTn id="40" fill="hold">
                            <p:stCondLst>
                              <p:cond delay="1000"/>
                            </p:stCondLst>
                            <p:childTnLst>
                              <p:par>
                                <p:cTn id="41" presetID="1" presetClass="exit" presetSubtype="0" fill="hold" nodeType="afterEffect">
                                  <p:stCondLst>
                                    <p:cond delay="0"/>
                                  </p:stCondLst>
                                  <p:childTnLst>
                                    <p:set>
                                      <p:cBhvr>
                                        <p:cTn id="42" dur="1" fill="hold">
                                          <p:stCondLst>
                                            <p:cond delay="99"/>
                                          </p:stCondLst>
                                        </p:cTn>
                                        <p:tgtEl>
                                          <p:spTgt spid="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99"/>
                                          </p:stCondLst>
                                        </p:cTn>
                                        <p:tgtEl>
                                          <p:spTgt spid="5"/>
                                        </p:tgtEl>
                                        <p:attrNameLst>
                                          <p:attrName>style.visibility</p:attrName>
                                        </p:attrNameLst>
                                      </p:cBhvr>
                                      <p:to>
                                        <p:strVal val="visible"/>
                                      </p:to>
                                    </p:set>
                                  </p:childTnLst>
                                </p:cTn>
                              </p:par>
                            </p:childTnLst>
                          </p:cTn>
                        </p:par>
                        <p:par>
                          <p:cTn id="45" fill="hold">
                            <p:stCondLst>
                              <p:cond delay="1100"/>
                            </p:stCondLst>
                            <p:childTnLst>
                              <p:par>
                                <p:cTn id="46" presetID="1" presetClass="exit" presetSubtype="0" fill="hold" nodeType="afterEffect">
                                  <p:stCondLst>
                                    <p:cond delay="0"/>
                                  </p:stCondLst>
                                  <p:childTnLst>
                                    <p:set>
                                      <p:cBhvr>
                                        <p:cTn id="47" dur="1" fill="hold">
                                          <p:stCondLst>
                                            <p:cond delay="99"/>
                                          </p:stCondLst>
                                        </p:cTn>
                                        <p:tgtEl>
                                          <p:spTgt spid="5"/>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99"/>
                                          </p:stCondLst>
                                        </p:cTn>
                                        <p:tgtEl>
                                          <p:spTgt spid="6"/>
                                        </p:tgtEl>
                                        <p:attrNameLst>
                                          <p:attrName>style.visibility</p:attrName>
                                        </p:attrNameLst>
                                      </p:cBhvr>
                                      <p:to>
                                        <p:strVal val="visible"/>
                                      </p:to>
                                    </p:set>
                                  </p:childTnLst>
                                </p:cTn>
                              </p:par>
                            </p:childTnLst>
                          </p:cTn>
                        </p:par>
                        <p:par>
                          <p:cTn id="50" fill="hold">
                            <p:stCondLst>
                              <p:cond delay="1200"/>
                            </p:stCondLst>
                            <p:childTnLst>
                              <p:par>
                                <p:cTn id="51" presetID="1" presetClass="exit" presetSubtype="0" fill="hold" nodeType="afterEffect">
                                  <p:stCondLst>
                                    <p:cond delay="0"/>
                                  </p:stCondLst>
                                  <p:childTnLst>
                                    <p:set>
                                      <p:cBhvr>
                                        <p:cTn id="52" dur="1" fill="hold">
                                          <p:stCondLst>
                                            <p:cond delay="99"/>
                                          </p:stCondLst>
                                        </p:cTn>
                                        <p:tgtEl>
                                          <p:spTgt spid="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99"/>
                                          </p:stCondLst>
                                        </p:cTn>
                                        <p:tgtEl>
                                          <p:spTgt spid="7"/>
                                        </p:tgtEl>
                                        <p:attrNameLst>
                                          <p:attrName>style.visibility</p:attrName>
                                        </p:attrNameLst>
                                      </p:cBhvr>
                                      <p:to>
                                        <p:strVal val="visible"/>
                                      </p:to>
                                    </p:set>
                                  </p:childTnLst>
                                </p:cTn>
                              </p:par>
                              <p:par>
                                <p:cTn id="55" presetID="49" presetClass="path" presetSubtype="0" accel="50000" decel="50000" fill="hold" grpId="6" nodeType="withEffect">
                                  <p:stCondLst>
                                    <p:cond delay="0"/>
                                  </p:stCondLst>
                                  <p:childTnLst>
                                    <p:animMotion origin="layout" path="M -0.00065 0.19306 L 0.61419 0.86482 " pathEditMode="relative" rAng="0" ptsTypes="AA">
                                      <p:cBhvr>
                                        <p:cTn id="56" dur="250" fill="hold"/>
                                        <p:tgtEl>
                                          <p:spTgt spid="9"/>
                                        </p:tgtEl>
                                        <p:attrNameLst>
                                          <p:attrName>ppt_x</p:attrName>
                                          <p:attrName>ppt_y</p:attrName>
                                        </p:attrNameLst>
                                      </p:cBhvr>
                                      <p:rCtr x="30742" y="33588"/>
                                    </p:animMotion>
                                  </p:childTnLst>
                                </p:cTn>
                              </p:par>
                              <p:par>
                                <p:cTn id="57" presetID="8" presetClass="emph" presetSubtype="0" fill="hold" grpId="7" nodeType="withEffect">
                                  <p:stCondLst>
                                    <p:cond delay="0"/>
                                  </p:stCondLst>
                                  <p:childTnLst>
                                    <p:animRot by="21600000">
                                      <p:cBhvr>
                                        <p:cTn id="58" dur="250" fill="hold"/>
                                        <p:tgtEl>
                                          <p:spTgt spid="9"/>
                                        </p:tgtEl>
                                        <p:attrNameLst>
                                          <p:attrName>r</p:attrName>
                                        </p:attrNameLst>
                                      </p:cBhvr>
                                    </p:animRot>
                                  </p:childTnLst>
                                </p:cTn>
                              </p:par>
                              <p:par>
                                <p:cTn id="59" presetID="49" presetClass="path" presetSubtype="0" accel="50000" decel="50000" fill="hold" nodeType="withEffect">
                                  <p:stCondLst>
                                    <p:cond delay="0"/>
                                  </p:stCondLst>
                                  <p:childTnLst>
                                    <p:animMotion origin="layout" path="M -0.00234 0.19421 L 0.61576 0.8699 " pathEditMode="relative" rAng="0" ptsTypes="AA">
                                      <p:cBhvr>
                                        <p:cTn id="60" dur="250" fill="hold"/>
                                        <p:tgtEl>
                                          <p:spTgt spid="8"/>
                                        </p:tgtEl>
                                        <p:attrNameLst>
                                          <p:attrName>ppt_x</p:attrName>
                                          <p:attrName>ppt_y</p:attrName>
                                        </p:attrNameLst>
                                      </p:cBhvr>
                                      <p:rCtr x="30898" y="33773"/>
                                    </p:animMotion>
                                  </p:childTnLst>
                                </p:cTn>
                              </p:par>
                              <p:par>
                                <p:cTn id="61" presetID="8" presetClass="emph" presetSubtype="0" fill="hold" nodeType="withEffect">
                                  <p:stCondLst>
                                    <p:cond delay="0"/>
                                  </p:stCondLst>
                                  <p:childTnLst>
                                    <p:animRot by="21600000">
                                      <p:cBhvr>
                                        <p:cTn id="62" dur="25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3"/>
      <p:bldP spid="9" grpId="5"/>
      <p:bldP spid="9" grpId="6"/>
      <p:bldP spid="9" grpId="7"/>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Picture4.png"/>
          <p:cNvPicPr>
            <a:picLocks noChangeAspect="1"/>
          </p:cNvPicPr>
          <p:nvPr/>
        </p:nvPicPr>
        <p:blipFill>
          <a:blip r:embed="rId2"/>
          <a:stretch>
            <a:fillRect/>
          </a:stretch>
        </p:blipFill>
        <p:spPr>
          <a:xfrm>
            <a:off x="-1194515" y="-571500"/>
            <a:ext cx="1143000" cy="1143000"/>
          </a:xfrm>
          <a:prstGeom prst="rect">
            <a:avLst/>
          </a:prstGeom>
        </p:spPr>
      </p:pic>
      <p:sp>
        <p:nvSpPr>
          <p:cNvPr id="25" name="TextBox 24"/>
          <p:cNvSpPr txBox="1"/>
          <p:nvPr/>
        </p:nvSpPr>
        <p:spPr>
          <a:xfrm>
            <a:off x="-841957" y="-415499"/>
            <a:ext cx="540913"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Adobe Kaiti Std R" panose="02020400000000000000" pitchFamily="18" charset="-128"/>
                <a:ea typeface="Adobe Kaiti Std R" panose="02020400000000000000" pitchFamily="18" charset="-128"/>
              </a:rPr>
              <a:t>R</a:t>
            </a:r>
          </a:p>
        </p:txBody>
      </p:sp>
      <p:pic>
        <p:nvPicPr>
          <p:cNvPr id="26" name="Picture 25" descr="Picture4.png"/>
          <p:cNvPicPr>
            <a:picLocks noChangeAspect="1"/>
          </p:cNvPicPr>
          <p:nvPr/>
        </p:nvPicPr>
        <p:blipFill>
          <a:blip r:embed="rId2"/>
          <a:stretch>
            <a:fillRect/>
          </a:stretch>
        </p:blipFill>
        <p:spPr>
          <a:xfrm>
            <a:off x="1570895" y="557563"/>
            <a:ext cx="1143000" cy="1143000"/>
          </a:xfrm>
          <a:prstGeom prst="rect">
            <a:avLst/>
          </a:prstGeom>
        </p:spPr>
      </p:pic>
      <p:sp>
        <p:nvSpPr>
          <p:cNvPr id="27" name="TextBox 26"/>
          <p:cNvSpPr txBox="1"/>
          <p:nvPr/>
        </p:nvSpPr>
        <p:spPr>
          <a:xfrm>
            <a:off x="1875695" y="597058"/>
            <a:ext cx="533400" cy="923330"/>
          </a:xfrm>
          <a:prstGeom prst="rect">
            <a:avLst/>
          </a:prstGeom>
          <a:noFill/>
        </p:spPr>
        <p:txBody>
          <a:bodyPr wrap="square" rtlCol="1">
            <a:spAutoFit/>
          </a:bodyPr>
          <a:lstStyle/>
          <a:p>
            <a:pPr algn="ctr"/>
            <a:r>
              <a:rPr lang="en-US" sz="5400" b="1" dirty="0" smtClean="0">
                <a:latin typeface="Adobe Kaiti Std R" panose="02020400000000000000" pitchFamily="18" charset="-128"/>
                <a:ea typeface="Adobe Kaiti Std R" panose="02020400000000000000" pitchFamily="18" charset="-128"/>
              </a:rPr>
              <a:t>e</a:t>
            </a:r>
            <a:endParaRPr lang="fa-IR" sz="5400" b="1" dirty="0">
              <a:latin typeface="Adobe Kaiti Std R" panose="02020400000000000000" pitchFamily="18" charset="-128"/>
              <a:ea typeface="Adobe Kaiti Std R" panose="02020400000000000000" pitchFamily="18" charset="-128"/>
            </a:endParaRPr>
          </a:p>
        </p:txBody>
      </p:sp>
      <p:pic>
        <p:nvPicPr>
          <p:cNvPr id="28" name="Picture 27" descr="Picture4.png"/>
          <p:cNvPicPr>
            <a:picLocks noChangeAspect="1"/>
          </p:cNvPicPr>
          <p:nvPr/>
        </p:nvPicPr>
        <p:blipFill>
          <a:blip r:embed="rId2"/>
          <a:stretch>
            <a:fillRect/>
          </a:stretch>
        </p:blipFill>
        <p:spPr>
          <a:xfrm>
            <a:off x="2713895" y="554854"/>
            <a:ext cx="1143000" cy="1143000"/>
          </a:xfrm>
          <a:prstGeom prst="rect">
            <a:avLst/>
          </a:prstGeom>
        </p:spPr>
      </p:pic>
      <p:sp>
        <p:nvSpPr>
          <p:cNvPr id="29" name="TextBox 28"/>
          <p:cNvSpPr txBox="1"/>
          <p:nvPr/>
        </p:nvSpPr>
        <p:spPr>
          <a:xfrm>
            <a:off x="3018695" y="597058"/>
            <a:ext cx="533400" cy="923330"/>
          </a:xfrm>
          <a:prstGeom prst="rect">
            <a:avLst/>
          </a:prstGeom>
          <a:noFill/>
        </p:spPr>
        <p:txBody>
          <a:bodyPr wrap="square" rtlCol="1">
            <a:spAutoFit/>
          </a:bodyPr>
          <a:lstStyle/>
          <a:p>
            <a:pPr algn="ctr"/>
            <a:r>
              <a:rPr lang="en-US" sz="5400" b="1" dirty="0">
                <a:latin typeface="Adobe Kaiti Std R" panose="02020400000000000000" pitchFamily="18" charset="-128"/>
                <a:ea typeface="Adobe Kaiti Std R" panose="02020400000000000000" pitchFamily="18" charset="-128"/>
              </a:rPr>
              <a:t>s</a:t>
            </a:r>
            <a:endParaRPr lang="fa-IR" sz="5400" b="1" dirty="0">
              <a:latin typeface="Adobe Kaiti Std R" panose="02020400000000000000" pitchFamily="18" charset="-128"/>
              <a:ea typeface="Adobe Kaiti Std R" panose="02020400000000000000" pitchFamily="18" charset="-128"/>
            </a:endParaRPr>
          </a:p>
        </p:txBody>
      </p:sp>
      <p:pic>
        <p:nvPicPr>
          <p:cNvPr id="30" name="Picture 29" descr="Picture4.png"/>
          <p:cNvPicPr>
            <a:picLocks noChangeAspect="1"/>
          </p:cNvPicPr>
          <p:nvPr/>
        </p:nvPicPr>
        <p:blipFill>
          <a:blip r:embed="rId2"/>
          <a:stretch>
            <a:fillRect/>
          </a:stretch>
        </p:blipFill>
        <p:spPr>
          <a:xfrm>
            <a:off x="3855722" y="554854"/>
            <a:ext cx="1143000" cy="1143000"/>
          </a:xfrm>
          <a:prstGeom prst="rect">
            <a:avLst/>
          </a:prstGeom>
        </p:spPr>
      </p:pic>
      <p:sp>
        <p:nvSpPr>
          <p:cNvPr id="31" name="TextBox 30"/>
          <p:cNvSpPr txBox="1"/>
          <p:nvPr/>
        </p:nvSpPr>
        <p:spPr>
          <a:xfrm>
            <a:off x="4160522" y="597058"/>
            <a:ext cx="533400" cy="923330"/>
          </a:xfrm>
          <a:prstGeom prst="rect">
            <a:avLst/>
          </a:prstGeom>
          <a:noFill/>
        </p:spPr>
        <p:txBody>
          <a:bodyPr wrap="square" rtlCol="1">
            <a:spAutoFit/>
          </a:bodyPr>
          <a:lstStyle/>
          <a:p>
            <a:pPr algn="ctr"/>
            <a:r>
              <a:rPr lang="en-US" sz="5400" b="1" dirty="0">
                <a:latin typeface="Adobe Kaiti Std R" panose="02020400000000000000" pitchFamily="18" charset="-128"/>
                <a:ea typeface="Adobe Kaiti Std R" panose="02020400000000000000" pitchFamily="18" charset="-128"/>
              </a:rPr>
              <a:t>p</a:t>
            </a:r>
            <a:endParaRPr lang="fa-IR" sz="5400" b="1" dirty="0">
              <a:latin typeface="Adobe Kaiti Std R" panose="02020400000000000000" pitchFamily="18" charset="-128"/>
              <a:ea typeface="Adobe Kaiti Std R" panose="02020400000000000000" pitchFamily="18" charset="-128"/>
            </a:endParaRPr>
          </a:p>
        </p:txBody>
      </p:sp>
      <p:pic>
        <p:nvPicPr>
          <p:cNvPr id="32" name="Picture 31" descr="Picture4.png"/>
          <p:cNvPicPr>
            <a:picLocks noChangeAspect="1"/>
          </p:cNvPicPr>
          <p:nvPr/>
        </p:nvPicPr>
        <p:blipFill>
          <a:blip r:embed="rId2"/>
          <a:stretch>
            <a:fillRect/>
          </a:stretch>
        </p:blipFill>
        <p:spPr>
          <a:xfrm>
            <a:off x="4997549" y="554854"/>
            <a:ext cx="1143000" cy="1143000"/>
          </a:xfrm>
          <a:prstGeom prst="rect">
            <a:avLst/>
          </a:prstGeom>
        </p:spPr>
      </p:pic>
      <p:sp>
        <p:nvSpPr>
          <p:cNvPr id="33" name="TextBox 32"/>
          <p:cNvSpPr txBox="1"/>
          <p:nvPr/>
        </p:nvSpPr>
        <p:spPr>
          <a:xfrm>
            <a:off x="5302349" y="597058"/>
            <a:ext cx="533400" cy="923330"/>
          </a:xfrm>
          <a:prstGeom prst="rect">
            <a:avLst/>
          </a:prstGeom>
          <a:noFill/>
        </p:spPr>
        <p:txBody>
          <a:bodyPr wrap="square" rtlCol="1">
            <a:spAutoFit/>
          </a:bodyPr>
          <a:lstStyle/>
          <a:p>
            <a:pPr algn="ctr"/>
            <a:r>
              <a:rPr lang="en-US" sz="5400" b="1" dirty="0">
                <a:latin typeface="Adobe Kaiti Std R" panose="02020400000000000000" pitchFamily="18" charset="-128"/>
                <a:ea typeface="Adobe Kaiti Std R" panose="02020400000000000000" pitchFamily="18" charset="-128"/>
              </a:rPr>
              <a:t>o</a:t>
            </a:r>
            <a:endParaRPr lang="fa-IR" sz="5400" b="1" dirty="0">
              <a:latin typeface="Adobe Kaiti Std R" panose="02020400000000000000" pitchFamily="18" charset="-128"/>
              <a:ea typeface="Adobe Kaiti Std R" panose="02020400000000000000" pitchFamily="18" charset="-128"/>
            </a:endParaRPr>
          </a:p>
        </p:txBody>
      </p:sp>
      <p:pic>
        <p:nvPicPr>
          <p:cNvPr id="34" name="Picture 33" descr="Picture4.png"/>
          <p:cNvPicPr>
            <a:picLocks noChangeAspect="1"/>
          </p:cNvPicPr>
          <p:nvPr/>
        </p:nvPicPr>
        <p:blipFill>
          <a:blip r:embed="rId2"/>
          <a:stretch>
            <a:fillRect/>
          </a:stretch>
        </p:blipFill>
        <p:spPr>
          <a:xfrm>
            <a:off x="6139376" y="554854"/>
            <a:ext cx="1143000" cy="1143000"/>
          </a:xfrm>
          <a:prstGeom prst="rect">
            <a:avLst/>
          </a:prstGeom>
        </p:spPr>
      </p:pic>
      <p:sp>
        <p:nvSpPr>
          <p:cNvPr id="35" name="TextBox 34"/>
          <p:cNvSpPr txBox="1"/>
          <p:nvPr/>
        </p:nvSpPr>
        <p:spPr>
          <a:xfrm>
            <a:off x="6444176" y="597058"/>
            <a:ext cx="533400" cy="923330"/>
          </a:xfrm>
          <a:prstGeom prst="rect">
            <a:avLst/>
          </a:prstGeom>
          <a:noFill/>
        </p:spPr>
        <p:txBody>
          <a:bodyPr wrap="square" rtlCol="1">
            <a:spAutoFit/>
          </a:bodyPr>
          <a:lstStyle/>
          <a:p>
            <a:pPr algn="ctr"/>
            <a:r>
              <a:rPr lang="en-US" sz="5400" b="1" dirty="0" smtClean="0">
                <a:latin typeface="Adobe Kaiti Std R" panose="02020400000000000000" pitchFamily="18" charset="-128"/>
                <a:ea typeface="Adobe Kaiti Std R" panose="02020400000000000000" pitchFamily="18" charset="-128"/>
              </a:rPr>
              <a:t>n</a:t>
            </a:r>
            <a:endParaRPr lang="fa-IR" sz="5400" b="1" dirty="0">
              <a:latin typeface="Adobe Kaiti Std R" panose="02020400000000000000" pitchFamily="18" charset="-128"/>
              <a:ea typeface="Adobe Kaiti Std R" panose="02020400000000000000" pitchFamily="18" charset="-128"/>
            </a:endParaRPr>
          </a:p>
        </p:txBody>
      </p:sp>
      <p:pic>
        <p:nvPicPr>
          <p:cNvPr id="36" name="Picture 35" descr="Picture4.png"/>
          <p:cNvPicPr>
            <a:picLocks noChangeAspect="1"/>
          </p:cNvPicPr>
          <p:nvPr/>
        </p:nvPicPr>
        <p:blipFill>
          <a:blip r:embed="rId2"/>
          <a:stretch>
            <a:fillRect/>
          </a:stretch>
        </p:blipFill>
        <p:spPr>
          <a:xfrm>
            <a:off x="7280030" y="554854"/>
            <a:ext cx="1143000" cy="1143000"/>
          </a:xfrm>
          <a:prstGeom prst="rect">
            <a:avLst/>
          </a:prstGeom>
        </p:spPr>
      </p:pic>
      <p:sp>
        <p:nvSpPr>
          <p:cNvPr id="37" name="TextBox 36"/>
          <p:cNvSpPr txBox="1"/>
          <p:nvPr/>
        </p:nvSpPr>
        <p:spPr>
          <a:xfrm>
            <a:off x="7584830" y="597058"/>
            <a:ext cx="533400" cy="923330"/>
          </a:xfrm>
          <a:prstGeom prst="rect">
            <a:avLst/>
          </a:prstGeom>
          <a:noFill/>
        </p:spPr>
        <p:txBody>
          <a:bodyPr wrap="square" rtlCol="1">
            <a:spAutoFit/>
          </a:bodyPr>
          <a:lstStyle/>
          <a:p>
            <a:pPr algn="ctr"/>
            <a:r>
              <a:rPr lang="en-US" sz="5400" b="1" dirty="0" smtClean="0">
                <a:latin typeface="Adobe Kaiti Std R" panose="02020400000000000000" pitchFamily="18" charset="-128"/>
                <a:ea typeface="Adobe Kaiti Std R" panose="02020400000000000000" pitchFamily="18" charset="-128"/>
              </a:rPr>
              <a:t>s</a:t>
            </a:r>
            <a:endParaRPr lang="fa-IR" sz="5400" b="1" dirty="0">
              <a:latin typeface="Adobe Kaiti Std R" panose="02020400000000000000" pitchFamily="18" charset="-128"/>
              <a:ea typeface="Adobe Kaiti Std R" panose="02020400000000000000" pitchFamily="18" charset="-128"/>
            </a:endParaRPr>
          </a:p>
        </p:txBody>
      </p:sp>
      <p:pic>
        <p:nvPicPr>
          <p:cNvPr id="38" name="Picture 37" descr="Picture4.png"/>
          <p:cNvPicPr>
            <a:picLocks noChangeAspect="1"/>
          </p:cNvPicPr>
          <p:nvPr/>
        </p:nvPicPr>
        <p:blipFill>
          <a:blip r:embed="rId2"/>
          <a:stretch>
            <a:fillRect/>
          </a:stretch>
        </p:blipFill>
        <p:spPr>
          <a:xfrm>
            <a:off x="8419511" y="554854"/>
            <a:ext cx="1143000" cy="1143000"/>
          </a:xfrm>
          <a:prstGeom prst="rect">
            <a:avLst/>
          </a:prstGeom>
        </p:spPr>
      </p:pic>
      <p:sp>
        <p:nvSpPr>
          <p:cNvPr id="39" name="TextBox 38"/>
          <p:cNvSpPr txBox="1"/>
          <p:nvPr/>
        </p:nvSpPr>
        <p:spPr>
          <a:xfrm>
            <a:off x="8724311" y="597058"/>
            <a:ext cx="533400" cy="923330"/>
          </a:xfrm>
          <a:prstGeom prst="rect">
            <a:avLst/>
          </a:prstGeom>
          <a:noFill/>
        </p:spPr>
        <p:txBody>
          <a:bodyPr wrap="square" rtlCol="1">
            <a:spAutoFit/>
          </a:bodyPr>
          <a:lstStyle/>
          <a:p>
            <a:pPr algn="ctr"/>
            <a:r>
              <a:rPr lang="en-US" sz="5400" b="1" dirty="0" err="1">
                <a:latin typeface="Adobe Kaiti Std R" panose="02020400000000000000" pitchFamily="18" charset="-128"/>
                <a:ea typeface="Adobe Kaiti Std R" panose="02020400000000000000" pitchFamily="18" charset="-128"/>
              </a:rPr>
              <a:t>i</a:t>
            </a:r>
            <a:endParaRPr lang="fa-IR" sz="5400" b="1" dirty="0">
              <a:latin typeface="Adobe Kaiti Std R" panose="02020400000000000000" pitchFamily="18" charset="-128"/>
              <a:ea typeface="Adobe Kaiti Std R" panose="02020400000000000000" pitchFamily="18" charset="-128"/>
            </a:endParaRPr>
          </a:p>
        </p:txBody>
      </p:sp>
      <p:pic>
        <p:nvPicPr>
          <p:cNvPr id="40" name="Picture 39" descr="Picture4.png"/>
          <p:cNvPicPr>
            <a:picLocks noChangeAspect="1"/>
          </p:cNvPicPr>
          <p:nvPr/>
        </p:nvPicPr>
        <p:blipFill>
          <a:blip r:embed="rId2"/>
          <a:stretch>
            <a:fillRect/>
          </a:stretch>
        </p:blipFill>
        <p:spPr>
          <a:xfrm>
            <a:off x="9555473" y="554854"/>
            <a:ext cx="1143000" cy="1143000"/>
          </a:xfrm>
          <a:prstGeom prst="rect">
            <a:avLst/>
          </a:prstGeom>
        </p:spPr>
      </p:pic>
      <p:sp>
        <p:nvSpPr>
          <p:cNvPr id="41" name="TextBox 40"/>
          <p:cNvSpPr txBox="1"/>
          <p:nvPr/>
        </p:nvSpPr>
        <p:spPr>
          <a:xfrm>
            <a:off x="9860273" y="597058"/>
            <a:ext cx="533400" cy="923330"/>
          </a:xfrm>
          <a:prstGeom prst="rect">
            <a:avLst/>
          </a:prstGeom>
          <a:noFill/>
        </p:spPr>
        <p:txBody>
          <a:bodyPr wrap="square" rtlCol="1">
            <a:spAutoFit/>
          </a:bodyPr>
          <a:lstStyle/>
          <a:p>
            <a:pPr algn="ctr"/>
            <a:r>
              <a:rPr lang="en-US" sz="5400" b="1" dirty="0" smtClean="0">
                <a:latin typeface="Adobe Kaiti Std R" panose="02020400000000000000" pitchFamily="18" charset="-128"/>
                <a:ea typeface="Adobe Kaiti Std R" panose="02020400000000000000" pitchFamily="18" charset="-128"/>
              </a:rPr>
              <a:t>v</a:t>
            </a:r>
            <a:endParaRPr lang="fa-IR" sz="5400" b="1" dirty="0">
              <a:latin typeface="Adobe Kaiti Std R" panose="02020400000000000000" pitchFamily="18" charset="-128"/>
              <a:ea typeface="Adobe Kaiti Std R" panose="02020400000000000000" pitchFamily="18" charset="-128"/>
            </a:endParaRPr>
          </a:p>
        </p:txBody>
      </p:sp>
      <p:pic>
        <p:nvPicPr>
          <p:cNvPr id="42" name="Picture 41" descr="Picture4.png"/>
          <p:cNvPicPr>
            <a:picLocks noChangeAspect="1"/>
          </p:cNvPicPr>
          <p:nvPr/>
        </p:nvPicPr>
        <p:blipFill>
          <a:blip r:embed="rId2"/>
          <a:stretch>
            <a:fillRect/>
          </a:stretch>
        </p:blipFill>
        <p:spPr>
          <a:xfrm>
            <a:off x="10691435" y="554854"/>
            <a:ext cx="1143000" cy="1143000"/>
          </a:xfrm>
          <a:prstGeom prst="rect">
            <a:avLst/>
          </a:prstGeom>
        </p:spPr>
      </p:pic>
      <p:sp>
        <p:nvSpPr>
          <p:cNvPr id="43" name="TextBox 42"/>
          <p:cNvSpPr txBox="1"/>
          <p:nvPr/>
        </p:nvSpPr>
        <p:spPr>
          <a:xfrm>
            <a:off x="10996235" y="597058"/>
            <a:ext cx="533400" cy="923330"/>
          </a:xfrm>
          <a:prstGeom prst="rect">
            <a:avLst/>
          </a:prstGeom>
          <a:noFill/>
        </p:spPr>
        <p:txBody>
          <a:bodyPr wrap="square" rtlCol="1">
            <a:spAutoFit/>
          </a:bodyPr>
          <a:lstStyle/>
          <a:p>
            <a:pPr algn="ctr"/>
            <a:r>
              <a:rPr lang="en-US" sz="5400" b="1" dirty="0" smtClean="0">
                <a:latin typeface="Adobe Kaiti Std R" panose="02020400000000000000" pitchFamily="18" charset="-128"/>
                <a:ea typeface="Adobe Kaiti Std R" panose="02020400000000000000" pitchFamily="18" charset="-128"/>
              </a:rPr>
              <a:t>e</a:t>
            </a:r>
            <a:endParaRPr lang="fa-IR" sz="5400" b="1" dirty="0">
              <a:latin typeface="Adobe Kaiti Std R" panose="02020400000000000000" pitchFamily="18" charset="-128"/>
              <a:ea typeface="Adobe Kaiti Std R" panose="02020400000000000000" pitchFamily="18" charset="-128"/>
            </a:endParaRPr>
          </a:p>
        </p:txBody>
      </p:sp>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t="966" r="1560" b="4605"/>
          <a:stretch/>
        </p:blipFill>
        <p:spPr>
          <a:xfrm>
            <a:off x="667378" y="2253803"/>
            <a:ext cx="8940261" cy="316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8" name="Slide Number Placeholder 47"/>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394325598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withEffect">
                                  <p:stCondLst>
                                    <p:cond delay="0"/>
                                  </p:stCondLst>
                                  <p:childTnLst>
                                    <p:animMotion origin="layout" path="M -5E-6 0 L 0.12722 0.16528 " pathEditMode="relative" rAng="0" ptsTypes="AA">
                                      <p:cBhvr>
                                        <p:cTn id="6" dur="500" fill="hold"/>
                                        <p:tgtEl>
                                          <p:spTgt spid="25"/>
                                        </p:tgtEl>
                                        <p:attrNameLst>
                                          <p:attrName>ppt_x</p:attrName>
                                          <p:attrName>ppt_y</p:attrName>
                                        </p:attrNameLst>
                                      </p:cBhvr>
                                      <p:rCtr x="6354" y="8264"/>
                                    </p:animMotion>
                                  </p:childTnLst>
                                </p:cTn>
                              </p:par>
                              <p:par>
                                <p:cTn id="7" presetID="8" presetClass="emph" presetSubtype="0" fill="hold" grpId="1" nodeType="withEffect">
                                  <p:stCondLst>
                                    <p:cond delay="0"/>
                                  </p:stCondLst>
                                  <p:childTnLst>
                                    <p:animRot by="21600000">
                                      <p:cBhvr>
                                        <p:cTn id="8" dur="500" fill="hold"/>
                                        <p:tgtEl>
                                          <p:spTgt spid="25"/>
                                        </p:tgtEl>
                                        <p:attrNameLst>
                                          <p:attrName>r</p:attrName>
                                        </p:attrNameLst>
                                      </p:cBhvr>
                                    </p:animRot>
                                  </p:childTnLst>
                                </p:cTn>
                              </p:par>
                              <p:par>
                                <p:cTn id="9" presetID="49" presetClass="path" presetSubtype="0" accel="50000" decel="50000" fill="hold" nodeType="withEffect">
                                  <p:stCondLst>
                                    <p:cond delay="0"/>
                                  </p:stCondLst>
                                  <p:childTnLst>
                                    <p:animMotion origin="layout" path="M 0.00208 0 L 0.13346 0.16528 " pathEditMode="relative" rAng="0" ptsTypes="AA">
                                      <p:cBhvr>
                                        <p:cTn id="10" dur="500" fill="hold"/>
                                        <p:tgtEl>
                                          <p:spTgt spid="15"/>
                                        </p:tgtEl>
                                        <p:attrNameLst>
                                          <p:attrName>ppt_x</p:attrName>
                                          <p:attrName>ppt_y</p:attrName>
                                        </p:attrNameLst>
                                      </p:cBhvr>
                                      <p:rCtr x="6562" y="8264"/>
                                    </p:animMotion>
                                  </p:childTnLst>
                                </p:cTn>
                              </p:par>
                              <p:par>
                                <p:cTn id="11" presetID="8" presetClass="emph" presetSubtype="0" fill="hold" nodeType="withEffect">
                                  <p:stCondLst>
                                    <p:cond delay="0"/>
                                  </p:stCondLst>
                                  <p:childTnLst>
                                    <p:animRot by="21600000">
                                      <p:cBhvr>
                                        <p:cTn id="12" dur="500" fill="hold"/>
                                        <p:tgtEl>
                                          <p:spTgt spid="15"/>
                                        </p:tgtEl>
                                        <p:attrNameLst>
                                          <p:attrName>r</p:attrName>
                                        </p:attrNameLst>
                                      </p:cBhvr>
                                    </p:animRot>
                                  </p:childTnLst>
                                </p:cTn>
                              </p:par>
                              <p:par>
                                <p:cTn id="13" presetID="8" presetClass="emph" presetSubtype="0" fill="hold" nodeType="withEffect">
                                  <p:stCondLst>
                                    <p:cond delay="0"/>
                                  </p:stCondLst>
                                  <p:childTnLst>
                                    <p:animRot by="21600000">
                                      <p:cBhvr>
                                        <p:cTn id="14" dur="1000" fill="hold"/>
                                        <p:tgtEl>
                                          <p:spTgt spid="15"/>
                                        </p:tgtEl>
                                        <p:attrNameLst>
                                          <p:attrName>r</p:attrName>
                                        </p:attrNameLst>
                                      </p:cBhvr>
                                    </p:animRot>
                                  </p:childTnLst>
                                </p:cTn>
                              </p:par>
                              <p:par>
                                <p:cTn id="15" presetID="8" presetClass="emph" presetSubtype="0" fill="hold" grpId="2" nodeType="withEffect">
                                  <p:stCondLst>
                                    <p:cond delay="0"/>
                                  </p:stCondLst>
                                  <p:childTnLst>
                                    <p:animRot by="21600000">
                                      <p:cBhvr>
                                        <p:cTn id="16" dur="1000" fill="hold"/>
                                        <p:tgtEl>
                                          <p:spTgt spid="25"/>
                                        </p:tgtEl>
                                        <p:attrNameLst>
                                          <p:attrName>r</p:attrName>
                                        </p:attrNameLst>
                                      </p:cBhvr>
                                    </p:animRot>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750" fill="hold"/>
                                        <p:tgtEl>
                                          <p:spTgt spid="44"/>
                                        </p:tgtEl>
                                        <p:attrNameLst>
                                          <p:attrName>ppt_x</p:attrName>
                                        </p:attrNameLst>
                                      </p:cBhvr>
                                      <p:tavLst>
                                        <p:tav tm="0">
                                          <p:val>
                                            <p:strVal val="#ppt_x"/>
                                          </p:val>
                                        </p:tav>
                                        <p:tav tm="100000">
                                          <p:val>
                                            <p:strVal val="#ppt_x"/>
                                          </p:val>
                                        </p:tav>
                                      </p:tavLst>
                                    </p:anim>
                                    <p:anim calcmode="lin" valueType="num">
                                      <p:cBhvr additive="base">
                                        <p:cTn id="20" dur="750" fill="hold"/>
                                        <p:tgtEl>
                                          <p:spTgt spid="4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42" presetClass="path" presetSubtype="0" accel="50000" decel="50000" fill="hold" nodeType="afterEffect">
                                  <p:stCondLst>
                                    <p:cond delay="0"/>
                                  </p:stCondLst>
                                  <p:childTnLst>
                                    <p:animMotion origin="layout" path="M 1.875E-6 0.00371 L 0.02187 0.91736 " pathEditMode="relative" rAng="0" ptsTypes="AA">
                                      <p:cBhvr>
                                        <p:cTn id="23" dur="1000" fill="hold"/>
                                        <p:tgtEl>
                                          <p:spTgt spid="42"/>
                                        </p:tgtEl>
                                        <p:attrNameLst>
                                          <p:attrName>ppt_x</p:attrName>
                                          <p:attrName>ppt_y</p:attrName>
                                        </p:attrNameLst>
                                      </p:cBhvr>
                                      <p:rCtr x="1094" y="45671"/>
                                    </p:animMotion>
                                  </p:childTnLst>
                                </p:cTn>
                              </p:par>
                              <p:par>
                                <p:cTn id="24" presetID="42" presetClass="path" presetSubtype="0" accel="50000" decel="50000" fill="hold" grpId="0" nodeType="withEffect">
                                  <p:stCondLst>
                                    <p:cond delay="0"/>
                                  </p:stCondLst>
                                  <p:childTnLst>
                                    <p:animMotion origin="layout" path="M 1.875E-6 1.85185E-6 L 0.02122 0.91227 " pathEditMode="relative" rAng="0" ptsTypes="AA">
                                      <p:cBhvr>
                                        <p:cTn id="25" dur="1000" fill="hold"/>
                                        <p:tgtEl>
                                          <p:spTgt spid="43"/>
                                        </p:tgtEl>
                                        <p:attrNameLst>
                                          <p:attrName>ppt_x</p:attrName>
                                          <p:attrName>ppt_y</p:attrName>
                                        </p:attrNameLst>
                                      </p:cBhvr>
                                      <p:rCtr x="1055"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5" grpId="2"/>
      <p:bldP spid="43"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215" t="10783" r="52950" b="32441"/>
          <a:stretch/>
        </p:blipFill>
        <p:spPr>
          <a:xfrm>
            <a:off x="-3617844" y="3021496"/>
            <a:ext cx="3511827" cy="3131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1826735" y="-2033400"/>
            <a:ext cx="708338" cy="1200329"/>
          </a:xfrm>
          <a:prstGeom prst="rect">
            <a:avLst/>
          </a:prstGeom>
          <a:noFill/>
        </p:spPr>
        <p:txBody>
          <a:bodyPr wrap="square" rtlCol="0">
            <a:spAutoFit/>
          </a:bodyPr>
          <a:lstStyle/>
          <a:p>
            <a:r>
              <a:rPr lang="en-US" sz="7200" b="1" dirty="0">
                <a:solidFill>
                  <a:srgbClr val="FFFF00"/>
                </a:solidFill>
                <a:latin typeface="Rockwell" panose="02060603020205020403" pitchFamily="18" charset="0"/>
              </a:rPr>
              <a:t>v</a:t>
            </a:r>
          </a:p>
        </p:txBody>
      </p:sp>
      <p:sp>
        <p:nvSpPr>
          <p:cNvPr id="6" name="TextBox 5"/>
          <p:cNvSpPr txBox="1"/>
          <p:nvPr/>
        </p:nvSpPr>
        <p:spPr>
          <a:xfrm>
            <a:off x="123471" y="-2028988"/>
            <a:ext cx="798490" cy="1200329"/>
          </a:xfrm>
          <a:prstGeom prst="rect">
            <a:avLst/>
          </a:prstGeom>
          <a:noFill/>
        </p:spPr>
        <p:txBody>
          <a:bodyPr wrap="square" rtlCol="0">
            <a:spAutoFit/>
          </a:bodyPr>
          <a:lstStyle/>
          <a:p>
            <a:r>
              <a:rPr lang="en-US" sz="7200" b="1" dirty="0">
                <a:solidFill>
                  <a:srgbClr val="FFFF00"/>
                </a:solidFill>
                <a:latin typeface="Rockwell" panose="02060603020205020403" pitchFamily="18" charset="0"/>
              </a:rPr>
              <a:t>d</a:t>
            </a:r>
          </a:p>
        </p:txBody>
      </p:sp>
      <p:sp>
        <p:nvSpPr>
          <p:cNvPr id="7" name="TextBox 6"/>
          <p:cNvSpPr txBox="1"/>
          <p:nvPr/>
        </p:nvSpPr>
        <p:spPr>
          <a:xfrm>
            <a:off x="9897444" y="-2033400"/>
            <a:ext cx="654677" cy="1200329"/>
          </a:xfrm>
          <a:prstGeom prst="rect">
            <a:avLst/>
          </a:prstGeom>
          <a:noFill/>
        </p:spPr>
        <p:txBody>
          <a:bodyPr wrap="square" rtlCol="0">
            <a:spAutoFit/>
          </a:bodyPr>
          <a:lstStyle/>
          <a:p>
            <a:r>
              <a:rPr lang="en-US" sz="7200" b="1" dirty="0">
                <a:solidFill>
                  <a:srgbClr val="FFFF00"/>
                </a:solidFill>
                <a:latin typeface="Rockwell" panose="02060603020205020403" pitchFamily="18" charset="0"/>
              </a:rPr>
              <a:t>o</a:t>
            </a:r>
          </a:p>
        </p:txBody>
      </p:sp>
      <p:sp>
        <p:nvSpPr>
          <p:cNvPr id="8" name="TextBox 7"/>
          <p:cNvSpPr txBox="1"/>
          <p:nvPr/>
        </p:nvSpPr>
        <p:spPr>
          <a:xfrm>
            <a:off x="3811165" y="-2039217"/>
            <a:ext cx="798490" cy="1200329"/>
          </a:xfrm>
          <a:prstGeom prst="rect">
            <a:avLst/>
          </a:prstGeom>
          <a:noFill/>
        </p:spPr>
        <p:txBody>
          <a:bodyPr wrap="square" rtlCol="0">
            <a:spAutoFit/>
          </a:bodyPr>
          <a:lstStyle/>
          <a:p>
            <a:r>
              <a:rPr lang="en-US" sz="7200" b="1" dirty="0">
                <a:solidFill>
                  <a:srgbClr val="FFFF00"/>
                </a:solidFill>
                <a:latin typeface="Rockwell" panose="02060603020205020403" pitchFamily="18" charset="0"/>
              </a:rPr>
              <a:t>p</a:t>
            </a:r>
          </a:p>
        </p:txBody>
      </p:sp>
      <p:sp>
        <p:nvSpPr>
          <p:cNvPr id="9" name="TextBox 8"/>
          <p:cNvSpPr txBox="1"/>
          <p:nvPr/>
        </p:nvSpPr>
        <p:spPr>
          <a:xfrm>
            <a:off x="12137213" y="-1200329"/>
            <a:ext cx="530181" cy="1200329"/>
          </a:xfrm>
          <a:prstGeom prst="rect">
            <a:avLst/>
          </a:prstGeom>
          <a:noFill/>
        </p:spPr>
        <p:txBody>
          <a:bodyPr wrap="square" rtlCol="0">
            <a:spAutoFit/>
          </a:bodyPr>
          <a:lstStyle/>
          <a:p>
            <a:r>
              <a:rPr lang="en-US" sz="7200" b="1" dirty="0">
                <a:solidFill>
                  <a:srgbClr val="FFFF00"/>
                </a:solidFill>
                <a:latin typeface="Rockwell" panose="02060603020205020403" pitchFamily="18" charset="0"/>
              </a:rPr>
              <a:t>t</a:t>
            </a:r>
          </a:p>
        </p:txBody>
      </p:sp>
      <p:sp>
        <p:nvSpPr>
          <p:cNvPr id="10" name="TextBox 9"/>
          <p:cNvSpPr txBox="1"/>
          <p:nvPr/>
        </p:nvSpPr>
        <p:spPr>
          <a:xfrm>
            <a:off x="8125516" y="-2178794"/>
            <a:ext cx="495836" cy="1198182"/>
          </a:xfrm>
          <a:prstGeom prst="rect">
            <a:avLst/>
          </a:prstGeom>
          <a:noFill/>
        </p:spPr>
        <p:txBody>
          <a:bodyPr wrap="square" rtlCol="0">
            <a:spAutoFit/>
          </a:bodyPr>
          <a:lstStyle/>
          <a:p>
            <a:r>
              <a:rPr lang="en-US" sz="7200" b="1" dirty="0">
                <a:solidFill>
                  <a:srgbClr val="FFFF00"/>
                </a:solidFill>
                <a:latin typeface="Rockwell" panose="02060603020205020403" pitchFamily="18" charset="0"/>
              </a:rPr>
              <a:t>i</a:t>
            </a:r>
          </a:p>
        </p:txBody>
      </p:sp>
      <p:sp>
        <p:nvSpPr>
          <p:cNvPr id="11" name="TextBox 10"/>
          <p:cNvSpPr txBox="1"/>
          <p:nvPr/>
        </p:nvSpPr>
        <p:spPr>
          <a:xfrm>
            <a:off x="-1059264" y="-828659"/>
            <a:ext cx="798490" cy="1200329"/>
          </a:xfrm>
          <a:prstGeom prst="rect">
            <a:avLst/>
          </a:prstGeom>
          <a:noFill/>
        </p:spPr>
        <p:txBody>
          <a:bodyPr wrap="square" rtlCol="0">
            <a:spAutoFit/>
          </a:bodyPr>
          <a:lstStyle/>
          <a:p>
            <a:r>
              <a:rPr lang="en-US" sz="7200" b="1" dirty="0" smtClean="0">
                <a:solidFill>
                  <a:srgbClr val="FFFF00"/>
                </a:solidFill>
                <a:latin typeface="Rockwell" panose="02060603020205020403" pitchFamily="18" charset="0"/>
              </a:rPr>
              <a:t>A</a:t>
            </a:r>
            <a:endParaRPr lang="en-US" sz="7200" b="1" dirty="0">
              <a:solidFill>
                <a:srgbClr val="FFFF00"/>
              </a:solidFill>
              <a:latin typeface="Rockwell" panose="02060603020205020403" pitchFamily="18" charset="0"/>
            </a:endParaRPr>
          </a:p>
        </p:txBody>
      </p:sp>
      <p:sp>
        <p:nvSpPr>
          <p:cNvPr id="12" name="TextBox 11"/>
          <p:cNvSpPr txBox="1"/>
          <p:nvPr/>
        </p:nvSpPr>
        <p:spPr>
          <a:xfrm>
            <a:off x="6149672" y="-2180941"/>
            <a:ext cx="699752" cy="1200329"/>
          </a:xfrm>
          <a:prstGeom prst="rect">
            <a:avLst/>
          </a:prstGeom>
          <a:noFill/>
        </p:spPr>
        <p:txBody>
          <a:bodyPr wrap="square" rtlCol="0">
            <a:spAutoFit/>
          </a:bodyPr>
          <a:lstStyle/>
          <a:p>
            <a:r>
              <a:rPr lang="en-US" sz="7200" b="1" dirty="0">
                <a:solidFill>
                  <a:srgbClr val="FFFF00"/>
                </a:solidFill>
                <a:latin typeface="Rockwell" panose="02060603020205020403" pitchFamily="18" charset="0"/>
              </a:rPr>
              <a:t>e</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05" t="2858" r="1768" b="79487"/>
          <a:stretch/>
        </p:blipFill>
        <p:spPr>
          <a:xfrm>
            <a:off x="4132727" y="3246784"/>
            <a:ext cx="2864419" cy="31805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305" t="2858" r="1768" b="79487"/>
          <a:stretch/>
        </p:blipFill>
        <p:spPr>
          <a:xfrm>
            <a:off x="5625547" y="3712446"/>
            <a:ext cx="1371599" cy="54864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305" t="2858" r="1768" b="79487"/>
          <a:stretch/>
        </p:blipFill>
        <p:spPr>
          <a:xfrm>
            <a:off x="4132727" y="3712446"/>
            <a:ext cx="1371599" cy="548640"/>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305" t="2858" r="1768" b="79487"/>
          <a:stretch/>
        </p:blipFill>
        <p:spPr>
          <a:xfrm>
            <a:off x="6127757" y="4429087"/>
            <a:ext cx="803129" cy="527226"/>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305" t="2858" r="1768" b="79487"/>
          <a:stretch/>
        </p:blipFill>
        <p:spPr>
          <a:xfrm>
            <a:off x="5128591" y="4429087"/>
            <a:ext cx="824657" cy="527226"/>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305" t="2858" r="1768" b="79487"/>
          <a:stretch/>
        </p:blipFill>
        <p:spPr>
          <a:xfrm>
            <a:off x="4132727" y="4429087"/>
            <a:ext cx="821355" cy="527226"/>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267" t="55485" r="88465" b="15083"/>
          <a:stretch/>
        </p:blipFill>
        <p:spPr>
          <a:xfrm>
            <a:off x="-2352127" y="331915"/>
            <a:ext cx="1686872" cy="25303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4220" t="36221" r="87580" b="51471"/>
          <a:stretch/>
        </p:blipFill>
        <p:spPr>
          <a:xfrm>
            <a:off x="12321106" y="1345586"/>
            <a:ext cx="1903091" cy="978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Slide Number Placeholder 24"/>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36617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2.22222E-6 L 0.09961 0.53241 " pathEditMode="relative" rAng="0" ptsTypes="AA">
                                      <p:cBhvr>
                                        <p:cTn id="6" dur="2000" fill="hold"/>
                                        <p:tgtEl>
                                          <p:spTgt spid="8"/>
                                        </p:tgtEl>
                                        <p:attrNameLst>
                                          <p:attrName>ppt_x</p:attrName>
                                          <p:attrName>ppt_y</p:attrName>
                                        </p:attrNameLst>
                                      </p:cBhvr>
                                      <p:rCtr x="4974" y="26620"/>
                                    </p:animMotion>
                                  </p:childTnLst>
                                </p:cTn>
                              </p:par>
                              <p:par>
                                <p:cTn id="7" presetID="42" presetClass="path" presetSubtype="0" accel="50000" decel="50000" fill="hold" grpId="0" nodeType="withEffect">
                                  <p:stCondLst>
                                    <p:cond delay="0"/>
                                  </p:stCondLst>
                                  <p:childTnLst>
                                    <p:animMotion origin="layout" path="M -0.00221 3.33333E-6 L 0.3099 0.35416 " pathEditMode="relative" rAng="0" ptsTypes="AA">
                                      <p:cBhvr>
                                        <p:cTn id="8" dur="2000" fill="hold"/>
                                        <p:tgtEl>
                                          <p:spTgt spid="11"/>
                                        </p:tgtEl>
                                        <p:attrNameLst>
                                          <p:attrName>ppt_x</p:attrName>
                                          <p:attrName>ppt_y</p:attrName>
                                        </p:attrNameLst>
                                      </p:cBhvr>
                                      <p:rCtr x="15599" y="17708"/>
                                    </p:animMotion>
                                  </p:childTnLst>
                                </p:cTn>
                              </p:par>
                              <p:par>
                                <p:cTn id="9" presetID="42" presetClass="path" presetSubtype="0" accel="50000" decel="50000" fill="hold" grpId="0" nodeType="withEffect">
                                  <p:stCondLst>
                                    <p:cond delay="0"/>
                                  </p:stCondLst>
                                  <p:childTnLst>
                                    <p:animMotion origin="layout" path="M 1.45833E-6 3.33333E-6 L 0.28281 0.52916 " pathEditMode="relative" rAng="0" ptsTypes="AA">
                                      <p:cBhvr>
                                        <p:cTn id="10" dur="2000" fill="hold"/>
                                        <p:tgtEl>
                                          <p:spTgt spid="6"/>
                                        </p:tgtEl>
                                        <p:attrNameLst>
                                          <p:attrName>ppt_x</p:attrName>
                                          <p:attrName>ppt_y</p:attrName>
                                        </p:attrNameLst>
                                      </p:cBhvr>
                                      <p:rCtr x="14141" y="26458"/>
                                    </p:animMotion>
                                  </p:childTnLst>
                                </p:cTn>
                              </p:par>
                              <p:par>
                                <p:cTn id="11" presetID="42" presetClass="path" presetSubtype="0" accel="50000" decel="50000" fill="hold" grpId="0" nodeType="withEffect">
                                  <p:stCondLst>
                                    <p:cond delay="0"/>
                                  </p:stCondLst>
                                  <p:childTnLst>
                                    <p:animMotion origin="layout" path="M -1.875E-6 -2.22222E-6 L -0.46054 0.52986 " pathEditMode="relative" rAng="0" ptsTypes="AA">
                                      <p:cBhvr>
                                        <p:cTn id="12" dur="2000" fill="hold"/>
                                        <p:tgtEl>
                                          <p:spTgt spid="7"/>
                                        </p:tgtEl>
                                        <p:attrNameLst>
                                          <p:attrName>ppt_x</p:attrName>
                                          <p:attrName>ppt_y</p:attrName>
                                        </p:attrNameLst>
                                      </p:cBhvr>
                                      <p:rCtr x="-23034" y="26481"/>
                                    </p:animMotion>
                                  </p:childTnLst>
                                </p:cTn>
                              </p:par>
                              <p:par>
                                <p:cTn id="13" presetID="42" presetClass="path" presetSubtype="0" accel="50000" decel="50000" fill="hold" grpId="0" nodeType="withEffect">
                                  <p:stCondLst>
                                    <p:cond delay="0"/>
                                  </p:stCondLst>
                                  <p:childTnLst>
                                    <p:animMotion origin="layout" path="M 2.5E-6 -1.38778E-17 L -0.51276 0.40833 " pathEditMode="relative" rAng="0" ptsTypes="AA">
                                      <p:cBhvr>
                                        <p:cTn id="14" dur="2000" fill="hold"/>
                                        <p:tgtEl>
                                          <p:spTgt spid="9"/>
                                        </p:tgtEl>
                                        <p:attrNameLst>
                                          <p:attrName>ppt_x</p:attrName>
                                          <p:attrName>ppt_y</p:attrName>
                                        </p:attrNameLst>
                                      </p:cBhvr>
                                      <p:rCtr x="-25638" y="20417"/>
                                    </p:animMotion>
                                  </p:childTnLst>
                                </p:cTn>
                              </p:par>
                              <p:par>
                                <p:cTn id="15" presetID="42" presetClass="path" presetSubtype="0" accel="50000" decel="50000" fill="hold" grpId="0" nodeType="withEffect">
                                  <p:stCondLst>
                                    <p:cond delay="0"/>
                                  </p:stCondLst>
                                  <p:childTnLst>
                                    <p:animMotion origin="layout" path="M 1.25E-6 4.07407E-6 L -0.13672 0.54907 " pathEditMode="relative" rAng="0" ptsTypes="AA">
                                      <p:cBhvr>
                                        <p:cTn id="16" dur="2000" fill="hold"/>
                                        <p:tgtEl>
                                          <p:spTgt spid="10"/>
                                        </p:tgtEl>
                                        <p:attrNameLst>
                                          <p:attrName>ppt_x</p:attrName>
                                          <p:attrName>ppt_y</p:attrName>
                                        </p:attrNameLst>
                                      </p:cBhvr>
                                      <p:rCtr x="-6836" y="27454"/>
                                    </p:animMotion>
                                  </p:childTnLst>
                                </p:cTn>
                              </p:par>
                              <p:par>
                                <p:cTn id="17" presetID="42" presetClass="path" presetSubtype="0" accel="50000" decel="50000" fill="hold" grpId="0" nodeType="withEffect">
                                  <p:stCondLst>
                                    <p:cond delay="0"/>
                                  </p:stCondLst>
                                  <p:childTnLst>
                                    <p:animMotion origin="layout" path="M 3.75E-6 -2.22222E-6 L 0.41783 0.52778 " pathEditMode="relative" rAng="0" ptsTypes="AA">
                                      <p:cBhvr>
                                        <p:cTn id="18" dur="2000" fill="hold"/>
                                        <p:tgtEl>
                                          <p:spTgt spid="5"/>
                                        </p:tgtEl>
                                        <p:attrNameLst>
                                          <p:attrName>ppt_x</p:attrName>
                                          <p:attrName>ppt_y</p:attrName>
                                        </p:attrNameLst>
                                      </p:cBhvr>
                                      <p:rCtr x="20885" y="26389"/>
                                    </p:animMotion>
                                  </p:childTnLst>
                                </p:cTn>
                              </p:par>
                              <p:par>
                                <p:cTn id="19" presetID="42" presetClass="path" presetSubtype="0" accel="50000" decel="50000" fill="hold" grpId="0" nodeType="withEffect">
                                  <p:stCondLst>
                                    <p:cond delay="0"/>
                                  </p:stCondLst>
                                  <p:childTnLst>
                                    <p:animMotion origin="layout" path="M -2.91667E-6 -4.44444E-6 L 0.12019 0.54931 " pathEditMode="relative" rAng="0" ptsTypes="AA">
                                      <p:cBhvr>
                                        <p:cTn id="20" dur="2000" fill="hold"/>
                                        <p:tgtEl>
                                          <p:spTgt spid="12"/>
                                        </p:tgtEl>
                                        <p:attrNameLst>
                                          <p:attrName>ppt_x</p:attrName>
                                          <p:attrName>ppt_y</p:attrName>
                                        </p:attrNameLst>
                                      </p:cBhvr>
                                      <p:rCtr x="6003" y="27454"/>
                                    </p:animMotion>
                                  </p:childTnLst>
                                </p:cTn>
                              </p:par>
                            </p:childTnLst>
                          </p:cTn>
                        </p:par>
                        <p:par>
                          <p:cTn id="21" fill="hold">
                            <p:stCondLst>
                              <p:cond delay="2000"/>
                            </p:stCondLst>
                            <p:childTnLst>
                              <p:par>
                                <p:cTn id="22" presetID="56" presetClass="path" presetSubtype="0" accel="50000" decel="50000" fill="hold" nodeType="afterEffect">
                                  <p:stCondLst>
                                    <p:cond delay="0"/>
                                  </p:stCondLst>
                                  <p:childTnLst>
                                    <p:animMotion origin="layout" path="M 4.375E-6 0.01111 L 0.60924 -0.00764 " pathEditMode="relative" rAng="0" ptsTypes="AA">
                                      <p:cBhvr>
                                        <p:cTn id="23" dur="2000" fill="hold"/>
                                        <p:tgtEl>
                                          <p:spTgt spid="4"/>
                                        </p:tgtEl>
                                        <p:attrNameLst>
                                          <p:attrName>ppt_x</p:attrName>
                                          <p:attrName>ppt_y</p:attrName>
                                        </p:attrNameLst>
                                      </p:cBhvr>
                                      <p:rCtr x="30456" y="-949"/>
                                    </p:animMotion>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50"/>
                                        <p:tgtEl>
                                          <p:spTgt spid="13"/>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750"/>
                                        <p:tgtEl>
                                          <p:spTgt spid="14"/>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50"/>
                                        <p:tgtEl>
                                          <p:spTgt spid="15"/>
                                        </p:tgtEl>
                                      </p:cBhvr>
                                    </p:animEffect>
                                  </p:childTnLst>
                                </p:cTn>
                              </p:par>
                            </p:childTnLst>
                          </p:cTn>
                        </p:par>
                        <p:par>
                          <p:cTn id="36" fill="hold">
                            <p:stCondLst>
                              <p:cond delay="625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50"/>
                                        <p:tgtEl>
                                          <p:spTgt spid="16"/>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50"/>
                                        <p:tgtEl>
                                          <p:spTgt spid="17"/>
                                        </p:tgtEl>
                                      </p:cBhvr>
                                    </p:animEffect>
                                  </p:childTnLst>
                                </p:cTn>
                              </p:par>
                            </p:childTnLst>
                          </p:cTn>
                        </p:par>
                        <p:par>
                          <p:cTn id="44" fill="hold">
                            <p:stCondLst>
                              <p:cond delay="775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750"/>
                                        <p:tgtEl>
                                          <p:spTgt spid="18"/>
                                        </p:tgtEl>
                                      </p:cBhvr>
                                    </p:animEffect>
                                  </p:childTnLst>
                                </p:cTn>
                              </p:par>
                            </p:childTnLst>
                          </p:cTn>
                        </p:par>
                        <p:par>
                          <p:cTn id="48" fill="hold">
                            <p:stCondLst>
                              <p:cond delay="8500"/>
                            </p:stCondLst>
                            <p:childTnLst>
                              <p:par>
                                <p:cTn id="49" presetID="49" presetClass="path" presetSubtype="0" accel="50000" decel="50000" fill="hold" nodeType="afterEffect">
                                  <p:stCondLst>
                                    <p:cond delay="0"/>
                                  </p:stCondLst>
                                  <p:childTnLst>
                                    <p:animMotion origin="layout" path="M -2.08333E-6 -3.7037E-7 L 0.28893 0.41296 " pathEditMode="relative" rAng="0" ptsTypes="AA">
                                      <p:cBhvr>
                                        <p:cTn id="50" dur="2000" fill="hold"/>
                                        <p:tgtEl>
                                          <p:spTgt spid="20"/>
                                        </p:tgtEl>
                                        <p:attrNameLst>
                                          <p:attrName>ppt_x</p:attrName>
                                          <p:attrName>ppt_y</p:attrName>
                                        </p:attrNameLst>
                                      </p:cBhvr>
                                      <p:rCtr x="14440" y="20648"/>
                                    </p:animMotion>
                                  </p:childTnLst>
                                </p:cTn>
                              </p:par>
                            </p:childTnLst>
                          </p:cTn>
                        </p:par>
                        <p:par>
                          <p:cTn id="51" fill="hold">
                            <p:stCondLst>
                              <p:cond delay="10500"/>
                            </p:stCondLst>
                            <p:childTnLst>
                              <p:par>
                                <p:cTn id="52" presetID="49" presetClass="path" presetSubtype="0" accel="50000" decel="50000" fill="hold" nodeType="afterEffect">
                                  <p:stCondLst>
                                    <p:cond delay="0"/>
                                  </p:stCondLst>
                                  <p:childTnLst>
                                    <p:animMotion origin="layout" path="M -1.66667E-6 -2.59259E-6 L -0.36458 0.37824 " pathEditMode="relative" rAng="0" ptsTypes="AA">
                                      <p:cBhvr>
                                        <p:cTn id="53" dur="2000" fill="hold"/>
                                        <p:tgtEl>
                                          <p:spTgt spid="21"/>
                                        </p:tgtEl>
                                        <p:attrNameLst>
                                          <p:attrName>ppt_x</p:attrName>
                                          <p:attrName>ppt_y</p:attrName>
                                        </p:attrNameLst>
                                      </p:cBhvr>
                                      <p:rCtr x="-18229"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86" y="140675"/>
            <a:ext cx="9216683" cy="5950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Slide Number Placeholder 7"/>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797946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a:t>
            </a:fld>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4557"/>
          <a:stretch/>
        </p:blipFill>
        <p:spPr>
          <a:xfrm>
            <a:off x="2846230" y="1152907"/>
            <a:ext cx="7443989" cy="516625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424" b="55744"/>
          <a:stretch/>
        </p:blipFill>
        <p:spPr>
          <a:xfrm>
            <a:off x="2866215" y="1152907"/>
            <a:ext cx="7425570" cy="5166251"/>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4132" b="36150"/>
          <a:stretch/>
        </p:blipFill>
        <p:spPr>
          <a:xfrm>
            <a:off x="2844664" y="1152906"/>
            <a:ext cx="7443989" cy="5166252"/>
          </a:xfrm>
          <a:prstGeom prst="rect">
            <a:avLst/>
          </a:prstGeom>
        </p:spPr>
      </p:pic>
    </p:spTree>
    <p:extLst>
      <p:ext uri="{BB962C8B-B14F-4D97-AF65-F5344CB8AC3E}">
        <p14:creationId xmlns:p14="http://schemas.microsoft.com/office/powerpoint/2010/main" val="3050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604912" y="2222695"/>
            <a:ext cx="10480430" cy="2123658"/>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Responsive Web Design makes your web page look good on all devices (desktops, tablets, and phones).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99033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191" y="787782"/>
            <a:ext cx="9146001" cy="5209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lide Number Placeholder 5"/>
          <p:cNvSpPr>
            <a:spLocks noGrp="1"/>
          </p:cNvSpPr>
          <p:nvPr>
            <p:ph type="sldNum" sz="quarter" idx="12"/>
          </p:nvPr>
        </p:nvSpPr>
        <p:spPr/>
        <p:txBody>
          <a:bodyPr/>
          <a:lstStyle/>
          <a:p>
            <a:fld id="{6D22F896-40B5-4ADD-8801-0D06FADFA095}" type="slidenum">
              <a:rPr lang="en-US" smtClean="0"/>
              <a:t>61</a:t>
            </a:fld>
            <a:endParaRPr lang="en-US" dirty="0"/>
          </a:p>
        </p:txBody>
      </p:sp>
    </p:spTree>
    <p:extLst>
      <p:ext uri="{BB962C8B-B14F-4D97-AF65-F5344CB8AC3E}">
        <p14:creationId xmlns:p14="http://schemas.microsoft.com/office/powerpoint/2010/main" val="116158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885071" y="970344"/>
            <a:ext cx="10016196" cy="4524315"/>
          </a:xfrm>
          <a:prstGeom prst="rect">
            <a:avLst/>
          </a:prstGeom>
          <a:noFill/>
        </p:spPr>
        <p:txBody>
          <a:bodyPr wrap="square" rtlCol="0">
            <a:spAutoFit/>
          </a:bodyPr>
          <a:lstStyle/>
          <a:p>
            <a:r>
              <a:rPr lang="en-US" sz="2400" dirty="0">
                <a:latin typeface="Rockwell" panose="02060603020205020403" pitchFamily="18" charset="0"/>
              </a:rPr>
              <a:t>The viewport is the user's visible area of a web page.</a:t>
            </a:r>
          </a:p>
          <a:p>
            <a:r>
              <a:rPr lang="en-US" sz="2400" dirty="0">
                <a:latin typeface="Rockwell" panose="02060603020205020403" pitchFamily="18" charset="0"/>
              </a:rPr>
              <a:t>The viewport varies with the device, and will be smaller on a mobile phone than on a computer screen.</a:t>
            </a:r>
          </a:p>
          <a:p>
            <a:r>
              <a:rPr lang="en-US" sz="2400" dirty="0">
                <a:latin typeface="Rockwell" panose="02060603020205020403" pitchFamily="18" charset="0"/>
              </a:rPr>
              <a:t>Before tablets and mobile phones, web pages were designed only for computer screens, and it was common for web pages to have a static design and a fixed size.</a:t>
            </a:r>
          </a:p>
          <a:p>
            <a:r>
              <a:rPr lang="en-US" sz="2400" dirty="0">
                <a:latin typeface="Rockwell" panose="02060603020205020403" pitchFamily="18" charset="0"/>
              </a:rPr>
              <a:t>Then, when we started surfing the internet using tablets and mobile phones, fixed size web pages were too large to fit the viewport. To fix this, browsers on those devices scaled down the entire web page to fit the screen.</a:t>
            </a:r>
          </a:p>
          <a:p>
            <a:r>
              <a:rPr lang="en-US" sz="2400" dirty="0">
                <a:latin typeface="Rockwell" panose="02060603020205020403" pitchFamily="18" charset="0"/>
              </a:rPr>
              <a:t>This was not perfect, but a quick </a:t>
            </a:r>
            <a:r>
              <a:rPr lang="en-US" sz="2400" dirty="0" smtClean="0">
                <a:latin typeface="Rockwell" panose="02060603020205020403" pitchFamily="18" charset="0"/>
              </a:rPr>
              <a:t>fix</a:t>
            </a:r>
          </a:p>
          <a:p>
            <a:endParaRPr lang="en-US" sz="2400" dirty="0">
              <a:latin typeface="Rockwell" panose="02060603020205020403" pitchFamily="18" charset="0"/>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395371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124221" y="1124445"/>
            <a:ext cx="9692641" cy="1846659"/>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Many web pages are based on a grid-view, which means that the page is divided into columns:</a:t>
            </a:r>
          </a:p>
          <a:p>
            <a:endParaRPr lang="en-US" dirty="0"/>
          </a:p>
        </p:txBody>
      </p:sp>
      <p:sp>
        <p:nvSpPr>
          <p:cNvPr id="3" name="TextBox 2"/>
          <p:cNvSpPr txBox="1"/>
          <p:nvPr/>
        </p:nvSpPr>
        <p:spPr>
          <a:xfrm>
            <a:off x="2700997" y="3169031"/>
            <a:ext cx="9115865" cy="156966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Using a grid-view is very helpful when designing web pages. It makes it easier to place elements on the page.</a:t>
            </a:r>
          </a:p>
        </p:txBody>
      </p:sp>
      <p:sp>
        <p:nvSpPr>
          <p:cNvPr id="7" name="Slide Number Placeholder 6"/>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467129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48640" y="802056"/>
            <a:ext cx="11296357" cy="1754326"/>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Responsive web design uses only HTML and CSS.</a:t>
            </a:r>
          </a:p>
          <a:p>
            <a:r>
              <a:rPr lang="en-US" sz="3600" b="1" dirty="0">
                <a:solidFill>
                  <a:srgbClr val="FFFF00"/>
                </a:solidFill>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Responsive web design is not a program or a JavaScript.</a:t>
            </a:r>
          </a:p>
        </p:txBody>
      </p:sp>
      <p:sp>
        <p:nvSpPr>
          <p:cNvPr id="3" name="TextBox 2"/>
          <p:cNvSpPr txBox="1"/>
          <p:nvPr/>
        </p:nvSpPr>
        <p:spPr>
          <a:xfrm>
            <a:off x="548640" y="3271233"/>
            <a:ext cx="9917724" cy="2308324"/>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latin typeface="Rockwell" panose="02060603020205020403" pitchFamily="18" charset="0"/>
                <a:ea typeface="PMingLiU-ExtB" panose="02020500000000000000" pitchFamily="18" charset="-120"/>
              </a:rPr>
              <a:t>Responsive Web Design is about using CSS and HTML to resize, hide, shrink, enlarge, or move the content to make it look good on any screen.</a:t>
            </a:r>
            <a:endParaRPr lang="en-US" sz="2000" b="1" dirty="0">
              <a:latin typeface="Rockwell" panose="02060603020205020403" pitchFamily="18" charset="0"/>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1016911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737860" y="646909"/>
            <a:ext cx="3580921"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Media </a:t>
            </a:r>
            <a:r>
              <a:rPr lang="en-US" sz="4400" b="1" dirty="0" smtClean="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Queries</a:t>
            </a:r>
            <a:endParaRPr lang="en-US" sz="4400" b="1" dirty="0">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endParaRPr>
          </a:p>
        </p:txBody>
      </p:sp>
      <p:sp>
        <p:nvSpPr>
          <p:cNvPr id="3" name="TextBox 2"/>
          <p:cNvSpPr txBox="1"/>
          <p:nvPr/>
        </p:nvSpPr>
        <p:spPr>
          <a:xfrm>
            <a:off x="737860" y="1416350"/>
            <a:ext cx="9092484" cy="1569660"/>
          </a:xfrm>
          <a:prstGeom prst="rect">
            <a:avLst/>
          </a:prstGeom>
          <a:noFill/>
        </p:spPr>
        <p:txBody>
          <a:bodyPr wrap="square" rtlCol="0">
            <a:spAutoFit/>
          </a:bodyPr>
          <a:lstStyle/>
          <a:p>
            <a:r>
              <a:rPr lang="en-US" sz="3200" b="1" dirty="0" smtClean="0">
                <a:latin typeface="PMingLiU-ExtB" panose="02020500000000000000" pitchFamily="18" charset="-120"/>
                <a:ea typeface="PMingLiU-ExtB" panose="02020500000000000000" pitchFamily="18" charset="-120"/>
              </a:rPr>
              <a:t>Media </a:t>
            </a:r>
            <a:r>
              <a:rPr lang="en-US" sz="3200" b="1" dirty="0">
                <a:latin typeface="PMingLiU-ExtB" panose="02020500000000000000" pitchFamily="18" charset="-120"/>
                <a:ea typeface="PMingLiU-ExtB" panose="02020500000000000000" pitchFamily="18" charset="-120"/>
              </a:rPr>
              <a:t>query is a CSS technique introduced in CSS3</a:t>
            </a:r>
            <a:r>
              <a:rPr lang="en-US" sz="3200" b="1" dirty="0" smtClean="0">
                <a:latin typeface="PMingLiU-ExtB" panose="02020500000000000000" pitchFamily="18" charset="-120"/>
                <a:ea typeface="PMingLiU-ExtB" panose="02020500000000000000" pitchFamily="18" charset="-120"/>
              </a:rPr>
              <a:t>.</a:t>
            </a:r>
          </a:p>
          <a:p>
            <a:r>
              <a:rPr lang="en-US" sz="3200" b="1" dirty="0">
                <a:latin typeface="PMingLiU-ExtB" panose="02020500000000000000" pitchFamily="18" charset="-120"/>
                <a:ea typeface="PMingLiU-ExtB" panose="02020500000000000000" pitchFamily="18" charset="-120"/>
              </a:rPr>
              <a:t>It uses the </a:t>
            </a:r>
            <a:r>
              <a:rPr lang="en-US" sz="3200" b="1" dirty="0">
                <a:solidFill>
                  <a:srgbClr val="FF00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a:t>
            </a:r>
            <a:r>
              <a:rPr lang="en-US" sz="3200" b="1" dirty="0" smtClean="0">
                <a:solidFill>
                  <a:srgbClr val="FF0000"/>
                </a:solidFill>
                <a:effectLst>
                  <a:outerShdw blurRad="38100" dist="38100" dir="2700000" algn="tl">
                    <a:srgbClr val="000000">
                      <a:alpha val="43137"/>
                    </a:srgbClr>
                  </a:outerShdw>
                </a:effectLst>
                <a:latin typeface="PMingLiU-ExtB" panose="02020500000000000000" pitchFamily="18" charset="-120"/>
                <a:ea typeface="PMingLiU-ExtB" panose="02020500000000000000" pitchFamily="18" charset="-120"/>
              </a:rPr>
              <a:t>media </a:t>
            </a:r>
            <a:r>
              <a:rPr lang="en-US" sz="3200" b="1" dirty="0">
                <a:latin typeface="PMingLiU-ExtB" panose="02020500000000000000" pitchFamily="18" charset="-120"/>
                <a:ea typeface="PMingLiU-ExtB" panose="02020500000000000000" pitchFamily="18" charset="-120"/>
              </a:rPr>
              <a:t>rule to include a block of CSS properties only if a certain condition is true.</a:t>
            </a:r>
          </a:p>
        </p:txBody>
      </p:sp>
      <p:sp>
        <p:nvSpPr>
          <p:cNvPr id="7" name="Slide Number Placeholder 6"/>
          <p:cNvSpPr>
            <a:spLocks noGrp="1"/>
          </p:cNvSpPr>
          <p:nvPr>
            <p:ph type="sldNum" sz="quarter" idx="12"/>
          </p:nvPr>
        </p:nvSpPr>
        <p:spPr/>
        <p:txBody>
          <a:bodyPr/>
          <a:lstStyle/>
          <a:p>
            <a:fld id="{6D22F896-40B5-4ADD-8801-0D06FADFA095}" type="slidenum">
              <a:rPr lang="en-US" smtClean="0"/>
              <a:t>65</a:t>
            </a:fld>
            <a:endParaRPr lang="en-US" dirty="0"/>
          </a:p>
        </p:txBody>
      </p:sp>
    </p:spTree>
    <p:extLst>
      <p:ext uri="{BB962C8B-B14F-4D97-AF65-F5344CB8AC3E}">
        <p14:creationId xmlns:p14="http://schemas.microsoft.com/office/powerpoint/2010/main" val="119662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a:t>
            </a:fld>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352"/>
          <a:stretch/>
        </p:blipFill>
        <p:spPr>
          <a:xfrm>
            <a:off x="2279374" y="787782"/>
            <a:ext cx="7030513" cy="506197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089" b="67512"/>
          <a:stretch/>
        </p:blipFill>
        <p:spPr>
          <a:xfrm>
            <a:off x="2279373" y="822391"/>
            <a:ext cx="7030513" cy="501544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2301" b="50986"/>
          <a:stretch/>
        </p:blipFill>
        <p:spPr>
          <a:xfrm>
            <a:off x="2279373" y="787782"/>
            <a:ext cx="7030513" cy="5049859"/>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8827" b="43098"/>
          <a:stretch/>
        </p:blipFill>
        <p:spPr>
          <a:xfrm>
            <a:off x="2279372" y="1420837"/>
            <a:ext cx="7030514" cy="3609775"/>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2822" y="253437"/>
            <a:ext cx="1395211" cy="6070218"/>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56338" b="14178"/>
          <a:stretch/>
        </p:blipFill>
        <p:spPr>
          <a:xfrm>
            <a:off x="3373775" y="335376"/>
            <a:ext cx="4375052" cy="6207125"/>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85352"/>
          <a:stretch/>
        </p:blipFill>
        <p:spPr>
          <a:xfrm>
            <a:off x="10562822" y="249124"/>
            <a:ext cx="1395211" cy="864028"/>
          </a:xfrm>
          <a:prstGeom prst="rect">
            <a:avLst/>
          </a:prstGeom>
        </p:spPr>
      </p:pic>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85400"/>
          <a:stretch/>
        </p:blipFill>
        <p:spPr>
          <a:xfrm>
            <a:off x="10562822" y="249124"/>
            <a:ext cx="1395211" cy="886250"/>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4300" b="67149"/>
          <a:stretch/>
        </p:blipFill>
        <p:spPr>
          <a:xfrm>
            <a:off x="10562822" y="1126403"/>
            <a:ext cx="1395211" cy="1086710"/>
          </a:xfrm>
          <a:prstGeom prst="rect">
            <a:avLst/>
          </a:prstGeom>
        </p:spPr>
      </p:pic>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2078" b="50338"/>
          <a:stretch/>
        </p:blipFill>
        <p:spPr>
          <a:xfrm>
            <a:off x="10562822" y="2213112"/>
            <a:ext cx="1395211" cy="993914"/>
          </a:xfrm>
          <a:prstGeom prst="rect">
            <a:avLst/>
          </a:prstGeom>
        </p:spPr>
      </p:pic>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49275" b="43575"/>
          <a:stretch/>
        </p:blipFill>
        <p:spPr>
          <a:xfrm>
            <a:off x="10562822" y="3193774"/>
            <a:ext cx="1395211" cy="490331"/>
          </a:xfrm>
          <a:prstGeom prst="rect">
            <a:avLst/>
          </a:prstGeom>
        </p:spPr>
      </p:pic>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6205" b="13436"/>
          <a:stretch/>
        </p:blipFill>
        <p:spPr>
          <a:xfrm>
            <a:off x="10562821" y="3684105"/>
            <a:ext cx="1395211" cy="1802295"/>
          </a:xfrm>
          <a:prstGeom prst="rect">
            <a:avLst/>
          </a:prstGeom>
        </p:spPr>
      </p:pic>
    </p:spTree>
    <p:extLst>
      <p:ext uri="{BB962C8B-B14F-4D97-AF65-F5344CB8AC3E}">
        <p14:creationId xmlns:p14="http://schemas.microsoft.com/office/powerpoint/2010/main" val="42543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42"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8</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298" y="970344"/>
            <a:ext cx="8736037" cy="555642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410"/>
          <a:stretch/>
        </p:blipFill>
        <p:spPr>
          <a:xfrm>
            <a:off x="3179297" y="970344"/>
            <a:ext cx="8736037" cy="5556422"/>
          </a:xfrm>
          <a:prstGeom prst="rect">
            <a:avLst/>
          </a:prstGeom>
        </p:spPr>
      </p:pic>
    </p:spTree>
    <p:extLst>
      <p:ext uri="{BB962C8B-B14F-4D97-AF65-F5344CB8AC3E}">
        <p14:creationId xmlns:p14="http://schemas.microsoft.com/office/powerpoint/2010/main" val="325624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9</a:t>
            </a:fld>
            <a:endParaRPr lang="en-US" dirty="0"/>
          </a:p>
        </p:txBody>
      </p:sp>
      <p:sp>
        <p:nvSpPr>
          <p:cNvPr id="3" name="TextBox 2"/>
          <p:cNvSpPr txBox="1"/>
          <p:nvPr/>
        </p:nvSpPr>
        <p:spPr>
          <a:xfrm>
            <a:off x="2538657" y="530615"/>
            <a:ext cx="5345723" cy="830997"/>
          </a:xfrm>
          <a:prstGeom prst="rect">
            <a:avLst/>
          </a:prstGeom>
          <a:noFill/>
        </p:spPr>
        <p:txBody>
          <a:bodyPr wrap="square" rtlCol="0">
            <a:spAutoFit/>
          </a:bodyPr>
          <a:lstStyle/>
          <a:p>
            <a:r>
              <a:rPr lang="en-US" sz="48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PMingLiU-ExtB" panose="02020500000000000000" pitchFamily="18" charset="-120"/>
                <a:ea typeface="PMingLiU-ExtB" panose="02020500000000000000" pitchFamily="18" charset="-120"/>
              </a:rPr>
              <a:t>Features and Benefits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641" y="2124760"/>
            <a:ext cx="3892687" cy="35143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244" y="2124760"/>
            <a:ext cx="3884881" cy="35143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521" y="2469055"/>
            <a:ext cx="4458579" cy="28257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243" y="2124759"/>
            <a:ext cx="4073137" cy="351432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7435" y="2244941"/>
            <a:ext cx="4914276" cy="32273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627" y="242119"/>
            <a:ext cx="1768573" cy="152037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8627" y="1204867"/>
            <a:ext cx="1768573" cy="152308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1830" y="2244940"/>
            <a:ext cx="1757032" cy="160960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8626" y="3308295"/>
            <a:ext cx="1760331" cy="117929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8626" y="3957947"/>
            <a:ext cx="1760331" cy="1336838"/>
          </a:xfrm>
          <a:prstGeom prst="rect">
            <a:avLst/>
          </a:prstGeom>
        </p:spPr>
      </p:pic>
    </p:spTree>
    <p:extLst>
      <p:ext uri="{BB962C8B-B14F-4D97-AF65-F5344CB8AC3E}">
        <p14:creationId xmlns:p14="http://schemas.microsoft.com/office/powerpoint/2010/main" val="1276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Effect transition="in" filter="fade">
                                      <p:cBhvr>
                                        <p:cTn id="38" dur="1000"/>
                                        <p:tgtEl>
                                          <p:spTgt spid="4"/>
                                        </p:tgtEl>
                                      </p:cBhvr>
                                    </p:animEffect>
                                  </p:childTnLst>
                                </p:cTn>
                              </p:par>
                              <p:par>
                                <p:cTn id="39" presetID="2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1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53" presetClass="entr" presetSubtype="16"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Effect transition="in" filter="fade">
                                      <p:cBhvr>
                                        <p:cTn id="50" dur="1000"/>
                                        <p:tgtEl>
                                          <p:spTgt spid="7"/>
                                        </p:tgtEl>
                                      </p:cBhvr>
                                    </p:animEffect>
                                  </p:childTnLst>
                                </p:cTn>
                              </p:par>
                              <p:par>
                                <p:cTn id="51" presetID="2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1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fltVal val="0"/>
                                          </p:val>
                                        </p:tav>
                                        <p:tav tm="100000">
                                          <p:val>
                                            <p:strVal val="#ppt_w"/>
                                          </p:val>
                                        </p:tav>
                                      </p:tavLst>
                                    </p:anim>
                                    <p:anim calcmode="lin" valueType="num">
                                      <p:cBhvr>
                                        <p:cTn id="61" dur="1000" fill="hold"/>
                                        <p:tgtEl>
                                          <p:spTgt spid="6"/>
                                        </p:tgtEl>
                                        <p:attrNameLst>
                                          <p:attrName>ppt_h</p:attrName>
                                        </p:attrNameLst>
                                      </p:cBhvr>
                                      <p:tavLst>
                                        <p:tav tm="0">
                                          <p:val>
                                            <p:fltVal val="0"/>
                                          </p:val>
                                        </p:tav>
                                        <p:tav tm="100000">
                                          <p:val>
                                            <p:strVal val="#ppt_h"/>
                                          </p:val>
                                        </p:tav>
                                      </p:tavLst>
                                    </p:anim>
                                    <p:animEffect transition="in" filter="fade">
                                      <p:cBhvr>
                                        <p:cTn id="62" dur="1000"/>
                                        <p:tgtEl>
                                          <p:spTgt spid="6"/>
                                        </p:tgtEl>
                                      </p:cBhvr>
                                    </p:animEffect>
                                  </p:childTnLst>
                                </p:cTn>
                              </p:par>
                              <p:par>
                                <p:cTn id="63" presetID="2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10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
                                        </p:tgtEl>
                                        <p:attrNameLst>
                                          <p:attrName>style.visibility</p:attrName>
                                        </p:attrNameLst>
                                      </p:cBhvr>
                                      <p:to>
                                        <p:strVal val="hidden"/>
                                      </p:to>
                                    </p:set>
                                  </p:childTnLst>
                                </p:cTn>
                              </p:par>
                              <p:par>
                                <p:cTn id="70" presetID="22" presetClass="entr" presetSubtype="4"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1000"/>
                                        <p:tgtEl>
                                          <p:spTgt spid="12"/>
                                        </p:tgtEl>
                                      </p:cBhvr>
                                    </p:animEffect>
                                  </p:childTnLst>
                                </p:cTn>
                              </p:par>
                              <p:par>
                                <p:cTn id="73" presetID="53" presetClass="entr" presetSubtype="16"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1000" fill="hold"/>
                                        <p:tgtEl>
                                          <p:spTgt spid="8"/>
                                        </p:tgtEl>
                                        <p:attrNameLst>
                                          <p:attrName>ppt_w</p:attrName>
                                        </p:attrNameLst>
                                      </p:cBhvr>
                                      <p:tavLst>
                                        <p:tav tm="0">
                                          <p:val>
                                            <p:fltVal val="0"/>
                                          </p:val>
                                        </p:tav>
                                        <p:tav tm="100000">
                                          <p:val>
                                            <p:strVal val="#ppt_w"/>
                                          </p:val>
                                        </p:tav>
                                      </p:tavLst>
                                    </p:anim>
                                    <p:anim calcmode="lin" valueType="num">
                                      <p:cBhvr>
                                        <p:cTn id="76" dur="1000" fill="hold"/>
                                        <p:tgtEl>
                                          <p:spTgt spid="8"/>
                                        </p:tgtEl>
                                        <p:attrNameLst>
                                          <p:attrName>ppt_h</p:attrName>
                                        </p:attrNameLst>
                                      </p:cBhvr>
                                      <p:tavLst>
                                        <p:tav tm="0">
                                          <p:val>
                                            <p:fltVal val="0"/>
                                          </p:val>
                                        </p:tav>
                                        <p:tav tm="100000">
                                          <p:val>
                                            <p:strVal val="#ppt_h"/>
                                          </p:val>
                                        </p:tav>
                                      </p:tavLst>
                                    </p:anim>
                                    <p:animEffect transition="in" filter="fade">
                                      <p:cBhvr>
                                        <p:cTn id="77" dur="10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8"/>
                                        </p:tgtEl>
                                        <p:attrNameLst>
                                          <p:attrName>style.visibility</p:attrName>
                                        </p:attrNameLst>
                                      </p:cBhvr>
                                      <p:to>
                                        <p:strVal val="hidden"/>
                                      </p:to>
                                    </p:set>
                                  </p:childTnLst>
                                </p:cTn>
                              </p:par>
                              <p:par>
                                <p:cTn id="82" presetID="22" presetClass="entr" presetSubtype="4"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13737</TotalTime>
  <Words>805</Words>
  <Application>Microsoft Office PowerPoint</Application>
  <PresentationFormat>Widescreen</PresentationFormat>
  <Paragraphs>168</Paragraphs>
  <Slides>65</Slides>
  <Notes>3</Notes>
  <HiddenSlides>17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PMingLiU-ExtB</vt:lpstr>
      <vt:lpstr>Adobe Kaiti Std R</vt:lpstr>
      <vt:lpstr>Arial</vt:lpstr>
      <vt:lpstr>Calibri</vt:lpstr>
      <vt:lpstr>Century Gothic</vt:lpstr>
      <vt:lpstr>Menlo</vt:lpstr>
      <vt:lpstr>Rockwell</vt:lpstr>
      <vt:lpstr>Tahoma</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btn-group </vt:lpstr>
      <vt:lpstr>PowerPoint Presentation</vt:lpstr>
      <vt:lpstr>nav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Bootstrap</vt:lpstr>
      <vt:lpstr>فهرست مطالب: تعریف کاربرد مزیت نحوه استفاده معرفی سایت های مربوطه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طراحی سایت های  واکنش گرا و  bootstrap</dc:title>
  <dc:creator>marzi mohamadi</dc:creator>
  <cp:lastModifiedBy>newman</cp:lastModifiedBy>
  <cp:revision>87</cp:revision>
  <dcterms:created xsi:type="dcterms:W3CDTF">2015-10-17T13:22:14Z</dcterms:created>
  <dcterms:modified xsi:type="dcterms:W3CDTF">2016-02-14T06:16:39Z</dcterms:modified>
</cp:coreProperties>
</file>