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a-IR" sz="6000" dirty="0" smtClean="0">
                <a:solidFill>
                  <a:srgbClr val="FFFF00"/>
                </a:solidFill>
                <a:cs typeface="EntezareZohoor 1 **" pitchFamily="2" charset="-78"/>
              </a:rPr>
              <a:t>فرایند رشد و تکامل مدیریت استراتژیک</a:t>
            </a:r>
            <a:endParaRPr lang="en-US" sz="6000" dirty="0">
              <a:solidFill>
                <a:srgbClr val="FFFF00"/>
              </a:solidFill>
              <a:cs typeface="EntezareZohoor 1 **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4. استراتژی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 smtClean="0">
                <a:cs typeface="B Mitra" pitchFamily="2" charset="-78"/>
              </a:rPr>
              <a:t>دو راه حل اصلی در قبال چنین محیطهایی: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خروج از چنین محیطهایی: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افزایش قابلیتها در صورت لزوم ماندن در چنین محیطهایی.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شکاف میان تغییرات محیطی و برنامه و استراتژی؛ </a:t>
            </a:r>
            <a:endParaRPr lang="fa-IR" sz="2800" dirty="0" smtClean="0">
              <a:cs typeface="B Mitra" pitchFamily="2" charset="-78"/>
            </a:endParaRPr>
          </a:p>
          <a:p>
            <a:pPr lvl="2" algn="just" rtl="1">
              <a:buNone/>
            </a:pPr>
            <a:r>
              <a:rPr lang="fa-IR" dirty="0" smtClean="0">
                <a:cs typeface="B Mitra" pitchFamily="2" charset="-78"/>
              </a:rPr>
              <a:t>تغییر </a:t>
            </a:r>
            <a:r>
              <a:rPr lang="fa-IR" dirty="0" smtClean="0">
                <a:cs typeface="B Mitra" pitchFamily="2" charset="-78"/>
              </a:rPr>
              <a:t>محیط ----- تغییر استراتژی (5 تا 10 سال)؛ ---- تغییر قابلیتها (5 تا 10 سال)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برنامه استراتژیک آمده است که با لحاظ روندهای محیطی از غافگیری جلوگیری کند و از فرصتها استفاده می کند. پیش بینی می کنیم و بر اساس آن برنامه و نه به هنگام اتفاق. 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در شناسایی محیط، فرد باید تضمین بدهد که اینگونه می شود و من این راه حل را می دهم. </a:t>
            </a:r>
            <a:endParaRPr lang="fa-IR" sz="2800" dirty="0" smtClean="0">
              <a:cs typeface="B Mitra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solidFill>
                  <a:srgbClr val="C00000"/>
                </a:solidFill>
                <a:cs typeface="B Mitra" pitchFamily="2" charset="-78"/>
              </a:rPr>
              <a:t>برنامه ریزی استراتژیک</a:t>
            </a:r>
            <a:endParaRPr lang="fa-IR" sz="4400" b="1" dirty="0" smtClean="0">
              <a:solidFill>
                <a:srgbClr val="C0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4. استراتژی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 smtClean="0">
                <a:cs typeface="B Mitra" pitchFamily="2" charset="-78"/>
              </a:rPr>
              <a:t>پیش بینی </a:t>
            </a:r>
            <a:r>
              <a:rPr lang="fa-IR" sz="2800" dirty="0" smtClean="0">
                <a:cs typeface="B Mitra" pitchFamily="2" charset="-78"/>
              </a:rPr>
              <a:t>محیط درست بود </a:t>
            </a:r>
            <a:r>
              <a:rPr lang="fa-IR" sz="2800" dirty="0" smtClean="0">
                <a:cs typeface="B Mitra" pitchFamily="2" charset="-78"/>
              </a:rPr>
              <a:t>و </a:t>
            </a:r>
            <a:r>
              <a:rPr lang="fa-IR" sz="2800" dirty="0" smtClean="0">
                <a:cs typeface="B Mitra" pitchFamily="2" charset="-78"/>
              </a:rPr>
              <a:t>راهکارها</a:t>
            </a:r>
            <a:r>
              <a:rPr lang="fa-IR" sz="2800" dirty="0" smtClean="0">
                <a:cs typeface="B Mitra" pitchFamily="2" charset="-78"/>
              </a:rPr>
              <a:t>، اما در عمل اجرا نشد. </a:t>
            </a:r>
            <a:endParaRPr lang="fa-IR" sz="2800" dirty="0" smtClean="0">
              <a:cs typeface="B Mitra" pitchFamily="2" charset="-78"/>
            </a:endParaRPr>
          </a:p>
          <a:p>
            <a:pPr algn="just" rtl="1"/>
            <a:r>
              <a:rPr lang="fa-IR" sz="2800" dirty="0" smtClean="0">
                <a:cs typeface="B Mitra" pitchFamily="2" charset="-78"/>
              </a:rPr>
              <a:t>علت</a:t>
            </a:r>
            <a:r>
              <a:rPr lang="fa-IR" sz="2800" dirty="0" smtClean="0">
                <a:cs typeface="B Mitra" pitchFamily="2" charset="-78"/>
              </a:rPr>
              <a:t>: ساختار و منابع انسانی و ... همراه نشده اند. </a:t>
            </a:r>
            <a:endParaRPr lang="fa-IR" sz="2800" dirty="0" smtClean="0">
              <a:cs typeface="B Mitra" pitchFamily="2" charset="-78"/>
            </a:endParaRPr>
          </a:p>
          <a:p>
            <a:pPr algn="just" rtl="1"/>
            <a:r>
              <a:rPr lang="fa-IR" sz="2800" dirty="0" smtClean="0">
                <a:cs typeface="B Mitra" pitchFamily="2" charset="-78"/>
              </a:rPr>
              <a:t>لذا </a:t>
            </a:r>
            <a:r>
              <a:rPr lang="fa-IR" sz="2800" dirty="0" smtClean="0">
                <a:cs typeface="B Mitra" pitchFamily="2" charset="-78"/>
              </a:rPr>
              <a:t>مهم شد که اجرا را هم خود مدیریت استراتژیک بگیرد. از همان ابتدا باید بستر اجرا را دید. </a:t>
            </a:r>
            <a:endParaRPr lang="fa-IR" sz="2800" dirty="0" smtClean="0">
              <a:cs typeface="B Mitra" pitchFamily="2" charset="-78"/>
            </a:endParaRPr>
          </a:p>
          <a:p>
            <a:pPr algn="just" rtl="1"/>
            <a:r>
              <a:rPr lang="fa-IR" sz="2800" dirty="0" smtClean="0">
                <a:cs typeface="B Mitra" pitchFamily="2" charset="-78"/>
              </a:rPr>
              <a:t>لذا </a:t>
            </a:r>
            <a:r>
              <a:rPr lang="fa-IR" sz="2800" dirty="0" smtClean="0">
                <a:cs typeface="B Mitra" pitchFamily="2" charset="-78"/>
              </a:rPr>
              <a:t>نقاط ضعف و قوت را از همان ابتدا دیدند. این اجرا با اجرای مدیریت فرق می کند؛ اینجا منظور بسترسازی اجرای استراتژی </a:t>
            </a:r>
            <a:r>
              <a:rPr lang="fa-IR" sz="2800" dirty="0" smtClean="0">
                <a:cs typeface="B Mitra" pitchFamily="2" charset="-78"/>
              </a:rPr>
              <a:t>است.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مهمترین کار مدیریت، برنامه ریزی هست، اما سخت ترین آن، اجرا است</a:t>
            </a:r>
            <a:r>
              <a:rPr lang="fa-IR" sz="2800" dirty="0" smtClean="0">
                <a:cs typeface="B Mitra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دیدن ذینفعان، ساختارهای شبکه ای، تصمیم گیری گروهی، فرهنگ سازمانی، رهبری و ...، همه برای این پدید </a:t>
            </a:r>
            <a:r>
              <a:rPr lang="fa-IR" sz="2800" dirty="0" smtClean="0">
                <a:cs typeface="B Mitra" pitchFamily="2" charset="-78"/>
              </a:rPr>
              <a:t>آمد.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وحدت فکر و عمل؛ وحدت برنامه ریزی و اجرا</a:t>
            </a:r>
            <a:endParaRPr lang="fa-IR" sz="2800" dirty="0" smtClean="0">
              <a:cs typeface="B Mitra" pitchFamily="2" charset="-78"/>
            </a:endParaRPr>
          </a:p>
          <a:p>
            <a:pPr algn="ctr" rtl="1">
              <a:buNone/>
            </a:pPr>
            <a:r>
              <a:rPr lang="fa-IR" sz="4000" b="1" dirty="0" smtClean="0">
                <a:solidFill>
                  <a:srgbClr val="C00000"/>
                </a:solidFill>
                <a:cs typeface="B Mitra" pitchFamily="2" charset="-78"/>
              </a:rPr>
              <a:t>مدیریت استراتژیک</a:t>
            </a:r>
            <a:endParaRPr lang="fa-IR" sz="4000" b="1" dirty="0" smtClean="0">
              <a:solidFill>
                <a:srgbClr val="C0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2238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1. مکتب کلاسیکها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a-IR" sz="2800" b="1" dirty="0" smtClean="0">
                <a:latin typeface="Cambria"/>
                <a:ea typeface="Times New Roman"/>
                <a:cs typeface="B Mitra" pitchFamily="2" charset="-78"/>
              </a:rPr>
              <a:t>شامل سه </a:t>
            </a:r>
            <a:r>
              <a:rPr lang="fa-IR" sz="2800" b="1" dirty="0" smtClean="0">
                <a:latin typeface="Cambria"/>
                <a:ea typeface="Times New Roman"/>
                <a:cs typeface="B Mitra" pitchFamily="2" charset="-78"/>
              </a:rPr>
              <a:t>جریان:</a:t>
            </a: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fa-IR" sz="2800" b="1" dirty="0" smtClean="0">
              <a:latin typeface="Cambria"/>
              <a:ea typeface="Times New Roman"/>
              <a:cs typeface="B Mitra" pitchFamily="2" charset="-78"/>
            </a:endParaRP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fa-IR" sz="2800" b="1" dirty="0" smtClean="0">
              <a:latin typeface="Cambria"/>
              <a:ea typeface="Times New Roman"/>
              <a:cs typeface="B Mitra" pitchFamily="2" charset="-78"/>
            </a:endParaRP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fa-IR" sz="2800" b="1" dirty="0" smtClean="0">
              <a:latin typeface="Cambria"/>
              <a:ea typeface="Times New Roman"/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بروکراسی (تقسیم کار، حاکمیت قانون و رویه و </a:t>
            </a:r>
            <a:r>
              <a:rPr lang="fa-IR" sz="2400" dirty="0" smtClean="0">
                <a:cs typeface="B Mitra" pitchFamily="2" charset="-78"/>
              </a:rPr>
              <a:t>...) </a:t>
            </a:r>
            <a:endParaRPr lang="fa-IR" sz="2400" dirty="0" smtClean="0"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چهارده </a:t>
            </a:r>
            <a:r>
              <a:rPr lang="fa-IR" sz="2400" dirty="0" smtClean="0">
                <a:cs typeface="B Mitra" pitchFamily="2" charset="-78"/>
              </a:rPr>
              <a:t>اصل فایول (وحدت فرماندهی، انضباط و ...) </a:t>
            </a:r>
          </a:p>
          <a:p>
            <a:pPr marL="274320" lvl="1" indent="-274320" algn="just" rtl="1">
              <a:spcBef>
                <a:spcPts val="580"/>
              </a:spcBef>
              <a:buClr>
                <a:schemeClr val="accent1"/>
              </a:buClr>
            </a:pPr>
            <a:r>
              <a:rPr lang="fa-IR" dirty="0" smtClean="0">
                <a:cs typeface="B Mitra" pitchFamily="2" charset="-78"/>
              </a:rPr>
              <a:t>تیلور</a:t>
            </a:r>
            <a:r>
              <a:rPr lang="fa-IR" dirty="0" smtClean="0">
                <a:cs typeface="B Mitra" pitchFamily="2" charset="-78"/>
              </a:rPr>
              <a:t>: کاربرد دانش در بهبود روش انجام کار و منابع انسانی؛ مهندسی کار؛ </a:t>
            </a:r>
            <a:endParaRPr lang="fa-IR" dirty="0" smtClean="0">
              <a:cs typeface="B Mitra" pitchFamily="2" charset="-78"/>
            </a:endParaRPr>
          </a:p>
          <a:p>
            <a:pPr marL="548640" lvl="2" indent="-274320" algn="just" rtl="1">
              <a:spcBef>
                <a:spcPts val="580"/>
              </a:spcBef>
              <a:buClr>
                <a:schemeClr val="accent1"/>
              </a:buClr>
            </a:pPr>
            <a:r>
              <a:rPr lang="fa-IR" dirty="0" smtClean="0">
                <a:cs typeface="B Mitra" pitchFamily="2" charset="-78"/>
              </a:rPr>
              <a:t>تا </a:t>
            </a:r>
            <a:r>
              <a:rPr lang="fa-IR" dirty="0" smtClean="0">
                <a:cs typeface="B Mitra" pitchFamily="2" charset="-78"/>
              </a:rPr>
              <a:t>قبل از این، تاکید روی مواد اولیه؛ </a:t>
            </a:r>
            <a:endParaRPr lang="fa-IR" dirty="0" smtClean="0">
              <a:cs typeface="B Mitra" pitchFamily="2" charset="-78"/>
            </a:endParaRPr>
          </a:p>
          <a:p>
            <a:pPr marL="548640" lvl="2" indent="-274320" algn="just" rtl="1">
              <a:spcBef>
                <a:spcPts val="580"/>
              </a:spcBef>
              <a:buClr>
                <a:schemeClr val="accent1"/>
              </a:buClr>
            </a:pPr>
            <a:r>
              <a:rPr lang="fa-IR" dirty="0" smtClean="0">
                <a:cs typeface="B Mitra" pitchFamily="2" charset="-78"/>
              </a:rPr>
              <a:t>تغییر </a:t>
            </a:r>
            <a:r>
              <a:rPr lang="fa-IR" dirty="0" smtClean="0">
                <a:cs typeface="B Mitra" pitchFamily="2" charset="-78"/>
              </a:rPr>
              <a:t>شیوه کار؛ </a:t>
            </a:r>
            <a:endParaRPr lang="fa-IR" dirty="0" smtClean="0">
              <a:cs typeface="B Mitra" pitchFamily="2" charset="-78"/>
            </a:endParaRPr>
          </a:p>
          <a:p>
            <a:pPr marL="548640" lvl="2" indent="-274320" algn="just" rtl="1">
              <a:spcBef>
                <a:spcPts val="580"/>
              </a:spcBef>
              <a:buClr>
                <a:schemeClr val="accent1"/>
              </a:buClr>
            </a:pPr>
            <a:r>
              <a:rPr lang="fa-IR" dirty="0" smtClean="0">
                <a:cs typeface="B Mitra" pitchFamily="2" charset="-78"/>
              </a:rPr>
              <a:t>افزایش </a:t>
            </a:r>
            <a:r>
              <a:rPr lang="fa-IR" dirty="0" smtClean="0">
                <a:cs typeface="B Mitra" pitchFamily="2" charset="-78"/>
              </a:rPr>
              <a:t>میزان کار، نه با کار سخت تر و نه با کار بیشتر بلکه با کار بهره ورتر (با شکست کار، تنظیم فرایند، بهترین ابزار و آموزش). </a:t>
            </a:r>
            <a:endParaRPr lang="fa-IR" b="1" dirty="0" smtClean="0">
              <a:latin typeface="Cambria"/>
              <a:ea typeface="Times New Roman"/>
              <a:cs typeface="B Mitra" pitchFamily="2" charset="-78"/>
            </a:endParaRP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fa-IR" sz="2800" b="1" dirty="0" smtClean="0">
              <a:latin typeface="Cambria"/>
              <a:ea typeface="Times New Roman"/>
              <a:cs typeface="B Mitra" pitchFamily="2" charset="-78"/>
            </a:endParaRP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fa-IR" sz="2800" b="1" dirty="0" smtClean="0">
              <a:latin typeface="Cambria"/>
              <a:ea typeface="Times New Roman"/>
              <a:cs typeface="B Mitra" pitchFamily="2" charset="-78"/>
            </a:endParaRPr>
          </a:p>
          <a:p>
            <a:pPr marL="342900" lvl="0" indent="-34290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3200" b="1" dirty="0" smtClean="0">
              <a:latin typeface="Cambria"/>
              <a:ea typeface="Times New Roman"/>
              <a:cs typeface="B Mitra" pitchFamily="2" charset="-78"/>
            </a:endParaRPr>
          </a:p>
          <a:p>
            <a:pPr algn="r" rtl="1"/>
            <a:endParaRPr lang="en-US" dirty="0">
              <a:cs typeface="B Mitra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981200"/>
          <a:ext cx="8001001" cy="1766352"/>
        </p:xfrm>
        <a:graphic>
          <a:graphicData uri="http://schemas.openxmlformats.org/drawingml/2006/table">
            <a:tbl>
              <a:tblPr rtl="1"/>
              <a:tblGrid>
                <a:gridCol w="2660858"/>
                <a:gridCol w="1014903"/>
                <a:gridCol w="4325240"/>
              </a:tblGrid>
              <a:tr h="4769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latin typeface="B Mitra"/>
                          <a:ea typeface="Calibri"/>
                          <a:cs typeface="B Mitra" pitchFamily="2" charset="-78"/>
                        </a:rPr>
                        <a:t>جریان فکری آلمان</a:t>
                      </a:r>
                      <a:endParaRPr lang="en-US" sz="28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latin typeface="B Mitra"/>
                          <a:ea typeface="Calibri"/>
                          <a:cs typeface="B Mitra" pitchFamily="2" charset="-78"/>
                        </a:rPr>
                        <a:t>وبر</a:t>
                      </a:r>
                      <a:endParaRPr lang="en-US" sz="28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latin typeface="B Mitra"/>
                          <a:ea typeface="Calibri"/>
                          <a:cs typeface="B Mitra" pitchFamily="2" charset="-78"/>
                        </a:rPr>
                        <a:t>بروکراسی</a:t>
                      </a:r>
                      <a:endParaRPr lang="en-US" sz="28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8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latin typeface="B Mitra"/>
                          <a:ea typeface="Calibri"/>
                          <a:cs typeface="B Mitra" pitchFamily="2" charset="-78"/>
                        </a:rPr>
                        <a:t>جریان فکری فرانسه</a:t>
                      </a:r>
                      <a:endParaRPr lang="en-US" sz="28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latin typeface="B Mitra"/>
                          <a:ea typeface="Calibri"/>
                          <a:cs typeface="B Mitra" pitchFamily="2" charset="-78"/>
                        </a:rPr>
                        <a:t>فایول</a:t>
                      </a:r>
                      <a:endParaRPr lang="en-US" sz="28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latin typeface="B Mitra"/>
                          <a:ea typeface="Calibri"/>
                          <a:cs typeface="B Mitra" pitchFamily="2" charset="-78"/>
                        </a:rPr>
                        <a:t>اصول همگانی مدیریت</a:t>
                      </a:r>
                      <a:endParaRPr lang="en-US" sz="28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8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latin typeface="B Mitra"/>
                          <a:ea typeface="Calibri"/>
                          <a:cs typeface="B Mitra" pitchFamily="2" charset="-78"/>
                        </a:rPr>
                        <a:t>جریان فکری آمریکا</a:t>
                      </a:r>
                      <a:endParaRPr lang="en-US" sz="28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latin typeface="B Mitra"/>
                          <a:ea typeface="Calibri"/>
                          <a:cs typeface="B Mitra" pitchFamily="2" charset="-78"/>
                        </a:rPr>
                        <a:t>تیلور</a:t>
                      </a:r>
                      <a:endParaRPr lang="en-US" sz="28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latin typeface="B Mitra"/>
                          <a:ea typeface="Calibri"/>
                          <a:cs typeface="B Mitra" pitchFamily="2" charset="-78"/>
                        </a:rPr>
                        <a:t>مدیریت علمی: کاربرد علم در مدیریت</a:t>
                      </a:r>
                      <a:endParaRPr lang="en-US" sz="28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1. مکتب کلاسیکها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 smtClean="0">
                <a:cs typeface="B Mitra" pitchFamily="2" charset="-78"/>
              </a:rPr>
              <a:t>با </a:t>
            </a:r>
            <a:r>
              <a:rPr lang="fa-IR" sz="2400" dirty="0" smtClean="0">
                <a:cs typeface="B Mitra" pitchFamily="2" charset="-78"/>
              </a:rPr>
              <a:t>وجود حرکت جداگانه، همه به یکجا رسیدند. </a:t>
            </a:r>
            <a:endParaRPr lang="fa-IR" sz="2400" dirty="0" smtClean="0"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هر </a:t>
            </a:r>
            <a:r>
              <a:rPr lang="fa-IR" sz="2400" dirty="0" smtClean="0">
                <a:cs typeface="B Mitra" pitchFamily="2" charset="-78"/>
              </a:rPr>
              <a:t>چند </a:t>
            </a:r>
            <a:r>
              <a:rPr lang="fa-IR" sz="2400" dirty="0" smtClean="0">
                <a:cs typeface="B Mitra" pitchFamily="2" charset="-78"/>
              </a:rPr>
              <a:t>سطوح آنها متفاوت بود؛ کارگاه و </a:t>
            </a:r>
            <a:r>
              <a:rPr lang="fa-IR" sz="2400" dirty="0" smtClean="0">
                <a:cs typeface="B Mitra" pitchFamily="2" charset="-78"/>
              </a:rPr>
              <a:t>... . </a:t>
            </a:r>
            <a:endParaRPr lang="fa-IR" sz="2400" dirty="0" smtClean="0"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تاکید </a:t>
            </a:r>
            <a:r>
              <a:rPr lang="fa-IR" sz="2400" dirty="0" smtClean="0">
                <a:cs typeface="B Mitra" pitchFamily="2" charset="-78"/>
              </a:rPr>
              <a:t>همه </a:t>
            </a:r>
            <a:r>
              <a:rPr lang="fa-IR" sz="2400" u="sng" dirty="0" smtClean="0">
                <a:cs typeface="B Mitra" pitchFamily="2" charset="-78"/>
              </a:rPr>
              <a:t>روی ساختار رسمی</a:t>
            </a:r>
            <a:r>
              <a:rPr lang="fa-IR" sz="2400" dirty="0" smtClean="0">
                <a:cs typeface="B Mitra" pitchFamily="2" charset="-78"/>
              </a:rPr>
              <a:t> (سلسله مراتب، فرایند، رویه، استاندارد، ضابطه و ...) </a:t>
            </a:r>
            <a:endParaRPr lang="fa-IR" sz="24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قانون </a:t>
            </a:r>
            <a:r>
              <a:rPr lang="fa-IR" sz="2200" dirty="0" smtClean="0">
                <a:cs typeface="B Mitra" pitchFamily="2" charset="-78"/>
              </a:rPr>
              <a:t>محوری به جای سلیقه. </a:t>
            </a:r>
            <a:endParaRPr lang="fa-IR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ضابطه </a:t>
            </a:r>
            <a:r>
              <a:rPr lang="fa-IR" sz="2200" dirty="0" smtClean="0">
                <a:cs typeface="B Mitra" pitchFamily="2" charset="-78"/>
              </a:rPr>
              <a:t>ای ملاک است که بر اساس کار کارشناسی و علم باشد؛ </a:t>
            </a:r>
            <a:endParaRPr lang="fa-IR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استفاده </a:t>
            </a:r>
            <a:r>
              <a:rPr lang="fa-IR" sz="2200" dirty="0" smtClean="0">
                <a:cs typeface="B Mitra" pitchFamily="2" charset="-78"/>
              </a:rPr>
              <a:t>از دو اصل مهم: ضابطه و علم و ابتنای سازمان بر اساس این دو. </a:t>
            </a:r>
            <a:endParaRPr lang="fa-IR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سازمان</a:t>
            </a:r>
            <a:r>
              <a:rPr lang="fa-IR" sz="2200" dirty="0" smtClean="0">
                <a:cs typeface="B Mitra" pitchFamily="2" charset="-78"/>
              </a:rPr>
              <a:t>: بزرگترین ابداع </a:t>
            </a:r>
            <a:r>
              <a:rPr lang="fa-IR" sz="2200" dirty="0" smtClean="0">
                <a:cs typeface="B Mitra" pitchFamily="2" charset="-78"/>
              </a:rPr>
              <a:t>بشر</a:t>
            </a: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سازمان </a:t>
            </a:r>
            <a:r>
              <a:rPr lang="fa-IR" sz="2200" dirty="0" smtClean="0">
                <a:cs typeface="B Mitra" pitchFamily="2" charset="-78"/>
              </a:rPr>
              <a:t>(متشکل از </a:t>
            </a:r>
            <a:r>
              <a:rPr lang="fa-IR" sz="2200" u="sng" dirty="0" smtClean="0">
                <a:cs typeface="B Mitra" pitchFamily="2" charset="-78"/>
              </a:rPr>
              <a:t>علم</a:t>
            </a:r>
            <a:r>
              <a:rPr lang="fa-IR" sz="2200" dirty="0" smtClean="0">
                <a:cs typeface="B Mitra" pitchFamily="2" charset="-78"/>
              </a:rPr>
              <a:t> و </a:t>
            </a:r>
            <a:r>
              <a:rPr lang="fa-IR" sz="2200" u="sng" dirty="0" smtClean="0">
                <a:cs typeface="B Mitra" pitchFamily="2" charset="-78"/>
              </a:rPr>
              <a:t>ضابطه</a:t>
            </a:r>
            <a:r>
              <a:rPr lang="fa-IR" sz="2200" dirty="0" smtClean="0">
                <a:cs typeface="B Mitra" pitchFamily="2" charset="-78"/>
              </a:rPr>
              <a:t>). </a:t>
            </a:r>
            <a:endParaRPr lang="fa-IR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مثال بیمارستان</a:t>
            </a:r>
            <a:endParaRPr lang="en-US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جدایی </a:t>
            </a:r>
            <a:r>
              <a:rPr lang="fa-IR" sz="2200" dirty="0" smtClean="0">
                <a:cs typeface="B Mitra" pitchFamily="2" charset="-78"/>
              </a:rPr>
              <a:t>مالکیت از مدیریت (</a:t>
            </a:r>
            <a:r>
              <a:rPr lang="fa-IR" sz="2200" dirty="0" smtClean="0">
                <a:cs typeface="B Mitra" pitchFamily="2" charset="-78"/>
              </a:rPr>
              <a:t>مانند دکتر </a:t>
            </a:r>
            <a:r>
              <a:rPr lang="fa-IR" sz="2200" dirty="0" smtClean="0">
                <a:cs typeface="B Mitra" pitchFamily="2" charset="-78"/>
              </a:rPr>
              <a:t>جراح و بیمارستان) چرا که مدیریت دانش و حرفه </a:t>
            </a:r>
            <a:r>
              <a:rPr lang="fa-IR" sz="2200" dirty="0" smtClean="0">
                <a:cs typeface="B Mitra" pitchFamily="2" charset="-78"/>
              </a:rPr>
              <a:t>است.</a:t>
            </a:r>
            <a:r>
              <a:rPr lang="fa-IR" sz="2400" dirty="0" smtClean="0">
                <a:cs typeface="B Mitra" pitchFamily="2" charset="-78"/>
              </a:rPr>
              <a:t> </a:t>
            </a:r>
            <a:endParaRPr lang="fa-IR" sz="2400" dirty="0" smtClean="0">
              <a:cs typeface="B Mitra" pitchFamily="2" charset="-78"/>
            </a:endParaRPr>
          </a:p>
          <a:p>
            <a:pPr lvl="2" algn="just" rtl="1"/>
            <a:r>
              <a:rPr lang="fa-IR" dirty="0" smtClean="0">
                <a:cs typeface="B Mitra" pitchFamily="2" charset="-78"/>
              </a:rPr>
              <a:t>بحث خصوصی یا دولتی بودن، حاشیه ای است؛ ضابطه و علم مهم است </a:t>
            </a:r>
          </a:p>
          <a:p>
            <a:pPr lvl="3" algn="just" rtl="1"/>
            <a:r>
              <a:rPr lang="fa-IR" dirty="0" smtClean="0">
                <a:cs typeface="B Mitra" pitchFamily="2" charset="-78"/>
              </a:rPr>
              <a:t>و نه مالکیت (ناسا، دامداری)</a:t>
            </a:r>
          </a:p>
          <a:p>
            <a:pPr lvl="3" algn="just" rtl="1"/>
            <a:r>
              <a:rPr lang="fa-IR" dirty="0" smtClean="0">
                <a:cs typeface="B Mitra" pitchFamily="2" charset="-78"/>
              </a:rPr>
              <a:t>و نه دلسوزی (بیماری فرزند)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1. مکتب کلاسیکها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 smtClean="0">
                <a:cs typeface="B Mitra" pitchFamily="2" charset="-78"/>
              </a:rPr>
              <a:t>قابل پیش بینی کردن رفتار افراد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شروع از ظاهر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نقد: از خود بیگانگی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گزینش: آدم مناسب و نه خوب (عدم افزایش بهره وری با وجود ورود دانش آموختگان به صنعت) 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عامل پیشرفت غرب: مدیریت و نه سرمایه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انگلستان: مدیریت هندوستان با 1500 نفر.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تکیه بر فرد و سازمان در این دوره.</a:t>
            </a:r>
          </a:p>
          <a:p>
            <a:pPr algn="just" rtl="1"/>
            <a:endParaRPr lang="fa-IR" sz="2400" dirty="0" smtClean="0">
              <a:cs typeface="B Mitra" pitchFamily="2" charset="-78"/>
            </a:endParaRPr>
          </a:p>
          <a:p>
            <a:pPr algn="just" rtl="1"/>
            <a:endParaRPr lang="fa-IR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2. مکتب رفتارگرایان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 smtClean="0">
                <a:cs typeface="B Mitra" pitchFamily="2" charset="-78"/>
              </a:rPr>
              <a:t>بهبود نسبی وضع مردم آمریکا؛ توجه به امور دیگر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تاکید بر گروههای غیر رسمی به جای فرد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روش تعامل با گروههای غیررسمی</a:t>
            </a: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تهدید یا تطمیع</a:t>
            </a: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تئوری ذینفعان</a:t>
            </a:r>
          </a:p>
          <a:p>
            <a:pPr algn="just" rtl="1"/>
            <a:endParaRPr lang="fa-IR" dirty="0" smtClean="0">
              <a:cs typeface="B Mitra" pitchFamily="2" charset="-78"/>
            </a:endParaRPr>
          </a:p>
          <a:p>
            <a:pPr algn="just" rtl="1"/>
            <a:endParaRPr lang="fa-IR" sz="2400" dirty="0" smtClean="0">
              <a:cs typeface="B Mitra" pitchFamily="2" charset="-78"/>
            </a:endParaRPr>
          </a:p>
          <a:p>
            <a:pPr algn="just" rtl="1"/>
            <a:endParaRPr lang="fa-IR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3. مکتب سیستمی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 smtClean="0">
                <a:cs typeface="B Mitra" pitchFamily="2" charset="-78"/>
              </a:rPr>
              <a:t>مفهوم: </a:t>
            </a: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ورودی</a:t>
            </a:r>
            <a:r>
              <a:rPr lang="fa-IR" sz="2200" dirty="0" smtClean="0">
                <a:cs typeface="B Mitra" pitchFamily="2" charset="-78"/>
              </a:rPr>
              <a:t>— فرایند— خروجی و بازخور. </a:t>
            </a:r>
            <a:endParaRPr lang="fa-IR" sz="2200" dirty="0" smtClean="0">
              <a:cs typeface="B Mitra" pitchFamily="2" charset="-78"/>
            </a:endParaRPr>
          </a:p>
          <a:p>
            <a:pPr lvl="1" algn="just" rtl="1"/>
            <a:r>
              <a:rPr lang="fa-IR" sz="2200" dirty="0" smtClean="0">
                <a:cs typeface="B Mitra" pitchFamily="2" charset="-78"/>
              </a:rPr>
              <a:t>مجموعه </a:t>
            </a:r>
            <a:r>
              <a:rPr lang="fa-IR" sz="2200" dirty="0" smtClean="0">
                <a:cs typeface="B Mitra" pitchFamily="2" charset="-78"/>
              </a:rPr>
              <a:t>از اجزا و سیستمهای فرعی، مرتبط، کل، هدف.</a:t>
            </a:r>
            <a:endParaRPr lang="fa-IR" sz="2000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نگاه به بیرون سازمان: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موارد مهم در بیرون سازمان: مشتری (بازاریابی)، تکنولوژی خوب و ... </a:t>
            </a:r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تمرکز روی طراحی و بهبود سیستمها و ارتباط آنها.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به جای تمرکز روی فرد و گروههای غیررسمی، </a:t>
            </a:r>
            <a:r>
              <a:rPr lang="fa-IR" dirty="0" smtClean="0">
                <a:cs typeface="B Mitra" pitchFamily="2" charset="-78"/>
              </a:rPr>
              <a:t>کاری </a:t>
            </a:r>
            <a:r>
              <a:rPr lang="fa-IR" dirty="0" smtClean="0">
                <a:cs typeface="B Mitra" pitchFamily="2" charset="-78"/>
              </a:rPr>
              <a:t>می کنیم که </a:t>
            </a:r>
            <a:r>
              <a:rPr lang="fa-IR" dirty="0" smtClean="0">
                <a:cs typeface="B Mitra" pitchFamily="2" charset="-78"/>
              </a:rPr>
              <a:t>کسی </a:t>
            </a:r>
            <a:r>
              <a:rPr lang="fa-IR" dirty="0" smtClean="0">
                <a:cs typeface="B Mitra" pitchFamily="2" charset="-78"/>
              </a:rPr>
              <a:t>نتواند خطا </a:t>
            </a:r>
            <a:r>
              <a:rPr lang="fa-IR" dirty="0" smtClean="0">
                <a:cs typeface="B Mitra" pitchFamily="2" charset="-78"/>
              </a:rPr>
              <a:t>کند. </a:t>
            </a:r>
            <a:r>
              <a:rPr lang="fa-IR" dirty="0" smtClean="0">
                <a:cs typeface="B Mitra" pitchFamily="2" charset="-78"/>
              </a:rPr>
              <a:t>سیستمها به درستی به هم متصل باشد. </a:t>
            </a:r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سیستم </a:t>
            </a:r>
            <a:r>
              <a:rPr lang="fa-IR" dirty="0" smtClean="0">
                <a:cs typeface="B Mitra" pitchFamily="2" charset="-78"/>
              </a:rPr>
              <a:t>راه حل است. </a:t>
            </a:r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سیستم </a:t>
            </a:r>
            <a:r>
              <a:rPr lang="fa-IR" dirty="0" smtClean="0">
                <a:cs typeface="B Mitra" pitchFamily="2" charset="-78"/>
              </a:rPr>
              <a:t>انتصاب، سیستم پاداش، سیستم حسابداری، سیستم آموزش و ... . </a:t>
            </a:r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سیستم بازخور؛ بهبود مستمر؛ یادگیری سریع از رخدادها و نتایج.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تطبیق با محیط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endParaRPr lang="fa-IR" dirty="0" smtClean="0">
              <a:cs typeface="B Mitra" pitchFamily="2" charset="-78"/>
            </a:endParaRPr>
          </a:p>
          <a:p>
            <a:pPr algn="just" rtl="1"/>
            <a:endParaRPr lang="fa-IR" sz="2400" dirty="0" smtClean="0">
              <a:cs typeface="B Mitra" pitchFamily="2" charset="-78"/>
            </a:endParaRPr>
          </a:p>
          <a:p>
            <a:pPr algn="just" rtl="1"/>
            <a:endParaRPr lang="fa-IR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4. استراتژی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458200" cy="5410200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 smtClean="0">
                <a:cs typeface="B Mitra" pitchFamily="2" charset="-78"/>
              </a:rPr>
              <a:t>از 1976</a:t>
            </a:r>
          </a:p>
          <a:p>
            <a:pPr algn="just" rtl="1"/>
            <a:r>
              <a:rPr lang="fa-IR" sz="2800" dirty="0" smtClean="0">
                <a:cs typeface="B Mitra" pitchFamily="2" charset="-78"/>
              </a:rPr>
              <a:t>اصل: خارج سازمان؛ پس داخل باید مثل ماشین </a:t>
            </a:r>
            <a:r>
              <a:rPr lang="fa-IR" sz="2800" dirty="0" smtClean="0">
                <a:cs typeface="B Mitra" pitchFamily="2" charset="-78"/>
              </a:rPr>
              <a:t>کار کند؛ کوچک سازی، چابک سازی، برون سپاری و ... </a:t>
            </a:r>
            <a:endParaRPr lang="fa-IR" sz="2800" dirty="0" smtClean="0">
              <a:cs typeface="B Mitra" pitchFamily="2" charset="-78"/>
            </a:endParaRPr>
          </a:p>
          <a:p>
            <a:pPr algn="just" rtl="1"/>
            <a:r>
              <a:rPr lang="fa-IR" sz="2800" dirty="0" smtClean="0">
                <a:cs typeface="B Mitra" pitchFamily="2" charset="-78"/>
              </a:rPr>
              <a:t>ورود مفهوم استراتژی از ارتش و جنگ؛ </a:t>
            </a:r>
            <a:endParaRPr lang="fa-IR" sz="2800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در </a:t>
            </a:r>
            <a:r>
              <a:rPr lang="fa-IR" dirty="0" smtClean="0">
                <a:cs typeface="B Mitra" pitchFamily="2" charset="-78"/>
              </a:rPr>
              <a:t>یونان، هر استانی یک واحد به مرکز می فرستاده است به اسم هنگ؛ 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اسم </a:t>
            </a:r>
            <a:r>
              <a:rPr lang="fa-IR" dirty="0" smtClean="0">
                <a:cs typeface="B Mitra" pitchFamily="2" charset="-78"/>
              </a:rPr>
              <a:t>فرمانده هنگ، </a:t>
            </a:r>
            <a:r>
              <a:rPr lang="fa-IR" dirty="0" smtClean="0">
                <a:cs typeface="B Mitra" pitchFamily="2" charset="-78"/>
              </a:rPr>
              <a:t>استراتگوس؛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ارائه </a:t>
            </a:r>
            <a:r>
              <a:rPr lang="fa-IR" dirty="0" smtClean="0">
                <a:cs typeface="B Mitra" pitchFamily="2" charset="-78"/>
              </a:rPr>
              <a:t>طرحهایی توسط این فرد برای پیروزی به نام استراتژی. 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اگر </a:t>
            </a:r>
            <a:r>
              <a:rPr lang="fa-IR" dirty="0" smtClean="0">
                <a:cs typeface="B Mitra" pitchFamily="2" charset="-78"/>
              </a:rPr>
              <a:t>در عملیات خاصی، طراحی می کرد، می شد تاکتیک. </a:t>
            </a:r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صحنه کسب و کار و بازار و رقابت و کار شرکتها، مشابه </a:t>
            </a:r>
            <a:r>
              <a:rPr lang="fa-IR" dirty="0" smtClean="0">
                <a:cs typeface="B Mitra" pitchFamily="2" charset="-78"/>
              </a:rPr>
              <a:t>جنگ و و </a:t>
            </a:r>
            <a:r>
              <a:rPr lang="fa-IR" dirty="0" smtClean="0">
                <a:cs typeface="B Mitra" pitchFamily="2" charset="-78"/>
              </a:rPr>
              <a:t>مدیران، فرمانده </a:t>
            </a:r>
            <a:r>
              <a:rPr lang="fa-IR" dirty="0" smtClean="0">
                <a:cs typeface="B Mitra" pitchFamily="2" charset="-78"/>
              </a:rPr>
              <a:t>جنگ.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کارهایی </a:t>
            </a:r>
            <a:r>
              <a:rPr lang="fa-IR" dirty="0" smtClean="0">
                <a:cs typeface="B Mitra" pitchFamily="2" charset="-78"/>
              </a:rPr>
              <a:t>که مدیر می تواند انجام دهد تا موفق شود. 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واژه </a:t>
            </a:r>
            <a:r>
              <a:rPr lang="fa-IR" dirty="0" smtClean="0">
                <a:cs typeface="B Mitra" pitchFamily="2" charset="-78"/>
              </a:rPr>
              <a:t>برنامه به کار نرفته است تا دیگران بفهمند شرایط را. 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محیط </a:t>
            </a:r>
            <a:r>
              <a:rPr lang="fa-IR" dirty="0" smtClean="0">
                <a:cs typeface="B Mitra" pitchFamily="2" charset="-78"/>
              </a:rPr>
              <a:t>ناپایدار. 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مثال </a:t>
            </a:r>
            <a:r>
              <a:rPr lang="fa-IR" dirty="0" smtClean="0">
                <a:cs typeface="B Mitra" pitchFamily="2" charset="-78"/>
              </a:rPr>
              <a:t>شطرنج: تحت تاثیر اقدامات طرف مقابل، هر چند خودش طرح هایی دارد.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4. استراتژی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algn="just" rtl="1"/>
            <a:r>
              <a:rPr lang="fa-IR" sz="2800" dirty="0" smtClean="0">
                <a:cs typeface="B Mitra" pitchFamily="2" charset="-78"/>
              </a:rPr>
              <a:t>شرایط: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یک. </a:t>
            </a:r>
            <a:r>
              <a:rPr lang="fa-IR" b="1" dirty="0" smtClean="0">
                <a:cs typeface="B Mitra" pitchFamily="2" charset="-78"/>
              </a:rPr>
              <a:t>دشمن= </a:t>
            </a:r>
            <a:r>
              <a:rPr lang="fa-IR" b="1" dirty="0" smtClean="0">
                <a:cs typeface="B Mitra" pitchFamily="2" charset="-78"/>
              </a:rPr>
              <a:t>رقبا</a:t>
            </a:r>
            <a:r>
              <a:rPr lang="fa-IR" dirty="0" smtClean="0">
                <a:cs typeface="B Mitra" pitchFamily="2" charset="-78"/>
              </a:rPr>
              <a:t>؛ در جنگ، یک طرف می خواهد آگاهانه با امکانات </a:t>
            </a:r>
            <a:r>
              <a:rPr lang="fa-IR" dirty="0" smtClean="0">
                <a:cs typeface="B Mitra" pitchFamily="2" charset="-78"/>
              </a:rPr>
              <a:t>خود، شما </a:t>
            </a:r>
            <a:r>
              <a:rPr lang="fa-IR" dirty="0" smtClean="0">
                <a:cs typeface="B Mitra" pitchFamily="2" charset="-78"/>
              </a:rPr>
              <a:t>را کنار بگذارد. </a:t>
            </a:r>
            <a:r>
              <a:rPr lang="fa-IR" dirty="0" smtClean="0">
                <a:cs typeface="B Mitra" pitchFamily="2" charset="-78"/>
              </a:rPr>
              <a:t>در </a:t>
            </a:r>
            <a:r>
              <a:rPr lang="fa-IR" dirty="0" smtClean="0">
                <a:cs typeface="B Mitra" pitchFamily="2" charset="-78"/>
              </a:rPr>
              <a:t>برنامه ریزی بلند مدت این فرض نبود که کسی بخواهد کار را خراب کند.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دو. </a:t>
            </a:r>
            <a:r>
              <a:rPr lang="fa-IR" b="1" dirty="0" smtClean="0">
                <a:cs typeface="B Mitra" pitchFamily="2" charset="-78"/>
              </a:rPr>
              <a:t>حمله و ضد حمله</a:t>
            </a:r>
            <a:r>
              <a:rPr lang="fa-IR" dirty="0" smtClean="0">
                <a:cs typeface="B Mitra" pitchFamily="2" charset="-78"/>
              </a:rPr>
              <a:t>: طرف مقابل، در برابر تک شما، پاتک می زند. یعنی در برابر برنامه و اجرای ما، ممکن است برنامه های مختلفی اجرا شود. حمله و ضد حمله.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سه. </a:t>
            </a:r>
            <a:r>
              <a:rPr lang="fa-IR" b="1" dirty="0" smtClean="0">
                <a:cs typeface="B Mitra" pitchFamily="2" charset="-78"/>
              </a:rPr>
              <a:t>اطلاعات اندک از عوامل</a:t>
            </a:r>
            <a:r>
              <a:rPr lang="fa-IR" dirty="0" smtClean="0">
                <a:cs typeface="B Mitra" pitchFamily="2" charset="-78"/>
              </a:rPr>
              <a:t>. 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قابلیت پیش بینی پایین</a:t>
            </a:r>
            <a:r>
              <a:rPr lang="fa-IR" dirty="0" smtClean="0">
                <a:cs typeface="B Mitra" pitchFamily="2" charset="-78"/>
              </a:rPr>
              <a:t>. حتی اگر اطلاعاتی داشتیم. </a:t>
            </a:r>
            <a:r>
              <a:rPr lang="fa-IR" sz="1400" dirty="0" smtClean="0">
                <a:cs typeface="B Mitra" pitchFamily="2" charset="-78"/>
              </a:rPr>
              <a:t>در جنگ: تعداد هواپیما، نوع آن، تعداد موشک و ...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اصل غافلگیری</a:t>
            </a:r>
            <a:r>
              <a:rPr lang="fa-IR" dirty="0" smtClean="0">
                <a:cs typeface="B Mitra" pitchFamily="2" charset="-78"/>
              </a:rPr>
              <a:t>: غافلگیر کردن طرف مقابل. 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اصل استتار یا مخفی </a:t>
            </a:r>
            <a:r>
              <a:rPr lang="fa-IR" b="1" dirty="0" smtClean="0">
                <a:cs typeface="B Mitra" pitchFamily="2" charset="-78"/>
              </a:rPr>
              <a:t>کاری</a:t>
            </a:r>
            <a:endParaRPr lang="fa-IR" dirty="0" smtClean="0">
              <a:cs typeface="B Mitra" pitchFamily="2" charset="-78"/>
            </a:endParaRP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اصل </a:t>
            </a:r>
            <a:r>
              <a:rPr lang="fa-IR" b="1" dirty="0" smtClean="0">
                <a:cs typeface="B Mitra" pitchFamily="2" charset="-78"/>
              </a:rPr>
              <a:t>وجود ناشناخته </a:t>
            </a:r>
            <a:r>
              <a:rPr lang="fa-IR" b="1" dirty="0" smtClean="0">
                <a:cs typeface="B Mitra" pitchFamily="2" charset="-78"/>
              </a:rPr>
              <a:t>ها</a:t>
            </a:r>
            <a:r>
              <a:rPr lang="fa-IR" dirty="0" smtClean="0">
                <a:cs typeface="B Mitra" pitchFamily="2" charset="-78"/>
              </a:rPr>
              <a:t>: مانند سلاح شیمیایی، یا بعضی بمبها.</a:t>
            </a:r>
          </a:p>
          <a:p>
            <a:pPr algn="just" rtl="1"/>
            <a:endParaRPr lang="fa-IR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94456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4. استراتژی</a:t>
            </a:r>
            <a:endParaRPr lang="en-US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algn="just" rtl="1"/>
            <a:r>
              <a:rPr lang="fa-IR" sz="2400" dirty="0" smtClean="0">
                <a:cs typeface="B Mitra" pitchFamily="2" charset="-78"/>
              </a:rPr>
              <a:t>استراتژی پاسخی است که مدیر باید بدهد که در چنین شرایطی چه باید بکنیم. واکنش به شرایط بیرونی. چه کاری برای کنترل و هماهنگی و </a:t>
            </a:r>
            <a:r>
              <a:rPr lang="fa-IR" sz="2400" dirty="0" smtClean="0">
                <a:cs typeface="B Mitra" pitchFamily="2" charset="-78"/>
              </a:rPr>
              <a:t>...</a:t>
            </a:r>
            <a:endParaRPr lang="fa-IR" sz="2400" dirty="0" smtClean="0"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پارادوکس است؛ هم باید برنامه داشته باشی و هم باید بر اساس اقدامات طرف مقابل تغییر برنامه دهی. </a:t>
            </a:r>
          </a:p>
          <a:p>
            <a:pPr algn="just" rtl="1"/>
            <a:r>
              <a:rPr lang="fa-IR" sz="2400" smtClean="0">
                <a:cs typeface="B Mitra" pitchFamily="2" charset="-78"/>
              </a:rPr>
              <a:t>در </a:t>
            </a:r>
            <a:r>
              <a:rPr lang="fa-IR" sz="2400" smtClean="0">
                <a:cs typeface="B Mitra" pitchFamily="2" charset="-78"/>
              </a:rPr>
              <a:t>استراتژی، </a:t>
            </a:r>
            <a:r>
              <a:rPr lang="fa-IR" sz="2400" dirty="0" smtClean="0">
                <a:cs typeface="B Mitra" pitchFamily="2" charset="-78"/>
              </a:rPr>
              <a:t>بیرون مطرح است؛ در حالیکه در نظریه سیستمها هر دو بود. </a:t>
            </a:r>
            <a:r>
              <a:rPr lang="fa-IR" sz="2400" dirty="0" smtClean="0">
                <a:cs typeface="B Mitra" pitchFamily="2" charset="-78"/>
              </a:rPr>
              <a:t>اینجا دغدغه </a:t>
            </a:r>
            <a:r>
              <a:rPr lang="fa-IR" sz="2400" dirty="0" smtClean="0">
                <a:cs typeface="B Mitra" pitchFamily="2" charset="-78"/>
              </a:rPr>
              <a:t>مدیر، کاملاً بیرون است. </a:t>
            </a:r>
          </a:p>
          <a:p>
            <a:pPr algn="just" rtl="1"/>
            <a:r>
              <a:rPr lang="fa-IR" sz="2400" dirty="0" smtClean="0">
                <a:cs typeface="B Mitra" pitchFamily="2" charset="-78"/>
              </a:rPr>
              <a:t>نمی شود با راهکارهای قبلی؛ چرا که آنجا اصل بر این بوده است </a:t>
            </a:r>
            <a:r>
              <a:rPr lang="fa-IR" sz="2400" dirty="0" smtClean="0">
                <a:cs typeface="B Mitra" pitchFamily="2" charset="-78"/>
              </a:rPr>
              <a:t>که:</a:t>
            </a:r>
          </a:p>
          <a:p>
            <a:pPr lvl="1" algn="just" rtl="1"/>
            <a:r>
              <a:rPr lang="fa-IR" sz="2000" dirty="0" smtClean="0">
                <a:cs typeface="B Mitra" pitchFamily="2" charset="-78"/>
              </a:rPr>
              <a:t>آینده </a:t>
            </a:r>
            <a:r>
              <a:rPr lang="fa-IR" sz="2000" dirty="0" smtClean="0">
                <a:cs typeface="B Mitra" pitchFamily="2" charset="-78"/>
              </a:rPr>
              <a:t>استمرار گذشته است، </a:t>
            </a:r>
            <a:endParaRPr lang="fa-IR" sz="2000" dirty="0" smtClean="0">
              <a:cs typeface="B Mitra" pitchFamily="2" charset="-78"/>
            </a:endParaRPr>
          </a:p>
          <a:p>
            <a:pPr lvl="1" algn="just" rtl="1"/>
            <a:r>
              <a:rPr lang="fa-IR" sz="2000" dirty="0" smtClean="0">
                <a:cs typeface="B Mitra" pitchFamily="2" charset="-78"/>
              </a:rPr>
              <a:t>ثبات </a:t>
            </a:r>
            <a:r>
              <a:rPr lang="fa-IR" sz="2000" dirty="0" smtClean="0">
                <a:cs typeface="B Mitra" pitchFamily="2" charset="-78"/>
              </a:rPr>
              <a:t>نسبی است، </a:t>
            </a:r>
            <a:endParaRPr lang="fa-IR" sz="2000" dirty="0" smtClean="0">
              <a:cs typeface="B Mitra" pitchFamily="2" charset="-78"/>
            </a:endParaRPr>
          </a:p>
          <a:p>
            <a:pPr lvl="1" algn="just" rtl="1"/>
            <a:r>
              <a:rPr lang="fa-IR" sz="2000" dirty="0" smtClean="0">
                <a:cs typeface="B Mitra" pitchFamily="2" charset="-78"/>
              </a:rPr>
              <a:t>تغییرات </a:t>
            </a:r>
            <a:r>
              <a:rPr lang="fa-IR" sz="2000" dirty="0" smtClean="0">
                <a:cs typeface="B Mitra" pitchFamily="2" charset="-78"/>
              </a:rPr>
              <a:t>ناگهانی نیست؛ </a:t>
            </a:r>
            <a:endParaRPr lang="fa-IR" sz="2000" dirty="0" smtClean="0">
              <a:cs typeface="B Mitra" pitchFamily="2" charset="-78"/>
            </a:endParaRPr>
          </a:p>
          <a:p>
            <a:pPr lvl="1" algn="just" rtl="1"/>
            <a:r>
              <a:rPr lang="fa-IR" sz="2000" dirty="0" smtClean="0">
                <a:cs typeface="B Mitra" pitchFamily="2" charset="-78"/>
              </a:rPr>
              <a:t>گذشته </a:t>
            </a:r>
            <a:r>
              <a:rPr lang="fa-IR" sz="2000" dirty="0" smtClean="0">
                <a:cs typeface="B Mitra" pitchFamily="2" charset="-78"/>
              </a:rPr>
              <a:t>چراغ راه آینده است. </a:t>
            </a:r>
            <a:endParaRPr lang="fa-IR" sz="2000" dirty="0" smtClean="0">
              <a:cs typeface="B Mitra" pitchFamily="2" charset="-78"/>
            </a:endParaRPr>
          </a:p>
          <a:p>
            <a:pPr lvl="1" algn="just" rtl="1"/>
            <a:r>
              <a:rPr lang="fa-IR" sz="2000" dirty="0" smtClean="0">
                <a:cs typeface="B Mitra" pitchFamily="2" charset="-78"/>
              </a:rPr>
              <a:t>تکنیکهای </a:t>
            </a:r>
            <a:r>
              <a:rPr lang="fa-IR" sz="2000" dirty="0" smtClean="0">
                <a:cs typeface="B Mitra" pitchFamily="2" charset="-78"/>
              </a:rPr>
              <a:t>آماری: سریهای زمانی، ... </a:t>
            </a:r>
            <a:endParaRPr lang="fa-IR" sz="2000" dirty="0" smtClean="0">
              <a:cs typeface="B Mitra" pitchFamily="2" charset="-78"/>
            </a:endParaRPr>
          </a:p>
          <a:p>
            <a:pPr algn="just" rtl="1"/>
            <a:r>
              <a:rPr lang="fa-IR" sz="2400" dirty="0" smtClean="0">
                <a:cs typeface="B Mitra" pitchFamily="2" charset="-78"/>
              </a:rPr>
              <a:t>اما </a:t>
            </a:r>
            <a:r>
              <a:rPr lang="fa-IR" sz="2400" dirty="0" smtClean="0">
                <a:cs typeface="B Mitra" pitchFamily="2" charset="-78"/>
              </a:rPr>
              <a:t>اینجا اصل بر تغییر است؛ تغییرات سریع، ناگهانی و ناشناخته؛ ثبات </a:t>
            </a:r>
            <a:r>
              <a:rPr lang="fa-IR" sz="2400" dirty="0" smtClean="0">
                <a:cs typeface="B Mitra" pitchFamily="2" charset="-78"/>
              </a:rPr>
              <a:t>استثنا </a:t>
            </a:r>
            <a:r>
              <a:rPr lang="fa-IR" sz="2400" dirty="0" smtClean="0">
                <a:cs typeface="B Mitra" pitchFamily="2" charset="-78"/>
              </a:rPr>
              <a:t>است. آینده پژوهی. تغییر ذات محیط است و نه شوکی برای آن.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314</TotalTime>
  <Words>1121</Words>
  <Application>Microsoft Office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فرایند رشد و تکامل مدیریت استراتژیک</vt:lpstr>
      <vt:lpstr>1. مکتب کلاسیکها</vt:lpstr>
      <vt:lpstr>1. مکتب کلاسیکها</vt:lpstr>
      <vt:lpstr>1. مکتب کلاسیکها</vt:lpstr>
      <vt:lpstr>2. مکتب رفتارگرایان</vt:lpstr>
      <vt:lpstr>3. مکتب سیستمی</vt:lpstr>
      <vt:lpstr>4. استراتژی</vt:lpstr>
      <vt:lpstr>4. استراتژی</vt:lpstr>
      <vt:lpstr>4. استراتژی</vt:lpstr>
      <vt:lpstr>4. استراتژی</vt:lpstr>
      <vt:lpstr>4. استراتژی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فرایند رشد و تکامل مدیریت استراتژیک</dc:title>
  <dc:creator/>
  <cp:lastModifiedBy>M</cp:lastModifiedBy>
  <cp:revision>15</cp:revision>
  <dcterms:created xsi:type="dcterms:W3CDTF">2006-08-16T00:00:00Z</dcterms:created>
  <dcterms:modified xsi:type="dcterms:W3CDTF">2013-09-21T09:20:10Z</dcterms:modified>
</cp:coreProperties>
</file>