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70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4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16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1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16.wmf"/><Relationship Id="rId4" Type="http://schemas.openxmlformats.org/officeDocument/2006/relationships/image" Target="../media/image6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69.wmf"/><Relationship Id="rId2" Type="http://schemas.openxmlformats.org/officeDocument/2006/relationships/image" Target="../media/image14.wmf"/><Relationship Id="rId1" Type="http://schemas.openxmlformats.org/officeDocument/2006/relationships/image" Target="../media/image16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70.wmf"/><Relationship Id="rId1" Type="http://schemas.openxmlformats.org/officeDocument/2006/relationships/image" Target="../media/image16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15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2" Type="http://schemas.openxmlformats.org/officeDocument/2006/relationships/image" Target="../media/image71.wmf"/><Relationship Id="rId1" Type="http://schemas.openxmlformats.org/officeDocument/2006/relationships/image" Target="../media/image16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1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16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1.wmf"/><Relationship Id="rId1" Type="http://schemas.openxmlformats.org/officeDocument/2006/relationships/image" Target="../media/image16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6.wmf"/><Relationship Id="rId1" Type="http://schemas.openxmlformats.org/officeDocument/2006/relationships/image" Target="../media/image85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7" Type="http://schemas.openxmlformats.org/officeDocument/2006/relationships/image" Target="../media/image92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6" Type="http://schemas.openxmlformats.org/officeDocument/2006/relationships/image" Target="../media/image86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4" Type="http://schemas.openxmlformats.org/officeDocument/2006/relationships/image" Target="../media/image96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3" Type="http://schemas.openxmlformats.org/officeDocument/2006/relationships/image" Target="../media/image99.wmf"/><Relationship Id="rId7" Type="http://schemas.openxmlformats.org/officeDocument/2006/relationships/image" Target="../media/image103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6" Type="http://schemas.openxmlformats.org/officeDocument/2006/relationships/image" Target="../media/image102.wmf"/><Relationship Id="rId5" Type="http://schemas.openxmlformats.org/officeDocument/2006/relationships/image" Target="../media/image101.wmf"/><Relationship Id="rId10" Type="http://schemas.openxmlformats.org/officeDocument/2006/relationships/image" Target="../media/image94.wmf"/><Relationship Id="rId4" Type="http://schemas.openxmlformats.org/officeDocument/2006/relationships/image" Target="../media/image100.wmf"/><Relationship Id="rId9" Type="http://schemas.openxmlformats.org/officeDocument/2006/relationships/image" Target="../media/image10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7.wmf"/><Relationship Id="rId5" Type="http://schemas.openxmlformats.org/officeDocument/2006/relationships/image" Target="../media/image18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6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4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4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4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53.wmf"/><Relationship Id="rId3" Type="http://schemas.openxmlformats.org/officeDocument/2006/relationships/oleObject" Target="../embeddings/oleObject55.bin"/><Relationship Id="rId21" Type="http://schemas.openxmlformats.org/officeDocument/2006/relationships/image" Target="../media/image54.wmf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50.wmf"/><Relationship Id="rId17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2.wmf"/><Relationship Id="rId20" Type="http://schemas.openxmlformats.org/officeDocument/2006/relationships/oleObject" Target="../embeddings/oleObject64.bin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10" Type="http://schemas.openxmlformats.org/officeDocument/2006/relationships/image" Target="../media/image49.wmf"/><Relationship Id="rId19" Type="http://schemas.openxmlformats.org/officeDocument/2006/relationships/oleObject" Target="../embeddings/oleObject63.bin"/><Relationship Id="rId4" Type="http://schemas.openxmlformats.org/officeDocument/2006/relationships/image" Target="../media/image46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5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image" Target="../media/image59.png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5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0" Type="http://schemas.openxmlformats.org/officeDocument/2006/relationships/image" Target="../media/image57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6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0.wmf"/><Relationship Id="rId5" Type="http://schemas.openxmlformats.org/officeDocument/2006/relationships/oleObject" Target="../embeddings/oleObject71.bin"/><Relationship Id="rId4" Type="http://schemas.openxmlformats.org/officeDocument/2006/relationships/image" Target="../media/image16.wmf"/><Relationship Id="rId9" Type="http://schemas.openxmlformats.org/officeDocument/2006/relationships/image" Target="../media/image5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2.wmf"/><Relationship Id="rId11" Type="http://schemas.openxmlformats.org/officeDocument/2006/relationships/image" Target="../media/image64.wmf"/><Relationship Id="rId5" Type="http://schemas.openxmlformats.org/officeDocument/2006/relationships/oleObject" Target="../embeddings/oleObject74.bin"/><Relationship Id="rId10" Type="http://schemas.openxmlformats.org/officeDocument/2006/relationships/oleObject" Target="../embeddings/oleObject76.bin"/><Relationship Id="rId4" Type="http://schemas.openxmlformats.org/officeDocument/2006/relationships/image" Target="../media/image16.wmf"/><Relationship Id="rId9" Type="http://schemas.openxmlformats.org/officeDocument/2006/relationships/image" Target="../media/image65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82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12" Type="http://schemas.openxmlformats.org/officeDocument/2006/relationships/image" Target="../media/image6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9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8.bin"/><Relationship Id="rId15" Type="http://schemas.openxmlformats.org/officeDocument/2006/relationships/oleObject" Target="../embeddings/oleObject83.bin"/><Relationship Id="rId10" Type="http://schemas.openxmlformats.org/officeDocument/2006/relationships/image" Target="../media/image66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80.bin"/><Relationship Id="rId14" Type="http://schemas.openxmlformats.org/officeDocument/2006/relationships/image" Target="../media/image68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89.bin"/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6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5.bin"/><Relationship Id="rId10" Type="http://schemas.openxmlformats.org/officeDocument/2006/relationships/image" Target="../media/image15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87.bin"/><Relationship Id="rId14" Type="http://schemas.openxmlformats.org/officeDocument/2006/relationships/image" Target="../media/image67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oleObject" Target="../embeddings/oleObject95.bin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2.bin"/><Relationship Id="rId12" Type="http://schemas.openxmlformats.org/officeDocument/2006/relationships/image" Target="../media/image7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6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1.wmf"/><Relationship Id="rId11" Type="http://schemas.openxmlformats.org/officeDocument/2006/relationships/oleObject" Target="../embeddings/oleObject94.bin"/><Relationship Id="rId5" Type="http://schemas.openxmlformats.org/officeDocument/2006/relationships/oleObject" Target="../embeddings/oleObject91.bin"/><Relationship Id="rId15" Type="http://schemas.openxmlformats.org/officeDocument/2006/relationships/oleObject" Target="../embeddings/oleObject96.bin"/><Relationship Id="rId10" Type="http://schemas.openxmlformats.org/officeDocument/2006/relationships/image" Target="../media/image73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93.bin"/><Relationship Id="rId14" Type="http://schemas.openxmlformats.org/officeDocument/2006/relationships/image" Target="../media/image75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7.wmf"/><Relationship Id="rId5" Type="http://schemas.openxmlformats.org/officeDocument/2006/relationships/oleObject" Target="../embeddings/oleObject98.bin"/><Relationship Id="rId4" Type="http://schemas.openxmlformats.org/officeDocument/2006/relationships/image" Target="../media/image16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oleObject" Target="../embeddings/oleObject100.bin"/><Relationship Id="rId7" Type="http://schemas.openxmlformats.org/officeDocument/2006/relationships/oleObject" Target="../embeddings/oleObject10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9.wmf"/><Relationship Id="rId5" Type="http://schemas.openxmlformats.org/officeDocument/2006/relationships/oleObject" Target="../embeddings/oleObject101.bin"/><Relationship Id="rId4" Type="http://schemas.openxmlformats.org/officeDocument/2006/relationships/image" Target="../media/image1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81.wmf"/><Relationship Id="rId5" Type="http://schemas.openxmlformats.org/officeDocument/2006/relationships/oleObject" Target="../embeddings/oleObject104.bin"/><Relationship Id="rId4" Type="http://schemas.openxmlformats.org/officeDocument/2006/relationships/image" Target="../media/image16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105.bin"/><Relationship Id="rId7" Type="http://schemas.openxmlformats.org/officeDocument/2006/relationships/oleObject" Target="../embeddings/oleObject107.bin"/><Relationship Id="rId12" Type="http://schemas.openxmlformats.org/officeDocument/2006/relationships/image" Target="../media/image7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83.wmf"/><Relationship Id="rId11" Type="http://schemas.openxmlformats.org/officeDocument/2006/relationships/oleObject" Target="../embeddings/oleObject109.bin"/><Relationship Id="rId5" Type="http://schemas.openxmlformats.org/officeDocument/2006/relationships/oleObject" Target="../embeddings/oleObject106.bin"/><Relationship Id="rId10" Type="http://schemas.openxmlformats.org/officeDocument/2006/relationships/image" Target="../media/image73.wmf"/><Relationship Id="rId4" Type="http://schemas.openxmlformats.org/officeDocument/2006/relationships/image" Target="../media/image82.wmf"/><Relationship Id="rId9" Type="http://schemas.openxmlformats.org/officeDocument/2006/relationships/oleObject" Target="../embeddings/oleObject10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86.wmf"/><Relationship Id="rId5" Type="http://schemas.openxmlformats.org/officeDocument/2006/relationships/oleObject" Target="../embeddings/oleObject111.bin"/><Relationship Id="rId4" Type="http://schemas.openxmlformats.org/officeDocument/2006/relationships/image" Target="../media/image85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13" Type="http://schemas.openxmlformats.org/officeDocument/2006/relationships/oleObject" Target="../embeddings/oleObject117.bin"/><Relationship Id="rId3" Type="http://schemas.openxmlformats.org/officeDocument/2006/relationships/oleObject" Target="../embeddings/oleObject112.bin"/><Relationship Id="rId7" Type="http://schemas.openxmlformats.org/officeDocument/2006/relationships/oleObject" Target="../embeddings/oleObject114.bin"/><Relationship Id="rId12" Type="http://schemas.openxmlformats.org/officeDocument/2006/relationships/image" Target="../media/image9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2.wmf"/><Relationship Id="rId1" Type="http://schemas.openxmlformats.org/officeDocument/2006/relationships/vmlDrawing" Target="../drawings/vmlDrawing25.vml"/><Relationship Id="rId6" Type="http://schemas.openxmlformats.org/officeDocument/2006/relationships/image" Target="../media/image88.wmf"/><Relationship Id="rId11" Type="http://schemas.openxmlformats.org/officeDocument/2006/relationships/oleObject" Target="../embeddings/oleObject116.bin"/><Relationship Id="rId5" Type="http://schemas.openxmlformats.org/officeDocument/2006/relationships/oleObject" Target="../embeddings/oleObject113.bin"/><Relationship Id="rId15" Type="http://schemas.openxmlformats.org/officeDocument/2006/relationships/oleObject" Target="../embeddings/oleObject118.bin"/><Relationship Id="rId10" Type="http://schemas.openxmlformats.org/officeDocument/2006/relationships/image" Target="../media/image90.wmf"/><Relationship Id="rId4" Type="http://schemas.openxmlformats.org/officeDocument/2006/relationships/image" Target="../media/image87.wmf"/><Relationship Id="rId9" Type="http://schemas.openxmlformats.org/officeDocument/2006/relationships/oleObject" Target="../embeddings/oleObject115.bin"/><Relationship Id="rId14" Type="http://schemas.openxmlformats.org/officeDocument/2006/relationships/image" Target="../media/image86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3" Type="http://schemas.openxmlformats.org/officeDocument/2006/relationships/oleObject" Target="../embeddings/oleObject119.bin"/><Relationship Id="rId7" Type="http://schemas.openxmlformats.org/officeDocument/2006/relationships/oleObject" Target="../embeddings/oleObject121.bin"/><Relationship Id="rId12" Type="http://schemas.openxmlformats.org/officeDocument/2006/relationships/image" Target="../media/image9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94.wmf"/><Relationship Id="rId11" Type="http://schemas.openxmlformats.org/officeDocument/2006/relationships/oleObject" Target="../embeddings/oleObject124.bin"/><Relationship Id="rId5" Type="http://schemas.openxmlformats.org/officeDocument/2006/relationships/oleObject" Target="../embeddings/oleObject120.bin"/><Relationship Id="rId10" Type="http://schemas.openxmlformats.org/officeDocument/2006/relationships/oleObject" Target="../embeddings/oleObject123.bin"/><Relationship Id="rId4" Type="http://schemas.openxmlformats.org/officeDocument/2006/relationships/image" Target="../media/image93.wmf"/><Relationship Id="rId9" Type="http://schemas.openxmlformats.org/officeDocument/2006/relationships/oleObject" Target="../embeddings/oleObject122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13" Type="http://schemas.openxmlformats.org/officeDocument/2006/relationships/oleObject" Target="../embeddings/oleObject130.bin"/><Relationship Id="rId18" Type="http://schemas.openxmlformats.org/officeDocument/2006/relationships/oleObject" Target="../embeddings/oleObject133.bin"/><Relationship Id="rId26" Type="http://schemas.openxmlformats.org/officeDocument/2006/relationships/image" Target="../media/image94.wmf"/><Relationship Id="rId3" Type="http://schemas.openxmlformats.org/officeDocument/2006/relationships/oleObject" Target="../embeddings/oleObject125.bin"/><Relationship Id="rId21" Type="http://schemas.openxmlformats.org/officeDocument/2006/relationships/oleObject" Target="../embeddings/oleObject135.bin"/><Relationship Id="rId7" Type="http://schemas.openxmlformats.org/officeDocument/2006/relationships/oleObject" Target="../embeddings/oleObject127.bin"/><Relationship Id="rId12" Type="http://schemas.openxmlformats.org/officeDocument/2006/relationships/image" Target="../media/image101.wmf"/><Relationship Id="rId17" Type="http://schemas.openxmlformats.org/officeDocument/2006/relationships/oleObject" Target="../embeddings/oleObject132.bin"/><Relationship Id="rId25" Type="http://schemas.openxmlformats.org/officeDocument/2006/relationships/oleObject" Target="../embeddings/oleObject13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3.wmf"/><Relationship Id="rId20" Type="http://schemas.openxmlformats.org/officeDocument/2006/relationships/oleObject" Target="../embeddings/oleObject134.bin"/><Relationship Id="rId1" Type="http://schemas.openxmlformats.org/officeDocument/2006/relationships/vmlDrawing" Target="../drawings/vmlDrawing27.vml"/><Relationship Id="rId6" Type="http://schemas.openxmlformats.org/officeDocument/2006/relationships/image" Target="../media/image98.wmf"/><Relationship Id="rId11" Type="http://schemas.openxmlformats.org/officeDocument/2006/relationships/oleObject" Target="../embeddings/oleObject129.bin"/><Relationship Id="rId24" Type="http://schemas.openxmlformats.org/officeDocument/2006/relationships/image" Target="../media/image105.wmf"/><Relationship Id="rId5" Type="http://schemas.openxmlformats.org/officeDocument/2006/relationships/oleObject" Target="../embeddings/oleObject126.bin"/><Relationship Id="rId15" Type="http://schemas.openxmlformats.org/officeDocument/2006/relationships/oleObject" Target="../embeddings/oleObject131.bin"/><Relationship Id="rId23" Type="http://schemas.openxmlformats.org/officeDocument/2006/relationships/oleObject" Target="../embeddings/oleObject137.bin"/><Relationship Id="rId10" Type="http://schemas.openxmlformats.org/officeDocument/2006/relationships/image" Target="../media/image100.wmf"/><Relationship Id="rId19" Type="http://schemas.openxmlformats.org/officeDocument/2006/relationships/image" Target="../media/image104.wmf"/><Relationship Id="rId4" Type="http://schemas.openxmlformats.org/officeDocument/2006/relationships/image" Target="../media/image97.wmf"/><Relationship Id="rId9" Type="http://schemas.openxmlformats.org/officeDocument/2006/relationships/oleObject" Target="../embeddings/oleObject128.bin"/><Relationship Id="rId14" Type="http://schemas.openxmlformats.org/officeDocument/2006/relationships/image" Target="../media/image102.wmf"/><Relationship Id="rId22" Type="http://schemas.openxmlformats.org/officeDocument/2006/relationships/oleObject" Target="../embeddings/oleObject136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2.bin"/><Relationship Id="rId18" Type="http://schemas.openxmlformats.org/officeDocument/2006/relationships/oleObject" Target="../embeddings/oleObject15.bin"/><Relationship Id="rId3" Type="http://schemas.openxmlformats.org/officeDocument/2006/relationships/oleObject" Target="../embeddings/oleObject7.bin"/><Relationship Id="rId21" Type="http://schemas.openxmlformats.org/officeDocument/2006/relationships/image" Target="../media/image16.wmf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6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image" Target="../media/image13.wmf"/><Relationship Id="rId10" Type="http://schemas.openxmlformats.org/officeDocument/2006/relationships/image" Target="../media/image11.wmf"/><Relationship Id="rId19" Type="http://schemas.openxmlformats.org/officeDocument/2006/relationships/image" Target="../media/image15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oleObject" Target="../embeddings/oleObject13.bin"/><Relationship Id="rId22" Type="http://schemas.openxmlformats.org/officeDocument/2006/relationships/oleObject" Target="../embeddings/oleObject1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18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16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7.bin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22.wmf"/><Relationship Id="rId5" Type="http://schemas.openxmlformats.org/officeDocument/2006/relationships/oleObject" Target="../embeddings/oleObject28.bin"/><Relationship Id="rId10" Type="http://schemas.openxmlformats.org/officeDocument/2006/relationships/oleObject" Target="../embeddings/oleObject31.bin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3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4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36418" y="1652156"/>
            <a:ext cx="11508151" cy="4237294"/>
          </a:xfrm>
          <a:prstGeom prst="roundRect">
            <a:avLst/>
          </a:prstGeom>
          <a:ln w="38100"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fa-IR" sz="4000" dirty="0" smtClean="0">
                <a:solidFill>
                  <a:srgbClr val="0070C0"/>
                </a:solidFill>
                <a:cs typeface="B Titr" panose="00000700000000000000" pitchFamily="2" charset="-78"/>
              </a:rPr>
              <a:t>فیزیک پیش دانشگاهی </a:t>
            </a:r>
            <a:endParaRPr lang="en-US" sz="4000" smtClean="0">
              <a:solidFill>
                <a:srgbClr val="0070C0"/>
              </a:solidFill>
              <a:cs typeface="B Titr" panose="00000700000000000000" pitchFamily="2" charset="-78"/>
            </a:endParaRPr>
          </a:p>
          <a:p>
            <a:pPr algn="ctr">
              <a:lnSpc>
                <a:spcPct val="200000"/>
              </a:lnSpc>
            </a:pPr>
            <a:r>
              <a:rPr lang="fa-IR" sz="4000" smtClean="0">
                <a:solidFill>
                  <a:srgbClr val="0070C0"/>
                </a:solidFill>
                <a:cs typeface="B Titr" panose="00000700000000000000" pitchFamily="2" charset="-78"/>
              </a:rPr>
              <a:t>مبحث:سرعت </a:t>
            </a:r>
            <a:r>
              <a:rPr lang="fa-IR" sz="4000" dirty="0" smtClean="0">
                <a:solidFill>
                  <a:srgbClr val="0070C0"/>
                </a:solidFill>
                <a:cs typeface="B Titr" panose="00000700000000000000" pitchFamily="2" charset="-78"/>
              </a:rPr>
              <a:t>لحظه ای و متوسط شتاب لحظه ای و متوسط مدرس: علی زارع امامی </a:t>
            </a:r>
            <a:endParaRPr lang="en-US" sz="3600" dirty="0">
              <a:solidFill>
                <a:srgbClr val="0070C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579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5003" y="1532586"/>
            <a:ext cx="11628796" cy="5222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سرعت لحظه ای: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سرعت هر لحظه متحرک می باشد.</a:t>
            </a:r>
            <a:endParaRPr lang="fa-IR" sz="2800" b="1" dirty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endParaRPr lang="fa-IR" sz="2800" b="1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endParaRPr lang="fa-IR" sz="2800" b="1" dirty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                                           یعنی مشتق معادله مکان نسبت به زمان، معادله سرعت متحرک را می دهد. به بیان دیگر شیب مماس نمودار             در هر لحظه، سرعت لحظه ای را می دهد.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896679"/>
              </p:ext>
            </p:extLst>
          </p:nvPr>
        </p:nvGraphicFramePr>
        <p:xfrm>
          <a:off x="631825" y="3462338"/>
          <a:ext cx="51435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4" name="Equation" r:id="rId3" imgW="5143320" imgH="1028520" progId="Equation.DSMT4">
                  <p:embed/>
                </p:oleObj>
              </mc:Choice>
              <mc:Fallback>
                <p:oleObj name="Equation" r:id="rId3" imgW="514332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1825" y="3462338"/>
                        <a:ext cx="5143500" cy="823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864684"/>
              </p:ext>
            </p:extLst>
          </p:nvPr>
        </p:nvGraphicFramePr>
        <p:xfrm>
          <a:off x="6200764" y="6246253"/>
          <a:ext cx="825500" cy="252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5" name="Equation" r:id="rId5" imgW="825480" imgH="342720" progId="Equation.DSMT4">
                  <p:embed/>
                </p:oleObj>
              </mc:Choice>
              <mc:Fallback>
                <p:oleObj name="Equation" r:id="rId5" imgW="82548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00764" y="6246253"/>
                        <a:ext cx="825500" cy="2528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9440215" y="4057050"/>
            <a:ext cx="0" cy="16742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V="1">
            <a:off x="10277342" y="4894177"/>
            <a:ext cx="0" cy="16742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449828"/>
              </p:ext>
            </p:extLst>
          </p:nvPr>
        </p:nvGraphicFramePr>
        <p:xfrm>
          <a:off x="9188450" y="4106863"/>
          <a:ext cx="180975" cy="179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6" name="Equation" r:id="rId7" imgW="253800" imgH="253800" progId="Equation.DSMT4">
                  <p:embed/>
                </p:oleObj>
              </mc:Choice>
              <mc:Fallback>
                <p:oleObj name="Equation" r:id="rId7" imgW="253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88450" y="4106863"/>
                        <a:ext cx="180975" cy="179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331705"/>
              </p:ext>
            </p:extLst>
          </p:nvPr>
        </p:nvGraphicFramePr>
        <p:xfrm>
          <a:off x="11145838" y="5559425"/>
          <a:ext cx="1905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7" name="Equation" r:id="rId9" imgW="190440" imgH="342720" progId="Equation.DSMT4">
                  <p:embed/>
                </p:oleObj>
              </mc:Choice>
              <mc:Fallback>
                <p:oleObj name="Equation" r:id="rId9" imgW="19044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145838" y="5559425"/>
                        <a:ext cx="1905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9819316" y="4026417"/>
            <a:ext cx="2047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مماس</a:t>
            </a:r>
            <a:endParaRPr lang="en-US" sz="24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9543244" y="4894380"/>
            <a:ext cx="1120462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9730192" y="4446047"/>
            <a:ext cx="643533" cy="89296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/>
          <p:nvPr/>
        </p:nvSpPr>
        <p:spPr>
          <a:xfrm>
            <a:off x="10034889" y="4440453"/>
            <a:ext cx="677671" cy="1094704"/>
          </a:xfrm>
          <a:custGeom>
            <a:avLst/>
            <a:gdLst>
              <a:gd name="connsiteX0" fmla="*/ 59485 w 677671"/>
              <a:gd name="connsiteY0" fmla="*/ 1094704 h 1094704"/>
              <a:gd name="connsiteX1" fmla="*/ 59485 w 677671"/>
              <a:gd name="connsiteY1" fmla="*/ 450761 h 1094704"/>
              <a:gd name="connsiteX2" fmla="*/ 677671 w 677671"/>
              <a:gd name="connsiteY2" fmla="*/ 0 h 1094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7671" h="1094704">
                <a:moveTo>
                  <a:pt x="59485" y="1094704"/>
                </a:moveTo>
                <a:cubicBezTo>
                  <a:pt x="7969" y="863958"/>
                  <a:pt x="-43546" y="633212"/>
                  <a:pt x="59485" y="450761"/>
                </a:cubicBezTo>
                <a:cubicBezTo>
                  <a:pt x="162516" y="268310"/>
                  <a:pt x="420093" y="134155"/>
                  <a:pt x="677671" y="0"/>
                </a:cubicBezTo>
              </a:path>
            </a:pathLst>
          </a:cu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3423948"/>
              </p:ext>
            </p:extLst>
          </p:nvPr>
        </p:nvGraphicFramePr>
        <p:xfrm>
          <a:off x="10277342" y="4675710"/>
          <a:ext cx="239958" cy="2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8" name="Equation" r:id="rId11" imgW="317160" imgH="279360" progId="Equation.DSMT4">
                  <p:embed/>
                </p:oleObj>
              </mc:Choice>
              <mc:Fallback>
                <p:oleObj name="Equation" r:id="rId11" imgW="3171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277342" y="4675710"/>
                        <a:ext cx="239958" cy="21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10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1706" y="2057400"/>
            <a:ext cx="11719838" cy="2698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معادله مکان متحرکی به صورت                                                      می باشد در چه لحظاتی متحرک توقف کرده است؟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1)2 و3 ثانیه</a:t>
            </a:r>
            <a:r>
              <a:rPr lang="fa-IR" sz="2800" b="1" dirty="0">
                <a:cs typeface="B Nazanin" panose="00000400000000000000" pitchFamily="2" charset="-78"/>
              </a:rPr>
              <a:t> </a:t>
            </a:r>
            <a:r>
              <a:rPr lang="fa-IR" sz="2800" b="1" dirty="0" smtClean="0">
                <a:cs typeface="B Nazanin" panose="00000400000000000000" pitchFamily="2" charset="-78"/>
              </a:rPr>
              <a:t>                         2)1 و 3 ثانیه                    3)1 و 2 ثانیه                 4)2 و4 ثانیه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103024"/>
              </p:ext>
            </p:extLst>
          </p:nvPr>
        </p:nvGraphicFramePr>
        <p:xfrm>
          <a:off x="4088766" y="2445650"/>
          <a:ext cx="4005687" cy="362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tion" r:id="rId3" imgW="4165560" imgH="482400" progId="Equation.DSMT4">
                  <p:embed/>
                </p:oleObj>
              </mc:Choice>
              <mc:Fallback>
                <p:oleObj name="Equation" r:id="rId3" imgW="41655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88766" y="2445650"/>
                        <a:ext cx="4005687" cy="3628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975343" y="1430512"/>
            <a:ext cx="2078182" cy="4364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تست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468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70456" y="2078713"/>
            <a:ext cx="121920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00B050"/>
                </a:solidFill>
                <a:cs typeface="B Titr" panose="00000700000000000000" pitchFamily="2" charset="-78"/>
              </a:rPr>
              <a:t>حل:</a:t>
            </a:r>
          </a:p>
          <a:p>
            <a:pPr algn="r" rtl="1">
              <a:lnSpc>
                <a:spcPct val="200000"/>
              </a:lnSpc>
            </a:pPr>
            <a:endParaRPr lang="fa-IR" sz="2800" b="1" dirty="0" smtClean="0">
              <a:cs typeface="B Nazanin" panose="00000400000000000000" pitchFamily="2" charset="-78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9403788"/>
              </p:ext>
            </p:extLst>
          </p:nvPr>
        </p:nvGraphicFramePr>
        <p:xfrm>
          <a:off x="901118" y="2727829"/>
          <a:ext cx="6826206" cy="2504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1" name="Equation" r:id="rId3" imgW="5613120" imgH="2628720" progId="Equation.DSMT4">
                  <p:embed/>
                </p:oleObj>
              </mc:Choice>
              <mc:Fallback>
                <p:oleObj name="Equation" r:id="rId3" imgW="5613120" imgH="262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1118" y="2727829"/>
                        <a:ext cx="6826206" cy="25043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64813"/>
              </p:ext>
            </p:extLst>
          </p:nvPr>
        </p:nvGraphicFramePr>
        <p:xfrm>
          <a:off x="1906954" y="2603274"/>
          <a:ext cx="701775" cy="279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Equation" r:id="rId5" imgW="1066680" imgH="406080" progId="Equation.DSMT4">
                  <p:embed/>
                </p:oleObj>
              </mc:Choice>
              <mc:Fallback>
                <p:oleObj name="Equation" r:id="rId5" imgW="10666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6954" y="2603274"/>
                        <a:ext cx="701775" cy="2797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370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6254" y="2005444"/>
            <a:ext cx="1175528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5- معادله مکان متحرکی در     به صورت                                      است کمترین سرعتی که متحرک در مسیر حرکت پیدا می کند چند متر بر ثانیه است؟</a:t>
            </a:r>
          </a:p>
          <a:p>
            <a:pPr algn="r" rtl="1">
              <a:lnSpc>
                <a:spcPct val="200000"/>
              </a:lnSpc>
            </a:pPr>
            <a:endParaRPr lang="fa-IR" sz="2800" b="1" dirty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1)صفر                              2)1                              3)2                                     4)4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439249"/>
              </p:ext>
            </p:extLst>
          </p:nvPr>
        </p:nvGraphicFramePr>
        <p:xfrm>
          <a:off x="8162001" y="2406334"/>
          <a:ext cx="322687" cy="268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Equation" r:id="rId3" imgW="457200" imgH="380880" progId="Equation.DSMT4">
                  <p:embed/>
                </p:oleObj>
              </mc:Choice>
              <mc:Fallback>
                <p:oleObj name="Equation" r:id="rId3" imgW="4572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62001" y="2406334"/>
                        <a:ext cx="322687" cy="268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851343"/>
              </p:ext>
            </p:extLst>
          </p:nvPr>
        </p:nvGraphicFramePr>
        <p:xfrm>
          <a:off x="4392768" y="2181022"/>
          <a:ext cx="2517820" cy="703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Equation" r:id="rId5" imgW="3301920" imgH="1041120" progId="Equation.DSMT4">
                  <p:embed/>
                </p:oleObj>
              </mc:Choice>
              <mc:Fallback>
                <p:oleObj name="Equation" r:id="rId5" imgW="3301920" imgH="1041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92768" y="2181022"/>
                        <a:ext cx="2517820" cy="7037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975343" y="1430512"/>
            <a:ext cx="2078182" cy="4364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تست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22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18952"/>
            <a:ext cx="119215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00B050"/>
                </a:solidFill>
                <a:cs typeface="B Titr" panose="00000700000000000000" pitchFamily="2" charset="-78"/>
              </a:rPr>
              <a:t>حل:</a:t>
            </a:r>
          </a:p>
          <a:p>
            <a:pPr algn="r" rtl="1">
              <a:lnSpc>
                <a:spcPct val="200000"/>
              </a:lnSpc>
            </a:pPr>
            <a:endParaRPr lang="fa-IR" sz="2800" b="1" dirty="0">
              <a:solidFill>
                <a:srgbClr val="00B050"/>
              </a:solidFill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</a:pPr>
            <a:endParaRPr lang="fa-IR" sz="2800" b="1" dirty="0" smtClean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999783"/>
              </p:ext>
            </p:extLst>
          </p:nvPr>
        </p:nvGraphicFramePr>
        <p:xfrm>
          <a:off x="834096" y="3049495"/>
          <a:ext cx="6067425" cy="175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10" name="Equation" r:id="rId3" imgW="6819840" imgH="2222280" progId="Equation.DSMT4">
                  <p:embed/>
                </p:oleObj>
              </mc:Choice>
              <mc:Fallback>
                <p:oleObj name="Equation" r:id="rId3" imgW="6819840" imgH="222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4096" y="3049495"/>
                        <a:ext cx="6067425" cy="175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709959"/>
              </p:ext>
            </p:extLst>
          </p:nvPr>
        </p:nvGraphicFramePr>
        <p:xfrm>
          <a:off x="8205341" y="4342067"/>
          <a:ext cx="876300" cy="272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11" name="Equation" r:id="rId5" imgW="876240" imgH="355320" progId="Equation.DSMT4">
                  <p:embed/>
                </p:oleObj>
              </mc:Choice>
              <mc:Fallback>
                <p:oleObj name="Equation" r:id="rId5" imgW="87624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05341" y="4342067"/>
                        <a:ext cx="876300" cy="2720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875763" y="1523924"/>
            <a:ext cx="2331076" cy="1287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75763" y="2073414"/>
            <a:ext cx="2331076" cy="1287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416676" y="1176195"/>
            <a:ext cx="12878" cy="147088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124506"/>
              </p:ext>
            </p:extLst>
          </p:nvPr>
        </p:nvGraphicFramePr>
        <p:xfrm>
          <a:off x="955183" y="1149458"/>
          <a:ext cx="304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12" name="Equation" r:id="rId7" imgW="304560" imgH="291960" progId="Equation.DSMT4">
                  <p:embed/>
                </p:oleObj>
              </mc:Choice>
              <mc:Fallback>
                <p:oleObj name="Equation" r:id="rId7" imgW="3045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55183" y="1149458"/>
                        <a:ext cx="3048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719610"/>
              </p:ext>
            </p:extLst>
          </p:nvPr>
        </p:nvGraphicFramePr>
        <p:xfrm>
          <a:off x="904920" y="1619169"/>
          <a:ext cx="482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13" name="Equation" r:id="rId9" imgW="482400" imgH="406080" progId="Equation.DSMT4">
                  <p:embed/>
                </p:oleObj>
              </mc:Choice>
              <mc:Fallback>
                <p:oleObj name="Equation" r:id="rId9" imgW="4824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04920" y="1619169"/>
                        <a:ext cx="4826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083377"/>
              </p:ext>
            </p:extLst>
          </p:nvPr>
        </p:nvGraphicFramePr>
        <p:xfrm>
          <a:off x="904920" y="2211881"/>
          <a:ext cx="3683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14" name="Equation" r:id="rId11" imgW="368280" imgH="368280" progId="Equation.DSMT4">
                  <p:embed/>
                </p:oleObj>
              </mc:Choice>
              <mc:Fallback>
                <p:oleObj name="Equation" r:id="rId11" imgW="3682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04920" y="2211881"/>
                        <a:ext cx="3683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255461"/>
              </p:ext>
            </p:extLst>
          </p:nvPr>
        </p:nvGraphicFramePr>
        <p:xfrm>
          <a:off x="1521494" y="1274675"/>
          <a:ext cx="152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15" name="Equation" r:id="rId13" imgW="152280" imgH="215640" progId="Equation.DSMT4">
                  <p:embed/>
                </p:oleObj>
              </mc:Choice>
              <mc:Fallback>
                <p:oleObj name="Equation" r:id="rId13" imgW="1522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21494" y="1274675"/>
                        <a:ext cx="152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084467"/>
              </p:ext>
            </p:extLst>
          </p:nvPr>
        </p:nvGraphicFramePr>
        <p:xfrm>
          <a:off x="2139680" y="1170461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16" name="Equation" r:id="rId15" imgW="253800" imgH="355320" progId="Equation.DSMT4">
                  <p:embed/>
                </p:oleObj>
              </mc:Choice>
              <mc:Fallback>
                <p:oleObj name="Equation" r:id="rId15" imgW="2538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139680" y="1170461"/>
                        <a:ext cx="2540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172847"/>
              </p:ext>
            </p:extLst>
          </p:nvPr>
        </p:nvGraphicFramePr>
        <p:xfrm>
          <a:off x="2761085" y="1238184"/>
          <a:ext cx="3556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17" name="Equation" r:id="rId17" imgW="355320" imgH="266400" progId="Equation.DSMT4">
                  <p:embed/>
                </p:oleObj>
              </mc:Choice>
              <mc:Fallback>
                <p:oleObj name="Equation" r:id="rId17" imgW="35532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761085" y="1238184"/>
                        <a:ext cx="3556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2266680" y="1498958"/>
            <a:ext cx="0" cy="1148117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42243"/>
              </p:ext>
            </p:extLst>
          </p:nvPr>
        </p:nvGraphicFramePr>
        <p:xfrm>
          <a:off x="2634085" y="1715052"/>
          <a:ext cx="3048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18" name="Equation" r:id="rId19" imgW="304560" imgH="291960" progId="Equation.DSMT4">
                  <p:embed/>
                </p:oleObj>
              </mc:Choice>
              <mc:Fallback>
                <p:oleObj name="Equation" r:id="rId19" imgW="3045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34085" y="1715052"/>
                        <a:ext cx="3048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019070"/>
              </p:ext>
            </p:extLst>
          </p:nvPr>
        </p:nvGraphicFramePr>
        <p:xfrm>
          <a:off x="1678367" y="1823702"/>
          <a:ext cx="2921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19" name="Equation" r:id="rId20" imgW="291960" imgH="190440" progId="Equation.DSMT4">
                  <p:embed/>
                </p:oleObj>
              </mc:Choice>
              <mc:Fallback>
                <p:oleObj name="Equation" r:id="rId20" imgW="29196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678367" y="1823702"/>
                        <a:ext cx="2921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1673894" y="2244940"/>
            <a:ext cx="296573" cy="298823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2562894" y="2281184"/>
            <a:ext cx="388513" cy="23529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310396" y="3973631"/>
            <a:ext cx="526297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کمترین سرعت در لحظه             رخ می دهد پس:</a:t>
            </a:r>
          </a:p>
        </p:txBody>
      </p:sp>
    </p:spTree>
    <p:extLst>
      <p:ext uri="{BB962C8B-B14F-4D97-AF65-F5344CB8AC3E}">
        <p14:creationId xmlns:p14="http://schemas.microsoft.com/office/powerpoint/2010/main" val="255279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8145" y="1974272"/>
            <a:ext cx="1134082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نمودار مکان – زمان متحرکی بر مسیر مستقیم به شکل مقابل است اگر سرعت متحرک در لحظه ی           برابر سرعت متوسط آن بین دو لحظه ی            و             باشد، متحرک در لحظه ی              </a:t>
            </a:r>
            <a:r>
              <a:rPr lang="fa-IR" sz="2800" b="1" dirty="0">
                <a:cs typeface="B Nazanin" panose="00000400000000000000" pitchFamily="2" charset="-78"/>
              </a:rPr>
              <a:t>در چند متری  مبدا می باشد؟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             </a:t>
            </a:r>
            <a:endParaRPr lang="fa-IR" sz="2800" b="1" dirty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1)28                 2)24                3)36                   4)20</a:t>
            </a:r>
          </a:p>
          <a:p>
            <a:pPr algn="r" rtl="1">
              <a:lnSpc>
                <a:spcPct val="200000"/>
              </a:lnSpc>
            </a:pPr>
            <a:endParaRPr lang="fa-IR" sz="2800" b="1" dirty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endParaRPr lang="fa-IR" sz="2800" b="1" dirty="0" smtClean="0">
              <a:cs typeface="B Nazanin" panose="00000400000000000000" pitchFamily="2" charset="-78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9371426"/>
              </p:ext>
            </p:extLst>
          </p:nvPr>
        </p:nvGraphicFramePr>
        <p:xfrm>
          <a:off x="4737100" y="2363788"/>
          <a:ext cx="228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1" name="Equation" r:id="rId3" imgW="228600" imgH="406080" progId="Equation.DSMT4">
                  <p:embed/>
                </p:oleObj>
              </mc:Choice>
              <mc:Fallback>
                <p:oleObj name="Equation" r:id="rId3" imgW="2286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37100" y="2363788"/>
                        <a:ext cx="2286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812716"/>
              </p:ext>
            </p:extLst>
          </p:nvPr>
        </p:nvGraphicFramePr>
        <p:xfrm>
          <a:off x="10244058" y="3287189"/>
          <a:ext cx="865478" cy="278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2" name="Equation" r:id="rId5" imgW="1104840" imgH="355320" progId="Equation.DSMT4">
                  <p:embed/>
                </p:oleObj>
              </mc:Choice>
              <mc:Fallback>
                <p:oleObj name="Equation" r:id="rId5" imgW="110484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244058" y="3287189"/>
                        <a:ext cx="865478" cy="278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029184"/>
              </p:ext>
            </p:extLst>
          </p:nvPr>
        </p:nvGraphicFramePr>
        <p:xfrm>
          <a:off x="4716318" y="3256016"/>
          <a:ext cx="723542" cy="3418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3" name="Equation" r:id="rId7" imgW="1155600" imgH="545760" progId="Equation.DSMT4">
                  <p:embed/>
                </p:oleObj>
              </mc:Choice>
              <mc:Fallback>
                <p:oleObj name="Equation" r:id="rId7" imgW="1155600" imgH="545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16318" y="3256016"/>
                        <a:ext cx="723542" cy="3418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865132"/>
              </p:ext>
            </p:extLst>
          </p:nvPr>
        </p:nvGraphicFramePr>
        <p:xfrm>
          <a:off x="3589732" y="3263523"/>
          <a:ext cx="812353" cy="332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4" name="Equation" r:id="rId9" imgW="1333440" imgH="545760" progId="Equation.DSMT4">
                  <p:embed/>
                </p:oleObj>
              </mc:Choice>
              <mc:Fallback>
                <p:oleObj name="Equation" r:id="rId9" imgW="1333440" imgH="545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89732" y="3263523"/>
                        <a:ext cx="812353" cy="3326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09697"/>
              </p:ext>
            </p:extLst>
          </p:nvPr>
        </p:nvGraphicFramePr>
        <p:xfrm>
          <a:off x="10077803" y="4129331"/>
          <a:ext cx="865478" cy="266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5" name="Equation" r:id="rId11" imgW="1155600" imgH="355320" progId="Equation.DSMT4">
                  <p:embed/>
                </p:oleObj>
              </mc:Choice>
              <mc:Fallback>
                <p:oleObj name="Equation" r:id="rId11" imgW="11556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077803" y="4129331"/>
                        <a:ext cx="865478" cy="2663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4975343" y="1430512"/>
            <a:ext cx="2078182" cy="4364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تست</a:t>
            </a:r>
            <a:endParaRPr lang="en-US" sz="2400" b="1" dirty="0">
              <a:cs typeface="B Nazanin" panose="00000400000000000000" pitchFamily="2" charset="-78"/>
            </a:endParaRPr>
          </a:p>
        </p:txBody>
      </p:sp>
      <p:pic>
        <p:nvPicPr>
          <p:cNvPr id="24" name="Picture 23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36" y="3859307"/>
            <a:ext cx="3412017" cy="245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35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16108"/>
            <a:ext cx="11934423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00B050"/>
                </a:solidFill>
                <a:cs typeface="B Titr" panose="00000700000000000000" pitchFamily="2" charset="-78"/>
              </a:rPr>
              <a:t>حل: </a:t>
            </a:r>
          </a:p>
          <a:p>
            <a:pPr algn="r" rtl="1">
              <a:lnSpc>
                <a:spcPct val="200000"/>
              </a:lnSpc>
            </a:pPr>
            <a:endParaRPr lang="fa-IR" sz="2800" b="1" dirty="0" smtClean="0">
              <a:cs typeface="B Nazanin" panose="00000400000000000000" pitchFamily="2" charset="-78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737100" y="2363788"/>
          <a:ext cx="228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9" name="Equation" r:id="rId3" imgW="228600" imgH="406080" progId="Equation.DSMT4">
                  <p:embed/>
                </p:oleObj>
              </mc:Choice>
              <mc:Fallback>
                <p:oleObj name="Equation" r:id="rId3" imgW="2286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37100" y="2363788"/>
                        <a:ext cx="2286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289624"/>
              </p:ext>
            </p:extLst>
          </p:nvPr>
        </p:nvGraphicFramePr>
        <p:xfrm>
          <a:off x="433203" y="4292855"/>
          <a:ext cx="3716424" cy="18274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0" name="Equation" r:id="rId5" imgW="4216320" imgH="2247840" progId="Equation.DSMT4">
                  <p:embed/>
                </p:oleObj>
              </mc:Choice>
              <mc:Fallback>
                <p:oleObj name="Equation" r:id="rId5" imgW="4216320" imgH="2247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3203" y="4292855"/>
                        <a:ext cx="3716424" cy="18274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Brace 5"/>
          <p:cNvSpPr/>
          <p:nvPr/>
        </p:nvSpPr>
        <p:spPr>
          <a:xfrm>
            <a:off x="4149627" y="4375976"/>
            <a:ext cx="288639" cy="1939404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615897"/>
              </p:ext>
            </p:extLst>
          </p:nvPr>
        </p:nvGraphicFramePr>
        <p:xfrm>
          <a:off x="4824506" y="4903411"/>
          <a:ext cx="3687336" cy="884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1" name="Equation" r:id="rId7" imgW="4394160" imgH="1054080" progId="Equation.DSMT4">
                  <p:embed/>
                </p:oleObj>
              </mc:Choice>
              <mc:Fallback>
                <p:oleObj name="Equation" r:id="rId7" imgW="439416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24506" y="4903411"/>
                        <a:ext cx="3687336" cy="8845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21" y="749832"/>
            <a:ext cx="4376750" cy="305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84417"/>
            <a:ext cx="1193442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شتاب متوسط: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نسبت تغییرات سرعت به زمان را گویند.</a:t>
            </a:r>
          </a:p>
          <a:p>
            <a:pPr algn="r" rtl="1">
              <a:lnSpc>
                <a:spcPct val="200000"/>
              </a:lnSpc>
            </a:pPr>
            <a:endParaRPr lang="fa-IR" sz="2800" b="1" dirty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endParaRPr lang="fa-IR" sz="2800" b="1" dirty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به بیان دیگر شیب متوسط نمودار سرعت – زمان بین دو لحظه را شتاب متوسط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گویند.</a:t>
            </a:r>
          </a:p>
          <a:p>
            <a:pPr algn="r" rtl="1">
              <a:lnSpc>
                <a:spcPct val="200000"/>
              </a:lnSpc>
            </a:pPr>
            <a:endParaRPr lang="fa-IR" sz="2800" b="1" dirty="0" smtClean="0">
              <a:cs typeface="B Nazanin" panose="00000400000000000000" pitchFamily="2" charset="-78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737100" y="2363788"/>
          <a:ext cx="228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2" name="Equation" r:id="rId3" imgW="228600" imgH="406080" progId="Equation.DSMT4">
                  <p:embed/>
                </p:oleObj>
              </mc:Choice>
              <mc:Fallback>
                <p:oleObj name="Equation" r:id="rId3" imgW="2286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37100" y="2363788"/>
                        <a:ext cx="2286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785327"/>
              </p:ext>
            </p:extLst>
          </p:nvPr>
        </p:nvGraphicFramePr>
        <p:xfrm>
          <a:off x="5645524" y="3473376"/>
          <a:ext cx="25749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3" name="Equation" r:id="rId5" imgW="3682800" imgH="1130040" progId="Equation.DSMT4">
                  <p:embed/>
                </p:oleObj>
              </mc:Choice>
              <mc:Fallback>
                <p:oleObj name="Equation" r:id="rId5" imgW="3682800" imgH="1130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45524" y="3473376"/>
                        <a:ext cx="2574925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855317"/>
              </p:ext>
            </p:extLst>
          </p:nvPr>
        </p:nvGraphicFramePr>
        <p:xfrm>
          <a:off x="3659500" y="6178153"/>
          <a:ext cx="2476500" cy="3214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4" name="Equation" r:id="rId7" imgW="2476440" imgH="444240" progId="Equation.DSMT4">
                  <p:embed/>
                </p:oleObj>
              </mc:Choice>
              <mc:Fallback>
                <p:oleObj name="Equation" r:id="rId7" imgW="247644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59500" y="6178153"/>
                        <a:ext cx="2476500" cy="3214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20449" y="3649559"/>
            <a:ext cx="10183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واحد</a:t>
            </a:r>
            <a:endParaRPr lang="en-US" sz="20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pic>
        <p:nvPicPr>
          <p:cNvPr id="27" name="Picture 26"/>
          <p:cNvPicPr/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77" y="2421051"/>
            <a:ext cx="2788516" cy="2677615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4169647"/>
              </p:ext>
            </p:extLst>
          </p:nvPr>
        </p:nvGraphicFramePr>
        <p:xfrm>
          <a:off x="8729603" y="3691222"/>
          <a:ext cx="177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5" name="Equation" r:id="rId10" imgW="177480" imgH="469800" progId="Equation.DSMT4">
                  <p:embed/>
                </p:oleObj>
              </mc:Choice>
              <mc:Fallback>
                <p:oleObj name="Equation" r:id="rId10" imgW="17748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729603" y="3691222"/>
                        <a:ext cx="1778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612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00912"/>
            <a:ext cx="1193442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 متحرکی روی محیط دایره از      تا       به مدت 4 ثانیه حرکت می کند اندازه شتاب متوسط آن کدام گزینه است؟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1)0/5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2)2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3)2/5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4)3/5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737100" y="2363788"/>
          <a:ext cx="228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8" name="Equation" r:id="rId3" imgW="228600" imgH="406080" progId="Equation.DSMT4">
                  <p:embed/>
                </p:oleObj>
              </mc:Choice>
              <mc:Fallback>
                <p:oleObj name="Equation" r:id="rId3" imgW="2286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37100" y="2363788"/>
                        <a:ext cx="2286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Oval 26"/>
          <p:cNvSpPr/>
          <p:nvPr/>
        </p:nvSpPr>
        <p:spPr>
          <a:xfrm>
            <a:off x="965915" y="3709115"/>
            <a:ext cx="1661375" cy="1648496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/>
          <p:cNvCxnSpPr>
            <a:stCxn id="27" idx="6"/>
          </p:cNvCxnSpPr>
          <p:nvPr/>
        </p:nvCxnSpPr>
        <p:spPr>
          <a:xfrm flipH="1">
            <a:off x="1796602" y="4533363"/>
            <a:ext cx="8306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27" idx="0"/>
          </p:cNvCxnSpPr>
          <p:nvPr/>
        </p:nvCxnSpPr>
        <p:spPr>
          <a:xfrm flipV="1">
            <a:off x="1796602" y="3709115"/>
            <a:ext cx="1" cy="82424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758577"/>
              </p:ext>
            </p:extLst>
          </p:nvPr>
        </p:nvGraphicFramePr>
        <p:xfrm>
          <a:off x="2642718" y="4314670"/>
          <a:ext cx="303995" cy="303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9" name="Equation" r:id="rId5" imgW="368280" imgH="368280" progId="Equation.DSMT4">
                  <p:embed/>
                </p:oleObj>
              </mc:Choice>
              <mc:Fallback>
                <p:oleObj name="Equation" r:id="rId5" imgW="3682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42718" y="4314670"/>
                        <a:ext cx="303995" cy="303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153067"/>
              </p:ext>
            </p:extLst>
          </p:nvPr>
        </p:nvGraphicFramePr>
        <p:xfrm>
          <a:off x="1823706" y="3308635"/>
          <a:ext cx="246308" cy="265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0" name="Equation" r:id="rId7" imgW="330120" imgH="355320" progId="Equation.DSMT4">
                  <p:embed/>
                </p:oleObj>
              </mc:Choice>
              <mc:Fallback>
                <p:oleObj name="Equation" r:id="rId7" imgW="3301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23706" y="3308635"/>
                        <a:ext cx="246308" cy="2652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Oval 39"/>
          <p:cNvSpPr/>
          <p:nvPr/>
        </p:nvSpPr>
        <p:spPr>
          <a:xfrm>
            <a:off x="1764403" y="4468974"/>
            <a:ext cx="90153" cy="10303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2560752" y="4479705"/>
            <a:ext cx="90153" cy="10303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1747239" y="3640431"/>
            <a:ext cx="90153" cy="10303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42" idx="2"/>
          </p:cNvCxnSpPr>
          <p:nvPr/>
        </p:nvCxnSpPr>
        <p:spPr>
          <a:xfrm flipH="1" flipV="1">
            <a:off x="1081825" y="3691946"/>
            <a:ext cx="665414" cy="1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2318198" y="4187781"/>
            <a:ext cx="665414" cy="1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09479" y="4314670"/>
            <a:ext cx="26053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070014" y="4314670"/>
            <a:ext cx="0" cy="20581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780875"/>
              </p:ext>
            </p:extLst>
          </p:nvPr>
        </p:nvGraphicFramePr>
        <p:xfrm>
          <a:off x="442458" y="3089080"/>
          <a:ext cx="1046914" cy="439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1" name="Equation" r:id="rId9" imgW="1663560" imgH="1028520" progId="Equation.DSMT4">
                  <p:embed/>
                </p:oleObj>
              </mc:Choice>
              <mc:Fallback>
                <p:oleObj name="Equation" r:id="rId9" imgW="166356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2458" y="3089080"/>
                        <a:ext cx="1046914" cy="4391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4923487"/>
              </p:ext>
            </p:extLst>
          </p:nvPr>
        </p:nvGraphicFramePr>
        <p:xfrm>
          <a:off x="2544763" y="3497263"/>
          <a:ext cx="10382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2" name="Equation" r:id="rId11" imgW="1650960" imgH="1028520" progId="Equation.DSMT4">
                  <p:embed/>
                </p:oleObj>
              </mc:Choice>
              <mc:Fallback>
                <p:oleObj name="Equation" r:id="rId11" imgW="165096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544763" y="3497263"/>
                        <a:ext cx="1038225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850998"/>
              </p:ext>
            </p:extLst>
          </p:nvPr>
        </p:nvGraphicFramePr>
        <p:xfrm>
          <a:off x="8010928" y="1886018"/>
          <a:ext cx="29845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3" name="Equation" r:id="rId13" imgW="368280" imgH="368280" progId="Equation.DSMT4">
                  <p:embed/>
                </p:oleObj>
              </mc:Choice>
              <mc:Fallback>
                <p:oleObj name="Equation" r:id="rId13" imgW="3682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010928" y="1886018"/>
                        <a:ext cx="29845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606548"/>
              </p:ext>
            </p:extLst>
          </p:nvPr>
        </p:nvGraphicFramePr>
        <p:xfrm>
          <a:off x="7332030" y="1865236"/>
          <a:ext cx="330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4" name="Equation" r:id="rId15" imgW="330120" imgH="355320" progId="Equation.DSMT4">
                  <p:embed/>
                </p:oleObj>
              </mc:Choice>
              <mc:Fallback>
                <p:oleObj name="Equation" r:id="rId15" imgW="3301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332030" y="1865236"/>
                        <a:ext cx="3302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4851400" y="1064494"/>
            <a:ext cx="2078182" cy="4364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تست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642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12124" y="1940595"/>
            <a:ext cx="11934423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00B050"/>
                </a:solidFill>
                <a:cs typeface="B Titr" panose="00000700000000000000" pitchFamily="2" charset="-78"/>
              </a:rPr>
              <a:t>حل: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737100" y="2363788"/>
          <a:ext cx="228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0" name="Equation" r:id="rId3" imgW="228600" imgH="406080" progId="Equation.DSMT4">
                  <p:embed/>
                </p:oleObj>
              </mc:Choice>
              <mc:Fallback>
                <p:oleObj name="Equation" r:id="rId3" imgW="2286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37100" y="2363788"/>
                        <a:ext cx="2286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856247"/>
              </p:ext>
            </p:extLst>
          </p:nvPr>
        </p:nvGraphicFramePr>
        <p:xfrm>
          <a:off x="1262487" y="4319913"/>
          <a:ext cx="9375822" cy="1983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1" name="Equation" r:id="rId5" imgW="8584920" imgH="1815840" progId="Equation.DSMT4">
                  <p:embed/>
                </p:oleObj>
              </mc:Choice>
              <mc:Fallback>
                <p:oleObj name="Equation" r:id="rId5" imgW="8584920" imgH="1815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62487" y="4319913"/>
                        <a:ext cx="9375822" cy="19833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val 4"/>
          <p:cNvSpPr/>
          <p:nvPr/>
        </p:nvSpPr>
        <p:spPr>
          <a:xfrm>
            <a:off x="1262487" y="1678609"/>
            <a:ext cx="1661375" cy="1648496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5" idx="6"/>
          </p:cNvCxnSpPr>
          <p:nvPr/>
        </p:nvCxnSpPr>
        <p:spPr>
          <a:xfrm flipH="1">
            <a:off x="2093174" y="2502857"/>
            <a:ext cx="8306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5" idx="0"/>
          </p:cNvCxnSpPr>
          <p:nvPr/>
        </p:nvCxnSpPr>
        <p:spPr>
          <a:xfrm flipV="1">
            <a:off x="2093174" y="1678609"/>
            <a:ext cx="1" cy="82424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335934"/>
              </p:ext>
            </p:extLst>
          </p:nvPr>
        </p:nvGraphicFramePr>
        <p:xfrm>
          <a:off x="2939290" y="2284164"/>
          <a:ext cx="303995" cy="303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2" name="Equation" r:id="rId7" imgW="368280" imgH="368280" progId="Equation.DSMT4">
                  <p:embed/>
                </p:oleObj>
              </mc:Choice>
              <mc:Fallback>
                <p:oleObj name="Equation" r:id="rId7" imgW="3682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39290" y="2284164"/>
                        <a:ext cx="303995" cy="303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122562"/>
              </p:ext>
            </p:extLst>
          </p:nvPr>
        </p:nvGraphicFramePr>
        <p:xfrm>
          <a:off x="2120278" y="1278129"/>
          <a:ext cx="246308" cy="265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3" name="Equation" r:id="rId9" imgW="330120" imgH="355320" progId="Equation.DSMT4">
                  <p:embed/>
                </p:oleObj>
              </mc:Choice>
              <mc:Fallback>
                <p:oleObj name="Equation" r:id="rId9" imgW="3301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20278" y="1278129"/>
                        <a:ext cx="246308" cy="2652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Oval 9"/>
          <p:cNvSpPr/>
          <p:nvPr/>
        </p:nvSpPr>
        <p:spPr>
          <a:xfrm>
            <a:off x="2060975" y="2438468"/>
            <a:ext cx="90153" cy="10303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857324" y="2449199"/>
            <a:ext cx="90153" cy="10303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043811" y="1609925"/>
            <a:ext cx="90153" cy="10303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 flipV="1">
            <a:off x="1378397" y="1661440"/>
            <a:ext cx="665414" cy="1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2614770" y="2157275"/>
            <a:ext cx="665414" cy="1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106051" y="2284164"/>
            <a:ext cx="260535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366586" y="2284164"/>
            <a:ext cx="0" cy="20581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18612"/>
              </p:ext>
            </p:extLst>
          </p:nvPr>
        </p:nvGraphicFramePr>
        <p:xfrm>
          <a:off x="739030" y="1058574"/>
          <a:ext cx="1046914" cy="439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4" name="Equation" r:id="rId11" imgW="1663560" imgH="1028520" progId="Equation.DSMT4">
                  <p:embed/>
                </p:oleObj>
              </mc:Choice>
              <mc:Fallback>
                <p:oleObj name="Equation" r:id="rId11" imgW="166356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39030" y="1058574"/>
                        <a:ext cx="1046914" cy="4391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919685"/>
              </p:ext>
            </p:extLst>
          </p:nvPr>
        </p:nvGraphicFramePr>
        <p:xfrm>
          <a:off x="2841335" y="1466757"/>
          <a:ext cx="10382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5" name="Equation" r:id="rId13" imgW="1650960" imgH="1028520" progId="Equation.DSMT4">
                  <p:embed/>
                </p:oleObj>
              </mc:Choice>
              <mc:Fallback>
                <p:oleObj name="Equation" r:id="rId13" imgW="165096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841335" y="1466757"/>
                        <a:ext cx="1038225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283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547" y="1674254"/>
            <a:ext cx="118228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بردار مکان: </a:t>
            </a:r>
            <a:r>
              <a:rPr lang="fa-IR" sz="2400" b="1" dirty="0" smtClean="0">
                <a:cs typeface="B Nazanin" panose="00000400000000000000" pitchFamily="2" charset="-78"/>
              </a:rPr>
              <a:t>برداریست که ابتدای آن مبدا مختصات و انتهای آن محل قرارگیری جسم است.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بردار جابه جایی: </a:t>
            </a:r>
            <a:r>
              <a:rPr lang="fa-IR" sz="2400" b="1" dirty="0" smtClean="0">
                <a:cs typeface="B Nazanin" panose="00000400000000000000" pitchFamily="2" charset="-78"/>
              </a:rPr>
              <a:t>برداریست که ابتدای آن ابتدای حرکت و انتهای آن انتهای حرکت می باشد جا به جایی به مسیر حرکت بستگی ندارد می توان گفت جا به جایی همان تفاضل بردارهای مکان می باشد. </a:t>
            </a:r>
          </a:p>
          <a:p>
            <a:pPr algn="r" rtl="1">
              <a:lnSpc>
                <a:spcPct val="200000"/>
              </a:lnSpc>
            </a:pPr>
            <a:endParaRPr lang="fa-IR" sz="2400" b="1" dirty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endParaRPr lang="fa-IR" sz="2400" b="1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مسافت طی شده: </a:t>
            </a:r>
            <a:r>
              <a:rPr lang="fa-IR" sz="2400" b="1" dirty="0" smtClean="0">
                <a:cs typeface="B Nazanin" panose="00000400000000000000" pitchFamily="2" charset="-78"/>
              </a:rPr>
              <a:t>طول مسیر پیموده شده توسط متحرک می باشد(کمیت عددی)</a:t>
            </a:r>
            <a:endParaRPr lang="en-US" sz="2400" b="1" dirty="0">
              <a:cs typeface="B Nazanin" panose="00000400000000000000" pitchFamily="2" charset="-7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888642" y="3670479"/>
            <a:ext cx="0" cy="16742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V="1">
            <a:off x="1725769" y="4507606"/>
            <a:ext cx="0" cy="16742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88642" y="4224270"/>
            <a:ext cx="515155" cy="1120462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888641" y="4713668"/>
            <a:ext cx="1339404" cy="631064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403797" y="4224269"/>
            <a:ext cx="837127" cy="450762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>
            <a:off x="1403796" y="4056845"/>
            <a:ext cx="643946" cy="656822"/>
          </a:xfrm>
          <a:custGeom>
            <a:avLst/>
            <a:gdLst>
              <a:gd name="connsiteX0" fmla="*/ 0 w 811369"/>
              <a:gd name="connsiteY0" fmla="*/ 192068 h 629950"/>
              <a:gd name="connsiteX1" fmla="*/ 412124 w 811369"/>
              <a:gd name="connsiteY1" fmla="*/ 11764 h 629950"/>
              <a:gd name="connsiteX2" fmla="*/ 476518 w 811369"/>
              <a:gd name="connsiteY2" fmla="*/ 488282 h 629950"/>
              <a:gd name="connsiteX3" fmla="*/ 811369 w 811369"/>
              <a:gd name="connsiteY3" fmla="*/ 629950 h 629950"/>
              <a:gd name="connsiteX4" fmla="*/ 811369 w 811369"/>
              <a:gd name="connsiteY4" fmla="*/ 629950 h 62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1369" h="629950">
                <a:moveTo>
                  <a:pt x="0" y="192068"/>
                </a:moveTo>
                <a:cubicBezTo>
                  <a:pt x="166352" y="77231"/>
                  <a:pt x="332704" y="-37605"/>
                  <a:pt x="412124" y="11764"/>
                </a:cubicBezTo>
                <a:cubicBezTo>
                  <a:pt x="491544" y="61133"/>
                  <a:pt x="409977" y="385251"/>
                  <a:pt x="476518" y="488282"/>
                </a:cubicBezTo>
                <a:cubicBezTo>
                  <a:pt x="543059" y="591313"/>
                  <a:pt x="811369" y="629950"/>
                  <a:pt x="811369" y="629950"/>
                </a:cubicBezTo>
                <a:lnTo>
                  <a:pt x="811369" y="629950"/>
                </a:lnTo>
              </a:path>
            </a:pathLst>
          </a:cu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5" idx="1"/>
          </p:cNvCxnSpPr>
          <p:nvPr/>
        </p:nvCxnSpPr>
        <p:spPr>
          <a:xfrm flipH="1" flipV="1">
            <a:off x="1725769" y="3670479"/>
            <a:ext cx="5111" cy="39863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1919390"/>
              </p:ext>
            </p:extLst>
          </p:nvPr>
        </p:nvGraphicFramePr>
        <p:xfrm>
          <a:off x="948789" y="4490895"/>
          <a:ext cx="143389" cy="293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0" name="Equation" r:id="rId3" imgW="266400" imgH="545760" progId="Equation.DSMT4">
                  <p:embed/>
                </p:oleObj>
              </mc:Choice>
              <mc:Fallback>
                <p:oleObj name="Equation" r:id="rId3" imgW="266400" imgH="545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8789" y="4490895"/>
                        <a:ext cx="143389" cy="2936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8634892"/>
              </p:ext>
            </p:extLst>
          </p:nvPr>
        </p:nvGraphicFramePr>
        <p:xfrm>
          <a:off x="1622738" y="4970723"/>
          <a:ext cx="169214" cy="30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1" name="Equation" r:id="rId5" imgW="304560" imgH="545760" progId="Equation.DSMT4">
                  <p:embed/>
                </p:oleObj>
              </mc:Choice>
              <mc:Fallback>
                <p:oleObj name="Equation" r:id="rId5" imgW="304560" imgH="545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22738" y="4970723"/>
                        <a:ext cx="169214" cy="303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6717276"/>
              </p:ext>
            </p:extLst>
          </p:nvPr>
        </p:nvGraphicFramePr>
        <p:xfrm>
          <a:off x="1912244" y="4224268"/>
          <a:ext cx="330024" cy="225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2" name="Equation" r:id="rId7" imgW="520560" imgH="355320" progId="Equation.DSMT4">
                  <p:embed/>
                </p:oleObj>
              </mc:Choice>
              <mc:Fallback>
                <p:oleObj name="Equation" r:id="rId7" imgW="52056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12244" y="4224268"/>
                        <a:ext cx="330024" cy="2253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033140"/>
              </p:ext>
            </p:extLst>
          </p:nvPr>
        </p:nvGraphicFramePr>
        <p:xfrm>
          <a:off x="633255" y="3684676"/>
          <a:ext cx="188801" cy="251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3" name="Equation" r:id="rId9" imgW="266400" imgH="355320" progId="Equation.DSMT4">
                  <p:embed/>
                </p:oleObj>
              </mc:Choice>
              <mc:Fallback>
                <p:oleObj name="Equation" r:id="rId9" imgW="2664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33255" y="3684676"/>
                        <a:ext cx="188801" cy="2517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30763"/>
              </p:ext>
            </p:extLst>
          </p:nvPr>
        </p:nvGraphicFramePr>
        <p:xfrm>
          <a:off x="2563119" y="5217732"/>
          <a:ext cx="2540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4" name="Equation" r:id="rId11" imgW="253800" imgH="253800" progId="Equation.DSMT4">
                  <p:embed/>
                </p:oleObj>
              </mc:Choice>
              <mc:Fallback>
                <p:oleObj name="Equation" r:id="rId11" imgW="2538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563119" y="5217732"/>
                        <a:ext cx="254000" cy="25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053386" y="3309665"/>
            <a:ext cx="2047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مسافت طی شده</a:t>
            </a:r>
            <a:endParaRPr lang="en-US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9926" y="6239248"/>
            <a:ext cx="2047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جا به جایی</a:t>
            </a:r>
            <a:endParaRPr lang="en-US" sz="2400" b="1" dirty="0">
              <a:cs typeface="B Nazanin" panose="00000400000000000000" pitchFamily="2" charset="-78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979977"/>
              </p:ext>
            </p:extLst>
          </p:nvPr>
        </p:nvGraphicFramePr>
        <p:xfrm>
          <a:off x="1912244" y="6213766"/>
          <a:ext cx="1968500" cy="524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5" name="Equation" r:id="rId13" imgW="1968480" imgH="634680" progId="Equation.DSMT4">
                  <p:embed/>
                </p:oleObj>
              </mc:Choice>
              <mc:Fallback>
                <p:oleObj name="Equation" r:id="rId13" imgW="196848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912244" y="6213766"/>
                        <a:ext cx="1968500" cy="5240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>
          <a:xfrm flipH="1">
            <a:off x="3325091" y="3853283"/>
            <a:ext cx="4914901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11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671516"/>
            <a:ext cx="1193442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شتاب لحظه ای:</a:t>
            </a:r>
          </a:p>
          <a:p>
            <a:pPr algn="r" rtl="1">
              <a:lnSpc>
                <a:spcPct val="200000"/>
              </a:lnSpc>
            </a:pPr>
            <a:endParaRPr lang="fa-IR" sz="2800" b="1" dirty="0">
              <a:solidFill>
                <a:srgbClr val="C00000"/>
              </a:solidFill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 مشتق تابع سرعت نسبت به زمان، معادله شتاب را می دهد به بیان دیگر شیب مماس نمودار سرعت – زمان شتاب هر لحظه را می دهد.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737100" y="2363788"/>
          <a:ext cx="228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6" name="Equation" r:id="rId3" imgW="228600" imgH="406080" progId="Equation.DSMT4">
                  <p:embed/>
                </p:oleObj>
              </mc:Choice>
              <mc:Fallback>
                <p:oleObj name="Equation" r:id="rId3" imgW="2286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37100" y="2363788"/>
                        <a:ext cx="2286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538177"/>
              </p:ext>
            </p:extLst>
          </p:nvPr>
        </p:nvGraphicFramePr>
        <p:xfrm>
          <a:off x="613878" y="2415640"/>
          <a:ext cx="2052637" cy="1282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7" name="Equation" r:id="rId5" imgW="1879560" imgH="1600200" progId="Equation.DSMT4">
                  <p:embed/>
                </p:oleObj>
              </mc:Choice>
              <mc:Fallback>
                <p:oleObj name="Equation" r:id="rId5" imgW="1879560" imgH="1600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3878" y="2415640"/>
                        <a:ext cx="2052637" cy="12827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85391" y="2262069"/>
            <a:ext cx="19378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لحظه ای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408987"/>
              </p:ext>
            </p:extLst>
          </p:nvPr>
        </p:nvGraphicFramePr>
        <p:xfrm>
          <a:off x="3894689" y="2396272"/>
          <a:ext cx="5016500" cy="86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8" name="Equation" r:id="rId7" imgW="5016240" imgH="1028520" progId="Equation.DSMT4">
                  <p:embed/>
                </p:oleObj>
              </mc:Choice>
              <mc:Fallback>
                <p:oleObj name="Equation" r:id="rId7" imgW="501624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94689" y="2396272"/>
                        <a:ext cx="5016500" cy="860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862885" y="4546794"/>
            <a:ext cx="0" cy="16742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 flipV="1">
            <a:off x="1700012" y="5383921"/>
            <a:ext cx="0" cy="16742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082888"/>
              </p:ext>
            </p:extLst>
          </p:nvPr>
        </p:nvGraphicFramePr>
        <p:xfrm>
          <a:off x="661988" y="4246563"/>
          <a:ext cx="261937" cy="19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9" name="Equation" r:id="rId9" imgW="368280" imgH="368280" progId="Equation.DSMT4">
                  <p:embed/>
                </p:oleObj>
              </mc:Choice>
              <mc:Fallback>
                <p:oleObj name="Equation" r:id="rId9" imgW="3682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61988" y="4246563"/>
                        <a:ext cx="261937" cy="193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005995"/>
              </p:ext>
            </p:extLst>
          </p:nvPr>
        </p:nvGraphicFramePr>
        <p:xfrm>
          <a:off x="2835275" y="6140450"/>
          <a:ext cx="1905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0" name="Equation" r:id="rId11" imgW="190440" imgH="342720" progId="Equation.DSMT4">
                  <p:embed/>
                </p:oleObj>
              </mc:Choice>
              <mc:Fallback>
                <p:oleObj name="Equation" r:id="rId11" imgW="19044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835275" y="6140450"/>
                        <a:ext cx="1905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1151178" y="5357612"/>
            <a:ext cx="948078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1352529" y="5014934"/>
            <a:ext cx="1249251" cy="914400"/>
          </a:xfrm>
          <a:custGeom>
            <a:avLst/>
            <a:gdLst>
              <a:gd name="connsiteX0" fmla="*/ 0 w 1249251"/>
              <a:gd name="connsiteY0" fmla="*/ 914400 h 914400"/>
              <a:gd name="connsiteX1" fmla="*/ 244699 w 1249251"/>
              <a:gd name="connsiteY1" fmla="*/ 283335 h 914400"/>
              <a:gd name="connsiteX2" fmla="*/ 1249251 w 1249251"/>
              <a:gd name="connsiteY2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49251" h="914400">
                <a:moveTo>
                  <a:pt x="0" y="914400"/>
                </a:moveTo>
                <a:cubicBezTo>
                  <a:pt x="18245" y="675067"/>
                  <a:pt x="36491" y="435735"/>
                  <a:pt x="244699" y="283335"/>
                </a:cubicBezTo>
                <a:cubicBezTo>
                  <a:pt x="452907" y="130935"/>
                  <a:pt x="851079" y="65467"/>
                  <a:pt x="1249251" y="0"/>
                </a:cubicBezTo>
              </a:path>
            </a:pathLst>
          </a:cu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1213007" y="4955148"/>
            <a:ext cx="764147" cy="65038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845703"/>
              </p:ext>
            </p:extLst>
          </p:nvPr>
        </p:nvGraphicFramePr>
        <p:xfrm>
          <a:off x="1732263" y="5229517"/>
          <a:ext cx="273050" cy="120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1" name="Equation" r:id="rId13" imgW="317160" imgH="279360" progId="Equation.DSMT4">
                  <p:embed/>
                </p:oleObj>
              </mc:Choice>
              <mc:Fallback>
                <p:oleObj name="Equation" r:id="rId13" imgW="3171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732263" y="5229517"/>
                        <a:ext cx="273050" cy="1201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21563"/>
              </p:ext>
            </p:extLst>
          </p:nvPr>
        </p:nvGraphicFramePr>
        <p:xfrm>
          <a:off x="4290957" y="5642295"/>
          <a:ext cx="2476500" cy="285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2" name="Equation" r:id="rId15" imgW="2476440" imgH="342720" progId="Equation.DSMT4">
                  <p:embed/>
                </p:oleObj>
              </mc:Choice>
              <mc:Fallback>
                <p:oleObj name="Equation" r:id="rId15" imgW="247644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290957" y="5642295"/>
                        <a:ext cx="2476500" cy="2855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6890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433" y="2493818"/>
            <a:ext cx="118865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2) مشتق دوم تابع مکان شتاب را می دهد پس جهت تقعر نمودار- مکان، علامت شتاب را می دهد.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737100" y="2363788"/>
          <a:ext cx="228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4" name="Equation" r:id="rId3" imgW="228600" imgH="406080" progId="Equation.DSMT4">
                  <p:embed/>
                </p:oleObj>
              </mc:Choice>
              <mc:Fallback>
                <p:oleObj name="Equation" r:id="rId3" imgW="2286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37100" y="2363788"/>
                        <a:ext cx="2286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024764"/>
              </p:ext>
            </p:extLst>
          </p:nvPr>
        </p:nvGraphicFramePr>
        <p:xfrm>
          <a:off x="1163403" y="4366940"/>
          <a:ext cx="4749948" cy="1297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5" name="Equation" r:id="rId5" imgW="3174840" imgH="1180800" progId="Equation.DSMT4">
                  <p:embed/>
                </p:oleObj>
              </mc:Choice>
              <mc:Fallback>
                <p:oleObj name="Equation" r:id="rId5" imgW="3174840" imgH="1180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63403" y="4366940"/>
                        <a:ext cx="4749948" cy="12978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933366"/>
              </p:ext>
            </p:extLst>
          </p:nvPr>
        </p:nvGraphicFramePr>
        <p:xfrm>
          <a:off x="3039413" y="4251082"/>
          <a:ext cx="605308" cy="303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6" name="Equation" r:id="rId7" imgW="1054080" imgH="406080" progId="Equation.DSMT4">
                  <p:embed/>
                </p:oleObj>
              </mc:Choice>
              <mc:Fallback>
                <p:oleObj name="Equation" r:id="rId7" imgW="10540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39413" y="4251082"/>
                        <a:ext cx="605308" cy="3031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7064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972" y="1876554"/>
            <a:ext cx="1172836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حرکت تند شونده و کند شونده: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هر گاه اندازه سرعت (قدر مطلق سرعت) افزایش یابد و هر گاه اندازه سرعت کاهش یابد حرکت کند شونده می باشد. به بیان دیگر: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737100" y="2363788"/>
          <a:ext cx="228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4" name="Equation" r:id="rId3" imgW="228600" imgH="406080" progId="Equation.DSMT4">
                  <p:embed/>
                </p:oleObj>
              </mc:Choice>
              <mc:Fallback>
                <p:oleObj name="Equation" r:id="rId3" imgW="2286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37100" y="2363788"/>
                        <a:ext cx="2286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996120"/>
              </p:ext>
            </p:extLst>
          </p:nvPr>
        </p:nvGraphicFramePr>
        <p:xfrm>
          <a:off x="749390" y="4388253"/>
          <a:ext cx="1816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5" name="Equation" r:id="rId5" imgW="1815840" imgH="533160" progId="Equation.DSMT4">
                  <p:embed/>
                </p:oleObj>
              </mc:Choice>
              <mc:Fallback>
                <p:oleObj name="Equation" r:id="rId5" imgW="181584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9390" y="4388253"/>
                        <a:ext cx="18161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203057"/>
              </p:ext>
            </p:extLst>
          </p:nvPr>
        </p:nvGraphicFramePr>
        <p:xfrm>
          <a:off x="711290" y="5531924"/>
          <a:ext cx="18923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6" name="Equation" r:id="rId7" imgW="1892160" imgH="533160" progId="Equation.DSMT4">
                  <p:embed/>
                </p:oleObj>
              </mc:Choice>
              <mc:Fallback>
                <p:oleObj name="Equation" r:id="rId7" imgW="189216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1290" y="5531924"/>
                        <a:ext cx="18923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40059" y="4077156"/>
            <a:ext cx="2105697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تند شونده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40059" y="5232750"/>
            <a:ext cx="2105697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کند شونده</a:t>
            </a:r>
          </a:p>
        </p:txBody>
      </p:sp>
    </p:spTree>
    <p:extLst>
      <p:ext uri="{BB962C8B-B14F-4D97-AF65-F5344CB8AC3E}">
        <p14:creationId xmlns:p14="http://schemas.microsoft.com/office/powerpoint/2010/main" val="211238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972" y="1876554"/>
            <a:ext cx="11728361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تمرین: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معادله حرکت متحرکی به صورت                               می باشد مشخص کنید در چه لحظاتی حرکت کند شونده و تند شونده است؟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737100" y="2363788"/>
          <a:ext cx="228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1" name="Equation" r:id="rId3" imgW="228600" imgH="406080" progId="Equation.DSMT4">
                  <p:embed/>
                </p:oleObj>
              </mc:Choice>
              <mc:Fallback>
                <p:oleObj name="Equation" r:id="rId3" imgW="2286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37100" y="2363788"/>
                        <a:ext cx="2286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8692894"/>
              </p:ext>
            </p:extLst>
          </p:nvPr>
        </p:nvGraphicFramePr>
        <p:xfrm>
          <a:off x="5911402" y="3123107"/>
          <a:ext cx="2010446" cy="339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2" name="Equation" r:id="rId5" imgW="2501640" imgH="482400" progId="Equation.DSMT4">
                  <p:embed/>
                </p:oleObj>
              </mc:Choice>
              <mc:Fallback>
                <p:oleObj name="Equation" r:id="rId5" imgW="25016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11402" y="3123107"/>
                        <a:ext cx="2010446" cy="3390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3499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184069"/>
              </p:ext>
            </p:extLst>
          </p:nvPr>
        </p:nvGraphicFramePr>
        <p:xfrm>
          <a:off x="4478338" y="2836863"/>
          <a:ext cx="5608637" cy="120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8" name="Equation" r:id="rId3" imgW="4254480" imgH="1143000" progId="Equation.DSMT4">
                  <p:embed/>
                </p:oleObj>
              </mc:Choice>
              <mc:Fallback>
                <p:oleObj name="Equation" r:id="rId3" imgW="425448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78338" y="2836863"/>
                        <a:ext cx="5608637" cy="1201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10463147" y="2762322"/>
            <a:ext cx="1136850" cy="8463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>
                <a:solidFill>
                  <a:srgbClr val="FF0000"/>
                </a:solidFill>
                <a:cs typeface="B Nazanin" panose="00000400000000000000" pitchFamily="2" charset="-78"/>
              </a:rPr>
              <a:t>راه اول)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1031572" y="1624963"/>
            <a:ext cx="689612" cy="8463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حل:</a:t>
            </a:r>
            <a:endParaRPr lang="fa-IR" sz="2800" b="1" dirty="0">
              <a:solidFill>
                <a:srgbClr val="00B050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034669" y="4653370"/>
            <a:ext cx="2634055" cy="8463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راه دوم) رسم نمودار</a:t>
            </a:r>
            <a:endParaRPr lang="fa-IR" sz="28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746530"/>
              </p:ext>
            </p:extLst>
          </p:nvPr>
        </p:nvGraphicFramePr>
        <p:xfrm>
          <a:off x="8269228" y="5083262"/>
          <a:ext cx="939800" cy="279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9" name="Equation" r:id="rId5" imgW="939600" imgH="368280" progId="Equation.DSMT4">
                  <p:embed/>
                </p:oleObj>
              </mc:Choice>
              <mc:Fallback>
                <p:oleObj name="Equation" r:id="rId5" imgW="93960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69228" y="5083262"/>
                        <a:ext cx="939800" cy="2797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2813255"/>
              </p:ext>
            </p:extLst>
          </p:nvPr>
        </p:nvGraphicFramePr>
        <p:xfrm>
          <a:off x="4914041" y="5102351"/>
          <a:ext cx="26797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0" name="Equation" r:id="rId7" imgW="2031840" imgH="482400" progId="Equation.DSMT4">
                  <p:embed/>
                </p:oleObj>
              </mc:Choice>
              <mc:Fallback>
                <p:oleObj name="Equation" r:id="rId7" imgW="20318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14041" y="5102351"/>
                        <a:ext cx="267970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Arrow Connector 28"/>
          <p:cNvCxnSpPr/>
          <p:nvPr/>
        </p:nvCxnSpPr>
        <p:spPr>
          <a:xfrm flipV="1">
            <a:off x="862885" y="4998107"/>
            <a:ext cx="0" cy="16742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V="1">
            <a:off x="1700012" y="5226604"/>
            <a:ext cx="0" cy="16742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860727"/>
              </p:ext>
            </p:extLst>
          </p:nvPr>
        </p:nvGraphicFramePr>
        <p:xfrm>
          <a:off x="667309" y="4894918"/>
          <a:ext cx="261937" cy="19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1" name="Equation" r:id="rId9" imgW="368280" imgH="368280" progId="Equation.DSMT4">
                  <p:embed/>
                </p:oleObj>
              </mc:Choice>
              <mc:Fallback>
                <p:oleObj name="Equation" r:id="rId9" imgW="3682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67309" y="4894918"/>
                        <a:ext cx="261937" cy="193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4623679"/>
              </p:ext>
            </p:extLst>
          </p:nvPr>
        </p:nvGraphicFramePr>
        <p:xfrm>
          <a:off x="2667849" y="5964511"/>
          <a:ext cx="1905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2" name="Equation" r:id="rId11" imgW="190440" imgH="342720" progId="Equation.DSMT4">
                  <p:embed/>
                </p:oleObj>
              </mc:Choice>
              <mc:Fallback>
                <p:oleObj name="Equation" r:id="rId11" imgW="19044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667849" y="5964511"/>
                        <a:ext cx="1905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Freeform 18"/>
          <p:cNvSpPr/>
          <p:nvPr/>
        </p:nvSpPr>
        <p:spPr>
          <a:xfrm>
            <a:off x="862884" y="5356351"/>
            <a:ext cx="687625" cy="1001178"/>
          </a:xfrm>
          <a:custGeom>
            <a:avLst/>
            <a:gdLst>
              <a:gd name="connsiteX0" fmla="*/ 0 w 837127"/>
              <a:gd name="connsiteY0" fmla="*/ 1107584 h 1115828"/>
              <a:gd name="connsiteX1" fmla="*/ 437882 w 837127"/>
              <a:gd name="connsiteY1" fmla="*/ 953037 h 1115828"/>
              <a:gd name="connsiteX2" fmla="*/ 837127 w 837127"/>
              <a:gd name="connsiteY2" fmla="*/ 0 h 1115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7127" h="1115828">
                <a:moveTo>
                  <a:pt x="0" y="1107584"/>
                </a:moveTo>
                <a:cubicBezTo>
                  <a:pt x="149180" y="1122609"/>
                  <a:pt x="298361" y="1137634"/>
                  <a:pt x="437882" y="953037"/>
                </a:cubicBezTo>
                <a:cubicBezTo>
                  <a:pt x="577403" y="768440"/>
                  <a:pt x="707265" y="384220"/>
                  <a:pt x="837127" y="0"/>
                </a:cubicBez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 rot="11014769" flipV="1">
            <a:off x="203397" y="5377152"/>
            <a:ext cx="696636" cy="969768"/>
          </a:xfrm>
          <a:custGeom>
            <a:avLst/>
            <a:gdLst>
              <a:gd name="connsiteX0" fmla="*/ 0 w 837127"/>
              <a:gd name="connsiteY0" fmla="*/ 1107584 h 1115828"/>
              <a:gd name="connsiteX1" fmla="*/ 437882 w 837127"/>
              <a:gd name="connsiteY1" fmla="*/ 953037 h 1115828"/>
              <a:gd name="connsiteX2" fmla="*/ 837127 w 837127"/>
              <a:gd name="connsiteY2" fmla="*/ 0 h 1115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7127" h="1115828">
                <a:moveTo>
                  <a:pt x="0" y="1107584"/>
                </a:moveTo>
                <a:cubicBezTo>
                  <a:pt x="149180" y="1122609"/>
                  <a:pt x="298361" y="1137634"/>
                  <a:pt x="437882" y="953037"/>
                </a:cubicBezTo>
                <a:cubicBezTo>
                  <a:pt x="577403" y="768440"/>
                  <a:pt x="707265" y="384220"/>
                  <a:pt x="837127" y="0"/>
                </a:cubicBezTo>
              </a:path>
            </a:pathLst>
          </a:cu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97528" y="6312453"/>
            <a:ext cx="130710" cy="9015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1550509" y="5500233"/>
            <a:ext cx="34381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1232000" y="6243116"/>
            <a:ext cx="490416" cy="119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864908" y="4908161"/>
            <a:ext cx="603050" cy="8463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تند</a:t>
            </a:r>
            <a:endParaRPr lang="fa-IR" sz="2800" b="1" dirty="0">
              <a:cs typeface="B Nazanin" panose="00000400000000000000" pitchFamily="2" charset="-78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615866" y="5934800"/>
            <a:ext cx="58060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کند</a:t>
            </a:r>
            <a:endParaRPr lang="fa-IR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27528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509155" y="1984664"/>
            <a:ext cx="11572638" cy="436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اگر معادله مکان – زمان متحرکی روی خط راست به صورت                          باشد متحرک در زمان های        در                            محور حرکت می کند و حرکت آن                       است.</a:t>
            </a:r>
          </a:p>
          <a:p>
            <a:pPr algn="r" rtl="1">
              <a:lnSpc>
                <a:spcPct val="200000"/>
              </a:lnSpc>
            </a:pPr>
            <a:endParaRPr lang="fa-IR" sz="2800" b="1" dirty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1)جهت – تند شونده                                             3)خلاف جهت – تندشونده 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2)جهت- کند شونده                                             4)خلاف جهت – کند شونده</a:t>
            </a:r>
            <a:endParaRPr lang="fa-IR" sz="2800" b="1" dirty="0">
              <a:cs typeface="B Nazanin" panose="00000400000000000000" pitchFamily="2" charset="-78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808163"/>
              </p:ext>
            </p:extLst>
          </p:nvPr>
        </p:nvGraphicFramePr>
        <p:xfrm>
          <a:off x="10393812" y="3230502"/>
          <a:ext cx="406132" cy="374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4" name="Equation" r:id="rId3" imgW="495000" imgH="457200" progId="Equation.DSMT4">
                  <p:embed/>
                </p:oleObj>
              </mc:Choice>
              <mc:Fallback>
                <p:oleObj name="Equation" r:id="rId3" imgW="4950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93812" y="3230502"/>
                        <a:ext cx="406132" cy="3748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1440633"/>
              </p:ext>
            </p:extLst>
          </p:nvPr>
        </p:nvGraphicFramePr>
        <p:xfrm>
          <a:off x="3052318" y="2353264"/>
          <a:ext cx="1986835" cy="341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5" name="Equation" r:id="rId5" imgW="2806560" imgH="482400" progId="Equation.DSMT4">
                  <p:embed/>
                </p:oleObj>
              </mc:Choice>
              <mc:Fallback>
                <p:oleObj name="Equation" r:id="rId5" imgW="28065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52318" y="2353264"/>
                        <a:ext cx="1986835" cy="3416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8049296" y="3431477"/>
            <a:ext cx="1593492" cy="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179974" y="3424293"/>
            <a:ext cx="1593492" cy="1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152736" y="1417785"/>
            <a:ext cx="2078182" cy="4364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تست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4994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-2047" y="2051360"/>
            <a:ext cx="11785579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00B050"/>
                </a:solidFill>
                <a:cs typeface="B Titr" panose="00000700000000000000" pitchFamily="2" charset="-78"/>
              </a:rPr>
              <a:t>حل:</a:t>
            </a:r>
            <a:endParaRPr lang="fa-IR" sz="2800" b="1" dirty="0">
              <a:solidFill>
                <a:srgbClr val="00B050"/>
              </a:solidFill>
              <a:cs typeface="B Titr" panose="00000700000000000000" pitchFamily="2" charset="-7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253803" y="3425780"/>
            <a:ext cx="25758" cy="18288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3155324" y="3603939"/>
            <a:ext cx="25758" cy="18288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66682" y="4842456"/>
            <a:ext cx="1635617" cy="5151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234484" y="4765957"/>
            <a:ext cx="90153" cy="10303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955701" y="4518339"/>
            <a:ext cx="6440" cy="58169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684366"/>
              </p:ext>
            </p:extLst>
          </p:nvPr>
        </p:nvGraphicFramePr>
        <p:xfrm>
          <a:off x="1916448" y="3292430"/>
          <a:ext cx="2794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3" name="Equation" r:id="rId3" imgW="279360" imgH="266400" progId="Equation.DSMT4">
                  <p:embed/>
                </p:oleObj>
              </mc:Choice>
              <mc:Fallback>
                <p:oleObj name="Equation" r:id="rId3" imgW="27936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16448" y="3292430"/>
                        <a:ext cx="279400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7431375"/>
              </p:ext>
            </p:extLst>
          </p:nvPr>
        </p:nvGraphicFramePr>
        <p:xfrm>
          <a:off x="4082603" y="4346889"/>
          <a:ext cx="1905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4" name="Equation" r:id="rId5" imgW="190440" imgH="342720" progId="Equation.DSMT4">
                  <p:embed/>
                </p:oleObj>
              </mc:Choice>
              <mc:Fallback>
                <p:oleObj name="Equation" r:id="rId5" imgW="19044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82603" y="4346889"/>
                        <a:ext cx="1905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0706547"/>
              </p:ext>
            </p:extLst>
          </p:nvPr>
        </p:nvGraphicFramePr>
        <p:xfrm>
          <a:off x="1892657" y="4650329"/>
          <a:ext cx="296751" cy="218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5" name="Equation" r:id="rId7" imgW="482400" imgH="355320" progId="Equation.DSMT4">
                  <p:embed/>
                </p:oleObj>
              </mc:Choice>
              <mc:Fallback>
                <p:oleObj name="Equation" r:id="rId7" imgW="4824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92657" y="4650329"/>
                        <a:ext cx="296751" cy="2186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879810"/>
              </p:ext>
            </p:extLst>
          </p:nvPr>
        </p:nvGraphicFramePr>
        <p:xfrm>
          <a:off x="1910366" y="5044176"/>
          <a:ext cx="304800" cy="21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6" name="Equation" r:id="rId9" imgW="495000" imgH="342720" progId="Equation.DSMT4">
                  <p:embed/>
                </p:oleObj>
              </mc:Choice>
              <mc:Fallback>
                <p:oleObj name="Equation" r:id="rId9" imgW="49500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10366" y="5044176"/>
                        <a:ext cx="304800" cy="211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3266719"/>
              </p:ext>
            </p:extLst>
          </p:nvPr>
        </p:nvGraphicFramePr>
        <p:xfrm>
          <a:off x="6194740" y="4531218"/>
          <a:ext cx="3863662" cy="432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7" name="Equation" r:id="rId11" imgW="2057400" imgH="380880" progId="Equation.DSMT4">
                  <p:embed/>
                </p:oleObj>
              </mc:Choice>
              <mc:Fallback>
                <p:oleObj name="Equation" r:id="rId11" imgW="20574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194740" y="4531218"/>
                        <a:ext cx="3863662" cy="4321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flipH="1" flipV="1">
            <a:off x="2279560" y="5100035"/>
            <a:ext cx="676141" cy="385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342066"/>
              </p:ext>
            </p:extLst>
          </p:nvPr>
        </p:nvGraphicFramePr>
        <p:xfrm>
          <a:off x="6356105" y="3381098"/>
          <a:ext cx="2922366" cy="50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8" name="Equation" r:id="rId13" imgW="2806560" imgH="482400" progId="Equation.DSMT4">
                  <p:embed/>
                </p:oleObj>
              </mc:Choice>
              <mc:Fallback>
                <p:oleObj name="Equation" r:id="rId13" imgW="28065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356105" y="3381098"/>
                        <a:ext cx="2922366" cy="502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194251"/>
              </p:ext>
            </p:extLst>
          </p:nvPr>
        </p:nvGraphicFramePr>
        <p:xfrm>
          <a:off x="2864218" y="4247882"/>
          <a:ext cx="97923" cy="219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9" name="Equation" r:id="rId15" imgW="152280" imgH="342720" progId="Equation.DSMT4">
                  <p:embed/>
                </p:oleObj>
              </mc:Choice>
              <mc:Fallback>
                <p:oleObj name="Equation" r:id="rId15" imgW="15228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864218" y="4247882"/>
                        <a:ext cx="97923" cy="2190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2283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229772" y="2038481"/>
            <a:ext cx="1178557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معادله حرکت متحرکی در مسیر مستقیم حرکت می کند، در     به صورت  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است در مورد این حرکت کدام گزینه درست نیست؟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1)در لحظه ی          جهت حرکت عوض می شود.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2)در لحظه ی         جهت شتاب عوض می شود.</a:t>
            </a: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anose="00000400000000000000" pitchFamily="2" charset="-78"/>
              </a:rPr>
              <a:t>3)در بازه زمانی           تا             بزرگی شتاب در حال کاهش است.</a:t>
            </a:r>
            <a:endParaRPr lang="fa-IR" sz="2800" b="1" dirty="0">
              <a:cs typeface="B Nazanin" panose="00000400000000000000" pitchFamily="2" charset="-78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870541"/>
              </p:ext>
            </p:extLst>
          </p:nvPr>
        </p:nvGraphicFramePr>
        <p:xfrm>
          <a:off x="4484645" y="2485649"/>
          <a:ext cx="341692" cy="284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2" name="Equation" r:id="rId3" imgW="457200" imgH="380880" progId="Equation.DSMT4">
                  <p:embed/>
                </p:oleObj>
              </mc:Choice>
              <mc:Fallback>
                <p:oleObj name="Equation" r:id="rId3" imgW="4572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84645" y="2485649"/>
                        <a:ext cx="341692" cy="2847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970746"/>
              </p:ext>
            </p:extLst>
          </p:nvPr>
        </p:nvGraphicFramePr>
        <p:xfrm>
          <a:off x="914111" y="2425818"/>
          <a:ext cx="2272535" cy="362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3" name="Equation" r:id="rId5" imgW="3022560" imgH="482400" progId="Equation.DSMT4">
                  <p:embed/>
                </p:oleObj>
              </mc:Choice>
              <mc:Fallback>
                <p:oleObj name="Equation" r:id="rId5" imgW="30225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111" y="2425818"/>
                        <a:ext cx="2272535" cy="362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478783"/>
              </p:ext>
            </p:extLst>
          </p:nvPr>
        </p:nvGraphicFramePr>
        <p:xfrm>
          <a:off x="9617567" y="4187567"/>
          <a:ext cx="775684" cy="261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4" name="Equation" r:id="rId7" imgW="1054080" imgH="355320" progId="Equation.DSMT4">
                  <p:embed/>
                </p:oleObj>
              </mc:Choice>
              <mc:Fallback>
                <p:oleObj name="Equation" r:id="rId7" imgW="10540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617567" y="4187567"/>
                        <a:ext cx="775684" cy="2616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985425"/>
              </p:ext>
            </p:extLst>
          </p:nvPr>
        </p:nvGraphicFramePr>
        <p:xfrm>
          <a:off x="9617567" y="5056604"/>
          <a:ext cx="685532" cy="231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5" name="Equation" r:id="rId9" imgW="1054080" imgH="355320" progId="Equation.DSMT4">
                  <p:embed/>
                </p:oleObj>
              </mc:Choice>
              <mc:Fallback>
                <p:oleObj name="Equation" r:id="rId9" imgW="10540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617567" y="5056604"/>
                        <a:ext cx="685532" cy="231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173760"/>
              </p:ext>
            </p:extLst>
          </p:nvPr>
        </p:nvGraphicFramePr>
        <p:xfrm>
          <a:off x="8211623" y="5906420"/>
          <a:ext cx="685532" cy="231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6" name="Equation" r:id="rId10" imgW="1054080" imgH="355320" progId="Equation.DSMT4">
                  <p:embed/>
                </p:oleObj>
              </mc:Choice>
              <mc:Fallback>
                <p:oleObj name="Equation" r:id="rId10" imgW="10540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211623" y="5906420"/>
                        <a:ext cx="685532" cy="231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957352"/>
              </p:ext>
            </p:extLst>
          </p:nvPr>
        </p:nvGraphicFramePr>
        <p:xfrm>
          <a:off x="9378033" y="5916811"/>
          <a:ext cx="504825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7" name="Equation" r:id="rId11" imgW="774360" imgH="342720" progId="Equation.DSMT4">
                  <p:embed/>
                </p:oleObj>
              </mc:Choice>
              <mc:Fallback>
                <p:oleObj name="Equation" r:id="rId11" imgW="77436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378033" y="5916811"/>
                        <a:ext cx="504825" cy="222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5194300" y="1602063"/>
            <a:ext cx="2078182" cy="4364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تست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04289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229772" y="2038481"/>
            <a:ext cx="11785579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00B050"/>
                </a:solidFill>
                <a:cs typeface="B Titr" panose="00000700000000000000" pitchFamily="2" charset="-78"/>
              </a:rPr>
              <a:t>حل:</a:t>
            </a:r>
          </a:p>
          <a:p>
            <a:pPr algn="r" rtl="1">
              <a:lnSpc>
                <a:spcPct val="200000"/>
              </a:lnSpc>
            </a:pPr>
            <a:endParaRPr lang="fa-IR" sz="2800" b="1" dirty="0">
              <a:cs typeface="B Nazanin" panose="00000400000000000000" pitchFamily="2" charset="-78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1876776"/>
              </p:ext>
            </p:extLst>
          </p:nvPr>
        </p:nvGraphicFramePr>
        <p:xfrm>
          <a:off x="508759" y="3411633"/>
          <a:ext cx="5342915" cy="1760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5" name="Equation" r:id="rId3" imgW="5905440" imgH="1942920" progId="Equation.DSMT4">
                  <p:embed/>
                </p:oleObj>
              </mc:Choice>
              <mc:Fallback>
                <p:oleObj name="Equation" r:id="rId3" imgW="5905440" imgH="1942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8759" y="3411633"/>
                        <a:ext cx="5342915" cy="17606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6259133" y="4091280"/>
            <a:ext cx="0" cy="5409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022887" y="4361736"/>
            <a:ext cx="1712890" cy="128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632215"/>
              </p:ext>
            </p:extLst>
          </p:nvPr>
        </p:nvGraphicFramePr>
        <p:xfrm>
          <a:off x="6034210" y="4040195"/>
          <a:ext cx="190500" cy="214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6" name="Equation" r:id="rId5" imgW="190440" imgH="342720" progId="Equation.DSMT4">
                  <p:embed/>
                </p:oleObj>
              </mc:Choice>
              <mc:Fallback>
                <p:oleObj name="Equation" r:id="rId5" imgW="19044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34210" y="4040195"/>
                        <a:ext cx="190500" cy="2141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361064"/>
              </p:ext>
            </p:extLst>
          </p:nvPr>
        </p:nvGraphicFramePr>
        <p:xfrm>
          <a:off x="5985553" y="4436766"/>
          <a:ext cx="204733" cy="1954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7" name="Equation" r:id="rId7" imgW="279360" imgH="266400" progId="Equation.DSMT4">
                  <p:embed/>
                </p:oleObj>
              </mc:Choice>
              <mc:Fallback>
                <p:oleObj name="Equation" r:id="rId7" imgW="27936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85553" y="4436766"/>
                        <a:ext cx="204733" cy="1954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8761652"/>
              </p:ext>
            </p:extLst>
          </p:nvPr>
        </p:nvGraphicFramePr>
        <p:xfrm>
          <a:off x="6793459" y="4040195"/>
          <a:ext cx="169572" cy="237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8" name="Equation" r:id="rId9" imgW="253800" imgH="355320" progId="Equation.DSMT4">
                  <p:embed/>
                </p:oleObj>
              </mc:Choice>
              <mc:Fallback>
                <p:oleObj name="Equation" r:id="rId9" imgW="2538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793459" y="4040195"/>
                        <a:ext cx="169572" cy="2374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580568"/>
              </p:ext>
            </p:extLst>
          </p:nvPr>
        </p:nvGraphicFramePr>
        <p:xfrm>
          <a:off x="6810631" y="4500087"/>
          <a:ext cx="152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29" name="Equation" r:id="rId11" imgW="152280" imgH="215640" progId="Equation.DSMT4">
                  <p:embed/>
                </p:oleObj>
              </mc:Choice>
              <mc:Fallback>
                <p:oleObj name="Equation" r:id="rId11" imgW="1522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810631" y="4500087"/>
                        <a:ext cx="152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706536"/>
              </p:ext>
            </p:extLst>
          </p:nvPr>
        </p:nvGraphicFramePr>
        <p:xfrm>
          <a:off x="7218091" y="4458755"/>
          <a:ext cx="220730" cy="211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30" name="Equation" r:id="rId13" imgW="304560" imgH="291960" progId="Equation.DSMT4">
                  <p:embed/>
                </p:oleObj>
              </mc:Choice>
              <mc:Fallback>
                <p:oleObj name="Equation" r:id="rId13" imgW="3045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218091" y="4458755"/>
                        <a:ext cx="220730" cy="2115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89307"/>
              </p:ext>
            </p:extLst>
          </p:nvPr>
        </p:nvGraphicFramePr>
        <p:xfrm>
          <a:off x="6421438" y="4502150"/>
          <a:ext cx="223837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31" name="Equation" r:id="rId15" imgW="304560" imgH="291960" progId="Equation.DSMT4">
                  <p:embed/>
                </p:oleObj>
              </mc:Choice>
              <mc:Fallback>
                <p:oleObj name="Equation" r:id="rId15" imgW="3045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421438" y="4502150"/>
                        <a:ext cx="223837" cy="214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>
            <a:off x="6238956" y="5225007"/>
            <a:ext cx="0" cy="5409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002710" y="5495463"/>
            <a:ext cx="1712890" cy="128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7676971"/>
              </p:ext>
            </p:extLst>
          </p:nvPr>
        </p:nvGraphicFramePr>
        <p:xfrm>
          <a:off x="6014033" y="5173922"/>
          <a:ext cx="190500" cy="214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32" name="Equation" r:id="rId17" imgW="190440" imgH="342720" progId="Equation.DSMT4">
                  <p:embed/>
                </p:oleObj>
              </mc:Choice>
              <mc:Fallback>
                <p:oleObj name="Equation" r:id="rId17" imgW="19044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14033" y="5173922"/>
                        <a:ext cx="190500" cy="2141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907007"/>
              </p:ext>
            </p:extLst>
          </p:nvPr>
        </p:nvGraphicFramePr>
        <p:xfrm>
          <a:off x="5980113" y="5565775"/>
          <a:ext cx="176212" cy="204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33" name="Equation" r:id="rId18" imgW="241200" imgH="279360" progId="Equation.DSMT4">
                  <p:embed/>
                </p:oleObj>
              </mc:Choice>
              <mc:Fallback>
                <p:oleObj name="Equation" r:id="rId18" imgW="2412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980113" y="5565775"/>
                        <a:ext cx="176212" cy="204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847067"/>
              </p:ext>
            </p:extLst>
          </p:nvPr>
        </p:nvGraphicFramePr>
        <p:xfrm>
          <a:off x="6773282" y="5173922"/>
          <a:ext cx="169572" cy="237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34" name="Equation" r:id="rId20" imgW="253800" imgH="355320" progId="Equation.DSMT4">
                  <p:embed/>
                </p:oleObj>
              </mc:Choice>
              <mc:Fallback>
                <p:oleObj name="Equation" r:id="rId20" imgW="2538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773282" y="5173922"/>
                        <a:ext cx="169572" cy="2374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2571193"/>
              </p:ext>
            </p:extLst>
          </p:nvPr>
        </p:nvGraphicFramePr>
        <p:xfrm>
          <a:off x="6790454" y="5633814"/>
          <a:ext cx="152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35" name="Equation" r:id="rId21" imgW="152280" imgH="215640" progId="Equation.DSMT4">
                  <p:embed/>
                </p:oleObj>
              </mc:Choice>
              <mc:Fallback>
                <p:oleObj name="Equation" r:id="rId21" imgW="1522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790454" y="5633814"/>
                        <a:ext cx="152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008226"/>
              </p:ext>
            </p:extLst>
          </p:nvPr>
        </p:nvGraphicFramePr>
        <p:xfrm>
          <a:off x="7197914" y="5592482"/>
          <a:ext cx="220730" cy="211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36" name="Equation" r:id="rId22" imgW="304560" imgH="291960" progId="Equation.DSMT4">
                  <p:embed/>
                </p:oleObj>
              </mc:Choice>
              <mc:Fallback>
                <p:oleObj name="Equation" r:id="rId22" imgW="3045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197914" y="5592482"/>
                        <a:ext cx="220730" cy="2115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5136230"/>
              </p:ext>
            </p:extLst>
          </p:nvPr>
        </p:nvGraphicFramePr>
        <p:xfrm>
          <a:off x="6406355" y="5671857"/>
          <a:ext cx="214380" cy="1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37" name="Equation" r:id="rId23" imgW="291960" imgH="190440" progId="Equation.DSMT4">
                  <p:embed/>
                </p:oleObj>
              </mc:Choice>
              <mc:Fallback>
                <p:oleObj name="Equation" r:id="rId23" imgW="29196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406355" y="5671857"/>
                        <a:ext cx="214380" cy="139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6701480"/>
              </p:ext>
            </p:extLst>
          </p:nvPr>
        </p:nvGraphicFramePr>
        <p:xfrm>
          <a:off x="629782" y="2721508"/>
          <a:ext cx="2904288" cy="463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38" name="Equation" r:id="rId25" imgW="3022560" imgH="482400" progId="Equation.DSMT4">
                  <p:embed/>
                </p:oleObj>
              </mc:Choice>
              <mc:Fallback>
                <p:oleObj name="Equation" r:id="rId25" imgW="30225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29782" y="2721508"/>
                        <a:ext cx="2904288" cy="4637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50925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794716" y="1390918"/>
            <a:ext cx="6078828" cy="3902298"/>
          </a:xfrm>
          <a:prstGeom prst="roundRect">
            <a:avLst/>
          </a:prstGeom>
          <a:ln w="38100"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6600" dirty="0" smtClean="0">
                <a:solidFill>
                  <a:srgbClr val="0070C0"/>
                </a:solidFill>
                <a:cs typeface="B Titr" panose="00000700000000000000" pitchFamily="2" charset="-78"/>
              </a:rPr>
              <a:t>پایان</a:t>
            </a:r>
            <a:endParaRPr lang="en-US" sz="16600" dirty="0">
              <a:solidFill>
                <a:srgbClr val="0070C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97641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547" y="1674254"/>
            <a:ext cx="118228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متحرکی مطابق شکل روی محیط یک دایره به شعاع           از     تا       حرکت می کند جابه جایی و مسافت طی شده آن کدام گزینه است؟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1)200 و 400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2)            و 400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3)            و300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4)200 و 300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235639"/>
              </p:ext>
            </p:extLst>
          </p:nvPr>
        </p:nvGraphicFramePr>
        <p:xfrm>
          <a:off x="5921517" y="2025174"/>
          <a:ext cx="667197" cy="259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2" name="Equation" r:id="rId3" imgW="914400" imgH="355320" progId="Equation.DSMT4">
                  <p:embed/>
                </p:oleObj>
              </mc:Choice>
              <mc:Fallback>
                <p:oleObj name="Equation" r:id="rId3" imgW="9144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21517" y="2025174"/>
                        <a:ext cx="667197" cy="2594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927048"/>
              </p:ext>
            </p:extLst>
          </p:nvPr>
        </p:nvGraphicFramePr>
        <p:xfrm>
          <a:off x="5424322" y="2003007"/>
          <a:ext cx="252479" cy="252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3" name="Equation" r:id="rId5" imgW="368280" imgH="368280" progId="Equation.DSMT4">
                  <p:embed/>
                </p:oleObj>
              </mc:Choice>
              <mc:Fallback>
                <p:oleObj name="Equation" r:id="rId5" imgW="3682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24322" y="2003007"/>
                        <a:ext cx="252479" cy="2524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333499"/>
              </p:ext>
            </p:extLst>
          </p:nvPr>
        </p:nvGraphicFramePr>
        <p:xfrm>
          <a:off x="4882573" y="2023789"/>
          <a:ext cx="220551" cy="237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4" name="Equation" r:id="rId7" imgW="330120" imgH="355320" progId="Equation.DSMT4">
                  <p:embed/>
                </p:oleObj>
              </mc:Choice>
              <mc:Fallback>
                <p:oleObj name="Equation" r:id="rId7" imgW="3301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82573" y="2023789"/>
                        <a:ext cx="220551" cy="2375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537800"/>
              </p:ext>
            </p:extLst>
          </p:nvPr>
        </p:nvGraphicFramePr>
        <p:xfrm>
          <a:off x="7966075" y="2762250"/>
          <a:ext cx="1195388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5" name="Equation" r:id="rId9" imgW="1269720" imgH="469800" progId="Equation.DSMT4">
                  <p:embed/>
                </p:oleObj>
              </mc:Choice>
              <mc:Fallback>
                <p:oleObj name="Equation" r:id="rId9" imgW="126972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966075" y="2762250"/>
                        <a:ext cx="1195388" cy="269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386377"/>
              </p:ext>
            </p:extLst>
          </p:nvPr>
        </p:nvGraphicFramePr>
        <p:xfrm>
          <a:off x="10899282" y="4131389"/>
          <a:ext cx="743219" cy="37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6" name="Equation" r:id="rId11" imgW="1091880" imgH="545760" progId="Equation.DSMT4">
                  <p:embed/>
                </p:oleObj>
              </mc:Choice>
              <mc:Fallback>
                <p:oleObj name="Equation" r:id="rId11" imgW="1091880" imgH="545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899282" y="4131389"/>
                        <a:ext cx="743219" cy="371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134376"/>
              </p:ext>
            </p:extLst>
          </p:nvPr>
        </p:nvGraphicFramePr>
        <p:xfrm>
          <a:off x="10899282" y="4840278"/>
          <a:ext cx="743219" cy="37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7" name="Equation" r:id="rId13" imgW="1091880" imgH="545760" progId="Equation.DSMT4">
                  <p:embed/>
                </p:oleObj>
              </mc:Choice>
              <mc:Fallback>
                <p:oleObj name="Equation" r:id="rId13" imgW="1091880" imgH="545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899282" y="4840278"/>
                        <a:ext cx="743219" cy="371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/>
          <p:cNvSpPr/>
          <p:nvPr/>
        </p:nvSpPr>
        <p:spPr>
          <a:xfrm>
            <a:off x="965915" y="3709115"/>
            <a:ext cx="1661375" cy="1648496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1" idx="6"/>
          </p:cNvCxnSpPr>
          <p:nvPr/>
        </p:nvCxnSpPr>
        <p:spPr>
          <a:xfrm flipH="1">
            <a:off x="1796602" y="4533363"/>
            <a:ext cx="83068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11" idx="1"/>
          </p:cNvCxnSpPr>
          <p:nvPr/>
        </p:nvCxnSpPr>
        <p:spPr>
          <a:xfrm flipH="1" flipV="1">
            <a:off x="1209218" y="3950532"/>
            <a:ext cx="587384" cy="58283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888261"/>
              </p:ext>
            </p:extLst>
          </p:nvPr>
        </p:nvGraphicFramePr>
        <p:xfrm>
          <a:off x="1747885" y="4082731"/>
          <a:ext cx="347908" cy="231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8" name="Equation" r:id="rId14" imgW="533160" imgH="355320" progId="Equation.DSMT4">
                  <p:embed/>
                </p:oleObj>
              </mc:Choice>
              <mc:Fallback>
                <p:oleObj name="Equation" r:id="rId14" imgW="53316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747885" y="4082731"/>
                        <a:ext cx="347908" cy="2319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2651361"/>
              </p:ext>
            </p:extLst>
          </p:nvPr>
        </p:nvGraphicFramePr>
        <p:xfrm>
          <a:off x="2642718" y="4314670"/>
          <a:ext cx="303995" cy="303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9" name="Equation" r:id="rId16" imgW="368280" imgH="368280" progId="Equation.DSMT4">
                  <p:embed/>
                </p:oleObj>
              </mc:Choice>
              <mc:Fallback>
                <p:oleObj name="Equation" r:id="rId16" imgW="3682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642718" y="4314670"/>
                        <a:ext cx="303995" cy="303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79643"/>
              </p:ext>
            </p:extLst>
          </p:nvPr>
        </p:nvGraphicFramePr>
        <p:xfrm>
          <a:off x="937608" y="3671156"/>
          <a:ext cx="246308" cy="265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0" name="Equation" r:id="rId18" imgW="330120" imgH="355320" progId="Equation.DSMT4">
                  <p:embed/>
                </p:oleObj>
              </mc:Choice>
              <mc:Fallback>
                <p:oleObj name="Equation" r:id="rId18" imgW="3301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937608" y="3671156"/>
                        <a:ext cx="246308" cy="2652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671734"/>
              </p:ext>
            </p:extLst>
          </p:nvPr>
        </p:nvGraphicFramePr>
        <p:xfrm>
          <a:off x="4394200" y="2362200"/>
          <a:ext cx="9144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1" name="Equation" r:id="rId20" imgW="914400" imgH="410400" progId="Equation.DSMT4">
                  <p:embed/>
                </p:oleObj>
              </mc:Choice>
              <mc:Fallback>
                <p:oleObj name="Equation" r:id="rId20" imgW="914400" imgH="410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41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451885"/>
              </p:ext>
            </p:extLst>
          </p:nvPr>
        </p:nvGraphicFramePr>
        <p:xfrm>
          <a:off x="4394200" y="2362200"/>
          <a:ext cx="9144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2" name="Equation" r:id="rId22" imgW="914400" imgH="410400" progId="Equation.DSMT4">
                  <p:embed/>
                </p:oleObj>
              </mc:Choice>
              <mc:Fallback>
                <p:oleObj name="Equation" r:id="rId22" imgW="914400" imgH="410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41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Oval 34"/>
          <p:cNvSpPr/>
          <p:nvPr/>
        </p:nvSpPr>
        <p:spPr>
          <a:xfrm>
            <a:off x="1764403" y="4468974"/>
            <a:ext cx="90153" cy="10303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560752" y="4479705"/>
            <a:ext cx="90153" cy="10303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154815" y="3898011"/>
            <a:ext cx="90153" cy="10303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1700011" y="4326105"/>
            <a:ext cx="270457" cy="181501"/>
          </a:xfrm>
          <a:custGeom>
            <a:avLst/>
            <a:gdLst>
              <a:gd name="connsiteX0" fmla="*/ 0 w 270457"/>
              <a:gd name="connsiteY0" fmla="*/ 117106 h 181501"/>
              <a:gd name="connsiteX1" fmla="*/ 154547 w 270457"/>
              <a:gd name="connsiteY1" fmla="*/ 1196 h 181501"/>
              <a:gd name="connsiteX2" fmla="*/ 270457 w 270457"/>
              <a:gd name="connsiteY2" fmla="*/ 181501 h 181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457" h="181501">
                <a:moveTo>
                  <a:pt x="0" y="117106"/>
                </a:moveTo>
                <a:cubicBezTo>
                  <a:pt x="54735" y="53784"/>
                  <a:pt x="109471" y="-9537"/>
                  <a:pt x="154547" y="1196"/>
                </a:cubicBezTo>
                <a:cubicBezTo>
                  <a:pt x="199623" y="11928"/>
                  <a:pt x="235040" y="96714"/>
                  <a:pt x="270457" y="181501"/>
                </a:cubicBezTo>
              </a:path>
            </a:pathLst>
          </a:cu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2095793" y="3735251"/>
            <a:ext cx="0" cy="1674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2095793" y="3747880"/>
            <a:ext cx="164206" cy="2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707082" y="924791"/>
            <a:ext cx="2078182" cy="4364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تست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694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031" y="2016161"/>
            <a:ext cx="1182280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00B050"/>
                </a:solidFill>
                <a:cs typeface="B Titr" panose="00000700000000000000" pitchFamily="2" charset="-78"/>
              </a:rPr>
              <a:t>حل:</a:t>
            </a:r>
          </a:p>
          <a:p>
            <a:pPr algn="r" rtl="1">
              <a:lnSpc>
                <a:spcPct val="200000"/>
              </a:lnSpc>
            </a:pPr>
            <a:endParaRPr lang="fa-IR" sz="2400" b="1" dirty="0" smtClean="0">
              <a:cs typeface="B Nazanin" panose="00000400000000000000" pitchFamily="2" charset="-78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6792445"/>
              </p:ext>
            </p:extLst>
          </p:nvPr>
        </p:nvGraphicFramePr>
        <p:xfrm>
          <a:off x="5081757" y="3213703"/>
          <a:ext cx="6140718" cy="268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4" name="Equation" r:id="rId3" imgW="5486400" imgH="3009600" progId="Equation.DSMT4">
                  <p:embed/>
                </p:oleObj>
              </mc:Choice>
              <mc:Fallback>
                <p:oleObj name="Equation" r:id="rId3" imgW="5486400" imgH="300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81757" y="3213703"/>
                        <a:ext cx="6140718" cy="268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/>
          <p:cNvSpPr/>
          <p:nvPr/>
        </p:nvSpPr>
        <p:spPr>
          <a:xfrm>
            <a:off x="965915" y="3709115"/>
            <a:ext cx="1661375" cy="1648496"/>
          </a:xfrm>
          <a:prstGeom prst="ellipse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030125"/>
              </p:ext>
            </p:extLst>
          </p:nvPr>
        </p:nvGraphicFramePr>
        <p:xfrm>
          <a:off x="2707185" y="4339625"/>
          <a:ext cx="303995" cy="303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5" name="Equation" r:id="rId5" imgW="368280" imgH="368280" progId="Equation.DSMT4">
                  <p:embed/>
                </p:oleObj>
              </mc:Choice>
              <mc:Fallback>
                <p:oleObj name="Equation" r:id="rId5" imgW="3682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07185" y="4339625"/>
                        <a:ext cx="303995" cy="303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937608" y="3671156"/>
          <a:ext cx="246308" cy="265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6" name="Equation" r:id="rId7" imgW="330120" imgH="355320" progId="Equation.DSMT4">
                  <p:embed/>
                </p:oleObj>
              </mc:Choice>
              <mc:Fallback>
                <p:oleObj name="Equation" r:id="rId7" imgW="3301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37608" y="3671156"/>
                        <a:ext cx="246308" cy="2652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4394200" y="2362200"/>
          <a:ext cx="9144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7" name="Equation" r:id="rId9" imgW="914400" imgH="410400" progId="Equation.DSMT4">
                  <p:embed/>
                </p:oleObj>
              </mc:Choice>
              <mc:Fallback>
                <p:oleObj name="Equation" r:id="rId9" imgW="914400" imgH="410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41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4394200" y="2362200"/>
          <a:ext cx="9144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8" name="Equation" r:id="rId11" imgW="914400" imgH="410400" progId="Equation.DSMT4">
                  <p:embed/>
                </p:oleObj>
              </mc:Choice>
              <mc:Fallback>
                <p:oleObj name="Equation" r:id="rId11" imgW="914400" imgH="410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41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Oval 34"/>
          <p:cNvSpPr/>
          <p:nvPr/>
        </p:nvSpPr>
        <p:spPr>
          <a:xfrm>
            <a:off x="1764403" y="4468974"/>
            <a:ext cx="90153" cy="10303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560752" y="4479705"/>
            <a:ext cx="90153" cy="10303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154815" y="3898011"/>
            <a:ext cx="90153" cy="10303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712749"/>
              </p:ext>
            </p:extLst>
          </p:nvPr>
        </p:nvGraphicFramePr>
        <p:xfrm>
          <a:off x="1777282" y="4595239"/>
          <a:ext cx="239601" cy="24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9" name="Equation" r:id="rId12" imgW="368280" imgH="380880" progId="Equation.DSMT4">
                  <p:embed/>
                </p:oleObj>
              </mc:Choice>
              <mc:Fallback>
                <p:oleObj name="Equation" r:id="rId12" imgW="36828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777282" y="4595239"/>
                        <a:ext cx="239601" cy="247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782728" y="3415622"/>
            <a:ext cx="2047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جا به جایی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82475" y="5366647"/>
            <a:ext cx="2047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مسافت طی شده</a:t>
            </a:r>
            <a:endParaRPr lang="en-US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5" name="Straight Arrow Connector 4"/>
          <p:cNvCxnSpPr>
            <a:stCxn id="35" idx="5"/>
            <a:endCxn id="11" idx="6"/>
          </p:cNvCxnSpPr>
          <p:nvPr/>
        </p:nvCxnSpPr>
        <p:spPr>
          <a:xfrm flipV="1">
            <a:off x="1841353" y="4533363"/>
            <a:ext cx="785937" cy="23553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35" idx="5"/>
            <a:endCxn id="11" idx="1"/>
          </p:cNvCxnSpPr>
          <p:nvPr/>
        </p:nvCxnSpPr>
        <p:spPr>
          <a:xfrm flipH="1" flipV="1">
            <a:off x="1209218" y="3950532"/>
            <a:ext cx="632135" cy="606384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6" idx="0"/>
          </p:cNvCxnSpPr>
          <p:nvPr/>
        </p:nvCxnSpPr>
        <p:spPr>
          <a:xfrm flipH="1" flipV="1">
            <a:off x="1209218" y="3898011"/>
            <a:ext cx="1396611" cy="581694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24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031" y="2016161"/>
            <a:ext cx="118228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متحرکی در یک مسیر مستقیم ابتدا 200 متر را در مدت 10 ثانیه و سپس در همان جهت به مدت 30 ثانیه با سرعت متوسط         حرکت می نماید سرعت متوسط کل حرکت کدام گزینه است؟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1)15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2)12/5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3)10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4)8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4394200" y="2362200"/>
          <a:ext cx="9144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1" name="Equation" r:id="rId3" imgW="914400" imgH="410400" progId="Equation.DSMT4">
                  <p:embed/>
                </p:oleObj>
              </mc:Choice>
              <mc:Fallback>
                <p:oleObj name="Equation" r:id="rId3" imgW="914400" imgH="410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41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4394200" y="2362200"/>
          <a:ext cx="9144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2" name="Equation" r:id="rId5" imgW="914400" imgH="410400" progId="Equation.DSMT4">
                  <p:embed/>
                </p:oleObj>
              </mc:Choice>
              <mc:Fallback>
                <p:oleObj name="Equation" r:id="rId5" imgW="914400" imgH="410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41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868503"/>
              </p:ext>
            </p:extLst>
          </p:nvPr>
        </p:nvGraphicFramePr>
        <p:xfrm>
          <a:off x="10536124" y="2902779"/>
          <a:ext cx="455858" cy="625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3" name="Equation" r:id="rId6" imgW="749160" imgH="1028520" progId="Equation.DSMT4">
                  <p:embed/>
                </p:oleObj>
              </mc:Choice>
              <mc:Fallback>
                <p:oleObj name="Equation" r:id="rId6" imgW="74916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536124" y="2902779"/>
                        <a:ext cx="455858" cy="6258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4975343" y="1188515"/>
            <a:ext cx="2078182" cy="4364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تست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283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031" y="2016161"/>
            <a:ext cx="1182280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00B050"/>
                </a:solidFill>
                <a:cs typeface="B Titr" panose="00000700000000000000" pitchFamily="2" charset="-78"/>
              </a:rPr>
              <a:t>حل:</a:t>
            </a:r>
          </a:p>
          <a:p>
            <a:pPr algn="r" rtl="1">
              <a:lnSpc>
                <a:spcPct val="200000"/>
              </a:lnSpc>
            </a:pPr>
            <a:endParaRPr lang="fa-IR" sz="2400" b="1" dirty="0" smtClean="0">
              <a:cs typeface="B Nazanin" panose="00000400000000000000" pitchFamily="2" charset="-78"/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4394200" y="2362200"/>
          <a:ext cx="9144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0" name="Equation" r:id="rId3" imgW="914400" imgH="410400" progId="Equation.DSMT4">
                  <p:embed/>
                </p:oleObj>
              </mc:Choice>
              <mc:Fallback>
                <p:oleObj name="Equation" r:id="rId3" imgW="914400" imgH="410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41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4394200" y="2362200"/>
          <a:ext cx="9144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1" name="Equation" r:id="rId5" imgW="914400" imgH="410400" progId="Equation.DSMT4">
                  <p:embed/>
                </p:oleObj>
              </mc:Choice>
              <mc:Fallback>
                <p:oleObj name="Equation" r:id="rId5" imgW="914400" imgH="410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411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1274979"/>
              </p:ext>
            </p:extLst>
          </p:nvPr>
        </p:nvGraphicFramePr>
        <p:xfrm>
          <a:off x="508000" y="4430713"/>
          <a:ext cx="8764588" cy="145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2" name="Equation" r:id="rId6" imgW="7048440" imgH="1168200" progId="Equation.DSMT4">
                  <p:embed/>
                </p:oleObj>
              </mc:Choice>
              <mc:Fallback>
                <p:oleObj name="Equation" r:id="rId6" imgW="704844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8000" y="4430713"/>
                        <a:ext cx="8764588" cy="1452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867437" y="2773363"/>
            <a:ext cx="454624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678975"/>
              </p:ext>
            </p:extLst>
          </p:nvPr>
        </p:nvGraphicFramePr>
        <p:xfrm>
          <a:off x="2051050" y="1450975"/>
          <a:ext cx="1754188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3" name="Equation" r:id="rId8" imgW="1726920" imgH="1244520" progId="Equation.DSMT4">
                  <p:embed/>
                </p:oleObj>
              </mc:Choice>
              <mc:Fallback>
                <p:oleObj name="Equation" r:id="rId8" imgW="1726920" imgH="124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51050" y="1450975"/>
                        <a:ext cx="1754188" cy="1263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15999"/>
              </p:ext>
            </p:extLst>
          </p:nvPr>
        </p:nvGraphicFramePr>
        <p:xfrm>
          <a:off x="4228117" y="1404290"/>
          <a:ext cx="2056166" cy="13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4" name="Equation" r:id="rId10" imgW="2882880" imgH="1942920" progId="Equation.DSMT4">
                  <p:embed/>
                </p:oleObj>
              </mc:Choice>
              <mc:Fallback>
                <p:oleObj name="Equation" r:id="rId10" imgW="2882880" imgH="1942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228117" y="1404290"/>
                        <a:ext cx="2056166" cy="1387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>
          <a:xfrm flipH="1">
            <a:off x="1854558" y="2636075"/>
            <a:ext cx="12879" cy="31807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916440" y="2657343"/>
            <a:ext cx="12879" cy="31807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400800" y="2614326"/>
            <a:ext cx="12879" cy="31807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86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031" y="2016161"/>
            <a:ext cx="118228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متحرکی در یک مسیر مستقیم نصف مسیرش را با سرعت              و نصف دیگر را با سرعت           طی می کند سرعت متوسط کل کدام گزینه است؟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1)50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2)48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3)42</a:t>
            </a: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4)52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3305071"/>
              </p:ext>
            </p:extLst>
          </p:nvPr>
        </p:nvGraphicFramePr>
        <p:xfrm>
          <a:off x="5191186" y="2154116"/>
          <a:ext cx="609868" cy="759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8" name="Equation" r:id="rId3" imgW="825480" imgH="1028520" progId="Equation.DSMT4">
                  <p:embed/>
                </p:oleObj>
              </mc:Choice>
              <mc:Fallback>
                <p:oleObj name="Equation" r:id="rId3" imgW="82548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91186" y="2154116"/>
                        <a:ext cx="609868" cy="7599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887959"/>
              </p:ext>
            </p:extLst>
          </p:nvPr>
        </p:nvGraphicFramePr>
        <p:xfrm>
          <a:off x="1914366" y="2122017"/>
          <a:ext cx="635626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" name="Equation" r:id="rId5" imgW="825480" imgH="1028520" progId="Equation.DSMT4">
                  <p:embed/>
                </p:oleObj>
              </mc:Choice>
              <mc:Fallback>
                <p:oleObj name="Equation" r:id="rId5" imgW="82548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14366" y="2122017"/>
                        <a:ext cx="635626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975343" y="1430512"/>
            <a:ext cx="2078182" cy="4364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b="1" dirty="0" smtClean="0">
                <a:cs typeface="B Nazanin" panose="00000400000000000000" pitchFamily="2" charset="-78"/>
              </a:rPr>
              <a:t>تست</a:t>
            </a: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9621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734096" y="2550017"/>
            <a:ext cx="249850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721211" y="2485621"/>
            <a:ext cx="103031" cy="7727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66050" y="2496352"/>
            <a:ext cx="103031" cy="7727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4498" y="2494204"/>
            <a:ext cx="103031" cy="7727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>
            <a:off x="537155" y="1349771"/>
            <a:ext cx="360609" cy="1034076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/>
          <p:cNvSpPr/>
          <p:nvPr/>
        </p:nvSpPr>
        <p:spPr>
          <a:xfrm>
            <a:off x="2053106" y="1349771"/>
            <a:ext cx="299977" cy="1034210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775807"/>
              </p:ext>
            </p:extLst>
          </p:nvPr>
        </p:nvGraphicFramePr>
        <p:xfrm>
          <a:off x="824242" y="1349771"/>
          <a:ext cx="882950" cy="997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3" name="Equation" r:id="rId3" imgW="1257120" imgH="1739880" progId="Equation.DSMT4">
                  <p:embed/>
                </p:oleObj>
              </mc:Choice>
              <mc:Fallback>
                <p:oleObj name="Equation" r:id="rId3" imgW="1257120" imgH="1739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4242" y="1349771"/>
                        <a:ext cx="882950" cy="997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537615"/>
              </p:ext>
            </p:extLst>
          </p:nvPr>
        </p:nvGraphicFramePr>
        <p:xfrm>
          <a:off x="2311647" y="1433285"/>
          <a:ext cx="774700" cy="867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4" name="Equation" r:id="rId5" imgW="1295280" imgH="1739880" progId="Equation.DSMT4">
                  <p:embed/>
                </p:oleObj>
              </mc:Choice>
              <mc:Fallback>
                <p:oleObj name="Equation" r:id="rId5" imgW="1295280" imgH="1739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11647" y="1433285"/>
                        <a:ext cx="774700" cy="867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6483860"/>
              </p:ext>
            </p:extLst>
          </p:nvPr>
        </p:nvGraphicFramePr>
        <p:xfrm>
          <a:off x="3491138" y="2049652"/>
          <a:ext cx="3263900" cy="889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5" name="Equation" r:id="rId7" imgW="3263760" imgH="1028520" progId="Equation.DSMT4">
                  <p:embed/>
                </p:oleObj>
              </mc:Choice>
              <mc:Fallback>
                <p:oleObj name="Equation" r:id="rId7" imgW="326376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91138" y="2049652"/>
                        <a:ext cx="3263900" cy="889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704393"/>
              </p:ext>
            </p:extLst>
          </p:nvPr>
        </p:nvGraphicFramePr>
        <p:xfrm>
          <a:off x="900868" y="2614414"/>
          <a:ext cx="729698" cy="643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6" name="Equation" r:id="rId9" imgW="1180800" imgH="1041120" progId="Equation.DSMT4">
                  <p:embed/>
                </p:oleObj>
              </mc:Choice>
              <mc:Fallback>
                <p:oleObj name="Equation" r:id="rId9" imgW="1180800" imgH="1041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00868" y="2614414"/>
                        <a:ext cx="729698" cy="6433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437828"/>
              </p:ext>
            </p:extLst>
          </p:nvPr>
        </p:nvGraphicFramePr>
        <p:xfrm>
          <a:off x="2280449" y="2653909"/>
          <a:ext cx="805898" cy="629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7" name="Equation" r:id="rId11" imgW="1333440" imgH="1041120" progId="Equation.DSMT4">
                  <p:embed/>
                </p:oleObj>
              </mc:Choice>
              <mc:Fallback>
                <p:oleObj name="Equation" r:id="rId11" imgW="1333440" imgH="1041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280449" y="2653909"/>
                        <a:ext cx="805898" cy="6293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028849"/>
              </p:ext>
            </p:extLst>
          </p:nvPr>
        </p:nvGraphicFramePr>
        <p:xfrm>
          <a:off x="407004" y="4185634"/>
          <a:ext cx="8479417" cy="1256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8" name="Equation" r:id="rId13" imgW="7886520" imgH="1600200" progId="Equation.DSMT4">
                  <p:embed/>
                </p:oleObj>
              </mc:Choice>
              <mc:Fallback>
                <p:oleObj name="Equation" r:id="rId13" imgW="7886520" imgH="1600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07004" y="4185634"/>
                        <a:ext cx="8479417" cy="12565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098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084" y="1511565"/>
            <a:ext cx="1180910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 smtClean="0">
                <a:solidFill>
                  <a:srgbClr val="C00000"/>
                </a:solidFill>
                <a:cs typeface="B Titr" panose="00000700000000000000" pitchFamily="2" charset="-78"/>
              </a:rPr>
              <a:t>نکته:</a:t>
            </a:r>
          </a:p>
          <a:p>
            <a:pPr algn="r" rtl="1">
              <a:lnSpc>
                <a:spcPct val="200000"/>
              </a:lnSpc>
            </a:pPr>
            <a:endParaRPr lang="fa-IR" sz="2400" b="1" dirty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anose="00000400000000000000" pitchFamily="2" charset="-78"/>
              </a:rPr>
              <a:t> اگر متحرکی      مسیرش را با سرعت     و        با سرعت        و... روی خط راست در یک جهت طی کند سرعت متوسط کل از رابطه زیر بدست می آید: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9777101"/>
              </p:ext>
            </p:extLst>
          </p:nvPr>
        </p:nvGraphicFramePr>
        <p:xfrm>
          <a:off x="10228682" y="3121422"/>
          <a:ext cx="292100" cy="7904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9" name="Equation" r:id="rId3" imgW="291960" imgH="1028520" progId="Equation.DSMT4">
                  <p:embed/>
                </p:oleObj>
              </mc:Choice>
              <mc:Fallback>
                <p:oleObj name="Equation" r:id="rId3" imgW="29196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28682" y="3121422"/>
                        <a:ext cx="292100" cy="7904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105109"/>
              </p:ext>
            </p:extLst>
          </p:nvPr>
        </p:nvGraphicFramePr>
        <p:xfrm>
          <a:off x="7776062" y="3379000"/>
          <a:ext cx="310166" cy="346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0" name="Equation" r:id="rId5" imgW="406080" imgH="545760" progId="Equation.DSMT4">
                  <p:embed/>
                </p:oleObj>
              </mc:Choice>
              <mc:Fallback>
                <p:oleObj name="Equation" r:id="rId5" imgW="406080" imgH="545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776062" y="3379000"/>
                        <a:ext cx="310166" cy="346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184822"/>
              </p:ext>
            </p:extLst>
          </p:nvPr>
        </p:nvGraphicFramePr>
        <p:xfrm>
          <a:off x="7253305" y="3179377"/>
          <a:ext cx="241300" cy="674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1" name="Equation" r:id="rId7" imgW="241200" imgH="1028520" progId="Equation.DSMT4">
                  <p:embed/>
                </p:oleObj>
              </mc:Choice>
              <mc:Fallback>
                <p:oleObj name="Equation" r:id="rId7" imgW="24120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253305" y="3179377"/>
                        <a:ext cx="241300" cy="6745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826876"/>
              </p:ext>
            </p:extLst>
          </p:nvPr>
        </p:nvGraphicFramePr>
        <p:xfrm>
          <a:off x="5785640" y="3339226"/>
          <a:ext cx="316337" cy="3886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2" name="Equation" r:id="rId9" imgW="444240" imgH="545760" progId="Equation.DSMT4">
                  <p:embed/>
                </p:oleObj>
              </mc:Choice>
              <mc:Fallback>
                <p:oleObj name="Equation" r:id="rId9" imgW="444240" imgH="545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85640" y="3339226"/>
                        <a:ext cx="316337" cy="3886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339003"/>
              </p:ext>
            </p:extLst>
          </p:nvPr>
        </p:nvGraphicFramePr>
        <p:xfrm>
          <a:off x="532926" y="4034118"/>
          <a:ext cx="4141666" cy="1341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3" name="Equation" r:id="rId11" imgW="2920680" imgH="1650960" progId="Equation.DSMT4">
                  <p:embed/>
                </p:oleObj>
              </mc:Choice>
              <mc:Fallback>
                <p:oleObj name="Equation" r:id="rId11" imgW="2920680" imgH="1650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2926" y="4034118"/>
                        <a:ext cx="4141666" cy="1341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485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701</Words>
  <Application>Microsoft Office PowerPoint</Application>
  <PresentationFormat>Widescreen</PresentationFormat>
  <Paragraphs>99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B Nazanin</vt:lpstr>
      <vt:lpstr>B Titr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83</cp:revision>
  <dcterms:created xsi:type="dcterms:W3CDTF">2015-07-06T05:06:21Z</dcterms:created>
  <dcterms:modified xsi:type="dcterms:W3CDTF">2015-09-14T07:32:11Z</dcterms:modified>
</cp:coreProperties>
</file>