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06EB3-976F-4558-A3F9-4601EBBADF18}" type="datetimeFigureOut">
              <a:rPr lang="fa-IR" smtClean="0"/>
              <a:t>02/13/1439</a:t>
            </a:fld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1ED585-C55B-4FA0-BB1A-464A28C96B0B}" type="slidenum">
              <a:rPr lang="fa-IR" smtClean="0"/>
              <a:t>‹#›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06EB3-976F-4558-A3F9-4601EBBADF18}" type="datetimeFigureOut">
              <a:rPr lang="fa-IR" smtClean="0"/>
              <a:t>02/13/1439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D585-C55B-4FA0-BB1A-464A28C96B0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06EB3-976F-4558-A3F9-4601EBBADF18}" type="datetimeFigureOut">
              <a:rPr lang="fa-IR" smtClean="0"/>
              <a:t>02/13/1439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ED585-C55B-4FA0-BB1A-464A28C96B0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06EB3-976F-4558-A3F9-4601EBBADF18}" type="datetimeFigureOut">
              <a:rPr lang="fa-IR" smtClean="0"/>
              <a:t>02/13/1439</a:t>
            </a:fld>
            <a:endParaRPr lang="fa-I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1ED585-C55B-4FA0-BB1A-464A28C96B0B}" type="slidenum">
              <a:rPr lang="fa-IR" smtClean="0"/>
              <a:t>‹#›</a:t>
            </a:fld>
            <a:endParaRPr lang="fa-I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06EB3-976F-4558-A3F9-4601EBBADF18}" type="datetimeFigureOut">
              <a:rPr lang="fa-IR" smtClean="0"/>
              <a:t>02/13/1439</a:t>
            </a:fld>
            <a:endParaRPr lang="fa-I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1ED585-C55B-4FA0-BB1A-464A28C96B0B}" type="slidenum">
              <a:rPr lang="fa-IR" smtClean="0"/>
              <a:t>‹#›</a:t>
            </a:fld>
            <a:endParaRPr lang="fa-I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06EB3-976F-4558-A3F9-4601EBBADF18}" type="datetimeFigureOut">
              <a:rPr lang="fa-IR" smtClean="0"/>
              <a:t>02/13/1439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1ED585-C55B-4FA0-BB1A-464A28C96B0B}" type="slidenum">
              <a:rPr lang="fa-IR" smtClean="0"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06EB3-976F-4558-A3F9-4601EBBADF18}" type="datetimeFigureOut">
              <a:rPr lang="fa-IR" smtClean="0"/>
              <a:t>02/13/1439</a:t>
            </a:fld>
            <a:endParaRPr lang="fa-I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1ED585-C55B-4FA0-BB1A-464A28C96B0B}" type="slidenum">
              <a:rPr lang="fa-IR" smtClean="0"/>
              <a:t>‹#›</a:t>
            </a:fld>
            <a:endParaRPr lang="fa-I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06EB3-976F-4558-A3F9-4601EBBADF18}" type="datetimeFigureOut">
              <a:rPr lang="fa-IR" smtClean="0"/>
              <a:t>02/13/1439</a:t>
            </a:fld>
            <a:endParaRPr lang="fa-I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1ED585-C55B-4FA0-BB1A-464A28C96B0B}" type="slidenum">
              <a:rPr lang="fa-IR" smtClean="0"/>
              <a:t>‹#›</a:t>
            </a:fld>
            <a:endParaRPr lang="fa-I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06EB3-976F-4558-A3F9-4601EBBADF18}" type="datetimeFigureOut">
              <a:rPr lang="fa-IR" smtClean="0"/>
              <a:t>02/13/1439</a:t>
            </a:fld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1ED585-C55B-4FA0-BB1A-464A28C96B0B}" type="slidenum">
              <a:rPr lang="fa-IR" smtClean="0"/>
              <a:t>‹#›</a:t>
            </a:fld>
            <a:endParaRPr lang="fa-I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06EB3-976F-4558-A3F9-4601EBBADF18}" type="datetimeFigureOut">
              <a:rPr lang="fa-IR" smtClean="0"/>
              <a:t>02/13/1439</a:t>
            </a:fld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1ED585-C55B-4FA0-BB1A-464A28C96B0B}" type="slidenum">
              <a:rPr lang="fa-IR" smtClean="0"/>
              <a:t>‹#›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06EB3-976F-4558-A3F9-4601EBBADF18}" type="datetimeFigureOut">
              <a:rPr lang="fa-IR" smtClean="0"/>
              <a:t>02/13/1439</a:t>
            </a:fld>
            <a:endParaRPr lang="fa-I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1ED585-C55B-4FA0-BB1A-464A28C96B0B}" type="slidenum">
              <a:rPr lang="fa-IR" smtClean="0"/>
              <a:t>‹#›</a:t>
            </a:fld>
            <a:endParaRPr lang="fa-IR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94C06EB3-976F-4558-A3F9-4601EBBADF18}" type="datetimeFigureOut">
              <a:rPr lang="fa-IR" smtClean="0"/>
              <a:t>02/13/1439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AF1ED585-C55B-4FA0-BB1A-464A28C96B0B}" type="slidenum">
              <a:rPr lang="fa-IR" smtClean="0"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56032" algn="r" defTabSz="914400" rtl="1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r" defTabSz="914400" rtl="1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r" defTabSz="914400" rtl="1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r" defTabSz="914400" rtl="1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r" defTabSz="914400" rtl="1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r" defTabSz="914400" rtl="1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r" defTabSz="914400" rtl="1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r" defTabSz="914400" rtl="1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r" defTabSz="914400" rtl="1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620688"/>
            <a:ext cx="5184576" cy="58477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cs typeface="B Lotus" pitchFamily="2" charset="-78"/>
              </a:rPr>
              <a:t>اقتصاد اسلامی به‌مثابۀ حکمرانی </a:t>
            </a:r>
            <a:r>
              <a:rPr lang="ar-SA" sz="2800" dirty="0" smtClean="0">
                <a:cs typeface="B Lotus" pitchFamily="2" charset="-78"/>
              </a:rPr>
              <a:t>عادلان</a:t>
            </a:r>
            <a:r>
              <a:rPr lang="fa-IR" sz="2800" dirty="0">
                <a:cs typeface="B Lotus" pitchFamily="2" charset="-78"/>
              </a:rPr>
              <a:t>ه</a:t>
            </a:r>
            <a:r>
              <a:rPr lang="ar-SA" sz="2800" dirty="0" smtClean="0">
                <a:cs typeface="B Lotus" pitchFamily="2" charset="-78"/>
              </a:rPr>
              <a:t> </a:t>
            </a:r>
            <a:r>
              <a:rPr lang="fa-IR" sz="2800" dirty="0" smtClean="0">
                <a:cs typeface="B Lotus" pitchFamily="2" charset="-78"/>
              </a:rPr>
              <a:t>بر </a:t>
            </a:r>
            <a:r>
              <a:rPr lang="ar-SA" sz="2800" dirty="0" smtClean="0">
                <a:cs typeface="B Lotus" pitchFamily="2" charset="-78"/>
              </a:rPr>
              <a:t>جامعه</a:t>
            </a:r>
            <a:endParaRPr lang="fa-IR" sz="2000" dirty="0" smtClean="0">
              <a:cs typeface="B Lotus" pitchFamily="2" charset="-78"/>
            </a:endParaRPr>
          </a:p>
          <a:p>
            <a:pPr algn="ctr"/>
            <a:endParaRPr lang="fa-IR" sz="2000" dirty="0" smtClean="0">
              <a:cs typeface="B Lotus" pitchFamily="2" charset="-78"/>
            </a:endParaRPr>
          </a:p>
          <a:p>
            <a:pPr lvl="1" algn="ctr"/>
            <a:r>
              <a:rPr lang="fa-IR" sz="2000" dirty="0" smtClean="0">
                <a:cs typeface="B Lotus" pitchFamily="2" charset="-78"/>
              </a:rPr>
              <a:t>محمد نعمتی، استادیار  دانشکده اقتصاد دانشگاه  امام صادق علیه السلام، پژوهشگر مرکز تحقیقات مبانی و مدل‌های بومی اقتصاد</a:t>
            </a:r>
          </a:p>
          <a:p>
            <a:pPr lvl="1" algn="ctr"/>
            <a:r>
              <a:rPr lang="fa-IR" sz="2000" dirty="0" smtClean="0">
                <a:cs typeface="B Lotus" pitchFamily="2" charset="-78"/>
              </a:rPr>
              <a:t>و رییس مرکز نوآوری و ایده‌پردازی در علوم انسانی اسلامی</a:t>
            </a:r>
          </a:p>
          <a:p>
            <a:pPr lvl="1"/>
            <a:endParaRPr lang="fa-IR" sz="2000" dirty="0" smtClean="0">
              <a:cs typeface="B Lotus" pitchFamily="2" charset="-78"/>
            </a:endParaRPr>
          </a:p>
          <a:p>
            <a:pPr lvl="1"/>
            <a:endParaRPr lang="fa-IR" sz="2000" dirty="0" smtClean="0">
              <a:cs typeface="B Lotus" pitchFamily="2" charset="-78"/>
            </a:endParaRPr>
          </a:p>
          <a:p>
            <a:pPr lvl="1"/>
            <a:endParaRPr lang="fa-IR" sz="2000" dirty="0" smtClean="0">
              <a:cs typeface="B Lotus" pitchFamily="2" charset="-78"/>
            </a:endParaRPr>
          </a:p>
          <a:p>
            <a:pPr lvl="1"/>
            <a:endParaRPr lang="fa-IR" sz="2000" dirty="0" smtClean="0">
              <a:cs typeface="B Lotus" pitchFamily="2" charset="-78"/>
            </a:endParaRPr>
          </a:p>
          <a:p>
            <a:pPr lvl="1"/>
            <a:endParaRPr lang="fa-IR" sz="2000" dirty="0" smtClean="0">
              <a:cs typeface="B Lotus" pitchFamily="2" charset="-78"/>
            </a:endParaRPr>
          </a:p>
          <a:p>
            <a:pPr lvl="1" algn="ctr"/>
            <a:r>
              <a:rPr lang="fa-IR" sz="2000" dirty="0" smtClean="0">
                <a:cs typeface="B Lotus" pitchFamily="2" charset="-78"/>
              </a:rPr>
              <a:t>مرکز تحقیقات مبانی و مدل‌های بومی اقتصاد</a:t>
            </a:r>
          </a:p>
          <a:p>
            <a:pPr lvl="1" algn="ctr"/>
            <a:r>
              <a:rPr lang="fa-IR" sz="2000" smtClean="0">
                <a:cs typeface="B Lotus" pitchFamily="2" charset="-78"/>
              </a:rPr>
              <a:t>1396/8/11</a:t>
            </a:r>
            <a:endParaRPr lang="fa-IR" sz="2000" dirty="0" smtClean="0">
              <a:cs typeface="B Lotus" pitchFamily="2" charset="-78"/>
            </a:endParaRPr>
          </a:p>
          <a:p>
            <a:pPr lvl="1"/>
            <a:endParaRPr lang="fa-IR" sz="2000" dirty="0" smtClean="0">
              <a:cs typeface="B Lotus" pitchFamily="2" charset="-78"/>
            </a:endParaRPr>
          </a:p>
          <a:p>
            <a:endParaRPr lang="fa-IR" sz="2000" dirty="0" smtClean="0">
              <a:cs typeface="B Lotus" pitchFamily="2" charset="-78"/>
            </a:endParaRPr>
          </a:p>
          <a:p>
            <a:endParaRPr lang="fa-IR" dirty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37793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1196752"/>
            <a:ext cx="6264696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buFont typeface="Courier New" pitchFamily="49" charset="0"/>
              <a:buChar char="o"/>
            </a:pPr>
            <a:r>
              <a:rPr lang="fa-IR" sz="2400" dirty="0" smtClean="0">
                <a:cs typeface="B Lotus" pitchFamily="2" charset="-78"/>
              </a:rPr>
              <a:t>تلقی رایج از دانش اقتصاد</a:t>
            </a:r>
          </a:p>
          <a:p>
            <a:pPr marL="342900" indent="-342900">
              <a:buFont typeface="Courier New" pitchFamily="49" charset="0"/>
              <a:buChar char="o"/>
            </a:pPr>
            <a:endParaRPr lang="fa-IR" sz="2400" dirty="0">
              <a:cs typeface="B Lotus" pitchFamily="2" charset="-78"/>
            </a:endParaRPr>
          </a:p>
          <a:p>
            <a:pPr marL="342900" indent="-342900">
              <a:buFont typeface="Courier New" pitchFamily="49" charset="0"/>
              <a:buChar char="o"/>
            </a:pPr>
            <a:r>
              <a:rPr lang="fa-IR" sz="2400" dirty="0" smtClean="0">
                <a:cs typeface="B Lotus" pitchFamily="2" charset="-78"/>
              </a:rPr>
              <a:t>تلقی از علوم اجتماعی و اقتصاد در دوره‌های تاریخی مختلف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fa-IR" sz="2400" dirty="0" smtClean="0">
                <a:cs typeface="B Lotus" pitchFamily="2" charset="-78"/>
              </a:rPr>
              <a:t>اقتصاد به عنوان اخلاقیات فلسفی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fa-IR" sz="2400" dirty="0" smtClean="0">
                <a:cs typeface="B Lotus" pitchFamily="2" charset="-78"/>
              </a:rPr>
              <a:t>اقتصاد به مثابه سیاست‌های مالی و دولتی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fa-IR" sz="2400" dirty="0" smtClean="0">
                <a:cs typeface="B Lotus" pitchFamily="2" charset="-78"/>
              </a:rPr>
              <a:t>اقتصاد به مثابه ساینس</a:t>
            </a:r>
          </a:p>
          <a:p>
            <a:pPr lvl="2"/>
            <a:endParaRPr lang="fa-IR" sz="2400" dirty="0" smtClean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64554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340768"/>
            <a:ext cx="6552728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400" dirty="0" smtClean="0">
                <a:cs typeface="B Lotus" pitchFamily="2" charset="-78"/>
              </a:rPr>
              <a:t>معرفت: ساینس یا تدبیر؟</a:t>
            </a:r>
          </a:p>
          <a:p>
            <a:pPr algn="ctr"/>
            <a:endParaRPr lang="fa-IR" sz="2400" dirty="0" smtClean="0">
              <a:cs typeface="B Lotus" pitchFamily="2" charset="-78"/>
            </a:endParaRPr>
          </a:p>
          <a:p>
            <a:pPr algn="ctr"/>
            <a:endParaRPr lang="fa-IR" sz="2400" dirty="0">
              <a:cs typeface="B Lotus" pitchFamily="2" charset="-78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fa-IR" sz="2400" dirty="0" smtClean="0">
                <a:cs typeface="B Lotus" pitchFamily="2" charset="-78"/>
              </a:rPr>
              <a:t>نظریه چیست؟ باور صادق موجه؟ (واقع‌نمایی)</a:t>
            </a:r>
          </a:p>
          <a:p>
            <a:pPr marL="342900" indent="-342900">
              <a:buFont typeface="Wingdings" pitchFamily="2" charset="2"/>
              <a:buChar char="v"/>
            </a:pPr>
            <a:endParaRPr lang="fa-IR" sz="2400" dirty="0" smtClean="0">
              <a:cs typeface="B Lotus" pitchFamily="2" charset="-78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fa-IR" sz="2400" dirty="0" smtClean="0">
                <a:cs typeface="B Lotus" pitchFamily="2" charset="-78"/>
              </a:rPr>
              <a:t>یا کنش عادلانه؟ (درست و نادرست افعال و سیاست‌های انسانی)</a:t>
            </a:r>
            <a:endParaRPr lang="fa-IR" sz="2400" dirty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7513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1412776"/>
            <a:ext cx="6984776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endParaRPr lang="fa-IR" sz="2400" dirty="0" smtClean="0">
              <a:cs typeface="B Lotus" pitchFamily="2" charset="-78"/>
            </a:endParaRPr>
          </a:p>
          <a:p>
            <a:pPr algn="just"/>
            <a:r>
              <a:rPr lang="fa-IR" sz="2400" dirty="0" smtClean="0">
                <a:cs typeface="B Lotus" pitchFamily="2" charset="-78"/>
              </a:rPr>
              <a:t>در </a:t>
            </a:r>
            <a:r>
              <a:rPr lang="fa-IR" sz="2400" dirty="0">
                <a:cs typeface="B Lotus" pitchFamily="2" charset="-78"/>
              </a:rPr>
              <a:t>روایت پوزیتویست‌ها از علم، به پنج مؤلفه و ویژگی برای تمایز علم از غیر علم </a:t>
            </a:r>
            <a:r>
              <a:rPr lang="fa-IR" sz="2400" dirty="0" smtClean="0">
                <a:cs typeface="B Lotus" pitchFamily="2" charset="-78"/>
              </a:rPr>
              <a:t>اشاره می شود: </a:t>
            </a:r>
            <a:r>
              <a:rPr lang="fa-IR" sz="2400" dirty="0">
                <a:cs typeface="B Lotus" pitchFamily="2" charset="-78"/>
              </a:rPr>
              <a:t>علم‌گرایی، طبیعت‌گرایی، جدایی امر واقع و ارزش از یکدیگر، آفاقی‌گرایی و پیش‌بینی. به عبارت دقیق‌تر این ویژگی‌ها، ویژگی‌هایِ هر نظریه در حوزه علوم اجتماعی بویژه اقتصاد محسوب می‌گردد. به بیان مکلاسکی در این معرفت‌شناسی بین دو دسته از مفاهیم خط و مرزی ترسیم شده و کار علم حرکت و عبور از این مرز تلقی شده است، عبور از مرز گروه یک به سمت گروه دو (</a:t>
            </a:r>
            <a:r>
              <a:rPr lang="en-US" sz="2400" dirty="0">
                <a:cs typeface="B Lotus" pitchFamily="2" charset="-78"/>
              </a:rPr>
              <a:t>McCloskey. 1983, P. 510</a:t>
            </a:r>
            <a:r>
              <a:rPr lang="fa-IR" sz="2400" dirty="0">
                <a:cs typeface="B Lotus" pitchFamily="2" charset="-78"/>
              </a:rPr>
              <a:t>):</a:t>
            </a:r>
          </a:p>
        </p:txBody>
      </p:sp>
    </p:spTree>
    <p:extLst>
      <p:ext uri="{BB962C8B-B14F-4D97-AF65-F5344CB8AC3E}">
        <p14:creationId xmlns:p14="http://schemas.microsoft.com/office/powerpoint/2010/main" val="2358899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307891"/>
              </p:ext>
            </p:extLst>
          </p:nvPr>
        </p:nvGraphicFramePr>
        <p:xfrm>
          <a:off x="1259632" y="260649"/>
          <a:ext cx="6408712" cy="612068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210182"/>
                <a:gridCol w="3198530"/>
              </a:tblGrid>
              <a:tr h="604168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>
                          <a:effectLst/>
                          <a:cs typeface="B Lotus" pitchFamily="2" charset="-78"/>
                        </a:rPr>
                        <a:t>گروه 1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>
                          <a:effectLst/>
                          <a:cs typeface="B Lotus" pitchFamily="2" charset="-78"/>
                        </a:rPr>
                        <a:t>گروه 2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</a:txBody>
                  <a:tcPr marL="68580" marR="68580" marT="0" marB="0"/>
                </a:tc>
              </a:tr>
              <a:tr h="612946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>
                          <a:effectLst/>
                          <a:cs typeface="B Lotus" pitchFamily="2" charset="-78"/>
                        </a:rPr>
                        <a:t>بشری (</a:t>
                      </a:r>
                      <a:r>
                        <a:rPr lang="en-US" sz="1800">
                          <a:effectLst/>
                          <a:cs typeface="B Lotus" pitchFamily="2" charset="-78"/>
                        </a:rPr>
                        <a:t>humanestic</a:t>
                      </a:r>
                      <a:r>
                        <a:rPr lang="fa-IR" sz="1800">
                          <a:effectLst/>
                          <a:cs typeface="B Lotus" pitchFamily="2" charset="-78"/>
                        </a:rPr>
                        <a:t>)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>
                          <a:effectLst/>
                          <a:cs typeface="B Lotus" pitchFamily="2" charset="-78"/>
                        </a:rPr>
                        <a:t>علمی (</a:t>
                      </a:r>
                      <a:r>
                        <a:rPr lang="en-US" sz="1800">
                          <a:effectLst/>
                          <a:cs typeface="B Lotus" pitchFamily="2" charset="-78"/>
                        </a:rPr>
                        <a:t>scientific</a:t>
                      </a:r>
                      <a:r>
                        <a:rPr lang="fa-IR" sz="1800">
                          <a:effectLst/>
                          <a:cs typeface="B Lotus" pitchFamily="2" charset="-78"/>
                        </a:rPr>
                        <a:t>)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</a:txBody>
                  <a:tcPr marL="68580" marR="68580" marT="0" marB="0"/>
                </a:tc>
              </a:tr>
              <a:tr h="612946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>
                          <a:effectLst/>
                          <a:cs typeface="B Lotus" pitchFamily="2" charset="-78"/>
                        </a:rPr>
                        <a:t>گمان (</a:t>
                      </a:r>
                      <a:r>
                        <a:rPr lang="en-US" sz="1800">
                          <a:effectLst/>
                          <a:cs typeface="B Lotus" pitchFamily="2" charset="-78"/>
                        </a:rPr>
                        <a:t>opinion</a:t>
                      </a:r>
                      <a:r>
                        <a:rPr lang="fa-IR" sz="1800">
                          <a:effectLst/>
                          <a:cs typeface="B Lotus" pitchFamily="2" charset="-78"/>
                        </a:rPr>
                        <a:t>)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>
                          <a:effectLst/>
                          <a:cs typeface="B Lotus" pitchFamily="2" charset="-78"/>
                        </a:rPr>
                        <a:t>بینش یا امر واقع (</a:t>
                      </a:r>
                      <a:r>
                        <a:rPr lang="en-US" sz="1800">
                          <a:effectLst/>
                          <a:cs typeface="B Lotus" pitchFamily="2" charset="-78"/>
                        </a:rPr>
                        <a:t>fact</a:t>
                      </a:r>
                      <a:r>
                        <a:rPr lang="fa-IR" sz="1800">
                          <a:effectLst/>
                          <a:cs typeface="B Lotus" pitchFamily="2" charset="-78"/>
                        </a:rPr>
                        <a:t>)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</a:txBody>
                  <a:tcPr marL="68580" marR="68580" marT="0" marB="0"/>
                </a:tc>
              </a:tr>
              <a:tr h="612946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>
                          <a:effectLst/>
                          <a:cs typeface="B Lotus" pitchFamily="2" charset="-78"/>
                        </a:rPr>
                        <a:t>انفسی (</a:t>
                      </a:r>
                      <a:r>
                        <a:rPr lang="en-US" sz="1800">
                          <a:effectLst/>
                          <a:cs typeface="B Lotus" pitchFamily="2" charset="-78"/>
                        </a:rPr>
                        <a:t>subjective</a:t>
                      </a:r>
                      <a:r>
                        <a:rPr lang="fa-IR" sz="1800">
                          <a:effectLst/>
                          <a:cs typeface="B Lotus" pitchFamily="2" charset="-78"/>
                        </a:rPr>
                        <a:t>)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>
                          <a:effectLst/>
                          <a:cs typeface="B Lotus" pitchFamily="2" charset="-78"/>
                        </a:rPr>
                        <a:t>آفاقی (</a:t>
                      </a:r>
                      <a:r>
                        <a:rPr lang="en-US" sz="1800">
                          <a:effectLst/>
                          <a:cs typeface="B Lotus" pitchFamily="2" charset="-78"/>
                        </a:rPr>
                        <a:t>objective</a:t>
                      </a:r>
                      <a:r>
                        <a:rPr lang="fa-IR" sz="1800">
                          <a:effectLst/>
                          <a:cs typeface="B Lotus" pitchFamily="2" charset="-78"/>
                        </a:rPr>
                        <a:t>)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</a:txBody>
                  <a:tcPr marL="68580" marR="68580" marT="0" marB="0"/>
                </a:tc>
              </a:tr>
              <a:tr h="612946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>
                          <a:effectLst/>
                          <a:cs typeface="B Lotus" pitchFamily="2" charset="-78"/>
                        </a:rPr>
                        <a:t>هنجاری (</a:t>
                      </a:r>
                      <a:r>
                        <a:rPr lang="en-US" sz="1800" dirty="0">
                          <a:effectLst/>
                          <a:cs typeface="B Lotus" pitchFamily="2" charset="-78"/>
                        </a:rPr>
                        <a:t>normative</a:t>
                      </a:r>
                      <a:r>
                        <a:rPr lang="fa-IR" sz="1800" dirty="0">
                          <a:effectLst/>
                          <a:cs typeface="B Lotus" pitchFamily="2" charset="-78"/>
                        </a:rPr>
                        <a:t>)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>
                          <a:effectLst/>
                          <a:cs typeface="B Lotus" pitchFamily="2" charset="-78"/>
                        </a:rPr>
                        <a:t>اثباتی (</a:t>
                      </a:r>
                      <a:r>
                        <a:rPr lang="en-US" sz="1800" dirty="0">
                          <a:effectLst/>
                          <a:cs typeface="B Lotus" pitchFamily="2" charset="-78"/>
                        </a:rPr>
                        <a:t>positive</a:t>
                      </a:r>
                      <a:r>
                        <a:rPr lang="fa-IR" sz="1800" dirty="0">
                          <a:effectLst/>
                          <a:cs typeface="B Lotus" pitchFamily="2" charset="-78"/>
                        </a:rPr>
                        <a:t>)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</a:txBody>
                  <a:tcPr marL="68580" marR="68580" marT="0" marB="0"/>
                </a:tc>
              </a:tr>
              <a:tr h="612946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>
                          <a:effectLst/>
                          <a:cs typeface="B Lotus" pitchFamily="2" charset="-78"/>
                        </a:rPr>
                        <a:t>بی‌دقت (</a:t>
                      </a:r>
                      <a:r>
                        <a:rPr lang="en-US" sz="1800">
                          <a:effectLst/>
                          <a:cs typeface="B Lotus" pitchFamily="2" charset="-78"/>
                        </a:rPr>
                        <a:t>sloppy</a:t>
                      </a:r>
                      <a:r>
                        <a:rPr lang="fa-IR" sz="1800">
                          <a:effectLst/>
                          <a:cs typeface="B Lotus" pitchFamily="2" charset="-78"/>
                        </a:rPr>
                        <a:t>)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>
                          <a:effectLst/>
                          <a:cs typeface="B Lotus" pitchFamily="2" charset="-78"/>
                        </a:rPr>
                        <a:t>قوی (</a:t>
                      </a:r>
                      <a:r>
                        <a:rPr lang="en-US" sz="1800">
                          <a:effectLst/>
                          <a:cs typeface="B Lotus" pitchFamily="2" charset="-78"/>
                        </a:rPr>
                        <a:t>vigorous</a:t>
                      </a:r>
                      <a:r>
                        <a:rPr lang="fa-IR" sz="1800">
                          <a:effectLst/>
                          <a:cs typeface="B Lotus" pitchFamily="2" charset="-78"/>
                        </a:rPr>
                        <a:t>)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</a:txBody>
                  <a:tcPr marL="68580" marR="68580" marT="0" marB="0"/>
                </a:tc>
              </a:tr>
              <a:tr h="612946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>
                          <a:effectLst/>
                          <a:cs typeface="B Lotus" pitchFamily="2" charset="-78"/>
                        </a:rPr>
                        <a:t>مبهم (</a:t>
                      </a:r>
                      <a:r>
                        <a:rPr lang="en-US" sz="1800">
                          <a:effectLst/>
                          <a:cs typeface="B Lotus" pitchFamily="2" charset="-78"/>
                        </a:rPr>
                        <a:t>vague</a:t>
                      </a:r>
                      <a:r>
                        <a:rPr lang="fa-IR" sz="1800">
                          <a:effectLst/>
                          <a:cs typeface="B Lotus" pitchFamily="2" charset="-78"/>
                        </a:rPr>
                        <a:t>)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>
                          <a:effectLst/>
                          <a:cs typeface="B Lotus" pitchFamily="2" charset="-78"/>
                        </a:rPr>
                        <a:t>دقیق (</a:t>
                      </a:r>
                      <a:r>
                        <a:rPr lang="en-US" sz="1800">
                          <a:effectLst/>
                          <a:cs typeface="B Lotus" pitchFamily="2" charset="-78"/>
                        </a:rPr>
                        <a:t>precise</a:t>
                      </a:r>
                      <a:r>
                        <a:rPr lang="fa-IR" sz="1800">
                          <a:effectLst/>
                          <a:cs typeface="B Lotus" pitchFamily="2" charset="-78"/>
                        </a:rPr>
                        <a:t>)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</a:txBody>
                  <a:tcPr marL="68580" marR="68580" marT="0" marB="0"/>
                </a:tc>
              </a:tr>
              <a:tr h="612946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>
                          <a:effectLst/>
                          <a:cs typeface="B Lotus" pitchFamily="2" charset="-78"/>
                        </a:rPr>
                        <a:t>کلمات (</a:t>
                      </a:r>
                      <a:r>
                        <a:rPr lang="en-US" sz="1800">
                          <a:effectLst/>
                          <a:cs typeface="B Lotus" pitchFamily="2" charset="-78"/>
                        </a:rPr>
                        <a:t>words</a:t>
                      </a:r>
                      <a:r>
                        <a:rPr lang="fa-IR" sz="1800">
                          <a:effectLst/>
                          <a:cs typeface="B Lotus" pitchFamily="2" charset="-78"/>
                        </a:rPr>
                        <a:t>)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>
                          <a:effectLst/>
                          <a:cs typeface="B Lotus" pitchFamily="2" charset="-78"/>
                        </a:rPr>
                        <a:t>اشیاء (</a:t>
                      </a:r>
                      <a:r>
                        <a:rPr lang="en-US" sz="1800">
                          <a:effectLst/>
                          <a:cs typeface="B Lotus" pitchFamily="2" charset="-78"/>
                        </a:rPr>
                        <a:t>things</a:t>
                      </a:r>
                      <a:r>
                        <a:rPr lang="fa-IR" sz="1800">
                          <a:effectLst/>
                          <a:cs typeface="B Lotus" pitchFamily="2" charset="-78"/>
                        </a:rPr>
                        <a:t>)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</a:txBody>
                  <a:tcPr marL="68580" marR="68580" marT="0" marB="0"/>
                </a:tc>
              </a:tr>
              <a:tr h="612946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>
                          <a:effectLst/>
                          <a:cs typeface="B Lotus" pitchFamily="2" charset="-78"/>
                        </a:rPr>
                        <a:t>بدیهی (</a:t>
                      </a:r>
                      <a:r>
                        <a:rPr lang="en-US" sz="1800">
                          <a:effectLst/>
                          <a:cs typeface="B Lotus" pitchFamily="2" charset="-78"/>
                        </a:rPr>
                        <a:t>intuition</a:t>
                      </a:r>
                      <a:r>
                        <a:rPr lang="fa-IR" sz="1800">
                          <a:effectLst/>
                          <a:cs typeface="B Lotus" pitchFamily="2" charset="-78"/>
                        </a:rPr>
                        <a:t>)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>
                          <a:effectLst/>
                          <a:cs typeface="B Lotus" pitchFamily="2" charset="-78"/>
                        </a:rPr>
                        <a:t>شناخت (</a:t>
                      </a:r>
                      <a:r>
                        <a:rPr lang="en-US" sz="1800">
                          <a:effectLst/>
                          <a:cs typeface="B Lotus" pitchFamily="2" charset="-78"/>
                        </a:rPr>
                        <a:t>cognition</a:t>
                      </a:r>
                      <a:r>
                        <a:rPr lang="fa-IR" sz="1800">
                          <a:effectLst/>
                          <a:cs typeface="B Lotus" pitchFamily="2" charset="-78"/>
                        </a:rPr>
                        <a:t>)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</a:txBody>
                  <a:tcPr marL="68580" marR="68580" marT="0" marB="0"/>
                </a:tc>
              </a:tr>
              <a:tr h="612946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>
                          <a:effectLst/>
                          <a:cs typeface="B Lotus" pitchFamily="2" charset="-78"/>
                        </a:rPr>
                        <a:t>نرم (</a:t>
                      </a:r>
                      <a:r>
                        <a:rPr lang="en-US" sz="1800">
                          <a:effectLst/>
                          <a:cs typeface="B Lotus" pitchFamily="2" charset="-78"/>
                        </a:rPr>
                        <a:t>soft</a:t>
                      </a:r>
                      <a:r>
                        <a:rPr lang="fa-IR" sz="1800">
                          <a:effectLst/>
                          <a:cs typeface="B Lotus" pitchFamily="2" charset="-78"/>
                        </a:rPr>
                        <a:t>)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>
                          <a:effectLst/>
                          <a:cs typeface="B Lotus" pitchFamily="2" charset="-78"/>
                        </a:rPr>
                        <a:t>سخت (</a:t>
                      </a:r>
                      <a:r>
                        <a:rPr lang="en-US" sz="1800" dirty="0">
                          <a:effectLst/>
                          <a:cs typeface="B Lotus" pitchFamily="2" charset="-78"/>
                        </a:rPr>
                        <a:t>hard</a:t>
                      </a:r>
                      <a:r>
                        <a:rPr lang="fa-IR" sz="1800" dirty="0">
                          <a:effectLst/>
                          <a:cs typeface="B Lotus" pitchFamily="2" charset="-78"/>
                        </a:rPr>
                        <a:t>)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88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-46"/>
            <a:ext cx="7344816" cy="683264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400" dirty="0" smtClean="0">
                <a:cs typeface="B Lotus" pitchFamily="2" charset="-78"/>
              </a:rPr>
              <a:t>تلقی و تعریف من از تدبیر مدن</a:t>
            </a:r>
          </a:p>
          <a:p>
            <a:r>
              <a:rPr lang="fa-IR" sz="2000" b="1" dirty="0" smtClean="0">
                <a:solidFill>
                  <a:srgbClr val="FF0000"/>
                </a:solidFill>
                <a:cs typeface="B Lotus" pitchFamily="2" charset="-78"/>
              </a:rPr>
              <a:t>ارائه ساز و کارهای بهره‌مندی جامعه از مواهب و خیرات</a:t>
            </a:r>
          </a:p>
          <a:p>
            <a:endParaRPr lang="fa-IR" dirty="0">
              <a:cs typeface="B Lotus" pitchFamily="2" charset="-78"/>
            </a:endParaRPr>
          </a:p>
          <a:p>
            <a:r>
              <a:rPr lang="fa-IR" dirty="0" smtClean="0">
                <a:cs typeface="B Lotus" pitchFamily="2" charset="-78"/>
              </a:rPr>
              <a:t>مواهب چیست؟ هرآنچه ابناء بشر برای رفع نیازهای خود در پی تدارک و تهیه آن هستند: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a-IR" dirty="0" smtClean="0">
                <a:cs typeface="B Lotus" pitchFamily="2" charset="-78"/>
              </a:rPr>
              <a:t>انواع کالاها و خدمات خصوصی: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fa-IR" dirty="0" smtClean="0">
                <a:cs typeface="B Lotus" pitchFamily="2" charset="-78"/>
              </a:rPr>
              <a:t>خوراک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fa-IR" dirty="0" smtClean="0">
                <a:cs typeface="B Lotus" pitchFamily="2" charset="-78"/>
              </a:rPr>
              <a:t>پوشاک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fa-IR" dirty="0" smtClean="0">
                <a:cs typeface="B Lotus" pitchFamily="2" charset="-78"/>
              </a:rPr>
              <a:t>سرپناه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fa-IR" dirty="0" smtClean="0">
                <a:cs typeface="B Lotus" pitchFamily="2" charset="-78"/>
              </a:rPr>
              <a:t>حمل و نق</a:t>
            </a:r>
          </a:p>
          <a:p>
            <a:pPr marL="1200150" lvl="2" indent="-285750">
              <a:buFont typeface="Courier New" pitchFamily="49" charset="0"/>
              <a:buChar char="o"/>
            </a:pPr>
            <a:r>
              <a:rPr lang="fa-IR" dirty="0" smtClean="0">
                <a:cs typeface="B Lotus" pitchFamily="2" charset="-78"/>
              </a:rPr>
              <a:t>...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a-IR" dirty="0" smtClean="0">
                <a:cs typeface="B Lotus" pitchFamily="2" charset="-78"/>
              </a:rPr>
              <a:t>انواع کالاها و خدمات عمومی: </a:t>
            </a:r>
          </a:p>
          <a:p>
            <a:pPr marL="1200150" lvl="2" indent="-285750">
              <a:buFont typeface="Wingdings" pitchFamily="2" charset="2"/>
              <a:buChar char="§"/>
            </a:pPr>
            <a:r>
              <a:rPr lang="fa-IR" dirty="0" smtClean="0">
                <a:cs typeface="B Lotus" pitchFamily="2" charset="-78"/>
              </a:rPr>
              <a:t>آموزش</a:t>
            </a:r>
          </a:p>
          <a:p>
            <a:pPr marL="1200150" lvl="2" indent="-285750">
              <a:buFont typeface="Wingdings" pitchFamily="2" charset="2"/>
              <a:buChar char="§"/>
            </a:pPr>
            <a:r>
              <a:rPr lang="fa-IR" dirty="0" smtClean="0">
                <a:cs typeface="B Lotus" pitchFamily="2" charset="-78"/>
              </a:rPr>
              <a:t>سلامت</a:t>
            </a:r>
          </a:p>
          <a:p>
            <a:pPr marL="1200150" lvl="2" indent="-285750">
              <a:buFont typeface="Wingdings" pitchFamily="2" charset="2"/>
              <a:buChar char="§"/>
            </a:pPr>
            <a:r>
              <a:rPr lang="fa-IR" dirty="0" smtClean="0">
                <a:cs typeface="B Lotus" pitchFamily="2" charset="-78"/>
              </a:rPr>
              <a:t>قضاوت</a:t>
            </a:r>
          </a:p>
          <a:p>
            <a:pPr marL="1200150" lvl="2" indent="-285750">
              <a:buFont typeface="Wingdings" pitchFamily="2" charset="2"/>
              <a:buChar char="§"/>
            </a:pPr>
            <a:r>
              <a:rPr lang="fa-IR" dirty="0" smtClean="0">
                <a:cs typeface="B Lotus" pitchFamily="2" charset="-78"/>
              </a:rPr>
              <a:t>امنیت</a:t>
            </a:r>
          </a:p>
          <a:p>
            <a:pPr marL="1200150" lvl="2" indent="-285750">
              <a:buFont typeface="Wingdings" pitchFamily="2" charset="2"/>
              <a:buChar char="§"/>
            </a:pPr>
            <a:r>
              <a:rPr lang="fa-IR" dirty="0" smtClean="0">
                <a:cs typeface="B Lotus" pitchFamily="2" charset="-78"/>
              </a:rPr>
              <a:t>...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fa-IR" dirty="0" smtClean="0">
              <a:cs typeface="B Lotus" pitchFamily="2" charset="-78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fa-IR" dirty="0" smtClean="0">
                <a:cs typeface="B Lotus" pitchFamily="2" charset="-78"/>
              </a:rPr>
              <a:t>انواع منابع و ثروت‌های طبیعی:</a:t>
            </a:r>
          </a:p>
          <a:p>
            <a:pPr marL="1200150" lvl="2" indent="-285750">
              <a:buFont typeface="Wingdings" pitchFamily="2" charset="2"/>
              <a:buChar char="ü"/>
            </a:pPr>
            <a:r>
              <a:rPr lang="fa-IR" dirty="0" smtClean="0">
                <a:cs typeface="B Lotus" pitchFamily="2" charset="-78"/>
              </a:rPr>
              <a:t>نفت و گاز</a:t>
            </a:r>
          </a:p>
          <a:p>
            <a:pPr marL="1200150" lvl="2" indent="-285750">
              <a:buFont typeface="Wingdings" pitchFamily="2" charset="2"/>
              <a:buChar char="ü"/>
            </a:pPr>
            <a:r>
              <a:rPr lang="fa-IR" dirty="0" smtClean="0">
                <a:cs typeface="B Lotus" pitchFamily="2" charset="-78"/>
              </a:rPr>
              <a:t>آب</a:t>
            </a:r>
          </a:p>
          <a:p>
            <a:pPr marL="1200150" lvl="2" indent="-285750">
              <a:buFont typeface="Wingdings" pitchFamily="2" charset="2"/>
              <a:buChar char="ü"/>
            </a:pPr>
            <a:r>
              <a:rPr lang="fa-IR" dirty="0" smtClean="0">
                <a:cs typeface="B Lotus" pitchFamily="2" charset="-78"/>
              </a:rPr>
              <a:t>زمین</a:t>
            </a:r>
          </a:p>
          <a:p>
            <a:pPr marL="1200150" lvl="2" indent="-285750">
              <a:buFont typeface="Wingdings" pitchFamily="2" charset="2"/>
              <a:buChar char="ü"/>
            </a:pPr>
            <a:r>
              <a:rPr lang="fa-IR" dirty="0" smtClean="0">
                <a:cs typeface="B Lotus" pitchFamily="2" charset="-78"/>
              </a:rPr>
              <a:t>معادن</a:t>
            </a:r>
          </a:p>
          <a:p>
            <a:pPr marL="1200150" lvl="2" indent="-285750">
              <a:buFont typeface="Wingdings" pitchFamily="2" charset="2"/>
              <a:buChar char="ü"/>
            </a:pPr>
            <a:r>
              <a:rPr lang="fa-IR" dirty="0" smtClean="0">
                <a:cs typeface="B Lotus" pitchFamily="2" charset="-78"/>
              </a:rPr>
              <a:t>...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a-IR" dirty="0" smtClean="0">
                <a:cs typeface="B Lotus" pitchFamily="2" charset="-78"/>
              </a:rPr>
              <a:t>پول</a:t>
            </a:r>
          </a:p>
        </p:txBody>
      </p:sp>
    </p:spTree>
    <p:extLst>
      <p:ext uri="{BB962C8B-B14F-4D97-AF65-F5344CB8AC3E}">
        <p14:creationId xmlns:p14="http://schemas.microsoft.com/office/powerpoint/2010/main" val="1103734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980728"/>
            <a:ext cx="7704856" cy="40934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B Lotus" pitchFamily="2" charset="-78"/>
              </a:rPr>
              <a:t>مراد از بهره‌مندی چیست؟</a:t>
            </a:r>
          </a:p>
          <a:p>
            <a:r>
              <a:rPr lang="fa-IR" sz="2000" dirty="0" smtClean="0">
                <a:cs typeface="B Lotus" pitchFamily="2" charset="-78"/>
              </a:rPr>
              <a:t>نهاد مالکیت بهره‌مندی افراد  از خیرات در جامعه را مشخص می نماید.</a:t>
            </a:r>
          </a:p>
          <a:p>
            <a:r>
              <a:rPr lang="fa-IR" sz="2000" dirty="0" smtClean="0">
                <a:cs typeface="B Lotus" pitchFamily="2" charset="-78"/>
              </a:rPr>
              <a:t>مراد از نهاد مالکیت در مورد هر مقوله و هر موهبتی بسته‌هایی از حقوق است که در جامعه افراد برای رفع نیازهای خود اقدام به مبادله انها با هم می کنند.</a:t>
            </a:r>
          </a:p>
          <a:p>
            <a:r>
              <a:rPr lang="fa-IR" sz="2000" dirty="0">
                <a:cs typeface="B Lotus" pitchFamily="2" charset="-78"/>
              </a:rPr>
              <a:t> </a:t>
            </a:r>
            <a:r>
              <a:rPr lang="fa-IR" sz="2000" dirty="0" smtClean="0">
                <a:cs typeface="B Lotus" pitchFamily="2" charset="-78"/>
              </a:rPr>
              <a:t>به عنوان مثال فضای کالاها و خدمات خصوصی را در نظر بگیرید: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a-IR" sz="2000" dirty="0" smtClean="0">
                <a:cs typeface="B Lotus" pitchFamily="2" charset="-78"/>
              </a:rPr>
              <a:t>چه فرد یا افرادی حق تولید این کالاها را دارند؟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a-IR" sz="2000" dirty="0" smtClean="0">
                <a:cs typeface="B Lotus" pitchFamily="2" charset="-78"/>
              </a:rPr>
              <a:t>حق چقدر تولید را دارند؟ در کجا حق این تولید را دارند؟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a-IR" sz="2000" dirty="0" smtClean="0">
                <a:cs typeface="B Lotus" pitchFamily="2" charset="-78"/>
              </a:rPr>
              <a:t>برای چه زمانی این حق به آنها داده می  شود؟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a-IR" sz="2000" dirty="0" smtClean="0">
                <a:cs typeface="B Lotus" pitchFamily="2" charset="-78"/>
              </a:rPr>
              <a:t>ماحصل تولید به چه افرادی تعلق دارد؟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a-IR" sz="2000" dirty="0" smtClean="0">
                <a:cs typeface="B Lotus" pitchFamily="2" charset="-78"/>
              </a:rPr>
              <a:t>و ....</a:t>
            </a:r>
          </a:p>
          <a:p>
            <a:r>
              <a:rPr lang="fa-IR" sz="2000" dirty="0" smtClean="0">
                <a:cs typeface="B Lotus" pitchFamily="2" charset="-78"/>
              </a:rPr>
              <a:t>همه این نوع سوالات را می توان به سه حق (یک بسته حقوقی) تحویل داد: حق تولید(دسترسی)، حق مدیریت و حق  بهره‌مندی (مصرف)</a:t>
            </a:r>
          </a:p>
          <a:p>
            <a:endParaRPr lang="fa-IR" sz="2000" dirty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36729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908720"/>
            <a:ext cx="7560840" cy="41549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B Lotus" pitchFamily="2" charset="-78"/>
              </a:rPr>
              <a:t>در جامعه‌ای که تقسیم کار گریز ناپذیر و قابل قبول باشد، گریز از مبادله نیست و مبادله مستلزم قواعد و اداب است: مهترین این قواعد ، قاعده تعیین ارزش عوضین مبادله است. </a:t>
            </a:r>
          </a:p>
          <a:p>
            <a:r>
              <a:rPr lang="fa-IR" sz="2400" dirty="0" smtClean="0">
                <a:cs typeface="B Lotus" pitchFamily="2" charset="-78"/>
              </a:rPr>
              <a:t>بازار مجموعه قواعد و ساز و کاری هست که این ارزش ها و در نتیجه نهاد مالکیت در حوزه مقوله کالا و خدمت خصوصی را تعریف و مشخص می‌نماید.</a:t>
            </a:r>
          </a:p>
          <a:p>
            <a:endParaRPr lang="fa-IR" sz="2400" dirty="0">
              <a:cs typeface="B Lotus" pitchFamily="2" charset="-78"/>
            </a:endParaRPr>
          </a:p>
          <a:p>
            <a:r>
              <a:rPr lang="fa-IR" sz="2400" dirty="0" smtClean="0">
                <a:cs typeface="B Lotus" pitchFamily="2" charset="-78"/>
              </a:rPr>
              <a:t>افراد جامعه با توسل به مفهومی از عدالت تحت قواعدی مشخص اقدام به ارش‌گذاری کالاها و خدمات می نمایند. خروجی این تعامل چیزی به جزء قیمت عادلانه نیست. این قیمت مشخص کننده نهاد مالکیت است و امکان تقسیم کار و در نتیجه بهره‌مندی از کالاها و خدمات سایر تولید کنندگان را برای افراد میسر می‌سازد.</a:t>
            </a:r>
            <a:endParaRPr lang="fa-IR" sz="2400" dirty="0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372568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116</TotalTime>
  <Words>622</Words>
  <Application>Microsoft Office PowerPoint</Application>
  <PresentationFormat>On-screen Show (4:3)</PresentationFormat>
  <Paragraphs>84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Elemental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Nematy</dc:creator>
  <cp:lastModifiedBy>Nematy</cp:lastModifiedBy>
  <cp:revision>9</cp:revision>
  <dcterms:created xsi:type="dcterms:W3CDTF">2017-11-02T03:49:57Z</dcterms:created>
  <dcterms:modified xsi:type="dcterms:W3CDTF">2017-11-02T05:46:20Z</dcterms:modified>
</cp:coreProperties>
</file>