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6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AA8CB4-C9C5-47FD-ADB4-E07099C6F69A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E7C9C2-4495-453B-9A62-8F3E45C55C0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4572008"/>
            <a:ext cx="7772400" cy="1470025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امیرحسین درویش .</a:t>
            </a:r>
            <a:br>
              <a:rPr lang="fa-IR" sz="2800" dirty="0" smtClean="0"/>
            </a:br>
            <a:r>
              <a:rPr lang="fa-IR" sz="2800" dirty="0" smtClean="0"/>
              <a:t>271</a:t>
            </a:r>
            <a:br>
              <a:rPr lang="fa-IR" sz="2800" dirty="0" smtClean="0"/>
            </a:br>
            <a:r>
              <a:rPr lang="fa-IR" sz="2800" dirty="0" smtClean="0"/>
              <a:t>گزارات درس 7و8و9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1928802"/>
            <a:ext cx="6400800" cy="1752600"/>
          </a:xfrm>
        </p:spPr>
        <p:txBody>
          <a:bodyPr/>
          <a:lstStyle/>
          <a:p>
            <a:r>
              <a:rPr lang="fa-IR" dirty="0" smtClean="0"/>
              <a:t>به نام حق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درس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algn="r"/>
            <a:endParaRPr lang="fa-IR" dirty="0"/>
          </a:p>
        </p:txBody>
      </p:sp>
      <p:sp>
        <p:nvSpPr>
          <p:cNvPr id="4" name="Cube 3"/>
          <p:cNvSpPr/>
          <p:nvPr/>
        </p:nvSpPr>
        <p:spPr>
          <a:xfrm>
            <a:off x="5429256" y="1857364"/>
            <a:ext cx="3071834" cy="1285884"/>
          </a:xfrm>
          <a:prstGeom prst="cub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قبل از غلبه ی حس گرایی دانشمندان علوم به دو بخش نظری و عملی تقسیم شده اند.</a:t>
            </a:r>
            <a:endParaRPr lang="fa-I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357158" y="1928802"/>
            <a:ext cx="3500462" cy="12858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bg2">
                    <a:lumMod val="75000"/>
                  </a:schemeClr>
                </a:solidFill>
              </a:rPr>
              <a:t>علم نظری دارای سه بخش متافیزیک یا فلسفه“ریاضی و علوم طبیعی دانست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1214414" y="3929066"/>
            <a:ext cx="6357982" cy="1643074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accent4">
                    <a:lumMod val="50000"/>
                  </a:schemeClr>
                </a:solidFill>
              </a:rPr>
              <a:t>فارابی علم اجتماعی را علم مدن یعنیعلم تدبیر جوامع نامیده است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lowchart: Sequential Access Storage 3"/>
          <p:cNvSpPr/>
          <p:nvPr/>
        </p:nvSpPr>
        <p:spPr>
          <a:xfrm>
            <a:off x="714348" y="857232"/>
            <a:ext cx="7786742" cy="5143536"/>
          </a:xfrm>
          <a:prstGeom prst="flowChartMagneticTape">
            <a:avLst/>
          </a:prstGeom>
          <a:solidFill>
            <a:srgbClr val="00B050"/>
          </a:solidFill>
          <a:ln>
            <a:solidFill>
              <a:srgbClr val="FFFF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اندیشمندان یونانی و جهان اسلام در تقسیم بندی کلان علوم،آنرا براساس موضوع به دو دسته کلی تقسیم کردند.آنها سایر علوم را تحت همین عناوین و با استفاده از کلمه عام فلسفه به همان معنای علم جای دادند.از این رو متفکران مسلمان و برخی از انیدشمندان یونان از دیرباز با علوم انسانی و اجتماعی آشنایی داشته و تفاوت این علوم را با علوم طبیعی،ریاضی و همچنین متافیزیک در نظر داشته اند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.</a:t>
            </a: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علم تدبیر مدن با درنظر گرفتن جایگاه عقل و وحی توان داوری درباره ارزش های اجتماعی را پیدا می کندو با حفظ هویت علمی خود وظیفه تدبیر اجتماعی را نیز برعهده دارد.اعتباریات نیز از همین طریق</a:t>
            </a:r>
            <a:r>
              <a:rPr kumimoji="0" lang="fa-IR" sz="20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ت</a:t>
            </a:r>
            <a:r>
              <a:rPr lang="fa-IR" sz="2000" b="1" dirty="0" smtClean="0">
                <a:solidFill>
                  <a:srgbClr val="7030A0"/>
                </a:solidFill>
              </a:rPr>
              <a:t>یعنی استفاده از عقل و اراده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 و با اخذ قرارداد و اعتبار عقل عملی،پدیده های اجتماعی را ایجاد می کند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 Arash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درس هشتم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fa-IR" dirty="0" smtClean="0"/>
              <a:t>برخی جهان اجتماعی انسان را به بدن موجودات زنده با همان ارگانیسم تشبیه کرده اند.</a:t>
            </a:r>
          </a:p>
          <a:p>
            <a:pPr algn="r"/>
            <a:endParaRPr lang="fa-IR" dirty="0"/>
          </a:p>
          <a:p>
            <a:pPr algn="r"/>
            <a:r>
              <a:rPr lang="fa-IR" dirty="0" smtClean="0"/>
              <a:t>مجموعه شناخت مشترکی که جهان اجتماعی بر اساس آن شکل میگیرد</a:t>
            </a:r>
          </a:p>
          <a:p>
            <a:pPr algn="r"/>
            <a:r>
              <a:rPr lang="fa-IR" dirty="0" smtClean="0"/>
              <a:t>پیدایش آگاهی مشترک برای برقراری تعالی بهتر باهم است</a:t>
            </a:r>
          </a:p>
          <a:p>
            <a:pPr algn="r"/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85720" y="1571612"/>
            <a:ext cx="8143932" cy="642942"/>
          </a:xfrm>
          <a:prstGeom prst="rightArrow">
            <a:avLst>
              <a:gd name="adj1" fmla="val 85555"/>
              <a:gd name="adj2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/>
              <a:t>اعضا برای حفظ وتداوم حیات موجود زنده با یکدیگر عمل میکنند.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214282" y="3929066"/>
            <a:ext cx="8929718" cy="2500330"/>
          </a:xfrm>
          <a:prstGeom prst="fra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uble Bracket 5"/>
          <p:cNvSpPr/>
          <p:nvPr/>
        </p:nvSpPr>
        <p:spPr>
          <a:xfrm>
            <a:off x="571472" y="2643182"/>
            <a:ext cx="8072494" cy="1143008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a-I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2800" dirty="0"/>
          </a:p>
        </p:txBody>
      </p:sp>
      <p:sp>
        <p:nvSpPr>
          <p:cNvPr id="4" name="Cube 3"/>
          <p:cNvSpPr/>
          <p:nvPr/>
        </p:nvSpPr>
        <p:spPr>
          <a:xfrm>
            <a:off x="500034" y="785794"/>
            <a:ext cx="7929618" cy="5572164"/>
          </a:xfrm>
          <a:prstGeom prst="cub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fa-IR" sz="2400" b="1" dirty="0" smtClean="0">
                <a:ln w="11430"/>
                <a:solidFill>
                  <a:sysClr val="windowText" lastClr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جهان اجتماعی ما به جهان موجودات زنده شباهت دارد،یعنی هر یک دارای اعضایی هستند که این اعضا برای ادامه حیات به یکدیگر وابسته اند و اعضا هدف مشترکی را دنبال می کنند اما جهان اجتماعی، براساس اراده و آگاهی انسان تعریف می شود،پس امری است قراردادی ولی جهان موجود زنده امری است طبیعی،این جهان اجتماعی براساس آگاهی و شناخت شکل می گیرد که این آگاهی،فردی نیست بلکه نوعی آگاهی مشترک و عمومی است که فرهنگ نامیده می شود. فرهنگ از طریق تعلیم و تربیت از نسلی به نسل بعد منتقل می شود و در طی این انتقال فرهنگ به بازتولید خود می پردازد.</a:t>
            </a:r>
            <a:endParaRPr lang="en-US" sz="2400" b="1" dirty="0">
              <a:ln w="11430"/>
              <a:solidFill>
                <a:sysClr val="windowText" lastClr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درس نهم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/>
            <a:endParaRPr lang="fa-IR" dirty="0" smtClean="0"/>
          </a:p>
        </p:txBody>
      </p:sp>
      <p:cxnSp>
        <p:nvCxnSpPr>
          <p:cNvPr id="6" name="Curved Connector 5"/>
          <p:cNvCxnSpPr/>
          <p:nvPr/>
        </p:nvCxnSpPr>
        <p:spPr>
          <a:xfrm rot="10800000">
            <a:off x="5786446" y="1500174"/>
            <a:ext cx="2928958" cy="1000132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28596" y="1285860"/>
            <a:ext cx="5000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fa-IR" sz="2000" dirty="0" smtClean="0"/>
              <a:t>موجودات اندام و جهان اجتماعی اجزای مختلفی دارند.</a:t>
            </a:r>
            <a:endParaRPr lang="fa-IR" sz="2000" dirty="0" smtClean="0"/>
          </a:p>
        </p:txBody>
      </p:sp>
      <p:sp>
        <p:nvSpPr>
          <p:cNvPr id="11" name="Diamond 10"/>
          <p:cNvSpPr/>
          <p:nvPr/>
        </p:nvSpPr>
        <p:spPr>
          <a:xfrm>
            <a:off x="785786" y="1714488"/>
            <a:ext cx="3643306" cy="350046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/>
              <a:t>به چیزی که به عنوان نشانه یا نماینده ی پدیده ی پدیده های دیگری است نماد گفته میشود.</a:t>
            </a:r>
            <a:endParaRPr lang="fa-IR" dirty="0" smtClean="0"/>
          </a:p>
        </p:txBody>
      </p:sp>
      <p:sp>
        <p:nvSpPr>
          <p:cNvPr id="13" name="Freeform 12"/>
          <p:cNvSpPr/>
          <p:nvPr/>
        </p:nvSpPr>
        <p:spPr>
          <a:xfrm>
            <a:off x="857224" y="3500438"/>
            <a:ext cx="6302227" cy="2924705"/>
          </a:xfrm>
          <a:custGeom>
            <a:avLst/>
            <a:gdLst>
              <a:gd name="connsiteX0" fmla="*/ 5057627 w 6302227"/>
              <a:gd name="connsiteY0" fmla="*/ 143405 h 2924705"/>
              <a:gd name="connsiteX1" fmla="*/ 5108427 w 6302227"/>
              <a:gd name="connsiteY1" fmla="*/ 168805 h 2924705"/>
              <a:gd name="connsiteX2" fmla="*/ 5133827 w 6302227"/>
              <a:gd name="connsiteY2" fmla="*/ 206905 h 2924705"/>
              <a:gd name="connsiteX3" fmla="*/ 5146527 w 6302227"/>
              <a:gd name="connsiteY3" fmla="*/ 1057805 h 2924705"/>
              <a:gd name="connsiteX4" fmla="*/ 5159227 w 6302227"/>
              <a:gd name="connsiteY4" fmla="*/ 1438805 h 2924705"/>
              <a:gd name="connsiteX5" fmla="*/ 5171927 w 6302227"/>
              <a:gd name="connsiteY5" fmla="*/ 1502305 h 2924705"/>
              <a:gd name="connsiteX6" fmla="*/ 5222727 w 6302227"/>
              <a:gd name="connsiteY6" fmla="*/ 1527705 h 2924705"/>
              <a:gd name="connsiteX7" fmla="*/ 5273527 w 6302227"/>
              <a:gd name="connsiteY7" fmla="*/ 1591205 h 2924705"/>
              <a:gd name="connsiteX8" fmla="*/ 5362427 w 6302227"/>
              <a:gd name="connsiteY8" fmla="*/ 1654705 h 2924705"/>
              <a:gd name="connsiteX9" fmla="*/ 5413227 w 6302227"/>
              <a:gd name="connsiteY9" fmla="*/ 1705505 h 2924705"/>
              <a:gd name="connsiteX10" fmla="*/ 5514827 w 6302227"/>
              <a:gd name="connsiteY10" fmla="*/ 1743605 h 2924705"/>
              <a:gd name="connsiteX11" fmla="*/ 5578327 w 6302227"/>
              <a:gd name="connsiteY11" fmla="*/ 1819805 h 2924705"/>
              <a:gd name="connsiteX12" fmla="*/ 5641827 w 6302227"/>
              <a:gd name="connsiteY12" fmla="*/ 1883305 h 2924705"/>
              <a:gd name="connsiteX13" fmla="*/ 5730727 w 6302227"/>
              <a:gd name="connsiteY13" fmla="*/ 1908705 h 2924705"/>
              <a:gd name="connsiteX14" fmla="*/ 5819627 w 6302227"/>
              <a:gd name="connsiteY14" fmla="*/ 1959505 h 2924705"/>
              <a:gd name="connsiteX15" fmla="*/ 5933927 w 6302227"/>
              <a:gd name="connsiteY15" fmla="*/ 2035705 h 2924705"/>
              <a:gd name="connsiteX16" fmla="*/ 6048227 w 6302227"/>
              <a:gd name="connsiteY16" fmla="*/ 2061105 h 2924705"/>
              <a:gd name="connsiteX17" fmla="*/ 6213327 w 6302227"/>
              <a:gd name="connsiteY17" fmla="*/ 2086505 h 2924705"/>
              <a:gd name="connsiteX18" fmla="*/ 6289527 w 6302227"/>
              <a:gd name="connsiteY18" fmla="*/ 2150005 h 2924705"/>
              <a:gd name="connsiteX19" fmla="*/ 6302227 w 6302227"/>
              <a:gd name="connsiteY19" fmla="*/ 2200805 h 2924705"/>
              <a:gd name="connsiteX20" fmla="*/ 6264127 w 6302227"/>
              <a:gd name="connsiteY20" fmla="*/ 2429405 h 2924705"/>
              <a:gd name="connsiteX21" fmla="*/ 6251427 w 6302227"/>
              <a:gd name="connsiteY21" fmla="*/ 2467505 h 2924705"/>
              <a:gd name="connsiteX22" fmla="*/ 6187927 w 6302227"/>
              <a:gd name="connsiteY22" fmla="*/ 2543705 h 2924705"/>
              <a:gd name="connsiteX23" fmla="*/ 6111727 w 6302227"/>
              <a:gd name="connsiteY23" fmla="*/ 2619905 h 2924705"/>
              <a:gd name="connsiteX24" fmla="*/ 6073627 w 6302227"/>
              <a:gd name="connsiteY24" fmla="*/ 2658005 h 2924705"/>
              <a:gd name="connsiteX25" fmla="*/ 5959327 w 6302227"/>
              <a:gd name="connsiteY25" fmla="*/ 2696105 h 2924705"/>
              <a:gd name="connsiteX26" fmla="*/ 5895827 w 6302227"/>
              <a:gd name="connsiteY26" fmla="*/ 2721505 h 2924705"/>
              <a:gd name="connsiteX27" fmla="*/ 5845027 w 6302227"/>
              <a:gd name="connsiteY27" fmla="*/ 2734205 h 2924705"/>
              <a:gd name="connsiteX28" fmla="*/ 5654527 w 6302227"/>
              <a:gd name="connsiteY28" fmla="*/ 2759605 h 2924705"/>
              <a:gd name="connsiteX29" fmla="*/ 5425927 w 6302227"/>
              <a:gd name="connsiteY29" fmla="*/ 2785005 h 2924705"/>
              <a:gd name="connsiteX30" fmla="*/ 5349727 w 6302227"/>
              <a:gd name="connsiteY30" fmla="*/ 2797705 h 2924705"/>
              <a:gd name="connsiteX31" fmla="*/ 5184627 w 6302227"/>
              <a:gd name="connsiteY31" fmla="*/ 2823105 h 2924705"/>
              <a:gd name="connsiteX32" fmla="*/ 5032227 w 6302227"/>
              <a:gd name="connsiteY32" fmla="*/ 2848505 h 2924705"/>
              <a:gd name="connsiteX33" fmla="*/ 4854427 w 6302227"/>
              <a:gd name="connsiteY33" fmla="*/ 2873905 h 2924705"/>
              <a:gd name="connsiteX34" fmla="*/ 4740127 w 6302227"/>
              <a:gd name="connsiteY34" fmla="*/ 2848505 h 2924705"/>
              <a:gd name="connsiteX35" fmla="*/ 3800327 w 6302227"/>
              <a:gd name="connsiteY35" fmla="*/ 2835805 h 2924705"/>
              <a:gd name="connsiteX36" fmla="*/ 2504927 w 6302227"/>
              <a:gd name="connsiteY36" fmla="*/ 2861205 h 2924705"/>
              <a:gd name="connsiteX37" fmla="*/ 1908027 w 6302227"/>
              <a:gd name="connsiteY37" fmla="*/ 2873905 h 2924705"/>
              <a:gd name="connsiteX38" fmla="*/ 1400027 w 6302227"/>
              <a:gd name="connsiteY38" fmla="*/ 2899305 h 2924705"/>
              <a:gd name="connsiteX39" fmla="*/ 1285727 w 6302227"/>
              <a:gd name="connsiteY39" fmla="*/ 2912005 h 2924705"/>
              <a:gd name="connsiteX40" fmla="*/ 498327 w 6302227"/>
              <a:gd name="connsiteY40" fmla="*/ 2924705 h 2924705"/>
              <a:gd name="connsiteX41" fmla="*/ 218927 w 6302227"/>
              <a:gd name="connsiteY41" fmla="*/ 2899305 h 2924705"/>
              <a:gd name="connsiteX42" fmla="*/ 142727 w 6302227"/>
              <a:gd name="connsiteY42" fmla="*/ 2886605 h 2924705"/>
              <a:gd name="connsiteX43" fmla="*/ 104627 w 6302227"/>
              <a:gd name="connsiteY43" fmla="*/ 2861205 h 2924705"/>
              <a:gd name="connsiteX44" fmla="*/ 15727 w 6302227"/>
              <a:gd name="connsiteY44" fmla="*/ 2772305 h 2924705"/>
              <a:gd name="connsiteX45" fmla="*/ 3027 w 6302227"/>
              <a:gd name="connsiteY45" fmla="*/ 2734205 h 2924705"/>
              <a:gd name="connsiteX46" fmla="*/ 15727 w 6302227"/>
              <a:gd name="connsiteY46" fmla="*/ 2594505 h 2924705"/>
              <a:gd name="connsiteX47" fmla="*/ 66527 w 6302227"/>
              <a:gd name="connsiteY47" fmla="*/ 2556405 h 2924705"/>
              <a:gd name="connsiteX48" fmla="*/ 168127 w 6302227"/>
              <a:gd name="connsiteY48" fmla="*/ 2505605 h 2924705"/>
              <a:gd name="connsiteX49" fmla="*/ 218927 w 6302227"/>
              <a:gd name="connsiteY49" fmla="*/ 2454805 h 2924705"/>
              <a:gd name="connsiteX50" fmla="*/ 257027 w 6302227"/>
              <a:gd name="connsiteY50" fmla="*/ 2442105 h 2924705"/>
              <a:gd name="connsiteX51" fmla="*/ 396727 w 6302227"/>
              <a:gd name="connsiteY51" fmla="*/ 2404005 h 2924705"/>
              <a:gd name="connsiteX52" fmla="*/ 434827 w 6302227"/>
              <a:gd name="connsiteY52" fmla="*/ 2378605 h 2924705"/>
              <a:gd name="connsiteX53" fmla="*/ 523727 w 6302227"/>
              <a:gd name="connsiteY53" fmla="*/ 2353205 h 2924705"/>
              <a:gd name="connsiteX54" fmla="*/ 612627 w 6302227"/>
              <a:gd name="connsiteY54" fmla="*/ 2315105 h 2924705"/>
              <a:gd name="connsiteX55" fmla="*/ 663427 w 6302227"/>
              <a:gd name="connsiteY55" fmla="*/ 2277005 h 2924705"/>
              <a:gd name="connsiteX56" fmla="*/ 765027 w 6302227"/>
              <a:gd name="connsiteY56" fmla="*/ 2213505 h 2924705"/>
              <a:gd name="connsiteX57" fmla="*/ 790427 w 6302227"/>
              <a:gd name="connsiteY57" fmla="*/ 2175405 h 2924705"/>
              <a:gd name="connsiteX58" fmla="*/ 803127 w 6302227"/>
              <a:gd name="connsiteY58" fmla="*/ 2111905 h 2924705"/>
              <a:gd name="connsiteX59" fmla="*/ 866627 w 6302227"/>
              <a:gd name="connsiteY59" fmla="*/ 2010305 h 2924705"/>
              <a:gd name="connsiteX60" fmla="*/ 879327 w 6302227"/>
              <a:gd name="connsiteY60" fmla="*/ 1946805 h 2924705"/>
              <a:gd name="connsiteX61" fmla="*/ 892027 w 6302227"/>
              <a:gd name="connsiteY61" fmla="*/ 1896005 h 2924705"/>
              <a:gd name="connsiteX62" fmla="*/ 904727 w 6302227"/>
              <a:gd name="connsiteY62" fmla="*/ 1807105 h 2924705"/>
              <a:gd name="connsiteX63" fmla="*/ 879327 w 6302227"/>
              <a:gd name="connsiteY63" fmla="*/ 1527705 h 2924705"/>
              <a:gd name="connsiteX64" fmla="*/ 866627 w 6302227"/>
              <a:gd name="connsiteY64" fmla="*/ 1362605 h 2924705"/>
              <a:gd name="connsiteX65" fmla="*/ 879327 w 6302227"/>
              <a:gd name="connsiteY65" fmla="*/ 1159405 h 2924705"/>
              <a:gd name="connsiteX66" fmla="*/ 866627 w 6302227"/>
              <a:gd name="connsiteY66" fmla="*/ 1108605 h 2924705"/>
              <a:gd name="connsiteX67" fmla="*/ 841227 w 6302227"/>
              <a:gd name="connsiteY67" fmla="*/ 1032405 h 2924705"/>
              <a:gd name="connsiteX68" fmla="*/ 853927 w 6302227"/>
              <a:gd name="connsiteY68" fmla="*/ 346605 h 2924705"/>
              <a:gd name="connsiteX69" fmla="*/ 879327 w 6302227"/>
              <a:gd name="connsiteY69" fmla="*/ 232305 h 2924705"/>
              <a:gd name="connsiteX70" fmla="*/ 892027 w 6302227"/>
              <a:gd name="connsiteY70" fmla="*/ 130705 h 2924705"/>
              <a:gd name="connsiteX71" fmla="*/ 930127 w 6302227"/>
              <a:gd name="connsiteY71" fmla="*/ 118005 h 2924705"/>
              <a:gd name="connsiteX72" fmla="*/ 1044427 w 6302227"/>
              <a:gd name="connsiteY72" fmla="*/ 67205 h 2924705"/>
              <a:gd name="connsiteX73" fmla="*/ 1425427 w 6302227"/>
              <a:gd name="connsiteY73" fmla="*/ 41805 h 2924705"/>
              <a:gd name="connsiteX74" fmla="*/ 1577827 w 6302227"/>
              <a:gd name="connsiteY74" fmla="*/ 16405 h 2924705"/>
              <a:gd name="connsiteX75" fmla="*/ 1628627 w 6302227"/>
              <a:gd name="connsiteY75" fmla="*/ 3705 h 2924705"/>
              <a:gd name="connsiteX76" fmla="*/ 2073127 w 6302227"/>
              <a:gd name="connsiteY76" fmla="*/ 29105 h 2924705"/>
              <a:gd name="connsiteX77" fmla="*/ 2136627 w 6302227"/>
              <a:gd name="connsiteY77" fmla="*/ 41805 h 2924705"/>
              <a:gd name="connsiteX78" fmla="*/ 2314427 w 6302227"/>
              <a:gd name="connsiteY78" fmla="*/ 105305 h 2924705"/>
              <a:gd name="connsiteX79" fmla="*/ 2416027 w 6302227"/>
              <a:gd name="connsiteY79" fmla="*/ 156105 h 2924705"/>
              <a:gd name="connsiteX80" fmla="*/ 2543027 w 6302227"/>
              <a:gd name="connsiteY80" fmla="*/ 181505 h 2924705"/>
              <a:gd name="connsiteX81" fmla="*/ 2593827 w 6302227"/>
              <a:gd name="connsiteY81" fmla="*/ 206905 h 2924705"/>
              <a:gd name="connsiteX82" fmla="*/ 2720827 w 6302227"/>
              <a:gd name="connsiteY82" fmla="*/ 245005 h 2924705"/>
              <a:gd name="connsiteX83" fmla="*/ 2822427 w 6302227"/>
              <a:gd name="connsiteY83" fmla="*/ 257705 h 2924705"/>
              <a:gd name="connsiteX84" fmla="*/ 3139927 w 6302227"/>
              <a:gd name="connsiteY84" fmla="*/ 206905 h 2924705"/>
              <a:gd name="connsiteX85" fmla="*/ 3216127 w 6302227"/>
              <a:gd name="connsiteY85" fmla="*/ 181505 h 2924705"/>
              <a:gd name="connsiteX86" fmla="*/ 3292327 w 6302227"/>
              <a:gd name="connsiteY86" fmla="*/ 130705 h 2924705"/>
              <a:gd name="connsiteX87" fmla="*/ 3330427 w 6302227"/>
              <a:gd name="connsiteY87" fmla="*/ 105305 h 2924705"/>
              <a:gd name="connsiteX88" fmla="*/ 3381227 w 6302227"/>
              <a:gd name="connsiteY88" fmla="*/ 92605 h 2924705"/>
              <a:gd name="connsiteX89" fmla="*/ 3457427 w 6302227"/>
              <a:gd name="connsiteY89" fmla="*/ 67205 h 2924705"/>
              <a:gd name="connsiteX90" fmla="*/ 3952727 w 6302227"/>
              <a:gd name="connsiteY90" fmla="*/ 92605 h 2924705"/>
              <a:gd name="connsiteX91" fmla="*/ 4092427 w 6302227"/>
              <a:gd name="connsiteY91" fmla="*/ 130705 h 2924705"/>
              <a:gd name="connsiteX92" fmla="*/ 4168627 w 6302227"/>
              <a:gd name="connsiteY92" fmla="*/ 156105 h 2924705"/>
              <a:gd name="connsiteX93" fmla="*/ 4206727 w 6302227"/>
              <a:gd name="connsiteY93" fmla="*/ 168805 h 2924705"/>
              <a:gd name="connsiteX94" fmla="*/ 4244827 w 6302227"/>
              <a:gd name="connsiteY94" fmla="*/ 181505 h 2924705"/>
              <a:gd name="connsiteX95" fmla="*/ 4333727 w 6302227"/>
              <a:gd name="connsiteY95" fmla="*/ 194205 h 2924705"/>
              <a:gd name="connsiteX96" fmla="*/ 4562327 w 6302227"/>
              <a:gd name="connsiteY96" fmla="*/ 168805 h 2924705"/>
              <a:gd name="connsiteX97" fmla="*/ 4676627 w 6302227"/>
              <a:gd name="connsiteY97" fmla="*/ 130705 h 2924705"/>
              <a:gd name="connsiteX98" fmla="*/ 4803627 w 6302227"/>
              <a:gd name="connsiteY98" fmla="*/ 79905 h 2924705"/>
              <a:gd name="connsiteX99" fmla="*/ 4943327 w 6302227"/>
              <a:gd name="connsiteY99" fmla="*/ 54505 h 2924705"/>
              <a:gd name="connsiteX100" fmla="*/ 5044927 w 6302227"/>
              <a:gd name="connsiteY100" fmla="*/ 92605 h 2924705"/>
              <a:gd name="connsiteX101" fmla="*/ 5159227 w 6302227"/>
              <a:gd name="connsiteY101" fmla="*/ 118005 h 2924705"/>
              <a:gd name="connsiteX102" fmla="*/ 5146527 w 6302227"/>
              <a:gd name="connsiteY102" fmla="*/ 257705 h 2924705"/>
              <a:gd name="connsiteX103" fmla="*/ 5121127 w 6302227"/>
              <a:gd name="connsiteY103" fmla="*/ 308505 h 2924705"/>
              <a:gd name="connsiteX104" fmla="*/ 5108427 w 6302227"/>
              <a:gd name="connsiteY104" fmla="*/ 333905 h 2924705"/>
              <a:gd name="connsiteX105" fmla="*/ 5070327 w 6302227"/>
              <a:gd name="connsiteY105" fmla="*/ 270405 h 2924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6302227" h="2924705">
                <a:moveTo>
                  <a:pt x="5057627" y="143405"/>
                </a:moveTo>
                <a:cubicBezTo>
                  <a:pt x="5074560" y="151872"/>
                  <a:pt x="5093883" y="156685"/>
                  <a:pt x="5108427" y="168805"/>
                </a:cubicBezTo>
                <a:cubicBezTo>
                  <a:pt x="5120153" y="178576"/>
                  <a:pt x="5133173" y="191655"/>
                  <a:pt x="5133827" y="206905"/>
                </a:cubicBezTo>
                <a:cubicBezTo>
                  <a:pt x="5145973" y="490310"/>
                  <a:pt x="5140679" y="774200"/>
                  <a:pt x="5146527" y="1057805"/>
                </a:cubicBezTo>
                <a:cubicBezTo>
                  <a:pt x="5149146" y="1184849"/>
                  <a:pt x="5151978" y="1311941"/>
                  <a:pt x="5159227" y="1438805"/>
                </a:cubicBezTo>
                <a:cubicBezTo>
                  <a:pt x="5160458" y="1460356"/>
                  <a:pt x="5159380" y="1484740"/>
                  <a:pt x="5171927" y="1502305"/>
                </a:cubicBezTo>
                <a:cubicBezTo>
                  <a:pt x="5182931" y="1517711"/>
                  <a:pt x="5205794" y="1519238"/>
                  <a:pt x="5222727" y="1527705"/>
                </a:cubicBezTo>
                <a:cubicBezTo>
                  <a:pt x="5244092" y="1591801"/>
                  <a:pt x="5219912" y="1545249"/>
                  <a:pt x="5273527" y="1591205"/>
                </a:cubicBezTo>
                <a:cubicBezTo>
                  <a:pt x="5350229" y="1656950"/>
                  <a:pt x="5292420" y="1631369"/>
                  <a:pt x="5362427" y="1654705"/>
                </a:cubicBezTo>
                <a:cubicBezTo>
                  <a:pt x="5379360" y="1671638"/>
                  <a:pt x="5394069" y="1691137"/>
                  <a:pt x="5413227" y="1705505"/>
                </a:cubicBezTo>
                <a:cubicBezTo>
                  <a:pt x="5446433" y="1730409"/>
                  <a:pt x="5476275" y="1733967"/>
                  <a:pt x="5514827" y="1743605"/>
                </a:cubicBezTo>
                <a:cubicBezTo>
                  <a:pt x="5577890" y="1838200"/>
                  <a:pt x="5496839" y="1722019"/>
                  <a:pt x="5578327" y="1819805"/>
                </a:cubicBezTo>
                <a:cubicBezTo>
                  <a:pt x="5614613" y="1863348"/>
                  <a:pt x="5588608" y="1856695"/>
                  <a:pt x="5641827" y="1883305"/>
                </a:cubicBezTo>
                <a:cubicBezTo>
                  <a:pt x="5660047" y="1892415"/>
                  <a:pt x="5714451" y="1904636"/>
                  <a:pt x="5730727" y="1908705"/>
                </a:cubicBezTo>
                <a:cubicBezTo>
                  <a:pt x="5829433" y="2007411"/>
                  <a:pt x="5704499" y="1895545"/>
                  <a:pt x="5819627" y="1959505"/>
                </a:cubicBezTo>
                <a:cubicBezTo>
                  <a:pt x="5988167" y="2053138"/>
                  <a:pt x="5795844" y="1976527"/>
                  <a:pt x="5933927" y="2035705"/>
                </a:cubicBezTo>
                <a:cubicBezTo>
                  <a:pt x="5975176" y="2053383"/>
                  <a:pt x="5999755" y="2052292"/>
                  <a:pt x="6048227" y="2061105"/>
                </a:cubicBezTo>
                <a:cubicBezTo>
                  <a:pt x="6176224" y="2084377"/>
                  <a:pt x="6041246" y="2064995"/>
                  <a:pt x="6213327" y="2086505"/>
                </a:cubicBezTo>
                <a:cubicBezTo>
                  <a:pt x="6237605" y="2102690"/>
                  <a:pt x="6274483" y="2123678"/>
                  <a:pt x="6289527" y="2150005"/>
                </a:cubicBezTo>
                <a:cubicBezTo>
                  <a:pt x="6298187" y="2165160"/>
                  <a:pt x="6297994" y="2183872"/>
                  <a:pt x="6302227" y="2200805"/>
                </a:cubicBezTo>
                <a:cubicBezTo>
                  <a:pt x="6289527" y="2277005"/>
                  <a:pt x="6288556" y="2356118"/>
                  <a:pt x="6264127" y="2429405"/>
                </a:cubicBezTo>
                <a:cubicBezTo>
                  <a:pt x="6259894" y="2442105"/>
                  <a:pt x="6257414" y="2455531"/>
                  <a:pt x="6251427" y="2467505"/>
                </a:cubicBezTo>
                <a:cubicBezTo>
                  <a:pt x="6227778" y="2514803"/>
                  <a:pt x="6223036" y="2501574"/>
                  <a:pt x="6187927" y="2543705"/>
                </a:cubicBezTo>
                <a:cubicBezTo>
                  <a:pt x="6104088" y="2644312"/>
                  <a:pt x="6239496" y="2510389"/>
                  <a:pt x="6111727" y="2619905"/>
                </a:cubicBezTo>
                <a:cubicBezTo>
                  <a:pt x="6098090" y="2631594"/>
                  <a:pt x="6089327" y="2649283"/>
                  <a:pt x="6073627" y="2658005"/>
                </a:cubicBezTo>
                <a:cubicBezTo>
                  <a:pt x="6057298" y="2667076"/>
                  <a:pt x="5986541" y="2685219"/>
                  <a:pt x="5959327" y="2696105"/>
                </a:cubicBezTo>
                <a:cubicBezTo>
                  <a:pt x="5938160" y="2704572"/>
                  <a:pt x="5917454" y="2714296"/>
                  <a:pt x="5895827" y="2721505"/>
                </a:cubicBezTo>
                <a:cubicBezTo>
                  <a:pt x="5879268" y="2727025"/>
                  <a:pt x="5862143" y="2730782"/>
                  <a:pt x="5845027" y="2734205"/>
                </a:cubicBezTo>
                <a:cubicBezTo>
                  <a:pt x="5773769" y="2748457"/>
                  <a:pt x="5730771" y="2751133"/>
                  <a:pt x="5654527" y="2759605"/>
                </a:cubicBezTo>
                <a:cubicBezTo>
                  <a:pt x="5550906" y="2794145"/>
                  <a:pt x="5654247" y="2763260"/>
                  <a:pt x="5425927" y="2785005"/>
                </a:cubicBezTo>
                <a:cubicBezTo>
                  <a:pt x="5400293" y="2787446"/>
                  <a:pt x="5375178" y="2793789"/>
                  <a:pt x="5349727" y="2797705"/>
                </a:cubicBezTo>
                <a:cubicBezTo>
                  <a:pt x="5296864" y="2805838"/>
                  <a:pt x="5237425" y="2812545"/>
                  <a:pt x="5184627" y="2823105"/>
                </a:cubicBezTo>
                <a:cubicBezTo>
                  <a:pt x="5044775" y="2851075"/>
                  <a:pt x="5260532" y="2819967"/>
                  <a:pt x="5032227" y="2848505"/>
                </a:cubicBezTo>
                <a:cubicBezTo>
                  <a:pt x="4965873" y="2870623"/>
                  <a:pt x="4951206" y="2878744"/>
                  <a:pt x="4854427" y="2873905"/>
                </a:cubicBezTo>
                <a:cubicBezTo>
                  <a:pt x="4815446" y="2871956"/>
                  <a:pt x="4779131" y="2849915"/>
                  <a:pt x="4740127" y="2848505"/>
                </a:cubicBezTo>
                <a:cubicBezTo>
                  <a:pt x="4427036" y="2837188"/>
                  <a:pt x="4113594" y="2840038"/>
                  <a:pt x="3800327" y="2835805"/>
                </a:cubicBezTo>
                <a:cubicBezTo>
                  <a:pt x="3123920" y="2863989"/>
                  <a:pt x="3732514" y="2841564"/>
                  <a:pt x="2504927" y="2861205"/>
                </a:cubicBezTo>
                <a:lnTo>
                  <a:pt x="1908027" y="2873905"/>
                </a:lnTo>
                <a:cubicBezTo>
                  <a:pt x="1646427" y="2906605"/>
                  <a:pt x="1941859" y="2872874"/>
                  <a:pt x="1400027" y="2899305"/>
                </a:cubicBezTo>
                <a:cubicBezTo>
                  <a:pt x="1361738" y="2901173"/>
                  <a:pt x="1324046" y="2910926"/>
                  <a:pt x="1285727" y="2912005"/>
                </a:cubicBezTo>
                <a:cubicBezTo>
                  <a:pt x="1023330" y="2919396"/>
                  <a:pt x="760794" y="2920472"/>
                  <a:pt x="498327" y="2924705"/>
                </a:cubicBezTo>
                <a:lnTo>
                  <a:pt x="218927" y="2899305"/>
                </a:lnTo>
                <a:cubicBezTo>
                  <a:pt x="193323" y="2896562"/>
                  <a:pt x="167156" y="2894748"/>
                  <a:pt x="142727" y="2886605"/>
                </a:cubicBezTo>
                <a:cubicBezTo>
                  <a:pt x="128247" y="2881778"/>
                  <a:pt x="117047" y="2870077"/>
                  <a:pt x="104627" y="2861205"/>
                </a:cubicBezTo>
                <a:cubicBezTo>
                  <a:pt x="40801" y="2815615"/>
                  <a:pt x="62619" y="2834828"/>
                  <a:pt x="15727" y="2772305"/>
                </a:cubicBezTo>
                <a:cubicBezTo>
                  <a:pt x="11494" y="2759605"/>
                  <a:pt x="3027" y="2747592"/>
                  <a:pt x="3027" y="2734205"/>
                </a:cubicBezTo>
                <a:cubicBezTo>
                  <a:pt x="3027" y="2687446"/>
                  <a:pt x="0" y="2638540"/>
                  <a:pt x="15727" y="2594505"/>
                </a:cubicBezTo>
                <a:cubicBezTo>
                  <a:pt x="22846" y="2574571"/>
                  <a:pt x="49303" y="2568708"/>
                  <a:pt x="66527" y="2556405"/>
                </a:cubicBezTo>
                <a:cubicBezTo>
                  <a:pt x="114949" y="2521818"/>
                  <a:pt x="103370" y="2531508"/>
                  <a:pt x="168127" y="2505605"/>
                </a:cubicBezTo>
                <a:cubicBezTo>
                  <a:pt x="185060" y="2488672"/>
                  <a:pt x="199440" y="2468724"/>
                  <a:pt x="218927" y="2454805"/>
                </a:cubicBezTo>
                <a:cubicBezTo>
                  <a:pt x="229820" y="2447024"/>
                  <a:pt x="244722" y="2447378"/>
                  <a:pt x="257027" y="2442105"/>
                </a:cubicBezTo>
                <a:cubicBezTo>
                  <a:pt x="353994" y="2400548"/>
                  <a:pt x="258421" y="2423763"/>
                  <a:pt x="396727" y="2404005"/>
                </a:cubicBezTo>
                <a:cubicBezTo>
                  <a:pt x="409427" y="2395538"/>
                  <a:pt x="420798" y="2384618"/>
                  <a:pt x="434827" y="2378605"/>
                </a:cubicBezTo>
                <a:cubicBezTo>
                  <a:pt x="491794" y="2354190"/>
                  <a:pt x="474299" y="2377919"/>
                  <a:pt x="523727" y="2353205"/>
                </a:cubicBezTo>
                <a:cubicBezTo>
                  <a:pt x="611432" y="2309352"/>
                  <a:pt x="506901" y="2341536"/>
                  <a:pt x="612627" y="2315105"/>
                </a:cubicBezTo>
                <a:cubicBezTo>
                  <a:pt x="629560" y="2302405"/>
                  <a:pt x="645478" y="2288223"/>
                  <a:pt x="663427" y="2277005"/>
                </a:cubicBezTo>
                <a:cubicBezTo>
                  <a:pt x="717081" y="2243471"/>
                  <a:pt x="717058" y="2261474"/>
                  <a:pt x="765027" y="2213505"/>
                </a:cubicBezTo>
                <a:cubicBezTo>
                  <a:pt x="775820" y="2202712"/>
                  <a:pt x="781960" y="2188105"/>
                  <a:pt x="790427" y="2175405"/>
                </a:cubicBezTo>
                <a:cubicBezTo>
                  <a:pt x="794660" y="2154238"/>
                  <a:pt x="796301" y="2132383"/>
                  <a:pt x="803127" y="2111905"/>
                </a:cubicBezTo>
                <a:cubicBezTo>
                  <a:pt x="817073" y="2070066"/>
                  <a:pt x="840557" y="2045066"/>
                  <a:pt x="866627" y="2010305"/>
                </a:cubicBezTo>
                <a:cubicBezTo>
                  <a:pt x="870860" y="1989138"/>
                  <a:pt x="874644" y="1967877"/>
                  <a:pt x="879327" y="1946805"/>
                </a:cubicBezTo>
                <a:cubicBezTo>
                  <a:pt x="883113" y="1929766"/>
                  <a:pt x="888905" y="1913178"/>
                  <a:pt x="892027" y="1896005"/>
                </a:cubicBezTo>
                <a:cubicBezTo>
                  <a:pt x="897382" y="1866554"/>
                  <a:pt x="900494" y="1836738"/>
                  <a:pt x="904727" y="1807105"/>
                </a:cubicBezTo>
                <a:cubicBezTo>
                  <a:pt x="896260" y="1713972"/>
                  <a:pt x="887313" y="1620881"/>
                  <a:pt x="879327" y="1527705"/>
                </a:cubicBezTo>
                <a:cubicBezTo>
                  <a:pt x="874613" y="1472711"/>
                  <a:pt x="866627" y="1417801"/>
                  <a:pt x="866627" y="1362605"/>
                </a:cubicBezTo>
                <a:cubicBezTo>
                  <a:pt x="866627" y="1294740"/>
                  <a:pt x="875094" y="1227138"/>
                  <a:pt x="879327" y="1159405"/>
                </a:cubicBezTo>
                <a:cubicBezTo>
                  <a:pt x="875094" y="1142472"/>
                  <a:pt x="871643" y="1125323"/>
                  <a:pt x="866627" y="1108605"/>
                </a:cubicBezTo>
                <a:cubicBezTo>
                  <a:pt x="858934" y="1082960"/>
                  <a:pt x="841227" y="1032405"/>
                  <a:pt x="841227" y="1032405"/>
                </a:cubicBezTo>
                <a:cubicBezTo>
                  <a:pt x="845460" y="803805"/>
                  <a:pt x="846181" y="575113"/>
                  <a:pt x="853927" y="346605"/>
                </a:cubicBezTo>
                <a:cubicBezTo>
                  <a:pt x="855129" y="311157"/>
                  <a:pt x="873457" y="267523"/>
                  <a:pt x="879327" y="232305"/>
                </a:cubicBezTo>
                <a:cubicBezTo>
                  <a:pt x="884938" y="198639"/>
                  <a:pt x="878165" y="161894"/>
                  <a:pt x="892027" y="130705"/>
                </a:cubicBezTo>
                <a:cubicBezTo>
                  <a:pt x="897464" y="118472"/>
                  <a:pt x="917822" y="123278"/>
                  <a:pt x="930127" y="118005"/>
                </a:cubicBezTo>
                <a:cubicBezTo>
                  <a:pt x="1064817" y="60281"/>
                  <a:pt x="886886" y="126283"/>
                  <a:pt x="1044427" y="67205"/>
                </a:cubicBezTo>
                <a:cubicBezTo>
                  <a:pt x="1172961" y="19005"/>
                  <a:pt x="1223583" y="49281"/>
                  <a:pt x="1425427" y="41805"/>
                </a:cubicBezTo>
                <a:cubicBezTo>
                  <a:pt x="1510504" y="13446"/>
                  <a:pt x="1419840" y="40711"/>
                  <a:pt x="1577827" y="16405"/>
                </a:cubicBezTo>
                <a:cubicBezTo>
                  <a:pt x="1595079" y="13751"/>
                  <a:pt x="1611694" y="7938"/>
                  <a:pt x="1628627" y="3705"/>
                </a:cubicBezTo>
                <a:cubicBezTo>
                  <a:pt x="1776794" y="12172"/>
                  <a:pt x="1927601" y="0"/>
                  <a:pt x="2073127" y="29105"/>
                </a:cubicBezTo>
                <a:cubicBezTo>
                  <a:pt x="2094294" y="33338"/>
                  <a:pt x="2115872" y="35875"/>
                  <a:pt x="2136627" y="41805"/>
                </a:cubicBezTo>
                <a:cubicBezTo>
                  <a:pt x="2159489" y="48337"/>
                  <a:pt x="2277820" y="87001"/>
                  <a:pt x="2314427" y="105305"/>
                </a:cubicBezTo>
                <a:cubicBezTo>
                  <a:pt x="2382542" y="139363"/>
                  <a:pt x="2321856" y="130993"/>
                  <a:pt x="2416027" y="156105"/>
                </a:cubicBezTo>
                <a:cubicBezTo>
                  <a:pt x="2457741" y="167229"/>
                  <a:pt x="2500694" y="173038"/>
                  <a:pt x="2543027" y="181505"/>
                </a:cubicBezTo>
                <a:cubicBezTo>
                  <a:pt x="2559960" y="189972"/>
                  <a:pt x="2576249" y="199874"/>
                  <a:pt x="2593827" y="206905"/>
                </a:cubicBezTo>
                <a:cubicBezTo>
                  <a:pt x="2618024" y="216584"/>
                  <a:pt x="2688749" y="239659"/>
                  <a:pt x="2720827" y="245005"/>
                </a:cubicBezTo>
                <a:cubicBezTo>
                  <a:pt x="2754493" y="250616"/>
                  <a:pt x="2788560" y="253472"/>
                  <a:pt x="2822427" y="257705"/>
                </a:cubicBezTo>
                <a:cubicBezTo>
                  <a:pt x="3172474" y="222700"/>
                  <a:pt x="2977768" y="265872"/>
                  <a:pt x="3139927" y="206905"/>
                </a:cubicBezTo>
                <a:cubicBezTo>
                  <a:pt x="3165089" y="197755"/>
                  <a:pt x="3193850" y="196357"/>
                  <a:pt x="3216127" y="181505"/>
                </a:cubicBezTo>
                <a:lnTo>
                  <a:pt x="3292327" y="130705"/>
                </a:lnTo>
                <a:cubicBezTo>
                  <a:pt x="3305027" y="122238"/>
                  <a:pt x="3315619" y="109007"/>
                  <a:pt x="3330427" y="105305"/>
                </a:cubicBezTo>
                <a:cubicBezTo>
                  <a:pt x="3347360" y="101072"/>
                  <a:pt x="3364509" y="97621"/>
                  <a:pt x="3381227" y="92605"/>
                </a:cubicBezTo>
                <a:cubicBezTo>
                  <a:pt x="3406872" y="84912"/>
                  <a:pt x="3457427" y="67205"/>
                  <a:pt x="3457427" y="67205"/>
                </a:cubicBezTo>
                <a:cubicBezTo>
                  <a:pt x="3544411" y="70987"/>
                  <a:pt x="3842305" y="82089"/>
                  <a:pt x="3952727" y="92605"/>
                </a:cubicBezTo>
                <a:cubicBezTo>
                  <a:pt x="4002989" y="97392"/>
                  <a:pt x="4044732" y="114807"/>
                  <a:pt x="4092427" y="130705"/>
                </a:cubicBezTo>
                <a:lnTo>
                  <a:pt x="4168627" y="156105"/>
                </a:lnTo>
                <a:lnTo>
                  <a:pt x="4206727" y="168805"/>
                </a:lnTo>
                <a:cubicBezTo>
                  <a:pt x="4219427" y="173038"/>
                  <a:pt x="4231575" y="179612"/>
                  <a:pt x="4244827" y="181505"/>
                </a:cubicBezTo>
                <a:lnTo>
                  <a:pt x="4333727" y="194205"/>
                </a:lnTo>
                <a:cubicBezTo>
                  <a:pt x="4409927" y="185738"/>
                  <a:pt x="4486940" y="182766"/>
                  <a:pt x="4562327" y="168805"/>
                </a:cubicBezTo>
                <a:cubicBezTo>
                  <a:pt x="4601817" y="161492"/>
                  <a:pt x="4639339" y="145620"/>
                  <a:pt x="4676627" y="130705"/>
                </a:cubicBezTo>
                <a:cubicBezTo>
                  <a:pt x="4718960" y="113772"/>
                  <a:pt x="4758491" y="86353"/>
                  <a:pt x="4803627" y="79905"/>
                </a:cubicBezTo>
                <a:cubicBezTo>
                  <a:pt x="4909806" y="64737"/>
                  <a:pt x="4863487" y="74465"/>
                  <a:pt x="4943327" y="54505"/>
                </a:cubicBezTo>
                <a:cubicBezTo>
                  <a:pt x="5073722" y="87104"/>
                  <a:pt x="4912103" y="42796"/>
                  <a:pt x="5044927" y="92605"/>
                </a:cubicBezTo>
                <a:cubicBezTo>
                  <a:pt x="5065425" y="100292"/>
                  <a:pt x="5141984" y="114556"/>
                  <a:pt x="5159227" y="118005"/>
                </a:cubicBezTo>
                <a:cubicBezTo>
                  <a:pt x="5154994" y="164572"/>
                  <a:pt x="5155697" y="211854"/>
                  <a:pt x="5146527" y="257705"/>
                </a:cubicBezTo>
                <a:cubicBezTo>
                  <a:pt x="5142814" y="276269"/>
                  <a:pt x="5129594" y="291572"/>
                  <a:pt x="5121127" y="308505"/>
                </a:cubicBezTo>
                <a:lnTo>
                  <a:pt x="5108427" y="333905"/>
                </a:lnTo>
                <a:lnTo>
                  <a:pt x="5070327" y="270405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14546" y="45720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/>
              <a:t>عمیق ترین پدیده اجتماعی: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dirty="0" smtClean="0"/>
              <a:t>اصل جهان“جایگاه انسان“و تفسیری که از مرگ و زندگی خود دارد را میگویند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ardrop 3"/>
          <p:cNvSpPr/>
          <p:nvPr/>
        </p:nvSpPr>
        <p:spPr>
          <a:xfrm>
            <a:off x="0" y="1357298"/>
            <a:ext cx="6929486" cy="5072098"/>
          </a:xfrm>
          <a:prstGeom prst="teardrop">
            <a:avLst>
              <a:gd name="adj" fmla="val 136690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fa-IR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B Arash"/>
                <a:ea typeface="Calibri" pitchFamily="34" charset="0"/>
                <a:cs typeface="Andalus" pitchFamily="2" charset="-78"/>
              </a:rPr>
              <a:t>پدیده های اجتماعی به سه مدل تقسیم می شوند</a:t>
            </a:r>
            <a:r>
              <a:rPr kumimoji="0" lang="en-US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B Arash"/>
                <a:ea typeface="Calibri" pitchFamily="34" charset="0"/>
                <a:cs typeface="Andalus" pitchFamily="2" charset="-78"/>
              </a:rPr>
              <a:t> </a:t>
            </a:r>
            <a:endParaRPr kumimoji="0" lang="en-US" sz="1050" b="1" i="0" u="none" strike="noStrike" normalizeH="0" baseline="0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ndalus" pitchFamily="2" charset="-78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B Arash"/>
                <a:ea typeface="Calibri" pitchFamily="34" charset="0"/>
                <a:cs typeface="Andalus" pitchFamily="2" charset="-78"/>
              </a:rPr>
              <a:t>1-براساس نظام اجتماعی.2-براساس اندازه و دامنه.3-براساس ذهنی و عینی بودن</a:t>
            </a:r>
            <a:r>
              <a:rPr kumimoji="0" lang="en-US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B Arash"/>
                <a:ea typeface="Calibri" pitchFamily="34" charset="0"/>
                <a:cs typeface="Andalus" pitchFamily="2" charset="-78"/>
              </a:rPr>
              <a:t>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B Arash"/>
                <a:ea typeface="Calibri" pitchFamily="34" charset="0"/>
                <a:cs typeface="Andalus" pitchFamily="2" charset="-78"/>
              </a:rPr>
              <a:t>اجزا و بخش های مختلف جهان اجتماعی دارای اهمیت یکسان نیستند؛برخی به سهولت تغییر پیدا می کنند و اما تغییر برخی دیگر تحولی را در نظام اجتماعی ایجاد می کند.آن بخش هایی که به سهولت تغییر می کند در لایه های سطحی هستند و آنهایی که منجر به تحول در جهان اجتماعی می شوند در لایه های عمیق جهان اجتماعی قرار دارند.انسانها از نمادها اغلب برای انتقال معانی استفاده می کنند و هیچ جامعه ای بی نیاز از کنش ها و رفتارهای نمادین نیست ولی نمادها برحسب شرایط در زمینه های مختلف قابل تغییرند و تغییر آنها تا زمانی که به تغییر در لایه های عمیق اجتماعی منجر شود،موجب تحول جهان اجتماعی نمی شود</a:t>
            </a:r>
            <a:r>
              <a:rPr kumimoji="0" lang="en-US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B Arash"/>
                <a:ea typeface="Calibri" pitchFamily="34" charset="0"/>
                <a:cs typeface="Andalus" pitchFamily="2" charset="-78"/>
              </a:rPr>
              <a:t>.</a:t>
            </a:r>
            <a:r>
              <a:rPr kumimoji="0" lang="en-US" sz="1050" b="1" i="0" u="none" strike="noStrike" normalizeH="0" baseline="0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ndalus" pitchFamily="2" charset="-78"/>
              </a:rPr>
              <a:t> </a:t>
            </a:r>
            <a:endParaRPr kumimoji="0" lang="en-US" sz="1600" b="1" i="0" u="none" strike="noStrike" normalizeH="0" baseline="0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ndalus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</TotalTime>
  <Words>517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امیرحسین درویش . 271 گزارات درس 7و8و9</vt:lpstr>
      <vt:lpstr>درس 7</vt:lpstr>
      <vt:lpstr>Slide 3</vt:lpstr>
      <vt:lpstr>درس هشتم</vt:lpstr>
      <vt:lpstr>Slide 5</vt:lpstr>
      <vt:lpstr>درس نهم 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امیرحسین درویش . 271 گزارات درس 7و8و9</dc:title>
  <dc:creator>darvish</dc:creator>
  <cp:lastModifiedBy>darvish</cp:lastModifiedBy>
  <cp:revision>4</cp:revision>
  <dcterms:created xsi:type="dcterms:W3CDTF">2016-01-25T18:06:16Z</dcterms:created>
  <dcterms:modified xsi:type="dcterms:W3CDTF">2016-01-25T18:42:04Z</dcterms:modified>
</cp:coreProperties>
</file>