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57" r:id="rId3"/>
    <p:sldId id="258" r:id="rId4"/>
    <p:sldId id="260" r:id="rId5"/>
    <p:sldId id="261" r:id="rId6"/>
    <p:sldId id="262" r:id="rId7"/>
    <p:sldId id="263" r:id="rId8"/>
    <p:sldId id="264" r:id="rId9"/>
    <p:sldId id="266" r:id="rId10"/>
    <p:sldId id="265" r:id="rId11"/>
    <p:sldId id="267" r:id="rId12"/>
    <p:sldId id="268" r:id="rId13"/>
    <p:sldId id="269" r:id="rId14"/>
    <p:sldId id="271"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2" autoAdjust="0"/>
    <p:restoredTop sz="94660"/>
  </p:normalViewPr>
  <p:slideViewPr>
    <p:cSldViewPr snapToGrid="0">
      <p:cViewPr varScale="1">
        <p:scale>
          <a:sx n="74" d="100"/>
          <a:sy n="74" d="100"/>
        </p:scale>
        <p:origin x="64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127010-12FB-4831-B4DA-910EBE2987B9}" type="datetimeFigureOut">
              <a:rPr lang="en-US" smtClean="0"/>
              <a:t>5/13/2015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EAD7F2-9665-415E-A108-055066BD78FC}" type="slidenum">
              <a:rPr lang="en-US" smtClean="0"/>
              <a:t>‹#›</a:t>
            </a:fld>
            <a:endParaRPr lang="en-US"/>
          </a:p>
        </p:txBody>
      </p:sp>
    </p:spTree>
    <p:extLst>
      <p:ext uri="{BB962C8B-B14F-4D97-AF65-F5344CB8AC3E}">
        <p14:creationId xmlns:p14="http://schemas.microsoft.com/office/powerpoint/2010/main" val="3064114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EAD7F2-9665-415E-A108-055066BD78FC}" type="slidenum">
              <a:rPr lang="en-US" smtClean="0"/>
              <a:t>3</a:t>
            </a:fld>
            <a:endParaRPr lang="en-US"/>
          </a:p>
        </p:txBody>
      </p:sp>
    </p:spTree>
    <p:extLst>
      <p:ext uri="{BB962C8B-B14F-4D97-AF65-F5344CB8AC3E}">
        <p14:creationId xmlns:p14="http://schemas.microsoft.com/office/powerpoint/2010/main" val="48814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9282CCE-24C5-4CC9-A992-337336CB9A71}" type="datetime1">
              <a:rPr lang="en-US" smtClean="0"/>
              <a:t>5/13/2015</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20C91F-B508-4EE0-B659-6EE1612DAF1A}" type="datetime1">
              <a:rPr lang="en-US" smtClean="0"/>
              <a:t>5/13/2015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D0EB08-70BE-4871-9C4D-DA02FA741F1C}" type="datetime1">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8E5222-F8B1-43F7-9FBA-6F9AA9282366}" type="datetime1">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645EC2-D313-4342-AAF7-96BCEC41C987}" type="datetime1">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022DCD-DA2A-462C-8A26-6166FBEF170E}" type="datetime1">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1BDA0-ED18-43F1-AB77-5DFDE2FCAB6E}" type="datetime1">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6FD970-0128-4AB3-AA60-681763561B32}" type="datetime1">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543E8-59F3-434C-96FD-00B72316BD5D}" type="datetime1">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C569F-D454-4AAB-B050-2D0BD34A66A3}" type="datetime1">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CC98ED-6519-46BC-98D8-25DFDDDE5CE7}" type="datetime1">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B653F1-2C36-4E4F-A501-04C353818D59}" type="datetime1">
              <a:rPr lang="en-US" smtClean="0"/>
              <a:t>5/13/2015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713C9-3014-49F4-B0F2-D79C33667713}" type="datetime1">
              <a:rPr lang="en-US" smtClean="0"/>
              <a:t>5/13/2015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807ED4D-A6B2-4355-80BD-B7F2B543FF46}" type="datetime1">
              <a:rPr lang="en-US" smtClean="0"/>
              <a:t>5/13/2015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CBFFE-4895-4C0A-BDED-FB1C04494E59}" type="datetime1">
              <a:rPr lang="en-US" smtClean="0"/>
              <a:t>5/13/2015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5E6E8C-8A1F-4A2C-B677-27B0BE1B0B73}" type="datetime1">
              <a:rPr lang="en-US" smtClean="0"/>
              <a:t>5/13/2015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6825AA-1625-4377-B80B-28E8CB4C2407}" type="datetime1">
              <a:rPr lang="en-US" smtClean="0"/>
              <a:t>5/13/2015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A431C90-FBFF-4E4C-8924-086B0E6B9CB2}" type="datetime1">
              <a:rPr lang="en-US" smtClean="0"/>
              <a:t>5/13/2015</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3.xml"/><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slide" Target="slide20.xml"/><Relationship Id="rId1" Type="http://schemas.openxmlformats.org/officeDocument/2006/relationships/slideLayout" Target="../slideLayouts/slideLayout2.xml"/><Relationship Id="rId6" Type="http://schemas.openxmlformats.org/officeDocument/2006/relationships/slide" Target="slide22.xml"/><Relationship Id="rId11" Type="http://schemas.openxmlformats.org/officeDocument/2006/relationships/image" Target="../media/image2.png"/><Relationship Id="rId5" Type="http://schemas.openxmlformats.org/officeDocument/2006/relationships/image" Target="../media/image9.png"/><Relationship Id="rId10" Type="http://schemas.openxmlformats.org/officeDocument/2006/relationships/slide" Target="slide3.xml"/><Relationship Id="rId4" Type="http://schemas.openxmlformats.org/officeDocument/2006/relationships/slide" Target="slide21.xml"/><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2.png"/><Relationship Id="rId5" Type="http://schemas.openxmlformats.org/officeDocument/2006/relationships/image" Target="../media/image15.png"/><Relationship Id="rId10" Type="http://schemas.openxmlformats.org/officeDocument/2006/relationships/slide" Target="slide3.xml"/><Relationship Id="rId4" Type="http://schemas.openxmlformats.org/officeDocument/2006/relationships/image" Target="../media/image14.png"/><Relationship Id="rId9" Type="http://schemas.openxmlformats.org/officeDocument/2006/relationships/image" Target="../media/image1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27.xml"/><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24.xml"/><Relationship Id="rId4" Type="http://schemas.openxmlformats.org/officeDocument/2006/relationships/slide" Target="slide2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slide" Target="slide3.xml"/><Relationship Id="rId4" Type="http://schemas.openxmlformats.org/officeDocument/2006/relationships/slide" Target="slide10.xml"/></Relationships>
</file>

<file path=ppt/slides/_rels/slide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156" y="2204316"/>
            <a:ext cx="8574622" cy="2616199"/>
          </a:xfrm>
        </p:spPr>
        <p:txBody>
          <a:bodyPr>
            <a:noAutofit/>
          </a:bodyPr>
          <a:lstStyle/>
          <a:p>
            <a:r>
              <a:rPr lang="en-US" sz="16600" dirty="0" err="1">
                <a:latin typeface="110_Besmellah" pitchFamily="2" charset="0"/>
              </a:rPr>
              <a:t>i</a:t>
            </a:r>
            <a:endParaRPr lang="en-US" sz="8000" dirty="0"/>
          </a:p>
        </p:txBody>
      </p:sp>
      <p:sp>
        <p:nvSpPr>
          <p:cNvPr id="3" name="Slide Number Placeholder 2"/>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62931336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65161" y="1893194"/>
            <a:ext cx="10444766" cy="2362185"/>
          </a:xfrm>
          <a:prstGeom prst="rect">
            <a:avLst/>
          </a:prstGeom>
        </p:spPr>
        <p:txBody>
          <a:bodyPr wrap="square">
            <a:spAutoFit/>
          </a:bodyPr>
          <a:lstStyle/>
          <a:p>
            <a:pPr algn="justLow" rtl="1">
              <a:lnSpc>
                <a:spcPct val="150000"/>
              </a:lnSpc>
            </a:pPr>
            <a:r>
              <a:rPr lang="fa-IR" sz="2000" dirty="0" smtClean="0">
                <a:latin typeface="Times New Roman" panose="02020603050405020304" pitchFamily="18" charset="0"/>
                <a:ea typeface="Times New Roman" panose="02020603050405020304" pitchFamily="18" charset="0"/>
                <a:cs typeface="Nazanin" panose="00000400000000000000" pitchFamily="2" charset="-78"/>
              </a:rPr>
              <a:t>خریداران </a:t>
            </a:r>
            <a:r>
              <a:rPr lang="fa-IR" sz="2000" dirty="0">
                <a:latin typeface="Times New Roman" panose="02020603050405020304" pitchFamily="18" charset="0"/>
                <a:ea typeface="Times New Roman" panose="02020603050405020304" pitchFamily="18" charset="0"/>
                <a:cs typeface="Nazanin" panose="00000400000000000000" pitchFamily="2" charset="-78"/>
              </a:rPr>
              <a:t>اجناس تجاری اغلب با تصمیمات پیچیده تری روبرو هستند تا خریداران محصولات مصرفی، خریدهای تجاری اغلب مبالغ هنگفت، ملاحظات اقتصادی و فنی پیچیده و تعاملات زیاد میان افراد در بسیاری از سطوح سازمان خریداران شامل می شوند و از انجائی که خریدها پیچیده ترند تصمیم گیری خریداران اجناس تجاری ممکن است زمان بیشتری را بطلبد فرآیند خرید تجاری معمولا رسمی تر از فرآیند خرید مصرفی می باشد خریدهای تجاری بزرگ معمولا مستلزم ریز مشخصات محصول، سفارشات خرید کتبی، جستجوی دقیق عرضه کننده محصول و تائید رسمی می باشند.</a:t>
            </a:r>
            <a:endParaRPr lang="en-US" sz="2000" dirty="0">
              <a:effectLst/>
              <a:latin typeface="Times New Roman" panose="02020603050405020304" pitchFamily="18" charset="0"/>
              <a:ea typeface="Times New Roman" panose="02020603050405020304" pitchFamily="18" charset="0"/>
            </a:endParaRPr>
          </a:p>
        </p:txBody>
      </p:sp>
      <p:sp>
        <p:nvSpPr>
          <p:cNvPr id="6" name="Bevel 5"/>
          <p:cNvSpPr/>
          <p:nvPr/>
        </p:nvSpPr>
        <p:spPr>
          <a:xfrm>
            <a:off x="4056845" y="231820"/>
            <a:ext cx="4327301" cy="605307"/>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a-IR" b="1" dirty="0" smtClean="0">
              <a:solidFill>
                <a:schemeClr val="tx1"/>
              </a:solidFill>
              <a:latin typeface="Times New Roman" panose="02020603050405020304" pitchFamily="18" charset="0"/>
              <a:ea typeface="Times New Roman" panose="02020603050405020304" pitchFamily="18" charset="0"/>
              <a:cs typeface="+mj-cs"/>
            </a:endParaRPr>
          </a:p>
          <a:p>
            <a:pPr algn="ctr"/>
            <a:r>
              <a:rPr lang="fa-IR" b="1" dirty="0" smtClean="0">
                <a:solidFill>
                  <a:schemeClr val="tx1"/>
                </a:solidFill>
                <a:latin typeface="Times New Roman" panose="02020603050405020304" pitchFamily="18" charset="0"/>
                <a:ea typeface="Times New Roman" panose="02020603050405020304" pitchFamily="18" charset="0"/>
                <a:cs typeface="+mj-cs"/>
              </a:rPr>
              <a:t>انواع </a:t>
            </a:r>
            <a:r>
              <a:rPr lang="fa-IR" b="1" dirty="0">
                <a:solidFill>
                  <a:schemeClr val="tx1"/>
                </a:solidFill>
                <a:latin typeface="Times New Roman" panose="02020603050405020304" pitchFamily="18" charset="0"/>
                <a:ea typeface="Times New Roman" panose="02020603050405020304" pitchFamily="18" charset="0"/>
                <a:cs typeface="+mj-cs"/>
              </a:rPr>
              <a:t>تصمیمات و فرآیند تصمیم </a:t>
            </a:r>
            <a:r>
              <a:rPr lang="fa-IR" b="1" dirty="0" smtClean="0">
                <a:solidFill>
                  <a:schemeClr val="tx1"/>
                </a:solidFill>
                <a:latin typeface="Times New Roman" panose="02020603050405020304" pitchFamily="18" charset="0"/>
                <a:ea typeface="Times New Roman" panose="02020603050405020304" pitchFamily="18" charset="0"/>
                <a:cs typeface="+mj-cs"/>
              </a:rPr>
              <a:t>گیری</a:t>
            </a:r>
            <a:endParaRPr lang="en-US" dirty="0">
              <a:solidFill>
                <a:schemeClr val="tx1"/>
              </a:solidFill>
              <a:latin typeface="Times New Roman" panose="02020603050405020304" pitchFamily="18" charset="0"/>
              <a:ea typeface="Times New Roman" panose="02020603050405020304" pitchFamily="18" charset="0"/>
              <a:cs typeface="+mj-cs"/>
            </a:endParaRPr>
          </a:p>
          <a:p>
            <a:pPr algn="ctr"/>
            <a:endParaRPr lang="en-US" dirty="0">
              <a:solidFill>
                <a:schemeClr val="tx1"/>
              </a:solidFill>
              <a:cs typeface="+mj-cs"/>
            </a:endParaRPr>
          </a:p>
        </p:txBody>
      </p:sp>
      <p:pic>
        <p:nvPicPr>
          <p:cNvPr id="5" name="Picture 4">
            <a:hlinkClick r:id="rId2" action="ppaction://hlinksldjump"/>
          </p:cNvPr>
          <p:cNvPicPr>
            <a:picLocks noChangeAspect="1"/>
          </p:cNvPicPr>
          <p:nvPr/>
        </p:nvPicPr>
        <p:blipFill>
          <a:blip r:embed="rId3"/>
          <a:stretch>
            <a:fillRect/>
          </a:stretch>
        </p:blipFill>
        <p:spPr>
          <a:xfrm>
            <a:off x="0" y="6086475"/>
            <a:ext cx="733425" cy="771525"/>
          </a:xfrm>
          <a:prstGeom prst="rect">
            <a:avLst/>
          </a:prstGeom>
        </p:spPr>
      </p:pic>
      <p:sp>
        <p:nvSpPr>
          <p:cNvPr id="2" name="Slide Number Placeholder 1"/>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54341913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262130" y="832198"/>
            <a:ext cx="10625069" cy="3000821"/>
          </a:xfrm>
          <a:prstGeom prst="rect">
            <a:avLst/>
          </a:prstGeom>
        </p:spPr>
        <p:txBody>
          <a:bodyPr wrap="square">
            <a:spAutoFit/>
          </a:bodyPr>
          <a:lstStyle/>
          <a:p>
            <a:pPr algn="justLow" rtl="1">
              <a:lnSpc>
                <a:spcPct val="150000"/>
              </a:lnSpc>
            </a:pPr>
            <a:r>
              <a:rPr lang="fa-IR" dirty="0" smtClean="0">
                <a:latin typeface="Times New Roman" panose="02020603050405020304" pitchFamily="18" charset="0"/>
                <a:ea typeface="Times New Roman" panose="02020603050405020304" pitchFamily="18" charset="0"/>
                <a:cs typeface="Nazanin" panose="00000400000000000000" pitchFamily="2" charset="-78"/>
              </a:rPr>
              <a:t>در </a:t>
            </a:r>
            <a:r>
              <a:rPr lang="fa-IR" dirty="0">
                <a:latin typeface="Times New Roman" panose="02020603050405020304" pitchFamily="18" charset="0"/>
                <a:ea typeface="Times New Roman" panose="02020603050405020304" pitchFamily="18" charset="0"/>
                <a:cs typeface="Nazanin" panose="00000400000000000000" pitchFamily="2" charset="-78"/>
              </a:rPr>
              <a:t>پایین ترین سطح، بازاریابها به دنبال دانستن این مسئله اند که : واکنش خریداران تجاری به محرک های مختلف بازاریابی چگونه است. شکل 1-6 الگویی از رفتار خریدار تجاری میباشد در این مدل بازاریابی و سایر محرک ها سازمان خرید کننده را تحت تاثیر قرار داده و منجر به نشان دادن برخی واکنشها از جانب خریدار می شود این واکنشها وارد سازمان شده و به واکنش خریدار تبدیل می شوند. به منظور طراحی استراتژی های بازاریابی مناسب، بازاریاب باید بفهمد که چه اتفاقی درون سازمان منجر به تبدیل محرک ها به واکنش خرید می شود.</a:t>
            </a:r>
            <a:endParaRPr lang="en-US" dirty="0">
              <a:latin typeface="Times New Roman" panose="02020603050405020304" pitchFamily="18" charset="0"/>
              <a:ea typeface="Times New Roman" panose="02020603050405020304" pitchFamily="18" charset="0"/>
            </a:endParaRPr>
          </a:p>
          <a:p>
            <a:pPr algn="justLow"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در این سازمان، فعالیت خرید متشکل از دو بخش عمده می باشد اول مرکز خرید که متشکل از تمام افراد دخیل در تصمیم گیری خرید است و دوم خود فرایند تصمیم گیری خرید می باشد الگو نشان می دهد که مرکز خرید و فرایند تصمیم گیری خرید تحت تاثیر عوامل درون سازمانی عوامل میان فردی و عوامل فردی و همچنین عوامل حاضر در محیط خارج می باشد.</a:t>
            </a:r>
            <a:endParaRPr lang="en-US" dirty="0">
              <a:effectLst/>
              <a:latin typeface="Times New Roman" panose="02020603050405020304" pitchFamily="18" charset="0"/>
              <a:ea typeface="Times New Roman" panose="02020603050405020304" pitchFamily="18" charset="0"/>
            </a:endParaRPr>
          </a:p>
        </p:txBody>
      </p:sp>
      <p:sp>
        <p:nvSpPr>
          <p:cNvPr id="17" name="Up Ribbon 16"/>
          <p:cNvSpPr/>
          <p:nvPr/>
        </p:nvSpPr>
        <p:spPr>
          <a:xfrm>
            <a:off x="4288665" y="115910"/>
            <a:ext cx="3940935" cy="592428"/>
          </a:xfrm>
          <a:prstGeom prst="ribbon2">
            <a:avLst>
              <a:gd name="adj1" fmla="val 16667"/>
              <a:gd name="adj2"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mj-cs"/>
              </a:rPr>
              <a:t>رفتار خریدار تجاری</a:t>
            </a:r>
            <a:endParaRPr lang="en-US" dirty="0">
              <a:solidFill>
                <a:schemeClr val="tx1"/>
              </a:solidFill>
              <a:cs typeface="+mj-cs"/>
            </a:endParaRPr>
          </a:p>
        </p:txBody>
      </p:sp>
      <p:pic>
        <p:nvPicPr>
          <p:cNvPr id="19" name="Picture 18"/>
          <p:cNvPicPr>
            <a:picLocks noChangeAspect="1"/>
          </p:cNvPicPr>
          <p:nvPr/>
        </p:nvPicPr>
        <p:blipFill>
          <a:blip r:embed="rId2"/>
          <a:stretch>
            <a:fillRect/>
          </a:stretch>
        </p:blipFill>
        <p:spPr>
          <a:xfrm>
            <a:off x="2266247" y="4006966"/>
            <a:ext cx="2311025" cy="2312671"/>
          </a:xfrm>
          <a:prstGeom prst="rect">
            <a:avLst/>
          </a:prstGeom>
        </p:spPr>
      </p:pic>
      <p:pic>
        <p:nvPicPr>
          <p:cNvPr id="21" name="Picture 20"/>
          <p:cNvPicPr>
            <a:picLocks noChangeAspect="1"/>
          </p:cNvPicPr>
          <p:nvPr/>
        </p:nvPicPr>
        <p:blipFill>
          <a:blip r:embed="rId3"/>
          <a:stretch>
            <a:fillRect/>
          </a:stretch>
        </p:blipFill>
        <p:spPr>
          <a:xfrm>
            <a:off x="7946265" y="3953076"/>
            <a:ext cx="2364875" cy="2366561"/>
          </a:xfrm>
          <a:prstGeom prst="rect">
            <a:avLst/>
          </a:prstGeom>
        </p:spPr>
      </p:pic>
      <p:pic>
        <p:nvPicPr>
          <p:cNvPr id="22" name="Picture 21"/>
          <p:cNvPicPr>
            <a:picLocks noChangeAspect="1"/>
          </p:cNvPicPr>
          <p:nvPr/>
        </p:nvPicPr>
        <p:blipFill>
          <a:blip r:embed="rId4"/>
          <a:stretch>
            <a:fillRect/>
          </a:stretch>
        </p:blipFill>
        <p:spPr>
          <a:xfrm>
            <a:off x="5111227" y="4006967"/>
            <a:ext cx="2311025" cy="2312671"/>
          </a:xfrm>
          <a:prstGeom prst="rect">
            <a:avLst/>
          </a:prstGeom>
        </p:spPr>
      </p:pic>
      <p:cxnSp>
        <p:nvCxnSpPr>
          <p:cNvPr id="24" name="Straight Connector 23"/>
          <p:cNvCxnSpPr/>
          <p:nvPr/>
        </p:nvCxnSpPr>
        <p:spPr>
          <a:xfrm flipV="1">
            <a:off x="4604197" y="5275913"/>
            <a:ext cx="453180" cy="4424"/>
          </a:xfrm>
          <a:prstGeom prst="line">
            <a:avLst/>
          </a:prstGeom>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a:xfrm flipV="1">
            <a:off x="7457669" y="5275913"/>
            <a:ext cx="453179" cy="2212"/>
          </a:xfrm>
          <a:prstGeom prst="line">
            <a:avLst/>
          </a:prstGeom>
        </p:spPr>
        <p:style>
          <a:lnRef idx="2">
            <a:schemeClr val="dk1"/>
          </a:lnRef>
          <a:fillRef idx="0">
            <a:schemeClr val="dk1"/>
          </a:fillRef>
          <a:effectRef idx="1">
            <a:schemeClr val="dk1"/>
          </a:effectRef>
          <a:fontRef idx="minor">
            <a:schemeClr val="tx1"/>
          </a:fontRef>
        </p:style>
      </p:cxnSp>
      <p:pic>
        <p:nvPicPr>
          <p:cNvPr id="25" name="Picture 24"/>
          <p:cNvPicPr>
            <a:picLocks noChangeAspect="1"/>
          </p:cNvPicPr>
          <p:nvPr/>
        </p:nvPicPr>
        <p:blipFill>
          <a:blip r:embed="rId5"/>
          <a:stretch>
            <a:fillRect/>
          </a:stretch>
        </p:blipFill>
        <p:spPr>
          <a:xfrm>
            <a:off x="3096157" y="6493585"/>
            <a:ext cx="6174213" cy="227434"/>
          </a:xfrm>
          <a:prstGeom prst="rect">
            <a:avLst/>
          </a:prstGeom>
        </p:spPr>
      </p:pic>
      <p:sp>
        <p:nvSpPr>
          <p:cNvPr id="2" name="Slide Number Placeholder 1"/>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4457223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828909" y="1136748"/>
            <a:ext cx="6096000" cy="1719702"/>
          </a:xfrm>
          <a:prstGeom prst="rect">
            <a:avLst/>
          </a:prstGeom>
        </p:spPr>
        <p:txBody>
          <a:bodyPr>
            <a:spAutoFit/>
          </a:bodyPr>
          <a:lstStyle/>
          <a:p>
            <a:pPr algn="r"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1-خریداران نهائی تجاری چه تصمیمات خریدی را اتخاذ می کنند.</a:t>
            </a:r>
            <a:endParaRPr lang="en-US" dirty="0">
              <a:latin typeface="Times New Roman" panose="02020603050405020304" pitchFamily="18" charset="0"/>
              <a:ea typeface="Times New Roman" panose="02020603050405020304" pitchFamily="18" charset="0"/>
            </a:endParaRPr>
          </a:p>
          <a:p>
            <a:pPr algn="r"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2-چه افرادی در فرایند خرید حضور دارند.</a:t>
            </a:r>
            <a:endParaRPr lang="en-US" dirty="0">
              <a:latin typeface="Times New Roman" panose="02020603050405020304" pitchFamily="18" charset="0"/>
              <a:ea typeface="Times New Roman" panose="02020603050405020304" pitchFamily="18" charset="0"/>
            </a:endParaRPr>
          </a:p>
          <a:p>
            <a:pPr algn="r"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3-چه عواملی بیشترین اثر را روی خریداران دارند.</a:t>
            </a:r>
            <a:endParaRPr lang="en-US" dirty="0">
              <a:latin typeface="Times New Roman" panose="02020603050405020304" pitchFamily="18" charset="0"/>
              <a:ea typeface="Times New Roman" panose="02020603050405020304" pitchFamily="18" charset="0"/>
            </a:endParaRPr>
          </a:p>
          <a:p>
            <a:pPr algn="r"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4-خریداران اجناس تجاری چگونه تصمیمات خود را اتخاذ می کنند.</a:t>
            </a:r>
            <a:endParaRPr lang="en-US" dirty="0">
              <a:effectLst/>
              <a:latin typeface="Times New Roman" panose="02020603050405020304" pitchFamily="18" charset="0"/>
              <a:ea typeface="Times New Roman" panose="02020603050405020304" pitchFamily="18" charset="0"/>
            </a:endParaRPr>
          </a:p>
        </p:txBody>
      </p:sp>
      <p:sp>
        <p:nvSpPr>
          <p:cNvPr id="8" name="Wave 7"/>
          <p:cNvSpPr/>
          <p:nvPr/>
        </p:nvSpPr>
        <p:spPr>
          <a:xfrm>
            <a:off x="2859110" y="3490175"/>
            <a:ext cx="6516711" cy="888642"/>
          </a:xfrm>
          <a:prstGeom prst="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a-IR" b="1" dirty="0" smtClean="0">
              <a:solidFill>
                <a:srgbClr val="C00000"/>
              </a:solidFill>
              <a:latin typeface="Times New Roman" panose="02020603050405020304" pitchFamily="18" charset="0"/>
              <a:ea typeface="Times New Roman" panose="02020603050405020304" pitchFamily="18" charset="0"/>
              <a:cs typeface="B Morvarid" panose="00000400000000000000" pitchFamily="2" charset="-78"/>
            </a:endParaRPr>
          </a:p>
          <a:p>
            <a:pPr algn="ctr"/>
            <a:r>
              <a:rPr lang="fa-IR" b="1" dirty="0" smtClean="0">
                <a:solidFill>
                  <a:schemeClr val="tx1"/>
                </a:solidFill>
                <a:latin typeface="Times New Roman" panose="02020603050405020304" pitchFamily="18" charset="0"/>
                <a:ea typeface="Times New Roman" panose="02020603050405020304" pitchFamily="18" charset="0"/>
                <a:cs typeface="+mj-cs"/>
              </a:rPr>
              <a:t>مهمترین </a:t>
            </a:r>
            <a:r>
              <a:rPr lang="fa-IR" b="1" dirty="0">
                <a:solidFill>
                  <a:schemeClr val="tx1"/>
                </a:solidFill>
                <a:latin typeface="Times New Roman" panose="02020603050405020304" pitchFamily="18" charset="0"/>
                <a:ea typeface="Times New Roman" panose="02020603050405020304" pitchFamily="18" charset="0"/>
                <a:cs typeface="+mj-cs"/>
              </a:rPr>
              <a:t>شرایط خرید:</a:t>
            </a:r>
            <a:endParaRPr lang="en-US" dirty="0">
              <a:solidFill>
                <a:schemeClr val="tx1"/>
              </a:solidFill>
              <a:latin typeface="Times New Roman" panose="02020603050405020304" pitchFamily="18" charset="0"/>
              <a:ea typeface="Times New Roman" panose="02020603050405020304" pitchFamily="18" charset="0"/>
              <a:cs typeface="+mj-cs"/>
            </a:endParaRPr>
          </a:p>
          <a:p>
            <a:pPr algn="ctr"/>
            <a:endParaRPr lang="en-US" dirty="0">
              <a:solidFill>
                <a:srgbClr val="C00000"/>
              </a:solidFill>
              <a:cs typeface="B Morvarid" panose="00000400000000000000" pitchFamily="2" charset="-78"/>
            </a:endParaRPr>
          </a:p>
        </p:txBody>
      </p:sp>
      <p:sp>
        <p:nvSpPr>
          <p:cNvPr id="9" name="Rectangle 8"/>
          <p:cNvSpPr/>
          <p:nvPr/>
        </p:nvSpPr>
        <p:spPr>
          <a:xfrm>
            <a:off x="2112135" y="5000746"/>
            <a:ext cx="9504609" cy="1338828"/>
          </a:xfrm>
          <a:prstGeom prst="rect">
            <a:avLst/>
          </a:prstGeom>
        </p:spPr>
        <p:txBody>
          <a:bodyPr wrap="square">
            <a:spAutoFit/>
          </a:bodyPr>
          <a:lstStyle/>
          <a:p>
            <a:pPr algn="r" rtl="1">
              <a:lnSpc>
                <a:spcPct val="150000"/>
              </a:lnSpc>
            </a:pPr>
            <a:r>
              <a:rPr lang="fa-IR" dirty="0" smtClean="0">
                <a:latin typeface="Times New Roman" panose="02020603050405020304" pitchFamily="18" charset="0"/>
                <a:ea typeface="Times New Roman" panose="02020603050405020304" pitchFamily="18" charset="0"/>
                <a:cs typeface="Nazanin" panose="00000400000000000000" pitchFamily="2" charset="-78"/>
                <a:hlinkClick r:id="rId2" action="ppaction://hlinksldjump"/>
              </a:rPr>
              <a:t>1-خرید </a:t>
            </a:r>
            <a:r>
              <a:rPr lang="fa-IR" dirty="0">
                <a:latin typeface="Times New Roman" panose="02020603050405020304" pitchFamily="18" charset="0"/>
                <a:ea typeface="Times New Roman" panose="02020603050405020304" pitchFamily="18" charset="0"/>
                <a:cs typeface="Nazanin" panose="00000400000000000000" pitchFamily="2" charset="-78"/>
                <a:hlinkClick r:id="rId2" action="ppaction://hlinksldjump"/>
              </a:rPr>
              <a:t>مجدد مستقیم </a:t>
            </a:r>
            <a:r>
              <a:rPr lang="en-US" dirty="0">
                <a:latin typeface="Times New Roman" panose="02020603050405020304" pitchFamily="18" charset="0"/>
                <a:ea typeface="Times New Roman" panose="02020603050405020304" pitchFamily="18" charset="0"/>
                <a:cs typeface="Nazanin" panose="00000400000000000000" pitchFamily="2" charset="-78"/>
                <a:hlinkClick r:id="rId2" action="ppaction://hlinksldjump"/>
              </a:rPr>
              <a:t>Straight  </a:t>
            </a:r>
            <a:r>
              <a:rPr lang="en-US" dirty="0" smtClean="0">
                <a:latin typeface="Times New Roman" panose="02020603050405020304" pitchFamily="18" charset="0"/>
                <a:ea typeface="Times New Roman" panose="02020603050405020304" pitchFamily="18" charset="0"/>
                <a:cs typeface="Nazanin" panose="00000400000000000000" pitchFamily="2" charset="-78"/>
                <a:hlinkClick r:id="rId2" action="ppaction://hlinksldjump"/>
              </a:rPr>
              <a:t>rebuy</a:t>
            </a:r>
            <a:r>
              <a:rPr lang="fa-IR" dirty="0" smtClean="0">
                <a:latin typeface="Times New Roman" panose="02020603050405020304" pitchFamily="18" charset="0"/>
                <a:ea typeface="Times New Roman" panose="02020603050405020304" pitchFamily="18" charset="0"/>
                <a:cs typeface="Nazanin" panose="00000400000000000000" pitchFamily="2" charset="-78"/>
                <a:hlinkClick r:id="rId2" action="ppaction://hlinksldjump"/>
              </a:rPr>
              <a:t>  </a:t>
            </a:r>
            <a:r>
              <a:rPr lang="fa-IR" dirty="0">
                <a:latin typeface="Times New Roman" panose="02020603050405020304" pitchFamily="18" charset="0"/>
                <a:ea typeface="Times New Roman" panose="02020603050405020304" pitchFamily="18" charset="0"/>
                <a:cs typeface="Nazanin" panose="00000400000000000000" pitchFamily="2" charset="-78"/>
                <a:hlinkClick r:id="rId2" action="ppaction://hlinksldjump"/>
              </a:rPr>
              <a:t>نسبتا ... عادی می باشد (در یک سو)</a:t>
            </a:r>
            <a:endParaRPr lang="en-US" dirty="0">
              <a:latin typeface="Times New Roman" panose="02020603050405020304" pitchFamily="18" charset="0"/>
              <a:ea typeface="Times New Roman" panose="02020603050405020304" pitchFamily="18" charset="0"/>
            </a:endParaRPr>
          </a:p>
          <a:p>
            <a:pPr algn="r"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hlinkClick r:id="rId3" action="ppaction://hlinksldjump"/>
              </a:rPr>
              <a:t>2-وضعیت خرید مجدد تغییر یافته </a:t>
            </a:r>
            <a:r>
              <a:rPr lang="en-US" dirty="0">
                <a:latin typeface="Times New Roman" panose="02020603050405020304" pitchFamily="18" charset="0"/>
                <a:ea typeface="Times New Roman" panose="02020603050405020304" pitchFamily="18" charset="0"/>
                <a:cs typeface="Nazanin" panose="00000400000000000000" pitchFamily="2" charset="-78"/>
                <a:hlinkClick r:id="rId3" action="ppaction://hlinksldjump"/>
              </a:rPr>
              <a:t>Modified  </a:t>
            </a:r>
            <a:r>
              <a:rPr lang="en-US" dirty="0" smtClean="0">
                <a:latin typeface="Times New Roman" panose="02020603050405020304" pitchFamily="18" charset="0"/>
                <a:ea typeface="Times New Roman" panose="02020603050405020304" pitchFamily="18" charset="0"/>
                <a:cs typeface="Nazanin" panose="00000400000000000000" pitchFamily="2" charset="-78"/>
                <a:hlinkClick r:id="rId3" action="ppaction://hlinksldjump"/>
              </a:rPr>
              <a:t>rebuy</a:t>
            </a:r>
            <a:r>
              <a:rPr lang="fa-IR" dirty="0" smtClean="0">
                <a:latin typeface="Times New Roman" panose="02020603050405020304" pitchFamily="18" charset="0"/>
                <a:ea typeface="Times New Roman" panose="02020603050405020304" pitchFamily="18" charset="0"/>
                <a:cs typeface="Nazanin" panose="00000400000000000000" pitchFamily="2" charset="-78"/>
                <a:hlinkClick r:id="rId3" action="ppaction://hlinksldjump"/>
              </a:rPr>
              <a:t> </a:t>
            </a:r>
            <a:r>
              <a:rPr lang="fa-IR" dirty="0">
                <a:latin typeface="Times New Roman" panose="02020603050405020304" pitchFamily="18" charset="0"/>
                <a:ea typeface="Times New Roman" panose="02020603050405020304" pitchFamily="18" charset="0"/>
                <a:cs typeface="Nazanin" panose="00000400000000000000" pitchFamily="2" charset="-78"/>
                <a:hlinkClick r:id="rId3" action="ppaction://hlinksldjump"/>
              </a:rPr>
              <a:t>نیازمند اندکی پژوهش می باشد (درمیانه)</a:t>
            </a:r>
            <a:endParaRPr lang="en-US" dirty="0">
              <a:latin typeface="Times New Roman" panose="02020603050405020304" pitchFamily="18" charset="0"/>
              <a:ea typeface="Times New Roman" panose="02020603050405020304" pitchFamily="18" charset="0"/>
            </a:endParaRPr>
          </a:p>
          <a:p>
            <a:pPr algn="r"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hlinkClick r:id="rId4" action="ppaction://hlinksldjump"/>
              </a:rPr>
              <a:t>3-وضعیت کار جدید </a:t>
            </a:r>
            <a:r>
              <a:rPr lang="en-US" dirty="0">
                <a:latin typeface="Times New Roman" panose="02020603050405020304" pitchFamily="18" charset="0"/>
                <a:ea typeface="Times New Roman" panose="02020603050405020304" pitchFamily="18" charset="0"/>
                <a:cs typeface="Nazanin" panose="00000400000000000000" pitchFamily="2" charset="-78"/>
                <a:hlinkClick r:id="rId4" action="ppaction://hlinksldjump"/>
              </a:rPr>
              <a:t>New  </a:t>
            </a:r>
            <a:r>
              <a:rPr lang="en-US" dirty="0" smtClean="0">
                <a:latin typeface="Times New Roman" panose="02020603050405020304" pitchFamily="18" charset="0"/>
                <a:ea typeface="Times New Roman" panose="02020603050405020304" pitchFamily="18" charset="0"/>
                <a:cs typeface="Nazanin" panose="00000400000000000000" pitchFamily="2" charset="-78"/>
                <a:hlinkClick r:id="rId4" action="ppaction://hlinksldjump"/>
              </a:rPr>
              <a:t>task</a:t>
            </a:r>
            <a:r>
              <a:rPr lang="fa-IR" dirty="0" smtClean="0">
                <a:latin typeface="Times New Roman" panose="02020603050405020304" pitchFamily="18" charset="0"/>
                <a:ea typeface="Times New Roman" panose="02020603050405020304" pitchFamily="18" charset="0"/>
                <a:cs typeface="Nazanin" panose="00000400000000000000" pitchFamily="2" charset="-78"/>
                <a:hlinkClick r:id="rId4" action="ppaction://hlinksldjump"/>
              </a:rPr>
              <a:t>  </a:t>
            </a:r>
            <a:r>
              <a:rPr lang="fa-IR" dirty="0">
                <a:latin typeface="Times New Roman" panose="02020603050405020304" pitchFamily="18" charset="0"/>
                <a:ea typeface="Times New Roman" panose="02020603050405020304" pitchFamily="18" charset="0"/>
                <a:cs typeface="Nazanin" panose="00000400000000000000" pitchFamily="2" charset="-78"/>
                <a:hlinkClick r:id="rId4" action="ppaction://hlinksldjump"/>
              </a:rPr>
              <a:t>مستلزم پژوهشی عمیق (در سوی دیگر)</a:t>
            </a:r>
            <a:endParaRPr lang="en-US" dirty="0">
              <a:effectLst/>
              <a:latin typeface="Times New Roman" panose="02020603050405020304" pitchFamily="18" charset="0"/>
              <a:ea typeface="Times New Roman" panose="02020603050405020304" pitchFamily="18" charset="0"/>
            </a:endParaRPr>
          </a:p>
        </p:txBody>
      </p:sp>
      <p:sp>
        <p:nvSpPr>
          <p:cNvPr id="2" name="Rectangle 1"/>
          <p:cNvSpPr/>
          <p:nvPr/>
        </p:nvSpPr>
        <p:spPr>
          <a:xfrm>
            <a:off x="4237149" y="-102658"/>
            <a:ext cx="7967731" cy="1477328"/>
          </a:xfrm>
          <a:prstGeom prst="rect">
            <a:avLst/>
          </a:prstGeom>
        </p:spPr>
        <p:txBody>
          <a:bodyPr wrap="square">
            <a:spAutoFit/>
          </a:bodyPr>
          <a:lstStyle/>
          <a:p>
            <a:pPr algn="ctr"/>
            <a:endParaRPr lang="fa-IR" b="1" dirty="0">
              <a:latin typeface="Times New Roman" panose="02020603050405020304" pitchFamily="18" charset="0"/>
              <a:ea typeface="Times New Roman" panose="02020603050405020304" pitchFamily="18" charset="0"/>
              <a:cs typeface="+mj-cs"/>
            </a:endParaRPr>
          </a:p>
          <a:p>
            <a:pPr algn="ctr"/>
            <a:endParaRPr lang="fa-IR" b="1" dirty="0">
              <a:latin typeface="Times New Roman" panose="02020603050405020304" pitchFamily="18" charset="0"/>
              <a:ea typeface="Times New Roman" panose="02020603050405020304" pitchFamily="18" charset="0"/>
              <a:cs typeface="+mj-cs"/>
            </a:endParaRPr>
          </a:p>
          <a:p>
            <a:pPr algn="ctr"/>
            <a:r>
              <a:rPr lang="fa-IR" b="1" dirty="0">
                <a:latin typeface="Times New Roman" panose="02020603050405020304" pitchFamily="18" charset="0"/>
                <a:ea typeface="Times New Roman" panose="02020603050405020304" pitchFamily="18" charset="0"/>
                <a:cs typeface="+mj-cs"/>
              </a:rPr>
              <a:t>الگوی فوق حاکی از چهار سوال در باب رفتار خریدار تجاری می باشد:</a:t>
            </a:r>
          </a:p>
          <a:p>
            <a:pPr algn="ctr"/>
            <a:endParaRPr lang="en-US" dirty="0">
              <a:latin typeface="Times New Roman" panose="02020603050405020304" pitchFamily="18" charset="0"/>
              <a:ea typeface="Times New Roman" panose="02020603050405020304" pitchFamily="18" charset="0"/>
              <a:cs typeface="+mj-cs"/>
            </a:endParaRPr>
          </a:p>
          <a:p>
            <a:pPr algn="ctr"/>
            <a:endParaRPr lang="en-US" dirty="0">
              <a:cs typeface="+mj-cs"/>
            </a:endParaRPr>
          </a:p>
        </p:txBody>
      </p:sp>
      <p:sp>
        <p:nvSpPr>
          <p:cNvPr id="3" name="Slide Number Placeholder 2"/>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167208361"/>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27289" y="2601533"/>
            <a:ext cx="7482626" cy="1477328"/>
          </a:xfrm>
          <a:prstGeom prst="rect">
            <a:avLst/>
          </a:prstGeom>
        </p:spPr>
        <p:txBody>
          <a:bodyPr wrap="square">
            <a:spAutoFit/>
          </a:bodyPr>
          <a:lstStyle/>
          <a:p>
            <a:pPr algn="just" rtl="1">
              <a:lnSpc>
                <a:spcPct val="150000"/>
              </a:lnSpc>
            </a:pPr>
            <a:r>
              <a:rPr lang="fa-IR" sz="2000" dirty="0">
                <a:latin typeface="Times New Roman" panose="02020603050405020304" pitchFamily="18" charset="0"/>
                <a:ea typeface="Times New Roman" panose="02020603050405020304" pitchFamily="18" charset="0"/>
                <a:cs typeface="Nazanin" panose="00000400000000000000" pitchFamily="2" charset="-78"/>
              </a:rPr>
              <a:t>1-خریدار بدون اعمال هیچ تغییری محصول را دوباره سفارش می دهد که بصورت عادی توسط بخش خرید کنترل می شود. براساس رضایت از خریدهای پیشن انتخاب خریدار از لیست کمترین تعداد تصمیم گیری توسط خریدار انجام می شود.</a:t>
            </a:r>
            <a:endParaRPr lang="en-US" sz="2000" dirty="0">
              <a:effectLst/>
              <a:latin typeface="Times New Roman" panose="02020603050405020304" pitchFamily="18" charset="0"/>
              <a:ea typeface="Times New Roman" panose="02020603050405020304" pitchFamily="18" charset="0"/>
            </a:endParaRPr>
          </a:p>
        </p:txBody>
      </p:sp>
      <p:sp>
        <p:nvSpPr>
          <p:cNvPr id="7" name="Bevel 6"/>
          <p:cNvSpPr/>
          <p:nvPr/>
        </p:nvSpPr>
        <p:spPr>
          <a:xfrm>
            <a:off x="4185633" y="759854"/>
            <a:ext cx="4365937" cy="862884"/>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400" dirty="0">
                <a:latin typeface="Times New Roman" panose="02020603050405020304" pitchFamily="18" charset="0"/>
                <a:ea typeface="Times New Roman" panose="02020603050405020304" pitchFamily="18" charset="0"/>
                <a:cs typeface="+mj-cs"/>
              </a:rPr>
              <a:t>خرید مجدد مستقیم </a:t>
            </a:r>
            <a:endParaRPr lang="en-US" sz="2400" dirty="0">
              <a:cs typeface="+mj-cs"/>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3" name="Picture 2">
            <a:hlinkClick r:id="rId2" action="ppaction://hlinksldjump"/>
          </p:cNvPr>
          <p:cNvPicPr>
            <a:picLocks noChangeAspect="1"/>
          </p:cNvPicPr>
          <p:nvPr/>
        </p:nvPicPr>
        <p:blipFill>
          <a:blip r:embed="rId3"/>
          <a:stretch>
            <a:fillRect/>
          </a:stretch>
        </p:blipFill>
        <p:spPr>
          <a:xfrm>
            <a:off x="2478605" y="5057656"/>
            <a:ext cx="1707028" cy="646232"/>
          </a:xfrm>
          <a:prstGeom prst="rect">
            <a:avLst/>
          </a:prstGeom>
        </p:spPr>
      </p:pic>
    </p:spTree>
    <p:extLst>
      <p:ext uri="{BB962C8B-B14F-4D97-AF65-F5344CB8AC3E}">
        <p14:creationId xmlns:p14="http://schemas.microsoft.com/office/powerpoint/2010/main" val="38017910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0626" y="2770778"/>
            <a:ext cx="7083380" cy="2135200"/>
          </a:xfrm>
          <a:prstGeom prst="rect">
            <a:avLst/>
          </a:prstGeom>
        </p:spPr>
        <p:txBody>
          <a:bodyPr wrap="square">
            <a:spAutoFit/>
          </a:bodyPr>
          <a:lstStyle/>
          <a:p>
            <a:pPr algn="just"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2-خریدار خواستار اصلاح مشخصات محصول ، قیمت ها، شرایط خرید یا عرضه کنندگان محصول می باشد افراد بیشتری در تصمیم گیری درگیر می شوند (نسبت به مستقیم) عرضه کنندگان حاضر در لیست ممکن است احساس اضطراب و ناآرامی بکنند که چگونه برای حفظ جایگاه خود بهترین قدم ممکن را بردارند و عرضه کنندگان محصول خارج از فهرست این خرید را بعنوان فرصتی جهت جذب مشتری جدید می نگرند.</a:t>
            </a:r>
            <a:endParaRPr lang="en-US" dirty="0"/>
          </a:p>
        </p:txBody>
      </p:sp>
      <p:sp>
        <p:nvSpPr>
          <p:cNvPr id="3" name="Bevel 2"/>
          <p:cNvSpPr/>
          <p:nvPr/>
        </p:nvSpPr>
        <p:spPr>
          <a:xfrm>
            <a:off x="4185633" y="759854"/>
            <a:ext cx="4365937" cy="862884"/>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000" dirty="0">
                <a:solidFill>
                  <a:srgbClr val="C00000"/>
                </a:solidFill>
                <a:latin typeface="Times New Roman" panose="02020603050405020304" pitchFamily="18" charset="0"/>
                <a:ea typeface="Times New Roman" panose="02020603050405020304" pitchFamily="18" charset="0"/>
                <a:cs typeface="+mj-cs"/>
              </a:rPr>
              <a:t>وضعیت خرید مجدد تغییر یافته </a:t>
            </a:r>
            <a:endParaRPr lang="en-US" sz="2000" dirty="0">
              <a:solidFill>
                <a:srgbClr val="C00000"/>
              </a:solidFill>
              <a:cs typeface="+mj-cs"/>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pic>
        <p:nvPicPr>
          <p:cNvPr id="6" name="Picture 5">
            <a:hlinkClick r:id="rId2" action="ppaction://hlinksldjump"/>
          </p:cNvPr>
          <p:cNvPicPr>
            <a:picLocks noChangeAspect="1"/>
          </p:cNvPicPr>
          <p:nvPr/>
        </p:nvPicPr>
        <p:blipFill>
          <a:blip r:embed="rId3"/>
          <a:stretch>
            <a:fillRect/>
          </a:stretch>
        </p:blipFill>
        <p:spPr>
          <a:xfrm>
            <a:off x="2478605" y="5220899"/>
            <a:ext cx="1707028" cy="646232"/>
          </a:xfrm>
          <a:prstGeom prst="rect">
            <a:avLst/>
          </a:prstGeom>
        </p:spPr>
      </p:pic>
    </p:spTree>
    <p:extLst>
      <p:ext uri="{BB962C8B-B14F-4D97-AF65-F5344CB8AC3E}">
        <p14:creationId xmlns:p14="http://schemas.microsoft.com/office/powerpoint/2010/main" val="3602202586"/>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evel 1"/>
          <p:cNvSpPr/>
          <p:nvPr/>
        </p:nvSpPr>
        <p:spPr>
          <a:xfrm>
            <a:off x="4391694" y="141667"/>
            <a:ext cx="4365937" cy="862884"/>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000" dirty="0">
                <a:solidFill>
                  <a:schemeClr val="tx1"/>
                </a:solidFill>
                <a:latin typeface="Times New Roman" panose="02020603050405020304" pitchFamily="18" charset="0"/>
                <a:ea typeface="Times New Roman" panose="02020603050405020304" pitchFamily="18" charset="0"/>
                <a:cs typeface="+mj-cs"/>
              </a:rPr>
              <a:t>وضعیت کار جدید </a:t>
            </a:r>
            <a:endParaRPr lang="en-US" sz="2000" dirty="0">
              <a:solidFill>
                <a:schemeClr val="tx1"/>
              </a:solidFill>
              <a:cs typeface="+mj-cs"/>
            </a:endParaRPr>
          </a:p>
        </p:txBody>
      </p:sp>
      <p:sp>
        <p:nvSpPr>
          <p:cNvPr id="3" name="Rectangle 2"/>
          <p:cNvSpPr/>
          <p:nvPr/>
        </p:nvSpPr>
        <p:spPr>
          <a:xfrm>
            <a:off x="1313645" y="1326524"/>
            <a:ext cx="10522037" cy="1754326"/>
          </a:xfrm>
          <a:prstGeom prst="rect">
            <a:avLst/>
          </a:prstGeom>
        </p:spPr>
        <p:txBody>
          <a:bodyPr wrap="square">
            <a:spAutoFit/>
          </a:bodyPr>
          <a:lstStyle/>
          <a:p>
            <a:pPr algn="just"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شرکتی که محصولات و خدمات را برای اولین بار می خرد با شرایط یک کار جدید روبروست در اینصورت هر چه میزان هزینه و احتمال زیان بالاتر باشد تعداد تصمیم گیرندگان بیشتر و تلاش آنها درگردآوری اطلاعات افزون تر خواهد بود این وضعیت بهترین موقعیت و چالش برای بازاریاب ها می باشد. بازاریاب نه تنها تلاش می کند تا حد امکان به عوامل کلیدی موثر برخرید دست پیدا کند بلکه در کنار آن اطلاعات و کمک لازم را هم ارائه می هد. بیشترین تعداد تصمیم گیری در خرید را دارد.</a:t>
            </a:r>
            <a:endParaRPr lang="en-US"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1343694" y="4342000"/>
            <a:ext cx="10491988" cy="923330"/>
          </a:xfrm>
          <a:prstGeom prst="rect">
            <a:avLst/>
          </a:prstGeom>
        </p:spPr>
        <p:txBody>
          <a:bodyPr wrap="square">
            <a:spAutoFit/>
          </a:bodyPr>
          <a:lstStyle/>
          <a:p>
            <a:pPr algn="just"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مشخصات محصول – عرضه کنندگان محصول، محدودیتهای قیمتی، شرایط پرداخت، مقدار سفارش، زمان تحویل و شرایط خدمات تصمیماتی را اتخاذ کند. ترتیب تصمیم گیری ها متفاوت است و گروه تصمیم گیی متفاوتی هر یک از گزینه ها را تحت تاثیر قرار می دهد.</a:t>
            </a:r>
            <a:endParaRPr lang="en-US" dirty="0">
              <a:latin typeface="Times New Roman" panose="02020603050405020304" pitchFamily="18" charset="0"/>
              <a:ea typeface="Times New Roman" panose="02020603050405020304" pitchFamily="18" charset="0"/>
            </a:endParaRPr>
          </a:p>
        </p:txBody>
      </p:sp>
      <p:sp>
        <p:nvSpPr>
          <p:cNvPr id="5" name="Bevel 4"/>
          <p:cNvSpPr/>
          <p:nvPr/>
        </p:nvSpPr>
        <p:spPr>
          <a:xfrm>
            <a:off x="4391694" y="3402823"/>
            <a:ext cx="4365937" cy="837127"/>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1" dirty="0" smtClean="0">
              <a:solidFill>
                <a:schemeClr val="tx1"/>
              </a:solidFill>
              <a:latin typeface="Times New Roman" panose="02020603050405020304" pitchFamily="18" charset="0"/>
              <a:ea typeface="Times New Roman" panose="02020603050405020304" pitchFamily="18" charset="0"/>
              <a:cs typeface="+mj-cs"/>
            </a:endParaRPr>
          </a:p>
          <a:p>
            <a:pPr algn="ctr"/>
            <a:r>
              <a:rPr lang="fa-IR" b="1" dirty="0" smtClean="0">
                <a:solidFill>
                  <a:schemeClr val="tx1"/>
                </a:solidFill>
                <a:latin typeface="Times New Roman" panose="02020603050405020304" pitchFamily="18" charset="0"/>
                <a:ea typeface="Times New Roman" panose="02020603050405020304" pitchFamily="18" charset="0"/>
                <a:cs typeface="+mj-cs"/>
              </a:rPr>
              <a:t>در </a:t>
            </a:r>
            <a:r>
              <a:rPr lang="fa-IR" b="1" dirty="0">
                <a:solidFill>
                  <a:schemeClr val="tx1"/>
                </a:solidFill>
                <a:latin typeface="Times New Roman" panose="02020603050405020304" pitchFamily="18" charset="0"/>
                <a:ea typeface="Times New Roman" panose="02020603050405020304" pitchFamily="18" charset="0"/>
                <a:cs typeface="+mj-cs"/>
              </a:rPr>
              <a:t>شرایط کار جدید خریدار باید درباره:</a:t>
            </a:r>
            <a:endParaRPr lang="en-US" dirty="0">
              <a:solidFill>
                <a:schemeClr val="tx1"/>
              </a:solidFill>
              <a:latin typeface="Times New Roman" panose="02020603050405020304" pitchFamily="18" charset="0"/>
              <a:ea typeface="Times New Roman" panose="02020603050405020304" pitchFamily="18" charset="0"/>
              <a:cs typeface="+mj-cs"/>
            </a:endParaRPr>
          </a:p>
          <a:p>
            <a:pPr algn="ctr"/>
            <a:endParaRPr lang="en-US" dirty="0">
              <a:solidFill>
                <a:schemeClr val="tx1"/>
              </a:solidFill>
              <a:cs typeface="+mj-cs"/>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371705018"/>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8345" y="2351905"/>
            <a:ext cx="9903852" cy="2793072"/>
          </a:xfrm>
          <a:prstGeom prst="rect">
            <a:avLst/>
          </a:prstGeom>
        </p:spPr>
        <p:txBody>
          <a:bodyPr wrap="square">
            <a:spAutoFit/>
          </a:bodyPr>
          <a:lstStyle/>
          <a:p>
            <a:pPr algn="just" rtl="1">
              <a:lnSpc>
                <a:spcPct val="200000"/>
              </a:lnSpc>
            </a:pPr>
            <a:r>
              <a:rPr lang="fa-IR" dirty="0">
                <a:latin typeface="Times New Roman" panose="02020603050405020304" pitchFamily="18" charset="0"/>
                <a:ea typeface="Times New Roman" panose="02020603050405020304" pitchFamily="18" charset="0"/>
                <a:cs typeface="Nazanin" panose="00000400000000000000" pitchFamily="2" charset="-78"/>
              </a:rPr>
              <a:t> </a:t>
            </a:r>
            <a:endParaRPr lang="en-US" dirty="0">
              <a:latin typeface="Times New Roman" panose="02020603050405020304" pitchFamily="18" charset="0"/>
              <a:ea typeface="Times New Roman" panose="02020603050405020304" pitchFamily="18" charset="0"/>
            </a:endParaRPr>
          </a:p>
          <a:p>
            <a:pPr algn="just" rtl="1">
              <a:lnSpc>
                <a:spcPct val="200000"/>
              </a:lnSpc>
            </a:pPr>
            <a:r>
              <a:rPr lang="fa-IR" dirty="0" smtClean="0">
                <a:latin typeface="Times New Roman" panose="02020603050405020304" pitchFamily="18" charset="0"/>
                <a:ea typeface="Times New Roman" panose="02020603050405020304" pitchFamily="18" charset="0"/>
                <a:cs typeface="Nazanin" panose="00000400000000000000" pitchFamily="2" charset="-78"/>
              </a:rPr>
              <a:t>فروش سیستمی(یا </a:t>
            </a:r>
            <a:r>
              <a:rPr lang="fa-IR" dirty="0">
                <a:latin typeface="Times New Roman" panose="02020603050405020304" pitchFamily="18" charset="0"/>
                <a:ea typeface="Times New Roman" panose="02020603050405020304" pitchFamily="18" charset="0"/>
                <a:cs typeface="Nazanin" panose="00000400000000000000" pitchFamily="2" charset="-78"/>
              </a:rPr>
              <a:t>فروش راه حل </a:t>
            </a:r>
            <a:r>
              <a:rPr lang="en-US" dirty="0">
                <a:latin typeface="Times New Roman" panose="02020603050405020304" pitchFamily="18" charset="0"/>
                <a:ea typeface="Times New Roman" panose="02020603050405020304" pitchFamily="18" charset="0"/>
                <a:cs typeface="Nazanin" panose="00000400000000000000" pitchFamily="2" charset="-78"/>
              </a:rPr>
              <a:t>Solution </a:t>
            </a:r>
            <a:r>
              <a:rPr lang="en-US" dirty="0" smtClean="0">
                <a:latin typeface="Times New Roman" panose="02020603050405020304" pitchFamily="18" charset="0"/>
                <a:ea typeface="Times New Roman" panose="02020603050405020304" pitchFamily="18" charset="0"/>
                <a:cs typeface="Nazanin" panose="00000400000000000000" pitchFamily="2" charset="-78"/>
              </a:rPr>
              <a:t>selling</a:t>
            </a:r>
            <a:r>
              <a:rPr lang="fa-IR" dirty="0" smtClean="0">
                <a:latin typeface="Times New Roman" panose="02020603050405020304" pitchFamily="18" charset="0"/>
                <a:ea typeface="Times New Roman" panose="02020603050405020304" pitchFamily="18" charset="0"/>
                <a:cs typeface="Nazanin" panose="00000400000000000000" pitchFamily="2" charset="-78"/>
              </a:rPr>
              <a:t>) </a:t>
            </a:r>
            <a:r>
              <a:rPr lang="fa-IR" dirty="0">
                <a:latin typeface="Times New Roman" panose="02020603050405020304" pitchFamily="18" charset="0"/>
                <a:ea typeface="Times New Roman" panose="02020603050405020304" pitchFamily="18" charset="0"/>
                <a:cs typeface="Nazanin" panose="00000400000000000000" pitchFamily="2" charset="-78"/>
              </a:rPr>
              <a:t>اغلب خریداران محصولات تجاری ترجیح می دهند در جواب که مشکل پاسخی کامل را تنها از جانب یک فروشنده دریافت کنند تا اینکه محصولات و خدمات را بصورت مجزا از عرضه کنندگان متفاوت خریده و سپس آنها را کنار هم بچینند در این حالت فروش اغلب نصیب شرکتی می شود که کاملترین سیستم برآورد کننده نیازهای مشتری و پاسخگوی مشکلاتش را ارائه می هد.</a:t>
            </a:r>
            <a:endParaRPr lang="en-US" dirty="0">
              <a:effectLst/>
              <a:latin typeface="Times New Roman" panose="02020603050405020304" pitchFamily="18" charset="0"/>
              <a:ea typeface="Times New Roman" panose="02020603050405020304" pitchFamily="18" charset="0"/>
            </a:endParaRPr>
          </a:p>
        </p:txBody>
      </p:sp>
      <p:sp>
        <p:nvSpPr>
          <p:cNvPr id="5" name="Bevel 4"/>
          <p:cNvSpPr/>
          <p:nvPr/>
        </p:nvSpPr>
        <p:spPr>
          <a:xfrm>
            <a:off x="3709115" y="321970"/>
            <a:ext cx="4855336" cy="1017433"/>
          </a:xfrm>
          <a:prstGeom prst="bevel">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fa-IR" sz="2000" dirty="0" smtClean="0">
                <a:cs typeface="+mj-cs"/>
              </a:rPr>
              <a:t>فروش سیستمی</a:t>
            </a:r>
          </a:p>
          <a:p>
            <a:pPr algn="ctr"/>
            <a:r>
              <a:rPr lang="en-US" sz="2000" dirty="0" smtClean="0">
                <a:cs typeface="+mj-cs"/>
              </a:rPr>
              <a:t>Solution selling</a:t>
            </a:r>
            <a:r>
              <a:rPr lang="fa-IR" sz="2000" dirty="0" smtClean="0">
                <a:cs typeface="+mj-cs"/>
              </a:rPr>
              <a:t>فروش راه حل </a:t>
            </a:r>
            <a:endParaRPr lang="en-US" sz="2000" dirty="0">
              <a:cs typeface="+mj-cs"/>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4050961308"/>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19707" y="1012915"/>
            <a:ext cx="10393251" cy="923330"/>
          </a:xfrm>
          <a:prstGeom prst="rect">
            <a:avLst/>
          </a:prstGeom>
        </p:spPr>
        <p:txBody>
          <a:bodyPr wrap="square">
            <a:spAutoFit/>
          </a:bodyPr>
          <a:lstStyle/>
          <a:p>
            <a:pPr algn="r" rtl="1">
              <a:lnSpc>
                <a:spcPct val="150000"/>
              </a:lnSpc>
            </a:pPr>
            <a:r>
              <a:rPr lang="fa-IR" dirty="0" smtClean="0">
                <a:latin typeface="Times New Roman" panose="02020603050405020304" pitchFamily="18" charset="0"/>
                <a:ea typeface="Times New Roman" panose="02020603050405020304" pitchFamily="18" charset="0"/>
                <a:cs typeface="Nazanin" panose="00000400000000000000" pitchFamily="2" charset="-78"/>
              </a:rPr>
              <a:t>واحد </a:t>
            </a:r>
            <a:r>
              <a:rPr lang="fa-IR" dirty="0">
                <a:latin typeface="Times New Roman" panose="02020603050405020304" pitchFamily="18" charset="0"/>
                <a:ea typeface="Times New Roman" panose="02020603050405020304" pitchFamily="18" charset="0"/>
                <a:cs typeface="Nazanin" panose="00000400000000000000" pitchFamily="2" charset="-78"/>
              </a:rPr>
              <a:t>تصمیم گیری </a:t>
            </a:r>
            <a:r>
              <a:rPr lang="en-US" dirty="0">
                <a:latin typeface="Times New Roman" panose="02020603050405020304" pitchFamily="18" charset="0"/>
                <a:ea typeface="Times New Roman" panose="02020603050405020304" pitchFamily="18" charset="0"/>
                <a:cs typeface="Nazanin" panose="00000400000000000000" pitchFamily="2" charset="-78"/>
              </a:rPr>
              <a:t>Decision  making unit </a:t>
            </a:r>
            <a:r>
              <a:rPr lang="fa-IR" dirty="0">
                <a:latin typeface="Times New Roman" panose="02020603050405020304" pitchFamily="18" charset="0"/>
                <a:ea typeface="Times New Roman" panose="02020603050405020304" pitchFamily="18" charset="0"/>
                <a:cs typeface="Nazanin" panose="00000400000000000000" pitchFamily="2" charset="-78"/>
              </a:rPr>
              <a:t> یک سازمان تجاری مرکز خرید </a:t>
            </a:r>
            <a:r>
              <a:rPr lang="en-US" dirty="0">
                <a:latin typeface="Times New Roman" panose="02020603050405020304" pitchFamily="18" charset="0"/>
                <a:ea typeface="Times New Roman" panose="02020603050405020304" pitchFamily="18" charset="0"/>
                <a:cs typeface="Nazanin" panose="00000400000000000000" pitchFamily="2" charset="-78"/>
              </a:rPr>
              <a:t>Buying center</a:t>
            </a:r>
            <a:r>
              <a:rPr lang="fa-IR" dirty="0">
                <a:latin typeface="Times New Roman" panose="02020603050405020304" pitchFamily="18" charset="0"/>
                <a:ea typeface="Times New Roman" panose="02020603050405020304" pitchFamily="18" charset="0"/>
                <a:cs typeface="Nazanin" panose="00000400000000000000" pitchFamily="2" charset="-78"/>
              </a:rPr>
              <a:t> آن نامیده میشود یعنی تمام افراد و واحدهایی که در فرآیند تصمیم گیری خرید اجناس تجاری نقشی دارند.</a:t>
            </a:r>
            <a:endParaRPr lang="en-US" dirty="0">
              <a:effectLst/>
              <a:latin typeface="Times New Roman" panose="02020603050405020304" pitchFamily="18" charset="0"/>
              <a:ea typeface="Times New Roman" panose="02020603050405020304" pitchFamily="18" charset="0"/>
            </a:endParaRPr>
          </a:p>
        </p:txBody>
      </p:sp>
      <p:sp>
        <p:nvSpPr>
          <p:cNvPr id="5" name="Horizontal Scroll 4"/>
          <p:cNvSpPr/>
          <p:nvPr/>
        </p:nvSpPr>
        <p:spPr>
          <a:xfrm>
            <a:off x="3876542" y="103030"/>
            <a:ext cx="4275786" cy="721217"/>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b="1" dirty="0">
                <a:solidFill>
                  <a:schemeClr val="tx1"/>
                </a:solidFill>
                <a:latin typeface="Times New Roman" panose="02020603050405020304" pitchFamily="18" charset="0"/>
                <a:ea typeface="Times New Roman" panose="02020603050405020304" pitchFamily="18" charset="0"/>
                <a:cs typeface="+mj-cs"/>
              </a:rPr>
              <a:t>شرکت کنندگان در فرایند خرید تجاری</a:t>
            </a:r>
            <a:endParaRPr lang="en-US" dirty="0">
              <a:solidFill>
                <a:schemeClr val="tx1"/>
              </a:solidFill>
              <a:cs typeface="+mj-cs"/>
            </a:endParaRPr>
          </a:p>
        </p:txBody>
      </p:sp>
      <p:sp>
        <p:nvSpPr>
          <p:cNvPr id="6" name="Right Brace 5"/>
          <p:cNvSpPr/>
          <p:nvPr/>
        </p:nvSpPr>
        <p:spPr>
          <a:xfrm>
            <a:off x="10538139" y="2318197"/>
            <a:ext cx="321972" cy="4340180"/>
          </a:xfrm>
          <a:prstGeom prst="rightBrace">
            <a:avLst>
              <a:gd name="adj1" fmla="val 22807"/>
              <a:gd name="adj2" fmla="val 49640"/>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8" name="TextBox 7"/>
          <p:cNvSpPr txBox="1"/>
          <p:nvPr/>
        </p:nvSpPr>
        <p:spPr>
          <a:xfrm>
            <a:off x="10795716" y="3799268"/>
            <a:ext cx="1461752" cy="1200329"/>
          </a:xfrm>
          <a:prstGeom prst="rect">
            <a:avLst/>
          </a:prstGeom>
          <a:noFill/>
        </p:spPr>
        <p:txBody>
          <a:bodyPr wrap="square" rtlCol="0">
            <a:spAutoFit/>
          </a:bodyPr>
          <a:lstStyle/>
          <a:p>
            <a:pPr algn="ctr" rtl="1"/>
            <a:r>
              <a:rPr lang="fa-IR" b="1" dirty="0">
                <a:solidFill>
                  <a:srgbClr val="C00000"/>
                </a:solidFill>
                <a:latin typeface="Times New Roman" panose="02020603050405020304" pitchFamily="18" charset="0"/>
                <a:ea typeface="Times New Roman" panose="02020603050405020304" pitchFamily="18" charset="0"/>
                <a:cs typeface="B Morvarid" panose="00000400000000000000" pitchFamily="2" charset="-78"/>
              </a:rPr>
              <a:t>شرکت کنندگان در فرایند خرید تجاری</a:t>
            </a:r>
            <a:endParaRPr lang="en-US" dirty="0">
              <a:solidFill>
                <a:srgbClr val="C00000"/>
              </a:solidFill>
              <a:cs typeface="B Morvarid" panose="00000400000000000000" pitchFamily="2" charset="-78"/>
            </a:endParaRPr>
          </a:p>
          <a:p>
            <a:pPr algn="ctr" rtl="1"/>
            <a:endParaRPr lang="en-US" dirty="0"/>
          </a:p>
        </p:txBody>
      </p:sp>
      <p:sp>
        <p:nvSpPr>
          <p:cNvPr id="9" name="Rectangle 8"/>
          <p:cNvSpPr/>
          <p:nvPr/>
        </p:nvSpPr>
        <p:spPr>
          <a:xfrm>
            <a:off x="4313351" y="1866980"/>
            <a:ext cx="6096000" cy="4247317"/>
          </a:xfrm>
          <a:prstGeom prst="rect">
            <a:avLst/>
          </a:prstGeom>
        </p:spPr>
        <p:txBody>
          <a:bodyPr>
            <a:spAutoFit/>
          </a:bodyPr>
          <a:lstStyle/>
          <a:p>
            <a:pPr algn="r" rtl="1">
              <a:lnSpc>
                <a:spcPct val="300000"/>
              </a:lnSpc>
            </a:pPr>
            <a:r>
              <a:rPr lang="fa-IR" b="1" dirty="0" smtClean="0">
                <a:solidFill>
                  <a:srgbClr val="00B0F0"/>
                </a:solidFill>
                <a:latin typeface="Times New Roman" panose="02020603050405020304" pitchFamily="18" charset="0"/>
                <a:ea typeface="Times New Roman" panose="02020603050405020304" pitchFamily="18" charset="0"/>
                <a:cs typeface="Nazanin" panose="00000400000000000000" pitchFamily="2" charset="-78"/>
              </a:rPr>
              <a:t>1-کاربران</a:t>
            </a:r>
            <a:r>
              <a:rPr lang="en-US" b="1" dirty="0" smtClean="0">
                <a:solidFill>
                  <a:srgbClr val="00B0F0"/>
                </a:solidFill>
                <a:latin typeface="Times New Roman" panose="02020603050405020304" pitchFamily="18" charset="0"/>
                <a:ea typeface="Times New Roman" panose="02020603050405020304" pitchFamily="18" charset="0"/>
                <a:cs typeface="Nazanin" panose="00000400000000000000" pitchFamily="2" charset="-78"/>
              </a:rPr>
              <a:t>:</a:t>
            </a:r>
            <a:endParaRPr lang="en-US" dirty="0">
              <a:solidFill>
                <a:srgbClr val="00B0F0"/>
              </a:solidFill>
              <a:latin typeface="Times New Roman" panose="02020603050405020304" pitchFamily="18" charset="0"/>
              <a:ea typeface="Times New Roman" panose="02020603050405020304" pitchFamily="18" charset="0"/>
            </a:endParaRPr>
          </a:p>
          <a:p>
            <a:pPr algn="r" rtl="1">
              <a:lnSpc>
                <a:spcPct val="300000"/>
              </a:lnSpc>
            </a:pPr>
            <a:r>
              <a:rPr lang="fa-IR" b="1" dirty="0" smtClean="0">
                <a:solidFill>
                  <a:srgbClr val="FF0000"/>
                </a:solidFill>
                <a:latin typeface="Times New Roman" panose="02020603050405020304" pitchFamily="18" charset="0"/>
                <a:ea typeface="Times New Roman" panose="02020603050405020304" pitchFamily="18" charset="0"/>
                <a:cs typeface="Nazanin" panose="00000400000000000000" pitchFamily="2" charset="-78"/>
              </a:rPr>
              <a:t>2-تاثیرگذاران</a:t>
            </a:r>
            <a:r>
              <a:rPr lang="en-US" b="1" dirty="0" smtClean="0">
                <a:solidFill>
                  <a:srgbClr val="FF0000"/>
                </a:solidFill>
                <a:latin typeface="Times New Roman" panose="02020603050405020304" pitchFamily="18" charset="0"/>
                <a:ea typeface="Times New Roman" panose="02020603050405020304" pitchFamily="18" charset="0"/>
                <a:cs typeface="Nazanin" panose="00000400000000000000" pitchFamily="2" charset="-78"/>
              </a:rPr>
              <a:t>:</a:t>
            </a:r>
            <a:endParaRPr lang="en-US" dirty="0">
              <a:solidFill>
                <a:srgbClr val="FF0000"/>
              </a:solidFill>
              <a:latin typeface="Times New Roman" panose="02020603050405020304" pitchFamily="18" charset="0"/>
              <a:ea typeface="Times New Roman" panose="02020603050405020304" pitchFamily="18" charset="0"/>
            </a:endParaRPr>
          </a:p>
          <a:p>
            <a:pPr algn="r" rtl="1">
              <a:lnSpc>
                <a:spcPct val="300000"/>
              </a:lnSpc>
            </a:pPr>
            <a:r>
              <a:rPr lang="fa-IR" b="1" dirty="0" smtClean="0">
                <a:solidFill>
                  <a:srgbClr val="002060"/>
                </a:solidFill>
                <a:latin typeface="Times New Roman" panose="02020603050405020304" pitchFamily="18" charset="0"/>
                <a:ea typeface="Times New Roman" panose="02020603050405020304" pitchFamily="18" charset="0"/>
                <a:cs typeface="Nazanin" panose="00000400000000000000" pitchFamily="2" charset="-78"/>
              </a:rPr>
              <a:t>3-خریداران</a:t>
            </a:r>
            <a:r>
              <a:rPr lang="en-US" b="1" dirty="0" smtClean="0">
                <a:solidFill>
                  <a:srgbClr val="002060"/>
                </a:solidFill>
                <a:latin typeface="Times New Roman" panose="02020603050405020304" pitchFamily="18" charset="0"/>
                <a:ea typeface="Times New Roman" panose="02020603050405020304" pitchFamily="18" charset="0"/>
                <a:cs typeface="Nazanin" panose="00000400000000000000" pitchFamily="2" charset="-78"/>
              </a:rPr>
              <a:t>:</a:t>
            </a:r>
            <a:endParaRPr lang="en-US" dirty="0">
              <a:solidFill>
                <a:srgbClr val="002060"/>
              </a:solidFill>
              <a:latin typeface="Times New Roman" panose="02020603050405020304" pitchFamily="18" charset="0"/>
              <a:ea typeface="Times New Roman" panose="02020603050405020304" pitchFamily="18" charset="0"/>
            </a:endParaRPr>
          </a:p>
          <a:p>
            <a:pPr algn="r" rtl="1">
              <a:lnSpc>
                <a:spcPct val="300000"/>
              </a:lnSpc>
            </a:pPr>
            <a:r>
              <a:rPr lang="fa-IR" b="1" dirty="0">
                <a:solidFill>
                  <a:srgbClr val="0070C0"/>
                </a:solidFill>
                <a:latin typeface="Times New Roman" panose="02020603050405020304" pitchFamily="18" charset="0"/>
                <a:ea typeface="Times New Roman" panose="02020603050405020304" pitchFamily="18" charset="0"/>
                <a:cs typeface="Nazanin" panose="00000400000000000000" pitchFamily="2" charset="-78"/>
              </a:rPr>
              <a:t>4-تصمیم </a:t>
            </a:r>
            <a:r>
              <a:rPr lang="fa-IR" b="1" dirty="0" smtClean="0">
                <a:solidFill>
                  <a:srgbClr val="0070C0"/>
                </a:solidFill>
                <a:latin typeface="Times New Roman" panose="02020603050405020304" pitchFamily="18" charset="0"/>
                <a:ea typeface="Times New Roman" panose="02020603050405020304" pitchFamily="18" charset="0"/>
                <a:cs typeface="Nazanin" panose="00000400000000000000" pitchFamily="2" charset="-78"/>
              </a:rPr>
              <a:t>گیرندگان</a:t>
            </a:r>
            <a:r>
              <a:rPr lang="en-US" b="1" dirty="0" smtClean="0">
                <a:latin typeface="Times New Roman" panose="02020603050405020304" pitchFamily="18" charset="0"/>
                <a:ea typeface="Times New Roman" panose="02020603050405020304" pitchFamily="18" charset="0"/>
                <a:cs typeface="Nazanin" panose="00000400000000000000" pitchFamily="2" charset="-78"/>
              </a:rPr>
              <a:t>:</a:t>
            </a:r>
            <a:endParaRPr lang="en-US" dirty="0">
              <a:latin typeface="Times New Roman" panose="02020603050405020304" pitchFamily="18" charset="0"/>
              <a:ea typeface="Times New Roman" panose="02020603050405020304" pitchFamily="18" charset="0"/>
            </a:endParaRPr>
          </a:p>
          <a:p>
            <a:pPr algn="r" rtl="1">
              <a:lnSpc>
                <a:spcPct val="300000"/>
              </a:lnSpc>
            </a:pPr>
            <a:r>
              <a:rPr lang="fa-IR" b="1" dirty="0">
                <a:solidFill>
                  <a:srgbClr val="C00000"/>
                </a:solidFill>
                <a:latin typeface="Times New Roman" panose="02020603050405020304" pitchFamily="18" charset="0"/>
                <a:ea typeface="Times New Roman" panose="02020603050405020304" pitchFamily="18" charset="0"/>
                <a:cs typeface="Nazanin" panose="00000400000000000000" pitchFamily="2" charset="-78"/>
              </a:rPr>
              <a:t>5-کنترل </a:t>
            </a:r>
            <a:r>
              <a:rPr lang="fa-IR" b="1" dirty="0" smtClean="0">
                <a:solidFill>
                  <a:srgbClr val="C00000"/>
                </a:solidFill>
                <a:latin typeface="Times New Roman" panose="02020603050405020304" pitchFamily="18" charset="0"/>
                <a:ea typeface="Times New Roman" panose="02020603050405020304" pitchFamily="18" charset="0"/>
                <a:cs typeface="Nazanin" panose="00000400000000000000" pitchFamily="2" charset="-78"/>
              </a:rPr>
              <a:t>کنندگان</a:t>
            </a:r>
            <a:r>
              <a:rPr lang="en-US" b="1" dirty="0" smtClean="0">
                <a:latin typeface="Times New Roman" panose="02020603050405020304" pitchFamily="18" charset="0"/>
                <a:ea typeface="Times New Roman" panose="02020603050405020304" pitchFamily="18" charset="0"/>
                <a:cs typeface="Nazanin" panose="00000400000000000000" pitchFamily="2" charset="-78"/>
              </a:rPr>
              <a:t>:</a:t>
            </a:r>
            <a:r>
              <a:rPr lang="fa-IR" b="1" dirty="0" smtClean="0">
                <a:latin typeface="Times New Roman" panose="02020603050405020304" pitchFamily="18" charset="0"/>
                <a:ea typeface="Times New Roman" panose="02020603050405020304" pitchFamily="18" charset="0"/>
                <a:cs typeface="Nazanin" panose="00000400000000000000" pitchFamily="2" charset="-78"/>
              </a:rPr>
              <a:t> </a:t>
            </a:r>
            <a:endParaRPr lang="en-US" dirty="0">
              <a:effectLst/>
              <a:latin typeface="Times New Roman" panose="02020603050405020304" pitchFamily="18" charset="0"/>
              <a:ea typeface="Times New Roman" panose="02020603050405020304" pitchFamily="18" charset="0"/>
            </a:endParaRPr>
          </a:p>
        </p:txBody>
      </p:sp>
      <p:sp>
        <p:nvSpPr>
          <p:cNvPr id="10" name="Rectangle 9"/>
          <p:cNvSpPr/>
          <p:nvPr/>
        </p:nvSpPr>
        <p:spPr>
          <a:xfrm>
            <a:off x="589216" y="2338600"/>
            <a:ext cx="7997780" cy="646331"/>
          </a:xfrm>
          <a:prstGeom prst="rect">
            <a:avLst/>
          </a:prstGeom>
        </p:spPr>
        <p:txBody>
          <a:bodyPr wrap="square">
            <a:spAutoFit/>
          </a:bodyPr>
          <a:lstStyle/>
          <a:p>
            <a:pPr algn="just" rtl="1"/>
            <a:r>
              <a:rPr lang="fa-IR" dirty="0">
                <a:solidFill>
                  <a:srgbClr val="00B0F0"/>
                </a:solidFill>
                <a:latin typeface="Times New Roman" panose="02020603050405020304" pitchFamily="18" charset="0"/>
                <a:ea typeface="Times New Roman" panose="02020603050405020304" pitchFamily="18" charset="0"/>
                <a:cs typeface="Nazanin" panose="00000400000000000000" pitchFamily="2" charset="-78"/>
              </a:rPr>
              <a:t>اعضائی از سازمان می باشند که از کالاها و خدمات استفاده خواهند کرد که در </a:t>
            </a:r>
            <a:r>
              <a:rPr lang="fa-IR" dirty="0" smtClean="0">
                <a:solidFill>
                  <a:srgbClr val="00B0F0"/>
                </a:solidFill>
                <a:latin typeface="Times New Roman" panose="02020603050405020304" pitchFamily="18" charset="0"/>
                <a:ea typeface="Times New Roman" panose="02020603050405020304" pitchFamily="18" charset="0"/>
                <a:cs typeface="Nazanin" panose="00000400000000000000" pitchFamily="2" charset="-78"/>
              </a:rPr>
              <a:t>بیشتر </a:t>
            </a:r>
            <a:r>
              <a:rPr lang="fa-IR" dirty="0">
                <a:solidFill>
                  <a:srgbClr val="00B0F0"/>
                </a:solidFill>
                <a:latin typeface="Times New Roman" panose="02020603050405020304" pitchFamily="18" charset="0"/>
                <a:ea typeface="Times New Roman" panose="02020603050405020304" pitchFamily="18" charset="0"/>
                <a:cs typeface="Nazanin" panose="00000400000000000000" pitchFamily="2" charset="-78"/>
              </a:rPr>
              <a:t>موارد </a:t>
            </a:r>
            <a:r>
              <a:rPr lang="fa-IR" dirty="0" smtClean="0">
                <a:solidFill>
                  <a:srgbClr val="00B0F0"/>
                </a:solidFill>
                <a:latin typeface="Times New Roman" panose="02020603050405020304" pitchFamily="18" charset="0"/>
                <a:ea typeface="Times New Roman" panose="02020603050405020304" pitchFamily="18" charset="0"/>
                <a:cs typeface="Nazanin" panose="00000400000000000000" pitchFamily="2" charset="-78"/>
              </a:rPr>
              <a:t>کاربران</a:t>
            </a:r>
            <a:r>
              <a:rPr lang="en-US" dirty="0" smtClean="0">
                <a:solidFill>
                  <a:srgbClr val="00B0F0"/>
                </a:solidFill>
                <a:latin typeface="Times New Roman" panose="02020603050405020304" pitchFamily="18" charset="0"/>
                <a:ea typeface="Times New Roman" panose="02020603050405020304" pitchFamily="18" charset="0"/>
                <a:cs typeface="Nazanin" panose="00000400000000000000" pitchFamily="2" charset="-78"/>
              </a:rPr>
              <a:t> </a:t>
            </a:r>
            <a:r>
              <a:rPr lang="fa-IR" dirty="0" smtClean="0">
                <a:solidFill>
                  <a:srgbClr val="00B0F0"/>
                </a:solidFill>
                <a:latin typeface="Times New Roman" panose="02020603050405020304" pitchFamily="18" charset="0"/>
                <a:ea typeface="Times New Roman" panose="02020603050405020304" pitchFamily="18" charset="0"/>
                <a:cs typeface="Nazanin" panose="00000400000000000000" pitchFamily="2" charset="-78"/>
              </a:rPr>
              <a:t>پیشنهاد </a:t>
            </a:r>
            <a:endParaRPr lang="en-US" dirty="0" smtClean="0">
              <a:solidFill>
                <a:srgbClr val="00B0F0"/>
              </a:solidFill>
              <a:latin typeface="Times New Roman" panose="02020603050405020304" pitchFamily="18" charset="0"/>
              <a:ea typeface="Times New Roman" panose="02020603050405020304" pitchFamily="18" charset="0"/>
              <a:cs typeface="Nazanin" panose="00000400000000000000" pitchFamily="2" charset="-78"/>
            </a:endParaRPr>
          </a:p>
          <a:p>
            <a:pPr algn="just" rtl="1"/>
            <a:r>
              <a:rPr lang="fa-IR" dirty="0" smtClean="0">
                <a:solidFill>
                  <a:srgbClr val="00B0F0"/>
                </a:solidFill>
                <a:latin typeface="Times New Roman" panose="02020603050405020304" pitchFamily="18" charset="0"/>
                <a:ea typeface="Times New Roman" panose="02020603050405020304" pitchFamily="18" charset="0"/>
                <a:cs typeface="Nazanin" panose="00000400000000000000" pitchFamily="2" charset="-78"/>
              </a:rPr>
              <a:t>خرید را </a:t>
            </a:r>
            <a:r>
              <a:rPr lang="fa-IR" dirty="0">
                <a:solidFill>
                  <a:srgbClr val="00B0F0"/>
                </a:solidFill>
                <a:latin typeface="Times New Roman" panose="02020603050405020304" pitchFamily="18" charset="0"/>
                <a:ea typeface="Times New Roman" panose="02020603050405020304" pitchFamily="18" charset="0"/>
                <a:cs typeface="Nazanin" panose="00000400000000000000" pitchFamily="2" charset="-78"/>
              </a:rPr>
              <a:t>برای اولین بار مطرح کرد و در تعریف مشخصات </a:t>
            </a:r>
            <a:r>
              <a:rPr lang="fa-IR" dirty="0" smtClean="0">
                <a:solidFill>
                  <a:srgbClr val="00B0F0"/>
                </a:solidFill>
                <a:latin typeface="Times New Roman" panose="02020603050405020304" pitchFamily="18" charset="0"/>
                <a:ea typeface="Times New Roman" panose="02020603050405020304" pitchFamily="18" charset="0"/>
                <a:cs typeface="Nazanin" panose="00000400000000000000" pitchFamily="2" charset="-78"/>
              </a:rPr>
              <a:t>محصول</a:t>
            </a:r>
            <a:endParaRPr lang="en-US" dirty="0">
              <a:solidFill>
                <a:srgbClr val="00B0F0"/>
              </a:solidFill>
            </a:endParaRPr>
          </a:p>
        </p:txBody>
      </p:sp>
      <p:sp>
        <p:nvSpPr>
          <p:cNvPr id="11" name="Rectangle 10"/>
          <p:cNvSpPr/>
          <p:nvPr/>
        </p:nvSpPr>
        <p:spPr>
          <a:xfrm>
            <a:off x="862890" y="3120169"/>
            <a:ext cx="7724106" cy="646331"/>
          </a:xfrm>
          <a:prstGeom prst="rect">
            <a:avLst/>
          </a:prstGeom>
        </p:spPr>
        <p:txBody>
          <a:bodyPr wrap="square">
            <a:spAutoFit/>
          </a:bodyPr>
          <a:lstStyle/>
          <a:p>
            <a:pPr algn="just" rtl="1"/>
            <a:r>
              <a:rPr lang="fa-IR" dirty="0">
                <a:solidFill>
                  <a:srgbClr val="FF0000"/>
                </a:solidFill>
                <a:latin typeface="Times New Roman" panose="02020603050405020304" pitchFamily="18" charset="0"/>
                <a:ea typeface="Times New Roman" panose="02020603050405020304" pitchFamily="18" charset="0"/>
                <a:cs typeface="Nazanin" panose="00000400000000000000" pitchFamily="2" charset="-78"/>
              </a:rPr>
              <a:t>اغلب در تعریف مشخصات محصول و ارائه اطلاعات به منظور ارزشیابی گزینه ها </a:t>
            </a:r>
            <a:r>
              <a:rPr lang="fa-IR" dirty="0" smtClean="0">
                <a:solidFill>
                  <a:srgbClr val="FF0000"/>
                </a:solidFill>
                <a:latin typeface="Times New Roman" panose="02020603050405020304" pitchFamily="18" charset="0"/>
                <a:ea typeface="Times New Roman" panose="02020603050405020304" pitchFamily="18" charset="0"/>
                <a:cs typeface="Nazanin" panose="00000400000000000000" pitchFamily="2" charset="-78"/>
              </a:rPr>
              <a:t>کمک </a:t>
            </a:r>
            <a:r>
              <a:rPr lang="fa-IR" dirty="0">
                <a:solidFill>
                  <a:srgbClr val="FF0000"/>
                </a:solidFill>
                <a:latin typeface="Times New Roman" panose="02020603050405020304" pitchFamily="18" charset="0"/>
                <a:ea typeface="Times New Roman" panose="02020603050405020304" pitchFamily="18" charset="0"/>
                <a:cs typeface="Nazanin" panose="00000400000000000000" pitchFamily="2" charset="-78"/>
              </a:rPr>
              <a:t>میکنند علی الخصوص پرسنل فنی تاثیر گذاران مهمی هستند.</a:t>
            </a:r>
            <a:endParaRPr lang="en-US" dirty="0">
              <a:solidFill>
                <a:srgbClr val="FF0000"/>
              </a:solidFill>
            </a:endParaRPr>
          </a:p>
        </p:txBody>
      </p:sp>
      <p:sp>
        <p:nvSpPr>
          <p:cNvPr id="12" name="Rectangle 11"/>
          <p:cNvSpPr/>
          <p:nvPr/>
        </p:nvSpPr>
        <p:spPr>
          <a:xfrm>
            <a:off x="682584" y="3907471"/>
            <a:ext cx="7997780" cy="1200329"/>
          </a:xfrm>
          <a:prstGeom prst="rect">
            <a:avLst/>
          </a:prstGeom>
        </p:spPr>
        <p:txBody>
          <a:bodyPr wrap="square">
            <a:spAutoFit/>
          </a:bodyPr>
          <a:lstStyle/>
          <a:p>
            <a:pPr algn="just" rtl="1"/>
            <a:r>
              <a:rPr lang="fa-IR" dirty="0">
                <a:solidFill>
                  <a:srgbClr val="002060"/>
                </a:solidFill>
                <a:latin typeface="Times New Roman" panose="02020603050405020304" pitchFamily="18" charset="0"/>
                <a:ea typeface="Times New Roman" panose="02020603050405020304" pitchFamily="18" charset="0"/>
                <a:cs typeface="Nazanin" panose="00000400000000000000" pitchFamily="2" charset="-78"/>
              </a:rPr>
              <a:t>دارای مقامی رسمی به منظورانتخاب عرضه کننده محصول و هماهنگ کردن شرایط خرید می باشند، خریداران ممکن است درشکل دهی مشخصات محصول کمک کنند ولی نقش اصلی آنها در انتخاب فروشنده و انجام مذاکرات است درخریدهای پیچیده تر خریداران ممکن است مقامات سطح بالا را هم در مذاکرات شرکت دهند.</a:t>
            </a:r>
            <a:endParaRPr lang="en-US" dirty="0">
              <a:solidFill>
                <a:srgbClr val="002060"/>
              </a:solidFill>
              <a:latin typeface="Times New Roman" panose="02020603050405020304" pitchFamily="18" charset="0"/>
              <a:ea typeface="Times New Roman" panose="02020603050405020304" pitchFamily="18" charset="0"/>
            </a:endParaRPr>
          </a:p>
          <a:p>
            <a:pPr algn="just" rtl="1"/>
            <a:r>
              <a:rPr lang="fa-IR" dirty="0">
                <a:solidFill>
                  <a:srgbClr val="002060"/>
                </a:solidFill>
                <a:latin typeface="Times New Roman" panose="02020603050405020304" pitchFamily="18" charset="0"/>
                <a:ea typeface="Times New Roman" panose="02020603050405020304" pitchFamily="18" charset="0"/>
                <a:cs typeface="Nazanin" panose="00000400000000000000" pitchFamily="2" charset="-78"/>
              </a:rPr>
              <a:t> </a:t>
            </a:r>
            <a:endParaRPr lang="en-US" dirty="0">
              <a:solidFill>
                <a:srgbClr val="002060"/>
              </a:solidFill>
              <a:effectLst/>
              <a:latin typeface="Times New Roman" panose="02020603050405020304" pitchFamily="18" charset="0"/>
              <a:ea typeface="Times New Roman" panose="02020603050405020304" pitchFamily="18" charset="0"/>
            </a:endParaRPr>
          </a:p>
        </p:txBody>
      </p:sp>
      <p:sp>
        <p:nvSpPr>
          <p:cNvPr id="13" name="Rectangle 12"/>
          <p:cNvSpPr/>
          <p:nvPr/>
        </p:nvSpPr>
        <p:spPr>
          <a:xfrm>
            <a:off x="1055003" y="4812744"/>
            <a:ext cx="7583509" cy="646331"/>
          </a:xfrm>
          <a:prstGeom prst="rect">
            <a:avLst/>
          </a:prstGeom>
        </p:spPr>
        <p:txBody>
          <a:bodyPr wrap="square">
            <a:spAutoFit/>
          </a:bodyPr>
          <a:lstStyle/>
          <a:p>
            <a:pPr algn="r" rtl="1"/>
            <a:r>
              <a:rPr lang="fa-IR" dirty="0">
                <a:solidFill>
                  <a:srgbClr val="0070C0"/>
                </a:solidFill>
                <a:latin typeface="Times New Roman" panose="02020603050405020304" pitchFamily="18" charset="0"/>
                <a:ea typeface="Times New Roman" panose="02020603050405020304" pitchFamily="18" charset="0"/>
                <a:cs typeface="Nazanin" panose="00000400000000000000" pitchFamily="2" charset="-78"/>
              </a:rPr>
              <a:t>دارای اختایر رسمی یا غیررسمی در انتخاب یا تایید عرضه کنندگان نهائی محصول می باشند و در خریدهای معمول خریداران همان تصمیم گیرندگان یا حداقل تایید کنندگان هستند.</a:t>
            </a:r>
            <a:endParaRPr lang="en-US" dirty="0">
              <a:solidFill>
                <a:srgbClr val="0070C0"/>
              </a:solidFill>
            </a:endParaRPr>
          </a:p>
        </p:txBody>
      </p:sp>
      <p:sp>
        <p:nvSpPr>
          <p:cNvPr id="14" name="Rectangle 13"/>
          <p:cNvSpPr/>
          <p:nvPr/>
        </p:nvSpPr>
        <p:spPr>
          <a:xfrm>
            <a:off x="946598" y="5567506"/>
            <a:ext cx="7733766" cy="923330"/>
          </a:xfrm>
          <a:prstGeom prst="rect">
            <a:avLst/>
          </a:prstGeom>
        </p:spPr>
        <p:txBody>
          <a:bodyPr wrap="square">
            <a:spAutoFit/>
          </a:bodyPr>
          <a:lstStyle/>
          <a:p>
            <a:pPr algn="just" rtl="1"/>
            <a:r>
              <a:rPr lang="fa-IR" dirty="0">
                <a:solidFill>
                  <a:srgbClr val="C00000"/>
                </a:solidFill>
                <a:latin typeface="Times New Roman" panose="02020603050405020304" pitchFamily="18" charset="0"/>
                <a:ea typeface="Times New Roman" panose="02020603050405020304" pitchFamily="18" charset="0"/>
                <a:cs typeface="Nazanin" panose="00000400000000000000" pitchFamily="2" charset="-78"/>
              </a:rPr>
              <a:t>جریان اطلاعات به سوی دیگران را کنترل می کنند برای مثال  ماموران خرید این صلاحیت را دارند تا فروشندگان را از تماس مستقیم با کاربران و تصمیم گیرندگان حفظ کنند سایر مراقبین شامل پرسنل فنی و حتی منشی های مشخصی میشوند.</a:t>
            </a:r>
            <a:endParaRPr lang="en-US" dirty="0">
              <a:solidFill>
                <a:srgbClr val="C00000"/>
              </a:solidFill>
              <a:effectLst/>
              <a:latin typeface="Times New Roman" panose="02020603050405020304" pitchFamily="18" charset="0"/>
              <a:ea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83444525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ppt_x"/>
                                          </p:val>
                                        </p:tav>
                                        <p:tav tm="100000">
                                          <p:val>
                                            <p:strVal val="#ppt_x"/>
                                          </p:val>
                                        </p:tav>
                                      </p:tavLst>
                                    </p:anim>
                                    <p:anim calcmode="lin" valueType="num">
                                      <p:cBhvr additive="base">
                                        <p:cTn id="1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additive="base">
                                        <p:cTn id="34" dur="500" fill="hold"/>
                                        <p:tgtEl>
                                          <p:spTgt spid="14"/>
                                        </p:tgtEl>
                                        <p:attrNameLst>
                                          <p:attrName>ppt_x</p:attrName>
                                        </p:attrNameLst>
                                      </p:cBhvr>
                                      <p:tavLst>
                                        <p:tav tm="0">
                                          <p:val>
                                            <p:strVal val="#ppt_x"/>
                                          </p:val>
                                        </p:tav>
                                        <p:tav tm="100000">
                                          <p:val>
                                            <p:strVal val="#ppt_x"/>
                                          </p:val>
                                        </p:tav>
                                      </p:tavLst>
                                    </p:anim>
                                    <p:anim calcmode="lin" valueType="num">
                                      <p:cBhvr additive="base">
                                        <p:cTn id="3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uble Wave 1"/>
          <p:cNvSpPr/>
          <p:nvPr/>
        </p:nvSpPr>
        <p:spPr>
          <a:xfrm>
            <a:off x="4018208" y="643945"/>
            <a:ext cx="4327301" cy="605308"/>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000" dirty="0" smtClean="0">
                <a:cs typeface="+mj-cs"/>
              </a:rPr>
              <a:t>مرکز خرید</a:t>
            </a:r>
            <a:endParaRPr lang="en-US" sz="2000" dirty="0">
              <a:cs typeface="+mj-cs"/>
            </a:endParaRPr>
          </a:p>
        </p:txBody>
      </p:sp>
      <p:sp>
        <p:nvSpPr>
          <p:cNvPr id="3" name="Rectangle 2"/>
          <p:cNvSpPr/>
          <p:nvPr/>
        </p:nvSpPr>
        <p:spPr>
          <a:xfrm>
            <a:off x="1159100" y="1907480"/>
            <a:ext cx="10547796" cy="3381695"/>
          </a:xfrm>
          <a:prstGeom prst="rect">
            <a:avLst/>
          </a:prstGeom>
        </p:spPr>
        <p:txBody>
          <a:bodyPr wrap="square">
            <a:spAutoFit/>
          </a:bodyPr>
          <a:lstStyle/>
          <a:p>
            <a:pPr algn="just"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مرکز خرید واحدی ثابت و دارای تعریفی رسمی در درون سازمان خرید نمی باشد بلکه مجموعه از نقش های خرید فرضی توسط افرادی متفاوت برای خریدهای متفاوت می باشد درون سازمان اندازه و ساختار مرکز خرید برای محصولات و شرایط خرید مختلف متفاوت می باشد در برخی موارد تنها یک فرد (مامور خرید) تمام نقش های مرکز خرید را ایفاد می کند و در خریدهای پیچیده تر ممکن است تا 20 الی 30 از سطوح مختلف سازمان در این مرکز نقش داشته باشند. مفهوم مرکز خرید مصرف چالشی عمده در بازاریابی می باشد بازاریاب تجاری باید بداند.</a:t>
            </a:r>
            <a:endParaRPr lang="en-US" dirty="0">
              <a:latin typeface="Times New Roman" panose="02020603050405020304" pitchFamily="18" charset="0"/>
              <a:ea typeface="Times New Roman" panose="02020603050405020304" pitchFamily="18" charset="0"/>
            </a:endParaRPr>
          </a:p>
          <a:p>
            <a:pPr algn="just"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 </a:t>
            </a:r>
            <a:r>
              <a:rPr lang="fa-IR" dirty="0" smtClean="0">
                <a:latin typeface="Times New Roman" panose="02020603050405020304" pitchFamily="18" charset="0"/>
                <a:ea typeface="Times New Roman" panose="02020603050405020304" pitchFamily="18" charset="0"/>
                <a:cs typeface="Nazanin" panose="00000400000000000000" pitchFamily="2" charset="-78"/>
              </a:rPr>
              <a:t> </a:t>
            </a:r>
            <a:r>
              <a:rPr lang="fa-IR" dirty="0">
                <a:latin typeface="Times New Roman" panose="02020603050405020304" pitchFamily="18" charset="0"/>
                <a:ea typeface="Times New Roman" panose="02020603050405020304" pitchFamily="18" charset="0"/>
                <a:cs typeface="Nazanin" panose="00000400000000000000" pitchFamily="2" charset="-78"/>
              </a:rPr>
              <a:t>چه کسی در تصمیم گیری شرکت می کند </a:t>
            </a:r>
            <a:endParaRPr lang="en-US" dirty="0">
              <a:latin typeface="Times New Roman" panose="02020603050405020304" pitchFamily="18" charset="0"/>
              <a:ea typeface="Times New Roman" panose="02020603050405020304" pitchFamily="18" charset="0"/>
            </a:endParaRPr>
          </a:p>
          <a:p>
            <a:pPr algn="just"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تاثیر نسبی هر شرکت کننده چیست </a:t>
            </a:r>
            <a:endParaRPr lang="en-US" dirty="0">
              <a:latin typeface="Times New Roman" panose="02020603050405020304" pitchFamily="18" charset="0"/>
              <a:ea typeface="Times New Roman" panose="02020603050405020304" pitchFamily="18" charset="0"/>
            </a:endParaRPr>
          </a:p>
          <a:p>
            <a:pPr algn="just"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و هر شرکت کننده در تصمیم گیری چه معیارهایی را مدنظر قرار می دهد.</a:t>
            </a:r>
            <a:endParaRPr lang="en-US" dirty="0">
              <a:latin typeface="Times New Roman" panose="02020603050405020304" pitchFamily="18" charset="0"/>
              <a:ea typeface="Times New Roman" panose="02020603050405020304" pitchFamily="18" charset="0"/>
            </a:endParaRPr>
          </a:p>
          <a:p>
            <a:pPr algn="just"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(که ممکن است روند فروش را از 6 ماه تا 2 سال طولانی کند – (کمیته های خرید) حتی شرکت کنندگان نیز ممکن است متغییر باشند.</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42007312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3889421" y="244698"/>
            <a:ext cx="4597757" cy="682580"/>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000" dirty="0">
                <a:solidFill>
                  <a:schemeClr val="tx1"/>
                </a:solidFill>
                <a:cs typeface="+mj-cs"/>
              </a:rPr>
              <a:t>عوامل موثر </a:t>
            </a:r>
            <a:r>
              <a:rPr lang="fa-IR" sz="2000" dirty="0" smtClean="0">
                <a:solidFill>
                  <a:schemeClr val="tx1"/>
                </a:solidFill>
                <a:cs typeface="+mj-cs"/>
              </a:rPr>
              <a:t>بر روی </a:t>
            </a:r>
            <a:r>
              <a:rPr lang="fa-IR" sz="2000" dirty="0">
                <a:solidFill>
                  <a:schemeClr val="tx1"/>
                </a:solidFill>
                <a:cs typeface="+mj-cs"/>
              </a:rPr>
              <a:t>خریداران تجاری</a:t>
            </a:r>
            <a:endParaRPr lang="en-US" sz="2000" dirty="0">
              <a:solidFill>
                <a:schemeClr val="tx1"/>
              </a:solidFill>
              <a:cs typeface="+mj-cs"/>
            </a:endParaRPr>
          </a:p>
        </p:txBody>
      </p:sp>
      <p:pic>
        <p:nvPicPr>
          <p:cNvPr id="9" name="Picture 8">
            <a:hlinkClick r:id="rId2" action="ppaction://hlinksldjump"/>
          </p:cNvPr>
          <p:cNvPicPr>
            <a:picLocks noChangeAspect="1"/>
          </p:cNvPicPr>
          <p:nvPr/>
        </p:nvPicPr>
        <p:blipFill>
          <a:blip r:embed="rId3"/>
          <a:stretch>
            <a:fillRect/>
          </a:stretch>
        </p:blipFill>
        <p:spPr>
          <a:xfrm>
            <a:off x="1540753" y="3909266"/>
            <a:ext cx="1900561" cy="2346780"/>
          </a:xfrm>
          <a:prstGeom prst="rect">
            <a:avLst/>
          </a:prstGeom>
        </p:spPr>
      </p:pic>
      <p:pic>
        <p:nvPicPr>
          <p:cNvPr id="10" name="Picture 9">
            <a:hlinkClick r:id="rId4" action="ppaction://hlinksldjump"/>
          </p:cNvPr>
          <p:cNvPicPr>
            <a:picLocks noChangeAspect="1"/>
          </p:cNvPicPr>
          <p:nvPr/>
        </p:nvPicPr>
        <p:blipFill>
          <a:blip r:embed="rId5"/>
          <a:stretch>
            <a:fillRect/>
          </a:stretch>
        </p:blipFill>
        <p:spPr>
          <a:xfrm>
            <a:off x="3764034" y="3909266"/>
            <a:ext cx="1917088" cy="2346780"/>
          </a:xfrm>
          <a:prstGeom prst="rect">
            <a:avLst/>
          </a:prstGeom>
        </p:spPr>
      </p:pic>
      <p:pic>
        <p:nvPicPr>
          <p:cNvPr id="11" name="Picture 10">
            <a:hlinkClick r:id="rId6" action="ppaction://hlinksldjump"/>
          </p:cNvPr>
          <p:cNvPicPr>
            <a:picLocks noChangeAspect="1"/>
          </p:cNvPicPr>
          <p:nvPr/>
        </p:nvPicPr>
        <p:blipFill>
          <a:blip r:embed="rId7"/>
          <a:stretch>
            <a:fillRect/>
          </a:stretch>
        </p:blipFill>
        <p:spPr>
          <a:xfrm>
            <a:off x="6003842" y="3958846"/>
            <a:ext cx="2082354" cy="2297200"/>
          </a:xfrm>
          <a:prstGeom prst="rect">
            <a:avLst/>
          </a:prstGeom>
        </p:spPr>
      </p:pic>
      <p:pic>
        <p:nvPicPr>
          <p:cNvPr id="12" name="Picture 11">
            <a:hlinkClick r:id="rId8" action="ppaction://hlinksldjump"/>
          </p:cNvPr>
          <p:cNvPicPr>
            <a:picLocks noChangeAspect="1"/>
          </p:cNvPicPr>
          <p:nvPr/>
        </p:nvPicPr>
        <p:blipFill>
          <a:blip r:embed="rId9"/>
          <a:stretch>
            <a:fillRect/>
          </a:stretch>
        </p:blipFill>
        <p:spPr>
          <a:xfrm>
            <a:off x="8408916" y="3958846"/>
            <a:ext cx="2849594" cy="2282913"/>
          </a:xfrm>
          <a:prstGeom prst="rect">
            <a:avLst/>
          </a:prstGeom>
        </p:spPr>
      </p:pic>
      <p:sp>
        <p:nvSpPr>
          <p:cNvPr id="13" name="Rectangle 12"/>
          <p:cNvSpPr/>
          <p:nvPr/>
        </p:nvSpPr>
        <p:spPr>
          <a:xfrm>
            <a:off x="1391891" y="1193170"/>
            <a:ext cx="10028829" cy="2135200"/>
          </a:xfrm>
          <a:prstGeom prst="rect">
            <a:avLst/>
          </a:prstGeom>
        </p:spPr>
        <p:txBody>
          <a:bodyPr wrap="square">
            <a:spAutoFit/>
          </a:bodyPr>
          <a:lstStyle/>
          <a:p>
            <a:pPr algn="just"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خریداران تجاری به هنگام اتخاذ تصمیمات خرید خود در معرض محرکهای زیادی می باشند برخی از بازاریابان براین باورند که عمده این محرکها اقتصادی هستند </a:t>
            </a:r>
            <a:r>
              <a:rPr lang="fa-IR" dirty="0" smtClean="0">
                <a:latin typeface="Times New Roman" panose="02020603050405020304" pitchFamily="18" charset="0"/>
                <a:ea typeface="Times New Roman" panose="02020603050405020304" pitchFamily="18" charset="0"/>
                <a:cs typeface="Nazanin" panose="00000400000000000000" pitchFamily="2" charset="-78"/>
              </a:rPr>
              <a:t>آنها </a:t>
            </a:r>
            <a:r>
              <a:rPr lang="fa-IR" dirty="0">
                <a:latin typeface="Times New Roman" panose="02020603050405020304" pitchFamily="18" charset="0"/>
                <a:ea typeface="Times New Roman" panose="02020603050405020304" pitchFamily="18" charset="0"/>
                <a:cs typeface="Nazanin" panose="00000400000000000000" pitchFamily="2" charset="-78"/>
              </a:rPr>
              <a:t>می پندارند که خریداران به دنبال فروشندگانی می باشند که کمترین قیمت یا بهترین محصول یا بیشترین خدمات را ارائه می دهد در نتیجه آنها تمرکز خود را روی ارائه مزایای قوی اقتصادی به خریداران می گذارند با این وجود خریداران تجاری در واقع به هر دوی عوامل شخصی و اقتصادی واکنش نشان می دهند پشت آن </a:t>
            </a:r>
            <a:r>
              <a:rPr lang="fa-IR" dirty="0" smtClean="0">
                <a:latin typeface="Times New Roman" panose="02020603050405020304" pitchFamily="18" charset="0"/>
                <a:ea typeface="Times New Roman" panose="02020603050405020304" pitchFamily="18" charset="0"/>
                <a:cs typeface="Nazanin" panose="00000400000000000000" pitchFamily="2" charset="-78"/>
              </a:rPr>
              <a:t>شخصیت </a:t>
            </a:r>
            <a:r>
              <a:rPr lang="fa-IR" dirty="0">
                <a:latin typeface="Times New Roman" panose="02020603050405020304" pitchFamily="18" charset="0"/>
                <a:ea typeface="Times New Roman" panose="02020603050405020304" pitchFamily="18" charset="0"/>
                <a:cs typeface="Nazanin" panose="00000400000000000000" pitchFamily="2" charset="-78"/>
              </a:rPr>
              <a:t>سرد حسابگر خنثی </a:t>
            </a:r>
            <a:r>
              <a:rPr lang="fa-IR" dirty="0" smtClean="0">
                <a:latin typeface="Times New Roman" panose="02020603050405020304" pitchFamily="18" charset="0"/>
                <a:ea typeface="Times New Roman" panose="02020603050405020304" pitchFamily="18" charset="0"/>
                <a:cs typeface="Nazanin" panose="00000400000000000000" pitchFamily="2" charset="-78"/>
              </a:rPr>
              <a:t>خریداران تجاری هم </a:t>
            </a:r>
            <a:r>
              <a:rPr lang="fa-IR" dirty="0">
                <a:latin typeface="Times New Roman" panose="02020603050405020304" pitchFamily="18" charset="0"/>
                <a:ea typeface="Times New Roman" panose="02020603050405020304" pitchFamily="18" charset="0"/>
                <a:cs typeface="Nazanin" panose="00000400000000000000" pitchFamily="2" charset="-78"/>
              </a:rPr>
              <a:t>انسان بوده و رفتاری اجتماعی دارند آنها به منطق و احساسات واکنش نشان می دهند.</a:t>
            </a:r>
            <a:endParaRPr lang="en-US" sz="1600" dirty="0">
              <a:effectLst/>
              <a:latin typeface="Times New Roman" panose="02020603050405020304" pitchFamily="18" charset="0"/>
              <a:ea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19</a:t>
            </a:fld>
            <a:endParaRPr lang="en-US" dirty="0"/>
          </a:p>
        </p:txBody>
      </p:sp>
      <p:pic>
        <p:nvPicPr>
          <p:cNvPr id="15" name="Picture 14">
            <a:hlinkClick r:id="rId10" action="ppaction://hlinksldjump"/>
          </p:cNvPr>
          <p:cNvPicPr>
            <a:picLocks noChangeAspect="1"/>
          </p:cNvPicPr>
          <p:nvPr/>
        </p:nvPicPr>
        <p:blipFill>
          <a:blip r:embed="rId11"/>
          <a:stretch>
            <a:fillRect/>
          </a:stretch>
        </p:blipFill>
        <p:spPr>
          <a:xfrm>
            <a:off x="0" y="6086475"/>
            <a:ext cx="733425" cy="771525"/>
          </a:xfrm>
          <a:prstGeom prst="rect">
            <a:avLst/>
          </a:prstGeom>
        </p:spPr>
      </p:pic>
    </p:spTree>
    <p:extLst>
      <p:ext uri="{BB962C8B-B14F-4D97-AF65-F5344CB8AC3E}">
        <p14:creationId xmlns:p14="http://schemas.microsoft.com/office/powerpoint/2010/main" val="2100605763"/>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9459" y="1493950"/>
            <a:ext cx="10018713" cy="4284372"/>
          </a:xfrm>
        </p:spPr>
        <p:txBody>
          <a:bodyPr>
            <a:normAutofit/>
          </a:bodyPr>
          <a:lstStyle/>
          <a:p>
            <a:pPr marL="0" indent="0" algn="ctr">
              <a:lnSpc>
                <a:spcPct val="150000"/>
              </a:lnSpc>
              <a:buNone/>
            </a:pPr>
            <a:r>
              <a:rPr lang="fa-IR" sz="2600" dirty="0">
                <a:latin typeface="IranNastaliq" panose="02020505000000020003" pitchFamily="18" charset="0"/>
                <a:cs typeface="+mj-cs"/>
              </a:rPr>
              <a:t>موضوع </a:t>
            </a:r>
            <a:r>
              <a:rPr lang="fa-IR" sz="2600" dirty="0" smtClean="0">
                <a:latin typeface="IranNastaliq" panose="02020505000000020003" pitchFamily="18" charset="0"/>
                <a:cs typeface="+mj-cs"/>
              </a:rPr>
              <a:t>:دسترسی سریع به اصول بازار یابی 2012 کاتلر(فصل ششم)</a:t>
            </a:r>
            <a:endParaRPr lang="fa-IR" sz="2600" dirty="0">
              <a:latin typeface="IranNastaliq" panose="02020505000000020003" pitchFamily="18" charset="0"/>
              <a:cs typeface="+mj-cs"/>
            </a:endParaRPr>
          </a:p>
          <a:p>
            <a:pPr marL="0" indent="0" algn="ctr">
              <a:lnSpc>
                <a:spcPct val="150000"/>
              </a:lnSpc>
              <a:buNone/>
            </a:pPr>
            <a:r>
              <a:rPr lang="fa-IR" sz="2600" dirty="0">
                <a:latin typeface="IranNastaliq" panose="02020505000000020003" pitchFamily="18" charset="0"/>
                <a:cs typeface="+mj-cs"/>
              </a:rPr>
              <a:t>استاد : جناب آقای دکتر </a:t>
            </a:r>
            <a:r>
              <a:rPr lang="fa-IR" sz="2600" dirty="0" smtClean="0">
                <a:latin typeface="IranNastaliq" panose="02020505000000020003" pitchFamily="18" charset="0"/>
                <a:cs typeface="+mj-cs"/>
              </a:rPr>
              <a:t>پرند</a:t>
            </a:r>
          </a:p>
          <a:p>
            <a:pPr marL="0" indent="0" algn="ctr">
              <a:lnSpc>
                <a:spcPct val="150000"/>
              </a:lnSpc>
              <a:buNone/>
            </a:pPr>
            <a:r>
              <a:rPr lang="fa-IR" sz="2600" dirty="0" smtClean="0">
                <a:latin typeface="IranNastaliq" panose="02020505000000020003" pitchFamily="18" charset="0"/>
                <a:cs typeface="+mj-cs"/>
              </a:rPr>
              <a:t>تهیه </a:t>
            </a:r>
            <a:r>
              <a:rPr lang="fa-IR" sz="2600" dirty="0">
                <a:latin typeface="IranNastaliq" panose="02020505000000020003" pitchFamily="18" charset="0"/>
                <a:cs typeface="+mj-cs"/>
              </a:rPr>
              <a:t>کننده : یونس پرهامی </a:t>
            </a:r>
            <a:r>
              <a:rPr lang="fa-IR" sz="2600" dirty="0" smtClean="0">
                <a:latin typeface="IranNastaliq" panose="02020505000000020003" pitchFamily="18" charset="0"/>
                <a:cs typeface="+mj-cs"/>
              </a:rPr>
              <a:t>نیا</a:t>
            </a:r>
          </a:p>
          <a:p>
            <a:pPr marL="0" indent="0" algn="ctr">
              <a:lnSpc>
                <a:spcPct val="150000"/>
              </a:lnSpc>
              <a:buNone/>
            </a:pPr>
            <a:r>
              <a:rPr lang="fa-IR" sz="2600" dirty="0" smtClean="0">
                <a:latin typeface="IranNastaliq" panose="02020505000000020003" pitchFamily="18" charset="0"/>
                <a:cs typeface="+mj-cs"/>
              </a:rPr>
              <a:t>شماره دانشجویی:930520270</a:t>
            </a:r>
          </a:p>
          <a:p>
            <a:pPr marL="0" indent="0" algn="ctr">
              <a:lnSpc>
                <a:spcPct val="150000"/>
              </a:lnSpc>
              <a:buNone/>
            </a:pPr>
            <a:r>
              <a:rPr lang="fa-IR" sz="2600" dirty="0" smtClean="0">
                <a:latin typeface="IranNastaliq" panose="02020505000000020003" pitchFamily="18" charset="0"/>
                <a:cs typeface="+mj-cs"/>
              </a:rPr>
              <a:t>سکشن 7:30 پنج شنبه  بهار 94</a:t>
            </a:r>
            <a:endParaRPr lang="en-US" sz="2600" dirty="0">
              <a:latin typeface="IranNastaliq" panose="02020505000000020003" pitchFamily="18" charset="0"/>
              <a:cs typeface="+mj-cs"/>
            </a:endParaRPr>
          </a:p>
          <a:p>
            <a:pPr marL="0" indent="0">
              <a:lnSpc>
                <a:spcPct val="150000"/>
              </a:lnSpc>
              <a:buNone/>
            </a:pPr>
            <a:endParaRPr lang="en-US" sz="2600" dirty="0">
              <a:latin typeface="IranNastaliq" panose="02020505000000020003" pitchFamily="18" charset="0"/>
              <a:cs typeface="+mj-cs"/>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6215872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4185633" y="167426"/>
            <a:ext cx="3850783" cy="669702"/>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000" dirty="0" smtClean="0">
                <a:solidFill>
                  <a:schemeClr val="tx1"/>
                </a:solidFill>
                <a:cs typeface="+mj-cs"/>
              </a:rPr>
              <a:t>عوامل محیطی</a:t>
            </a:r>
          </a:p>
        </p:txBody>
      </p:sp>
      <p:sp>
        <p:nvSpPr>
          <p:cNvPr id="5" name="Rectangle 4"/>
          <p:cNvSpPr/>
          <p:nvPr/>
        </p:nvSpPr>
        <p:spPr>
          <a:xfrm>
            <a:off x="1184856" y="2432553"/>
            <a:ext cx="10109916" cy="2125069"/>
          </a:xfrm>
          <a:prstGeom prst="rect">
            <a:avLst/>
          </a:prstGeom>
        </p:spPr>
        <p:txBody>
          <a:bodyPr wrap="square">
            <a:spAutoFit/>
          </a:bodyPr>
          <a:lstStyle/>
          <a:p>
            <a:pPr algn="just" rtl="1">
              <a:lnSpc>
                <a:spcPct val="150000"/>
              </a:lnSpc>
            </a:pPr>
            <a:r>
              <a:rPr lang="fa-IR" dirty="0">
                <a:latin typeface="Calibri" panose="020F0502020204030204" pitchFamily="34" charset="0"/>
                <a:ea typeface="Calibri" panose="020F0502020204030204" pitchFamily="34" charset="0"/>
                <a:cs typeface="Arial" panose="020B0604020202020204" pitchFamily="34" charset="0"/>
              </a:rPr>
              <a:t>خریداران تجاری به شدت تحت تاثیر عواملی درمحیط اقتصادی فعلی وپیش رو، از قبیل سطح تقاضای اولیه ، چشم انداز اقتصادی و هزینه مالی هستند ، عامل اقتصادی دیگر کمبود مواد اولیه کلیدی میباشد هم چنین خریداران تجاری تحت تاثیر توسعه های صنعتی ، سیاسی و رقابتی موجود در محیط می باشند . در نهایت فرهنگ و سنن میتوانند شدیداّ روی واکنش خریدار تجاری نسبت به استراتژی های ارائه شده و رفتار بازاریاب علی الخصوص در محیط بازاریابی بین المللی اثر داشته باشند، بازاریاب تجاری باید این عوامل را مد نظ</a:t>
            </a:r>
            <a:r>
              <a:rPr lang="fa-IR" i="1" dirty="0">
                <a:latin typeface="Calibri" panose="020F0502020204030204" pitchFamily="34" charset="0"/>
                <a:ea typeface="Calibri" panose="020F0502020204030204" pitchFamily="34" charset="0"/>
                <a:cs typeface="Arial" panose="020B0604020202020204" pitchFamily="34" charset="0"/>
              </a:rPr>
              <a:t>ر قرار دهد و تعیین کند این عوامل روی خریدار چه اثری می گذارند و سعی کند این چالشها را به فرصت تبدیل کند.</a:t>
            </a:r>
            <a:endParaRPr lang="en-US"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20</a:t>
            </a:fld>
            <a:endParaRPr lang="en-US" dirty="0"/>
          </a:p>
        </p:txBody>
      </p:sp>
      <p:pic>
        <p:nvPicPr>
          <p:cNvPr id="3" name="Picture 2">
            <a:hlinkClick r:id="rId2" action="ppaction://hlinksldjump"/>
          </p:cNvPr>
          <p:cNvPicPr>
            <a:picLocks noChangeAspect="1"/>
          </p:cNvPicPr>
          <p:nvPr/>
        </p:nvPicPr>
        <p:blipFill>
          <a:blip r:embed="rId3"/>
          <a:stretch>
            <a:fillRect/>
          </a:stretch>
        </p:blipFill>
        <p:spPr>
          <a:xfrm>
            <a:off x="2357619" y="5403461"/>
            <a:ext cx="1707028" cy="646232"/>
          </a:xfrm>
          <a:prstGeom prst="rect">
            <a:avLst/>
          </a:prstGeom>
        </p:spPr>
      </p:pic>
    </p:spTree>
    <p:extLst>
      <p:ext uri="{BB962C8B-B14F-4D97-AF65-F5344CB8AC3E}">
        <p14:creationId xmlns:p14="http://schemas.microsoft.com/office/powerpoint/2010/main" val="36400712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4185631" y="553793"/>
            <a:ext cx="3850783" cy="669702"/>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000" dirty="0" smtClean="0">
                <a:solidFill>
                  <a:schemeClr val="tx1"/>
                </a:solidFill>
                <a:cs typeface="+mj-cs"/>
              </a:rPr>
              <a:t>عوامل سازمانی</a:t>
            </a:r>
          </a:p>
        </p:txBody>
      </p:sp>
      <p:sp>
        <p:nvSpPr>
          <p:cNvPr id="6" name="Rectangle 5"/>
          <p:cNvSpPr/>
          <p:nvPr/>
        </p:nvSpPr>
        <p:spPr>
          <a:xfrm>
            <a:off x="1764405" y="2485623"/>
            <a:ext cx="9311425" cy="1477328"/>
          </a:xfrm>
          <a:prstGeom prst="rect">
            <a:avLst/>
          </a:prstGeom>
        </p:spPr>
        <p:txBody>
          <a:bodyPr wrap="square">
            <a:spAutoFit/>
          </a:bodyPr>
          <a:lstStyle/>
          <a:p>
            <a:pPr algn="just" rtl="1">
              <a:lnSpc>
                <a:spcPct val="150000"/>
              </a:lnSpc>
            </a:pPr>
            <a:r>
              <a:rPr lang="fa-IR" sz="2000" i="1" dirty="0">
                <a:latin typeface="Calibri" panose="020F0502020204030204" pitchFamily="34" charset="0"/>
                <a:ea typeface="Calibri" panose="020F0502020204030204" pitchFamily="34" charset="0"/>
                <a:cs typeface="Arial" panose="020B0604020202020204" pitchFamily="34" charset="0"/>
              </a:rPr>
              <a:t>هرسازمان خریدی ، اهداف ، سیاستها،رویه ها و ساختار مخصوص به خود را دارد و بازاریاب باید درک خوبی ازاین عوامل داشته باشد مثلا چه تعداد از افراد در تصمیم گیری خرید دخیل هستند؟آنها چه کسانی هستند ؟معیارهای ارزیابی آنها چیست ؟</a:t>
            </a:r>
            <a:endParaRPr lang="en-US" sz="2000"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21</a:t>
            </a:fld>
            <a:endParaRPr lang="en-US" dirty="0"/>
          </a:p>
        </p:txBody>
      </p:sp>
      <p:pic>
        <p:nvPicPr>
          <p:cNvPr id="8" name="Picture 7">
            <a:hlinkClick r:id="rId2" action="ppaction://hlinksldjump"/>
          </p:cNvPr>
          <p:cNvPicPr>
            <a:picLocks noChangeAspect="1"/>
          </p:cNvPicPr>
          <p:nvPr/>
        </p:nvPicPr>
        <p:blipFill>
          <a:blip r:embed="rId3"/>
          <a:stretch>
            <a:fillRect/>
          </a:stretch>
        </p:blipFill>
        <p:spPr>
          <a:xfrm>
            <a:off x="2357619" y="5403461"/>
            <a:ext cx="1707028" cy="646232"/>
          </a:xfrm>
          <a:prstGeom prst="rect">
            <a:avLst/>
          </a:prstGeom>
        </p:spPr>
      </p:pic>
    </p:spTree>
    <p:extLst>
      <p:ext uri="{BB962C8B-B14F-4D97-AF65-F5344CB8AC3E}">
        <p14:creationId xmlns:p14="http://schemas.microsoft.com/office/powerpoint/2010/main" val="1871190410"/>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4185631" y="553793"/>
            <a:ext cx="3850783" cy="669702"/>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000" dirty="0" smtClean="0">
                <a:solidFill>
                  <a:schemeClr val="tx1"/>
                </a:solidFill>
                <a:cs typeface="+mj-cs"/>
              </a:rPr>
              <a:t>عوامل میان فردی</a:t>
            </a:r>
          </a:p>
        </p:txBody>
      </p:sp>
      <p:sp>
        <p:nvSpPr>
          <p:cNvPr id="7" name="Rectangle 6"/>
          <p:cNvSpPr/>
          <p:nvPr/>
        </p:nvSpPr>
        <p:spPr>
          <a:xfrm>
            <a:off x="1249251" y="2577595"/>
            <a:ext cx="10006884" cy="1338828"/>
          </a:xfrm>
          <a:prstGeom prst="rect">
            <a:avLst/>
          </a:prstGeom>
        </p:spPr>
        <p:txBody>
          <a:bodyPr wrap="square">
            <a:spAutoFit/>
          </a:bodyPr>
          <a:lstStyle/>
          <a:p>
            <a:pPr algn="just" rtl="1">
              <a:lnSpc>
                <a:spcPct val="150000"/>
              </a:lnSpc>
            </a:pPr>
            <a:r>
              <a:rPr lang="fa-IR" i="1" dirty="0">
                <a:latin typeface="Calibri" panose="020F0502020204030204" pitchFamily="34" charset="0"/>
                <a:ea typeface="Calibri" panose="020F0502020204030204" pitchFamily="34" charset="0"/>
                <a:cs typeface="Arial" panose="020B0604020202020204" pitchFamily="34" charset="0"/>
              </a:rPr>
              <a:t>مرکز خرید معمولاّ متشکل از تعداد زیادی از شرکت کنندگان می باشد که بر روی هم تاثیر می گذارند ، بنا براین عوامل میان فردی هم برفرایند خرید تجاری اثر می گذارند، با این وجود درک رابطه بین فردی معمولا کار دشواری است،روابط بین فردی از قبیل محبوبیت ،قابلیتهای فنی ،رابطه های خاص با سایر شرکت کنندگان مهم و... می توانند تاثیرات مهمی در تصمیم گیری ها داشته باشند.</a:t>
            </a:r>
            <a:endParaRPr lang="en-US"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22</a:t>
            </a:fld>
            <a:endParaRPr lang="en-US" dirty="0"/>
          </a:p>
        </p:txBody>
      </p:sp>
      <p:pic>
        <p:nvPicPr>
          <p:cNvPr id="6" name="Picture 5">
            <a:hlinkClick r:id="rId2" action="ppaction://hlinksldjump"/>
          </p:cNvPr>
          <p:cNvPicPr>
            <a:picLocks noChangeAspect="1"/>
          </p:cNvPicPr>
          <p:nvPr/>
        </p:nvPicPr>
        <p:blipFill>
          <a:blip r:embed="rId3"/>
          <a:stretch>
            <a:fillRect/>
          </a:stretch>
        </p:blipFill>
        <p:spPr>
          <a:xfrm>
            <a:off x="2357619" y="5403461"/>
            <a:ext cx="1707028" cy="646232"/>
          </a:xfrm>
          <a:prstGeom prst="rect">
            <a:avLst/>
          </a:prstGeom>
        </p:spPr>
      </p:pic>
    </p:spTree>
    <p:extLst>
      <p:ext uri="{BB962C8B-B14F-4D97-AF65-F5344CB8AC3E}">
        <p14:creationId xmlns:p14="http://schemas.microsoft.com/office/powerpoint/2010/main" val="3288381410"/>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4185631" y="553793"/>
            <a:ext cx="3850783" cy="669702"/>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000" dirty="0" smtClean="0">
                <a:solidFill>
                  <a:schemeClr val="tx1"/>
                </a:solidFill>
                <a:cs typeface="+mj-cs"/>
              </a:rPr>
              <a:t>عوامل فردی</a:t>
            </a:r>
          </a:p>
        </p:txBody>
      </p:sp>
      <p:sp>
        <p:nvSpPr>
          <p:cNvPr id="5" name="Rectangle 4"/>
          <p:cNvSpPr/>
          <p:nvPr/>
        </p:nvSpPr>
        <p:spPr>
          <a:xfrm>
            <a:off x="1515414" y="2635652"/>
            <a:ext cx="9663448" cy="1427635"/>
          </a:xfrm>
          <a:prstGeom prst="rect">
            <a:avLst/>
          </a:prstGeom>
        </p:spPr>
        <p:txBody>
          <a:bodyPr wrap="square">
            <a:spAutoFit/>
          </a:bodyPr>
          <a:lstStyle/>
          <a:p>
            <a:pPr algn="just" rtl="1">
              <a:lnSpc>
                <a:spcPct val="150000"/>
              </a:lnSpc>
            </a:pPr>
            <a:r>
              <a:rPr lang="fa-IR" sz="2000" dirty="0">
                <a:latin typeface="Calibri" panose="020F0502020204030204" pitchFamily="34" charset="0"/>
                <a:ea typeface="Calibri" panose="020F0502020204030204" pitchFamily="34" charset="0"/>
                <a:cs typeface="Arial" panose="020B0604020202020204" pitchFamily="34" charset="0"/>
              </a:rPr>
              <a:t>هریک از شرکت کنندگان در فرآیند </a:t>
            </a:r>
            <a:r>
              <a:rPr lang="fa-IR" sz="2000" dirty="0" smtClean="0">
                <a:latin typeface="Calibri" panose="020F0502020204030204" pitchFamily="34" charset="0"/>
                <a:ea typeface="Calibri" panose="020F0502020204030204" pitchFamily="34" charset="0"/>
                <a:cs typeface="Arial" panose="020B0604020202020204" pitchFamily="34" charset="0"/>
              </a:rPr>
              <a:t>تصمیم </a:t>
            </a:r>
            <a:r>
              <a:rPr lang="fa-IR" sz="2000" dirty="0">
                <a:latin typeface="Calibri" panose="020F0502020204030204" pitchFamily="34" charset="0"/>
                <a:ea typeface="Calibri" panose="020F0502020204030204" pitchFamily="34" charset="0"/>
                <a:cs typeface="Arial" panose="020B0604020202020204" pitchFamily="34" charset="0"/>
              </a:rPr>
              <a:t>گیری خرید تجاری ، انگیزه ها ،تجارب و ترجیحات شخصی خود را دارد که تحت تاثیر حصوصیات شخصی او همچون سن،درآمد،تحصییلات،موفقیت شغلی،شخصیت و نگرشهای متفاوت نسبت به ریسک می باشدو هرکدام سیک خرید مخصوص به خودرا دارد.</a:t>
            </a:r>
            <a:endParaRPr lang="en-US" sz="2000" dirty="0"/>
          </a:p>
        </p:txBody>
      </p:sp>
      <p:pic>
        <p:nvPicPr>
          <p:cNvPr id="7" name="Picture 6">
            <a:hlinkClick r:id="rId2" action="ppaction://hlinksldjump"/>
          </p:cNvPr>
          <p:cNvPicPr>
            <a:picLocks noChangeAspect="1"/>
          </p:cNvPicPr>
          <p:nvPr/>
        </p:nvPicPr>
        <p:blipFill>
          <a:blip r:embed="rId3"/>
          <a:stretch>
            <a:fillRect/>
          </a:stretch>
        </p:blipFill>
        <p:spPr>
          <a:xfrm>
            <a:off x="0" y="6086475"/>
            <a:ext cx="733425" cy="771525"/>
          </a:xfrm>
          <a:prstGeom prst="rect">
            <a:avLst/>
          </a:prstGeom>
        </p:spPr>
      </p:pic>
      <p:sp>
        <p:nvSpPr>
          <p:cNvPr id="2" name="Slide Number Placeholder 1"/>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17292593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3992451" y="141668"/>
            <a:ext cx="3567448" cy="618186"/>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solidFill>
                  <a:schemeClr val="tx1"/>
                </a:solidFill>
                <a:cs typeface="+mj-cs"/>
              </a:rPr>
              <a:t>فرآیند خرید تجاری </a:t>
            </a:r>
            <a:endParaRPr lang="en-US" dirty="0">
              <a:solidFill>
                <a:schemeClr val="tx1"/>
              </a:solidFill>
              <a:cs typeface="+mj-cs"/>
            </a:endParaRPr>
          </a:p>
        </p:txBody>
      </p:sp>
      <p:sp>
        <p:nvSpPr>
          <p:cNvPr id="5" name="Rectangle 4"/>
          <p:cNvSpPr/>
          <p:nvPr/>
        </p:nvSpPr>
        <p:spPr>
          <a:xfrm>
            <a:off x="5866327" y="1035504"/>
            <a:ext cx="6096000" cy="369332"/>
          </a:xfrm>
          <a:prstGeom prst="rect">
            <a:avLst/>
          </a:prstGeom>
        </p:spPr>
        <p:txBody>
          <a:bodyPr>
            <a:spAutoFit/>
          </a:bodyPr>
          <a:lstStyle/>
          <a:p>
            <a:pPr algn="r" rtl="1"/>
            <a:r>
              <a:rPr lang="fa-IR" dirty="0" smtClean="0">
                <a:effectLst/>
                <a:latin typeface="+mj-lt"/>
                <a:ea typeface="Times New Roman" panose="02020603050405020304" pitchFamily="18" charset="0"/>
              </a:rPr>
              <a:t>فرآیند خرید تجاری به هشت مرحله زیر تقسیم میگردد:</a:t>
            </a:r>
            <a:endParaRPr lang="en-US" dirty="0">
              <a:effectLst/>
              <a:latin typeface="+mj-lt"/>
              <a:ea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3313459" y="2203428"/>
            <a:ext cx="4925431" cy="3275868"/>
          </a:xfrm>
          <a:prstGeom prst="rect">
            <a:avLst/>
          </a:prstGeom>
        </p:spPr>
      </p:pic>
      <p:pic>
        <p:nvPicPr>
          <p:cNvPr id="9" name="Picture 8"/>
          <p:cNvPicPr>
            <a:picLocks noChangeAspect="1"/>
          </p:cNvPicPr>
          <p:nvPr/>
        </p:nvPicPr>
        <p:blipFill>
          <a:blip r:embed="rId3"/>
          <a:stretch>
            <a:fillRect/>
          </a:stretch>
        </p:blipFill>
        <p:spPr>
          <a:xfrm>
            <a:off x="3313458" y="2203428"/>
            <a:ext cx="4925431" cy="3275868"/>
          </a:xfrm>
          <a:prstGeom prst="rect">
            <a:avLst/>
          </a:prstGeom>
        </p:spPr>
      </p:pic>
      <p:pic>
        <p:nvPicPr>
          <p:cNvPr id="11" name="Picture 10"/>
          <p:cNvPicPr>
            <a:picLocks noChangeAspect="1"/>
          </p:cNvPicPr>
          <p:nvPr/>
        </p:nvPicPr>
        <p:blipFill>
          <a:blip r:embed="rId4"/>
          <a:stretch>
            <a:fillRect/>
          </a:stretch>
        </p:blipFill>
        <p:spPr>
          <a:xfrm>
            <a:off x="3313457" y="2203428"/>
            <a:ext cx="4925432" cy="3275868"/>
          </a:xfrm>
          <a:prstGeom prst="rect">
            <a:avLst/>
          </a:prstGeom>
        </p:spPr>
      </p:pic>
      <p:pic>
        <p:nvPicPr>
          <p:cNvPr id="12" name="Picture 11"/>
          <p:cNvPicPr>
            <a:picLocks noChangeAspect="1"/>
          </p:cNvPicPr>
          <p:nvPr/>
        </p:nvPicPr>
        <p:blipFill>
          <a:blip r:embed="rId5"/>
          <a:stretch>
            <a:fillRect/>
          </a:stretch>
        </p:blipFill>
        <p:spPr>
          <a:xfrm>
            <a:off x="3313456" y="2203428"/>
            <a:ext cx="4925433" cy="3275868"/>
          </a:xfrm>
          <a:prstGeom prst="rect">
            <a:avLst/>
          </a:prstGeom>
        </p:spPr>
      </p:pic>
      <p:pic>
        <p:nvPicPr>
          <p:cNvPr id="13" name="Picture 12"/>
          <p:cNvPicPr>
            <a:picLocks noChangeAspect="1"/>
          </p:cNvPicPr>
          <p:nvPr/>
        </p:nvPicPr>
        <p:blipFill>
          <a:blip r:embed="rId6"/>
          <a:stretch>
            <a:fillRect/>
          </a:stretch>
        </p:blipFill>
        <p:spPr>
          <a:xfrm>
            <a:off x="3313455" y="2203428"/>
            <a:ext cx="4925434" cy="3275868"/>
          </a:xfrm>
          <a:prstGeom prst="rect">
            <a:avLst/>
          </a:prstGeom>
        </p:spPr>
      </p:pic>
      <p:pic>
        <p:nvPicPr>
          <p:cNvPr id="14" name="Picture 13"/>
          <p:cNvPicPr>
            <a:picLocks noChangeAspect="1"/>
          </p:cNvPicPr>
          <p:nvPr/>
        </p:nvPicPr>
        <p:blipFill>
          <a:blip r:embed="rId7"/>
          <a:stretch>
            <a:fillRect/>
          </a:stretch>
        </p:blipFill>
        <p:spPr>
          <a:xfrm>
            <a:off x="3313453" y="2203428"/>
            <a:ext cx="4925435" cy="3275868"/>
          </a:xfrm>
          <a:prstGeom prst="rect">
            <a:avLst/>
          </a:prstGeom>
        </p:spPr>
      </p:pic>
      <p:pic>
        <p:nvPicPr>
          <p:cNvPr id="15" name="Picture 14"/>
          <p:cNvPicPr>
            <a:picLocks noChangeAspect="1"/>
          </p:cNvPicPr>
          <p:nvPr/>
        </p:nvPicPr>
        <p:blipFill>
          <a:blip r:embed="rId8"/>
          <a:stretch>
            <a:fillRect/>
          </a:stretch>
        </p:blipFill>
        <p:spPr>
          <a:xfrm>
            <a:off x="3313452" y="2241162"/>
            <a:ext cx="4925436" cy="3238134"/>
          </a:xfrm>
          <a:prstGeom prst="rect">
            <a:avLst/>
          </a:prstGeom>
        </p:spPr>
      </p:pic>
      <p:pic>
        <p:nvPicPr>
          <p:cNvPr id="17" name="Picture 16"/>
          <p:cNvPicPr>
            <a:picLocks noChangeAspect="1"/>
          </p:cNvPicPr>
          <p:nvPr/>
        </p:nvPicPr>
        <p:blipFill>
          <a:blip r:embed="rId9"/>
          <a:stretch>
            <a:fillRect/>
          </a:stretch>
        </p:blipFill>
        <p:spPr>
          <a:xfrm>
            <a:off x="3313451" y="2203428"/>
            <a:ext cx="4925437" cy="3275868"/>
          </a:xfrm>
          <a:prstGeom prst="rect">
            <a:avLst/>
          </a:prstGeom>
        </p:spPr>
      </p:pic>
      <p:pic>
        <p:nvPicPr>
          <p:cNvPr id="18" name="Picture 17">
            <a:hlinkClick r:id="rId10" action="ppaction://hlinksldjump"/>
          </p:cNvPr>
          <p:cNvPicPr>
            <a:picLocks noChangeAspect="1"/>
          </p:cNvPicPr>
          <p:nvPr/>
        </p:nvPicPr>
        <p:blipFill>
          <a:blip r:embed="rId11"/>
          <a:stretch>
            <a:fillRect/>
          </a:stretch>
        </p:blipFill>
        <p:spPr>
          <a:xfrm>
            <a:off x="0" y="6086475"/>
            <a:ext cx="733425" cy="771525"/>
          </a:xfrm>
          <a:prstGeom prst="rect">
            <a:avLst/>
          </a:prstGeom>
        </p:spPr>
      </p:pic>
      <p:sp>
        <p:nvSpPr>
          <p:cNvPr id="2" name="Slide Number Placeholder 1"/>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948056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ircle(in)">
                                      <p:cBhvr>
                                        <p:cTn id="22" dur="2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ircle(in)">
                                      <p:cBhvr>
                                        <p:cTn id="27" dur="2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circle(in)">
                                      <p:cBhvr>
                                        <p:cTn id="32" dur="20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circle(in)">
                                      <p:cBhvr>
                                        <p:cTn id="37" dur="20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circle(in)">
                                      <p:cBhvr>
                                        <p:cTn id="42"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4018208" y="273124"/>
            <a:ext cx="4198513" cy="540913"/>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fa-IR" sz="1600" dirty="0">
                <a:solidFill>
                  <a:schemeClr val="tx1"/>
                </a:solidFill>
                <a:cs typeface="+mj-cs"/>
              </a:rPr>
              <a:t>خرید الکترونیکی یاخرید از طریق اینترنت  </a:t>
            </a:r>
            <a:endParaRPr lang="en-US" sz="1600" dirty="0">
              <a:solidFill>
                <a:schemeClr val="tx1"/>
              </a:solidFill>
              <a:cs typeface="+mj-cs"/>
            </a:endParaRPr>
          </a:p>
          <a:p>
            <a:pPr algn="ctr"/>
            <a:endParaRPr lang="en-US" sz="1600" dirty="0">
              <a:solidFill>
                <a:schemeClr val="tx1"/>
              </a:solidFill>
              <a:cs typeface="+mj-cs"/>
            </a:endParaRPr>
          </a:p>
        </p:txBody>
      </p:sp>
      <p:sp>
        <p:nvSpPr>
          <p:cNvPr id="5" name="Rectangle 4"/>
          <p:cNvSpPr/>
          <p:nvPr/>
        </p:nvSpPr>
        <p:spPr>
          <a:xfrm>
            <a:off x="1519707" y="1021857"/>
            <a:ext cx="10341735" cy="1294072"/>
          </a:xfrm>
          <a:prstGeom prst="rect">
            <a:avLst/>
          </a:prstGeom>
        </p:spPr>
        <p:txBody>
          <a:bodyPr wrap="square">
            <a:spAutoFit/>
          </a:bodyPr>
          <a:lstStyle/>
          <a:p>
            <a:pPr algn="just" rtl="1">
              <a:lnSpc>
                <a:spcPct val="150000"/>
              </a:lnSpc>
              <a:spcAft>
                <a:spcPts val="800"/>
              </a:spcAft>
            </a:pPr>
            <a:r>
              <a:rPr lang="fa-IR" dirty="0">
                <a:latin typeface="Calibri" panose="020F0502020204030204" pitchFamily="34" charset="0"/>
                <a:ea typeface="Calibri" panose="020F0502020204030204" pitchFamily="34" charset="0"/>
                <a:cs typeface="Arial" panose="020B0604020202020204" pitchFamily="34" charset="0"/>
              </a:rPr>
              <a:t>با پیشرفت فناوری اطلاعات تدارک اینترنتی </a:t>
            </a:r>
            <a:r>
              <a:rPr lang="fa-IR" dirty="0" smtClean="0">
                <a:latin typeface="Calibri" panose="020F0502020204030204" pitchFamily="34" charset="0"/>
                <a:ea typeface="Calibri" panose="020F0502020204030204" pitchFamily="34" charset="0"/>
                <a:cs typeface="Arial" panose="020B0604020202020204" pitchFamily="34" charset="0"/>
              </a:rPr>
              <a:t>به شدت </a:t>
            </a:r>
            <a:r>
              <a:rPr lang="fa-IR" dirty="0">
                <a:latin typeface="Calibri" panose="020F0502020204030204" pitchFamily="34" charset="0"/>
                <a:ea typeface="Calibri" panose="020F0502020204030204" pitchFamily="34" charset="0"/>
                <a:cs typeface="Arial" panose="020B0604020202020204" pitchFamily="34" charset="0"/>
              </a:rPr>
              <a:t>افزایش یافته است ، ارتباط سریع با فروشندگان جدید ،قیمتهای </a:t>
            </a:r>
            <a:r>
              <a:rPr lang="fa-IR" dirty="0" smtClean="0">
                <a:latin typeface="Calibri" panose="020F0502020204030204" pitchFamily="34" charset="0"/>
                <a:ea typeface="Calibri" panose="020F0502020204030204" pitchFamily="34" charset="0"/>
                <a:cs typeface="Arial" panose="020B0604020202020204" pitchFamily="34" charset="0"/>
              </a:rPr>
              <a:t>پایین تر </a:t>
            </a:r>
            <a:r>
              <a:rPr lang="fa-IR" dirty="0">
                <a:latin typeface="Calibri" panose="020F0502020204030204" pitchFamily="34" charset="0"/>
                <a:ea typeface="Calibri" panose="020F0502020204030204" pitchFamily="34" charset="0"/>
                <a:cs typeface="Arial" panose="020B0604020202020204" pitchFamily="34" charset="0"/>
              </a:rPr>
              <a:t>،بالا رفتن </a:t>
            </a:r>
            <a:r>
              <a:rPr lang="fa-IR" dirty="0" smtClean="0">
                <a:latin typeface="Calibri" panose="020F0502020204030204" pitchFamily="34" charset="0"/>
                <a:ea typeface="Calibri" panose="020F0502020204030204" pitchFamily="34" charset="0"/>
                <a:cs typeface="Arial" panose="020B0604020202020204" pitchFamily="34" charset="0"/>
              </a:rPr>
              <a:t>سرعت </a:t>
            </a:r>
            <a:r>
              <a:rPr lang="fa-IR" dirty="0">
                <a:latin typeface="Calibri" panose="020F0502020204030204" pitchFamily="34" charset="0"/>
                <a:ea typeface="Calibri" panose="020F0502020204030204" pitchFamily="34" charset="0"/>
                <a:cs typeface="Arial" panose="020B0604020202020204" pitchFamily="34" charset="0"/>
              </a:rPr>
              <a:t>پردازش سفارشات و تحویل محصول از مزایای این خرید است و نیز بازایابان می تواننداز این طریق بصورت آنلاین اطلاعات بازاریابی،فروش محصول و خدمات ، خدمات حمایتی ازمشتری و حفظ رابطه فعلی با مشتریان را بکار گیرند.</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Wave 6"/>
          <p:cNvSpPr/>
          <p:nvPr/>
        </p:nvSpPr>
        <p:spPr>
          <a:xfrm>
            <a:off x="8989454" y="2523749"/>
            <a:ext cx="2871988" cy="748733"/>
          </a:xfrm>
          <a:prstGeom prst="wave">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fa-IR" dirty="0"/>
              <a:t>روشهای خرید اینترنتی :</a:t>
            </a:r>
            <a:endParaRPr lang="en-US" dirty="0"/>
          </a:p>
          <a:p>
            <a:pPr algn="ctr"/>
            <a:endParaRPr lang="en-US" dirty="0"/>
          </a:p>
        </p:txBody>
      </p:sp>
      <p:sp>
        <p:nvSpPr>
          <p:cNvPr id="8" name="Rectangle 7"/>
          <p:cNvSpPr/>
          <p:nvPr/>
        </p:nvSpPr>
        <p:spPr>
          <a:xfrm>
            <a:off x="1661374" y="3650396"/>
            <a:ext cx="10200068" cy="2477601"/>
          </a:xfrm>
          <a:prstGeom prst="rect">
            <a:avLst/>
          </a:prstGeom>
        </p:spPr>
        <p:txBody>
          <a:bodyPr wrap="square">
            <a:spAutoFit/>
          </a:bodyPr>
          <a:lstStyle/>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حراج معکوس: ارایه خواسته های خرید بر روی اینترنت و دعوت از عرضه کنندگان جهت اجرای مناقصه برای خریدهای مذکور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معاملات تجاری آنلاین : در این روش شرکتها به منظور تسهیل در فرآیند تجارت ، گروهی کارمیکنند.(ارتباط خریداران و فروشندگان ازطریق سایتهای تجاری.</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راه اندازی پایگاههای خرید اینترنتی با کاربری آسان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درخواست تماس سریع،ایمیل،گفتگوی اینترنتی آنلاین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322943135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69724" y="1251447"/>
            <a:ext cx="7534141" cy="1499257"/>
          </a:xfrm>
          <a:prstGeom prst="rect">
            <a:avLst/>
          </a:prstGeom>
        </p:spPr>
        <p:txBody>
          <a:bodyPr wrap="square">
            <a:spAutoFit/>
          </a:bodyPr>
          <a:lstStyle/>
          <a:p>
            <a:pPr marL="342900" marR="0" lvl="0" indent="-342900" algn="just" rtl="1">
              <a:lnSpc>
                <a:spcPct val="150000"/>
              </a:lnSpc>
              <a:spcBef>
                <a:spcPts val="0"/>
              </a:spcBef>
              <a:spcAft>
                <a:spcPts val="800"/>
              </a:spcAft>
              <a:buFont typeface="+mj-lt"/>
              <a:buAutoNum type="arabicPeriod"/>
            </a:pPr>
            <a:r>
              <a:rPr lang="fa-IR" dirty="0" smtClean="0">
                <a:latin typeface="Calibri" panose="020F0502020204030204" pitchFamily="34" charset="0"/>
                <a:ea typeface="Calibri" panose="020F0502020204030204" pitchFamily="34" charset="0"/>
                <a:cs typeface="Arial" panose="020B0604020202020204" pitchFamily="34" charset="0"/>
              </a:rPr>
              <a:t>کاهش </a:t>
            </a:r>
            <a:r>
              <a:rPr lang="fa-IR" dirty="0">
                <a:latin typeface="Calibri" panose="020F0502020204030204" pitchFamily="34" charset="0"/>
                <a:ea typeface="Calibri" panose="020F0502020204030204" pitchFamily="34" charset="0"/>
                <a:cs typeface="Arial" panose="020B0604020202020204" pitchFamily="34" charset="0"/>
              </a:rPr>
              <a:t>هزینه های مبادله ، حذف کاغذبازی متعارف تقاضاهای سنتی و روند سفارش کالا.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ردیابی محصول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ایجاد امکان تمرکز بر روی مسائل مهمتر.</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Vertical Scroll 4"/>
          <p:cNvSpPr/>
          <p:nvPr/>
        </p:nvSpPr>
        <p:spPr>
          <a:xfrm>
            <a:off x="4209245" y="167426"/>
            <a:ext cx="3773510" cy="605307"/>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fa-IR" sz="2400" dirty="0">
                <a:solidFill>
                  <a:schemeClr val="tx1"/>
                </a:solidFill>
                <a:latin typeface="Calibri" panose="020F0502020204030204" pitchFamily="34" charset="0"/>
                <a:ea typeface="Calibri" panose="020F0502020204030204" pitchFamily="34" charset="0"/>
                <a:cs typeface="+mj-cs"/>
              </a:rPr>
              <a:t>مزایای خرید اینترنتی </a:t>
            </a:r>
            <a:endParaRPr lang="en-US" dirty="0">
              <a:solidFill>
                <a:schemeClr val="tx1"/>
              </a:solidFill>
              <a:latin typeface="Calibri" panose="020F0502020204030204" pitchFamily="34" charset="0"/>
              <a:ea typeface="Calibri" panose="020F0502020204030204" pitchFamily="34" charset="0"/>
              <a:cs typeface="+mj-cs"/>
            </a:endParaRPr>
          </a:p>
          <a:p>
            <a:pPr algn="ctr"/>
            <a:endParaRPr lang="en-US" sz="2400" dirty="0">
              <a:solidFill>
                <a:schemeClr val="tx1"/>
              </a:solidFill>
              <a:cs typeface="+mj-cs"/>
            </a:endParaRPr>
          </a:p>
        </p:txBody>
      </p:sp>
      <p:sp>
        <p:nvSpPr>
          <p:cNvPr id="6" name="Horizontal Scroll 5"/>
          <p:cNvSpPr/>
          <p:nvPr/>
        </p:nvSpPr>
        <p:spPr>
          <a:xfrm>
            <a:off x="4209245" y="3229418"/>
            <a:ext cx="3773510" cy="690609"/>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000" dirty="0" smtClean="0">
                <a:solidFill>
                  <a:schemeClr val="tx1"/>
                </a:solidFill>
                <a:cs typeface="+mj-cs"/>
              </a:rPr>
              <a:t>مشکلات خرید اینترنتی</a:t>
            </a:r>
            <a:endParaRPr lang="en-US" sz="2000" dirty="0">
              <a:solidFill>
                <a:schemeClr val="tx1"/>
              </a:solidFill>
              <a:cs typeface="+mj-cs"/>
            </a:endParaRPr>
          </a:p>
        </p:txBody>
      </p:sp>
      <p:sp>
        <p:nvSpPr>
          <p:cNvPr id="7" name="Rectangle 6"/>
          <p:cNvSpPr/>
          <p:nvPr/>
        </p:nvSpPr>
        <p:spPr>
          <a:xfrm>
            <a:off x="2859110" y="4398741"/>
            <a:ext cx="8744755" cy="2062103"/>
          </a:xfrm>
          <a:prstGeom prst="rect">
            <a:avLst/>
          </a:prstGeom>
        </p:spPr>
        <p:txBody>
          <a:bodyPr wrap="square">
            <a:spAutoFit/>
          </a:bodyPr>
          <a:lstStyle/>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فرسوده نمودن روابط تجاری با قدمت بالا.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ایجاد امکان رقابت بی انتها بین عرضه کنندگان.</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جستجوی بی پایان برای معاملات بهتر، محصولات </a:t>
            </a:r>
            <a:r>
              <a:rPr lang="fa-IR" dirty="0" smtClean="0">
                <a:latin typeface="Calibri" panose="020F0502020204030204" pitchFamily="34" charset="0"/>
                <a:ea typeface="Calibri" panose="020F0502020204030204" pitchFamily="34" charset="0"/>
                <a:cs typeface="Arial" panose="020B0604020202020204" pitchFamily="34" charset="0"/>
              </a:rPr>
              <a:t>مناسب تر</a:t>
            </a:r>
            <a:r>
              <a:rPr lang="fa-IR" dirty="0">
                <a:latin typeface="Calibri" panose="020F0502020204030204" pitchFamily="34" charset="0"/>
                <a:ea typeface="Calibri" panose="020F0502020204030204" pitchFamily="34" charset="0"/>
                <a:cs typeface="Arial" panose="020B0604020202020204" pitchFamily="34" charset="0"/>
              </a:rPr>
              <a:t>، زمانهای بارگیری و تخلیه </a:t>
            </a:r>
            <a:r>
              <a:rPr lang="fa-IR" dirty="0" smtClean="0">
                <a:latin typeface="Calibri" panose="020F0502020204030204" pitchFamily="34" charset="0"/>
                <a:ea typeface="Calibri" panose="020F0502020204030204" pitchFamily="34" charset="0"/>
                <a:cs typeface="Arial" panose="020B0604020202020204" pitchFamily="34" charset="0"/>
              </a:rPr>
              <a:t>مناسب ترو</a:t>
            </a:r>
            <a:r>
              <a:rPr lang="fa-IR" dirty="0">
                <a:latin typeface="Calibri" panose="020F0502020204030204" pitchFamily="34"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امکان ایجاد فاجعه های امنیتی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8" name="Picture 7">
            <a:hlinkClick r:id="rId2" action="ppaction://hlinksldjump"/>
          </p:cNvPr>
          <p:cNvPicPr>
            <a:picLocks noChangeAspect="1"/>
          </p:cNvPicPr>
          <p:nvPr/>
        </p:nvPicPr>
        <p:blipFill>
          <a:blip r:embed="rId3"/>
          <a:stretch>
            <a:fillRect/>
          </a:stretch>
        </p:blipFill>
        <p:spPr>
          <a:xfrm>
            <a:off x="0" y="6086475"/>
            <a:ext cx="733425" cy="771525"/>
          </a:xfrm>
          <a:prstGeom prst="rect">
            <a:avLst/>
          </a:prstGeom>
        </p:spPr>
      </p:pic>
      <p:sp>
        <p:nvSpPr>
          <p:cNvPr id="2" name="Slide Number Placeholder 1"/>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260446008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4353059" y="425003"/>
            <a:ext cx="3631843" cy="528034"/>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solidFill>
                  <a:schemeClr val="tx1"/>
                </a:solidFill>
                <a:cs typeface="+mj-cs"/>
              </a:rPr>
              <a:t>بازار های نهادی</a:t>
            </a:r>
            <a:endParaRPr lang="en-US" dirty="0">
              <a:solidFill>
                <a:schemeClr val="tx1"/>
              </a:solidFill>
              <a:cs typeface="+mj-cs"/>
            </a:endParaRPr>
          </a:p>
        </p:txBody>
      </p:sp>
      <p:sp>
        <p:nvSpPr>
          <p:cNvPr id="5" name="Rectangle 4"/>
          <p:cNvSpPr/>
          <p:nvPr/>
        </p:nvSpPr>
        <p:spPr>
          <a:xfrm>
            <a:off x="1609859" y="1584100"/>
            <a:ext cx="9929611" cy="2503249"/>
          </a:xfrm>
          <a:prstGeom prst="rect">
            <a:avLst/>
          </a:prstGeom>
        </p:spPr>
        <p:txBody>
          <a:bodyPr wrap="square">
            <a:spAutoFit/>
          </a:bodyPr>
          <a:lstStyle/>
          <a:p>
            <a:pPr algn="just" rtl="1">
              <a:lnSpc>
                <a:spcPct val="150000"/>
              </a:lnSpc>
              <a:spcAft>
                <a:spcPts val="800"/>
              </a:spcAft>
            </a:pPr>
            <a:r>
              <a:rPr lang="fa-IR" sz="2000" dirty="0">
                <a:latin typeface="Calibri" panose="020F0502020204030204" pitchFamily="34" charset="0"/>
                <a:ea typeface="Calibri" panose="020F0502020204030204" pitchFamily="34" charset="0"/>
                <a:cs typeface="Arial" panose="020B0604020202020204" pitchFamily="34" charset="0"/>
              </a:rPr>
              <a:t>بازارهای نهادی شامل مدارس ،بیمارستانها،خانه سالمندان،زندانها </a:t>
            </a:r>
            <a:r>
              <a:rPr lang="fa-IR" sz="2000" dirty="0" smtClean="0">
                <a:latin typeface="Calibri" panose="020F0502020204030204" pitchFamily="34" charset="0"/>
                <a:ea typeface="Calibri" panose="020F0502020204030204" pitchFamily="34" charset="0"/>
                <a:cs typeface="Arial" panose="020B0604020202020204" pitchFamily="34" charset="0"/>
              </a:rPr>
              <a:t>وسایر</a:t>
            </a:r>
            <a:r>
              <a:rPr lang="en-US" sz="2000" dirty="0" smtClean="0">
                <a:latin typeface="Calibri" panose="020F0502020204030204" pitchFamily="34" charset="0"/>
                <a:ea typeface="Calibri" panose="020F0502020204030204" pitchFamily="34" charset="0"/>
                <a:cs typeface="Arial" panose="020B0604020202020204" pitchFamily="34" charset="0"/>
              </a:rPr>
              <a:t> </a:t>
            </a:r>
            <a:r>
              <a:rPr lang="fa-IR" sz="2000" dirty="0">
                <a:latin typeface="Calibri" panose="020F0502020204030204" pitchFamily="34" charset="0"/>
                <a:ea typeface="Calibri" panose="020F0502020204030204" pitchFamily="34" charset="0"/>
                <a:cs typeface="Arial" panose="020B0604020202020204" pitchFamily="34" charset="0"/>
              </a:rPr>
              <a:t>نهادهایی است که اجناس و خدمات را به افراد تحت نگه داریشان عرضه می کنند .تفاوت نهادها در اهداف و بانی هایشان میباشد هرنهاد ملزومات و منابع خرید متفاوتی دارد.این بازارها میتوانند بسیار بزرگ باشند  مشخصه بسیاری از بازارهای نهادی بودجه اندک و پشتیبانی کم میباشد.</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fa-IR" sz="2000" dirty="0">
                <a:latin typeface="Calibri" panose="020F0502020204030204" pitchFamily="34" charset="0"/>
                <a:ea typeface="Calibri" panose="020F0502020204030204" pitchFamily="34" charset="0"/>
                <a:cs typeface="Arial" panose="020B0604020202020204" pitchFamily="34" charset="0"/>
              </a:rPr>
              <a:t>بسیاری از بازاریابان بخش مجزائی به منظور برآوردن مشخصه های ویژه خریداران نهادی ایجاد میکنند.</a:t>
            </a:r>
            <a:endParaRPr lang="en-US" sz="2000"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26207574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Wave 3"/>
          <p:cNvSpPr/>
          <p:nvPr/>
        </p:nvSpPr>
        <p:spPr>
          <a:xfrm>
            <a:off x="4108360" y="167426"/>
            <a:ext cx="4250028" cy="721217"/>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solidFill>
                  <a:schemeClr val="tx1"/>
                </a:solidFill>
                <a:cs typeface="+mj-cs"/>
              </a:rPr>
              <a:t>بازار های دولتی</a:t>
            </a:r>
            <a:endParaRPr lang="en-US" dirty="0">
              <a:solidFill>
                <a:schemeClr val="tx1"/>
              </a:solidFill>
              <a:cs typeface="+mj-cs"/>
            </a:endParaRPr>
          </a:p>
        </p:txBody>
      </p:sp>
      <p:sp>
        <p:nvSpPr>
          <p:cNvPr id="5" name="Rectangle 4"/>
          <p:cNvSpPr/>
          <p:nvPr/>
        </p:nvSpPr>
        <p:spPr>
          <a:xfrm>
            <a:off x="1451019" y="1198425"/>
            <a:ext cx="10487696" cy="3474156"/>
          </a:xfrm>
          <a:prstGeom prst="rect">
            <a:avLst/>
          </a:prstGeom>
        </p:spPr>
        <p:txBody>
          <a:bodyPr wrap="square">
            <a:spAutoFit/>
          </a:bodyPr>
          <a:lstStyle/>
          <a:p>
            <a:pPr algn="just" rtl="1">
              <a:lnSpc>
                <a:spcPct val="150000"/>
              </a:lnSpc>
              <a:spcAft>
                <a:spcPts val="800"/>
              </a:spcAft>
            </a:pPr>
            <a:r>
              <a:rPr lang="fa-IR" dirty="0">
                <a:latin typeface="Calibri" panose="020F0502020204030204" pitchFamily="34" charset="0"/>
                <a:ea typeface="Calibri" panose="020F0502020204030204" pitchFamily="34" charset="0"/>
                <a:cs typeface="Arial" panose="020B0604020202020204" pitchFamily="34" charset="0"/>
              </a:rPr>
              <a:t>بازارهای دولتی موقعیتهای فراوانی را برای بسیاری از شرکتها ایجاد میکنند و در بسیاری از کشورها سازمانهای دولتی خریداران عمده محصولات و خدمات میباشند . خرید دولتی و خرید تجاری از بسیاری جهات شبیه به هم میباشند ولی تقاوتهایی نیز وجود دارد . سازمانهای دولتی جهت خرید محصول و خدمات مناقصه برگزار میکنند. سازمانهای دولتی معمولا عرضه کنندگان داخلی را به عرضه کنندگان خارجی ترجیح میدهند. همانند خریداران مصرفی و تجاری خریداران دولتی هم تحت تاثیر عوامل محیطی ، سازمانی ،میان فردی و فردی هستند .خریدهای دولتی معمولا" زیر زره بین می باشند در نتیجه کاغذ بازی  و تشریفات اداری در آنها بنحو کسل کننده ائی وجود دارد .یکی از جذبه های اصلی تجارت دولتی خریدهای بسیار عمده آن میباشد.</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Arial" panose="020B0604020202020204" pitchFamily="34" charset="0"/>
              </a:rPr>
              <a:t>معیارهای غیراقتصادی هم درخرید دولتی نقش رو به رشدی را بازی میکنند و فروشندگان باید ملاکهای ترجیحی دولت را در هنگام این داد وستد در نظر بگیرند.</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1721475" y="4672581"/>
            <a:ext cx="10217240" cy="2477601"/>
          </a:xfrm>
          <a:prstGeom prst="rect">
            <a:avLst/>
          </a:prstGeom>
        </p:spPr>
        <p:txBody>
          <a:bodyPr wrap="square">
            <a:spAutoFit/>
          </a:bodyPr>
          <a:lstStyle/>
          <a:p>
            <a:pPr algn="just" rtl="1">
              <a:lnSpc>
                <a:spcPct val="150000"/>
              </a:lnSpc>
              <a:spcAft>
                <a:spcPts val="800"/>
              </a:spcAft>
            </a:pPr>
            <a:r>
              <a:rPr lang="fa-IR" dirty="0">
                <a:latin typeface="Calibri" panose="020F0502020204030204" pitchFamily="34" charset="0"/>
                <a:ea typeface="Calibri" panose="020F0502020204030204" pitchFamily="34" charset="0"/>
                <a:cs typeface="Arial" panose="020B0604020202020204" pitchFamily="34" charset="0"/>
              </a:rPr>
              <a:t>بسیاری از شرکت های فروشنده به دولت به دلایل زیر خیلی بازاریاب محور نمیباشند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مخارج کلی دولت توسط مقامات منتخب و بدون هیچ تلاش بازاریابی دیگری بمنظور توسعه این بازار تعیین میشود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fa-IR" dirty="0">
                <a:latin typeface="Calibri" panose="020F0502020204030204" pitchFamily="34" charset="0"/>
                <a:ea typeface="Calibri" panose="020F0502020204030204" pitchFamily="34" charset="0"/>
                <a:cs typeface="Arial" panose="020B0604020202020204" pitchFamily="34" charset="0"/>
              </a:rPr>
              <a:t>تاکید خرید دولتی بر روی قیمت میباشد در نتیجه عرضه کننندگان مجبور به سرمایه گذاری بر روی فناوری جهت </a:t>
            </a:r>
            <a:r>
              <a:rPr lang="en-US" dirty="0" smtClean="0">
                <a:latin typeface="Calibri" panose="020F0502020204030204" pitchFamily="34" charset="0"/>
                <a:ea typeface="Calibri" panose="020F0502020204030204" pitchFamily="34" charset="0"/>
                <a:cs typeface="Arial" panose="020B0604020202020204" pitchFamily="34" charset="0"/>
              </a:rPr>
              <a:t>                      </a:t>
            </a:r>
            <a:r>
              <a:rPr lang="fa-IR" dirty="0" smtClean="0">
                <a:latin typeface="Calibri" panose="020F0502020204030204" pitchFamily="34" charset="0"/>
                <a:ea typeface="Calibri" panose="020F0502020204030204" pitchFamily="34" charset="0"/>
                <a:cs typeface="Arial" panose="020B0604020202020204" pitchFamily="34" charset="0"/>
              </a:rPr>
              <a:t>کاهش </a:t>
            </a:r>
            <a:r>
              <a:rPr lang="fa-IR" dirty="0">
                <a:latin typeface="Calibri" panose="020F0502020204030204" pitchFamily="34" charset="0"/>
                <a:ea typeface="Calibri" panose="020F0502020204030204" pitchFamily="34" charset="0"/>
                <a:cs typeface="Arial" panose="020B0604020202020204" pitchFamily="34" charset="0"/>
              </a:rPr>
              <a:t>هزینه ها می گردند.</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24641761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923504" y="1160278"/>
            <a:ext cx="11307651" cy="830997"/>
          </a:xfrm>
          <a:prstGeom prst="rect">
            <a:avLst/>
          </a:prstGeom>
          <a:noFill/>
        </p:spPr>
        <p:txBody>
          <a:bodyPr wrap="square" rtlCol="0">
            <a:spAutoFit/>
          </a:bodyPr>
          <a:lstStyle/>
          <a:p>
            <a:r>
              <a:rPr lang="fa-IR" sz="4800" dirty="0" smtClean="0">
                <a:cs typeface="+mj-cs"/>
              </a:rPr>
              <a:t>باعرض تشکراز توجه سروران گرامی</a:t>
            </a:r>
            <a:endParaRPr lang="en-US" sz="4800" dirty="0">
              <a:cs typeface="+mj-cs"/>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35503761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p Ribbon 4"/>
          <p:cNvSpPr/>
          <p:nvPr/>
        </p:nvSpPr>
        <p:spPr>
          <a:xfrm>
            <a:off x="3953814" y="154546"/>
            <a:ext cx="4327302" cy="1004552"/>
          </a:xfrm>
          <a:prstGeom prst="ribbon2">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800" dirty="0" smtClean="0">
                <a:latin typeface="IranNastaliq" panose="02020505000000020003" pitchFamily="18" charset="0"/>
                <a:cs typeface="+mj-cs"/>
              </a:rPr>
              <a:t>فهرست</a:t>
            </a:r>
            <a:endParaRPr lang="en-US" sz="2800" dirty="0">
              <a:latin typeface="IranNastaliq" panose="02020505000000020003" pitchFamily="18" charset="0"/>
              <a:cs typeface="+mj-cs"/>
            </a:endParaRPr>
          </a:p>
        </p:txBody>
      </p:sp>
      <p:sp>
        <p:nvSpPr>
          <p:cNvPr id="6" name="Horizontal Scroll 5">
            <a:hlinkClick r:id="rId3" action="ppaction://hlinksldjump"/>
          </p:cNvPr>
          <p:cNvSpPr/>
          <p:nvPr/>
        </p:nvSpPr>
        <p:spPr>
          <a:xfrm>
            <a:off x="1594834" y="4932608"/>
            <a:ext cx="3065171" cy="953037"/>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بازار های دولتی و نهادی</a:t>
            </a:r>
            <a:endParaRPr lang="en-US" dirty="0"/>
          </a:p>
        </p:txBody>
      </p:sp>
      <p:sp>
        <p:nvSpPr>
          <p:cNvPr id="7" name="Horizontal Scroll 6">
            <a:hlinkClick r:id="rId4" action="ppaction://hlinksldjump"/>
          </p:cNvPr>
          <p:cNvSpPr/>
          <p:nvPr/>
        </p:nvSpPr>
        <p:spPr>
          <a:xfrm>
            <a:off x="1594834" y="3362458"/>
            <a:ext cx="3065171" cy="953037"/>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خرید الکترونیک</a:t>
            </a:r>
            <a:endParaRPr lang="en-US" dirty="0"/>
          </a:p>
        </p:txBody>
      </p:sp>
      <p:sp>
        <p:nvSpPr>
          <p:cNvPr id="8" name="Horizontal Scroll 7">
            <a:hlinkClick r:id="rId5" action="ppaction://hlinksldjump"/>
          </p:cNvPr>
          <p:cNvSpPr/>
          <p:nvPr/>
        </p:nvSpPr>
        <p:spPr>
          <a:xfrm>
            <a:off x="1594834" y="1793917"/>
            <a:ext cx="3065171" cy="953037"/>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فرآیند خرید تجاری</a:t>
            </a:r>
            <a:endParaRPr lang="en-US" dirty="0"/>
          </a:p>
        </p:txBody>
      </p:sp>
      <p:sp>
        <p:nvSpPr>
          <p:cNvPr id="9" name="Horizontal Scroll 8">
            <a:hlinkClick r:id="rId6" action="ppaction://hlinksldjump"/>
          </p:cNvPr>
          <p:cNvSpPr/>
          <p:nvPr/>
        </p:nvSpPr>
        <p:spPr>
          <a:xfrm>
            <a:off x="7515893" y="4932608"/>
            <a:ext cx="3065171" cy="953037"/>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رفتار خریدار تجاری</a:t>
            </a:r>
            <a:endParaRPr lang="en-US" dirty="0"/>
          </a:p>
        </p:txBody>
      </p:sp>
      <p:sp>
        <p:nvSpPr>
          <p:cNvPr id="10" name="Horizontal Scroll 9">
            <a:hlinkClick r:id="rId7" action="ppaction://hlinksldjump"/>
          </p:cNvPr>
          <p:cNvSpPr/>
          <p:nvPr/>
        </p:nvSpPr>
        <p:spPr>
          <a:xfrm>
            <a:off x="7515892" y="3362458"/>
            <a:ext cx="3065171" cy="953037"/>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بازار های تجاری</a:t>
            </a:r>
            <a:endParaRPr lang="en-US" dirty="0"/>
          </a:p>
        </p:txBody>
      </p:sp>
      <p:sp>
        <p:nvSpPr>
          <p:cNvPr id="11" name="Horizontal Scroll 10">
            <a:hlinkClick r:id="rId8" action="ppaction://hlinksldjump"/>
          </p:cNvPr>
          <p:cNvSpPr/>
          <p:nvPr/>
        </p:nvSpPr>
        <p:spPr>
          <a:xfrm>
            <a:off x="7515892" y="1793917"/>
            <a:ext cx="3065171" cy="953037"/>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اهداف</a:t>
            </a:r>
            <a:endParaRPr lang="en-US"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20026095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365" y="1238295"/>
            <a:ext cx="10717411" cy="4816697"/>
          </a:xfrm>
        </p:spPr>
        <p:txBody>
          <a:bodyPr anchor="t">
            <a:normAutofit/>
          </a:bodyPr>
          <a:lstStyle/>
          <a:p>
            <a:pPr marL="0" indent="0" algn="r">
              <a:lnSpc>
                <a:spcPct val="150000"/>
              </a:lnSpc>
              <a:buNone/>
            </a:pPr>
            <a:r>
              <a:rPr lang="fa-IR" sz="2000" dirty="0" smtClean="0">
                <a:cs typeface="+mj-cs"/>
              </a:rPr>
              <a:t>             </a:t>
            </a:r>
          </a:p>
          <a:p>
            <a:pPr marL="0" indent="0" algn="r">
              <a:lnSpc>
                <a:spcPct val="150000"/>
              </a:lnSpc>
              <a:buNone/>
            </a:pPr>
            <a:endParaRPr lang="fa-IR" sz="2000" dirty="0">
              <a:cs typeface="+mj-cs"/>
            </a:endParaRPr>
          </a:p>
          <a:p>
            <a:pPr marL="0" indent="0" algn="r">
              <a:lnSpc>
                <a:spcPct val="150000"/>
              </a:lnSpc>
              <a:buNone/>
            </a:pPr>
            <a:r>
              <a:rPr lang="fa-IR" sz="2000" dirty="0">
                <a:cs typeface="+mj-cs"/>
              </a:rPr>
              <a:t>1-تعریف بازار تجاری و بیان تفاوتهای بازارهای تجاری و مصرفی</a:t>
            </a:r>
          </a:p>
          <a:p>
            <a:pPr marL="0" indent="0" algn="r">
              <a:lnSpc>
                <a:spcPct val="150000"/>
              </a:lnSpc>
              <a:buNone/>
            </a:pPr>
            <a:r>
              <a:rPr lang="fa-IR" sz="2000" dirty="0" smtClean="0">
                <a:cs typeface="+mj-cs"/>
              </a:rPr>
              <a:t>2-عوامل </a:t>
            </a:r>
            <a:r>
              <a:rPr lang="fa-IR" sz="2000" dirty="0">
                <a:cs typeface="+mj-cs"/>
              </a:rPr>
              <a:t>های اصلی موثر بررفتار خریدار </a:t>
            </a:r>
            <a:r>
              <a:rPr lang="fa-IR" sz="2000" dirty="0" smtClean="0">
                <a:cs typeface="+mj-cs"/>
              </a:rPr>
              <a:t>تجاری</a:t>
            </a:r>
            <a:endParaRPr lang="fa-IR" sz="2000" dirty="0">
              <a:cs typeface="+mj-cs"/>
            </a:endParaRPr>
          </a:p>
          <a:p>
            <a:pPr marL="0" indent="0" algn="r">
              <a:lnSpc>
                <a:spcPct val="150000"/>
              </a:lnSpc>
              <a:buNone/>
            </a:pPr>
            <a:r>
              <a:rPr lang="fa-IR" sz="2000" dirty="0" smtClean="0">
                <a:cs typeface="+mj-cs"/>
              </a:rPr>
              <a:t>3-مراحل </a:t>
            </a:r>
            <a:r>
              <a:rPr lang="fa-IR" sz="2000" dirty="0">
                <a:cs typeface="+mj-cs"/>
              </a:rPr>
              <a:t>فرآیند تصمیم گیری خرید تجاری</a:t>
            </a:r>
          </a:p>
          <a:p>
            <a:pPr marL="0" indent="0" algn="r">
              <a:lnSpc>
                <a:spcPct val="150000"/>
              </a:lnSpc>
              <a:buNone/>
            </a:pPr>
            <a:r>
              <a:rPr lang="fa-IR" sz="2000" dirty="0" smtClean="0">
                <a:cs typeface="+mj-cs"/>
              </a:rPr>
              <a:t>4-بازارهای </a:t>
            </a:r>
            <a:r>
              <a:rPr lang="fa-IR" sz="2000" dirty="0">
                <a:cs typeface="+mj-cs"/>
              </a:rPr>
              <a:t>سازمانی و دولتی و نحوه تصمیم گیری خرید در آنها</a:t>
            </a:r>
          </a:p>
          <a:p>
            <a:pPr marL="0" indent="0" algn="r">
              <a:lnSpc>
                <a:spcPct val="150000"/>
              </a:lnSpc>
              <a:buNone/>
            </a:pPr>
            <a:endParaRPr lang="fa-IR" sz="2000" dirty="0" smtClean="0">
              <a:cs typeface="+mj-cs"/>
            </a:endParaRPr>
          </a:p>
          <a:p>
            <a:pPr marL="0" indent="0" algn="r">
              <a:lnSpc>
                <a:spcPct val="150000"/>
              </a:lnSpc>
              <a:buNone/>
            </a:pPr>
            <a:endParaRPr lang="fa-IR" sz="2000" dirty="0">
              <a:cs typeface="+mj-cs"/>
            </a:endParaRPr>
          </a:p>
          <a:p>
            <a:pPr marL="0" indent="0" algn="r">
              <a:lnSpc>
                <a:spcPct val="150000"/>
              </a:lnSpc>
              <a:buNone/>
            </a:pPr>
            <a:endParaRPr lang="fa-IR" sz="2000" dirty="0" smtClean="0">
              <a:cs typeface="+mj-cs"/>
            </a:endParaRPr>
          </a:p>
          <a:p>
            <a:pPr marL="0" indent="0" algn="r">
              <a:lnSpc>
                <a:spcPct val="150000"/>
              </a:lnSpc>
              <a:buNone/>
            </a:pPr>
            <a:endParaRPr lang="en-US" sz="2000" dirty="0">
              <a:cs typeface="+mj-cs"/>
            </a:endParaRPr>
          </a:p>
        </p:txBody>
      </p:sp>
      <p:sp>
        <p:nvSpPr>
          <p:cNvPr id="4" name="Double Wave 3"/>
          <p:cNvSpPr/>
          <p:nvPr/>
        </p:nvSpPr>
        <p:spPr>
          <a:xfrm>
            <a:off x="4340181" y="206061"/>
            <a:ext cx="3206839" cy="901521"/>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800" smtClean="0">
                <a:cs typeface="Dast Nevis" panose="03000400000000000000" pitchFamily="66" charset="-78"/>
              </a:rPr>
              <a:t>اهداف</a:t>
            </a:r>
            <a:endParaRPr lang="en-US" sz="2800">
              <a:cs typeface="Dast Nevis" panose="03000400000000000000" pitchFamily="66" charset="-78"/>
            </a:endParaRPr>
          </a:p>
        </p:txBody>
      </p:sp>
      <p:sp>
        <p:nvSpPr>
          <p:cNvPr id="5" name="Right Brace 4"/>
          <p:cNvSpPr/>
          <p:nvPr/>
        </p:nvSpPr>
        <p:spPr>
          <a:xfrm>
            <a:off x="10331046" y="2688818"/>
            <a:ext cx="251095" cy="1883182"/>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7" name="TextBox 6"/>
          <p:cNvSpPr txBox="1"/>
          <p:nvPr/>
        </p:nvSpPr>
        <p:spPr>
          <a:xfrm>
            <a:off x="10582141" y="3368799"/>
            <a:ext cx="1116169" cy="461665"/>
          </a:xfrm>
          <a:prstGeom prst="rect">
            <a:avLst/>
          </a:prstGeom>
          <a:noFill/>
        </p:spPr>
        <p:txBody>
          <a:bodyPr wrap="square" rtlCol="0">
            <a:spAutoFit/>
          </a:bodyPr>
          <a:lstStyle/>
          <a:p>
            <a:r>
              <a:rPr lang="fa-IR" sz="2400" dirty="0" smtClean="0">
                <a:cs typeface="+mj-cs"/>
              </a:rPr>
              <a:t>اهداف</a:t>
            </a:r>
            <a:endParaRPr lang="en-US" sz="2400" dirty="0">
              <a:cs typeface="+mj-cs"/>
            </a:endParaRPr>
          </a:p>
        </p:txBody>
      </p:sp>
      <p:pic>
        <p:nvPicPr>
          <p:cNvPr id="2" name="Picture 1">
            <a:hlinkClick r:id="rId2" action="ppaction://hlinksldjump"/>
          </p:cNvPr>
          <p:cNvPicPr>
            <a:picLocks noChangeAspect="1"/>
          </p:cNvPicPr>
          <p:nvPr/>
        </p:nvPicPr>
        <p:blipFill>
          <a:blip r:embed="rId3"/>
          <a:stretch>
            <a:fillRect/>
          </a:stretch>
        </p:blipFill>
        <p:spPr>
          <a:xfrm>
            <a:off x="0" y="6086475"/>
            <a:ext cx="733425" cy="771525"/>
          </a:xfrm>
          <a:prstGeom prst="rect">
            <a:avLst/>
          </a:prstGeom>
        </p:spPr>
      </p:pic>
      <p:sp>
        <p:nvSpPr>
          <p:cNvPr id="6" name="Slide Number Placeholder 5"/>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3481293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5170" y="2359516"/>
            <a:ext cx="10189376" cy="3124201"/>
          </a:xfrm>
        </p:spPr>
        <p:txBody>
          <a:bodyPr anchor="t">
            <a:normAutofit/>
          </a:bodyPr>
          <a:lstStyle/>
          <a:p>
            <a:pPr marL="0" indent="0" algn="just" rtl="1">
              <a:lnSpc>
                <a:spcPct val="150000"/>
              </a:lnSpc>
              <a:buNone/>
            </a:pPr>
            <a:r>
              <a:rPr lang="fa-IR" sz="1800" dirty="0">
                <a:latin typeface="+mj-lt"/>
              </a:rPr>
              <a:t>به رفتار خرید سازمان </a:t>
            </a:r>
            <a:r>
              <a:rPr lang="fa-IR" sz="1800" dirty="0" smtClean="0">
                <a:latin typeface="+mj-lt"/>
              </a:rPr>
              <a:t>ها</a:t>
            </a:r>
            <a:r>
              <a:rPr lang="fa-IR" sz="1800" dirty="0">
                <a:latin typeface="+mj-lt"/>
              </a:rPr>
              <a:t>ی</a:t>
            </a:r>
            <a:r>
              <a:rPr lang="fa-IR" sz="1800" dirty="0" smtClean="0">
                <a:latin typeface="+mj-lt"/>
              </a:rPr>
              <a:t>ی </a:t>
            </a:r>
            <a:r>
              <a:rPr lang="fa-IR" sz="1800" dirty="0">
                <a:latin typeface="+mj-lt"/>
              </a:rPr>
              <a:t>اشاره دارد که محصولات و خدمات را برای استفاده در تولیدسایر محصولات  و خدماتی که به دیگران فروخته ، اجاره یا عرضه میشوند، خریداری می کنند هم چنین رفتار شرکتهای عمده فروشی و خرده فروشی که نیازمند کالا برای فروش دوباره یا اجاره به دیگران در قبال دریافت سود می باشد.</a:t>
            </a:r>
          </a:p>
          <a:p>
            <a:pPr marL="0" indent="0" algn="just" rtl="1">
              <a:lnSpc>
                <a:spcPct val="150000"/>
              </a:lnSpc>
              <a:buNone/>
            </a:pPr>
            <a:endParaRPr lang="fa-IR" sz="1800" dirty="0">
              <a:latin typeface="+mj-lt"/>
            </a:endParaRPr>
          </a:p>
          <a:p>
            <a:pPr marL="0" indent="0" algn="just" rtl="1">
              <a:lnSpc>
                <a:spcPct val="150000"/>
              </a:lnSpc>
              <a:buNone/>
            </a:pPr>
            <a:endParaRPr lang="en-US" sz="1800" dirty="0">
              <a:latin typeface="+mj-lt"/>
            </a:endParaRPr>
          </a:p>
        </p:txBody>
      </p:sp>
      <p:sp>
        <p:nvSpPr>
          <p:cNvPr id="4" name="Bevel 3"/>
          <p:cNvSpPr/>
          <p:nvPr/>
        </p:nvSpPr>
        <p:spPr>
          <a:xfrm>
            <a:off x="4636394" y="1323714"/>
            <a:ext cx="3438660" cy="824248"/>
          </a:xfrm>
          <a:prstGeom prst="beve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dirty="0" smtClean="0">
                <a:cs typeface="+mj-cs"/>
              </a:rPr>
              <a:t>رفتار خریدار تجاری</a:t>
            </a:r>
          </a:p>
          <a:p>
            <a:pPr algn="ctr"/>
            <a:r>
              <a:rPr lang="en-US" dirty="0" smtClean="0"/>
              <a:t>Business buyer behavior</a:t>
            </a:r>
            <a:endParaRPr lang="en-US" dirty="0"/>
          </a:p>
        </p:txBody>
      </p:sp>
      <p:sp>
        <p:nvSpPr>
          <p:cNvPr id="5" name="Flowchart: Predefined Process 4"/>
          <p:cNvSpPr/>
          <p:nvPr/>
        </p:nvSpPr>
        <p:spPr>
          <a:xfrm>
            <a:off x="4636393" y="3845168"/>
            <a:ext cx="3438660" cy="888643"/>
          </a:xfrm>
          <a:prstGeom prst="flowChartPredefined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a-IR" dirty="0" smtClean="0"/>
              <a:t>فرآیند خرید تجاری</a:t>
            </a:r>
          </a:p>
          <a:p>
            <a:pPr algn="ctr">
              <a:lnSpc>
                <a:spcPct val="150000"/>
              </a:lnSpc>
            </a:pPr>
            <a:r>
              <a:rPr lang="en-US" b="1" dirty="0" smtClean="0"/>
              <a:t>Business </a:t>
            </a:r>
            <a:r>
              <a:rPr lang="en-US" b="1" dirty="0"/>
              <a:t>Buying </a:t>
            </a:r>
            <a:r>
              <a:rPr lang="en-US" b="1" dirty="0" smtClean="0"/>
              <a:t>process</a:t>
            </a:r>
            <a:endParaRPr lang="en-US" dirty="0"/>
          </a:p>
        </p:txBody>
      </p:sp>
      <p:sp>
        <p:nvSpPr>
          <p:cNvPr id="6" name="TextBox 5"/>
          <p:cNvSpPr txBox="1"/>
          <p:nvPr/>
        </p:nvSpPr>
        <p:spPr>
          <a:xfrm>
            <a:off x="1126901" y="4839588"/>
            <a:ext cx="10457644" cy="1711366"/>
          </a:xfrm>
          <a:prstGeom prst="rect">
            <a:avLst/>
          </a:prstGeom>
          <a:noFill/>
        </p:spPr>
        <p:txBody>
          <a:bodyPr wrap="square" rtlCol="0">
            <a:spAutoFit/>
          </a:bodyPr>
          <a:lstStyle/>
          <a:p>
            <a:pPr algn="ctr" rtl="1">
              <a:lnSpc>
                <a:spcPct val="150000"/>
              </a:lnSpc>
            </a:pPr>
            <a:r>
              <a:rPr lang="fa-IR" dirty="0"/>
              <a:t>1-تعیین محصولات و خدمات مورد نیاز سازمان</a:t>
            </a:r>
            <a:endParaRPr lang="en-US" dirty="0"/>
          </a:p>
          <a:p>
            <a:pPr algn="ctr" rtl="1">
              <a:lnSpc>
                <a:spcPct val="150000"/>
              </a:lnSpc>
            </a:pPr>
            <a:r>
              <a:rPr lang="fa-IR" dirty="0"/>
              <a:t>2-شناسائی تامین کنندگان برندهای موردنظر</a:t>
            </a:r>
            <a:endParaRPr lang="en-US" dirty="0"/>
          </a:p>
          <a:p>
            <a:pPr algn="ctr" rtl="1">
              <a:lnSpc>
                <a:spcPct val="150000"/>
              </a:lnSpc>
            </a:pPr>
            <a:r>
              <a:rPr lang="fa-IR" dirty="0"/>
              <a:t>3-انتخاب یکی از تامین کنندگان</a:t>
            </a:r>
            <a:endParaRPr lang="en-US" dirty="0"/>
          </a:p>
          <a:p>
            <a:pPr algn="ctr">
              <a:lnSpc>
                <a:spcPct val="150000"/>
              </a:lnSpc>
            </a:pPr>
            <a:endParaRPr lang="en-US" dirty="0"/>
          </a:p>
        </p:txBody>
      </p:sp>
      <p:sp>
        <p:nvSpPr>
          <p:cNvPr id="7" name="TextBox 6"/>
          <p:cNvSpPr txBox="1"/>
          <p:nvPr/>
        </p:nvSpPr>
        <p:spPr>
          <a:xfrm>
            <a:off x="1255690" y="85091"/>
            <a:ext cx="10200067" cy="1338828"/>
          </a:xfrm>
          <a:prstGeom prst="rect">
            <a:avLst/>
          </a:prstGeom>
          <a:noFill/>
        </p:spPr>
        <p:txBody>
          <a:bodyPr wrap="square" rtlCol="0">
            <a:spAutoFit/>
          </a:bodyPr>
          <a:lstStyle/>
          <a:p>
            <a:pPr algn="r" rtl="1">
              <a:lnSpc>
                <a:spcPct val="150000"/>
              </a:lnSpc>
            </a:pPr>
            <a:r>
              <a:rPr lang="fa-IR" dirty="0"/>
              <a:t>شرکتهای بزرگ با سایر سازمان ها تجارت می کنند حتی شرکتهای بزرگ محصولات مصرفی که محصولات مورد استفاده مصرف کننده نهائی را تولید می کنند، ابتدا باید محصولات خود را به سایر شرکتها بفروشند.</a:t>
            </a:r>
            <a:endParaRPr lang="en-US" dirty="0"/>
          </a:p>
          <a:p>
            <a:pPr algn="r" rtl="1">
              <a:lnSpc>
                <a:spcPct val="150000"/>
              </a:lnSpc>
            </a:pPr>
            <a:endParaRPr lang="en-US"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649360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3049" y="44916"/>
            <a:ext cx="10805375" cy="3124201"/>
          </a:xfrm>
        </p:spPr>
        <p:txBody>
          <a:bodyPr>
            <a:normAutofit/>
          </a:bodyPr>
          <a:lstStyle/>
          <a:p>
            <a:pPr marL="0" indent="0" algn="r">
              <a:lnSpc>
                <a:spcPct val="150000"/>
              </a:lnSpc>
              <a:buNone/>
            </a:pPr>
            <a:r>
              <a:rPr lang="fa-IR" sz="1800" b="1" dirty="0"/>
              <a:t>بازارهای تجاری: </a:t>
            </a:r>
            <a:r>
              <a:rPr lang="fa-IR" sz="1800" dirty="0"/>
              <a:t>بازار تجاری بسیار گسترده و دربرگیرنده اقلام و مبالغ کلان تری نسبت به بازار مصرفی می باشند.</a:t>
            </a:r>
            <a:endParaRPr lang="en-US" sz="1800" dirty="0"/>
          </a:p>
        </p:txBody>
      </p:sp>
      <p:sp>
        <p:nvSpPr>
          <p:cNvPr id="5" name="Double Wave 4"/>
          <p:cNvSpPr/>
          <p:nvPr/>
        </p:nvSpPr>
        <p:spPr>
          <a:xfrm>
            <a:off x="4945487" y="103031"/>
            <a:ext cx="2691685" cy="515155"/>
          </a:xfrm>
          <a:prstGeom prst="double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mj-cs"/>
              </a:rPr>
              <a:t>بازار های تجاری</a:t>
            </a:r>
            <a:endParaRPr lang="en-US" dirty="0">
              <a:solidFill>
                <a:schemeClr val="tx1"/>
              </a:solidFill>
              <a:cs typeface="+mj-cs"/>
            </a:endParaRPr>
          </a:p>
        </p:txBody>
      </p:sp>
      <p:sp>
        <p:nvSpPr>
          <p:cNvPr id="16" name="Frame 15"/>
          <p:cNvSpPr/>
          <p:nvPr/>
        </p:nvSpPr>
        <p:spPr>
          <a:xfrm>
            <a:off x="10576773" y="2918585"/>
            <a:ext cx="1401651" cy="1687133"/>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a-IR" sz="1600" dirty="0" smtClean="0">
                <a:solidFill>
                  <a:schemeClr val="tx1"/>
                </a:solidFill>
              </a:rPr>
              <a:t>مصرف کننده نهایی</a:t>
            </a:r>
            <a:endParaRPr lang="en-US" sz="1600" dirty="0">
              <a:solidFill>
                <a:schemeClr val="tx1"/>
              </a:solidFill>
            </a:endParaRPr>
          </a:p>
        </p:txBody>
      </p:sp>
      <p:sp>
        <p:nvSpPr>
          <p:cNvPr id="17" name="Frame 16"/>
          <p:cNvSpPr/>
          <p:nvPr/>
        </p:nvSpPr>
        <p:spPr>
          <a:xfrm>
            <a:off x="5590503" y="2918584"/>
            <a:ext cx="1401651" cy="1687133"/>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a-IR" sz="1600" dirty="0" smtClean="0">
                <a:solidFill>
                  <a:schemeClr val="tx1"/>
                </a:solidFill>
              </a:rPr>
              <a:t>تولید </a:t>
            </a:r>
          </a:p>
          <a:p>
            <a:pPr algn="ctr">
              <a:lnSpc>
                <a:spcPct val="150000"/>
              </a:lnSpc>
            </a:pPr>
            <a:r>
              <a:rPr lang="fa-IR" sz="1600" dirty="0" smtClean="0">
                <a:solidFill>
                  <a:schemeClr val="tx1"/>
                </a:solidFill>
              </a:rPr>
              <a:t>محصول نهایی</a:t>
            </a:r>
            <a:endParaRPr lang="en-US" sz="1600" dirty="0">
              <a:solidFill>
                <a:schemeClr val="tx1"/>
              </a:solidFill>
            </a:endParaRPr>
          </a:p>
        </p:txBody>
      </p:sp>
      <p:sp>
        <p:nvSpPr>
          <p:cNvPr id="18" name="Frame 17"/>
          <p:cNvSpPr/>
          <p:nvPr/>
        </p:nvSpPr>
        <p:spPr>
          <a:xfrm>
            <a:off x="7971028" y="2918584"/>
            <a:ext cx="1626871" cy="1687133"/>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1600" dirty="0" smtClean="0">
                <a:solidFill>
                  <a:schemeClr val="tx1"/>
                </a:solidFill>
              </a:rPr>
              <a:t>واسطه فروش به مصرف کننده نهایی</a:t>
            </a:r>
            <a:endParaRPr lang="en-US" sz="1600" dirty="0">
              <a:solidFill>
                <a:schemeClr val="tx1"/>
              </a:solidFill>
            </a:endParaRPr>
          </a:p>
        </p:txBody>
      </p:sp>
      <p:cxnSp>
        <p:nvCxnSpPr>
          <p:cNvPr id="20" name="Straight Connector 19"/>
          <p:cNvCxnSpPr/>
          <p:nvPr/>
        </p:nvCxnSpPr>
        <p:spPr>
          <a:xfrm>
            <a:off x="9692992" y="3762147"/>
            <a:ext cx="788688" cy="2"/>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a:off x="7087247" y="3762147"/>
            <a:ext cx="788688" cy="2"/>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4638684" y="3762147"/>
            <a:ext cx="788688" cy="2"/>
          </a:xfrm>
          <a:prstGeom prst="line">
            <a:avLst/>
          </a:prstGeom>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4638684" y="3272210"/>
            <a:ext cx="788688" cy="2"/>
          </a:xfrm>
          <a:prstGeom prst="line">
            <a:avLst/>
          </a:prstGeom>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a:off x="4638684" y="4252084"/>
            <a:ext cx="788688" cy="2"/>
          </a:xfrm>
          <a:prstGeom prst="line">
            <a:avLst/>
          </a:prstGeom>
        </p:spPr>
        <p:style>
          <a:lnRef idx="3">
            <a:schemeClr val="dk1"/>
          </a:lnRef>
          <a:fillRef idx="0">
            <a:schemeClr val="dk1"/>
          </a:fillRef>
          <a:effectRef idx="2">
            <a:schemeClr val="dk1"/>
          </a:effectRef>
          <a:fontRef idx="minor">
            <a:schemeClr val="tx1"/>
          </a:fontRef>
        </p:style>
      </p:cxnSp>
      <p:sp>
        <p:nvSpPr>
          <p:cNvPr id="26" name="TextBox 25"/>
          <p:cNvSpPr txBox="1"/>
          <p:nvPr/>
        </p:nvSpPr>
        <p:spPr>
          <a:xfrm>
            <a:off x="574326" y="3574322"/>
            <a:ext cx="4765183" cy="584775"/>
          </a:xfrm>
          <a:prstGeom prst="rect">
            <a:avLst/>
          </a:prstGeom>
          <a:noFill/>
        </p:spPr>
        <p:txBody>
          <a:bodyPr wrap="square" rtlCol="0">
            <a:spAutoFit/>
          </a:bodyPr>
          <a:lstStyle/>
          <a:p>
            <a:r>
              <a:rPr lang="fa-IR" sz="1600" dirty="0"/>
              <a:t>شامل فلاکس + وایر جوش + فیلم + تیغه +...</a:t>
            </a:r>
            <a:endParaRPr lang="en-US" sz="1600" dirty="0"/>
          </a:p>
          <a:p>
            <a:endParaRPr lang="en-US" sz="1600" dirty="0"/>
          </a:p>
        </p:txBody>
      </p:sp>
      <p:sp>
        <p:nvSpPr>
          <p:cNvPr id="33" name="TextBox 32"/>
          <p:cNvSpPr txBox="1"/>
          <p:nvPr/>
        </p:nvSpPr>
        <p:spPr>
          <a:xfrm>
            <a:off x="1796601" y="3106409"/>
            <a:ext cx="2884867" cy="584775"/>
          </a:xfrm>
          <a:prstGeom prst="rect">
            <a:avLst/>
          </a:prstGeom>
          <a:noFill/>
        </p:spPr>
        <p:txBody>
          <a:bodyPr wrap="square" rtlCol="0">
            <a:spAutoFit/>
          </a:bodyPr>
          <a:lstStyle/>
          <a:p>
            <a:r>
              <a:rPr lang="fa-IR" sz="1600" dirty="0"/>
              <a:t>تامین کنندگان مواد اولیه مصرفی</a:t>
            </a:r>
            <a:endParaRPr lang="en-US" sz="1600" dirty="0"/>
          </a:p>
          <a:p>
            <a:endParaRPr lang="en-US" sz="1600" dirty="0"/>
          </a:p>
        </p:txBody>
      </p:sp>
      <p:sp>
        <p:nvSpPr>
          <p:cNvPr id="34" name="TextBox 33"/>
          <p:cNvSpPr txBox="1"/>
          <p:nvPr/>
        </p:nvSpPr>
        <p:spPr>
          <a:xfrm>
            <a:off x="1925140" y="4064257"/>
            <a:ext cx="3135452" cy="584775"/>
          </a:xfrm>
          <a:prstGeom prst="rect">
            <a:avLst/>
          </a:prstGeom>
          <a:noFill/>
        </p:spPr>
        <p:txBody>
          <a:bodyPr wrap="square" rtlCol="0">
            <a:spAutoFit/>
          </a:bodyPr>
          <a:lstStyle/>
          <a:p>
            <a:r>
              <a:rPr lang="fa-IR" sz="1600" dirty="0"/>
              <a:t>تامین کنندگان مواد اولیه – ورق</a:t>
            </a:r>
            <a:endParaRPr lang="en-US" sz="1600" dirty="0"/>
          </a:p>
          <a:p>
            <a:endParaRPr lang="en-US" sz="1600"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5685199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40935" y="105058"/>
            <a:ext cx="7907628" cy="923330"/>
          </a:xfrm>
          <a:prstGeom prst="rect">
            <a:avLst/>
          </a:prstGeom>
        </p:spPr>
        <p:txBody>
          <a:bodyPr wrap="square">
            <a:spAutoFit/>
          </a:bodyPr>
          <a:lstStyle/>
          <a:p>
            <a:pPr algn="justLow" rtl="1">
              <a:lnSpc>
                <a:spcPct val="150000"/>
              </a:lnSpc>
            </a:pPr>
            <a:r>
              <a:rPr lang="fa-IR" b="1" dirty="0">
                <a:latin typeface="Times New Roman" panose="02020603050405020304" pitchFamily="18" charset="0"/>
                <a:ea typeface="Times New Roman" panose="02020603050405020304" pitchFamily="18" charset="0"/>
                <a:cs typeface="Nazanin" panose="00000400000000000000" pitchFamily="2" charset="-78"/>
              </a:rPr>
              <a:t>شباهت بازارهای تجاری و مصرفی وجود خریدار در هر دو بازار است.</a:t>
            </a:r>
            <a:endParaRPr lang="en-US" dirty="0">
              <a:latin typeface="Times New Roman" panose="02020603050405020304" pitchFamily="18" charset="0"/>
              <a:ea typeface="Times New Roman" panose="02020603050405020304" pitchFamily="18" charset="0"/>
            </a:endParaRPr>
          </a:p>
          <a:p>
            <a:pPr algn="r" rtl="1">
              <a:lnSpc>
                <a:spcPct val="150000"/>
              </a:lnSpc>
            </a:pPr>
            <a:r>
              <a:rPr lang="fa-IR" b="1" dirty="0">
                <a:latin typeface="Times New Roman" panose="02020603050405020304" pitchFamily="18" charset="0"/>
                <a:ea typeface="Times New Roman" panose="02020603050405020304" pitchFamily="18" charset="0"/>
                <a:cs typeface="Nazanin" panose="00000400000000000000" pitchFamily="2" charset="-78"/>
              </a:rPr>
              <a:t>تفاوتهای بازارهای تجاری با بازارهای </a:t>
            </a:r>
            <a:r>
              <a:rPr lang="fa-IR" b="1" dirty="0" smtClean="0">
                <a:latin typeface="Times New Roman" panose="02020603050405020304" pitchFamily="18" charset="0"/>
                <a:ea typeface="Times New Roman" panose="02020603050405020304" pitchFamily="18" charset="0"/>
                <a:cs typeface="Nazanin" panose="00000400000000000000" pitchFamily="2" charset="-78"/>
              </a:rPr>
              <a:t>مصرفی</a:t>
            </a:r>
            <a:endParaRPr lang="en-US" dirty="0"/>
          </a:p>
        </p:txBody>
      </p:sp>
      <p:sp>
        <p:nvSpPr>
          <p:cNvPr id="6" name="Rectangle 5"/>
          <p:cNvSpPr/>
          <p:nvPr/>
        </p:nvSpPr>
        <p:spPr>
          <a:xfrm>
            <a:off x="1300766" y="1788197"/>
            <a:ext cx="10547797" cy="5016758"/>
          </a:xfrm>
          <a:prstGeom prst="rect">
            <a:avLst/>
          </a:prstGeom>
        </p:spPr>
        <p:txBody>
          <a:bodyPr wrap="square">
            <a:spAutoFit/>
          </a:bodyPr>
          <a:lstStyle/>
          <a:p>
            <a:pPr algn="justLow" rtl="1"/>
            <a:r>
              <a:rPr lang="fa-IR" sz="2000" dirty="0" smtClean="0">
                <a:latin typeface="Times New Roman" panose="02020603050405020304" pitchFamily="18" charset="0"/>
                <a:ea typeface="Times New Roman" panose="02020603050405020304" pitchFamily="18" charset="0"/>
                <a:cs typeface="Nazanin" panose="00000400000000000000" pitchFamily="2" charset="-78"/>
              </a:rPr>
              <a:t>-</a:t>
            </a:r>
            <a:r>
              <a:rPr lang="fa-IR" sz="2000" dirty="0">
                <a:latin typeface="Times New Roman" panose="02020603050405020304" pitchFamily="18" charset="0"/>
                <a:ea typeface="Times New Roman" panose="02020603050405020304" pitchFamily="18" charset="0"/>
                <a:cs typeface="Nazanin" panose="00000400000000000000" pitchFamily="2" charset="-78"/>
              </a:rPr>
              <a:t>بازارهای تجاری خریداران کمتر ولی بزرگتری دارند.</a:t>
            </a:r>
            <a:endParaRPr lang="en-US" sz="2000" dirty="0">
              <a:latin typeface="Times New Roman" panose="02020603050405020304" pitchFamily="18" charset="0"/>
              <a:ea typeface="Times New Roman" panose="02020603050405020304" pitchFamily="18" charset="0"/>
            </a:endParaRPr>
          </a:p>
          <a:p>
            <a:pPr algn="justLow" rtl="1"/>
            <a:r>
              <a:rPr lang="fa-IR" sz="2000" dirty="0">
                <a:latin typeface="Times New Roman" panose="02020603050405020304" pitchFamily="18" charset="0"/>
                <a:ea typeface="Times New Roman" panose="02020603050405020304" pitchFamily="18" charset="0"/>
                <a:cs typeface="Nazanin" panose="00000400000000000000" pitchFamily="2" charset="-78"/>
              </a:rPr>
              <a:t>-تقاضای خریدار تجاری مشتق شده از تقاضای مصرف کننده نهائی می باشد.</a:t>
            </a:r>
            <a:endParaRPr lang="en-US" sz="2000" dirty="0">
              <a:latin typeface="Times New Roman" panose="02020603050405020304" pitchFamily="18" charset="0"/>
              <a:ea typeface="Times New Roman" panose="02020603050405020304" pitchFamily="18" charset="0"/>
            </a:endParaRPr>
          </a:p>
          <a:p>
            <a:pPr algn="justLow" rtl="1"/>
            <a:r>
              <a:rPr lang="fa-IR" sz="2000" dirty="0">
                <a:latin typeface="Times New Roman" panose="02020603050405020304" pitchFamily="18" charset="0"/>
                <a:ea typeface="Times New Roman" panose="02020603050405020304" pitchFamily="18" charset="0"/>
                <a:cs typeface="Nazanin" panose="00000400000000000000" pitchFamily="2" charset="-78"/>
              </a:rPr>
              <a:t>-تقاضا در بسیاری از بازارهای تجاری کم انعطاف تر (بی کشش) است – در کوتاه مدت خیلی تحت تاثیر تحولات قیمتی قرار نمی گیرد.</a:t>
            </a:r>
            <a:endParaRPr lang="en-US" sz="2000" dirty="0">
              <a:latin typeface="Times New Roman" panose="02020603050405020304" pitchFamily="18" charset="0"/>
              <a:ea typeface="Times New Roman" panose="02020603050405020304" pitchFamily="18" charset="0"/>
            </a:endParaRPr>
          </a:p>
          <a:p>
            <a:pPr algn="justLow" rtl="1"/>
            <a:r>
              <a:rPr lang="fa-IR" sz="2000" dirty="0">
                <a:latin typeface="Times New Roman" panose="02020603050405020304" pitchFamily="18" charset="0"/>
                <a:ea typeface="Times New Roman" panose="02020603050405020304" pitchFamily="18" charset="0"/>
                <a:cs typeface="Nazanin" panose="00000400000000000000" pitchFamily="2" charset="-78"/>
              </a:rPr>
              <a:t>-تقاضا در بازارهای تجاری سریعتر و بیشتر نوسان </a:t>
            </a:r>
            <a:r>
              <a:rPr lang="fa-IR" sz="2000" dirty="0" smtClean="0">
                <a:latin typeface="Times New Roman" panose="02020603050405020304" pitchFamily="18" charset="0"/>
                <a:ea typeface="Times New Roman" panose="02020603050405020304" pitchFamily="18" charset="0"/>
                <a:cs typeface="Nazanin" panose="00000400000000000000" pitchFamily="2" charset="-78"/>
              </a:rPr>
              <a:t>دارد.</a:t>
            </a:r>
            <a:r>
              <a:rPr lang="fa-IR" sz="2000" dirty="0">
                <a:latin typeface="Times New Roman" panose="02020603050405020304" pitchFamily="18" charset="0"/>
                <a:ea typeface="Times New Roman" panose="02020603050405020304" pitchFamily="18" charset="0"/>
                <a:cs typeface="Nazanin" panose="00000400000000000000" pitchFamily="2" charset="-78"/>
              </a:rPr>
              <a:t> </a:t>
            </a:r>
            <a:r>
              <a:rPr lang="fa-IR" sz="2000" dirty="0" smtClean="0">
                <a:latin typeface="Times New Roman" panose="02020603050405020304" pitchFamily="18" charset="0"/>
                <a:ea typeface="Times New Roman" panose="02020603050405020304" pitchFamily="18" charset="0"/>
                <a:cs typeface="Nazanin" panose="00000400000000000000" pitchFamily="2" charset="-78"/>
              </a:rPr>
              <a:t>                          </a:t>
            </a:r>
            <a:r>
              <a:rPr lang="fa-IR" sz="2000" dirty="0" smtClean="0">
                <a:latin typeface="Times New Roman" panose="02020603050405020304" pitchFamily="18" charset="0"/>
                <a:ea typeface="Times New Roman" panose="02020603050405020304" pitchFamily="18" charset="0"/>
                <a:cs typeface="Nazanin" panose="00000400000000000000" pitchFamily="2" charset="-78"/>
                <a:hlinkClick r:id="rId2" action="ppaction://hlinksldjump"/>
              </a:rPr>
              <a:t>(توضیحات تکمیلی)</a:t>
            </a:r>
            <a:endParaRPr lang="en-US" sz="2000" dirty="0">
              <a:latin typeface="Times New Roman" panose="02020603050405020304" pitchFamily="18" charset="0"/>
              <a:ea typeface="Times New Roman" panose="02020603050405020304" pitchFamily="18" charset="0"/>
            </a:endParaRPr>
          </a:p>
          <a:p>
            <a:pPr algn="justLow" rtl="1"/>
            <a:r>
              <a:rPr lang="fa-IR" sz="2000" dirty="0">
                <a:solidFill>
                  <a:srgbClr val="FF0000"/>
                </a:solidFill>
                <a:latin typeface="Times New Roman" panose="02020603050405020304" pitchFamily="18" charset="0"/>
                <a:ea typeface="Times New Roman" panose="02020603050405020304" pitchFamily="18" charset="0"/>
                <a:cs typeface="Nazanin" panose="00000400000000000000" pitchFamily="2" charset="-78"/>
              </a:rPr>
              <a:t> </a:t>
            </a:r>
            <a:endParaRPr lang="fa-IR" sz="2000" dirty="0" smtClean="0">
              <a:solidFill>
                <a:srgbClr val="FF0000"/>
              </a:solidFill>
              <a:latin typeface="Times New Roman" panose="02020603050405020304" pitchFamily="18" charset="0"/>
              <a:ea typeface="Times New Roman" panose="02020603050405020304" pitchFamily="18" charset="0"/>
              <a:cs typeface="Nazanin" panose="00000400000000000000" pitchFamily="2" charset="-78"/>
            </a:endParaRPr>
          </a:p>
          <a:p>
            <a:pPr algn="justLow" rtl="1"/>
            <a:endParaRPr lang="fa-IR" sz="2000" b="1" dirty="0">
              <a:solidFill>
                <a:srgbClr val="FF0000"/>
              </a:solidFill>
              <a:latin typeface="Times New Roman" panose="02020603050405020304" pitchFamily="18" charset="0"/>
              <a:ea typeface="Times New Roman" panose="02020603050405020304" pitchFamily="18" charset="0"/>
              <a:cs typeface="Nazanin" panose="00000400000000000000" pitchFamily="2" charset="-78"/>
            </a:endParaRPr>
          </a:p>
          <a:p>
            <a:pPr algn="justLow" rtl="1"/>
            <a:r>
              <a:rPr lang="fa-IR" sz="2000" dirty="0" smtClean="0">
                <a:latin typeface="Times New Roman" panose="02020603050405020304" pitchFamily="18" charset="0"/>
                <a:ea typeface="Times New Roman" panose="02020603050405020304" pitchFamily="18" charset="0"/>
                <a:cs typeface="Nazanin" panose="00000400000000000000" pitchFamily="2" charset="-78"/>
              </a:rPr>
              <a:t>-</a:t>
            </a:r>
            <a:r>
              <a:rPr lang="fa-IR" sz="2000" dirty="0">
                <a:latin typeface="Times New Roman" panose="02020603050405020304" pitchFamily="18" charset="0"/>
                <a:ea typeface="Times New Roman" panose="02020603050405020304" pitchFamily="18" charset="0"/>
                <a:cs typeface="Nazanin" panose="00000400000000000000" pitchFamily="2" charset="-78"/>
              </a:rPr>
              <a:t>در خریدهای تجاری واحدهای بیشتری درگیر هستند.</a:t>
            </a:r>
            <a:endParaRPr lang="en-US" sz="2000" dirty="0">
              <a:latin typeface="Times New Roman" panose="02020603050405020304" pitchFamily="18" charset="0"/>
              <a:ea typeface="Times New Roman" panose="02020603050405020304" pitchFamily="18" charset="0"/>
            </a:endParaRPr>
          </a:p>
          <a:p>
            <a:pPr algn="justLow" rtl="1"/>
            <a:r>
              <a:rPr lang="fa-IR" sz="2000" dirty="0">
                <a:latin typeface="Times New Roman" panose="02020603050405020304" pitchFamily="18" charset="0"/>
                <a:ea typeface="Times New Roman" panose="02020603050405020304" pitchFamily="18" charset="0"/>
                <a:cs typeface="Nazanin" panose="00000400000000000000" pitchFamily="2" charset="-78"/>
              </a:rPr>
              <a:t>-خرید تجاری فعالیت های خرید حرفه ایی تری را شامل می شود</a:t>
            </a:r>
            <a:r>
              <a:rPr lang="fa-IR" sz="2000" dirty="0" smtClean="0">
                <a:latin typeface="Times New Roman" panose="02020603050405020304" pitchFamily="18" charset="0"/>
                <a:ea typeface="Times New Roman" panose="02020603050405020304" pitchFamily="18" charset="0"/>
                <a:cs typeface="Nazanin" panose="00000400000000000000" pitchFamily="2" charset="-78"/>
              </a:rPr>
              <a:t>.             </a:t>
            </a:r>
            <a:r>
              <a:rPr lang="fa-IR" sz="2000" dirty="0">
                <a:latin typeface="Times New Roman" panose="02020603050405020304" pitchFamily="18" charset="0"/>
                <a:ea typeface="Times New Roman" panose="02020603050405020304" pitchFamily="18" charset="0"/>
                <a:cs typeface="Nazanin" panose="00000400000000000000" pitchFamily="2" charset="-78"/>
                <a:hlinkClick r:id="rId3" action="ppaction://hlinksldjump"/>
              </a:rPr>
              <a:t>(توضیحات تکمیل</a:t>
            </a:r>
            <a:r>
              <a:rPr lang="fa-IR" sz="2000" dirty="0">
                <a:solidFill>
                  <a:srgbClr val="00B0F0"/>
                </a:solidFill>
                <a:latin typeface="Times New Roman" panose="02020603050405020304" pitchFamily="18" charset="0"/>
                <a:ea typeface="Times New Roman" panose="02020603050405020304" pitchFamily="18" charset="0"/>
                <a:cs typeface="Nazanin" panose="00000400000000000000" pitchFamily="2" charset="-78"/>
                <a:hlinkClick r:id="rId3" action="ppaction://hlinksldjump"/>
              </a:rPr>
              <a:t>ی</a:t>
            </a:r>
            <a:r>
              <a:rPr lang="fa-IR" sz="2000" dirty="0">
                <a:solidFill>
                  <a:srgbClr val="00B0F0"/>
                </a:solidFill>
                <a:latin typeface="Times New Roman" panose="02020603050405020304" pitchFamily="18" charset="0"/>
                <a:ea typeface="Times New Roman" panose="02020603050405020304" pitchFamily="18" charset="0"/>
                <a:cs typeface="Nazanin" panose="00000400000000000000" pitchFamily="2" charset="-78"/>
              </a:rPr>
              <a:t>)</a:t>
            </a:r>
            <a:endParaRPr lang="en-US" sz="2000" dirty="0">
              <a:solidFill>
                <a:srgbClr val="00B0F0"/>
              </a:solidFill>
              <a:latin typeface="Times New Roman" panose="02020603050405020304" pitchFamily="18" charset="0"/>
              <a:ea typeface="Times New Roman" panose="02020603050405020304" pitchFamily="18" charset="0"/>
            </a:endParaRPr>
          </a:p>
          <a:p>
            <a:pPr algn="justLow" rtl="1"/>
            <a:endParaRPr lang="en-US" sz="2000" dirty="0">
              <a:latin typeface="Times New Roman" panose="02020603050405020304" pitchFamily="18" charset="0"/>
              <a:ea typeface="Times New Roman" panose="02020603050405020304" pitchFamily="18" charset="0"/>
            </a:endParaRPr>
          </a:p>
          <a:p>
            <a:pPr algn="justLow" rtl="1"/>
            <a:r>
              <a:rPr lang="fa-IR" sz="2000" dirty="0">
                <a:latin typeface="Times New Roman" panose="02020603050405020304" pitchFamily="18" charset="0"/>
                <a:ea typeface="Times New Roman" panose="02020603050405020304" pitchFamily="18" charset="0"/>
                <a:cs typeface="Nazanin" panose="00000400000000000000" pitchFamily="2" charset="-78"/>
              </a:rPr>
              <a:t> </a:t>
            </a:r>
            <a:endParaRPr lang="fa-IR" sz="2000" dirty="0" smtClean="0">
              <a:latin typeface="Times New Roman" panose="02020603050405020304" pitchFamily="18" charset="0"/>
              <a:ea typeface="Times New Roman" panose="02020603050405020304" pitchFamily="18" charset="0"/>
              <a:cs typeface="Nazanin" panose="00000400000000000000" pitchFamily="2" charset="-78"/>
            </a:endParaRPr>
          </a:p>
          <a:p>
            <a:pPr algn="justLow" rtl="1"/>
            <a:endParaRPr lang="fa-IR" sz="2000" b="1" dirty="0">
              <a:solidFill>
                <a:srgbClr val="FF0000"/>
              </a:solidFill>
              <a:latin typeface="Times New Roman" panose="02020603050405020304" pitchFamily="18" charset="0"/>
              <a:ea typeface="Times New Roman" panose="02020603050405020304" pitchFamily="18" charset="0"/>
              <a:cs typeface="Nazanin" panose="00000400000000000000" pitchFamily="2" charset="-78"/>
            </a:endParaRPr>
          </a:p>
          <a:p>
            <a:pPr algn="justLow" rtl="1"/>
            <a:r>
              <a:rPr lang="fa-IR" sz="2000" dirty="0" smtClean="0">
                <a:latin typeface="Times New Roman" panose="02020603050405020304" pitchFamily="18" charset="0"/>
                <a:ea typeface="Times New Roman" panose="02020603050405020304" pitchFamily="18" charset="0"/>
                <a:cs typeface="Nazanin" panose="00000400000000000000" pitchFamily="2" charset="-78"/>
              </a:rPr>
              <a:t>خریداران </a:t>
            </a:r>
            <a:r>
              <a:rPr lang="fa-IR" sz="2000" dirty="0">
                <a:latin typeface="Times New Roman" panose="02020603050405020304" pitchFamily="18" charset="0"/>
                <a:ea typeface="Times New Roman" panose="02020603050405020304" pitchFamily="18" charset="0"/>
                <a:cs typeface="Nazanin" panose="00000400000000000000" pitchFamily="2" charset="-78"/>
              </a:rPr>
              <a:t>تجاری معمولا با تصمیمات خرید پیچیده تری روبرو می شوند.</a:t>
            </a:r>
            <a:endParaRPr lang="en-US" sz="2000" dirty="0">
              <a:latin typeface="Times New Roman" panose="02020603050405020304" pitchFamily="18" charset="0"/>
              <a:ea typeface="Times New Roman" panose="02020603050405020304" pitchFamily="18" charset="0"/>
            </a:endParaRPr>
          </a:p>
          <a:p>
            <a:pPr algn="justLow" rtl="1"/>
            <a:r>
              <a:rPr lang="fa-IR" sz="2000" dirty="0">
                <a:latin typeface="Times New Roman" panose="02020603050405020304" pitchFamily="18" charset="0"/>
                <a:ea typeface="Times New Roman" panose="02020603050405020304" pitchFamily="18" charset="0"/>
                <a:cs typeface="Nazanin" panose="00000400000000000000" pitchFamily="2" charset="-78"/>
              </a:rPr>
              <a:t>فرآیند خرید تجاری رسمی تر است</a:t>
            </a:r>
            <a:endParaRPr lang="en-US" sz="2000" dirty="0">
              <a:latin typeface="Times New Roman" panose="02020603050405020304" pitchFamily="18" charset="0"/>
              <a:ea typeface="Times New Roman" panose="02020603050405020304" pitchFamily="18" charset="0"/>
            </a:endParaRPr>
          </a:p>
          <a:p>
            <a:pPr algn="justLow" rtl="1"/>
            <a:r>
              <a:rPr lang="fa-IR" sz="2000" dirty="0">
                <a:latin typeface="Times New Roman" panose="02020603050405020304" pitchFamily="18" charset="0"/>
                <a:ea typeface="Times New Roman" panose="02020603050405020304" pitchFamily="18" charset="0"/>
                <a:cs typeface="Nazanin" panose="00000400000000000000" pitchFamily="2" charset="-78"/>
              </a:rPr>
              <a:t>در خرید تجاری ، خریداران و فروشندگان حین کار رفتار صمیمی تری با هم دارند و روابط طولانی مدت و نزدیکی با هم </a:t>
            </a:r>
            <a:r>
              <a:rPr lang="fa-IR" sz="2000" dirty="0" smtClean="0">
                <a:latin typeface="Times New Roman" panose="02020603050405020304" pitchFamily="18" charset="0"/>
                <a:ea typeface="Times New Roman" panose="02020603050405020304" pitchFamily="18" charset="0"/>
                <a:cs typeface="Nazanin" panose="00000400000000000000" pitchFamily="2" charset="-78"/>
              </a:rPr>
              <a:t>برقرار </a:t>
            </a:r>
            <a:r>
              <a:rPr lang="fa-IR" sz="2000" dirty="0">
                <a:latin typeface="Times New Roman" panose="02020603050405020304" pitchFamily="18" charset="0"/>
                <a:ea typeface="Times New Roman" panose="02020603050405020304" pitchFamily="18" charset="0"/>
                <a:cs typeface="Nazanin" panose="00000400000000000000" pitchFamily="2" charset="-78"/>
              </a:rPr>
              <a:t>می </a:t>
            </a:r>
            <a:r>
              <a:rPr lang="fa-IR" sz="2000" dirty="0" smtClean="0">
                <a:latin typeface="Times New Roman" panose="02020603050405020304" pitchFamily="18" charset="0"/>
                <a:ea typeface="Times New Roman" panose="02020603050405020304" pitchFamily="18" charset="0"/>
                <a:cs typeface="Nazanin" panose="00000400000000000000" pitchFamily="2" charset="-78"/>
              </a:rPr>
              <a:t>کنند</a:t>
            </a:r>
          </a:p>
          <a:p>
            <a:pPr algn="justLow" rtl="1"/>
            <a:r>
              <a:rPr lang="fa-IR" sz="2000" dirty="0" smtClean="0">
                <a:effectLst/>
                <a:latin typeface="Times New Roman" panose="02020603050405020304" pitchFamily="18" charset="0"/>
                <a:ea typeface="Times New Roman" panose="02020603050405020304" pitchFamily="18" charset="0"/>
              </a:rPr>
              <a:t>                                                                          </a:t>
            </a:r>
            <a:r>
              <a:rPr lang="fa-IR" sz="2000" dirty="0" smtClean="0">
                <a:latin typeface="Times New Roman" panose="02020603050405020304" pitchFamily="18" charset="0"/>
                <a:ea typeface="Times New Roman" panose="02020603050405020304" pitchFamily="18" charset="0"/>
                <a:cs typeface="Nazanin" panose="00000400000000000000" pitchFamily="2" charset="-78"/>
                <a:hlinkClick r:id="rId4" action="ppaction://hlinksldjump"/>
              </a:rPr>
              <a:t>(</a:t>
            </a:r>
            <a:r>
              <a:rPr lang="fa-IR" sz="2000" dirty="0">
                <a:latin typeface="Times New Roman" panose="02020603050405020304" pitchFamily="18" charset="0"/>
                <a:ea typeface="Times New Roman" panose="02020603050405020304" pitchFamily="18" charset="0"/>
                <a:cs typeface="Nazanin" panose="00000400000000000000" pitchFamily="2" charset="-78"/>
                <a:hlinkClick r:id="rId4" action="ppaction://hlinksldjump"/>
              </a:rPr>
              <a:t>توضیحات تکمیلی)</a:t>
            </a:r>
            <a:endParaRPr lang="en-US" sz="2000" dirty="0">
              <a:latin typeface="Times New Roman" panose="02020603050405020304" pitchFamily="18" charset="0"/>
              <a:ea typeface="Times New Roman" panose="02020603050405020304" pitchFamily="18" charset="0"/>
            </a:endParaRPr>
          </a:p>
          <a:p>
            <a:pPr algn="justLow" rtl="1"/>
            <a:endParaRPr lang="en-US" sz="2000" dirty="0">
              <a:effectLst/>
              <a:latin typeface="Times New Roman" panose="02020603050405020304" pitchFamily="18" charset="0"/>
              <a:ea typeface="Times New Roman" panose="02020603050405020304" pitchFamily="18" charset="0"/>
            </a:endParaRPr>
          </a:p>
        </p:txBody>
      </p:sp>
      <p:sp>
        <p:nvSpPr>
          <p:cNvPr id="7" name="Bevel 6"/>
          <p:cNvSpPr/>
          <p:nvPr/>
        </p:nvSpPr>
        <p:spPr>
          <a:xfrm>
            <a:off x="3593205" y="993763"/>
            <a:ext cx="4855335" cy="640978"/>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a-IR" b="1" dirty="0" smtClean="0">
              <a:solidFill>
                <a:schemeClr val="tx1"/>
              </a:solidFill>
              <a:latin typeface="Times New Roman" panose="02020603050405020304" pitchFamily="18" charset="0"/>
              <a:ea typeface="Times New Roman" panose="02020603050405020304" pitchFamily="18" charset="0"/>
              <a:cs typeface="+mj-cs"/>
            </a:endParaRPr>
          </a:p>
          <a:p>
            <a:pPr algn="ctr"/>
            <a:r>
              <a:rPr lang="fa-IR" b="1" dirty="0" smtClean="0">
                <a:solidFill>
                  <a:schemeClr val="tx1"/>
                </a:solidFill>
                <a:latin typeface="Times New Roman" panose="02020603050405020304" pitchFamily="18" charset="0"/>
                <a:ea typeface="Times New Roman" panose="02020603050405020304" pitchFamily="18" charset="0"/>
                <a:cs typeface="+mj-cs"/>
              </a:rPr>
              <a:t>1-از </a:t>
            </a:r>
            <a:r>
              <a:rPr lang="fa-IR" b="1" dirty="0">
                <a:solidFill>
                  <a:schemeClr val="tx1"/>
                </a:solidFill>
                <a:latin typeface="Times New Roman" panose="02020603050405020304" pitchFamily="18" charset="0"/>
                <a:ea typeface="Times New Roman" panose="02020603050405020304" pitchFamily="18" charset="0"/>
                <a:cs typeface="+mj-cs"/>
              </a:rPr>
              <a:t>لحاظ ساختار بازار و تقاضا</a:t>
            </a:r>
            <a:endParaRPr lang="en-US" dirty="0">
              <a:solidFill>
                <a:schemeClr val="tx1"/>
              </a:solidFill>
              <a:latin typeface="Times New Roman" panose="02020603050405020304" pitchFamily="18" charset="0"/>
              <a:ea typeface="Times New Roman" panose="02020603050405020304" pitchFamily="18" charset="0"/>
              <a:cs typeface="+mj-cs"/>
            </a:endParaRPr>
          </a:p>
          <a:p>
            <a:pPr algn="ctr"/>
            <a:endParaRPr lang="en-US" dirty="0">
              <a:solidFill>
                <a:schemeClr val="tx1"/>
              </a:solidFill>
              <a:cs typeface="+mj-cs"/>
            </a:endParaRPr>
          </a:p>
        </p:txBody>
      </p:sp>
      <p:sp>
        <p:nvSpPr>
          <p:cNvPr id="8" name="Double Wave 7"/>
          <p:cNvSpPr/>
          <p:nvPr/>
        </p:nvSpPr>
        <p:spPr>
          <a:xfrm>
            <a:off x="3593205" y="3053507"/>
            <a:ext cx="4855335" cy="581639"/>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a-IR" b="1" dirty="0" smtClean="0">
              <a:solidFill>
                <a:schemeClr val="tx1"/>
              </a:solidFill>
              <a:latin typeface="Times New Roman" panose="02020603050405020304" pitchFamily="18" charset="0"/>
              <a:ea typeface="Times New Roman" panose="02020603050405020304" pitchFamily="18" charset="0"/>
              <a:cs typeface="+mj-cs"/>
            </a:endParaRPr>
          </a:p>
          <a:p>
            <a:pPr algn="ctr"/>
            <a:r>
              <a:rPr lang="fa-IR" b="1" dirty="0" smtClean="0">
                <a:solidFill>
                  <a:schemeClr val="tx1"/>
                </a:solidFill>
                <a:latin typeface="Times New Roman" panose="02020603050405020304" pitchFamily="18" charset="0"/>
                <a:ea typeface="Times New Roman" panose="02020603050405020304" pitchFamily="18" charset="0"/>
                <a:cs typeface="+mj-cs"/>
              </a:rPr>
              <a:t>2-از </a:t>
            </a:r>
            <a:r>
              <a:rPr lang="fa-IR" b="1" dirty="0">
                <a:solidFill>
                  <a:schemeClr val="tx1"/>
                </a:solidFill>
                <a:latin typeface="Times New Roman" panose="02020603050405020304" pitchFamily="18" charset="0"/>
                <a:ea typeface="Times New Roman" panose="02020603050405020304" pitchFamily="18" charset="0"/>
                <a:cs typeface="+mj-cs"/>
              </a:rPr>
              <a:t>نظر </a:t>
            </a:r>
            <a:r>
              <a:rPr lang="fa-IR" b="1" dirty="0" smtClean="0">
                <a:solidFill>
                  <a:schemeClr val="tx1"/>
                </a:solidFill>
                <a:latin typeface="Times New Roman" panose="02020603050405020304" pitchFamily="18" charset="0"/>
                <a:ea typeface="Times New Roman" panose="02020603050405020304" pitchFamily="18" charset="0"/>
                <a:cs typeface="+mj-cs"/>
              </a:rPr>
              <a:t>ماهیت</a:t>
            </a:r>
            <a:r>
              <a:rPr lang="fa-IR" b="1" dirty="0">
                <a:solidFill>
                  <a:schemeClr val="tx1"/>
                </a:solidFill>
                <a:latin typeface="Times New Roman" panose="02020603050405020304" pitchFamily="18" charset="0"/>
                <a:ea typeface="Times New Roman" panose="02020603050405020304" pitchFamily="18" charset="0"/>
                <a:cs typeface="+mj-cs"/>
              </a:rPr>
              <a:t> </a:t>
            </a:r>
            <a:r>
              <a:rPr lang="fa-IR" b="1" dirty="0" smtClean="0">
                <a:solidFill>
                  <a:schemeClr val="tx1"/>
                </a:solidFill>
                <a:latin typeface="Times New Roman" panose="02020603050405020304" pitchFamily="18" charset="0"/>
                <a:ea typeface="Times New Roman" panose="02020603050405020304" pitchFamily="18" charset="0"/>
                <a:cs typeface="+mj-cs"/>
              </a:rPr>
              <a:t>واحد خرید</a:t>
            </a:r>
            <a:endParaRPr lang="en-US" dirty="0" smtClean="0">
              <a:solidFill>
                <a:schemeClr val="tx1"/>
              </a:solidFill>
              <a:latin typeface="Times New Roman" panose="02020603050405020304" pitchFamily="18" charset="0"/>
              <a:ea typeface="Times New Roman" panose="02020603050405020304" pitchFamily="18" charset="0"/>
              <a:cs typeface="+mj-cs"/>
            </a:endParaRPr>
          </a:p>
          <a:p>
            <a:pPr algn="ctr"/>
            <a:endParaRPr lang="en-US" dirty="0">
              <a:solidFill>
                <a:schemeClr val="tx1"/>
              </a:solidFill>
              <a:cs typeface="+mj-cs"/>
            </a:endParaRPr>
          </a:p>
        </p:txBody>
      </p:sp>
      <p:sp>
        <p:nvSpPr>
          <p:cNvPr id="9" name="Up Ribbon 8"/>
          <p:cNvSpPr/>
          <p:nvPr/>
        </p:nvSpPr>
        <p:spPr>
          <a:xfrm>
            <a:off x="3593205" y="4429580"/>
            <a:ext cx="4855335" cy="723308"/>
          </a:xfrm>
          <a:prstGeom prst="ribbon2">
            <a:avLst>
              <a:gd name="adj1" fmla="val 23789"/>
              <a:gd name="adj2" fmla="val 7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a-IR" b="1" dirty="0" smtClean="0">
              <a:solidFill>
                <a:schemeClr val="tx1"/>
              </a:solidFill>
              <a:latin typeface="Times New Roman" panose="02020603050405020304" pitchFamily="18" charset="0"/>
              <a:ea typeface="Times New Roman" panose="02020603050405020304" pitchFamily="18" charset="0"/>
              <a:cs typeface="+mj-cs"/>
            </a:endParaRPr>
          </a:p>
          <a:p>
            <a:pPr algn="ctr"/>
            <a:r>
              <a:rPr lang="fa-IR" b="1" dirty="0" smtClean="0">
                <a:solidFill>
                  <a:schemeClr val="tx1"/>
                </a:solidFill>
                <a:latin typeface="Times New Roman" panose="02020603050405020304" pitchFamily="18" charset="0"/>
                <a:ea typeface="Times New Roman" panose="02020603050405020304" pitchFamily="18" charset="0"/>
                <a:cs typeface="+mj-cs"/>
              </a:rPr>
              <a:t>3-انواع </a:t>
            </a:r>
            <a:r>
              <a:rPr lang="fa-IR" b="1" dirty="0">
                <a:solidFill>
                  <a:schemeClr val="tx1"/>
                </a:solidFill>
                <a:latin typeface="Times New Roman" panose="02020603050405020304" pitchFamily="18" charset="0"/>
                <a:ea typeface="Times New Roman" panose="02020603050405020304" pitchFamily="18" charset="0"/>
                <a:cs typeface="+mj-cs"/>
              </a:rPr>
              <a:t>تصمیمات و فرآیند تصمیم گیری</a:t>
            </a:r>
            <a:endParaRPr lang="en-US" dirty="0">
              <a:solidFill>
                <a:schemeClr val="tx1"/>
              </a:solidFill>
              <a:latin typeface="Times New Roman" panose="02020603050405020304" pitchFamily="18" charset="0"/>
              <a:ea typeface="Times New Roman" panose="02020603050405020304" pitchFamily="18" charset="0"/>
              <a:cs typeface="+mj-cs"/>
            </a:endParaRPr>
          </a:p>
          <a:p>
            <a:pPr algn="ctr"/>
            <a:endParaRPr lang="en-US" dirty="0">
              <a:solidFill>
                <a:schemeClr val="tx1"/>
              </a:solidFill>
              <a:cs typeface="+mj-cs"/>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10" name="Picture 9">
            <a:hlinkClick r:id="rId5" action="ppaction://hlinksldjump"/>
          </p:cNvPr>
          <p:cNvPicPr>
            <a:picLocks noChangeAspect="1"/>
          </p:cNvPicPr>
          <p:nvPr/>
        </p:nvPicPr>
        <p:blipFill>
          <a:blip r:embed="rId6"/>
          <a:stretch>
            <a:fillRect/>
          </a:stretch>
        </p:blipFill>
        <p:spPr>
          <a:xfrm>
            <a:off x="0" y="6086475"/>
            <a:ext cx="733425" cy="771525"/>
          </a:xfrm>
          <a:prstGeom prst="rect">
            <a:avLst/>
          </a:prstGeom>
        </p:spPr>
      </p:pic>
    </p:spTree>
    <p:extLst>
      <p:ext uri="{BB962C8B-B14F-4D97-AF65-F5344CB8AC3E}">
        <p14:creationId xmlns:p14="http://schemas.microsoft.com/office/powerpoint/2010/main" val="141067307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8897" y="1407960"/>
            <a:ext cx="11037194" cy="4613058"/>
          </a:xfrm>
          <a:prstGeom prst="rect">
            <a:avLst/>
          </a:prstGeom>
        </p:spPr>
        <p:txBody>
          <a:bodyPr wrap="square">
            <a:spAutoFit/>
          </a:bodyPr>
          <a:lstStyle/>
          <a:p>
            <a:pPr algn="justLow" rtl="1">
              <a:lnSpc>
                <a:spcPct val="150000"/>
              </a:lnSpc>
            </a:pPr>
            <a:r>
              <a:rPr lang="fa-IR" dirty="0" smtClean="0">
                <a:latin typeface="Times New Roman" panose="02020603050405020304" pitchFamily="18" charset="0"/>
                <a:ea typeface="Times New Roman" panose="02020603050405020304" pitchFamily="18" charset="0"/>
                <a:cs typeface="Nazanin" panose="00000400000000000000" pitchFamily="2" charset="-78"/>
              </a:rPr>
              <a:t>-</a:t>
            </a:r>
            <a:r>
              <a:rPr lang="fa-IR" dirty="0">
                <a:latin typeface="Times New Roman" panose="02020603050405020304" pitchFamily="18" charset="0"/>
                <a:ea typeface="Times New Roman" panose="02020603050405020304" pitchFamily="18" charset="0"/>
                <a:cs typeface="Nazanin" panose="00000400000000000000" pitchFamily="2" charset="-78"/>
              </a:rPr>
              <a:t>بازاریاب تجاری معمولا با تعداد بسیار اندکی از خریداران که حجم خرید آنها بسیار بزرگ است سروکار دارد که عکس این مطلب برای بازاریاب مصرفی وجود دارد .</a:t>
            </a:r>
            <a:endParaRPr lang="en-US" dirty="0">
              <a:latin typeface="Times New Roman" panose="02020603050405020304" pitchFamily="18" charset="0"/>
              <a:ea typeface="Times New Roman" panose="02020603050405020304" pitchFamily="18" charset="0"/>
            </a:endParaRPr>
          </a:p>
          <a:p>
            <a:pPr algn="justLow"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-تقاضای تجاری، تقاضای مشتق شده </a:t>
            </a:r>
            <a:r>
              <a:rPr lang="en-US" dirty="0">
                <a:solidFill>
                  <a:srgbClr val="002060"/>
                </a:solidFill>
                <a:latin typeface="Times New Roman" panose="02020603050405020304" pitchFamily="18" charset="0"/>
                <a:ea typeface="Times New Roman" panose="02020603050405020304" pitchFamily="18" charset="0"/>
                <a:cs typeface="Nazanin" panose="00000400000000000000" pitchFamily="2" charset="-78"/>
              </a:rPr>
              <a:t>derived  demand</a:t>
            </a:r>
            <a:r>
              <a:rPr lang="fa-IR" dirty="0">
                <a:solidFill>
                  <a:srgbClr val="002060"/>
                </a:solidFill>
                <a:latin typeface="Times New Roman" panose="02020603050405020304" pitchFamily="18" charset="0"/>
                <a:ea typeface="Times New Roman" panose="02020603050405020304" pitchFamily="18" charset="0"/>
                <a:cs typeface="Nazanin" panose="00000400000000000000" pitchFamily="2" charset="-78"/>
              </a:rPr>
              <a:t> </a:t>
            </a:r>
            <a:r>
              <a:rPr lang="fa-IR" dirty="0">
                <a:latin typeface="Times New Roman" panose="02020603050405020304" pitchFamily="18" charset="0"/>
                <a:ea typeface="Times New Roman" panose="02020603050405020304" pitchFamily="18" charset="0"/>
                <a:cs typeface="Nazanin" panose="00000400000000000000" pitchFamily="2" charset="-78"/>
              </a:rPr>
              <a:t>می باشد که از تقاضا برای محوصلات مصرفی مشتق می شود بازاریاب تجاری به تجاری محصولاتش را برای مصرف کننده نهائی تبلیغ می کند مثل تبلیغ شرکت اینتل برای خریداران رایانه شخصی – افزایش درخواست رایانه شخصی – افزایش درخواست ریزپردازنده اینتل</a:t>
            </a:r>
            <a:endParaRPr lang="en-US" dirty="0">
              <a:latin typeface="Times New Roman" panose="02020603050405020304" pitchFamily="18" charset="0"/>
              <a:ea typeface="Times New Roman" panose="02020603050405020304" pitchFamily="18" charset="0"/>
            </a:endParaRPr>
          </a:p>
          <a:p>
            <a:pPr algn="justLow"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-بسیاری از بازارهای تجاری تقاضائی بی کشش دارند به این معنی که تقاضای کلی برای بسیاری از محصولات بازرگانی علی الخصوص درکوتاه مدت خیلی تحت تاثیر تحولات قیمتی قرار نمی گیرد. مثلا کاهش قیمت چرم تقاضای آن را در بین تولیدکنندگان کفش افزایش نمی دهد مگر اینکه منجر به کاهش  قیمت کفش و افزایش تقاضای آن گردد.</a:t>
            </a:r>
            <a:endParaRPr lang="en-US" dirty="0">
              <a:latin typeface="Times New Roman" panose="02020603050405020304" pitchFamily="18" charset="0"/>
              <a:ea typeface="Times New Roman" panose="02020603050405020304" pitchFamily="18" charset="0"/>
            </a:endParaRPr>
          </a:p>
          <a:p>
            <a:pPr algn="justLow"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-در بازارهای تجاری تقاضا دارای نوسان بیشتری است نیم اندکی افزایش در تقاضای مصرف کننده می تواند منجر به افزایش وسیع در تقاضای تجاری شود </a:t>
            </a:r>
            <a:endParaRPr lang="en-US" dirty="0">
              <a:latin typeface="Times New Roman" panose="02020603050405020304" pitchFamily="18" charset="0"/>
              <a:ea typeface="Times New Roman" panose="02020603050405020304" pitchFamily="18" charset="0"/>
            </a:endParaRPr>
          </a:p>
          <a:p>
            <a:pPr algn="justLow"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تقاضای تجاری </a:t>
            </a:r>
            <a:r>
              <a:rPr lang="fa-IR" dirty="0">
                <a:latin typeface="Century Gothic" panose="020B0502020202020204" pitchFamily="34" charset="0"/>
                <a:ea typeface="Times New Roman" panose="02020603050405020304" pitchFamily="18" charset="0"/>
                <a:cs typeface="Nazanin" panose="00000400000000000000" pitchFamily="2" charset="-78"/>
              </a:rPr>
              <a:t>↑</a:t>
            </a:r>
            <a:r>
              <a:rPr lang="fa-IR" dirty="0">
                <a:latin typeface="Times New Roman" panose="02020603050405020304" pitchFamily="18" charset="0"/>
                <a:ea typeface="Times New Roman" panose="02020603050405020304" pitchFamily="18" charset="0"/>
                <a:cs typeface="Nazanin" panose="00000400000000000000" pitchFamily="2" charset="-78"/>
              </a:rPr>
              <a:t> 200% </a:t>
            </a:r>
            <a:r>
              <a:rPr lang="fa-IR" dirty="0">
                <a:latin typeface="Century Gothic" panose="020B0502020202020204" pitchFamily="34" charset="0"/>
                <a:ea typeface="Times New Roman" panose="02020603050405020304" pitchFamily="18" charset="0"/>
                <a:cs typeface="Nazanin" panose="00000400000000000000" pitchFamily="2" charset="-78"/>
              </a:rPr>
              <a:t>→</a:t>
            </a:r>
            <a:r>
              <a:rPr lang="fa-IR" dirty="0">
                <a:latin typeface="Times New Roman" panose="02020603050405020304" pitchFamily="18" charset="0"/>
                <a:ea typeface="Times New Roman" panose="02020603050405020304" pitchFamily="18" charset="0"/>
                <a:cs typeface="Nazanin" panose="00000400000000000000" pitchFamily="2" charset="-78"/>
              </a:rPr>
              <a:t>تقاضای مصرف کننده </a:t>
            </a:r>
            <a:r>
              <a:rPr lang="fa-IR" dirty="0">
                <a:latin typeface="Century Gothic" panose="020B0502020202020204" pitchFamily="34" charset="0"/>
                <a:ea typeface="Times New Roman" panose="02020603050405020304" pitchFamily="18" charset="0"/>
                <a:cs typeface="Nazanin" panose="00000400000000000000" pitchFamily="2" charset="-78"/>
              </a:rPr>
              <a:t>↑</a:t>
            </a:r>
            <a:r>
              <a:rPr lang="fa-IR" dirty="0">
                <a:latin typeface="Times New Roman" panose="02020603050405020304" pitchFamily="18" charset="0"/>
                <a:ea typeface="Times New Roman" panose="02020603050405020304" pitchFamily="18" charset="0"/>
                <a:cs typeface="Nazanin" panose="00000400000000000000" pitchFamily="2" charset="-78"/>
              </a:rPr>
              <a:t>10% : مثلا</a:t>
            </a:r>
            <a:endParaRPr lang="en-US" dirty="0">
              <a:latin typeface="Times New Roman" panose="02020603050405020304" pitchFamily="18" charset="0"/>
              <a:ea typeface="Times New Roman" panose="02020603050405020304" pitchFamily="18" charset="0"/>
            </a:endParaRPr>
          </a:p>
          <a:p>
            <a:pPr algn="justLow" rtl="1">
              <a:lnSpc>
                <a:spcPct val="150000"/>
              </a:lnSpc>
            </a:pPr>
            <a:endParaRPr lang="en-US" dirty="0">
              <a:effectLst/>
              <a:latin typeface="Times New Roman" panose="02020603050405020304" pitchFamily="18" charset="0"/>
              <a:ea typeface="Times New Roman" panose="02020603050405020304" pitchFamily="18" charset="0"/>
            </a:endParaRPr>
          </a:p>
        </p:txBody>
      </p:sp>
      <p:sp>
        <p:nvSpPr>
          <p:cNvPr id="5" name="Horizontal Scroll 4"/>
          <p:cNvSpPr/>
          <p:nvPr/>
        </p:nvSpPr>
        <p:spPr>
          <a:xfrm>
            <a:off x="4198513" y="103031"/>
            <a:ext cx="4146997" cy="68258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a-IR" b="1" dirty="0" smtClean="0">
              <a:solidFill>
                <a:schemeClr val="tx1"/>
              </a:solidFill>
              <a:latin typeface="Times New Roman" panose="02020603050405020304" pitchFamily="18" charset="0"/>
              <a:ea typeface="Times New Roman" panose="02020603050405020304" pitchFamily="18" charset="0"/>
              <a:cs typeface="+mj-cs"/>
            </a:endParaRPr>
          </a:p>
          <a:p>
            <a:pPr algn="ctr"/>
            <a:r>
              <a:rPr lang="fa-IR" b="1" dirty="0" smtClean="0">
                <a:solidFill>
                  <a:schemeClr val="tx1"/>
                </a:solidFill>
                <a:latin typeface="Times New Roman" panose="02020603050405020304" pitchFamily="18" charset="0"/>
                <a:ea typeface="Times New Roman" panose="02020603050405020304" pitchFamily="18" charset="0"/>
                <a:cs typeface="+mj-cs"/>
              </a:rPr>
              <a:t>ساختار </a:t>
            </a:r>
            <a:r>
              <a:rPr lang="fa-IR" b="1" dirty="0">
                <a:solidFill>
                  <a:schemeClr val="tx1"/>
                </a:solidFill>
                <a:latin typeface="Times New Roman" panose="02020603050405020304" pitchFamily="18" charset="0"/>
                <a:ea typeface="Times New Roman" panose="02020603050405020304" pitchFamily="18" charset="0"/>
                <a:cs typeface="+mj-cs"/>
              </a:rPr>
              <a:t>بازار و تقاضا</a:t>
            </a:r>
            <a:endParaRPr lang="en-US" dirty="0">
              <a:solidFill>
                <a:schemeClr val="tx1"/>
              </a:solidFill>
              <a:latin typeface="Times New Roman" panose="02020603050405020304" pitchFamily="18" charset="0"/>
              <a:ea typeface="Times New Roman" panose="02020603050405020304" pitchFamily="18" charset="0"/>
              <a:cs typeface="+mj-cs"/>
            </a:endParaRPr>
          </a:p>
          <a:p>
            <a:pPr algn="ctr"/>
            <a:endParaRPr lang="en-US" dirty="0">
              <a:solidFill>
                <a:schemeClr val="tx1"/>
              </a:solidFill>
              <a:cs typeface="+mj-cs"/>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8</a:t>
            </a:fld>
            <a:endParaRPr lang="en-US" dirty="0"/>
          </a:p>
        </p:txBody>
      </p:sp>
      <p:sp>
        <p:nvSpPr>
          <p:cNvPr id="3" name="Bevel 2">
            <a:hlinkClick r:id="rId2" action="ppaction://hlinksldjump"/>
          </p:cNvPr>
          <p:cNvSpPr/>
          <p:nvPr/>
        </p:nvSpPr>
        <p:spPr>
          <a:xfrm>
            <a:off x="2511380" y="5736821"/>
            <a:ext cx="1687133" cy="625744"/>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برگشت</a:t>
            </a:r>
            <a:endParaRPr lang="en-US" dirty="0"/>
          </a:p>
        </p:txBody>
      </p:sp>
    </p:spTree>
    <p:extLst>
      <p:ext uri="{BB962C8B-B14F-4D97-AF65-F5344CB8AC3E}">
        <p14:creationId xmlns:p14="http://schemas.microsoft.com/office/powerpoint/2010/main" val="3061800001"/>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Wave 3"/>
          <p:cNvSpPr/>
          <p:nvPr/>
        </p:nvSpPr>
        <p:spPr>
          <a:xfrm>
            <a:off x="4494726" y="115911"/>
            <a:ext cx="3103809" cy="656822"/>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solidFill>
                  <a:schemeClr val="tx1"/>
                </a:solidFill>
                <a:cs typeface="+mj-cs"/>
              </a:rPr>
              <a:t>ماهیت واحد خرید</a:t>
            </a:r>
            <a:endParaRPr lang="en-US" dirty="0">
              <a:solidFill>
                <a:schemeClr val="tx1"/>
              </a:solidFill>
              <a:cs typeface="+mj-cs"/>
            </a:endParaRPr>
          </a:p>
        </p:txBody>
      </p:sp>
      <p:sp>
        <p:nvSpPr>
          <p:cNvPr id="5" name="Rectangle 4"/>
          <p:cNvSpPr/>
          <p:nvPr/>
        </p:nvSpPr>
        <p:spPr>
          <a:xfrm>
            <a:off x="1223493" y="2130003"/>
            <a:ext cx="10496281" cy="2119747"/>
          </a:xfrm>
          <a:prstGeom prst="rect">
            <a:avLst/>
          </a:prstGeom>
        </p:spPr>
        <p:txBody>
          <a:bodyPr wrap="square">
            <a:spAutoFit/>
          </a:bodyPr>
          <a:lstStyle/>
          <a:p>
            <a:pPr algn="justLow"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در مقایسه با خریدهای مصرفی، خرید تجاری معمولا تصمیم گیری افراد بیشتر و تلاش خرید حرفه ایی تری را در برمی گیر اغلب خرید تجاری توسط ماموران خرید تعلیم دیده که تمام عمر کاری خود را در راه یادگیری انجام خریدی بهتر سپری میکنند انجام می شود . خرید هر چه پیچیده تر باشد احتمال حضور افراد زیادی درفرآیند تصمیم گیری بیشتر خواهد بود. کمیته های خرید متشکل از کارشناسان فنی و مدیریت رده بالا در خرید محصولات اصلی مشارکت دارند.</a:t>
            </a:r>
            <a:endParaRPr lang="en-US" dirty="0">
              <a:latin typeface="Times New Roman" panose="02020603050405020304" pitchFamily="18" charset="0"/>
              <a:ea typeface="Times New Roman" panose="02020603050405020304" pitchFamily="18" charset="0"/>
            </a:endParaRPr>
          </a:p>
          <a:p>
            <a:pPr algn="justLow" rtl="1">
              <a:lnSpc>
                <a:spcPct val="150000"/>
              </a:lnSpc>
            </a:pPr>
            <a:r>
              <a:rPr lang="fa-IR" dirty="0">
                <a:latin typeface="Times New Roman" panose="02020603050405020304" pitchFamily="18" charset="0"/>
                <a:ea typeface="Times New Roman" panose="02020603050405020304" pitchFamily="18" charset="0"/>
                <a:cs typeface="Nazanin" panose="00000400000000000000" pitchFamily="2" charset="-78"/>
              </a:rPr>
              <a:t> </a:t>
            </a:r>
            <a:endParaRPr lang="en-US" dirty="0">
              <a:effectLst/>
              <a:latin typeface="Times New Roman" panose="02020603050405020304" pitchFamily="18" charset="0"/>
              <a:ea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9</a:t>
            </a:fld>
            <a:endParaRPr lang="en-US" dirty="0"/>
          </a:p>
        </p:txBody>
      </p:sp>
      <p:sp>
        <p:nvSpPr>
          <p:cNvPr id="7" name="Bevel 6">
            <a:hlinkClick r:id="rId2" action="ppaction://hlinksldjump"/>
          </p:cNvPr>
          <p:cNvSpPr/>
          <p:nvPr/>
        </p:nvSpPr>
        <p:spPr>
          <a:xfrm>
            <a:off x="2511380" y="5736821"/>
            <a:ext cx="1687133" cy="625744"/>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برگشت</a:t>
            </a:r>
            <a:endParaRPr lang="en-US" dirty="0"/>
          </a:p>
        </p:txBody>
      </p:sp>
    </p:spTree>
    <p:extLst>
      <p:ext uri="{BB962C8B-B14F-4D97-AF65-F5344CB8AC3E}">
        <p14:creationId xmlns:p14="http://schemas.microsoft.com/office/powerpoint/2010/main" val="3250275457"/>
      </p:ext>
    </p:extLst>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7560</TotalTime>
  <Words>2581</Words>
  <Application>Microsoft Office PowerPoint</Application>
  <PresentationFormat>Widescreen</PresentationFormat>
  <Paragraphs>197</Paragraphs>
  <Slides>29</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29</vt:i4>
      </vt:variant>
    </vt:vector>
  </HeadingPairs>
  <TitlesOfParts>
    <vt:vector size="41" baseType="lpstr">
      <vt:lpstr>110_Besmellah</vt:lpstr>
      <vt:lpstr>Arial</vt:lpstr>
      <vt:lpstr>B Morvarid</vt:lpstr>
      <vt:lpstr>Calibri</vt:lpstr>
      <vt:lpstr>Century Gothic</vt:lpstr>
      <vt:lpstr>Corbel</vt:lpstr>
      <vt:lpstr>Dast Nevis</vt:lpstr>
      <vt:lpstr>IranNastaliq</vt:lpstr>
      <vt:lpstr>Nazanin</vt:lpstr>
      <vt:lpstr>Tahoma</vt:lpstr>
      <vt:lpstr>Times New Roman</vt:lpstr>
      <vt:lpstr>Parallax</vt:lpstr>
      <vt:lpst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c:title>
  <dc:creator>Saman8</dc:creator>
  <cp:lastModifiedBy>Saman8</cp:lastModifiedBy>
  <cp:revision>56</cp:revision>
  <dcterms:created xsi:type="dcterms:W3CDTF">2015-04-15T14:34:12Z</dcterms:created>
  <dcterms:modified xsi:type="dcterms:W3CDTF">2015-05-13T21:01:30Z</dcterms:modified>
</cp:coreProperties>
</file>