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8"/>
  </p:notesMasterIdLst>
  <p:sldIdLst>
    <p:sldId id="270" r:id="rId2"/>
    <p:sldId id="256" r:id="rId3"/>
    <p:sldId id="257" r:id="rId4"/>
    <p:sldId id="258"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8" r:id="rId23"/>
    <p:sldId id="279" r:id="rId24"/>
    <p:sldId id="280" r:id="rId25"/>
    <p:sldId id="282" r:id="rId26"/>
    <p:sldId id="28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841F81E-98A9-4227-B01D-A22125C4202A}" type="datetimeFigureOut">
              <a:rPr lang="fa-IR" smtClean="0"/>
              <a:pPr/>
              <a:t>07/23/1436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A6ED5AB-090A-499F-80FB-9DB9464D57DB}"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3A6ED5AB-090A-499F-80FB-9DB9464D57DB}" type="slidenum">
              <a:rPr lang="fa-IR" smtClean="0"/>
              <a:pPr/>
              <a:t>12</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978C07D-47B3-4FD5-B8F5-B3977CB50C27}" type="datetimeFigureOut">
              <a:rPr lang="en-US" smtClean="0"/>
              <a:pPr/>
              <a:t>5/11/2015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E8A54517-1C07-4703-956D-B5BBEC5E3AC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cover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78C07D-47B3-4FD5-B8F5-B3977CB50C27}" type="datetimeFigureOut">
              <a:rPr lang="en-US" smtClean="0"/>
              <a:pPr/>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A54517-1C07-4703-956D-B5BBEC5E3AC5}" type="slidenum">
              <a:rPr lang="en-US" smtClean="0"/>
              <a:pPr/>
              <a:t>‹#›</a:t>
            </a:fld>
            <a:endParaRPr lang="en-US"/>
          </a:p>
        </p:txBody>
      </p:sp>
    </p:spTree>
  </p:cSld>
  <p:clrMapOvr>
    <a:masterClrMapping/>
  </p:clrMapOvr>
  <p:transition spd="slow">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978C07D-47B3-4FD5-B8F5-B3977CB50C27}" type="datetimeFigureOut">
              <a:rPr lang="en-US" smtClean="0"/>
              <a:pPr/>
              <a:t>5/11/2015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E8A54517-1C07-4703-956D-B5BBEC5E3AC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978C07D-47B3-4FD5-B8F5-B3977CB50C27}" type="datetimeFigureOut">
              <a:rPr lang="en-US" smtClean="0"/>
              <a:pPr/>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8A54517-1C07-4703-956D-B5BBEC5E3AC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978C07D-47B3-4FD5-B8F5-B3977CB50C27}" type="datetimeFigureOut">
              <a:rPr lang="en-US" smtClean="0"/>
              <a:pPr/>
              <a:t>5/11/2015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8A54517-1C07-4703-956D-B5BBEC5E3AC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spd="slow">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978C07D-47B3-4FD5-B8F5-B3977CB50C27}" type="datetimeFigureOut">
              <a:rPr lang="en-US" smtClean="0"/>
              <a:pPr/>
              <a:t>5/11/2015</a:t>
            </a:fld>
            <a:endParaRPr lang="en-US"/>
          </a:p>
        </p:txBody>
      </p:sp>
      <p:sp>
        <p:nvSpPr>
          <p:cNvPr id="10" name="Slide Number Placeholder 9"/>
          <p:cNvSpPr>
            <a:spLocks noGrp="1"/>
          </p:cNvSpPr>
          <p:nvPr>
            <p:ph type="sldNum" sz="quarter" idx="16"/>
          </p:nvPr>
        </p:nvSpPr>
        <p:spPr/>
        <p:txBody>
          <a:bodyPr rtlCol="0"/>
          <a:lstStyle/>
          <a:p>
            <a:fld id="{E8A54517-1C07-4703-956D-B5BBEC5E3AC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ransition spd="slow">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9978C07D-47B3-4FD5-B8F5-B3977CB50C27}" type="datetimeFigureOut">
              <a:rPr lang="en-US" smtClean="0"/>
              <a:pPr/>
              <a:t>5/11/2015</a:t>
            </a:fld>
            <a:endParaRPr lang="en-US"/>
          </a:p>
        </p:txBody>
      </p:sp>
      <p:sp>
        <p:nvSpPr>
          <p:cNvPr id="12" name="Slide Number Placeholder 11"/>
          <p:cNvSpPr>
            <a:spLocks noGrp="1"/>
          </p:cNvSpPr>
          <p:nvPr>
            <p:ph type="sldNum" sz="quarter" idx="16"/>
          </p:nvPr>
        </p:nvSpPr>
        <p:spPr/>
        <p:txBody>
          <a:bodyPr rtlCol="0"/>
          <a:lstStyle/>
          <a:p>
            <a:fld id="{E8A54517-1C07-4703-956D-B5BBEC5E3AC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slow">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978C07D-47B3-4FD5-B8F5-B3977CB50C27}" type="datetimeFigureOut">
              <a:rPr lang="en-US" smtClean="0"/>
              <a:pPr/>
              <a:t>5/11/2015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E8A54517-1C07-4703-956D-B5BBEC5E3AC5}" type="slidenum">
              <a:rPr lang="en-US" smtClean="0"/>
              <a:pPr/>
              <a:t>‹#›</a:t>
            </a:fld>
            <a:endParaRPr lang="en-US"/>
          </a:p>
        </p:txBody>
      </p:sp>
    </p:spTree>
  </p:cSld>
  <p:clrMapOvr>
    <a:masterClrMapping/>
  </p:clrMapOvr>
  <p:transition spd="slow">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78C07D-47B3-4FD5-B8F5-B3977CB50C27}" type="datetimeFigureOut">
              <a:rPr lang="en-US" smtClean="0"/>
              <a:pPr/>
              <a:t>5/11/2015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E8A54517-1C07-4703-956D-B5BBEC5E3AC5}" type="slidenum">
              <a:rPr lang="en-US" smtClean="0"/>
              <a:pPr/>
              <a:t>‹#›</a:t>
            </a:fld>
            <a:endParaRPr lang="en-US"/>
          </a:p>
        </p:txBody>
      </p:sp>
    </p:spTree>
  </p:cSld>
  <p:clrMapOvr>
    <a:masterClrMapping/>
  </p:clrMapOvr>
  <p:transition spd="slow">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978C07D-47B3-4FD5-B8F5-B3977CB50C27}" type="datetimeFigureOut">
              <a:rPr lang="en-US" smtClean="0"/>
              <a:pPr/>
              <a:t>5/11/2015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8A54517-1C07-4703-956D-B5BBEC5E3AC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9978C07D-47B3-4FD5-B8F5-B3977CB50C27}" type="datetimeFigureOut">
              <a:rPr lang="en-US" smtClean="0"/>
              <a:pPr/>
              <a:t>5/11/2015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E8A54517-1C07-4703-956D-B5BBEC5E3AC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spd="slow">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978C07D-47B3-4FD5-B8F5-B3977CB50C27}" type="datetimeFigureOut">
              <a:rPr lang="en-US" smtClean="0"/>
              <a:pPr/>
              <a:t>5/11/2015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8A54517-1C07-4703-956D-B5BBEC5E3AC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slow">
    <p:cover dir="d"/>
  </p:transition>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932688"/>
          </a:xfrm>
        </p:spPr>
        <p:txBody>
          <a:bodyPr/>
          <a:lstStyle/>
          <a:p>
            <a:pPr algn="ctr"/>
            <a:r>
              <a:rPr lang="fa-IR" b="1" dirty="0" smtClean="0">
                <a:solidFill>
                  <a:srgbClr val="002060"/>
                </a:solidFill>
              </a:rPr>
              <a:t>به نام خدا             </a:t>
            </a:r>
            <a:endParaRPr lang="fa-IR" b="1" dirty="0">
              <a:solidFill>
                <a:srgbClr val="002060"/>
              </a:solidFill>
            </a:endParaRPr>
          </a:p>
        </p:txBody>
      </p:sp>
      <p:pic>
        <p:nvPicPr>
          <p:cNvPr id="1026" name="Picture 2" descr="C:\Users\Laptop Markazi\Desktop\0.528713001293479994_bamazehcom.jpg"/>
          <p:cNvPicPr>
            <a:picLocks noGrp="1" noChangeAspect="1" noChangeArrowheads="1"/>
          </p:cNvPicPr>
          <p:nvPr>
            <p:ph sz="quarter" idx="1"/>
          </p:nvPr>
        </p:nvPicPr>
        <p:blipFill>
          <a:blip r:embed="rId2" cstate="print"/>
          <a:stretch>
            <a:fillRect/>
          </a:stretch>
        </p:blipFill>
        <p:spPr bwMode="auto">
          <a:xfrm>
            <a:off x="1066800" y="1524000"/>
            <a:ext cx="7391400" cy="5105400"/>
          </a:xfrm>
          <a:prstGeom prst="rect">
            <a:avLst/>
          </a:prstGeom>
          <a:noFill/>
        </p:spPr>
      </p:pic>
    </p:spTree>
    <p:extLst>
      <p:ext uri="{BB962C8B-B14F-4D97-AF65-F5344CB8AC3E}">
        <p14:creationId xmlns="" xmlns:p14="http://schemas.microsoft.com/office/powerpoint/2010/main" val="1088900814"/>
      </p:ext>
    </p:extLst>
  </p:cSld>
  <p:clrMapOvr>
    <a:masterClrMapping/>
  </p:clrMapOvr>
  <p:transition spd="slow">
    <p:cover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ctr"/>
            <a:r>
              <a:rPr lang="fa-IR" sz="4800" b="1" dirty="0" smtClean="0">
                <a:solidFill>
                  <a:srgbClr val="7030A0"/>
                </a:solidFill>
                <a:latin typeface="Aharoni" pitchFamily="2" charset="-79"/>
              </a:rPr>
              <a:t>سناریوی آشفتگی</a:t>
            </a:r>
            <a:endParaRPr lang="fa-IR" sz="4800" b="1" dirty="0">
              <a:solidFill>
                <a:srgbClr val="7030A0"/>
              </a:solidFill>
              <a:latin typeface="Aharoni" pitchFamily="2" charset="-79"/>
            </a:endParaRPr>
          </a:p>
        </p:txBody>
      </p:sp>
      <p:sp>
        <p:nvSpPr>
          <p:cNvPr id="3" name="Content Placeholder 2"/>
          <p:cNvSpPr>
            <a:spLocks noGrp="1"/>
          </p:cNvSpPr>
          <p:nvPr>
            <p:ph sz="quarter" idx="1"/>
          </p:nvPr>
        </p:nvSpPr>
        <p:spPr>
          <a:xfrm>
            <a:off x="0" y="1600200"/>
            <a:ext cx="9144000" cy="5257800"/>
          </a:xfrm>
        </p:spPr>
        <p:txBody>
          <a:bodyPr>
            <a:normAutofit/>
          </a:bodyPr>
          <a:lstStyle/>
          <a:p>
            <a:pPr algn="just"/>
            <a:r>
              <a:rPr lang="fa-IR" sz="3200" b="1" dirty="0" smtClean="0">
                <a:cs typeface="B Nazanin" pitchFamily="2" charset="-78"/>
              </a:rPr>
              <a:t>برخی از کارشناسان صنعت تبلیغات حتی یک سناریوی آشفتگی در شرایط نامناسبی که احتمال بهبودی آن پایین است را پیش بینی کرده اند که در طی آن مدل قدیمی ارتباطات از طریق رسانه های جمعی به طور کامل فرو خواهد پاشید .</a:t>
            </a:r>
          </a:p>
          <a:p>
            <a:pPr algn="just"/>
            <a:r>
              <a:rPr lang="fa-IR" sz="3200" b="1" dirty="0" smtClean="0">
                <a:cs typeface="B Nazanin" pitchFamily="2" charset="-78"/>
              </a:rPr>
              <a:t>با این وجود باقی کارشناسان به جای سناریوی آشفتگی تغییری آهسته تر را به سمت مدل جدید ارتباطات بازاریابی احساس می کنند آنها متذکر می شوند که همچنان بخش عمده ای از بودجه فعالیتهای ترویجی اغلب شرکتهای بازاریابی عمده در تسخیر تلویزیون و سایر رسانه های </a:t>
            </a:r>
            <a:r>
              <a:rPr lang="fa-IR" sz="3200" b="1" dirty="0">
                <a:cs typeface="B Nazanin" pitchFamily="2" charset="-78"/>
              </a:rPr>
              <a:t>جمعی می باشد </a:t>
            </a:r>
            <a:r>
              <a:rPr lang="fa-IR" sz="3200" b="1" dirty="0" smtClean="0">
                <a:cs typeface="B Nazanin" pitchFamily="2" charset="-78"/>
              </a:rPr>
              <a:t>و این حقیقتی است که تغییر سریع آن محتمل نیست .</a:t>
            </a:r>
          </a:p>
          <a:p>
            <a:pPr algn="just"/>
            <a:r>
              <a:rPr lang="fa-IR" sz="3200" b="1" dirty="0" smtClean="0">
                <a:cs typeface="B Nazanin" pitchFamily="2" charset="-78"/>
              </a:rPr>
              <a:t>در سال گذشته بیش از </a:t>
            </a:r>
            <a:r>
              <a:rPr lang="fa-IR" sz="3200" b="1" dirty="0" smtClean="0">
                <a:solidFill>
                  <a:srgbClr val="FF0000"/>
                </a:solidFill>
                <a:cs typeface="B Nazanin" pitchFamily="2" charset="-78"/>
              </a:rPr>
              <a:t>43 درصد </a:t>
            </a:r>
            <a:r>
              <a:rPr lang="fa-IR" sz="3200" b="1" dirty="0" smtClean="0">
                <a:cs typeface="B Nazanin" pitchFamily="2" charset="-78"/>
              </a:rPr>
              <a:t>از دلارهای تبلیغاتی بابت تلویزیون در مقابل </a:t>
            </a:r>
          </a:p>
          <a:p>
            <a:pPr algn="just"/>
            <a:r>
              <a:rPr lang="fa-IR" sz="3200" b="1" dirty="0" smtClean="0">
                <a:solidFill>
                  <a:srgbClr val="FF0000"/>
                </a:solidFill>
                <a:cs typeface="B Nazanin" pitchFamily="2" charset="-78"/>
              </a:rPr>
              <a:t>7.6 درصد </a:t>
            </a:r>
            <a:r>
              <a:rPr lang="fa-IR" sz="3200" b="1" dirty="0" smtClean="0">
                <a:cs typeface="B Nazanin" pitchFamily="2" charset="-78"/>
              </a:rPr>
              <a:t>هزینه شده بر روی تبلیغات اینترنتی هزینه شد .</a:t>
            </a:r>
            <a:endParaRPr lang="fa-IR" sz="3200" b="1" dirty="0">
              <a:cs typeface="B Nazanin" pitchFamily="2" charset="-78"/>
            </a:endParaRPr>
          </a:p>
        </p:txBody>
      </p:sp>
    </p:spTree>
    <p:extLst>
      <p:ext uri="{BB962C8B-B14F-4D97-AF65-F5344CB8AC3E}">
        <p14:creationId xmlns="" xmlns:p14="http://schemas.microsoft.com/office/powerpoint/2010/main" val="4037182293"/>
      </p:ext>
    </p:extLst>
  </p:cSld>
  <p:clrMapOvr>
    <a:masterClrMapping/>
  </p:clrMapOvr>
  <p:transition spd="slow">
    <p:cover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normAutofit/>
          </a:bodyPr>
          <a:lstStyle/>
          <a:p>
            <a:pPr algn="ctr"/>
            <a:r>
              <a:rPr lang="fa-IR" sz="4800" b="1" dirty="0" smtClean="0">
                <a:solidFill>
                  <a:srgbClr val="7030A0"/>
                </a:solidFill>
                <a:cs typeface="B Nazanin" pitchFamily="2" charset="-78"/>
              </a:rPr>
              <a:t>ارتباطات بازاریابی یکپارچه</a:t>
            </a:r>
            <a:endParaRPr lang="fa-IR" sz="4800" b="1" dirty="0">
              <a:solidFill>
                <a:srgbClr val="7030A0"/>
              </a:solidFill>
              <a:cs typeface="B Nazanin" pitchFamily="2" charset="-78"/>
            </a:endParaRPr>
          </a:p>
        </p:txBody>
      </p:sp>
      <p:sp>
        <p:nvSpPr>
          <p:cNvPr id="3" name="Content Placeholder 2"/>
          <p:cNvSpPr>
            <a:spLocks noGrp="1"/>
          </p:cNvSpPr>
          <p:nvPr>
            <p:ph sz="quarter" idx="1"/>
          </p:nvPr>
        </p:nvSpPr>
        <p:spPr>
          <a:xfrm>
            <a:off x="152400" y="1600200"/>
            <a:ext cx="8991600" cy="5257800"/>
          </a:xfrm>
        </p:spPr>
        <p:txBody>
          <a:bodyPr>
            <a:normAutofit lnSpcReduction="10000"/>
          </a:bodyPr>
          <a:lstStyle/>
          <a:p>
            <a:pPr algn="just"/>
            <a:r>
              <a:rPr lang="fa-IR" sz="2600" b="1" dirty="0" smtClean="0">
                <a:cs typeface="+mj-cs"/>
              </a:rPr>
              <a:t>امروزه مصرف کنندگان در معرض انبوهی از پیامهای بازرگانی از سوی گستره وسیعی از منابع هستند ولی مصرف کنندگان مانند بازاریاب ها میان منابع پیامها تمایز قائل نمی شوند . </a:t>
            </a:r>
          </a:p>
          <a:p>
            <a:pPr algn="just"/>
            <a:r>
              <a:rPr lang="fa-IR" sz="2600" b="1" dirty="0" smtClean="0">
                <a:cs typeface="+mj-cs"/>
              </a:rPr>
              <a:t>ارسال پیامهای ناسازگار از سوی منابع مختلف ترویجی یک شرکت می تواند منجر به دریافت تصاویری مغشوش از شرکت و برداشتهای مغشوش نسبت به جایگاه برند و روابط مغشوش با مشتری شود .</a:t>
            </a:r>
          </a:p>
          <a:p>
            <a:pPr algn="just"/>
            <a:r>
              <a:rPr lang="fa-IR" sz="2600" b="1" dirty="0" smtClean="0">
                <a:cs typeface="+mj-cs"/>
              </a:rPr>
              <a:t>در اغلب موارد شرکتها در یکپارچه نمودن کانالهای ارتباطی خود موفق نیستند نتیجه این عدم یکپارچگی ارائه اطلاعاتی درهم به مصرف کنندگان است . تبلیغات پخش شده از سوی </a:t>
            </a:r>
            <a:r>
              <a:rPr lang="fa-IR" sz="2600" b="1" dirty="0" smtClean="0">
                <a:solidFill>
                  <a:srgbClr val="FF0000"/>
                </a:solidFill>
                <a:cs typeface="+mj-cs"/>
              </a:rPr>
              <a:t>رسانه های جمعی </a:t>
            </a:r>
            <a:r>
              <a:rPr lang="fa-IR" sz="2600" b="1" dirty="0" smtClean="0">
                <a:cs typeface="+mj-cs"/>
              </a:rPr>
              <a:t>همگی حاوی یک پیامند در حالیکه یک فعالیت</a:t>
            </a:r>
            <a:r>
              <a:rPr lang="fa-IR" sz="2600" b="1" dirty="0" smtClean="0">
                <a:solidFill>
                  <a:srgbClr val="FF0000"/>
                </a:solidFill>
                <a:cs typeface="+mj-cs"/>
              </a:rPr>
              <a:t> ترویج قیمت</a:t>
            </a:r>
            <a:r>
              <a:rPr lang="fa-IR" sz="2600" b="1" dirty="0" smtClean="0">
                <a:cs typeface="+mj-cs"/>
              </a:rPr>
              <a:t>، پیام دیگری ارسال می کندو یک</a:t>
            </a:r>
            <a:r>
              <a:rPr lang="fa-IR" sz="2600" b="1" dirty="0" smtClean="0">
                <a:solidFill>
                  <a:srgbClr val="FF0000"/>
                </a:solidFill>
                <a:cs typeface="+mj-cs"/>
              </a:rPr>
              <a:t> برچسب محصول </a:t>
            </a:r>
            <a:r>
              <a:rPr lang="fa-IR" sz="2600" b="1" dirty="0" smtClean="0">
                <a:cs typeface="+mj-cs"/>
              </a:rPr>
              <a:t>حاوی پیام دیگری است .</a:t>
            </a:r>
          </a:p>
          <a:p>
            <a:pPr algn="just"/>
            <a:r>
              <a:rPr lang="fa-IR" sz="2600" b="1" dirty="0" smtClean="0">
                <a:cs typeface="+mj-cs"/>
              </a:rPr>
              <a:t> ادبیات فروش به کار رفته توسط شرکت هم پیامی متفاوت ایجاد می کند و </a:t>
            </a:r>
            <a:r>
              <a:rPr lang="fa-IR" sz="2600" b="1" dirty="0" smtClean="0">
                <a:solidFill>
                  <a:srgbClr val="FF0000"/>
                </a:solidFill>
                <a:cs typeface="+mj-cs"/>
              </a:rPr>
              <a:t>پایگاه اینترنتی </a:t>
            </a:r>
            <a:r>
              <a:rPr lang="fa-IR" sz="2600" b="1" dirty="0" smtClean="0">
                <a:cs typeface="+mj-cs"/>
              </a:rPr>
              <a:t>شرکت با تمامی امور دیگر ناهماهنگ به نظر میرسد .</a:t>
            </a:r>
            <a:endParaRPr lang="fa-IR" sz="2600" b="1" dirty="0">
              <a:cs typeface="+mj-cs"/>
            </a:endParaRPr>
          </a:p>
        </p:txBody>
      </p:sp>
    </p:spTree>
    <p:extLst>
      <p:ext uri="{BB962C8B-B14F-4D97-AF65-F5344CB8AC3E}">
        <p14:creationId xmlns="" xmlns:p14="http://schemas.microsoft.com/office/powerpoint/2010/main" val="3318212932"/>
      </p:ext>
    </p:extLst>
  </p:cSld>
  <p:clrMapOvr>
    <a:masterClrMapping/>
  </p:clrMapOvr>
  <p:transition spd="slow">
    <p:cover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normAutofit/>
          </a:bodyPr>
          <a:lstStyle/>
          <a:p>
            <a:pPr algn="ctr"/>
            <a:r>
              <a:rPr lang="fa-IR" b="1" dirty="0">
                <a:solidFill>
                  <a:srgbClr val="7030A0"/>
                </a:solidFill>
                <a:cs typeface="B Nazanin" pitchFamily="2" charset="-78"/>
              </a:rPr>
              <a:t>ارتباطات </a:t>
            </a:r>
            <a:r>
              <a:rPr lang="fa-IR" sz="4000" b="1" dirty="0">
                <a:solidFill>
                  <a:srgbClr val="7030A0"/>
                </a:solidFill>
                <a:cs typeface="B Nazanin" pitchFamily="2" charset="-78"/>
              </a:rPr>
              <a:t>بازاریابی</a:t>
            </a:r>
            <a:r>
              <a:rPr lang="fa-IR" b="1" dirty="0">
                <a:solidFill>
                  <a:srgbClr val="7030A0"/>
                </a:solidFill>
                <a:cs typeface="B Nazanin" pitchFamily="2" charset="-78"/>
              </a:rPr>
              <a:t> </a:t>
            </a:r>
            <a:r>
              <a:rPr lang="fa-IR" b="1" dirty="0" smtClean="0">
                <a:solidFill>
                  <a:srgbClr val="7030A0"/>
                </a:solidFill>
                <a:cs typeface="B Nazanin" pitchFamily="2" charset="-78"/>
              </a:rPr>
              <a:t>یکپارچه </a:t>
            </a:r>
            <a:r>
              <a:rPr lang="en-US" b="1" dirty="0" smtClean="0">
                <a:solidFill>
                  <a:srgbClr val="7030A0"/>
                </a:solidFill>
                <a:cs typeface="B Nazanin" pitchFamily="2" charset="-78"/>
              </a:rPr>
              <a:t>I.M.C.</a:t>
            </a:r>
            <a:endParaRPr lang="fa-IR" b="1" dirty="0">
              <a:solidFill>
                <a:srgbClr val="7030A0"/>
              </a:solidFill>
              <a:cs typeface="B Nazanin" pitchFamily="2" charset="-78"/>
            </a:endParaRPr>
          </a:p>
        </p:txBody>
      </p:sp>
      <p:sp>
        <p:nvSpPr>
          <p:cNvPr id="3" name="Content Placeholder 2"/>
          <p:cNvSpPr>
            <a:spLocks noGrp="1"/>
          </p:cNvSpPr>
          <p:nvPr>
            <p:ph sz="quarter" idx="1"/>
          </p:nvPr>
        </p:nvSpPr>
        <p:spPr>
          <a:xfrm>
            <a:off x="0" y="1524000"/>
            <a:ext cx="9144000" cy="5334000"/>
          </a:xfrm>
        </p:spPr>
        <p:txBody>
          <a:bodyPr/>
          <a:lstStyle/>
          <a:p>
            <a:pPr algn="just"/>
            <a:r>
              <a:rPr lang="fa-IR" b="1" dirty="0" smtClean="0">
                <a:cs typeface="B Nazanin" pitchFamily="2" charset="-78"/>
              </a:rPr>
              <a:t>امروزه شرکتهای بیشتری در حال بکارگیری طرح ارتباطات بازاریابی یکپارچه (</a:t>
            </a:r>
            <a:r>
              <a:rPr lang="en-US" b="1" dirty="0" smtClean="0">
                <a:solidFill>
                  <a:srgbClr val="FF0000"/>
                </a:solidFill>
                <a:cs typeface="B Nazanin" pitchFamily="2" charset="-78"/>
              </a:rPr>
              <a:t>IMC</a:t>
            </a:r>
            <a:r>
              <a:rPr lang="fa-IR" b="1" dirty="0" smtClean="0">
                <a:cs typeface="B Nazanin" pitchFamily="2" charset="-78"/>
              </a:rPr>
              <a:t>) هستند تحت این طرح شرکت به دقت تمامی کانالهای ارتباطی خود را به منظور ارائه پیامی واضح ، پایدار و مجاب کننده پیرامون سازمان و برندهای آن یکپارچه می سازد .</a:t>
            </a:r>
          </a:p>
          <a:p>
            <a:pPr algn="just"/>
            <a:r>
              <a:rPr lang="fa-IR" b="1" dirty="0" smtClean="0">
                <a:cs typeface="B Nazanin" pitchFamily="2" charset="-78"/>
              </a:rPr>
              <a:t>ارتباطات بازاریابی یکپارچه مستلزم شناسایی تمام نقاط تماسی است که ممکن است مشتری از طریق آنها در معرض شرکت و برندهای آن قرار گیرد .</a:t>
            </a:r>
          </a:p>
          <a:p>
            <a:pPr algn="just"/>
            <a:r>
              <a:rPr lang="en-US" b="1" dirty="0" smtClean="0">
                <a:solidFill>
                  <a:srgbClr val="FF0000"/>
                </a:solidFill>
                <a:cs typeface="B Nazanin" pitchFamily="2" charset="-78"/>
              </a:rPr>
              <a:t>IMC</a:t>
            </a:r>
            <a:r>
              <a:rPr lang="fa-IR" b="1" dirty="0" smtClean="0">
                <a:cs typeface="B Nazanin" pitchFamily="2" charset="-78"/>
              </a:rPr>
              <a:t> میان تمام پیامها و تصاویر ارائه شده از جانب شرکت ارتباط برقرار می کند </a:t>
            </a:r>
            <a:r>
              <a:rPr lang="fa-IR" b="1" dirty="0" smtClean="0"/>
              <a:t>.</a:t>
            </a:r>
            <a:endParaRPr lang="fa-IR" b="1" dirty="0"/>
          </a:p>
        </p:txBody>
      </p:sp>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57200" y="4419600"/>
            <a:ext cx="7086600" cy="2276475"/>
          </a:xfrm>
          <a:prstGeom prst="rect">
            <a:avLst/>
          </a:prstGeom>
        </p:spPr>
      </p:pic>
    </p:spTree>
    <p:extLst>
      <p:ext uri="{BB962C8B-B14F-4D97-AF65-F5344CB8AC3E}">
        <p14:creationId xmlns="" xmlns:p14="http://schemas.microsoft.com/office/powerpoint/2010/main" val="3835839571"/>
      </p:ext>
    </p:extLst>
  </p:cSld>
  <p:clrMapOvr>
    <a:masterClrMapping/>
  </p:clrMapOvr>
  <p:transition spd="slow">
    <p:cover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normAutofit/>
          </a:bodyPr>
          <a:lstStyle/>
          <a:p>
            <a:pPr algn="ctr"/>
            <a:r>
              <a:rPr lang="fa-IR" b="1" dirty="0" smtClean="0">
                <a:solidFill>
                  <a:srgbClr val="C00000"/>
                </a:solidFill>
                <a:cs typeface="B Nazanin" pitchFamily="2" charset="-78"/>
              </a:rPr>
              <a:t>مراحل ایجاد ارتباطات بازاریابی اثربخش</a:t>
            </a:r>
            <a:endParaRPr lang="fa-IR" b="1" dirty="0">
              <a:solidFill>
                <a:srgbClr val="C00000"/>
              </a:solidFill>
              <a:cs typeface="B Nazanin" pitchFamily="2" charset="-78"/>
            </a:endParaRPr>
          </a:p>
        </p:txBody>
      </p:sp>
      <p:sp>
        <p:nvSpPr>
          <p:cNvPr id="3" name="Content Placeholder 2"/>
          <p:cNvSpPr>
            <a:spLocks noGrp="1"/>
          </p:cNvSpPr>
          <p:nvPr>
            <p:ph sz="quarter" idx="1"/>
          </p:nvPr>
        </p:nvSpPr>
        <p:spPr>
          <a:xfrm>
            <a:off x="304800" y="1524000"/>
            <a:ext cx="8686800" cy="5181600"/>
          </a:xfrm>
        </p:spPr>
        <p:txBody>
          <a:bodyPr>
            <a:normAutofit/>
          </a:bodyPr>
          <a:lstStyle/>
          <a:p>
            <a:r>
              <a:rPr lang="fa-IR" sz="2800" b="1" dirty="0" smtClean="0">
                <a:cs typeface="+mj-cs"/>
              </a:rPr>
              <a:t>شناسایی مخاطب هدف</a:t>
            </a:r>
          </a:p>
          <a:p>
            <a:r>
              <a:rPr lang="fa-IR" sz="2800" b="1" dirty="0" smtClean="0">
                <a:cs typeface="+mj-cs"/>
              </a:rPr>
              <a:t>تعیین اهداف ارتباطات</a:t>
            </a:r>
          </a:p>
          <a:p>
            <a:r>
              <a:rPr lang="fa-IR" sz="2800" b="1" dirty="0" smtClean="0">
                <a:cs typeface="+mj-cs"/>
              </a:rPr>
              <a:t>طراحی یک پیام</a:t>
            </a:r>
          </a:p>
          <a:p>
            <a:r>
              <a:rPr lang="fa-IR" sz="2800" b="1" dirty="0" smtClean="0">
                <a:cs typeface="+mj-cs"/>
              </a:rPr>
              <a:t>محتوای پیام</a:t>
            </a:r>
          </a:p>
          <a:p>
            <a:r>
              <a:rPr lang="fa-IR" sz="2800" b="1" dirty="0" smtClean="0">
                <a:cs typeface="+mj-cs"/>
              </a:rPr>
              <a:t>ساختار پیام</a:t>
            </a:r>
          </a:p>
          <a:p>
            <a:r>
              <a:rPr lang="fa-IR" sz="2800" b="1" dirty="0" smtClean="0">
                <a:cs typeface="+mj-cs"/>
              </a:rPr>
              <a:t>شکل پیام</a:t>
            </a:r>
            <a:endParaRPr lang="fa-IR" sz="2800" b="1" dirty="0">
              <a:cs typeface="+mj-cs"/>
            </a:endParaRPr>
          </a:p>
        </p:txBody>
      </p:sp>
      <p:pic>
        <p:nvPicPr>
          <p:cNvPr id="4098" name="Picture 2" descr="C:\Users\Laptop Markazi\Desktop\106507_490.jpg"/>
          <p:cNvPicPr>
            <a:picLocks noChangeAspect="1" noChangeArrowheads="1"/>
          </p:cNvPicPr>
          <p:nvPr/>
        </p:nvPicPr>
        <p:blipFill>
          <a:blip r:embed="rId2" cstate="print"/>
          <a:srcRect/>
          <a:stretch>
            <a:fillRect/>
          </a:stretch>
        </p:blipFill>
        <p:spPr bwMode="auto">
          <a:xfrm>
            <a:off x="0" y="1600200"/>
            <a:ext cx="5334000" cy="4953000"/>
          </a:xfrm>
          <a:prstGeom prst="rect">
            <a:avLst/>
          </a:prstGeom>
          <a:noFill/>
        </p:spPr>
      </p:pic>
    </p:spTree>
    <p:extLst>
      <p:ext uri="{BB962C8B-B14F-4D97-AF65-F5344CB8AC3E}">
        <p14:creationId xmlns="" xmlns:p14="http://schemas.microsoft.com/office/powerpoint/2010/main" val="1152243793"/>
      </p:ext>
    </p:extLst>
  </p:cSld>
  <p:clrMapOvr>
    <a:masterClrMapping/>
  </p:clrMapOvr>
  <p:transition spd="slow">
    <p:cover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Autofit/>
          </a:bodyPr>
          <a:lstStyle/>
          <a:p>
            <a:pPr algn="ctr"/>
            <a:r>
              <a:rPr lang="fa-IR" b="1" dirty="0" smtClean="0">
                <a:solidFill>
                  <a:srgbClr val="7030A0"/>
                </a:solidFill>
                <a:cs typeface="B Nazanin" pitchFamily="2" charset="-78"/>
              </a:rPr>
              <a:t>شناسایی مخاطب هدف</a:t>
            </a:r>
            <a:r>
              <a:rPr lang="fa-IR" sz="4000" b="1" dirty="0" smtClean="0">
                <a:solidFill>
                  <a:srgbClr val="7030A0"/>
                </a:solidFill>
              </a:rPr>
              <a:t/>
            </a:r>
            <a:br>
              <a:rPr lang="fa-IR" sz="4000" b="1" dirty="0" smtClean="0">
                <a:solidFill>
                  <a:srgbClr val="7030A0"/>
                </a:solidFill>
              </a:rPr>
            </a:br>
            <a:endParaRPr lang="fa-IR" sz="4000" b="1" dirty="0">
              <a:solidFill>
                <a:srgbClr val="7030A0"/>
              </a:solidFill>
            </a:endParaRPr>
          </a:p>
        </p:txBody>
      </p:sp>
      <p:sp>
        <p:nvSpPr>
          <p:cNvPr id="3" name="Content Placeholder 2"/>
          <p:cNvSpPr>
            <a:spLocks noGrp="1"/>
          </p:cNvSpPr>
          <p:nvPr>
            <p:ph sz="quarter" idx="1"/>
          </p:nvPr>
        </p:nvSpPr>
        <p:spPr>
          <a:xfrm>
            <a:off x="0" y="1600200"/>
            <a:ext cx="9144000" cy="5257800"/>
          </a:xfrm>
        </p:spPr>
        <p:txBody>
          <a:bodyPr>
            <a:normAutofit/>
          </a:bodyPr>
          <a:lstStyle/>
          <a:p>
            <a:pPr algn="just"/>
            <a:r>
              <a:rPr lang="fa-IR" sz="2500" b="1" dirty="0" smtClean="0">
                <a:cs typeface="+mj-cs"/>
              </a:rPr>
              <a:t>یک فرد مسئول ارتباطات بازاریابی کارش را با شناسایی مخاطب هدف خود آغاز می کند . مخاطب مربوطه ممکن است کاربران فعلی یا خریداران بالقوه باشند.</a:t>
            </a:r>
          </a:p>
          <a:p>
            <a:pPr algn="just"/>
            <a:r>
              <a:rPr lang="fa-IR" sz="2500" b="1" dirty="0" smtClean="0">
                <a:cs typeface="+mj-cs"/>
              </a:rPr>
              <a:t>کسانی که تصمیمات خرید را اخذ می کنند یا کسانی که بر این تصمیمات اثرگذار هستند. مخاطب ممکن است افراد ، گروهها، اجتماعهای خاص یا عموم باشند مخاطب هدف بر تصمیمات فرد مسئول ارتباطات در زمینه آنچه که باید گفته شود ، چگونه گفته شود، چه زمانی باید گفته شود ، درکجا باید گفته شود و چه کسی باید ان را بازگو کند بسیار اثرگذار خواهد بود.</a:t>
            </a:r>
            <a:endParaRPr lang="fa-IR" sz="2500" b="1" dirty="0">
              <a:cs typeface="+mj-cs"/>
            </a:endParaRPr>
          </a:p>
        </p:txBody>
      </p:sp>
      <p:pic>
        <p:nvPicPr>
          <p:cNvPr id="5122" name="Picture 2" descr="C:\Users\Laptop Markazi\Desktop\8f528257-4398-4912-bbd7-37f849223d80.png"/>
          <p:cNvPicPr>
            <a:picLocks noChangeAspect="1" noChangeArrowheads="1"/>
          </p:cNvPicPr>
          <p:nvPr/>
        </p:nvPicPr>
        <p:blipFill>
          <a:blip r:embed="rId2" cstate="print"/>
          <a:srcRect/>
          <a:stretch>
            <a:fillRect/>
          </a:stretch>
        </p:blipFill>
        <p:spPr bwMode="auto">
          <a:xfrm>
            <a:off x="838200" y="3886040"/>
            <a:ext cx="3124360" cy="2971960"/>
          </a:xfrm>
          <a:prstGeom prst="rect">
            <a:avLst/>
          </a:prstGeom>
          <a:noFill/>
        </p:spPr>
      </p:pic>
    </p:spTree>
    <p:extLst>
      <p:ext uri="{BB962C8B-B14F-4D97-AF65-F5344CB8AC3E}">
        <p14:creationId xmlns="" xmlns:p14="http://schemas.microsoft.com/office/powerpoint/2010/main" val="1243493509"/>
      </p:ext>
    </p:extLst>
  </p:cSld>
  <p:clrMapOvr>
    <a:masterClrMapping/>
  </p:clrMapOvr>
  <p:transition spd="slow">
    <p:cover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pPr algn="ctr"/>
            <a:r>
              <a:rPr lang="fa-IR" b="1" dirty="0" smtClean="0">
                <a:solidFill>
                  <a:srgbClr val="7030A0"/>
                </a:solidFill>
                <a:cs typeface="B Nazanin" pitchFamily="2" charset="-78"/>
              </a:rPr>
              <a:t>تعیین اهداف ارتباطات</a:t>
            </a:r>
            <a:endParaRPr lang="fa-IR" b="1" dirty="0">
              <a:solidFill>
                <a:srgbClr val="7030A0"/>
              </a:solidFill>
              <a:cs typeface="B Nazanin" pitchFamily="2" charset="-78"/>
            </a:endParaRPr>
          </a:p>
        </p:txBody>
      </p:sp>
      <p:sp>
        <p:nvSpPr>
          <p:cNvPr id="3" name="Content Placeholder 2"/>
          <p:cNvSpPr>
            <a:spLocks noGrp="1"/>
          </p:cNvSpPr>
          <p:nvPr>
            <p:ph sz="quarter" idx="1"/>
          </p:nvPr>
        </p:nvSpPr>
        <p:spPr>
          <a:xfrm>
            <a:off x="152400" y="1600200"/>
            <a:ext cx="9144000" cy="5257800"/>
          </a:xfrm>
        </p:spPr>
        <p:txBody>
          <a:bodyPr>
            <a:normAutofit/>
          </a:bodyPr>
          <a:lstStyle/>
          <a:p>
            <a:pPr algn="just"/>
            <a:r>
              <a:rPr lang="fa-IR" sz="2400" b="1" dirty="0" smtClean="0">
                <a:cs typeface="+mj-cs"/>
              </a:rPr>
              <a:t>بازاریابها پس از تعیین مخاطب هدف ، باید پاسخ مد نظر خود از جانب مخاطب را مشخص کنند. </a:t>
            </a:r>
          </a:p>
          <a:p>
            <a:pPr algn="just"/>
            <a:r>
              <a:rPr lang="fa-IR" sz="2400" b="1" dirty="0" smtClean="0">
                <a:cs typeface="+mj-cs"/>
              </a:rPr>
              <a:t>در بسیاری از موارد آنها دنبال پاسخی بیانگر تمایل به خرید هستند ولی تمایل به خرید ممکن است تنها نتیجه یک فرایند تصمیم گیری طولانی توسط مصرف کننده باشد.</a:t>
            </a:r>
          </a:p>
          <a:p>
            <a:pPr algn="just"/>
            <a:r>
              <a:rPr lang="fa-IR" sz="2400" b="1" dirty="0" smtClean="0">
                <a:cs typeface="+mj-cs"/>
              </a:rPr>
              <a:t> فرد مسئول ارتباطات بازاریابی باید از جایگاه فعلی مخاطب و مرحله ای که باید به آن انتقال داده شود آگاهی یابد. .</a:t>
            </a:r>
            <a:endParaRPr lang="fa-IR" sz="2400" b="1" dirty="0">
              <a:cs typeface="+mj-cs"/>
            </a:endParaRPr>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04800" y="5105400"/>
            <a:ext cx="8534400" cy="1600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4145081494"/>
      </p:ext>
    </p:extLst>
  </p:cSld>
  <p:clrMapOvr>
    <a:masterClrMapping/>
  </p:clrMapOvr>
  <p:transition spd="slow">
    <p:cover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94648" cy="990600"/>
          </a:xfrm>
        </p:spPr>
        <p:txBody>
          <a:bodyPr>
            <a:normAutofit/>
          </a:bodyPr>
          <a:lstStyle/>
          <a:p>
            <a:pPr algn="ctr"/>
            <a:r>
              <a:rPr lang="fa-IR" sz="4600" b="1" dirty="0" smtClean="0">
                <a:solidFill>
                  <a:srgbClr val="FF0000"/>
                </a:solidFill>
                <a:cs typeface="B Nazanin" pitchFamily="2" charset="-78"/>
              </a:rPr>
              <a:t>طراحی یک پیام</a:t>
            </a:r>
            <a:endParaRPr lang="fa-IR" sz="4600" b="1" dirty="0">
              <a:solidFill>
                <a:srgbClr val="FF0000"/>
              </a:solidFill>
              <a:cs typeface="B Nazanin" pitchFamily="2" charset="-78"/>
            </a:endParaRPr>
          </a:p>
        </p:txBody>
      </p:sp>
      <p:sp>
        <p:nvSpPr>
          <p:cNvPr id="3" name="Content Placeholder 2"/>
          <p:cNvSpPr>
            <a:spLocks noGrp="1"/>
          </p:cNvSpPr>
          <p:nvPr>
            <p:ph sz="quarter" idx="1"/>
          </p:nvPr>
        </p:nvSpPr>
        <p:spPr>
          <a:xfrm>
            <a:off x="0" y="1600200"/>
            <a:ext cx="9144000" cy="4495800"/>
          </a:xfrm>
        </p:spPr>
        <p:txBody>
          <a:bodyPr>
            <a:normAutofit/>
          </a:bodyPr>
          <a:lstStyle/>
          <a:p>
            <a:pPr algn="just"/>
            <a:r>
              <a:rPr lang="fa-IR" sz="2700" b="1" dirty="0" smtClean="0">
                <a:cs typeface="+mj-cs"/>
              </a:rPr>
              <a:t>پس از آنکه مسئول ارتباطات پاسخ مطلوب از جانب مخاطب را تعیین کرد نوبت به ایجاد پیامی موثر می رسد ایده آل آن است که پیام مربوطه جلب توجه کند ، سطح علاقمندی راحفظ نماید ایجاد تمایل کرده و باعث شود مصرف کننده وارد عمل شود.</a:t>
            </a:r>
          </a:p>
          <a:p>
            <a:pPr algn="just"/>
            <a:r>
              <a:rPr lang="fa-IR" sz="2700" b="1" dirty="0" smtClean="0">
                <a:cs typeface="+mj-cs"/>
              </a:rPr>
              <a:t>فرد مسئول ارتباطات بازاریابی به هنگام کنار هم نهادن پیام باید مشخص کند چه بگوید و چگونه آن را بیان کند .</a:t>
            </a:r>
            <a:endParaRPr lang="fa-IR" sz="2700" b="1" dirty="0">
              <a:cs typeface="+mj-cs"/>
            </a:endParaRPr>
          </a:p>
        </p:txBody>
      </p:sp>
      <p:pic>
        <p:nvPicPr>
          <p:cNvPr id="6146" name="Picture 2" descr="C:\Users\Laptop Markazi\Desktop\1382528552_100337.jpg"/>
          <p:cNvPicPr>
            <a:picLocks noChangeAspect="1" noChangeArrowheads="1"/>
          </p:cNvPicPr>
          <p:nvPr/>
        </p:nvPicPr>
        <p:blipFill>
          <a:blip r:embed="rId2" cstate="print"/>
          <a:srcRect/>
          <a:stretch>
            <a:fillRect/>
          </a:stretch>
        </p:blipFill>
        <p:spPr bwMode="auto">
          <a:xfrm>
            <a:off x="762000" y="3886200"/>
            <a:ext cx="3886200" cy="2971800"/>
          </a:xfrm>
          <a:prstGeom prst="rect">
            <a:avLst/>
          </a:prstGeom>
          <a:noFill/>
        </p:spPr>
      </p:pic>
    </p:spTree>
    <p:extLst>
      <p:ext uri="{BB962C8B-B14F-4D97-AF65-F5344CB8AC3E}">
        <p14:creationId xmlns="" xmlns:p14="http://schemas.microsoft.com/office/powerpoint/2010/main" val="701998979"/>
      </p:ext>
    </p:extLst>
  </p:cSld>
  <p:clrMapOvr>
    <a:masterClrMapping/>
  </p:clrMapOvr>
  <p:transition spd="slow">
    <p:cover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972312"/>
          </a:xfrm>
        </p:spPr>
        <p:txBody>
          <a:bodyPr>
            <a:normAutofit/>
          </a:bodyPr>
          <a:lstStyle/>
          <a:p>
            <a:pPr algn="ctr"/>
            <a:r>
              <a:rPr lang="fa-IR" sz="4900" b="1" dirty="0" smtClean="0">
                <a:solidFill>
                  <a:srgbClr val="7030A0"/>
                </a:solidFill>
                <a:cs typeface="B Nazanin" pitchFamily="2" charset="-78"/>
              </a:rPr>
              <a:t>محتوای پیام </a:t>
            </a:r>
            <a:endParaRPr lang="fa-IR" sz="4900" b="1" dirty="0">
              <a:solidFill>
                <a:srgbClr val="7030A0"/>
              </a:solidFill>
              <a:cs typeface="B Nazanin" pitchFamily="2" charset="-78"/>
            </a:endParaRPr>
          </a:p>
        </p:txBody>
      </p:sp>
      <p:sp>
        <p:nvSpPr>
          <p:cNvPr id="3" name="Content Placeholder 2"/>
          <p:cNvSpPr>
            <a:spLocks noGrp="1"/>
          </p:cNvSpPr>
          <p:nvPr>
            <p:ph sz="quarter" idx="1"/>
          </p:nvPr>
        </p:nvSpPr>
        <p:spPr>
          <a:xfrm>
            <a:off x="0" y="1524000"/>
            <a:ext cx="9144000" cy="5334000"/>
          </a:xfrm>
        </p:spPr>
        <p:txBody>
          <a:bodyPr>
            <a:normAutofit/>
          </a:bodyPr>
          <a:lstStyle/>
          <a:p>
            <a:r>
              <a:rPr lang="fa-IR" sz="3200" b="1" dirty="0" smtClean="0">
                <a:cs typeface="B Nazanin" pitchFamily="2" charset="-78"/>
              </a:rPr>
              <a:t>بازاریاب باید جذابیت و زمینه ای را پیدا کند که پاسخ مطلوبش را ایجاد کند جذابیتها سه نوع هستند عقلانی ، احساسی و اخلاقی.</a:t>
            </a:r>
          </a:p>
          <a:p>
            <a:r>
              <a:rPr lang="fa-IR" sz="3200" b="1" dirty="0" smtClean="0">
                <a:cs typeface="B Nazanin" pitchFamily="2" charset="-78"/>
              </a:rPr>
              <a:t>جذابیتهای عقلانی به نفع شخص مخاطب هستند . آنها نشان می دهند که محصول منافع مورد نظر آنها را ایجاد خواهد کرد .</a:t>
            </a:r>
          </a:p>
          <a:p>
            <a:r>
              <a:rPr lang="fa-IR" sz="3200" b="1" dirty="0" smtClean="0">
                <a:cs typeface="B Nazanin" pitchFamily="2" charset="-78"/>
              </a:rPr>
              <a:t>جذابیتهای احساسی تلاش می کنند تا احساسات مثبت یا منفی را که می توانند انگیزه خرید ایجاد کنند به جنبش درآورند.</a:t>
            </a:r>
          </a:p>
          <a:p>
            <a:r>
              <a:rPr lang="fa-IR" sz="3200" b="1" dirty="0" smtClean="0">
                <a:cs typeface="B Nazanin" pitchFamily="2" charset="-78"/>
              </a:rPr>
              <a:t>هدف جذابیتهای اخلاقی تمرکز بر احساس مخاطب نسبت به امر درست و مناسب است .</a:t>
            </a:r>
          </a:p>
          <a:p>
            <a:endParaRPr lang="fa-IR" sz="3200" b="1" dirty="0"/>
          </a:p>
        </p:txBody>
      </p:sp>
    </p:spTree>
    <p:extLst>
      <p:ext uri="{BB962C8B-B14F-4D97-AF65-F5344CB8AC3E}">
        <p14:creationId xmlns="" xmlns:p14="http://schemas.microsoft.com/office/powerpoint/2010/main" val="1164212008"/>
      </p:ext>
    </p:extLst>
  </p:cSld>
  <p:clrMapOvr>
    <a:masterClrMapping/>
  </p:clrMapOvr>
  <p:transition spd="slow">
    <p:cover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5000" b="1" dirty="0" smtClean="0">
                <a:solidFill>
                  <a:srgbClr val="7030A0"/>
                </a:solidFill>
                <a:cs typeface="B Nazanin" pitchFamily="2" charset="-78"/>
              </a:rPr>
              <a:t>ساختار پیام</a:t>
            </a:r>
            <a:endParaRPr lang="fa-IR" sz="5000" b="1" dirty="0">
              <a:solidFill>
                <a:srgbClr val="7030A0"/>
              </a:solidFill>
              <a:cs typeface="B Nazanin" pitchFamily="2" charset="-78"/>
            </a:endParaRPr>
          </a:p>
        </p:txBody>
      </p:sp>
      <p:sp>
        <p:nvSpPr>
          <p:cNvPr id="3" name="Content Placeholder 2"/>
          <p:cNvSpPr>
            <a:spLocks noGrp="1"/>
          </p:cNvSpPr>
          <p:nvPr>
            <p:ph sz="quarter" idx="1"/>
          </p:nvPr>
        </p:nvSpPr>
        <p:spPr>
          <a:xfrm>
            <a:off x="0" y="1600200"/>
            <a:ext cx="9296400" cy="5105400"/>
          </a:xfrm>
        </p:spPr>
        <p:txBody>
          <a:bodyPr>
            <a:normAutofit/>
          </a:bodyPr>
          <a:lstStyle/>
          <a:p>
            <a:pPr algn="just"/>
            <a:r>
              <a:rPr lang="fa-IR" sz="3200" b="1" dirty="0" smtClean="0">
                <a:cs typeface="B Nazanin" pitchFamily="2" charset="-78"/>
              </a:rPr>
              <a:t>بازاریاب ها باید نحوه مدیریت </a:t>
            </a:r>
            <a:r>
              <a:rPr lang="fa-IR" sz="3200" b="1" dirty="0" smtClean="0">
                <a:solidFill>
                  <a:srgbClr val="FF0000"/>
                </a:solidFill>
                <a:cs typeface="B Nazanin" pitchFamily="2" charset="-78"/>
              </a:rPr>
              <a:t>سه مبحث </a:t>
            </a:r>
            <a:r>
              <a:rPr lang="fa-IR" sz="3200" b="1" dirty="0" smtClean="0">
                <a:cs typeface="B Nazanin" pitchFamily="2" charset="-78"/>
              </a:rPr>
              <a:t>مرتبط با ساختار پیام را تعیین کنند .</a:t>
            </a:r>
          </a:p>
          <a:p>
            <a:pPr algn="just"/>
            <a:r>
              <a:rPr lang="fa-IR" sz="3200" b="1" dirty="0" smtClean="0">
                <a:solidFill>
                  <a:srgbClr val="FF0000"/>
                </a:solidFill>
                <a:cs typeface="B Nazanin" pitchFamily="2" charset="-78"/>
              </a:rPr>
              <a:t>اولین</a:t>
            </a:r>
            <a:r>
              <a:rPr lang="fa-IR" sz="3200" b="1" dirty="0" smtClean="0">
                <a:cs typeface="B Nazanin" pitchFamily="2" charset="-78"/>
              </a:rPr>
              <a:t> مورد این است که آیا نتیجه را خود تعیین کند یا آن را به مخاطب واگذار کند .</a:t>
            </a:r>
          </a:p>
          <a:p>
            <a:pPr algn="just"/>
            <a:r>
              <a:rPr lang="fa-IR" sz="3200" b="1" dirty="0" smtClean="0">
                <a:solidFill>
                  <a:srgbClr val="FF0000"/>
                </a:solidFill>
                <a:cs typeface="B Nazanin" pitchFamily="2" charset="-78"/>
              </a:rPr>
              <a:t>دومین</a:t>
            </a:r>
            <a:r>
              <a:rPr lang="fa-IR" sz="3200" b="1" dirty="0" smtClean="0">
                <a:cs typeface="B Nazanin" pitchFamily="2" charset="-78"/>
              </a:rPr>
              <a:t> مطلب مرتبط با ساختار پیام این است که آیا قویترین استدلالها باید در ابتدای فرآیند مطرح شوند یا در انتهای آن . ارائه آنها در ابتدا به شدت جلب توجه می کند ولی ممکن است منجر به پایانی خلاف انتظار گردد.</a:t>
            </a:r>
          </a:p>
          <a:p>
            <a:pPr algn="just"/>
            <a:r>
              <a:rPr lang="fa-IR" sz="3200" b="1" dirty="0" smtClean="0">
                <a:solidFill>
                  <a:srgbClr val="FF0000"/>
                </a:solidFill>
                <a:cs typeface="B Nazanin" pitchFamily="2" charset="-78"/>
              </a:rPr>
              <a:t>سومین</a:t>
            </a:r>
            <a:r>
              <a:rPr lang="fa-IR" sz="3200" b="1" dirty="0" smtClean="0">
                <a:cs typeface="B Nazanin" pitchFamily="2" charset="-78"/>
              </a:rPr>
              <a:t> مبحث این است که آیا ذکر نقاط قوت محصول ارائه شود یا استدلالی دوطرفه شامل بیان نقاط قوت محصول در کنار پذیرفتن کاستیهای آن </a:t>
            </a:r>
            <a:endParaRPr lang="fa-IR" sz="3200" b="1" dirty="0">
              <a:cs typeface="B Nazanin" pitchFamily="2" charset="-78"/>
            </a:endParaRPr>
          </a:p>
        </p:txBody>
      </p:sp>
    </p:spTree>
    <p:extLst>
      <p:ext uri="{BB962C8B-B14F-4D97-AF65-F5344CB8AC3E}">
        <p14:creationId xmlns="" xmlns:p14="http://schemas.microsoft.com/office/powerpoint/2010/main" val="3197990676"/>
      </p:ext>
    </p:extLst>
  </p:cSld>
  <p:clrMapOvr>
    <a:masterClrMapping/>
  </p:clrMapOvr>
  <p:transition spd="slow">
    <p:cover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0"/>
            <a:ext cx="8153400" cy="1219200"/>
          </a:xfrm>
        </p:spPr>
        <p:txBody>
          <a:bodyPr>
            <a:normAutofit/>
          </a:bodyPr>
          <a:lstStyle/>
          <a:p>
            <a:pPr algn="ctr"/>
            <a:r>
              <a:rPr lang="fa-IR" sz="4800" b="1" dirty="0" smtClean="0">
                <a:solidFill>
                  <a:srgbClr val="C00000"/>
                </a:solidFill>
                <a:cs typeface="B Nazanin" pitchFamily="2" charset="-78"/>
              </a:rPr>
              <a:t>شکل پیام</a:t>
            </a:r>
            <a:endParaRPr lang="fa-IR" sz="4800" b="1" dirty="0">
              <a:solidFill>
                <a:srgbClr val="C00000"/>
              </a:solidFill>
              <a:cs typeface="B Nazanin" pitchFamily="2" charset="-78"/>
            </a:endParaRPr>
          </a:p>
        </p:txBody>
      </p:sp>
      <p:sp>
        <p:nvSpPr>
          <p:cNvPr id="3" name="Content Placeholder 2"/>
          <p:cNvSpPr>
            <a:spLocks noGrp="1"/>
          </p:cNvSpPr>
          <p:nvPr>
            <p:ph sz="quarter" idx="1"/>
          </p:nvPr>
        </p:nvSpPr>
        <p:spPr>
          <a:xfrm>
            <a:off x="0" y="1600200"/>
            <a:ext cx="9296400" cy="5257800"/>
          </a:xfrm>
        </p:spPr>
        <p:txBody>
          <a:bodyPr/>
          <a:lstStyle/>
          <a:p>
            <a:pPr algn="just"/>
            <a:r>
              <a:rPr lang="fa-IR" b="1" dirty="0" smtClean="0">
                <a:cs typeface="B Nazanin" pitchFamily="2" charset="-78"/>
              </a:rPr>
              <a:t>لازم است مسئول ارتباطات بازاریابی شکلی با نفوذ برای پیام بیابد.</a:t>
            </a:r>
          </a:p>
          <a:p>
            <a:pPr algn="just"/>
            <a:r>
              <a:rPr lang="fa-IR" b="1" dirty="0" smtClean="0">
                <a:cs typeface="B Nazanin" pitchFamily="2" charset="-78"/>
              </a:rPr>
              <a:t>بسته به این موضوع که پیام از چه رسانه ای پخش می شود باید به منظور جلب توجه از نواوری و تضاد، تصاویر و عناوین چشمگیر، شکلهای متمایز ، رنگ و ... استفاده گردد .</a:t>
            </a:r>
          </a:p>
          <a:p>
            <a:pPr algn="just"/>
            <a:r>
              <a:rPr lang="fa-IR" b="1" dirty="0" smtClean="0">
                <a:cs typeface="B Nazanin" pitchFamily="2" charset="-78"/>
              </a:rPr>
              <a:t>مثلا اگر قرار باشد پیام از رادیو پخش شود انتخاب اوا بسیار اهمیت دارد همچنین اگر پیام بخواهد از تلویزیون پخش شود باید بر روی لباس آرایش مو و حرکات بدن توجه بیشتری نمود</a:t>
            </a:r>
            <a:endParaRPr lang="fa-IR" b="1" dirty="0">
              <a:cs typeface="B Nazanin" pitchFamily="2" charset="-78"/>
            </a:endParaRPr>
          </a:p>
        </p:txBody>
      </p:sp>
    </p:spTree>
    <p:extLst>
      <p:ext uri="{BB962C8B-B14F-4D97-AF65-F5344CB8AC3E}">
        <p14:creationId xmlns="" xmlns:p14="http://schemas.microsoft.com/office/powerpoint/2010/main" val="366396301"/>
      </p:ext>
    </p:extLst>
  </p:cSld>
  <p:clrMapOvr>
    <a:masterClrMapping/>
  </p:clrMapOvr>
  <p:transition spd="slow">
    <p:cover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219199"/>
          </a:xfrm>
        </p:spPr>
        <p:txBody>
          <a:bodyPr>
            <a:normAutofit/>
          </a:bodyPr>
          <a:lstStyle/>
          <a:p>
            <a:pPr algn="ctr" rtl="1"/>
            <a:r>
              <a:rPr lang="fa-IR" sz="7200" b="1" dirty="0" smtClean="0">
                <a:solidFill>
                  <a:srgbClr val="002060"/>
                </a:solidFill>
                <a:latin typeface="Rockwell Extra Bold" pitchFamily="18" charset="0"/>
                <a:cs typeface="B Nazanin" pitchFamily="2" charset="-78"/>
              </a:rPr>
              <a:t>اصول بازاریابی</a:t>
            </a:r>
            <a:endParaRPr lang="en-US" sz="7200" b="1" dirty="0">
              <a:solidFill>
                <a:srgbClr val="002060"/>
              </a:solidFill>
              <a:latin typeface="Rockwell Extra Bold" pitchFamily="18" charset="0"/>
              <a:cs typeface="B Nazanin" pitchFamily="2" charset="-78"/>
            </a:endParaRPr>
          </a:p>
        </p:txBody>
      </p:sp>
      <p:sp>
        <p:nvSpPr>
          <p:cNvPr id="3" name="Subtitle 2"/>
          <p:cNvSpPr>
            <a:spLocks noGrp="1"/>
          </p:cNvSpPr>
          <p:nvPr>
            <p:ph type="subTitle" idx="1"/>
          </p:nvPr>
        </p:nvSpPr>
        <p:spPr>
          <a:xfrm>
            <a:off x="1524000" y="2438400"/>
            <a:ext cx="7391400" cy="4419600"/>
          </a:xfrm>
        </p:spPr>
        <p:txBody>
          <a:bodyPr>
            <a:normAutofit/>
          </a:bodyPr>
          <a:lstStyle/>
          <a:p>
            <a:pPr algn="r"/>
            <a:r>
              <a:rPr lang="fa-IR" sz="4000" b="1" dirty="0" smtClean="0">
                <a:solidFill>
                  <a:schemeClr val="bg1"/>
                </a:solidFill>
                <a:latin typeface="Rockwell Extra Bold" pitchFamily="18" charset="0"/>
                <a:cs typeface="B Nazanin" pitchFamily="2" charset="-78"/>
              </a:rPr>
              <a:t>استاد راهنما: جناب آقای دکتر پرند</a:t>
            </a:r>
          </a:p>
          <a:p>
            <a:pPr algn="r"/>
            <a:r>
              <a:rPr lang="fa-IR" sz="4000" b="1" dirty="0" smtClean="0">
                <a:solidFill>
                  <a:schemeClr val="bg1"/>
                </a:solidFill>
                <a:latin typeface="Rockwell Extra Bold" pitchFamily="18" charset="0"/>
                <a:cs typeface="B Nazanin" pitchFamily="2" charset="-78"/>
              </a:rPr>
              <a:t>ارائه دهنده: مرضیه رستم پور</a:t>
            </a:r>
          </a:p>
          <a:p>
            <a:pPr algn="r" rtl="1"/>
            <a:r>
              <a:rPr lang="fa-IR" sz="4000" b="1" dirty="0" smtClean="0">
                <a:solidFill>
                  <a:schemeClr val="bg1"/>
                </a:solidFill>
                <a:latin typeface="Rockwell Extra Bold" pitchFamily="18" charset="0"/>
                <a:cs typeface="B Nazanin" pitchFamily="2" charset="-78"/>
              </a:rPr>
              <a:t>شماره دانشجویی: 9211331080</a:t>
            </a:r>
          </a:p>
          <a:p>
            <a:pPr algn="r" rtl="1"/>
            <a:r>
              <a:rPr lang="fa-IR" sz="4000" b="1" dirty="0" smtClean="0">
                <a:solidFill>
                  <a:schemeClr val="bg1"/>
                </a:solidFill>
                <a:latin typeface="Rockwell Extra Bold" pitchFamily="18" charset="0"/>
                <a:cs typeface="B Nazanin" pitchFamily="2" charset="-78"/>
              </a:rPr>
              <a:t>سکشن: </a:t>
            </a:r>
            <a:r>
              <a:rPr lang="fa-IR" sz="4000" b="1" smtClean="0">
                <a:solidFill>
                  <a:schemeClr val="bg1"/>
                </a:solidFill>
                <a:latin typeface="Rockwell Extra Bold" pitchFamily="18" charset="0"/>
                <a:cs typeface="B Nazanin" pitchFamily="2" charset="-78"/>
              </a:rPr>
              <a:t>پنجشنبه 9:30تا7:30</a:t>
            </a:r>
            <a:endParaRPr lang="fa-IR" sz="4000" b="1" dirty="0" smtClean="0">
              <a:solidFill>
                <a:schemeClr val="bg1"/>
              </a:solidFill>
              <a:latin typeface="Rockwell Extra Bold" pitchFamily="18" charset="0"/>
              <a:cs typeface="B Nazanin" pitchFamily="2" charset="-78"/>
            </a:endParaRPr>
          </a:p>
          <a:p>
            <a:pPr algn="r"/>
            <a:endParaRPr lang="en-US" sz="4000" b="1" dirty="0">
              <a:solidFill>
                <a:schemeClr val="bg1"/>
              </a:solidFill>
              <a:latin typeface="Rockwell Extra Bold" pitchFamily="18" charset="0"/>
              <a:cs typeface="B Nazanin" pitchFamily="2" charset="-78"/>
            </a:endParaRPr>
          </a:p>
        </p:txBody>
      </p:sp>
    </p:spTree>
  </p:cSld>
  <p:clrMapOvr>
    <a:masterClrMapping/>
  </p:clrMapOvr>
  <p:transition spd="slow">
    <p:cover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Autofit/>
          </a:bodyPr>
          <a:lstStyle/>
          <a:p>
            <a:pPr algn="ctr"/>
            <a:r>
              <a:rPr lang="fa-IR" sz="5400" b="1" dirty="0" smtClean="0">
                <a:solidFill>
                  <a:srgbClr val="0070C0"/>
                </a:solidFill>
                <a:cs typeface="B Nazanin" pitchFamily="2" charset="-78"/>
              </a:rPr>
              <a:t>انتخاب رسانه</a:t>
            </a:r>
            <a:r>
              <a:rPr lang="fa-IR" sz="4000" dirty="0" smtClean="0">
                <a:solidFill>
                  <a:srgbClr val="0070C0"/>
                </a:solidFill>
                <a:cs typeface="B Nazanin" pitchFamily="2" charset="-78"/>
              </a:rPr>
              <a:t/>
            </a:r>
            <a:br>
              <a:rPr lang="fa-IR" sz="4000" dirty="0" smtClean="0">
                <a:solidFill>
                  <a:srgbClr val="0070C0"/>
                </a:solidFill>
                <a:cs typeface="B Nazanin" pitchFamily="2" charset="-78"/>
              </a:rPr>
            </a:br>
            <a:r>
              <a:rPr lang="fa-IR" sz="3200" b="1" dirty="0" smtClean="0">
                <a:solidFill>
                  <a:srgbClr val="0070C0"/>
                </a:solidFill>
                <a:cs typeface="B Nazanin" pitchFamily="2" charset="-78"/>
              </a:rPr>
              <a:t>کانالهای ارتباط شخصی و غیر شخصی</a:t>
            </a:r>
            <a:endParaRPr lang="fa-IR" sz="3200" b="1" dirty="0">
              <a:solidFill>
                <a:srgbClr val="0070C0"/>
              </a:solidFill>
              <a:cs typeface="B Nazanin" pitchFamily="2" charset="-78"/>
            </a:endParaRPr>
          </a:p>
        </p:txBody>
      </p:sp>
      <p:sp>
        <p:nvSpPr>
          <p:cNvPr id="3" name="Content Placeholder 2"/>
          <p:cNvSpPr>
            <a:spLocks noGrp="1"/>
          </p:cNvSpPr>
          <p:nvPr>
            <p:ph sz="quarter" idx="1"/>
          </p:nvPr>
        </p:nvSpPr>
        <p:spPr>
          <a:xfrm>
            <a:off x="0" y="1600200"/>
            <a:ext cx="9144000" cy="5257800"/>
          </a:xfrm>
        </p:spPr>
        <p:txBody>
          <a:bodyPr/>
          <a:lstStyle/>
          <a:p>
            <a:pPr algn="just"/>
            <a:r>
              <a:rPr lang="fa-IR" b="1" dirty="0" smtClean="0">
                <a:cs typeface="B Nazanin" pitchFamily="2" charset="-78"/>
              </a:rPr>
              <a:t>در کانالهای ارتباط شخصی دو فرد یا بیشتر ارتباطی مستقیم با یکدیگر دارند . </a:t>
            </a:r>
          </a:p>
          <a:p>
            <a:pPr algn="just"/>
            <a:r>
              <a:rPr lang="fa-IR" b="1" dirty="0" smtClean="0">
                <a:cs typeface="B Nazanin" pitchFamily="2" charset="-78"/>
              </a:rPr>
              <a:t>ارتباط آنها ممکن است از رو در رو ، تلفنی ، از طریق نامه یا ایمیل یا حتی از طریق گپ اینترنتی باشد کانالهای ارتباط شخصی از آن جهت موثر هستند که امکان نظارت و بازخورد شخصی را ایجاد می کنند.</a:t>
            </a:r>
          </a:p>
          <a:p>
            <a:pPr algn="just"/>
            <a:r>
              <a:rPr lang="fa-IR" b="1" dirty="0" smtClean="0">
                <a:cs typeface="B Nazanin" pitchFamily="2" charset="-78"/>
              </a:rPr>
              <a:t>کانالهای ارتباط غیر شخصی رسانه هایی هستند که بدون تماس یا بازخورد شخصی پیام را انتقال می دهند آنها رسانه ها ، فضاها، و رویدادهای عمده را شامل می شوند .</a:t>
            </a:r>
          </a:p>
          <a:p>
            <a:pPr algn="just"/>
            <a:r>
              <a:rPr lang="fa-IR" b="1" dirty="0" smtClean="0">
                <a:cs typeface="B Nazanin" pitchFamily="2" charset="-78"/>
              </a:rPr>
              <a:t> رادیو و تلویزیون ، بیلبوردها ، اعلانها و پوسترها و رسانه های آنلاین از کانالهای ارتباط غیر شخصی هستند.</a:t>
            </a:r>
            <a:endParaRPr lang="fa-IR" b="1" dirty="0">
              <a:cs typeface="B Nazanin" pitchFamily="2" charset="-78"/>
            </a:endParaRPr>
          </a:p>
        </p:txBody>
      </p:sp>
    </p:spTree>
    <p:extLst>
      <p:ext uri="{BB962C8B-B14F-4D97-AF65-F5344CB8AC3E}">
        <p14:creationId xmlns="" xmlns:p14="http://schemas.microsoft.com/office/powerpoint/2010/main" val="1903303470"/>
      </p:ext>
    </p:extLst>
  </p:cSld>
  <p:clrMapOvr>
    <a:masterClrMapping/>
  </p:clrMapOvr>
  <p:transition spd="slow">
    <p:cover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solidFill>
                  <a:srgbClr val="0070C0"/>
                </a:solidFill>
                <a:cs typeface="B Nazanin" pitchFamily="2" charset="-78"/>
              </a:rPr>
              <a:t>انتخاب منبع پیام</a:t>
            </a:r>
            <a:endParaRPr lang="fa-IR" b="1" dirty="0">
              <a:solidFill>
                <a:srgbClr val="0070C0"/>
              </a:solidFill>
              <a:cs typeface="B Nazanin" pitchFamily="2" charset="-78"/>
            </a:endParaRPr>
          </a:p>
        </p:txBody>
      </p:sp>
      <p:sp>
        <p:nvSpPr>
          <p:cNvPr id="3" name="Content Placeholder 2"/>
          <p:cNvSpPr>
            <a:spLocks noGrp="1"/>
          </p:cNvSpPr>
          <p:nvPr>
            <p:ph sz="quarter" idx="1"/>
          </p:nvPr>
        </p:nvSpPr>
        <p:spPr>
          <a:xfrm>
            <a:off x="152400" y="1600200"/>
            <a:ext cx="8991600" cy="4495800"/>
          </a:xfrm>
        </p:spPr>
        <p:txBody>
          <a:bodyPr>
            <a:normAutofit/>
          </a:bodyPr>
          <a:lstStyle/>
          <a:p>
            <a:pPr algn="just"/>
            <a:r>
              <a:rPr lang="fa-IR" sz="3200" b="1" dirty="0" smtClean="0">
                <a:cs typeface="B Nazanin" pitchFamily="2" charset="-78"/>
              </a:rPr>
              <a:t>چه در ارتباطات شخصی و چه غیر شخصی اثر پیام بر روی مخاطب هدف تحت تاثیر نگرش فردنسبت به فرد ارتباط برقرار کننده نیز است .</a:t>
            </a:r>
            <a:endParaRPr lang="fa-IR" sz="3200" b="1" dirty="0">
              <a:cs typeface="B Nazanin" pitchFamily="2" charset="-78"/>
            </a:endParaRPr>
          </a:p>
        </p:txBody>
      </p:sp>
      <p:pic>
        <p:nvPicPr>
          <p:cNvPr id="7170" name="Picture 2" descr="C:\Users\Laptop Markazi\Desktop\pic2.jpg"/>
          <p:cNvPicPr>
            <a:picLocks noChangeAspect="1" noChangeArrowheads="1"/>
          </p:cNvPicPr>
          <p:nvPr/>
        </p:nvPicPr>
        <p:blipFill>
          <a:blip r:embed="rId2" cstate="print"/>
          <a:srcRect/>
          <a:stretch>
            <a:fillRect/>
          </a:stretch>
        </p:blipFill>
        <p:spPr bwMode="auto">
          <a:xfrm>
            <a:off x="685800" y="2667000"/>
            <a:ext cx="7543800" cy="4191001"/>
          </a:xfrm>
          <a:prstGeom prst="rect">
            <a:avLst/>
          </a:prstGeom>
          <a:noFill/>
        </p:spPr>
      </p:pic>
    </p:spTree>
    <p:extLst>
      <p:ext uri="{BB962C8B-B14F-4D97-AF65-F5344CB8AC3E}">
        <p14:creationId xmlns="" xmlns:p14="http://schemas.microsoft.com/office/powerpoint/2010/main" val="3883158084"/>
      </p:ext>
    </p:extLst>
  </p:cSld>
  <p:clrMapOvr>
    <a:masterClrMapping/>
  </p:clrMapOvr>
  <p:transition spd="slow">
    <p:cover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pPr algn="ctr"/>
            <a:r>
              <a:rPr lang="fa-IR" b="1" dirty="0" smtClean="0">
                <a:solidFill>
                  <a:srgbClr val="C00000"/>
                </a:solidFill>
              </a:rPr>
              <a:t>تعیین بودجه کل ترویج</a:t>
            </a:r>
            <a:endParaRPr lang="fa-IR" b="1" dirty="0">
              <a:solidFill>
                <a:srgbClr val="C00000"/>
              </a:solidFill>
            </a:endParaRPr>
          </a:p>
        </p:txBody>
      </p:sp>
      <p:sp>
        <p:nvSpPr>
          <p:cNvPr id="3" name="Content Placeholder 2"/>
          <p:cNvSpPr>
            <a:spLocks noGrp="1"/>
          </p:cNvSpPr>
          <p:nvPr>
            <p:ph sz="quarter" idx="1"/>
          </p:nvPr>
        </p:nvSpPr>
        <p:spPr>
          <a:xfrm>
            <a:off x="612648" y="1600200"/>
            <a:ext cx="8531352" cy="5257800"/>
          </a:xfrm>
        </p:spPr>
        <p:txBody>
          <a:bodyPr>
            <a:normAutofit/>
          </a:bodyPr>
          <a:lstStyle/>
          <a:p>
            <a:r>
              <a:rPr lang="fa-IR" sz="3300" b="1" dirty="0" smtClean="0">
                <a:cs typeface="B Nazanin" pitchFamily="2" charset="-78"/>
              </a:rPr>
              <a:t>شیوه مبتنی بر استطاعت</a:t>
            </a:r>
          </a:p>
          <a:p>
            <a:r>
              <a:rPr lang="fa-IR" sz="3300" b="1" dirty="0" smtClean="0">
                <a:cs typeface="B Nazanin" pitchFamily="2" charset="-78"/>
              </a:rPr>
              <a:t>شیوه مبتنی بر درصد فروش</a:t>
            </a:r>
          </a:p>
          <a:p>
            <a:r>
              <a:rPr lang="fa-IR" sz="3300" b="1" dirty="0" smtClean="0">
                <a:cs typeface="B Nazanin" pitchFamily="2" charset="-78"/>
              </a:rPr>
              <a:t>شیوه مبتنی بر رقابت</a:t>
            </a:r>
          </a:p>
          <a:p>
            <a:r>
              <a:rPr lang="fa-IR" sz="3300" b="1" dirty="0" smtClean="0">
                <a:cs typeface="B Nazanin" pitchFamily="2" charset="-78"/>
              </a:rPr>
              <a:t>شیوه مبتنی بر هدف و کار</a:t>
            </a:r>
            <a:endParaRPr lang="fa-IR" sz="3300" b="1" dirty="0">
              <a:cs typeface="B Nazanin" pitchFamily="2" charset="-78"/>
            </a:endParaRPr>
          </a:p>
        </p:txBody>
      </p:sp>
      <p:pic>
        <p:nvPicPr>
          <p:cNvPr id="8194" name="Picture 2" descr="C:\Users\Laptop Markazi\Desktop\business-marketing-distance-learning.jpg"/>
          <p:cNvPicPr>
            <a:picLocks noChangeAspect="1" noChangeArrowheads="1"/>
          </p:cNvPicPr>
          <p:nvPr/>
        </p:nvPicPr>
        <p:blipFill>
          <a:blip r:embed="rId2" cstate="print"/>
          <a:srcRect/>
          <a:stretch>
            <a:fillRect/>
          </a:stretch>
        </p:blipFill>
        <p:spPr bwMode="auto">
          <a:xfrm>
            <a:off x="228600" y="2057400"/>
            <a:ext cx="4972050" cy="4572000"/>
          </a:xfrm>
          <a:prstGeom prst="rect">
            <a:avLst/>
          </a:prstGeom>
          <a:noFill/>
        </p:spPr>
      </p:pic>
    </p:spTree>
    <p:extLst>
      <p:ext uri="{BB962C8B-B14F-4D97-AF65-F5344CB8AC3E}">
        <p14:creationId xmlns="" xmlns:p14="http://schemas.microsoft.com/office/powerpoint/2010/main" val="213771554"/>
      </p:ext>
    </p:extLst>
  </p:cSld>
  <p:clrMapOvr>
    <a:masterClrMapping/>
  </p:clrMapOvr>
  <p:transition spd="slow">
    <p:cover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normAutofit/>
          </a:bodyPr>
          <a:lstStyle/>
          <a:p>
            <a:pPr algn="ctr"/>
            <a:r>
              <a:rPr lang="fa-IR" sz="4300" b="1" dirty="0" smtClean="0">
                <a:solidFill>
                  <a:srgbClr val="0070C0"/>
                </a:solidFill>
                <a:cs typeface="B Nazanin" pitchFamily="2" charset="-78"/>
              </a:rPr>
              <a:t>استراتژی های آمیخته ترویج</a:t>
            </a:r>
            <a:endParaRPr lang="fa-IR" sz="4300" b="1" dirty="0">
              <a:solidFill>
                <a:srgbClr val="0070C0"/>
              </a:solidFill>
              <a:cs typeface="B Nazanin" pitchFamily="2" charset="-78"/>
            </a:endParaRPr>
          </a:p>
        </p:txBody>
      </p:sp>
      <p:sp>
        <p:nvSpPr>
          <p:cNvPr id="3" name="Content Placeholder 2"/>
          <p:cNvSpPr>
            <a:spLocks noGrp="1"/>
          </p:cNvSpPr>
          <p:nvPr>
            <p:ph sz="quarter" idx="1"/>
          </p:nvPr>
        </p:nvSpPr>
        <p:spPr>
          <a:xfrm>
            <a:off x="0" y="1600200"/>
            <a:ext cx="9144000" cy="5257800"/>
          </a:xfrm>
        </p:spPr>
        <p:txBody>
          <a:bodyPr>
            <a:normAutofit/>
          </a:bodyPr>
          <a:lstStyle/>
          <a:p>
            <a:pPr algn="just"/>
            <a:r>
              <a:rPr lang="fa-IR" sz="3200" b="1" dirty="0" smtClean="0">
                <a:cs typeface="B Nazanin" pitchFamily="2" charset="-78"/>
              </a:rPr>
              <a:t>بازاریابها در انتخاب آمیخته ترویج دو استراتژی اساسی پیش رو دارند ترویج رانشی یا ترویج کششی .</a:t>
            </a:r>
          </a:p>
          <a:p>
            <a:pPr algn="just"/>
            <a:r>
              <a:rPr lang="fa-IR" sz="3200" b="1" dirty="0" smtClean="0">
                <a:cs typeface="B Nazanin" pitchFamily="2" charset="-78"/>
              </a:rPr>
              <a:t>استراتژی رانشی در برگیرنده رانش محصول از طریق کانالهای بازاریابی به سوی مصرف کنندگان نهایی است .</a:t>
            </a:r>
          </a:p>
          <a:p>
            <a:pPr algn="just"/>
            <a:r>
              <a:rPr lang="fa-IR" sz="3200" b="1" dirty="0" smtClean="0">
                <a:cs typeface="B Nazanin" pitchFamily="2" charset="-78"/>
              </a:rPr>
              <a:t>تولید کننده ، فعالیتهای بازاریابی خود را به سوی اعضای کانال هدایت می کند تا انها را به پذیرش محصول و ترویج آن به مصرف کنندگان نهایی تهییج نماید.</a:t>
            </a:r>
          </a:p>
          <a:p>
            <a:pPr algn="just"/>
            <a:r>
              <a:rPr lang="fa-IR" sz="3200" b="1" dirty="0" smtClean="0">
                <a:cs typeface="B Nazanin" pitchFamily="2" charset="-78"/>
              </a:rPr>
              <a:t>تولید کننده با استفاده از استراتژی کششی فعالیتهای بازاریابی خود را به سمت مصرف کنندگان نهایی هدایت می کند </a:t>
            </a:r>
            <a:endParaRPr lang="fa-IR" sz="3200" b="1" dirty="0">
              <a:cs typeface="B Nazanin" pitchFamily="2" charset="-78"/>
            </a:endParaRPr>
          </a:p>
        </p:txBody>
      </p:sp>
    </p:spTree>
    <p:extLst>
      <p:ext uri="{BB962C8B-B14F-4D97-AF65-F5344CB8AC3E}">
        <p14:creationId xmlns="" xmlns:p14="http://schemas.microsoft.com/office/powerpoint/2010/main" val="723245237"/>
      </p:ext>
    </p:extLst>
  </p:cSld>
  <p:clrMapOvr>
    <a:masterClrMapping/>
  </p:clrMapOvr>
  <p:transition spd="slow">
    <p:cover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pPr algn="ctr"/>
            <a:r>
              <a:rPr lang="fa-IR" b="1" dirty="0" smtClean="0">
                <a:solidFill>
                  <a:srgbClr val="0070C0"/>
                </a:solidFill>
                <a:cs typeface="B Nazanin" pitchFamily="2" charset="-78"/>
              </a:rPr>
              <a:t>یکپارچه سازی آمیخته ترویج</a:t>
            </a:r>
            <a:endParaRPr lang="fa-IR" b="1" dirty="0">
              <a:solidFill>
                <a:srgbClr val="0070C0"/>
              </a:solidFill>
              <a:cs typeface="B Nazanin" pitchFamily="2" charset="-78"/>
            </a:endParaRPr>
          </a:p>
        </p:txBody>
      </p:sp>
      <p:sp>
        <p:nvSpPr>
          <p:cNvPr id="3" name="Content Placeholder 2"/>
          <p:cNvSpPr>
            <a:spLocks noGrp="1"/>
          </p:cNvSpPr>
          <p:nvPr>
            <p:ph sz="quarter" idx="1"/>
          </p:nvPr>
        </p:nvSpPr>
        <p:spPr>
          <a:xfrm>
            <a:off x="0" y="1447800"/>
            <a:ext cx="9144000" cy="5410200"/>
          </a:xfrm>
        </p:spPr>
        <p:txBody>
          <a:bodyPr>
            <a:normAutofit/>
          </a:bodyPr>
          <a:lstStyle/>
          <a:p>
            <a:pPr algn="just"/>
            <a:r>
              <a:rPr lang="fa-IR" sz="3200" b="1" dirty="0" smtClean="0">
                <a:cs typeface="B Nazanin" pitchFamily="2" charset="-78"/>
              </a:rPr>
              <a:t>کار خود را با مشتری اغاز کنید تمامی نقاط تماس با مشتری را برای شرکت و برندهای آن شناسایی کنید . اطمینان پیدا کنید که ارتباطات در هر یک از نقاط تماس با استراتزی کلی ارتباطات سازگار هستند و تلاشهای ارتباطی به گونه ای است که مشتری طالب آن می باشد .</a:t>
            </a:r>
          </a:p>
          <a:p>
            <a:pPr algn="just"/>
            <a:r>
              <a:rPr lang="fa-IR" sz="3200" b="1" dirty="0" smtClean="0">
                <a:cs typeface="B Nazanin" pitchFamily="2" charset="-78"/>
              </a:rPr>
              <a:t>گرایشها را تحلیل کنید . این امر می تواند بر توانایی شرکت در انجام معاملات اثرگذار باشد نقاط ضعف و قوت هر یک از وظایف ارتباطی را مشخص کنید .ترکیبی از تاکتیکهای ترویجی را بر مبنای این نقاط ضعف و قوت ایجاد کنید .</a:t>
            </a:r>
          </a:p>
          <a:p>
            <a:pPr algn="just"/>
            <a:r>
              <a:rPr lang="fa-IR" sz="3200" b="1" dirty="0" smtClean="0">
                <a:cs typeface="B Nazanin" pitchFamily="2" charset="-78"/>
              </a:rPr>
              <a:t>میزان هزینه بر روی ارتباطات را بررسی کنید .</a:t>
            </a:r>
          </a:p>
          <a:p>
            <a:pPr algn="just"/>
            <a:r>
              <a:rPr lang="fa-IR" sz="3200" b="1" dirty="0" smtClean="0">
                <a:cs typeface="B Nazanin" pitchFamily="2" charset="-78"/>
              </a:rPr>
              <a:t>در برنامه ریزی بر روی فرایند ارتباطات به صورت گروهی کار کنید .</a:t>
            </a:r>
          </a:p>
          <a:p>
            <a:pPr algn="just"/>
            <a:r>
              <a:rPr lang="fa-IR" sz="3200" b="1" dirty="0" smtClean="0">
                <a:cs typeface="B Nazanin" pitchFamily="2" charset="-78"/>
              </a:rPr>
              <a:t>در گستره تمامی رسانه های ارتباطی زمینه ، آهنگ و کیفیتی سازگار خلق کنید .</a:t>
            </a:r>
          </a:p>
          <a:p>
            <a:endParaRPr lang="fa-IR" sz="3200" b="1" dirty="0"/>
          </a:p>
        </p:txBody>
      </p:sp>
    </p:spTree>
    <p:extLst>
      <p:ext uri="{BB962C8B-B14F-4D97-AF65-F5344CB8AC3E}">
        <p14:creationId xmlns="" xmlns:p14="http://schemas.microsoft.com/office/powerpoint/2010/main" val="42754960"/>
      </p:ext>
    </p:extLst>
  </p:cSld>
  <p:clrMapOvr>
    <a:masterClrMapping/>
  </p:clrMapOvr>
  <p:transition spd="slow">
    <p:cover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972312"/>
          </a:xfrm>
        </p:spPr>
        <p:txBody>
          <a:bodyPr>
            <a:normAutofit/>
          </a:bodyPr>
          <a:lstStyle/>
          <a:p>
            <a:pPr algn="ctr"/>
            <a:r>
              <a:rPr lang="fa-IR" b="1" dirty="0" smtClean="0">
                <a:solidFill>
                  <a:srgbClr val="0070C0"/>
                </a:solidFill>
                <a:cs typeface="B Nazanin" pitchFamily="2" charset="-78"/>
              </a:rPr>
              <a:t>تبلیغات و ترویج فروش</a:t>
            </a:r>
            <a:endParaRPr lang="fa-IR" b="1" dirty="0">
              <a:solidFill>
                <a:srgbClr val="0070C0"/>
              </a:solidFill>
              <a:cs typeface="B Nazanin" pitchFamily="2" charset="-78"/>
            </a:endParaRPr>
          </a:p>
        </p:txBody>
      </p:sp>
      <p:sp>
        <p:nvSpPr>
          <p:cNvPr id="3" name="Content Placeholder 2"/>
          <p:cNvSpPr>
            <a:spLocks noGrp="1"/>
          </p:cNvSpPr>
          <p:nvPr>
            <p:ph sz="quarter" idx="1"/>
          </p:nvPr>
        </p:nvSpPr>
        <p:spPr>
          <a:xfrm>
            <a:off x="0" y="1524000"/>
            <a:ext cx="9144000" cy="4495800"/>
          </a:xfrm>
        </p:spPr>
        <p:txBody>
          <a:bodyPr>
            <a:normAutofit/>
          </a:bodyPr>
          <a:lstStyle/>
          <a:p>
            <a:pPr algn="just"/>
            <a:r>
              <a:rPr lang="fa-IR" sz="3300" b="1" dirty="0" smtClean="0">
                <a:cs typeface="B Nazanin" pitchFamily="2" charset="-78"/>
              </a:rPr>
              <a:t>شرکتها بنا به قانون می باید از تبلیغات دروغین یا گمراه کننده اجتناب کنند .</a:t>
            </a:r>
          </a:p>
          <a:p>
            <a:pPr algn="just"/>
            <a:r>
              <a:rPr lang="fa-IR" sz="3300" b="1" dirty="0" smtClean="0">
                <a:cs typeface="B Nazanin" pitchFamily="2" charset="-78"/>
              </a:rPr>
              <a:t>خدمات و تخفیفات ترویجی را برای همه مشتریان در نظر بگیرند .</a:t>
            </a:r>
          </a:p>
          <a:p>
            <a:endParaRPr lang="fa-IR" sz="3300" b="1" dirty="0"/>
          </a:p>
        </p:txBody>
      </p:sp>
      <p:pic>
        <p:nvPicPr>
          <p:cNvPr id="9218" name="Picture 2" descr="C:\Users\Laptop Markazi\Desktop\network-marketing.jpg"/>
          <p:cNvPicPr>
            <a:picLocks noChangeAspect="1" noChangeArrowheads="1"/>
          </p:cNvPicPr>
          <p:nvPr/>
        </p:nvPicPr>
        <p:blipFill>
          <a:blip r:embed="rId2" cstate="print"/>
          <a:srcRect/>
          <a:stretch>
            <a:fillRect/>
          </a:stretch>
        </p:blipFill>
        <p:spPr bwMode="auto">
          <a:xfrm>
            <a:off x="457200" y="2971800"/>
            <a:ext cx="7924800" cy="3886200"/>
          </a:xfrm>
          <a:prstGeom prst="rect">
            <a:avLst/>
          </a:prstGeom>
          <a:noFill/>
        </p:spPr>
      </p:pic>
    </p:spTree>
    <p:extLst>
      <p:ext uri="{BB962C8B-B14F-4D97-AF65-F5344CB8AC3E}">
        <p14:creationId xmlns="" xmlns:p14="http://schemas.microsoft.com/office/powerpoint/2010/main" val="1223678236"/>
      </p:ext>
    </p:extLst>
  </p:cSld>
  <p:clrMapOvr>
    <a:masterClrMapping/>
  </p:clrMapOvr>
  <p:transition spd="slow">
    <p:cover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rgbClr val="7030A0"/>
                </a:solidFill>
              </a:rPr>
              <a:t>با تشکر از توجه شما</a:t>
            </a:r>
            <a:endParaRPr lang="fa-IR" b="1" dirty="0">
              <a:solidFill>
                <a:srgbClr val="7030A0"/>
              </a:solidFill>
            </a:endParaRPr>
          </a:p>
        </p:txBody>
      </p:sp>
      <p:sp>
        <p:nvSpPr>
          <p:cNvPr id="3" name="Content Placeholder 2"/>
          <p:cNvSpPr>
            <a:spLocks noGrp="1"/>
          </p:cNvSpPr>
          <p:nvPr>
            <p:ph sz="quarter" idx="1"/>
          </p:nvPr>
        </p:nvSpPr>
        <p:spPr/>
        <p:txBody>
          <a:bodyPr>
            <a:normAutofit/>
          </a:bodyPr>
          <a:lstStyle/>
          <a:p>
            <a:pPr marL="0" indent="0" algn="ctr">
              <a:buNone/>
            </a:pPr>
            <a:r>
              <a:rPr lang="fa-IR" sz="8000" dirty="0" smtClean="0">
                <a:solidFill>
                  <a:srgbClr val="00B050"/>
                </a:solidFill>
                <a:cs typeface="B Nazanin" pitchFamily="2" charset="-78"/>
              </a:rPr>
              <a:t>با تشکر از توجه شما</a:t>
            </a:r>
            <a:endParaRPr lang="fa-IR" sz="8000" dirty="0">
              <a:solidFill>
                <a:srgbClr val="00B050"/>
              </a:solidFill>
              <a:cs typeface="B Nazanin" pitchFamily="2" charset="-78"/>
            </a:endParaRPr>
          </a:p>
        </p:txBody>
      </p:sp>
      <p:pic>
        <p:nvPicPr>
          <p:cNvPr id="10243" name="Picture 3" descr="C:\Users\Laptop Markazi\Desktop\506141_xt4eElMx.jpg"/>
          <p:cNvPicPr>
            <a:picLocks noChangeAspect="1" noChangeArrowheads="1"/>
          </p:cNvPicPr>
          <p:nvPr/>
        </p:nvPicPr>
        <p:blipFill>
          <a:blip r:embed="rId2" cstate="print"/>
          <a:srcRect/>
          <a:stretch>
            <a:fillRect/>
          </a:stretch>
        </p:blipFill>
        <p:spPr bwMode="auto">
          <a:xfrm>
            <a:off x="0" y="1600200"/>
            <a:ext cx="9144000" cy="5257800"/>
          </a:xfrm>
          <a:prstGeom prst="rect">
            <a:avLst/>
          </a:prstGeom>
          <a:noFill/>
        </p:spPr>
      </p:pic>
    </p:spTree>
    <p:extLst>
      <p:ext uri="{BB962C8B-B14F-4D97-AF65-F5344CB8AC3E}">
        <p14:creationId xmlns="" xmlns:p14="http://schemas.microsoft.com/office/powerpoint/2010/main" val="1228015267"/>
      </p:ext>
    </p:extLst>
  </p:cSld>
  <p:clrMapOvr>
    <a:masterClrMapping/>
  </p:clrMapOvr>
  <p:transition spd="slow">
    <p:cover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763000" cy="1295400"/>
          </a:xfrm>
        </p:spPr>
        <p:txBody>
          <a:bodyPr>
            <a:normAutofit fontScale="90000"/>
          </a:bodyPr>
          <a:lstStyle/>
          <a:p>
            <a:pPr algn="ctr"/>
            <a:r>
              <a:rPr lang="fa-IR" b="1" dirty="0" smtClean="0">
                <a:solidFill>
                  <a:srgbClr val="002060"/>
                </a:solidFill>
                <a:cs typeface="B Nazanin" pitchFamily="2" charset="-78"/>
              </a:rPr>
              <a:t>اطلاع رسانی در مورد ارزش به مشتری</a:t>
            </a:r>
            <a:r>
              <a:rPr lang="fa-IR" sz="3600" b="1" dirty="0" smtClean="0">
                <a:solidFill>
                  <a:srgbClr val="002060"/>
                </a:solidFill>
                <a:cs typeface="B Nazanin" pitchFamily="2" charset="-78"/>
              </a:rPr>
              <a:t/>
            </a:r>
            <a:br>
              <a:rPr lang="fa-IR" sz="3600" b="1" dirty="0" smtClean="0">
                <a:solidFill>
                  <a:srgbClr val="002060"/>
                </a:solidFill>
                <a:cs typeface="B Nazanin" pitchFamily="2" charset="-78"/>
              </a:rPr>
            </a:br>
            <a:r>
              <a:rPr lang="fa-IR" sz="3600" b="1" dirty="0" smtClean="0">
                <a:solidFill>
                  <a:srgbClr val="002060"/>
                </a:solidFill>
                <a:cs typeface="B Nazanin" pitchFamily="2" charset="-78"/>
              </a:rPr>
              <a:t>استراتژی ارتباطات یکپارچه</a:t>
            </a:r>
            <a:endParaRPr lang="en-US" sz="3600" b="1" dirty="0">
              <a:solidFill>
                <a:srgbClr val="002060"/>
              </a:solidFill>
              <a:cs typeface="B Nazanin" pitchFamily="2" charset="-78"/>
            </a:endParaRPr>
          </a:p>
        </p:txBody>
      </p:sp>
      <p:sp>
        <p:nvSpPr>
          <p:cNvPr id="3" name="Content Placeholder 2"/>
          <p:cNvSpPr>
            <a:spLocks noGrp="1"/>
          </p:cNvSpPr>
          <p:nvPr>
            <p:ph sz="quarter" idx="1"/>
          </p:nvPr>
        </p:nvSpPr>
        <p:spPr>
          <a:xfrm>
            <a:off x="381000" y="1981200"/>
            <a:ext cx="8229600" cy="4389120"/>
          </a:xfrm>
        </p:spPr>
        <p:txBody>
          <a:bodyPr>
            <a:normAutofit/>
          </a:bodyPr>
          <a:lstStyle/>
          <a:p>
            <a:pPr algn="r" rtl="1">
              <a:buNone/>
            </a:pPr>
            <a:r>
              <a:rPr lang="fa-IR" sz="3500" b="1" dirty="0" smtClean="0">
                <a:solidFill>
                  <a:srgbClr val="FF0000"/>
                </a:solidFill>
                <a:cs typeface="B Nazanin" pitchFamily="2" charset="-78"/>
              </a:rPr>
              <a:t>اهداف فصل</a:t>
            </a:r>
          </a:p>
          <a:p>
            <a:pPr algn="r" rtl="1">
              <a:buFont typeface="Wingdings" pitchFamily="2" charset="2"/>
              <a:buChar char="v"/>
            </a:pPr>
            <a:r>
              <a:rPr lang="fa-IR" sz="3500" b="1" dirty="0" smtClean="0">
                <a:cs typeface="B Nazanin" pitchFamily="2" charset="-78"/>
              </a:rPr>
              <a:t>شناخت پنج ابزار آمیخته ترویج به منظور اطلاع رسانی در مورد ارزش به مشتری</a:t>
            </a:r>
          </a:p>
          <a:p>
            <a:pPr algn="r" rtl="1">
              <a:buFont typeface="Wingdings" pitchFamily="2" charset="2"/>
              <a:buChar char="v"/>
            </a:pPr>
            <a:r>
              <a:rPr lang="fa-IR" sz="3500" b="1" dirty="0" smtClean="0">
                <a:cs typeface="B Nazanin" pitchFamily="2" charset="-78"/>
              </a:rPr>
              <a:t>آشنایی با چشم انداز ارتباطات در حال تغییر و نیاز به ارتباطات بازاریابی یکپارچه</a:t>
            </a:r>
          </a:p>
          <a:p>
            <a:pPr algn="r" rtl="1">
              <a:buFont typeface="Wingdings" pitchFamily="2" charset="2"/>
              <a:buChar char="v"/>
            </a:pPr>
            <a:r>
              <a:rPr lang="fa-IR" sz="3500" b="1" dirty="0" smtClean="0">
                <a:cs typeface="B Nazanin" pitchFamily="2" charset="-78"/>
              </a:rPr>
              <a:t>فرآیند ارتباطات و گامهای تدوین ارتباطات بازاریابی</a:t>
            </a:r>
          </a:p>
          <a:p>
            <a:pPr algn="r" rtl="1">
              <a:buFont typeface="Wingdings" pitchFamily="2" charset="2"/>
              <a:buChar char="v"/>
            </a:pPr>
            <a:r>
              <a:rPr lang="fa-IR" sz="3500" b="1" dirty="0" smtClean="0">
                <a:cs typeface="B Nazanin" pitchFamily="2" charset="-78"/>
              </a:rPr>
              <a:t>شیوه های تعیین بودجه ترویج و عوامل موثر بر طرح ریزی آمیخته بازاریابی</a:t>
            </a:r>
            <a:endParaRPr lang="en-US" sz="3500" b="1" dirty="0"/>
          </a:p>
        </p:txBody>
      </p:sp>
    </p:spTree>
  </p:cSld>
  <p:clrMapOvr>
    <a:masterClrMapping/>
  </p:clrMapOvr>
  <p:transition spd="slow">
    <p:cover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0"/>
            <a:ext cx="8153400" cy="609600"/>
          </a:xfrm>
        </p:spPr>
        <p:txBody>
          <a:bodyPr>
            <a:normAutofit fontScale="90000"/>
          </a:bodyPr>
          <a:lstStyle/>
          <a:p>
            <a:pPr algn="ctr"/>
            <a:r>
              <a:rPr lang="fa-IR" dirty="0" smtClean="0">
                <a:solidFill>
                  <a:srgbClr val="002060"/>
                </a:solidFill>
                <a:cs typeface="B Nazanin" pitchFamily="2" charset="-78"/>
              </a:rPr>
              <a:t/>
            </a:r>
            <a:br>
              <a:rPr lang="fa-IR" dirty="0" smtClean="0">
                <a:solidFill>
                  <a:srgbClr val="002060"/>
                </a:solidFill>
                <a:cs typeface="B Nazanin" pitchFamily="2" charset="-78"/>
              </a:rPr>
            </a:br>
            <a:r>
              <a:rPr lang="fa-IR" sz="4400" b="1" dirty="0">
                <a:solidFill>
                  <a:srgbClr val="002060"/>
                </a:solidFill>
                <a:cs typeface="B Nazanin" pitchFamily="2" charset="-78"/>
              </a:rPr>
              <a:t>آمیخته </a:t>
            </a:r>
            <a:r>
              <a:rPr lang="fa-IR" sz="4400" b="1" dirty="0" smtClean="0">
                <a:solidFill>
                  <a:srgbClr val="002060"/>
                </a:solidFill>
                <a:cs typeface="B Nazanin" pitchFamily="2" charset="-78"/>
              </a:rPr>
              <a:t>بازاریابی          </a:t>
            </a:r>
            <a:r>
              <a:rPr lang="en-US" sz="4400" b="1" dirty="0" smtClean="0">
                <a:solidFill>
                  <a:srgbClr val="002060"/>
                </a:solidFill>
                <a:cs typeface="B Nazanin" pitchFamily="2" charset="-78"/>
              </a:rPr>
              <a:t>Marketing mix</a:t>
            </a:r>
            <a:endParaRPr lang="en-US" sz="4400" b="1" dirty="0">
              <a:solidFill>
                <a:srgbClr val="002060"/>
              </a:solidFill>
              <a:cs typeface="B Nazanin" pitchFamily="2" charset="-78"/>
            </a:endParaRPr>
          </a:p>
        </p:txBody>
      </p:sp>
      <p:sp>
        <p:nvSpPr>
          <p:cNvPr id="3" name="Content Placeholder 2"/>
          <p:cNvSpPr>
            <a:spLocks noGrp="1"/>
          </p:cNvSpPr>
          <p:nvPr>
            <p:ph sz="quarter" idx="1"/>
          </p:nvPr>
        </p:nvSpPr>
        <p:spPr/>
        <p:txBody>
          <a:bodyPr>
            <a:normAutofit/>
          </a:bodyPr>
          <a:lstStyle/>
          <a:p>
            <a:pPr algn="just" rtl="1">
              <a:buNone/>
            </a:pPr>
            <a:r>
              <a:rPr lang="fa-IR" sz="2400" b="1" dirty="0" smtClean="0">
                <a:cs typeface="+mj-cs"/>
              </a:rPr>
              <a:t>یکی از ابزارهایی که مدیران باید روی آن تسلط کامل را داشته باشند،</a:t>
            </a:r>
            <a:r>
              <a:rPr lang="en-US" sz="2400" b="1" dirty="0" smtClean="0">
                <a:cs typeface="+mj-cs"/>
              </a:rPr>
              <a:t>p </a:t>
            </a:r>
            <a:r>
              <a:rPr lang="fa-IR" sz="2400" b="1" dirty="0" smtClean="0">
                <a:cs typeface="+mj-cs"/>
              </a:rPr>
              <a:t>۴</a:t>
            </a:r>
            <a:r>
              <a:rPr lang="en-US" sz="2400" b="1" dirty="0" smtClean="0">
                <a:cs typeface="+mj-cs"/>
              </a:rPr>
              <a:t> </a:t>
            </a:r>
            <a:r>
              <a:rPr lang="fa-IR" sz="2400" b="1" dirty="0" smtClean="0">
                <a:cs typeface="+mj-cs"/>
              </a:rPr>
              <a:t>مک کارتی است.</a:t>
            </a:r>
          </a:p>
          <a:p>
            <a:pPr algn="just" rtl="1">
              <a:buNone/>
            </a:pPr>
            <a:r>
              <a:rPr lang="fa-IR" sz="2400" b="1" dirty="0" smtClean="0">
                <a:cs typeface="+mj-cs"/>
              </a:rPr>
              <a:t>جروم مک کارتی آمیخته بازاریابی یا </a:t>
            </a:r>
            <a:r>
              <a:rPr lang="en-US" sz="2400" b="1" dirty="0" smtClean="0">
                <a:solidFill>
                  <a:srgbClr val="FF0000"/>
                </a:solidFill>
                <a:cs typeface="+mj-cs"/>
              </a:rPr>
              <a:t>Marketing Mix</a:t>
            </a:r>
            <a:r>
              <a:rPr lang="fa-IR" sz="2400" b="1" dirty="0" smtClean="0">
                <a:cs typeface="+mj-cs"/>
              </a:rPr>
              <a:t>را مرکب از چهار عامل عمده کالا، قیمت، توزیع، ترویج پیشنهاد کرد که به طور سنتی این چهار عامل را تحت عنوان </a:t>
            </a:r>
            <a:r>
              <a:rPr lang="en-US" sz="2400" b="1" dirty="0" smtClean="0">
                <a:solidFill>
                  <a:srgbClr val="FF0000"/>
                </a:solidFill>
                <a:cs typeface="+mj-cs"/>
              </a:rPr>
              <a:t>p </a:t>
            </a:r>
            <a:r>
              <a:rPr lang="fa-IR" sz="2400" b="1" dirty="0" smtClean="0">
                <a:solidFill>
                  <a:srgbClr val="FF0000"/>
                </a:solidFill>
                <a:cs typeface="+mj-cs"/>
              </a:rPr>
              <a:t>۴</a:t>
            </a:r>
            <a:r>
              <a:rPr lang="en-US" sz="2400" b="1" dirty="0" smtClean="0">
                <a:solidFill>
                  <a:srgbClr val="FF0000"/>
                </a:solidFill>
                <a:cs typeface="+mj-cs"/>
              </a:rPr>
              <a:t> </a:t>
            </a:r>
            <a:r>
              <a:rPr lang="fa-IR" sz="2400" b="1" dirty="0" smtClean="0">
                <a:cs typeface="+mj-cs"/>
              </a:rPr>
              <a:t>می شناسند. </a:t>
            </a:r>
            <a:r>
              <a:rPr lang="en-US" sz="2400" b="1" dirty="0" smtClean="0">
                <a:solidFill>
                  <a:srgbClr val="FF0000"/>
                </a:solidFill>
                <a:cs typeface="+mj-cs"/>
              </a:rPr>
              <a:t>p </a:t>
            </a:r>
            <a:r>
              <a:rPr lang="fa-IR" sz="2400" b="1" dirty="0" smtClean="0">
                <a:solidFill>
                  <a:srgbClr val="FF0000"/>
                </a:solidFill>
                <a:cs typeface="+mj-cs"/>
              </a:rPr>
              <a:t>۴</a:t>
            </a:r>
            <a:r>
              <a:rPr lang="en-US" sz="2400" b="1" dirty="0" smtClean="0">
                <a:cs typeface="+mj-cs"/>
              </a:rPr>
              <a:t> </a:t>
            </a:r>
            <a:r>
              <a:rPr lang="fa-IR" sz="2400" b="1" dirty="0" smtClean="0">
                <a:cs typeface="+mj-cs"/>
              </a:rPr>
              <a:t>عبارت است از هر نوع اقدامی که شرکت بتواند برای کالای خود و به منظور تحت تاثیر قرار دادن تقاضا، انجام </a:t>
            </a:r>
            <a:r>
              <a:rPr lang="fa-IR" b="1" dirty="0" smtClean="0">
                <a:cs typeface="+mj-cs"/>
              </a:rPr>
              <a:t>دهد.</a:t>
            </a:r>
          </a:p>
          <a:p>
            <a:pPr algn="r" rtl="1"/>
            <a:endParaRPr lang="en-US" b="1" dirty="0">
              <a:cs typeface="+mj-cs"/>
            </a:endParaRPr>
          </a:p>
        </p:txBody>
      </p:sp>
      <p:pic>
        <p:nvPicPr>
          <p:cNvPr id="5" name="Picture 4" descr="4Ps-of-Marketing-Business-Master.gif"/>
          <p:cNvPicPr>
            <a:picLocks noChangeAspect="1"/>
          </p:cNvPicPr>
          <p:nvPr/>
        </p:nvPicPr>
        <p:blipFill>
          <a:blip r:embed="rId2" cstate="print"/>
          <a:stretch>
            <a:fillRect/>
          </a:stretch>
        </p:blipFill>
        <p:spPr>
          <a:xfrm>
            <a:off x="2590800" y="4114800"/>
            <a:ext cx="3810000" cy="2438400"/>
          </a:xfrm>
          <a:prstGeom prst="rect">
            <a:avLst/>
          </a:prstGeom>
        </p:spPr>
      </p:pic>
    </p:spTree>
  </p:cSld>
  <p:clrMapOvr>
    <a:masterClrMapping/>
  </p:clrMapOvr>
  <p:transition spd="slow">
    <p:cover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458200" cy="1600200"/>
          </a:xfrm>
        </p:spPr>
        <p:txBody>
          <a:bodyPr>
            <a:normAutofit/>
          </a:bodyPr>
          <a:lstStyle/>
          <a:p>
            <a:pPr algn="r"/>
            <a:r>
              <a:rPr lang="fa-IR" sz="2800" b="1" dirty="0" smtClean="0">
                <a:solidFill>
                  <a:srgbClr val="0070C0"/>
                </a:solidFill>
              </a:rPr>
              <a:t>اجزای آمیخته بازاریابی به شرح زیر توصیف می شود:</a:t>
            </a:r>
            <a:br>
              <a:rPr lang="fa-IR" sz="2800" b="1" dirty="0" smtClean="0">
                <a:solidFill>
                  <a:srgbClr val="0070C0"/>
                </a:solidFill>
              </a:rPr>
            </a:br>
            <a:endParaRPr lang="en-US" sz="2800" b="1" dirty="0">
              <a:solidFill>
                <a:srgbClr val="0070C0"/>
              </a:solidFill>
            </a:endParaRPr>
          </a:p>
        </p:txBody>
      </p:sp>
      <p:sp>
        <p:nvSpPr>
          <p:cNvPr id="3" name="Content Placeholder 2"/>
          <p:cNvSpPr>
            <a:spLocks noGrp="1"/>
          </p:cNvSpPr>
          <p:nvPr>
            <p:ph sz="quarter" idx="1"/>
          </p:nvPr>
        </p:nvSpPr>
        <p:spPr>
          <a:xfrm>
            <a:off x="152400" y="1524000"/>
            <a:ext cx="8991600" cy="5105400"/>
          </a:xfrm>
        </p:spPr>
        <p:txBody>
          <a:bodyPr>
            <a:normAutofit fontScale="92500" lnSpcReduction="10000"/>
          </a:bodyPr>
          <a:lstStyle/>
          <a:p>
            <a:pPr lvl="0" algn="just" rtl="1">
              <a:buNone/>
            </a:pPr>
            <a:r>
              <a:rPr lang="fa-IR" sz="3500" b="1" dirty="0" smtClean="0">
                <a:solidFill>
                  <a:srgbClr val="FF0000"/>
                </a:solidFill>
                <a:cs typeface="B Nazanin" pitchFamily="2" charset="-78"/>
              </a:rPr>
              <a:t>1) کالا: </a:t>
            </a:r>
            <a:r>
              <a:rPr lang="fa-IR" b="1" dirty="0" smtClean="0">
                <a:cs typeface="B Nazanin" pitchFamily="2" charset="-78"/>
              </a:rPr>
              <a:t>کالا شامل محصول فیزیکی  یا خدمات ارائه شده به مصرف کننده می باشد. کالا جنبه هایی مثل عملکرد ، ظاهر، بسته بندی، خدمات، گارانتی و غیره را در بر می گیرد. </a:t>
            </a:r>
          </a:p>
          <a:p>
            <a:pPr lvl="0" algn="just" rtl="1">
              <a:buNone/>
            </a:pPr>
            <a:r>
              <a:rPr lang="fa-IR" sz="3800" b="1" dirty="0" smtClean="0">
                <a:solidFill>
                  <a:srgbClr val="FF0000"/>
                </a:solidFill>
                <a:cs typeface="B Nazanin" pitchFamily="2" charset="-78"/>
              </a:rPr>
              <a:t>2) قیمت: </a:t>
            </a:r>
            <a:r>
              <a:rPr lang="fa-IR" b="1" dirty="0" smtClean="0">
                <a:cs typeface="B Nazanin" pitchFamily="2" charset="-78"/>
              </a:rPr>
              <a:t>در قیمت گذاری باید حاشیه سود و واکنش قیمت گذاری و رقبا را در نظر گرفت. قیمت گذاری تنها شامل لیست قیمت ها نمی شود بلکه عواملی مثل تخفیف ها، تامین هزینه هاو موارد دیگر مثل اجاره بها را نیز در بر می گیرد.</a:t>
            </a:r>
          </a:p>
          <a:p>
            <a:pPr lvl="0" algn="just" rtl="1">
              <a:buNone/>
            </a:pPr>
            <a:r>
              <a:rPr lang="fa-IR" sz="3800" b="1" dirty="0" smtClean="0">
                <a:solidFill>
                  <a:srgbClr val="FF0000"/>
                </a:solidFill>
                <a:cs typeface="B Nazanin" pitchFamily="2" charset="-78"/>
              </a:rPr>
              <a:t>3) مکان (توزیع): </a:t>
            </a:r>
            <a:r>
              <a:rPr lang="fa-IR" b="1" dirty="0" smtClean="0">
                <a:cs typeface="B Nazanin" pitchFamily="2" charset="-78"/>
              </a:rPr>
              <a:t>منظور از مکان، شبکه توزیع است که به عنوان ابزار رساندن کالا به مشتریان هدف  می باشد. نظام توزیع، کارکردهای مبادله، لجستیگی و تسهیل کننده ایفا می کند.</a:t>
            </a:r>
          </a:p>
          <a:p>
            <a:pPr algn="just" rtl="1">
              <a:buNone/>
            </a:pPr>
            <a:r>
              <a:rPr lang="fa-IR" b="1" dirty="0" smtClean="0">
                <a:cs typeface="B Nazanin" pitchFamily="2" charset="-78"/>
              </a:rPr>
              <a:t>توزیع شامل میزان پوشش بازار، انتخاب اعضای شبکه توزیع، سطح خدمات و لجستیک را شامل      می شود.</a:t>
            </a:r>
          </a:p>
          <a:p>
            <a:pPr lvl="0" algn="just" rtl="1">
              <a:buNone/>
            </a:pPr>
            <a:r>
              <a:rPr lang="fa-IR" sz="3800" b="1" dirty="0" smtClean="0">
                <a:solidFill>
                  <a:srgbClr val="FF0000"/>
                </a:solidFill>
                <a:cs typeface="B Nazanin" pitchFamily="2" charset="-78"/>
              </a:rPr>
              <a:t>4) ترویج: </a:t>
            </a:r>
            <a:r>
              <a:rPr lang="fa-IR" b="1" dirty="0" smtClean="0">
                <a:cs typeface="B Nazanin" pitchFamily="2" charset="-78"/>
              </a:rPr>
              <a:t>ابزارهای ترویج مربوط به برقراری ارتباط و فروش به مصرف کنندگان بالقوه می شود. از آنجا که این هزینه ها در مقایسه با قیمت کالا بیشتر است یک تحلیل سود و زیان به منظور دستیابی به سود هدف بایستی صورت پذیرد.</a:t>
            </a:r>
          </a:p>
          <a:p>
            <a:endParaRPr lang="en-US" b="1" dirty="0"/>
          </a:p>
        </p:txBody>
      </p:sp>
      <p:sp>
        <p:nvSpPr>
          <p:cNvPr id="4" name="5-Point Star 3"/>
          <p:cNvSpPr/>
          <p:nvPr/>
        </p:nvSpPr>
        <p:spPr>
          <a:xfrm>
            <a:off x="381000" y="152400"/>
            <a:ext cx="13716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cover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b="1" dirty="0">
                <a:solidFill>
                  <a:srgbClr val="0070C0"/>
                </a:solidFill>
                <a:cs typeface="B Nazanin" pitchFamily="2" charset="-78"/>
              </a:rPr>
              <a:t>آمیخته ترویج     </a:t>
            </a:r>
            <a:r>
              <a:rPr lang="en-US" sz="4000" b="1" dirty="0">
                <a:solidFill>
                  <a:srgbClr val="0070C0"/>
                </a:solidFill>
                <a:cs typeface="B Nazanin" pitchFamily="2" charset="-78"/>
              </a:rPr>
              <a:t>    Promotion mix</a:t>
            </a:r>
            <a:r>
              <a:rPr lang="en-US" b="1" dirty="0" smtClean="0">
                <a:solidFill>
                  <a:srgbClr val="0070C0"/>
                </a:solidFill>
                <a:cs typeface="B Nazanin" pitchFamily="2" charset="-78"/>
              </a:rPr>
              <a:t>	</a:t>
            </a:r>
            <a:endParaRPr lang="en-US" b="1" dirty="0">
              <a:solidFill>
                <a:srgbClr val="0070C0"/>
              </a:solidFill>
            </a:endParaRPr>
          </a:p>
        </p:txBody>
      </p:sp>
      <p:sp>
        <p:nvSpPr>
          <p:cNvPr id="3" name="Content Placeholder 2"/>
          <p:cNvSpPr>
            <a:spLocks noGrp="1"/>
          </p:cNvSpPr>
          <p:nvPr>
            <p:ph sz="quarter" idx="1"/>
          </p:nvPr>
        </p:nvSpPr>
        <p:spPr>
          <a:xfrm>
            <a:off x="152400" y="1524000"/>
            <a:ext cx="8991600" cy="4023360"/>
          </a:xfrm>
        </p:spPr>
        <p:txBody>
          <a:bodyPr>
            <a:normAutofit/>
          </a:bodyPr>
          <a:lstStyle/>
          <a:p>
            <a:pPr algn="just" rtl="1">
              <a:buNone/>
            </a:pPr>
            <a:r>
              <a:rPr lang="fa-IR" sz="3200" b="1" dirty="0" smtClean="0">
                <a:cs typeface="B Nazanin" pitchFamily="2" charset="-78"/>
              </a:rPr>
              <a:t>	کل آمیخته ترویج یک شرکت که آمیخته </a:t>
            </a:r>
            <a:r>
              <a:rPr lang="fa-IR" sz="3200" b="1" dirty="0" smtClean="0">
                <a:solidFill>
                  <a:srgbClr val="FF0000"/>
                </a:solidFill>
                <a:cs typeface="B Nazanin" pitchFamily="2" charset="-78"/>
              </a:rPr>
              <a:t>ارتباطات بازاریابی </a:t>
            </a:r>
            <a:r>
              <a:rPr lang="fa-IR" sz="3200" b="1" dirty="0" smtClean="0">
                <a:cs typeface="B Nazanin" pitchFamily="2" charset="-78"/>
              </a:rPr>
              <a:t>نیز نامیده می شود متشکل از ترکیب ویژه ای از فعالیتهای تبلیغاتی ، روابط عمومی، فروش فردی ، ترویج فروش و ابزار بازاریابی مستقیم است که شرکت به منظور اطلاع رسانی در مورد ارزش به مشتری و برقراری روابط با مشتری به گونه ای مجاب کننده آنها را به کار می گیرد .</a:t>
            </a:r>
            <a:endParaRPr lang="en-US" sz="3200" b="1" dirty="0">
              <a:cs typeface="B Nazanin" pitchFamily="2" charset="-78"/>
            </a:endParaRPr>
          </a:p>
        </p:txBody>
      </p:sp>
      <p:pic>
        <p:nvPicPr>
          <p:cNvPr id="2050" name="Picture 2" descr="C:\Users\Laptop Markazi\Desktop\tel-farshidramezani2.jpg"/>
          <p:cNvPicPr>
            <a:picLocks noChangeAspect="1" noChangeArrowheads="1"/>
          </p:cNvPicPr>
          <p:nvPr/>
        </p:nvPicPr>
        <p:blipFill>
          <a:blip r:embed="rId2" cstate="print"/>
          <a:srcRect/>
          <a:stretch>
            <a:fillRect/>
          </a:stretch>
        </p:blipFill>
        <p:spPr bwMode="auto">
          <a:xfrm>
            <a:off x="1219200" y="3810000"/>
            <a:ext cx="5638800" cy="3048000"/>
          </a:xfrm>
          <a:prstGeom prst="rect">
            <a:avLst/>
          </a:prstGeom>
          <a:noFill/>
        </p:spPr>
      </p:pic>
    </p:spTree>
  </p:cSld>
  <p:clrMapOvr>
    <a:masterClrMapping/>
  </p:clrMapOvr>
  <p:transition spd="slow">
    <p:cover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229600" cy="990600"/>
          </a:xfrm>
        </p:spPr>
        <p:txBody>
          <a:bodyPr>
            <a:noAutofit/>
          </a:bodyPr>
          <a:lstStyle/>
          <a:p>
            <a:pPr algn="ctr"/>
            <a:r>
              <a:rPr lang="fa-IR" sz="4800" b="1" dirty="0">
                <a:solidFill>
                  <a:srgbClr val="0070C0"/>
                </a:solidFill>
                <a:cs typeface="B Nazanin" pitchFamily="2" charset="-78"/>
              </a:rPr>
              <a:t>پنج مورد از مهمترین ابزار ترویج</a:t>
            </a:r>
            <a:endParaRPr lang="en-US" sz="4800" b="1" dirty="0">
              <a:solidFill>
                <a:srgbClr val="0070C0"/>
              </a:solidFill>
              <a:cs typeface="B Nazanin" pitchFamily="2" charset="-78"/>
            </a:endParaRPr>
          </a:p>
        </p:txBody>
      </p:sp>
      <p:sp>
        <p:nvSpPr>
          <p:cNvPr id="3" name="Content Placeholder 2"/>
          <p:cNvSpPr>
            <a:spLocks noGrp="1"/>
          </p:cNvSpPr>
          <p:nvPr>
            <p:ph sz="quarter" idx="1"/>
          </p:nvPr>
        </p:nvSpPr>
        <p:spPr>
          <a:xfrm>
            <a:off x="0" y="1600200"/>
            <a:ext cx="9144000" cy="5257800"/>
          </a:xfrm>
        </p:spPr>
        <p:txBody>
          <a:bodyPr>
            <a:noAutofit/>
          </a:bodyPr>
          <a:lstStyle/>
          <a:p>
            <a:pPr algn="r">
              <a:buNone/>
            </a:pPr>
            <a:r>
              <a:rPr lang="fa-IR" sz="3100" b="1" dirty="0" smtClean="0">
                <a:solidFill>
                  <a:srgbClr val="FF0000"/>
                </a:solidFill>
                <a:cs typeface="B Nazanin" pitchFamily="2" charset="-78"/>
              </a:rPr>
              <a:t>تبلیغ: </a:t>
            </a:r>
            <a:r>
              <a:rPr lang="fa-IR" sz="3100" b="1" dirty="0" smtClean="0">
                <a:cs typeface="B Nazanin" pitchFamily="2" charset="-78"/>
              </a:rPr>
              <a:t>تمامی انواع پولی ارائه و ترویج غیر شخصی ایده ها، کالاها، یا خدمات توسط یک بانی مشخص</a:t>
            </a:r>
          </a:p>
          <a:p>
            <a:pPr algn="r">
              <a:buNone/>
            </a:pPr>
            <a:r>
              <a:rPr lang="fa-IR" sz="3100" b="1" dirty="0" smtClean="0">
                <a:cs typeface="B Nazanin" pitchFamily="2" charset="-78"/>
              </a:rPr>
              <a:t>ارتقای فروش: مشوقهای کوتاه مدت به منظور تشویق به خرید یا فروش یک محصول یا خدمت</a:t>
            </a:r>
          </a:p>
          <a:p>
            <a:pPr algn="r">
              <a:buNone/>
            </a:pPr>
            <a:r>
              <a:rPr lang="fa-IR" sz="3100" b="1" dirty="0" smtClean="0">
                <a:solidFill>
                  <a:srgbClr val="FF0000"/>
                </a:solidFill>
                <a:cs typeface="B Nazanin" pitchFamily="2" charset="-78"/>
              </a:rPr>
              <a:t>فروش فردی: </a:t>
            </a:r>
            <a:r>
              <a:rPr lang="fa-IR" sz="3100" b="1" dirty="0" smtClean="0">
                <a:cs typeface="B Nazanin" pitchFamily="2" charset="-78"/>
              </a:rPr>
              <a:t>ارائه محصول به صورت فردی با استفاده از نیروی فروش یک شرکت و با هدف فروش و ایجاد روابط با مشتری</a:t>
            </a:r>
          </a:p>
          <a:p>
            <a:pPr algn="r">
              <a:buNone/>
            </a:pPr>
            <a:r>
              <a:rPr lang="fa-IR" sz="3100" b="1" dirty="0" smtClean="0">
                <a:solidFill>
                  <a:srgbClr val="FF0000"/>
                </a:solidFill>
                <a:cs typeface="B Nazanin" pitchFamily="2" charset="-78"/>
              </a:rPr>
              <a:t>روابط عمومی: </a:t>
            </a:r>
            <a:r>
              <a:rPr lang="fa-IR" sz="3100" b="1" dirty="0" smtClean="0">
                <a:cs typeface="B Nazanin" pitchFamily="2" charset="-78"/>
              </a:rPr>
              <a:t>برقراری روابط خوب با افراد مختلف مرتبط با شرکت از طریق ارائه تبلیغات جذب کننده ، ایجاد تصویری خوب از شرکت و مدیریت یا جلوگیری از شایعات ، داستانها و رخدادهای نامطلوب</a:t>
            </a:r>
          </a:p>
          <a:p>
            <a:pPr algn="r">
              <a:buNone/>
            </a:pPr>
            <a:r>
              <a:rPr lang="fa-IR" sz="3100" b="1" dirty="0" smtClean="0">
                <a:solidFill>
                  <a:srgbClr val="FF0000"/>
                </a:solidFill>
                <a:cs typeface="B Nazanin" pitchFamily="2" charset="-78"/>
              </a:rPr>
              <a:t>بازاریابی مستقیم: </a:t>
            </a:r>
            <a:r>
              <a:rPr lang="fa-IR" sz="3100" b="1" dirty="0" smtClean="0">
                <a:cs typeface="B Nazanin" pitchFamily="2" charset="-78"/>
              </a:rPr>
              <a:t>برقراری ارتباط مستقیم با هریک از مصرف کنندگان هدف هم به منظور دریافت واکنش سریع و هم ترویج روابطی با دوام با مشتری از طریق استفاده از وسایل ارتباطی </a:t>
            </a:r>
            <a:endParaRPr lang="en-US" sz="3100" b="1" dirty="0">
              <a:cs typeface="B Nazanin" pitchFamily="2" charset="-78"/>
            </a:endParaRPr>
          </a:p>
        </p:txBody>
      </p:sp>
      <p:sp>
        <p:nvSpPr>
          <p:cNvPr id="5" name="4-Point Star 4"/>
          <p:cNvSpPr/>
          <p:nvPr/>
        </p:nvSpPr>
        <p:spPr>
          <a:xfrm>
            <a:off x="609600" y="304800"/>
            <a:ext cx="685800" cy="6096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4-Point Star 5"/>
          <p:cNvSpPr/>
          <p:nvPr/>
        </p:nvSpPr>
        <p:spPr>
          <a:xfrm>
            <a:off x="8077200" y="304800"/>
            <a:ext cx="685800" cy="609600"/>
          </a:xfrm>
          <a:prstGeom prst="star4">
            <a:avLst>
              <a:gd name="adj"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cover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990600"/>
          </a:xfrm>
        </p:spPr>
        <p:txBody>
          <a:bodyPr>
            <a:normAutofit fontScale="90000"/>
          </a:bodyPr>
          <a:lstStyle/>
          <a:p>
            <a:pPr algn="ctr"/>
            <a:r>
              <a:rPr lang="fa-IR" sz="5300" b="1" dirty="0" smtClean="0">
                <a:solidFill>
                  <a:srgbClr val="7030A0"/>
                </a:solidFill>
                <a:cs typeface="B Nazanin" pitchFamily="2" charset="-78"/>
              </a:rPr>
              <a:t>چشم انداز جدید ارتباطات بازاریابی</a:t>
            </a:r>
            <a:r>
              <a:rPr lang="fa-IR" sz="4000" b="1" dirty="0" smtClean="0">
                <a:solidFill>
                  <a:srgbClr val="C00000"/>
                </a:solidFill>
                <a:cs typeface="B Nazanin" pitchFamily="2" charset="-78"/>
              </a:rPr>
              <a:t/>
            </a:r>
            <a:br>
              <a:rPr lang="fa-IR" sz="4000" b="1" dirty="0" smtClean="0">
                <a:solidFill>
                  <a:srgbClr val="C00000"/>
                </a:solidFill>
                <a:cs typeface="B Nazanin" pitchFamily="2" charset="-78"/>
              </a:rPr>
            </a:br>
            <a:r>
              <a:rPr lang="fa-IR" sz="3100" b="1" dirty="0" smtClean="0">
                <a:solidFill>
                  <a:srgbClr val="7030A0"/>
                </a:solidFill>
                <a:cs typeface="B Nazanin" pitchFamily="2" charset="-78"/>
              </a:rPr>
              <a:t>عوامل اصلی تغییر چهره ارتباطات بازاریابی</a:t>
            </a:r>
            <a:endParaRPr lang="fa-IR" sz="3100" b="1" dirty="0">
              <a:solidFill>
                <a:srgbClr val="7030A0"/>
              </a:solidFill>
              <a:cs typeface="B Nazanin" pitchFamily="2" charset="-78"/>
            </a:endParaRPr>
          </a:p>
        </p:txBody>
      </p:sp>
      <p:sp>
        <p:nvSpPr>
          <p:cNvPr id="3" name="Content Placeholder 2"/>
          <p:cNvSpPr>
            <a:spLocks noGrp="1"/>
          </p:cNvSpPr>
          <p:nvPr>
            <p:ph sz="quarter" idx="1"/>
          </p:nvPr>
        </p:nvSpPr>
        <p:spPr>
          <a:xfrm>
            <a:off x="0" y="1447800"/>
            <a:ext cx="9144000" cy="4876800"/>
          </a:xfrm>
        </p:spPr>
        <p:txBody>
          <a:bodyPr>
            <a:normAutofit/>
          </a:bodyPr>
          <a:lstStyle/>
          <a:p>
            <a:r>
              <a:rPr lang="fa-IR" sz="3200" b="1" dirty="0" smtClean="0">
                <a:cs typeface="B Nazanin" pitchFamily="2" charset="-78"/>
              </a:rPr>
              <a:t>دسترسی وسیع مشتری به اطلاعات از طریق اینترنت و سایر فناوریها که باعث گردیده مصرف کنندگان به اطلاعات ارائه شده بازاریاب اکتفا نکرده و به راحتی با دیگر مصرف کنندگان رابطه برقرار کنند.</a:t>
            </a:r>
          </a:p>
          <a:p>
            <a:r>
              <a:rPr lang="fa-IR" sz="3200" b="1" dirty="0" smtClean="0">
                <a:cs typeface="B Nazanin" pitchFamily="2" charset="-78"/>
              </a:rPr>
              <a:t>تغییر استراتژی های بازاریابی از بازاریابی انبوه به بازاریابی متمرکز</a:t>
            </a:r>
          </a:p>
          <a:p>
            <a:r>
              <a:rPr lang="fa-IR" sz="3200" b="1" dirty="0" smtClean="0">
                <a:cs typeface="B Nazanin" pitchFamily="2" charset="-78"/>
              </a:rPr>
              <a:t>تغییرات سریع در عرصه فناوری ارتباطات منجر به ایجاد تغییراتی قابل توجه در شیوه های ارتباطی شرکت و مشتریان با یکدیگر شده است .</a:t>
            </a:r>
          </a:p>
          <a:p>
            <a:endParaRPr lang="fa-IR" sz="3200" b="1" dirty="0"/>
          </a:p>
        </p:txBody>
      </p:sp>
      <p:pic>
        <p:nvPicPr>
          <p:cNvPr id="3075" name="Picture 3" descr="C:\Users\Laptop Markazi\Desktop\make_money_online.jpg"/>
          <p:cNvPicPr>
            <a:picLocks noChangeAspect="1" noChangeArrowheads="1"/>
          </p:cNvPicPr>
          <p:nvPr/>
        </p:nvPicPr>
        <p:blipFill>
          <a:blip r:embed="rId2" cstate="print"/>
          <a:srcRect/>
          <a:stretch>
            <a:fillRect/>
          </a:stretch>
        </p:blipFill>
        <p:spPr bwMode="auto">
          <a:xfrm>
            <a:off x="0" y="4495800"/>
            <a:ext cx="5080000" cy="2362200"/>
          </a:xfrm>
          <a:prstGeom prst="rect">
            <a:avLst/>
          </a:prstGeom>
          <a:noFill/>
        </p:spPr>
      </p:pic>
    </p:spTree>
    <p:extLst>
      <p:ext uri="{BB962C8B-B14F-4D97-AF65-F5344CB8AC3E}">
        <p14:creationId xmlns="" xmlns:p14="http://schemas.microsoft.com/office/powerpoint/2010/main" val="852470719"/>
      </p:ext>
    </p:extLst>
  </p:cSld>
  <p:clrMapOvr>
    <a:masterClrMapping/>
  </p:clrMapOvr>
  <p:transition spd="slow">
    <p:cover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ctr"/>
            <a:r>
              <a:rPr lang="fa-IR" sz="4000" b="1" dirty="0" smtClean="0">
                <a:solidFill>
                  <a:srgbClr val="7030A0"/>
                </a:solidFill>
                <a:cs typeface="B Nazanin" pitchFamily="2" charset="-78"/>
              </a:rPr>
              <a:t>مدل ارتباطات بازاریابی در حال تغییر</a:t>
            </a:r>
            <a:endParaRPr lang="fa-IR" sz="4000" b="1" dirty="0">
              <a:solidFill>
                <a:srgbClr val="7030A0"/>
              </a:solidFill>
              <a:cs typeface="B Nazanin" pitchFamily="2" charset="-78"/>
            </a:endParaRPr>
          </a:p>
        </p:txBody>
      </p:sp>
      <p:sp>
        <p:nvSpPr>
          <p:cNvPr id="3" name="Content Placeholder 2"/>
          <p:cNvSpPr>
            <a:spLocks noGrp="1"/>
          </p:cNvSpPr>
          <p:nvPr>
            <p:ph sz="quarter" idx="1"/>
          </p:nvPr>
        </p:nvSpPr>
        <p:spPr>
          <a:xfrm>
            <a:off x="0" y="1600200"/>
            <a:ext cx="9144000" cy="5257800"/>
          </a:xfrm>
        </p:spPr>
        <p:txBody>
          <a:bodyPr>
            <a:normAutofit/>
          </a:bodyPr>
          <a:lstStyle/>
          <a:p>
            <a:pPr algn="just"/>
            <a:r>
              <a:rPr lang="fa-IR" sz="3200" b="1" dirty="0" smtClean="0">
                <a:cs typeface="B Nazanin" pitchFamily="2" charset="-78"/>
              </a:rPr>
              <a:t>پیشرفتهای قابل ملاحظه در عرصه فناوری ارتباطات و تغییرات ایجاد شده در استراتژی های برقراری ارتباط میان بازاریاب و مشتری اثری چشمگیر بر ارتباطات بازاریابی داشته است .   به تدریج از اهمیت تلویزیون ، مجلات و سایر رسانه های انبوه کاسته شده و تبلیغ کنندگان در حال افزودن مجموعه ای از رسانه های تخصصی تر و بسیار مورد هدف هستند تا با استفاده از پیامهای شخصی تر و تعاملی به بخشهای کوچکتر مشتری دست یابند.             این رسانه ها شامل مجلات تخصصی، کانالهای تلویزیونی کابلی، ایمیل ها ، پادکستها، تلفنهای همراه و شبکه های اجتماعی آنلاین را در بر می گیرد .</a:t>
            </a:r>
          </a:p>
          <a:p>
            <a:pPr algn="just"/>
            <a:r>
              <a:rPr lang="fa-IR" sz="3200" b="1" dirty="0" smtClean="0">
                <a:cs typeface="B Nazanin" pitchFamily="2" charset="-78"/>
              </a:rPr>
              <a:t>در کل شرکتها در حال برنامه پراکنی برای مشتریان معدودی هستندو کمتر از پخش برنامه از رادیو و تلویزیون استفاده می کنند.</a:t>
            </a:r>
            <a:endParaRPr lang="fa-IR" sz="3200" b="1" dirty="0">
              <a:cs typeface="B Nazanin" pitchFamily="2" charset="-78"/>
            </a:endParaRPr>
          </a:p>
        </p:txBody>
      </p:sp>
    </p:spTree>
    <p:extLst>
      <p:ext uri="{BB962C8B-B14F-4D97-AF65-F5344CB8AC3E}">
        <p14:creationId xmlns="" xmlns:p14="http://schemas.microsoft.com/office/powerpoint/2010/main" val="1411640085"/>
      </p:ext>
    </p:extLst>
  </p:cSld>
  <p:clrMapOvr>
    <a:masterClrMapping/>
  </p:clrMapOvr>
  <p:transition spd="slow">
    <p:cover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1590</TotalTime>
  <Words>2062</Words>
  <Application>Microsoft Office PowerPoint</Application>
  <PresentationFormat>On-screen Show (4:3)</PresentationFormat>
  <Paragraphs>110</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Median</vt:lpstr>
      <vt:lpstr>به نام خدا             </vt:lpstr>
      <vt:lpstr>اصول بازاریابی</vt:lpstr>
      <vt:lpstr>اطلاع رسانی در مورد ارزش به مشتری استراتژی ارتباطات یکپارچه</vt:lpstr>
      <vt:lpstr> آمیخته بازاریابی          Marketing mix</vt:lpstr>
      <vt:lpstr>اجزای آمیخته بازاریابی به شرح زیر توصیف می شود: </vt:lpstr>
      <vt:lpstr>آمیخته ترویج         Promotion mix </vt:lpstr>
      <vt:lpstr>پنج مورد از مهمترین ابزار ترویج</vt:lpstr>
      <vt:lpstr>چشم انداز جدید ارتباطات بازاریابی عوامل اصلی تغییر چهره ارتباطات بازاریابی</vt:lpstr>
      <vt:lpstr>مدل ارتباطات بازاریابی در حال تغییر</vt:lpstr>
      <vt:lpstr>سناریوی آشفتگی</vt:lpstr>
      <vt:lpstr>ارتباطات بازاریابی یکپارچه</vt:lpstr>
      <vt:lpstr>ارتباطات بازاریابی یکپارچه I.M.C.</vt:lpstr>
      <vt:lpstr>مراحل ایجاد ارتباطات بازاریابی اثربخش</vt:lpstr>
      <vt:lpstr>شناسایی مخاطب هدف </vt:lpstr>
      <vt:lpstr>تعیین اهداف ارتباطات</vt:lpstr>
      <vt:lpstr>طراحی یک پیام</vt:lpstr>
      <vt:lpstr>محتوای پیام </vt:lpstr>
      <vt:lpstr>ساختار پیام</vt:lpstr>
      <vt:lpstr>شکل پیام</vt:lpstr>
      <vt:lpstr>انتخاب رسانه کانالهای ارتباط شخصی و غیر شخصی</vt:lpstr>
      <vt:lpstr>انتخاب منبع پیام</vt:lpstr>
      <vt:lpstr>تعیین بودجه کل ترویج</vt:lpstr>
      <vt:lpstr>استراتژی های آمیخته ترویج</vt:lpstr>
      <vt:lpstr>یکپارچه سازی آمیخته ترویج</vt:lpstr>
      <vt:lpstr>تبلیغات و ترویج فروش</vt:lpstr>
      <vt:lpstr>با تشکر از توجه شما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derakhshan.m</dc:creator>
  <cp:lastModifiedBy>Laptop Markazi</cp:lastModifiedBy>
  <cp:revision>72</cp:revision>
  <dcterms:created xsi:type="dcterms:W3CDTF">2014-12-07T05:07:48Z</dcterms:created>
  <dcterms:modified xsi:type="dcterms:W3CDTF">2015-05-11T16:26:00Z</dcterms:modified>
</cp:coreProperties>
</file>