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95" r:id="rId5"/>
    <p:sldId id="260" r:id="rId6"/>
    <p:sldId id="261" r:id="rId7"/>
    <p:sldId id="262" r:id="rId8"/>
    <p:sldId id="263" r:id="rId9"/>
    <p:sldId id="296" r:id="rId10"/>
    <p:sldId id="264" r:id="rId11"/>
    <p:sldId id="265" r:id="rId12"/>
    <p:sldId id="292" r:id="rId13"/>
    <p:sldId id="266" r:id="rId14"/>
    <p:sldId id="267" r:id="rId15"/>
    <p:sldId id="294" r:id="rId16"/>
    <p:sldId id="268" r:id="rId17"/>
    <p:sldId id="269" r:id="rId18"/>
    <p:sldId id="270"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27EDDB7-CC9C-4E4A-927F-E57BB9B435DB}">
          <p14:sldIdLst>
            <p14:sldId id="257"/>
            <p14:sldId id="258"/>
            <p14:sldId id="259"/>
            <p14:sldId id="295"/>
            <p14:sldId id="260"/>
            <p14:sldId id="261"/>
            <p14:sldId id="262"/>
            <p14:sldId id="263"/>
            <p14:sldId id="296"/>
            <p14:sldId id="264"/>
            <p14:sldId id="265"/>
            <p14:sldId id="292"/>
            <p14:sldId id="266"/>
            <p14:sldId id="267"/>
            <p14:sldId id="294"/>
            <p14:sldId id="268"/>
            <p14:sldId id="269"/>
            <p14:sldId id="270"/>
            <p14:sldId id="272"/>
            <p14:sldId id="273"/>
            <p14:sldId id="274"/>
            <p14:sldId id="275"/>
            <p14:sldId id="276"/>
            <p14:sldId id="277"/>
          </p14:sldIdLst>
        </p14:section>
        <p14:section name="Untitled Section" id="{DDA05E02-331B-46BE-A81C-3ECCF6A1BE8E}">
          <p14:sldIdLst>
            <p14:sldId id="278"/>
            <p14:sldId id="279"/>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207C77-3331-489C-86D7-BDD6BBEEFF9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387333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07C77-3331-489C-86D7-BDD6BBEEFF9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1160763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07C77-3331-489C-86D7-BDD6BBEEFF9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371770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07C77-3331-489C-86D7-BDD6BBEEFF9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98328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07C77-3331-489C-86D7-BDD6BBEEFF94}"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198828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207C77-3331-489C-86D7-BDD6BBEEFF94}"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181427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207C77-3331-489C-86D7-BDD6BBEEFF94}" type="datetimeFigureOut">
              <a:rPr lang="en-US" smtClean="0"/>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345826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207C77-3331-489C-86D7-BDD6BBEEFF94}" type="datetimeFigureOut">
              <a:rPr lang="en-US" smtClean="0"/>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1968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07C77-3331-489C-86D7-BDD6BBEEFF94}" type="datetimeFigureOut">
              <a:rPr lang="en-US" smtClean="0"/>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3406072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07C77-3331-489C-86D7-BDD6BBEEFF94}"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306082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07C77-3331-489C-86D7-BDD6BBEEFF94}"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20228-75FF-4D75-934C-48E6759658D4}" type="slidenum">
              <a:rPr lang="en-US" smtClean="0"/>
              <a:t>‹#›</a:t>
            </a:fld>
            <a:endParaRPr lang="en-US"/>
          </a:p>
        </p:txBody>
      </p:sp>
    </p:spTree>
    <p:extLst>
      <p:ext uri="{BB962C8B-B14F-4D97-AF65-F5344CB8AC3E}">
        <p14:creationId xmlns:p14="http://schemas.microsoft.com/office/powerpoint/2010/main" val="309129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07C77-3331-489C-86D7-BDD6BBEEFF94}" type="datetimeFigureOut">
              <a:rPr lang="en-US" smtClean="0"/>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20228-75FF-4D75-934C-48E6759658D4}" type="slidenum">
              <a:rPr lang="en-US" smtClean="0"/>
              <a:t>‹#›</a:t>
            </a:fld>
            <a:endParaRPr lang="en-US"/>
          </a:p>
        </p:txBody>
      </p:sp>
    </p:spTree>
    <p:extLst>
      <p:ext uri="{BB962C8B-B14F-4D97-AF65-F5344CB8AC3E}">
        <p14:creationId xmlns:p14="http://schemas.microsoft.com/office/powerpoint/2010/main" val="1121557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8229600" cy="553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4093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15400" cy="6477000"/>
          </a:xfrm>
        </p:spPr>
        <p:txBody>
          <a:bodyPr>
            <a:normAutofit fontScale="70000" lnSpcReduction="20000"/>
          </a:bodyPr>
          <a:lstStyle/>
          <a:p>
            <a:pPr marL="0" indent="0" algn="ctr" rtl="1">
              <a:buNone/>
            </a:pPr>
            <a:r>
              <a:rPr lang="fa-IR" sz="4600" b="1" u="sng" dirty="0" smtClean="0">
                <a:solidFill>
                  <a:srgbClr val="FF0000"/>
                </a:solidFill>
              </a:rPr>
              <a:t>عوامل و زمینه های خلاقیت</a:t>
            </a:r>
          </a:p>
          <a:p>
            <a:pPr marL="0" indent="0" algn="r" rtl="1">
              <a:buNone/>
            </a:pPr>
            <a:r>
              <a:rPr lang="fa-IR" sz="4600" dirty="0" smtClean="0">
                <a:solidFill>
                  <a:srgbClr val="FF0000"/>
                </a:solidFill>
                <a:cs typeface="B Nazanin" pitchFamily="2" charset="-78"/>
              </a:rPr>
              <a:t>1 </a:t>
            </a:r>
            <a:r>
              <a:rPr lang="fa-IR" sz="4600" dirty="0">
                <a:solidFill>
                  <a:srgbClr val="FF0000"/>
                </a:solidFill>
                <a:cs typeface="B Nazanin" pitchFamily="2" charset="-78"/>
              </a:rPr>
              <a:t>- هوشمندي</a:t>
            </a:r>
          </a:p>
          <a:p>
            <a:pPr marL="0" indent="0" algn="justLow" rtl="1">
              <a:lnSpc>
                <a:spcPct val="120000"/>
              </a:lnSpc>
              <a:buNone/>
            </a:pPr>
            <a:r>
              <a:rPr lang="fa-IR" sz="3800" dirty="0">
                <a:cs typeface="B Nazanin" pitchFamily="2" charset="-78"/>
              </a:rPr>
              <a:t>براي خلاقيت ميزاني از هوش لازم است كه آن را هوش آستانه خلاقيت مي نامند.</a:t>
            </a:r>
          </a:p>
          <a:p>
            <a:pPr marL="0" indent="0" algn="justLow" rtl="1">
              <a:lnSpc>
                <a:spcPct val="120000"/>
              </a:lnSpc>
              <a:buNone/>
            </a:pPr>
            <a:r>
              <a:rPr lang="fa-IR" sz="3800" dirty="0">
                <a:cs typeface="B Nazanin" pitchFamily="2" charset="-78"/>
              </a:rPr>
              <a:t>دونوع هوش را براي انسان ذكر كرده اند:</a:t>
            </a:r>
          </a:p>
          <a:p>
            <a:pPr marL="0" indent="0" algn="justLow" rtl="1">
              <a:lnSpc>
                <a:spcPct val="120000"/>
              </a:lnSpc>
              <a:buNone/>
            </a:pPr>
            <a:r>
              <a:rPr lang="en-US" sz="3800" dirty="0">
                <a:cs typeface="B Nazanin" pitchFamily="2" charset="-78"/>
              </a:rPr>
              <a:t>E.Q </a:t>
            </a:r>
            <a:r>
              <a:rPr lang="fa-IR" sz="3800" dirty="0">
                <a:cs typeface="B Nazanin" pitchFamily="2" charset="-78"/>
              </a:rPr>
              <a:t>هوش عاطفي انساني </a:t>
            </a:r>
            <a:endParaRPr lang="fa-IR" sz="3800" dirty="0" smtClean="0">
              <a:cs typeface="B Nazanin" pitchFamily="2" charset="-78"/>
            </a:endParaRPr>
          </a:p>
          <a:p>
            <a:pPr marL="0" indent="0" algn="justLow" rtl="1">
              <a:lnSpc>
                <a:spcPct val="120000"/>
              </a:lnSpc>
              <a:buNone/>
            </a:pPr>
            <a:r>
              <a:rPr lang="fa-IR" sz="3800" dirty="0">
                <a:cs typeface="B Nazanin" pitchFamily="2" charset="-78"/>
              </a:rPr>
              <a:t> </a:t>
            </a:r>
            <a:r>
              <a:rPr lang="en-US" sz="3800" dirty="0" smtClean="0">
                <a:cs typeface="B Nazanin" pitchFamily="2" charset="-78"/>
              </a:rPr>
              <a:t>I.Q </a:t>
            </a:r>
            <a:r>
              <a:rPr lang="fa-IR" sz="3800" dirty="0">
                <a:cs typeface="B Nazanin" pitchFamily="2" charset="-78"/>
              </a:rPr>
              <a:t>هوش </a:t>
            </a:r>
            <a:r>
              <a:rPr lang="fa-IR" sz="3800" dirty="0" smtClean="0">
                <a:cs typeface="B Nazanin" pitchFamily="2" charset="-78"/>
              </a:rPr>
              <a:t>منطقي</a:t>
            </a:r>
          </a:p>
          <a:p>
            <a:pPr marL="0" indent="0" algn="justLow" rtl="1">
              <a:lnSpc>
                <a:spcPct val="120000"/>
              </a:lnSpc>
              <a:buNone/>
            </a:pPr>
            <a:r>
              <a:rPr lang="en-US" sz="3800" dirty="0" smtClean="0">
                <a:cs typeface="B Nazanin" pitchFamily="2" charset="-78"/>
              </a:rPr>
              <a:t>E.Q</a:t>
            </a:r>
            <a:r>
              <a:rPr lang="fa-IR" sz="3800" dirty="0" smtClean="0">
                <a:cs typeface="B Nazanin" pitchFamily="2" charset="-78"/>
              </a:rPr>
              <a:t>+ احساسات </a:t>
            </a:r>
            <a:r>
              <a:rPr lang="fa-IR" sz="3800" dirty="0">
                <a:cs typeface="B Nazanin" pitchFamily="2" charset="-78"/>
              </a:rPr>
              <a:t>مثبت( كه زمينه </a:t>
            </a:r>
            <a:r>
              <a:rPr lang="fa-IR" sz="3800" dirty="0" smtClean="0">
                <a:cs typeface="B Nazanin" pitchFamily="2" charset="-78"/>
              </a:rPr>
              <a:t>ساز عاطفي خلاقيت بوده </a:t>
            </a:r>
            <a:r>
              <a:rPr lang="fa-IR" sz="3800" dirty="0">
                <a:cs typeface="B Nazanin" pitchFamily="2" charset="-78"/>
              </a:rPr>
              <a:t>و 80 % </a:t>
            </a:r>
            <a:r>
              <a:rPr lang="fa-IR" sz="3800" dirty="0" smtClean="0">
                <a:cs typeface="B Nazanin" pitchFamily="2" charset="-78"/>
              </a:rPr>
              <a:t>موفقيت مرهون </a:t>
            </a:r>
            <a:r>
              <a:rPr lang="fa-IR" sz="3800" dirty="0">
                <a:cs typeface="B Nazanin" pitchFamily="2" charset="-78"/>
              </a:rPr>
              <a:t>آن </a:t>
            </a:r>
            <a:r>
              <a:rPr lang="fa-IR" sz="3800" dirty="0" smtClean="0">
                <a:cs typeface="B Nazanin" pitchFamily="2" charset="-78"/>
              </a:rPr>
              <a:t>است وعامل </a:t>
            </a:r>
            <a:r>
              <a:rPr lang="fa-IR" sz="3800" dirty="0">
                <a:cs typeface="B Nazanin" pitchFamily="2" charset="-78"/>
              </a:rPr>
              <a:t>ايجاد:</a:t>
            </a:r>
          </a:p>
          <a:p>
            <a:pPr marL="0" indent="0" algn="justLow" rtl="1">
              <a:lnSpc>
                <a:spcPct val="120000"/>
              </a:lnSpc>
              <a:buNone/>
            </a:pPr>
            <a:r>
              <a:rPr lang="fa-IR" sz="3800" dirty="0">
                <a:cs typeface="B Nazanin" pitchFamily="2" charset="-78"/>
              </a:rPr>
              <a:t>احساس عزت نفس، دوست داشتن و عزيز داشتن </a:t>
            </a:r>
            <a:r>
              <a:rPr lang="fa-IR" sz="3800" dirty="0" smtClean="0">
                <a:cs typeface="B Nazanin" pitchFamily="2" charset="-78"/>
              </a:rPr>
              <a:t>خود</a:t>
            </a:r>
            <a:r>
              <a:rPr lang="fa-IR" sz="3800" dirty="0">
                <a:cs typeface="B Nazanin" pitchFamily="2" charset="-78"/>
              </a:rPr>
              <a:t>، </a:t>
            </a:r>
            <a:r>
              <a:rPr lang="fa-IR" sz="3800" dirty="0" smtClean="0">
                <a:cs typeface="B Nazanin" pitchFamily="2" charset="-78"/>
              </a:rPr>
              <a:t>خويشتن پذيري</a:t>
            </a:r>
            <a:r>
              <a:rPr lang="fa-IR" sz="3800" dirty="0">
                <a:cs typeface="B Nazanin" pitchFamily="2" charset="-78"/>
              </a:rPr>
              <a:t>، </a:t>
            </a:r>
            <a:r>
              <a:rPr lang="fa-IR" sz="3800" dirty="0" smtClean="0">
                <a:cs typeface="B Nazanin" pitchFamily="2" charset="-78"/>
              </a:rPr>
              <a:t>مسئوليت پذيري،آرمان </a:t>
            </a:r>
            <a:r>
              <a:rPr lang="fa-IR" sz="3800" dirty="0">
                <a:cs typeface="B Nazanin" pitchFamily="2" charset="-78"/>
              </a:rPr>
              <a:t>داري، برنامه ريزي مغز و ذهن، مثبت انديشي و.... مي باشد</a:t>
            </a:r>
          </a:p>
          <a:p>
            <a:pPr marL="0" indent="0" algn="justLow" rtl="1">
              <a:lnSpc>
                <a:spcPct val="120000"/>
              </a:lnSpc>
              <a:buNone/>
            </a:pPr>
            <a:r>
              <a:rPr lang="en-US" sz="3800" dirty="0">
                <a:cs typeface="B Nazanin" pitchFamily="2" charset="-78"/>
              </a:rPr>
              <a:t>E.Q</a:t>
            </a:r>
            <a:r>
              <a:rPr lang="fa-IR" sz="3800" dirty="0" smtClean="0">
                <a:cs typeface="B Nazanin" pitchFamily="2" charset="-78"/>
              </a:rPr>
              <a:t>-احساسات </a:t>
            </a:r>
            <a:r>
              <a:rPr lang="fa-IR" sz="3800" dirty="0">
                <a:cs typeface="B Nazanin" pitchFamily="2" charset="-78"/>
              </a:rPr>
              <a:t>منفي( كه بازدارنده خلاقيت نيز هست و </a:t>
            </a:r>
            <a:r>
              <a:rPr lang="fa-IR" sz="3800" dirty="0" smtClean="0">
                <a:cs typeface="B Nazanin" pitchFamily="2" charset="-78"/>
              </a:rPr>
              <a:t>عامل ايجاد </a:t>
            </a:r>
            <a:r>
              <a:rPr lang="fa-IR" sz="3800" dirty="0">
                <a:cs typeface="B Nazanin" pitchFamily="2" charset="-78"/>
              </a:rPr>
              <a:t>: </a:t>
            </a:r>
            <a:r>
              <a:rPr lang="fa-IR" sz="3800" dirty="0" smtClean="0">
                <a:cs typeface="B Nazanin" pitchFamily="2" charset="-78"/>
              </a:rPr>
              <a:t>بدبيني</a:t>
            </a:r>
            <a:r>
              <a:rPr lang="fa-IR" sz="3800" dirty="0">
                <a:cs typeface="B Nazanin" pitchFamily="2" charset="-78"/>
              </a:rPr>
              <a:t>، </a:t>
            </a:r>
            <a:r>
              <a:rPr lang="fa-IR" sz="3800" dirty="0" smtClean="0">
                <a:cs typeface="B Nazanin" pitchFamily="2" charset="-78"/>
              </a:rPr>
              <a:t>ترس </a:t>
            </a:r>
            <a:r>
              <a:rPr lang="fa-IR" sz="3800" dirty="0">
                <a:cs typeface="B Nazanin" pitchFamily="2" charset="-78"/>
              </a:rPr>
              <a:t>از </a:t>
            </a:r>
            <a:r>
              <a:rPr lang="fa-IR" sz="3800" dirty="0" smtClean="0">
                <a:cs typeface="B Nazanin" pitchFamily="2" charset="-78"/>
              </a:rPr>
              <a:t>شكست،اضطراب</a:t>
            </a:r>
            <a:r>
              <a:rPr lang="fa-IR" sz="3800" dirty="0">
                <a:cs typeface="B Nazanin" pitchFamily="2" charset="-78"/>
              </a:rPr>
              <a:t>، احساس ناتواني، احساس حقارت، ترس از تنبيه و... مي باشد.</a:t>
            </a:r>
            <a:endParaRPr lang="en-US" sz="3800"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justLow" rtl="1">
              <a:lnSpc>
                <a:spcPct val="150000"/>
              </a:lnSpc>
              <a:buNone/>
            </a:pPr>
            <a:r>
              <a:rPr lang="fa-IR" dirty="0" smtClean="0"/>
              <a:t>آنچه تعی</a:t>
            </a:r>
            <a:r>
              <a:rPr lang="fa-IR" dirty="0"/>
              <a:t>ی</a:t>
            </a:r>
            <a:r>
              <a:rPr lang="fa-IR" dirty="0" smtClean="0"/>
              <a:t>ن کننده موفقیت و کامیابی انسان درزندگی شخصی،شغلی و اجتماعی است هوش عاطفی است و موفقیت تحصیلی واخذ نمرات بالا معمولا ثمره هوش منطقی است.</a:t>
            </a:r>
            <a:endParaRPr lang="en-US" dirty="0"/>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ctr" rtl="1">
              <a:buNone/>
            </a:pPr>
            <a:r>
              <a:rPr lang="fa-IR" b="1" dirty="0" smtClean="0">
                <a:solidFill>
                  <a:srgbClr val="FF0000"/>
                </a:solidFill>
                <a:cs typeface="B Nazanin" pitchFamily="2" charset="-78"/>
              </a:rPr>
              <a:t>انواع هوش</a:t>
            </a:r>
          </a:p>
          <a:p>
            <a:pPr marL="0" indent="0" algn="r" rtl="1">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205732452"/>
              </p:ext>
            </p:extLst>
          </p:nvPr>
        </p:nvGraphicFramePr>
        <p:xfrm>
          <a:off x="762000" y="1219200"/>
          <a:ext cx="7848600" cy="5302618"/>
        </p:xfrm>
        <a:graphic>
          <a:graphicData uri="http://schemas.openxmlformats.org/drawingml/2006/table">
            <a:tbl>
              <a:tblPr firstRow="1" bandRow="1">
                <a:tableStyleId>{5C22544A-7EE6-4342-B048-85BDC9FD1C3A}</a:tableStyleId>
              </a:tblPr>
              <a:tblGrid>
                <a:gridCol w="1981200"/>
                <a:gridCol w="3429000"/>
                <a:gridCol w="2438400"/>
              </a:tblGrid>
              <a:tr h="623977">
                <a:tc>
                  <a:txBody>
                    <a:bodyPr/>
                    <a:lstStyle/>
                    <a:p>
                      <a:pPr algn="ctr"/>
                      <a:r>
                        <a:rPr lang="fa-IR" dirty="0" smtClean="0">
                          <a:cs typeface="B Nazanin" pitchFamily="2" charset="-78"/>
                        </a:rPr>
                        <a:t>کاربرد</a:t>
                      </a:r>
                      <a:endParaRPr lang="en-US" dirty="0">
                        <a:cs typeface="B Nazanin" pitchFamily="2" charset="-78"/>
                      </a:endParaRPr>
                    </a:p>
                  </a:txBody>
                  <a:tcPr/>
                </a:tc>
                <a:tc>
                  <a:txBody>
                    <a:bodyPr/>
                    <a:lstStyle/>
                    <a:p>
                      <a:pPr algn="ctr"/>
                      <a:r>
                        <a:rPr lang="fa-IR" dirty="0" smtClean="0">
                          <a:cs typeface="B Nazanin" pitchFamily="2" charset="-78"/>
                        </a:rPr>
                        <a:t>شرح </a:t>
                      </a:r>
                      <a:endParaRPr lang="en-US" dirty="0">
                        <a:cs typeface="B Nazanin" pitchFamily="2" charset="-78"/>
                      </a:endParaRPr>
                    </a:p>
                  </a:txBody>
                  <a:tcPr/>
                </a:tc>
                <a:tc>
                  <a:txBody>
                    <a:bodyPr/>
                    <a:lstStyle/>
                    <a:p>
                      <a:pPr algn="ctr"/>
                      <a:r>
                        <a:rPr lang="fa-IR" dirty="0" smtClean="0">
                          <a:cs typeface="B Nazanin" pitchFamily="2" charset="-78"/>
                        </a:rPr>
                        <a:t>نوع</a:t>
                      </a:r>
                      <a:endParaRPr lang="en-US" dirty="0">
                        <a:cs typeface="B Nazanin" pitchFamily="2" charset="-78"/>
                      </a:endParaRPr>
                    </a:p>
                  </a:txBody>
                  <a:tcPr/>
                </a:tc>
              </a:tr>
              <a:tr h="623977">
                <a:tc>
                  <a:txBody>
                    <a:bodyPr/>
                    <a:lstStyle/>
                    <a:p>
                      <a:pPr algn="ctr"/>
                      <a:r>
                        <a:rPr lang="fa-IR" dirty="0" smtClean="0">
                          <a:cs typeface="B Nazanin" pitchFamily="2" charset="-78"/>
                        </a:rPr>
                        <a:t>امتحانات ورودی </a:t>
                      </a:r>
                      <a:endParaRPr lang="en-US" dirty="0">
                        <a:cs typeface="B Nazanin" pitchFamily="2" charset="-78"/>
                      </a:endParaRPr>
                    </a:p>
                  </a:txBody>
                  <a:tcPr/>
                </a:tc>
                <a:tc>
                  <a:txBody>
                    <a:bodyPr/>
                    <a:lstStyle/>
                    <a:p>
                      <a:pPr algn="ctr"/>
                      <a:r>
                        <a:rPr lang="fa-IR" dirty="0" smtClean="0">
                          <a:cs typeface="B Nazanin" pitchFamily="2" charset="-78"/>
                        </a:rPr>
                        <a:t>آن نوعی از هوش که در آزمونها و بهره هوشی اندازه گیری می شود</a:t>
                      </a:r>
                      <a:endParaRPr lang="en-US" dirty="0">
                        <a:cs typeface="B Nazanin" pitchFamily="2" charset="-78"/>
                      </a:endParaRPr>
                    </a:p>
                  </a:txBody>
                  <a:tcPr/>
                </a:tc>
                <a:tc>
                  <a:txBody>
                    <a:bodyPr/>
                    <a:lstStyle/>
                    <a:p>
                      <a:pPr algn="ctr"/>
                      <a:r>
                        <a:rPr lang="fa-IR" dirty="0" smtClean="0">
                          <a:cs typeface="B Nazanin" pitchFamily="2" charset="-78"/>
                        </a:rPr>
                        <a:t>هوش تحقیقی</a:t>
                      </a:r>
                      <a:endParaRPr lang="en-US" dirty="0">
                        <a:cs typeface="B Nazanin" pitchFamily="2" charset="-78"/>
                      </a:endParaRPr>
                    </a:p>
                  </a:txBody>
                  <a:tcPr/>
                </a:tc>
              </a:tr>
              <a:tr h="623977">
                <a:tc>
                  <a:txBody>
                    <a:bodyPr/>
                    <a:lstStyle/>
                    <a:p>
                      <a:pPr algn="ctr"/>
                      <a:r>
                        <a:rPr lang="fa-IR" dirty="0" smtClean="0">
                          <a:cs typeface="B Nazanin" pitchFamily="2" charset="-78"/>
                        </a:rPr>
                        <a:t>ریاضیدانان برنامه ریزان کامپیوتر</a:t>
                      </a:r>
                      <a:endParaRPr lang="en-US" dirty="0">
                        <a:cs typeface="B Nazanin" pitchFamily="2" charset="-78"/>
                      </a:endParaRPr>
                    </a:p>
                  </a:txBody>
                  <a:tcPr/>
                </a:tc>
                <a:tc>
                  <a:txBody>
                    <a:bodyPr/>
                    <a:lstStyle/>
                    <a:p>
                      <a:pPr algn="ctr"/>
                      <a:r>
                        <a:rPr lang="fa-IR" dirty="0" smtClean="0">
                          <a:cs typeface="B Nazanin" pitchFamily="2" charset="-78"/>
                        </a:rPr>
                        <a:t>توانایی دیدن انگاره ها در مسائل و آفریدن</a:t>
                      </a:r>
                      <a:r>
                        <a:rPr lang="fa-IR" baseline="0" dirty="0" smtClean="0">
                          <a:cs typeface="B Nazanin" pitchFamily="2" charset="-78"/>
                        </a:rPr>
                        <a:t> انگاره ها</a:t>
                      </a:r>
                      <a:endParaRPr lang="en-US" dirty="0">
                        <a:cs typeface="B Nazanin" pitchFamily="2" charset="-78"/>
                      </a:endParaRPr>
                    </a:p>
                  </a:txBody>
                  <a:tcPr/>
                </a:tc>
                <a:tc>
                  <a:txBody>
                    <a:bodyPr/>
                    <a:lstStyle/>
                    <a:p>
                      <a:pPr algn="ctr"/>
                      <a:r>
                        <a:rPr lang="fa-IR" dirty="0" smtClean="0">
                          <a:cs typeface="B Nazanin" pitchFamily="2" charset="-78"/>
                        </a:rPr>
                        <a:t>هوش انگاره ای (الگوئی)</a:t>
                      </a:r>
                      <a:endParaRPr lang="en-US" dirty="0">
                        <a:cs typeface="B Nazanin" pitchFamily="2" charset="-78"/>
                      </a:endParaRPr>
                    </a:p>
                  </a:txBody>
                  <a:tcPr/>
                </a:tc>
              </a:tr>
              <a:tr h="623977">
                <a:tc>
                  <a:txBody>
                    <a:bodyPr/>
                    <a:lstStyle/>
                    <a:p>
                      <a:pPr algn="ctr"/>
                      <a:r>
                        <a:rPr lang="fa-IR" dirty="0" smtClean="0">
                          <a:cs typeface="B Nazanin" pitchFamily="2" charset="-78"/>
                        </a:rPr>
                        <a:t>موسیقیدانان</a:t>
                      </a:r>
                      <a:endParaRPr lang="en-US" dirty="0">
                        <a:cs typeface="B Nazanin" pitchFamily="2" charset="-78"/>
                      </a:endParaRPr>
                    </a:p>
                  </a:txBody>
                  <a:tcPr/>
                </a:tc>
                <a:tc>
                  <a:txBody>
                    <a:bodyPr/>
                    <a:lstStyle/>
                    <a:p>
                      <a:pPr algn="ctr"/>
                      <a:r>
                        <a:rPr lang="fa-IR" dirty="0" smtClean="0">
                          <a:cs typeface="B Nazanin" pitchFamily="2" charset="-78"/>
                        </a:rPr>
                        <a:t>ستاره های موسیقی</a:t>
                      </a:r>
                      <a:endParaRPr lang="en-US" dirty="0">
                        <a:cs typeface="B Nazanin" pitchFamily="2" charset="-78"/>
                      </a:endParaRPr>
                    </a:p>
                  </a:txBody>
                  <a:tcPr/>
                </a:tc>
                <a:tc>
                  <a:txBody>
                    <a:bodyPr/>
                    <a:lstStyle/>
                    <a:p>
                      <a:pPr algn="ctr"/>
                      <a:r>
                        <a:rPr lang="fa-IR" dirty="0" smtClean="0">
                          <a:cs typeface="B Nazanin" pitchFamily="2" charset="-78"/>
                        </a:rPr>
                        <a:t>هوش موسیقیایی</a:t>
                      </a:r>
                      <a:endParaRPr lang="en-US" dirty="0">
                        <a:cs typeface="B Nazanin" pitchFamily="2" charset="-78"/>
                      </a:endParaRPr>
                    </a:p>
                  </a:txBody>
                  <a:tcPr/>
                </a:tc>
              </a:tr>
              <a:tr h="623977">
                <a:tc>
                  <a:txBody>
                    <a:bodyPr/>
                    <a:lstStyle/>
                    <a:p>
                      <a:pPr algn="ctr"/>
                      <a:r>
                        <a:rPr lang="fa-IR" dirty="0" smtClean="0">
                          <a:cs typeface="B Nazanin" pitchFamily="2" charset="-78"/>
                        </a:rPr>
                        <a:t>فوتبالیستها و ....</a:t>
                      </a:r>
                      <a:endParaRPr lang="en-US" dirty="0">
                        <a:cs typeface="B Nazanin" pitchFamily="2" charset="-78"/>
                      </a:endParaRPr>
                    </a:p>
                  </a:txBody>
                  <a:tcPr/>
                </a:tc>
                <a:tc>
                  <a:txBody>
                    <a:bodyPr/>
                    <a:lstStyle/>
                    <a:p>
                      <a:pPr algn="ctr"/>
                      <a:r>
                        <a:rPr lang="fa-IR" dirty="0" smtClean="0">
                          <a:cs typeface="B Nazanin" pitchFamily="2" charset="-78"/>
                        </a:rPr>
                        <a:t>انواع ستاره های ورزشی از این استعداد بر خوردارند</a:t>
                      </a:r>
                      <a:endParaRPr lang="en-US" dirty="0">
                        <a:cs typeface="B Nazanin" pitchFamily="2" charset="-78"/>
                      </a:endParaRPr>
                    </a:p>
                  </a:txBody>
                  <a:tcPr/>
                </a:tc>
                <a:tc>
                  <a:txBody>
                    <a:bodyPr/>
                    <a:lstStyle/>
                    <a:p>
                      <a:pPr algn="ctr"/>
                      <a:r>
                        <a:rPr lang="fa-IR" dirty="0" smtClean="0">
                          <a:cs typeface="B Nazanin" pitchFamily="2" charset="-78"/>
                        </a:rPr>
                        <a:t>هوش بدنی</a:t>
                      </a:r>
                      <a:endParaRPr lang="en-US" dirty="0">
                        <a:cs typeface="B Nazanin" pitchFamily="2" charset="-78"/>
                      </a:endParaRPr>
                    </a:p>
                  </a:txBody>
                  <a:tcPr/>
                </a:tc>
              </a:tr>
              <a:tr h="1128584">
                <a:tc>
                  <a:txBody>
                    <a:bodyPr/>
                    <a:lstStyle/>
                    <a:p>
                      <a:pPr algn="ctr"/>
                      <a:r>
                        <a:rPr lang="fa-IR" dirty="0" smtClean="0">
                          <a:cs typeface="B Nazanin" pitchFamily="2" charset="-78"/>
                        </a:rPr>
                        <a:t>افراد فنی</a:t>
                      </a:r>
                      <a:endParaRPr lang="en-US" dirty="0">
                        <a:cs typeface="B Nazanin" pitchFamily="2" charset="-78"/>
                      </a:endParaRPr>
                    </a:p>
                  </a:txBody>
                  <a:tcPr/>
                </a:tc>
                <a:tc>
                  <a:txBody>
                    <a:bodyPr/>
                    <a:lstStyle/>
                    <a:p>
                      <a:pPr algn="ctr"/>
                      <a:r>
                        <a:rPr lang="fa-IR" dirty="0" smtClean="0">
                          <a:cs typeface="B Nazanin" pitchFamily="2" charset="-78"/>
                        </a:rPr>
                        <a:t>آن هوشی که می تواند بدون استفاده از راهنما قطعات یک تلوزیون را پیاده و دوباره سوار کند.اما شاید نتواند نام این قطعات را تلفظ کند.</a:t>
                      </a:r>
                      <a:endParaRPr lang="en-US" dirty="0">
                        <a:cs typeface="B Nazanin" pitchFamily="2" charset="-78"/>
                      </a:endParaRPr>
                    </a:p>
                  </a:txBody>
                  <a:tcPr/>
                </a:tc>
                <a:tc>
                  <a:txBody>
                    <a:bodyPr/>
                    <a:lstStyle/>
                    <a:p>
                      <a:pPr algn="ctr"/>
                      <a:r>
                        <a:rPr lang="fa-IR" dirty="0" smtClean="0">
                          <a:cs typeface="B Nazanin" pitchFamily="2" charset="-78"/>
                        </a:rPr>
                        <a:t>هوش عملی</a:t>
                      </a:r>
                      <a:endParaRPr lang="en-US" dirty="0">
                        <a:cs typeface="B Nazanin" pitchFamily="2" charset="-78"/>
                      </a:endParaRPr>
                    </a:p>
                  </a:txBody>
                  <a:tcPr/>
                </a:tc>
              </a:tr>
              <a:tr h="623977">
                <a:tc>
                  <a:txBody>
                    <a:bodyPr/>
                    <a:lstStyle/>
                    <a:p>
                      <a:pPr algn="ctr"/>
                      <a:r>
                        <a:rPr lang="fa-IR" dirty="0" smtClean="0">
                          <a:cs typeface="B Nazanin" pitchFamily="2" charset="-78"/>
                        </a:rPr>
                        <a:t>شاعران و مشاوران</a:t>
                      </a:r>
                      <a:endParaRPr lang="en-US" dirty="0">
                        <a:cs typeface="B Nazanin" pitchFamily="2" charset="-78"/>
                      </a:endParaRPr>
                    </a:p>
                  </a:txBody>
                  <a:tcPr/>
                </a:tc>
                <a:tc>
                  <a:txBody>
                    <a:bodyPr/>
                    <a:lstStyle/>
                    <a:p>
                      <a:pPr algn="ctr"/>
                      <a:r>
                        <a:rPr lang="fa-IR" dirty="0" smtClean="0">
                          <a:cs typeface="B Nazanin" pitchFamily="2" charset="-78"/>
                        </a:rPr>
                        <a:t>اشخاص غالبا ساکتی که با احساسات خود و دیگران هماهنگ هستند.</a:t>
                      </a:r>
                      <a:endParaRPr lang="en-US" dirty="0">
                        <a:cs typeface="B Nazanin" pitchFamily="2" charset="-78"/>
                      </a:endParaRPr>
                    </a:p>
                  </a:txBody>
                  <a:tcPr/>
                </a:tc>
                <a:tc>
                  <a:txBody>
                    <a:bodyPr/>
                    <a:lstStyle/>
                    <a:p>
                      <a:pPr algn="ctr"/>
                      <a:r>
                        <a:rPr lang="fa-IR" dirty="0" smtClean="0">
                          <a:cs typeface="B Nazanin" pitchFamily="2" charset="-78"/>
                        </a:rPr>
                        <a:t>هوش درون شخصی</a:t>
                      </a:r>
                      <a:endParaRPr lang="en-US" dirty="0">
                        <a:cs typeface="B Nazanin" pitchFamily="2" charset="-78"/>
                      </a:endParaRPr>
                    </a:p>
                  </a:txBody>
                  <a:tcPr/>
                </a:tc>
              </a:tr>
              <a:tr h="347257">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75486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fontScale="32500" lnSpcReduction="20000"/>
          </a:bodyPr>
          <a:lstStyle/>
          <a:p>
            <a:pPr marL="0" indent="0" algn="just" rtl="1">
              <a:lnSpc>
                <a:spcPct val="120000"/>
              </a:lnSpc>
              <a:buNone/>
            </a:pPr>
            <a:r>
              <a:rPr lang="fa-IR" sz="8600" dirty="0" smtClean="0">
                <a:solidFill>
                  <a:srgbClr val="FF0000"/>
                </a:solidFill>
                <a:cs typeface="B Nazanin" pitchFamily="2" charset="-78"/>
              </a:rPr>
              <a:t>2- خانواده:</a:t>
            </a:r>
            <a:endParaRPr lang="fa-IR" sz="8600" dirty="0">
              <a:solidFill>
                <a:srgbClr val="FF0000"/>
              </a:solidFill>
              <a:cs typeface="B Nazanin" pitchFamily="2" charset="-78"/>
            </a:endParaRPr>
          </a:p>
          <a:p>
            <a:pPr marL="0" indent="0" algn="just" rtl="1">
              <a:lnSpc>
                <a:spcPct val="120000"/>
              </a:lnSpc>
              <a:buNone/>
            </a:pPr>
            <a:r>
              <a:rPr lang="fa-IR" sz="7000" dirty="0">
                <a:cs typeface="B Nazanin" pitchFamily="2" charset="-78"/>
              </a:rPr>
              <a:t>شيوه هاي تربيتي و رفتاري در محيط خانواده مي تواند </a:t>
            </a:r>
            <a:r>
              <a:rPr lang="fa-IR" sz="7000" dirty="0" smtClean="0">
                <a:cs typeface="B Nazanin" pitchFamily="2" charset="-78"/>
              </a:rPr>
              <a:t>عامل مهمي </a:t>
            </a:r>
            <a:r>
              <a:rPr lang="fa-IR" sz="7000" dirty="0">
                <a:cs typeface="B Nazanin" pitchFamily="2" charset="-78"/>
              </a:rPr>
              <a:t>در </a:t>
            </a:r>
            <a:r>
              <a:rPr lang="fa-IR" sz="7000" dirty="0" smtClean="0">
                <a:cs typeface="B Nazanin" pitchFamily="2" charset="-78"/>
              </a:rPr>
              <a:t>پرورش خلاقیت ويا سركوب </a:t>
            </a:r>
            <a:r>
              <a:rPr lang="fa-IR" sz="7000" dirty="0">
                <a:cs typeface="B Nazanin" pitchFamily="2" charset="-78"/>
              </a:rPr>
              <a:t>آن در فرزندان باشد</a:t>
            </a:r>
            <a:r>
              <a:rPr lang="fa-IR" sz="7000" dirty="0" smtClean="0">
                <a:cs typeface="B Nazanin" pitchFamily="2" charset="-78"/>
              </a:rPr>
              <a:t>.</a:t>
            </a:r>
          </a:p>
          <a:p>
            <a:pPr marL="0" indent="0" algn="just" rtl="1">
              <a:lnSpc>
                <a:spcPct val="120000"/>
              </a:lnSpc>
              <a:buNone/>
            </a:pPr>
            <a:r>
              <a:rPr lang="fa-IR" sz="7000" dirty="0" smtClean="0">
                <a:cs typeface="B Nazanin" pitchFamily="2" charset="-78"/>
              </a:rPr>
              <a:t>طی تحقیقی که در آمریکا از کودکان 3 ساله انجام شد،96 درصد آنان خلاق بودند همین کودکان در سن 8 سالگی با ابزارهای مناسب مورد ارزیابی قرار گرفتند،نتیجه بسیار وحشتناک بود فقط 6 درصد آنان فکر خلاق داشتند و این ریزش بسیار زیاد فقط به روشهای تربیتی و رفتار والدین با آنها در طول فاصله پنج سال مربوط می شود.</a:t>
            </a:r>
          </a:p>
          <a:p>
            <a:pPr marL="0" indent="0" algn="just" rtl="1">
              <a:lnSpc>
                <a:spcPct val="120000"/>
              </a:lnSpc>
              <a:buNone/>
            </a:pPr>
            <a:r>
              <a:rPr lang="fa-IR" sz="9800" dirty="0" smtClean="0">
                <a:solidFill>
                  <a:srgbClr val="FF0000"/>
                </a:solidFill>
                <a:cs typeface="B Nazanin" pitchFamily="2" charset="-78"/>
              </a:rPr>
              <a:t>3- تحصيلات:</a:t>
            </a:r>
          </a:p>
          <a:p>
            <a:pPr marL="0" indent="0" algn="just" rtl="1">
              <a:lnSpc>
                <a:spcPct val="120000"/>
              </a:lnSpc>
              <a:buNone/>
            </a:pPr>
            <a:r>
              <a:rPr lang="fa-IR" sz="7000" dirty="0" smtClean="0">
                <a:cs typeface="B Nazanin" pitchFamily="2" charset="-78"/>
              </a:rPr>
              <a:t>يكي </a:t>
            </a:r>
            <a:r>
              <a:rPr lang="fa-IR" sz="7000" dirty="0">
                <a:cs typeface="B Nazanin" pitchFamily="2" charset="-78"/>
              </a:rPr>
              <a:t>از عوامل موثر در خلاقيت مي تواند تحصيلات باشد. البته مهم، شكل </a:t>
            </a:r>
            <a:r>
              <a:rPr lang="fa-IR" sz="7000" dirty="0" smtClean="0">
                <a:cs typeface="B Nazanin" pitchFamily="2" charset="-78"/>
              </a:rPr>
              <a:t>تحصيل </a:t>
            </a:r>
            <a:r>
              <a:rPr lang="fa-IR" sz="7000" dirty="0">
                <a:cs typeface="B Nazanin" pitchFamily="2" charset="-78"/>
              </a:rPr>
              <a:t>و </a:t>
            </a:r>
            <a:r>
              <a:rPr lang="fa-IR" sz="7000" dirty="0" smtClean="0">
                <a:cs typeface="B Nazanin" pitchFamily="2" charset="-78"/>
              </a:rPr>
              <a:t>آموزش است</a:t>
            </a:r>
            <a:r>
              <a:rPr lang="fa-IR" sz="7000" dirty="0">
                <a:cs typeface="B Nazanin" pitchFamily="2" charset="-78"/>
              </a:rPr>
              <a:t>. اگر از نوع تعاملي و نيز مستقل باشد زمينه خلاقيت بيشتر فراهم مي گردد.</a:t>
            </a:r>
          </a:p>
          <a:p>
            <a:pPr marL="0" indent="0" algn="just" rtl="1">
              <a:lnSpc>
                <a:spcPct val="120000"/>
              </a:lnSpc>
              <a:buNone/>
            </a:pPr>
            <a:r>
              <a:rPr lang="fa-IR" sz="9800" dirty="0" smtClean="0">
                <a:solidFill>
                  <a:srgbClr val="FF0000"/>
                </a:solidFill>
                <a:cs typeface="B Nazanin" pitchFamily="2" charset="-78"/>
              </a:rPr>
              <a:t> 4-موقعيت </a:t>
            </a:r>
            <a:r>
              <a:rPr lang="fa-IR" sz="9800" dirty="0">
                <a:solidFill>
                  <a:srgbClr val="FF0000"/>
                </a:solidFill>
                <a:cs typeface="B Nazanin" pitchFamily="2" charset="-78"/>
              </a:rPr>
              <a:t>اجتماعي:</a:t>
            </a:r>
          </a:p>
          <a:p>
            <a:pPr marL="0" indent="0" algn="just" rtl="1">
              <a:lnSpc>
                <a:spcPct val="120000"/>
              </a:lnSpc>
              <a:buNone/>
            </a:pPr>
            <a:r>
              <a:rPr lang="fa-IR" sz="7000" dirty="0">
                <a:cs typeface="B Nazanin" pitchFamily="2" charset="-78"/>
              </a:rPr>
              <a:t>در جوامعي كه خلاقيت و نوآوري مورد تقدير و تشويق قرار مي گيرد و روحيه نوآوري با </a:t>
            </a:r>
            <a:r>
              <a:rPr lang="fa-IR" sz="7000" dirty="0" smtClean="0">
                <a:cs typeface="B Nazanin" pitchFamily="2" charset="-78"/>
              </a:rPr>
              <a:t>ديدمثبت </a:t>
            </a:r>
            <a:r>
              <a:rPr lang="fa-IR" sz="7000" dirty="0">
                <a:cs typeface="B Nazanin" pitchFamily="2" charset="-78"/>
              </a:rPr>
              <a:t>نگريسته مي شود، فعاليتها و برنامه هلاي </a:t>
            </a:r>
            <a:r>
              <a:rPr lang="fa-IR" sz="7000" dirty="0" smtClean="0">
                <a:cs typeface="B Nazanin" pitchFamily="2" charset="-78"/>
              </a:rPr>
              <a:t>تحقيقاتي </a:t>
            </a:r>
            <a:r>
              <a:rPr lang="fa-IR" sz="7000" dirty="0">
                <a:cs typeface="B Nazanin" pitchFamily="2" charset="-78"/>
              </a:rPr>
              <a:t>و </a:t>
            </a:r>
            <a:r>
              <a:rPr lang="fa-IR" sz="7000" dirty="0" smtClean="0">
                <a:cs typeface="B Nazanin" pitchFamily="2" charset="-78"/>
              </a:rPr>
              <a:t>پژوهشي </a:t>
            </a:r>
            <a:r>
              <a:rPr lang="fa-IR" sz="7000" dirty="0">
                <a:cs typeface="B Nazanin" pitchFamily="2" charset="-78"/>
              </a:rPr>
              <a:t>در </a:t>
            </a:r>
            <a:r>
              <a:rPr lang="fa-IR" sz="7000" dirty="0" smtClean="0">
                <a:cs typeface="B Nazanin" pitchFamily="2" charset="-78"/>
              </a:rPr>
              <a:t>اين جوامع </a:t>
            </a:r>
            <a:r>
              <a:rPr lang="fa-IR" sz="7000" dirty="0">
                <a:cs typeface="B Nazanin" pitchFamily="2" charset="-78"/>
              </a:rPr>
              <a:t>از </a:t>
            </a:r>
            <a:r>
              <a:rPr lang="fa-IR" sz="7000" dirty="0" smtClean="0">
                <a:cs typeface="B Nazanin" pitchFamily="2" charset="-78"/>
              </a:rPr>
              <a:t>جايگا ه بالايي </a:t>
            </a:r>
            <a:r>
              <a:rPr lang="fa-IR" sz="7000" dirty="0">
                <a:cs typeface="B Nazanin" pitchFamily="2" charset="-78"/>
              </a:rPr>
              <a:t>برخوردار است و بودجه لازم به آن اختصاص داده مي شود.</a:t>
            </a:r>
            <a:endParaRPr lang="en-US" sz="7000"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324600"/>
          </a:xfrm>
        </p:spPr>
        <p:txBody>
          <a:bodyPr>
            <a:normAutofit fontScale="92500" lnSpcReduction="10000"/>
          </a:bodyPr>
          <a:lstStyle/>
          <a:p>
            <a:pPr marL="0" indent="0" algn="justLow" rtl="1">
              <a:lnSpc>
                <a:spcPct val="120000"/>
              </a:lnSpc>
              <a:buNone/>
            </a:pPr>
            <a:r>
              <a:rPr lang="fa-IR" sz="4100" dirty="0">
                <a:solidFill>
                  <a:srgbClr val="FF0000"/>
                </a:solidFill>
                <a:cs typeface="B Nazanin" pitchFamily="2" charset="-78"/>
              </a:rPr>
              <a:t>5</a:t>
            </a:r>
            <a:r>
              <a:rPr lang="fa-IR" sz="4100" dirty="0" smtClean="0">
                <a:solidFill>
                  <a:srgbClr val="FF0000"/>
                </a:solidFill>
                <a:cs typeface="B Nazanin" pitchFamily="2" charset="-78"/>
              </a:rPr>
              <a:t>- </a:t>
            </a:r>
            <a:r>
              <a:rPr lang="fa-IR" sz="4100" dirty="0">
                <a:solidFill>
                  <a:srgbClr val="FF0000"/>
                </a:solidFill>
                <a:cs typeface="B Nazanin" pitchFamily="2" charset="-78"/>
              </a:rPr>
              <a:t>تفكر </a:t>
            </a:r>
            <a:r>
              <a:rPr lang="fa-IR" sz="4100" dirty="0" smtClean="0">
                <a:solidFill>
                  <a:srgbClr val="FF0000"/>
                </a:solidFill>
                <a:cs typeface="B Nazanin" pitchFamily="2" charset="-78"/>
              </a:rPr>
              <a:t>آزادمنشانه:</a:t>
            </a:r>
            <a:endParaRPr lang="fa-IR" sz="4100" dirty="0">
              <a:solidFill>
                <a:srgbClr val="FF0000"/>
              </a:solidFill>
              <a:cs typeface="B Nazanin" pitchFamily="2" charset="-78"/>
            </a:endParaRPr>
          </a:p>
          <a:p>
            <a:pPr marL="0" indent="0" algn="justLow" rtl="1">
              <a:lnSpc>
                <a:spcPct val="120000"/>
              </a:lnSpc>
              <a:buNone/>
            </a:pPr>
            <a:r>
              <a:rPr lang="fa-IR" sz="3000" dirty="0">
                <a:solidFill>
                  <a:srgbClr val="404040"/>
                </a:solidFill>
                <a:cs typeface="B Nazanin" pitchFamily="2" charset="-78"/>
              </a:rPr>
              <a:t>تعصب و اصرار برروشهاي موجود و اطلاعات و آگاهيهاي شخصي و شناخته شده و نيز </a:t>
            </a:r>
            <a:r>
              <a:rPr lang="fa-IR" sz="3000" dirty="0" smtClean="0">
                <a:solidFill>
                  <a:srgbClr val="404040"/>
                </a:solidFill>
                <a:cs typeface="B Nazanin" pitchFamily="2" charset="-78"/>
              </a:rPr>
              <a:t>اعتقاد به </a:t>
            </a:r>
            <a:r>
              <a:rPr lang="fa-IR" sz="3000" dirty="0">
                <a:solidFill>
                  <a:srgbClr val="404040"/>
                </a:solidFill>
                <a:cs typeface="B Nazanin" pitchFamily="2" charset="-78"/>
              </a:rPr>
              <a:t>برتري </a:t>
            </a:r>
            <a:r>
              <a:rPr lang="fa-IR" sz="3000" dirty="0" smtClean="0">
                <a:solidFill>
                  <a:srgbClr val="404040"/>
                </a:solidFill>
                <a:cs typeface="B Nazanin" pitchFamily="2" charset="-78"/>
              </a:rPr>
              <a:t>نژادي </a:t>
            </a:r>
            <a:r>
              <a:rPr lang="fa-IR" sz="3000" dirty="0">
                <a:solidFill>
                  <a:srgbClr val="404040"/>
                </a:solidFill>
                <a:cs typeface="B Nazanin" pitchFamily="2" charset="-78"/>
              </a:rPr>
              <a:t>و قومي مي توانند مانعي براي براي خلاقيت باشد.</a:t>
            </a:r>
          </a:p>
          <a:p>
            <a:pPr marL="0" indent="0" algn="justLow" rtl="1">
              <a:lnSpc>
                <a:spcPct val="120000"/>
              </a:lnSpc>
              <a:buNone/>
            </a:pPr>
            <a:r>
              <a:rPr lang="fa-IR" sz="4100" dirty="0">
                <a:solidFill>
                  <a:srgbClr val="FF0000"/>
                </a:solidFill>
                <a:cs typeface="B Nazanin" pitchFamily="2" charset="-78"/>
              </a:rPr>
              <a:t>6</a:t>
            </a:r>
            <a:r>
              <a:rPr lang="fa-IR" sz="4100" dirty="0" smtClean="0">
                <a:solidFill>
                  <a:srgbClr val="FF0000"/>
                </a:solidFill>
                <a:cs typeface="B Nazanin" pitchFamily="2" charset="-78"/>
              </a:rPr>
              <a:t> - </a:t>
            </a:r>
            <a:r>
              <a:rPr lang="fa-IR" sz="4100" dirty="0">
                <a:solidFill>
                  <a:srgbClr val="FF0000"/>
                </a:solidFill>
                <a:cs typeface="B Nazanin" pitchFamily="2" charset="-78"/>
              </a:rPr>
              <a:t>مستقل انديشيدن:</a:t>
            </a:r>
          </a:p>
          <a:p>
            <a:pPr marL="0" indent="0" algn="justLow" rtl="1">
              <a:lnSpc>
                <a:spcPct val="120000"/>
              </a:lnSpc>
              <a:buNone/>
            </a:pPr>
            <a:r>
              <a:rPr lang="fa-IR" sz="3000" dirty="0" smtClean="0">
                <a:solidFill>
                  <a:srgbClr val="404040"/>
                </a:solidFill>
                <a:cs typeface="B Nazanin" pitchFamily="2" charset="-78"/>
              </a:rPr>
              <a:t>خلاقيت خود يك فعاليت لذت بخش است.ارزش خلاقيت به آزادي آن بستگي ندارد، بلكه مشوقهاي دروني پاسخي مناسب ترو راضي كننده تر براي افراد خلاق مي باشند.پارامتر های بیرونی ازآنجا که گاهی مطابقت با سطح خلاقیت ندارد،ممکن است بازدارنده نیز باشد.در مقابل تاکید بر تشخیص نیازها و روحیات افراد خلاق نیز در پرداخت پاداش ها و بکارگیری مشوق ها می تواند بازتاب منفی پاداشها ی بیرونی را از بین ببرد. موفقیت در یک خلاقیت خود بهترین پاداش برای افراد خلاق است.</a:t>
            </a: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Low" rtl="1">
              <a:lnSpc>
                <a:spcPct val="150000"/>
              </a:lnSpc>
              <a:buNone/>
            </a:pPr>
            <a:r>
              <a:rPr lang="fa-IR" dirty="0" smtClean="0">
                <a:solidFill>
                  <a:srgbClr val="FF0000"/>
                </a:solidFill>
              </a:rPr>
              <a:t> </a:t>
            </a:r>
            <a:r>
              <a:rPr lang="fa-IR" dirty="0" smtClean="0">
                <a:solidFill>
                  <a:srgbClr val="FF0000"/>
                </a:solidFill>
                <a:cs typeface="B Nazanin" pitchFamily="2" charset="-78"/>
              </a:rPr>
              <a:t>7-شرايط </a:t>
            </a:r>
            <a:r>
              <a:rPr lang="fa-IR" dirty="0">
                <a:solidFill>
                  <a:srgbClr val="FF0000"/>
                </a:solidFill>
                <a:cs typeface="B Nazanin" pitchFamily="2" charset="-78"/>
              </a:rPr>
              <a:t>سني:</a:t>
            </a:r>
          </a:p>
          <a:p>
            <a:pPr marL="0" indent="0" algn="justLow" rtl="1">
              <a:lnSpc>
                <a:spcPct val="150000"/>
              </a:lnSpc>
              <a:buNone/>
            </a:pPr>
            <a:r>
              <a:rPr lang="fa-IR" sz="2800" dirty="0">
                <a:cs typeface="B Nazanin" pitchFamily="2" charset="-78"/>
              </a:rPr>
              <a:t>اگر چه انتظار خلاقيت از گروههاي سني نوجوان و جوان بيشتر است ليكن </a:t>
            </a:r>
            <a:r>
              <a:rPr lang="fa-IR" sz="2800" dirty="0" smtClean="0">
                <a:cs typeface="B Nazanin" pitchFamily="2" charset="-78"/>
              </a:rPr>
              <a:t>عنصرتجربه  این انتظار را تا </a:t>
            </a:r>
            <a:r>
              <a:rPr lang="fa-IR" sz="2800" dirty="0">
                <a:cs typeface="B Nazanin" pitchFamily="2" charset="-78"/>
              </a:rPr>
              <a:t>حدودي در مورد شرايط سني بالا نيز ايجاد مي نمايد.</a:t>
            </a:r>
          </a:p>
          <a:p>
            <a:pPr marL="0" indent="0" algn="justLow" rtl="1">
              <a:lnSpc>
                <a:spcPct val="150000"/>
              </a:lnSpc>
              <a:buNone/>
            </a:pPr>
            <a:r>
              <a:rPr lang="fa-IR" sz="2800" dirty="0" smtClean="0">
                <a:cs typeface="B Nazanin" pitchFamily="2" charset="-78"/>
              </a:rPr>
              <a:t> </a:t>
            </a:r>
            <a:r>
              <a:rPr lang="fa-IR" dirty="0" smtClean="0">
                <a:solidFill>
                  <a:srgbClr val="FF0000"/>
                </a:solidFill>
                <a:cs typeface="B Nazanin" pitchFamily="2" charset="-78"/>
              </a:rPr>
              <a:t>8- </a:t>
            </a:r>
            <a:r>
              <a:rPr lang="fa-IR" dirty="0">
                <a:solidFill>
                  <a:srgbClr val="FF0000"/>
                </a:solidFill>
                <a:cs typeface="B Nazanin" pitchFamily="2" charset="-78"/>
              </a:rPr>
              <a:t>مسئوليت پذيري:</a:t>
            </a:r>
          </a:p>
          <a:p>
            <a:pPr marL="0" indent="0" algn="justLow" rtl="1">
              <a:lnSpc>
                <a:spcPct val="150000"/>
              </a:lnSpc>
              <a:buNone/>
            </a:pPr>
            <a:r>
              <a:rPr lang="fa-IR" sz="2800" dirty="0">
                <a:cs typeface="B Nazanin" pitchFamily="2" charset="-78"/>
              </a:rPr>
              <a:t>مسئوليت پذيري يكي از بهترين و </a:t>
            </a:r>
            <a:r>
              <a:rPr lang="fa-IR" sz="2800" dirty="0" smtClean="0">
                <a:cs typeface="B Nazanin" pitchFamily="2" charset="-78"/>
              </a:rPr>
              <a:t>مهمترين زمينه هاي خلاقيت است </a:t>
            </a:r>
            <a:r>
              <a:rPr lang="fa-IR" sz="2800" dirty="0">
                <a:cs typeface="B Nazanin" pitchFamily="2" charset="-78"/>
              </a:rPr>
              <a:t>.</a:t>
            </a:r>
            <a:r>
              <a:rPr lang="fa-IR" sz="2800" dirty="0" smtClean="0">
                <a:cs typeface="B Nazanin" pitchFamily="2" charset="-78"/>
              </a:rPr>
              <a:t>افراد مسئوليت پذيرمعمولا </a:t>
            </a:r>
            <a:r>
              <a:rPr lang="fa-IR" sz="2800" dirty="0">
                <a:cs typeface="B Nazanin" pitchFamily="2" charset="-78"/>
              </a:rPr>
              <a:t>در جهت شكوفايي خلاقيت خود نيز تلاش لازم رااز خود نشان مي دهند.</a:t>
            </a:r>
          </a:p>
          <a:p>
            <a:pPr marL="0" indent="0" algn="justLow" rtl="1">
              <a:lnSpc>
                <a:spcPct val="150000"/>
              </a:lnSpc>
              <a:buNone/>
            </a:pPr>
            <a:endParaRPr lang="en-US" sz="2800" dirty="0">
              <a:cs typeface="B Nazanin" pitchFamily="2" charset="-78"/>
            </a:endParaRPr>
          </a:p>
        </p:txBody>
      </p:sp>
    </p:spTree>
    <p:extLst>
      <p:ext uri="{BB962C8B-B14F-4D97-AF65-F5344CB8AC3E}">
        <p14:creationId xmlns:p14="http://schemas.microsoft.com/office/powerpoint/2010/main" val="3727058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096000"/>
          </a:xfrm>
        </p:spPr>
        <p:txBody>
          <a:bodyPr>
            <a:noAutofit/>
          </a:bodyPr>
          <a:lstStyle/>
          <a:p>
            <a:pPr marL="0" indent="0" algn="justLow" rtl="1">
              <a:lnSpc>
                <a:spcPct val="150000"/>
              </a:lnSpc>
              <a:buNone/>
            </a:pPr>
            <a:r>
              <a:rPr lang="fa-IR" dirty="0" smtClean="0">
                <a:solidFill>
                  <a:srgbClr val="FF0000"/>
                </a:solidFill>
                <a:cs typeface="B Nazanin" pitchFamily="2" charset="-78"/>
              </a:rPr>
              <a:t>9-جنسيت</a:t>
            </a:r>
            <a:r>
              <a:rPr lang="fa-IR" dirty="0">
                <a:solidFill>
                  <a:srgbClr val="FF0000"/>
                </a:solidFill>
                <a:cs typeface="B Nazanin" pitchFamily="2" charset="-78"/>
              </a:rPr>
              <a:t>:</a:t>
            </a:r>
          </a:p>
          <a:p>
            <a:pPr marL="0" indent="0" algn="justLow" rtl="1">
              <a:lnSpc>
                <a:spcPct val="150000"/>
              </a:lnSpc>
              <a:buNone/>
            </a:pPr>
            <a:r>
              <a:rPr lang="fa-IR" sz="2800" dirty="0">
                <a:cs typeface="B Nazanin" pitchFamily="2" charset="-78"/>
              </a:rPr>
              <a:t>بين </a:t>
            </a:r>
            <a:r>
              <a:rPr lang="fa-IR" sz="2800" dirty="0" smtClean="0">
                <a:cs typeface="B Nazanin" pitchFamily="2" charset="-78"/>
              </a:rPr>
              <a:t>زن </a:t>
            </a:r>
            <a:r>
              <a:rPr lang="fa-IR" sz="2800" dirty="0">
                <a:cs typeface="B Nazanin" pitchFamily="2" charset="-78"/>
              </a:rPr>
              <a:t>ومرد درخلاقيت تفاوتي از لحاظ جنسيت وجود </a:t>
            </a:r>
            <a:r>
              <a:rPr lang="fa-IR" sz="2800" dirty="0" smtClean="0">
                <a:cs typeface="B Nazanin" pitchFamily="2" charset="-78"/>
              </a:rPr>
              <a:t>ندارد.</a:t>
            </a:r>
          </a:p>
          <a:p>
            <a:pPr marL="0" indent="0" algn="justLow" rtl="1">
              <a:lnSpc>
                <a:spcPct val="150000"/>
              </a:lnSpc>
              <a:buNone/>
            </a:pPr>
            <a:r>
              <a:rPr lang="fa-IR" sz="2800" dirty="0" smtClean="0">
                <a:cs typeface="B Nazanin" pitchFamily="2" charset="-78"/>
              </a:rPr>
              <a:t> </a:t>
            </a:r>
            <a:r>
              <a:rPr lang="fa-IR" dirty="0" smtClean="0">
                <a:solidFill>
                  <a:srgbClr val="FF0000"/>
                </a:solidFill>
                <a:cs typeface="B Nazanin" pitchFamily="2" charset="-78"/>
              </a:rPr>
              <a:t>10- </a:t>
            </a:r>
            <a:r>
              <a:rPr lang="fa-IR" dirty="0">
                <a:solidFill>
                  <a:srgbClr val="FF0000"/>
                </a:solidFill>
                <a:cs typeface="B Nazanin" pitchFamily="2" charset="-78"/>
              </a:rPr>
              <a:t>تلاش و كوشش:</a:t>
            </a:r>
          </a:p>
          <a:p>
            <a:pPr marL="0" indent="0" algn="justLow" rtl="1">
              <a:lnSpc>
                <a:spcPct val="150000"/>
              </a:lnSpc>
              <a:buNone/>
            </a:pPr>
            <a:r>
              <a:rPr lang="fa-IR" sz="2800" dirty="0">
                <a:cs typeface="B Nazanin" pitchFamily="2" charset="-78"/>
              </a:rPr>
              <a:t>عنصر اصلي در خلاقيت، تلاش و كوشش است.مواد </a:t>
            </a:r>
            <a:r>
              <a:rPr lang="fa-IR" sz="2800" dirty="0" smtClean="0">
                <a:cs typeface="B Nazanin" pitchFamily="2" charset="-78"/>
              </a:rPr>
              <a:t>نهگانه </a:t>
            </a:r>
            <a:r>
              <a:rPr lang="fa-IR" sz="2800" dirty="0">
                <a:cs typeface="B Nazanin" pitchFamily="2" charset="-78"/>
              </a:rPr>
              <a:t>قبلي </a:t>
            </a:r>
            <a:r>
              <a:rPr lang="fa-IR" sz="2800" dirty="0" smtClean="0">
                <a:cs typeface="B Nazanin" pitchFamily="2" charset="-78"/>
              </a:rPr>
              <a:t>زماني نتيجه مطلوب را مي </a:t>
            </a:r>
            <a:r>
              <a:rPr lang="fa-IR" sz="2800" dirty="0">
                <a:cs typeface="B Nazanin" pitchFamily="2" charset="-78"/>
              </a:rPr>
              <a:t>دهند كه عنصر تلاش در منش و روش فرد خلاق جايگاه مناسب خود را داشته </a:t>
            </a:r>
            <a:r>
              <a:rPr lang="fa-IR" sz="2800" dirty="0" smtClean="0">
                <a:cs typeface="B Nazanin" pitchFamily="2" charset="-78"/>
              </a:rPr>
              <a:t>باشد.مطالعه زندگینامه مخترعین و مکتشفین و انسان های خلاق گواه روشنی بر این مدعاست که:رابطه بین خلاقیت و تلاش کوشش یک رابطه مستقیم و ضروری است،هر چه میزان تلاش و کوشش بیشتر باشد،امکان خلاقیت و شکوفایی آن بیشتر است.</a:t>
            </a:r>
            <a:endParaRPr lang="en-US" sz="2800"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rmAutofit fontScale="70000" lnSpcReduction="20000"/>
          </a:bodyPr>
          <a:lstStyle/>
          <a:p>
            <a:pPr marL="0" indent="0" algn="ctr" rtl="1">
              <a:buNone/>
            </a:pPr>
            <a:r>
              <a:rPr lang="fa-IR" sz="4600" dirty="0" smtClean="0">
                <a:solidFill>
                  <a:srgbClr val="FF0000"/>
                </a:solidFill>
                <a:cs typeface="B Nazanin" pitchFamily="2" charset="-78"/>
              </a:rPr>
              <a:t>مراحل تفکر خلاق</a:t>
            </a:r>
          </a:p>
          <a:p>
            <a:pPr marL="0" indent="0" algn="just" rtl="1">
              <a:lnSpc>
                <a:spcPct val="170000"/>
              </a:lnSpc>
              <a:buNone/>
            </a:pPr>
            <a:r>
              <a:rPr lang="fa-IR" u="sng" dirty="0" smtClean="0"/>
              <a:t>1</a:t>
            </a:r>
            <a:r>
              <a:rPr lang="fa-IR" sz="3400" u="sng" dirty="0" smtClean="0">
                <a:cs typeface="B Nazanin" pitchFamily="2" charset="-78"/>
              </a:rPr>
              <a:t>- آمادگی: </a:t>
            </a:r>
            <a:r>
              <a:rPr lang="fa-IR" sz="3400" dirty="0" smtClean="0">
                <a:cs typeface="B Nazanin" pitchFamily="2" charset="-78"/>
              </a:rPr>
              <a:t>در این مرحله شخص به نوع رابطه بین پدیده ها که ذهن او را به خود مشغول کرده اند پی برده و با طرح سوال های مختلف در ذهن به نقد و بررسی آن می پردازد.</a:t>
            </a:r>
          </a:p>
          <a:p>
            <a:pPr marL="0" indent="0" algn="just" rtl="1">
              <a:lnSpc>
                <a:spcPct val="170000"/>
              </a:lnSpc>
              <a:buNone/>
            </a:pPr>
            <a:r>
              <a:rPr lang="fa-IR" sz="3400" u="sng" dirty="0" smtClean="0">
                <a:cs typeface="B Nazanin" pitchFamily="2" charset="-78"/>
              </a:rPr>
              <a:t>پختگی: </a:t>
            </a:r>
            <a:r>
              <a:rPr lang="fa-IR" sz="3400" dirty="0" smtClean="0">
                <a:cs typeface="B Nazanin" pitchFamily="2" charset="-78"/>
              </a:rPr>
              <a:t>در این مرحله شخص با گذار از مراحل قبلی به درک و شناخت عمیق تری از روابط بین پدیده ها میرسد و گوئی پدیده ها جزئی از وجودش شده است.</a:t>
            </a:r>
          </a:p>
          <a:p>
            <a:pPr marL="0" indent="0" algn="just" rtl="1">
              <a:lnSpc>
                <a:spcPct val="170000"/>
              </a:lnSpc>
              <a:buNone/>
            </a:pPr>
            <a:r>
              <a:rPr lang="fa-IR" sz="3400" u="sng" dirty="0" smtClean="0">
                <a:cs typeface="B Nazanin" pitchFamily="2" charset="-78"/>
              </a:rPr>
              <a:t>روشنگری: </a:t>
            </a:r>
            <a:r>
              <a:rPr lang="fa-IR" sz="3400" dirty="0" smtClean="0">
                <a:cs typeface="B Nazanin" pitchFamily="2" charset="-78"/>
              </a:rPr>
              <a:t>در این مرحله شخص به پاسخ های ناگهانی دست پیدا می کند.</a:t>
            </a:r>
          </a:p>
          <a:p>
            <a:pPr marL="0" indent="0" algn="just" rtl="1">
              <a:lnSpc>
                <a:spcPct val="170000"/>
              </a:lnSpc>
              <a:buNone/>
            </a:pPr>
            <a:r>
              <a:rPr lang="fa-IR" sz="3400" u="sng" dirty="0" smtClean="0">
                <a:cs typeface="B Nazanin" pitchFamily="2" charset="-78"/>
              </a:rPr>
              <a:t>وارسی:</a:t>
            </a:r>
            <a:r>
              <a:rPr lang="fa-IR" sz="3400" dirty="0" smtClean="0">
                <a:cs typeface="B Nazanin" pitchFamily="2" charset="-78"/>
              </a:rPr>
              <a:t>در این مرحله فرد به بررسی بهترین ایده ای که در مراحل قبلی به آن رسیده است می پردازد تا صحت وسقم و درستی آن را مشخص کند.</a:t>
            </a:r>
          </a:p>
          <a:p>
            <a:pPr marL="0" indent="0" algn="just" rtl="1">
              <a:lnSpc>
                <a:spcPct val="170000"/>
              </a:lnSpc>
              <a:buNone/>
            </a:pPr>
            <a:r>
              <a:rPr lang="fa-IR" sz="3400" u="sng" dirty="0" smtClean="0">
                <a:cs typeface="B Nazanin" pitchFamily="2" charset="-78"/>
              </a:rPr>
              <a:t>اجرا:</a:t>
            </a:r>
            <a:r>
              <a:rPr lang="fa-IR" sz="3400" dirty="0" smtClean="0">
                <a:cs typeface="B Nazanin" pitchFamily="2" charset="-78"/>
              </a:rPr>
              <a:t>در این مرحله فرد افکار یا ایده هایی که مورد تایید واقع شده اند را به مرحله اجرا در می آورد.</a:t>
            </a:r>
            <a:endParaRPr lang="en-US" sz="3400"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rmAutofit fontScale="77500" lnSpcReduction="20000"/>
          </a:bodyPr>
          <a:lstStyle/>
          <a:p>
            <a:pPr marL="0" indent="0" algn="ctr" rtl="1">
              <a:buNone/>
            </a:pPr>
            <a:r>
              <a:rPr lang="fa-IR" sz="4600" u="sng" dirty="0" smtClean="0">
                <a:solidFill>
                  <a:srgbClr val="FF0000"/>
                </a:solidFill>
              </a:rPr>
              <a:t>ضرورت و اهمیت خلاقیت و نوآوری</a:t>
            </a:r>
          </a:p>
          <a:p>
            <a:pPr algn="justLow" rtl="1">
              <a:lnSpc>
                <a:spcPct val="150000"/>
              </a:lnSpc>
              <a:buFontTx/>
              <a:buChar char="-"/>
            </a:pPr>
            <a:r>
              <a:rPr lang="fa-IR" u="sng" dirty="0" smtClean="0"/>
              <a:t>نقش خلاقیت و نوآوری از جنبه فردی:</a:t>
            </a:r>
          </a:p>
          <a:p>
            <a:pPr algn="justLow" rtl="1">
              <a:lnSpc>
                <a:spcPct val="150000"/>
              </a:lnSpc>
              <a:buFontTx/>
              <a:buChar char="-"/>
            </a:pPr>
            <a:r>
              <a:rPr lang="fa-IR" dirty="0" smtClean="0"/>
              <a:t>خلاقیت و نوآوری عامل رشد و شکوفایی استعدادها و سوق دهنده به سوی خود شکوفایی</a:t>
            </a:r>
          </a:p>
          <a:p>
            <a:pPr algn="justLow" rtl="1">
              <a:lnSpc>
                <a:spcPct val="150000"/>
              </a:lnSpc>
              <a:buFontTx/>
              <a:buChar char="-"/>
            </a:pPr>
            <a:r>
              <a:rPr lang="fa-IR" dirty="0" smtClean="0"/>
              <a:t>خلاقیت و نوآوری عامل موفقیت فردی،شغلی و اجتماعی</a:t>
            </a:r>
          </a:p>
          <a:p>
            <a:pPr algn="justLow" rtl="1">
              <a:lnSpc>
                <a:spcPct val="150000"/>
              </a:lnSpc>
              <a:buFontTx/>
              <a:buChar char="-"/>
            </a:pPr>
            <a:r>
              <a:rPr lang="fa-IR" u="sng" dirty="0"/>
              <a:t>نقش خلاقیت و نوآوری از جنبه </a:t>
            </a:r>
            <a:r>
              <a:rPr lang="fa-IR" u="sng" dirty="0" smtClean="0"/>
              <a:t>سازمانی :</a:t>
            </a:r>
          </a:p>
          <a:p>
            <a:pPr algn="justLow" rtl="1">
              <a:lnSpc>
                <a:spcPct val="150000"/>
              </a:lnSpc>
              <a:buFontTx/>
              <a:buChar char="-"/>
            </a:pPr>
            <a:r>
              <a:rPr lang="fa-IR" dirty="0"/>
              <a:t>خلاقیت و نوآوری عامل </a:t>
            </a:r>
            <a:r>
              <a:rPr lang="fa-IR" dirty="0" smtClean="0"/>
              <a:t>پیدایش سازمان ،تولیدات و خدمات</a:t>
            </a:r>
          </a:p>
          <a:p>
            <a:pPr algn="justLow" rtl="1">
              <a:lnSpc>
                <a:spcPct val="150000"/>
              </a:lnSpc>
              <a:buFontTx/>
              <a:buChar char="-"/>
            </a:pPr>
            <a:r>
              <a:rPr lang="fa-IR" dirty="0"/>
              <a:t>خلاقیت و نوآوری عامل </a:t>
            </a:r>
            <a:r>
              <a:rPr lang="fa-IR" dirty="0" smtClean="0"/>
              <a:t>کاهش هزینه ها،ضایعات و اتلاف منابع</a:t>
            </a:r>
          </a:p>
          <a:p>
            <a:pPr algn="justLow" rtl="1">
              <a:lnSpc>
                <a:spcPct val="150000"/>
              </a:lnSpc>
              <a:buFontTx/>
              <a:buChar char="-"/>
            </a:pPr>
            <a:r>
              <a:rPr lang="fa-IR" dirty="0"/>
              <a:t>خلاقیت و نوآوری عامل </a:t>
            </a:r>
            <a:r>
              <a:rPr lang="fa-IR" dirty="0" smtClean="0"/>
              <a:t>تحریک و تشویق حس رقابت</a:t>
            </a:r>
          </a:p>
          <a:p>
            <a:pPr algn="justLow" rtl="1">
              <a:lnSpc>
                <a:spcPct val="150000"/>
              </a:lnSpc>
              <a:buFontTx/>
              <a:buChar char="-"/>
            </a:pPr>
            <a:r>
              <a:rPr lang="fa-IR" dirty="0"/>
              <a:t>خلاقیت و نوآوری عامل </a:t>
            </a:r>
            <a:r>
              <a:rPr lang="fa-IR" dirty="0" smtClean="0"/>
              <a:t>افزایش انگیزش کاری کارکنان سازمان،ارتقای بهداشت روانی و رضایت شغلی کارکنان سازمان</a:t>
            </a:r>
          </a:p>
          <a:p>
            <a:pPr algn="justLow" rtl="1">
              <a:lnSpc>
                <a:spcPct val="150000"/>
              </a:lnSpc>
              <a:buFontTx/>
              <a:buChar char="-"/>
            </a:pPr>
            <a:endParaRPr lang="en-US" u="sng" dirty="0"/>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5897563"/>
          </a:xfrm>
        </p:spPr>
        <p:txBody>
          <a:bodyPr>
            <a:normAutofit lnSpcReduction="10000"/>
          </a:bodyPr>
          <a:lstStyle/>
          <a:p>
            <a:pPr marL="0" indent="0" algn="ctr" rtl="1">
              <a:buNone/>
            </a:pPr>
            <a:r>
              <a:rPr lang="fa-IR" u="sng" dirty="0" smtClean="0">
                <a:solidFill>
                  <a:srgbClr val="FF0000"/>
                </a:solidFill>
                <a:cs typeface="B Nazanin" pitchFamily="2" charset="-78"/>
              </a:rPr>
              <a:t>عوامل موثر بر خلاقیت</a:t>
            </a:r>
          </a:p>
          <a:p>
            <a:pPr marL="0" indent="0" algn="justLow" rtl="1">
              <a:lnSpc>
                <a:spcPct val="150000"/>
              </a:lnSpc>
              <a:buNone/>
            </a:pPr>
            <a:r>
              <a:rPr lang="fa-IR" dirty="0" smtClean="0">
                <a:cs typeface="B Nazanin" pitchFamily="2" charset="-78"/>
              </a:rPr>
              <a:t>عوامل محیطی یا بیرونی:</a:t>
            </a:r>
          </a:p>
          <a:p>
            <a:pPr marL="0" indent="0" algn="justLow" rtl="1">
              <a:lnSpc>
                <a:spcPct val="150000"/>
              </a:lnSpc>
              <a:buNone/>
            </a:pPr>
            <a:r>
              <a:rPr lang="fa-IR" dirty="0" smtClean="0">
                <a:cs typeface="B Nazanin" pitchFamily="2" charset="-78"/>
              </a:rPr>
              <a:t>1- آزادی2- منابع کافی 3- وقت کافی 4- جو مناسب5- طرح تحقیق مناسب6- فشار(برخی فشارهای محیطی می تواند محرک خلاقیت باشد)</a:t>
            </a:r>
          </a:p>
          <a:p>
            <a:pPr marL="0" indent="0" algn="justLow" rtl="1">
              <a:lnSpc>
                <a:spcPct val="150000"/>
              </a:lnSpc>
              <a:buNone/>
            </a:pPr>
            <a:r>
              <a:rPr lang="fa-IR" dirty="0" smtClean="0">
                <a:cs typeface="B Nazanin" pitchFamily="2" charset="-78"/>
              </a:rPr>
              <a:t>عوامل فردی یا درونی:</a:t>
            </a:r>
          </a:p>
          <a:p>
            <a:pPr marL="0" indent="0" algn="justLow" rtl="1">
              <a:lnSpc>
                <a:spcPct val="150000"/>
              </a:lnSpc>
              <a:buNone/>
            </a:pPr>
            <a:r>
              <a:rPr lang="fa-IR" dirty="0" smtClean="0">
                <a:cs typeface="B Nazanin" pitchFamily="2" charset="-78"/>
              </a:rPr>
              <a:t>ویژگیهای شخصی2- خود انگیزی3- توانایی های شناختی4- تمایل به خطر کردن5- تخصص در رشته6- تجارب متنوع</a:t>
            </a:r>
            <a:endParaRPr lang="en-US"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8041321" cy="128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7292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normAutofit fontScale="92500" lnSpcReduction="20000"/>
          </a:bodyPr>
          <a:lstStyle/>
          <a:p>
            <a:pPr marL="0" indent="0" algn="justLow" rtl="1">
              <a:lnSpc>
                <a:spcPct val="150000"/>
              </a:lnSpc>
              <a:buNone/>
            </a:pPr>
            <a:r>
              <a:rPr lang="fa-IR" sz="2800" u="sng" dirty="0" smtClean="0">
                <a:solidFill>
                  <a:srgbClr val="FF0000"/>
                </a:solidFill>
                <a:cs typeface="B Nazanin" pitchFamily="2" charset="-78"/>
              </a:rPr>
              <a:t>مهارتهای لازم برای تفکر خلاق و اثربخش (به صورت فردی)</a:t>
            </a:r>
          </a:p>
          <a:p>
            <a:pPr marL="0" indent="0" algn="justLow" rtl="1">
              <a:lnSpc>
                <a:spcPct val="150000"/>
              </a:lnSpc>
              <a:buNone/>
            </a:pPr>
            <a:r>
              <a:rPr lang="fa-IR" sz="2800" dirty="0" smtClean="0">
                <a:solidFill>
                  <a:srgbClr val="FF0000"/>
                </a:solidFill>
                <a:cs typeface="B Nazanin" pitchFamily="2" charset="-78"/>
              </a:rPr>
              <a:t>1- تفکر جانبی برای یافتن فرضیه ها:</a:t>
            </a:r>
            <a:r>
              <a:rPr lang="fa-IR" sz="2800" dirty="0" smtClean="0">
                <a:cs typeface="B Nazanin" pitchFamily="2" charset="-78"/>
              </a:rPr>
              <a:t>ما اغلب اوقات تمایل به ترسیم چهارچوبی نامرئی در اطراف مشکلات یا موقعیت ها داریم.در حالی که ممکن است نقطه آغاز راه حل آنها ،خارج از چهارچوب و یا مرزهای روانی ایجاد شده قرار گرفته باشد.بنابر این باید بیاموزیم فراسوی این چهارچوب فکر کنیم.</a:t>
            </a:r>
          </a:p>
          <a:p>
            <a:pPr marL="0" indent="0" algn="justLow" rtl="1">
              <a:lnSpc>
                <a:spcPct val="150000"/>
              </a:lnSpc>
              <a:buNone/>
            </a:pPr>
            <a:r>
              <a:rPr lang="fa-IR" sz="2800" u="sng" dirty="0" smtClean="0">
                <a:cs typeface="B Nazanin" pitchFamily="2" charset="-78"/>
              </a:rPr>
              <a:t>برای تفکر جانبی شیوه هایی وجود دارد:</a:t>
            </a:r>
          </a:p>
          <a:p>
            <a:pPr algn="justLow" rtl="1">
              <a:lnSpc>
                <a:spcPct val="150000"/>
              </a:lnSpc>
              <a:buFont typeface="Wingdings" pitchFamily="2" charset="2"/>
              <a:buChar char="Ø"/>
            </a:pPr>
            <a:r>
              <a:rPr lang="fa-IR" sz="2800" dirty="0" smtClean="0">
                <a:cs typeface="B Nazanin" pitchFamily="2" charset="-78"/>
              </a:rPr>
              <a:t>تغییر: تغییر ساختار و تنظیم مجدد اطلاعات</a:t>
            </a:r>
          </a:p>
          <a:p>
            <a:pPr algn="justLow" rtl="1">
              <a:lnSpc>
                <a:spcPct val="150000"/>
              </a:lnSpc>
              <a:buFont typeface="Wingdings" pitchFamily="2" charset="2"/>
              <a:buChar char="Ø"/>
            </a:pPr>
            <a:r>
              <a:rPr lang="fa-IR" sz="2800" dirty="0" smtClean="0">
                <a:cs typeface="B Nazanin" pitchFamily="2" charset="-78"/>
              </a:rPr>
              <a:t>شک و تردید:استفاده از شیوه های چرا</a:t>
            </a:r>
          </a:p>
          <a:p>
            <a:pPr algn="justLow" rtl="1">
              <a:lnSpc>
                <a:spcPct val="150000"/>
              </a:lnSpc>
              <a:buFont typeface="Wingdings" pitchFamily="2" charset="2"/>
              <a:buChar char="Ø"/>
            </a:pPr>
            <a:r>
              <a:rPr lang="fa-IR" sz="2800" dirty="0" smtClean="0">
                <a:cs typeface="B Nazanin" pitchFamily="2" charset="-78"/>
              </a:rPr>
              <a:t>تعویق قضاوت: با تاخیر در قضاوت،فرد هر اندیشه ای را فورا بی ارزش نخوانده و مدت بیشتری آن را دنبال می کند که همین می تواند اندیشه های بیشتری را بپروراند.</a:t>
            </a:r>
            <a:endParaRPr lang="en-US" sz="2800"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096000"/>
          </a:xfrm>
        </p:spPr>
        <p:txBody>
          <a:bodyPr>
            <a:normAutofit/>
          </a:bodyPr>
          <a:lstStyle/>
          <a:p>
            <a:pPr algn="justLow" rtl="1">
              <a:lnSpc>
                <a:spcPct val="150000"/>
              </a:lnSpc>
              <a:buFont typeface="Wingdings" pitchFamily="2" charset="2"/>
              <a:buChar char="Ø"/>
            </a:pPr>
            <a:r>
              <a:rPr lang="fa-IR" sz="2800" dirty="0" smtClean="0">
                <a:cs typeface="B Nazanin" pitchFamily="2" charset="-78"/>
              </a:rPr>
              <a:t>ایده های حاکم: یافتن ایده های اصلی یک مطلب یا موضوع به بخش های متعدد،راهی موثر در جهت تغییر ساخت موضوع می باشد.</a:t>
            </a:r>
          </a:p>
          <a:p>
            <a:pPr algn="justLow" rtl="1">
              <a:lnSpc>
                <a:spcPct val="150000"/>
              </a:lnSpc>
              <a:buFont typeface="Wingdings" pitchFamily="2" charset="2"/>
              <a:buChar char="Ø"/>
            </a:pPr>
            <a:r>
              <a:rPr lang="fa-IR" sz="2800" dirty="0" smtClean="0">
                <a:cs typeface="B Nazanin" pitchFamily="2" charset="-78"/>
              </a:rPr>
              <a:t>تقسیم : تقسیم یک مطلب یا موضوع به بخش های متعدد،راهی موثر در جهت تغییر ساخت موضوع می باشد.</a:t>
            </a:r>
          </a:p>
          <a:p>
            <a:pPr algn="justLow" rtl="1">
              <a:lnSpc>
                <a:spcPct val="150000"/>
              </a:lnSpc>
              <a:buFont typeface="Wingdings" pitchFamily="2" charset="2"/>
              <a:buChar char="Ø"/>
            </a:pPr>
            <a:r>
              <a:rPr lang="fa-IR" sz="2800" dirty="0" smtClean="0">
                <a:cs typeface="B Nazanin" pitchFamily="2" charset="-78"/>
              </a:rPr>
              <a:t>معکوس سازی: این روش برای رهایی از الزام در نگرش به موضوع به شیوه رایج است.</a:t>
            </a:r>
            <a:endParaRPr lang="en-US" sz="2800"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019800"/>
          </a:xfrm>
        </p:spPr>
        <p:txBody>
          <a:bodyPr>
            <a:normAutofit/>
          </a:bodyPr>
          <a:lstStyle/>
          <a:p>
            <a:pPr marL="0" indent="0" algn="justLow" rtl="1">
              <a:lnSpc>
                <a:spcPct val="150000"/>
              </a:lnSpc>
              <a:buNone/>
            </a:pPr>
            <a:r>
              <a:rPr lang="fa-IR" sz="2800" dirty="0" smtClean="0">
                <a:solidFill>
                  <a:srgbClr val="FF0000"/>
                </a:solidFill>
                <a:cs typeface="B Nazanin" pitchFamily="2" charset="-78"/>
              </a:rPr>
              <a:t>2- استقبال از شانس و اقبال ناخوانده: </a:t>
            </a:r>
            <a:r>
              <a:rPr lang="fa-IR" sz="2800" dirty="0" smtClean="0">
                <a:cs typeface="B Nazanin" pitchFamily="2" charset="-78"/>
              </a:rPr>
              <a:t>در بسیاری از موارد شانس و اقبال عامل موفقیت است،بعضی از اختراعات نتیجه پیوند تصادفی تجربه و علم است و اگر محدوده کاملی از توجه و دامنه وسیعی از انگیزه داشته باشیم،احتمال برداشت صحیح از اتفاقات بیشتراست.</a:t>
            </a:r>
          </a:p>
          <a:p>
            <a:pPr marL="0" indent="0" algn="justLow" rtl="1">
              <a:lnSpc>
                <a:spcPct val="150000"/>
              </a:lnSpc>
              <a:buNone/>
            </a:pPr>
            <a:r>
              <a:rPr lang="fa-IR" sz="2800" dirty="0" smtClean="0">
                <a:solidFill>
                  <a:srgbClr val="FF0000"/>
                </a:solidFill>
                <a:cs typeface="B Nazanin" pitchFamily="2" charset="-78"/>
              </a:rPr>
              <a:t>3- گوش دادن به ندای درون: </a:t>
            </a:r>
            <a:r>
              <a:rPr lang="fa-IR" sz="2800" dirty="0" smtClean="0">
                <a:cs typeface="B Nazanin" pitchFamily="2" charset="-78"/>
              </a:rPr>
              <a:t>گاهی اوقات رویاهای شما کاملا با اهداف مورد نظر مرتبط هستند و ممکن است یک نشانه یا ایده را در ذهن شما ایجاد کند.</a:t>
            </a:r>
          </a:p>
          <a:p>
            <a:pPr marL="0" indent="0" algn="justLow" rtl="1">
              <a:lnSpc>
                <a:spcPct val="150000"/>
              </a:lnSpc>
              <a:buNone/>
            </a:pPr>
            <a:r>
              <a:rPr lang="fa-IR" sz="2800" dirty="0" smtClean="0">
                <a:solidFill>
                  <a:srgbClr val="FF0000"/>
                </a:solidFill>
                <a:cs typeface="B Nazanin" pitchFamily="2" charset="-78"/>
              </a:rPr>
              <a:t>4- تعلیق داوری: </a:t>
            </a:r>
            <a:r>
              <a:rPr lang="fa-IR" sz="2800" dirty="0" smtClean="0">
                <a:cs typeface="B Nazanin" pitchFamily="2" charset="-78"/>
              </a:rPr>
              <a:t>یعنی ایجاد موانع مصنوعی و موقتی بین تفکر خلاق از یک سو و مهارتهای پالایش ،ارزیابی،انتقاد و قضاوت از سوی دیگر.</a:t>
            </a:r>
          </a:p>
          <a:p>
            <a:pPr marL="0" indent="0" algn="r" rtl="1">
              <a:buNone/>
            </a:pPr>
            <a:endParaRPr lang="en-US" dirty="0"/>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fontScale="85000" lnSpcReduction="20000"/>
          </a:bodyPr>
          <a:lstStyle/>
          <a:p>
            <a:pPr marL="0" indent="0" algn="justLow" rtl="1">
              <a:lnSpc>
                <a:spcPct val="160000"/>
              </a:lnSpc>
              <a:buNone/>
            </a:pPr>
            <a:r>
              <a:rPr lang="fa-IR" sz="3100" dirty="0" smtClean="0">
                <a:solidFill>
                  <a:srgbClr val="FF0000"/>
                </a:solidFill>
                <a:cs typeface="B Nazanin" pitchFamily="2" charset="-78"/>
              </a:rPr>
              <a:t>5- گام های مقایسه: </a:t>
            </a:r>
            <a:r>
              <a:rPr lang="fa-IR" sz="3100" dirty="0" smtClean="0">
                <a:cs typeface="B Nazanin" pitchFamily="2" charset="-78"/>
              </a:rPr>
              <a:t>تفکر قیاسی یا تمثیلی،نقش اساسی در تفکر تصویری ایفا می کند و بهترین نقطه آغاز برای فرآیند شناخت هر پدیده ناشناخته،خارجی یا غیر طبیعی ،ارتباط آن با چیزهایی است که در حال حاضر می شناسیم.</a:t>
            </a:r>
          </a:p>
          <a:p>
            <a:pPr marL="0" indent="0" algn="justLow" rtl="1">
              <a:lnSpc>
                <a:spcPct val="160000"/>
              </a:lnSpc>
              <a:buNone/>
            </a:pPr>
            <a:r>
              <a:rPr lang="fa-IR" sz="3100" dirty="0" smtClean="0">
                <a:solidFill>
                  <a:srgbClr val="FF0000"/>
                </a:solidFill>
                <a:cs typeface="B Nazanin" pitchFamily="2" charset="-78"/>
              </a:rPr>
              <a:t>6- تحمل ابهام: </a:t>
            </a:r>
            <a:r>
              <a:rPr lang="fa-IR" sz="3100" dirty="0" smtClean="0">
                <a:cs typeface="B Nazanin" pitchFamily="2" charset="-78"/>
              </a:rPr>
              <a:t>تحمل نکردن ابهام،دشمن تفکر خلاق در حل مشکلات است و دانستن زمانی که باید مسئله مدتی به حال خود رها کنیم،یکی از مهارتهای لازم برای تفکر خلاق است.</a:t>
            </a:r>
          </a:p>
          <a:p>
            <a:pPr marL="0" indent="0" algn="justLow" rtl="1">
              <a:lnSpc>
                <a:spcPct val="160000"/>
              </a:lnSpc>
              <a:buNone/>
            </a:pPr>
            <a:r>
              <a:rPr lang="fa-IR" sz="3100" dirty="0" smtClean="0">
                <a:solidFill>
                  <a:srgbClr val="FF0000"/>
                </a:solidFill>
                <a:cs typeface="B Nazanin" pitchFamily="2" charset="-78"/>
              </a:rPr>
              <a:t>7- بانکداری ایده ها: </a:t>
            </a:r>
            <a:r>
              <a:rPr lang="fa-IR" sz="3100" dirty="0" smtClean="0">
                <a:cs typeface="B Nazanin" pitchFamily="2" charset="-78"/>
              </a:rPr>
              <a:t>مجموعه مهارت بانکداری ایده ها شامل،کنجکاوی،مشاهده،گوش دادن،مطالعه منفی و مثبت سوابق می باشد.در مورد ثبت وقایع این نکته لازم به ذکر است که ما همیشه یک دفترچه یادداشت به همراه داشته باشیم زیرا که این عمل ابزاری حیاتی برای همه مقاصد تفکر خلاق است و چون ایده هایی که به ذهن ما می رسند فرار هستند در یک محل ثبت گردند.</a:t>
            </a:r>
          </a:p>
          <a:p>
            <a:pPr marL="0" indent="0" algn="r" rtl="1">
              <a:buNone/>
            </a:pPr>
            <a:endParaRPr lang="en-US" dirty="0"/>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rmAutofit fontScale="92500" lnSpcReduction="10000"/>
          </a:bodyPr>
          <a:lstStyle/>
          <a:p>
            <a:pPr marL="0" indent="0" algn="justLow" rtl="1">
              <a:lnSpc>
                <a:spcPct val="150000"/>
              </a:lnSpc>
              <a:buNone/>
            </a:pPr>
            <a:r>
              <a:rPr lang="fa-IR" u="sng" dirty="0" smtClean="0">
                <a:solidFill>
                  <a:srgbClr val="FF0000"/>
                </a:solidFill>
                <a:cs typeface="B Nazanin" pitchFamily="2" charset="-78"/>
              </a:rPr>
              <a:t>کاربردهای تفکر خلاق در سازمان</a:t>
            </a:r>
          </a:p>
          <a:p>
            <a:pPr algn="justLow" rtl="1">
              <a:lnSpc>
                <a:spcPct val="150000"/>
              </a:lnSpc>
              <a:buFont typeface="Wingdings" pitchFamily="2" charset="2"/>
              <a:buChar char="ü"/>
            </a:pPr>
            <a:r>
              <a:rPr lang="fa-IR" dirty="0" smtClean="0">
                <a:cs typeface="B Nazanin" pitchFamily="2" charset="-78"/>
              </a:rPr>
              <a:t>بهبود سازمانی</a:t>
            </a:r>
          </a:p>
          <a:p>
            <a:pPr algn="justLow" rtl="1">
              <a:lnSpc>
                <a:spcPct val="150000"/>
              </a:lnSpc>
              <a:buFont typeface="Wingdings" pitchFamily="2" charset="2"/>
              <a:buChar char="ü"/>
            </a:pPr>
            <a:r>
              <a:rPr lang="fa-IR" dirty="0" smtClean="0">
                <a:cs typeface="B Nazanin" pitchFamily="2" charset="-78"/>
              </a:rPr>
              <a:t>حل مساله</a:t>
            </a:r>
          </a:p>
          <a:p>
            <a:pPr algn="justLow" rtl="1">
              <a:lnSpc>
                <a:spcPct val="150000"/>
              </a:lnSpc>
              <a:buFont typeface="Wingdings" pitchFamily="2" charset="2"/>
              <a:buChar char="ü"/>
            </a:pPr>
            <a:r>
              <a:rPr lang="fa-IR" dirty="0" smtClean="0">
                <a:cs typeface="B Nazanin" pitchFamily="2" charset="-78"/>
              </a:rPr>
              <a:t>ایجاد ارزش</a:t>
            </a:r>
          </a:p>
          <a:p>
            <a:pPr algn="justLow" rtl="1">
              <a:lnSpc>
                <a:spcPct val="150000"/>
              </a:lnSpc>
              <a:buFont typeface="Wingdings" pitchFamily="2" charset="2"/>
              <a:buChar char="ü"/>
            </a:pPr>
            <a:r>
              <a:rPr lang="fa-IR" dirty="0" smtClean="0">
                <a:cs typeface="B Nazanin" pitchFamily="2" charset="-78"/>
              </a:rPr>
              <a:t>استفاده از فرصتهای موجود</a:t>
            </a:r>
          </a:p>
          <a:p>
            <a:pPr algn="justLow" rtl="1">
              <a:lnSpc>
                <a:spcPct val="150000"/>
              </a:lnSpc>
              <a:buFont typeface="Wingdings" pitchFamily="2" charset="2"/>
              <a:buChar char="ü"/>
            </a:pPr>
            <a:r>
              <a:rPr lang="fa-IR" dirty="0" smtClean="0">
                <a:cs typeface="B Nazanin" pitchFamily="2" charset="-78"/>
              </a:rPr>
              <a:t>آفرینش فرصت های جدید</a:t>
            </a:r>
          </a:p>
          <a:p>
            <a:pPr algn="justLow" rtl="1">
              <a:lnSpc>
                <a:spcPct val="150000"/>
              </a:lnSpc>
              <a:buFont typeface="Wingdings" pitchFamily="2" charset="2"/>
              <a:buChar char="ü"/>
            </a:pPr>
            <a:r>
              <a:rPr lang="fa-IR" dirty="0" smtClean="0">
                <a:cs typeface="B Nazanin" pitchFamily="2" charset="-78"/>
              </a:rPr>
              <a:t>آینده نگری و حرکت به سوی آینده</a:t>
            </a:r>
          </a:p>
          <a:p>
            <a:pPr algn="justLow" rtl="1">
              <a:lnSpc>
                <a:spcPct val="150000"/>
              </a:lnSpc>
              <a:buFont typeface="Wingdings" pitchFamily="2" charset="2"/>
              <a:buChar char="ü"/>
            </a:pPr>
            <a:r>
              <a:rPr lang="fa-IR" dirty="0" smtClean="0">
                <a:cs typeface="B Nazanin" pitchFamily="2" charset="-78"/>
              </a:rPr>
              <a:t>ایجاد انگیزش در میان کارکنان و مدیران</a:t>
            </a:r>
            <a:endParaRPr lang="en-US"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Autofit/>
          </a:bodyPr>
          <a:lstStyle/>
          <a:p>
            <a:pPr marL="0" indent="0" algn="ctr" rtl="1">
              <a:buNone/>
            </a:pPr>
            <a:r>
              <a:rPr lang="fa-IR" sz="2800" u="sng" dirty="0" smtClean="0">
                <a:solidFill>
                  <a:srgbClr val="FF0000"/>
                </a:solidFill>
                <a:cs typeface="B Nazanin" pitchFamily="2" charset="-78"/>
              </a:rPr>
              <a:t>ویژگیهای افراد خلاق</a:t>
            </a:r>
          </a:p>
          <a:p>
            <a:pPr marL="0" indent="0" algn="justLow" rtl="1">
              <a:buNone/>
            </a:pPr>
            <a:r>
              <a:rPr lang="fa-IR" sz="2800" dirty="0" smtClean="0">
                <a:cs typeface="B Nazanin" pitchFamily="2" charset="-78"/>
              </a:rPr>
              <a:t>افراد خلاق از ویژگیهایی برخوردارند که تمامی اکتسابی است و به شیوه تربیت،تحصیل،کوشش شخصی و شرایط محیطی بستگی مستقیم دارد،این ویژگیها به شرح زیرمی باشد:</a:t>
            </a:r>
          </a:p>
          <a:p>
            <a:pPr algn="justLow" rtl="1">
              <a:buFont typeface="Wingdings" pitchFamily="2" charset="2"/>
              <a:buChar char="ü"/>
            </a:pPr>
            <a:r>
              <a:rPr lang="fa-IR" sz="2800" dirty="0" smtClean="0">
                <a:cs typeface="B Nazanin" pitchFamily="2" charset="-78"/>
              </a:rPr>
              <a:t>کنجکاو و پرسشگرند و علاقه به یادگیری دارند</a:t>
            </a:r>
          </a:p>
          <a:p>
            <a:pPr algn="justLow" rtl="1">
              <a:buFont typeface="Wingdings" pitchFamily="2" charset="2"/>
              <a:buChar char="ü"/>
            </a:pPr>
            <a:r>
              <a:rPr lang="fa-IR" sz="2800" dirty="0" smtClean="0">
                <a:cs typeface="B Nazanin" pitchFamily="2" charset="-78"/>
              </a:rPr>
              <a:t>روحیه نقادی دارند.</a:t>
            </a:r>
          </a:p>
          <a:p>
            <a:pPr algn="justLow" rtl="1">
              <a:buFont typeface="Wingdings" pitchFamily="2" charset="2"/>
              <a:buChar char="ü"/>
            </a:pPr>
            <a:r>
              <a:rPr lang="fa-IR" sz="2800" dirty="0" smtClean="0">
                <a:cs typeface="B Nazanin" pitchFamily="2" charset="-78"/>
              </a:rPr>
              <a:t>آرامش و آسودگی خیال دارند.</a:t>
            </a:r>
          </a:p>
          <a:p>
            <a:pPr algn="justLow" rtl="1">
              <a:buFont typeface="Wingdings" pitchFamily="2" charset="2"/>
              <a:buChar char="ü"/>
            </a:pPr>
            <a:r>
              <a:rPr lang="fa-IR" sz="2800" dirty="0" smtClean="0">
                <a:cs typeface="B Nazanin" pitchFamily="2" charset="-78"/>
              </a:rPr>
              <a:t>به آینده امیدوارند و دلگرمی دارند.</a:t>
            </a:r>
          </a:p>
          <a:p>
            <a:pPr algn="justLow" rtl="1">
              <a:buFont typeface="Wingdings" pitchFamily="2" charset="2"/>
              <a:buChar char="ü"/>
            </a:pPr>
            <a:r>
              <a:rPr lang="fa-IR" sz="2800" dirty="0" smtClean="0">
                <a:cs typeface="B Nazanin" pitchFamily="2" charset="-78"/>
              </a:rPr>
              <a:t>دارای هوش سرشار و اعتماد به نفس زیادی هستند.</a:t>
            </a:r>
          </a:p>
          <a:p>
            <a:pPr algn="justLow" rtl="1">
              <a:buFont typeface="Wingdings" pitchFamily="2" charset="2"/>
              <a:buChar char="ü"/>
            </a:pPr>
            <a:r>
              <a:rPr lang="fa-IR" sz="2800" dirty="0" smtClean="0">
                <a:cs typeface="B Nazanin" pitchFamily="2" charset="-78"/>
              </a:rPr>
              <a:t>در انجام امور پیش قدم هستند.</a:t>
            </a:r>
          </a:p>
          <a:p>
            <a:pPr algn="justLow" rtl="1">
              <a:buFont typeface="Wingdings" pitchFamily="2" charset="2"/>
              <a:buChar char="ü"/>
            </a:pPr>
            <a:r>
              <a:rPr lang="fa-IR" sz="2800" dirty="0" smtClean="0">
                <a:cs typeface="B Nazanin" pitchFamily="2" charset="-78"/>
              </a:rPr>
              <a:t>مسئولیت پذیرند.</a:t>
            </a:r>
          </a:p>
          <a:p>
            <a:pPr algn="justLow" rtl="1">
              <a:buFont typeface="Wingdings" pitchFamily="2" charset="2"/>
              <a:buChar char="ü"/>
            </a:pPr>
            <a:r>
              <a:rPr lang="fa-IR" sz="2800" dirty="0" smtClean="0">
                <a:cs typeface="B Nazanin" pitchFamily="2" charset="-78"/>
              </a:rPr>
              <a:t>به جزئیات توجه بیشتری دارند.</a:t>
            </a: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248400"/>
          </a:xfrm>
        </p:spPr>
        <p:txBody>
          <a:bodyPr>
            <a:normAutofit/>
          </a:bodyPr>
          <a:lstStyle/>
          <a:p>
            <a:pPr algn="justLow" rtl="1">
              <a:lnSpc>
                <a:spcPct val="110000"/>
              </a:lnSpc>
              <a:buFont typeface="Wingdings" pitchFamily="2" charset="2"/>
              <a:buChar char="ü"/>
            </a:pPr>
            <a:r>
              <a:rPr lang="fa-IR" sz="2800" dirty="0">
                <a:cs typeface="B Nazanin" pitchFamily="2" charset="-78"/>
              </a:rPr>
              <a:t>قوه تخیل قوی تری نسبت به دیگران دارند.</a:t>
            </a:r>
          </a:p>
          <a:p>
            <a:pPr algn="justLow" rtl="1">
              <a:lnSpc>
                <a:spcPct val="110000"/>
              </a:lnSpc>
              <a:buFont typeface="Wingdings" pitchFamily="2" charset="2"/>
              <a:buChar char="ü"/>
            </a:pPr>
            <a:r>
              <a:rPr lang="fa-IR" sz="2800" dirty="0">
                <a:cs typeface="B Nazanin" pitchFamily="2" charset="-78"/>
              </a:rPr>
              <a:t>اصرار و استقامت و تمرکز دارند.</a:t>
            </a:r>
          </a:p>
          <a:p>
            <a:pPr algn="justLow" rtl="1">
              <a:lnSpc>
                <a:spcPct val="110000"/>
              </a:lnSpc>
              <a:buFont typeface="Wingdings" pitchFamily="2" charset="2"/>
              <a:buChar char="ü"/>
            </a:pPr>
            <a:r>
              <a:rPr lang="fa-IR" sz="2800" dirty="0">
                <a:cs typeface="B Nazanin" pitchFamily="2" charset="-78"/>
              </a:rPr>
              <a:t>از انجام کارهای روزمره و تکراری آزرده می شوند.</a:t>
            </a:r>
          </a:p>
          <a:p>
            <a:pPr algn="justLow" rtl="1">
              <a:lnSpc>
                <a:spcPct val="110000"/>
              </a:lnSpc>
              <a:buFont typeface="Wingdings" pitchFamily="2" charset="2"/>
              <a:buChar char="ü"/>
            </a:pPr>
            <a:r>
              <a:rPr lang="fa-IR" sz="2800" dirty="0">
                <a:cs typeface="B Nazanin" pitchFamily="2" charset="-78"/>
              </a:rPr>
              <a:t>توانایی فکر کردن و پرداختن به چند ایده را در یک زمان دارند.</a:t>
            </a:r>
          </a:p>
          <a:p>
            <a:pPr algn="justLow" rtl="1">
              <a:lnSpc>
                <a:spcPct val="110000"/>
              </a:lnSpc>
              <a:buFont typeface="Wingdings" pitchFamily="2" charset="2"/>
              <a:buChar char="ü"/>
            </a:pPr>
            <a:r>
              <a:rPr lang="fa-IR" sz="2800" dirty="0">
                <a:cs typeface="B Nazanin" pitchFamily="2" charset="-78"/>
              </a:rPr>
              <a:t>از انجام تکلیف فراتر می روند.</a:t>
            </a:r>
          </a:p>
          <a:p>
            <a:pPr algn="justLow" rtl="1">
              <a:lnSpc>
                <a:spcPct val="110000"/>
              </a:lnSpc>
              <a:buFont typeface="Wingdings" pitchFamily="2" charset="2"/>
              <a:buChar char="ü"/>
            </a:pPr>
            <a:r>
              <a:rPr lang="fa-IR" sz="2800" dirty="0">
                <a:cs typeface="B Nazanin" pitchFamily="2" charset="-78"/>
              </a:rPr>
              <a:t>همواره در جستجوی انجام کارها با روشهای غیر معمول هستند.</a:t>
            </a:r>
          </a:p>
          <a:p>
            <a:pPr algn="justLow" rtl="1">
              <a:lnSpc>
                <a:spcPct val="110000"/>
              </a:lnSpc>
              <a:buFont typeface="Wingdings" pitchFamily="2" charset="2"/>
              <a:buChar char="ü"/>
            </a:pPr>
            <a:r>
              <a:rPr lang="fa-IR" sz="2800" dirty="0">
                <a:cs typeface="B Nazanin" pitchFamily="2" charset="-78"/>
              </a:rPr>
              <a:t>از اینکه نسبت به دیگران متفاوت به نظر برسند نگرانی ندارند.</a:t>
            </a:r>
          </a:p>
          <a:p>
            <a:pPr algn="justLow" rtl="1">
              <a:lnSpc>
                <a:spcPct val="110000"/>
              </a:lnSpc>
              <a:buFont typeface="Wingdings" pitchFamily="2" charset="2"/>
              <a:buChar char="ü"/>
            </a:pPr>
            <a:r>
              <a:rPr lang="fa-IR" sz="2800" dirty="0">
                <a:cs typeface="B Nazanin" pitchFamily="2" charset="-78"/>
              </a:rPr>
              <a:t>ریسک پذیرند،پشتکار و تلاش مستمری دارند.</a:t>
            </a:r>
          </a:p>
          <a:p>
            <a:pPr algn="justLow" rtl="1">
              <a:lnSpc>
                <a:spcPct val="110000"/>
              </a:lnSpc>
              <a:buFont typeface="Wingdings" pitchFamily="2" charset="2"/>
              <a:buChar char="ü"/>
            </a:pPr>
            <a:r>
              <a:rPr lang="fa-IR" sz="2800" dirty="0">
                <a:cs typeface="B Nazanin" pitchFamily="2" charset="-78"/>
              </a:rPr>
              <a:t>قدرت تجسم آینده و برنامه ریزی بلند پروازانه را </a:t>
            </a:r>
            <a:r>
              <a:rPr lang="fa-IR" sz="2800" dirty="0" smtClean="0">
                <a:cs typeface="B Nazanin" pitchFamily="2" charset="-78"/>
              </a:rPr>
              <a:t>دارند.</a:t>
            </a:r>
          </a:p>
          <a:p>
            <a:pPr algn="justLow" rtl="1">
              <a:lnSpc>
                <a:spcPct val="110000"/>
              </a:lnSpc>
              <a:buFont typeface="Wingdings" pitchFamily="2" charset="2"/>
              <a:buChar char="ü"/>
            </a:pPr>
            <a:r>
              <a:rPr lang="fa-IR" sz="2800" dirty="0" smtClean="0">
                <a:cs typeface="B Nazanin" pitchFamily="2" charset="-78"/>
              </a:rPr>
              <a:t>گرایش به مقولات و کارهای پیچیده دارند.</a:t>
            </a:r>
          </a:p>
          <a:p>
            <a:pPr algn="justLow" rtl="1">
              <a:lnSpc>
                <a:spcPct val="110000"/>
              </a:lnSpc>
              <a:buFont typeface="Wingdings" pitchFamily="2" charset="2"/>
              <a:buChar char="ü"/>
            </a:pPr>
            <a:r>
              <a:rPr lang="fa-IR" sz="2800" dirty="0" smtClean="0">
                <a:cs typeface="B Nazanin" pitchFamily="2" charset="-78"/>
              </a:rPr>
              <a:t>از ظرفیت بالایی برای تحمل ناملایمات برخوردارند.</a:t>
            </a:r>
            <a:endParaRPr lang="fa-IR" sz="2800" dirty="0">
              <a:cs typeface="B Nazanin" pitchFamily="2" charset="-78"/>
            </a:endParaRPr>
          </a:p>
          <a:p>
            <a:pPr marL="0" indent="0" algn="r" rtl="1">
              <a:buNone/>
            </a:pPr>
            <a:endParaRPr lang="en-US" dirty="0"/>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ctr" rtl="1">
              <a:buNone/>
            </a:pPr>
            <a:endParaRPr lang="fa-IR" sz="9600" dirty="0" smtClean="0">
              <a:solidFill>
                <a:srgbClr val="FF0000"/>
              </a:solidFill>
            </a:endParaRPr>
          </a:p>
          <a:p>
            <a:pPr marL="0" indent="0" algn="ctr" rtl="1">
              <a:buNone/>
            </a:pPr>
            <a:r>
              <a:rPr lang="fa-IR" sz="9600" dirty="0" smtClean="0">
                <a:solidFill>
                  <a:srgbClr val="FF0000"/>
                </a:solidFill>
              </a:rPr>
              <a:t>پایان</a:t>
            </a:r>
            <a:endParaRPr lang="en-US" sz="9600" dirty="0">
              <a:solidFill>
                <a:srgbClr val="FF0000"/>
              </a:solidFill>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lstStyle/>
          <a:p>
            <a:pPr marL="0" indent="0" algn="ctr" rtl="1">
              <a:buNone/>
            </a:pPr>
            <a:endParaRPr lang="fa-IR" sz="9600" dirty="0" smtClean="0">
              <a:solidFill>
                <a:srgbClr val="C00000"/>
              </a:solidFill>
            </a:endParaRPr>
          </a:p>
          <a:p>
            <a:pPr marL="0" indent="0" algn="ctr" rtl="1">
              <a:buNone/>
            </a:pPr>
            <a:r>
              <a:rPr lang="fa-IR" sz="9600" dirty="0" smtClean="0">
                <a:solidFill>
                  <a:srgbClr val="C00000"/>
                </a:solidFill>
              </a:rPr>
              <a:t>خلاقیت</a:t>
            </a:r>
          </a:p>
          <a:p>
            <a:pPr marL="0" indent="0" algn="r" rtl="1">
              <a:buNone/>
            </a:pPr>
            <a:endParaRPr lang="en-US" dirty="0"/>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477000"/>
          </a:xfrm>
        </p:spPr>
        <p:txBody>
          <a:bodyPr>
            <a:normAutofit fontScale="92500" lnSpcReduction="20000"/>
          </a:bodyPr>
          <a:lstStyle/>
          <a:p>
            <a:pPr marL="0" indent="0" algn="ctr" rtl="1">
              <a:buNone/>
            </a:pPr>
            <a:r>
              <a:rPr lang="fa-IR" sz="3900" u="sng" dirty="0" smtClean="0">
                <a:solidFill>
                  <a:srgbClr val="FF0000"/>
                </a:solidFill>
                <a:cs typeface="B Nazanin" pitchFamily="2" charset="-78"/>
              </a:rPr>
              <a:t>فهرست مطالب</a:t>
            </a:r>
          </a:p>
          <a:p>
            <a:pPr algn="r" rtl="1">
              <a:lnSpc>
                <a:spcPct val="110000"/>
              </a:lnSpc>
              <a:buFont typeface="Wingdings" pitchFamily="2" charset="2"/>
              <a:buChar char="ü"/>
            </a:pPr>
            <a:r>
              <a:rPr lang="fa-IR" dirty="0" smtClean="0">
                <a:cs typeface="B Nazanin" pitchFamily="2" charset="-78"/>
              </a:rPr>
              <a:t>تعریف خلاقیت</a:t>
            </a:r>
          </a:p>
          <a:p>
            <a:pPr algn="r" rtl="1">
              <a:lnSpc>
                <a:spcPct val="110000"/>
              </a:lnSpc>
              <a:buFont typeface="Wingdings" pitchFamily="2" charset="2"/>
              <a:buChar char="ü"/>
            </a:pPr>
            <a:r>
              <a:rPr lang="fa-IR" dirty="0" smtClean="0">
                <a:cs typeface="B Nazanin" pitchFamily="2" charset="-78"/>
              </a:rPr>
              <a:t>تعریف نوآوری</a:t>
            </a:r>
          </a:p>
          <a:p>
            <a:pPr algn="r" rtl="1">
              <a:lnSpc>
                <a:spcPct val="110000"/>
              </a:lnSpc>
              <a:buFont typeface="Wingdings" pitchFamily="2" charset="2"/>
              <a:buChar char="ü"/>
            </a:pPr>
            <a:r>
              <a:rPr lang="fa-IR" dirty="0">
                <a:cs typeface="B Nazanin" pitchFamily="2" charset="-78"/>
              </a:rPr>
              <a:t>تفاوت خلاقیت و </a:t>
            </a:r>
            <a:r>
              <a:rPr lang="fa-IR" dirty="0" smtClean="0">
                <a:cs typeface="B Nazanin" pitchFamily="2" charset="-78"/>
              </a:rPr>
              <a:t>نوآوری</a:t>
            </a:r>
          </a:p>
          <a:p>
            <a:pPr algn="r" rtl="1">
              <a:lnSpc>
                <a:spcPct val="110000"/>
              </a:lnSpc>
              <a:buFont typeface="Wingdings" pitchFamily="2" charset="2"/>
              <a:buChar char="ü"/>
            </a:pPr>
            <a:r>
              <a:rPr lang="fa-IR" dirty="0">
                <a:cs typeface="B Nazanin" pitchFamily="2" charset="-78"/>
              </a:rPr>
              <a:t>عوامل و زمینه های </a:t>
            </a:r>
            <a:r>
              <a:rPr lang="fa-IR" dirty="0" smtClean="0">
                <a:cs typeface="B Nazanin" pitchFamily="2" charset="-78"/>
              </a:rPr>
              <a:t>خلاقیت</a:t>
            </a:r>
          </a:p>
          <a:p>
            <a:pPr algn="r" rtl="1">
              <a:lnSpc>
                <a:spcPct val="110000"/>
              </a:lnSpc>
              <a:buFont typeface="Wingdings" pitchFamily="2" charset="2"/>
              <a:buChar char="ü"/>
            </a:pPr>
            <a:r>
              <a:rPr lang="fa-IR" dirty="0">
                <a:cs typeface="B Nazanin" pitchFamily="2" charset="-78"/>
              </a:rPr>
              <a:t>مراحل تفکر </a:t>
            </a:r>
            <a:r>
              <a:rPr lang="fa-IR" dirty="0" smtClean="0">
                <a:cs typeface="B Nazanin" pitchFamily="2" charset="-78"/>
              </a:rPr>
              <a:t>خلاق</a:t>
            </a:r>
          </a:p>
          <a:p>
            <a:pPr algn="r" rtl="1">
              <a:lnSpc>
                <a:spcPct val="110000"/>
              </a:lnSpc>
              <a:buFont typeface="Wingdings" pitchFamily="2" charset="2"/>
              <a:buChar char="ü"/>
            </a:pPr>
            <a:r>
              <a:rPr lang="fa-IR" dirty="0">
                <a:cs typeface="B Nazanin" pitchFamily="2" charset="-78"/>
              </a:rPr>
              <a:t>ضرورت و اهمیت خلاقیت و </a:t>
            </a:r>
            <a:r>
              <a:rPr lang="fa-IR" dirty="0" smtClean="0">
                <a:cs typeface="B Nazanin" pitchFamily="2" charset="-78"/>
              </a:rPr>
              <a:t>نوآوری</a:t>
            </a:r>
          </a:p>
          <a:p>
            <a:pPr algn="r" rtl="1">
              <a:lnSpc>
                <a:spcPct val="110000"/>
              </a:lnSpc>
              <a:buFont typeface="Wingdings" pitchFamily="2" charset="2"/>
              <a:buChar char="ü"/>
            </a:pPr>
            <a:r>
              <a:rPr lang="fa-IR" dirty="0">
                <a:cs typeface="B Nazanin" pitchFamily="2" charset="-78"/>
              </a:rPr>
              <a:t>فرا یند </a:t>
            </a:r>
            <a:r>
              <a:rPr lang="fa-IR" dirty="0" smtClean="0">
                <a:cs typeface="B Nazanin" pitchFamily="2" charset="-78"/>
              </a:rPr>
              <a:t>خلاقیت</a:t>
            </a:r>
          </a:p>
          <a:p>
            <a:pPr algn="r" rtl="1">
              <a:lnSpc>
                <a:spcPct val="110000"/>
              </a:lnSpc>
              <a:buFont typeface="Wingdings" pitchFamily="2" charset="2"/>
              <a:buChar char="ü"/>
            </a:pPr>
            <a:r>
              <a:rPr lang="fa-IR" dirty="0">
                <a:cs typeface="B Nazanin" pitchFamily="2" charset="-78"/>
              </a:rPr>
              <a:t>عوامل موثر بر </a:t>
            </a:r>
            <a:r>
              <a:rPr lang="fa-IR" dirty="0" smtClean="0">
                <a:cs typeface="B Nazanin" pitchFamily="2" charset="-78"/>
              </a:rPr>
              <a:t>خلاقیت</a:t>
            </a:r>
          </a:p>
          <a:p>
            <a:pPr algn="r" rtl="1">
              <a:lnSpc>
                <a:spcPct val="110000"/>
              </a:lnSpc>
              <a:buFont typeface="Wingdings" pitchFamily="2" charset="2"/>
              <a:buChar char="ü"/>
            </a:pPr>
            <a:r>
              <a:rPr lang="fa-IR" dirty="0">
                <a:cs typeface="B Nazanin" pitchFamily="2" charset="-78"/>
              </a:rPr>
              <a:t>مهارتهای لازم برای تفکر خلاق و اثربخش (به صورت فردی</a:t>
            </a:r>
            <a:r>
              <a:rPr lang="fa-IR" dirty="0" smtClean="0">
                <a:cs typeface="B Nazanin" pitchFamily="2" charset="-78"/>
              </a:rPr>
              <a:t>)</a:t>
            </a:r>
          </a:p>
          <a:p>
            <a:pPr algn="r" rtl="1">
              <a:lnSpc>
                <a:spcPct val="110000"/>
              </a:lnSpc>
              <a:buFont typeface="Wingdings" pitchFamily="2" charset="2"/>
              <a:buChar char="ü"/>
            </a:pPr>
            <a:r>
              <a:rPr lang="fa-IR" dirty="0">
                <a:cs typeface="B Nazanin" pitchFamily="2" charset="-78"/>
              </a:rPr>
              <a:t>کاربردهای تفکر خلاق در </a:t>
            </a:r>
            <a:r>
              <a:rPr lang="fa-IR" dirty="0" smtClean="0">
                <a:cs typeface="B Nazanin" pitchFamily="2" charset="-78"/>
              </a:rPr>
              <a:t>سازمان</a:t>
            </a:r>
          </a:p>
          <a:p>
            <a:pPr algn="r" rtl="1">
              <a:lnSpc>
                <a:spcPct val="110000"/>
              </a:lnSpc>
              <a:buFont typeface="Wingdings" pitchFamily="2" charset="2"/>
              <a:buChar char="ü"/>
            </a:pPr>
            <a:r>
              <a:rPr lang="fa-IR" dirty="0">
                <a:cs typeface="B Nazanin" pitchFamily="2" charset="-78"/>
              </a:rPr>
              <a:t>ویژگیهای افراد خلاق</a:t>
            </a:r>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a:p>
          <a:p>
            <a:pPr marL="0" indent="0" algn="r" rtl="1">
              <a:buNone/>
            </a:pPr>
            <a:endParaRPr lang="fa-IR" dirty="0" smtClean="0"/>
          </a:p>
          <a:p>
            <a:pPr marL="0" indent="0" algn="r" rtl="1">
              <a:buNone/>
            </a:pPr>
            <a:endParaRPr lang="en-US" dirty="0"/>
          </a:p>
        </p:txBody>
      </p:sp>
    </p:spTree>
    <p:extLst>
      <p:ext uri="{BB962C8B-B14F-4D97-AF65-F5344CB8AC3E}">
        <p14:creationId xmlns:p14="http://schemas.microsoft.com/office/powerpoint/2010/main" val="2498291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839200" cy="5821363"/>
          </a:xfrm>
        </p:spPr>
        <p:txBody>
          <a:bodyPr>
            <a:normAutofit lnSpcReduction="10000"/>
          </a:bodyPr>
          <a:lstStyle/>
          <a:p>
            <a:pPr marL="0" indent="0" algn="ctr" rtl="1">
              <a:buNone/>
            </a:pPr>
            <a:r>
              <a:rPr lang="fa-IR" u="sng" dirty="0" smtClean="0">
                <a:solidFill>
                  <a:srgbClr val="FF0000"/>
                </a:solidFill>
                <a:cs typeface="B Nazanin" pitchFamily="2" charset="-78"/>
              </a:rPr>
              <a:t>تعاریف متعددی راجع به خلاقیت ونوآوری ارائه شده است </a:t>
            </a:r>
          </a:p>
          <a:p>
            <a:pPr algn="justLow" rtl="1">
              <a:lnSpc>
                <a:spcPct val="150000"/>
              </a:lnSpc>
              <a:buClr>
                <a:srgbClr val="C00000"/>
              </a:buClr>
              <a:buSzPct val="111000"/>
              <a:buFont typeface="Wingdings" pitchFamily="2" charset="2"/>
              <a:buChar char="ü"/>
            </a:pPr>
            <a:r>
              <a:rPr lang="fa-IR" sz="2800" dirty="0" smtClean="0">
                <a:cs typeface="B Nazanin" pitchFamily="2" charset="-78"/>
              </a:rPr>
              <a:t>خلاقيت را مي توان به شكل بسيار ساده بعنوان توانايي ايجاد چيزي نو و بديع تعريف كرد.</a:t>
            </a:r>
          </a:p>
          <a:p>
            <a:pPr algn="justLow" rtl="1">
              <a:lnSpc>
                <a:spcPct val="150000"/>
              </a:lnSpc>
              <a:buClr>
                <a:srgbClr val="C00000"/>
              </a:buClr>
              <a:buFont typeface="Wingdings" pitchFamily="2" charset="2"/>
              <a:buChar char="ü"/>
            </a:pPr>
            <a:r>
              <a:rPr lang="fa-IR" sz="2800" dirty="0" smtClean="0">
                <a:cs typeface="B Nazanin" pitchFamily="2" charset="-78"/>
              </a:rPr>
              <a:t>تفكر </a:t>
            </a:r>
            <a:r>
              <a:rPr lang="fa-IR" sz="2800" dirty="0">
                <a:cs typeface="B Nazanin" pitchFamily="2" charset="-78"/>
              </a:rPr>
              <a:t>خلاق مختصرا عبارتست از فرآيند حس كردن مسائل يا كاستي هاي </a:t>
            </a:r>
            <a:r>
              <a:rPr lang="fa-IR" sz="2800" dirty="0" smtClean="0">
                <a:cs typeface="B Nazanin" pitchFamily="2" charset="-78"/>
              </a:rPr>
              <a:t>موجود دراطلاعات</a:t>
            </a:r>
            <a:r>
              <a:rPr lang="fa-IR" sz="2800" dirty="0">
                <a:cs typeface="B Nazanin" pitchFamily="2" charset="-78"/>
              </a:rPr>
              <a:t>، فرضيه سازي درباره حل مسائل و رفع </a:t>
            </a:r>
            <a:r>
              <a:rPr lang="fa-IR" sz="2800" dirty="0" smtClean="0">
                <a:cs typeface="B Nazanin" pitchFamily="2" charset="-78"/>
              </a:rPr>
              <a:t>كاستي ها،ارزيابي </a:t>
            </a:r>
            <a:r>
              <a:rPr lang="fa-IR" sz="2800" dirty="0">
                <a:cs typeface="B Nazanin" pitchFamily="2" charset="-78"/>
              </a:rPr>
              <a:t>و </a:t>
            </a:r>
            <a:r>
              <a:rPr lang="fa-IR" sz="2800" dirty="0" smtClean="0">
                <a:cs typeface="B Nazanin" pitchFamily="2" charset="-78"/>
              </a:rPr>
              <a:t>آزمودن فرضيه ها وانتقال </a:t>
            </a:r>
            <a:r>
              <a:rPr lang="fa-IR" sz="2800" dirty="0">
                <a:cs typeface="B Nazanin" pitchFamily="2" charset="-78"/>
              </a:rPr>
              <a:t>نتايج به ديگران.</a:t>
            </a:r>
          </a:p>
          <a:p>
            <a:pPr algn="justLow" rtl="1">
              <a:lnSpc>
                <a:spcPct val="150000"/>
              </a:lnSpc>
              <a:buClr>
                <a:srgbClr val="C00000"/>
              </a:buClr>
              <a:buFont typeface="Wingdings" pitchFamily="2" charset="2"/>
              <a:buChar char="ü"/>
            </a:pPr>
            <a:r>
              <a:rPr lang="fa-IR" sz="2800" dirty="0" smtClean="0">
                <a:cs typeface="B Nazanin" pitchFamily="2" charset="-78"/>
              </a:rPr>
              <a:t>خلاقيت </a:t>
            </a:r>
            <a:r>
              <a:rPr lang="fa-IR" sz="2800" dirty="0">
                <a:cs typeface="B Nazanin" pitchFamily="2" charset="-78"/>
              </a:rPr>
              <a:t>توانايي حل مسايلي است كه فرد قبلا حل آنها را </a:t>
            </a:r>
            <a:r>
              <a:rPr lang="fa-IR" sz="2800" dirty="0" smtClean="0">
                <a:cs typeface="B Nazanin" pitchFamily="2" charset="-78"/>
              </a:rPr>
              <a:t>نياموخته </a:t>
            </a:r>
            <a:r>
              <a:rPr lang="fa-IR" sz="2800" dirty="0">
                <a:cs typeface="B Nazanin" pitchFamily="2" charset="-78"/>
              </a:rPr>
              <a:t>است</a:t>
            </a:r>
            <a:r>
              <a:rPr lang="fa-IR" sz="2800" dirty="0" smtClean="0">
                <a:cs typeface="B Nazanin" pitchFamily="2" charset="-78"/>
              </a:rPr>
              <a:t>.</a:t>
            </a:r>
          </a:p>
          <a:p>
            <a:pPr algn="justLow" rtl="1">
              <a:lnSpc>
                <a:spcPct val="150000"/>
              </a:lnSpc>
              <a:buClr>
                <a:srgbClr val="C00000"/>
              </a:buClr>
              <a:buFont typeface="Wingdings" pitchFamily="2" charset="2"/>
              <a:buChar char="ü"/>
            </a:pPr>
            <a:r>
              <a:rPr lang="fa-IR" sz="2800" dirty="0" smtClean="0">
                <a:cs typeface="B Nazanin" pitchFamily="2" charset="-78"/>
              </a:rPr>
              <a:t>خلاقیت شکستن کلیشه ها،توانائی تغییر در چارچوب طرح و یک راه رسیدن به ایده ها است .</a:t>
            </a:r>
            <a:endParaRPr lang="fa-IR" sz="2800"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ctr" rtl="1">
              <a:buNone/>
            </a:pPr>
            <a:r>
              <a:rPr lang="fa-IR" sz="3600" dirty="0" smtClean="0">
                <a:solidFill>
                  <a:srgbClr val="FF0000"/>
                </a:solidFill>
                <a:cs typeface="B Nazanin" pitchFamily="2" charset="-78"/>
              </a:rPr>
              <a:t>تعریف خلاقیت از دیدگاه سازمانهای امروزی:</a:t>
            </a:r>
          </a:p>
          <a:p>
            <a:pPr marL="0" lvl="0" indent="0" algn="ctr" rtl="1">
              <a:buNone/>
            </a:pPr>
            <a:r>
              <a:rPr lang="fa-IR" sz="3600" dirty="0">
                <a:solidFill>
                  <a:srgbClr val="FF0000"/>
                </a:solidFill>
                <a:cs typeface="B Nazanin" pitchFamily="2" charset="-78"/>
              </a:rPr>
              <a:t>توانايي ايجاد ايده هاي جديد داراي ارزش براي مشتري</a:t>
            </a:r>
            <a:endParaRPr lang="en-US" sz="3600" dirty="0">
              <a:solidFill>
                <a:srgbClr val="FF0000"/>
              </a:solidFill>
              <a:cs typeface="B Nazanin" pitchFamily="2" charset="-78"/>
            </a:endParaRPr>
          </a:p>
          <a:p>
            <a:pPr marL="0" indent="0" algn="ctr" rtl="1">
              <a:buNone/>
            </a:pPr>
            <a:endParaRPr lang="en-US" sz="3600" dirty="0">
              <a:solidFill>
                <a:srgbClr val="FF0000"/>
              </a:solidFill>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normAutofit fontScale="85000" lnSpcReduction="10000"/>
          </a:bodyPr>
          <a:lstStyle/>
          <a:p>
            <a:pPr marL="0" indent="0" algn="ctr" rtl="1">
              <a:buNone/>
            </a:pPr>
            <a:r>
              <a:rPr lang="fa-IR" sz="4600" u="sng" dirty="0" smtClean="0">
                <a:solidFill>
                  <a:srgbClr val="FF0000"/>
                </a:solidFill>
              </a:rPr>
              <a:t>تعریف نوآوری</a:t>
            </a:r>
          </a:p>
          <a:p>
            <a:pPr algn="justLow" rtl="1">
              <a:lnSpc>
                <a:spcPct val="160000"/>
              </a:lnSpc>
              <a:buFont typeface="Wingdings" pitchFamily="2" charset="2"/>
              <a:buChar char="ü"/>
            </a:pPr>
            <a:r>
              <a:rPr lang="fa-IR" sz="3100" dirty="0" smtClean="0">
                <a:cs typeface="B Nazanin" pitchFamily="2" charset="-78"/>
              </a:rPr>
              <a:t>نوآوري </a:t>
            </a:r>
            <a:r>
              <a:rPr lang="fa-IR" sz="3100" dirty="0">
                <a:cs typeface="B Nazanin" pitchFamily="2" charset="-78"/>
              </a:rPr>
              <a:t>معرفي و كاربرد آگاهانه ايده ها براي طراحي و ارايه محصولات، </a:t>
            </a:r>
            <a:r>
              <a:rPr lang="fa-IR" sz="3100" dirty="0" smtClean="0">
                <a:cs typeface="B Nazanin" pitchFamily="2" charset="-78"/>
              </a:rPr>
              <a:t>يا فرآيندي جديد است </a:t>
            </a:r>
            <a:r>
              <a:rPr lang="fa-IR" sz="3100" dirty="0">
                <a:cs typeface="B Nazanin" pitchFamily="2" charset="-78"/>
              </a:rPr>
              <a:t>كه منجر به تامين نياز افراد، گروه ها، سازمانها يا اجتماع مي شود.</a:t>
            </a:r>
          </a:p>
          <a:p>
            <a:pPr algn="justLow" rtl="1">
              <a:lnSpc>
                <a:spcPct val="160000"/>
              </a:lnSpc>
              <a:buFont typeface="Wingdings" pitchFamily="2" charset="2"/>
              <a:buChar char="ü"/>
            </a:pPr>
            <a:r>
              <a:rPr lang="fa-IR" sz="3100" dirty="0">
                <a:cs typeface="B Nazanin" pitchFamily="2" charset="-78"/>
              </a:rPr>
              <a:t>نوآوري، فرآيند ايجاد هرچيز جديدي كه براي فرد، گروه يا سازمان، صنعت </a:t>
            </a:r>
            <a:r>
              <a:rPr lang="fa-IR" sz="3100" dirty="0" smtClean="0">
                <a:cs typeface="B Nazanin" pitchFamily="2" charset="-78"/>
              </a:rPr>
              <a:t>يا اجتماع ارزش مهمي </a:t>
            </a:r>
            <a:r>
              <a:rPr lang="fa-IR" sz="3100" dirty="0">
                <a:cs typeface="B Nazanin" pitchFamily="2" charset="-78"/>
              </a:rPr>
              <a:t>داشته باشد.</a:t>
            </a:r>
          </a:p>
          <a:p>
            <a:pPr algn="justLow" rtl="1">
              <a:lnSpc>
                <a:spcPct val="160000"/>
              </a:lnSpc>
              <a:buFont typeface="Wingdings" pitchFamily="2" charset="2"/>
              <a:buChar char="ü"/>
            </a:pPr>
            <a:r>
              <a:rPr lang="fa-IR" sz="3100" dirty="0">
                <a:cs typeface="B Nazanin" pitchFamily="2" charset="-78"/>
              </a:rPr>
              <a:t>فرآيند اخذ ايده خلاق و تبديل آن به محصول، خدمات وروشهاي جديد عمليات است.</a:t>
            </a:r>
          </a:p>
          <a:p>
            <a:pPr algn="justLow" rtl="1">
              <a:lnSpc>
                <a:spcPct val="160000"/>
              </a:lnSpc>
              <a:buFont typeface="Wingdings" pitchFamily="2" charset="2"/>
              <a:buChar char="ü"/>
            </a:pPr>
            <a:r>
              <a:rPr lang="fa-IR" sz="3100" dirty="0">
                <a:cs typeface="B Nazanin" pitchFamily="2" charset="-78"/>
              </a:rPr>
              <a:t>نوآوري يعني راه حل بهتر را پيدا كنيد.</a:t>
            </a:r>
          </a:p>
          <a:p>
            <a:pPr algn="justLow" rtl="1">
              <a:lnSpc>
                <a:spcPct val="160000"/>
              </a:lnSpc>
              <a:buFont typeface="Wingdings" pitchFamily="2" charset="2"/>
              <a:buChar char="ü"/>
            </a:pPr>
            <a:r>
              <a:rPr lang="fa-IR" sz="3100" dirty="0">
                <a:cs typeface="B Nazanin" pitchFamily="2" charset="-78"/>
              </a:rPr>
              <a:t>خلق چيز جديدي است كه يك هدف معين را دنبال و به اجرا رساند</a:t>
            </a:r>
            <a:r>
              <a:rPr lang="fa-IR" dirty="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fontScale="92500"/>
          </a:bodyPr>
          <a:lstStyle/>
          <a:p>
            <a:pPr marL="0" indent="0" algn="ctr" rtl="1">
              <a:buNone/>
            </a:pPr>
            <a:r>
              <a:rPr lang="fa-IR" b="1" u="sng" dirty="0" smtClean="0">
                <a:solidFill>
                  <a:srgbClr val="FF0000"/>
                </a:solidFill>
                <a:cs typeface="B Nazanin" pitchFamily="2" charset="-78"/>
              </a:rPr>
              <a:t>تفاوت خلاقیت و نوآوری</a:t>
            </a:r>
          </a:p>
          <a:p>
            <a:pPr marL="0" indent="0" algn="justLow" rtl="1">
              <a:lnSpc>
                <a:spcPct val="150000"/>
              </a:lnSpc>
              <a:buNone/>
            </a:pPr>
            <a:r>
              <a:rPr lang="fa-IR" dirty="0" smtClean="0">
                <a:cs typeface="B Nazanin" pitchFamily="2" charset="-78"/>
              </a:rPr>
              <a:t>خلاقیت جنبه ذهنی و نوآوری جنبه علمی دارد و نوآوری محصول نهایی خلاقیت است.خلاقیت یعنی ارائه ایده های جدید و ناشناخته،ولی نوآوری می تواند محصول یا خدمت موجود را تغییر و دگرگون سازد.</a:t>
            </a:r>
          </a:p>
          <a:p>
            <a:pPr marL="0" indent="0" algn="justLow" rtl="1">
              <a:lnSpc>
                <a:spcPct val="150000"/>
              </a:lnSpc>
              <a:buNone/>
            </a:pPr>
            <a:r>
              <a:rPr lang="fa-IR" dirty="0" smtClean="0">
                <a:cs typeface="B Nazanin" pitchFamily="2" charset="-78"/>
              </a:rPr>
              <a:t>خلاقیت: فرآیند تولید ایده های نو،فرآیند کشف مفاهیم جدید و یافتن راه حل های جدید برای حل مسائل است.</a:t>
            </a:r>
          </a:p>
          <a:p>
            <a:pPr marL="0" indent="0" algn="justLow" rtl="1">
              <a:lnSpc>
                <a:spcPct val="150000"/>
              </a:lnSpc>
              <a:buNone/>
            </a:pPr>
            <a:r>
              <a:rPr lang="fa-IR" dirty="0" smtClean="0">
                <a:cs typeface="B Nazanin" pitchFamily="2" charset="-78"/>
              </a:rPr>
              <a:t>نوآوری: فرآیند عملیاتی کردن ایده های نو،عملیاتی شدن خلاقیت و اجرای راه حل های جدید.</a:t>
            </a:r>
            <a:endParaRPr lang="en-US" dirty="0">
              <a:cs typeface="B Nazanin" pitchFamily="2" charset="-78"/>
            </a:endParaRPr>
          </a:p>
        </p:txBody>
      </p:sp>
    </p:spTree>
    <p:extLst>
      <p:ext uri="{BB962C8B-B14F-4D97-AF65-F5344CB8AC3E}">
        <p14:creationId xmlns:p14="http://schemas.microsoft.com/office/powerpoint/2010/main" val="438099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821363"/>
          </a:xfrm>
        </p:spPr>
        <p:txBody>
          <a:bodyPr>
            <a:normAutofit fontScale="85000" lnSpcReduction="20000"/>
          </a:bodyPr>
          <a:lstStyle/>
          <a:p>
            <a:pPr marL="0" indent="0" algn="r" rtl="1">
              <a:lnSpc>
                <a:spcPct val="120000"/>
              </a:lnSpc>
              <a:buNone/>
            </a:pPr>
            <a:r>
              <a:rPr lang="fa-IR" sz="3300" u="sng" dirty="0">
                <a:solidFill>
                  <a:srgbClr val="FF0000"/>
                </a:solidFill>
                <a:cs typeface="B Nazanin" pitchFamily="2" charset="-78"/>
              </a:rPr>
              <a:t>عوامل و زمینه های </a:t>
            </a:r>
            <a:r>
              <a:rPr lang="fa-IR" sz="3300" u="sng" dirty="0" smtClean="0">
                <a:solidFill>
                  <a:srgbClr val="FF0000"/>
                </a:solidFill>
                <a:cs typeface="B Nazanin" pitchFamily="2" charset="-78"/>
              </a:rPr>
              <a:t>خلاقیت</a:t>
            </a:r>
          </a:p>
          <a:p>
            <a:pPr marL="0" indent="0" algn="r" rtl="1">
              <a:lnSpc>
                <a:spcPct val="120000"/>
              </a:lnSpc>
              <a:buNone/>
            </a:pPr>
            <a:r>
              <a:rPr lang="fa-IR" sz="3300" dirty="0">
                <a:cs typeface="B Nazanin" pitchFamily="2" charset="-78"/>
              </a:rPr>
              <a:t>1 </a:t>
            </a:r>
            <a:r>
              <a:rPr lang="fa-IR" sz="3300" dirty="0" smtClean="0">
                <a:cs typeface="B Nazanin" pitchFamily="2" charset="-78"/>
              </a:rPr>
              <a:t>– هوشمندي</a:t>
            </a:r>
          </a:p>
          <a:p>
            <a:pPr marL="0" indent="0" algn="r" rtl="1">
              <a:lnSpc>
                <a:spcPct val="120000"/>
              </a:lnSpc>
              <a:buNone/>
            </a:pPr>
            <a:r>
              <a:rPr lang="fa-IR" sz="3300" dirty="0">
                <a:cs typeface="B Nazanin" pitchFamily="2" charset="-78"/>
              </a:rPr>
              <a:t>2- </a:t>
            </a:r>
            <a:r>
              <a:rPr lang="fa-IR" sz="3300" dirty="0" smtClean="0">
                <a:cs typeface="B Nazanin" pitchFamily="2" charset="-78"/>
              </a:rPr>
              <a:t>خانواده</a:t>
            </a:r>
          </a:p>
          <a:p>
            <a:pPr marL="0" indent="0" algn="r" rtl="1">
              <a:lnSpc>
                <a:spcPct val="120000"/>
              </a:lnSpc>
              <a:buNone/>
            </a:pPr>
            <a:r>
              <a:rPr lang="fa-IR" sz="3300" dirty="0">
                <a:cs typeface="B Nazanin" pitchFamily="2" charset="-78"/>
              </a:rPr>
              <a:t>3- </a:t>
            </a:r>
            <a:r>
              <a:rPr lang="fa-IR" sz="3300" dirty="0" smtClean="0">
                <a:cs typeface="B Nazanin" pitchFamily="2" charset="-78"/>
              </a:rPr>
              <a:t>تحصيلات</a:t>
            </a:r>
          </a:p>
          <a:p>
            <a:pPr marL="0" indent="0" algn="r" rtl="1">
              <a:lnSpc>
                <a:spcPct val="120000"/>
              </a:lnSpc>
              <a:buNone/>
            </a:pPr>
            <a:r>
              <a:rPr lang="fa-IR" sz="3300" dirty="0">
                <a:cs typeface="B Nazanin" pitchFamily="2" charset="-78"/>
              </a:rPr>
              <a:t>4-موقعيت </a:t>
            </a:r>
            <a:r>
              <a:rPr lang="fa-IR" sz="3300" dirty="0" smtClean="0">
                <a:cs typeface="B Nazanin" pitchFamily="2" charset="-78"/>
              </a:rPr>
              <a:t>اجتماعي</a:t>
            </a:r>
          </a:p>
          <a:p>
            <a:pPr marL="0" indent="0" algn="r" rtl="1">
              <a:lnSpc>
                <a:spcPct val="120000"/>
              </a:lnSpc>
              <a:buNone/>
            </a:pPr>
            <a:r>
              <a:rPr lang="fa-IR" sz="3300" dirty="0">
                <a:cs typeface="B Nazanin" pitchFamily="2" charset="-78"/>
              </a:rPr>
              <a:t>5- تفكر </a:t>
            </a:r>
            <a:r>
              <a:rPr lang="fa-IR" sz="3300" dirty="0" smtClean="0">
                <a:cs typeface="B Nazanin" pitchFamily="2" charset="-78"/>
              </a:rPr>
              <a:t>آزادمنشانه</a:t>
            </a:r>
          </a:p>
          <a:p>
            <a:pPr marL="0" indent="0" algn="r" rtl="1">
              <a:lnSpc>
                <a:spcPct val="120000"/>
              </a:lnSpc>
              <a:buNone/>
            </a:pPr>
            <a:r>
              <a:rPr lang="fa-IR" sz="3300" dirty="0">
                <a:cs typeface="B Nazanin" pitchFamily="2" charset="-78"/>
              </a:rPr>
              <a:t>6 - مستقل </a:t>
            </a:r>
            <a:r>
              <a:rPr lang="fa-IR" sz="3300" dirty="0" smtClean="0">
                <a:cs typeface="B Nazanin" pitchFamily="2" charset="-78"/>
              </a:rPr>
              <a:t>انديشيدن</a:t>
            </a:r>
          </a:p>
          <a:p>
            <a:pPr marL="0" indent="0" algn="r" rtl="1">
              <a:lnSpc>
                <a:spcPct val="120000"/>
              </a:lnSpc>
              <a:buNone/>
            </a:pPr>
            <a:r>
              <a:rPr lang="fa-IR" sz="3300" dirty="0">
                <a:cs typeface="B Nazanin" pitchFamily="2" charset="-78"/>
              </a:rPr>
              <a:t> 7-شرايط </a:t>
            </a:r>
            <a:r>
              <a:rPr lang="fa-IR" sz="3300" dirty="0" smtClean="0">
                <a:cs typeface="B Nazanin" pitchFamily="2" charset="-78"/>
              </a:rPr>
              <a:t>سني</a:t>
            </a:r>
          </a:p>
          <a:p>
            <a:pPr marL="0" indent="0" algn="r" rtl="1">
              <a:lnSpc>
                <a:spcPct val="120000"/>
              </a:lnSpc>
              <a:buNone/>
            </a:pPr>
            <a:r>
              <a:rPr lang="fa-IR" sz="3300" dirty="0">
                <a:cs typeface="B Nazanin" pitchFamily="2" charset="-78"/>
              </a:rPr>
              <a:t>8- مسئوليت </a:t>
            </a:r>
            <a:r>
              <a:rPr lang="fa-IR" sz="3300" dirty="0" smtClean="0">
                <a:cs typeface="B Nazanin" pitchFamily="2" charset="-78"/>
              </a:rPr>
              <a:t>پذيري</a:t>
            </a:r>
          </a:p>
          <a:p>
            <a:pPr marL="0" indent="0" algn="r" rtl="1">
              <a:lnSpc>
                <a:spcPct val="120000"/>
              </a:lnSpc>
              <a:buNone/>
            </a:pPr>
            <a:r>
              <a:rPr lang="fa-IR" sz="3300" dirty="0" smtClean="0">
                <a:cs typeface="B Nazanin" pitchFamily="2" charset="-78"/>
              </a:rPr>
              <a:t>9-جنسيت</a:t>
            </a:r>
          </a:p>
          <a:p>
            <a:pPr marL="0" indent="0" algn="r" rtl="1">
              <a:lnSpc>
                <a:spcPct val="120000"/>
              </a:lnSpc>
              <a:buNone/>
            </a:pPr>
            <a:r>
              <a:rPr lang="fa-IR" sz="3300" dirty="0">
                <a:cs typeface="B Nazanin" pitchFamily="2" charset="-78"/>
              </a:rPr>
              <a:t>10- تلاش و </a:t>
            </a:r>
            <a:r>
              <a:rPr lang="fa-IR" sz="3300" dirty="0" smtClean="0">
                <a:cs typeface="B Nazanin" pitchFamily="2" charset="-78"/>
              </a:rPr>
              <a:t>كوشش</a:t>
            </a:r>
            <a:endParaRPr lang="fa-IR" sz="3300" dirty="0">
              <a:cs typeface="B Nazanin" pitchFamily="2" charset="-78"/>
            </a:endParaRPr>
          </a:p>
          <a:p>
            <a:pPr marL="0" indent="0" algn="r" rtl="1">
              <a:buNone/>
            </a:pPr>
            <a:endParaRPr lang="fa-IR" dirty="0" smtClean="0"/>
          </a:p>
          <a:p>
            <a:pPr marL="0" indent="0" algn="r" rtl="1">
              <a:buNone/>
            </a:pPr>
            <a:endParaRPr lang="fa-IR" dirty="0"/>
          </a:p>
          <a:p>
            <a:pPr marL="0" indent="0" algn="r" rtl="1">
              <a:buNone/>
            </a:pPr>
            <a:endParaRPr lang="fa-IR" dirty="0" smtClean="0"/>
          </a:p>
          <a:p>
            <a:pPr marL="0" indent="0" algn="r" rtl="1">
              <a:buNone/>
            </a:pPr>
            <a:endParaRPr lang="fa-IR" dirty="0"/>
          </a:p>
          <a:p>
            <a:pPr marL="0" indent="0" algn="r" rtl="1">
              <a:buNone/>
            </a:pPr>
            <a:endParaRPr lang="fa-IR" dirty="0"/>
          </a:p>
          <a:p>
            <a:pPr marL="0" indent="0" algn="r" rtl="1">
              <a:buNone/>
            </a:pPr>
            <a:endParaRPr lang="fa-IR" dirty="0" smtClean="0"/>
          </a:p>
          <a:p>
            <a:pPr marL="0" indent="0" algn="r" rtl="1">
              <a:buNone/>
            </a:pPr>
            <a:endParaRPr lang="fa-IR" dirty="0"/>
          </a:p>
          <a:p>
            <a:pPr marL="0" indent="0" algn="r" rtl="1">
              <a:buNone/>
            </a:pPr>
            <a:endParaRPr lang="en-US" dirty="0"/>
          </a:p>
        </p:txBody>
      </p:sp>
    </p:spTree>
    <p:extLst>
      <p:ext uri="{BB962C8B-B14F-4D97-AF65-F5344CB8AC3E}">
        <p14:creationId xmlns:p14="http://schemas.microsoft.com/office/powerpoint/2010/main" val="2489562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2015</Words>
  <Application>Microsoft Office PowerPoint</Application>
  <PresentationFormat>On-screen Show (4:3)</PresentationFormat>
  <Paragraphs>172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46</cp:revision>
  <dcterms:created xsi:type="dcterms:W3CDTF">2015-05-05T14:05:15Z</dcterms:created>
  <dcterms:modified xsi:type="dcterms:W3CDTF">2015-05-06T18:44:52Z</dcterms:modified>
</cp:coreProperties>
</file>